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5.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tags/tag6.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tags/tag7.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tags/tag8.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charts/chart14.xml" ContentType="application/vnd.openxmlformats-officedocument.drawingml.chart+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tags/tag14.xml" ContentType="application/vnd.openxmlformats-officedocument.presentationml.tags+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51"/>
  </p:notesMasterIdLst>
  <p:handoutMasterIdLst>
    <p:handoutMasterId r:id="rId52"/>
  </p:handoutMasterIdLst>
  <p:sldIdLst>
    <p:sldId id="294" r:id="rId4"/>
    <p:sldId id="295" r:id="rId5"/>
    <p:sldId id="296" r:id="rId6"/>
    <p:sldId id="297" r:id="rId7"/>
    <p:sldId id="298" r:id="rId8"/>
    <p:sldId id="299" r:id="rId9"/>
    <p:sldId id="301" r:id="rId10"/>
    <p:sldId id="302" r:id="rId11"/>
    <p:sldId id="303" r:id="rId12"/>
    <p:sldId id="304" r:id="rId13"/>
    <p:sldId id="300" r:id="rId14"/>
    <p:sldId id="305" r:id="rId15"/>
    <p:sldId id="306" r:id="rId16"/>
    <p:sldId id="307" r:id="rId17"/>
    <p:sldId id="308" r:id="rId18"/>
    <p:sldId id="309" r:id="rId19"/>
    <p:sldId id="310" r:id="rId20"/>
    <p:sldId id="311" r:id="rId21"/>
    <p:sldId id="312" r:id="rId22"/>
    <p:sldId id="313" r:id="rId23"/>
    <p:sldId id="346" r:id="rId24"/>
    <p:sldId id="316" r:id="rId25"/>
    <p:sldId id="345" r:id="rId26"/>
    <p:sldId id="318" r:id="rId27"/>
    <p:sldId id="320" r:id="rId28"/>
    <p:sldId id="321" r:id="rId29"/>
    <p:sldId id="322" r:id="rId30"/>
    <p:sldId id="323" r:id="rId31"/>
    <p:sldId id="324" r:id="rId32"/>
    <p:sldId id="326" r:id="rId33"/>
    <p:sldId id="327" r:id="rId34"/>
    <p:sldId id="328" r:id="rId35"/>
    <p:sldId id="329" r:id="rId36"/>
    <p:sldId id="330" r:id="rId37"/>
    <p:sldId id="347" r:id="rId38"/>
    <p:sldId id="332" r:id="rId39"/>
    <p:sldId id="333" r:id="rId40"/>
    <p:sldId id="334" r:id="rId41"/>
    <p:sldId id="335" r:id="rId42"/>
    <p:sldId id="336" r:id="rId43"/>
    <p:sldId id="338" r:id="rId44"/>
    <p:sldId id="339" r:id="rId45"/>
    <p:sldId id="340" r:id="rId46"/>
    <p:sldId id="341" r:id="rId47"/>
    <p:sldId id="342" r:id="rId48"/>
    <p:sldId id="343" r:id="rId49"/>
    <p:sldId id="34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3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2" clrIdx="0">
    <p:extLst>
      <p:ext uri="{19B8F6BF-5375-455C-9EA6-DF929625EA0E}">
        <p15:presenceInfo xmlns:p15="http://schemas.microsoft.com/office/powerpoint/2012/main" userId="S-1-12-1-880524412-1118439724-3670997161-393778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8686"/>
    <a:srgbClr val="A6DCF7"/>
    <a:srgbClr val="2F72AD"/>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9" autoAdjust="0"/>
    <p:restoredTop sz="75337" autoAdjust="0"/>
  </p:normalViewPr>
  <p:slideViewPr>
    <p:cSldViewPr snapToGrid="0">
      <p:cViewPr varScale="1">
        <p:scale>
          <a:sx n="86" d="100"/>
          <a:sy n="86" d="100"/>
        </p:scale>
        <p:origin x="2478" y="84"/>
      </p:cViewPr>
      <p:guideLst>
        <p:guide orient="horz" pos="2160"/>
        <p:guide pos="2880"/>
        <p:guide pos="312"/>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67" d="100"/>
          <a:sy n="67" d="100"/>
        </p:scale>
        <p:origin x="2266"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28251121076193E-2"/>
          <c:y val="0.11096581179327"/>
          <c:w val="0.90919282511210797"/>
          <c:h val="0.67716983845357703"/>
        </c:manualLayout>
      </c:layout>
      <c:lineChart>
        <c:grouping val="standard"/>
        <c:varyColors val="0"/>
        <c:ser>
          <c:idx val="5"/>
          <c:order val="0"/>
          <c:tx>
            <c:strRef>
              <c:f>Sheet1!$A$2</c:f>
              <c:strCache>
                <c:ptCount val="1"/>
                <c:pt idx="0">
                  <c:v>Insurance</c:v>
                </c:pt>
              </c:strCache>
            </c:strRef>
          </c:tx>
          <c:spPr>
            <a:ln w="38481">
              <a:solidFill>
                <a:schemeClr val="accent1"/>
              </a:solidFill>
              <a:prstDash val="solid"/>
            </a:ln>
          </c:spPr>
          <c:marker>
            <c:symbol val="circle"/>
            <c:size val="6"/>
            <c:spPr>
              <a:solidFill>
                <a:schemeClr val="accent1"/>
              </a:solidFill>
              <a:ln>
                <a:noFill/>
                <a:prstDash val="solid"/>
              </a:ln>
            </c:spPr>
          </c:marker>
          <c:dLbls>
            <c:dLbl>
              <c:idx val="1"/>
              <c:delete val="1"/>
              <c:extLst>
                <c:ext xmlns:c15="http://schemas.microsoft.com/office/drawing/2012/chart" uri="{CE6537A1-D6FC-4f65-9D91-7224C49458BB}"/>
                <c:ext xmlns:c16="http://schemas.microsoft.com/office/drawing/2014/chart" uri="{C3380CC4-5D6E-409C-BE32-E72D297353CC}">
                  <c16:uniqueId val="{00000010-3B12-4F09-9E39-6BB220ACCAEB}"/>
                </c:ext>
              </c:extLst>
            </c:dLbl>
            <c:dLbl>
              <c:idx val="2"/>
              <c:delete val="1"/>
              <c:extLst>
                <c:ext xmlns:c15="http://schemas.microsoft.com/office/drawing/2012/chart" uri="{CE6537A1-D6FC-4f65-9D91-7224C49458BB}"/>
                <c:ext xmlns:c16="http://schemas.microsoft.com/office/drawing/2014/chart" uri="{C3380CC4-5D6E-409C-BE32-E72D297353CC}">
                  <c16:uniqueId val="{00000011-3B12-4F09-9E39-6BB220ACCAEB}"/>
                </c:ext>
              </c:extLst>
            </c:dLbl>
            <c:dLbl>
              <c:idx val="3"/>
              <c:delete val="1"/>
              <c:extLst>
                <c:ext xmlns:c15="http://schemas.microsoft.com/office/drawing/2012/chart" uri="{CE6537A1-D6FC-4f65-9D91-7224C49458BB}"/>
                <c:ext xmlns:c16="http://schemas.microsoft.com/office/drawing/2014/chart" uri="{C3380CC4-5D6E-409C-BE32-E72D297353CC}">
                  <c16:uniqueId val="{00000012-3B12-4F09-9E39-6BB220ACCAEB}"/>
                </c:ext>
              </c:extLst>
            </c:dLbl>
            <c:dLbl>
              <c:idx val="4"/>
              <c:delete val="1"/>
              <c:extLst>
                <c:ext xmlns:c15="http://schemas.microsoft.com/office/drawing/2012/chart" uri="{CE6537A1-D6FC-4f65-9D91-7224C49458BB}"/>
                <c:ext xmlns:c16="http://schemas.microsoft.com/office/drawing/2014/chart" uri="{C3380CC4-5D6E-409C-BE32-E72D297353CC}">
                  <c16:uniqueId val="{00000013-3B12-4F09-9E39-6BB220ACCAEB}"/>
                </c:ext>
              </c:extLst>
            </c:dLbl>
            <c:dLbl>
              <c:idx val="6"/>
              <c:delete val="1"/>
              <c:extLst>
                <c:ext xmlns:c15="http://schemas.microsoft.com/office/drawing/2012/chart" uri="{CE6537A1-D6FC-4f65-9D91-7224C49458BB}"/>
                <c:ext xmlns:c16="http://schemas.microsoft.com/office/drawing/2014/chart" uri="{C3380CC4-5D6E-409C-BE32-E72D297353CC}">
                  <c16:uniqueId val="{00000014-3B12-4F09-9E39-6BB220ACCAEB}"/>
                </c:ext>
              </c:extLst>
            </c:dLbl>
            <c:dLbl>
              <c:idx val="7"/>
              <c:delete val="1"/>
              <c:extLst>
                <c:ext xmlns:c15="http://schemas.microsoft.com/office/drawing/2012/chart" uri="{CE6537A1-D6FC-4f65-9D91-7224C49458BB}"/>
                <c:ext xmlns:c16="http://schemas.microsoft.com/office/drawing/2014/chart" uri="{C3380CC4-5D6E-409C-BE32-E72D297353CC}">
                  <c16:uniqueId val="{00000015-3B12-4F09-9E39-6BB220ACCAEB}"/>
                </c:ext>
              </c:extLst>
            </c:dLbl>
            <c:dLbl>
              <c:idx val="8"/>
              <c:delete val="1"/>
              <c:extLst>
                <c:ext xmlns:c15="http://schemas.microsoft.com/office/drawing/2012/chart" uri="{CE6537A1-D6FC-4f65-9D91-7224C49458BB}"/>
                <c:ext xmlns:c16="http://schemas.microsoft.com/office/drawing/2014/chart" uri="{C3380CC4-5D6E-409C-BE32-E72D297353CC}">
                  <c16:uniqueId val="{00000016-3B12-4F09-9E39-6BB220ACCAEB}"/>
                </c:ext>
              </c:extLst>
            </c:dLbl>
            <c:dLbl>
              <c:idx val="9"/>
              <c:delete val="1"/>
              <c:extLst>
                <c:ext xmlns:c15="http://schemas.microsoft.com/office/drawing/2012/chart" uri="{CE6537A1-D6FC-4f65-9D91-7224C49458BB}"/>
                <c:ext xmlns:c16="http://schemas.microsoft.com/office/drawing/2014/chart" uri="{C3380CC4-5D6E-409C-BE32-E72D297353CC}">
                  <c16:uniqueId val="{00000017-3B12-4F09-9E39-6BB220ACCAEB}"/>
                </c:ext>
              </c:extLst>
            </c:dLbl>
            <c:dLbl>
              <c:idx val="11"/>
              <c:delete val="1"/>
              <c:extLst>
                <c:ext xmlns:c15="http://schemas.microsoft.com/office/drawing/2012/chart" uri="{CE6537A1-D6FC-4f65-9D91-7224C49458BB}"/>
                <c:ext xmlns:c16="http://schemas.microsoft.com/office/drawing/2014/chart" uri="{C3380CC4-5D6E-409C-BE32-E72D297353CC}">
                  <c16:uniqueId val="{00000018-3B12-4F09-9E39-6BB220ACCAEB}"/>
                </c:ext>
              </c:extLst>
            </c:dLbl>
            <c:dLbl>
              <c:idx val="12"/>
              <c:delete val="1"/>
              <c:extLst>
                <c:ext xmlns:c15="http://schemas.microsoft.com/office/drawing/2012/chart" uri="{CE6537A1-D6FC-4f65-9D91-7224C49458BB}"/>
                <c:ext xmlns:c16="http://schemas.microsoft.com/office/drawing/2014/chart" uri="{C3380CC4-5D6E-409C-BE32-E72D297353CC}">
                  <c16:uniqueId val="{00000019-3B12-4F09-9E39-6BB220ACCAEB}"/>
                </c:ext>
              </c:extLst>
            </c:dLbl>
            <c:dLbl>
              <c:idx val="13"/>
              <c:delete val="1"/>
              <c:extLst>
                <c:ext xmlns:c15="http://schemas.microsoft.com/office/drawing/2012/chart" uri="{CE6537A1-D6FC-4f65-9D91-7224C49458BB}"/>
                <c:ext xmlns:c16="http://schemas.microsoft.com/office/drawing/2014/chart" uri="{C3380CC4-5D6E-409C-BE32-E72D297353CC}">
                  <c16:uniqueId val="{0000001A-3B12-4F09-9E39-6BB220ACCAEB}"/>
                </c:ext>
              </c:extLst>
            </c:dLbl>
            <c:dLbl>
              <c:idx val="14"/>
              <c:delete val="1"/>
              <c:extLst>
                <c:ext xmlns:c15="http://schemas.microsoft.com/office/drawing/2012/chart" uri="{CE6537A1-D6FC-4f65-9D91-7224C49458BB}"/>
                <c:ext xmlns:c16="http://schemas.microsoft.com/office/drawing/2014/chart" uri="{C3380CC4-5D6E-409C-BE32-E72D297353CC}">
                  <c16:uniqueId val="{0000001B-3B12-4F09-9E39-6BB220ACCAEB}"/>
                </c:ext>
              </c:extLst>
            </c:dLbl>
            <c:dLbl>
              <c:idx val="15"/>
              <c:delete val="1"/>
              <c:extLst>
                <c:ext xmlns:c15="http://schemas.microsoft.com/office/drawing/2012/chart" uri="{CE6537A1-D6FC-4f65-9D91-7224C49458BB}"/>
                <c:ext xmlns:c16="http://schemas.microsoft.com/office/drawing/2014/chart" uri="{C3380CC4-5D6E-409C-BE32-E72D297353CC}">
                  <c16:uniqueId val="{0000001C-3B12-4F09-9E39-6BB220ACCAEB}"/>
                </c:ext>
              </c:extLst>
            </c:dLbl>
            <c:dLbl>
              <c:idx val="16"/>
              <c:delete val="1"/>
              <c:extLst>
                <c:ext xmlns:c15="http://schemas.microsoft.com/office/drawing/2012/chart" uri="{CE6537A1-D6FC-4f65-9D91-7224C49458BB}"/>
                <c:ext xmlns:c16="http://schemas.microsoft.com/office/drawing/2014/chart" uri="{C3380CC4-5D6E-409C-BE32-E72D297353CC}">
                  <c16:uniqueId val="{0000001D-3B12-4F09-9E39-6BB220ACCAEB}"/>
                </c:ext>
              </c:extLst>
            </c:dLbl>
            <c:dLbl>
              <c:idx val="17"/>
              <c:delete val="1"/>
              <c:extLst>
                <c:ext xmlns:c15="http://schemas.microsoft.com/office/drawing/2012/chart" uri="{CE6537A1-D6FC-4f65-9D91-7224C49458BB}"/>
                <c:ext xmlns:c16="http://schemas.microsoft.com/office/drawing/2014/chart" uri="{C3380CC4-5D6E-409C-BE32-E72D297353CC}">
                  <c16:uniqueId val="{0000001E-3B12-4F09-9E39-6BB220ACCAEB}"/>
                </c:ext>
              </c:extLst>
            </c:dLbl>
            <c:dLbl>
              <c:idx val="18"/>
              <c:delete val="1"/>
              <c:extLst>
                <c:ext xmlns:c15="http://schemas.microsoft.com/office/drawing/2012/chart" uri="{CE6537A1-D6FC-4f65-9D91-7224C49458BB}"/>
                <c:ext xmlns:c16="http://schemas.microsoft.com/office/drawing/2014/chart" uri="{C3380CC4-5D6E-409C-BE32-E72D297353CC}">
                  <c16:uniqueId val="{0000001F-3B12-4F09-9E39-6BB220ACCAEB}"/>
                </c:ext>
              </c:extLst>
            </c:dLbl>
            <c:spPr>
              <a:noFill/>
              <a:ln w="25654">
                <a:noFill/>
              </a:ln>
            </c:spPr>
            <c:txPr>
              <a:bodyPr wrap="square" lIns="38100" tIns="19050" rIns="38100" bIns="19050" anchor="ctr">
                <a:spAutoFit/>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strCache>
            </c:strRef>
          </c:cat>
          <c:val>
            <c:numRef>
              <c:f>Sheet1!$B$2:$U$2</c:f>
              <c:numCache>
                <c:formatCode>0.0%</c:formatCode>
                <c:ptCount val="20"/>
                <c:pt idx="0">
                  <c:v>2.5000000000000001E-2</c:v>
                </c:pt>
                <c:pt idx="1">
                  <c:v>2.5999999999999999E-2</c:v>
                </c:pt>
                <c:pt idx="2">
                  <c:v>2.4E-2</c:v>
                </c:pt>
                <c:pt idx="3">
                  <c:v>2.7E-2</c:v>
                </c:pt>
                <c:pt idx="4">
                  <c:v>2.5000000000000001E-2</c:v>
                </c:pt>
                <c:pt idx="5">
                  <c:v>2.3E-2</c:v>
                </c:pt>
                <c:pt idx="6">
                  <c:v>2.4E-2</c:v>
                </c:pt>
                <c:pt idx="7">
                  <c:v>2.5999999999999999E-2</c:v>
                </c:pt>
                <c:pt idx="8">
                  <c:v>2.5999999999999999E-2</c:v>
                </c:pt>
                <c:pt idx="9">
                  <c:v>2.5999999999999999E-2</c:v>
                </c:pt>
                <c:pt idx="10">
                  <c:v>2.7E-2</c:v>
                </c:pt>
                <c:pt idx="11">
                  <c:v>2.3E-2</c:v>
                </c:pt>
                <c:pt idx="12">
                  <c:v>2.5000000000000001E-2</c:v>
                </c:pt>
                <c:pt idx="13">
                  <c:v>2.4E-2</c:v>
                </c:pt>
                <c:pt idx="14">
                  <c:v>2.4E-2</c:v>
                </c:pt>
                <c:pt idx="15">
                  <c:v>2.5000000000000001E-2</c:v>
                </c:pt>
                <c:pt idx="16">
                  <c:v>2.4E-2</c:v>
                </c:pt>
                <c:pt idx="17">
                  <c:v>2.7E-2</c:v>
                </c:pt>
                <c:pt idx="18">
                  <c:v>2.7E-2</c:v>
                </c:pt>
                <c:pt idx="19">
                  <c:v>2.7E-2</c:v>
                </c:pt>
              </c:numCache>
            </c:numRef>
          </c:val>
          <c:smooth val="1"/>
          <c:extLst>
            <c:ext xmlns:c16="http://schemas.microsoft.com/office/drawing/2014/chart" uri="{C3380CC4-5D6E-409C-BE32-E72D297353CC}">
              <c16:uniqueId val="{00000000-FC4C-B34A-B1E4-7192EA4BDBE1}"/>
            </c:ext>
          </c:extLst>
        </c:ser>
        <c:ser>
          <c:idx val="0"/>
          <c:order val="1"/>
          <c:tx>
            <c:strRef>
              <c:f>Sheet1!$A$3</c:f>
              <c:strCache>
                <c:ptCount val="1"/>
                <c:pt idx="0">
                  <c:v>Banks and Credit Intermediaries</c:v>
                </c:pt>
              </c:strCache>
            </c:strRef>
          </c:tx>
          <c:spPr>
            <a:ln w="38481">
              <a:solidFill>
                <a:schemeClr val="accent2"/>
              </a:solidFill>
              <a:prstDash val="solid"/>
            </a:ln>
          </c:spPr>
          <c:marker>
            <c:symbol val="circle"/>
            <c:size val="6"/>
            <c:spPr>
              <a:solidFill>
                <a:schemeClr val="accent2"/>
              </a:solidFill>
              <a:ln>
                <a:noFill/>
                <a:prstDash val="solid"/>
              </a:ln>
            </c:spPr>
          </c:marker>
          <c:dLbls>
            <c:dLbl>
              <c:idx val="1"/>
              <c:delete val="1"/>
              <c:extLst>
                <c:ext xmlns:c15="http://schemas.microsoft.com/office/drawing/2012/chart" uri="{CE6537A1-D6FC-4f65-9D91-7224C49458BB}"/>
                <c:ext xmlns:c16="http://schemas.microsoft.com/office/drawing/2014/chart" uri="{C3380CC4-5D6E-409C-BE32-E72D297353CC}">
                  <c16:uniqueId val="{00000000-3B12-4F09-9E39-6BB220ACCAEB}"/>
                </c:ext>
              </c:extLst>
            </c:dLbl>
            <c:dLbl>
              <c:idx val="2"/>
              <c:delete val="1"/>
              <c:extLst>
                <c:ext xmlns:c15="http://schemas.microsoft.com/office/drawing/2012/chart" uri="{CE6537A1-D6FC-4f65-9D91-7224C49458BB}"/>
                <c:ext xmlns:c16="http://schemas.microsoft.com/office/drawing/2014/chart" uri="{C3380CC4-5D6E-409C-BE32-E72D297353CC}">
                  <c16:uniqueId val="{00000001-3B12-4F09-9E39-6BB220ACCAEB}"/>
                </c:ext>
              </c:extLst>
            </c:dLbl>
            <c:dLbl>
              <c:idx val="3"/>
              <c:delete val="1"/>
              <c:extLst>
                <c:ext xmlns:c15="http://schemas.microsoft.com/office/drawing/2012/chart" uri="{CE6537A1-D6FC-4f65-9D91-7224C49458BB}"/>
                <c:ext xmlns:c16="http://schemas.microsoft.com/office/drawing/2014/chart" uri="{C3380CC4-5D6E-409C-BE32-E72D297353CC}">
                  <c16:uniqueId val="{00000002-3B12-4F09-9E39-6BB220ACCAEB}"/>
                </c:ext>
              </c:extLst>
            </c:dLbl>
            <c:dLbl>
              <c:idx val="4"/>
              <c:delete val="1"/>
              <c:extLst>
                <c:ext xmlns:c15="http://schemas.microsoft.com/office/drawing/2012/chart" uri="{CE6537A1-D6FC-4f65-9D91-7224C49458BB}"/>
                <c:ext xmlns:c16="http://schemas.microsoft.com/office/drawing/2014/chart" uri="{C3380CC4-5D6E-409C-BE32-E72D297353CC}">
                  <c16:uniqueId val="{00000003-3B12-4F09-9E39-6BB220ACCAEB}"/>
                </c:ext>
              </c:extLst>
            </c:dLbl>
            <c:dLbl>
              <c:idx val="6"/>
              <c:delete val="1"/>
              <c:extLst>
                <c:ext xmlns:c15="http://schemas.microsoft.com/office/drawing/2012/chart" uri="{CE6537A1-D6FC-4f65-9D91-7224C49458BB}"/>
                <c:ext xmlns:c16="http://schemas.microsoft.com/office/drawing/2014/chart" uri="{C3380CC4-5D6E-409C-BE32-E72D297353CC}">
                  <c16:uniqueId val="{00000004-3B12-4F09-9E39-6BB220ACCAEB}"/>
                </c:ext>
              </c:extLst>
            </c:dLbl>
            <c:dLbl>
              <c:idx val="7"/>
              <c:delete val="1"/>
              <c:extLst>
                <c:ext xmlns:c15="http://schemas.microsoft.com/office/drawing/2012/chart" uri="{CE6537A1-D6FC-4f65-9D91-7224C49458BB}"/>
                <c:ext xmlns:c16="http://schemas.microsoft.com/office/drawing/2014/chart" uri="{C3380CC4-5D6E-409C-BE32-E72D297353CC}">
                  <c16:uniqueId val="{00000005-3B12-4F09-9E39-6BB220ACCAEB}"/>
                </c:ext>
              </c:extLst>
            </c:dLbl>
            <c:dLbl>
              <c:idx val="8"/>
              <c:delete val="1"/>
              <c:extLst>
                <c:ext xmlns:c15="http://schemas.microsoft.com/office/drawing/2012/chart" uri="{CE6537A1-D6FC-4f65-9D91-7224C49458BB}"/>
                <c:ext xmlns:c16="http://schemas.microsoft.com/office/drawing/2014/chart" uri="{C3380CC4-5D6E-409C-BE32-E72D297353CC}">
                  <c16:uniqueId val="{00000006-3B12-4F09-9E39-6BB220ACCAEB}"/>
                </c:ext>
              </c:extLst>
            </c:dLbl>
            <c:dLbl>
              <c:idx val="9"/>
              <c:delete val="1"/>
              <c:extLst>
                <c:ext xmlns:c15="http://schemas.microsoft.com/office/drawing/2012/chart" uri="{CE6537A1-D6FC-4f65-9D91-7224C49458BB}"/>
                <c:ext xmlns:c16="http://schemas.microsoft.com/office/drawing/2014/chart" uri="{C3380CC4-5D6E-409C-BE32-E72D297353CC}">
                  <c16:uniqueId val="{00000007-3B12-4F09-9E39-6BB220ACCAEB}"/>
                </c:ext>
              </c:extLst>
            </c:dLbl>
            <c:dLbl>
              <c:idx val="10"/>
              <c:delete val="1"/>
              <c:extLst>
                <c:ext xmlns:c15="http://schemas.microsoft.com/office/drawing/2012/chart" uri="{CE6537A1-D6FC-4f65-9D91-7224C49458BB}"/>
                <c:ext xmlns:c16="http://schemas.microsoft.com/office/drawing/2014/chart" uri="{C3380CC4-5D6E-409C-BE32-E72D297353CC}">
                  <c16:uniqueId val="{00000008-3B12-4F09-9E39-6BB220ACCAEB}"/>
                </c:ext>
              </c:extLst>
            </c:dLbl>
            <c:dLbl>
              <c:idx val="11"/>
              <c:delete val="1"/>
              <c:extLst>
                <c:ext xmlns:c15="http://schemas.microsoft.com/office/drawing/2012/chart" uri="{CE6537A1-D6FC-4f65-9D91-7224C49458BB}"/>
                <c:ext xmlns:c16="http://schemas.microsoft.com/office/drawing/2014/chart" uri="{C3380CC4-5D6E-409C-BE32-E72D297353CC}">
                  <c16:uniqueId val="{00000009-3B12-4F09-9E39-6BB220ACCAEB}"/>
                </c:ext>
              </c:extLst>
            </c:dLbl>
            <c:dLbl>
              <c:idx val="12"/>
              <c:delete val="1"/>
              <c:extLst>
                <c:ext xmlns:c15="http://schemas.microsoft.com/office/drawing/2012/chart" uri="{CE6537A1-D6FC-4f65-9D91-7224C49458BB}"/>
                <c:ext xmlns:c16="http://schemas.microsoft.com/office/drawing/2014/chart" uri="{C3380CC4-5D6E-409C-BE32-E72D297353CC}">
                  <c16:uniqueId val="{0000000A-3B12-4F09-9E39-6BB220ACCAEB}"/>
                </c:ext>
              </c:extLst>
            </c:dLbl>
            <c:dLbl>
              <c:idx val="14"/>
              <c:delete val="1"/>
              <c:extLst>
                <c:ext xmlns:c15="http://schemas.microsoft.com/office/drawing/2012/chart" uri="{CE6537A1-D6FC-4f65-9D91-7224C49458BB}"/>
                <c:ext xmlns:c16="http://schemas.microsoft.com/office/drawing/2014/chart" uri="{C3380CC4-5D6E-409C-BE32-E72D297353CC}">
                  <c16:uniqueId val="{0000000B-3B12-4F09-9E39-6BB220ACCAEB}"/>
                </c:ext>
              </c:extLst>
            </c:dLbl>
            <c:dLbl>
              <c:idx val="15"/>
              <c:delete val="1"/>
              <c:extLst>
                <c:ext xmlns:c15="http://schemas.microsoft.com/office/drawing/2012/chart" uri="{CE6537A1-D6FC-4f65-9D91-7224C49458BB}"/>
                <c:ext xmlns:c16="http://schemas.microsoft.com/office/drawing/2014/chart" uri="{C3380CC4-5D6E-409C-BE32-E72D297353CC}">
                  <c16:uniqueId val="{0000000C-3B12-4F09-9E39-6BB220ACCAEB}"/>
                </c:ext>
              </c:extLst>
            </c:dLbl>
            <c:dLbl>
              <c:idx val="16"/>
              <c:delete val="1"/>
              <c:extLst>
                <c:ext xmlns:c15="http://schemas.microsoft.com/office/drawing/2012/chart" uri="{CE6537A1-D6FC-4f65-9D91-7224C49458BB}"/>
                <c:ext xmlns:c16="http://schemas.microsoft.com/office/drawing/2014/chart" uri="{C3380CC4-5D6E-409C-BE32-E72D297353CC}">
                  <c16:uniqueId val="{0000000D-3B12-4F09-9E39-6BB220ACCAEB}"/>
                </c:ext>
              </c:extLst>
            </c:dLbl>
            <c:dLbl>
              <c:idx val="17"/>
              <c:delete val="1"/>
              <c:extLst>
                <c:ext xmlns:c15="http://schemas.microsoft.com/office/drawing/2012/chart" uri="{CE6537A1-D6FC-4f65-9D91-7224C49458BB}"/>
                <c:ext xmlns:c16="http://schemas.microsoft.com/office/drawing/2014/chart" uri="{C3380CC4-5D6E-409C-BE32-E72D297353CC}">
                  <c16:uniqueId val="{0000000E-3B12-4F09-9E39-6BB220ACCAEB}"/>
                </c:ext>
              </c:extLst>
            </c:dLbl>
            <c:dLbl>
              <c:idx val="18"/>
              <c:delete val="1"/>
              <c:extLst>
                <c:ext xmlns:c15="http://schemas.microsoft.com/office/drawing/2012/chart" uri="{CE6537A1-D6FC-4f65-9D91-7224C49458BB}"/>
                <c:ext xmlns:c16="http://schemas.microsoft.com/office/drawing/2014/chart" uri="{C3380CC4-5D6E-409C-BE32-E72D297353CC}">
                  <c16:uniqueId val="{0000000F-3B12-4F09-9E39-6BB220ACCAEB}"/>
                </c:ext>
              </c:extLst>
            </c:dLbl>
            <c:spPr>
              <a:noFill/>
              <a:ln w="25654">
                <a:noFill/>
              </a:ln>
            </c:spPr>
            <c:txPr>
              <a:bodyPr wrap="square" lIns="38100" tIns="19050" rIns="38100" bIns="19050" anchor="ctr">
                <a:spAutoFit/>
              </a:bodyPr>
              <a:lstStyle/>
              <a:p>
                <a:pPr>
                  <a:defRPr sz="1200" b="1" i="0" u="none" strike="noStrike" baseline="0">
                    <a:solidFill>
                      <a:srgbClr val="000000"/>
                    </a:solidFill>
                    <a:latin typeface="Arial" charset="0"/>
                    <a:ea typeface="Arial" charset="0"/>
                    <a:cs typeface="Arial"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strCache>
            </c:strRef>
          </c:cat>
          <c:val>
            <c:numRef>
              <c:f>Sheet1!$B$3:$U$3</c:f>
              <c:numCache>
                <c:formatCode>0.0%</c:formatCode>
                <c:ptCount val="20"/>
                <c:pt idx="0">
                  <c:v>2.7E-2</c:v>
                </c:pt>
                <c:pt idx="1">
                  <c:v>0.03</c:v>
                </c:pt>
                <c:pt idx="2">
                  <c:v>3.2000000000000001E-2</c:v>
                </c:pt>
                <c:pt idx="3">
                  <c:v>3.2000000000000001E-2</c:v>
                </c:pt>
                <c:pt idx="4">
                  <c:v>3.3000000000000002E-2</c:v>
                </c:pt>
                <c:pt idx="5">
                  <c:v>3.6999999999999998E-2</c:v>
                </c:pt>
                <c:pt idx="6">
                  <c:v>3.5999999999999997E-2</c:v>
                </c:pt>
                <c:pt idx="7">
                  <c:v>3.2000000000000001E-2</c:v>
                </c:pt>
                <c:pt idx="8">
                  <c:v>3.3000000000000002E-2</c:v>
                </c:pt>
                <c:pt idx="9">
                  <c:v>3.2000000000000001E-2</c:v>
                </c:pt>
                <c:pt idx="10">
                  <c:v>2.9000000000000001E-2</c:v>
                </c:pt>
                <c:pt idx="11">
                  <c:v>2.8000000000000001E-2</c:v>
                </c:pt>
                <c:pt idx="12">
                  <c:v>2.8000000000000001E-2</c:v>
                </c:pt>
                <c:pt idx="13">
                  <c:v>2.7E-2</c:v>
                </c:pt>
                <c:pt idx="14">
                  <c:v>2.8000000000000001E-2</c:v>
                </c:pt>
                <c:pt idx="15">
                  <c:v>0.03</c:v>
                </c:pt>
                <c:pt idx="16">
                  <c:v>2.8000000000000001E-2</c:v>
                </c:pt>
                <c:pt idx="17">
                  <c:v>2.8000000000000001E-2</c:v>
                </c:pt>
                <c:pt idx="18">
                  <c:v>2.8000000000000001E-2</c:v>
                </c:pt>
                <c:pt idx="19">
                  <c:v>2.9000000000000001E-2</c:v>
                </c:pt>
              </c:numCache>
            </c:numRef>
          </c:val>
          <c:smooth val="1"/>
          <c:extLst>
            <c:ext xmlns:c16="http://schemas.microsoft.com/office/drawing/2014/chart" uri="{C3380CC4-5D6E-409C-BE32-E72D297353CC}">
              <c16:uniqueId val="{00000001-FC4C-B34A-B1E4-7192EA4BDBE1}"/>
            </c:ext>
          </c:extLst>
        </c:ser>
        <c:ser>
          <c:idx val="1"/>
          <c:order val="2"/>
          <c:tx>
            <c:strRef>
              <c:f>Sheet1!$A$4</c:f>
              <c:strCache>
                <c:ptCount val="1"/>
                <c:pt idx="0">
                  <c:v>Securities</c:v>
                </c:pt>
              </c:strCache>
            </c:strRef>
          </c:tx>
          <c:spPr>
            <a:ln w="38481">
              <a:solidFill>
                <a:schemeClr val="accent3"/>
              </a:solidFill>
              <a:prstDash val="solid"/>
            </a:ln>
          </c:spPr>
          <c:marker>
            <c:symbol val="circle"/>
            <c:size val="6"/>
            <c:spPr>
              <a:solidFill>
                <a:schemeClr val="accent3"/>
              </a:solidFill>
              <a:ln>
                <a:noFill/>
                <a:prstDash val="solid"/>
              </a:ln>
            </c:spPr>
          </c:marker>
          <c:dLbls>
            <c:dLbl>
              <c:idx val="0"/>
              <c:spPr>
                <a:noFill/>
                <a:ln w="25654">
                  <a:noFill/>
                </a:ln>
              </c:spPr>
              <c:txPr>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E6-4440-AE53-8B3C64346711}"/>
                </c:ext>
              </c:extLst>
            </c:dLbl>
            <c:dLbl>
              <c:idx val="1"/>
              <c:spPr>
                <a:noFill/>
                <a:ln w="25654">
                  <a:noFill/>
                </a:ln>
              </c:spPr>
              <c:txPr>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6-4440-AE53-8B3C64346711}"/>
                </c:ext>
              </c:extLst>
            </c:dLbl>
            <c:dLbl>
              <c:idx val="2"/>
              <c:delete val="1"/>
              <c:extLst>
                <c:ext xmlns:c15="http://schemas.microsoft.com/office/drawing/2012/chart" uri="{CE6537A1-D6FC-4f65-9D91-7224C49458BB}"/>
                <c:ext xmlns:c16="http://schemas.microsoft.com/office/drawing/2014/chart" uri="{C3380CC4-5D6E-409C-BE32-E72D297353CC}">
                  <c16:uniqueId val="{00000002-ABE6-4440-AE53-8B3C64346711}"/>
                </c:ext>
              </c:extLst>
            </c:dLbl>
            <c:dLbl>
              <c:idx val="3"/>
              <c:delete val="1"/>
              <c:extLst>
                <c:ext xmlns:c15="http://schemas.microsoft.com/office/drawing/2012/chart" uri="{CE6537A1-D6FC-4f65-9D91-7224C49458BB}"/>
                <c:ext xmlns:c16="http://schemas.microsoft.com/office/drawing/2014/chart" uri="{C3380CC4-5D6E-409C-BE32-E72D297353CC}">
                  <c16:uniqueId val="{00000003-ABE6-4440-AE53-8B3C64346711}"/>
                </c:ext>
              </c:extLst>
            </c:dLbl>
            <c:dLbl>
              <c:idx val="4"/>
              <c:spPr>
                <a:noFill/>
                <a:ln w="25654">
                  <a:noFill/>
                </a:ln>
              </c:spPr>
              <c:txPr>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E6-4440-AE53-8B3C64346711}"/>
                </c:ext>
              </c:extLst>
            </c:dLbl>
            <c:dLbl>
              <c:idx val="5"/>
              <c:delete val="1"/>
              <c:extLst>
                <c:ext xmlns:c15="http://schemas.microsoft.com/office/drawing/2012/chart" uri="{CE6537A1-D6FC-4f65-9D91-7224C49458BB}"/>
                <c:ext xmlns:c16="http://schemas.microsoft.com/office/drawing/2014/chart" uri="{C3380CC4-5D6E-409C-BE32-E72D297353CC}">
                  <c16:uniqueId val="{00000005-ABE6-4440-AE53-8B3C64346711}"/>
                </c:ext>
              </c:extLst>
            </c:dLbl>
            <c:dLbl>
              <c:idx val="6"/>
              <c:delete val="1"/>
              <c:extLst>
                <c:ext xmlns:c15="http://schemas.microsoft.com/office/drawing/2012/chart" uri="{CE6537A1-D6FC-4f65-9D91-7224C49458BB}"/>
                <c:ext xmlns:c16="http://schemas.microsoft.com/office/drawing/2014/chart" uri="{C3380CC4-5D6E-409C-BE32-E72D297353CC}">
                  <c16:uniqueId val="{00000006-ABE6-4440-AE53-8B3C64346711}"/>
                </c:ext>
              </c:extLst>
            </c:dLbl>
            <c:dLbl>
              <c:idx val="7"/>
              <c:delete val="1"/>
              <c:extLst>
                <c:ext xmlns:c15="http://schemas.microsoft.com/office/drawing/2012/chart" uri="{CE6537A1-D6FC-4f65-9D91-7224C49458BB}"/>
                <c:ext xmlns:c16="http://schemas.microsoft.com/office/drawing/2014/chart" uri="{C3380CC4-5D6E-409C-BE32-E72D297353CC}">
                  <c16:uniqueId val="{00000007-ABE6-4440-AE53-8B3C64346711}"/>
                </c:ext>
              </c:extLst>
            </c:dLbl>
            <c:dLbl>
              <c:idx val="8"/>
              <c:delete val="1"/>
              <c:extLst>
                <c:ext xmlns:c15="http://schemas.microsoft.com/office/drawing/2012/chart" uri="{CE6537A1-D6FC-4f65-9D91-7224C49458BB}"/>
                <c:ext xmlns:c16="http://schemas.microsoft.com/office/drawing/2014/chart" uri="{C3380CC4-5D6E-409C-BE32-E72D297353CC}">
                  <c16:uniqueId val="{00000008-ABE6-4440-AE53-8B3C64346711}"/>
                </c:ext>
              </c:extLst>
            </c:dLbl>
            <c:dLbl>
              <c:idx val="9"/>
              <c:delete val="1"/>
              <c:extLst>
                <c:ext xmlns:c15="http://schemas.microsoft.com/office/drawing/2012/chart" uri="{CE6537A1-D6FC-4f65-9D91-7224C49458BB}"/>
                <c:ext xmlns:c16="http://schemas.microsoft.com/office/drawing/2014/chart" uri="{C3380CC4-5D6E-409C-BE32-E72D297353CC}">
                  <c16:uniqueId val="{00000009-ABE6-4440-AE53-8B3C64346711}"/>
                </c:ext>
              </c:extLst>
            </c:dLbl>
            <c:dLbl>
              <c:idx val="10"/>
              <c:spPr>
                <a:noFill/>
                <a:ln w="25654">
                  <a:noFill/>
                </a:ln>
              </c:spPr>
              <c:txPr>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E6-4440-AE53-8B3C64346711}"/>
                </c:ext>
              </c:extLst>
            </c:dLbl>
            <c:dLbl>
              <c:idx val="11"/>
              <c:spPr>
                <a:noFill/>
                <a:ln w="25654">
                  <a:noFill/>
                </a:ln>
              </c:spPr>
              <c:txPr>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E6-4440-AE53-8B3C64346711}"/>
                </c:ext>
              </c:extLst>
            </c:dLbl>
            <c:dLbl>
              <c:idx val="12"/>
              <c:spPr>
                <a:noFill/>
                <a:ln w="25654">
                  <a:noFill/>
                </a:ln>
              </c:spPr>
              <c:txPr>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E6-4440-AE53-8B3C64346711}"/>
                </c:ext>
              </c:extLst>
            </c:dLbl>
            <c:dLbl>
              <c:idx val="13"/>
              <c:delete val="1"/>
              <c:extLst>
                <c:ext xmlns:c15="http://schemas.microsoft.com/office/drawing/2012/chart" uri="{CE6537A1-D6FC-4f65-9D91-7224C49458BB}"/>
                <c:ext xmlns:c16="http://schemas.microsoft.com/office/drawing/2014/chart" uri="{C3380CC4-5D6E-409C-BE32-E72D297353CC}">
                  <c16:uniqueId val="{0000000D-ABE6-4440-AE53-8B3C64346711}"/>
                </c:ext>
              </c:extLst>
            </c:dLbl>
            <c:dLbl>
              <c:idx val="14"/>
              <c:delete val="1"/>
              <c:extLst>
                <c:ext xmlns:c15="http://schemas.microsoft.com/office/drawing/2012/chart" uri="{CE6537A1-D6FC-4f65-9D91-7224C49458BB}"/>
                <c:ext xmlns:c16="http://schemas.microsoft.com/office/drawing/2014/chart" uri="{C3380CC4-5D6E-409C-BE32-E72D297353CC}">
                  <c16:uniqueId val="{0000000E-ABE6-4440-AE53-8B3C64346711}"/>
                </c:ext>
              </c:extLst>
            </c:dLbl>
            <c:dLbl>
              <c:idx val="15"/>
              <c:delete val="1"/>
              <c:extLst>
                <c:ext xmlns:c15="http://schemas.microsoft.com/office/drawing/2012/chart" uri="{CE6537A1-D6FC-4f65-9D91-7224C49458BB}"/>
                <c:ext xmlns:c16="http://schemas.microsoft.com/office/drawing/2014/chart" uri="{C3380CC4-5D6E-409C-BE32-E72D297353CC}">
                  <c16:uniqueId val="{0000000F-ABE6-4440-AE53-8B3C64346711}"/>
                </c:ext>
              </c:extLst>
            </c:dLbl>
            <c:dLbl>
              <c:idx val="16"/>
              <c:delete val="1"/>
              <c:extLst>
                <c:ext xmlns:c15="http://schemas.microsoft.com/office/drawing/2012/chart" uri="{CE6537A1-D6FC-4f65-9D91-7224C49458BB}"/>
                <c:ext xmlns:c16="http://schemas.microsoft.com/office/drawing/2014/chart" uri="{C3380CC4-5D6E-409C-BE32-E72D297353CC}">
                  <c16:uniqueId val="{00000010-ABE6-4440-AE53-8B3C64346711}"/>
                </c:ext>
              </c:extLst>
            </c:dLbl>
            <c:dLbl>
              <c:idx val="17"/>
              <c:delete val="1"/>
              <c:extLst>
                <c:ext xmlns:c15="http://schemas.microsoft.com/office/drawing/2012/chart" uri="{CE6537A1-D6FC-4f65-9D91-7224C49458BB}"/>
                <c:ext xmlns:c16="http://schemas.microsoft.com/office/drawing/2014/chart" uri="{C3380CC4-5D6E-409C-BE32-E72D297353CC}">
                  <c16:uniqueId val="{00000011-ABE6-4440-AE53-8B3C64346711}"/>
                </c:ext>
              </c:extLst>
            </c:dLbl>
            <c:dLbl>
              <c:idx val="18"/>
              <c:delete val="1"/>
              <c:extLst>
                <c:ext xmlns:c15="http://schemas.microsoft.com/office/drawing/2012/chart" uri="{CE6537A1-D6FC-4f65-9D91-7224C49458BB}"/>
                <c:ext xmlns:c16="http://schemas.microsoft.com/office/drawing/2014/chart" uri="{C3380CC4-5D6E-409C-BE32-E72D297353CC}">
                  <c16:uniqueId val="{00000012-ABE6-4440-AE53-8B3C64346711}"/>
                </c:ext>
              </c:extLst>
            </c:dLbl>
            <c:dLbl>
              <c:idx val="19"/>
              <c:spPr>
                <a:noFill/>
                <a:ln w="25654">
                  <a:noFill/>
                </a:ln>
              </c:spPr>
              <c:txPr>
                <a:bodyPr/>
                <a:lstStyle/>
                <a:p>
                  <a:pPr>
                    <a:defRPr sz="1200" b="1" i="0" u="none" strike="noStrike" baseline="0">
                      <a:solidFill>
                        <a:srgbClr val="000000"/>
                      </a:solidFill>
                      <a:latin typeface="Arial" charset="0"/>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BE6-4440-AE53-8B3C64346711}"/>
                </c:ext>
              </c:extLst>
            </c:dLbl>
            <c:spPr>
              <a:noFill/>
              <a:ln w="25654">
                <a:noFill/>
              </a:ln>
            </c:spPr>
            <c:txPr>
              <a:bodyPr wrap="square" lIns="38100" tIns="19050" rIns="38100" bIns="19050" anchor="ctr">
                <a:spAutoFit/>
              </a:bodyPr>
              <a:lstStyle/>
              <a:p>
                <a:pPr>
                  <a:defRPr sz="1200" b="1" i="0" u="none" strike="noStrike" baseline="0">
                    <a:solidFill>
                      <a:srgbClr val="000000"/>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strCache>
            </c:strRef>
          </c:cat>
          <c:val>
            <c:numRef>
              <c:f>Sheet1!$B$4:$U$4</c:f>
              <c:numCache>
                <c:formatCode>0.0%</c:formatCode>
                <c:ptCount val="20"/>
                <c:pt idx="0">
                  <c:v>1.4E-2</c:v>
                </c:pt>
                <c:pt idx="1">
                  <c:v>1.1299999999999999E-2</c:v>
                </c:pt>
                <c:pt idx="2">
                  <c:v>1.2E-2</c:v>
                </c:pt>
                <c:pt idx="3">
                  <c:v>1.2999999999999999E-2</c:v>
                </c:pt>
                <c:pt idx="4">
                  <c:v>1.7000000000000001E-2</c:v>
                </c:pt>
                <c:pt idx="5">
                  <c:v>1.4999999999999999E-2</c:v>
                </c:pt>
                <c:pt idx="6">
                  <c:v>1.2999999999999999E-2</c:v>
                </c:pt>
                <c:pt idx="7">
                  <c:v>1.2999999999999999E-2</c:v>
                </c:pt>
                <c:pt idx="8">
                  <c:v>1.4999999999999999E-2</c:v>
                </c:pt>
                <c:pt idx="9">
                  <c:v>1.6E-2</c:v>
                </c:pt>
                <c:pt idx="10">
                  <c:v>1.4E-2</c:v>
                </c:pt>
                <c:pt idx="11">
                  <c:v>8.0000000000000002E-3</c:v>
                </c:pt>
                <c:pt idx="12">
                  <c:v>1.2999999999999999E-2</c:v>
                </c:pt>
                <c:pt idx="13">
                  <c:v>1.2999999999999999E-2</c:v>
                </c:pt>
                <c:pt idx="14">
                  <c:v>1.2E-2</c:v>
                </c:pt>
                <c:pt idx="15">
                  <c:v>1.4E-2</c:v>
                </c:pt>
                <c:pt idx="16">
                  <c:v>1.2999999999999999E-2</c:v>
                </c:pt>
                <c:pt idx="17">
                  <c:v>1.4E-2</c:v>
                </c:pt>
                <c:pt idx="18">
                  <c:v>1.2999999999999999E-2</c:v>
                </c:pt>
                <c:pt idx="19">
                  <c:v>1.2999999999999999E-2</c:v>
                </c:pt>
              </c:numCache>
            </c:numRef>
          </c:val>
          <c:smooth val="1"/>
          <c:extLst>
            <c:ext xmlns:c16="http://schemas.microsoft.com/office/drawing/2014/chart" uri="{C3380CC4-5D6E-409C-BE32-E72D297353CC}">
              <c16:uniqueId val="{00000002-FC4C-B34A-B1E4-7192EA4BDBE1}"/>
            </c:ext>
          </c:extLst>
        </c:ser>
        <c:dLbls>
          <c:showLegendKey val="0"/>
          <c:showVal val="1"/>
          <c:showCatName val="0"/>
          <c:showSerName val="0"/>
          <c:showPercent val="0"/>
          <c:showBubbleSize val="0"/>
        </c:dLbls>
        <c:marker val="1"/>
        <c:smooth val="0"/>
        <c:axId val="-191831552"/>
        <c:axId val="-191827136"/>
      </c:lineChart>
      <c:catAx>
        <c:axId val="-191831552"/>
        <c:scaling>
          <c:orientation val="minMax"/>
        </c:scaling>
        <c:delete val="0"/>
        <c:axPos val="b"/>
        <c:numFmt formatCode="General" sourceLinked="0"/>
        <c:majorTickMark val="out"/>
        <c:minorTickMark val="none"/>
        <c:tickLblPos val="nextTo"/>
        <c:spPr>
          <a:ln w="3207">
            <a:solidFill>
              <a:srgbClr val="000000"/>
            </a:solidFill>
            <a:prstDash val="solid"/>
          </a:ln>
        </c:spPr>
        <c:txPr>
          <a:bodyPr rot="-5400000" vert="horz"/>
          <a:lstStyle/>
          <a:p>
            <a:pPr>
              <a:defRPr sz="1400" b="0" i="0" u="none" strike="noStrike" baseline="0">
                <a:solidFill>
                  <a:srgbClr val="000000"/>
                </a:solidFill>
                <a:latin typeface="Arial"/>
                <a:ea typeface="Arial"/>
                <a:cs typeface="Arial"/>
              </a:defRPr>
            </a:pPr>
            <a:endParaRPr lang="en-US"/>
          </a:p>
        </c:txPr>
        <c:crossAx val="-191827136"/>
        <c:crosses val="autoZero"/>
        <c:auto val="1"/>
        <c:lblAlgn val="ctr"/>
        <c:lblOffset val="100"/>
        <c:tickLblSkip val="1"/>
        <c:tickMarkSkip val="1"/>
        <c:noMultiLvlLbl val="0"/>
      </c:catAx>
      <c:valAx>
        <c:axId val="-191827136"/>
        <c:scaling>
          <c:orientation val="minMax"/>
        </c:scaling>
        <c:delete val="0"/>
        <c:axPos val="l"/>
        <c:majorGridlines>
          <c:spPr>
            <a:ln w="3207">
              <a:noFill/>
              <a:prstDash val="solid"/>
            </a:ln>
          </c:spPr>
        </c:majorGridlines>
        <c:numFmt formatCode="0.0%" sourceLinked="0"/>
        <c:majorTickMark val="out"/>
        <c:minorTickMark val="none"/>
        <c:tickLblPos val="nextTo"/>
        <c:spPr>
          <a:ln w="3207">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91831552"/>
        <c:crossesAt val="1"/>
        <c:crossBetween val="between"/>
      </c:valAx>
      <c:spPr>
        <a:noFill/>
        <a:ln w="25654">
          <a:noFill/>
        </a:ln>
      </c:spPr>
    </c:plotArea>
    <c:legend>
      <c:legendPos val="t"/>
      <c:layout>
        <c:manualLayout>
          <c:xMode val="edge"/>
          <c:yMode val="edge"/>
          <c:x val="9.0158646165584805E-2"/>
          <c:y val="1.69491525423729E-3"/>
          <c:w val="0.894125304700783"/>
          <c:h val="9.0866609032921306E-2"/>
        </c:manualLayout>
      </c:layout>
      <c:overlay val="0"/>
      <c:spPr>
        <a:solidFill>
          <a:srgbClr val="FFFFFF"/>
        </a:solidFill>
        <a:ln w="3207">
          <a:noFill/>
          <a:prstDash val="solid"/>
        </a:ln>
      </c:spPr>
      <c:txPr>
        <a:bodyPr/>
        <a:lstStyle/>
        <a:p>
          <a:pPr>
            <a:defRPr sz="1400" b="0" i="0" u="none" strike="noStrike" baseline="0">
              <a:solidFill>
                <a:srgbClr val="000000"/>
              </a:solidFill>
              <a:latin typeface="Arial" charset="0"/>
              <a:ea typeface="Arial" charset="0"/>
              <a:cs typeface="Arial" charset="0"/>
            </a:defRPr>
          </a:pPr>
          <a:endParaRPr lang="en-US"/>
        </a:p>
      </c:txPr>
    </c:legend>
    <c:plotVisOnly val="1"/>
    <c:dispBlanksAs val="gap"/>
    <c:showDLblsOverMax val="0"/>
  </c:chart>
  <c:spPr>
    <a:noFill/>
    <a:ln>
      <a:noFill/>
    </a:ln>
  </c:spPr>
  <c:txPr>
    <a:bodyPr/>
    <a:lstStyle/>
    <a:p>
      <a:pPr>
        <a:defRPr sz="2576"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lineChart>
        <c:grouping val="standard"/>
        <c:varyColors val="0"/>
        <c:ser>
          <c:idx val="0"/>
          <c:order val="0"/>
          <c:tx>
            <c:strRef>
              <c:f>Sheet1!$A$2</c:f>
              <c:strCache>
                <c:ptCount val="1"/>
                <c:pt idx="0">
                  <c:v>US P/C Insurers</c:v>
                </c:pt>
              </c:strCache>
            </c:strRef>
          </c:tx>
          <c:spPr>
            <a:ln>
              <a:solidFill>
                <a:schemeClr val="bg1"/>
              </a:solidFill>
            </a:ln>
          </c:spPr>
          <c:marker>
            <c:symbol val="circle"/>
            <c:size val="7"/>
            <c:spPr>
              <a:solidFill>
                <a:schemeClr val="bg1"/>
              </a:solidFill>
              <a:ln>
                <a:solidFill>
                  <a:schemeClr val="bg1"/>
                </a:solidFill>
              </a:ln>
            </c:spPr>
          </c:marker>
          <c:dPt>
            <c:idx val="17"/>
            <c:bubble3D val="0"/>
            <c:extLst>
              <c:ext xmlns:c16="http://schemas.microsoft.com/office/drawing/2014/chart" uri="{C3380CC4-5D6E-409C-BE32-E72D297353CC}">
                <c16:uniqueId val="{00000000-1A92-4067-85CD-65333C0E98F1}"/>
              </c:ext>
            </c:extLst>
          </c:dPt>
          <c:dPt>
            <c:idx val="18"/>
            <c:bubble3D val="0"/>
            <c:extLst>
              <c:ext xmlns:c16="http://schemas.microsoft.com/office/drawing/2014/chart" uri="{C3380CC4-5D6E-409C-BE32-E72D297353CC}">
                <c16:uniqueId val="{00000001-1A92-4067-85CD-65333C0E98F1}"/>
              </c:ext>
            </c:extLst>
          </c:dPt>
          <c:cat>
            <c:strRef>
              <c:f>Sheet1!$B$1:$CO$1</c:f>
              <c:strCache>
                <c:ptCount val="6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92</c:v>
                </c:pt>
                <c:pt idx="42">
                  <c:v>93</c:v>
                </c:pt>
                <c:pt idx="43">
                  <c:v>94</c:v>
                </c:pt>
                <c:pt idx="44">
                  <c:v>95</c:v>
                </c:pt>
                <c:pt idx="45">
                  <c:v>96</c:v>
                </c:pt>
                <c:pt idx="46">
                  <c:v>97</c:v>
                </c:pt>
                <c:pt idx="47">
                  <c:v>98</c:v>
                </c:pt>
                <c:pt idx="48">
                  <c:v>99</c:v>
                </c:pt>
                <c:pt idx="49">
                  <c:v>00</c:v>
                </c:pt>
                <c:pt idx="50">
                  <c:v>01</c:v>
                </c:pt>
                <c:pt idx="51">
                  <c:v>02</c:v>
                </c:pt>
                <c:pt idx="52">
                  <c:v>03</c:v>
                </c:pt>
                <c:pt idx="53">
                  <c:v>04</c:v>
                </c:pt>
                <c:pt idx="54">
                  <c:v>05</c:v>
                </c:pt>
                <c:pt idx="55">
                  <c:v>06</c:v>
                </c:pt>
                <c:pt idx="56">
                  <c:v>07</c:v>
                </c:pt>
                <c:pt idx="57">
                  <c:v>08</c:v>
                </c:pt>
                <c:pt idx="58">
                  <c:v>09</c:v>
                </c:pt>
                <c:pt idx="59">
                  <c:v>10</c:v>
                </c:pt>
                <c:pt idx="60">
                  <c:v>11</c:v>
                </c:pt>
                <c:pt idx="61">
                  <c:v>12</c:v>
                </c:pt>
                <c:pt idx="62">
                  <c:v>13</c:v>
                </c:pt>
                <c:pt idx="63">
                  <c:v>14</c:v>
                </c:pt>
                <c:pt idx="64">
                  <c:v>15</c:v>
                </c:pt>
                <c:pt idx="65">
                  <c:v>16</c:v>
                </c:pt>
              </c:strCache>
            </c:strRef>
          </c:cat>
          <c:val>
            <c:numRef>
              <c:f>Sheet1!$B$2:$CO$2</c:f>
              <c:numCache>
                <c:formatCode>0.0%</c:formatCode>
                <c:ptCount val="66"/>
                <c:pt idx="0">
                  <c:v>0.08</c:v>
                </c:pt>
                <c:pt idx="1">
                  <c:v>5.6000000000000001E-2</c:v>
                </c:pt>
                <c:pt idx="2">
                  <c:v>7.2999999999999995E-2</c:v>
                </c:pt>
                <c:pt idx="3">
                  <c:v>7.0000000000000007E-2</c:v>
                </c:pt>
                <c:pt idx="4">
                  <c:v>7.0000000000000007E-2</c:v>
                </c:pt>
                <c:pt idx="5">
                  <c:v>5.5E-2</c:v>
                </c:pt>
                <c:pt idx="6">
                  <c:v>2.1999999999999999E-2</c:v>
                </c:pt>
                <c:pt idx="7">
                  <c:v>1.7999999999999999E-2</c:v>
                </c:pt>
                <c:pt idx="8">
                  <c:v>5.6000000000000001E-2</c:v>
                </c:pt>
                <c:pt idx="9">
                  <c:v>6.8000000000000005E-2</c:v>
                </c:pt>
                <c:pt idx="10">
                  <c:v>5.8999999999999997E-2</c:v>
                </c:pt>
                <c:pt idx="11">
                  <c:v>4.3999999999999997E-2</c:v>
                </c:pt>
                <c:pt idx="12">
                  <c:v>4.2000000000000003E-2</c:v>
                </c:pt>
                <c:pt idx="13">
                  <c:v>3.1E-2</c:v>
                </c:pt>
                <c:pt idx="14">
                  <c:v>2.5000000000000001E-2</c:v>
                </c:pt>
                <c:pt idx="15">
                  <c:v>2.1999999999999999E-2</c:v>
                </c:pt>
                <c:pt idx="16">
                  <c:v>5.5E-2</c:v>
                </c:pt>
                <c:pt idx="17">
                  <c:v>5.5E-2</c:v>
                </c:pt>
                <c:pt idx="18">
                  <c:v>4.4999999999999998E-2</c:v>
                </c:pt>
                <c:pt idx="19">
                  <c:v>3.9E-2</c:v>
                </c:pt>
                <c:pt idx="20">
                  <c:v>6.5000000000000002E-2</c:v>
                </c:pt>
                <c:pt idx="21">
                  <c:v>0.11600000000000001</c:v>
                </c:pt>
                <c:pt idx="22">
                  <c:v>0.13700000000000001</c:v>
                </c:pt>
                <c:pt idx="23">
                  <c:v>9.4E-2</c:v>
                </c:pt>
                <c:pt idx="24">
                  <c:v>6.0999999999999999E-2</c:v>
                </c:pt>
                <c:pt idx="25">
                  <c:v>2.4E-2</c:v>
                </c:pt>
                <c:pt idx="26">
                  <c:v>0.1</c:v>
                </c:pt>
                <c:pt idx="27">
                  <c:v>0.19</c:v>
                </c:pt>
                <c:pt idx="28">
                  <c:v>0.18099999999999999</c:v>
                </c:pt>
                <c:pt idx="29">
                  <c:v>0.155</c:v>
                </c:pt>
                <c:pt idx="30">
                  <c:v>0.13100000000000001</c:v>
                </c:pt>
                <c:pt idx="31">
                  <c:v>0.11799999999999999</c:v>
                </c:pt>
                <c:pt idx="32">
                  <c:v>8.7999999999999995E-2</c:v>
                </c:pt>
                <c:pt idx="33">
                  <c:v>8.3000000000000004E-2</c:v>
                </c:pt>
                <c:pt idx="34">
                  <c:v>1.7999999999999999E-2</c:v>
                </c:pt>
                <c:pt idx="35">
                  <c:v>0.154</c:v>
                </c:pt>
                <c:pt idx="36">
                  <c:v>0.13600000000000001</c:v>
                </c:pt>
                <c:pt idx="37">
                  <c:v>0.17299999999999999</c:v>
                </c:pt>
                <c:pt idx="38">
                  <c:v>0.14099999999999999</c:v>
                </c:pt>
                <c:pt idx="39">
                  <c:v>0.105</c:v>
                </c:pt>
                <c:pt idx="40">
                  <c:v>8.7999999999999995E-2</c:v>
                </c:pt>
                <c:pt idx="41" formatCode="General">
                  <c:v>4.4999999999999998E-2</c:v>
                </c:pt>
                <c:pt idx="42" formatCode="General">
                  <c:v>0.11</c:v>
                </c:pt>
                <c:pt idx="43" formatCode="General">
                  <c:v>5.6000000000000001E-2</c:v>
                </c:pt>
                <c:pt idx="44" formatCode="General">
                  <c:v>8.6999999999999994E-2</c:v>
                </c:pt>
                <c:pt idx="45" formatCode="General">
                  <c:v>9.2999999999999999E-2</c:v>
                </c:pt>
                <c:pt idx="46" formatCode="General">
                  <c:v>0.11600000000000001</c:v>
                </c:pt>
                <c:pt idx="47" formatCode="General">
                  <c:v>8.5000000000000006E-2</c:v>
                </c:pt>
                <c:pt idx="48" formatCode="General">
                  <c:v>0.06</c:v>
                </c:pt>
                <c:pt idx="49" formatCode="General">
                  <c:v>5.8999999999999997E-2</c:v>
                </c:pt>
                <c:pt idx="50" formatCode="General">
                  <c:v>-1.2E-2</c:v>
                </c:pt>
                <c:pt idx="51" formatCode="General">
                  <c:v>2.1999999999999999E-2</c:v>
                </c:pt>
                <c:pt idx="52" formatCode="General">
                  <c:v>8.7999999999999995E-2</c:v>
                </c:pt>
                <c:pt idx="53" formatCode="General">
                  <c:v>9.4E-2</c:v>
                </c:pt>
                <c:pt idx="54" formatCode="General">
                  <c:v>9.6000000000000002E-2</c:v>
                </c:pt>
                <c:pt idx="55" formatCode="General">
                  <c:v>0.127</c:v>
                </c:pt>
                <c:pt idx="56" formatCode="General">
                  <c:v>0.109</c:v>
                </c:pt>
                <c:pt idx="57" formatCode="General">
                  <c:v>1E-3</c:v>
                </c:pt>
                <c:pt idx="58" formatCode="General">
                  <c:v>0.05</c:v>
                </c:pt>
                <c:pt idx="59" formatCode="General">
                  <c:v>5.6000000000000001E-2</c:v>
                </c:pt>
                <c:pt idx="60" formatCode="General">
                  <c:v>0.03</c:v>
                </c:pt>
                <c:pt idx="61" formatCode="General">
                  <c:v>5.2999999999999999E-2</c:v>
                </c:pt>
                <c:pt idx="62" formatCode="General">
                  <c:v>8.8999999999999996E-2</c:v>
                </c:pt>
                <c:pt idx="63" formatCode="General">
                  <c:v>7.4999999999999997E-2</c:v>
                </c:pt>
                <c:pt idx="64" formatCode="General">
                  <c:v>8.4000000000000005E-2</c:v>
                </c:pt>
                <c:pt idx="65" formatCode="General">
                  <c:v>6.2E-2</c:v>
                </c:pt>
              </c:numCache>
            </c:numRef>
          </c:val>
          <c:smooth val="1"/>
          <c:extLst>
            <c:ext xmlns:c16="http://schemas.microsoft.com/office/drawing/2014/chart" uri="{C3380CC4-5D6E-409C-BE32-E72D297353CC}">
              <c16:uniqueId val="{00000029-1A92-4067-85CD-65333C0E98F1}"/>
            </c:ext>
          </c:extLst>
        </c:ser>
        <c:dLbls>
          <c:showLegendKey val="0"/>
          <c:showVal val="0"/>
          <c:showCatName val="0"/>
          <c:showSerName val="0"/>
          <c:showPercent val="0"/>
          <c:showBubbleSize val="0"/>
        </c:dLbls>
        <c:marker val="1"/>
        <c:smooth val="0"/>
        <c:axId val="-190599408"/>
        <c:axId val="-190595088"/>
      </c:lineChart>
      <c:catAx>
        <c:axId val="-190599408"/>
        <c:scaling>
          <c:orientation val="minMax"/>
        </c:scaling>
        <c:delete val="0"/>
        <c:axPos val="b"/>
        <c:numFmt formatCode="0" sourceLinked="0"/>
        <c:majorTickMark val="out"/>
        <c:minorTickMark val="none"/>
        <c:tickLblPos val="nextTo"/>
        <c:txPr>
          <a:bodyPr rot="0" vert="horz"/>
          <a:lstStyle/>
          <a:p>
            <a:pPr>
              <a:defRPr sz="1000"/>
            </a:pPr>
            <a:endParaRPr lang="en-US"/>
          </a:p>
        </c:txPr>
        <c:crossAx val="-190595088"/>
        <c:crossesAt val="-20"/>
        <c:auto val="1"/>
        <c:lblAlgn val="ctr"/>
        <c:lblOffset val="100"/>
        <c:tickMarkSkip val="1"/>
        <c:noMultiLvlLbl val="0"/>
      </c:catAx>
      <c:valAx>
        <c:axId val="-190595088"/>
        <c:scaling>
          <c:orientation val="minMax"/>
        </c:scaling>
        <c:delete val="0"/>
        <c:axPos val="l"/>
        <c:title>
          <c:tx>
            <c:rich>
              <a:bodyPr rot="-5400000" vert="horz"/>
              <a:lstStyle/>
              <a:p>
                <a:pPr>
                  <a:defRPr sz="1400"/>
                </a:pPr>
                <a:r>
                  <a:rPr lang="en-US" sz="1400" dirty="0"/>
                  <a:t>ROE</a:t>
                </a:r>
              </a:p>
            </c:rich>
          </c:tx>
          <c:layout>
            <c:manualLayout>
              <c:xMode val="edge"/>
              <c:yMode val="edge"/>
              <c:x val="0"/>
              <c:y val="0.39691697413320798"/>
            </c:manualLayout>
          </c:layout>
          <c:overlay val="0"/>
        </c:title>
        <c:numFmt formatCode="0%" sourceLinked="0"/>
        <c:majorTickMark val="out"/>
        <c:minorTickMark val="none"/>
        <c:tickLblPos val="nextTo"/>
        <c:txPr>
          <a:bodyPr/>
          <a:lstStyle/>
          <a:p>
            <a:pPr>
              <a:defRPr sz="1000"/>
            </a:pPr>
            <a:endParaRPr lang="en-US"/>
          </a:p>
        </c:txPr>
        <c:crossAx val="-190599408"/>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24807640489804E-2"/>
          <c:y val="4.8128342245989303E-2"/>
          <c:w val="0.91657519235951002"/>
          <c:h val="0.83957219251336901"/>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16"/>
            <c:invertIfNegative val="0"/>
            <c:bubble3D val="0"/>
            <c:extLst>
              <c:ext xmlns:c16="http://schemas.microsoft.com/office/drawing/2014/chart" uri="{C3380CC4-5D6E-409C-BE32-E72D297353CC}">
                <c16:uniqueId val="{00000000-E6D4-43C6-8C16-4E917CB74797}"/>
              </c:ext>
            </c:extLst>
          </c:dPt>
          <c:dLbls>
            <c:dLbl>
              <c:idx val="0"/>
              <c:delete val="1"/>
              <c:extLst>
                <c:ext xmlns:c15="http://schemas.microsoft.com/office/drawing/2012/chart" uri="{CE6537A1-D6FC-4f65-9D91-7224C49458BB}"/>
                <c:ext xmlns:c16="http://schemas.microsoft.com/office/drawing/2014/chart" uri="{C3380CC4-5D6E-409C-BE32-E72D297353CC}">
                  <c16:uniqueId val="{00000001-E6D4-43C6-8C16-4E917CB74797}"/>
                </c:ext>
              </c:extLst>
            </c:dLbl>
            <c:numFmt formatCode="#,##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78-99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strCache>
            </c:strRef>
          </c:cat>
          <c:val>
            <c:numRef>
              <c:f>Sheet1!$B$2:$T$2</c:f>
              <c:numCache>
                <c:formatCode>0</c:formatCode>
                <c:ptCount val="19"/>
                <c:pt idx="0" formatCode="General">
                  <c:v>0</c:v>
                </c:pt>
                <c:pt idx="1">
                  <c:v>0</c:v>
                </c:pt>
                <c:pt idx="2">
                  <c:v>0</c:v>
                </c:pt>
                <c:pt idx="3">
                  <c:v>3</c:v>
                </c:pt>
                <c:pt idx="4">
                  <c:v>0</c:v>
                </c:pt>
                <c:pt idx="5">
                  <c:v>2</c:v>
                </c:pt>
                <c:pt idx="6">
                  <c:v>1</c:v>
                </c:pt>
                <c:pt idx="7">
                  <c:v>3</c:v>
                </c:pt>
                <c:pt idx="8">
                  <c:v>1</c:v>
                </c:pt>
                <c:pt idx="9">
                  <c:v>2</c:v>
                </c:pt>
                <c:pt idx="10">
                  <c:v>20</c:v>
                </c:pt>
                <c:pt idx="11">
                  <c:v>43</c:v>
                </c:pt>
                <c:pt idx="12">
                  <c:v>63</c:v>
                </c:pt>
                <c:pt idx="13">
                  <c:v>35</c:v>
                </c:pt>
                <c:pt idx="14">
                  <c:v>109</c:v>
                </c:pt>
                <c:pt idx="15">
                  <c:v>585</c:v>
                </c:pt>
                <c:pt idx="16">
                  <c:v>887</c:v>
                </c:pt>
                <c:pt idx="17">
                  <c:v>639</c:v>
                </c:pt>
                <c:pt idx="18">
                  <c:v>137</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73706096"/>
        <c:axId val="-63946304"/>
      </c:barChart>
      <c:catAx>
        <c:axId val="-73706096"/>
        <c:scaling>
          <c:orientation val="minMax"/>
        </c:scaling>
        <c:delete val="0"/>
        <c:axPos val="b"/>
        <c:title>
          <c:tx>
            <c:rich>
              <a:bodyPr/>
              <a:lstStyle/>
              <a:p>
                <a:pPr>
                  <a:defRPr/>
                </a:pPr>
                <a:r>
                  <a:rPr lang="en-US" sz="1400" dirty="0"/>
                  <a:t>Year</a:t>
                </a:r>
              </a:p>
            </c:rich>
          </c:tx>
          <c:overlay val="0"/>
        </c:title>
        <c:numFmt formatCode="General" sourceLinked="1"/>
        <c:majorTickMark val="out"/>
        <c:minorTickMark val="none"/>
        <c:tickLblPos val="nextTo"/>
        <c:txPr>
          <a:bodyPr rot="0" vert="horz"/>
          <a:lstStyle/>
          <a:p>
            <a:pPr>
              <a:defRPr sz="1200"/>
            </a:pPr>
            <a:endParaRPr lang="en-US"/>
          </a:p>
        </c:txPr>
        <c:crossAx val="-63946304"/>
        <c:crosses val="autoZero"/>
        <c:auto val="0"/>
        <c:lblAlgn val="ctr"/>
        <c:lblOffset val="100"/>
        <c:tickLblSkip val="1"/>
        <c:tickMarkSkip val="1"/>
        <c:noMultiLvlLbl val="0"/>
      </c:catAx>
      <c:valAx>
        <c:axId val="-63946304"/>
        <c:scaling>
          <c:orientation val="minMax"/>
          <c:max val="1000"/>
          <c:min val="-100"/>
        </c:scaling>
        <c:delete val="0"/>
        <c:axPos val="l"/>
        <c:title>
          <c:tx>
            <c:rich>
              <a:bodyPr rot="-5400000" vert="horz"/>
              <a:lstStyle/>
              <a:p>
                <a:pPr>
                  <a:defRPr sz="1200"/>
                </a:pPr>
                <a:r>
                  <a:rPr lang="en-US" sz="1200" dirty="0"/>
                  <a:t>Number of Earthquakes</a:t>
                </a:r>
                <a:endParaRPr lang="en-US" sz="1200" baseline="0" dirty="0"/>
              </a:p>
            </c:rich>
          </c:tx>
          <c:overlay val="0"/>
        </c:title>
        <c:numFmt formatCode="#,##0" sourceLinked="0"/>
        <c:majorTickMark val="out"/>
        <c:minorTickMark val="none"/>
        <c:tickLblPos val="nextTo"/>
        <c:txPr>
          <a:bodyPr/>
          <a:lstStyle/>
          <a:p>
            <a:pPr>
              <a:defRPr sz="1200"/>
            </a:pPr>
            <a:endParaRPr lang="en-US"/>
          </a:p>
        </c:txPr>
        <c:crossAx val="-73706096"/>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54564242461802"/>
          <c:y val="5.14415863424399E-2"/>
          <c:w val="0.92041120844146396"/>
          <c:h val="0.83319650841473303"/>
        </c:manualLayout>
      </c:layout>
      <c:barChart>
        <c:barDir val="bar"/>
        <c:grouping val="clustered"/>
        <c:varyColors val="0"/>
        <c:ser>
          <c:idx val="0"/>
          <c:order val="0"/>
          <c:tx>
            <c:strRef>
              <c:f>Sheet1!$B$1</c:f>
              <c:strCache>
                <c:ptCount val="1"/>
                <c:pt idx="0">
                  <c:v>Top 10 Global Business Risks</c:v>
                </c:pt>
              </c:strCache>
            </c:strRef>
          </c:tx>
          <c:spPr>
            <a:solidFill>
              <a:srgbClr val="2F72AD"/>
            </a:solidFill>
          </c:spPr>
          <c:invertIfNegative val="0"/>
          <c:dPt>
            <c:idx val="1"/>
            <c:invertIfNegative val="0"/>
            <c:bubble3D val="0"/>
            <c:extLst>
              <c:ext xmlns:c16="http://schemas.microsoft.com/office/drawing/2014/chart" uri="{C3380CC4-5D6E-409C-BE32-E72D297353CC}">
                <c16:uniqueId val="{00000001-0407-4AC7-B54C-95F397F3F40B}"/>
              </c:ext>
            </c:extLst>
          </c:dPt>
          <c:dPt>
            <c:idx val="2"/>
            <c:invertIfNegative val="0"/>
            <c:bubble3D val="0"/>
            <c:extLst>
              <c:ext xmlns:c16="http://schemas.microsoft.com/office/drawing/2014/chart" uri="{C3380CC4-5D6E-409C-BE32-E72D297353CC}">
                <c16:uniqueId val="{00000003-0407-4AC7-B54C-95F397F3F40B}"/>
              </c:ext>
            </c:extLst>
          </c:dPt>
          <c:dPt>
            <c:idx val="3"/>
            <c:invertIfNegative val="0"/>
            <c:bubble3D val="0"/>
            <c:extLst>
              <c:ext xmlns:c16="http://schemas.microsoft.com/office/drawing/2014/chart" uri="{C3380CC4-5D6E-409C-BE32-E72D297353CC}">
                <c16:uniqueId val="{00000005-0407-4AC7-B54C-95F397F3F40B}"/>
              </c:ext>
            </c:extLst>
          </c:dPt>
          <c:dPt>
            <c:idx val="4"/>
            <c:invertIfNegative val="0"/>
            <c:bubble3D val="0"/>
            <c:extLst>
              <c:ext xmlns:c16="http://schemas.microsoft.com/office/drawing/2014/chart" uri="{C3380CC4-5D6E-409C-BE32-E72D297353CC}">
                <c16:uniqueId val="{00000007-0407-4AC7-B54C-95F397F3F40B}"/>
              </c:ext>
            </c:extLst>
          </c:dPt>
          <c:dPt>
            <c:idx val="5"/>
            <c:invertIfNegative val="0"/>
            <c:bubble3D val="0"/>
            <c:extLst>
              <c:ext xmlns:c16="http://schemas.microsoft.com/office/drawing/2014/chart" uri="{C3380CC4-5D6E-409C-BE32-E72D297353CC}">
                <c16:uniqueId val="{00000009-0407-4AC7-B54C-95F397F3F40B}"/>
              </c:ext>
            </c:extLst>
          </c:dPt>
          <c:dPt>
            <c:idx val="7"/>
            <c:invertIfNegative val="0"/>
            <c:bubble3D val="0"/>
            <c:extLst>
              <c:ext xmlns:c16="http://schemas.microsoft.com/office/drawing/2014/chart" uri="{C3380CC4-5D6E-409C-BE32-E72D297353CC}">
                <c16:uniqueId val="{0000000B-0407-4AC7-B54C-95F397F3F40B}"/>
              </c:ext>
            </c:extLst>
          </c:dPt>
          <c:dPt>
            <c:idx val="8"/>
            <c:invertIfNegative val="0"/>
            <c:bubble3D val="0"/>
            <c:spPr>
              <a:solidFill>
                <a:srgbClr val="FF0000"/>
              </a:solidFill>
            </c:spPr>
            <c:extLst>
              <c:ext xmlns:c16="http://schemas.microsoft.com/office/drawing/2014/chart" uri="{C3380CC4-5D6E-409C-BE32-E72D297353CC}">
                <c16:uniqueId val="{00000007-0B28-4B45-9A2C-378580835FE1}"/>
              </c:ext>
            </c:extLst>
          </c:dPt>
          <c:dLbls>
            <c:numFmt formatCode="0%" sourceLinked="0"/>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Theft, fraud, corruption</c:v>
                </c:pt>
                <c:pt idx="1">
                  <c:v>New technologies</c:v>
                </c:pt>
                <c:pt idx="2">
                  <c:v>Loss of reputation or brand value</c:v>
                </c:pt>
                <c:pt idx="3">
                  <c:v>Fire, explosion</c:v>
                </c:pt>
                <c:pt idx="4">
                  <c:v>Macroeconomic developments</c:v>
                </c:pt>
                <c:pt idx="5">
                  <c:v>Changes in legislation and regulation</c:v>
                </c:pt>
                <c:pt idx="6">
                  <c:v>Market developments</c:v>
                </c:pt>
                <c:pt idx="7">
                  <c:v>Natural catastrophes</c:v>
                </c:pt>
                <c:pt idx="8">
                  <c:v>Cyber incidents</c:v>
                </c:pt>
                <c:pt idx="9">
                  <c:v>Bus. interrupt., supply chain risk</c:v>
                </c:pt>
              </c:strCache>
            </c:strRef>
          </c:cat>
          <c:val>
            <c:numRef>
              <c:f>Sheet1!$B$2:$B$11</c:f>
              <c:numCache>
                <c:formatCode>0%</c:formatCode>
                <c:ptCount val="10"/>
                <c:pt idx="0">
                  <c:v>0.12</c:v>
                </c:pt>
                <c:pt idx="1">
                  <c:v>0.12</c:v>
                </c:pt>
                <c:pt idx="2">
                  <c:v>0.14000000000000001</c:v>
                </c:pt>
                <c:pt idx="3">
                  <c:v>0.15</c:v>
                </c:pt>
                <c:pt idx="4">
                  <c:v>0.15</c:v>
                </c:pt>
                <c:pt idx="5">
                  <c:v>0.19</c:v>
                </c:pt>
                <c:pt idx="6">
                  <c:v>0.26</c:v>
                </c:pt>
                <c:pt idx="7">
                  <c:v>0.28000000000000003</c:v>
                </c:pt>
                <c:pt idx="8">
                  <c:v>0.31</c:v>
                </c:pt>
                <c:pt idx="9">
                  <c:v>0.43</c:v>
                </c:pt>
              </c:numCache>
            </c:numRef>
          </c:val>
          <c:extLst>
            <c:ext xmlns:c16="http://schemas.microsoft.com/office/drawing/2014/chart" uri="{C3380CC4-5D6E-409C-BE32-E72D297353CC}">
              <c16:uniqueId val="{0000000A-0407-4AC7-B54C-95F397F3F40B}"/>
            </c:ext>
          </c:extLst>
        </c:ser>
        <c:dLbls>
          <c:showLegendKey val="0"/>
          <c:showVal val="1"/>
          <c:showCatName val="0"/>
          <c:showSerName val="0"/>
          <c:showPercent val="0"/>
          <c:showBubbleSize val="0"/>
        </c:dLbls>
        <c:gapWidth val="50"/>
        <c:axId val="-189421536"/>
        <c:axId val="-189418096"/>
      </c:barChart>
      <c:catAx>
        <c:axId val="-189421536"/>
        <c:scaling>
          <c:orientation val="minMax"/>
        </c:scaling>
        <c:delete val="0"/>
        <c:axPos val="l"/>
        <c:numFmt formatCode="General" sourceLinked="0"/>
        <c:majorTickMark val="out"/>
        <c:minorTickMark val="none"/>
        <c:tickLblPos val="nextTo"/>
        <c:txPr>
          <a:bodyPr/>
          <a:lstStyle/>
          <a:p>
            <a:pPr>
              <a:defRPr sz="1400"/>
            </a:pPr>
            <a:endParaRPr lang="en-US"/>
          </a:p>
        </c:txPr>
        <c:crossAx val="-189418096"/>
        <c:crosses val="autoZero"/>
        <c:auto val="1"/>
        <c:lblAlgn val="ctr"/>
        <c:lblOffset val="100"/>
        <c:noMultiLvlLbl val="0"/>
      </c:catAx>
      <c:valAx>
        <c:axId val="-189418096"/>
        <c:scaling>
          <c:orientation val="minMax"/>
        </c:scaling>
        <c:delete val="0"/>
        <c:axPos val="b"/>
        <c:numFmt formatCode="0%" sourceLinked="0"/>
        <c:majorTickMark val="out"/>
        <c:minorTickMark val="none"/>
        <c:tickLblPos val="nextTo"/>
        <c:txPr>
          <a:bodyPr/>
          <a:lstStyle/>
          <a:p>
            <a:pPr>
              <a:defRPr sz="1400" baseline="0"/>
            </a:pPr>
            <a:endParaRPr lang="en-US"/>
          </a:p>
        </c:txPr>
        <c:crossAx val="-18942153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60098522167496E-2"/>
          <c:y val="6.6508313539192399E-2"/>
          <c:w val="0.92857142857142905"/>
          <c:h val="0.77672209026128303"/>
        </c:manualLayout>
      </c:layout>
      <c:barChart>
        <c:barDir val="col"/>
        <c:grouping val="clustered"/>
        <c:varyColors val="0"/>
        <c:ser>
          <c:idx val="3"/>
          <c:order val="0"/>
          <c:tx>
            <c:strRef>
              <c:f>Sheet1!$A$2</c:f>
              <c:strCache>
                <c:ptCount val="1"/>
              </c:strCache>
            </c:strRef>
          </c:tx>
          <c:spPr>
            <a:solidFill>
              <a:schemeClr val="accent1"/>
            </a:solidFill>
            <a:ln w="28083">
              <a:noFill/>
            </a:ln>
          </c:spPr>
          <c:invertIfNegative val="0"/>
          <c:dLbls>
            <c:numFmt formatCode="0.0%" sourceLinked="0"/>
            <c:spPr>
              <a:noFill/>
              <a:ln w="28083">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11:Q1</c:v>
                </c:pt>
                <c:pt idx="1">
                  <c:v>12:Q1</c:v>
                </c:pt>
                <c:pt idx="2">
                  <c:v>13:Q1</c:v>
                </c:pt>
                <c:pt idx="3">
                  <c:v>14:Q1</c:v>
                </c:pt>
                <c:pt idx="4">
                  <c:v>15:Q1</c:v>
                </c:pt>
                <c:pt idx="5">
                  <c:v>16:Q1</c:v>
                </c:pt>
                <c:pt idx="6">
                  <c:v>17:Q1</c:v>
                </c:pt>
              </c:strCache>
            </c:strRef>
          </c:cat>
          <c:val>
            <c:numRef>
              <c:f>Sheet1!$B$2:$H$2</c:f>
              <c:numCache>
                <c:formatCode>0.00%</c:formatCode>
                <c:ptCount val="7"/>
                <c:pt idx="0">
                  <c:v>2.4199999999999999E-2</c:v>
                </c:pt>
                <c:pt idx="1">
                  <c:v>4.4999999999999998E-2</c:v>
                </c:pt>
                <c:pt idx="2">
                  <c:v>3.1E-2</c:v>
                </c:pt>
                <c:pt idx="3">
                  <c:v>3.9800000000000002E-2</c:v>
                </c:pt>
                <c:pt idx="4">
                  <c:v>4.1500000000000002E-2</c:v>
                </c:pt>
                <c:pt idx="5">
                  <c:v>5.6300000000000003E-2</c:v>
                </c:pt>
                <c:pt idx="6">
                  <c:v>8.1299999999999997E-2</c:v>
                </c:pt>
              </c:numCache>
            </c:numRef>
          </c:val>
          <c:extLst>
            <c:ext xmlns:c16="http://schemas.microsoft.com/office/drawing/2014/chart" uri="{C3380CC4-5D6E-409C-BE32-E72D297353CC}">
              <c16:uniqueId val="{00000000-9E61-43E7-AC10-28F0A74C4D96}"/>
            </c:ext>
          </c:extLst>
        </c:ser>
        <c:dLbls>
          <c:showLegendKey val="0"/>
          <c:showVal val="1"/>
          <c:showCatName val="0"/>
          <c:showSerName val="0"/>
          <c:showPercent val="0"/>
          <c:showBubbleSize val="0"/>
        </c:dLbls>
        <c:gapWidth val="60"/>
        <c:axId val="-210095440"/>
        <c:axId val="-209986464"/>
      </c:barChart>
      <c:catAx>
        <c:axId val="-210095440"/>
        <c:scaling>
          <c:orientation val="minMax"/>
        </c:scaling>
        <c:delete val="0"/>
        <c:axPos val="b"/>
        <c:numFmt formatCode="General" sourceLinked="1"/>
        <c:majorTickMark val="out"/>
        <c:minorTickMark val="none"/>
        <c:tickLblPos val="nextTo"/>
        <c:spPr>
          <a:ln w="9525">
            <a:solidFill>
              <a:srgbClr val="868686"/>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09986464"/>
        <c:crossesAt val="0"/>
        <c:auto val="1"/>
        <c:lblAlgn val="ctr"/>
        <c:lblOffset val="20"/>
        <c:tickLblSkip val="1"/>
        <c:tickMarkSkip val="1"/>
        <c:noMultiLvlLbl val="0"/>
      </c:catAx>
      <c:valAx>
        <c:axId val="-209986464"/>
        <c:scaling>
          <c:orientation val="minMax"/>
          <c:max val="0.1"/>
          <c:min val="0"/>
        </c:scaling>
        <c:delete val="0"/>
        <c:axPos val="l"/>
        <c:majorGridlines>
          <c:spPr>
            <a:ln w="3510">
              <a:noFill/>
              <a:prstDash val="solid"/>
            </a:ln>
          </c:spPr>
        </c:majorGridlines>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10095440"/>
        <c:crossesAt val="1"/>
        <c:crossBetween val="between"/>
        <c:majorUnit val="0.02"/>
        <c:minorUnit val="1E-3"/>
      </c:valAx>
      <c:spPr>
        <a:noFill/>
        <a:ln w="28083">
          <a:noFill/>
        </a:ln>
      </c:spPr>
    </c:plotArea>
    <c:plotVisOnly val="1"/>
    <c:dispBlanksAs val="gap"/>
    <c:showDLblsOverMax val="0"/>
  </c:chart>
  <c:spPr>
    <a:noFill/>
    <a:ln>
      <a:noFill/>
    </a:ln>
  </c:spPr>
  <c:txPr>
    <a:bodyPr/>
    <a:lstStyle/>
    <a:p>
      <a:pPr>
        <a:defRPr sz="1548"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73901954861"/>
          <c:y val="0.23990960028313199"/>
          <c:w val="0.55252199051470896"/>
          <c:h val="0.76009039692728397"/>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46C2-420E-B7ED-8F8938E0E1D4}"/>
              </c:ext>
            </c:extLst>
          </c:dPt>
          <c:dPt>
            <c:idx val="1"/>
            <c:bubble3D val="0"/>
            <c:spPr>
              <a:solidFill>
                <a:schemeClr val="accent2"/>
              </a:solidFill>
              <a:ln>
                <a:solidFill>
                  <a:schemeClr val="bg1"/>
                </a:solidFill>
              </a:ln>
            </c:spPr>
            <c:extLst>
              <c:ext xmlns:c16="http://schemas.microsoft.com/office/drawing/2014/chart" uri="{C3380CC4-5D6E-409C-BE32-E72D297353CC}">
                <c16:uniqueId val="{00000003-46C2-420E-B7ED-8F8938E0E1D4}"/>
              </c:ext>
            </c:extLst>
          </c:dPt>
          <c:dPt>
            <c:idx val="2"/>
            <c:bubble3D val="0"/>
            <c:spPr>
              <a:solidFill>
                <a:schemeClr val="accent3"/>
              </a:solidFill>
              <a:ln>
                <a:solidFill>
                  <a:schemeClr val="bg1"/>
                </a:solidFill>
              </a:ln>
            </c:spPr>
            <c:extLst>
              <c:ext xmlns:c16="http://schemas.microsoft.com/office/drawing/2014/chart" uri="{C3380CC4-5D6E-409C-BE32-E72D297353CC}">
                <c16:uniqueId val="{00000005-46C2-420E-B7ED-8F8938E0E1D4}"/>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Enabling the value chain</c:v>
                </c:pt>
                <c:pt idx="1">
                  <c:v>Disintermediating incumbents from customers</c:v>
                </c:pt>
                <c:pt idx="2">
                  <c:v>Disrupting the value chain</c:v>
                </c:pt>
              </c:strCache>
            </c:strRef>
          </c:cat>
          <c:val>
            <c:numRef>
              <c:f>Sheet1!$B$2:$B$4</c:f>
              <c:numCache>
                <c:formatCode>0%</c:formatCode>
                <c:ptCount val="3"/>
                <c:pt idx="0">
                  <c:v>0.61</c:v>
                </c:pt>
                <c:pt idx="1">
                  <c:v>0.3</c:v>
                </c:pt>
                <c:pt idx="2">
                  <c:v>0.09</c:v>
                </c:pt>
              </c:numCache>
            </c:numRef>
          </c:val>
          <c:extLst>
            <c:ext xmlns:c16="http://schemas.microsoft.com/office/drawing/2014/chart" uri="{C3380CC4-5D6E-409C-BE32-E72D297353CC}">
              <c16:uniqueId val="{00000006-46C2-420E-B7ED-8F8938E0E1D4}"/>
            </c:ext>
          </c:extLst>
        </c:ser>
        <c:dLbls>
          <c:showLegendKey val="0"/>
          <c:showVal val="1"/>
          <c:showCatName val="0"/>
          <c:showSerName val="0"/>
          <c:showPercent val="0"/>
          <c:showBubbleSize val="0"/>
          <c:showLeaderLines val="0"/>
        </c:dLbls>
        <c:firstSliceAng val="1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91930715893599E-2"/>
          <c:y val="4.5373128859261702E-2"/>
          <c:w val="0.88924595676975504"/>
          <c:h val="0.80206817627284699"/>
        </c:manualLayout>
      </c:layout>
      <c:barChart>
        <c:barDir val="col"/>
        <c:grouping val="clustered"/>
        <c:varyColors val="0"/>
        <c:ser>
          <c:idx val="0"/>
          <c:order val="0"/>
          <c:tx>
            <c:strRef>
              <c:f>Sheet1!$B$1</c:f>
              <c:strCache>
                <c:ptCount val="1"/>
                <c:pt idx="0">
                  <c:v>Commercial </c:v>
                </c:pt>
              </c:strCache>
            </c:strRef>
          </c:tx>
          <c:spPr>
            <a:ln w="19050">
              <a:noFill/>
              <a:miter lim="800000"/>
            </a:ln>
          </c:spPr>
          <c:invertIfNegative val="0"/>
          <c:dLbls>
            <c:dLbl>
              <c:idx val="0"/>
              <c:layout>
                <c:manualLayout>
                  <c:x val="4.5916723645250497E-3"/>
                  <c:y val="2.469582156577430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7-4313-B714-2B478BC1C0CA}"/>
                </c:ext>
              </c:extLst>
            </c:dLbl>
            <c:dLbl>
              <c:idx val="1"/>
              <c:delete val="1"/>
              <c:extLst>
                <c:ext xmlns:c15="http://schemas.microsoft.com/office/drawing/2012/chart" uri="{CE6537A1-D6FC-4f65-9D91-7224C49458BB}"/>
                <c:ext xmlns:c16="http://schemas.microsoft.com/office/drawing/2014/chart" uri="{C3380CC4-5D6E-409C-BE32-E72D297353CC}">
                  <c16:uniqueId val="{00000001-CF67-4313-B714-2B478BC1C0CA}"/>
                </c:ext>
              </c:extLst>
            </c:dLbl>
            <c:dLbl>
              <c:idx val="2"/>
              <c:delete val="1"/>
              <c:extLst>
                <c:ext xmlns:c15="http://schemas.microsoft.com/office/drawing/2012/chart" uri="{CE6537A1-D6FC-4f65-9D91-7224C49458BB}"/>
                <c:ext xmlns:c16="http://schemas.microsoft.com/office/drawing/2014/chart" uri="{C3380CC4-5D6E-409C-BE32-E72D297353CC}">
                  <c16:uniqueId val="{00000002-CF67-4313-B714-2B478BC1C0CA}"/>
                </c:ext>
              </c:extLst>
            </c:dLbl>
            <c:dLbl>
              <c:idx val="3"/>
              <c:delete val="1"/>
              <c:extLst>
                <c:ext xmlns:c15="http://schemas.microsoft.com/office/drawing/2012/chart" uri="{CE6537A1-D6FC-4f65-9D91-7224C49458BB}"/>
                <c:ext xmlns:c16="http://schemas.microsoft.com/office/drawing/2014/chart" uri="{C3380CC4-5D6E-409C-BE32-E72D297353CC}">
                  <c16:uniqueId val="{00000003-CF67-4313-B714-2B478BC1C0CA}"/>
                </c:ext>
              </c:extLst>
            </c:dLbl>
            <c:dLbl>
              <c:idx val="4"/>
              <c:delete val="1"/>
              <c:extLst>
                <c:ext xmlns:c15="http://schemas.microsoft.com/office/drawing/2012/chart" uri="{CE6537A1-D6FC-4f65-9D91-7224C49458BB}"/>
                <c:ext xmlns:c16="http://schemas.microsoft.com/office/drawing/2014/chart" uri="{C3380CC4-5D6E-409C-BE32-E72D297353CC}">
                  <c16:uniqueId val="{00000004-CF67-4313-B714-2B478BC1C0CA}"/>
                </c:ext>
              </c:extLst>
            </c:dLbl>
            <c:dLbl>
              <c:idx val="5"/>
              <c:delete val="1"/>
              <c:extLst>
                <c:ext xmlns:c15="http://schemas.microsoft.com/office/drawing/2012/chart" uri="{CE6537A1-D6FC-4f65-9D91-7224C49458BB}"/>
                <c:ext xmlns:c16="http://schemas.microsoft.com/office/drawing/2014/chart" uri="{C3380CC4-5D6E-409C-BE32-E72D297353CC}">
                  <c16:uniqueId val="{00000005-CF67-4313-B714-2B478BC1C0CA}"/>
                </c:ext>
              </c:extLst>
            </c:dLbl>
            <c:dLbl>
              <c:idx val="7"/>
              <c:delete val="1"/>
              <c:extLst>
                <c:ext xmlns:c15="http://schemas.microsoft.com/office/drawing/2012/chart" uri="{CE6537A1-D6FC-4f65-9D91-7224C49458BB}"/>
                <c:ext xmlns:c16="http://schemas.microsoft.com/office/drawing/2014/chart" uri="{C3380CC4-5D6E-409C-BE32-E72D297353CC}">
                  <c16:uniqueId val="{00000000-67A5-49DD-A8BB-1F34BDF0D826}"/>
                </c:ext>
              </c:extLst>
            </c:dLbl>
            <c:dLbl>
              <c:idx val="8"/>
              <c:delete val="1"/>
              <c:extLst>
                <c:ext xmlns:c15="http://schemas.microsoft.com/office/drawing/2012/chart" uri="{CE6537A1-D6FC-4f65-9D91-7224C49458BB}"/>
                <c:ext xmlns:c16="http://schemas.microsoft.com/office/drawing/2014/chart" uri="{C3380CC4-5D6E-409C-BE32-E72D297353CC}">
                  <c16:uniqueId val="{00000001-67A5-49DD-A8BB-1F34BDF0D826}"/>
                </c:ext>
              </c:extLst>
            </c:dLbl>
            <c:dLbl>
              <c:idx val="9"/>
              <c:delete val="1"/>
              <c:extLst>
                <c:ext xmlns:c15="http://schemas.microsoft.com/office/drawing/2012/chart" uri="{CE6537A1-D6FC-4f65-9D91-7224C49458BB}"/>
                <c:ext xmlns:c16="http://schemas.microsoft.com/office/drawing/2014/chart" uri="{C3380CC4-5D6E-409C-BE32-E72D297353CC}">
                  <c16:uniqueId val="{00000002-67A5-49DD-A8BB-1F34BDF0D826}"/>
                </c:ext>
              </c:extLst>
            </c:dLbl>
            <c:numFmt formatCode="0%" sourceLinked="0"/>
            <c:spPr>
              <a:noFill/>
              <a:ln>
                <a:noFill/>
              </a:ln>
              <a:effectLst/>
            </c:spPr>
            <c:txPr>
              <a:bodyPr rot="0" vert="horz"/>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0.0%</c:formatCode>
                <c:ptCount val="11"/>
                <c:pt idx="0">
                  <c:v>0.93767242799999995</c:v>
                </c:pt>
                <c:pt idx="1">
                  <c:v>0.94260080899999998</c:v>
                </c:pt>
                <c:pt idx="2">
                  <c:v>0.96710875399999996</c:v>
                </c:pt>
                <c:pt idx="3">
                  <c:v>0.99650048099999999</c:v>
                </c:pt>
                <c:pt idx="4">
                  <c:v>0.98110467599999995</c:v>
                </c:pt>
                <c:pt idx="5">
                  <c:v>1.0351213889999991</c:v>
                </c:pt>
                <c:pt idx="6">
                  <c:v>1.0715707830000001</c:v>
                </c:pt>
                <c:pt idx="7">
                  <c:v>1.067609163</c:v>
                </c:pt>
                <c:pt idx="8">
                  <c:v>1.0357630289999999</c:v>
                </c:pt>
                <c:pt idx="9">
                  <c:v>1.087963504</c:v>
                </c:pt>
                <c:pt idx="10">
                  <c:v>1.1019355019999999</c:v>
                </c:pt>
              </c:numCache>
            </c:numRef>
          </c:val>
          <c:extLst>
            <c:ext xmlns:c16="http://schemas.microsoft.com/office/drawing/2014/chart" uri="{C3380CC4-5D6E-409C-BE32-E72D297353CC}">
              <c16:uniqueId val="{00000006-CF67-4313-B714-2B478BC1C0CA}"/>
            </c:ext>
          </c:extLst>
        </c:ser>
        <c:ser>
          <c:idx val="1"/>
          <c:order val="1"/>
          <c:tx>
            <c:strRef>
              <c:f>Sheet1!$C$1</c:f>
              <c:strCache>
                <c:ptCount val="1"/>
                <c:pt idx="0">
                  <c:v>Personal</c:v>
                </c:pt>
              </c:strCache>
            </c:strRef>
          </c:tx>
          <c:spPr>
            <a:solidFill>
              <a:schemeClr val="accent3"/>
            </a:solidFill>
            <a:ln w="19050">
              <a:noFill/>
              <a:miter lim="800000"/>
            </a:ln>
          </c:spPr>
          <c:invertIfNegative val="0"/>
          <c:dLbls>
            <c:dLbl>
              <c:idx val="0"/>
              <c:layout>
                <c:manualLayout>
                  <c:x val="7.65338990333467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A-4560-9EF1-F4814295D5F3}"/>
                </c:ext>
              </c:extLst>
            </c:dLbl>
            <c:dLbl>
              <c:idx val="1"/>
              <c:delete val="1"/>
              <c:extLst>
                <c:ext xmlns:c15="http://schemas.microsoft.com/office/drawing/2012/chart" uri="{CE6537A1-D6FC-4f65-9D91-7224C49458BB}"/>
                <c:ext xmlns:c16="http://schemas.microsoft.com/office/drawing/2014/chart" uri="{C3380CC4-5D6E-409C-BE32-E72D297353CC}">
                  <c16:uniqueId val="{00000003-67A5-49DD-A8BB-1F34BDF0D826}"/>
                </c:ext>
              </c:extLst>
            </c:dLbl>
            <c:dLbl>
              <c:idx val="2"/>
              <c:delete val="1"/>
              <c:extLst>
                <c:ext xmlns:c15="http://schemas.microsoft.com/office/drawing/2012/chart" uri="{CE6537A1-D6FC-4f65-9D91-7224C49458BB}"/>
                <c:ext xmlns:c16="http://schemas.microsoft.com/office/drawing/2014/chart" uri="{C3380CC4-5D6E-409C-BE32-E72D297353CC}">
                  <c16:uniqueId val="{00000004-67A5-49DD-A8BB-1F34BDF0D826}"/>
                </c:ext>
              </c:extLst>
            </c:dLbl>
            <c:dLbl>
              <c:idx val="3"/>
              <c:layout>
                <c:manualLayout>
                  <c:x val="0"/>
                  <c:y val="-1.530807316439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7-4313-B714-2B478BC1C0CA}"/>
                </c:ext>
              </c:extLst>
            </c:dLbl>
            <c:dLbl>
              <c:idx val="4"/>
              <c:delete val="1"/>
              <c:extLst>
                <c:ext xmlns:c15="http://schemas.microsoft.com/office/drawing/2012/chart" uri="{CE6537A1-D6FC-4f65-9D91-7224C49458BB}"/>
                <c:ext xmlns:c16="http://schemas.microsoft.com/office/drawing/2014/chart" uri="{C3380CC4-5D6E-409C-BE32-E72D297353CC}">
                  <c16:uniqueId val="{00000005-67A5-49DD-A8BB-1F34BDF0D826}"/>
                </c:ext>
              </c:extLst>
            </c:dLbl>
            <c:dLbl>
              <c:idx val="5"/>
              <c:delete val="1"/>
              <c:extLst>
                <c:ext xmlns:c15="http://schemas.microsoft.com/office/drawing/2012/chart" uri="{CE6537A1-D6FC-4f65-9D91-7224C49458BB}"/>
                <c:ext xmlns:c16="http://schemas.microsoft.com/office/drawing/2014/chart" uri="{C3380CC4-5D6E-409C-BE32-E72D297353CC}">
                  <c16:uniqueId val="{00000006-67A5-49DD-A8BB-1F34BDF0D826}"/>
                </c:ext>
              </c:extLst>
            </c:dLbl>
            <c:dLbl>
              <c:idx val="6"/>
              <c:delete val="1"/>
              <c:extLst>
                <c:ext xmlns:c15="http://schemas.microsoft.com/office/drawing/2012/chart" uri="{CE6537A1-D6FC-4f65-9D91-7224C49458BB}"/>
                <c:ext xmlns:c16="http://schemas.microsoft.com/office/drawing/2014/chart" uri="{C3380CC4-5D6E-409C-BE32-E72D297353CC}">
                  <c16:uniqueId val="{00000008-CF67-4313-B714-2B478BC1C0CA}"/>
                </c:ext>
              </c:extLst>
            </c:dLbl>
            <c:dLbl>
              <c:idx val="7"/>
              <c:delete val="1"/>
              <c:extLst>
                <c:ext xmlns:c15="http://schemas.microsoft.com/office/drawing/2012/chart" uri="{CE6537A1-D6FC-4f65-9D91-7224C49458BB}"/>
                <c:ext xmlns:c16="http://schemas.microsoft.com/office/drawing/2014/chart" uri="{C3380CC4-5D6E-409C-BE32-E72D297353CC}">
                  <c16:uniqueId val="{00000009-CF67-4313-B714-2B478BC1C0CA}"/>
                </c:ext>
              </c:extLst>
            </c:dLbl>
            <c:dLbl>
              <c:idx val="8"/>
              <c:delete val="1"/>
              <c:extLst>
                <c:ext xmlns:c15="http://schemas.microsoft.com/office/drawing/2012/chart" uri="{CE6537A1-D6FC-4f65-9D91-7224C49458BB}"/>
                <c:ext xmlns:c16="http://schemas.microsoft.com/office/drawing/2014/chart" uri="{C3380CC4-5D6E-409C-BE32-E72D297353CC}">
                  <c16:uniqueId val="{0000000A-CF67-4313-B714-2B478BC1C0CA}"/>
                </c:ext>
              </c:extLst>
            </c:dLbl>
            <c:dLbl>
              <c:idx val="9"/>
              <c:delete val="1"/>
              <c:extLst>
                <c:ext xmlns:c15="http://schemas.microsoft.com/office/drawing/2012/chart" uri="{CE6537A1-D6FC-4f65-9D91-7224C49458BB}"/>
                <c:ext xmlns:c16="http://schemas.microsoft.com/office/drawing/2014/chart" uri="{C3380CC4-5D6E-409C-BE32-E72D297353CC}">
                  <c16:uniqueId val="{0000000B-CF67-4313-B714-2B478BC1C0CA}"/>
                </c:ext>
              </c:extLst>
            </c:dLbl>
            <c:dLbl>
              <c:idx val="10"/>
              <c:layout>
                <c:manualLayout>
                  <c:x val="1.16211191167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7-4313-B714-2B478BC1C0CA}"/>
                </c:ext>
              </c:extLst>
            </c:dLbl>
            <c:spPr>
              <a:noFill/>
              <a:ln>
                <a:noFill/>
              </a:ln>
              <a:effectLst/>
            </c:spPr>
            <c:txPr>
              <a:bodyPr rot="0" vert="horz" anchorCtr="0"/>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Sheet1!$C$2:$C$12</c:f>
              <c:numCache>
                <c:formatCode>0.0%</c:formatCode>
                <c:ptCount val="11"/>
                <c:pt idx="0">
                  <c:v>0.95324076300000005</c:v>
                </c:pt>
                <c:pt idx="1">
                  <c:v>0.98066155799999999</c:v>
                </c:pt>
                <c:pt idx="2">
                  <c:v>1.001022291</c:v>
                </c:pt>
                <c:pt idx="3">
                  <c:v>1.0079562689999999</c:v>
                </c:pt>
                <c:pt idx="4">
                  <c:v>1.009587682</c:v>
                </c:pt>
                <c:pt idx="5">
                  <c:v>1.024596305</c:v>
                </c:pt>
                <c:pt idx="6">
                  <c:v>1.0222077549999999</c:v>
                </c:pt>
                <c:pt idx="7">
                  <c:v>1.0180389860000001</c:v>
                </c:pt>
                <c:pt idx="8">
                  <c:v>1.024493095</c:v>
                </c:pt>
                <c:pt idx="9">
                  <c:v>1.043378776</c:v>
                </c:pt>
                <c:pt idx="10">
                  <c:v>1.0603729120000001</c:v>
                </c:pt>
              </c:numCache>
            </c:numRef>
          </c:val>
          <c:extLst>
            <c:ext xmlns:c16="http://schemas.microsoft.com/office/drawing/2014/chart" uri="{C3380CC4-5D6E-409C-BE32-E72D297353CC}">
              <c16:uniqueId val="{0000000D-CF67-4313-B714-2B478BC1C0CA}"/>
            </c:ext>
          </c:extLst>
        </c:ser>
        <c:dLbls>
          <c:showLegendKey val="0"/>
          <c:showVal val="0"/>
          <c:showCatName val="0"/>
          <c:showSerName val="0"/>
          <c:showPercent val="0"/>
          <c:showBubbleSize val="0"/>
        </c:dLbls>
        <c:gapWidth val="55"/>
        <c:overlap val="-10"/>
        <c:axId val="-188989200"/>
        <c:axId val="-188985104"/>
      </c:barChart>
      <c:catAx>
        <c:axId val="-188989200"/>
        <c:scaling>
          <c:orientation val="minMax"/>
        </c:scaling>
        <c:delete val="0"/>
        <c:axPos val="b"/>
        <c:numFmt formatCode="General" sourceLinked="1"/>
        <c:majorTickMark val="out"/>
        <c:minorTickMark val="none"/>
        <c:tickLblPos val="low"/>
        <c:txPr>
          <a:bodyPr rot="-60000000" vert="horz"/>
          <a:lstStyle/>
          <a:p>
            <a:pPr>
              <a:defRPr sz="1400"/>
            </a:pPr>
            <a:endParaRPr lang="en-US"/>
          </a:p>
        </c:txPr>
        <c:crossAx val="-188985104"/>
        <c:crossesAt val="1"/>
        <c:auto val="1"/>
        <c:lblAlgn val="ctr"/>
        <c:lblOffset val="100"/>
        <c:noMultiLvlLbl val="0"/>
      </c:catAx>
      <c:valAx>
        <c:axId val="-188985104"/>
        <c:scaling>
          <c:orientation val="minMax"/>
          <c:max val="1.1100000000000001"/>
          <c:min val="0.9"/>
        </c:scaling>
        <c:delete val="0"/>
        <c:axPos val="l"/>
        <c:numFmt formatCode="0%" sourceLinked="0"/>
        <c:majorTickMark val="out"/>
        <c:minorTickMark val="none"/>
        <c:tickLblPos val="nextTo"/>
        <c:txPr>
          <a:bodyPr rot="-60000000" vert="horz"/>
          <a:lstStyle/>
          <a:p>
            <a:pPr>
              <a:defRPr sz="1400"/>
            </a:pPr>
            <a:endParaRPr lang="en-US"/>
          </a:p>
        </c:txPr>
        <c:crossAx val="-188989200"/>
        <c:crosses val="autoZero"/>
        <c:crossBetween val="between"/>
      </c:valAx>
    </c:plotArea>
    <c:legend>
      <c:legendPos val="b"/>
      <c:layout>
        <c:manualLayout>
          <c:xMode val="edge"/>
          <c:yMode val="edge"/>
          <c:x val="0.203092130844756"/>
          <c:y val="3.7172334965337103E-2"/>
          <c:w val="0.29751930836429602"/>
          <c:h val="7.1897800892834304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Number Employed (left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Sheet1!$B$2:$B$45</c:f>
              <c:numCache>
                <c:formatCode>_(* #,##0.0_);_(* \(#,##0.0\);_(* "-"??_);_(@_)</c:formatCode>
                <c:ptCount val="44"/>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formatCode="General">
                  <c:v>143.733</c:v>
                </c:pt>
                <c:pt idx="41">
                  <c:v>144.172</c:v>
                </c:pt>
                <c:pt idx="42">
                  <c:v>144.80799999999999</c:v>
                </c:pt>
                <c:pt idx="43">
                  <c:v>145.303</c:v>
                </c:pt>
              </c:numCache>
            </c:numRef>
          </c:val>
          <c:smooth val="0"/>
          <c:extLst>
            <c:ext xmlns:c16="http://schemas.microsoft.com/office/drawing/2014/chart" uri="{C3380CC4-5D6E-409C-BE32-E72D297353CC}">
              <c16:uniqueId val="{00000000-82C6-461C-93B5-4CC3FB4FCC4D}"/>
            </c:ext>
          </c:extLst>
        </c:ser>
        <c:dLbls>
          <c:showLegendKey val="0"/>
          <c:showVal val="0"/>
          <c:showCatName val="0"/>
          <c:showSerName val="0"/>
          <c:showPercent val="0"/>
          <c:showBubbleSize val="0"/>
        </c:dLbls>
        <c:marker val="1"/>
        <c:smooth val="0"/>
        <c:axId val="-188787504"/>
        <c:axId val="-18878328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Sheet1!$C$2:$C$45</c:f>
              <c:numCache>
                <c:formatCode>General</c:formatCode>
                <c:ptCount val="44"/>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5.6199999999999957</c:v>
                </c:pt>
                <c:pt idx="15">
                  <c:v>5.57</c:v>
                </c:pt>
                <c:pt idx="16">
                  <c:v>5.56</c:v>
                </c:pt>
                <c:pt idx="17">
                  <c:v>5.58</c:v>
                </c:pt>
                <c:pt idx="18">
                  <c:v>5.6</c:v>
                </c:pt>
                <c:pt idx="19">
                  <c:v>5.63</c:v>
                </c:pt>
                <c:pt idx="20">
                  <c:v>5.6199999999999957</c:v>
                </c:pt>
                <c:pt idx="21">
                  <c:v>5.6099999999999977</c:v>
                </c:pt>
                <c:pt idx="22">
                  <c:v>5.6099999999999977</c:v>
                </c:pt>
                <c:pt idx="23">
                  <c:v>5.63</c:v>
                </c:pt>
                <c:pt idx="24">
                  <c:v>5.55</c:v>
                </c:pt>
                <c:pt idx="25">
                  <c:v>5.58</c:v>
                </c:pt>
                <c:pt idx="26">
                  <c:v>5.58</c:v>
                </c:pt>
                <c:pt idx="27">
                  <c:v>5.55</c:v>
                </c:pt>
                <c:pt idx="28">
                  <c:v>5.58</c:v>
                </c:pt>
                <c:pt idx="29">
                  <c:v>5.6</c:v>
                </c:pt>
                <c:pt idx="30">
                  <c:v>5.64</c:v>
                </c:pt>
                <c:pt idx="31">
                  <c:v>5.68</c:v>
                </c:pt>
                <c:pt idx="32">
                  <c:v>5.81</c:v>
                </c:pt>
                <c:pt idx="33">
                  <c:v>5.8599999999999977</c:v>
                </c:pt>
                <c:pt idx="34">
                  <c:v>5.89</c:v>
                </c:pt>
                <c:pt idx="35">
                  <c:v>5.93</c:v>
                </c:pt>
                <c:pt idx="36">
                  <c:v>5.92</c:v>
                </c:pt>
                <c:pt idx="37">
                  <c:v>5.94</c:v>
                </c:pt>
                <c:pt idx="38">
                  <c:v>5.97</c:v>
                </c:pt>
                <c:pt idx="39">
                  <c:v>6</c:v>
                </c:pt>
                <c:pt idx="40">
                  <c:v>5.98</c:v>
                </c:pt>
                <c:pt idx="41">
                  <c:v>5.99</c:v>
                </c:pt>
                <c:pt idx="42">
                  <c:v>6.04</c:v>
                </c:pt>
                <c:pt idx="43">
                  <c:v>6.06</c:v>
                </c:pt>
              </c:numCache>
            </c:numRef>
          </c:val>
          <c:smooth val="0"/>
          <c:extLst>
            <c:ext xmlns:c16="http://schemas.microsoft.com/office/drawing/2014/chart" uri="{C3380CC4-5D6E-409C-BE32-E72D297353CC}">
              <c16:uniqueId val="{00000001-82C6-461C-93B5-4CC3FB4FCC4D}"/>
            </c:ext>
          </c:extLst>
        </c:ser>
        <c:dLbls>
          <c:showLegendKey val="0"/>
          <c:showVal val="0"/>
          <c:showCatName val="0"/>
          <c:showSerName val="0"/>
          <c:showPercent val="0"/>
          <c:showBubbleSize val="0"/>
        </c:dLbls>
        <c:marker val="1"/>
        <c:smooth val="0"/>
        <c:axId val="-188778992"/>
        <c:axId val="-188774960"/>
      </c:lineChart>
      <c:catAx>
        <c:axId val="-1887875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8783280"/>
        <c:crossesAt val="0"/>
        <c:auto val="0"/>
        <c:lblAlgn val="ctr"/>
        <c:lblOffset val="100"/>
        <c:tickLblSkip val="2"/>
        <c:tickMarkSkip val="1"/>
        <c:noMultiLvlLbl val="0"/>
      </c:catAx>
      <c:valAx>
        <c:axId val="-188783280"/>
        <c:scaling>
          <c:orientation val="minMax"/>
        </c:scaling>
        <c:delete val="0"/>
        <c:axPos val="l"/>
        <c:numFmt formatCode="#,##0" sourceLinked="0"/>
        <c:majorTickMark val="out"/>
        <c:minorTickMark val="none"/>
        <c:tickLblPos val="nextTo"/>
        <c:txPr>
          <a:bodyPr rot="0" vert="horz"/>
          <a:lstStyle/>
          <a:p>
            <a:pPr>
              <a:defRPr/>
            </a:pPr>
            <a:endParaRPr lang="en-US"/>
          </a:p>
        </c:txPr>
        <c:crossAx val="-188787504"/>
        <c:crosses val="autoZero"/>
        <c:crossBetween val="between"/>
        <c:minorUnit val="1"/>
      </c:valAx>
      <c:catAx>
        <c:axId val="-188778992"/>
        <c:scaling>
          <c:orientation val="minMax"/>
        </c:scaling>
        <c:delete val="1"/>
        <c:axPos val="b"/>
        <c:numFmt formatCode="General" sourceLinked="1"/>
        <c:majorTickMark val="out"/>
        <c:minorTickMark val="none"/>
        <c:tickLblPos val="nextTo"/>
        <c:crossAx val="-188774960"/>
        <c:crossesAt val="5.5"/>
        <c:auto val="0"/>
        <c:lblAlgn val="ctr"/>
        <c:lblOffset val="100"/>
        <c:noMultiLvlLbl val="0"/>
      </c:catAx>
      <c:valAx>
        <c:axId val="-188774960"/>
        <c:scaling>
          <c:orientation val="minMax"/>
        </c:scaling>
        <c:delete val="0"/>
        <c:axPos val="r"/>
        <c:numFmt formatCode="0.0" sourceLinked="0"/>
        <c:majorTickMark val="out"/>
        <c:minorTickMark val="none"/>
        <c:tickLblPos val="nextTo"/>
        <c:txPr>
          <a:bodyPr rot="0" vert="horz"/>
          <a:lstStyle/>
          <a:p>
            <a:pPr>
              <a:defRPr/>
            </a:pPr>
            <a:endParaRPr lang="en-US"/>
          </a:p>
        </c:txPr>
        <c:crossAx val="-188778992"/>
        <c:crosses val="max"/>
        <c:crossBetween val="between"/>
        <c:majorUnit val="0.1"/>
      </c:valAx>
    </c:plotArea>
    <c:legend>
      <c:legendPos val="b"/>
      <c:layout>
        <c:manualLayout>
          <c:xMode val="edge"/>
          <c:yMode val="edge"/>
          <c:x val="0.374266386842802"/>
          <c:y val="3.0766525935696901E-2"/>
          <c:w val="0.45186727984438202"/>
          <c:h val="0.128884693130204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1"/>
          <c:order val="0"/>
          <c:spPr>
            <a:solidFill>
              <a:schemeClr val="accent1"/>
            </a:solidFill>
          </c:spPr>
          <c:invertIfNegative val="0"/>
          <c:dPt>
            <c:idx val="24"/>
            <c:invertIfNegative val="0"/>
            <c:bubble3D val="0"/>
            <c:spPr>
              <a:solidFill>
                <a:schemeClr val="accent6"/>
              </a:solidFill>
            </c:spPr>
            <c:extLst>
              <c:ext xmlns:c16="http://schemas.microsoft.com/office/drawing/2014/chart" uri="{C3380CC4-5D6E-409C-BE32-E72D297353CC}">
                <c16:uniqueId val="{00000005-0565-4DFC-A2EC-017822DC7BC0}"/>
              </c:ext>
            </c:extLst>
          </c:dPt>
          <c:dPt>
            <c:idx val="25"/>
            <c:invertIfNegative val="0"/>
            <c:bubble3D val="0"/>
            <c:spPr>
              <a:solidFill>
                <a:schemeClr val="accent6"/>
              </a:solidFill>
            </c:spPr>
            <c:extLst>
              <c:ext xmlns:c16="http://schemas.microsoft.com/office/drawing/2014/chart" uri="{C3380CC4-5D6E-409C-BE32-E72D297353CC}">
                <c16:uniqueId val="{00000004-0565-4DFC-A2EC-017822DC7BC0}"/>
              </c:ext>
            </c:extLst>
          </c:dPt>
          <c:dLbls>
            <c:dLbl>
              <c:idx val="0"/>
              <c:layout>
                <c:manualLayout>
                  <c:x val="1.37772675086108E-2"/>
                  <c:y val="-1.21347615687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33-437A-8915-E07FA98F6FEA}"/>
                </c:ext>
              </c:extLst>
            </c:dLbl>
            <c:dLbl>
              <c:idx val="1"/>
              <c:layout>
                <c:manualLayout>
                  <c:x val="7.6540375047837702E-3"/>
                  <c:y val="-3.03375011167545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33-437A-8915-E07FA98F6FEA}"/>
                </c:ext>
              </c:extLst>
            </c:dLbl>
            <c:dLbl>
              <c:idx val="2"/>
              <c:delete val="1"/>
              <c:extLst>
                <c:ext xmlns:c15="http://schemas.microsoft.com/office/drawing/2012/chart" uri="{CE6537A1-D6FC-4f65-9D91-7224C49458BB}"/>
                <c:ext xmlns:c16="http://schemas.microsoft.com/office/drawing/2014/chart" uri="{C3380CC4-5D6E-409C-BE32-E72D297353CC}">
                  <c16:uniqueId val="{00000006-0565-4DFC-A2EC-017822DC7BC0}"/>
                </c:ext>
              </c:extLst>
            </c:dLbl>
            <c:dLbl>
              <c:idx val="3"/>
              <c:delete val="1"/>
              <c:extLst>
                <c:ext xmlns:c15="http://schemas.microsoft.com/office/drawing/2012/chart" uri="{CE6537A1-D6FC-4f65-9D91-7224C49458BB}"/>
                <c:ext xmlns:c16="http://schemas.microsoft.com/office/drawing/2014/chart" uri="{C3380CC4-5D6E-409C-BE32-E72D297353CC}">
                  <c16:uniqueId val="{00000009-0565-4DFC-A2EC-017822DC7BC0}"/>
                </c:ext>
              </c:extLst>
            </c:dLbl>
            <c:dLbl>
              <c:idx val="4"/>
              <c:delete val="1"/>
              <c:extLst>
                <c:ext xmlns:c15="http://schemas.microsoft.com/office/drawing/2012/chart" uri="{CE6537A1-D6FC-4f65-9D91-7224C49458BB}"/>
                <c:ext xmlns:c16="http://schemas.microsoft.com/office/drawing/2014/chart" uri="{C3380CC4-5D6E-409C-BE32-E72D297353CC}">
                  <c16:uniqueId val="{00000007-0565-4DFC-A2EC-017822DC7BC0}"/>
                </c:ext>
              </c:extLst>
            </c:dLbl>
            <c:dLbl>
              <c:idx val="5"/>
              <c:delete val="1"/>
              <c:extLst>
                <c:ext xmlns:c15="http://schemas.microsoft.com/office/drawing/2012/chart" uri="{CE6537A1-D6FC-4f65-9D91-7224C49458BB}"/>
                <c:ext xmlns:c16="http://schemas.microsoft.com/office/drawing/2014/chart" uri="{C3380CC4-5D6E-409C-BE32-E72D297353CC}">
                  <c16:uniqueId val="{00000008-0565-4DFC-A2EC-017822DC7BC0}"/>
                </c:ext>
              </c:extLst>
            </c:dLbl>
            <c:dLbl>
              <c:idx val="6"/>
              <c:delete val="1"/>
              <c:extLst>
                <c:ext xmlns:c15="http://schemas.microsoft.com/office/drawing/2012/chart" uri="{CE6537A1-D6FC-4f65-9D91-7224C49458BB}"/>
                <c:ext xmlns:c16="http://schemas.microsoft.com/office/drawing/2014/chart" uri="{C3380CC4-5D6E-409C-BE32-E72D297353CC}">
                  <c16:uniqueId val="{0000000A-0565-4DFC-A2EC-017822DC7BC0}"/>
                </c:ext>
              </c:extLst>
            </c:dLbl>
            <c:dLbl>
              <c:idx val="7"/>
              <c:delete val="1"/>
              <c:extLst>
                <c:ext xmlns:c15="http://schemas.microsoft.com/office/drawing/2012/chart" uri="{CE6537A1-D6FC-4f65-9D91-7224C49458BB}"/>
                <c:ext xmlns:c16="http://schemas.microsoft.com/office/drawing/2014/chart" uri="{C3380CC4-5D6E-409C-BE32-E72D297353CC}">
                  <c16:uniqueId val="{0000000B-0565-4DFC-A2EC-017822DC7BC0}"/>
                </c:ext>
              </c:extLst>
            </c:dLbl>
            <c:dLbl>
              <c:idx val="8"/>
              <c:delete val="1"/>
              <c:extLst>
                <c:ext xmlns:c15="http://schemas.microsoft.com/office/drawing/2012/chart" uri="{CE6537A1-D6FC-4f65-9D91-7224C49458BB}"/>
                <c:ext xmlns:c16="http://schemas.microsoft.com/office/drawing/2014/chart" uri="{C3380CC4-5D6E-409C-BE32-E72D297353CC}">
                  <c16:uniqueId val="{0000000C-0565-4DFC-A2EC-017822DC7BC0}"/>
                </c:ext>
              </c:extLst>
            </c:dLbl>
            <c:dLbl>
              <c:idx val="9"/>
              <c:delete val="1"/>
              <c:extLst>
                <c:ext xmlns:c15="http://schemas.microsoft.com/office/drawing/2012/chart" uri="{CE6537A1-D6FC-4f65-9D91-7224C49458BB}"/>
                <c:ext xmlns:c16="http://schemas.microsoft.com/office/drawing/2014/chart" uri="{C3380CC4-5D6E-409C-BE32-E72D297353CC}">
                  <c16:uniqueId val="{0000000D-0565-4DFC-A2EC-017822DC7BC0}"/>
                </c:ext>
              </c:extLst>
            </c:dLbl>
            <c:dLbl>
              <c:idx val="10"/>
              <c:delete val="1"/>
              <c:extLst>
                <c:ext xmlns:c15="http://schemas.microsoft.com/office/drawing/2012/chart" uri="{CE6537A1-D6FC-4f65-9D91-7224C49458BB}"/>
                <c:ext xmlns:c16="http://schemas.microsoft.com/office/drawing/2014/chart" uri="{C3380CC4-5D6E-409C-BE32-E72D297353CC}">
                  <c16:uniqueId val="{0000000E-0565-4DFC-A2EC-017822DC7BC0}"/>
                </c:ext>
              </c:extLst>
            </c:dLbl>
            <c:dLbl>
              <c:idx val="11"/>
              <c:delete val="1"/>
              <c:extLst>
                <c:ext xmlns:c15="http://schemas.microsoft.com/office/drawing/2012/chart" uri="{CE6537A1-D6FC-4f65-9D91-7224C49458BB}"/>
                <c:ext xmlns:c16="http://schemas.microsoft.com/office/drawing/2014/chart" uri="{C3380CC4-5D6E-409C-BE32-E72D297353CC}">
                  <c16:uniqueId val="{0000000F-0565-4DFC-A2EC-017822DC7BC0}"/>
                </c:ext>
              </c:extLst>
            </c:dLbl>
            <c:dLbl>
              <c:idx val="12"/>
              <c:delete val="1"/>
              <c:extLst>
                <c:ext xmlns:c15="http://schemas.microsoft.com/office/drawing/2012/chart" uri="{CE6537A1-D6FC-4f65-9D91-7224C49458BB}"/>
                <c:ext xmlns:c16="http://schemas.microsoft.com/office/drawing/2014/chart" uri="{C3380CC4-5D6E-409C-BE32-E72D297353CC}">
                  <c16:uniqueId val="{00000010-0565-4DFC-A2EC-017822DC7BC0}"/>
                </c:ext>
              </c:extLst>
            </c:dLbl>
            <c:dLbl>
              <c:idx val="13"/>
              <c:delete val="1"/>
              <c:extLst>
                <c:ext xmlns:c15="http://schemas.microsoft.com/office/drawing/2012/chart" uri="{CE6537A1-D6FC-4f65-9D91-7224C49458BB}"/>
                <c:ext xmlns:c16="http://schemas.microsoft.com/office/drawing/2014/chart" uri="{C3380CC4-5D6E-409C-BE32-E72D297353CC}">
                  <c16:uniqueId val="{00000011-0565-4DFC-A2EC-017822DC7BC0}"/>
                </c:ext>
              </c:extLst>
            </c:dLbl>
            <c:dLbl>
              <c:idx val="14"/>
              <c:delete val="1"/>
              <c:extLst>
                <c:ext xmlns:c15="http://schemas.microsoft.com/office/drawing/2012/chart" uri="{CE6537A1-D6FC-4f65-9D91-7224C49458BB}"/>
                <c:ext xmlns:c16="http://schemas.microsoft.com/office/drawing/2014/chart" uri="{C3380CC4-5D6E-409C-BE32-E72D297353CC}">
                  <c16:uniqueId val="{00000012-0565-4DFC-A2EC-017822DC7BC0}"/>
                </c:ext>
              </c:extLst>
            </c:dLbl>
            <c:dLbl>
              <c:idx val="15"/>
              <c:delete val="1"/>
              <c:extLst>
                <c:ext xmlns:c15="http://schemas.microsoft.com/office/drawing/2012/chart" uri="{CE6537A1-D6FC-4f65-9D91-7224C49458BB}"/>
                <c:ext xmlns:c16="http://schemas.microsoft.com/office/drawing/2014/chart" uri="{C3380CC4-5D6E-409C-BE32-E72D297353CC}">
                  <c16:uniqueId val="{00000013-0565-4DFC-A2EC-017822DC7BC0}"/>
                </c:ext>
              </c:extLst>
            </c:dLbl>
            <c:dLbl>
              <c:idx val="17"/>
              <c:layout>
                <c:manualLayout>
                  <c:x val="-7.6540375047837702E-3"/>
                  <c:y val="-3.0330334777906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565-4DFC-A2EC-017822DC7BC0}"/>
                </c:ext>
              </c:extLst>
            </c:dLbl>
            <c:dLbl>
              <c:idx val="18"/>
              <c:layout>
                <c:manualLayout>
                  <c:x val="1.5308075009567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33-437A-8915-E07FA98F6FEA}"/>
                </c:ext>
              </c:extLst>
            </c:dLbl>
            <c:dLbl>
              <c:idx val="20"/>
              <c:delete val="1"/>
              <c:extLst>
                <c:ext xmlns:c15="http://schemas.microsoft.com/office/drawing/2012/chart" uri="{CE6537A1-D6FC-4f65-9D91-7224C49458BB}"/>
                <c:ext xmlns:c16="http://schemas.microsoft.com/office/drawing/2014/chart" uri="{C3380CC4-5D6E-409C-BE32-E72D297353CC}">
                  <c16:uniqueId val="{00000014-0565-4DFC-A2EC-017822DC7BC0}"/>
                </c:ext>
              </c:extLst>
            </c:dLbl>
            <c:dLbl>
              <c:idx val="21"/>
              <c:delete val="1"/>
              <c:extLst>
                <c:ext xmlns:c15="http://schemas.microsoft.com/office/drawing/2012/chart" uri="{CE6537A1-D6FC-4f65-9D91-7224C49458BB}"/>
                <c:ext xmlns:c16="http://schemas.microsoft.com/office/drawing/2014/chart" uri="{C3380CC4-5D6E-409C-BE32-E72D297353CC}">
                  <c16:uniqueId val="{00000015-0565-4DFC-A2EC-017822DC7BC0}"/>
                </c:ext>
              </c:extLst>
            </c:dLbl>
            <c:dLbl>
              <c:idx val="22"/>
              <c:delete val="1"/>
              <c:extLst>
                <c:ext xmlns:c15="http://schemas.microsoft.com/office/drawing/2012/chart" uri="{CE6537A1-D6FC-4f65-9D91-7224C49458BB}"/>
                <c:ext xmlns:c16="http://schemas.microsoft.com/office/drawing/2014/chart" uri="{C3380CC4-5D6E-409C-BE32-E72D297353CC}">
                  <c16:uniqueId val="{00000016-0565-4DFC-A2EC-017822DC7BC0}"/>
                </c:ext>
              </c:extLst>
            </c:dLbl>
            <c:dLbl>
              <c:idx val="23"/>
              <c:delete val="1"/>
              <c:extLst>
                <c:ext xmlns:c15="http://schemas.microsoft.com/office/drawing/2012/chart" uri="{CE6537A1-D6FC-4f65-9D91-7224C49458BB}"/>
                <c:ext xmlns:c16="http://schemas.microsoft.com/office/drawing/2014/chart" uri="{C3380CC4-5D6E-409C-BE32-E72D297353CC}">
                  <c16:uniqueId val="{00000017-0565-4DFC-A2EC-017822DC7BC0}"/>
                </c:ext>
              </c:extLst>
            </c:dLbl>
            <c:dLbl>
              <c:idx val="24"/>
              <c:layout>
                <c:manualLayout>
                  <c:x val="-3.67393800229621E-2"/>
                  <c:y val="6.0675002233508898E-3"/>
                </c:manualLayout>
              </c:layout>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5-0565-4DFC-A2EC-017822DC7BC0}"/>
                </c:ext>
              </c:extLst>
            </c:dLbl>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Sheet1!$B$1:$AA$1</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Sheet1!$B$2:$AA$2</c:f>
              <c:numCache>
                <c:formatCode>0.0%</c:formatCode>
                <c:ptCount val="26"/>
                <c:pt idx="0">
                  <c:v>-7.0021788353911305E-2</c:v>
                </c:pt>
                <c:pt idx="1">
                  <c:v>-5.86640940830577E-2</c:v>
                </c:pt>
                <c:pt idx="2">
                  <c:v>2.2229271387438399E-2</c:v>
                </c:pt>
                <c:pt idx="3">
                  <c:v>1.5062182226147599E-2</c:v>
                </c:pt>
                <c:pt idx="4">
                  <c:v>1.9730034803875401E-2</c:v>
                </c:pt>
                <c:pt idx="5">
                  <c:v>6.59548462975357E-3</c:v>
                </c:pt>
                <c:pt idx="6">
                  <c:v>-4.3758161699007899E-3</c:v>
                </c:pt>
                <c:pt idx="7">
                  <c:v>9.89461088867438E-4</c:v>
                </c:pt>
                <c:pt idx="8">
                  <c:v>-2.5286775016666301E-2</c:v>
                </c:pt>
                <c:pt idx="9">
                  <c:v>2.24758850027123E-2</c:v>
                </c:pt>
                <c:pt idx="10">
                  <c:v>1.00106103243069E-2</c:v>
                </c:pt>
                <c:pt idx="11">
                  <c:v>3.6356992783411098E-2</c:v>
                </c:pt>
                <c:pt idx="12">
                  <c:v>-1.3728514764213299E-2</c:v>
                </c:pt>
                <c:pt idx="13">
                  <c:v>3.9323457783140298E-3</c:v>
                </c:pt>
                <c:pt idx="14">
                  <c:v>9.1246967707474501E-3</c:v>
                </c:pt>
                <c:pt idx="15">
                  <c:v>-5.9546126193676897E-4</c:v>
                </c:pt>
                <c:pt idx="16">
                  <c:v>-3.02542148468532E-2</c:v>
                </c:pt>
                <c:pt idx="17">
                  <c:v>-9.4550005688929406E-2</c:v>
                </c:pt>
                <c:pt idx="18">
                  <c:v>-8.9821563206835903E-2</c:v>
                </c:pt>
                <c:pt idx="19">
                  <c:v>-2.4409100949856401E-2</c:v>
                </c:pt>
                <c:pt idx="20">
                  <c:v>-8.2078569002608205E-4</c:v>
                </c:pt>
                <c:pt idx="21">
                  <c:v>3.1498739483896601E-2</c:v>
                </c:pt>
                <c:pt idx="22">
                  <c:v>-2.8724426747219499E-2</c:v>
                </c:pt>
                <c:pt idx="23">
                  <c:v>8.76473748197659E-4</c:v>
                </c:pt>
                <c:pt idx="24">
                  <c:v>6.7000000000000004E-2</c:v>
                </c:pt>
                <c:pt idx="25">
                  <c:v>6.5000000000000002E-2</c:v>
                </c:pt>
              </c:numCache>
            </c:numRef>
          </c:val>
          <c:extLst>
            <c:ext xmlns:c16="http://schemas.microsoft.com/office/drawing/2014/chart" uri="{C3380CC4-5D6E-409C-BE32-E72D297353CC}">
              <c16:uniqueId val="{00000003-0565-4DFC-A2EC-017822DC7BC0}"/>
            </c:ext>
          </c:extLst>
        </c:ser>
        <c:dLbls>
          <c:showLegendKey val="0"/>
          <c:showVal val="0"/>
          <c:showCatName val="0"/>
          <c:showSerName val="0"/>
          <c:showPercent val="0"/>
          <c:showBubbleSize val="0"/>
        </c:dLbls>
        <c:gapWidth val="40"/>
        <c:axId val="-187572384"/>
        <c:axId val="-187568368"/>
      </c:barChart>
      <c:catAx>
        <c:axId val="-187572384"/>
        <c:scaling>
          <c:orientation val="minMax"/>
        </c:scaling>
        <c:delete val="0"/>
        <c:axPos val="b"/>
        <c:numFmt formatCode="General" sourceLinked="1"/>
        <c:majorTickMark val="out"/>
        <c:minorTickMark val="none"/>
        <c:tickLblPos val="low"/>
        <c:txPr>
          <a:bodyPr rot="0" vert="horz"/>
          <a:lstStyle/>
          <a:p>
            <a:pPr>
              <a:defRPr/>
            </a:pPr>
            <a:endParaRPr lang="en-US"/>
          </a:p>
        </c:txPr>
        <c:crossAx val="-187568368"/>
        <c:crosses val="autoZero"/>
        <c:auto val="1"/>
        <c:lblAlgn val="ctr"/>
        <c:lblOffset val="0"/>
        <c:tickLblSkip val="5"/>
        <c:noMultiLvlLbl val="0"/>
      </c:catAx>
      <c:valAx>
        <c:axId val="-187568368"/>
        <c:scaling>
          <c:orientation val="minMax"/>
        </c:scaling>
        <c:delete val="0"/>
        <c:axPos val="l"/>
        <c:numFmt formatCode="0%" sourceLinked="0"/>
        <c:majorTickMark val="out"/>
        <c:minorTickMark val="none"/>
        <c:tickLblPos val="nextTo"/>
        <c:txPr>
          <a:bodyPr rot="0" vert="horz"/>
          <a:lstStyle/>
          <a:p>
            <a:pPr>
              <a:defRPr/>
            </a:pPr>
            <a:endParaRPr lang="en-US"/>
          </a:p>
        </c:txPr>
        <c:crossAx val="-187572384"/>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8809747405399"/>
          <c:y val="3.9576763319487701E-2"/>
          <c:w val="0.782730862770594"/>
          <c:h val="0.78318440931547395"/>
        </c:manualLayout>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Sheet1!$B$2:$B$3</c:f>
              <c:numCache>
                <c:formatCode>_("$"* #,##0_);_("$"* \(#,##0\);_("$"* "-"??_);_(@_)</c:formatCode>
                <c:ptCount val="2"/>
                <c:pt idx="0">
                  <c:v>1225</c:v>
                </c:pt>
                <c:pt idx="1">
                  <c:v>621</c:v>
                </c:pt>
              </c:numCache>
            </c:numRef>
          </c:val>
          <c:extLst>
            <c:ext xmlns:c16="http://schemas.microsoft.com/office/drawing/2014/chart" uri="{C3380CC4-5D6E-409C-BE32-E72D297353CC}">
              <c16:uniqueId val="{00000000-0319-45F1-9CE4-6B8841BE73FA}"/>
            </c:ext>
          </c:extLst>
        </c:ser>
        <c:ser>
          <c:idx val="1"/>
          <c:order val="1"/>
          <c:tx>
            <c:strRef>
              <c:f>Sheet1!$C$1</c:f>
              <c:strCache>
                <c:ptCount val="1"/>
                <c:pt idx="0">
                  <c:v>2016</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Sheet1!$C$2:$C$3</c:f>
              <c:numCache>
                <c:formatCode>_("$"* #,##0_);_("$"* \(#,##0\);_("$"* "-"??_);_(@_)</c:formatCode>
                <c:ptCount val="2"/>
                <c:pt idx="0">
                  <c:v>2818</c:v>
                </c:pt>
                <c:pt idx="1">
                  <c:v>733</c:v>
                </c:pt>
              </c:numCache>
            </c:numRef>
          </c:val>
          <c:extLst>
            <c:ext xmlns:c16="http://schemas.microsoft.com/office/drawing/2014/chart" uri="{C3380CC4-5D6E-409C-BE32-E72D297353CC}">
              <c16:uniqueId val="{00000001-0319-45F1-9CE4-6B8841BE73FA}"/>
            </c:ext>
          </c:extLst>
        </c:ser>
        <c:dLbls>
          <c:dLblPos val="outEnd"/>
          <c:showLegendKey val="0"/>
          <c:showVal val="1"/>
          <c:showCatName val="0"/>
          <c:showSerName val="0"/>
          <c:showPercent val="0"/>
          <c:showBubbleSize val="0"/>
        </c:dLbls>
        <c:gapWidth val="219"/>
        <c:overlap val="-8"/>
        <c:axId val="-188146416"/>
        <c:axId val="-188142288"/>
      </c:barChart>
      <c:catAx>
        <c:axId val="-18814641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8142288"/>
        <c:crosses val="autoZero"/>
        <c:auto val="1"/>
        <c:lblAlgn val="ctr"/>
        <c:lblOffset val="100"/>
        <c:noMultiLvlLbl val="0"/>
      </c:catAx>
      <c:valAx>
        <c:axId val="-188142288"/>
        <c:scaling>
          <c:orientation val="minMax"/>
        </c:scaling>
        <c:delete val="0"/>
        <c:axPos val="l"/>
        <c:numFmt formatCode="_(&quot;$&quot;* #,##0_);_(&quot;$&quot;* \(#,##0\);_(&quot;$&quot;*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814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9440927601707E-2"/>
          <c:y val="5.0344627996668903E-2"/>
          <c:w val="0.90035862196084304"/>
          <c:h val="0.82817746966132999"/>
        </c:manualLayout>
      </c:layout>
      <c:barChart>
        <c:barDir val="col"/>
        <c:grouping val="clustered"/>
        <c:varyColors val="0"/>
        <c:ser>
          <c:idx val="0"/>
          <c:order val="0"/>
          <c:tx>
            <c:strRef>
              <c:f>Sheet1!$A$2</c:f>
              <c:strCache>
                <c:ptCount val="1"/>
                <c:pt idx="0">
                  <c:v>All Commercial</c:v>
                </c:pt>
              </c:strCache>
            </c:strRef>
          </c:tx>
          <c:invertIfNegative val="0"/>
          <c:dLbls>
            <c:dLbl>
              <c:idx val="68"/>
              <c:delete val="1"/>
              <c:extLst>
                <c:ext xmlns:c15="http://schemas.microsoft.com/office/drawing/2012/chart" uri="{CE6537A1-D6FC-4f65-9D91-7224C49458BB}"/>
                <c:ext xmlns:c16="http://schemas.microsoft.com/office/drawing/2014/chart" uri="{C3380CC4-5D6E-409C-BE32-E72D297353CC}">
                  <c16:uniqueId val="{00000000-49D9-41A4-BD1F-8DD3B5639EAB}"/>
                </c:ext>
              </c:extLst>
            </c:dLbl>
            <c:dLbl>
              <c:idx val="69"/>
              <c:delete val="1"/>
              <c:extLst>
                <c:ext xmlns:c15="http://schemas.microsoft.com/office/drawing/2012/chart" uri="{CE6537A1-D6FC-4f65-9D91-7224C49458BB}"/>
                <c:ext xmlns:c16="http://schemas.microsoft.com/office/drawing/2014/chart" uri="{C3380CC4-5D6E-409C-BE32-E72D297353CC}">
                  <c16:uniqueId val="{00000001-49D9-41A4-BD1F-8DD3B5639EAB}"/>
                </c:ext>
              </c:extLst>
            </c:dLbl>
            <c:spPr>
              <a:noFill/>
              <a:ln>
                <a:noFill/>
              </a:ln>
              <a:effectLst/>
            </c:spPr>
            <c:txPr>
              <a:bodyPr rot="0" vert="horz" anchorCtr="0"/>
              <a:lstStyle/>
              <a:p>
                <a:pPr algn="ct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8"/>
                <c:pt idx="0">
                  <c:v>09-Dec</c:v>
                </c:pt>
                <c:pt idx="1">
                  <c:v>10-Dec</c:v>
                </c:pt>
                <c:pt idx="2">
                  <c:v>11-Dec</c:v>
                </c:pt>
                <c:pt idx="3">
                  <c:v>12-Dec</c:v>
                </c:pt>
                <c:pt idx="4">
                  <c:v>13-Dec</c:v>
                </c:pt>
                <c:pt idx="5">
                  <c:v>14-Dec</c:v>
                </c:pt>
                <c:pt idx="6">
                  <c:v>15-Dec</c:v>
                </c:pt>
                <c:pt idx="7">
                  <c:v>16-Dec</c:v>
                </c:pt>
              </c:strCache>
            </c:strRef>
          </c:cat>
          <c:val>
            <c:numRef>
              <c:f>Sheet1!$B$2:$J$2</c:f>
              <c:numCache>
                <c:formatCode>_(* #,##0_);_(* \(#,##0\);_(* "-"??_);_(@_)</c:formatCode>
                <c:ptCount val="8"/>
                <c:pt idx="0">
                  <c:v>96</c:v>
                </c:pt>
                <c:pt idx="1">
                  <c:v>91.2</c:v>
                </c:pt>
                <c:pt idx="2">
                  <c:v>92.111999999999995</c:v>
                </c:pt>
                <c:pt idx="3">
                  <c:v>96.717600000000004</c:v>
                </c:pt>
                <c:pt idx="4">
                  <c:v>99.619128000000003</c:v>
                </c:pt>
                <c:pt idx="5">
                  <c:v>99.619128000000003</c:v>
                </c:pt>
                <c:pt idx="6">
                  <c:v>95.634362879999827</c:v>
                </c:pt>
                <c:pt idx="7">
                  <c:v>94.678019251199828</c:v>
                </c:pt>
              </c:numCache>
            </c:numRef>
          </c:val>
          <c:extLst>
            <c:ext xmlns:c16="http://schemas.microsoft.com/office/drawing/2014/chart" uri="{C3380CC4-5D6E-409C-BE32-E72D297353CC}">
              <c16:uniqueId val="{00000002-49D9-41A4-BD1F-8DD3B5639EAB}"/>
            </c:ext>
          </c:extLst>
        </c:ser>
        <c:ser>
          <c:idx val="1"/>
          <c:order val="1"/>
          <c:tx>
            <c:strRef>
              <c:f>Sheet1!$A$3</c:f>
              <c:strCache>
                <c:ptCount val="1"/>
                <c:pt idx="0">
                  <c:v>Comm Auto</c:v>
                </c:pt>
              </c:strCache>
            </c:strRef>
          </c:tx>
          <c:spPr>
            <a:solidFill>
              <a:schemeClr val="accent3"/>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8"/>
                <c:pt idx="0">
                  <c:v>09-Dec</c:v>
                </c:pt>
                <c:pt idx="1">
                  <c:v>10-Dec</c:v>
                </c:pt>
                <c:pt idx="2">
                  <c:v>11-Dec</c:v>
                </c:pt>
                <c:pt idx="3">
                  <c:v>12-Dec</c:v>
                </c:pt>
                <c:pt idx="4">
                  <c:v>13-Dec</c:v>
                </c:pt>
                <c:pt idx="5">
                  <c:v>14-Dec</c:v>
                </c:pt>
                <c:pt idx="6">
                  <c:v>15-Dec</c:v>
                </c:pt>
                <c:pt idx="7">
                  <c:v>16-Dec</c:v>
                </c:pt>
              </c:strCache>
            </c:strRef>
          </c:cat>
          <c:val>
            <c:numRef>
              <c:f>Sheet1!$B$3:$J$3</c:f>
              <c:numCache>
                <c:formatCode>_(* #,##0_);_(* \(#,##0\);_(* "-"??_);_(@_)</c:formatCode>
                <c:ptCount val="8"/>
                <c:pt idx="0">
                  <c:v>97</c:v>
                </c:pt>
                <c:pt idx="1">
                  <c:v>96.03</c:v>
                </c:pt>
                <c:pt idx="2">
                  <c:v>96.03</c:v>
                </c:pt>
                <c:pt idx="3">
                  <c:v>101.79179999999999</c:v>
                </c:pt>
                <c:pt idx="4">
                  <c:v>105.863472</c:v>
                </c:pt>
                <c:pt idx="5">
                  <c:v>106.92210672</c:v>
                </c:pt>
                <c:pt idx="6">
                  <c:v>106.92210672</c:v>
                </c:pt>
                <c:pt idx="7">
                  <c:v>110.1297699216</c:v>
                </c:pt>
              </c:numCache>
            </c:numRef>
          </c:val>
          <c:extLst>
            <c:ext xmlns:c16="http://schemas.microsoft.com/office/drawing/2014/chart" uri="{C3380CC4-5D6E-409C-BE32-E72D297353CC}">
              <c16:uniqueId val="{00000000-51EA-41A6-9F29-D481118D4EE6}"/>
            </c:ext>
          </c:extLst>
        </c:ser>
        <c:dLbls>
          <c:showLegendKey val="0"/>
          <c:showVal val="0"/>
          <c:showCatName val="0"/>
          <c:showSerName val="0"/>
          <c:showPercent val="0"/>
          <c:showBubbleSize val="0"/>
        </c:dLbls>
        <c:gapWidth val="33"/>
        <c:overlap val="-8"/>
        <c:axId val="-188047120"/>
        <c:axId val="-188042928"/>
      </c:barChart>
      <c:catAx>
        <c:axId val="-188047120"/>
        <c:scaling>
          <c:orientation val="minMax"/>
        </c:scaling>
        <c:delete val="0"/>
        <c:axPos val="b"/>
        <c:numFmt formatCode="General" sourceLinked="1"/>
        <c:majorTickMark val="out"/>
        <c:minorTickMark val="none"/>
        <c:tickLblPos val="low"/>
        <c:txPr>
          <a:bodyPr rot="-60000000" vert="horz"/>
          <a:lstStyle/>
          <a:p>
            <a:pPr>
              <a:defRPr lang="en-US" sz="1400" b="0" i="0" u="none" strike="noStrike" kern="1200" baseline="0">
                <a:solidFill>
                  <a:schemeClr val="tx1"/>
                </a:solidFill>
                <a:latin typeface="+mn-lt"/>
                <a:ea typeface="+mn-ea"/>
                <a:cs typeface="+mn-cs"/>
              </a:defRPr>
            </a:pPr>
            <a:endParaRPr lang="en-US"/>
          </a:p>
        </c:txPr>
        <c:crossAx val="-188042928"/>
        <c:crossesAt val="100"/>
        <c:auto val="1"/>
        <c:lblAlgn val="ctr"/>
        <c:lblOffset val="200"/>
        <c:noMultiLvlLbl val="0"/>
      </c:catAx>
      <c:valAx>
        <c:axId val="-188042928"/>
        <c:scaling>
          <c:orientation val="minMax"/>
          <c:max val="111"/>
          <c:min val="90"/>
        </c:scaling>
        <c:delete val="0"/>
        <c:axPos val="l"/>
        <c:numFmt formatCode="_(* #,##0_);_(* \(#,##0\);_(* &quot;-&quot;??_);_(@_)" sourceLinked="1"/>
        <c:majorTickMark val="out"/>
        <c:minorTickMark val="none"/>
        <c:tickLblPos val="nextTo"/>
        <c:txPr>
          <a:bodyPr rot="-60000000" vert="horz"/>
          <a:lstStyle/>
          <a:p>
            <a:pPr>
              <a:defRPr sz="1400"/>
            </a:pPr>
            <a:endParaRPr lang="en-US"/>
          </a:p>
        </c:txPr>
        <c:crossAx val="-188047120"/>
        <c:crosses val="autoZero"/>
        <c:crossBetween val="between"/>
      </c:valAx>
    </c:plotArea>
    <c:legend>
      <c:legendPos val="t"/>
      <c:overlay val="0"/>
      <c:txPr>
        <a:bodyPr/>
        <a:lstStyle/>
        <a:p>
          <a:pPr>
            <a:defRPr sz="12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Investments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0F-437B-93FF-412F0B2ECF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0F-437B-93FF-412F0B2ECF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0F-437B-93FF-412F0B2ECF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0F-437B-93FF-412F0B2ECF8F}"/>
              </c:ext>
            </c:extLst>
          </c:dPt>
          <c:dLbls>
            <c:dLbl>
              <c:idx val="2"/>
              <c:layout>
                <c:manualLayout>
                  <c:x val="-7.6116091302666604E-3"/>
                  <c:y val="1.410141206218559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24424038676958"/>
                      <c:h val="6.1668776186685002E-2"/>
                    </c:manualLayout>
                  </c15:layout>
                </c:ext>
                <c:ext xmlns:c16="http://schemas.microsoft.com/office/drawing/2014/chart" uri="{C3380CC4-5D6E-409C-BE32-E72D297353CC}">
                  <c16:uniqueId val="{00000005-570F-437B-93FF-412F0B2ECF8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Bonds</c:v>
                </c:pt>
                <c:pt idx="1">
                  <c:v>Stock</c:v>
                </c:pt>
                <c:pt idx="2">
                  <c:v>Mortgages &amp; Real Estate</c:v>
                </c:pt>
                <c:pt idx="3">
                  <c:v>Other</c:v>
                </c:pt>
              </c:strCache>
            </c:strRef>
          </c:cat>
          <c:val>
            <c:numRef>
              <c:f>Sheet1!$B$2:$B$5</c:f>
              <c:numCache>
                <c:formatCode>"$"#,##0</c:formatCode>
                <c:ptCount val="4"/>
                <c:pt idx="0">
                  <c:v>3904</c:v>
                </c:pt>
                <c:pt idx="1">
                  <c:v>698</c:v>
                </c:pt>
                <c:pt idx="2">
                  <c:v>468</c:v>
                </c:pt>
                <c:pt idx="3">
                  <c:v>748</c:v>
                </c:pt>
              </c:numCache>
            </c:numRef>
          </c:val>
          <c:extLst>
            <c:ext xmlns:c16="http://schemas.microsoft.com/office/drawing/2014/chart" uri="{C3380CC4-5D6E-409C-BE32-E72D297353CC}">
              <c16:uniqueId val="{00000000-EE0A-4FFF-99D5-4CC0419CFB6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5362622195407899"/>
          <c:y val="0.5812647458478174"/>
          <c:w val="0.72948661616153498"/>
          <c:h val="0.350967386313398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35848309937999E-2"/>
          <c:y val="5.0877523828624899E-2"/>
          <c:w val="0.91090470187181605"/>
          <c:h val="0.72166413797517404"/>
        </c:manualLayout>
      </c:layout>
      <c:barChart>
        <c:barDir val="col"/>
        <c:grouping val="clustered"/>
        <c:varyColors val="0"/>
        <c:ser>
          <c:idx val="0"/>
          <c:order val="0"/>
          <c:tx>
            <c:strRef>
              <c:f>Sheet1!$B$1</c:f>
              <c:strCache>
                <c:ptCount val="1"/>
                <c:pt idx="0">
                  <c:v>Passenger Vehicles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-3.7749379890786097E-2</c:v>
                </c:pt>
                <c:pt idx="1">
                  <c:v>-2.5321917910917001E-2</c:v>
                </c:pt>
                <c:pt idx="2">
                  <c:v>2.86136850363672E-3</c:v>
                </c:pt>
                <c:pt idx="3">
                  <c:v>-3.5432687036761397E-2</c:v>
                </c:pt>
                <c:pt idx="4">
                  <c:v>4.1492887690895798E-2</c:v>
                </c:pt>
                <c:pt idx="5">
                  <c:v>1.8160670933600399E-2</c:v>
                </c:pt>
                <c:pt idx="6">
                  <c:v>6.1475735797055002E-2</c:v>
                </c:pt>
                <c:pt idx="7">
                  <c:v>1.4454818560736301E-2</c:v>
                </c:pt>
              </c:numCache>
            </c:numRef>
          </c:val>
          <c:extLst>
            <c:ext xmlns:c16="http://schemas.microsoft.com/office/drawing/2014/chart" uri="{C3380CC4-5D6E-409C-BE32-E72D297353CC}">
              <c16:uniqueId val="{00000000-D38E-4C1C-B91B-35F9AB7D4B22}"/>
            </c:ext>
          </c:extLst>
        </c:ser>
        <c:ser>
          <c:idx val="1"/>
          <c:order val="1"/>
          <c:tx>
            <c:strRef>
              <c:f>Sheet1!$C$1</c:f>
              <c:strCache>
                <c:ptCount val="1"/>
                <c:pt idx="0">
                  <c:v>Large Trucks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-7.3539648375422595E-2</c:v>
                </c:pt>
                <c:pt idx="1">
                  <c:v>-0.22596952723222</c:v>
                </c:pt>
                <c:pt idx="2">
                  <c:v>-9.0927901120311197E-2</c:v>
                </c:pt>
                <c:pt idx="3">
                  <c:v>6.3817382053035193E-2</c:v>
                </c:pt>
                <c:pt idx="4">
                  <c:v>0.105771904092697</c:v>
                </c:pt>
                <c:pt idx="5">
                  <c:v>6.0110399509515799E-2</c:v>
                </c:pt>
                <c:pt idx="6">
                  <c:v>0.24714705699654901</c:v>
                </c:pt>
                <c:pt idx="7">
                  <c:v>-0.04</c:v>
                </c:pt>
              </c:numCache>
            </c:numRef>
          </c:val>
          <c:extLst>
            <c:ext xmlns:c16="http://schemas.microsoft.com/office/drawing/2014/chart" uri="{C3380CC4-5D6E-409C-BE32-E72D297353CC}">
              <c16:uniqueId val="{00000001-D38E-4C1C-B91B-35F9AB7D4B22}"/>
            </c:ext>
          </c:extLst>
        </c:ser>
        <c:dLbls>
          <c:dLblPos val="outEnd"/>
          <c:showLegendKey val="0"/>
          <c:showVal val="1"/>
          <c:showCatName val="0"/>
          <c:showSerName val="0"/>
          <c:showPercent val="0"/>
          <c:showBubbleSize val="0"/>
        </c:dLbls>
        <c:gapWidth val="150"/>
        <c:overlap val="-8"/>
        <c:axId val="-187023744"/>
        <c:axId val="-187018912"/>
      </c:barChart>
      <c:catAx>
        <c:axId val="-187023744"/>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018912"/>
        <c:crosses val="autoZero"/>
        <c:auto val="1"/>
        <c:lblAlgn val="ctr"/>
        <c:lblOffset val="100"/>
        <c:noMultiLvlLbl val="0"/>
      </c:catAx>
      <c:valAx>
        <c:axId val="-187018912"/>
        <c:scaling>
          <c:orientation val="minMax"/>
          <c:max val="0.25"/>
          <c:min val="-0.25"/>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02374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Bonds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4B-4FF4-8E9C-66CD374D1B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4B-4FF4-8E9C-66CD374D1B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4B-4FF4-8E9C-66CD374D1B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4B-4FF4-8E9C-66CD374D1B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4B-4FF4-8E9C-66CD374D1B2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Corporates</c:v>
                </c:pt>
                <c:pt idx="1">
                  <c:v>Munis</c:v>
                </c:pt>
                <c:pt idx="2">
                  <c:v>Mortgage &amp; Asset-Backed</c:v>
                </c:pt>
                <c:pt idx="3">
                  <c:v>US Gov't</c:v>
                </c:pt>
                <c:pt idx="4">
                  <c:v>Other</c:v>
                </c:pt>
              </c:strCache>
            </c:strRef>
          </c:cat>
          <c:val>
            <c:numRef>
              <c:f>Sheet1!$B$2:$B$6</c:f>
              <c:numCache>
                <c:formatCode>"$"#,##0</c:formatCode>
                <c:ptCount val="5"/>
                <c:pt idx="0">
                  <c:v>2117</c:v>
                </c:pt>
                <c:pt idx="1">
                  <c:v>549</c:v>
                </c:pt>
                <c:pt idx="2">
                  <c:v>868</c:v>
                </c:pt>
                <c:pt idx="3">
                  <c:v>252</c:v>
                </c:pt>
                <c:pt idx="4">
                  <c:v>548</c:v>
                </c:pt>
              </c:numCache>
            </c:numRef>
          </c:val>
          <c:extLst>
            <c:ext xmlns:c16="http://schemas.microsoft.com/office/drawing/2014/chart" uri="{C3380CC4-5D6E-409C-BE32-E72D297353CC}">
              <c16:uniqueId val="{00000000-9392-4792-99FE-30179EB5155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15280677266659"/>
          <c:y val="0.57671921930248204"/>
          <c:w val="0.72113423959218403"/>
          <c:h val="0.391082066376242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82270613799401E-2"/>
          <c:y val="4.4146596445549101E-2"/>
          <c:w val="0.95782459870557701"/>
          <c:h val="0.82841456759440102"/>
        </c:manualLayout>
      </c:layout>
      <c:barChart>
        <c:barDir val="col"/>
        <c:grouping val="clustered"/>
        <c:varyColors val="0"/>
        <c:ser>
          <c:idx val="0"/>
          <c:order val="0"/>
          <c:tx>
            <c:strRef>
              <c:f>Sheet1!$B$1</c:f>
              <c:strCache>
                <c:ptCount val="1"/>
                <c:pt idx="0">
                  <c:v>Costs ($000s)</c:v>
                </c:pt>
              </c:strCache>
            </c:strRef>
          </c:tx>
          <c:spPr>
            <a:solidFill>
              <a:schemeClr val="accent3">
                <a:lumMod val="60000"/>
                <a:lumOff val="40000"/>
              </a:schemeClr>
            </a:solidFill>
          </c:spPr>
          <c:invertIfNegative val="0"/>
          <c:dPt>
            <c:idx val="5"/>
            <c:invertIfNegative val="0"/>
            <c:bubble3D val="0"/>
            <c:spPr>
              <a:solidFill>
                <a:schemeClr val="accent3"/>
              </a:solidFill>
            </c:spPr>
            <c:extLst>
              <c:ext xmlns:c16="http://schemas.microsoft.com/office/drawing/2014/chart" uri="{C3380CC4-5D6E-409C-BE32-E72D297353CC}">
                <c16:uniqueId val="{0000000B-A85D-46AC-BBE8-5C75886ABA61}"/>
              </c:ext>
            </c:extLst>
          </c:dPt>
          <c:dPt>
            <c:idx val="6"/>
            <c:invertIfNegative val="0"/>
            <c:bubble3D val="0"/>
            <c:extLst>
              <c:ext xmlns:c16="http://schemas.microsoft.com/office/drawing/2014/chart" uri="{C3380CC4-5D6E-409C-BE32-E72D297353CC}">
                <c16:uniqueId val="{00000008-0B21-4326-895D-AA86E99F7DC9}"/>
              </c:ext>
            </c:extLst>
          </c:dPt>
          <c:dPt>
            <c:idx val="15"/>
            <c:invertIfNegative val="0"/>
            <c:bubble3D val="0"/>
            <c:extLst>
              <c:ext xmlns:c16="http://schemas.microsoft.com/office/drawing/2014/chart" uri="{C3380CC4-5D6E-409C-BE32-E72D297353CC}">
                <c16:uniqueId val="{0000000C-A85D-46AC-BBE8-5C75886ABA61}"/>
              </c:ext>
            </c:extLst>
          </c:dPt>
          <c:dPt>
            <c:idx val="16"/>
            <c:invertIfNegative val="0"/>
            <c:bubble3D val="0"/>
            <c:spPr>
              <a:solidFill>
                <a:schemeClr val="accent3"/>
              </a:solidFill>
            </c:spPr>
            <c:extLst>
              <c:ext xmlns:c16="http://schemas.microsoft.com/office/drawing/2014/chart" uri="{C3380CC4-5D6E-409C-BE32-E72D297353CC}">
                <c16:uniqueId val="{00000007-0B21-4326-895D-AA86E99F7DC9}"/>
              </c:ext>
            </c:extLst>
          </c:dPt>
          <c:dPt>
            <c:idx val="23"/>
            <c:invertIfNegative val="0"/>
            <c:bubble3D val="0"/>
            <c:extLst>
              <c:ext xmlns:c16="http://schemas.microsoft.com/office/drawing/2014/chart" uri="{C3380CC4-5D6E-409C-BE32-E72D297353CC}">
                <c16:uniqueId val="{00000000-A85D-46AC-BBE8-5C75886ABA61}"/>
              </c:ext>
            </c:extLst>
          </c:dPt>
          <c:dPt>
            <c:idx val="25"/>
            <c:invertIfNegative val="0"/>
            <c:bubble3D val="0"/>
            <c:extLst>
              <c:ext xmlns:c16="http://schemas.microsoft.com/office/drawing/2014/chart" uri="{C3380CC4-5D6E-409C-BE32-E72D297353CC}">
                <c16:uniqueId val="{00000001-A85D-46AC-BBE8-5C75886ABA61}"/>
              </c:ext>
            </c:extLst>
          </c:dPt>
          <c:dPt>
            <c:idx val="26"/>
            <c:invertIfNegative val="0"/>
            <c:bubble3D val="0"/>
            <c:extLst>
              <c:ext xmlns:c16="http://schemas.microsoft.com/office/drawing/2014/chart" uri="{C3380CC4-5D6E-409C-BE32-E72D297353CC}">
                <c16:uniqueId val="{00000003-A85D-46AC-BBE8-5C75886ABA61}"/>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5D-46AC-BBE8-5C75886ABA61}"/>
                </c:ext>
              </c:extLst>
            </c:dLbl>
            <c:dLbl>
              <c:idx val="16"/>
              <c:layout>
                <c:manualLayout>
                  <c:x val="0"/>
                  <c:y val="5.5668450979326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21-4326-895D-AA86E99F7DC9}"/>
                </c:ext>
              </c:extLst>
            </c:dLbl>
            <c:numFmt formatCode="&quot;$&quot;#,##0.0&quot;B&quot;" sourceLinked="0"/>
            <c:spPr>
              <a:noFill/>
              <a:ln>
                <a:noFill/>
              </a:ln>
              <a:effectLst/>
            </c:spPr>
            <c:txPr>
              <a:bodyPr wrap="square" lIns="38100" tIns="19050" rIns="38100" bIns="19050" anchor="ctr">
                <a:spAutoFit/>
              </a:bodyPr>
              <a:lstStyle/>
              <a:p>
                <a:pPr>
                  <a:defRPr sz="8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Sheet1!$A$13:$A$29</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Sheet1!$B$13:$B$29</c:f>
              <c:numCache>
                <c:formatCode>"$"#,##0.0</c:formatCode>
                <c:ptCount val="17"/>
                <c:pt idx="0">
                  <c:v>6.4</c:v>
                </c:pt>
                <c:pt idx="1">
                  <c:v>36.299999999999997</c:v>
                </c:pt>
                <c:pt idx="2">
                  <c:v>7.9</c:v>
                </c:pt>
                <c:pt idx="3">
                  <c:v>17</c:v>
                </c:pt>
                <c:pt idx="4">
                  <c:v>35.200000000000003</c:v>
                </c:pt>
                <c:pt idx="5">
                  <c:v>76.8</c:v>
                </c:pt>
                <c:pt idx="6">
                  <c:v>10.8</c:v>
                </c:pt>
                <c:pt idx="7">
                  <c:v>7.7</c:v>
                </c:pt>
                <c:pt idx="8">
                  <c:v>30.3</c:v>
                </c:pt>
                <c:pt idx="9">
                  <c:v>11.8</c:v>
                </c:pt>
                <c:pt idx="10">
                  <c:v>15.7</c:v>
                </c:pt>
                <c:pt idx="11">
                  <c:v>36.200000000000003</c:v>
                </c:pt>
                <c:pt idx="12">
                  <c:v>37</c:v>
                </c:pt>
                <c:pt idx="13">
                  <c:v>13.4</c:v>
                </c:pt>
                <c:pt idx="14">
                  <c:v>15.8</c:v>
                </c:pt>
                <c:pt idx="15">
                  <c:v>15.4</c:v>
                </c:pt>
                <c:pt idx="16">
                  <c:v>21.6</c:v>
                </c:pt>
              </c:numCache>
            </c:numRef>
          </c:val>
          <c:extLst>
            <c:ext xmlns:c16="http://schemas.microsoft.com/office/drawing/2014/chart" uri="{C3380CC4-5D6E-409C-BE32-E72D297353CC}">
              <c16:uniqueId val="{0000000A-A85D-46AC-BBE8-5C75886ABA61}"/>
            </c:ext>
          </c:extLst>
        </c:ser>
        <c:dLbls>
          <c:showLegendKey val="0"/>
          <c:showVal val="0"/>
          <c:showCatName val="0"/>
          <c:showSerName val="0"/>
          <c:showPercent val="0"/>
          <c:showBubbleSize val="0"/>
        </c:dLbls>
        <c:gapWidth val="0"/>
        <c:axId val="-214767152"/>
        <c:axId val="-214063328"/>
      </c:barChart>
      <c:catAx>
        <c:axId val="-214767152"/>
        <c:scaling>
          <c:orientation val="minMax"/>
        </c:scaling>
        <c:delete val="0"/>
        <c:axPos val="b"/>
        <c:numFmt formatCode="General" sourceLinked="0"/>
        <c:majorTickMark val="out"/>
        <c:minorTickMark val="none"/>
        <c:tickLblPos val="low"/>
        <c:txPr>
          <a:bodyPr/>
          <a:lstStyle/>
          <a:p>
            <a:pPr>
              <a:defRPr sz="600"/>
            </a:pPr>
            <a:endParaRPr lang="en-US"/>
          </a:p>
        </c:txPr>
        <c:crossAx val="-214063328"/>
        <c:crosses val="autoZero"/>
        <c:auto val="1"/>
        <c:lblAlgn val="ctr"/>
        <c:lblOffset val="100"/>
        <c:noMultiLvlLbl val="0"/>
      </c:catAx>
      <c:valAx>
        <c:axId val="-214063328"/>
        <c:scaling>
          <c:orientation val="minMax"/>
          <c:max val="90"/>
          <c:min val="0"/>
        </c:scaling>
        <c:delete val="1"/>
        <c:axPos val="l"/>
        <c:numFmt formatCode="&quot;$&quot;#,##0" sourceLinked="0"/>
        <c:majorTickMark val="out"/>
        <c:minorTickMark val="none"/>
        <c:tickLblPos val="nextTo"/>
        <c:crossAx val="-21476715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DWP y-o-y change</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Sheet1!$B$1:$BT$1</c:f>
              <c:strCache>
                <c:ptCount val="46"/>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pt idx="44">
                  <c:v>17:Q1</c:v>
                </c:pt>
                <c:pt idx="45">
                  <c:v>17:Q2</c:v>
                </c:pt>
              </c:strCache>
            </c:strRef>
          </c:cat>
          <c:val>
            <c:numRef>
              <c:f>Sheet1!$B$2:$BT$2</c:f>
              <c:numCache>
                <c:formatCode>0.0%</c:formatCode>
                <c:ptCount val="46"/>
                <c:pt idx="0">
                  <c:v>0.105</c:v>
                </c:pt>
                <c:pt idx="1">
                  <c:v>0.12</c:v>
                </c:pt>
                <c:pt idx="2">
                  <c:v>0.109</c:v>
                </c:pt>
                <c:pt idx="3">
                  <c:v>1.7000000000000001E-2</c:v>
                </c:pt>
                <c:pt idx="4">
                  <c:v>1.9E-2</c:v>
                </c:pt>
                <c:pt idx="5">
                  <c:v>1.2999999999999999E-2</c:v>
                </c:pt>
                <c:pt idx="6">
                  <c:v>6.0000000000000001E-3</c:v>
                </c:pt>
                <c:pt idx="7">
                  <c:v>-1.4E-2</c:v>
                </c:pt>
                <c:pt idx="8">
                  <c:v>-2.1000000000000001E-2</c:v>
                </c:pt>
                <c:pt idx="9">
                  <c:v>-1.7000000000000001E-2</c:v>
                </c:pt>
                <c:pt idx="10">
                  <c:v>5.0000000000000001E-3</c:v>
                </c:pt>
                <c:pt idx="11">
                  <c:v>-4.5999999999999999E-2</c:v>
                </c:pt>
                <c:pt idx="12">
                  <c:v>-2.8000000000000001E-2</c:v>
                </c:pt>
                <c:pt idx="13">
                  <c:v>-3.3000000000000002E-2</c:v>
                </c:pt>
                <c:pt idx="14">
                  <c:v>-3.2000000000000001E-2</c:v>
                </c:pt>
                <c:pt idx="15">
                  <c:v>-1.9E-2</c:v>
                </c:pt>
                <c:pt idx="16">
                  <c:v>-1.2999999999999999E-2</c:v>
                </c:pt>
                <c:pt idx="17">
                  <c:v>7.0000000000000001E-3</c:v>
                </c:pt>
                <c:pt idx="18">
                  <c:v>-1E-3</c:v>
                </c:pt>
                <c:pt idx="19">
                  <c:v>1E-3</c:v>
                </c:pt>
                <c:pt idx="20">
                  <c:v>2.5000000000000001E-2</c:v>
                </c:pt>
                <c:pt idx="21">
                  <c:v>2.4E-2</c:v>
                </c:pt>
                <c:pt idx="22">
                  <c:v>0.05</c:v>
                </c:pt>
                <c:pt idx="23">
                  <c:v>4.4999999999999998E-2</c:v>
                </c:pt>
                <c:pt idx="24">
                  <c:v>4.3999999999999997E-2</c:v>
                </c:pt>
                <c:pt idx="25">
                  <c:v>4.8000000000000001E-2</c:v>
                </c:pt>
                <c:pt idx="26">
                  <c:v>4.2000000000000003E-2</c:v>
                </c:pt>
                <c:pt idx="27">
                  <c:v>5.5E-2</c:v>
                </c:pt>
                <c:pt idx="28">
                  <c:v>4.8000000000000001E-2</c:v>
                </c:pt>
                <c:pt idx="29">
                  <c:v>2.1999999999999999E-2</c:v>
                </c:pt>
                <c:pt idx="30">
                  <c:v>5.2999999999999999E-2</c:v>
                </c:pt>
                <c:pt idx="31">
                  <c:v>4.7E-2</c:v>
                </c:pt>
                <c:pt idx="32">
                  <c:v>4.1000000000000002E-2</c:v>
                </c:pt>
                <c:pt idx="33">
                  <c:v>6.4000000000000001E-2</c:v>
                </c:pt>
                <c:pt idx="34">
                  <c:v>3.2000000000000001E-2</c:v>
                </c:pt>
                <c:pt idx="35">
                  <c:v>4.5999999999999999E-2</c:v>
                </c:pt>
                <c:pt idx="36">
                  <c:v>0.04</c:v>
                </c:pt>
                <c:pt idx="37">
                  <c:v>5.3999999999999999E-2</c:v>
                </c:pt>
                <c:pt idx="38">
                  <c:v>3.3000000000000002E-2</c:v>
                </c:pt>
                <c:pt idx="39">
                  <c:v>3.3000000000000002E-2</c:v>
                </c:pt>
                <c:pt idx="40">
                  <c:v>4.1000000000000002E-2</c:v>
                </c:pt>
                <c:pt idx="41">
                  <c:v>3.9E-2</c:v>
                </c:pt>
                <c:pt idx="42">
                  <c:v>0.03</c:v>
                </c:pt>
                <c:pt idx="43">
                  <c:v>4.2000000000000003E-2</c:v>
                </c:pt>
                <c:pt idx="44">
                  <c:v>4.7E-2</c:v>
                </c:pt>
                <c:pt idx="45">
                  <c:v>0.04</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y-o-y nominal GDP growth</c:v>
                </c:pt>
              </c:strCache>
            </c:strRef>
          </c:tx>
          <c:marker>
            <c:symbol val="none"/>
          </c:marker>
          <c:dPt>
            <c:idx val="17"/>
            <c:bubble3D val="0"/>
            <c:extLst>
              <c:ext xmlns:c16="http://schemas.microsoft.com/office/drawing/2014/chart" uri="{C3380CC4-5D6E-409C-BE32-E72D297353CC}">
                <c16:uniqueId val="{00000008-C4BE-420A-B3AB-9056BB1FA78E}"/>
              </c:ext>
            </c:extLst>
          </c:dPt>
          <c:cat>
            <c:strRef>
              <c:f>Sheet1!$B$1:$BT$1</c:f>
              <c:strCache>
                <c:ptCount val="46"/>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pt idx="44">
                  <c:v>17:Q1</c:v>
                </c:pt>
                <c:pt idx="45">
                  <c:v>17:Q2</c:v>
                </c:pt>
              </c:strCache>
            </c:strRef>
          </c:cat>
          <c:val>
            <c:numRef>
              <c:f>Sheet1!$B$3:$BT$3</c:f>
              <c:numCache>
                <c:formatCode>0.0%</c:formatCode>
                <c:ptCount val="46"/>
                <c:pt idx="0">
                  <c:v>6.5000000000000002E-2</c:v>
                </c:pt>
                <c:pt idx="1">
                  <c:v>6.4000000000000001E-2</c:v>
                </c:pt>
                <c:pt idx="2">
                  <c:v>5.2999999999999999E-2</c:v>
                </c:pt>
                <c:pt idx="3">
                  <c:v>5.0999999999999997E-2</c:v>
                </c:pt>
                <c:pt idx="4">
                  <c:v>4.2999999999999997E-2</c:v>
                </c:pt>
                <c:pt idx="5">
                  <c:v>4.4999999999999998E-2</c:v>
                </c:pt>
                <c:pt idx="6">
                  <c:v>4.8000000000000001E-2</c:v>
                </c:pt>
                <c:pt idx="7">
                  <c:v>4.3999999999999997E-2</c:v>
                </c:pt>
                <c:pt idx="8">
                  <c:v>3.1E-2</c:v>
                </c:pt>
                <c:pt idx="9">
                  <c:v>2.7E-2</c:v>
                </c:pt>
                <c:pt idx="10">
                  <c:v>1.9E-2</c:v>
                </c:pt>
                <c:pt idx="11">
                  <c:v>-8.9999999999999993E-3</c:v>
                </c:pt>
                <c:pt idx="12">
                  <c:v>-1.9E-2</c:v>
                </c:pt>
                <c:pt idx="13">
                  <c:v>-3.2000000000000001E-2</c:v>
                </c:pt>
                <c:pt idx="14">
                  <c:v>-3.1E-2</c:v>
                </c:pt>
                <c:pt idx="15">
                  <c:v>1E-3</c:v>
                </c:pt>
                <c:pt idx="16">
                  <c:v>2.1000000000000001E-2</c:v>
                </c:pt>
                <c:pt idx="17">
                  <c:v>3.7999999999999999E-2</c:v>
                </c:pt>
                <c:pt idx="18">
                  <c:v>4.7E-2</c:v>
                </c:pt>
                <c:pt idx="19">
                  <c:v>4.5999999999999999E-2</c:v>
                </c:pt>
                <c:pt idx="20">
                  <c:v>3.7999999999999999E-2</c:v>
                </c:pt>
                <c:pt idx="21">
                  <c:v>3.7999999999999999E-2</c:v>
                </c:pt>
                <c:pt idx="22">
                  <c:v>3.5000000000000003E-2</c:v>
                </c:pt>
                <c:pt idx="23">
                  <c:v>3.5999999999999997E-2</c:v>
                </c:pt>
                <c:pt idx="24">
                  <c:v>4.8000000000000001E-2</c:v>
                </c:pt>
                <c:pt idx="25">
                  <c:v>4.2999999999999997E-2</c:v>
                </c:pt>
                <c:pt idx="26">
                  <c:v>4.1000000000000002E-2</c:v>
                </c:pt>
                <c:pt idx="27">
                  <c:v>3.2000000000000001E-2</c:v>
                </c:pt>
                <c:pt idx="28">
                  <c:v>3.1E-2</c:v>
                </c:pt>
                <c:pt idx="29">
                  <c:v>2.5999999999999999E-2</c:v>
                </c:pt>
                <c:pt idx="30">
                  <c:v>3.2000000000000001E-2</c:v>
                </c:pt>
                <c:pt idx="31">
                  <c:v>4.2999999999999997E-2</c:v>
                </c:pt>
                <c:pt idx="32">
                  <c:v>3.3000000000000002E-2</c:v>
                </c:pt>
                <c:pt idx="33">
                  <c:v>4.4999999999999998E-2</c:v>
                </c:pt>
                <c:pt idx="34">
                  <c:v>4.9000000000000002E-2</c:v>
                </c:pt>
                <c:pt idx="35">
                  <c:v>4.1000000000000002E-2</c:v>
                </c:pt>
                <c:pt idx="36">
                  <c:v>4.4999999999999998E-2</c:v>
                </c:pt>
                <c:pt idx="37">
                  <c:v>4.1000000000000002E-2</c:v>
                </c:pt>
                <c:pt idx="38">
                  <c:v>3.3000000000000002E-2</c:v>
                </c:pt>
                <c:pt idx="39">
                  <c:v>0.03</c:v>
                </c:pt>
                <c:pt idx="40">
                  <c:v>2.8000000000000001E-2</c:v>
                </c:pt>
                <c:pt idx="41">
                  <c:v>2.5000000000000001E-2</c:v>
                </c:pt>
                <c:pt idx="42">
                  <c:v>2.9000000000000001E-2</c:v>
                </c:pt>
                <c:pt idx="43">
                  <c:v>3.5000000000000003E-2</c:v>
                </c:pt>
                <c:pt idx="44">
                  <c:v>0.04</c:v>
                </c:pt>
                <c:pt idx="45">
                  <c:v>3.6999999999999998E-2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210938000"/>
        <c:axId val="-210933696"/>
      </c:lineChart>
      <c:catAx>
        <c:axId val="-210938000"/>
        <c:scaling>
          <c:orientation val="minMax"/>
        </c:scaling>
        <c:delete val="0"/>
        <c:axPos val="b"/>
        <c:numFmt formatCode="0" sourceLinked="0"/>
        <c:majorTickMark val="out"/>
        <c:minorTickMark val="none"/>
        <c:tickLblPos val="low"/>
        <c:txPr>
          <a:bodyPr rot="5400000" vert="horz"/>
          <a:lstStyle/>
          <a:p>
            <a:pPr>
              <a:defRPr sz="1400"/>
            </a:pPr>
            <a:endParaRPr lang="en-US"/>
          </a:p>
        </c:txPr>
        <c:crossAx val="-210933696"/>
        <c:crossesAt val="0"/>
        <c:auto val="1"/>
        <c:lblAlgn val="ctr"/>
        <c:lblOffset val="100"/>
        <c:tickLblSkip val="2"/>
        <c:tickMarkSkip val="1"/>
        <c:noMultiLvlLbl val="0"/>
      </c:catAx>
      <c:valAx>
        <c:axId val="-210933696"/>
        <c:scaling>
          <c:orientation val="minMax"/>
          <c:max val="0.12"/>
          <c:min val="-0.06"/>
        </c:scaling>
        <c:delete val="0"/>
        <c:axPos val="l"/>
        <c:majorGridlines/>
        <c:numFmt formatCode="0%" sourceLinked="0"/>
        <c:majorTickMark val="out"/>
        <c:minorTickMark val="none"/>
        <c:tickLblPos val="nextTo"/>
        <c:txPr>
          <a:bodyPr/>
          <a:lstStyle/>
          <a:p>
            <a:pPr>
              <a:defRPr sz="1400"/>
            </a:pPr>
            <a:endParaRPr lang="en-US"/>
          </a:p>
        </c:txPr>
        <c:crossAx val="-210938000"/>
        <c:crossesAt val="1"/>
        <c:crossBetween val="between"/>
        <c:majorUnit val="0.03"/>
      </c:valAx>
    </c:plotArea>
    <c:legend>
      <c:legendPos val="t"/>
      <c:layout>
        <c:manualLayout>
          <c:xMode val="edge"/>
          <c:yMode val="edge"/>
          <c:x val="0.18851423734641801"/>
          <c:y val="5.18445611829857E-2"/>
          <c:w val="0.71095318078561198"/>
          <c:h val="8.1463440996017905E-2"/>
        </c:manualLayout>
      </c:layout>
      <c:overlay val="0"/>
      <c:spPr>
        <a:solidFill>
          <a:schemeClr val="bg1"/>
        </a:solidFill>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46045857310103E-2"/>
          <c:y val="5.1829778962916302E-2"/>
          <c:w val="0.88769351487252002"/>
          <c:h val="0.84248387030317495"/>
        </c:manualLayout>
      </c:layout>
      <c:lineChart>
        <c:grouping val="standard"/>
        <c:varyColors val="0"/>
        <c:ser>
          <c:idx val="0"/>
          <c:order val="0"/>
          <c:tx>
            <c:strRef>
              <c:f>Sheet1!$A$2</c:f>
              <c:strCache>
                <c:ptCount val="1"/>
                <c:pt idx="0">
                  <c:v>Commercial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strCache>
            </c:strRef>
          </c:cat>
          <c:val>
            <c:numRef>
              <c:f>Sheet1!$B$2:$AV$2</c:f>
              <c:numCache>
                <c:formatCode>0.0%</c:formatCode>
                <c:ptCount val="21"/>
                <c:pt idx="0">
                  <c:v>8.0000000000000002E-3</c:v>
                </c:pt>
                <c:pt idx="1">
                  <c:v>6.0000000000000001E-3</c:v>
                </c:pt>
                <c:pt idx="2">
                  <c:v>-2.5999999999999999E-2</c:v>
                </c:pt>
                <c:pt idx="3">
                  <c:v>1.0999999999999999E-2</c:v>
                </c:pt>
                <c:pt idx="4">
                  <c:v>7.1999999999999995E-2</c:v>
                </c:pt>
                <c:pt idx="5">
                  <c:v>9.7000000000000003E-2</c:v>
                </c:pt>
                <c:pt idx="6">
                  <c:v>0.224</c:v>
                </c:pt>
                <c:pt idx="7">
                  <c:v>0.124</c:v>
                </c:pt>
                <c:pt idx="8">
                  <c:v>4.1000000000000002E-2</c:v>
                </c:pt>
                <c:pt idx="9">
                  <c:v>-1.2E-2</c:v>
                </c:pt>
                <c:pt idx="10">
                  <c:v>7.6999999999999999E-2</c:v>
                </c:pt>
                <c:pt idx="11">
                  <c:v>-1.6E-2</c:v>
                </c:pt>
                <c:pt idx="12">
                  <c:v>-3.1E-2</c:v>
                </c:pt>
                <c:pt idx="13">
                  <c:v>-0.09</c:v>
                </c:pt>
                <c:pt idx="14">
                  <c:v>-1.4E-2</c:v>
                </c:pt>
                <c:pt idx="15">
                  <c:v>4.8000000000000001E-2</c:v>
                </c:pt>
                <c:pt idx="16">
                  <c:v>4.9000000000000002E-2</c:v>
                </c:pt>
                <c:pt idx="17">
                  <c:v>4.1000000000000002E-2</c:v>
                </c:pt>
                <c:pt idx="18">
                  <c:v>3.2000000000000001E-2</c:v>
                </c:pt>
                <c:pt idx="19">
                  <c:v>2.4E-2</c:v>
                </c:pt>
                <c:pt idx="20">
                  <c:v>-1.4E-2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Personal Lines</c:v>
                </c:pt>
              </c:strCache>
            </c:strRef>
          </c:tx>
          <c:marker>
            <c:symbol val="circle"/>
            <c:size val="7"/>
          </c:marker>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strCache>
            </c:strRef>
          </c:cat>
          <c:val>
            <c:numRef>
              <c:f>Sheet1!$B$3:$AV$3</c:f>
              <c:numCache>
                <c:formatCode>0.0%</c:formatCode>
                <c:ptCount val="21"/>
                <c:pt idx="0">
                  <c:v>8.0000000000000002E-3</c:v>
                </c:pt>
                <c:pt idx="1">
                  <c:v>5.6000000000000001E-2</c:v>
                </c:pt>
                <c:pt idx="2">
                  <c:v>4.1000000000000002E-2</c:v>
                </c:pt>
                <c:pt idx="3">
                  <c:v>0.02</c:v>
                </c:pt>
                <c:pt idx="4">
                  <c:v>1.9E-2</c:v>
                </c:pt>
                <c:pt idx="5">
                  <c:v>7.2999999999999995E-2</c:v>
                </c:pt>
                <c:pt idx="6">
                  <c:v>0.10199999999999999</c:v>
                </c:pt>
                <c:pt idx="7">
                  <c:v>9.6000000000000002E-2</c:v>
                </c:pt>
                <c:pt idx="8">
                  <c:v>0.05</c:v>
                </c:pt>
                <c:pt idx="9">
                  <c:v>2.4E-2</c:v>
                </c:pt>
                <c:pt idx="10">
                  <c:v>1.6E-2</c:v>
                </c:pt>
                <c:pt idx="11">
                  <c:v>-2E-3</c:v>
                </c:pt>
                <c:pt idx="12">
                  <c:v>0</c:v>
                </c:pt>
                <c:pt idx="13">
                  <c:v>0</c:v>
                </c:pt>
                <c:pt idx="14">
                  <c:v>0.03</c:v>
                </c:pt>
                <c:pt idx="15">
                  <c:v>2.5000000000000001E-2</c:v>
                </c:pt>
                <c:pt idx="16">
                  <c:v>3.5999999999999997E-2</c:v>
                </c:pt>
                <c:pt idx="17">
                  <c:v>5.0999999999999997E-2</c:v>
                </c:pt>
                <c:pt idx="18">
                  <c:v>5.5E-2</c:v>
                </c:pt>
                <c:pt idx="19">
                  <c:v>4.4999999999999998E-2</c:v>
                </c:pt>
                <c:pt idx="20">
                  <c:v>5.7000000000000002E-2</c:v>
                </c:pt>
              </c:numCache>
            </c:numRef>
          </c:val>
          <c:smooth val="0"/>
          <c:extLst>
            <c:ext xmlns:c16="http://schemas.microsoft.com/office/drawing/2014/chart" uri="{C3380CC4-5D6E-409C-BE32-E72D297353CC}">
              <c16:uniqueId val="{00000000-24AD-4FC6-9585-CD3955CBCB74}"/>
            </c:ext>
          </c:extLst>
        </c:ser>
        <c:dLbls>
          <c:showLegendKey val="0"/>
          <c:showVal val="0"/>
          <c:showCatName val="0"/>
          <c:showSerName val="0"/>
          <c:showPercent val="0"/>
          <c:showBubbleSize val="0"/>
        </c:dLbls>
        <c:marker val="1"/>
        <c:smooth val="0"/>
        <c:axId val="-210822224"/>
        <c:axId val="-210817984"/>
      </c:lineChart>
      <c:catAx>
        <c:axId val="-210822224"/>
        <c:scaling>
          <c:orientation val="minMax"/>
        </c:scaling>
        <c:delete val="0"/>
        <c:axPos val="b"/>
        <c:numFmt formatCode="0" sourceLinked="0"/>
        <c:majorTickMark val="out"/>
        <c:minorTickMark val="none"/>
        <c:tickLblPos val="nextTo"/>
        <c:txPr>
          <a:bodyPr rot="0" vert="horz"/>
          <a:lstStyle/>
          <a:p>
            <a:pPr>
              <a:defRPr sz="1400"/>
            </a:pPr>
            <a:endParaRPr lang="en-US"/>
          </a:p>
        </c:txPr>
        <c:crossAx val="-210817984"/>
        <c:crossesAt val="-20"/>
        <c:auto val="1"/>
        <c:lblAlgn val="ctr"/>
        <c:lblOffset val="100"/>
        <c:tickLblSkip val="2"/>
        <c:tickMarkSkip val="1"/>
        <c:noMultiLvlLbl val="0"/>
      </c:catAx>
      <c:valAx>
        <c:axId val="-210817984"/>
        <c:scaling>
          <c:orientation val="minMax"/>
          <c:min val="-0.1"/>
        </c:scaling>
        <c:delete val="0"/>
        <c:axPos val="l"/>
        <c:majorGridlines/>
        <c:numFmt formatCode="0%" sourceLinked="0"/>
        <c:majorTickMark val="out"/>
        <c:minorTickMark val="none"/>
        <c:tickLblPos val="nextTo"/>
        <c:txPr>
          <a:bodyPr/>
          <a:lstStyle/>
          <a:p>
            <a:pPr>
              <a:defRPr sz="1400"/>
            </a:pPr>
            <a:endParaRPr lang="en-US"/>
          </a:p>
        </c:txPr>
        <c:crossAx val="-210822224"/>
        <c:crossesAt val="1"/>
        <c:crossBetween val="between"/>
      </c:valAx>
    </c:plotArea>
    <c:legend>
      <c:legendPos val="t"/>
      <c:layout>
        <c:manualLayout>
          <c:xMode val="edge"/>
          <c:yMode val="edge"/>
          <c:x val="0.62193752783884504"/>
          <c:y val="8.5935687453705001E-2"/>
          <c:w val="0.30966676255048797"/>
          <c:h val="0.18331679071271201"/>
        </c:manualLayout>
      </c:layout>
      <c:overlay val="0"/>
      <c:spPr>
        <a:solidFill>
          <a:schemeClr val="bg1"/>
        </a:solidFill>
        <a:ln>
          <a:solidFill>
            <a:schemeClr val="bg1"/>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6007536559194E-2"/>
          <c:y val="3.2318286964557803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Sheet1!$A$1:$R$1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Q1-17</c:v>
                </c:pt>
              </c:strCache>
            </c:strRef>
          </c:cat>
          <c:val>
            <c:numRef>
              <c:f>Sheet1!$A$2:$R$2</c:f>
              <c:numCache>
                <c:formatCode>General</c:formatCode>
                <c:ptCount val="18"/>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99.6</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190951248"/>
        <c:axId val="-190947200"/>
      </c:barChart>
      <c:catAx>
        <c:axId val="-190951248"/>
        <c:scaling>
          <c:orientation val="minMax"/>
        </c:scaling>
        <c:delete val="0"/>
        <c:axPos val="b"/>
        <c:numFmt formatCode="General" sourceLinked="1"/>
        <c:majorTickMark val="out"/>
        <c:minorTickMark val="none"/>
        <c:tickLblPos val="low"/>
        <c:txPr>
          <a:bodyPr rot="0" vert="horz"/>
          <a:lstStyle/>
          <a:p>
            <a:pPr>
              <a:defRPr sz="1200"/>
            </a:pPr>
            <a:endParaRPr lang="en-US"/>
          </a:p>
        </c:txPr>
        <c:crossAx val="-190947200"/>
        <c:crossesAt val="100"/>
        <c:auto val="1"/>
        <c:lblAlgn val="ctr"/>
        <c:lblOffset val="20"/>
        <c:tickLblSkip val="1"/>
        <c:tickMarkSkip val="1"/>
        <c:noMultiLvlLbl val="0"/>
      </c:catAx>
      <c:valAx>
        <c:axId val="-190947200"/>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19095124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Sheet1!$C$1:$P$1</c:f>
              <c:strCache>
                <c:ptCount val="14"/>
                <c:pt idx="0">
                  <c:v>03</c:v>
                </c:pt>
                <c:pt idx="1">
                  <c:v>04</c:v>
                </c:pt>
                <c:pt idx="2">
                  <c:v>05</c:v>
                </c:pt>
                <c:pt idx="3">
                  <c:v>06</c:v>
                </c:pt>
                <c:pt idx="4">
                  <c:v>07</c:v>
                </c:pt>
                <c:pt idx="5">
                  <c:v>08</c:v>
                </c:pt>
                <c:pt idx="6">
                  <c:v>09</c:v>
                </c:pt>
                <c:pt idx="7">
                  <c:v>10</c:v>
                </c:pt>
                <c:pt idx="8">
                  <c:v>11</c:v>
                </c:pt>
                <c:pt idx="9">
                  <c:v>12</c:v>
                </c:pt>
                <c:pt idx="10">
                  <c:v>13</c:v>
                </c:pt>
                <c:pt idx="11">
                  <c:v>14</c:v>
                </c:pt>
                <c:pt idx="12">
                  <c:v>15</c:v>
                </c:pt>
                <c:pt idx="13">
                  <c:v>16</c:v>
                </c:pt>
              </c:strCache>
            </c:strRef>
          </c:cat>
          <c:val>
            <c:numRef>
              <c:f>Sheet1!$C$2:$P$2</c:f>
              <c:numCache>
                <c:formatCode>0.00</c:formatCode>
                <c:ptCount val="14"/>
                <c:pt idx="0">
                  <c:v>4.4400000000000004</c:v>
                </c:pt>
                <c:pt idx="1">
                  <c:v>4.03</c:v>
                </c:pt>
                <c:pt idx="2">
                  <c:v>4.59</c:v>
                </c:pt>
                <c:pt idx="3">
                  <c:v>4.5</c:v>
                </c:pt>
                <c:pt idx="4">
                  <c:v>4.49</c:v>
                </c:pt>
                <c:pt idx="5">
                  <c:v>4.2</c:v>
                </c:pt>
                <c:pt idx="6">
                  <c:v>3.93</c:v>
                </c:pt>
                <c:pt idx="7">
                  <c:v>3.73</c:v>
                </c:pt>
                <c:pt idx="8">
                  <c:v>3.83</c:v>
                </c:pt>
                <c:pt idx="9">
                  <c:v>3.68</c:v>
                </c:pt>
                <c:pt idx="10">
                  <c:v>3.43</c:v>
                </c:pt>
                <c:pt idx="11">
                  <c:v>3.65</c:v>
                </c:pt>
                <c:pt idx="12">
                  <c:v>3.18</c:v>
                </c:pt>
                <c:pt idx="13">
                  <c:v>3.1</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93087216"/>
        <c:axId val="293489664"/>
      </c:barChart>
      <c:catAx>
        <c:axId val="29308721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93489664"/>
        <c:crosses val="autoZero"/>
        <c:auto val="0"/>
        <c:lblAlgn val="ctr"/>
        <c:lblOffset val="100"/>
        <c:tickLblSkip val="1"/>
        <c:tickMarkSkip val="1"/>
        <c:noMultiLvlLbl val="0"/>
      </c:catAx>
      <c:valAx>
        <c:axId val="293489664"/>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29308721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57771945094E-2"/>
          <c:y val="6.8841124009013599E-2"/>
          <c:w val="0.896346815963594"/>
          <c:h val="0.74636486919563505"/>
        </c:manualLayout>
      </c:layout>
      <c:barChart>
        <c:barDir val="col"/>
        <c:grouping val="stacked"/>
        <c:varyColors val="0"/>
        <c:ser>
          <c:idx val="2"/>
          <c:order val="0"/>
          <c:tx>
            <c:strRef>
              <c:f>Sheet1!$A$2</c:f>
              <c:strCache>
                <c:ptCount val="1"/>
                <c:pt idx="0">
                  <c:v>Investment</c:v>
                </c:pt>
              </c:strCache>
            </c:strRef>
          </c:tx>
          <c:spPr>
            <a:solidFill>
              <a:schemeClr val="accent3"/>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quot;$&quot;#,##0.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07</c:v>
                </c:pt>
                <c:pt idx="1">
                  <c:v>08</c:v>
                </c:pt>
                <c:pt idx="2">
                  <c:v>09</c:v>
                </c:pt>
                <c:pt idx="3">
                  <c:v>10</c:v>
                </c:pt>
                <c:pt idx="4">
                  <c:v>11</c:v>
                </c:pt>
                <c:pt idx="5">
                  <c:v>12</c:v>
                </c:pt>
                <c:pt idx="6">
                  <c:v>13</c:v>
                </c:pt>
                <c:pt idx="7">
                  <c:v>14</c:v>
                </c:pt>
                <c:pt idx="8">
                  <c:v>15</c:v>
                </c:pt>
                <c:pt idx="9">
                  <c:v>16</c:v>
                </c:pt>
              </c:strCache>
            </c:strRef>
          </c:cat>
          <c:val>
            <c:numRef>
              <c:f>Sheet1!$B$2:$K$2</c:f>
              <c:numCache>
                <c:formatCode>"$"#,##0.0</c:formatCode>
                <c:ptCount val="10"/>
                <c:pt idx="0">
                  <c:v>65.099999999999994</c:v>
                </c:pt>
                <c:pt idx="1">
                  <c:v>33.799999999999997</c:v>
                </c:pt>
                <c:pt idx="2">
                  <c:v>40.700000000000003</c:v>
                </c:pt>
                <c:pt idx="3">
                  <c:v>56.8</c:v>
                </c:pt>
                <c:pt idx="4">
                  <c:v>57.7</c:v>
                </c:pt>
                <c:pt idx="5">
                  <c:v>58.1</c:v>
                </c:pt>
                <c:pt idx="6">
                  <c:v>66</c:v>
                </c:pt>
                <c:pt idx="7">
                  <c:v>66.7</c:v>
                </c:pt>
                <c:pt idx="8">
                  <c:v>58.5</c:v>
                </c:pt>
                <c:pt idx="9">
                  <c:v>56.2</c:v>
                </c:pt>
              </c:numCache>
            </c:numRef>
          </c:val>
          <c:extLst>
            <c:ext xmlns:c16="http://schemas.microsoft.com/office/drawing/2014/chart" uri="{C3380CC4-5D6E-409C-BE32-E72D297353CC}">
              <c16:uniqueId val="{00000004-17A7-413B-A9B3-6FD57A22FF25}"/>
            </c:ext>
          </c:extLst>
        </c:ser>
        <c:ser>
          <c:idx val="0"/>
          <c:order val="1"/>
          <c:tx>
            <c:strRef>
              <c:f>Sheet1!$A$3</c:f>
              <c:strCache>
                <c:ptCount val="1"/>
                <c:pt idx="0">
                  <c:v>Underwriting</c:v>
                </c:pt>
              </c:strCache>
            </c:strRef>
          </c:tx>
          <c:invertIfNegative val="0"/>
          <c:dLbls>
            <c:dLbl>
              <c:idx val="2"/>
              <c:layout>
                <c:manualLayout>
                  <c:x val="-3.5374080843729399E-17"/>
                  <c:y val="-3.3325340936934102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A6-4FAD-8E8C-77DFB95C17E8}"/>
                </c:ext>
              </c:extLst>
            </c:dLbl>
            <c:dLbl>
              <c:idx val="4"/>
              <c:layout>
                <c:manualLayout>
                  <c:x val="-7.0748161687458897E-17"/>
                  <c:y val="2.9159673319817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C2-43EA-844E-75DA66264E6E}"/>
                </c:ext>
              </c:extLst>
            </c:dLbl>
            <c:dLbl>
              <c:idx val="9"/>
              <c:layout>
                <c:manualLayout>
                  <c:x val="3.8590352168867501E-3"/>
                  <c:y val="-3.7490680548726701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A6-4FAD-8E8C-77DFB95C17E8}"/>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07</c:v>
                </c:pt>
                <c:pt idx="1">
                  <c:v>08</c:v>
                </c:pt>
                <c:pt idx="2">
                  <c:v>09</c:v>
                </c:pt>
                <c:pt idx="3">
                  <c:v>10</c:v>
                </c:pt>
                <c:pt idx="4">
                  <c:v>11</c:v>
                </c:pt>
                <c:pt idx="5">
                  <c:v>12</c:v>
                </c:pt>
                <c:pt idx="6">
                  <c:v>13</c:v>
                </c:pt>
                <c:pt idx="7">
                  <c:v>14</c:v>
                </c:pt>
                <c:pt idx="8">
                  <c:v>15</c:v>
                </c:pt>
                <c:pt idx="9">
                  <c:v>16</c:v>
                </c:pt>
              </c:strCache>
            </c:strRef>
          </c:cat>
          <c:val>
            <c:numRef>
              <c:f>Sheet1!$B$3:$K$3</c:f>
              <c:numCache>
                <c:formatCode>"$"#,##0.0</c:formatCode>
                <c:ptCount val="10"/>
                <c:pt idx="0">
                  <c:v>21.6</c:v>
                </c:pt>
                <c:pt idx="1">
                  <c:v>-19.8</c:v>
                </c:pt>
                <c:pt idx="2">
                  <c:v>1.6</c:v>
                </c:pt>
                <c:pt idx="3">
                  <c:v>-8.4</c:v>
                </c:pt>
                <c:pt idx="4">
                  <c:v>-35.299999999999997</c:v>
                </c:pt>
                <c:pt idx="5">
                  <c:v>-13.8</c:v>
                </c:pt>
                <c:pt idx="6">
                  <c:v>17.5</c:v>
                </c:pt>
                <c:pt idx="7">
                  <c:v>14.2</c:v>
                </c:pt>
                <c:pt idx="8">
                  <c:v>11.2</c:v>
                </c:pt>
                <c:pt idx="9">
                  <c:v>-2.4</c:v>
                </c:pt>
              </c:numCache>
            </c:numRef>
          </c:val>
          <c:extLst>
            <c:ext xmlns:c16="http://schemas.microsoft.com/office/drawing/2014/chart" uri="{C3380CC4-5D6E-409C-BE32-E72D297353CC}">
              <c16:uniqueId val="{00000000-027F-4F58-A2DA-5F2A9DA2CD51}"/>
            </c:ext>
          </c:extLst>
        </c:ser>
        <c:dLbls>
          <c:showLegendKey val="0"/>
          <c:showVal val="0"/>
          <c:showCatName val="0"/>
          <c:showSerName val="0"/>
          <c:showPercent val="0"/>
          <c:showBubbleSize val="0"/>
        </c:dLbls>
        <c:gapWidth val="52"/>
        <c:overlap val="100"/>
        <c:axId val="-190690896"/>
        <c:axId val="-190686752"/>
      </c:barChart>
      <c:catAx>
        <c:axId val="-190690896"/>
        <c:scaling>
          <c:orientation val="minMax"/>
        </c:scaling>
        <c:delete val="0"/>
        <c:axPos val="b"/>
        <c:numFmt formatCode="General" sourceLinked="1"/>
        <c:majorTickMark val="out"/>
        <c:minorTickMark val="none"/>
        <c:tickLblPos val="low"/>
        <c:txPr>
          <a:bodyPr rot="0" vert="horz"/>
          <a:lstStyle/>
          <a:p>
            <a:pPr>
              <a:defRPr sz="1400"/>
            </a:pPr>
            <a:endParaRPr lang="en-US"/>
          </a:p>
        </c:txPr>
        <c:crossAx val="-190686752"/>
        <c:crosses val="autoZero"/>
        <c:auto val="0"/>
        <c:lblAlgn val="ctr"/>
        <c:lblOffset val="100"/>
        <c:noMultiLvlLbl val="0"/>
      </c:catAx>
      <c:valAx>
        <c:axId val="-190686752"/>
        <c:scaling>
          <c:orientation val="minMax"/>
          <c:max val="80"/>
          <c:min val="-20"/>
        </c:scaling>
        <c:delete val="0"/>
        <c:axPos val="l"/>
        <c:numFmt formatCode="&quot;$&quot;#,##0" sourceLinked="0"/>
        <c:majorTickMark val="out"/>
        <c:minorTickMark val="none"/>
        <c:tickLblPos val="nextTo"/>
        <c:txPr>
          <a:bodyPr/>
          <a:lstStyle/>
          <a:p>
            <a:pPr>
              <a:defRPr sz="1400"/>
            </a:pPr>
            <a:endParaRPr lang="en-US"/>
          </a:p>
        </c:txPr>
        <c:crossAx val="-190690896"/>
        <c:crosses val="autoZero"/>
        <c:crossBetween val="between"/>
        <c:majorUnit val="20"/>
      </c:valAx>
    </c:plotArea>
    <c:legend>
      <c:legendPos val="r"/>
      <c:layout>
        <c:manualLayout>
          <c:xMode val="edge"/>
          <c:yMode val="edge"/>
          <c:x val="0.265171089724895"/>
          <c:y val="2.1327569184545699E-2"/>
          <c:w val="0.309570331486342"/>
          <c:h val="0.1789873160299529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8-11T07:26:44.835" idx="1">
    <p:pos x="10" y="10"/>
    <p:text>2.6% or (next slide) 2.7%?</p:text>
    <p:extLst>
      <p:ext uri="{C676402C-5697-4E1C-873F-D02D1690AC5C}">
        <p15:threadingInfo xmlns:p15="http://schemas.microsoft.com/office/powerpoint/2012/main" timeZoneBias="240"/>
      </p:ext>
    </p:extLst>
  </p:cm>
  <p:cm authorId="1" dt="2017-08-11T07:30:26.571" idx="2">
    <p:pos x="5370" y="3951"/>
    <p:text>Footnote 2 looks like it should go to the need to fill 400K jobs by 2022, but the cited article talks about filling 400K jobs by 2020</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8/29/2017</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1412875" y="325438"/>
            <a:ext cx="4184650" cy="3138487"/>
          </a:xfrm>
        </p:spPr>
      </p:sp>
      <p:sp>
        <p:nvSpPr>
          <p:cNvPr id="11" name="Notes Placeholder 10"/>
          <p:cNvSpPr>
            <a:spLocks noGrp="1"/>
          </p:cNvSpPr>
          <p:nvPr>
            <p:ph type="body" idx="1"/>
          </p:nvPr>
        </p:nvSpPr>
        <p:spPr/>
        <p:txBody>
          <a:bodyPr/>
          <a:lstStyle/>
          <a:p>
            <a:pPr lvl="0" fontAlgn="ctr"/>
            <a:r>
              <a:rPr lang="en-US" b="1" dirty="0"/>
              <a:t>Introduction</a:t>
            </a:r>
            <a:endParaRPr lang="en-US" dirty="0"/>
          </a:p>
          <a:p>
            <a:pPr lvl="0" fontAlgn="ctr"/>
            <a:r>
              <a:rPr lang="en-US" dirty="0"/>
              <a:t>Preliminary work and observations since starting with III</a:t>
            </a:r>
          </a:p>
          <a:p>
            <a:pPr lvl="0" fontAlgn="ctr"/>
            <a:r>
              <a:rPr lang="en-US" dirty="0"/>
              <a:t>Disruption is everywhere and insurance is right in the middle of it </a:t>
            </a:r>
          </a:p>
          <a:p>
            <a:pPr lvl="0" fontAlgn="ctr"/>
            <a:r>
              <a:rPr lang="en-US" dirty="0"/>
              <a:t>Relevant anecdote for audience  </a:t>
            </a:r>
          </a:p>
          <a:p>
            <a:endParaRPr lang="en-US" dirty="0"/>
          </a:p>
        </p:txBody>
      </p:sp>
    </p:spTree>
    <p:extLst>
      <p:ext uri="{BB962C8B-B14F-4D97-AF65-F5344CB8AC3E}">
        <p14:creationId xmlns:p14="http://schemas.microsoft.com/office/powerpoint/2010/main" val="177310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16</a:t>
            </a:fld>
            <a:endParaRPr lang="en-US" dirty="0"/>
          </a:p>
        </p:txBody>
      </p:sp>
      <p:sp>
        <p:nvSpPr>
          <p:cNvPr id="3" name="Slide Image Placeholder 2"/>
          <p:cNvSpPr>
            <a:spLocks noGrp="1" noRot="1" noChangeAspect="1"/>
          </p:cNvSpPr>
          <p:nvPr>
            <p:ph type="sldImg"/>
          </p:nvPr>
        </p:nvSpPr>
        <p:spPr>
          <a:xfrm>
            <a:off x="1455738" y="330200"/>
            <a:ext cx="4254500" cy="3190875"/>
          </a:xfrm>
        </p:spPr>
      </p:sp>
      <p:sp>
        <p:nvSpPr>
          <p:cNvPr id="4" name="Notes Placeholder 3"/>
          <p:cNvSpPr>
            <a:spLocks noGrp="1"/>
          </p:cNvSpPr>
          <p:nvPr>
            <p:ph type="body" idx="1"/>
          </p:nvPr>
        </p:nvSpPr>
        <p:spPr/>
        <p:txBody>
          <a:bodyPr/>
          <a:lstStyle/>
          <a:p>
            <a:pPr marL="0" indent="0">
              <a:buNone/>
            </a:pPr>
            <a:endParaRPr lang="en-US" baseline="0" dirty="0"/>
          </a:p>
        </p:txBody>
      </p:sp>
    </p:spTree>
    <p:extLst>
      <p:ext uri="{BB962C8B-B14F-4D97-AF65-F5344CB8AC3E}">
        <p14:creationId xmlns:p14="http://schemas.microsoft.com/office/powerpoint/2010/main" val="30420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123950" y="711200"/>
            <a:ext cx="4751388" cy="3562350"/>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99929" y="4512860"/>
            <a:ext cx="5599432" cy="4275683"/>
          </a:xfrm>
          <a:prstGeom prst="rect">
            <a:avLst/>
          </a:prstGeom>
          <a:noFill/>
          <a:ln>
            <a:miter lim="800000"/>
            <a:headEnd/>
            <a:tailEnd/>
          </a:ln>
        </p:spPr>
        <p:txBody>
          <a:bodyPr lIns="92935" tIns="46467" rIns="92935" bIns="46467"/>
          <a:lstStyle/>
          <a:p>
            <a:endParaRPr lang="en-US" dirty="0"/>
          </a:p>
        </p:txBody>
      </p:sp>
    </p:spTree>
    <p:extLst>
      <p:ext uri="{BB962C8B-B14F-4D97-AF65-F5344CB8AC3E}">
        <p14:creationId xmlns:p14="http://schemas.microsoft.com/office/powerpoint/2010/main" val="167457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18</a:t>
            </a:fld>
            <a:endParaRPr lang="en-US" dirty="0"/>
          </a:p>
        </p:txBody>
      </p:sp>
      <p:sp>
        <p:nvSpPr>
          <p:cNvPr id="62467" name="Rectangle 2"/>
          <p:cNvSpPr>
            <a:spLocks noGrp="1" noRot="1" noChangeAspect="1" noChangeArrowheads="1" noTextEdit="1"/>
          </p:cNvSpPr>
          <p:nvPr>
            <p:ph type="sldImg"/>
          </p:nvPr>
        </p:nvSpPr>
        <p:spPr>
          <a:xfrm>
            <a:off x="1455738" y="330200"/>
            <a:ext cx="4254500" cy="3190875"/>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4140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pPr marL="0" indent="0">
              <a:buNone/>
            </a:pPr>
            <a:r>
              <a:rPr lang="en-US" dirty="0"/>
              <a:t>This Year</a:t>
            </a:r>
            <a:r>
              <a:rPr lang="en-US" baseline="0" dirty="0"/>
              <a:t> so far (2017 first half) (source – Munich Re)</a:t>
            </a:r>
          </a:p>
          <a:p>
            <a:pPr marL="171450" indent="-171450">
              <a:buFontTx/>
              <a:buChar char="-"/>
            </a:pPr>
            <a:r>
              <a:rPr lang="en-US" baseline="0" dirty="0"/>
              <a:t>Global: $41B, of which $19.5B insured: Last year - $111B, $32B</a:t>
            </a:r>
          </a:p>
          <a:p>
            <a:pPr marL="171450" indent="-171450">
              <a:buFontTx/>
              <a:buChar char="-"/>
            </a:pPr>
            <a:r>
              <a:rPr lang="en-US" baseline="0" dirty="0"/>
              <a:t>Insured losses higher than normal (half) because they were concentrated in USA – usually only 1/3 is insured</a:t>
            </a:r>
          </a:p>
          <a:p>
            <a:pPr marL="171450" indent="-171450">
              <a:buFontTx/>
              <a:buChar char="-"/>
            </a:pPr>
            <a:r>
              <a:rPr lang="en-US" baseline="0" dirty="0"/>
              <a:t>USA: $18.5B, of which $13.5B insured</a:t>
            </a:r>
          </a:p>
          <a:p>
            <a:pPr marL="171450" indent="-171450">
              <a:buFontTx/>
              <a:buChar char="-"/>
            </a:pPr>
            <a:r>
              <a:rPr lang="en-US" baseline="0" dirty="0"/>
              <a:t>Worst event this year – Feb/March Peru floods - $3.1B, $0.38B insured</a:t>
            </a:r>
          </a:p>
          <a:p>
            <a:pPr marL="171450" indent="-171450">
              <a:buFontTx/>
              <a:buChar char="-"/>
            </a:pPr>
            <a:r>
              <a:rPr lang="en-US" baseline="0" dirty="0"/>
              <a:t>US worst – May T-storms, $2.2B/$1.8B, also bad tornado/hail in March</a:t>
            </a:r>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0" indent="0">
              <a:buFontTx/>
              <a:buNone/>
            </a:pPr>
            <a:r>
              <a:rPr lang="en-US" baseline="0" dirty="0"/>
              <a:t>In 2016</a:t>
            </a:r>
          </a:p>
          <a:p>
            <a:pPr marL="0" indent="0">
              <a:buFontTx/>
              <a:buNone/>
            </a:pPr>
            <a:r>
              <a:rPr lang="en-US" baseline="0" dirty="0"/>
              <a:t>Hurricane Matthew – insured loss relatively low vs. econ loss because most losses were from flooding, particularly inland flooding for North Carolina</a:t>
            </a:r>
          </a:p>
          <a:p>
            <a:pPr marL="0" indent="0">
              <a:buFontTx/>
              <a:buNone/>
            </a:pPr>
            <a:r>
              <a:rPr lang="en-US" baseline="0" dirty="0"/>
              <a:t>No major floods in USA since Matthew</a:t>
            </a:r>
          </a:p>
          <a:p>
            <a:pPr marL="0" indent="0">
              <a:buFontTx/>
              <a:buNone/>
            </a:pPr>
            <a:r>
              <a:rPr lang="en-US" baseline="0" dirty="0"/>
              <a:t>Last year’s LA floods were the fourth biggest flood event in NFIP (Katrina, Sandy, Ike) – average claim was almost $90,000!</a:t>
            </a:r>
          </a:p>
          <a:p>
            <a:pPr marL="0" indent="0">
              <a:buFontTx/>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19</a:t>
            </a:fld>
            <a:endParaRPr lang="en-US" dirty="0"/>
          </a:p>
        </p:txBody>
      </p:sp>
    </p:spTree>
    <p:extLst>
      <p:ext uri="{BB962C8B-B14F-4D97-AF65-F5344CB8AC3E}">
        <p14:creationId xmlns:p14="http://schemas.microsoft.com/office/powerpoint/2010/main" val="12624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r>
              <a:rPr lang="en-US" dirty="0"/>
              <a:t>So far this year: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220513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r>
              <a:rPr lang="en-US" dirty="0"/>
              <a:t>From USGS web site, looks like five 4.0M+ quakes in OK this year</a:t>
            </a:r>
          </a:p>
        </p:txBody>
      </p:sp>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Tree>
    <p:extLst>
      <p:ext uri="{BB962C8B-B14F-4D97-AF65-F5344CB8AC3E}">
        <p14:creationId xmlns:p14="http://schemas.microsoft.com/office/powerpoint/2010/main" val="1238371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22</a:t>
            </a:fld>
            <a:endParaRPr lang="en-US" dirty="0"/>
          </a:p>
        </p:txBody>
      </p:sp>
      <p:sp>
        <p:nvSpPr>
          <p:cNvPr id="8" name="Slide Image Placeholder 7"/>
          <p:cNvSpPr>
            <a:spLocks noGrp="1" noRot="1" noChangeAspect="1"/>
          </p:cNvSpPr>
          <p:nvPr>
            <p:ph type="sldImg"/>
          </p:nvPr>
        </p:nvSpPr>
        <p:spPr>
          <a:xfrm>
            <a:off x="1412875" y="325438"/>
            <a:ext cx="4184650" cy="3138487"/>
          </a:xfrm>
        </p:spPr>
      </p:sp>
      <p:sp>
        <p:nvSpPr>
          <p:cNvPr id="9" name="Notes Placeholder 8"/>
          <p:cNvSpPr>
            <a:spLocks noGrp="1"/>
          </p:cNvSpPr>
          <p:nvPr>
            <p:ph type="body" idx="1"/>
          </p:nvPr>
        </p:nvSpPr>
        <p:spPr/>
        <p:txBody>
          <a:bodyPr/>
          <a:lstStyle/>
          <a:p>
            <a:r>
              <a:rPr lang="en-US" dirty="0"/>
              <a:t>140 carriers wrote cyber last year</a:t>
            </a:r>
          </a:p>
          <a:p>
            <a:r>
              <a:rPr lang="en-US" dirty="0"/>
              <a:t>$1.35B in writings,</a:t>
            </a:r>
            <a:r>
              <a:rPr lang="en-US" baseline="0" dirty="0"/>
              <a:t> up from $1.0B</a:t>
            </a:r>
            <a:endParaRPr lang="en-US" dirty="0"/>
          </a:p>
          <a:p>
            <a:pPr lvl="1"/>
            <a:r>
              <a:rPr lang="en-US" dirty="0"/>
              <a:t>Combined ratio estimated at 76.6% - very profitable, but four points worse than 2015</a:t>
            </a:r>
          </a:p>
          <a:p>
            <a:pPr lvl="1"/>
            <a:r>
              <a:rPr lang="en-US" dirty="0"/>
              <a:t>By company, results</a:t>
            </a:r>
            <a:r>
              <a:rPr lang="en-US" baseline="0" dirty="0"/>
              <a:t> vary a lot – one fourth of insurers booked CR of about 30 or less (estimated) but 5% were over 120 CR (estimated)</a:t>
            </a:r>
            <a:endParaRPr lang="en-US" dirty="0"/>
          </a:p>
          <a:p>
            <a:pPr lvl="1"/>
            <a:endParaRPr lang="en-US" dirty="0"/>
          </a:p>
        </p:txBody>
      </p:sp>
    </p:spTree>
    <p:extLst>
      <p:ext uri="{BB962C8B-B14F-4D97-AF65-F5344CB8AC3E}">
        <p14:creationId xmlns:p14="http://schemas.microsoft.com/office/powerpoint/2010/main" val="400557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23</a:t>
            </a:fld>
            <a:endParaRPr lang="en-US">
              <a:solidFill>
                <a:srgbClr val="000000"/>
              </a:solidFill>
            </a:endParaRPr>
          </a:p>
        </p:txBody>
      </p:sp>
      <p:sp>
        <p:nvSpPr>
          <p:cNvPr id="56323" name="Rectangle 2"/>
          <p:cNvSpPr>
            <a:spLocks noGrp="1" noRot="1" noChangeAspect="1" noChangeArrowheads="1" noTextEdit="1"/>
          </p:cNvSpPr>
          <p:nvPr>
            <p:ph type="sldImg"/>
          </p:nvPr>
        </p:nvSpPr>
        <p:spPr>
          <a:xfrm>
            <a:off x="1371600" y="320675"/>
            <a:ext cx="4114800" cy="3086100"/>
          </a:xfrm>
          <a:ln/>
        </p:spPr>
      </p:sp>
      <p:sp>
        <p:nvSpPr>
          <p:cNvPr id="56324" name="Rectangle 3"/>
          <p:cNvSpPr>
            <a:spLocks noGrp="1" noChangeArrowheads="1"/>
          </p:cNvSpPr>
          <p:nvPr>
            <p:ph type="body" idx="1"/>
          </p:nvPr>
        </p:nvSpPr>
        <p:spPr>
          <a:noFill/>
          <a:ln/>
        </p:spPr>
        <p:txBody>
          <a:bodyPr/>
          <a:lstStyle/>
          <a:p>
            <a:r>
              <a:rPr lang="en-US" dirty="0"/>
              <a:t>First half – worst since 2011, highest number of events since 1980</a:t>
            </a:r>
          </a:p>
          <a:p>
            <a:r>
              <a:rPr lang="en-US" dirty="0"/>
              <a:t>4 events above $1B (CO,</a:t>
            </a:r>
            <a:r>
              <a:rPr lang="en-US" baseline="0" dirty="0"/>
              <a:t> MN, TX – twice)</a:t>
            </a:r>
          </a:p>
          <a:p>
            <a:pPr lvl="1"/>
            <a:r>
              <a:rPr lang="en-US" baseline="0" dirty="0"/>
              <a:t>Hail is increasing problem</a:t>
            </a:r>
            <a:endParaRPr lang="en-US" dirty="0"/>
          </a:p>
        </p:txBody>
      </p:sp>
    </p:spTree>
    <p:extLst>
      <p:ext uri="{BB962C8B-B14F-4D97-AF65-F5344CB8AC3E}">
        <p14:creationId xmlns:p14="http://schemas.microsoft.com/office/powerpoint/2010/main" val="706260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p:txBody>
          <a:bodyPr/>
          <a:lstStyle/>
          <a:p>
            <a:fld id="{F20CA858-4905-4589-807E-FFF168BC79F2}" type="slidenum">
              <a:rPr lang="en-US" smtClean="0"/>
              <a:pPr/>
              <a:t>24</a:t>
            </a:fld>
            <a:endParaRPr lang="en-US" dirty="0"/>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171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25</a:t>
            </a:fld>
            <a:endParaRPr lang="en-US" dirty="0"/>
          </a:p>
        </p:txBody>
      </p:sp>
    </p:spTree>
    <p:extLst>
      <p:ext uri="{BB962C8B-B14F-4D97-AF65-F5344CB8AC3E}">
        <p14:creationId xmlns:p14="http://schemas.microsoft.com/office/powerpoint/2010/main" val="193234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7641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lvl="0" fontAlgn="ctr"/>
            <a:r>
              <a:rPr lang="en-US" sz="1200" kern="1200" dirty="0">
                <a:solidFill>
                  <a:schemeClr val="tx1"/>
                </a:solidFill>
                <a:effectLst/>
                <a:latin typeface="+mn-lt"/>
                <a:ea typeface="+mn-ea"/>
                <a:cs typeface="+mn-cs"/>
              </a:rPr>
              <a:t>Insurance Disruption </a:t>
            </a:r>
            <a:endParaRPr lang="en-US" sz="1400" kern="1200" dirty="0">
              <a:solidFill>
                <a:schemeClr val="tx1"/>
              </a:solidFill>
              <a:effectLst/>
              <a:latin typeface="+mn-lt"/>
              <a:ea typeface="+mn-ea"/>
              <a:cs typeface="+mn-cs"/>
            </a:endParaRPr>
          </a:p>
          <a:p>
            <a:pPr lvl="1" fontAlgn="ctr"/>
            <a:r>
              <a:rPr lang="en-US" sz="1100" kern="1200" dirty="0">
                <a:solidFill>
                  <a:schemeClr val="tx1"/>
                </a:solidFill>
                <a:effectLst/>
                <a:latin typeface="+mn-lt"/>
                <a:ea typeface="+mn-ea"/>
                <a:cs typeface="+mn-cs"/>
              </a:rPr>
              <a:t>Technology / Digitalization </a:t>
            </a:r>
            <a:endParaRPr lang="en-US" sz="12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Fundamental changes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Future of auto insurance</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Autonomous vehicles -- reduction of accidents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Future of reduced risk pools</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Disparate Impact </a:t>
            </a:r>
            <a:endParaRPr lang="en-US" sz="9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Opportunities</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Automation and efficiencies -- claims, underwriting, filings (?)</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New product lines -- cyber, sharing economy</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Emerging technologies -- cognitive computing, predictive analytics </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Challenges</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Consumer trust will be key -- demonstrate the societal value</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Big data vs. personal/information privacy</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New market entrants -- "Uber of Insurance"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Lemonade: Approved in State of New York </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Regulatory -- Opportunity / Threat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Barrier to entry (for potential disrupters) </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US -- 50+ individual regulatory bodies </a:t>
            </a:r>
            <a:endParaRPr lang="en-US" sz="9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Taxi vs. Insurance Regulator: One can put you in jail…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 Pull back / curb </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Consumer trust will play key role </a:t>
            </a:r>
            <a:endParaRPr lang="en-US" sz="9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Sandbox approach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US vs. other global regions with less regulatory burden </a:t>
            </a:r>
            <a:endParaRPr lang="en-US" sz="14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[TBD] Audience Relevance Section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26</a:t>
            </a:fld>
            <a:endParaRPr lang="en-US" dirty="0"/>
          </a:p>
        </p:txBody>
      </p:sp>
    </p:spTree>
    <p:extLst>
      <p:ext uri="{BB962C8B-B14F-4D97-AF65-F5344CB8AC3E}">
        <p14:creationId xmlns:p14="http://schemas.microsoft.com/office/powerpoint/2010/main" val="1737930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r>
              <a:rPr lang="en-US" dirty="0"/>
              <a:t>Based on our most recent count we are </a:t>
            </a:r>
            <a:r>
              <a:rPr lang="en-US" b="1" dirty="0"/>
              <a:t>tracking over 500+ </a:t>
            </a:r>
            <a:r>
              <a:rPr lang="en-US" dirty="0"/>
              <a:t>InsurTech Companies.  Just a year ago that number was about half that.   We are tracking companies across </a:t>
            </a:r>
            <a:r>
              <a:rPr lang="en-US" b="1" dirty="0"/>
              <a:t>Risk and Health </a:t>
            </a:r>
            <a:r>
              <a:rPr lang="en-US" dirty="0"/>
              <a:t>in a variety of themes.  For us its more </a:t>
            </a:r>
            <a:r>
              <a:rPr lang="en-US" b="1" dirty="0"/>
              <a:t>about business concepts </a:t>
            </a:r>
            <a:r>
              <a:rPr lang="en-US" dirty="0"/>
              <a:t>than it is about individual companies.</a:t>
            </a:r>
          </a:p>
          <a:p>
            <a:endParaRPr lang="en-US" dirty="0"/>
          </a:p>
          <a:p>
            <a:endParaRPr lang="en-US" dirty="0"/>
          </a:p>
        </p:txBody>
      </p:sp>
      <p:sp>
        <p:nvSpPr>
          <p:cNvPr id="4" name="Slide Number Placeholder 3"/>
          <p:cNvSpPr>
            <a:spLocks noGrp="1"/>
          </p:cNvSpPr>
          <p:nvPr>
            <p:ph type="sldNum" sz="quarter" idx="10"/>
          </p:nvPr>
        </p:nvSpPr>
        <p:spPr/>
        <p:txBody>
          <a:bodyPr/>
          <a:lstStyle/>
          <a:p>
            <a:pPr defTabSz="942023" eaLnBrk="0" fontAlgn="base" hangingPunct="0">
              <a:spcBef>
                <a:spcPct val="0"/>
              </a:spcBef>
              <a:spcAft>
                <a:spcPct val="0"/>
              </a:spcAft>
            </a:pPr>
            <a:fld id="{254F704F-957B-4CC0-A8AE-EE764F09C29A}" type="slidenum">
              <a:rPr lang="en-US" sz="800">
                <a:solidFill>
                  <a:prstClr val="black"/>
                </a:solidFill>
                <a:latin typeface="Arial" charset="0"/>
                <a:ea typeface="ＭＳ Ｐゴシック" pitchFamily="108" charset="-128"/>
              </a:rPr>
              <a:pPr defTabSz="942023" eaLnBrk="0" fontAlgn="base" hangingPunct="0">
                <a:spcBef>
                  <a:spcPct val="0"/>
                </a:spcBef>
                <a:spcAft>
                  <a:spcPct val="0"/>
                </a:spcAft>
              </a:pPr>
              <a:t>28</a:t>
            </a:fld>
            <a:endParaRPr lang="en-US" sz="800" dirty="0">
              <a:solidFill>
                <a:prstClr val="black"/>
              </a:solidFill>
              <a:latin typeface="Arial" charset="0"/>
              <a:ea typeface="ＭＳ Ｐゴシック" pitchFamily="108" charset="-128"/>
            </a:endParaRPr>
          </a:p>
        </p:txBody>
      </p:sp>
    </p:spTree>
    <p:extLst>
      <p:ext uri="{BB962C8B-B14F-4D97-AF65-F5344CB8AC3E}">
        <p14:creationId xmlns:p14="http://schemas.microsoft.com/office/powerpoint/2010/main" val="400637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r>
              <a:rPr lang="en-US" dirty="0"/>
              <a:t>Some examples of insurance company investments in InsurTech….  As you can see it is across a variety of themes or business concepts…. </a:t>
            </a:r>
          </a:p>
          <a:p>
            <a:r>
              <a:rPr lang="en-US" b="1" dirty="0"/>
              <a:t>Metromile –   Telematics</a:t>
            </a:r>
          </a:p>
          <a:p>
            <a:r>
              <a:rPr lang="en-US" b="1" dirty="0"/>
              <a:t>CoverHound and Policy Genius-    Insurance Marketplaces</a:t>
            </a:r>
          </a:p>
          <a:p>
            <a:r>
              <a:rPr lang="en-US" b="1" baseline="0" dirty="0"/>
              <a:t>One Inc. –   Cloud Based IT Platform and</a:t>
            </a:r>
          </a:p>
          <a:p>
            <a:r>
              <a:rPr lang="en-US" b="1" baseline="0" dirty="0"/>
              <a:t>Slice -   Micro-Duration Coverage.</a:t>
            </a:r>
            <a:r>
              <a:rPr lang="en-US" baseline="0" dirty="0"/>
              <a:t>  </a:t>
            </a:r>
          </a:p>
          <a:p>
            <a:endParaRPr lang="en-US" baseline="0" dirty="0"/>
          </a:p>
          <a:p>
            <a:r>
              <a:rPr lang="en-US" baseline="0" dirty="0"/>
              <a:t>These investments create an opportunity to </a:t>
            </a:r>
            <a:r>
              <a:rPr lang="en-US" b="1" baseline="0" dirty="0"/>
              <a:t>accelerate growth, improve efficiency, enhance the customer experience and  “Speed to Market</a:t>
            </a:r>
            <a:r>
              <a:rPr lang="en-US" baseline="0" dirty="0"/>
              <a:t>” for new products in emerging risk.</a:t>
            </a:r>
            <a:endParaRPr lang="en-US" dirty="0"/>
          </a:p>
        </p:txBody>
      </p:sp>
      <p:sp>
        <p:nvSpPr>
          <p:cNvPr id="4" name="Slide Number Placeholder 3"/>
          <p:cNvSpPr>
            <a:spLocks noGrp="1"/>
          </p:cNvSpPr>
          <p:nvPr>
            <p:ph type="sldNum" sz="quarter" idx="10"/>
          </p:nvPr>
        </p:nvSpPr>
        <p:spPr/>
        <p:txBody>
          <a:bodyPr/>
          <a:lstStyle/>
          <a:p>
            <a:pPr defTabSz="942023" eaLnBrk="0" fontAlgn="base" hangingPunct="0">
              <a:spcBef>
                <a:spcPct val="0"/>
              </a:spcBef>
              <a:spcAft>
                <a:spcPct val="0"/>
              </a:spcAft>
            </a:pPr>
            <a:fld id="{D1C7FB31-0C7B-4DF9-A9BC-6BD9C278B254}" type="slidenum">
              <a:rPr lang="en-US" sz="800">
                <a:solidFill>
                  <a:srgbClr val="313232"/>
                </a:solidFill>
                <a:latin typeface="Arial" charset="0"/>
                <a:ea typeface="ＭＳ Ｐゴシック" pitchFamily="108" charset="-128"/>
              </a:rPr>
              <a:pPr defTabSz="942023" eaLnBrk="0" fontAlgn="base" hangingPunct="0">
                <a:spcBef>
                  <a:spcPct val="0"/>
                </a:spcBef>
                <a:spcAft>
                  <a:spcPct val="0"/>
                </a:spcAft>
              </a:pPr>
              <a:t>29</a:t>
            </a:fld>
            <a:endParaRPr lang="en-US" sz="800" dirty="0">
              <a:solidFill>
                <a:srgbClr val="313232"/>
              </a:solidFill>
              <a:latin typeface="Arial" charset="0"/>
              <a:ea typeface="ＭＳ Ｐゴシック" pitchFamily="108" charset="-128"/>
            </a:endParaRPr>
          </a:p>
        </p:txBody>
      </p:sp>
    </p:spTree>
    <p:extLst>
      <p:ext uri="{BB962C8B-B14F-4D97-AF65-F5344CB8AC3E}">
        <p14:creationId xmlns:p14="http://schemas.microsoft.com/office/powerpoint/2010/main" val="4129674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All industries being impacted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30</a:t>
            </a:fld>
            <a:endParaRPr lang="en-US" dirty="0"/>
          </a:p>
        </p:txBody>
      </p:sp>
      <p:sp>
        <p:nvSpPr>
          <p:cNvPr id="7" name="Slide Image Placeholder 6"/>
          <p:cNvSpPr>
            <a:spLocks noGrp="1" noRot="1" noChangeAspect="1"/>
          </p:cNvSpPr>
          <p:nvPr>
            <p:ph type="sldImg"/>
          </p:nvPr>
        </p:nvSpPr>
        <p:spPr>
          <a:xfrm>
            <a:off x="1412875" y="325438"/>
            <a:ext cx="4184650" cy="3138487"/>
          </a:xfrm>
        </p:spPr>
      </p:sp>
    </p:spTree>
    <p:extLst>
      <p:ext uri="{BB962C8B-B14F-4D97-AF65-F5344CB8AC3E}">
        <p14:creationId xmlns:p14="http://schemas.microsoft.com/office/powerpoint/2010/main" val="409853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31</a:t>
            </a:fld>
            <a:endParaRPr lang="en-US" dirty="0"/>
          </a:p>
        </p:txBody>
      </p:sp>
      <p:sp>
        <p:nvSpPr>
          <p:cNvPr id="62467" name="Rectangle 2"/>
          <p:cNvSpPr>
            <a:spLocks noGrp="1" noRot="1" noChangeAspect="1" noChangeArrowheads="1" noTextEdit="1"/>
          </p:cNvSpPr>
          <p:nvPr>
            <p:ph type="sldImg"/>
          </p:nvPr>
        </p:nvSpPr>
        <p:spPr>
          <a:xfrm>
            <a:off x="1412875" y="325438"/>
            <a:ext cx="4184650" cy="3138487"/>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8744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99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35</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pPr marL="0" indent="0">
              <a:buNone/>
            </a:pPr>
            <a:r>
              <a:rPr lang="en-US" dirty="0"/>
              <a:t>The amount of claim costs per vehicle insured - known as loss costs in the industry - is the primary cost in auto insurance rates. Those have been rising across all major coverages.</a:t>
            </a:r>
          </a:p>
        </p:txBody>
      </p:sp>
    </p:spTree>
    <p:extLst>
      <p:ext uri="{BB962C8B-B14F-4D97-AF65-F5344CB8AC3E}">
        <p14:creationId xmlns:p14="http://schemas.microsoft.com/office/powerpoint/2010/main" val="48408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224461" y="9195286"/>
            <a:ext cx="720513" cy="25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22" tIns="47446" rIns="46822" bIns="47446"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36</a:t>
            </a:fld>
            <a:endParaRPr lang="en-US" altLang="en-US" sz="1000" dirty="0">
              <a:solidFill>
                <a:srgbClr val="000000"/>
              </a:solidFill>
            </a:endParaRPr>
          </a:p>
        </p:txBody>
      </p:sp>
      <p:sp>
        <p:nvSpPr>
          <p:cNvPr id="2" name="Slide Image Placeholder 1"/>
          <p:cNvSpPr>
            <a:spLocks noGrp="1" noRot="1" noChangeAspect="1"/>
          </p:cNvSpPr>
          <p:nvPr>
            <p:ph type="sldImg"/>
          </p:nvPr>
        </p:nvSpPr>
        <p:spPr>
          <a:xfrm>
            <a:off x="1455738" y="330200"/>
            <a:ext cx="4254500" cy="3190875"/>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a:t>
            </a:r>
            <a:r>
              <a:rPr lang="en-US" altLang="en-US" baseline="0" dirty="0">
                <a:latin typeface="Arial" panose="020B0604020202020204" pitchFamily="34" charset="0"/>
              </a:rPr>
              <a:t> lot of attention </a:t>
            </a:r>
            <a:r>
              <a:rPr lang="mr-IN" altLang="en-US" baseline="0" dirty="0">
                <a:latin typeface="Arial" panose="020B0604020202020204" pitchFamily="34" charset="0"/>
              </a:rPr>
              <a:t>–</a:t>
            </a:r>
            <a:r>
              <a:rPr lang="en-US" altLang="en-US" baseline="0" dirty="0">
                <a:latin typeface="Arial" panose="020B0604020202020204" pitchFamily="34" charset="0"/>
              </a:rPr>
              <a:t> WSJ, ABC</a:t>
            </a:r>
          </a:p>
          <a:p>
            <a:r>
              <a:rPr lang="en-US" altLang="en-US" baseline="0" dirty="0">
                <a:latin typeface="Arial" panose="020B0604020202020204" pitchFamily="34" charset="0"/>
              </a:rPr>
              <a:t>Nutshell: More people working, more people driving, more cars, more accidents </a:t>
            </a:r>
          </a:p>
          <a:p>
            <a:r>
              <a:rPr lang="en-US" altLang="en-US" baseline="0" dirty="0">
                <a:latin typeface="Arial" panose="020B0604020202020204" pitchFamily="34" charset="0"/>
              </a:rPr>
              <a:t>Costs are going up across the board </a:t>
            </a:r>
            <a:r>
              <a:rPr lang="mr-IN" altLang="en-US" baseline="0" dirty="0">
                <a:latin typeface="Arial" panose="020B0604020202020204" pitchFamily="34" charset="0"/>
              </a:rPr>
              <a:t>–</a:t>
            </a:r>
            <a:r>
              <a:rPr lang="en-US" altLang="en-US" baseline="0" dirty="0">
                <a:latin typeface="Arial" panose="020B0604020202020204" pitchFamily="34" charset="0"/>
              </a:rPr>
              <a:t> AAA numbers! </a:t>
            </a:r>
          </a:p>
          <a:p>
            <a:pPr lvl="1"/>
            <a:r>
              <a:rPr lang="en-US" altLang="en-US" baseline="0" dirty="0">
                <a:latin typeface="Arial" panose="020B0604020202020204" pitchFamily="34" charset="0"/>
              </a:rPr>
              <a:t>Manufacturing </a:t>
            </a:r>
            <a:r>
              <a:rPr lang="mr-IN" altLang="en-US" baseline="0" dirty="0">
                <a:latin typeface="Arial" panose="020B0604020202020204" pitchFamily="34" charset="0"/>
              </a:rPr>
              <a:t>–</a:t>
            </a:r>
            <a:r>
              <a:rPr lang="en-US" altLang="en-US" baseline="0" dirty="0">
                <a:latin typeface="Arial" panose="020B0604020202020204" pitchFamily="34" charset="0"/>
              </a:rPr>
              <a:t> Purchase </a:t>
            </a:r>
            <a:r>
              <a:rPr lang="mr-IN" altLang="en-US" baseline="0" dirty="0">
                <a:latin typeface="Arial" panose="020B0604020202020204" pitchFamily="34" charset="0"/>
              </a:rPr>
              <a:t>–</a:t>
            </a:r>
            <a:r>
              <a:rPr lang="en-US" altLang="en-US" baseline="0" dirty="0">
                <a:latin typeface="Arial" panose="020B0604020202020204" pitchFamily="34" charset="0"/>
              </a:rPr>
              <a:t> And depreciation  </a:t>
            </a:r>
          </a:p>
          <a:p>
            <a:pPr lvl="1"/>
            <a:r>
              <a:rPr lang="en-US" altLang="en-US" baseline="0" dirty="0">
                <a:latin typeface="Arial" panose="020B0604020202020204" pitchFamily="34" charset="0"/>
              </a:rPr>
              <a:t>Repair &amp; maintenance </a:t>
            </a:r>
          </a:p>
          <a:p>
            <a:pPr lvl="1"/>
            <a:r>
              <a:rPr lang="en-US" altLang="en-US" baseline="0" dirty="0">
                <a:latin typeface="Arial" panose="020B0604020202020204" pitchFamily="34" charset="0"/>
              </a:rPr>
              <a:t>Gas </a:t>
            </a:r>
          </a:p>
          <a:p>
            <a:pPr lvl="1"/>
            <a:r>
              <a:rPr lang="en-US" altLang="en-US" baseline="0" dirty="0">
                <a:latin typeface="Arial" panose="020B0604020202020204" pitchFamily="34" charset="0"/>
              </a:rPr>
              <a:t>Insurance </a:t>
            </a:r>
            <a:r>
              <a:rPr lang="mr-IN" altLang="en-US" baseline="0" dirty="0">
                <a:latin typeface="Arial" panose="020B0604020202020204" pitchFamily="34" charset="0"/>
              </a:rPr>
              <a:t>–</a:t>
            </a:r>
            <a:r>
              <a:rPr lang="en-US" altLang="en-US" baseline="0" dirty="0">
                <a:latin typeface="Arial" panose="020B0604020202020204" pitchFamily="34" charset="0"/>
              </a:rPr>
              <a:t> in that order!</a:t>
            </a:r>
          </a:p>
          <a:p>
            <a:pPr lvl="0"/>
            <a:r>
              <a:rPr lang="en-US" altLang="en-US" baseline="0" dirty="0">
                <a:latin typeface="Arial" panose="020B0604020202020204" pitchFamily="34" charset="0"/>
              </a:rPr>
              <a:t>Chart provides only frequency </a:t>
            </a:r>
            <a:r>
              <a:rPr lang="mr-IN" altLang="en-US" baseline="0" dirty="0">
                <a:latin typeface="Arial" panose="020B0604020202020204" pitchFamily="34" charset="0"/>
              </a:rPr>
              <a:t>–</a:t>
            </a:r>
            <a:r>
              <a:rPr lang="en-US" altLang="en-US" baseline="0" dirty="0">
                <a:latin typeface="Arial" panose="020B0604020202020204" pitchFamily="34" charset="0"/>
              </a:rPr>
              <a:t> seeing that level off </a:t>
            </a:r>
          </a:p>
          <a:p>
            <a:pPr lvl="1"/>
            <a:r>
              <a:rPr lang="en-US" altLang="en-US" baseline="0" dirty="0">
                <a:latin typeface="Arial" panose="020B0604020202020204" pitchFamily="34" charset="0"/>
              </a:rPr>
              <a:t>For reasons above, we still expect the severity will continue to </a:t>
            </a:r>
          </a:p>
          <a:p>
            <a:endParaRPr lang="en-US" dirty="0"/>
          </a:p>
        </p:txBody>
      </p:sp>
    </p:spTree>
    <p:extLst>
      <p:ext uri="{BB962C8B-B14F-4D97-AF65-F5344CB8AC3E}">
        <p14:creationId xmlns:p14="http://schemas.microsoft.com/office/powerpoint/2010/main" val="947482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
        <p:nvSpPr>
          <p:cNvPr id="6" name="Slide Image Placeholder 5"/>
          <p:cNvSpPr>
            <a:spLocks noGrp="1" noRot="1" noChangeAspect="1"/>
          </p:cNvSpPr>
          <p:nvPr>
            <p:ph type="sldImg"/>
          </p:nvPr>
        </p:nvSpPr>
        <p:spPr>
          <a:xfrm>
            <a:off x="1455738" y="330200"/>
            <a:ext cx="4254500" cy="3190875"/>
          </a:xfrm>
        </p:spPr>
      </p:sp>
      <p:sp>
        <p:nvSpPr>
          <p:cNvPr id="7" name="Notes Placeholder 6"/>
          <p:cNvSpPr>
            <a:spLocks noGrp="1"/>
          </p:cNvSpPr>
          <p:nvPr>
            <p:ph type="body" idx="1"/>
          </p:nvPr>
        </p:nvSpPr>
        <p:spPr/>
        <p:txBody>
          <a:bodyPr/>
          <a:lstStyle/>
          <a:p>
            <a:r>
              <a:rPr lang="en-US" dirty="0"/>
              <a:t>Source:</a:t>
            </a:r>
            <a:r>
              <a:rPr lang="en-US" baseline="0" dirty="0"/>
              <a:t> http://www.nsc.org/NewsDocuments/2017/12-month-estimates.pdf </a:t>
            </a:r>
          </a:p>
          <a:p>
            <a:endParaRPr lang="en-US" dirty="0"/>
          </a:p>
        </p:txBody>
      </p:sp>
    </p:spTree>
    <p:extLst>
      <p:ext uri="{BB962C8B-B14F-4D97-AF65-F5344CB8AC3E}">
        <p14:creationId xmlns:p14="http://schemas.microsoft.com/office/powerpoint/2010/main" val="1346819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39</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103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3782743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p:txBody>
          <a:bodyPr/>
          <a:lstStyle/>
          <a:p>
            <a:fld id="{30B1B221-73F5-4062-9EC5-65201ECCFD86}" type="slidenum">
              <a:rPr lang="en-US" smtClean="0"/>
              <a:pPr/>
              <a:t>40</a:t>
            </a:fld>
            <a:endParaRPr lang="en-US" dirty="0"/>
          </a:p>
        </p:txBody>
      </p:sp>
      <p:sp>
        <p:nvSpPr>
          <p:cNvPr id="3" name="Slide Image Placeholder 2"/>
          <p:cNvSpPr>
            <a:spLocks noGrp="1" noRot="1" noChangeAspect="1"/>
          </p:cNvSpPr>
          <p:nvPr>
            <p:ph type="sldImg"/>
          </p:nvPr>
        </p:nvSpPr>
        <p:spPr>
          <a:xfrm>
            <a:off x="1544638" y="341313"/>
            <a:ext cx="4398962" cy="3298825"/>
          </a:xfrm>
        </p:spPr>
      </p:sp>
      <p:sp>
        <p:nvSpPr>
          <p:cNvPr id="4" name="Notes Placeholder 3"/>
          <p:cNvSpPr>
            <a:spLocks noGrp="1"/>
          </p:cNvSpPr>
          <p:nvPr>
            <p:ph type="body" idx="1"/>
          </p:nvPr>
        </p:nvSpPr>
        <p:spPr/>
        <p:txBody>
          <a:bodyPr>
            <a:normAutofit fontScale="92500"/>
          </a:bodyPr>
          <a:lstStyle/>
          <a:p>
            <a:r>
              <a:rPr lang="en-US" dirty="0"/>
              <a:t>The</a:t>
            </a:r>
            <a:r>
              <a:rPr lang="en-US" baseline="0" dirty="0"/>
              <a:t> chart on the left:</a:t>
            </a:r>
          </a:p>
          <a:p>
            <a:pPr lvl="1"/>
            <a:r>
              <a:rPr lang="en-US" sz="1000" dirty="0"/>
              <a:t>What</a:t>
            </a:r>
            <a:r>
              <a:rPr lang="en-US" baseline="0" dirty="0"/>
              <a:t> is it?</a:t>
            </a:r>
          </a:p>
          <a:p>
            <a:pPr lvl="2"/>
            <a:r>
              <a:rPr lang="en-US" baseline="0" dirty="0"/>
              <a:t>For passenger vehicles (blue), it shows the change in the number of non-injury crashes involving passenger vehicles for every 100 passenger vehicles registered.</a:t>
            </a:r>
          </a:p>
          <a:p>
            <a:pPr marL="544229" lvl="2" indent="-125979" defTabSz="967518">
              <a:spcBef>
                <a:spcPts val="318"/>
              </a:spcBef>
              <a:defRPr/>
            </a:pPr>
            <a:r>
              <a:rPr lang="en-US" baseline="0" dirty="0"/>
              <a:t>For large trucks (orange), it shows the change in the number of non-injury crashes involving large trucks for every 100 large trucks registered.</a:t>
            </a:r>
          </a:p>
          <a:p>
            <a:pPr marL="362819" lvl="1" indent="-151175" defTabSz="967518">
              <a:spcBef>
                <a:spcPts val="635"/>
              </a:spcBef>
              <a:defRPr/>
            </a:pPr>
            <a:r>
              <a:rPr lang="en-US" sz="1000" dirty="0"/>
              <a:t>What does it say?</a:t>
            </a:r>
          </a:p>
          <a:p>
            <a:pPr marL="544229" lvl="2" indent="-125979" defTabSz="967518">
              <a:spcBef>
                <a:spcPts val="318"/>
              </a:spcBef>
              <a:defRPr/>
            </a:pPr>
            <a:r>
              <a:rPr lang="en-US" baseline="0" dirty="0"/>
              <a:t>It says that after the great recession, people got in fewer accidents. In large part this is because people drive fewer miles when the economy is weak. Fewer people have jobs, and those without jobs drive less. When they drive less, they get in fewer accidents.</a:t>
            </a:r>
          </a:p>
          <a:p>
            <a:pPr marL="544229" lvl="2" indent="-125979" defTabSz="967518">
              <a:spcBef>
                <a:spcPts val="318"/>
              </a:spcBef>
              <a:defRPr/>
            </a:pPr>
            <a:r>
              <a:rPr lang="en-US" baseline="0" dirty="0"/>
              <a:t>Also note that the accident rate is more volatile for large trucks. This makes sense because a falloff in trucking is a leading or coincident economic indicator while a falloff in employment is a lagging indicator.</a:t>
            </a:r>
          </a:p>
          <a:p>
            <a:pPr marL="181410" indent="-181410" defTabSz="967518">
              <a:spcBef>
                <a:spcPts val="1270"/>
              </a:spcBef>
              <a:defRPr/>
            </a:pPr>
            <a:r>
              <a:rPr lang="en-US" dirty="0"/>
              <a:t>The chart on the right</a:t>
            </a:r>
          </a:p>
          <a:p>
            <a:pPr marL="362819" lvl="1" indent="-151175" defTabSz="967518">
              <a:spcBef>
                <a:spcPts val="635"/>
              </a:spcBef>
              <a:defRPr/>
            </a:pPr>
            <a:r>
              <a:rPr lang="en-US" sz="1000" dirty="0"/>
              <a:t>What is it?</a:t>
            </a:r>
          </a:p>
          <a:p>
            <a:pPr marL="544229" lvl="2" indent="-151175" defTabSz="967518">
              <a:spcBef>
                <a:spcPts val="635"/>
              </a:spcBef>
              <a:buFont typeface="Wingdings" panose="05000000000000000000" pitchFamily="2" charset="2"/>
              <a:buChar char="w"/>
              <a:defRPr/>
            </a:pPr>
            <a:r>
              <a:rPr lang="en-US" sz="900" dirty="0"/>
              <a:t>It’s a lot like the chart on the left, showing passenger vehicle and large truck crash rates. Now, it is the crash rate per 100 million miles driven</a:t>
            </a:r>
          </a:p>
          <a:p>
            <a:pPr marL="362819" lvl="1" indent="-151175" defTabSz="967518">
              <a:spcBef>
                <a:spcPts val="635"/>
              </a:spcBef>
              <a:defRPr/>
            </a:pPr>
            <a:r>
              <a:rPr lang="en-US" sz="1000" dirty="0"/>
              <a:t>What does it say?</a:t>
            </a:r>
          </a:p>
          <a:p>
            <a:pPr marL="544229" lvl="2" indent="-151175" defTabSz="967518">
              <a:spcBef>
                <a:spcPts val="635"/>
              </a:spcBef>
              <a:buFont typeface="Wingdings" panose="05000000000000000000" pitchFamily="2" charset="2"/>
              <a:buChar char="w"/>
              <a:defRPr/>
            </a:pPr>
            <a:r>
              <a:rPr lang="en-US" sz="900" dirty="0"/>
              <a:t>Well, if number of miles driven falls, it makes sense that the crash rate per vehicle would fall. That is what the chart on the left shows.</a:t>
            </a:r>
          </a:p>
          <a:p>
            <a:pPr marL="544229" lvl="2" indent="-151175" defTabSz="967518">
              <a:spcBef>
                <a:spcPts val="635"/>
              </a:spcBef>
              <a:buFont typeface="Wingdings" panose="05000000000000000000" pitchFamily="2" charset="2"/>
              <a:buChar char="w"/>
              <a:defRPr/>
            </a:pPr>
            <a:r>
              <a:rPr lang="en-US" sz="900" dirty="0"/>
              <a:t>However, it is not at all clear that accident rates should rise or fall once we’ve accounted for miles driven, which we do in the right hand chart. All else being equal, there should be little or no change in accidents per mile driven – or they should fall, as highways and vehicles get safer.</a:t>
            </a:r>
          </a:p>
          <a:p>
            <a:pPr marL="544229" lvl="2" indent="-151175" defTabSz="967518">
              <a:spcBef>
                <a:spcPts val="635"/>
              </a:spcBef>
              <a:buFont typeface="Wingdings" panose="05000000000000000000" pitchFamily="2" charset="2"/>
              <a:buChar char="w"/>
              <a:defRPr/>
            </a:pPr>
            <a:r>
              <a:rPr lang="en-US" sz="900" dirty="0"/>
              <a:t>Instead, the accident rate falls per mile driven. This means in the recession and aftermath, drivers got safer and as the recovery accelerates, they are getting worse</a:t>
            </a:r>
          </a:p>
          <a:p>
            <a:pPr marL="544229" lvl="2" indent="-151175" defTabSz="967518">
              <a:spcBef>
                <a:spcPts val="635"/>
              </a:spcBef>
              <a:buFont typeface="Wingdings" panose="05000000000000000000" pitchFamily="2" charset="2"/>
              <a:buChar char="w"/>
              <a:defRPr/>
            </a:pPr>
            <a:r>
              <a:rPr lang="en-US" sz="900" dirty="0"/>
              <a:t>Again notice that large trucks are more volatile than passenger vehicles.</a:t>
            </a:r>
          </a:p>
          <a:p>
            <a:pPr marL="544229" lvl="2" indent="-151175" defTabSz="967518">
              <a:spcBef>
                <a:spcPts val="635"/>
              </a:spcBef>
              <a:buFont typeface="Wingdings" panose="05000000000000000000" pitchFamily="2" charset="2"/>
              <a:buChar char="w"/>
              <a:defRPr/>
            </a:pPr>
            <a:r>
              <a:rPr lang="en-US" sz="900" dirty="0"/>
              <a:t>Thoughts:</a:t>
            </a:r>
          </a:p>
          <a:p>
            <a:pPr marL="725638" lvl="3" indent="-151175" defTabSz="967518">
              <a:spcBef>
                <a:spcPts val="635"/>
              </a:spcBef>
              <a:buFont typeface="Wingdings" panose="05000000000000000000" pitchFamily="2" charset="2"/>
              <a:buChar char="w"/>
              <a:defRPr/>
            </a:pPr>
            <a:r>
              <a:rPr lang="en-US" sz="800" dirty="0"/>
              <a:t>Driving more miles increases congestion, which increases the accident rate.</a:t>
            </a:r>
          </a:p>
          <a:p>
            <a:pPr marL="725638" lvl="3" indent="-151175" defTabSz="967518">
              <a:spcBef>
                <a:spcPts val="635"/>
              </a:spcBef>
              <a:buFont typeface="Wingdings" panose="05000000000000000000" pitchFamily="2" charset="2"/>
              <a:buChar char="w"/>
              <a:defRPr/>
            </a:pPr>
            <a:r>
              <a:rPr lang="en-US" sz="800" dirty="0"/>
              <a:t>The people driven off the road may have been the worst drivers. IIHS has studied how the growth in teen employment seems to have accelerated the accident rate. The same logic may apply even more to commercial auto. If you lay off drivers, you’ll typically lay off the one who is the worst driver.</a:t>
            </a:r>
          </a:p>
          <a:p>
            <a:pPr marL="362819" lvl="1" indent="-125979" defTabSz="967518">
              <a:spcBef>
                <a:spcPts val="318"/>
              </a:spcBef>
              <a:buFont typeface="Arial" pitchFamily="34" charset="0"/>
              <a:buChar char="–"/>
              <a:defRPr/>
            </a:pPr>
            <a:endParaRPr lang="en-US" sz="1000" dirty="0"/>
          </a:p>
        </p:txBody>
      </p:sp>
    </p:spTree>
    <p:extLst>
      <p:ext uri="{BB962C8B-B14F-4D97-AF65-F5344CB8AC3E}">
        <p14:creationId xmlns:p14="http://schemas.microsoft.com/office/powerpoint/2010/main" val="1364750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5" y="9418318"/>
            <a:ext cx="743530" cy="257809"/>
          </a:xfrm>
          <a:prstGeom prst="rect">
            <a:avLst/>
          </a:prstGeom>
          <a:noFill/>
          <a:ln w="9525">
            <a:noFill/>
            <a:miter lim="800000"/>
            <a:headEnd/>
            <a:tailEnd/>
          </a:ln>
        </p:spPr>
        <p:txBody>
          <a:bodyPr lIns="48105" tIns="48747" rIns="48105" bIns="48747" anchor="b">
            <a:spAutoFit/>
          </a:bodyPr>
          <a:lstStyle/>
          <a:p>
            <a:pPr algn="ctr" defTabSz="973785"/>
            <a:fld id="{5C1989CA-1A92-4DB6-A85A-D489C0504DE6}" type="slidenum">
              <a:rPr lang="en-US" sz="1000"/>
              <a:pPr algn="ctr" defTabSz="973785"/>
              <a:t>42</a:t>
            </a:fld>
            <a:endParaRPr lang="en-US" sz="1000" dirty="0"/>
          </a:p>
        </p:txBody>
      </p:sp>
      <p:sp>
        <p:nvSpPr>
          <p:cNvPr id="135171" name="Rectangle 2"/>
          <p:cNvSpPr>
            <a:spLocks noGrp="1" noRot="1" noChangeAspect="1" noChangeArrowheads="1" noTextEdit="1"/>
          </p:cNvSpPr>
          <p:nvPr>
            <p:ph type="sldImg"/>
          </p:nvPr>
        </p:nvSpPr>
        <p:spPr>
          <a:xfrm>
            <a:off x="1504950" y="606425"/>
            <a:ext cx="4224338" cy="3168650"/>
          </a:xfrm>
          <a:ln/>
        </p:spPr>
      </p:sp>
      <p:sp>
        <p:nvSpPr>
          <p:cNvPr id="135172" name="Rectangle 3"/>
          <p:cNvSpPr>
            <a:spLocks noGrp="1" noChangeArrowheads="1"/>
          </p:cNvSpPr>
          <p:nvPr>
            <p:ph type="body" idx="1"/>
          </p:nvPr>
        </p:nvSpPr>
        <p:spPr>
          <a:noFill/>
          <a:ln/>
        </p:spPr>
        <p:txBody>
          <a:bodyPr/>
          <a:lstStyle/>
          <a:p>
            <a:r>
              <a:rPr lang="en-US" dirty="0"/>
              <a:t>Image is from Wikimedia Commons.</a:t>
            </a:r>
          </a:p>
        </p:txBody>
      </p:sp>
    </p:spTree>
    <p:extLst>
      <p:ext uri="{BB962C8B-B14F-4D97-AF65-F5344CB8AC3E}">
        <p14:creationId xmlns:p14="http://schemas.microsoft.com/office/powerpoint/2010/main" val="1768041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5" y="9418318"/>
            <a:ext cx="743530" cy="257809"/>
          </a:xfrm>
          <a:prstGeom prst="rect">
            <a:avLst/>
          </a:prstGeom>
          <a:noFill/>
          <a:ln w="9525">
            <a:noFill/>
            <a:miter lim="800000"/>
            <a:headEnd/>
            <a:tailEnd/>
          </a:ln>
        </p:spPr>
        <p:txBody>
          <a:bodyPr lIns="48105" tIns="48747" rIns="48105" bIns="48747" anchor="b">
            <a:spAutoFit/>
          </a:bodyPr>
          <a:lstStyle/>
          <a:p>
            <a:pPr algn="ctr" defTabSz="973785"/>
            <a:fld id="{5C1989CA-1A92-4DB6-A85A-D489C0504DE6}" type="slidenum">
              <a:rPr lang="en-US" sz="1000"/>
              <a:pPr algn="ctr" defTabSz="973785"/>
              <a:t>43</a:t>
            </a:fld>
            <a:endParaRPr lang="en-US" sz="1000" dirty="0"/>
          </a:p>
        </p:txBody>
      </p:sp>
      <p:sp>
        <p:nvSpPr>
          <p:cNvPr id="135171" name="Rectangle 2"/>
          <p:cNvSpPr>
            <a:spLocks noGrp="1" noRot="1" noChangeAspect="1" noChangeArrowheads="1" noTextEdit="1"/>
          </p:cNvSpPr>
          <p:nvPr>
            <p:ph type="sldImg"/>
          </p:nvPr>
        </p:nvSpPr>
        <p:spPr>
          <a:xfrm>
            <a:off x="1504950" y="606425"/>
            <a:ext cx="4224338" cy="3168650"/>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5756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5" y="9418318"/>
            <a:ext cx="743530" cy="257809"/>
          </a:xfrm>
          <a:prstGeom prst="rect">
            <a:avLst/>
          </a:prstGeom>
          <a:noFill/>
          <a:ln w="9525">
            <a:noFill/>
            <a:miter lim="800000"/>
            <a:headEnd/>
            <a:tailEnd/>
          </a:ln>
        </p:spPr>
        <p:txBody>
          <a:bodyPr lIns="48105" tIns="48747" rIns="48105" bIns="48747" anchor="b">
            <a:spAutoFit/>
          </a:bodyPr>
          <a:lstStyle/>
          <a:p>
            <a:pPr algn="ctr" defTabSz="973785"/>
            <a:fld id="{5C1989CA-1A92-4DB6-A85A-D489C0504DE6}" type="slidenum">
              <a:rPr lang="en-US" sz="1000"/>
              <a:pPr algn="ctr" defTabSz="973785"/>
              <a:t>44</a:t>
            </a:fld>
            <a:endParaRPr lang="en-US" sz="1000" dirty="0"/>
          </a:p>
        </p:txBody>
      </p:sp>
      <p:sp>
        <p:nvSpPr>
          <p:cNvPr id="135171" name="Rectangle 2"/>
          <p:cNvSpPr>
            <a:spLocks noGrp="1" noRot="1" noChangeAspect="1" noChangeArrowheads="1" noTextEdit="1"/>
          </p:cNvSpPr>
          <p:nvPr>
            <p:ph type="sldImg"/>
          </p:nvPr>
        </p:nvSpPr>
        <p:spPr>
          <a:xfrm>
            <a:off x="1504950" y="606425"/>
            <a:ext cx="4224338" cy="3168650"/>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36484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5" y="9418318"/>
            <a:ext cx="743530" cy="257809"/>
          </a:xfrm>
          <a:prstGeom prst="rect">
            <a:avLst/>
          </a:prstGeom>
          <a:noFill/>
          <a:ln w="9525">
            <a:noFill/>
            <a:miter lim="800000"/>
            <a:headEnd/>
            <a:tailEnd/>
          </a:ln>
        </p:spPr>
        <p:txBody>
          <a:bodyPr lIns="48105" tIns="48747" rIns="48105" bIns="48747" anchor="b">
            <a:spAutoFit/>
          </a:bodyPr>
          <a:lstStyle/>
          <a:p>
            <a:pPr algn="ctr" defTabSz="973785"/>
            <a:fld id="{5C1989CA-1A92-4DB6-A85A-D489C0504DE6}" type="slidenum">
              <a:rPr lang="en-US" sz="1000"/>
              <a:pPr algn="ctr" defTabSz="973785"/>
              <a:t>45</a:t>
            </a:fld>
            <a:endParaRPr lang="en-US" sz="1000" dirty="0"/>
          </a:p>
        </p:txBody>
      </p:sp>
      <p:sp>
        <p:nvSpPr>
          <p:cNvPr id="135171" name="Rectangle 2"/>
          <p:cNvSpPr>
            <a:spLocks noGrp="1" noRot="1" noChangeAspect="1" noChangeArrowheads="1" noTextEdit="1"/>
          </p:cNvSpPr>
          <p:nvPr>
            <p:ph type="sldImg"/>
          </p:nvPr>
        </p:nvSpPr>
        <p:spPr>
          <a:xfrm>
            <a:off x="1504950" y="606425"/>
            <a:ext cx="4224338" cy="3168650"/>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89842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5" y="9418318"/>
            <a:ext cx="743530" cy="257809"/>
          </a:xfrm>
          <a:prstGeom prst="rect">
            <a:avLst/>
          </a:prstGeom>
          <a:noFill/>
          <a:ln w="9525">
            <a:noFill/>
            <a:miter lim="800000"/>
            <a:headEnd/>
            <a:tailEnd/>
          </a:ln>
        </p:spPr>
        <p:txBody>
          <a:bodyPr lIns="48105" tIns="48747" rIns="48105" bIns="48747" anchor="b">
            <a:spAutoFit/>
          </a:bodyPr>
          <a:lstStyle/>
          <a:p>
            <a:pPr algn="ctr" defTabSz="973785"/>
            <a:fld id="{5C1989CA-1A92-4DB6-A85A-D489C0504DE6}" type="slidenum">
              <a:rPr lang="en-US" sz="1000"/>
              <a:pPr algn="ctr" defTabSz="973785"/>
              <a:t>46</a:t>
            </a:fld>
            <a:endParaRPr lang="en-US" sz="1000" dirty="0"/>
          </a:p>
        </p:txBody>
      </p:sp>
      <p:sp>
        <p:nvSpPr>
          <p:cNvPr id="135171" name="Rectangle 2"/>
          <p:cNvSpPr>
            <a:spLocks noGrp="1" noRot="1" noChangeAspect="1" noChangeArrowheads="1" noTextEdit="1"/>
          </p:cNvSpPr>
          <p:nvPr>
            <p:ph type="sldImg"/>
          </p:nvPr>
        </p:nvSpPr>
        <p:spPr>
          <a:xfrm>
            <a:off x="1504950" y="606425"/>
            <a:ext cx="4224338" cy="3168650"/>
          </a:xfrm>
          <a:ln/>
        </p:spPr>
      </p:sp>
      <p:sp>
        <p:nvSpPr>
          <p:cNvPr id="135172" name="Rectangle 3"/>
          <p:cNvSpPr>
            <a:spLocks noGrp="1" noChangeArrowheads="1"/>
          </p:cNvSpPr>
          <p:nvPr>
            <p:ph type="body" idx="1"/>
          </p:nvPr>
        </p:nvSpPr>
        <p:spPr>
          <a:noFill/>
          <a:ln/>
        </p:spPr>
        <p:txBody>
          <a:bodyPr/>
          <a:lstStyle/>
          <a:p>
            <a:r>
              <a:rPr lang="en-US" dirty="0"/>
              <a:t>Image from Wikimedia Commons:</a:t>
            </a:r>
            <a:r>
              <a:rPr lang="en-US" baseline="0" dirty="0"/>
              <a:t> https://commons.wikimedia.org/w/index.php?title=Special:Search&amp;profile=images&amp;search=spacex+satellite+launch&amp;fulltext=1&amp;searchToken=aty1qrugm7dlyk32tlidos97b#/media/File:Jason-3_Satellite_Launch_(NHQ201601160007).jpg</a:t>
            </a:r>
          </a:p>
          <a:p>
            <a:endParaRPr lang="en-US" dirty="0"/>
          </a:p>
        </p:txBody>
      </p:sp>
    </p:spTree>
    <p:extLst>
      <p:ext uri="{BB962C8B-B14F-4D97-AF65-F5344CB8AC3E}">
        <p14:creationId xmlns:p14="http://schemas.microsoft.com/office/powerpoint/2010/main" val="999644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5" y="9418318"/>
            <a:ext cx="743530" cy="257809"/>
          </a:xfrm>
          <a:prstGeom prst="rect">
            <a:avLst/>
          </a:prstGeom>
          <a:noFill/>
          <a:ln w="9525">
            <a:noFill/>
            <a:miter lim="800000"/>
            <a:headEnd/>
            <a:tailEnd/>
          </a:ln>
        </p:spPr>
        <p:txBody>
          <a:bodyPr lIns="48105" tIns="48747" rIns="48105" bIns="48747" anchor="b">
            <a:spAutoFit/>
          </a:bodyPr>
          <a:lstStyle/>
          <a:p>
            <a:pPr algn="ctr" defTabSz="973785"/>
            <a:fld id="{5C1989CA-1A92-4DB6-A85A-D489C0504DE6}" type="slidenum">
              <a:rPr lang="en-US" sz="1000"/>
              <a:pPr algn="ctr" defTabSz="973785"/>
              <a:t>47</a:t>
            </a:fld>
            <a:endParaRPr lang="en-US" sz="1000" dirty="0"/>
          </a:p>
        </p:txBody>
      </p:sp>
      <p:sp>
        <p:nvSpPr>
          <p:cNvPr id="135171" name="Rectangle 2"/>
          <p:cNvSpPr>
            <a:spLocks noGrp="1" noRot="1" noChangeAspect="1" noChangeArrowheads="1" noTextEdit="1"/>
          </p:cNvSpPr>
          <p:nvPr>
            <p:ph type="sldImg"/>
          </p:nvPr>
        </p:nvSpPr>
        <p:spPr>
          <a:xfrm>
            <a:off x="1504950" y="606425"/>
            <a:ext cx="4224338" cy="3168650"/>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0570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5" y="9418318"/>
            <a:ext cx="743530" cy="257809"/>
          </a:xfrm>
          <a:prstGeom prst="rect">
            <a:avLst/>
          </a:prstGeom>
          <a:noFill/>
          <a:ln w="9525">
            <a:noFill/>
            <a:miter lim="800000"/>
            <a:headEnd/>
            <a:tailEnd/>
          </a:ln>
        </p:spPr>
        <p:txBody>
          <a:bodyPr lIns="48105" tIns="48747" rIns="48105" bIns="48747" anchor="b">
            <a:spAutoFit/>
          </a:bodyPr>
          <a:lstStyle/>
          <a:p>
            <a:pPr algn="ctr" defTabSz="973785"/>
            <a:fld id="{5C1989CA-1A92-4DB6-A85A-D489C0504DE6}" type="slidenum">
              <a:rPr lang="en-US" sz="1000"/>
              <a:pPr algn="ctr" defTabSz="973785"/>
              <a:t>7</a:t>
            </a:fld>
            <a:endParaRPr lang="en-US" sz="1000" dirty="0"/>
          </a:p>
        </p:txBody>
      </p:sp>
      <p:sp>
        <p:nvSpPr>
          <p:cNvPr id="135171" name="Rectangle 2"/>
          <p:cNvSpPr>
            <a:spLocks noGrp="1" noRot="1" noChangeAspect="1" noChangeArrowheads="1" noTextEdit="1"/>
          </p:cNvSpPr>
          <p:nvPr>
            <p:ph type="sldImg"/>
          </p:nvPr>
        </p:nvSpPr>
        <p:spPr>
          <a:xfrm>
            <a:off x="1504950" y="606425"/>
            <a:ext cx="4224338" cy="3168650"/>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1317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r>
              <a:rPr lang="en-US" dirty="0"/>
              <a:t>According to the KPMG report called “The New Deal: Driving Insurance Transformation with Strategy-aligned M&amp;A,” 84% of insurance companies plan to make between one and three acquisitions in 2017, while 94% plan at least one divestiture.</a:t>
            </a:r>
            <a:br>
              <a:rPr lang="en-US" dirty="0"/>
            </a:br>
            <a:endParaRPr lang="en-US" dirty="0"/>
          </a:p>
          <a:p>
            <a:r>
              <a:rPr lang="en-US" dirty="0"/>
              <a:t>In 2015 Anthem’s announced purchase of Cigna, and Aetna’s planned purchase of Humana together totaled $83 billion, according to S&amp;P Global Market Intelligence. The continued scrutiny of these two deals may have dampened merger activity in this sector in 2016.</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226821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12</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871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55738" y="330200"/>
            <a:ext cx="4254500" cy="319087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801">
              <a:defRPr>
                <a:solidFill>
                  <a:schemeClr val="tx1"/>
                </a:solidFill>
                <a:latin typeface="Arial" panose="020B0604020202020204" pitchFamily="34" charset="0"/>
                <a:cs typeface="Arial" panose="020B0604020202020204" pitchFamily="34" charset="0"/>
              </a:defRPr>
            </a:lvl1pPr>
            <a:lvl2pPr marL="756948" indent="-291133" defTabSz="947801">
              <a:defRPr>
                <a:solidFill>
                  <a:schemeClr val="tx1"/>
                </a:solidFill>
                <a:latin typeface="Arial" panose="020B0604020202020204" pitchFamily="34" charset="0"/>
                <a:cs typeface="Arial" panose="020B0604020202020204" pitchFamily="34" charset="0"/>
              </a:defRPr>
            </a:lvl2pPr>
            <a:lvl3pPr marL="1164535" indent="-232907" defTabSz="947801">
              <a:defRPr>
                <a:solidFill>
                  <a:schemeClr val="tx1"/>
                </a:solidFill>
                <a:latin typeface="Arial" panose="020B0604020202020204" pitchFamily="34" charset="0"/>
                <a:cs typeface="Arial" panose="020B0604020202020204" pitchFamily="34" charset="0"/>
              </a:defRPr>
            </a:lvl3pPr>
            <a:lvl4pPr marL="1630347" indent="-232907" defTabSz="947801">
              <a:defRPr>
                <a:solidFill>
                  <a:schemeClr val="tx1"/>
                </a:solidFill>
                <a:latin typeface="Arial" panose="020B0604020202020204" pitchFamily="34" charset="0"/>
                <a:cs typeface="Arial" panose="020B0604020202020204" pitchFamily="34" charset="0"/>
              </a:defRPr>
            </a:lvl4pPr>
            <a:lvl5pPr marL="2096161" indent="-232907" defTabSz="947801">
              <a:defRPr>
                <a:solidFill>
                  <a:schemeClr val="tx1"/>
                </a:solidFill>
                <a:latin typeface="Arial" panose="020B0604020202020204" pitchFamily="34" charset="0"/>
                <a:cs typeface="Arial" panose="020B0604020202020204" pitchFamily="34" charset="0"/>
              </a:defRPr>
            </a:lvl5pPr>
            <a:lvl6pPr marL="2561975" indent="-232907" defTabSz="9478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788" indent="-232907" defTabSz="9478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602" indent="-232907" defTabSz="9478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415" indent="-232907" defTabSz="9478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13</a:t>
            </a:fld>
            <a:endParaRPr lang="en-US" dirty="0"/>
          </a:p>
        </p:txBody>
      </p:sp>
    </p:spTree>
    <p:extLst>
      <p:ext uri="{BB962C8B-B14F-4D97-AF65-F5344CB8AC3E}">
        <p14:creationId xmlns:p14="http://schemas.microsoft.com/office/powerpoint/2010/main" val="79999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14</a:t>
            </a:fld>
            <a:endParaRPr lang="en-US" dirty="0"/>
          </a:p>
        </p:txBody>
      </p:sp>
      <p:sp>
        <p:nvSpPr>
          <p:cNvPr id="3" name="Slide Image Placeholder 2"/>
          <p:cNvSpPr>
            <a:spLocks noGrp="1" noRot="1" noChangeAspect="1"/>
          </p:cNvSpPr>
          <p:nvPr>
            <p:ph type="sldImg"/>
          </p:nvPr>
        </p:nvSpPr>
        <p:spPr>
          <a:xfrm>
            <a:off x="1455738" y="330200"/>
            <a:ext cx="4254500" cy="3190875"/>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935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15</a:t>
            </a:fld>
            <a:endParaRPr lang="en-US" dirty="0"/>
          </a:p>
        </p:txBody>
      </p:sp>
      <p:sp>
        <p:nvSpPr>
          <p:cNvPr id="3" name="Slide Image Placeholder 2"/>
          <p:cNvSpPr>
            <a:spLocks noGrp="1" noRot="1" noChangeAspect="1"/>
          </p:cNvSpPr>
          <p:nvPr>
            <p:ph type="sldImg"/>
          </p:nvPr>
        </p:nvSpPr>
        <p:spPr>
          <a:xfrm>
            <a:off x="1455738" y="330200"/>
            <a:ext cx="4254500" cy="3190875"/>
          </a:xfrm>
        </p:spPr>
      </p:sp>
      <p:sp>
        <p:nvSpPr>
          <p:cNvPr id="4" name="Notes Placeholder 3"/>
          <p:cNvSpPr>
            <a:spLocks noGrp="1"/>
          </p:cNvSpPr>
          <p:nvPr>
            <p:ph type="body" idx="1"/>
          </p:nvPr>
        </p:nvSpPr>
        <p:spPr/>
        <p:txBody>
          <a:bodyPr/>
          <a:lstStyle/>
          <a:p>
            <a:r>
              <a:rPr lang="en-US" dirty="0"/>
              <a:t>Likely to be some time before industry</a:t>
            </a:r>
            <a:r>
              <a:rPr lang="en-US" baseline="0" dirty="0"/>
              <a:t> gets any relief </a:t>
            </a:r>
            <a:r>
              <a:rPr lang="mr-IN" baseline="0" dirty="0"/>
              <a:t>–</a:t>
            </a:r>
            <a:r>
              <a:rPr lang="en-US" baseline="0" dirty="0"/>
              <a:t> yields continue to be declining. </a:t>
            </a:r>
          </a:p>
          <a:p>
            <a:r>
              <a:rPr lang="en-US" baseline="0" dirty="0"/>
              <a:t>70’s </a:t>
            </a:r>
            <a:r>
              <a:rPr lang="mr-IN" baseline="0" dirty="0"/>
              <a:t>–</a:t>
            </a:r>
            <a:r>
              <a:rPr lang="en-US" baseline="0" dirty="0"/>
              <a:t> 80’s investment yields were in the double digits. </a:t>
            </a:r>
          </a:p>
          <a:p>
            <a:r>
              <a:rPr lang="en-US" baseline="0" dirty="0"/>
              <a:t>Seeing some </a:t>
            </a:r>
            <a:r>
              <a:rPr lang="mr-IN" baseline="0" dirty="0"/>
              <a:t>–</a:t>
            </a:r>
            <a:r>
              <a:rPr lang="en-US" baseline="0" dirty="0"/>
              <a:t> but not a lot </a:t>
            </a:r>
            <a:r>
              <a:rPr lang="mr-IN" baseline="0" dirty="0"/>
              <a:t>–</a:t>
            </a:r>
            <a:r>
              <a:rPr lang="en-US" baseline="0" dirty="0"/>
              <a:t> where they are looking for higher, but can only do so much because of the liability cover issue AND regulatory scrutiny </a:t>
            </a:r>
          </a:p>
          <a:p>
            <a:pPr lvl="1"/>
            <a:r>
              <a:rPr lang="en-US" baseline="0" dirty="0"/>
              <a:t>Hedge funds </a:t>
            </a:r>
          </a:p>
          <a:p>
            <a:pPr lvl="1"/>
            <a:r>
              <a:rPr lang="en-US" baseline="0" dirty="0"/>
              <a:t>Pension funds </a:t>
            </a:r>
          </a:p>
        </p:txBody>
      </p:sp>
    </p:spTree>
    <p:extLst>
      <p:ext uri="{BB962C8B-B14F-4D97-AF65-F5344CB8AC3E}">
        <p14:creationId xmlns:p14="http://schemas.microsoft.com/office/powerpoint/2010/main" val="769596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7167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7643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7643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751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13208" y="3501416"/>
            <a:ext cx="7796213" cy="1038225"/>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2" name="Title 11"/>
          <p:cNvSpPr>
            <a:spLocks noGrp="1"/>
          </p:cNvSpPr>
          <p:nvPr>
            <p:ph type="title"/>
          </p:nvPr>
        </p:nvSpPr>
        <p:spPr>
          <a:xfrm>
            <a:off x="613978" y="2057065"/>
            <a:ext cx="7886700" cy="1325563"/>
          </a:xfrm>
          <a:prstGeom prst="rect">
            <a:avLst/>
          </a:prstGeom>
        </p:spPr>
        <p:txBody>
          <a:bodyPr anchor="b"/>
          <a:lstStyle>
            <a:lvl1pPr>
              <a:defRPr sz="3600"/>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Tree>
    <p:extLst>
      <p:ext uri="{BB962C8B-B14F-4D97-AF65-F5344CB8AC3E}">
        <p14:creationId xmlns:p14="http://schemas.microsoft.com/office/powerpoint/2010/main" val="69451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7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tx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ight Triangle 4"/>
          <p:cNvSpPr/>
          <p:nvPr userDrawn="1"/>
        </p:nvSpPr>
        <p:spPr>
          <a:xfrm flipH="1">
            <a:off x="4492800" y="2224800"/>
            <a:ext cx="4651200" cy="46332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
        <p:nvSpPr>
          <p:cNvPr id="7" name="Right Triangle 6"/>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1314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951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951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81301"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81300"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77715"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7643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78462"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9144" y="0"/>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5491" y="231310"/>
            <a:ext cx="84582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bwMode="gray">
          <a:xfrm>
            <a:off x="385491"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5"/>
          <a:stretch>
            <a:fillRect/>
          </a:stretch>
        </p:blipFill>
        <p:spPr>
          <a:xfrm>
            <a:off x="485942"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5" r:id="rId3"/>
    <p:sldLayoutId id="2147483654" r:id="rId4"/>
    <p:sldLayoutId id="2147483664" r:id="rId5"/>
    <p:sldLayoutId id="2147483650" r:id="rId6"/>
    <p:sldLayoutId id="2147483665" r:id="rId7"/>
    <p:sldLayoutId id="2147483655" r:id="rId8"/>
    <p:sldLayoutId id="2147483656" r:id="rId9"/>
    <p:sldLayoutId id="2147483658" r:id="rId10"/>
    <p:sldLayoutId id="2147483659" r:id="rId11"/>
    <p:sldLayoutId id="2147483657" r:id="rId12"/>
    <p:sldLayoutId id="2147483687" r:id="rId13"/>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flipH="1">
            <a:off x="4492800" y="2224800"/>
            <a:ext cx="4651200" cy="4633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82335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6718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iii.org/"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mailto:jamesl@iii.org?subject=Insurance:%20Leading%20Through%20Disruption" TargetMode="External"/><Relationship Id="rId5" Type="http://schemas.openxmlformats.org/officeDocument/2006/relationships/hyperlink" Target="mailto:stevenw@iii.org?subject=Insurance:%20Leading%20Through%20Disruption" TargetMode="External"/><Relationship Id="rId4" Type="http://schemas.openxmlformats.org/officeDocument/2006/relationships/hyperlink" Target="mailto:seank@iii.org?subject=Insurance:%20Leading%20Through%20Disrup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18" Type="http://schemas.openxmlformats.org/officeDocument/2006/relationships/image" Target="../media/image34.jpeg"/><Relationship Id="rId26" Type="http://schemas.openxmlformats.org/officeDocument/2006/relationships/image" Target="../media/image42.png"/><Relationship Id="rId3" Type="http://schemas.openxmlformats.org/officeDocument/2006/relationships/slideLayout" Target="../slideLayouts/slideLayout9.xml"/><Relationship Id="rId21" Type="http://schemas.openxmlformats.org/officeDocument/2006/relationships/image" Target="../media/image37.png"/><Relationship Id="rId34" Type="http://schemas.openxmlformats.org/officeDocument/2006/relationships/image" Target="../media/image5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2" Type="http://schemas.openxmlformats.org/officeDocument/2006/relationships/tags" Target="../tags/tag11.xml"/><Relationship Id="rId16" Type="http://schemas.openxmlformats.org/officeDocument/2006/relationships/image" Target="../media/image32.jpe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vmlDrawing" Target="../drawings/vmlDrawing2.vml"/><Relationship Id="rId6" Type="http://schemas.openxmlformats.org/officeDocument/2006/relationships/image" Target="../media/image22.emf"/><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oleObject" Target="../embeddings/oleObject2.bin"/><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jpe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notesSlide" Target="../notesSlides/notesSlide21.xml"/><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g"/><Relationship Id="rId18" Type="http://schemas.openxmlformats.org/officeDocument/2006/relationships/image" Target="../media/image62.png"/><Relationship Id="rId3" Type="http://schemas.openxmlformats.org/officeDocument/2006/relationships/slideLayout" Target="../slideLayouts/slideLayout4.xml"/><Relationship Id="rId7" Type="http://schemas.openxmlformats.org/officeDocument/2006/relationships/image" Target="../media/image23.png"/><Relationship Id="rId12" Type="http://schemas.openxmlformats.org/officeDocument/2006/relationships/image" Target="../media/image56.gif"/><Relationship Id="rId17" Type="http://schemas.openxmlformats.org/officeDocument/2006/relationships/image" Target="../media/image61.png"/><Relationship Id="rId2" Type="http://schemas.openxmlformats.org/officeDocument/2006/relationships/tags" Target="../tags/tag12.xml"/><Relationship Id="rId16" Type="http://schemas.openxmlformats.org/officeDocument/2006/relationships/image" Target="../media/image60.jpg"/><Relationship Id="rId20" Type="http://schemas.openxmlformats.org/officeDocument/2006/relationships/image" Target="../media/image64.jpg"/><Relationship Id="rId1" Type="http://schemas.openxmlformats.org/officeDocument/2006/relationships/vmlDrawing" Target="../drawings/vmlDrawing3.vml"/><Relationship Id="rId6" Type="http://schemas.openxmlformats.org/officeDocument/2006/relationships/image" Target="../media/image51.emf"/><Relationship Id="rId11" Type="http://schemas.openxmlformats.org/officeDocument/2006/relationships/image" Target="../media/image55.png"/><Relationship Id="rId5" Type="http://schemas.openxmlformats.org/officeDocument/2006/relationships/oleObject" Target="../embeddings/oleObject3.bin"/><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notesSlide" Target="../notesSlides/notesSlide22.xml"/><Relationship Id="rId9" Type="http://schemas.openxmlformats.org/officeDocument/2006/relationships/image" Target="../media/image53.png"/><Relationship Id="rId14" Type="http://schemas.openxmlformats.org/officeDocument/2006/relationships/image" Target="../media/image5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notesSlide" Target="../notesSlides/notesSlide23.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67.jpeg"/><Relationship Id="rId5" Type="http://schemas.openxmlformats.org/officeDocument/2006/relationships/image" Target="../media/image66.png"/><Relationship Id="rId10" Type="http://schemas.openxmlformats.org/officeDocument/2006/relationships/image" Target="../media/image71.jpeg"/><Relationship Id="rId4" Type="http://schemas.openxmlformats.org/officeDocument/2006/relationships/image" Target="../media/image65.png"/><Relationship Id="rId9" Type="http://schemas.openxmlformats.org/officeDocument/2006/relationships/image" Target="../media/image7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comments" Target="../comments/comment1.xml"/><Relationship Id="rId4" Type="http://schemas.openxmlformats.org/officeDocument/2006/relationships/hyperlink" Target="http://www.propertycasualty360.com/2013/04/17/insurance-industry-crisis-400000-positions-to-fill?slreturn=1476304299"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chart" Target="../charts/char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hyperlink" Target="http://www.nbcnews.com/science/space/spacex-explains-september-explosion-says-it-ll-try-again-sunday-n702421"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ii.org/publications/a-firm-foundation-how-insurance-supports-the-economy/introduction/to-the-reader"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a:t>
            </a:r>
            <a:br>
              <a:rPr lang="en-US" dirty="0"/>
            </a:br>
            <a:r>
              <a:rPr lang="en-US" dirty="0"/>
              <a:t>Leading Through Disruption </a:t>
            </a:r>
          </a:p>
        </p:txBody>
      </p:sp>
      <p:sp>
        <p:nvSpPr>
          <p:cNvPr id="4" name="Rectangle 3"/>
          <p:cNvSpPr txBox="1">
            <a:spLocks noChangeArrowheads="1"/>
          </p:cNvSpPr>
          <p:nvPr/>
        </p:nvSpPr>
        <p:spPr bwMode="gray">
          <a:xfrm>
            <a:off x="704083" y="5603846"/>
            <a:ext cx="7772400" cy="125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1"/>
              </a:spcBef>
              <a:buClr>
                <a:schemeClr val="accent1"/>
              </a:buClr>
            </a:pPr>
            <a:r>
              <a:rPr lang="en-US" altLang="en-US" sz="1200" spc="49" dirty="0">
                <a:solidFill>
                  <a:srgbClr val="337DBE"/>
                </a:solidFill>
                <a:latin typeface="+mn-lt"/>
              </a:rPr>
              <a:t>Sean Kevelighan, Chief Executive Officer </a:t>
            </a:r>
            <a:br>
              <a:rPr lang="en-US" altLang="en-US" sz="1200" spc="49" dirty="0">
                <a:solidFill>
                  <a:srgbClr val="337DBE"/>
                </a:solidFill>
                <a:latin typeface="+mn-lt"/>
              </a:rPr>
            </a:br>
            <a:r>
              <a:rPr lang="en-US" altLang="en-US" sz="1200" spc="49" dirty="0">
                <a:solidFill>
                  <a:srgbClr val="337DBE"/>
                </a:solidFill>
                <a:latin typeface="+mn-lt"/>
              </a:rPr>
              <a:t>Steven Weisbart, Chief Economist</a:t>
            </a:r>
            <a:br>
              <a:rPr lang="en-US" altLang="en-US" sz="1200" spc="49" dirty="0">
                <a:solidFill>
                  <a:srgbClr val="337DBE"/>
                </a:solidFill>
                <a:latin typeface="+mn-lt"/>
              </a:rPr>
            </a:br>
            <a:r>
              <a:rPr lang="en-US" altLang="en-US" sz="1200" spc="49" dirty="0">
                <a:solidFill>
                  <a:srgbClr val="337DBE"/>
                </a:solidFill>
                <a:latin typeface="+mn-lt"/>
              </a:rPr>
              <a:t>James Lynch, Chief Actuary</a:t>
            </a:r>
          </a:p>
          <a:p>
            <a:pPr>
              <a:lnSpc>
                <a:spcPct val="90000"/>
              </a:lnSpc>
              <a:spcBef>
                <a:spcPts val="601"/>
              </a:spcBef>
              <a:buClr>
                <a:schemeClr val="accent1"/>
              </a:buClr>
            </a:pPr>
            <a:r>
              <a:rPr lang="en-US" altLang="en-US" sz="1200" spc="49" dirty="0">
                <a:solidFill>
                  <a:srgbClr val="337DBE"/>
                </a:solidFill>
                <a:latin typeface="+mn-lt"/>
                <a:sym typeface="Symbol" panose="05050102010706020507" pitchFamily="18" charset="2"/>
              </a:rPr>
              <a:t>Insurance Information Institute </a:t>
            </a:r>
            <a:r>
              <a:rPr lang="en-US" altLang="en-US" sz="1200" spc="49" dirty="0">
                <a:solidFill>
                  <a:srgbClr val="337DBE"/>
                </a:solidFill>
                <a:latin typeface="+mn-lt"/>
                <a:sym typeface="Wingdings"/>
              </a:rPr>
              <a:t> </a:t>
            </a:r>
            <a:r>
              <a:rPr lang="en-US" altLang="en-US" sz="1200" spc="49" dirty="0">
                <a:solidFill>
                  <a:srgbClr val="337DBE"/>
                </a:solidFill>
                <a:latin typeface="+mn-lt"/>
                <a:sym typeface="Symbol" panose="05050102010706020507" pitchFamily="18" charset="2"/>
              </a:rPr>
              <a:t>110 William Street </a:t>
            </a:r>
            <a:r>
              <a:rPr lang="en-US" altLang="en-US" sz="1200" spc="49" dirty="0">
                <a:solidFill>
                  <a:srgbClr val="337DBE"/>
                </a:solidFill>
                <a:latin typeface="+mn-lt"/>
                <a:sym typeface="Wingdings"/>
              </a:rPr>
              <a:t> </a:t>
            </a:r>
            <a:r>
              <a:rPr lang="en-US" altLang="en-US" sz="1200" spc="49" dirty="0">
                <a:solidFill>
                  <a:srgbClr val="337DBE"/>
                </a:solidFill>
                <a:latin typeface="+mn-lt"/>
                <a:sym typeface="Symbol" panose="05050102010706020507" pitchFamily="18" charset="2"/>
              </a:rPr>
              <a:t>New York, NY 10038 </a:t>
            </a:r>
            <a:br>
              <a:rPr lang="en-US" altLang="en-US" sz="1200" spc="49" dirty="0">
                <a:solidFill>
                  <a:srgbClr val="337DBE"/>
                </a:solidFill>
                <a:latin typeface="+mn-lt"/>
                <a:sym typeface="Symbol" panose="05050102010706020507" pitchFamily="18" charset="2"/>
              </a:rPr>
            </a:br>
            <a:r>
              <a:rPr lang="en-US" altLang="en-US" sz="1200" spc="49" dirty="0">
                <a:solidFill>
                  <a:srgbClr val="337DBE"/>
                </a:solidFill>
                <a:latin typeface="+mn-lt"/>
                <a:sym typeface="Symbol" panose="05050102010706020507" pitchFamily="18" charset="2"/>
              </a:rPr>
              <a:t>212.346.5520 </a:t>
            </a:r>
            <a:r>
              <a:rPr lang="en-US" altLang="en-US" sz="1200" spc="49" dirty="0">
                <a:solidFill>
                  <a:srgbClr val="337DBE"/>
                </a:solidFill>
                <a:latin typeface="+mn-lt"/>
                <a:sym typeface="Wingdings"/>
              </a:rPr>
              <a:t> </a:t>
            </a:r>
            <a:r>
              <a:rPr lang="en-US" altLang="en-US" sz="1200" spc="49" dirty="0">
                <a:solidFill>
                  <a:srgbClr val="337DBE"/>
                </a:solidFill>
                <a:latin typeface="+mn-lt"/>
                <a:sym typeface="Symbol" panose="05050102010706020507" pitchFamily="18" charset="2"/>
                <a:hlinkClick r:id="rId4"/>
              </a:rPr>
              <a:t>seank@iii.org</a:t>
            </a:r>
            <a:r>
              <a:rPr lang="en-US" altLang="en-US" sz="1200" spc="49" dirty="0">
                <a:solidFill>
                  <a:srgbClr val="337DBE"/>
                </a:solidFill>
                <a:latin typeface="+mn-lt"/>
                <a:sym typeface="Symbol" panose="05050102010706020507" pitchFamily="18" charset="2"/>
              </a:rPr>
              <a:t> </a:t>
            </a:r>
            <a:r>
              <a:rPr lang="en-US" altLang="en-US" sz="1200" spc="49" dirty="0">
                <a:solidFill>
                  <a:srgbClr val="337DBE"/>
                </a:solidFill>
                <a:latin typeface="+mn-lt"/>
                <a:sym typeface="Wingdings"/>
              </a:rPr>
              <a:t> </a:t>
            </a:r>
            <a:r>
              <a:rPr lang="en-US" altLang="en-US" sz="1200" spc="49" dirty="0">
                <a:solidFill>
                  <a:srgbClr val="337DBE"/>
                </a:solidFill>
                <a:latin typeface="+mn-lt"/>
                <a:sym typeface="Wingdings"/>
                <a:hlinkClick r:id="rId5"/>
              </a:rPr>
              <a:t>stevenw@iii.org</a:t>
            </a:r>
            <a:r>
              <a:rPr lang="en-US" altLang="en-US" sz="1200" spc="49" dirty="0">
                <a:solidFill>
                  <a:srgbClr val="337DBE"/>
                </a:solidFill>
                <a:latin typeface="+mn-lt"/>
                <a:sym typeface="Wingdings"/>
              </a:rPr>
              <a:t> </a:t>
            </a:r>
            <a:r>
              <a:rPr lang="en-US" altLang="en-US" sz="1200" spc="49" dirty="0">
                <a:solidFill>
                  <a:srgbClr val="337DBE"/>
                </a:solidFill>
                <a:sym typeface="Wingdings"/>
              </a:rPr>
              <a:t> </a:t>
            </a:r>
            <a:r>
              <a:rPr lang="en-US" altLang="en-US" sz="1200" spc="49" dirty="0">
                <a:solidFill>
                  <a:srgbClr val="337DBE"/>
                </a:solidFill>
                <a:sym typeface="Wingdings"/>
                <a:hlinkClick r:id="rId6"/>
              </a:rPr>
              <a:t>jamesl@iii.org</a:t>
            </a:r>
            <a:r>
              <a:rPr lang="en-US" altLang="en-US" sz="1200" spc="49" dirty="0">
                <a:solidFill>
                  <a:srgbClr val="337DBE"/>
                </a:solidFill>
                <a:sym typeface="Wingdings"/>
              </a:rPr>
              <a:t>  </a:t>
            </a:r>
            <a:r>
              <a:rPr lang="en-US" altLang="en-US" sz="1200" spc="49" dirty="0">
                <a:solidFill>
                  <a:srgbClr val="337DBE"/>
                </a:solidFill>
                <a:latin typeface="+mn-lt"/>
                <a:sym typeface="Symbol" panose="05050102010706020507" pitchFamily="18" charset="2"/>
                <a:hlinkClick r:id="rId7"/>
              </a:rPr>
              <a:t>www.iii.org</a:t>
            </a:r>
            <a:endParaRPr lang="en-US" altLang="en-US" sz="1200" spc="49" dirty="0">
              <a:solidFill>
                <a:srgbClr val="337DBE"/>
              </a:solidFill>
              <a:latin typeface="+mn-lt"/>
            </a:endParaRPr>
          </a:p>
        </p:txBody>
      </p:sp>
      <p:sp>
        <p:nvSpPr>
          <p:cNvPr id="3" name="TextBox 2"/>
          <p:cNvSpPr txBox="1"/>
          <p:nvPr/>
        </p:nvSpPr>
        <p:spPr>
          <a:xfrm>
            <a:off x="1062681" y="2479591"/>
            <a:ext cx="1226195" cy="914400"/>
          </a:xfrm>
          <a:prstGeom prst="rect">
            <a:avLst/>
          </a:prstGeom>
          <a:noFill/>
        </p:spPr>
        <p:txBody>
          <a:bodyPr wrap="none" rtlCol="0">
            <a:noAutofit/>
          </a:bodyPr>
          <a:lstStyle/>
          <a:p>
            <a:pPr marL="292594" indent="-292594">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5" name="TextBox 4"/>
          <p:cNvSpPr txBox="1"/>
          <p:nvPr/>
        </p:nvSpPr>
        <p:spPr>
          <a:xfrm>
            <a:off x="31531" y="2494455"/>
            <a:ext cx="1219200" cy="1219200"/>
          </a:xfrm>
          <a:prstGeom prst="rect">
            <a:avLst/>
          </a:prstGeom>
          <a:noFill/>
        </p:spPr>
        <p:txBody>
          <a:bodyPr wrap="none" rtlCol="0">
            <a:noAutofit/>
          </a:bodyPr>
          <a:lstStyle/>
          <a:p>
            <a:pPr marL="390125" indent="-390125">
              <a:lnSpc>
                <a:spcPct val="90000"/>
              </a:lnSpc>
              <a:spcBef>
                <a:spcPts val="1600"/>
              </a:spcBef>
              <a:buClr>
                <a:srgbClr val="337DBE"/>
              </a:buClr>
              <a:buSzPct val="77000"/>
              <a:buFont typeface="Wingdings 3" panose="05040102010807070707" pitchFamily="18" charset="2"/>
              <a:buChar char=""/>
            </a:pPr>
            <a:endParaRPr lang="en-US" sz="2667" dirty="0"/>
          </a:p>
        </p:txBody>
      </p:sp>
    </p:spTree>
    <p:custDataLst>
      <p:tags r:id="rId1"/>
    </p:custDataLst>
    <p:extLst>
      <p:ext uri="{BB962C8B-B14F-4D97-AF65-F5344CB8AC3E}">
        <p14:creationId xmlns:p14="http://schemas.microsoft.com/office/powerpoint/2010/main" val="3427507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Market Report </a:t>
            </a:r>
            <a:endParaRPr lang="en-GB" dirty="0"/>
          </a:p>
        </p:txBody>
      </p:sp>
    </p:spTree>
    <p:extLst>
      <p:ext uri="{BB962C8B-B14F-4D97-AF65-F5344CB8AC3E}">
        <p14:creationId xmlns:p14="http://schemas.microsoft.com/office/powerpoint/2010/main" val="42423217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State of Insurance </a:t>
            </a:r>
          </a:p>
        </p:txBody>
      </p:sp>
      <p:sp>
        <p:nvSpPr>
          <p:cNvPr id="9" name="Text Placeholder 8"/>
          <p:cNvSpPr>
            <a:spLocks noGrp="1"/>
          </p:cNvSpPr>
          <p:nvPr>
            <p:ph type="body" sz="quarter" idx="16"/>
          </p:nvPr>
        </p:nvSpPr>
        <p:spPr/>
        <p:txBody>
          <a:bodyPr/>
          <a:lstStyle/>
          <a:p>
            <a:r>
              <a:rPr lang="en-US" baseline="30000" dirty="0"/>
              <a:t>1</a:t>
            </a:r>
            <a:r>
              <a:rPr lang="en-US" dirty="0"/>
              <a:t>PCS; </a:t>
            </a:r>
            <a:r>
              <a:rPr lang="en-US" baseline="30000" dirty="0"/>
              <a:t>2</a:t>
            </a:r>
            <a:r>
              <a:rPr lang="en-US" dirty="0"/>
              <a:t>Conning Research; </a:t>
            </a:r>
            <a:r>
              <a:rPr lang="en-US" baseline="30000" dirty="0"/>
              <a:t>3</a:t>
            </a:r>
            <a:r>
              <a:rPr lang="en-US" dirty="0"/>
              <a:t>S&amp;P Financial.</a:t>
            </a:r>
          </a:p>
        </p:txBody>
      </p:sp>
      <p:grpSp>
        <p:nvGrpSpPr>
          <p:cNvPr id="7" name="Group 6"/>
          <p:cNvGrpSpPr/>
          <p:nvPr/>
        </p:nvGrpSpPr>
        <p:grpSpPr>
          <a:xfrm>
            <a:off x="3203990" y="1362505"/>
            <a:ext cx="2738926" cy="4746751"/>
            <a:chOff x="3545992" y="1021877"/>
            <a:chExt cx="2054194" cy="3560062"/>
          </a:xfrm>
        </p:grpSpPr>
        <p:sp>
          <p:nvSpPr>
            <p:cNvPr id="5" name="Trapezoid 4"/>
            <p:cNvSpPr/>
            <p:nvPr/>
          </p:nvSpPr>
          <p:spPr>
            <a:xfrm rot="16200000">
              <a:off x="4229198" y="1999576"/>
              <a:ext cx="692248" cy="774212"/>
            </a:xfrm>
            <a:prstGeom prst="trapezoid">
              <a:avLst>
                <a:gd name="adj" fmla="val 1399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667" b="1" dirty="0">
                <a:solidFill>
                  <a:schemeClr val="bg1"/>
                </a:solidFill>
              </a:endParaRPr>
            </a:p>
          </p:txBody>
        </p:sp>
        <p:grpSp>
          <p:nvGrpSpPr>
            <p:cNvPr id="3" name="Group 2"/>
            <p:cNvGrpSpPr/>
            <p:nvPr/>
          </p:nvGrpSpPr>
          <p:grpSpPr>
            <a:xfrm>
              <a:off x="3545992" y="1021877"/>
              <a:ext cx="2054194" cy="3560062"/>
              <a:chOff x="3545992" y="1021877"/>
              <a:chExt cx="2054194" cy="3560062"/>
            </a:xfrm>
          </p:grpSpPr>
          <p:grpSp>
            <p:nvGrpSpPr>
              <p:cNvPr id="185" name="Group 184"/>
              <p:cNvGrpSpPr/>
              <p:nvPr/>
            </p:nvGrpSpPr>
            <p:grpSpPr>
              <a:xfrm>
                <a:off x="3545993" y="1393372"/>
                <a:ext cx="2054193" cy="3188567"/>
                <a:chOff x="3203990" y="1857828"/>
                <a:chExt cx="2738924" cy="4251423"/>
              </a:xfrm>
            </p:grpSpPr>
            <p:sp>
              <p:nvSpPr>
                <p:cNvPr id="13" name="Rectangle 12"/>
                <p:cNvSpPr/>
                <p:nvPr/>
              </p:nvSpPr>
              <p:spPr>
                <a:xfrm>
                  <a:off x="3203990" y="1857828"/>
                  <a:ext cx="2731008" cy="425142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aphicFrame>
              <p:nvGraphicFramePr>
                <p:cNvPr id="115" name="Chart 114"/>
                <p:cNvGraphicFramePr/>
                <p:nvPr>
                  <p:extLst/>
                </p:nvPr>
              </p:nvGraphicFramePr>
              <p:xfrm>
                <a:off x="3223595" y="4462394"/>
                <a:ext cx="2719319" cy="1520910"/>
              </p:xfrm>
              <a:graphic>
                <a:graphicData uri="http://schemas.openxmlformats.org/drawingml/2006/chart">
                  <c:chart xmlns:c="http://schemas.openxmlformats.org/drawingml/2006/chart" xmlns:r="http://schemas.openxmlformats.org/officeDocument/2006/relationships" r:id="rId4"/>
                </a:graphicData>
              </a:graphic>
            </p:graphicFrame>
            <p:sp>
              <p:nvSpPr>
                <p:cNvPr id="119" name="Text Placeholder 4"/>
                <p:cNvSpPr txBox="1">
                  <a:spLocks/>
                </p:cNvSpPr>
                <p:nvPr/>
              </p:nvSpPr>
              <p:spPr bwMode="gray">
                <a:xfrm>
                  <a:off x="4594143" y="4482181"/>
                  <a:ext cx="1003932" cy="576541"/>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36576" tIns="27433" rIns="27433" bIns="36576" numCol="1" rtlCol="0" anchor="b"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700" dirty="0">
                      <a:solidFill>
                        <a:schemeClr val="bg1"/>
                      </a:solidFill>
                    </a:rPr>
                    <a:t>2016 Loss Up Modestly Compared With 10-YearAaverage $19.1B</a:t>
                  </a:r>
                  <a:endParaRPr lang="en-US" sz="700" b="0" dirty="0">
                    <a:solidFill>
                      <a:schemeClr val="bg1"/>
                    </a:solidFill>
                  </a:endParaRPr>
                </a:p>
              </p:txBody>
            </p:sp>
            <p:sp>
              <p:nvSpPr>
                <p:cNvPr id="121" name="TextBox 120"/>
                <p:cNvSpPr txBox="1"/>
                <p:nvPr/>
              </p:nvSpPr>
              <p:spPr bwMode="gray">
                <a:xfrm>
                  <a:off x="3300446" y="4133637"/>
                  <a:ext cx="1969386" cy="235451"/>
                </a:xfrm>
                <a:prstGeom prst="rect">
                  <a:avLst/>
                </a:prstGeom>
                <a:noFill/>
                <a:ln>
                  <a:noFill/>
                </a:ln>
              </p:spPr>
              <p:txBody>
                <a:bodyPr wrap="none" lIns="27433" tIns="27433" rIns="27433" bIns="27433" rtlCol="0" anchor="ctr">
                  <a:spAutoFit/>
                </a:bodyPr>
                <a:lstStyle/>
                <a:p>
                  <a:pPr>
                    <a:lnSpc>
                      <a:spcPct val="90000"/>
                    </a:lnSpc>
                    <a:spcBef>
                      <a:spcPts val="1200"/>
                    </a:spcBef>
                    <a:buClr>
                      <a:srgbClr val="337DBE"/>
                    </a:buClr>
                    <a:buSzPct val="77000"/>
                  </a:pPr>
                  <a:r>
                    <a:rPr lang="en-US" sz="1300" b="1" dirty="0">
                      <a:solidFill>
                        <a:schemeClr val="accent3"/>
                      </a:solidFill>
                    </a:rPr>
                    <a:t>U.S. Insured Cat Losses</a:t>
                  </a:r>
                </a:p>
              </p:txBody>
            </p:sp>
            <p:cxnSp>
              <p:nvCxnSpPr>
                <p:cNvPr id="123" name="Straight Connector 122"/>
                <p:cNvCxnSpPr/>
                <p:nvPr/>
              </p:nvCxnSpPr>
              <p:spPr bwMode="gray">
                <a:xfrm>
                  <a:off x="3308371" y="4013665"/>
                  <a:ext cx="2539377" cy="6879"/>
                </a:xfrm>
                <a:prstGeom prst="line">
                  <a:avLst/>
                </a:prstGeom>
                <a:ln w="317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bwMode="gray">
                <a:xfrm>
                  <a:off x="3300446" y="2303469"/>
                  <a:ext cx="2541659" cy="235451"/>
                </a:xfrm>
                <a:prstGeom prst="rect">
                  <a:avLst/>
                </a:prstGeom>
                <a:noFill/>
                <a:ln>
                  <a:noFill/>
                </a:ln>
              </p:spPr>
              <p:txBody>
                <a:bodyPr wrap="none" lIns="27433" tIns="27433" rIns="27433" bIns="27433" rtlCol="0" anchor="ctr">
                  <a:spAutoFit/>
                </a:bodyPr>
                <a:lstStyle/>
                <a:p>
                  <a:pPr>
                    <a:lnSpc>
                      <a:spcPct val="90000"/>
                    </a:lnSpc>
                    <a:spcBef>
                      <a:spcPts val="1200"/>
                    </a:spcBef>
                    <a:buClr>
                      <a:srgbClr val="337DBE"/>
                    </a:buClr>
                    <a:buSzPct val="77000"/>
                  </a:pPr>
                  <a:r>
                    <a:rPr lang="en-US" sz="1300" b="1" dirty="0">
                      <a:solidFill>
                        <a:schemeClr val="accent3"/>
                      </a:solidFill>
                    </a:rPr>
                    <a:t>P/C Payouts / Property Losses</a:t>
                  </a:r>
                  <a:r>
                    <a:rPr lang="en-US" sz="1300" b="1" baseline="30000" dirty="0">
                      <a:solidFill>
                        <a:schemeClr val="accent3"/>
                      </a:solidFill>
                    </a:rPr>
                    <a:t>1</a:t>
                  </a:r>
                </a:p>
              </p:txBody>
            </p:sp>
            <p:grpSp>
              <p:nvGrpSpPr>
                <p:cNvPr id="184" name="Group 183"/>
                <p:cNvGrpSpPr/>
                <p:nvPr/>
              </p:nvGrpSpPr>
              <p:grpSpPr>
                <a:xfrm>
                  <a:off x="3352488" y="2672204"/>
                  <a:ext cx="2447879" cy="1016533"/>
                  <a:chOff x="3323910" y="2624574"/>
                  <a:chExt cx="2447879" cy="1016533"/>
                </a:xfrm>
              </p:grpSpPr>
              <p:sp>
                <p:nvSpPr>
                  <p:cNvPr id="182" name="Oval 181"/>
                  <p:cNvSpPr/>
                  <p:nvPr/>
                </p:nvSpPr>
                <p:spPr>
                  <a:xfrm>
                    <a:off x="3363591" y="2658877"/>
                    <a:ext cx="944747" cy="94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83" name="Oval 182"/>
                  <p:cNvSpPr/>
                  <p:nvPr/>
                </p:nvSpPr>
                <p:spPr>
                  <a:xfrm>
                    <a:off x="4792500" y="2658877"/>
                    <a:ext cx="944747" cy="94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nvGrpSpPr>
                  <p:cNvPr id="137" name="Group 136"/>
                  <p:cNvGrpSpPr/>
                  <p:nvPr/>
                </p:nvGrpSpPr>
                <p:grpSpPr bwMode="gray">
                  <a:xfrm>
                    <a:off x="3373119" y="2794596"/>
                    <a:ext cx="919485" cy="610228"/>
                    <a:chOff x="7708027" y="2364680"/>
                    <a:chExt cx="919485" cy="610228"/>
                  </a:xfrm>
                </p:grpSpPr>
                <p:sp>
                  <p:nvSpPr>
                    <p:cNvPr id="139" name="TextBox 138"/>
                    <p:cNvSpPr txBox="1"/>
                    <p:nvPr/>
                  </p:nvSpPr>
                  <p:spPr bwMode="gray">
                    <a:xfrm>
                      <a:off x="7708027" y="2605576"/>
                      <a:ext cx="919485" cy="369332"/>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2000" b="1" dirty="0">
                          <a:solidFill>
                            <a:schemeClr val="accent3"/>
                          </a:solidFill>
                        </a:rPr>
                        <a:t>$15.4B</a:t>
                      </a:r>
                    </a:p>
                  </p:txBody>
                </p:sp>
                <p:sp>
                  <p:nvSpPr>
                    <p:cNvPr id="140" name="TextBox 139"/>
                    <p:cNvSpPr txBox="1"/>
                    <p:nvPr/>
                  </p:nvSpPr>
                  <p:spPr bwMode="gray">
                    <a:xfrm>
                      <a:off x="7909575" y="2364680"/>
                      <a:ext cx="489880" cy="286360"/>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1401" b="1" dirty="0">
                          <a:solidFill>
                            <a:schemeClr val="accent3"/>
                          </a:solidFill>
                        </a:rPr>
                        <a:t>2015</a:t>
                      </a:r>
                      <a:endParaRPr lang="en-US" sz="1200" b="1" baseline="30000" dirty="0">
                        <a:solidFill>
                          <a:schemeClr val="accent3"/>
                        </a:solidFill>
                      </a:endParaRPr>
                    </a:p>
                  </p:txBody>
                </p:sp>
              </p:grpSp>
              <p:sp>
                <p:nvSpPr>
                  <p:cNvPr id="138" name="Circle: Hollow 137"/>
                  <p:cNvSpPr/>
                  <p:nvPr/>
                </p:nvSpPr>
                <p:spPr bwMode="gray">
                  <a:xfrm>
                    <a:off x="3323910" y="2624574"/>
                    <a:ext cx="1016533" cy="1016533"/>
                  </a:xfrm>
                  <a:prstGeom prst="donut">
                    <a:avLst>
                      <a:gd name="adj" fmla="val 61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accent3"/>
                      </a:solidFill>
                    </a:endParaRPr>
                  </a:p>
                </p:txBody>
              </p:sp>
              <p:grpSp>
                <p:nvGrpSpPr>
                  <p:cNvPr id="177" name="Group 176"/>
                  <p:cNvGrpSpPr/>
                  <p:nvPr/>
                </p:nvGrpSpPr>
                <p:grpSpPr bwMode="gray">
                  <a:xfrm>
                    <a:off x="4823703" y="2794596"/>
                    <a:ext cx="881012" cy="596378"/>
                    <a:chOff x="7727265" y="2364680"/>
                    <a:chExt cx="881012" cy="596378"/>
                  </a:xfrm>
                </p:grpSpPr>
                <p:sp>
                  <p:nvSpPr>
                    <p:cNvPr id="178" name="TextBox 177"/>
                    <p:cNvSpPr txBox="1"/>
                    <p:nvPr/>
                  </p:nvSpPr>
                  <p:spPr bwMode="gray">
                    <a:xfrm>
                      <a:off x="7727265" y="2605576"/>
                      <a:ext cx="881012" cy="355482"/>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1900" b="1" dirty="0">
                          <a:solidFill>
                            <a:schemeClr val="accent3"/>
                          </a:solidFill>
                        </a:rPr>
                        <a:t>$21.6B</a:t>
                      </a:r>
                    </a:p>
                  </p:txBody>
                </p:sp>
                <p:sp>
                  <p:nvSpPr>
                    <p:cNvPr id="179" name="TextBox 178"/>
                    <p:cNvSpPr txBox="1"/>
                    <p:nvPr/>
                  </p:nvSpPr>
                  <p:spPr bwMode="gray">
                    <a:xfrm>
                      <a:off x="7909575" y="2364680"/>
                      <a:ext cx="489880" cy="286360"/>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1401" b="1" dirty="0">
                          <a:solidFill>
                            <a:schemeClr val="accent3"/>
                          </a:solidFill>
                        </a:rPr>
                        <a:t>2016</a:t>
                      </a:r>
                      <a:endParaRPr lang="en-US" sz="1200" b="1" baseline="30000" dirty="0">
                        <a:solidFill>
                          <a:schemeClr val="accent3"/>
                        </a:solidFill>
                      </a:endParaRPr>
                    </a:p>
                  </p:txBody>
                </p:sp>
              </p:grpSp>
              <p:sp>
                <p:nvSpPr>
                  <p:cNvPr id="180" name="Circle: Hollow 179"/>
                  <p:cNvSpPr/>
                  <p:nvPr/>
                </p:nvSpPr>
                <p:spPr bwMode="gray">
                  <a:xfrm>
                    <a:off x="4755256" y="2624574"/>
                    <a:ext cx="1016533" cy="1016533"/>
                  </a:xfrm>
                  <a:prstGeom prst="donut">
                    <a:avLst>
                      <a:gd name="adj" fmla="val 61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accent3"/>
                      </a:solidFill>
                    </a:endParaRPr>
                  </a:p>
                </p:txBody>
              </p:sp>
            </p:grpSp>
          </p:grpSp>
          <p:sp>
            <p:nvSpPr>
              <p:cNvPr id="19" name="Text Placeholder 4"/>
              <p:cNvSpPr txBox="1">
                <a:spLocks/>
              </p:cNvSpPr>
              <p:nvPr/>
            </p:nvSpPr>
            <p:spPr bwMode="gray">
              <a:xfrm>
                <a:off x="3545992" y="1021877"/>
                <a:ext cx="2049764" cy="54864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Catastrophe Costs </a:t>
                </a:r>
              </a:p>
            </p:txBody>
          </p:sp>
        </p:grpSp>
      </p:grpSp>
      <p:grpSp>
        <p:nvGrpSpPr>
          <p:cNvPr id="2" name="Group 1"/>
          <p:cNvGrpSpPr/>
          <p:nvPr/>
        </p:nvGrpSpPr>
        <p:grpSpPr>
          <a:xfrm>
            <a:off x="338139" y="1362505"/>
            <a:ext cx="2733019" cy="4746751"/>
            <a:chOff x="1396603" y="1021877"/>
            <a:chExt cx="2049764" cy="3560062"/>
          </a:xfrm>
        </p:grpSpPr>
        <p:grpSp>
          <p:nvGrpSpPr>
            <p:cNvPr id="120" name="Group 119"/>
            <p:cNvGrpSpPr/>
            <p:nvPr/>
          </p:nvGrpSpPr>
          <p:grpSpPr>
            <a:xfrm>
              <a:off x="1396603" y="1393372"/>
              <a:ext cx="2042931" cy="3188567"/>
              <a:chOff x="338138" y="1857828"/>
              <a:chExt cx="2723906" cy="4251423"/>
            </a:xfrm>
          </p:grpSpPr>
          <p:sp>
            <p:nvSpPr>
              <p:cNvPr id="10" name="Rectangle 9"/>
              <p:cNvSpPr/>
              <p:nvPr/>
            </p:nvSpPr>
            <p:spPr>
              <a:xfrm>
                <a:off x="338138" y="1857828"/>
                <a:ext cx="2723906" cy="42514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rgbClr val="FF0000"/>
                  </a:solidFill>
                </a:endParaRPr>
              </a:p>
            </p:txBody>
          </p:sp>
          <p:grpSp>
            <p:nvGrpSpPr>
              <p:cNvPr id="50" name="Group 49"/>
              <p:cNvGrpSpPr/>
              <p:nvPr/>
            </p:nvGrpSpPr>
            <p:grpSpPr>
              <a:xfrm>
                <a:off x="517167" y="2816220"/>
                <a:ext cx="504443" cy="468107"/>
                <a:chOff x="-1004888" y="4419600"/>
                <a:chExt cx="749300" cy="695326"/>
              </a:xfrm>
              <a:solidFill>
                <a:schemeClr val="accent1"/>
              </a:solidFill>
            </p:grpSpPr>
            <p:sp>
              <p:nvSpPr>
                <p:cNvPr id="23" name="Freeform 5"/>
                <p:cNvSpPr>
                  <a:spLocks/>
                </p:cNvSpPr>
                <p:nvPr/>
              </p:nvSpPr>
              <p:spPr bwMode="auto">
                <a:xfrm>
                  <a:off x="-468313" y="4465638"/>
                  <a:ext cx="147638" cy="320675"/>
                </a:xfrm>
                <a:custGeom>
                  <a:avLst/>
                  <a:gdLst>
                    <a:gd name="T0" fmla="*/ 331 w 331"/>
                    <a:gd name="T1" fmla="*/ 171 h 663"/>
                    <a:gd name="T2" fmla="*/ 202 w 331"/>
                    <a:gd name="T3" fmla="*/ 172 h 663"/>
                    <a:gd name="T4" fmla="*/ 21 w 331"/>
                    <a:gd name="T5" fmla="*/ 0 h 663"/>
                    <a:gd name="T6" fmla="*/ 36 w 331"/>
                    <a:gd name="T7" fmla="*/ 13 h 663"/>
                    <a:gd name="T8" fmla="*/ 0 w 331"/>
                    <a:gd name="T9" fmla="*/ 545 h 663"/>
                    <a:gd name="T10" fmla="*/ 180 w 331"/>
                    <a:gd name="T11" fmla="*/ 385 h 663"/>
                    <a:gd name="T12" fmla="*/ 212 w 331"/>
                    <a:gd name="T13" fmla="*/ 663 h 663"/>
                    <a:gd name="T14" fmla="*/ 236 w 331"/>
                    <a:gd name="T15" fmla="*/ 392 h 663"/>
                    <a:gd name="T16" fmla="*/ 248 w 331"/>
                    <a:gd name="T17" fmla="*/ 255 h 663"/>
                    <a:gd name="T18" fmla="*/ 331 w 331"/>
                    <a:gd name="T19" fmla="*/ 17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663">
                      <a:moveTo>
                        <a:pt x="331" y="171"/>
                      </a:moveTo>
                      <a:cubicBezTo>
                        <a:pt x="253" y="105"/>
                        <a:pt x="222" y="145"/>
                        <a:pt x="202" y="172"/>
                      </a:cubicBezTo>
                      <a:cubicBezTo>
                        <a:pt x="177" y="119"/>
                        <a:pt x="143" y="47"/>
                        <a:pt x="21" y="0"/>
                      </a:cubicBezTo>
                      <a:cubicBezTo>
                        <a:pt x="26" y="4"/>
                        <a:pt x="32" y="9"/>
                        <a:pt x="36" y="13"/>
                      </a:cubicBezTo>
                      <a:cubicBezTo>
                        <a:pt x="231" y="195"/>
                        <a:pt x="154" y="328"/>
                        <a:pt x="0" y="545"/>
                      </a:cubicBezTo>
                      <a:cubicBezTo>
                        <a:pt x="121" y="450"/>
                        <a:pt x="140" y="432"/>
                        <a:pt x="180" y="385"/>
                      </a:cubicBezTo>
                      <a:cubicBezTo>
                        <a:pt x="207" y="556"/>
                        <a:pt x="210" y="578"/>
                        <a:pt x="212" y="663"/>
                      </a:cubicBezTo>
                      <a:cubicBezTo>
                        <a:pt x="228" y="573"/>
                        <a:pt x="233" y="523"/>
                        <a:pt x="236" y="392"/>
                      </a:cubicBezTo>
                      <a:cubicBezTo>
                        <a:pt x="237" y="345"/>
                        <a:pt x="239" y="292"/>
                        <a:pt x="248" y="255"/>
                      </a:cubicBezTo>
                      <a:cubicBezTo>
                        <a:pt x="263" y="190"/>
                        <a:pt x="299" y="176"/>
                        <a:pt x="331"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4" name="Freeform 6"/>
                <p:cNvSpPr>
                  <a:spLocks/>
                </p:cNvSpPr>
                <p:nvPr/>
              </p:nvSpPr>
              <p:spPr bwMode="auto">
                <a:xfrm>
                  <a:off x="-396876" y="4468813"/>
                  <a:ext cx="30163" cy="58738"/>
                </a:xfrm>
                <a:custGeom>
                  <a:avLst/>
                  <a:gdLst>
                    <a:gd name="T0" fmla="*/ 53 w 67"/>
                    <a:gd name="T1" fmla="*/ 105 h 122"/>
                    <a:gd name="T2" fmla="*/ 20 w 67"/>
                    <a:gd name="T3" fmla="*/ 10 h 122"/>
                    <a:gd name="T4" fmla="*/ 6 w 67"/>
                    <a:gd name="T5" fmla="*/ 48 h 122"/>
                    <a:gd name="T6" fmla="*/ 53 w 67"/>
                    <a:gd name="T7" fmla="*/ 105 h 122"/>
                  </a:gdLst>
                  <a:ahLst/>
                  <a:cxnLst>
                    <a:cxn ang="0">
                      <a:pos x="T0" y="T1"/>
                    </a:cxn>
                    <a:cxn ang="0">
                      <a:pos x="T2" y="T3"/>
                    </a:cxn>
                    <a:cxn ang="0">
                      <a:pos x="T4" y="T5"/>
                    </a:cxn>
                    <a:cxn ang="0">
                      <a:pos x="T6" y="T7"/>
                    </a:cxn>
                  </a:cxnLst>
                  <a:rect l="0" t="0" r="r" b="b"/>
                  <a:pathLst>
                    <a:path w="67" h="122">
                      <a:moveTo>
                        <a:pt x="53" y="105"/>
                      </a:moveTo>
                      <a:cubicBezTo>
                        <a:pt x="67" y="87"/>
                        <a:pt x="50" y="28"/>
                        <a:pt x="20" y="10"/>
                      </a:cubicBezTo>
                      <a:cubicBezTo>
                        <a:pt x="0" y="0"/>
                        <a:pt x="1" y="29"/>
                        <a:pt x="6" y="48"/>
                      </a:cubicBezTo>
                      <a:cubicBezTo>
                        <a:pt x="15" y="91"/>
                        <a:pt x="41" y="122"/>
                        <a:pt x="5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5" name="Freeform 7"/>
                <p:cNvSpPr>
                  <a:spLocks/>
                </p:cNvSpPr>
                <p:nvPr/>
              </p:nvSpPr>
              <p:spPr bwMode="auto">
                <a:xfrm>
                  <a:off x="-639763" y="4443413"/>
                  <a:ext cx="179388" cy="279400"/>
                </a:xfrm>
                <a:custGeom>
                  <a:avLst/>
                  <a:gdLst>
                    <a:gd name="T0" fmla="*/ 401 w 401"/>
                    <a:gd name="T1" fmla="*/ 44 h 576"/>
                    <a:gd name="T2" fmla="*/ 213 w 401"/>
                    <a:gd name="T3" fmla="*/ 106 h 576"/>
                    <a:gd name="T4" fmla="*/ 0 w 401"/>
                    <a:gd name="T5" fmla="*/ 0 h 576"/>
                    <a:gd name="T6" fmla="*/ 16 w 401"/>
                    <a:gd name="T7" fmla="*/ 8 h 576"/>
                    <a:gd name="T8" fmla="*/ 57 w 401"/>
                    <a:gd name="T9" fmla="*/ 545 h 576"/>
                    <a:gd name="T10" fmla="*/ 213 w 401"/>
                    <a:gd name="T11" fmla="*/ 326 h 576"/>
                    <a:gd name="T12" fmla="*/ 332 w 401"/>
                    <a:gd name="T13" fmla="*/ 576 h 576"/>
                    <a:gd name="T14" fmla="*/ 303 w 401"/>
                    <a:gd name="T15" fmla="*/ 411 h 576"/>
                    <a:gd name="T16" fmla="*/ 275 w 401"/>
                    <a:gd name="T17" fmla="*/ 185 h 576"/>
                    <a:gd name="T18" fmla="*/ 401 w 401"/>
                    <a:gd name="T19" fmla="*/ 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576">
                      <a:moveTo>
                        <a:pt x="401" y="44"/>
                      </a:moveTo>
                      <a:cubicBezTo>
                        <a:pt x="278" y="19"/>
                        <a:pt x="241" y="69"/>
                        <a:pt x="213" y="106"/>
                      </a:cubicBezTo>
                      <a:cubicBezTo>
                        <a:pt x="181" y="63"/>
                        <a:pt x="138" y="3"/>
                        <a:pt x="0" y="0"/>
                      </a:cubicBezTo>
                      <a:cubicBezTo>
                        <a:pt x="5" y="2"/>
                        <a:pt x="11" y="6"/>
                        <a:pt x="16" y="8"/>
                      </a:cubicBezTo>
                      <a:cubicBezTo>
                        <a:pt x="214" y="117"/>
                        <a:pt x="178" y="216"/>
                        <a:pt x="57" y="545"/>
                      </a:cubicBezTo>
                      <a:cubicBezTo>
                        <a:pt x="188" y="369"/>
                        <a:pt x="188" y="369"/>
                        <a:pt x="213" y="326"/>
                      </a:cubicBezTo>
                      <a:cubicBezTo>
                        <a:pt x="251" y="410"/>
                        <a:pt x="295" y="491"/>
                        <a:pt x="332" y="576"/>
                      </a:cubicBezTo>
                      <a:cubicBezTo>
                        <a:pt x="324" y="522"/>
                        <a:pt x="320" y="495"/>
                        <a:pt x="303" y="411"/>
                      </a:cubicBezTo>
                      <a:cubicBezTo>
                        <a:pt x="281" y="309"/>
                        <a:pt x="267" y="242"/>
                        <a:pt x="275" y="185"/>
                      </a:cubicBezTo>
                      <a:cubicBezTo>
                        <a:pt x="285" y="104"/>
                        <a:pt x="341" y="70"/>
                        <a:pt x="40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6" name="Freeform 8"/>
                <p:cNvSpPr>
                  <a:spLocks/>
                </p:cNvSpPr>
                <p:nvPr/>
              </p:nvSpPr>
              <p:spPr bwMode="auto">
                <a:xfrm>
                  <a:off x="-563563" y="4419600"/>
                  <a:ext cx="36513" cy="53975"/>
                </a:xfrm>
                <a:custGeom>
                  <a:avLst/>
                  <a:gdLst>
                    <a:gd name="T0" fmla="*/ 62 w 82"/>
                    <a:gd name="T1" fmla="*/ 88 h 111"/>
                    <a:gd name="T2" fmla="*/ 31 w 82"/>
                    <a:gd name="T3" fmla="*/ 1 h 111"/>
                    <a:gd name="T4" fmla="*/ 3 w 82"/>
                    <a:gd name="T5" fmla="*/ 48 h 111"/>
                    <a:gd name="T6" fmla="*/ 62 w 82"/>
                    <a:gd name="T7" fmla="*/ 88 h 111"/>
                  </a:gdLst>
                  <a:ahLst/>
                  <a:cxnLst>
                    <a:cxn ang="0">
                      <a:pos x="T0" y="T1"/>
                    </a:cxn>
                    <a:cxn ang="0">
                      <a:pos x="T2" y="T3"/>
                    </a:cxn>
                    <a:cxn ang="0">
                      <a:pos x="T4" y="T5"/>
                    </a:cxn>
                    <a:cxn ang="0">
                      <a:pos x="T6" y="T7"/>
                    </a:cxn>
                  </a:cxnLst>
                  <a:rect l="0" t="0" r="r" b="b"/>
                  <a:pathLst>
                    <a:path w="82" h="111">
                      <a:moveTo>
                        <a:pt x="62" y="88"/>
                      </a:moveTo>
                      <a:cubicBezTo>
                        <a:pt x="82" y="63"/>
                        <a:pt x="67" y="8"/>
                        <a:pt x="31" y="1"/>
                      </a:cubicBezTo>
                      <a:cubicBezTo>
                        <a:pt x="5" y="0"/>
                        <a:pt x="0" y="29"/>
                        <a:pt x="3" y="48"/>
                      </a:cubicBezTo>
                      <a:cubicBezTo>
                        <a:pt x="10" y="88"/>
                        <a:pt x="43" y="111"/>
                        <a:pt x="62"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7" name="Freeform 9"/>
                <p:cNvSpPr>
                  <a:spLocks/>
                </p:cNvSpPr>
                <p:nvPr/>
              </p:nvSpPr>
              <p:spPr bwMode="auto">
                <a:xfrm>
                  <a:off x="-822326" y="4443413"/>
                  <a:ext cx="180975" cy="295275"/>
                </a:xfrm>
                <a:custGeom>
                  <a:avLst/>
                  <a:gdLst>
                    <a:gd name="T0" fmla="*/ 406 w 410"/>
                    <a:gd name="T1" fmla="*/ 0 h 611"/>
                    <a:gd name="T2" fmla="*/ 203 w 410"/>
                    <a:gd name="T3" fmla="*/ 129 h 611"/>
                    <a:gd name="T4" fmla="*/ 0 w 410"/>
                    <a:gd name="T5" fmla="*/ 92 h 611"/>
                    <a:gd name="T6" fmla="*/ 14 w 410"/>
                    <a:gd name="T7" fmla="*/ 95 h 611"/>
                    <a:gd name="T8" fmla="*/ 149 w 410"/>
                    <a:gd name="T9" fmla="*/ 215 h 611"/>
                    <a:gd name="T10" fmla="*/ 156 w 410"/>
                    <a:gd name="T11" fmla="*/ 318 h 611"/>
                    <a:gd name="T12" fmla="*/ 131 w 410"/>
                    <a:gd name="T13" fmla="*/ 611 h 611"/>
                    <a:gd name="T14" fmla="*/ 228 w 410"/>
                    <a:gd name="T15" fmla="*/ 348 h 611"/>
                    <a:gd name="T16" fmla="*/ 410 w 410"/>
                    <a:gd name="T17" fmla="*/ 548 h 611"/>
                    <a:gd name="T18" fmla="*/ 406 w 410"/>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611">
                      <a:moveTo>
                        <a:pt x="406" y="0"/>
                      </a:moveTo>
                      <a:cubicBezTo>
                        <a:pt x="268" y="18"/>
                        <a:pt x="231" y="82"/>
                        <a:pt x="203" y="129"/>
                      </a:cubicBezTo>
                      <a:cubicBezTo>
                        <a:pt x="170" y="95"/>
                        <a:pt x="125" y="49"/>
                        <a:pt x="0" y="92"/>
                      </a:cubicBezTo>
                      <a:cubicBezTo>
                        <a:pt x="4" y="93"/>
                        <a:pt x="9" y="94"/>
                        <a:pt x="14" y="95"/>
                      </a:cubicBezTo>
                      <a:cubicBezTo>
                        <a:pt x="42" y="103"/>
                        <a:pt x="128" y="126"/>
                        <a:pt x="149" y="215"/>
                      </a:cubicBezTo>
                      <a:cubicBezTo>
                        <a:pt x="153" y="232"/>
                        <a:pt x="159" y="258"/>
                        <a:pt x="156" y="318"/>
                      </a:cubicBezTo>
                      <a:cubicBezTo>
                        <a:pt x="152" y="416"/>
                        <a:pt x="136" y="513"/>
                        <a:pt x="131" y="611"/>
                      </a:cubicBezTo>
                      <a:cubicBezTo>
                        <a:pt x="161" y="522"/>
                        <a:pt x="199" y="436"/>
                        <a:pt x="228" y="348"/>
                      </a:cubicBezTo>
                      <a:cubicBezTo>
                        <a:pt x="249" y="375"/>
                        <a:pt x="249" y="375"/>
                        <a:pt x="410" y="548"/>
                      </a:cubicBezTo>
                      <a:cubicBezTo>
                        <a:pt x="245" y="215"/>
                        <a:pt x="205" y="136"/>
                        <a:pt x="4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8" name="Freeform 10"/>
                <p:cNvSpPr>
                  <a:spLocks/>
                </p:cNvSpPr>
                <p:nvPr/>
              </p:nvSpPr>
              <p:spPr bwMode="auto">
                <a:xfrm>
                  <a:off x="-749301" y="4429125"/>
                  <a:ext cx="34925" cy="55563"/>
                </a:xfrm>
                <a:custGeom>
                  <a:avLst/>
                  <a:gdLst>
                    <a:gd name="T0" fmla="*/ 56 w 80"/>
                    <a:gd name="T1" fmla="*/ 86 h 115"/>
                    <a:gd name="T2" fmla="*/ 39 w 80"/>
                    <a:gd name="T3" fmla="*/ 3 h 115"/>
                    <a:gd name="T4" fmla="*/ 36 w 80"/>
                    <a:gd name="T5" fmla="*/ 3 h 115"/>
                    <a:gd name="T6" fmla="*/ 2 w 80"/>
                    <a:gd name="T7" fmla="*/ 62 h 115"/>
                    <a:gd name="T8" fmla="*/ 56 w 80"/>
                    <a:gd name="T9" fmla="*/ 86 h 115"/>
                  </a:gdLst>
                  <a:ahLst/>
                  <a:cxnLst>
                    <a:cxn ang="0">
                      <a:pos x="T0" y="T1"/>
                    </a:cxn>
                    <a:cxn ang="0">
                      <a:pos x="T2" y="T3"/>
                    </a:cxn>
                    <a:cxn ang="0">
                      <a:pos x="T4" y="T5"/>
                    </a:cxn>
                    <a:cxn ang="0">
                      <a:pos x="T6" y="T7"/>
                    </a:cxn>
                    <a:cxn ang="0">
                      <a:pos x="T8" y="T9"/>
                    </a:cxn>
                  </a:cxnLst>
                  <a:rect l="0" t="0" r="r" b="b"/>
                  <a:pathLst>
                    <a:path w="80" h="115">
                      <a:moveTo>
                        <a:pt x="56" y="86"/>
                      </a:moveTo>
                      <a:cubicBezTo>
                        <a:pt x="80" y="56"/>
                        <a:pt x="73" y="0"/>
                        <a:pt x="39" y="3"/>
                      </a:cubicBezTo>
                      <a:cubicBezTo>
                        <a:pt x="36" y="3"/>
                        <a:pt x="36" y="3"/>
                        <a:pt x="36" y="3"/>
                      </a:cubicBezTo>
                      <a:cubicBezTo>
                        <a:pt x="11" y="10"/>
                        <a:pt x="0" y="39"/>
                        <a:pt x="2" y="62"/>
                      </a:cubicBezTo>
                      <a:cubicBezTo>
                        <a:pt x="4" y="96"/>
                        <a:pt x="33" y="115"/>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9" name="Freeform 11"/>
                <p:cNvSpPr>
                  <a:spLocks/>
                </p:cNvSpPr>
                <p:nvPr/>
              </p:nvSpPr>
              <p:spPr bwMode="auto">
                <a:xfrm>
                  <a:off x="-952501" y="4489450"/>
                  <a:ext cx="163513" cy="330200"/>
                </a:xfrm>
                <a:custGeom>
                  <a:avLst/>
                  <a:gdLst>
                    <a:gd name="T0" fmla="*/ 287 w 370"/>
                    <a:gd name="T1" fmla="*/ 0 h 681"/>
                    <a:gd name="T2" fmla="*/ 123 w 370"/>
                    <a:gd name="T3" fmla="*/ 194 h 681"/>
                    <a:gd name="T4" fmla="*/ 0 w 370"/>
                    <a:gd name="T5" fmla="*/ 205 h 681"/>
                    <a:gd name="T6" fmla="*/ 6 w 370"/>
                    <a:gd name="T7" fmla="*/ 206 h 681"/>
                    <a:gd name="T8" fmla="*/ 88 w 370"/>
                    <a:gd name="T9" fmla="*/ 283 h 681"/>
                    <a:gd name="T10" fmla="*/ 174 w 370"/>
                    <a:gd name="T11" fmla="*/ 681 h 681"/>
                    <a:gd name="T12" fmla="*/ 170 w 370"/>
                    <a:gd name="T13" fmla="*/ 403 h 681"/>
                    <a:gd name="T14" fmla="*/ 370 w 370"/>
                    <a:gd name="T15" fmla="*/ 539 h 681"/>
                    <a:gd name="T16" fmla="*/ 287 w 370"/>
                    <a:gd name="T17"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681">
                      <a:moveTo>
                        <a:pt x="287" y="0"/>
                      </a:moveTo>
                      <a:cubicBezTo>
                        <a:pt x="167" y="62"/>
                        <a:pt x="142" y="138"/>
                        <a:pt x="123" y="194"/>
                      </a:cubicBezTo>
                      <a:cubicBezTo>
                        <a:pt x="100" y="171"/>
                        <a:pt x="66" y="135"/>
                        <a:pt x="0" y="205"/>
                      </a:cubicBezTo>
                      <a:cubicBezTo>
                        <a:pt x="2" y="206"/>
                        <a:pt x="4" y="206"/>
                        <a:pt x="6" y="206"/>
                      </a:cubicBezTo>
                      <a:cubicBezTo>
                        <a:pt x="45" y="212"/>
                        <a:pt x="72" y="237"/>
                        <a:pt x="88" y="283"/>
                      </a:cubicBezTo>
                      <a:cubicBezTo>
                        <a:pt x="134" y="412"/>
                        <a:pt x="132" y="551"/>
                        <a:pt x="174" y="681"/>
                      </a:cubicBezTo>
                      <a:cubicBezTo>
                        <a:pt x="164" y="592"/>
                        <a:pt x="165" y="556"/>
                        <a:pt x="170" y="403"/>
                      </a:cubicBezTo>
                      <a:cubicBezTo>
                        <a:pt x="216" y="446"/>
                        <a:pt x="242" y="465"/>
                        <a:pt x="370" y="539"/>
                      </a:cubicBezTo>
                      <a:cubicBezTo>
                        <a:pt x="185" y="341"/>
                        <a:pt x="90" y="218"/>
                        <a:pt x="2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0" name="Freeform 12"/>
                <p:cNvSpPr>
                  <a:spLocks/>
                </p:cNvSpPr>
                <p:nvPr/>
              </p:nvSpPr>
              <p:spPr bwMode="auto">
                <a:xfrm>
                  <a:off x="-909638" y="4505325"/>
                  <a:ext cx="25400" cy="55563"/>
                </a:xfrm>
                <a:custGeom>
                  <a:avLst/>
                  <a:gdLst>
                    <a:gd name="T0" fmla="*/ 25 w 58"/>
                    <a:gd name="T1" fmla="*/ 101 h 114"/>
                    <a:gd name="T2" fmla="*/ 38 w 58"/>
                    <a:gd name="T3" fmla="*/ 1 h 114"/>
                    <a:gd name="T4" fmla="*/ 29 w 58"/>
                    <a:gd name="T5" fmla="*/ 4 h 114"/>
                    <a:gd name="T6" fmla="*/ 0 w 58"/>
                    <a:gd name="T7" fmla="*/ 74 h 114"/>
                    <a:gd name="T8" fmla="*/ 25 w 58"/>
                    <a:gd name="T9" fmla="*/ 101 h 114"/>
                  </a:gdLst>
                  <a:ahLst/>
                  <a:cxnLst>
                    <a:cxn ang="0">
                      <a:pos x="T0" y="T1"/>
                    </a:cxn>
                    <a:cxn ang="0">
                      <a:pos x="T2" y="T3"/>
                    </a:cxn>
                    <a:cxn ang="0">
                      <a:pos x="T4" y="T5"/>
                    </a:cxn>
                    <a:cxn ang="0">
                      <a:pos x="T6" y="T7"/>
                    </a:cxn>
                    <a:cxn ang="0">
                      <a:pos x="T8" y="T9"/>
                    </a:cxn>
                  </a:cxnLst>
                  <a:rect l="0" t="0" r="r" b="b"/>
                  <a:pathLst>
                    <a:path w="58" h="114">
                      <a:moveTo>
                        <a:pt x="25" y="101"/>
                      </a:moveTo>
                      <a:cubicBezTo>
                        <a:pt x="48" y="80"/>
                        <a:pt x="58" y="3"/>
                        <a:pt x="38" y="1"/>
                      </a:cubicBezTo>
                      <a:cubicBezTo>
                        <a:pt x="35" y="0"/>
                        <a:pt x="32" y="2"/>
                        <a:pt x="29" y="4"/>
                      </a:cubicBezTo>
                      <a:cubicBezTo>
                        <a:pt x="12" y="18"/>
                        <a:pt x="1" y="51"/>
                        <a:pt x="0" y="74"/>
                      </a:cubicBezTo>
                      <a:cubicBezTo>
                        <a:pt x="0" y="101"/>
                        <a:pt x="12" y="114"/>
                        <a:pt x="2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1" name="Freeform 13"/>
                <p:cNvSpPr>
                  <a:spLocks/>
                </p:cNvSpPr>
                <p:nvPr/>
              </p:nvSpPr>
              <p:spPr bwMode="auto">
                <a:xfrm>
                  <a:off x="-1004888" y="4591050"/>
                  <a:ext cx="115888" cy="330200"/>
                </a:xfrm>
                <a:custGeom>
                  <a:avLst/>
                  <a:gdLst>
                    <a:gd name="T0" fmla="*/ 189 w 263"/>
                    <a:gd name="T1" fmla="*/ 659 h 681"/>
                    <a:gd name="T2" fmla="*/ 103 w 263"/>
                    <a:gd name="T3" fmla="*/ 423 h 681"/>
                    <a:gd name="T4" fmla="*/ 263 w 263"/>
                    <a:gd name="T5" fmla="*/ 506 h 681"/>
                    <a:gd name="T6" fmla="*/ 114 w 263"/>
                    <a:gd name="T7" fmla="*/ 0 h 681"/>
                    <a:gd name="T8" fmla="*/ 44 w 263"/>
                    <a:gd name="T9" fmla="*/ 228 h 681"/>
                    <a:gd name="T10" fmla="*/ 31 w 263"/>
                    <a:gd name="T11" fmla="*/ 205 h 681"/>
                    <a:gd name="T12" fmla="*/ 27 w 263"/>
                    <a:gd name="T13" fmla="*/ 207 h 681"/>
                    <a:gd name="T14" fmla="*/ 23 w 263"/>
                    <a:gd name="T15" fmla="*/ 225 h 681"/>
                    <a:gd name="T16" fmla="*/ 21 w 263"/>
                    <a:gd name="T17" fmla="*/ 258 h 681"/>
                    <a:gd name="T18" fmla="*/ 201 w 263"/>
                    <a:gd name="T19" fmla="*/ 681 h 681"/>
                    <a:gd name="T20" fmla="*/ 189 w 263"/>
                    <a:gd name="T21" fmla="*/ 65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681">
                      <a:moveTo>
                        <a:pt x="189" y="659"/>
                      </a:moveTo>
                      <a:cubicBezTo>
                        <a:pt x="142" y="568"/>
                        <a:pt x="118" y="481"/>
                        <a:pt x="103" y="423"/>
                      </a:cubicBezTo>
                      <a:cubicBezTo>
                        <a:pt x="138" y="453"/>
                        <a:pt x="163" y="471"/>
                        <a:pt x="263" y="506"/>
                      </a:cubicBezTo>
                      <a:cubicBezTo>
                        <a:pt x="114" y="394"/>
                        <a:pt x="0" y="279"/>
                        <a:pt x="114" y="0"/>
                      </a:cubicBezTo>
                      <a:cubicBezTo>
                        <a:pt x="54" y="86"/>
                        <a:pt x="48" y="168"/>
                        <a:pt x="44" y="228"/>
                      </a:cubicBezTo>
                      <a:cubicBezTo>
                        <a:pt x="41" y="221"/>
                        <a:pt x="36" y="211"/>
                        <a:pt x="31" y="205"/>
                      </a:cubicBezTo>
                      <a:cubicBezTo>
                        <a:pt x="27" y="207"/>
                        <a:pt x="27" y="207"/>
                        <a:pt x="27" y="207"/>
                      </a:cubicBezTo>
                      <a:cubicBezTo>
                        <a:pt x="25" y="212"/>
                        <a:pt x="23" y="220"/>
                        <a:pt x="23" y="225"/>
                      </a:cubicBezTo>
                      <a:cubicBezTo>
                        <a:pt x="21" y="258"/>
                        <a:pt x="21" y="258"/>
                        <a:pt x="21" y="258"/>
                      </a:cubicBezTo>
                      <a:cubicBezTo>
                        <a:pt x="26" y="282"/>
                        <a:pt x="74" y="497"/>
                        <a:pt x="201" y="681"/>
                      </a:cubicBezTo>
                      <a:cubicBezTo>
                        <a:pt x="197" y="675"/>
                        <a:pt x="192" y="666"/>
                        <a:pt x="189" y="6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2" name="Freeform 14"/>
                <p:cNvSpPr>
                  <a:spLocks/>
                </p:cNvSpPr>
                <p:nvPr/>
              </p:nvSpPr>
              <p:spPr bwMode="auto">
                <a:xfrm>
                  <a:off x="-990601" y="4619625"/>
                  <a:ext cx="9525" cy="55563"/>
                </a:xfrm>
                <a:custGeom>
                  <a:avLst/>
                  <a:gdLst>
                    <a:gd name="T0" fmla="*/ 21 w 22"/>
                    <a:gd name="T1" fmla="*/ 0 h 113"/>
                    <a:gd name="T2" fmla="*/ 20 w 22"/>
                    <a:gd name="T3" fmla="*/ 0 h 113"/>
                    <a:gd name="T4" fmla="*/ 18 w 22"/>
                    <a:gd name="T5" fmla="*/ 4 h 113"/>
                    <a:gd name="T6" fmla="*/ 2 w 22"/>
                    <a:gd name="T7" fmla="*/ 82 h 113"/>
                    <a:gd name="T8" fmla="*/ 4 w 22"/>
                    <a:gd name="T9" fmla="*/ 113 h 113"/>
                    <a:gd name="T10" fmla="*/ 21 w 22"/>
                    <a:gd name="T11" fmla="*/ 0 h 113"/>
                  </a:gdLst>
                  <a:ahLst/>
                  <a:cxnLst>
                    <a:cxn ang="0">
                      <a:pos x="T0" y="T1"/>
                    </a:cxn>
                    <a:cxn ang="0">
                      <a:pos x="T2" y="T3"/>
                    </a:cxn>
                    <a:cxn ang="0">
                      <a:pos x="T4" y="T5"/>
                    </a:cxn>
                    <a:cxn ang="0">
                      <a:pos x="T6" y="T7"/>
                    </a:cxn>
                    <a:cxn ang="0">
                      <a:pos x="T8" y="T9"/>
                    </a:cxn>
                    <a:cxn ang="0">
                      <a:pos x="T10" y="T11"/>
                    </a:cxn>
                  </a:cxnLst>
                  <a:rect l="0" t="0" r="r" b="b"/>
                  <a:pathLst>
                    <a:path w="22" h="113">
                      <a:moveTo>
                        <a:pt x="21" y="0"/>
                      </a:moveTo>
                      <a:cubicBezTo>
                        <a:pt x="20" y="0"/>
                        <a:pt x="20" y="0"/>
                        <a:pt x="20" y="0"/>
                      </a:cubicBezTo>
                      <a:cubicBezTo>
                        <a:pt x="19" y="1"/>
                        <a:pt x="19" y="2"/>
                        <a:pt x="18" y="4"/>
                      </a:cubicBezTo>
                      <a:cubicBezTo>
                        <a:pt x="12" y="22"/>
                        <a:pt x="5" y="56"/>
                        <a:pt x="2" y="82"/>
                      </a:cubicBezTo>
                      <a:cubicBezTo>
                        <a:pt x="2" y="87"/>
                        <a:pt x="0" y="111"/>
                        <a:pt x="4" y="113"/>
                      </a:cubicBezTo>
                      <a:cubicBezTo>
                        <a:pt x="12" y="111"/>
                        <a:pt x="22" y="7"/>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3" name="Freeform 15"/>
                <p:cNvSpPr>
                  <a:spLocks/>
                </p:cNvSpPr>
                <p:nvPr/>
              </p:nvSpPr>
              <p:spPr bwMode="auto">
                <a:xfrm>
                  <a:off x="-360363" y="4551363"/>
                  <a:ext cx="104775" cy="331788"/>
                </a:xfrm>
                <a:custGeom>
                  <a:avLst/>
                  <a:gdLst>
                    <a:gd name="T0" fmla="*/ 200 w 236"/>
                    <a:gd name="T1" fmla="*/ 190 h 684"/>
                    <a:gd name="T2" fmla="*/ 189 w 236"/>
                    <a:gd name="T3" fmla="*/ 214 h 684"/>
                    <a:gd name="T4" fmla="*/ 96 w 236"/>
                    <a:gd name="T5" fmla="*/ 0 h 684"/>
                    <a:gd name="T6" fmla="*/ 97 w 236"/>
                    <a:gd name="T7" fmla="*/ 8 h 684"/>
                    <a:gd name="T8" fmla="*/ 0 w 236"/>
                    <a:gd name="T9" fmla="*/ 512 h 684"/>
                    <a:gd name="T10" fmla="*/ 154 w 236"/>
                    <a:gd name="T11" fmla="*/ 414 h 684"/>
                    <a:gd name="T12" fmla="*/ 87 w 236"/>
                    <a:gd name="T13" fmla="*/ 684 h 684"/>
                    <a:gd name="T14" fmla="*/ 216 w 236"/>
                    <a:gd name="T15" fmla="*/ 243 h 684"/>
                    <a:gd name="T16" fmla="*/ 211 w 236"/>
                    <a:gd name="T17" fmla="*/ 210 h 684"/>
                    <a:gd name="T18" fmla="*/ 200 w 236"/>
                    <a:gd name="T19" fmla="*/ 1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684">
                      <a:moveTo>
                        <a:pt x="200" y="190"/>
                      </a:moveTo>
                      <a:cubicBezTo>
                        <a:pt x="195" y="196"/>
                        <a:pt x="191" y="207"/>
                        <a:pt x="189" y="214"/>
                      </a:cubicBezTo>
                      <a:cubicBezTo>
                        <a:pt x="178" y="155"/>
                        <a:pt x="164" y="81"/>
                        <a:pt x="96" y="0"/>
                      </a:cubicBezTo>
                      <a:cubicBezTo>
                        <a:pt x="96" y="3"/>
                        <a:pt x="97" y="6"/>
                        <a:pt x="97" y="8"/>
                      </a:cubicBezTo>
                      <a:cubicBezTo>
                        <a:pt x="236" y="265"/>
                        <a:pt x="135" y="388"/>
                        <a:pt x="0" y="512"/>
                      </a:cubicBezTo>
                      <a:cubicBezTo>
                        <a:pt x="97" y="469"/>
                        <a:pt x="122" y="449"/>
                        <a:pt x="154" y="414"/>
                      </a:cubicBezTo>
                      <a:cubicBezTo>
                        <a:pt x="139" y="521"/>
                        <a:pt x="125" y="588"/>
                        <a:pt x="87" y="684"/>
                      </a:cubicBezTo>
                      <a:cubicBezTo>
                        <a:pt x="195" y="480"/>
                        <a:pt x="215" y="253"/>
                        <a:pt x="216" y="243"/>
                      </a:cubicBezTo>
                      <a:cubicBezTo>
                        <a:pt x="211" y="210"/>
                        <a:pt x="211" y="210"/>
                        <a:pt x="211" y="210"/>
                      </a:cubicBezTo>
                      <a:cubicBezTo>
                        <a:pt x="206" y="193"/>
                        <a:pt x="206" y="193"/>
                        <a:pt x="200"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4" name="Freeform 16"/>
                <p:cNvSpPr>
                  <a:spLocks/>
                </p:cNvSpPr>
                <p:nvPr/>
              </p:nvSpPr>
              <p:spPr bwMode="auto">
                <a:xfrm>
                  <a:off x="-290513" y="4576763"/>
                  <a:ext cx="17463" cy="53975"/>
                </a:xfrm>
                <a:custGeom>
                  <a:avLst/>
                  <a:gdLst>
                    <a:gd name="T0" fmla="*/ 30 w 38"/>
                    <a:gd name="T1" fmla="*/ 111 h 111"/>
                    <a:gd name="T2" fmla="*/ 4 w 38"/>
                    <a:gd name="T3" fmla="*/ 4 h 111"/>
                    <a:gd name="T4" fmla="*/ 2 w 38"/>
                    <a:gd name="T5" fmla="*/ 0 h 111"/>
                    <a:gd name="T6" fmla="*/ 1 w 38"/>
                    <a:gd name="T7" fmla="*/ 0 h 111"/>
                    <a:gd name="T8" fmla="*/ 8 w 38"/>
                    <a:gd name="T9" fmla="*/ 38 h 111"/>
                    <a:gd name="T10" fmla="*/ 30 w 38"/>
                    <a:gd name="T11" fmla="*/ 111 h 111"/>
                  </a:gdLst>
                  <a:ahLst/>
                  <a:cxnLst>
                    <a:cxn ang="0">
                      <a:pos x="T0" y="T1"/>
                    </a:cxn>
                    <a:cxn ang="0">
                      <a:pos x="T2" y="T3"/>
                    </a:cxn>
                    <a:cxn ang="0">
                      <a:pos x="T4" y="T5"/>
                    </a:cxn>
                    <a:cxn ang="0">
                      <a:pos x="T6" y="T7"/>
                    </a:cxn>
                    <a:cxn ang="0">
                      <a:pos x="T8" y="T9"/>
                    </a:cxn>
                    <a:cxn ang="0">
                      <a:pos x="T10" y="T11"/>
                    </a:cxn>
                  </a:cxnLst>
                  <a:rect l="0" t="0" r="r" b="b"/>
                  <a:pathLst>
                    <a:path w="38" h="111">
                      <a:moveTo>
                        <a:pt x="30" y="111"/>
                      </a:moveTo>
                      <a:cubicBezTo>
                        <a:pt x="38" y="106"/>
                        <a:pt x="21" y="40"/>
                        <a:pt x="4" y="4"/>
                      </a:cubicBezTo>
                      <a:cubicBezTo>
                        <a:pt x="3" y="1"/>
                        <a:pt x="3" y="1"/>
                        <a:pt x="2" y="0"/>
                      </a:cubicBezTo>
                      <a:cubicBezTo>
                        <a:pt x="1" y="0"/>
                        <a:pt x="1" y="0"/>
                        <a:pt x="1" y="0"/>
                      </a:cubicBezTo>
                      <a:cubicBezTo>
                        <a:pt x="1" y="1"/>
                        <a:pt x="0" y="3"/>
                        <a:pt x="8" y="38"/>
                      </a:cubicBezTo>
                      <a:cubicBezTo>
                        <a:pt x="19" y="87"/>
                        <a:pt x="26" y="110"/>
                        <a:pt x="3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5" name="Freeform 17"/>
                <p:cNvSpPr>
                  <a:spLocks/>
                </p:cNvSpPr>
                <p:nvPr/>
              </p:nvSpPr>
              <p:spPr bwMode="auto">
                <a:xfrm>
                  <a:off x="-266701" y="4652963"/>
                  <a:ext cx="1588" cy="15875"/>
                </a:xfrm>
                <a:custGeom>
                  <a:avLst/>
                  <a:gdLst>
                    <a:gd name="T0" fmla="*/ 5 w 5"/>
                    <a:gd name="T1" fmla="*/ 33 h 33"/>
                    <a:gd name="T2" fmla="*/ 0 w 5"/>
                    <a:gd name="T3" fmla="*/ 0 h 33"/>
                    <a:gd name="T4" fmla="*/ 3 w 5"/>
                    <a:gd name="T5" fmla="*/ 31 h 33"/>
                    <a:gd name="T6" fmla="*/ 5 w 5"/>
                    <a:gd name="T7" fmla="*/ 33 h 33"/>
                  </a:gdLst>
                  <a:ahLst/>
                  <a:cxnLst>
                    <a:cxn ang="0">
                      <a:pos x="T0" y="T1"/>
                    </a:cxn>
                    <a:cxn ang="0">
                      <a:pos x="T2" y="T3"/>
                    </a:cxn>
                    <a:cxn ang="0">
                      <a:pos x="T4" y="T5"/>
                    </a:cxn>
                    <a:cxn ang="0">
                      <a:pos x="T6" y="T7"/>
                    </a:cxn>
                  </a:cxnLst>
                  <a:rect l="0" t="0" r="r" b="b"/>
                  <a:pathLst>
                    <a:path w="5" h="33">
                      <a:moveTo>
                        <a:pt x="5" y="33"/>
                      </a:moveTo>
                      <a:cubicBezTo>
                        <a:pt x="0" y="0"/>
                        <a:pt x="0" y="0"/>
                        <a:pt x="0" y="0"/>
                      </a:cubicBezTo>
                      <a:cubicBezTo>
                        <a:pt x="2" y="11"/>
                        <a:pt x="2" y="21"/>
                        <a:pt x="3" y="31"/>
                      </a:cubicBezTo>
                      <a:cubicBezTo>
                        <a:pt x="5" y="32"/>
                        <a:pt x="5" y="32"/>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6" name="Freeform 18"/>
                <p:cNvSpPr>
                  <a:spLocks/>
                </p:cNvSpPr>
                <p:nvPr/>
              </p:nvSpPr>
              <p:spPr bwMode="auto">
                <a:xfrm>
                  <a:off x="-995363" y="4699000"/>
                  <a:ext cx="0" cy="15875"/>
                </a:xfrm>
                <a:custGeom>
                  <a:avLst/>
                  <a:gdLst>
                    <a:gd name="T0" fmla="*/ 2 w 2"/>
                    <a:gd name="T1" fmla="*/ 0 h 33"/>
                    <a:gd name="T2" fmla="*/ 0 w 2"/>
                    <a:gd name="T3" fmla="*/ 33 h 33"/>
                    <a:gd name="T4" fmla="*/ 1 w 2"/>
                    <a:gd name="T5" fmla="*/ 31 h 33"/>
                    <a:gd name="T6" fmla="*/ 2 w 2"/>
                    <a:gd name="T7" fmla="*/ 31 h 33"/>
                    <a:gd name="T8" fmla="*/ 2 w 2"/>
                    <a:gd name="T9" fmla="*/ 0 h 33"/>
                  </a:gdLst>
                  <a:ahLst/>
                  <a:cxnLst>
                    <a:cxn ang="0">
                      <a:pos x="T0" y="T1"/>
                    </a:cxn>
                    <a:cxn ang="0">
                      <a:pos x="T2" y="T3"/>
                    </a:cxn>
                    <a:cxn ang="0">
                      <a:pos x="T4" y="T5"/>
                    </a:cxn>
                    <a:cxn ang="0">
                      <a:pos x="T6" y="T7"/>
                    </a:cxn>
                    <a:cxn ang="0">
                      <a:pos x="T8" y="T9"/>
                    </a:cxn>
                  </a:cxnLst>
                  <a:rect l="0" t="0" r="r" b="b"/>
                  <a:pathLst>
                    <a:path w="2" h="33">
                      <a:moveTo>
                        <a:pt x="2" y="0"/>
                      </a:moveTo>
                      <a:cubicBezTo>
                        <a:pt x="0" y="33"/>
                        <a:pt x="0" y="33"/>
                        <a:pt x="0" y="33"/>
                      </a:cubicBezTo>
                      <a:cubicBezTo>
                        <a:pt x="1" y="31"/>
                        <a:pt x="1" y="31"/>
                        <a:pt x="1" y="31"/>
                      </a:cubicBezTo>
                      <a:cubicBezTo>
                        <a:pt x="2" y="31"/>
                        <a:pt x="2" y="31"/>
                        <a:pt x="2" y="31"/>
                      </a:cubicBezTo>
                      <a:cubicBezTo>
                        <a:pt x="1" y="17"/>
                        <a:pt x="1" y="17"/>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7" name="Freeform 19"/>
                <p:cNvSpPr>
                  <a:spLocks/>
                </p:cNvSpPr>
                <p:nvPr/>
              </p:nvSpPr>
              <p:spPr bwMode="auto">
                <a:xfrm>
                  <a:off x="-995363" y="4716463"/>
                  <a:ext cx="63500" cy="238125"/>
                </a:xfrm>
                <a:custGeom>
                  <a:avLst/>
                  <a:gdLst>
                    <a:gd name="T0" fmla="*/ 118 w 143"/>
                    <a:gd name="T1" fmla="*/ 253 h 492"/>
                    <a:gd name="T2" fmla="*/ 127 w 143"/>
                    <a:gd name="T3" fmla="*/ 251 h 492"/>
                    <a:gd name="T4" fmla="*/ 38 w 143"/>
                    <a:gd name="T5" fmla="*/ 234 h 492"/>
                    <a:gd name="T6" fmla="*/ 1 w 143"/>
                    <a:gd name="T7" fmla="*/ 0 h 492"/>
                    <a:gd name="T8" fmla="*/ 126 w 143"/>
                    <a:gd name="T9" fmla="*/ 467 h 492"/>
                    <a:gd name="T10" fmla="*/ 143 w 143"/>
                    <a:gd name="T11" fmla="*/ 492 h 492"/>
                    <a:gd name="T12" fmla="*/ 118 w 143"/>
                    <a:gd name="T13" fmla="*/ 253 h 492"/>
                  </a:gdLst>
                  <a:ahLst/>
                  <a:cxnLst>
                    <a:cxn ang="0">
                      <a:pos x="T0" y="T1"/>
                    </a:cxn>
                    <a:cxn ang="0">
                      <a:pos x="T2" y="T3"/>
                    </a:cxn>
                    <a:cxn ang="0">
                      <a:pos x="T4" y="T5"/>
                    </a:cxn>
                    <a:cxn ang="0">
                      <a:pos x="T6" y="T7"/>
                    </a:cxn>
                    <a:cxn ang="0">
                      <a:pos x="T8" y="T9"/>
                    </a:cxn>
                    <a:cxn ang="0">
                      <a:pos x="T10" y="T11"/>
                    </a:cxn>
                    <a:cxn ang="0">
                      <a:pos x="T12" y="T13"/>
                    </a:cxn>
                  </a:cxnLst>
                  <a:rect l="0" t="0" r="r" b="b"/>
                  <a:pathLst>
                    <a:path w="143" h="492">
                      <a:moveTo>
                        <a:pt x="118" y="253"/>
                      </a:moveTo>
                      <a:cubicBezTo>
                        <a:pt x="121" y="252"/>
                        <a:pt x="124" y="252"/>
                        <a:pt x="127" y="251"/>
                      </a:cubicBezTo>
                      <a:cubicBezTo>
                        <a:pt x="55" y="191"/>
                        <a:pt x="46" y="205"/>
                        <a:pt x="38" y="234"/>
                      </a:cubicBezTo>
                      <a:cubicBezTo>
                        <a:pt x="21" y="154"/>
                        <a:pt x="5" y="71"/>
                        <a:pt x="1" y="0"/>
                      </a:cubicBezTo>
                      <a:cubicBezTo>
                        <a:pt x="0" y="164"/>
                        <a:pt x="28" y="308"/>
                        <a:pt x="126" y="467"/>
                      </a:cubicBezTo>
                      <a:cubicBezTo>
                        <a:pt x="131" y="474"/>
                        <a:pt x="137" y="483"/>
                        <a:pt x="143" y="492"/>
                      </a:cubicBezTo>
                      <a:cubicBezTo>
                        <a:pt x="100" y="427"/>
                        <a:pt x="12" y="277"/>
                        <a:pt x="118"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8" name="Freeform 20"/>
                <p:cNvSpPr>
                  <a:spLocks/>
                </p:cNvSpPr>
                <p:nvPr/>
              </p:nvSpPr>
              <p:spPr bwMode="auto">
                <a:xfrm>
                  <a:off x="-985838" y="4743450"/>
                  <a:ext cx="14288" cy="61913"/>
                </a:xfrm>
                <a:custGeom>
                  <a:avLst/>
                  <a:gdLst>
                    <a:gd name="T0" fmla="*/ 27 w 34"/>
                    <a:gd name="T1" fmla="*/ 90 h 127"/>
                    <a:gd name="T2" fmla="*/ 24 w 34"/>
                    <a:gd name="T3" fmla="*/ 8 h 127"/>
                    <a:gd name="T4" fmla="*/ 21 w 34"/>
                    <a:gd name="T5" fmla="*/ 5 h 127"/>
                    <a:gd name="T6" fmla="*/ 15 w 34"/>
                    <a:gd name="T7" fmla="*/ 121 h 127"/>
                    <a:gd name="T8" fmla="*/ 27 w 34"/>
                    <a:gd name="T9" fmla="*/ 90 h 127"/>
                  </a:gdLst>
                  <a:ahLst/>
                  <a:cxnLst>
                    <a:cxn ang="0">
                      <a:pos x="T0" y="T1"/>
                    </a:cxn>
                    <a:cxn ang="0">
                      <a:pos x="T2" y="T3"/>
                    </a:cxn>
                    <a:cxn ang="0">
                      <a:pos x="T4" y="T5"/>
                    </a:cxn>
                    <a:cxn ang="0">
                      <a:pos x="T6" y="T7"/>
                    </a:cxn>
                    <a:cxn ang="0">
                      <a:pos x="T8" y="T9"/>
                    </a:cxn>
                  </a:cxnLst>
                  <a:rect l="0" t="0" r="r" b="b"/>
                  <a:pathLst>
                    <a:path w="34" h="127">
                      <a:moveTo>
                        <a:pt x="27" y="90"/>
                      </a:moveTo>
                      <a:cubicBezTo>
                        <a:pt x="27" y="88"/>
                        <a:pt x="34" y="30"/>
                        <a:pt x="24" y="8"/>
                      </a:cubicBezTo>
                      <a:cubicBezTo>
                        <a:pt x="24" y="7"/>
                        <a:pt x="22" y="5"/>
                        <a:pt x="21" y="5"/>
                      </a:cubicBezTo>
                      <a:cubicBezTo>
                        <a:pt x="5" y="0"/>
                        <a:pt x="0" y="98"/>
                        <a:pt x="15" y="121"/>
                      </a:cubicBezTo>
                      <a:cubicBezTo>
                        <a:pt x="20" y="127"/>
                        <a:pt x="24" y="116"/>
                        <a:pt x="27"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9" name="Freeform 21"/>
                <p:cNvSpPr>
                  <a:spLocks/>
                </p:cNvSpPr>
                <p:nvPr/>
              </p:nvSpPr>
              <p:spPr bwMode="auto">
                <a:xfrm>
                  <a:off x="-936626" y="4840288"/>
                  <a:ext cx="169863" cy="254000"/>
                </a:xfrm>
                <a:custGeom>
                  <a:avLst/>
                  <a:gdLst>
                    <a:gd name="T0" fmla="*/ 204 w 385"/>
                    <a:gd name="T1" fmla="*/ 313 h 524"/>
                    <a:gd name="T2" fmla="*/ 299 w 385"/>
                    <a:gd name="T3" fmla="*/ 175 h 524"/>
                    <a:gd name="T4" fmla="*/ 312 w 385"/>
                    <a:gd name="T5" fmla="*/ 168 h 524"/>
                    <a:gd name="T6" fmla="*/ 143 w 385"/>
                    <a:gd name="T7" fmla="*/ 204 h 524"/>
                    <a:gd name="T8" fmla="*/ 0 w 385"/>
                    <a:gd name="T9" fmla="*/ 0 h 524"/>
                    <a:gd name="T10" fmla="*/ 106 w 385"/>
                    <a:gd name="T11" fmla="*/ 239 h 524"/>
                    <a:gd name="T12" fmla="*/ 139 w 385"/>
                    <a:gd name="T13" fmla="*/ 366 h 524"/>
                    <a:gd name="T14" fmla="*/ 164 w 385"/>
                    <a:gd name="T15" fmla="*/ 404 h 524"/>
                    <a:gd name="T16" fmla="*/ 169 w 385"/>
                    <a:gd name="T17" fmla="*/ 409 h 524"/>
                    <a:gd name="T18" fmla="*/ 169 w 385"/>
                    <a:gd name="T19" fmla="*/ 409 h 524"/>
                    <a:gd name="T20" fmla="*/ 186 w 385"/>
                    <a:gd name="T21" fmla="*/ 370 h 524"/>
                    <a:gd name="T22" fmla="*/ 385 w 385"/>
                    <a:gd name="T23" fmla="*/ 524 h 524"/>
                    <a:gd name="T24" fmla="*/ 204 w 385"/>
                    <a:gd name="T25" fmla="*/ 313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524">
                      <a:moveTo>
                        <a:pt x="204" y="313"/>
                      </a:moveTo>
                      <a:cubicBezTo>
                        <a:pt x="186" y="238"/>
                        <a:pt x="234" y="207"/>
                        <a:pt x="299" y="175"/>
                      </a:cubicBezTo>
                      <a:cubicBezTo>
                        <a:pt x="303" y="173"/>
                        <a:pt x="308" y="170"/>
                        <a:pt x="312" y="168"/>
                      </a:cubicBezTo>
                      <a:cubicBezTo>
                        <a:pt x="189" y="143"/>
                        <a:pt x="165" y="174"/>
                        <a:pt x="143" y="204"/>
                      </a:cubicBezTo>
                      <a:cubicBezTo>
                        <a:pt x="112" y="143"/>
                        <a:pt x="88" y="95"/>
                        <a:pt x="0" y="0"/>
                      </a:cubicBezTo>
                      <a:cubicBezTo>
                        <a:pt x="105" y="236"/>
                        <a:pt x="105" y="236"/>
                        <a:pt x="106" y="239"/>
                      </a:cubicBezTo>
                      <a:cubicBezTo>
                        <a:pt x="119" y="281"/>
                        <a:pt x="124" y="325"/>
                        <a:pt x="139" y="366"/>
                      </a:cubicBezTo>
                      <a:cubicBezTo>
                        <a:pt x="142" y="376"/>
                        <a:pt x="149" y="391"/>
                        <a:pt x="164" y="404"/>
                      </a:cubicBezTo>
                      <a:cubicBezTo>
                        <a:pt x="169" y="409"/>
                        <a:pt x="169" y="409"/>
                        <a:pt x="169" y="409"/>
                      </a:cubicBezTo>
                      <a:cubicBezTo>
                        <a:pt x="169" y="409"/>
                        <a:pt x="169" y="409"/>
                        <a:pt x="169" y="409"/>
                      </a:cubicBezTo>
                      <a:cubicBezTo>
                        <a:pt x="185" y="373"/>
                        <a:pt x="185" y="373"/>
                        <a:pt x="186" y="370"/>
                      </a:cubicBezTo>
                      <a:cubicBezTo>
                        <a:pt x="226" y="415"/>
                        <a:pt x="278" y="467"/>
                        <a:pt x="385" y="524"/>
                      </a:cubicBezTo>
                      <a:cubicBezTo>
                        <a:pt x="243" y="432"/>
                        <a:pt x="210" y="339"/>
                        <a:pt x="204"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0" name="Freeform 22"/>
                <p:cNvSpPr>
                  <a:spLocks/>
                </p:cNvSpPr>
                <p:nvPr/>
              </p:nvSpPr>
              <p:spPr bwMode="auto">
                <a:xfrm>
                  <a:off x="-892176" y="4852988"/>
                  <a:ext cx="30163" cy="63500"/>
                </a:xfrm>
                <a:custGeom>
                  <a:avLst/>
                  <a:gdLst>
                    <a:gd name="T0" fmla="*/ 65 w 67"/>
                    <a:gd name="T1" fmla="*/ 81 h 131"/>
                    <a:gd name="T2" fmla="*/ 43 w 67"/>
                    <a:gd name="T3" fmla="*/ 3 h 131"/>
                    <a:gd name="T4" fmla="*/ 38 w 67"/>
                    <a:gd name="T5" fmla="*/ 2 h 131"/>
                    <a:gd name="T6" fmla="*/ 29 w 67"/>
                    <a:gd name="T7" fmla="*/ 112 h 131"/>
                    <a:gd name="T8" fmla="*/ 65 w 67"/>
                    <a:gd name="T9" fmla="*/ 81 h 131"/>
                  </a:gdLst>
                  <a:ahLst/>
                  <a:cxnLst>
                    <a:cxn ang="0">
                      <a:pos x="T0" y="T1"/>
                    </a:cxn>
                    <a:cxn ang="0">
                      <a:pos x="T2" y="T3"/>
                    </a:cxn>
                    <a:cxn ang="0">
                      <a:pos x="T4" y="T5"/>
                    </a:cxn>
                    <a:cxn ang="0">
                      <a:pos x="T6" y="T7"/>
                    </a:cxn>
                    <a:cxn ang="0">
                      <a:pos x="T8" y="T9"/>
                    </a:cxn>
                  </a:cxnLst>
                  <a:rect l="0" t="0" r="r" b="b"/>
                  <a:pathLst>
                    <a:path w="67" h="131">
                      <a:moveTo>
                        <a:pt x="65" y="81"/>
                      </a:moveTo>
                      <a:cubicBezTo>
                        <a:pt x="67" y="58"/>
                        <a:pt x="63" y="16"/>
                        <a:pt x="43" y="3"/>
                      </a:cubicBezTo>
                      <a:cubicBezTo>
                        <a:pt x="41" y="3"/>
                        <a:pt x="39" y="2"/>
                        <a:pt x="38" y="2"/>
                      </a:cubicBezTo>
                      <a:cubicBezTo>
                        <a:pt x="11" y="0"/>
                        <a:pt x="0" y="77"/>
                        <a:pt x="29" y="112"/>
                      </a:cubicBezTo>
                      <a:cubicBezTo>
                        <a:pt x="45" y="131"/>
                        <a:pt x="62" y="117"/>
                        <a:pt x="6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1" name="Freeform 23"/>
                <p:cNvSpPr>
                  <a:spLocks/>
                </p:cNvSpPr>
                <p:nvPr/>
              </p:nvSpPr>
              <p:spPr bwMode="auto">
                <a:xfrm>
                  <a:off x="-795338" y="4922838"/>
                  <a:ext cx="177800" cy="192088"/>
                </a:xfrm>
                <a:custGeom>
                  <a:avLst/>
                  <a:gdLst>
                    <a:gd name="T0" fmla="*/ 266 w 402"/>
                    <a:gd name="T1" fmla="*/ 219 h 398"/>
                    <a:gd name="T2" fmla="*/ 387 w 402"/>
                    <a:gd name="T3" fmla="*/ 53 h 398"/>
                    <a:gd name="T4" fmla="*/ 402 w 402"/>
                    <a:gd name="T5" fmla="*/ 41 h 398"/>
                    <a:gd name="T6" fmla="*/ 200 w 402"/>
                    <a:gd name="T7" fmla="*/ 143 h 398"/>
                    <a:gd name="T8" fmla="*/ 0 w 402"/>
                    <a:gd name="T9" fmla="*/ 0 h 398"/>
                    <a:gd name="T10" fmla="*/ 120 w 402"/>
                    <a:gd name="T11" fmla="*/ 369 h 398"/>
                    <a:gd name="T12" fmla="*/ 222 w 402"/>
                    <a:gd name="T13" fmla="*/ 302 h 398"/>
                    <a:gd name="T14" fmla="*/ 395 w 402"/>
                    <a:gd name="T15" fmla="*/ 398 h 398"/>
                    <a:gd name="T16" fmla="*/ 266 w 402"/>
                    <a:gd name="T17" fmla="*/ 2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398">
                      <a:moveTo>
                        <a:pt x="266" y="219"/>
                      </a:moveTo>
                      <a:cubicBezTo>
                        <a:pt x="265" y="155"/>
                        <a:pt x="315" y="110"/>
                        <a:pt x="387" y="53"/>
                      </a:cubicBezTo>
                      <a:cubicBezTo>
                        <a:pt x="392" y="49"/>
                        <a:pt x="397" y="45"/>
                        <a:pt x="402" y="41"/>
                      </a:cubicBezTo>
                      <a:cubicBezTo>
                        <a:pt x="262" y="61"/>
                        <a:pt x="230" y="102"/>
                        <a:pt x="200" y="143"/>
                      </a:cubicBezTo>
                      <a:cubicBezTo>
                        <a:pt x="165" y="96"/>
                        <a:pt x="128" y="47"/>
                        <a:pt x="0" y="0"/>
                      </a:cubicBezTo>
                      <a:cubicBezTo>
                        <a:pt x="145" y="154"/>
                        <a:pt x="189" y="200"/>
                        <a:pt x="120" y="369"/>
                      </a:cubicBezTo>
                      <a:cubicBezTo>
                        <a:pt x="180" y="353"/>
                        <a:pt x="207" y="320"/>
                        <a:pt x="222" y="302"/>
                      </a:cubicBezTo>
                      <a:cubicBezTo>
                        <a:pt x="249" y="326"/>
                        <a:pt x="294" y="367"/>
                        <a:pt x="395" y="398"/>
                      </a:cubicBezTo>
                      <a:cubicBezTo>
                        <a:pt x="302" y="341"/>
                        <a:pt x="267" y="268"/>
                        <a:pt x="266"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2" name="Freeform 24"/>
                <p:cNvSpPr>
                  <a:spLocks/>
                </p:cNvSpPr>
                <p:nvPr/>
              </p:nvSpPr>
              <p:spPr bwMode="auto">
                <a:xfrm>
                  <a:off x="-730251" y="4906963"/>
                  <a:ext cx="36513" cy="63500"/>
                </a:xfrm>
                <a:custGeom>
                  <a:avLst/>
                  <a:gdLst>
                    <a:gd name="T0" fmla="*/ 79 w 80"/>
                    <a:gd name="T1" fmla="*/ 69 h 131"/>
                    <a:gd name="T2" fmla="*/ 44 w 80"/>
                    <a:gd name="T3" fmla="*/ 0 h 131"/>
                    <a:gd name="T4" fmla="*/ 41 w 80"/>
                    <a:gd name="T5" fmla="*/ 0 h 131"/>
                    <a:gd name="T6" fmla="*/ 30 w 80"/>
                    <a:gd name="T7" fmla="*/ 109 h 131"/>
                    <a:gd name="T8" fmla="*/ 79 w 80"/>
                    <a:gd name="T9" fmla="*/ 69 h 131"/>
                  </a:gdLst>
                  <a:ahLst/>
                  <a:cxnLst>
                    <a:cxn ang="0">
                      <a:pos x="T0" y="T1"/>
                    </a:cxn>
                    <a:cxn ang="0">
                      <a:pos x="T2" y="T3"/>
                    </a:cxn>
                    <a:cxn ang="0">
                      <a:pos x="T4" y="T5"/>
                    </a:cxn>
                    <a:cxn ang="0">
                      <a:pos x="T6" y="T7"/>
                    </a:cxn>
                    <a:cxn ang="0">
                      <a:pos x="T8" y="T9"/>
                    </a:cxn>
                  </a:cxnLst>
                  <a:rect l="0" t="0" r="r" b="b"/>
                  <a:pathLst>
                    <a:path w="80" h="131">
                      <a:moveTo>
                        <a:pt x="79" y="69"/>
                      </a:moveTo>
                      <a:cubicBezTo>
                        <a:pt x="80" y="43"/>
                        <a:pt x="69" y="5"/>
                        <a:pt x="44" y="0"/>
                      </a:cubicBezTo>
                      <a:cubicBezTo>
                        <a:pt x="41" y="0"/>
                        <a:pt x="41" y="0"/>
                        <a:pt x="41" y="0"/>
                      </a:cubicBezTo>
                      <a:cubicBezTo>
                        <a:pt x="7" y="2"/>
                        <a:pt x="0" y="79"/>
                        <a:pt x="30" y="109"/>
                      </a:cubicBezTo>
                      <a:cubicBezTo>
                        <a:pt x="53" y="131"/>
                        <a:pt x="78" y="110"/>
                        <a:pt x="7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3" name="Rectangle 25"/>
                <p:cNvSpPr>
                  <a:spLocks noChangeArrowheads="1"/>
                </p:cNvSpPr>
                <p:nvPr/>
              </p:nvSpPr>
              <p:spPr bwMode="auto">
                <a:xfrm>
                  <a:off x="-434976" y="48958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4" name="Freeform 26"/>
                <p:cNvSpPr>
                  <a:spLocks/>
                </p:cNvSpPr>
                <p:nvPr/>
              </p:nvSpPr>
              <p:spPr bwMode="auto">
                <a:xfrm>
                  <a:off x="-614363" y="4895850"/>
                  <a:ext cx="179388" cy="217488"/>
                </a:xfrm>
                <a:custGeom>
                  <a:avLst/>
                  <a:gdLst>
                    <a:gd name="T0" fmla="*/ 215 w 405"/>
                    <a:gd name="T1" fmla="*/ 171 h 448"/>
                    <a:gd name="T2" fmla="*/ 0 w 405"/>
                    <a:gd name="T3" fmla="*/ 95 h 448"/>
                    <a:gd name="T4" fmla="*/ 16 w 405"/>
                    <a:gd name="T5" fmla="*/ 105 h 448"/>
                    <a:gd name="T6" fmla="*/ 157 w 405"/>
                    <a:gd name="T7" fmla="*/ 255 h 448"/>
                    <a:gd name="T8" fmla="*/ 47 w 405"/>
                    <a:gd name="T9" fmla="*/ 448 h 448"/>
                    <a:gd name="T10" fmla="*/ 212 w 405"/>
                    <a:gd name="T11" fmla="*/ 332 h 448"/>
                    <a:gd name="T12" fmla="*/ 325 w 405"/>
                    <a:gd name="T13" fmla="*/ 383 h 448"/>
                    <a:gd name="T14" fmla="*/ 393 w 405"/>
                    <a:gd name="T15" fmla="*/ 17 h 448"/>
                    <a:gd name="T16" fmla="*/ 405 w 405"/>
                    <a:gd name="T17" fmla="*/ 0 h 448"/>
                    <a:gd name="T18" fmla="*/ 215 w 405"/>
                    <a:gd name="T19" fmla="*/ 17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448">
                      <a:moveTo>
                        <a:pt x="215" y="171"/>
                      </a:moveTo>
                      <a:cubicBezTo>
                        <a:pt x="180" y="135"/>
                        <a:pt x="143" y="97"/>
                        <a:pt x="0" y="95"/>
                      </a:cubicBezTo>
                      <a:cubicBezTo>
                        <a:pt x="5" y="98"/>
                        <a:pt x="11" y="102"/>
                        <a:pt x="16" y="105"/>
                      </a:cubicBezTo>
                      <a:cubicBezTo>
                        <a:pt x="85" y="147"/>
                        <a:pt x="151" y="188"/>
                        <a:pt x="157" y="255"/>
                      </a:cubicBezTo>
                      <a:cubicBezTo>
                        <a:pt x="161" y="304"/>
                        <a:pt x="135" y="380"/>
                        <a:pt x="47" y="448"/>
                      </a:cubicBezTo>
                      <a:cubicBezTo>
                        <a:pt x="146" y="405"/>
                        <a:pt x="187" y="359"/>
                        <a:pt x="212" y="332"/>
                      </a:cubicBezTo>
                      <a:cubicBezTo>
                        <a:pt x="229" y="348"/>
                        <a:pt x="261" y="377"/>
                        <a:pt x="325" y="383"/>
                      </a:cubicBezTo>
                      <a:cubicBezTo>
                        <a:pt x="230" y="230"/>
                        <a:pt x="278" y="168"/>
                        <a:pt x="393" y="17"/>
                      </a:cubicBezTo>
                      <a:cubicBezTo>
                        <a:pt x="397" y="12"/>
                        <a:pt x="402" y="5"/>
                        <a:pt x="405" y="0"/>
                      </a:cubicBezTo>
                      <a:cubicBezTo>
                        <a:pt x="279" y="64"/>
                        <a:pt x="244" y="123"/>
                        <a:pt x="215"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5" name="Freeform 27"/>
                <p:cNvSpPr>
                  <a:spLocks/>
                </p:cNvSpPr>
                <p:nvPr/>
              </p:nvSpPr>
              <p:spPr bwMode="auto">
                <a:xfrm>
                  <a:off x="-541338" y="4892675"/>
                  <a:ext cx="34925" cy="65088"/>
                </a:xfrm>
                <a:custGeom>
                  <a:avLst/>
                  <a:gdLst>
                    <a:gd name="T0" fmla="*/ 28 w 79"/>
                    <a:gd name="T1" fmla="*/ 115 h 135"/>
                    <a:gd name="T2" fmla="*/ 77 w 79"/>
                    <a:gd name="T3" fmla="*/ 61 h 135"/>
                    <a:gd name="T4" fmla="*/ 37 w 79"/>
                    <a:gd name="T5" fmla="*/ 4 h 135"/>
                    <a:gd name="T6" fmla="*/ 28 w 79"/>
                    <a:gd name="T7" fmla="*/ 115 h 135"/>
                  </a:gdLst>
                  <a:ahLst/>
                  <a:cxnLst>
                    <a:cxn ang="0">
                      <a:pos x="T0" y="T1"/>
                    </a:cxn>
                    <a:cxn ang="0">
                      <a:pos x="T2" y="T3"/>
                    </a:cxn>
                    <a:cxn ang="0">
                      <a:pos x="T4" y="T5"/>
                    </a:cxn>
                    <a:cxn ang="0">
                      <a:pos x="T6" y="T7"/>
                    </a:cxn>
                  </a:cxnLst>
                  <a:rect l="0" t="0" r="r" b="b"/>
                  <a:pathLst>
                    <a:path w="79" h="135">
                      <a:moveTo>
                        <a:pt x="28" y="115"/>
                      </a:moveTo>
                      <a:cubicBezTo>
                        <a:pt x="51" y="135"/>
                        <a:pt x="79" y="104"/>
                        <a:pt x="77" y="61"/>
                      </a:cubicBezTo>
                      <a:cubicBezTo>
                        <a:pt x="76" y="36"/>
                        <a:pt x="63" y="0"/>
                        <a:pt x="37" y="4"/>
                      </a:cubicBezTo>
                      <a:cubicBezTo>
                        <a:pt x="1" y="15"/>
                        <a:pt x="0" y="93"/>
                        <a:pt x="28"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6" name="Freeform 28"/>
                <p:cNvSpPr>
                  <a:spLocks/>
                </p:cNvSpPr>
                <p:nvPr/>
              </p:nvSpPr>
              <p:spPr bwMode="auto">
                <a:xfrm>
                  <a:off x="-447676" y="4795838"/>
                  <a:ext cx="139700" cy="276225"/>
                </a:xfrm>
                <a:custGeom>
                  <a:avLst/>
                  <a:gdLst>
                    <a:gd name="T0" fmla="*/ 31 w 317"/>
                    <a:gd name="T1" fmla="*/ 206 h 568"/>
                    <a:gd name="T2" fmla="*/ 159 w 317"/>
                    <a:gd name="T3" fmla="*/ 321 h 568"/>
                    <a:gd name="T4" fmla="*/ 0 w 317"/>
                    <a:gd name="T5" fmla="*/ 568 h 568"/>
                    <a:gd name="T6" fmla="*/ 182 w 317"/>
                    <a:gd name="T7" fmla="*/ 388 h 568"/>
                    <a:gd name="T8" fmla="*/ 197 w 317"/>
                    <a:gd name="T9" fmla="*/ 426 h 568"/>
                    <a:gd name="T10" fmla="*/ 198 w 317"/>
                    <a:gd name="T11" fmla="*/ 425 h 568"/>
                    <a:gd name="T12" fmla="*/ 203 w 317"/>
                    <a:gd name="T13" fmla="*/ 419 h 568"/>
                    <a:gd name="T14" fmla="*/ 243 w 317"/>
                    <a:gd name="T15" fmla="*/ 261 h 568"/>
                    <a:gd name="T16" fmla="*/ 312 w 317"/>
                    <a:gd name="T17" fmla="*/ 19 h 568"/>
                    <a:gd name="T18" fmla="*/ 317 w 317"/>
                    <a:gd name="T19" fmla="*/ 0 h 568"/>
                    <a:gd name="T20" fmla="*/ 206 w 317"/>
                    <a:gd name="T21" fmla="*/ 217 h 568"/>
                    <a:gd name="T22" fmla="*/ 31 w 317"/>
                    <a:gd name="T23" fmla="*/ 20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568">
                      <a:moveTo>
                        <a:pt x="31" y="206"/>
                      </a:moveTo>
                      <a:cubicBezTo>
                        <a:pt x="95" y="226"/>
                        <a:pt x="166" y="247"/>
                        <a:pt x="159" y="321"/>
                      </a:cubicBezTo>
                      <a:cubicBezTo>
                        <a:pt x="155" y="368"/>
                        <a:pt x="129" y="462"/>
                        <a:pt x="0" y="568"/>
                      </a:cubicBezTo>
                      <a:cubicBezTo>
                        <a:pt x="91" y="505"/>
                        <a:pt x="138" y="450"/>
                        <a:pt x="182" y="388"/>
                      </a:cubicBezTo>
                      <a:cubicBezTo>
                        <a:pt x="186" y="401"/>
                        <a:pt x="198" y="411"/>
                        <a:pt x="197" y="426"/>
                      </a:cubicBezTo>
                      <a:cubicBezTo>
                        <a:pt x="198" y="425"/>
                        <a:pt x="198" y="425"/>
                        <a:pt x="198" y="425"/>
                      </a:cubicBezTo>
                      <a:cubicBezTo>
                        <a:pt x="203" y="419"/>
                        <a:pt x="203" y="419"/>
                        <a:pt x="203" y="419"/>
                      </a:cubicBezTo>
                      <a:cubicBezTo>
                        <a:pt x="220" y="401"/>
                        <a:pt x="220" y="401"/>
                        <a:pt x="243" y="261"/>
                      </a:cubicBezTo>
                      <a:cubicBezTo>
                        <a:pt x="244" y="250"/>
                        <a:pt x="244" y="250"/>
                        <a:pt x="312" y="19"/>
                      </a:cubicBezTo>
                      <a:cubicBezTo>
                        <a:pt x="313" y="13"/>
                        <a:pt x="316" y="6"/>
                        <a:pt x="317" y="0"/>
                      </a:cubicBezTo>
                      <a:cubicBezTo>
                        <a:pt x="247" y="100"/>
                        <a:pt x="227" y="157"/>
                        <a:pt x="206" y="217"/>
                      </a:cubicBezTo>
                      <a:cubicBezTo>
                        <a:pt x="182" y="191"/>
                        <a:pt x="154" y="162"/>
                        <a:pt x="31"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7" name="Freeform 29"/>
                <p:cNvSpPr>
                  <a:spLocks/>
                </p:cNvSpPr>
                <p:nvPr/>
              </p:nvSpPr>
              <p:spPr bwMode="auto">
                <a:xfrm>
                  <a:off x="-377826" y="4813300"/>
                  <a:ext cx="28575" cy="68263"/>
                </a:xfrm>
                <a:custGeom>
                  <a:avLst/>
                  <a:gdLst>
                    <a:gd name="T0" fmla="*/ 29 w 65"/>
                    <a:gd name="T1" fmla="*/ 125 h 138"/>
                    <a:gd name="T2" fmla="*/ 60 w 65"/>
                    <a:gd name="T3" fmla="*/ 57 h 138"/>
                    <a:gd name="T4" fmla="*/ 24 w 65"/>
                    <a:gd name="T5" fmla="*/ 11 h 138"/>
                    <a:gd name="T6" fmla="*/ 29 w 65"/>
                    <a:gd name="T7" fmla="*/ 125 h 138"/>
                  </a:gdLst>
                  <a:ahLst/>
                  <a:cxnLst>
                    <a:cxn ang="0">
                      <a:pos x="T0" y="T1"/>
                    </a:cxn>
                    <a:cxn ang="0">
                      <a:pos x="T2" y="T3"/>
                    </a:cxn>
                    <a:cxn ang="0">
                      <a:pos x="T4" y="T5"/>
                    </a:cxn>
                    <a:cxn ang="0">
                      <a:pos x="T6" y="T7"/>
                    </a:cxn>
                  </a:cxnLst>
                  <a:rect l="0" t="0" r="r" b="b"/>
                  <a:pathLst>
                    <a:path w="65" h="138">
                      <a:moveTo>
                        <a:pt x="29" y="125"/>
                      </a:moveTo>
                      <a:cubicBezTo>
                        <a:pt x="47" y="138"/>
                        <a:pt x="65" y="98"/>
                        <a:pt x="60" y="57"/>
                      </a:cubicBezTo>
                      <a:cubicBezTo>
                        <a:pt x="57" y="31"/>
                        <a:pt x="43" y="0"/>
                        <a:pt x="24" y="11"/>
                      </a:cubicBezTo>
                      <a:cubicBezTo>
                        <a:pt x="0" y="32"/>
                        <a:pt x="7" y="110"/>
                        <a:pt x="29"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8" name="Freeform 30"/>
                <p:cNvSpPr>
                  <a:spLocks/>
                </p:cNvSpPr>
                <p:nvPr/>
              </p:nvSpPr>
              <p:spPr bwMode="auto">
                <a:xfrm>
                  <a:off x="-306388" y="4670425"/>
                  <a:ext cx="46038" cy="211138"/>
                </a:xfrm>
                <a:custGeom>
                  <a:avLst/>
                  <a:gdLst>
                    <a:gd name="T0" fmla="*/ 90 w 104"/>
                    <a:gd name="T1" fmla="*/ 0 h 435"/>
                    <a:gd name="T2" fmla="*/ 81 w 104"/>
                    <a:gd name="T3" fmla="*/ 234 h 435"/>
                    <a:gd name="T4" fmla="*/ 0 w 104"/>
                    <a:gd name="T5" fmla="*/ 255 h 435"/>
                    <a:gd name="T6" fmla="*/ 38 w 104"/>
                    <a:gd name="T7" fmla="*/ 435 h 435"/>
                    <a:gd name="T8" fmla="*/ 46 w 104"/>
                    <a:gd name="T9" fmla="*/ 415 h 435"/>
                    <a:gd name="T10" fmla="*/ 80 w 104"/>
                    <a:gd name="T11" fmla="*/ 305 h 435"/>
                    <a:gd name="T12" fmla="*/ 93 w 104"/>
                    <a:gd name="T13" fmla="*/ 19 h 435"/>
                    <a:gd name="T14" fmla="*/ 90 w 104"/>
                    <a:gd name="T15" fmla="*/ 0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435">
                      <a:moveTo>
                        <a:pt x="90" y="0"/>
                      </a:moveTo>
                      <a:cubicBezTo>
                        <a:pt x="94" y="75"/>
                        <a:pt x="86" y="174"/>
                        <a:pt x="81" y="234"/>
                      </a:cubicBezTo>
                      <a:cubicBezTo>
                        <a:pt x="71" y="209"/>
                        <a:pt x="63" y="188"/>
                        <a:pt x="0" y="255"/>
                      </a:cubicBezTo>
                      <a:cubicBezTo>
                        <a:pt x="69" y="267"/>
                        <a:pt x="81" y="327"/>
                        <a:pt x="38" y="435"/>
                      </a:cubicBezTo>
                      <a:cubicBezTo>
                        <a:pt x="41" y="428"/>
                        <a:pt x="44" y="422"/>
                        <a:pt x="46" y="415"/>
                      </a:cubicBezTo>
                      <a:cubicBezTo>
                        <a:pt x="58" y="383"/>
                        <a:pt x="71" y="339"/>
                        <a:pt x="80" y="305"/>
                      </a:cubicBezTo>
                      <a:cubicBezTo>
                        <a:pt x="94" y="243"/>
                        <a:pt x="104" y="126"/>
                        <a:pt x="93" y="19"/>
                      </a:cubicBezTo>
                      <a:cubicBezTo>
                        <a:pt x="92" y="13"/>
                        <a:pt x="91" y="5"/>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9" name="Freeform 31"/>
                <p:cNvSpPr>
                  <a:spLocks/>
                </p:cNvSpPr>
                <p:nvPr/>
              </p:nvSpPr>
              <p:spPr bwMode="auto">
                <a:xfrm>
                  <a:off x="-285751" y="4697413"/>
                  <a:ext cx="17463" cy="63500"/>
                </a:xfrm>
                <a:custGeom>
                  <a:avLst/>
                  <a:gdLst>
                    <a:gd name="T0" fmla="*/ 30 w 37"/>
                    <a:gd name="T1" fmla="*/ 51 h 130"/>
                    <a:gd name="T2" fmla="*/ 23 w 37"/>
                    <a:gd name="T3" fmla="*/ 26 h 130"/>
                    <a:gd name="T4" fmla="*/ 7 w 37"/>
                    <a:gd name="T5" fmla="*/ 13 h 130"/>
                    <a:gd name="T6" fmla="*/ 26 w 37"/>
                    <a:gd name="T7" fmla="*/ 125 h 130"/>
                    <a:gd name="T8" fmla="*/ 30 w 37"/>
                    <a:gd name="T9" fmla="*/ 51 h 130"/>
                  </a:gdLst>
                  <a:ahLst/>
                  <a:cxnLst>
                    <a:cxn ang="0">
                      <a:pos x="T0" y="T1"/>
                    </a:cxn>
                    <a:cxn ang="0">
                      <a:pos x="T2" y="T3"/>
                    </a:cxn>
                    <a:cxn ang="0">
                      <a:pos x="T4" y="T5"/>
                    </a:cxn>
                    <a:cxn ang="0">
                      <a:pos x="T6" y="T7"/>
                    </a:cxn>
                    <a:cxn ang="0">
                      <a:pos x="T8" y="T9"/>
                    </a:cxn>
                  </a:cxnLst>
                  <a:rect l="0" t="0" r="r" b="b"/>
                  <a:pathLst>
                    <a:path w="37" h="130">
                      <a:moveTo>
                        <a:pt x="30" y="51"/>
                      </a:moveTo>
                      <a:cubicBezTo>
                        <a:pt x="29" y="46"/>
                        <a:pt x="27" y="35"/>
                        <a:pt x="23" y="26"/>
                      </a:cubicBezTo>
                      <a:cubicBezTo>
                        <a:pt x="22" y="23"/>
                        <a:pt x="13" y="0"/>
                        <a:pt x="7" y="13"/>
                      </a:cubicBezTo>
                      <a:cubicBezTo>
                        <a:pt x="0" y="37"/>
                        <a:pt x="18" y="120"/>
                        <a:pt x="26" y="125"/>
                      </a:cubicBezTo>
                      <a:cubicBezTo>
                        <a:pt x="33" y="130"/>
                        <a:pt x="37" y="88"/>
                        <a:pt x="3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58" name="Group 57"/>
              <p:cNvGrpSpPr/>
              <p:nvPr/>
            </p:nvGrpSpPr>
            <p:grpSpPr>
              <a:xfrm>
                <a:off x="486022" y="2400402"/>
                <a:ext cx="617276" cy="263238"/>
                <a:chOff x="908644" y="3404919"/>
                <a:chExt cx="1989827" cy="848565"/>
              </a:xfrm>
            </p:grpSpPr>
            <p:sp>
              <p:nvSpPr>
                <p:cNvPr id="57" name="Freeform 35"/>
                <p:cNvSpPr>
                  <a:spLocks/>
                </p:cNvSpPr>
                <p:nvPr/>
              </p:nvSpPr>
              <p:spPr bwMode="auto">
                <a:xfrm flipH="1">
                  <a:off x="908644" y="3404919"/>
                  <a:ext cx="1989827" cy="848565"/>
                </a:xfrm>
                <a:custGeom>
                  <a:avLst/>
                  <a:gdLst>
                    <a:gd name="T0" fmla="*/ 2016 w 2045"/>
                    <a:gd name="T1" fmla="*/ 268 h 870"/>
                    <a:gd name="T2" fmla="*/ 1831 w 2045"/>
                    <a:gd name="T3" fmla="*/ 222 h 870"/>
                    <a:gd name="T4" fmla="*/ 1776 w 2045"/>
                    <a:gd name="T5" fmla="*/ 197 h 870"/>
                    <a:gd name="T6" fmla="*/ 1503 w 2045"/>
                    <a:gd name="T7" fmla="*/ 34 h 870"/>
                    <a:gd name="T8" fmla="*/ 903 w 2045"/>
                    <a:gd name="T9" fmla="*/ 25 h 870"/>
                    <a:gd name="T10" fmla="*/ 441 w 2045"/>
                    <a:gd name="T11" fmla="*/ 247 h 870"/>
                    <a:gd name="T12" fmla="*/ 386 w 2045"/>
                    <a:gd name="T13" fmla="*/ 268 h 870"/>
                    <a:gd name="T14" fmla="*/ 76 w 2045"/>
                    <a:gd name="T15" fmla="*/ 343 h 870"/>
                    <a:gd name="T16" fmla="*/ 42 w 2045"/>
                    <a:gd name="T17" fmla="*/ 381 h 870"/>
                    <a:gd name="T18" fmla="*/ 0 w 2045"/>
                    <a:gd name="T19" fmla="*/ 677 h 870"/>
                    <a:gd name="T20" fmla="*/ 29 w 2045"/>
                    <a:gd name="T21" fmla="*/ 707 h 870"/>
                    <a:gd name="T22" fmla="*/ 181 w 2045"/>
                    <a:gd name="T23" fmla="*/ 707 h 870"/>
                    <a:gd name="T24" fmla="*/ 374 w 2045"/>
                    <a:gd name="T25" fmla="*/ 870 h 870"/>
                    <a:gd name="T26" fmla="*/ 571 w 2045"/>
                    <a:gd name="T27" fmla="*/ 707 h 870"/>
                    <a:gd name="T28" fmla="*/ 1453 w 2045"/>
                    <a:gd name="T29" fmla="*/ 707 h 870"/>
                    <a:gd name="T30" fmla="*/ 1650 w 2045"/>
                    <a:gd name="T31" fmla="*/ 870 h 870"/>
                    <a:gd name="T32" fmla="*/ 1848 w 2045"/>
                    <a:gd name="T33" fmla="*/ 673 h 870"/>
                    <a:gd name="T34" fmla="*/ 1848 w 2045"/>
                    <a:gd name="T35" fmla="*/ 665 h 870"/>
                    <a:gd name="T36" fmla="*/ 2011 w 2045"/>
                    <a:gd name="T37" fmla="*/ 640 h 870"/>
                    <a:gd name="T38" fmla="*/ 2045 w 2045"/>
                    <a:gd name="T39" fmla="*/ 602 h 870"/>
                    <a:gd name="T40" fmla="*/ 2045 w 2045"/>
                    <a:gd name="T41" fmla="*/ 305 h 870"/>
                    <a:gd name="T42" fmla="*/ 2016 w 2045"/>
                    <a:gd name="T43" fmla="*/ 26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5" h="870">
                      <a:moveTo>
                        <a:pt x="2016" y="268"/>
                      </a:moveTo>
                      <a:cubicBezTo>
                        <a:pt x="2016" y="268"/>
                        <a:pt x="2016" y="268"/>
                        <a:pt x="1831" y="222"/>
                      </a:cubicBezTo>
                      <a:cubicBezTo>
                        <a:pt x="1814" y="218"/>
                        <a:pt x="1789" y="205"/>
                        <a:pt x="1776" y="197"/>
                      </a:cubicBezTo>
                      <a:cubicBezTo>
                        <a:pt x="1776" y="197"/>
                        <a:pt x="1776" y="197"/>
                        <a:pt x="1503" y="34"/>
                      </a:cubicBezTo>
                      <a:cubicBezTo>
                        <a:pt x="1214" y="0"/>
                        <a:pt x="903" y="25"/>
                        <a:pt x="903" y="25"/>
                      </a:cubicBezTo>
                      <a:cubicBezTo>
                        <a:pt x="819" y="46"/>
                        <a:pt x="441" y="247"/>
                        <a:pt x="441" y="247"/>
                      </a:cubicBezTo>
                      <a:cubicBezTo>
                        <a:pt x="428" y="255"/>
                        <a:pt x="403" y="264"/>
                        <a:pt x="386" y="268"/>
                      </a:cubicBezTo>
                      <a:cubicBezTo>
                        <a:pt x="386" y="268"/>
                        <a:pt x="386" y="268"/>
                        <a:pt x="76" y="343"/>
                      </a:cubicBezTo>
                      <a:cubicBezTo>
                        <a:pt x="59" y="347"/>
                        <a:pt x="46" y="364"/>
                        <a:pt x="42" y="381"/>
                      </a:cubicBezTo>
                      <a:cubicBezTo>
                        <a:pt x="42" y="381"/>
                        <a:pt x="42" y="381"/>
                        <a:pt x="0" y="677"/>
                      </a:cubicBezTo>
                      <a:cubicBezTo>
                        <a:pt x="0" y="694"/>
                        <a:pt x="13" y="707"/>
                        <a:pt x="29" y="707"/>
                      </a:cubicBezTo>
                      <a:cubicBezTo>
                        <a:pt x="29" y="707"/>
                        <a:pt x="29" y="707"/>
                        <a:pt x="181" y="707"/>
                      </a:cubicBezTo>
                      <a:cubicBezTo>
                        <a:pt x="197" y="799"/>
                        <a:pt x="277" y="870"/>
                        <a:pt x="374" y="870"/>
                      </a:cubicBezTo>
                      <a:cubicBezTo>
                        <a:pt x="474" y="870"/>
                        <a:pt x="554" y="799"/>
                        <a:pt x="571" y="707"/>
                      </a:cubicBezTo>
                      <a:cubicBezTo>
                        <a:pt x="571" y="707"/>
                        <a:pt x="571" y="707"/>
                        <a:pt x="1453" y="707"/>
                      </a:cubicBezTo>
                      <a:cubicBezTo>
                        <a:pt x="1470" y="799"/>
                        <a:pt x="1549" y="870"/>
                        <a:pt x="1650" y="870"/>
                      </a:cubicBezTo>
                      <a:cubicBezTo>
                        <a:pt x="1759" y="870"/>
                        <a:pt x="1848" y="782"/>
                        <a:pt x="1848" y="673"/>
                      </a:cubicBezTo>
                      <a:cubicBezTo>
                        <a:pt x="1848" y="669"/>
                        <a:pt x="1848" y="669"/>
                        <a:pt x="1848" y="665"/>
                      </a:cubicBezTo>
                      <a:cubicBezTo>
                        <a:pt x="1848" y="665"/>
                        <a:pt x="1848" y="665"/>
                        <a:pt x="2011" y="640"/>
                      </a:cubicBezTo>
                      <a:cubicBezTo>
                        <a:pt x="2028" y="636"/>
                        <a:pt x="2045" y="619"/>
                        <a:pt x="2045" y="602"/>
                      </a:cubicBezTo>
                      <a:cubicBezTo>
                        <a:pt x="2045" y="602"/>
                        <a:pt x="2045" y="602"/>
                        <a:pt x="2045" y="305"/>
                      </a:cubicBezTo>
                      <a:cubicBezTo>
                        <a:pt x="2045" y="289"/>
                        <a:pt x="2028" y="272"/>
                        <a:pt x="2016" y="268"/>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dirty="0"/>
                </a:p>
              </p:txBody>
            </p:sp>
            <p:grpSp>
              <p:nvGrpSpPr>
                <p:cNvPr id="51" name="Group 50"/>
                <p:cNvGrpSpPr/>
                <p:nvPr/>
              </p:nvGrpSpPr>
              <p:grpSpPr>
                <a:xfrm>
                  <a:off x="1492528" y="3526807"/>
                  <a:ext cx="439360" cy="440262"/>
                  <a:chOff x="2265363" y="2019300"/>
                  <a:chExt cx="773113" cy="774700"/>
                </a:xfrm>
                <a:solidFill>
                  <a:schemeClr val="bg1"/>
                </a:solidFill>
              </p:grpSpPr>
              <p:sp>
                <p:nvSpPr>
                  <p:cNvPr id="52" name="Freeform 20129"/>
                  <p:cNvSpPr>
                    <a:spLocks/>
                  </p:cNvSpPr>
                  <p:nvPr/>
                </p:nvSpPr>
                <p:spPr bwMode="auto">
                  <a:xfrm>
                    <a:off x="2479676" y="2236788"/>
                    <a:ext cx="344488" cy="339725"/>
                  </a:xfrm>
                  <a:custGeom>
                    <a:avLst/>
                    <a:gdLst>
                      <a:gd name="T0" fmla="*/ 86 w 92"/>
                      <a:gd name="T1" fmla="*/ 0 h 91"/>
                      <a:gd name="T2" fmla="*/ 5 w 92"/>
                      <a:gd name="T3" fmla="*/ 0 h 91"/>
                      <a:gd name="T4" fmla="*/ 0 w 92"/>
                      <a:gd name="T5" fmla="*/ 5 h 91"/>
                      <a:gd name="T6" fmla="*/ 0 w 92"/>
                      <a:gd name="T7" fmla="*/ 86 h 91"/>
                      <a:gd name="T8" fmla="*/ 5 w 92"/>
                      <a:gd name="T9" fmla="*/ 91 h 91"/>
                      <a:gd name="T10" fmla="*/ 86 w 92"/>
                      <a:gd name="T11" fmla="*/ 91 h 91"/>
                      <a:gd name="T12" fmla="*/ 92 w 92"/>
                      <a:gd name="T13" fmla="*/ 86 h 91"/>
                      <a:gd name="T14" fmla="*/ 92 w 92"/>
                      <a:gd name="T15" fmla="*/ 5 h 91"/>
                      <a:gd name="T16" fmla="*/ 86 w 9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1">
                        <a:moveTo>
                          <a:pt x="86" y="0"/>
                        </a:moveTo>
                        <a:cubicBezTo>
                          <a:pt x="5" y="0"/>
                          <a:pt x="5" y="0"/>
                          <a:pt x="5" y="0"/>
                        </a:cubicBezTo>
                        <a:cubicBezTo>
                          <a:pt x="2" y="0"/>
                          <a:pt x="0" y="2"/>
                          <a:pt x="0" y="5"/>
                        </a:cubicBezTo>
                        <a:cubicBezTo>
                          <a:pt x="0" y="86"/>
                          <a:pt x="0" y="86"/>
                          <a:pt x="0" y="86"/>
                        </a:cubicBezTo>
                        <a:cubicBezTo>
                          <a:pt x="0" y="89"/>
                          <a:pt x="2" y="91"/>
                          <a:pt x="5" y="91"/>
                        </a:cubicBezTo>
                        <a:cubicBezTo>
                          <a:pt x="86" y="91"/>
                          <a:pt x="86" y="91"/>
                          <a:pt x="86" y="91"/>
                        </a:cubicBezTo>
                        <a:cubicBezTo>
                          <a:pt x="89" y="91"/>
                          <a:pt x="92" y="89"/>
                          <a:pt x="92" y="86"/>
                        </a:cubicBezTo>
                        <a:cubicBezTo>
                          <a:pt x="92" y="5"/>
                          <a:pt x="92" y="5"/>
                          <a:pt x="92" y="5"/>
                        </a:cubicBezTo>
                        <a:cubicBezTo>
                          <a:pt x="92" y="2"/>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3" name="Freeform 20130"/>
                  <p:cNvSpPr>
                    <a:spLocks noEditPoints="1"/>
                  </p:cNvSpPr>
                  <p:nvPr/>
                </p:nvSpPr>
                <p:spPr bwMode="auto">
                  <a:xfrm>
                    <a:off x="2265363" y="2019300"/>
                    <a:ext cx="773113" cy="774700"/>
                  </a:xfrm>
                  <a:custGeom>
                    <a:avLst/>
                    <a:gdLst>
                      <a:gd name="T0" fmla="*/ 206 w 206"/>
                      <a:gd name="T1" fmla="*/ 77 h 207"/>
                      <a:gd name="T2" fmla="*/ 179 w 206"/>
                      <a:gd name="T3" fmla="*/ 70 h 207"/>
                      <a:gd name="T4" fmla="*/ 200 w 206"/>
                      <a:gd name="T5" fmla="*/ 57 h 207"/>
                      <a:gd name="T6" fmla="*/ 179 w 206"/>
                      <a:gd name="T7" fmla="*/ 44 h 207"/>
                      <a:gd name="T8" fmla="*/ 170 w 206"/>
                      <a:gd name="T9" fmla="*/ 27 h 207"/>
                      <a:gd name="T10" fmla="*/ 162 w 206"/>
                      <a:gd name="T11" fmla="*/ 7 h 207"/>
                      <a:gd name="T12" fmla="*/ 150 w 206"/>
                      <a:gd name="T13" fmla="*/ 27 h 207"/>
                      <a:gd name="T14" fmla="*/ 136 w 206"/>
                      <a:gd name="T15" fmla="*/ 27 h 207"/>
                      <a:gd name="T16" fmla="*/ 123 w 206"/>
                      <a:gd name="T17" fmla="*/ 7 h 207"/>
                      <a:gd name="T18" fmla="*/ 109 w 206"/>
                      <a:gd name="T19" fmla="*/ 27 h 207"/>
                      <a:gd name="T20" fmla="*/ 103 w 206"/>
                      <a:gd name="T21" fmla="*/ 0 h 207"/>
                      <a:gd name="T22" fmla="*/ 96 w 206"/>
                      <a:gd name="T23" fmla="*/ 27 h 207"/>
                      <a:gd name="T24" fmla="*/ 83 w 206"/>
                      <a:gd name="T25" fmla="*/ 7 h 207"/>
                      <a:gd name="T26" fmla="*/ 70 w 206"/>
                      <a:gd name="T27" fmla="*/ 27 h 207"/>
                      <a:gd name="T28" fmla="*/ 56 w 206"/>
                      <a:gd name="T29" fmla="*/ 27 h 207"/>
                      <a:gd name="T30" fmla="*/ 43 w 206"/>
                      <a:gd name="T31" fmla="*/ 7 h 207"/>
                      <a:gd name="T32" fmla="*/ 36 w 206"/>
                      <a:gd name="T33" fmla="*/ 27 h 207"/>
                      <a:gd name="T34" fmla="*/ 27 w 206"/>
                      <a:gd name="T35" fmla="*/ 44 h 207"/>
                      <a:gd name="T36" fmla="*/ 6 w 206"/>
                      <a:gd name="T37" fmla="*/ 57 h 207"/>
                      <a:gd name="T38" fmla="*/ 27 w 206"/>
                      <a:gd name="T39" fmla="*/ 70 h 207"/>
                      <a:gd name="T40" fmla="*/ 0 w 206"/>
                      <a:gd name="T41" fmla="*/ 77 h 207"/>
                      <a:gd name="T42" fmla="*/ 27 w 206"/>
                      <a:gd name="T43" fmla="*/ 83 h 207"/>
                      <a:gd name="T44" fmla="*/ 6 w 206"/>
                      <a:gd name="T45" fmla="*/ 97 h 207"/>
                      <a:gd name="T46" fmla="*/ 27 w 206"/>
                      <a:gd name="T47" fmla="*/ 110 h 207"/>
                      <a:gd name="T48" fmla="*/ 27 w 206"/>
                      <a:gd name="T49" fmla="*/ 124 h 207"/>
                      <a:gd name="T50" fmla="*/ 6 w 206"/>
                      <a:gd name="T51" fmla="*/ 136 h 207"/>
                      <a:gd name="T52" fmla="*/ 27 w 206"/>
                      <a:gd name="T53" fmla="*/ 150 h 207"/>
                      <a:gd name="T54" fmla="*/ 0 w 206"/>
                      <a:gd name="T55" fmla="*/ 157 h 207"/>
                      <a:gd name="T56" fmla="*/ 27 w 206"/>
                      <a:gd name="T57" fmla="*/ 163 h 207"/>
                      <a:gd name="T58" fmla="*/ 43 w 206"/>
                      <a:gd name="T59" fmla="*/ 180 h 207"/>
                      <a:gd name="T60" fmla="*/ 50 w 206"/>
                      <a:gd name="T61" fmla="*/ 207 h 207"/>
                      <a:gd name="T62" fmla="*/ 56 w 206"/>
                      <a:gd name="T63" fmla="*/ 180 h 207"/>
                      <a:gd name="T64" fmla="*/ 70 w 206"/>
                      <a:gd name="T65" fmla="*/ 200 h 207"/>
                      <a:gd name="T66" fmla="*/ 83 w 206"/>
                      <a:gd name="T67" fmla="*/ 180 h 207"/>
                      <a:gd name="T68" fmla="*/ 96 w 206"/>
                      <a:gd name="T69" fmla="*/ 180 h 207"/>
                      <a:gd name="T70" fmla="*/ 109 w 206"/>
                      <a:gd name="T71" fmla="*/ 200 h 207"/>
                      <a:gd name="T72" fmla="*/ 123 w 206"/>
                      <a:gd name="T73" fmla="*/ 180 h 207"/>
                      <a:gd name="T74" fmla="*/ 129 w 206"/>
                      <a:gd name="T75" fmla="*/ 207 h 207"/>
                      <a:gd name="T76" fmla="*/ 136 w 206"/>
                      <a:gd name="T77" fmla="*/ 180 h 207"/>
                      <a:gd name="T78" fmla="*/ 150 w 206"/>
                      <a:gd name="T79" fmla="*/ 200 h 207"/>
                      <a:gd name="T80" fmla="*/ 162 w 206"/>
                      <a:gd name="T81" fmla="*/ 180 h 207"/>
                      <a:gd name="T82" fmla="*/ 179 w 206"/>
                      <a:gd name="T83" fmla="*/ 170 h 207"/>
                      <a:gd name="T84" fmla="*/ 200 w 206"/>
                      <a:gd name="T85" fmla="*/ 163 h 207"/>
                      <a:gd name="T86" fmla="*/ 179 w 206"/>
                      <a:gd name="T87" fmla="*/ 150 h 207"/>
                      <a:gd name="T88" fmla="*/ 179 w 206"/>
                      <a:gd name="T89" fmla="*/ 136 h 207"/>
                      <a:gd name="T90" fmla="*/ 200 w 206"/>
                      <a:gd name="T91" fmla="*/ 124 h 207"/>
                      <a:gd name="T92" fmla="*/ 179 w 206"/>
                      <a:gd name="T93" fmla="*/ 110 h 207"/>
                      <a:gd name="T94" fmla="*/ 206 w 206"/>
                      <a:gd name="T95" fmla="*/ 103 h 207"/>
                      <a:gd name="T96" fmla="*/ 179 w 206"/>
                      <a:gd name="T97" fmla="*/ 97 h 207"/>
                      <a:gd name="T98" fmla="*/ 164 w 206"/>
                      <a:gd name="T99" fmla="*/ 157 h 207"/>
                      <a:gd name="T100" fmla="*/ 42 w 206"/>
                      <a:gd name="T101" fmla="*/ 157 h 207"/>
                      <a:gd name="T102" fmla="*/ 46 w 206"/>
                      <a:gd name="T103" fmla="*/ 37 h 207"/>
                      <a:gd name="T104" fmla="*/ 164 w 206"/>
                      <a:gd name="T105" fmla="*/ 5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207">
                        <a:moveTo>
                          <a:pt x="179" y="83"/>
                        </a:moveTo>
                        <a:cubicBezTo>
                          <a:pt x="200" y="83"/>
                          <a:pt x="200" y="83"/>
                          <a:pt x="200" y="83"/>
                        </a:cubicBezTo>
                        <a:cubicBezTo>
                          <a:pt x="203" y="83"/>
                          <a:pt x="206" y="80"/>
                          <a:pt x="206" y="77"/>
                        </a:cubicBezTo>
                        <a:cubicBezTo>
                          <a:pt x="206" y="73"/>
                          <a:pt x="203" y="70"/>
                          <a:pt x="200" y="70"/>
                        </a:cubicBezTo>
                        <a:cubicBezTo>
                          <a:pt x="179" y="70"/>
                          <a:pt x="179" y="70"/>
                          <a:pt x="179" y="70"/>
                        </a:cubicBezTo>
                        <a:cubicBezTo>
                          <a:pt x="179" y="70"/>
                          <a:pt x="179" y="70"/>
                          <a:pt x="179" y="70"/>
                        </a:cubicBezTo>
                        <a:cubicBezTo>
                          <a:pt x="179" y="57"/>
                          <a:pt x="179" y="57"/>
                          <a:pt x="179" y="57"/>
                        </a:cubicBezTo>
                        <a:cubicBezTo>
                          <a:pt x="179" y="57"/>
                          <a:pt x="179" y="57"/>
                          <a:pt x="179" y="57"/>
                        </a:cubicBezTo>
                        <a:cubicBezTo>
                          <a:pt x="200" y="57"/>
                          <a:pt x="200" y="57"/>
                          <a:pt x="200" y="57"/>
                        </a:cubicBezTo>
                        <a:cubicBezTo>
                          <a:pt x="203" y="57"/>
                          <a:pt x="206" y="54"/>
                          <a:pt x="206" y="50"/>
                        </a:cubicBezTo>
                        <a:cubicBezTo>
                          <a:pt x="206" y="47"/>
                          <a:pt x="203" y="44"/>
                          <a:pt x="200" y="44"/>
                        </a:cubicBezTo>
                        <a:cubicBezTo>
                          <a:pt x="179" y="44"/>
                          <a:pt x="179" y="44"/>
                          <a:pt x="179" y="44"/>
                        </a:cubicBezTo>
                        <a:cubicBezTo>
                          <a:pt x="179" y="44"/>
                          <a:pt x="179" y="44"/>
                          <a:pt x="179" y="44"/>
                        </a:cubicBezTo>
                        <a:cubicBezTo>
                          <a:pt x="179" y="36"/>
                          <a:pt x="179" y="36"/>
                          <a:pt x="179" y="36"/>
                        </a:cubicBezTo>
                        <a:cubicBezTo>
                          <a:pt x="179" y="31"/>
                          <a:pt x="175" y="27"/>
                          <a:pt x="170" y="27"/>
                        </a:cubicBezTo>
                        <a:cubicBezTo>
                          <a:pt x="162" y="27"/>
                          <a:pt x="162" y="27"/>
                          <a:pt x="162" y="27"/>
                        </a:cubicBezTo>
                        <a:cubicBezTo>
                          <a:pt x="162" y="27"/>
                          <a:pt x="162" y="27"/>
                          <a:pt x="162" y="27"/>
                        </a:cubicBezTo>
                        <a:cubicBezTo>
                          <a:pt x="162" y="7"/>
                          <a:pt x="162" y="7"/>
                          <a:pt x="162" y="7"/>
                        </a:cubicBezTo>
                        <a:cubicBezTo>
                          <a:pt x="162" y="3"/>
                          <a:pt x="160" y="0"/>
                          <a:pt x="156" y="0"/>
                        </a:cubicBezTo>
                        <a:cubicBezTo>
                          <a:pt x="152" y="0"/>
                          <a:pt x="150" y="3"/>
                          <a:pt x="150" y="7"/>
                        </a:cubicBezTo>
                        <a:cubicBezTo>
                          <a:pt x="150" y="27"/>
                          <a:pt x="150" y="27"/>
                          <a:pt x="150" y="27"/>
                        </a:cubicBezTo>
                        <a:cubicBezTo>
                          <a:pt x="150" y="27"/>
                          <a:pt x="150" y="27"/>
                          <a:pt x="150" y="27"/>
                        </a:cubicBezTo>
                        <a:cubicBezTo>
                          <a:pt x="136" y="27"/>
                          <a:pt x="136" y="27"/>
                          <a:pt x="136" y="27"/>
                        </a:cubicBezTo>
                        <a:cubicBezTo>
                          <a:pt x="136" y="27"/>
                          <a:pt x="136" y="27"/>
                          <a:pt x="136" y="27"/>
                        </a:cubicBezTo>
                        <a:cubicBezTo>
                          <a:pt x="136" y="7"/>
                          <a:pt x="136" y="7"/>
                          <a:pt x="136" y="7"/>
                        </a:cubicBezTo>
                        <a:cubicBezTo>
                          <a:pt x="136" y="3"/>
                          <a:pt x="133" y="0"/>
                          <a:pt x="129" y="0"/>
                        </a:cubicBezTo>
                        <a:cubicBezTo>
                          <a:pt x="126" y="0"/>
                          <a:pt x="123" y="3"/>
                          <a:pt x="123" y="7"/>
                        </a:cubicBezTo>
                        <a:cubicBezTo>
                          <a:pt x="123" y="27"/>
                          <a:pt x="123" y="27"/>
                          <a:pt x="123" y="27"/>
                        </a:cubicBezTo>
                        <a:cubicBezTo>
                          <a:pt x="123" y="27"/>
                          <a:pt x="123" y="27"/>
                          <a:pt x="123" y="27"/>
                        </a:cubicBezTo>
                        <a:cubicBezTo>
                          <a:pt x="109" y="27"/>
                          <a:pt x="109" y="27"/>
                          <a:pt x="109" y="27"/>
                        </a:cubicBezTo>
                        <a:cubicBezTo>
                          <a:pt x="109" y="27"/>
                          <a:pt x="109" y="27"/>
                          <a:pt x="109" y="27"/>
                        </a:cubicBezTo>
                        <a:cubicBezTo>
                          <a:pt x="109" y="7"/>
                          <a:pt x="109" y="7"/>
                          <a:pt x="109" y="7"/>
                        </a:cubicBezTo>
                        <a:cubicBezTo>
                          <a:pt x="109" y="3"/>
                          <a:pt x="106" y="0"/>
                          <a:pt x="103" y="0"/>
                        </a:cubicBezTo>
                        <a:cubicBezTo>
                          <a:pt x="99" y="0"/>
                          <a:pt x="96" y="3"/>
                          <a:pt x="96" y="7"/>
                        </a:cubicBezTo>
                        <a:cubicBezTo>
                          <a:pt x="96" y="27"/>
                          <a:pt x="96" y="27"/>
                          <a:pt x="96" y="27"/>
                        </a:cubicBezTo>
                        <a:cubicBezTo>
                          <a:pt x="96" y="27"/>
                          <a:pt x="96" y="27"/>
                          <a:pt x="96" y="27"/>
                        </a:cubicBezTo>
                        <a:cubicBezTo>
                          <a:pt x="83" y="27"/>
                          <a:pt x="83" y="27"/>
                          <a:pt x="83" y="27"/>
                        </a:cubicBezTo>
                        <a:cubicBezTo>
                          <a:pt x="83" y="27"/>
                          <a:pt x="83" y="27"/>
                          <a:pt x="83" y="27"/>
                        </a:cubicBezTo>
                        <a:cubicBezTo>
                          <a:pt x="83" y="7"/>
                          <a:pt x="83" y="7"/>
                          <a:pt x="83" y="7"/>
                        </a:cubicBezTo>
                        <a:cubicBezTo>
                          <a:pt x="83" y="3"/>
                          <a:pt x="80" y="0"/>
                          <a:pt x="76" y="0"/>
                        </a:cubicBezTo>
                        <a:cubicBezTo>
                          <a:pt x="73" y="0"/>
                          <a:pt x="70" y="3"/>
                          <a:pt x="70" y="7"/>
                        </a:cubicBezTo>
                        <a:cubicBezTo>
                          <a:pt x="70" y="27"/>
                          <a:pt x="70" y="27"/>
                          <a:pt x="70" y="27"/>
                        </a:cubicBezTo>
                        <a:cubicBezTo>
                          <a:pt x="70" y="27"/>
                          <a:pt x="70" y="27"/>
                          <a:pt x="70" y="27"/>
                        </a:cubicBezTo>
                        <a:cubicBezTo>
                          <a:pt x="56" y="27"/>
                          <a:pt x="56" y="27"/>
                          <a:pt x="56" y="27"/>
                        </a:cubicBezTo>
                        <a:cubicBezTo>
                          <a:pt x="56" y="27"/>
                          <a:pt x="56" y="27"/>
                          <a:pt x="56" y="27"/>
                        </a:cubicBezTo>
                        <a:cubicBezTo>
                          <a:pt x="56" y="7"/>
                          <a:pt x="56" y="7"/>
                          <a:pt x="56" y="7"/>
                        </a:cubicBezTo>
                        <a:cubicBezTo>
                          <a:pt x="56" y="3"/>
                          <a:pt x="53" y="0"/>
                          <a:pt x="50" y="0"/>
                        </a:cubicBezTo>
                        <a:cubicBezTo>
                          <a:pt x="46" y="0"/>
                          <a:pt x="43" y="3"/>
                          <a:pt x="43" y="7"/>
                        </a:cubicBezTo>
                        <a:cubicBezTo>
                          <a:pt x="43" y="27"/>
                          <a:pt x="43" y="27"/>
                          <a:pt x="43" y="27"/>
                        </a:cubicBezTo>
                        <a:cubicBezTo>
                          <a:pt x="43" y="27"/>
                          <a:pt x="43" y="27"/>
                          <a:pt x="43" y="27"/>
                        </a:cubicBezTo>
                        <a:cubicBezTo>
                          <a:pt x="36" y="27"/>
                          <a:pt x="36" y="27"/>
                          <a:pt x="36" y="27"/>
                        </a:cubicBezTo>
                        <a:cubicBezTo>
                          <a:pt x="31" y="27"/>
                          <a:pt x="27" y="31"/>
                          <a:pt x="27" y="36"/>
                        </a:cubicBezTo>
                        <a:cubicBezTo>
                          <a:pt x="27" y="44"/>
                          <a:pt x="27" y="44"/>
                          <a:pt x="27" y="44"/>
                        </a:cubicBezTo>
                        <a:cubicBezTo>
                          <a:pt x="27" y="44"/>
                          <a:pt x="27" y="44"/>
                          <a:pt x="27" y="44"/>
                        </a:cubicBezTo>
                        <a:cubicBezTo>
                          <a:pt x="6" y="44"/>
                          <a:pt x="6" y="44"/>
                          <a:pt x="6" y="44"/>
                        </a:cubicBezTo>
                        <a:cubicBezTo>
                          <a:pt x="2" y="44"/>
                          <a:pt x="0" y="47"/>
                          <a:pt x="0" y="50"/>
                        </a:cubicBezTo>
                        <a:cubicBezTo>
                          <a:pt x="0" y="54"/>
                          <a:pt x="2" y="57"/>
                          <a:pt x="6" y="57"/>
                        </a:cubicBezTo>
                        <a:cubicBezTo>
                          <a:pt x="27" y="57"/>
                          <a:pt x="27" y="57"/>
                          <a:pt x="27" y="57"/>
                        </a:cubicBezTo>
                        <a:cubicBezTo>
                          <a:pt x="27" y="57"/>
                          <a:pt x="27" y="57"/>
                          <a:pt x="27" y="57"/>
                        </a:cubicBezTo>
                        <a:cubicBezTo>
                          <a:pt x="27" y="70"/>
                          <a:pt x="27" y="70"/>
                          <a:pt x="27" y="70"/>
                        </a:cubicBezTo>
                        <a:cubicBezTo>
                          <a:pt x="27" y="70"/>
                          <a:pt x="27" y="70"/>
                          <a:pt x="27" y="70"/>
                        </a:cubicBezTo>
                        <a:cubicBezTo>
                          <a:pt x="6" y="70"/>
                          <a:pt x="6" y="70"/>
                          <a:pt x="6" y="70"/>
                        </a:cubicBezTo>
                        <a:cubicBezTo>
                          <a:pt x="2" y="70"/>
                          <a:pt x="0" y="73"/>
                          <a:pt x="0" y="77"/>
                        </a:cubicBezTo>
                        <a:cubicBezTo>
                          <a:pt x="0" y="80"/>
                          <a:pt x="2" y="83"/>
                          <a:pt x="6" y="83"/>
                        </a:cubicBezTo>
                        <a:cubicBezTo>
                          <a:pt x="27" y="83"/>
                          <a:pt x="27" y="83"/>
                          <a:pt x="27" y="83"/>
                        </a:cubicBezTo>
                        <a:cubicBezTo>
                          <a:pt x="27" y="83"/>
                          <a:pt x="27" y="83"/>
                          <a:pt x="27" y="83"/>
                        </a:cubicBezTo>
                        <a:cubicBezTo>
                          <a:pt x="27" y="97"/>
                          <a:pt x="27" y="97"/>
                          <a:pt x="27" y="97"/>
                        </a:cubicBezTo>
                        <a:cubicBezTo>
                          <a:pt x="27" y="97"/>
                          <a:pt x="27" y="97"/>
                          <a:pt x="27" y="97"/>
                        </a:cubicBezTo>
                        <a:cubicBezTo>
                          <a:pt x="6" y="97"/>
                          <a:pt x="6" y="97"/>
                          <a:pt x="6" y="97"/>
                        </a:cubicBezTo>
                        <a:cubicBezTo>
                          <a:pt x="2" y="97"/>
                          <a:pt x="0" y="100"/>
                          <a:pt x="0" y="103"/>
                        </a:cubicBezTo>
                        <a:cubicBezTo>
                          <a:pt x="0" y="107"/>
                          <a:pt x="2" y="110"/>
                          <a:pt x="6" y="110"/>
                        </a:cubicBezTo>
                        <a:cubicBezTo>
                          <a:pt x="27" y="110"/>
                          <a:pt x="27" y="110"/>
                          <a:pt x="27" y="110"/>
                        </a:cubicBezTo>
                        <a:cubicBezTo>
                          <a:pt x="27" y="110"/>
                          <a:pt x="27" y="110"/>
                          <a:pt x="27" y="110"/>
                        </a:cubicBezTo>
                        <a:cubicBezTo>
                          <a:pt x="27" y="124"/>
                          <a:pt x="27" y="124"/>
                          <a:pt x="27" y="124"/>
                        </a:cubicBezTo>
                        <a:cubicBezTo>
                          <a:pt x="27" y="124"/>
                          <a:pt x="27" y="124"/>
                          <a:pt x="27" y="124"/>
                        </a:cubicBezTo>
                        <a:cubicBezTo>
                          <a:pt x="6" y="124"/>
                          <a:pt x="6" y="124"/>
                          <a:pt x="6" y="124"/>
                        </a:cubicBezTo>
                        <a:cubicBezTo>
                          <a:pt x="2" y="124"/>
                          <a:pt x="0" y="126"/>
                          <a:pt x="0" y="130"/>
                        </a:cubicBezTo>
                        <a:cubicBezTo>
                          <a:pt x="0" y="134"/>
                          <a:pt x="2" y="136"/>
                          <a:pt x="6" y="136"/>
                        </a:cubicBezTo>
                        <a:cubicBezTo>
                          <a:pt x="27" y="136"/>
                          <a:pt x="27" y="136"/>
                          <a:pt x="27" y="136"/>
                        </a:cubicBezTo>
                        <a:cubicBezTo>
                          <a:pt x="27" y="136"/>
                          <a:pt x="27" y="136"/>
                          <a:pt x="27" y="136"/>
                        </a:cubicBezTo>
                        <a:cubicBezTo>
                          <a:pt x="27" y="150"/>
                          <a:pt x="27" y="150"/>
                          <a:pt x="27" y="150"/>
                        </a:cubicBezTo>
                        <a:cubicBezTo>
                          <a:pt x="27" y="150"/>
                          <a:pt x="27" y="150"/>
                          <a:pt x="27" y="150"/>
                        </a:cubicBezTo>
                        <a:cubicBezTo>
                          <a:pt x="6" y="150"/>
                          <a:pt x="6" y="150"/>
                          <a:pt x="6" y="150"/>
                        </a:cubicBezTo>
                        <a:cubicBezTo>
                          <a:pt x="2" y="150"/>
                          <a:pt x="0" y="153"/>
                          <a:pt x="0" y="157"/>
                        </a:cubicBezTo>
                        <a:cubicBezTo>
                          <a:pt x="0" y="160"/>
                          <a:pt x="2" y="163"/>
                          <a:pt x="6" y="163"/>
                        </a:cubicBezTo>
                        <a:cubicBezTo>
                          <a:pt x="27" y="163"/>
                          <a:pt x="27" y="163"/>
                          <a:pt x="27" y="163"/>
                        </a:cubicBezTo>
                        <a:cubicBezTo>
                          <a:pt x="27" y="163"/>
                          <a:pt x="27" y="163"/>
                          <a:pt x="27" y="163"/>
                        </a:cubicBezTo>
                        <a:cubicBezTo>
                          <a:pt x="27" y="170"/>
                          <a:pt x="27" y="170"/>
                          <a:pt x="27" y="170"/>
                        </a:cubicBezTo>
                        <a:cubicBezTo>
                          <a:pt x="27" y="175"/>
                          <a:pt x="31" y="180"/>
                          <a:pt x="36" y="180"/>
                        </a:cubicBezTo>
                        <a:cubicBezTo>
                          <a:pt x="43" y="180"/>
                          <a:pt x="43" y="180"/>
                          <a:pt x="43" y="180"/>
                        </a:cubicBezTo>
                        <a:cubicBezTo>
                          <a:pt x="43" y="180"/>
                          <a:pt x="43" y="180"/>
                          <a:pt x="43" y="180"/>
                        </a:cubicBezTo>
                        <a:cubicBezTo>
                          <a:pt x="43" y="200"/>
                          <a:pt x="43" y="200"/>
                          <a:pt x="43" y="200"/>
                        </a:cubicBezTo>
                        <a:cubicBezTo>
                          <a:pt x="43" y="204"/>
                          <a:pt x="46" y="207"/>
                          <a:pt x="50" y="207"/>
                        </a:cubicBezTo>
                        <a:cubicBezTo>
                          <a:pt x="53" y="207"/>
                          <a:pt x="56" y="204"/>
                          <a:pt x="56" y="200"/>
                        </a:cubicBezTo>
                        <a:cubicBezTo>
                          <a:pt x="56" y="180"/>
                          <a:pt x="56" y="180"/>
                          <a:pt x="56" y="180"/>
                        </a:cubicBezTo>
                        <a:cubicBezTo>
                          <a:pt x="56" y="180"/>
                          <a:pt x="56" y="180"/>
                          <a:pt x="56" y="180"/>
                        </a:cubicBezTo>
                        <a:cubicBezTo>
                          <a:pt x="70" y="180"/>
                          <a:pt x="70" y="180"/>
                          <a:pt x="70" y="180"/>
                        </a:cubicBezTo>
                        <a:cubicBezTo>
                          <a:pt x="70" y="180"/>
                          <a:pt x="70" y="180"/>
                          <a:pt x="70" y="180"/>
                        </a:cubicBezTo>
                        <a:cubicBezTo>
                          <a:pt x="70" y="200"/>
                          <a:pt x="70" y="200"/>
                          <a:pt x="70" y="200"/>
                        </a:cubicBezTo>
                        <a:cubicBezTo>
                          <a:pt x="70" y="204"/>
                          <a:pt x="73" y="207"/>
                          <a:pt x="76" y="207"/>
                        </a:cubicBezTo>
                        <a:cubicBezTo>
                          <a:pt x="80" y="207"/>
                          <a:pt x="83" y="204"/>
                          <a:pt x="83" y="200"/>
                        </a:cubicBezTo>
                        <a:cubicBezTo>
                          <a:pt x="83" y="180"/>
                          <a:pt x="83" y="180"/>
                          <a:pt x="83" y="180"/>
                        </a:cubicBezTo>
                        <a:cubicBezTo>
                          <a:pt x="83" y="180"/>
                          <a:pt x="83" y="180"/>
                          <a:pt x="83" y="180"/>
                        </a:cubicBezTo>
                        <a:cubicBezTo>
                          <a:pt x="96" y="180"/>
                          <a:pt x="96" y="180"/>
                          <a:pt x="96" y="180"/>
                        </a:cubicBezTo>
                        <a:cubicBezTo>
                          <a:pt x="96" y="180"/>
                          <a:pt x="96" y="180"/>
                          <a:pt x="96" y="180"/>
                        </a:cubicBezTo>
                        <a:cubicBezTo>
                          <a:pt x="96" y="200"/>
                          <a:pt x="96" y="200"/>
                          <a:pt x="96" y="200"/>
                        </a:cubicBezTo>
                        <a:cubicBezTo>
                          <a:pt x="96" y="204"/>
                          <a:pt x="99" y="207"/>
                          <a:pt x="103" y="207"/>
                        </a:cubicBezTo>
                        <a:cubicBezTo>
                          <a:pt x="106" y="207"/>
                          <a:pt x="109" y="204"/>
                          <a:pt x="109" y="200"/>
                        </a:cubicBezTo>
                        <a:cubicBezTo>
                          <a:pt x="109" y="180"/>
                          <a:pt x="109" y="180"/>
                          <a:pt x="109" y="180"/>
                        </a:cubicBezTo>
                        <a:cubicBezTo>
                          <a:pt x="109" y="180"/>
                          <a:pt x="109" y="180"/>
                          <a:pt x="109" y="180"/>
                        </a:cubicBezTo>
                        <a:cubicBezTo>
                          <a:pt x="123" y="180"/>
                          <a:pt x="123" y="180"/>
                          <a:pt x="123" y="180"/>
                        </a:cubicBezTo>
                        <a:cubicBezTo>
                          <a:pt x="123" y="180"/>
                          <a:pt x="123" y="180"/>
                          <a:pt x="123" y="180"/>
                        </a:cubicBezTo>
                        <a:cubicBezTo>
                          <a:pt x="123" y="200"/>
                          <a:pt x="123" y="200"/>
                          <a:pt x="123" y="200"/>
                        </a:cubicBezTo>
                        <a:cubicBezTo>
                          <a:pt x="123" y="204"/>
                          <a:pt x="126" y="207"/>
                          <a:pt x="129" y="207"/>
                        </a:cubicBezTo>
                        <a:cubicBezTo>
                          <a:pt x="133" y="207"/>
                          <a:pt x="136" y="204"/>
                          <a:pt x="136" y="200"/>
                        </a:cubicBezTo>
                        <a:cubicBezTo>
                          <a:pt x="136" y="180"/>
                          <a:pt x="136" y="180"/>
                          <a:pt x="136" y="180"/>
                        </a:cubicBezTo>
                        <a:cubicBezTo>
                          <a:pt x="136" y="180"/>
                          <a:pt x="136" y="180"/>
                          <a:pt x="136" y="180"/>
                        </a:cubicBezTo>
                        <a:cubicBezTo>
                          <a:pt x="150" y="180"/>
                          <a:pt x="150" y="180"/>
                          <a:pt x="150" y="180"/>
                        </a:cubicBezTo>
                        <a:cubicBezTo>
                          <a:pt x="150" y="180"/>
                          <a:pt x="150" y="180"/>
                          <a:pt x="150" y="180"/>
                        </a:cubicBezTo>
                        <a:cubicBezTo>
                          <a:pt x="150" y="200"/>
                          <a:pt x="150" y="200"/>
                          <a:pt x="150" y="200"/>
                        </a:cubicBezTo>
                        <a:cubicBezTo>
                          <a:pt x="150" y="204"/>
                          <a:pt x="152" y="207"/>
                          <a:pt x="156" y="207"/>
                        </a:cubicBezTo>
                        <a:cubicBezTo>
                          <a:pt x="160" y="207"/>
                          <a:pt x="162" y="204"/>
                          <a:pt x="162" y="200"/>
                        </a:cubicBezTo>
                        <a:cubicBezTo>
                          <a:pt x="162" y="180"/>
                          <a:pt x="162" y="180"/>
                          <a:pt x="162" y="180"/>
                        </a:cubicBezTo>
                        <a:cubicBezTo>
                          <a:pt x="162" y="180"/>
                          <a:pt x="162" y="180"/>
                          <a:pt x="162" y="180"/>
                        </a:cubicBezTo>
                        <a:cubicBezTo>
                          <a:pt x="170" y="180"/>
                          <a:pt x="170" y="180"/>
                          <a:pt x="170" y="180"/>
                        </a:cubicBezTo>
                        <a:cubicBezTo>
                          <a:pt x="175" y="180"/>
                          <a:pt x="179" y="175"/>
                          <a:pt x="179" y="170"/>
                        </a:cubicBezTo>
                        <a:cubicBezTo>
                          <a:pt x="179" y="163"/>
                          <a:pt x="179" y="163"/>
                          <a:pt x="179" y="163"/>
                        </a:cubicBezTo>
                        <a:cubicBezTo>
                          <a:pt x="179" y="163"/>
                          <a:pt x="179" y="163"/>
                          <a:pt x="179" y="163"/>
                        </a:cubicBezTo>
                        <a:cubicBezTo>
                          <a:pt x="200" y="163"/>
                          <a:pt x="200" y="163"/>
                          <a:pt x="200" y="163"/>
                        </a:cubicBezTo>
                        <a:cubicBezTo>
                          <a:pt x="203" y="163"/>
                          <a:pt x="206" y="160"/>
                          <a:pt x="206" y="157"/>
                        </a:cubicBezTo>
                        <a:cubicBezTo>
                          <a:pt x="206" y="153"/>
                          <a:pt x="203" y="150"/>
                          <a:pt x="200" y="150"/>
                        </a:cubicBezTo>
                        <a:cubicBezTo>
                          <a:pt x="179" y="150"/>
                          <a:pt x="179" y="150"/>
                          <a:pt x="179" y="150"/>
                        </a:cubicBezTo>
                        <a:cubicBezTo>
                          <a:pt x="179" y="150"/>
                          <a:pt x="179" y="150"/>
                          <a:pt x="179" y="150"/>
                        </a:cubicBezTo>
                        <a:cubicBezTo>
                          <a:pt x="179" y="136"/>
                          <a:pt x="179" y="136"/>
                          <a:pt x="179" y="136"/>
                        </a:cubicBezTo>
                        <a:cubicBezTo>
                          <a:pt x="179" y="136"/>
                          <a:pt x="179" y="136"/>
                          <a:pt x="179" y="136"/>
                        </a:cubicBezTo>
                        <a:cubicBezTo>
                          <a:pt x="200" y="136"/>
                          <a:pt x="200" y="136"/>
                          <a:pt x="200" y="136"/>
                        </a:cubicBezTo>
                        <a:cubicBezTo>
                          <a:pt x="203" y="136"/>
                          <a:pt x="206" y="134"/>
                          <a:pt x="206" y="130"/>
                        </a:cubicBezTo>
                        <a:cubicBezTo>
                          <a:pt x="206" y="126"/>
                          <a:pt x="203" y="124"/>
                          <a:pt x="200" y="124"/>
                        </a:cubicBezTo>
                        <a:cubicBezTo>
                          <a:pt x="179" y="124"/>
                          <a:pt x="179" y="124"/>
                          <a:pt x="179" y="124"/>
                        </a:cubicBezTo>
                        <a:cubicBezTo>
                          <a:pt x="179" y="124"/>
                          <a:pt x="179" y="124"/>
                          <a:pt x="179" y="124"/>
                        </a:cubicBezTo>
                        <a:cubicBezTo>
                          <a:pt x="179" y="110"/>
                          <a:pt x="179" y="110"/>
                          <a:pt x="179" y="110"/>
                        </a:cubicBezTo>
                        <a:cubicBezTo>
                          <a:pt x="179" y="110"/>
                          <a:pt x="179" y="110"/>
                          <a:pt x="179" y="110"/>
                        </a:cubicBezTo>
                        <a:cubicBezTo>
                          <a:pt x="200" y="110"/>
                          <a:pt x="200" y="110"/>
                          <a:pt x="200" y="110"/>
                        </a:cubicBezTo>
                        <a:cubicBezTo>
                          <a:pt x="203" y="110"/>
                          <a:pt x="206" y="107"/>
                          <a:pt x="206" y="103"/>
                        </a:cubicBezTo>
                        <a:cubicBezTo>
                          <a:pt x="206" y="100"/>
                          <a:pt x="203" y="97"/>
                          <a:pt x="200" y="97"/>
                        </a:cubicBezTo>
                        <a:cubicBezTo>
                          <a:pt x="179" y="97"/>
                          <a:pt x="179" y="97"/>
                          <a:pt x="179" y="97"/>
                        </a:cubicBezTo>
                        <a:cubicBezTo>
                          <a:pt x="179" y="97"/>
                          <a:pt x="179" y="97"/>
                          <a:pt x="179" y="97"/>
                        </a:cubicBezTo>
                        <a:cubicBezTo>
                          <a:pt x="179" y="83"/>
                          <a:pt x="179" y="83"/>
                          <a:pt x="179" y="83"/>
                        </a:cubicBezTo>
                        <a:cubicBezTo>
                          <a:pt x="179" y="83"/>
                          <a:pt x="179" y="83"/>
                          <a:pt x="179" y="83"/>
                        </a:cubicBezTo>
                        <a:close/>
                        <a:moveTo>
                          <a:pt x="164" y="157"/>
                        </a:moveTo>
                        <a:cubicBezTo>
                          <a:pt x="164" y="161"/>
                          <a:pt x="160" y="164"/>
                          <a:pt x="156" y="164"/>
                        </a:cubicBezTo>
                        <a:cubicBezTo>
                          <a:pt x="49" y="164"/>
                          <a:pt x="49" y="164"/>
                          <a:pt x="49" y="164"/>
                        </a:cubicBezTo>
                        <a:cubicBezTo>
                          <a:pt x="45" y="164"/>
                          <a:pt x="42" y="161"/>
                          <a:pt x="42" y="157"/>
                        </a:cubicBezTo>
                        <a:cubicBezTo>
                          <a:pt x="42" y="55"/>
                          <a:pt x="42" y="55"/>
                          <a:pt x="42" y="55"/>
                        </a:cubicBezTo>
                        <a:cubicBezTo>
                          <a:pt x="39" y="54"/>
                          <a:pt x="37" y="50"/>
                          <a:pt x="37" y="47"/>
                        </a:cubicBezTo>
                        <a:cubicBezTo>
                          <a:pt x="37" y="41"/>
                          <a:pt x="41" y="37"/>
                          <a:pt x="46" y="37"/>
                        </a:cubicBezTo>
                        <a:cubicBezTo>
                          <a:pt x="49" y="37"/>
                          <a:pt x="53" y="39"/>
                          <a:pt x="54" y="43"/>
                        </a:cubicBezTo>
                        <a:cubicBezTo>
                          <a:pt x="156" y="43"/>
                          <a:pt x="156" y="43"/>
                          <a:pt x="156" y="43"/>
                        </a:cubicBezTo>
                        <a:cubicBezTo>
                          <a:pt x="160" y="43"/>
                          <a:pt x="164" y="46"/>
                          <a:pt x="164" y="50"/>
                        </a:cubicBezTo>
                        <a:lnTo>
                          <a:pt x="164"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59" name="Group 58"/>
              <p:cNvGrpSpPr/>
              <p:nvPr/>
            </p:nvGrpSpPr>
            <p:grpSpPr>
              <a:xfrm>
                <a:off x="586729" y="3378677"/>
                <a:ext cx="378661" cy="378661"/>
                <a:chOff x="6867525" y="1612900"/>
                <a:chExt cx="936625" cy="936626"/>
              </a:xfrm>
              <a:solidFill>
                <a:schemeClr val="accent1"/>
              </a:solidFill>
            </p:grpSpPr>
            <p:sp>
              <p:nvSpPr>
                <p:cNvPr id="60" name="Freeform 31"/>
                <p:cNvSpPr>
                  <a:spLocks/>
                </p:cNvSpPr>
                <p:nvPr/>
              </p:nvSpPr>
              <p:spPr bwMode="auto">
                <a:xfrm>
                  <a:off x="7616825" y="2370138"/>
                  <a:ext cx="187325" cy="179388"/>
                </a:xfrm>
                <a:custGeom>
                  <a:avLst/>
                  <a:gdLst>
                    <a:gd name="T0" fmla="*/ 40 w 118"/>
                    <a:gd name="T1" fmla="*/ 0 h 113"/>
                    <a:gd name="T2" fmla="*/ 19 w 118"/>
                    <a:gd name="T3" fmla="*/ 12 h 113"/>
                    <a:gd name="T4" fmla="*/ 38 w 118"/>
                    <a:gd name="T5" fmla="*/ 45 h 113"/>
                    <a:gd name="T6" fmla="*/ 0 w 118"/>
                    <a:gd name="T7" fmla="*/ 45 h 113"/>
                    <a:gd name="T8" fmla="*/ 0 w 118"/>
                    <a:gd name="T9" fmla="*/ 68 h 113"/>
                    <a:gd name="T10" fmla="*/ 38 w 118"/>
                    <a:gd name="T11" fmla="*/ 68 h 113"/>
                    <a:gd name="T12" fmla="*/ 19 w 118"/>
                    <a:gd name="T13" fmla="*/ 102 h 113"/>
                    <a:gd name="T14" fmla="*/ 40 w 118"/>
                    <a:gd name="T15" fmla="*/ 113 h 113"/>
                    <a:gd name="T16" fmla="*/ 59 w 118"/>
                    <a:gd name="T17" fmla="*/ 80 h 113"/>
                    <a:gd name="T18" fmla="*/ 78 w 118"/>
                    <a:gd name="T19" fmla="*/ 113 h 113"/>
                    <a:gd name="T20" fmla="*/ 99 w 118"/>
                    <a:gd name="T21" fmla="*/ 102 h 113"/>
                    <a:gd name="T22" fmla="*/ 81 w 118"/>
                    <a:gd name="T23" fmla="*/ 68 h 113"/>
                    <a:gd name="T24" fmla="*/ 118 w 118"/>
                    <a:gd name="T25" fmla="*/ 68 h 113"/>
                    <a:gd name="T26" fmla="*/ 118 w 118"/>
                    <a:gd name="T27" fmla="*/ 45 h 113"/>
                    <a:gd name="T28" fmla="*/ 81 w 118"/>
                    <a:gd name="T29" fmla="*/ 45 h 113"/>
                    <a:gd name="T30" fmla="*/ 99 w 118"/>
                    <a:gd name="T31" fmla="*/ 12 h 113"/>
                    <a:gd name="T32" fmla="*/ 78 w 118"/>
                    <a:gd name="T33" fmla="*/ 0 h 113"/>
                    <a:gd name="T34" fmla="*/ 59 w 118"/>
                    <a:gd name="T35" fmla="*/ 33 h 113"/>
                    <a:gd name="T36" fmla="*/ 40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40" y="0"/>
                      </a:moveTo>
                      <a:lnTo>
                        <a:pt x="19" y="12"/>
                      </a:lnTo>
                      <a:lnTo>
                        <a:pt x="38" y="45"/>
                      </a:lnTo>
                      <a:lnTo>
                        <a:pt x="0" y="45"/>
                      </a:lnTo>
                      <a:lnTo>
                        <a:pt x="0" y="68"/>
                      </a:lnTo>
                      <a:lnTo>
                        <a:pt x="38" y="68"/>
                      </a:lnTo>
                      <a:lnTo>
                        <a:pt x="19" y="102"/>
                      </a:lnTo>
                      <a:lnTo>
                        <a:pt x="40" y="113"/>
                      </a:lnTo>
                      <a:lnTo>
                        <a:pt x="59" y="80"/>
                      </a:lnTo>
                      <a:lnTo>
                        <a:pt x="78" y="113"/>
                      </a:lnTo>
                      <a:lnTo>
                        <a:pt x="99" y="102"/>
                      </a:lnTo>
                      <a:lnTo>
                        <a:pt x="81" y="68"/>
                      </a:lnTo>
                      <a:lnTo>
                        <a:pt x="118" y="68"/>
                      </a:lnTo>
                      <a:lnTo>
                        <a:pt x="118" y="45"/>
                      </a:lnTo>
                      <a:lnTo>
                        <a:pt x="81" y="45"/>
                      </a:lnTo>
                      <a:lnTo>
                        <a:pt x="99" y="12"/>
                      </a:lnTo>
                      <a:lnTo>
                        <a:pt x="78" y="0"/>
                      </a:lnTo>
                      <a:lnTo>
                        <a:pt x="59" y="33"/>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1" name="Freeform 32"/>
                <p:cNvSpPr>
                  <a:spLocks/>
                </p:cNvSpPr>
                <p:nvPr/>
              </p:nvSpPr>
              <p:spPr bwMode="auto">
                <a:xfrm>
                  <a:off x="7366000" y="2370138"/>
                  <a:ext cx="187325" cy="179388"/>
                </a:xfrm>
                <a:custGeom>
                  <a:avLst/>
                  <a:gdLst>
                    <a:gd name="T0" fmla="*/ 40 w 118"/>
                    <a:gd name="T1" fmla="*/ 0 h 113"/>
                    <a:gd name="T2" fmla="*/ 21 w 118"/>
                    <a:gd name="T3" fmla="*/ 12 h 113"/>
                    <a:gd name="T4" fmla="*/ 40 w 118"/>
                    <a:gd name="T5" fmla="*/ 45 h 113"/>
                    <a:gd name="T6" fmla="*/ 0 w 118"/>
                    <a:gd name="T7" fmla="*/ 45 h 113"/>
                    <a:gd name="T8" fmla="*/ 0 w 118"/>
                    <a:gd name="T9" fmla="*/ 68 h 113"/>
                    <a:gd name="T10" fmla="*/ 40 w 118"/>
                    <a:gd name="T11" fmla="*/ 68 h 113"/>
                    <a:gd name="T12" fmla="*/ 21 w 118"/>
                    <a:gd name="T13" fmla="*/ 102 h 113"/>
                    <a:gd name="T14" fmla="*/ 40 w 118"/>
                    <a:gd name="T15" fmla="*/ 113 h 113"/>
                    <a:gd name="T16" fmla="*/ 59 w 118"/>
                    <a:gd name="T17" fmla="*/ 80 h 113"/>
                    <a:gd name="T18" fmla="*/ 80 w 118"/>
                    <a:gd name="T19" fmla="*/ 113 h 113"/>
                    <a:gd name="T20" fmla="*/ 99 w 118"/>
                    <a:gd name="T21" fmla="*/ 102 h 113"/>
                    <a:gd name="T22" fmla="*/ 80 w 118"/>
                    <a:gd name="T23" fmla="*/ 68 h 113"/>
                    <a:gd name="T24" fmla="*/ 118 w 118"/>
                    <a:gd name="T25" fmla="*/ 68 h 113"/>
                    <a:gd name="T26" fmla="*/ 118 w 118"/>
                    <a:gd name="T27" fmla="*/ 45 h 113"/>
                    <a:gd name="T28" fmla="*/ 80 w 118"/>
                    <a:gd name="T29" fmla="*/ 45 h 113"/>
                    <a:gd name="T30" fmla="*/ 99 w 118"/>
                    <a:gd name="T31" fmla="*/ 12 h 113"/>
                    <a:gd name="T32" fmla="*/ 80 w 118"/>
                    <a:gd name="T33" fmla="*/ 0 h 113"/>
                    <a:gd name="T34" fmla="*/ 59 w 118"/>
                    <a:gd name="T35" fmla="*/ 33 h 113"/>
                    <a:gd name="T36" fmla="*/ 40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40" y="0"/>
                      </a:moveTo>
                      <a:lnTo>
                        <a:pt x="21" y="12"/>
                      </a:lnTo>
                      <a:lnTo>
                        <a:pt x="40" y="45"/>
                      </a:lnTo>
                      <a:lnTo>
                        <a:pt x="0" y="45"/>
                      </a:lnTo>
                      <a:lnTo>
                        <a:pt x="0" y="68"/>
                      </a:lnTo>
                      <a:lnTo>
                        <a:pt x="40" y="68"/>
                      </a:lnTo>
                      <a:lnTo>
                        <a:pt x="21" y="102"/>
                      </a:lnTo>
                      <a:lnTo>
                        <a:pt x="40" y="113"/>
                      </a:lnTo>
                      <a:lnTo>
                        <a:pt x="59" y="80"/>
                      </a:lnTo>
                      <a:lnTo>
                        <a:pt x="80" y="113"/>
                      </a:lnTo>
                      <a:lnTo>
                        <a:pt x="99" y="102"/>
                      </a:lnTo>
                      <a:lnTo>
                        <a:pt x="80" y="68"/>
                      </a:lnTo>
                      <a:lnTo>
                        <a:pt x="118" y="68"/>
                      </a:lnTo>
                      <a:lnTo>
                        <a:pt x="118" y="45"/>
                      </a:lnTo>
                      <a:lnTo>
                        <a:pt x="80" y="45"/>
                      </a:lnTo>
                      <a:lnTo>
                        <a:pt x="99" y="12"/>
                      </a:lnTo>
                      <a:lnTo>
                        <a:pt x="80" y="0"/>
                      </a:lnTo>
                      <a:lnTo>
                        <a:pt x="59" y="33"/>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2" name="Freeform 33"/>
                <p:cNvSpPr>
                  <a:spLocks/>
                </p:cNvSpPr>
                <p:nvPr/>
              </p:nvSpPr>
              <p:spPr bwMode="auto">
                <a:xfrm>
                  <a:off x="7118350" y="2370138"/>
                  <a:ext cx="187325" cy="179388"/>
                </a:xfrm>
                <a:custGeom>
                  <a:avLst/>
                  <a:gdLst>
                    <a:gd name="T0" fmla="*/ 38 w 118"/>
                    <a:gd name="T1" fmla="*/ 0 h 113"/>
                    <a:gd name="T2" fmla="*/ 19 w 118"/>
                    <a:gd name="T3" fmla="*/ 12 h 113"/>
                    <a:gd name="T4" fmla="*/ 38 w 118"/>
                    <a:gd name="T5" fmla="*/ 45 h 113"/>
                    <a:gd name="T6" fmla="*/ 0 w 118"/>
                    <a:gd name="T7" fmla="*/ 45 h 113"/>
                    <a:gd name="T8" fmla="*/ 0 w 118"/>
                    <a:gd name="T9" fmla="*/ 68 h 113"/>
                    <a:gd name="T10" fmla="*/ 38 w 118"/>
                    <a:gd name="T11" fmla="*/ 68 h 113"/>
                    <a:gd name="T12" fmla="*/ 19 w 118"/>
                    <a:gd name="T13" fmla="*/ 102 h 113"/>
                    <a:gd name="T14" fmla="*/ 38 w 118"/>
                    <a:gd name="T15" fmla="*/ 113 h 113"/>
                    <a:gd name="T16" fmla="*/ 59 w 118"/>
                    <a:gd name="T17" fmla="*/ 80 h 113"/>
                    <a:gd name="T18" fmla="*/ 78 w 118"/>
                    <a:gd name="T19" fmla="*/ 113 h 113"/>
                    <a:gd name="T20" fmla="*/ 97 w 118"/>
                    <a:gd name="T21" fmla="*/ 102 h 113"/>
                    <a:gd name="T22" fmla="*/ 78 w 118"/>
                    <a:gd name="T23" fmla="*/ 68 h 113"/>
                    <a:gd name="T24" fmla="*/ 118 w 118"/>
                    <a:gd name="T25" fmla="*/ 68 h 113"/>
                    <a:gd name="T26" fmla="*/ 118 w 118"/>
                    <a:gd name="T27" fmla="*/ 45 h 113"/>
                    <a:gd name="T28" fmla="*/ 78 w 118"/>
                    <a:gd name="T29" fmla="*/ 45 h 113"/>
                    <a:gd name="T30" fmla="*/ 97 w 118"/>
                    <a:gd name="T31" fmla="*/ 12 h 113"/>
                    <a:gd name="T32" fmla="*/ 78 w 118"/>
                    <a:gd name="T33" fmla="*/ 0 h 113"/>
                    <a:gd name="T34" fmla="*/ 59 w 118"/>
                    <a:gd name="T35" fmla="*/ 33 h 113"/>
                    <a:gd name="T36" fmla="*/ 38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38" y="0"/>
                      </a:moveTo>
                      <a:lnTo>
                        <a:pt x="19" y="12"/>
                      </a:lnTo>
                      <a:lnTo>
                        <a:pt x="38" y="45"/>
                      </a:lnTo>
                      <a:lnTo>
                        <a:pt x="0" y="45"/>
                      </a:lnTo>
                      <a:lnTo>
                        <a:pt x="0" y="68"/>
                      </a:lnTo>
                      <a:lnTo>
                        <a:pt x="38" y="68"/>
                      </a:lnTo>
                      <a:lnTo>
                        <a:pt x="19" y="102"/>
                      </a:lnTo>
                      <a:lnTo>
                        <a:pt x="38" y="113"/>
                      </a:lnTo>
                      <a:lnTo>
                        <a:pt x="59" y="80"/>
                      </a:lnTo>
                      <a:lnTo>
                        <a:pt x="78" y="113"/>
                      </a:lnTo>
                      <a:lnTo>
                        <a:pt x="97" y="102"/>
                      </a:lnTo>
                      <a:lnTo>
                        <a:pt x="78" y="68"/>
                      </a:lnTo>
                      <a:lnTo>
                        <a:pt x="118" y="68"/>
                      </a:lnTo>
                      <a:lnTo>
                        <a:pt x="118" y="45"/>
                      </a:lnTo>
                      <a:lnTo>
                        <a:pt x="78" y="45"/>
                      </a:lnTo>
                      <a:lnTo>
                        <a:pt x="97" y="12"/>
                      </a:lnTo>
                      <a:lnTo>
                        <a:pt x="78" y="0"/>
                      </a:lnTo>
                      <a:lnTo>
                        <a:pt x="59" y="33"/>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3" name="Freeform 34"/>
                <p:cNvSpPr>
                  <a:spLocks/>
                </p:cNvSpPr>
                <p:nvPr/>
              </p:nvSpPr>
              <p:spPr bwMode="auto">
                <a:xfrm>
                  <a:off x="6867525" y="2370138"/>
                  <a:ext cx="187325" cy="179388"/>
                </a:xfrm>
                <a:custGeom>
                  <a:avLst/>
                  <a:gdLst>
                    <a:gd name="T0" fmla="*/ 59 w 118"/>
                    <a:gd name="T1" fmla="*/ 33 h 113"/>
                    <a:gd name="T2" fmla="*/ 78 w 118"/>
                    <a:gd name="T3" fmla="*/ 0 h 113"/>
                    <a:gd name="T4" fmla="*/ 99 w 118"/>
                    <a:gd name="T5" fmla="*/ 12 h 113"/>
                    <a:gd name="T6" fmla="*/ 80 w 118"/>
                    <a:gd name="T7" fmla="*/ 45 h 113"/>
                    <a:gd name="T8" fmla="*/ 118 w 118"/>
                    <a:gd name="T9" fmla="*/ 45 h 113"/>
                    <a:gd name="T10" fmla="*/ 118 w 118"/>
                    <a:gd name="T11" fmla="*/ 68 h 113"/>
                    <a:gd name="T12" fmla="*/ 80 w 118"/>
                    <a:gd name="T13" fmla="*/ 68 h 113"/>
                    <a:gd name="T14" fmla="*/ 99 w 118"/>
                    <a:gd name="T15" fmla="*/ 102 h 113"/>
                    <a:gd name="T16" fmla="*/ 78 w 118"/>
                    <a:gd name="T17" fmla="*/ 113 h 113"/>
                    <a:gd name="T18" fmla="*/ 59 w 118"/>
                    <a:gd name="T19" fmla="*/ 80 h 113"/>
                    <a:gd name="T20" fmla="*/ 40 w 118"/>
                    <a:gd name="T21" fmla="*/ 113 h 113"/>
                    <a:gd name="T22" fmla="*/ 19 w 118"/>
                    <a:gd name="T23" fmla="*/ 102 h 113"/>
                    <a:gd name="T24" fmla="*/ 38 w 118"/>
                    <a:gd name="T25" fmla="*/ 68 h 113"/>
                    <a:gd name="T26" fmla="*/ 0 w 118"/>
                    <a:gd name="T27" fmla="*/ 68 h 113"/>
                    <a:gd name="T28" fmla="*/ 0 w 118"/>
                    <a:gd name="T29" fmla="*/ 45 h 113"/>
                    <a:gd name="T30" fmla="*/ 38 w 118"/>
                    <a:gd name="T31" fmla="*/ 45 h 113"/>
                    <a:gd name="T32" fmla="*/ 19 w 118"/>
                    <a:gd name="T33" fmla="*/ 12 h 113"/>
                    <a:gd name="T34" fmla="*/ 40 w 118"/>
                    <a:gd name="T35" fmla="*/ 0 h 113"/>
                    <a:gd name="T36" fmla="*/ 59 w 118"/>
                    <a:gd name="T37"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59" y="33"/>
                      </a:moveTo>
                      <a:lnTo>
                        <a:pt x="78" y="0"/>
                      </a:lnTo>
                      <a:lnTo>
                        <a:pt x="99" y="12"/>
                      </a:lnTo>
                      <a:lnTo>
                        <a:pt x="80" y="45"/>
                      </a:lnTo>
                      <a:lnTo>
                        <a:pt x="118" y="45"/>
                      </a:lnTo>
                      <a:lnTo>
                        <a:pt x="118" y="68"/>
                      </a:lnTo>
                      <a:lnTo>
                        <a:pt x="80" y="68"/>
                      </a:lnTo>
                      <a:lnTo>
                        <a:pt x="99" y="102"/>
                      </a:lnTo>
                      <a:lnTo>
                        <a:pt x="78" y="113"/>
                      </a:lnTo>
                      <a:lnTo>
                        <a:pt x="59" y="80"/>
                      </a:lnTo>
                      <a:lnTo>
                        <a:pt x="40" y="113"/>
                      </a:lnTo>
                      <a:lnTo>
                        <a:pt x="19" y="102"/>
                      </a:lnTo>
                      <a:lnTo>
                        <a:pt x="38" y="68"/>
                      </a:lnTo>
                      <a:lnTo>
                        <a:pt x="0" y="68"/>
                      </a:lnTo>
                      <a:lnTo>
                        <a:pt x="0" y="45"/>
                      </a:lnTo>
                      <a:lnTo>
                        <a:pt x="38" y="45"/>
                      </a:lnTo>
                      <a:lnTo>
                        <a:pt x="19" y="12"/>
                      </a:lnTo>
                      <a:lnTo>
                        <a:pt x="40" y="0"/>
                      </a:lnTo>
                      <a:lnTo>
                        <a:pt x="5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4" name="Freeform 35"/>
                <p:cNvSpPr>
                  <a:spLocks noEditPoints="1"/>
                </p:cNvSpPr>
                <p:nvPr/>
              </p:nvSpPr>
              <p:spPr bwMode="auto">
                <a:xfrm>
                  <a:off x="7118350" y="1927225"/>
                  <a:ext cx="454025" cy="341313"/>
                </a:xfrm>
                <a:custGeom>
                  <a:avLst/>
                  <a:gdLst>
                    <a:gd name="T0" fmla="*/ 121 w 121"/>
                    <a:gd name="T1" fmla="*/ 8 h 91"/>
                    <a:gd name="T2" fmla="*/ 113 w 121"/>
                    <a:gd name="T3" fmla="*/ 0 h 91"/>
                    <a:gd name="T4" fmla="*/ 7 w 121"/>
                    <a:gd name="T5" fmla="*/ 0 h 91"/>
                    <a:gd name="T6" fmla="*/ 0 w 121"/>
                    <a:gd name="T7" fmla="*/ 8 h 91"/>
                    <a:gd name="T8" fmla="*/ 0 w 121"/>
                    <a:gd name="T9" fmla="*/ 83 h 91"/>
                    <a:gd name="T10" fmla="*/ 7 w 121"/>
                    <a:gd name="T11" fmla="*/ 91 h 91"/>
                    <a:gd name="T12" fmla="*/ 113 w 121"/>
                    <a:gd name="T13" fmla="*/ 91 h 91"/>
                    <a:gd name="T14" fmla="*/ 121 w 121"/>
                    <a:gd name="T15" fmla="*/ 83 h 91"/>
                    <a:gd name="T16" fmla="*/ 121 w 121"/>
                    <a:gd name="T17" fmla="*/ 8 h 91"/>
                    <a:gd name="T18" fmla="*/ 65 w 121"/>
                    <a:gd name="T19" fmla="*/ 48 h 91"/>
                    <a:gd name="T20" fmla="*/ 73 w 121"/>
                    <a:gd name="T21" fmla="*/ 67 h 91"/>
                    <a:gd name="T22" fmla="*/ 48 w 121"/>
                    <a:gd name="T23" fmla="*/ 67 h 91"/>
                    <a:gd name="T24" fmla="*/ 55 w 121"/>
                    <a:gd name="T25" fmla="*/ 48 h 91"/>
                    <a:gd name="T26" fmla="*/ 48 w 121"/>
                    <a:gd name="T27" fmla="*/ 37 h 91"/>
                    <a:gd name="T28" fmla="*/ 60 w 121"/>
                    <a:gd name="T29" fmla="*/ 25 h 91"/>
                    <a:gd name="T30" fmla="*/ 73 w 121"/>
                    <a:gd name="T31" fmla="*/ 37 h 91"/>
                    <a:gd name="T32" fmla="*/ 65 w 121"/>
                    <a:gd name="T33"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91">
                      <a:moveTo>
                        <a:pt x="121" y="8"/>
                      </a:moveTo>
                      <a:cubicBezTo>
                        <a:pt x="121" y="4"/>
                        <a:pt x="117" y="0"/>
                        <a:pt x="113" y="0"/>
                      </a:cubicBezTo>
                      <a:cubicBezTo>
                        <a:pt x="7" y="0"/>
                        <a:pt x="7" y="0"/>
                        <a:pt x="7" y="0"/>
                      </a:cubicBezTo>
                      <a:cubicBezTo>
                        <a:pt x="3" y="0"/>
                        <a:pt x="0" y="4"/>
                        <a:pt x="0" y="8"/>
                      </a:cubicBezTo>
                      <a:cubicBezTo>
                        <a:pt x="0" y="83"/>
                        <a:pt x="0" y="83"/>
                        <a:pt x="0" y="83"/>
                      </a:cubicBezTo>
                      <a:cubicBezTo>
                        <a:pt x="0" y="88"/>
                        <a:pt x="3" y="91"/>
                        <a:pt x="7" y="91"/>
                      </a:cubicBezTo>
                      <a:cubicBezTo>
                        <a:pt x="113" y="91"/>
                        <a:pt x="113" y="91"/>
                        <a:pt x="113" y="91"/>
                      </a:cubicBezTo>
                      <a:cubicBezTo>
                        <a:pt x="117" y="91"/>
                        <a:pt x="121" y="88"/>
                        <a:pt x="121" y="83"/>
                      </a:cubicBezTo>
                      <a:lnTo>
                        <a:pt x="121" y="8"/>
                      </a:lnTo>
                      <a:close/>
                      <a:moveTo>
                        <a:pt x="65" y="48"/>
                      </a:moveTo>
                      <a:cubicBezTo>
                        <a:pt x="73" y="67"/>
                        <a:pt x="73" y="67"/>
                        <a:pt x="73" y="67"/>
                      </a:cubicBezTo>
                      <a:cubicBezTo>
                        <a:pt x="48" y="67"/>
                        <a:pt x="48" y="67"/>
                        <a:pt x="48" y="67"/>
                      </a:cubicBezTo>
                      <a:cubicBezTo>
                        <a:pt x="55" y="48"/>
                        <a:pt x="55" y="48"/>
                        <a:pt x="55" y="48"/>
                      </a:cubicBezTo>
                      <a:cubicBezTo>
                        <a:pt x="51" y="46"/>
                        <a:pt x="48" y="42"/>
                        <a:pt x="48" y="37"/>
                      </a:cubicBezTo>
                      <a:cubicBezTo>
                        <a:pt x="48" y="30"/>
                        <a:pt x="54" y="25"/>
                        <a:pt x="60" y="25"/>
                      </a:cubicBezTo>
                      <a:cubicBezTo>
                        <a:pt x="67" y="25"/>
                        <a:pt x="73" y="30"/>
                        <a:pt x="73" y="37"/>
                      </a:cubicBezTo>
                      <a:cubicBezTo>
                        <a:pt x="73" y="42"/>
                        <a:pt x="70" y="46"/>
                        <a:pt x="6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5" name="Freeform 36"/>
                <p:cNvSpPr>
                  <a:spLocks/>
                </p:cNvSpPr>
                <p:nvPr/>
              </p:nvSpPr>
              <p:spPr bwMode="auto">
                <a:xfrm>
                  <a:off x="7151688" y="1612900"/>
                  <a:ext cx="382588" cy="292100"/>
                </a:xfrm>
                <a:custGeom>
                  <a:avLst/>
                  <a:gdLst>
                    <a:gd name="T0" fmla="*/ 102 w 102"/>
                    <a:gd name="T1" fmla="*/ 47 h 78"/>
                    <a:gd name="T2" fmla="*/ 102 w 102"/>
                    <a:gd name="T3" fmla="*/ 78 h 78"/>
                    <a:gd name="T4" fmla="*/ 83 w 102"/>
                    <a:gd name="T5" fmla="*/ 78 h 78"/>
                    <a:gd name="T6" fmla="*/ 83 w 102"/>
                    <a:gd name="T7" fmla="*/ 47 h 78"/>
                    <a:gd name="T8" fmla="*/ 83 w 102"/>
                    <a:gd name="T9" fmla="*/ 47 h 78"/>
                    <a:gd name="T10" fmla="*/ 51 w 102"/>
                    <a:gd name="T11" fmla="*/ 19 h 78"/>
                    <a:gd name="T12" fmla="*/ 19 w 102"/>
                    <a:gd name="T13" fmla="*/ 47 h 78"/>
                    <a:gd name="T14" fmla="*/ 19 w 102"/>
                    <a:gd name="T15" fmla="*/ 78 h 78"/>
                    <a:gd name="T16" fmla="*/ 0 w 102"/>
                    <a:gd name="T17" fmla="*/ 78 h 78"/>
                    <a:gd name="T18" fmla="*/ 0 w 102"/>
                    <a:gd name="T19" fmla="*/ 47 h 78"/>
                    <a:gd name="T20" fmla="*/ 51 w 102"/>
                    <a:gd name="T21" fmla="*/ 0 h 78"/>
                    <a:gd name="T22" fmla="*/ 102 w 102"/>
                    <a:gd name="T23"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78">
                      <a:moveTo>
                        <a:pt x="102" y="47"/>
                      </a:moveTo>
                      <a:cubicBezTo>
                        <a:pt x="102" y="78"/>
                        <a:pt x="102" y="78"/>
                        <a:pt x="102" y="78"/>
                      </a:cubicBezTo>
                      <a:cubicBezTo>
                        <a:pt x="83" y="78"/>
                        <a:pt x="83" y="78"/>
                        <a:pt x="83" y="78"/>
                      </a:cubicBezTo>
                      <a:cubicBezTo>
                        <a:pt x="83" y="47"/>
                        <a:pt x="83" y="47"/>
                        <a:pt x="83" y="47"/>
                      </a:cubicBezTo>
                      <a:cubicBezTo>
                        <a:pt x="83" y="47"/>
                        <a:pt x="83" y="47"/>
                        <a:pt x="83" y="47"/>
                      </a:cubicBezTo>
                      <a:cubicBezTo>
                        <a:pt x="83" y="32"/>
                        <a:pt x="70" y="19"/>
                        <a:pt x="51" y="19"/>
                      </a:cubicBezTo>
                      <a:cubicBezTo>
                        <a:pt x="32" y="19"/>
                        <a:pt x="19" y="32"/>
                        <a:pt x="19" y="47"/>
                      </a:cubicBezTo>
                      <a:cubicBezTo>
                        <a:pt x="19" y="78"/>
                        <a:pt x="19" y="78"/>
                        <a:pt x="19" y="78"/>
                      </a:cubicBezTo>
                      <a:cubicBezTo>
                        <a:pt x="0" y="78"/>
                        <a:pt x="0" y="78"/>
                        <a:pt x="0" y="78"/>
                      </a:cubicBezTo>
                      <a:cubicBezTo>
                        <a:pt x="0" y="47"/>
                        <a:pt x="0" y="47"/>
                        <a:pt x="0" y="47"/>
                      </a:cubicBezTo>
                      <a:cubicBezTo>
                        <a:pt x="0" y="20"/>
                        <a:pt x="24" y="0"/>
                        <a:pt x="51" y="0"/>
                      </a:cubicBezTo>
                      <a:cubicBezTo>
                        <a:pt x="79" y="0"/>
                        <a:pt x="102" y="21"/>
                        <a:pt x="10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7" name="TextBox 66"/>
              <p:cNvSpPr txBox="1"/>
              <p:nvPr/>
            </p:nvSpPr>
            <p:spPr bwMode="gray">
              <a:xfrm>
                <a:off x="1528190" y="2307113"/>
                <a:ext cx="1158267" cy="443457"/>
              </a:xfrm>
              <a:prstGeom prst="rect">
                <a:avLst/>
              </a:prstGeom>
              <a:noFill/>
              <a:ln>
                <a:noFill/>
              </a:ln>
            </p:spPr>
            <p:txBody>
              <a:bodyPr wrap="none" lIns="27433" tIns="27433" rIns="27433" bIns="27433" rtlCol="0" anchor="ctr">
                <a:spAutoFit/>
              </a:bodyPr>
              <a:lstStyle/>
              <a:p>
                <a:pPr algn="ctr">
                  <a:lnSpc>
                    <a:spcPct val="90000"/>
                  </a:lnSpc>
                  <a:spcBef>
                    <a:spcPts val="1200"/>
                  </a:spcBef>
                  <a:buClr>
                    <a:srgbClr val="337DBE"/>
                  </a:buClr>
                  <a:buSzPct val="77000"/>
                </a:pPr>
                <a:r>
                  <a:rPr lang="en-US" sz="1401" b="1" dirty="0">
                    <a:solidFill>
                      <a:schemeClr val="accent1"/>
                    </a:solidFill>
                  </a:rPr>
                  <a:t>Autonomous</a:t>
                </a:r>
                <a:br>
                  <a:rPr lang="en-US" sz="1401" b="1" dirty="0">
                    <a:solidFill>
                      <a:schemeClr val="accent1"/>
                    </a:solidFill>
                  </a:rPr>
                </a:br>
                <a:r>
                  <a:rPr lang="en-US" sz="1401" b="1" dirty="0">
                    <a:solidFill>
                      <a:schemeClr val="accent1"/>
                    </a:solidFill>
                  </a:rPr>
                  <a:t>Vehicles</a:t>
                </a:r>
              </a:p>
            </p:txBody>
          </p:sp>
          <p:cxnSp>
            <p:nvCxnSpPr>
              <p:cNvPr id="69" name="Straight Connector 68"/>
              <p:cNvCxnSpPr/>
              <p:nvPr/>
            </p:nvCxnSpPr>
            <p:spPr bwMode="gray">
              <a:xfrm>
                <a:off x="1240309" y="2789558"/>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gray">
              <a:xfrm>
                <a:off x="1240309" y="3310992"/>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gray">
              <a:xfrm>
                <a:off x="1240309" y="3832426"/>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gray">
              <a:xfrm>
                <a:off x="1240309" y="4353860"/>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gray">
              <a:xfrm>
                <a:off x="1240309" y="4875294"/>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gray">
              <a:xfrm>
                <a:off x="1240309" y="5396728"/>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gray">
              <a:xfrm>
                <a:off x="1240309" y="5918160"/>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bwMode="gray">
              <a:xfrm>
                <a:off x="1464072" y="2925559"/>
                <a:ext cx="1286507" cy="249429"/>
              </a:xfrm>
              <a:prstGeom prst="rect">
                <a:avLst/>
              </a:prstGeom>
              <a:noFill/>
              <a:ln>
                <a:noFill/>
              </a:ln>
            </p:spPr>
            <p:txBody>
              <a:bodyPr wrap="none" lIns="27433" tIns="27433" rIns="27433" bIns="27433" rtlCol="0" anchor="ctr">
                <a:spAutoFit/>
              </a:bodyPr>
              <a:lstStyle/>
              <a:p>
                <a:pPr algn="ctr">
                  <a:lnSpc>
                    <a:spcPct val="90000"/>
                  </a:lnSpc>
                  <a:spcBef>
                    <a:spcPts val="1200"/>
                  </a:spcBef>
                  <a:buClr>
                    <a:srgbClr val="337DBE"/>
                  </a:buClr>
                  <a:buSzPct val="77000"/>
                </a:pPr>
                <a:r>
                  <a:rPr lang="en-US" sz="1401" b="1" dirty="0">
                    <a:solidFill>
                      <a:schemeClr val="accent1"/>
                    </a:solidFill>
                  </a:rPr>
                  <a:t>P2P insurance</a:t>
                </a:r>
              </a:p>
            </p:txBody>
          </p:sp>
          <p:sp>
            <p:nvSpPr>
              <p:cNvPr id="77" name="TextBox 76"/>
              <p:cNvSpPr txBox="1"/>
              <p:nvPr/>
            </p:nvSpPr>
            <p:spPr bwMode="gray">
              <a:xfrm>
                <a:off x="1482503" y="3446994"/>
                <a:ext cx="1249637" cy="249429"/>
              </a:xfrm>
              <a:prstGeom prst="rect">
                <a:avLst/>
              </a:prstGeom>
              <a:noFill/>
              <a:ln>
                <a:noFill/>
              </a:ln>
            </p:spPr>
            <p:txBody>
              <a:bodyPr wrap="none" lIns="27433" tIns="27433" rIns="27433" bIns="27433" rtlCol="0" anchor="ctr">
                <a:spAutoFit/>
              </a:bodyPr>
              <a:lstStyle/>
              <a:p>
                <a:pPr algn="ctr">
                  <a:lnSpc>
                    <a:spcPct val="90000"/>
                  </a:lnSpc>
                  <a:spcBef>
                    <a:spcPts val="1200"/>
                  </a:spcBef>
                  <a:buClr>
                    <a:srgbClr val="337DBE"/>
                  </a:buClr>
                  <a:buSzPct val="77000"/>
                </a:pPr>
                <a:r>
                  <a:rPr lang="en-US" sz="1401" b="1" dirty="0">
                    <a:solidFill>
                      <a:schemeClr val="accent1"/>
                    </a:solidFill>
                  </a:rPr>
                  <a:t>Cybersecurity</a:t>
                </a:r>
              </a:p>
            </p:txBody>
          </p:sp>
          <p:sp>
            <p:nvSpPr>
              <p:cNvPr id="78" name="TextBox 77"/>
              <p:cNvSpPr txBox="1"/>
              <p:nvPr/>
            </p:nvSpPr>
            <p:spPr bwMode="gray">
              <a:xfrm>
                <a:off x="1318194" y="3968426"/>
                <a:ext cx="1578254" cy="249429"/>
              </a:xfrm>
              <a:prstGeom prst="rect">
                <a:avLst/>
              </a:prstGeom>
              <a:noFill/>
              <a:ln>
                <a:noFill/>
              </a:ln>
            </p:spPr>
            <p:txBody>
              <a:bodyPr wrap="none" lIns="27433" tIns="27433" rIns="27433" bIns="27433" rtlCol="0" anchor="ctr">
                <a:spAutoFit/>
              </a:bodyPr>
              <a:lstStyle/>
              <a:p>
                <a:pPr algn="ctr">
                  <a:lnSpc>
                    <a:spcPct val="90000"/>
                  </a:lnSpc>
                  <a:spcBef>
                    <a:spcPts val="1200"/>
                  </a:spcBef>
                  <a:buClr>
                    <a:srgbClr val="337DBE"/>
                  </a:buClr>
                  <a:buSzPct val="77000"/>
                </a:pPr>
                <a:r>
                  <a:rPr lang="en-US" sz="1401" b="1" dirty="0">
                    <a:solidFill>
                      <a:schemeClr val="accent1"/>
                    </a:solidFill>
                  </a:rPr>
                  <a:t>Sharing Economy</a:t>
                </a:r>
              </a:p>
            </p:txBody>
          </p:sp>
          <p:sp>
            <p:nvSpPr>
              <p:cNvPr id="79" name="TextBox 78"/>
              <p:cNvSpPr txBox="1"/>
              <p:nvPr/>
            </p:nvSpPr>
            <p:spPr bwMode="gray">
              <a:xfrm>
                <a:off x="1443232" y="4392849"/>
                <a:ext cx="1328185" cy="443457"/>
              </a:xfrm>
              <a:prstGeom prst="rect">
                <a:avLst/>
              </a:prstGeom>
              <a:noFill/>
              <a:ln>
                <a:noFill/>
              </a:ln>
            </p:spPr>
            <p:txBody>
              <a:bodyPr wrap="none" lIns="27433" tIns="27433" rIns="27433" bIns="27433" rtlCol="0" anchor="ctr">
                <a:spAutoFit/>
              </a:bodyPr>
              <a:lstStyle/>
              <a:p>
                <a:pPr algn="ctr">
                  <a:lnSpc>
                    <a:spcPct val="90000"/>
                  </a:lnSpc>
                  <a:spcBef>
                    <a:spcPts val="1200"/>
                  </a:spcBef>
                  <a:buClr>
                    <a:srgbClr val="337DBE"/>
                  </a:buClr>
                  <a:buSzPct val="77000"/>
                </a:pPr>
                <a:r>
                  <a:rPr lang="en-US" sz="1401" b="1" dirty="0">
                    <a:solidFill>
                      <a:schemeClr val="accent1"/>
                    </a:solidFill>
                  </a:rPr>
                  <a:t>Workers Comp</a:t>
                </a:r>
                <a:br>
                  <a:rPr lang="en-US" sz="1401" b="1" dirty="0">
                    <a:solidFill>
                      <a:schemeClr val="accent1"/>
                    </a:solidFill>
                  </a:rPr>
                </a:br>
                <a:r>
                  <a:rPr lang="en-US" sz="1401" b="1" dirty="0">
                    <a:solidFill>
                      <a:schemeClr val="accent1"/>
                    </a:solidFill>
                  </a:rPr>
                  <a:t>Regulation</a:t>
                </a:r>
              </a:p>
            </p:txBody>
          </p:sp>
          <p:sp>
            <p:nvSpPr>
              <p:cNvPr id="80" name="TextBox 79"/>
              <p:cNvSpPr txBox="1"/>
              <p:nvPr/>
            </p:nvSpPr>
            <p:spPr bwMode="gray">
              <a:xfrm>
                <a:off x="1761425" y="5011295"/>
                <a:ext cx="691794" cy="249429"/>
              </a:xfrm>
              <a:prstGeom prst="rect">
                <a:avLst/>
              </a:prstGeom>
              <a:noFill/>
              <a:ln>
                <a:noFill/>
              </a:ln>
            </p:spPr>
            <p:txBody>
              <a:bodyPr wrap="none" lIns="27433" tIns="27433" rIns="27433" bIns="27433" rtlCol="0" anchor="ctr">
                <a:spAutoFit/>
              </a:bodyPr>
              <a:lstStyle/>
              <a:p>
                <a:pPr algn="ctr">
                  <a:lnSpc>
                    <a:spcPct val="90000"/>
                  </a:lnSpc>
                  <a:spcBef>
                    <a:spcPts val="1200"/>
                  </a:spcBef>
                  <a:buClr>
                    <a:srgbClr val="337DBE"/>
                  </a:buClr>
                  <a:buSzPct val="77000"/>
                </a:pPr>
                <a:r>
                  <a:rPr lang="en-US" sz="1401" b="1" dirty="0">
                    <a:solidFill>
                      <a:schemeClr val="accent1"/>
                    </a:solidFill>
                  </a:rPr>
                  <a:t>Politics</a:t>
                </a:r>
              </a:p>
            </p:txBody>
          </p:sp>
          <p:sp>
            <p:nvSpPr>
              <p:cNvPr id="81" name="TextBox 80"/>
              <p:cNvSpPr txBox="1"/>
              <p:nvPr/>
            </p:nvSpPr>
            <p:spPr bwMode="gray">
              <a:xfrm>
                <a:off x="1309380" y="5435717"/>
                <a:ext cx="1595887" cy="443457"/>
              </a:xfrm>
              <a:prstGeom prst="rect">
                <a:avLst/>
              </a:prstGeom>
              <a:noFill/>
              <a:ln>
                <a:noFill/>
              </a:ln>
            </p:spPr>
            <p:txBody>
              <a:bodyPr wrap="none" lIns="27433" tIns="27433" rIns="27433" bIns="27433" rtlCol="0" anchor="ctr">
                <a:spAutoFit/>
              </a:bodyPr>
              <a:lstStyle/>
              <a:p>
                <a:pPr algn="ctr">
                  <a:lnSpc>
                    <a:spcPct val="90000"/>
                  </a:lnSpc>
                  <a:spcBef>
                    <a:spcPts val="1200"/>
                  </a:spcBef>
                  <a:buClr>
                    <a:srgbClr val="337DBE"/>
                  </a:buClr>
                  <a:buSzPct val="77000"/>
                </a:pPr>
                <a:r>
                  <a:rPr lang="en-US" sz="1401" b="1" dirty="0">
                    <a:solidFill>
                      <a:schemeClr val="accent1"/>
                    </a:solidFill>
                  </a:rPr>
                  <a:t>Overcapitalization</a:t>
                </a:r>
                <a:br>
                  <a:rPr lang="en-US" sz="1401" b="1" dirty="0">
                    <a:solidFill>
                      <a:schemeClr val="accent1"/>
                    </a:solidFill>
                  </a:rPr>
                </a:br>
                <a:r>
                  <a:rPr lang="en-US" sz="1401" b="1" dirty="0">
                    <a:solidFill>
                      <a:schemeClr val="accent1"/>
                    </a:solidFill>
                  </a:rPr>
                  <a:t>(Reinsurance)</a:t>
                </a:r>
              </a:p>
            </p:txBody>
          </p:sp>
          <p:grpSp>
            <p:nvGrpSpPr>
              <p:cNvPr id="86" name="Group 85"/>
              <p:cNvGrpSpPr/>
              <p:nvPr/>
            </p:nvGrpSpPr>
            <p:grpSpPr>
              <a:xfrm>
                <a:off x="502433" y="3903521"/>
                <a:ext cx="578024" cy="407349"/>
                <a:chOff x="502433" y="3903521"/>
                <a:chExt cx="578024" cy="407349"/>
              </a:xfrm>
            </p:grpSpPr>
            <p:sp>
              <p:nvSpPr>
                <p:cNvPr id="82" name="Freeform 35"/>
                <p:cNvSpPr>
                  <a:spLocks noEditPoints="1"/>
                </p:cNvSpPr>
                <p:nvPr/>
              </p:nvSpPr>
              <p:spPr bwMode="gray">
                <a:xfrm>
                  <a:off x="502433" y="3903521"/>
                  <a:ext cx="164719" cy="40734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83" name="Freeform 35"/>
                <p:cNvSpPr>
                  <a:spLocks noEditPoints="1"/>
                </p:cNvSpPr>
                <p:nvPr/>
              </p:nvSpPr>
              <p:spPr bwMode="gray">
                <a:xfrm>
                  <a:off x="915738" y="3903521"/>
                  <a:ext cx="164719" cy="40734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84" name="Arrow: Right 83"/>
                <p:cNvSpPr/>
                <p:nvPr/>
              </p:nvSpPr>
              <p:spPr>
                <a:xfrm>
                  <a:off x="705752" y="3967069"/>
                  <a:ext cx="188669" cy="14012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85" name="Arrow: Right 84"/>
                <p:cNvSpPr/>
                <p:nvPr/>
              </p:nvSpPr>
              <p:spPr>
                <a:xfrm flipH="1">
                  <a:off x="681937" y="4128707"/>
                  <a:ext cx="188669" cy="14012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nvGrpSpPr>
              <p:cNvPr id="87" name="Group 86"/>
              <p:cNvGrpSpPr/>
              <p:nvPr/>
            </p:nvGrpSpPr>
            <p:grpSpPr>
              <a:xfrm>
                <a:off x="612637" y="4424996"/>
                <a:ext cx="277021" cy="439543"/>
                <a:chOff x="409698" y="1388266"/>
                <a:chExt cx="1066625" cy="1692391"/>
              </a:xfrm>
              <a:solidFill>
                <a:schemeClr val="accent1"/>
              </a:solidFill>
            </p:grpSpPr>
            <p:sp>
              <p:nvSpPr>
                <p:cNvPr id="88" name="Oval 87"/>
                <p:cNvSpPr/>
                <p:nvPr/>
              </p:nvSpPr>
              <p:spPr>
                <a:xfrm>
                  <a:off x="1147762" y="1388266"/>
                  <a:ext cx="269081" cy="26908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89" name="Rounded Rectangle 87"/>
                <p:cNvSpPr/>
                <p:nvPr/>
              </p:nvSpPr>
              <p:spPr>
                <a:xfrm rot="6546384">
                  <a:off x="695246" y="1911116"/>
                  <a:ext cx="734668" cy="252373"/>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0" name="Rounded Rectangle 88"/>
                <p:cNvSpPr/>
                <p:nvPr/>
              </p:nvSpPr>
              <p:spPr>
                <a:xfrm rot="6175783">
                  <a:off x="751457" y="2711775"/>
                  <a:ext cx="559254" cy="17851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1" name="Rounded Rectangle 31"/>
                <p:cNvSpPr/>
                <p:nvPr/>
              </p:nvSpPr>
              <p:spPr>
                <a:xfrm rot="4245117">
                  <a:off x="753288" y="2298637"/>
                  <a:ext cx="549959" cy="254589"/>
                </a:xfrm>
                <a:custGeom>
                  <a:avLst/>
                  <a:gdLst>
                    <a:gd name="connsiteX0" fmla="*/ 0 w 500072"/>
                    <a:gd name="connsiteY0" fmla="*/ 89255 h 178510"/>
                    <a:gd name="connsiteX1" fmla="*/ 89255 w 500072"/>
                    <a:gd name="connsiteY1" fmla="*/ 0 h 178510"/>
                    <a:gd name="connsiteX2" fmla="*/ 410817 w 500072"/>
                    <a:gd name="connsiteY2" fmla="*/ 0 h 178510"/>
                    <a:gd name="connsiteX3" fmla="*/ 500072 w 500072"/>
                    <a:gd name="connsiteY3" fmla="*/ 89255 h 178510"/>
                    <a:gd name="connsiteX4" fmla="*/ 500072 w 500072"/>
                    <a:gd name="connsiteY4" fmla="*/ 89255 h 178510"/>
                    <a:gd name="connsiteX5" fmla="*/ 410817 w 500072"/>
                    <a:gd name="connsiteY5" fmla="*/ 178510 h 178510"/>
                    <a:gd name="connsiteX6" fmla="*/ 89255 w 500072"/>
                    <a:gd name="connsiteY6" fmla="*/ 178510 h 178510"/>
                    <a:gd name="connsiteX7" fmla="*/ 0 w 500072"/>
                    <a:gd name="connsiteY7" fmla="*/ 89255 h 178510"/>
                    <a:gd name="connsiteX0" fmla="*/ 1576 w 501648"/>
                    <a:gd name="connsiteY0" fmla="*/ 144744 h 233999"/>
                    <a:gd name="connsiteX1" fmla="*/ 54717 w 501648"/>
                    <a:gd name="connsiteY1" fmla="*/ 0 h 233999"/>
                    <a:gd name="connsiteX2" fmla="*/ 412393 w 501648"/>
                    <a:gd name="connsiteY2" fmla="*/ 55489 h 233999"/>
                    <a:gd name="connsiteX3" fmla="*/ 501648 w 501648"/>
                    <a:gd name="connsiteY3" fmla="*/ 144744 h 233999"/>
                    <a:gd name="connsiteX4" fmla="*/ 501648 w 501648"/>
                    <a:gd name="connsiteY4" fmla="*/ 144744 h 233999"/>
                    <a:gd name="connsiteX5" fmla="*/ 412393 w 501648"/>
                    <a:gd name="connsiteY5" fmla="*/ 233999 h 233999"/>
                    <a:gd name="connsiteX6" fmla="*/ 90831 w 501648"/>
                    <a:gd name="connsiteY6" fmla="*/ 233999 h 233999"/>
                    <a:gd name="connsiteX7" fmla="*/ 1576 w 501648"/>
                    <a:gd name="connsiteY7" fmla="*/ 144744 h 233999"/>
                    <a:gd name="connsiteX0" fmla="*/ 1576 w 501648"/>
                    <a:gd name="connsiteY0" fmla="*/ 144744 h 233999"/>
                    <a:gd name="connsiteX1" fmla="*/ 54717 w 501648"/>
                    <a:gd name="connsiteY1" fmla="*/ 0 h 233999"/>
                    <a:gd name="connsiteX2" fmla="*/ 412393 w 501648"/>
                    <a:gd name="connsiteY2" fmla="*/ 55489 h 233999"/>
                    <a:gd name="connsiteX3" fmla="*/ 501648 w 501648"/>
                    <a:gd name="connsiteY3" fmla="*/ 144744 h 233999"/>
                    <a:gd name="connsiteX4" fmla="*/ 501648 w 501648"/>
                    <a:gd name="connsiteY4" fmla="*/ 144744 h 233999"/>
                    <a:gd name="connsiteX5" fmla="*/ 412393 w 501648"/>
                    <a:gd name="connsiteY5" fmla="*/ 233999 h 233999"/>
                    <a:gd name="connsiteX6" fmla="*/ 90831 w 501648"/>
                    <a:gd name="connsiteY6" fmla="*/ 233999 h 233999"/>
                    <a:gd name="connsiteX7" fmla="*/ 1576 w 501648"/>
                    <a:gd name="connsiteY7" fmla="*/ 144744 h 233999"/>
                    <a:gd name="connsiteX0" fmla="*/ 86 w 500158"/>
                    <a:gd name="connsiteY0" fmla="*/ 144744 h 243349"/>
                    <a:gd name="connsiteX1" fmla="*/ 53227 w 500158"/>
                    <a:gd name="connsiteY1" fmla="*/ 0 h 243349"/>
                    <a:gd name="connsiteX2" fmla="*/ 410903 w 500158"/>
                    <a:gd name="connsiteY2" fmla="*/ 55489 h 243349"/>
                    <a:gd name="connsiteX3" fmla="*/ 500158 w 500158"/>
                    <a:gd name="connsiteY3" fmla="*/ 144744 h 243349"/>
                    <a:gd name="connsiteX4" fmla="*/ 500158 w 500158"/>
                    <a:gd name="connsiteY4" fmla="*/ 144744 h 243349"/>
                    <a:gd name="connsiteX5" fmla="*/ 410903 w 500158"/>
                    <a:gd name="connsiteY5" fmla="*/ 233999 h 243349"/>
                    <a:gd name="connsiteX6" fmla="*/ 58332 w 500158"/>
                    <a:gd name="connsiteY6" fmla="*/ 243349 h 243349"/>
                    <a:gd name="connsiteX7" fmla="*/ 86 w 500158"/>
                    <a:gd name="connsiteY7" fmla="*/ 144744 h 243349"/>
                    <a:gd name="connsiteX0" fmla="*/ 7 w 500079"/>
                    <a:gd name="connsiteY0" fmla="*/ 144744 h 254589"/>
                    <a:gd name="connsiteX1" fmla="*/ 53148 w 500079"/>
                    <a:gd name="connsiteY1" fmla="*/ 0 h 254589"/>
                    <a:gd name="connsiteX2" fmla="*/ 410824 w 500079"/>
                    <a:gd name="connsiteY2" fmla="*/ 55489 h 254589"/>
                    <a:gd name="connsiteX3" fmla="*/ 500079 w 500079"/>
                    <a:gd name="connsiteY3" fmla="*/ 144744 h 254589"/>
                    <a:gd name="connsiteX4" fmla="*/ 500079 w 500079"/>
                    <a:gd name="connsiteY4" fmla="*/ 144744 h 254589"/>
                    <a:gd name="connsiteX5" fmla="*/ 410824 w 500079"/>
                    <a:gd name="connsiteY5" fmla="*/ 233999 h 254589"/>
                    <a:gd name="connsiteX6" fmla="*/ 54328 w 500079"/>
                    <a:gd name="connsiteY6" fmla="*/ 254589 h 254589"/>
                    <a:gd name="connsiteX7" fmla="*/ 7 w 500079"/>
                    <a:gd name="connsiteY7" fmla="*/ 144744 h 254589"/>
                    <a:gd name="connsiteX0" fmla="*/ 7 w 500079"/>
                    <a:gd name="connsiteY0" fmla="*/ 144744 h 254589"/>
                    <a:gd name="connsiteX1" fmla="*/ 53148 w 500079"/>
                    <a:gd name="connsiteY1" fmla="*/ 0 h 254589"/>
                    <a:gd name="connsiteX2" fmla="*/ 410824 w 500079"/>
                    <a:gd name="connsiteY2" fmla="*/ 55489 h 254589"/>
                    <a:gd name="connsiteX3" fmla="*/ 500079 w 500079"/>
                    <a:gd name="connsiteY3" fmla="*/ 144744 h 254589"/>
                    <a:gd name="connsiteX4" fmla="*/ 500079 w 500079"/>
                    <a:gd name="connsiteY4" fmla="*/ 144744 h 254589"/>
                    <a:gd name="connsiteX5" fmla="*/ 410824 w 500079"/>
                    <a:gd name="connsiteY5" fmla="*/ 233999 h 254589"/>
                    <a:gd name="connsiteX6" fmla="*/ 54328 w 500079"/>
                    <a:gd name="connsiteY6" fmla="*/ 254589 h 254589"/>
                    <a:gd name="connsiteX7" fmla="*/ 7 w 500079"/>
                    <a:gd name="connsiteY7" fmla="*/ 144744 h 254589"/>
                    <a:gd name="connsiteX0" fmla="*/ 0 w 549959"/>
                    <a:gd name="connsiteY0" fmla="*/ 157591 h 254589"/>
                    <a:gd name="connsiteX1" fmla="*/ 103028 w 549959"/>
                    <a:gd name="connsiteY1" fmla="*/ 0 h 254589"/>
                    <a:gd name="connsiteX2" fmla="*/ 460704 w 549959"/>
                    <a:gd name="connsiteY2" fmla="*/ 55489 h 254589"/>
                    <a:gd name="connsiteX3" fmla="*/ 549959 w 549959"/>
                    <a:gd name="connsiteY3" fmla="*/ 144744 h 254589"/>
                    <a:gd name="connsiteX4" fmla="*/ 549959 w 549959"/>
                    <a:gd name="connsiteY4" fmla="*/ 144744 h 254589"/>
                    <a:gd name="connsiteX5" fmla="*/ 460704 w 549959"/>
                    <a:gd name="connsiteY5" fmla="*/ 233999 h 254589"/>
                    <a:gd name="connsiteX6" fmla="*/ 104208 w 549959"/>
                    <a:gd name="connsiteY6" fmla="*/ 254589 h 254589"/>
                    <a:gd name="connsiteX7" fmla="*/ 0 w 549959"/>
                    <a:gd name="connsiteY7" fmla="*/ 157591 h 2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959" h="254589">
                      <a:moveTo>
                        <a:pt x="0" y="157591"/>
                      </a:moveTo>
                      <a:cubicBezTo>
                        <a:pt x="-197" y="115160"/>
                        <a:pt x="53734" y="0"/>
                        <a:pt x="103028" y="0"/>
                      </a:cubicBezTo>
                      <a:cubicBezTo>
                        <a:pt x="210215" y="0"/>
                        <a:pt x="361367" y="33007"/>
                        <a:pt x="460704" y="55489"/>
                      </a:cubicBezTo>
                      <a:cubicBezTo>
                        <a:pt x="509998" y="55489"/>
                        <a:pt x="549959" y="95450"/>
                        <a:pt x="549959" y="144744"/>
                      </a:cubicBezTo>
                      <a:lnTo>
                        <a:pt x="549959" y="144744"/>
                      </a:lnTo>
                      <a:cubicBezTo>
                        <a:pt x="549959" y="194038"/>
                        <a:pt x="509998" y="233999"/>
                        <a:pt x="460704" y="233999"/>
                      </a:cubicBezTo>
                      <a:cubicBezTo>
                        <a:pt x="341872" y="240862"/>
                        <a:pt x="224824" y="228170"/>
                        <a:pt x="104208" y="254589"/>
                      </a:cubicBezTo>
                      <a:cubicBezTo>
                        <a:pt x="54914" y="254589"/>
                        <a:pt x="197" y="200022"/>
                        <a:pt x="0" y="157591"/>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2" name="Rounded Rectangle 90"/>
                <p:cNvSpPr/>
                <p:nvPr/>
              </p:nvSpPr>
              <p:spPr>
                <a:xfrm rot="5166090">
                  <a:off x="633098" y="1957323"/>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3" name="Rounded Rectangle 91"/>
                <p:cNvSpPr/>
                <p:nvPr/>
              </p:nvSpPr>
              <p:spPr>
                <a:xfrm rot="9394240">
                  <a:off x="761766" y="1750155"/>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4" name="Rounded Rectangle 92"/>
                <p:cNvSpPr/>
                <p:nvPr/>
              </p:nvSpPr>
              <p:spPr>
                <a:xfrm rot="11920148">
                  <a:off x="1048821" y="1969074"/>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95" name="Freeform 93"/>
                <p:cNvSpPr/>
                <p:nvPr/>
              </p:nvSpPr>
              <p:spPr>
                <a:xfrm rot="3584975">
                  <a:off x="556145" y="1354609"/>
                  <a:ext cx="333377" cy="626271"/>
                </a:xfrm>
                <a:custGeom>
                  <a:avLst/>
                  <a:gdLst>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626269">
                      <a:moveTo>
                        <a:pt x="245269" y="64294"/>
                      </a:moveTo>
                      <a:lnTo>
                        <a:pt x="166688" y="0"/>
                      </a:lnTo>
                      <a:lnTo>
                        <a:pt x="195263" y="145256"/>
                      </a:lnTo>
                      <a:lnTo>
                        <a:pt x="59531" y="109538"/>
                      </a:lnTo>
                      <a:lnTo>
                        <a:pt x="142875" y="235744"/>
                      </a:lnTo>
                      <a:lnTo>
                        <a:pt x="0" y="266700"/>
                      </a:lnTo>
                      <a:lnTo>
                        <a:pt x="135731" y="328613"/>
                      </a:lnTo>
                      <a:lnTo>
                        <a:pt x="33338" y="433388"/>
                      </a:lnTo>
                      <a:lnTo>
                        <a:pt x="169069" y="414338"/>
                      </a:lnTo>
                      <a:lnTo>
                        <a:pt x="121444" y="564356"/>
                      </a:lnTo>
                      <a:lnTo>
                        <a:pt x="247650" y="483394"/>
                      </a:lnTo>
                      <a:lnTo>
                        <a:pt x="269081" y="626269"/>
                      </a:lnTo>
                      <a:lnTo>
                        <a:pt x="333375" y="511969"/>
                      </a:lnTo>
                      <a:lnTo>
                        <a:pt x="333375" y="440531"/>
                      </a:lnTo>
                      <a:cubicBezTo>
                        <a:pt x="311944" y="439738"/>
                        <a:pt x="280988" y="436562"/>
                        <a:pt x="276225" y="395288"/>
                      </a:cubicBezTo>
                      <a:lnTo>
                        <a:pt x="245269" y="64294"/>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grpSp>
          <p:grpSp>
            <p:nvGrpSpPr>
              <p:cNvPr id="98" name="Group 97"/>
              <p:cNvGrpSpPr/>
              <p:nvPr/>
            </p:nvGrpSpPr>
            <p:grpSpPr>
              <a:xfrm>
                <a:off x="418601" y="4993655"/>
                <a:ext cx="765409" cy="294632"/>
                <a:chOff x="289601" y="4942218"/>
                <a:chExt cx="1401724" cy="539571"/>
              </a:xfrm>
            </p:grpSpPr>
            <p:sp>
              <p:nvSpPr>
                <p:cNvPr id="96" name="Freeform 78"/>
                <p:cNvSpPr>
                  <a:spLocks noEditPoints="1"/>
                </p:cNvSpPr>
                <p:nvPr/>
              </p:nvSpPr>
              <p:spPr bwMode="auto">
                <a:xfrm flipH="1">
                  <a:off x="1006195" y="4942218"/>
                  <a:ext cx="685130" cy="535189"/>
                </a:xfrm>
                <a:custGeom>
                  <a:avLst/>
                  <a:gdLst>
                    <a:gd name="T0" fmla="*/ 2147483647 w 265"/>
                    <a:gd name="T1" fmla="*/ 2147483647 h 207"/>
                    <a:gd name="T2" fmla="*/ 2147483647 w 265"/>
                    <a:gd name="T3" fmla="*/ 2147483647 h 207"/>
                    <a:gd name="T4" fmla="*/ 2147483647 w 265"/>
                    <a:gd name="T5" fmla="*/ 2147483647 h 207"/>
                    <a:gd name="T6" fmla="*/ 2147483647 w 265"/>
                    <a:gd name="T7" fmla="*/ 2147483647 h 207"/>
                    <a:gd name="T8" fmla="*/ 2147483647 w 265"/>
                    <a:gd name="T9" fmla="*/ 2147483647 h 207"/>
                    <a:gd name="T10" fmla="*/ 2147483647 w 265"/>
                    <a:gd name="T11" fmla="*/ 2147483647 h 207"/>
                    <a:gd name="T12" fmla="*/ 2147483647 w 265"/>
                    <a:gd name="T13" fmla="*/ 2147483647 h 207"/>
                    <a:gd name="T14" fmla="*/ 2147483647 w 265"/>
                    <a:gd name="T15" fmla="*/ 2147483647 h 207"/>
                    <a:gd name="T16" fmla="*/ 2147483647 w 265"/>
                    <a:gd name="T17" fmla="*/ 2147483647 h 207"/>
                    <a:gd name="T18" fmla="*/ 2147483647 w 265"/>
                    <a:gd name="T19" fmla="*/ 2147483647 h 207"/>
                    <a:gd name="T20" fmla="*/ 2147483647 w 265"/>
                    <a:gd name="T21" fmla="*/ 2147483647 h 207"/>
                    <a:gd name="T22" fmla="*/ 2147483647 w 265"/>
                    <a:gd name="T23" fmla="*/ 2147483647 h 207"/>
                    <a:gd name="T24" fmla="*/ 2147483647 w 265"/>
                    <a:gd name="T25" fmla="*/ 2147483647 h 207"/>
                    <a:gd name="T26" fmla="*/ 2147483647 w 265"/>
                    <a:gd name="T27" fmla="*/ 2147483647 h 207"/>
                    <a:gd name="T28" fmla="*/ 2147483647 w 265"/>
                    <a:gd name="T29" fmla="*/ 2147483647 h 207"/>
                    <a:gd name="T30" fmla="*/ 2147483647 w 265"/>
                    <a:gd name="T31" fmla="*/ 2147483647 h 207"/>
                    <a:gd name="T32" fmla="*/ 2147483647 w 265"/>
                    <a:gd name="T33" fmla="*/ 2147483647 h 207"/>
                    <a:gd name="T34" fmla="*/ 2147483647 w 265"/>
                    <a:gd name="T35" fmla="*/ 2147483647 h 207"/>
                    <a:gd name="T36" fmla="*/ 2147483647 w 265"/>
                    <a:gd name="T37" fmla="*/ 2147483647 h 207"/>
                    <a:gd name="T38" fmla="*/ 2147483647 w 265"/>
                    <a:gd name="T39" fmla="*/ 2147483647 h 207"/>
                    <a:gd name="T40" fmla="*/ 2147483647 w 265"/>
                    <a:gd name="T41" fmla="*/ 2147483647 h 207"/>
                    <a:gd name="T42" fmla="*/ 2147483647 w 265"/>
                    <a:gd name="T43" fmla="*/ 2147483647 h 207"/>
                    <a:gd name="T44" fmla="*/ 2147483647 w 265"/>
                    <a:gd name="T45" fmla="*/ 2147483647 h 207"/>
                    <a:gd name="T46" fmla="*/ 2147483647 w 265"/>
                    <a:gd name="T47" fmla="*/ 2147483647 h 207"/>
                    <a:gd name="T48" fmla="*/ 2147483647 w 265"/>
                    <a:gd name="T49" fmla="*/ 2147483647 h 207"/>
                    <a:gd name="T50" fmla="*/ 0 w 265"/>
                    <a:gd name="T51" fmla="*/ 2147483647 h 207"/>
                    <a:gd name="T52" fmla="*/ 2147483647 w 265"/>
                    <a:gd name="T53" fmla="*/ 2147483647 h 207"/>
                    <a:gd name="T54" fmla="*/ 2147483647 w 265"/>
                    <a:gd name="T55" fmla="*/ 2147483647 h 207"/>
                    <a:gd name="T56" fmla="*/ 2147483647 w 265"/>
                    <a:gd name="T57" fmla="*/ 2147483647 h 207"/>
                    <a:gd name="T58" fmla="*/ 2147483647 w 265"/>
                    <a:gd name="T59" fmla="*/ 2147483647 h 207"/>
                    <a:gd name="T60" fmla="*/ 2147483647 w 265"/>
                    <a:gd name="T61" fmla="*/ 2147483647 h 207"/>
                    <a:gd name="T62" fmla="*/ 2147483647 w 265"/>
                    <a:gd name="T63" fmla="*/ 2147483647 h 207"/>
                    <a:gd name="T64" fmla="*/ 2147483647 w 265"/>
                    <a:gd name="T65" fmla="*/ 2147483647 h 207"/>
                    <a:gd name="T66" fmla="*/ 2147483647 w 265"/>
                    <a:gd name="T67" fmla="*/ 0 h 207"/>
                    <a:gd name="T68" fmla="*/ 2147483647 w 265"/>
                    <a:gd name="T69" fmla="*/ 2147483647 h 207"/>
                    <a:gd name="T70" fmla="*/ 2147483647 w 265"/>
                    <a:gd name="T71" fmla="*/ 2147483647 h 207"/>
                    <a:gd name="T72" fmla="*/ 2147483647 w 265"/>
                    <a:gd name="T73" fmla="*/ 2147483647 h 207"/>
                    <a:gd name="T74" fmla="*/ 2147483647 w 265"/>
                    <a:gd name="T75" fmla="*/ 2147483647 h 207"/>
                    <a:gd name="T76" fmla="*/ 2147483647 w 265"/>
                    <a:gd name="T77" fmla="*/ 2147483647 h 207"/>
                    <a:gd name="T78" fmla="*/ 2147483647 w 265"/>
                    <a:gd name="T79" fmla="*/ 2147483647 h 207"/>
                    <a:gd name="T80" fmla="*/ 2147483647 w 265"/>
                    <a:gd name="T81" fmla="*/ 2147483647 h 207"/>
                    <a:gd name="T82" fmla="*/ 2147483647 w 265"/>
                    <a:gd name="T83" fmla="*/ 2147483647 h 207"/>
                    <a:gd name="T84" fmla="*/ 2147483647 w 265"/>
                    <a:gd name="T85" fmla="*/ 2147483647 h 207"/>
                    <a:gd name="T86" fmla="*/ 2147483647 w 265"/>
                    <a:gd name="T87" fmla="*/ 2147483647 h 207"/>
                    <a:gd name="T88" fmla="*/ 2147483647 w 265"/>
                    <a:gd name="T89" fmla="*/ 2147483647 h 207"/>
                    <a:gd name="T90" fmla="*/ 2147483647 w 265"/>
                    <a:gd name="T91" fmla="*/ 2147483647 h 207"/>
                    <a:gd name="T92" fmla="*/ 2147483647 w 265"/>
                    <a:gd name="T93" fmla="*/ 2147483647 h 207"/>
                    <a:gd name="T94" fmla="*/ 2147483647 w 265"/>
                    <a:gd name="T95" fmla="*/ 2147483647 h 207"/>
                    <a:gd name="T96" fmla="*/ 2147483647 w 265"/>
                    <a:gd name="T97" fmla="*/ 2147483647 h 207"/>
                    <a:gd name="T98" fmla="*/ 2147483647 w 265"/>
                    <a:gd name="T99" fmla="*/ 2147483647 h 207"/>
                    <a:gd name="T100" fmla="*/ 2147483647 w 265"/>
                    <a:gd name="T101" fmla="*/ 2147483647 h 207"/>
                    <a:gd name="T102" fmla="*/ 2147483647 w 265"/>
                    <a:gd name="T103" fmla="*/ 2147483647 h 207"/>
                    <a:gd name="T104" fmla="*/ 2147483647 w 265"/>
                    <a:gd name="T105" fmla="*/ 2147483647 h 207"/>
                    <a:gd name="T106" fmla="*/ 2147483647 w 265"/>
                    <a:gd name="T107" fmla="*/ 2147483647 h 207"/>
                    <a:gd name="T108" fmla="*/ 2147483647 w 265"/>
                    <a:gd name="T109" fmla="*/ 2147483647 h 207"/>
                    <a:gd name="T110" fmla="*/ 2147483647 w 265"/>
                    <a:gd name="T111" fmla="*/ 2147483647 h 207"/>
                    <a:gd name="T112" fmla="*/ 2147483647 w 265"/>
                    <a:gd name="T113" fmla="*/ 2147483647 h 207"/>
                    <a:gd name="T114" fmla="*/ 2147483647 w 265"/>
                    <a:gd name="T115" fmla="*/ 2147483647 h 207"/>
                    <a:gd name="T116" fmla="*/ 2147483647 w 265"/>
                    <a:gd name="T117" fmla="*/ 2147483647 h 207"/>
                    <a:gd name="T118" fmla="*/ 2147483647 w 265"/>
                    <a:gd name="T119" fmla="*/ 2147483647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
                    <a:gd name="T181" fmla="*/ 0 h 207"/>
                    <a:gd name="T182" fmla="*/ 265 w 265"/>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 h="207">
                      <a:moveTo>
                        <a:pt x="209" y="186"/>
                      </a:moveTo>
                      <a:cubicBezTo>
                        <a:pt x="211" y="195"/>
                        <a:pt x="203" y="202"/>
                        <a:pt x="198" y="203"/>
                      </a:cubicBezTo>
                      <a:cubicBezTo>
                        <a:pt x="194" y="204"/>
                        <a:pt x="190" y="204"/>
                        <a:pt x="187" y="204"/>
                      </a:cubicBezTo>
                      <a:cubicBezTo>
                        <a:pt x="187" y="204"/>
                        <a:pt x="188" y="203"/>
                        <a:pt x="189" y="202"/>
                      </a:cubicBezTo>
                      <a:cubicBezTo>
                        <a:pt x="192" y="198"/>
                        <a:pt x="193" y="192"/>
                        <a:pt x="192" y="187"/>
                      </a:cubicBezTo>
                      <a:cubicBezTo>
                        <a:pt x="189" y="170"/>
                        <a:pt x="186" y="155"/>
                        <a:pt x="185" y="146"/>
                      </a:cubicBezTo>
                      <a:cubicBezTo>
                        <a:pt x="201" y="136"/>
                        <a:pt x="201" y="136"/>
                        <a:pt x="201" y="136"/>
                      </a:cubicBezTo>
                      <a:cubicBezTo>
                        <a:pt x="202" y="142"/>
                        <a:pt x="204" y="162"/>
                        <a:pt x="209" y="186"/>
                      </a:cubicBezTo>
                      <a:close/>
                      <a:moveTo>
                        <a:pt x="51" y="49"/>
                      </a:moveTo>
                      <a:cubicBezTo>
                        <a:pt x="53" y="45"/>
                        <a:pt x="56" y="41"/>
                        <a:pt x="59" y="36"/>
                      </a:cubicBezTo>
                      <a:cubicBezTo>
                        <a:pt x="51" y="36"/>
                        <a:pt x="43" y="36"/>
                        <a:pt x="34" y="36"/>
                      </a:cubicBezTo>
                      <a:cubicBezTo>
                        <a:pt x="25" y="36"/>
                        <a:pt x="19" y="44"/>
                        <a:pt x="19" y="49"/>
                      </a:cubicBezTo>
                      <a:cubicBezTo>
                        <a:pt x="30" y="50"/>
                        <a:pt x="41" y="50"/>
                        <a:pt x="51" y="49"/>
                      </a:cubicBezTo>
                      <a:close/>
                      <a:moveTo>
                        <a:pt x="260" y="191"/>
                      </a:moveTo>
                      <a:cubicBezTo>
                        <a:pt x="254" y="198"/>
                        <a:pt x="233" y="205"/>
                        <a:pt x="223" y="176"/>
                      </a:cubicBezTo>
                      <a:cubicBezTo>
                        <a:pt x="220" y="168"/>
                        <a:pt x="212" y="141"/>
                        <a:pt x="207" y="124"/>
                      </a:cubicBezTo>
                      <a:cubicBezTo>
                        <a:pt x="178" y="143"/>
                        <a:pt x="178" y="143"/>
                        <a:pt x="178" y="143"/>
                      </a:cubicBezTo>
                      <a:cubicBezTo>
                        <a:pt x="180" y="152"/>
                        <a:pt x="182" y="169"/>
                        <a:pt x="186" y="188"/>
                      </a:cubicBezTo>
                      <a:cubicBezTo>
                        <a:pt x="188" y="197"/>
                        <a:pt x="180" y="204"/>
                        <a:pt x="175" y="205"/>
                      </a:cubicBezTo>
                      <a:cubicBezTo>
                        <a:pt x="161" y="207"/>
                        <a:pt x="151" y="207"/>
                        <a:pt x="151" y="207"/>
                      </a:cubicBezTo>
                      <a:cubicBezTo>
                        <a:pt x="146" y="206"/>
                        <a:pt x="140" y="202"/>
                        <a:pt x="139" y="197"/>
                      </a:cubicBezTo>
                      <a:cubicBezTo>
                        <a:pt x="125" y="149"/>
                        <a:pt x="125" y="149"/>
                        <a:pt x="125" y="149"/>
                      </a:cubicBezTo>
                      <a:cubicBezTo>
                        <a:pt x="95" y="143"/>
                        <a:pt x="73" y="123"/>
                        <a:pt x="65" y="110"/>
                      </a:cubicBezTo>
                      <a:cubicBezTo>
                        <a:pt x="13" y="103"/>
                        <a:pt x="13" y="103"/>
                        <a:pt x="13" y="103"/>
                      </a:cubicBezTo>
                      <a:cubicBezTo>
                        <a:pt x="7" y="103"/>
                        <a:pt x="2" y="98"/>
                        <a:pt x="1" y="93"/>
                      </a:cubicBezTo>
                      <a:cubicBezTo>
                        <a:pt x="1" y="93"/>
                        <a:pt x="1" y="84"/>
                        <a:pt x="0" y="69"/>
                      </a:cubicBezTo>
                      <a:cubicBezTo>
                        <a:pt x="0" y="64"/>
                        <a:pt x="6" y="55"/>
                        <a:pt x="15" y="55"/>
                      </a:cubicBezTo>
                      <a:cubicBezTo>
                        <a:pt x="31" y="56"/>
                        <a:pt x="46" y="56"/>
                        <a:pt x="55" y="55"/>
                      </a:cubicBezTo>
                      <a:cubicBezTo>
                        <a:pt x="60" y="45"/>
                        <a:pt x="67" y="33"/>
                        <a:pt x="79" y="21"/>
                      </a:cubicBezTo>
                      <a:cubicBezTo>
                        <a:pt x="79" y="21"/>
                        <a:pt x="79" y="21"/>
                        <a:pt x="79" y="21"/>
                      </a:cubicBezTo>
                      <a:cubicBezTo>
                        <a:pt x="73" y="16"/>
                        <a:pt x="65" y="11"/>
                        <a:pt x="52" y="10"/>
                      </a:cubicBezTo>
                      <a:cubicBezTo>
                        <a:pt x="51" y="13"/>
                        <a:pt x="47" y="15"/>
                        <a:pt x="40" y="15"/>
                      </a:cubicBezTo>
                      <a:cubicBezTo>
                        <a:pt x="31" y="15"/>
                        <a:pt x="21" y="8"/>
                        <a:pt x="21" y="8"/>
                      </a:cubicBezTo>
                      <a:cubicBezTo>
                        <a:pt x="21" y="8"/>
                        <a:pt x="31" y="0"/>
                        <a:pt x="40" y="0"/>
                      </a:cubicBezTo>
                      <a:cubicBezTo>
                        <a:pt x="46" y="0"/>
                        <a:pt x="50" y="2"/>
                        <a:pt x="52" y="5"/>
                      </a:cubicBezTo>
                      <a:cubicBezTo>
                        <a:pt x="67" y="6"/>
                        <a:pt x="77" y="11"/>
                        <a:pt x="85" y="16"/>
                      </a:cubicBezTo>
                      <a:cubicBezTo>
                        <a:pt x="99" y="8"/>
                        <a:pt x="119" y="10"/>
                        <a:pt x="143" y="20"/>
                      </a:cubicBezTo>
                      <a:cubicBezTo>
                        <a:pt x="135" y="27"/>
                        <a:pt x="128" y="38"/>
                        <a:pt x="125" y="45"/>
                      </a:cubicBezTo>
                      <a:cubicBezTo>
                        <a:pt x="125" y="47"/>
                        <a:pt x="124" y="49"/>
                        <a:pt x="124" y="51"/>
                      </a:cubicBezTo>
                      <a:cubicBezTo>
                        <a:pt x="124" y="60"/>
                        <a:pt x="131" y="74"/>
                        <a:pt x="144" y="91"/>
                      </a:cubicBezTo>
                      <a:cubicBezTo>
                        <a:pt x="145" y="92"/>
                        <a:pt x="146" y="92"/>
                        <a:pt x="148" y="92"/>
                      </a:cubicBezTo>
                      <a:cubicBezTo>
                        <a:pt x="149" y="92"/>
                        <a:pt x="150" y="92"/>
                        <a:pt x="151" y="91"/>
                      </a:cubicBezTo>
                      <a:cubicBezTo>
                        <a:pt x="153" y="90"/>
                        <a:pt x="153" y="87"/>
                        <a:pt x="151" y="85"/>
                      </a:cubicBezTo>
                      <a:cubicBezTo>
                        <a:pt x="140" y="70"/>
                        <a:pt x="133" y="58"/>
                        <a:pt x="133" y="51"/>
                      </a:cubicBezTo>
                      <a:cubicBezTo>
                        <a:pt x="133" y="50"/>
                        <a:pt x="133" y="49"/>
                        <a:pt x="134" y="48"/>
                      </a:cubicBezTo>
                      <a:cubicBezTo>
                        <a:pt x="137" y="40"/>
                        <a:pt x="146" y="27"/>
                        <a:pt x="155" y="21"/>
                      </a:cubicBezTo>
                      <a:cubicBezTo>
                        <a:pt x="157" y="20"/>
                        <a:pt x="159" y="19"/>
                        <a:pt x="160" y="19"/>
                      </a:cubicBezTo>
                      <a:cubicBezTo>
                        <a:pt x="167" y="16"/>
                        <a:pt x="181" y="18"/>
                        <a:pt x="198" y="25"/>
                      </a:cubicBezTo>
                      <a:cubicBezTo>
                        <a:pt x="202" y="24"/>
                        <a:pt x="224" y="20"/>
                        <a:pt x="233" y="40"/>
                      </a:cubicBezTo>
                      <a:cubicBezTo>
                        <a:pt x="238" y="51"/>
                        <a:pt x="255" y="92"/>
                        <a:pt x="253" y="108"/>
                      </a:cubicBezTo>
                      <a:cubicBezTo>
                        <a:pt x="251" y="123"/>
                        <a:pt x="245" y="149"/>
                        <a:pt x="244" y="156"/>
                      </a:cubicBezTo>
                      <a:cubicBezTo>
                        <a:pt x="241" y="171"/>
                        <a:pt x="240" y="181"/>
                        <a:pt x="244" y="184"/>
                      </a:cubicBezTo>
                      <a:cubicBezTo>
                        <a:pt x="251" y="189"/>
                        <a:pt x="255" y="182"/>
                        <a:pt x="253" y="173"/>
                      </a:cubicBezTo>
                      <a:cubicBezTo>
                        <a:pt x="264" y="173"/>
                        <a:pt x="264" y="173"/>
                        <a:pt x="264" y="173"/>
                      </a:cubicBezTo>
                      <a:cubicBezTo>
                        <a:pt x="265" y="180"/>
                        <a:pt x="264" y="186"/>
                        <a:pt x="260" y="191"/>
                      </a:cubicBezTo>
                      <a:close/>
                      <a:moveTo>
                        <a:pt x="233" y="102"/>
                      </a:moveTo>
                      <a:cubicBezTo>
                        <a:pt x="233" y="100"/>
                        <a:pt x="231" y="99"/>
                        <a:pt x="229" y="99"/>
                      </a:cubicBezTo>
                      <a:cubicBezTo>
                        <a:pt x="227" y="99"/>
                        <a:pt x="226" y="101"/>
                        <a:pt x="226" y="102"/>
                      </a:cubicBezTo>
                      <a:cubicBezTo>
                        <a:pt x="226" y="104"/>
                        <a:pt x="228" y="106"/>
                        <a:pt x="230" y="106"/>
                      </a:cubicBezTo>
                      <a:cubicBezTo>
                        <a:pt x="231" y="106"/>
                        <a:pt x="233" y="104"/>
                        <a:pt x="233" y="102"/>
                      </a:cubicBezTo>
                      <a:close/>
                    </a:path>
                  </a:pathLst>
                </a:custGeom>
                <a:solidFill>
                  <a:schemeClr val="accent1"/>
                </a:solidFill>
                <a:ln>
                  <a:noFill/>
                </a:ln>
                <a:extLst/>
              </p:spPr>
              <p:txBody>
                <a:bodyPr/>
                <a:lstStyle/>
                <a:p>
                  <a:endParaRPr lang="en-US" sz="1801" dirty="0"/>
                </a:p>
              </p:txBody>
            </p:sp>
            <p:sp>
              <p:nvSpPr>
                <p:cNvPr id="97" name="Freeform 94"/>
                <p:cNvSpPr>
                  <a:spLocks noEditPoints="1"/>
                </p:cNvSpPr>
                <p:nvPr/>
              </p:nvSpPr>
              <p:spPr bwMode="auto">
                <a:xfrm>
                  <a:off x="289601" y="4959735"/>
                  <a:ext cx="724528" cy="522054"/>
                </a:xfrm>
                <a:custGeom>
                  <a:avLst/>
                  <a:gdLst>
                    <a:gd name="T0" fmla="*/ 2147483647 w 280"/>
                    <a:gd name="T1" fmla="*/ 2147483647 h 202"/>
                    <a:gd name="T2" fmla="*/ 2147483647 w 280"/>
                    <a:gd name="T3" fmla="*/ 2147483647 h 202"/>
                    <a:gd name="T4" fmla="*/ 2147483647 w 280"/>
                    <a:gd name="T5" fmla="*/ 2147483647 h 202"/>
                    <a:gd name="T6" fmla="*/ 2147483647 w 280"/>
                    <a:gd name="T7" fmla="*/ 2147483647 h 202"/>
                    <a:gd name="T8" fmla="*/ 2147483647 w 280"/>
                    <a:gd name="T9" fmla="*/ 2147483647 h 202"/>
                    <a:gd name="T10" fmla="*/ 2147483647 w 280"/>
                    <a:gd name="T11" fmla="*/ 2147483647 h 202"/>
                    <a:gd name="T12" fmla="*/ 2147483647 w 280"/>
                    <a:gd name="T13" fmla="*/ 2147483647 h 202"/>
                    <a:gd name="T14" fmla="*/ 2147483647 w 280"/>
                    <a:gd name="T15" fmla="*/ 2147483647 h 202"/>
                    <a:gd name="T16" fmla="*/ 2147483647 w 280"/>
                    <a:gd name="T17" fmla="*/ 2147483647 h 202"/>
                    <a:gd name="T18" fmla="*/ 2147483647 w 280"/>
                    <a:gd name="T19" fmla="*/ 2147483647 h 202"/>
                    <a:gd name="T20" fmla="*/ 2147483647 w 280"/>
                    <a:gd name="T21" fmla="*/ 2147483647 h 202"/>
                    <a:gd name="T22" fmla="*/ 2147483647 w 280"/>
                    <a:gd name="T23" fmla="*/ 2147483647 h 202"/>
                    <a:gd name="T24" fmla="*/ 2147483647 w 280"/>
                    <a:gd name="T25" fmla="*/ 2147483647 h 202"/>
                    <a:gd name="T26" fmla="*/ 2147483647 w 280"/>
                    <a:gd name="T27" fmla="*/ 2147483647 h 202"/>
                    <a:gd name="T28" fmla="*/ 2147483647 w 280"/>
                    <a:gd name="T29" fmla="*/ 2147483647 h 202"/>
                    <a:gd name="T30" fmla="*/ 2147483647 w 280"/>
                    <a:gd name="T31" fmla="*/ 2147483647 h 202"/>
                    <a:gd name="T32" fmla="*/ 2147483647 w 280"/>
                    <a:gd name="T33" fmla="*/ 2147483647 h 202"/>
                    <a:gd name="T34" fmla="*/ 2147483647 w 280"/>
                    <a:gd name="T35" fmla="*/ 2147483647 h 202"/>
                    <a:gd name="T36" fmla="*/ 2147483647 w 280"/>
                    <a:gd name="T37" fmla="*/ 2147483647 h 202"/>
                    <a:gd name="T38" fmla="*/ 2147483647 w 280"/>
                    <a:gd name="T39" fmla="*/ 2147483647 h 202"/>
                    <a:gd name="T40" fmla="*/ 2147483647 w 280"/>
                    <a:gd name="T41" fmla="*/ 2147483647 h 202"/>
                    <a:gd name="T42" fmla="*/ 2147483647 w 280"/>
                    <a:gd name="T43" fmla="*/ 2147483647 h 202"/>
                    <a:gd name="T44" fmla="*/ 2147483647 w 280"/>
                    <a:gd name="T45" fmla="*/ 2147483647 h 202"/>
                    <a:gd name="T46" fmla="*/ 2147483647 w 280"/>
                    <a:gd name="T47" fmla="*/ 2147483647 h 202"/>
                    <a:gd name="T48" fmla="*/ 2147483647 w 280"/>
                    <a:gd name="T49" fmla="*/ 2147483647 h 202"/>
                    <a:gd name="T50" fmla="*/ 2147483647 w 280"/>
                    <a:gd name="T51" fmla="*/ 2147483647 h 202"/>
                    <a:gd name="T52" fmla="*/ 2147483647 w 280"/>
                    <a:gd name="T53" fmla="*/ 2147483647 h 202"/>
                    <a:gd name="T54" fmla="*/ 2147483647 w 280"/>
                    <a:gd name="T55" fmla="*/ 2147483647 h 202"/>
                    <a:gd name="T56" fmla="*/ 2147483647 w 280"/>
                    <a:gd name="T57" fmla="*/ 2147483647 h 202"/>
                    <a:gd name="T58" fmla="*/ 2147483647 w 280"/>
                    <a:gd name="T59" fmla="*/ 2147483647 h 202"/>
                    <a:gd name="T60" fmla="*/ 2147483647 w 280"/>
                    <a:gd name="T61" fmla="*/ 2147483647 h 202"/>
                    <a:gd name="T62" fmla="*/ 2147483647 w 280"/>
                    <a:gd name="T63" fmla="*/ 2147483647 h 202"/>
                    <a:gd name="T64" fmla="*/ 2147483647 w 280"/>
                    <a:gd name="T65" fmla="*/ 2147483647 h 202"/>
                    <a:gd name="T66" fmla="*/ 2147483647 w 280"/>
                    <a:gd name="T67" fmla="*/ 2147483647 h 202"/>
                    <a:gd name="T68" fmla="*/ 2147483647 w 280"/>
                    <a:gd name="T69" fmla="*/ 2147483647 h 202"/>
                    <a:gd name="T70" fmla="*/ 2147483647 w 280"/>
                    <a:gd name="T71" fmla="*/ 2147483647 h 202"/>
                    <a:gd name="T72" fmla="*/ 2147483647 w 280"/>
                    <a:gd name="T73" fmla="*/ 2147483647 h 202"/>
                    <a:gd name="T74" fmla="*/ 2147483647 w 280"/>
                    <a:gd name="T75" fmla="*/ 0 h 202"/>
                    <a:gd name="T76" fmla="*/ 2147483647 w 280"/>
                    <a:gd name="T77" fmla="*/ 2147483647 h 202"/>
                    <a:gd name="T78" fmla="*/ 2147483647 w 280"/>
                    <a:gd name="T79" fmla="*/ 2147483647 h 202"/>
                    <a:gd name="T80" fmla="*/ 2147483647 w 280"/>
                    <a:gd name="T81" fmla="*/ 2147483647 h 202"/>
                    <a:gd name="T82" fmla="*/ 2147483647 w 280"/>
                    <a:gd name="T83" fmla="*/ 2147483647 h 202"/>
                    <a:gd name="T84" fmla="*/ 2147483647 w 280"/>
                    <a:gd name="T85" fmla="*/ 2147483647 h 202"/>
                    <a:gd name="T86" fmla="*/ 2147483647 w 280"/>
                    <a:gd name="T87" fmla="*/ 2147483647 h 202"/>
                    <a:gd name="T88" fmla="*/ 2147483647 w 280"/>
                    <a:gd name="T89" fmla="*/ 2147483647 h 202"/>
                    <a:gd name="T90" fmla="*/ 2147483647 w 280"/>
                    <a:gd name="T91" fmla="*/ 2147483647 h 202"/>
                    <a:gd name="T92" fmla="*/ 2147483647 w 280"/>
                    <a:gd name="T93" fmla="*/ 2147483647 h 202"/>
                    <a:gd name="T94" fmla="*/ 2147483647 w 280"/>
                    <a:gd name="T95" fmla="*/ 2147483647 h 202"/>
                    <a:gd name="T96" fmla="*/ 2147483647 w 280"/>
                    <a:gd name="T97" fmla="*/ 2147483647 h 202"/>
                    <a:gd name="T98" fmla="*/ 2147483647 w 280"/>
                    <a:gd name="T99" fmla="*/ 2147483647 h 202"/>
                    <a:gd name="T100" fmla="*/ 2147483647 w 280"/>
                    <a:gd name="T101" fmla="*/ 2147483647 h 202"/>
                    <a:gd name="T102" fmla="*/ 2147483647 w 280"/>
                    <a:gd name="T103" fmla="*/ 2147483647 h 202"/>
                    <a:gd name="T104" fmla="*/ 2147483647 w 280"/>
                    <a:gd name="T105" fmla="*/ 2147483647 h 202"/>
                    <a:gd name="T106" fmla="*/ 2147483647 w 280"/>
                    <a:gd name="T107" fmla="*/ 2147483647 h 202"/>
                    <a:gd name="T108" fmla="*/ 2147483647 w 280"/>
                    <a:gd name="T109" fmla="*/ 2147483647 h 202"/>
                    <a:gd name="T110" fmla="*/ 2147483647 w 280"/>
                    <a:gd name="T111" fmla="*/ 2147483647 h 202"/>
                    <a:gd name="T112" fmla="*/ 2147483647 w 280"/>
                    <a:gd name="T113" fmla="*/ 2147483647 h 202"/>
                    <a:gd name="T114" fmla="*/ 2147483647 w 280"/>
                    <a:gd name="T115" fmla="*/ 2147483647 h 202"/>
                    <a:gd name="T116" fmla="*/ 2147483647 w 280"/>
                    <a:gd name="T117" fmla="*/ 2147483647 h 202"/>
                    <a:gd name="T118" fmla="*/ 2147483647 w 280"/>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0"/>
                    <a:gd name="T181" fmla="*/ 0 h 202"/>
                    <a:gd name="T182" fmla="*/ 280 w 28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0" h="202">
                      <a:moveTo>
                        <a:pt x="68" y="69"/>
                      </a:moveTo>
                      <a:cubicBezTo>
                        <a:pt x="44" y="82"/>
                        <a:pt x="44" y="82"/>
                        <a:pt x="44" y="82"/>
                      </a:cubicBezTo>
                      <a:cubicBezTo>
                        <a:pt x="42" y="83"/>
                        <a:pt x="41" y="83"/>
                        <a:pt x="39" y="83"/>
                      </a:cubicBezTo>
                      <a:cubicBezTo>
                        <a:pt x="36" y="83"/>
                        <a:pt x="33" y="82"/>
                        <a:pt x="31" y="79"/>
                      </a:cubicBezTo>
                      <a:cubicBezTo>
                        <a:pt x="29" y="74"/>
                        <a:pt x="30" y="69"/>
                        <a:pt x="35" y="66"/>
                      </a:cubicBezTo>
                      <a:cubicBezTo>
                        <a:pt x="51" y="57"/>
                        <a:pt x="51" y="57"/>
                        <a:pt x="51" y="57"/>
                      </a:cubicBezTo>
                      <a:lnTo>
                        <a:pt x="68" y="69"/>
                      </a:lnTo>
                      <a:close/>
                      <a:moveTo>
                        <a:pt x="271" y="113"/>
                      </a:moveTo>
                      <a:cubicBezTo>
                        <a:pt x="261" y="118"/>
                        <a:pt x="252" y="111"/>
                        <a:pt x="248" y="105"/>
                      </a:cubicBezTo>
                      <a:cubicBezTo>
                        <a:pt x="245" y="100"/>
                        <a:pt x="239" y="95"/>
                        <a:pt x="232" y="88"/>
                      </a:cubicBezTo>
                      <a:cubicBezTo>
                        <a:pt x="225" y="97"/>
                        <a:pt x="214" y="108"/>
                        <a:pt x="203" y="121"/>
                      </a:cubicBezTo>
                      <a:cubicBezTo>
                        <a:pt x="214" y="191"/>
                        <a:pt x="214" y="191"/>
                        <a:pt x="214" y="191"/>
                      </a:cubicBezTo>
                      <a:cubicBezTo>
                        <a:pt x="214" y="196"/>
                        <a:pt x="211" y="201"/>
                        <a:pt x="206" y="202"/>
                      </a:cubicBezTo>
                      <a:cubicBezTo>
                        <a:pt x="205" y="202"/>
                        <a:pt x="205" y="202"/>
                        <a:pt x="204" y="202"/>
                      </a:cubicBezTo>
                      <a:cubicBezTo>
                        <a:pt x="200" y="202"/>
                        <a:pt x="196" y="199"/>
                        <a:pt x="195" y="194"/>
                      </a:cubicBezTo>
                      <a:cubicBezTo>
                        <a:pt x="185" y="130"/>
                        <a:pt x="185" y="130"/>
                        <a:pt x="185" y="130"/>
                      </a:cubicBezTo>
                      <a:cubicBezTo>
                        <a:pt x="184" y="130"/>
                        <a:pt x="183" y="130"/>
                        <a:pt x="182" y="131"/>
                      </a:cubicBezTo>
                      <a:cubicBezTo>
                        <a:pt x="179" y="131"/>
                        <a:pt x="176" y="131"/>
                        <a:pt x="173" y="131"/>
                      </a:cubicBezTo>
                      <a:cubicBezTo>
                        <a:pt x="182" y="191"/>
                        <a:pt x="182" y="191"/>
                        <a:pt x="182" y="191"/>
                      </a:cubicBezTo>
                      <a:cubicBezTo>
                        <a:pt x="183" y="196"/>
                        <a:pt x="179" y="201"/>
                        <a:pt x="174" y="202"/>
                      </a:cubicBezTo>
                      <a:cubicBezTo>
                        <a:pt x="174" y="202"/>
                        <a:pt x="173" y="202"/>
                        <a:pt x="173" y="202"/>
                      </a:cubicBezTo>
                      <a:cubicBezTo>
                        <a:pt x="168" y="202"/>
                        <a:pt x="164" y="199"/>
                        <a:pt x="164" y="194"/>
                      </a:cubicBezTo>
                      <a:cubicBezTo>
                        <a:pt x="153" y="124"/>
                        <a:pt x="153" y="124"/>
                        <a:pt x="153" y="124"/>
                      </a:cubicBezTo>
                      <a:cubicBezTo>
                        <a:pt x="135" y="113"/>
                        <a:pt x="118" y="92"/>
                        <a:pt x="100" y="67"/>
                      </a:cubicBezTo>
                      <a:cubicBezTo>
                        <a:pt x="75" y="65"/>
                        <a:pt x="75" y="65"/>
                        <a:pt x="75" y="65"/>
                      </a:cubicBezTo>
                      <a:cubicBezTo>
                        <a:pt x="49" y="48"/>
                        <a:pt x="49" y="48"/>
                        <a:pt x="49" y="48"/>
                      </a:cubicBezTo>
                      <a:cubicBezTo>
                        <a:pt x="15" y="66"/>
                        <a:pt x="15" y="66"/>
                        <a:pt x="15" y="66"/>
                      </a:cubicBezTo>
                      <a:cubicBezTo>
                        <a:pt x="14" y="67"/>
                        <a:pt x="12" y="68"/>
                        <a:pt x="11" y="68"/>
                      </a:cubicBezTo>
                      <a:cubicBezTo>
                        <a:pt x="7" y="68"/>
                        <a:pt x="4" y="66"/>
                        <a:pt x="3" y="63"/>
                      </a:cubicBezTo>
                      <a:cubicBezTo>
                        <a:pt x="0" y="58"/>
                        <a:pt x="2" y="53"/>
                        <a:pt x="6" y="50"/>
                      </a:cubicBezTo>
                      <a:cubicBezTo>
                        <a:pt x="50" y="26"/>
                        <a:pt x="50" y="26"/>
                        <a:pt x="50" y="26"/>
                      </a:cubicBezTo>
                      <a:cubicBezTo>
                        <a:pt x="67" y="38"/>
                        <a:pt x="67" y="38"/>
                        <a:pt x="67" y="38"/>
                      </a:cubicBezTo>
                      <a:cubicBezTo>
                        <a:pt x="78" y="34"/>
                        <a:pt x="78" y="34"/>
                        <a:pt x="78" y="34"/>
                      </a:cubicBezTo>
                      <a:cubicBezTo>
                        <a:pt x="81" y="24"/>
                        <a:pt x="86" y="17"/>
                        <a:pt x="92" y="13"/>
                      </a:cubicBezTo>
                      <a:cubicBezTo>
                        <a:pt x="87" y="12"/>
                        <a:pt x="82" y="11"/>
                        <a:pt x="77" y="10"/>
                      </a:cubicBezTo>
                      <a:cubicBezTo>
                        <a:pt x="76" y="13"/>
                        <a:pt x="72" y="15"/>
                        <a:pt x="65" y="15"/>
                      </a:cubicBezTo>
                      <a:cubicBezTo>
                        <a:pt x="56" y="15"/>
                        <a:pt x="46" y="8"/>
                        <a:pt x="46" y="8"/>
                      </a:cubicBezTo>
                      <a:cubicBezTo>
                        <a:pt x="46" y="8"/>
                        <a:pt x="56" y="0"/>
                        <a:pt x="65" y="0"/>
                      </a:cubicBezTo>
                      <a:cubicBezTo>
                        <a:pt x="72" y="0"/>
                        <a:pt x="76" y="2"/>
                        <a:pt x="77" y="5"/>
                      </a:cubicBezTo>
                      <a:cubicBezTo>
                        <a:pt x="84" y="5"/>
                        <a:pt x="93" y="6"/>
                        <a:pt x="100" y="8"/>
                      </a:cubicBezTo>
                      <a:cubicBezTo>
                        <a:pt x="110" y="4"/>
                        <a:pt x="120" y="6"/>
                        <a:pt x="126" y="10"/>
                      </a:cubicBezTo>
                      <a:cubicBezTo>
                        <a:pt x="139" y="18"/>
                        <a:pt x="151" y="30"/>
                        <a:pt x="161" y="38"/>
                      </a:cubicBezTo>
                      <a:cubicBezTo>
                        <a:pt x="174" y="50"/>
                        <a:pt x="184" y="56"/>
                        <a:pt x="192" y="59"/>
                      </a:cubicBezTo>
                      <a:cubicBezTo>
                        <a:pt x="206" y="52"/>
                        <a:pt x="219" y="44"/>
                        <a:pt x="230" y="39"/>
                      </a:cubicBezTo>
                      <a:cubicBezTo>
                        <a:pt x="232" y="38"/>
                        <a:pt x="232" y="38"/>
                        <a:pt x="232" y="38"/>
                      </a:cubicBezTo>
                      <a:cubicBezTo>
                        <a:pt x="227" y="33"/>
                        <a:pt x="219" y="23"/>
                        <a:pt x="220" y="8"/>
                      </a:cubicBezTo>
                      <a:cubicBezTo>
                        <a:pt x="220" y="3"/>
                        <a:pt x="221" y="4"/>
                        <a:pt x="224" y="8"/>
                      </a:cubicBezTo>
                      <a:cubicBezTo>
                        <a:pt x="228" y="13"/>
                        <a:pt x="237" y="16"/>
                        <a:pt x="241" y="35"/>
                      </a:cubicBezTo>
                      <a:cubicBezTo>
                        <a:pt x="243" y="34"/>
                        <a:pt x="245" y="34"/>
                        <a:pt x="246" y="35"/>
                      </a:cubicBezTo>
                      <a:cubicBezTo>
                        <a:pt x="250" y="27"/>
                        <a:pt x="255" y="18"/>
                        <a:pt x="258" y="9"/>
                      </a:cubicBezTo>
                      <a:cubicBezTo>
                        <a:pt x="261" y="2"/>
                        <a:pt x="262" y="4"/>
                        <a:pt x="262" y="10"/>
                      </a:cubicBezTo>
                      <a:cubicBezTo>
                        <a:pt x="264" y="25"/>
                        <a:pt x="258" y="33"/>
                        <a:pt x="253" y="38"/>
                      </a:cubicBezTo>
                      <a:cubicBezTo>
                        <a:pt x="255" y="40"/>
                        <a:pt x="257" y="43"/>
                        <a:pt x="259" y="45"/>
                      </a:cubicBezTo>
                      <a:cubicBezTo>
                        <a:pt x="269" y="56"/>
                        <a:pt x="270" y="80"/>
                        <a:pt x="275" y="89"/>
                      </a:cubicBezTo>
                      <a:cubicBezTo>
                        <a:pt x="278" y="96"/>
                        <a:pt x="280" y="107"/>
                        <a:pt x="271" y="113"/>
                      </a:cubicBezTo>
                      <a:close/>
                      <a:moveTo>
                        <a:pt x="261" y="71"/>
                      </a:moveTo>
                      <a:cubicBezTo>
                        <a:pt x="261" y="70"/>
                        <a:pt x="259" y="68"/>
                        <a:pt x="258" y="69"/>
                      </a:cubicBezTo>
                      <a:cubicBezTo>
                        <a:pt x="257" y="69"/>
                        <a:pt x="256" y="70"/>
                        <a:pt x="256" y="71"/>
                      </a:cubicBezTo>
                      <a:cubicBezTo>
                        <a:pt x="256" y="73"/>
                        <a:pt x="257" y="74"/>
                        <a:pt x="258" y="74"/>
                      </a:cubicBezTo>
                      <a:cubicBezTo>
                        <a:pt x="260" y="73"/>
                        <a:pt x="261" y="72"/>
                        <a:pt x="261" y="71"/>
                      </a:cubicBezTo>
                      <a:close/>
                    </a:path>
                  </a:pathLst>
                </a:custGeom>
                <a:solidFill>
                  <a:schemeClr val="accent1"/>
                </a:solidFill>
                <a:ln>
                  <a:noFill/>
                </a:ln>
                <a:extLst/>
              </p:spPr>
              <p:txBody>
                <a:bodyPr/>
                <a:lstStyle/>
                <a:p>
                  <a:endParaRPr lang="en-US" sz="1801" dirty="0"/>
                </a:p>
              </p:txBody>
            </p:sp>
          </p:grpSp>
          <p:grpSp>
            <p:nvGrpSpPr>
              <p:cNvPr id="114" name="Group 113"/>
              <p:cNvGrpSpPr/>
              <p:nvPr/>
            </p:nvGrpSpPr>
            <p:grpSpPr>
              <a:xfrm>
                <a:off x="437735" y="5471774"/>
                <a:ext cx="713849" cy="392664"/>
                <a:chOff x="389449" y="5480911"/>
                <a:chExt cx="827998" cy="392664"/>
              </a:xfrm>
            </p:grpSpPr>
            <p:grpSp>
              <p:nvGrpSpPr>
                <p:cNvPr id="103" name="Group 102"/>
                <p:cNvGrpSpPr/>
                <p:nvPr/>
              </p:nvGrpSpPr>
              <p:grpSpPr>
                <a:xfrm>
                  <a:off x="389449" y="5765665"/>
                  <a:ext cx="827998" cy="107910"/>
                  <a:chOff x="486022" y="5810250"/>
                  <a:chExt cx="827998" cy="107910"/>
                </a:xfrm>
              </p:grpSpPr>
              <p:sp>
                <p:nvSpPr>
                  <p:cNvPr id="99" name="Trapezoid 98"/>
                  <p:cNvSpPr/>
                  <p:nvPr/>
                </p:nvSpPr>
                <p:spPr>
                  <a:xfrm>
                    <a:off x="486022"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00" name="Trapezoid 99"/>
                  <p:cNvSpPr/>
                  <p:nvPr/>
                </p:nvSpPr>
                <p:spPr>
                  <a:xfrm>
                    <a:off x="698203"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01" name="Trapezoid 100"/>
                  <p:cNvSpPr/>
                  <p:nvPr/>
                </p:nvSpPr>
                <p:spPr>
                  <a:xfrm>
                    <a:off x="910384"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02" name="Trapezoid 101"/>
                  <p:cNvSpPr/>
                  <p:nvPr/>
                </p:nvSpPr>
                <p:spPr>
                  <a:xfrm>
                    <a:off x="1122565"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nvGrpSpPr>
                <p:cNvPr id="104" name="Group 103"/>
                <p:cNvGrpSpPr/>
                <p:nvPr/>
              </p:nvGrpSpPr>
              <p:grpSpPr>
                <a:xfrm>
                  <a:off x="495540" y="5623288"/>
                  <a:ext cx="615817" cy="107910"/>
                  <a:chOff x="486022" y="5810250"/>
                  <a:chExt cx="615817" cy="107910"/>
                </a:xfrm>
              </p:grpSpPr>
              <p:sp>
                <p:nvSpPr>
                  <p:cNvPr id="105" name="Trapezoid 104"/>
                  <p:cNvSpPr/>
                  <p:nvPr/>
                </p:nvSpPr>
                <p:spPr>
                  <a:xfrm>
                    <a:off x="486022"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06" name="Trapezoid 105"/>
                  <p:cNvSpPr/>
                  <p:nvPr/>
                </p:nvSpPr>
                <p:spPr>
                  <a:xfrm>
                    <a:off x="698203" y="5810250"/>
                    <a:ext cx="191455" cy="107910"/>
                  </a:xfrm>
                  <a:prstGeom prst="trapezoi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07" name="Trapezoid 106"/>
                  <p:cNvSpPr/>
                  <p:nvPr/>
                </p:nvSpPr>
                <p:spPr>
                  <a:xfrm>
                    <a:off x="910384"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nvGrpSpPr>
                <p:cNvPr id="109" name="Group 108"/>
                <p:cNvGrpSpPr/>
                <p:nvPr/>
              </p:nvGrpSpPr>
              <p:grpSpPr>
                <a:xfrm>
                  <a:off x="601630" y="5480911"/>
                  <a:ext cx="403636" cy="107910"/>
                  <a:chOff x="698203" y="5810250"/>
                  <a:chExt cx="403636" cy="107910"/>
                </a:xfrm>
                <a:solidFill>
                  <a:schemeClr val="accent1">
                    <a:lumMod val="40000"/>
                    <a:lumOff val="60000"/>
                  </a:schemeClr>
                </a:solidFill>
              </p:grpSpPr>
              <p:sp>
                <p:nvSpPr>
                  <p:cNvPr id="111" name="Trapezoid 110"/>
                  <p:cNvSpPr/>
                  <p:nvPr/>
                </p:nvSpPr>
                <p:spPr>
                  <a:xfrm>
                    <a:off x="698203" y="5810250"/>
                    <a:ext cx="191455" cy="10791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12" name="Trapezoid 111"/>
                  <p:cNvSpPr/>
                  <p:nvPr/>
                </p:nvSpPr>
                <p:spPr>
                  <a:xfrm>
                    <a:off x="910384" y="5810250"/>
                    <a:ext cx="191455" cy="10791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cxnSp>
            <p:nvCxnSpPr>
              <p:cNvPr id="66" name="Straight Connector 65"/>
              <p:cNvCxnSpPr/>
              <p:nvPr/>
            </p:nvCxnSpPr>
            <p:spPr bwMode="gray">
              <a:xfrm>
                <a:off x="1240309" y="2268124"/>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grpSp>
        <p:sp>
          <p:nvSpPr>
            <p:cNvPr id="16" name="Text Placeholder 4"/>
            <p:cNvSpPr txBox="1">
              <a:spLocks/>
            </p:cNvSpPr>
            <p:nvPr/>
          </p:nvSpPr>
          <p:spPr bwMode="gray">
            <a:xfrm>
              <a:off x="1396603" y="1021877"/>
              <a:ext cx="2049764" cy="54864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Top Issues </a:t>
              </a:r>
            </a:p>
          </p:txBody>
        </p:sp>
      </p:grpSp>
      <p:grpSp>
        <p:nvGrpSpPr>
          <p:cNvPr id="12" name="Group 11"/>
          <p:cNvGrpSpPr/>
          <p:nvPr/>
        </p:nvGrpSpPr>
        <p:grpSpPr>
          <a:xfrm>
            <a:off x="6068393" y="1362506"/>
            <a:ext cx="2733020" cy="5059108"/>
            <a:chOff x="4551294" y="1021879"/>
            <a:chExt cx="2049765" cy="3794331"/>
          </a:xfrm>
        </p:grpSpPr>
        <p:grpSp>
          <p:nvGrpSpPr>
            <p:cNvPr id="4" name="Group 3"/>
            <p:cNvGrpSpPr/>
            <p:nvPr/>
          </p:nvGrpSpPr>
          <p:grpSpPr>
            <a:xfrm>
              <a:off x="4551294" y="1021879"/>
              <a:ext cx="2049765" cy="3794331"/>
              <a:chOff x="5694293" y="1021877"/>
              <a:chExt cx="2049764" cy="3794330"/>
            </a:xfrm>
          </p:grpSpPr>
          <p:grpSp>
            <p:nvGrpSpPr>
              <p:cNvPr id="186" name="Group 185"/>
              <p:cNvGrpSpPr/>
              <p:nvPr/>
            </p:nvGrpSpPr>
            <p:grpSpPr>
              <a:xfrm>
                <a:off x="5694293" y="1393371"/>
                <a:ext cx="2048255" cy="3422836"/>
                <a:chOff x="6068391" y="1857828"/>
                <a:chExt cx="2731006" cy="4563781"/>
              </a:xfrm>
            </p:grpSpPr>
            <p:sp>
              <p:nvSpPr>
                <p:cNvPr id="148" name="Freeform 37"/>
                <p:cNvSpPr/>
                <p:nvPr/>
              </p:nvSpPr>
              <p:spPr bwMode="gray">
                <a:xfrm flipV="1">
                  <a:off x="6147593" y="3124995"/>
                  <a:ext cx="992981" cy="966787"/>
                </a:xfrm>
                <a:custGeom>
                  <a:avLst/>
                  <a:gdLst>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4" fmla="*/ 0 w 992981"/>
                    <a:gd name="connsiteY4" fmla="*/ 0 h 98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981" h="988218">
                      <a:moveTo>
                        <a:pt x="0" y="0"/>
                      </a:moveTo>
                      <a:lnTo>
                        <a:pt x="247650" y="988218"/>
                      </a:lnTo>
                      <a:lnTo>
                        <a:pt x="745331" y="988218"/>
                      </a:lnTo>
                      <a:lnTo>
                        <a:pt x="992981" y="2381"/>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49" name="Rectangle 148"/>
                <p:cNvSpPr/>
                <p:nvPr/>
              </p:nvSpPr>
              <p:spPr bwMode="gray">
                <a:xfrm>
                  <a:off x="6068391" y="1857828"/>
                  <a:ext cx="2731006" cy="425142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50" name="TextBox 149"/>
                <p:cNvSpPr txBox="1"/>
                <p:nvPr/>
              </p:nvSpPr>
              <p:spPr bwMode="gray">
                <a:xfrm>
                  <a:off x="7164864" y="3863831"/>
                  <a:ext cx="564259" cy="341760"/>
                </a:xfrm>
                <a:prstGeom prst="rect">
                  <a:avLst/>
                </a:prstGeom>
                <a:noFill/>
                <a:ln>
                  <a:noFill/>
                </a:ln>
              </p:spPr>
              <p:txBody>
                <a:bodyPr wrap="none" lIns="45721" rIns="45721" rtlCol="0" anchor="ctr" anchorCtr="0">
                  <a:spAutoFit/>
                </a:bodyPr>
                <a:lstStyle/>
                <a:p>
                  <a:pPr algn="ctr">
                    <a:lnSpc>
                      <a:spcPct val="90000"/>
                    </a:lnSpc>
                    <a:spcBef>
                      <a:spcPts val="1200"/>
                    </a:spcBef>
                    <a:buClr>
                      <a:srgbClr val="337DBE"/>
                    </a:buClr>
                    <a:buSzPct val="77000"/>
                  </a:pPr>
                  <a:r>
                    <a:rPr lang="en-US" sz="1801" b="1" spc="-80" dirty="0">
                      <a:solidFill>
                        <a:schemeClr val="accent5"/>
                      </a:solidFill>
                    </a:rPr>
                    <a:t>2016</a:t>
                  </a:r>
                </a:p>
              </p:txBody>
            </p:sp>
            <p:sp>
              <p:nvSpPr>
                <p:cNvPr id="151" name="TextBox 150"/>
                <p:cNvSpPr txBox="1"/>
                <p:nvPr/>
              </p:nvSpPr>
              <p:spPr bwMode="gray">
                <a:xfrm>
                  <a:off x="7164860" y="2883062"/>
                  <a:ext cx="564259" cy="341760"/>
                </a:xfrm>
                <a:prstGeom prst="rect">
                  <a:avLst/>
                </a:prstGeom>
                <a:noFill/>
                <a:ln>
                  <a:noFill/>
                </a:ln>
              </p:spPr>
              <p:txBody>
                <a:bodyPr wrap="none" lIns="45721" rIns="45721" rtlCol="0" anchor="ctr" anchorCtr="0">
                  <a:spAutoFit/>
                </a:bodyPr>
                <a:lstStyle/>
                <a:p>
                  <a:pPr algn="ctr">
                    <a:lnSpc>
                      <a:spcPct val="90000"/>
                    </a:lnSpc>
                    <a:spcBef>
                      <a:spcPts val="1200"/>
                    </a:spcBef>
                    <a:buClr>
                      <a:srgbClr val="337DBE"/>
                    </a:buClr>
                    <a:buSzPct val="77000"/>
                  </a:pPr>
                  <a:r>
                    <a:rPr lang="en-US" sz="1801" b="1" spc="-80" dirty="0">
                      <a:solidFill>
                        <a:schemeClr val="accent5"/>
                      </a:solidFill>
                    </a:rPr>
                    <a:t>2015</a:t>
                  </a:r>
                </a:p>
              </p:txBody>
            </p:sp>
            <p:sp>
              <p:nvSpPr>
                <p:cNvPr id="152" name="Oval 151"/>
                <p:cNvSpPr/>
                <p:nvPr/>
              </p:nvSpPr>
              <p:spPr bwMode="gray">
                <a:xfrm>
                  <a:off x="6411116" y="3798935"/>
                  <a:ext cx="471548" cy="47154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1" rIns="91440" bIns="45721" numCol="1" spcCol="0" rtlCol="0" fromWordArt="0" anchor="ctr" anchorCtr="0" forceAA="0" compatLnSpc="1">
                  <a:prstTxWarp prst="textNoShape">
                    <a:avLst/>
                  </a:prstTxWarp>
                  <a:noAutofit/>
                </a:bodyPr>
                <a:lstStyle/>
                <a:p>
                  <a:pPr algn="ctr">
                    <a:lnSpc>
                      <a:spcPct val="90000"/>
                    </a:lnSpc>
                  </a:pPr>
                  <a:r>
                    <a:rPr lang="en-US" sz="1200" b="1" spc="-80" dirty="0">
                      <a:solidFill>
                        <a:schemeClr val="accent5"/>
                      </a:solidFill>
                    </a:rPr>
                    <a:t>500</a:t>
                  </a:r>
                  <a:br>
                    <a:rPr lang="en-US" sz="1200" b="1" spc="-80" dirty="0">
                      <a:solidFill>
                        <a:schemeClr val="accent5"/>
                      </a:solidFill>
                    </a:rPr>
                  </a:br>
                  <a:r>
                    <a:rPr lang="en-US" sz="1200" b="1" spc="-80" dirty="0">
                      <a:solidFill>
                        <a:schemeClr val="accent5"/>
                      </a:solidFill>
                    </a:rPr>
                    <a:t>-11%</a:t>
                  </a:r>
                </a:p>
              </p:txBody>
            </p:sp>
            <p:sp>
              <p:nvSpPr>
                <p:cNvPr id="153" name="Oval 152"/>
                <p:cNvSpPr/>
                <p:nvPr/>
              </p:nvSpPr>
              <p:spPr bwMode="gray">
                <a:xfrm>
                  <a:off x="6178708" y="2585761"/>
                  <a:ext cx="936364" cy="93636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137161" rIns="91440" bIns="45721" numCol="1" spcCol="0" rtlCol="0" fromWordArt="0" anchor="ctr" anchorCtr="0" forceAA="0" compatLnSpc="1">
                  <a:prstTxWarp prst="textNoShape">
                    <a:avLst/>
                  </a:prstTxWarp>
                  <a:noAutofit/>
                </a:bodyPr>
                <a:lstStyle/>
                <a:p>
                  <a:pPr algn="ctr">
                    <a:lnSpc>
                      <a:spcPct val="90000"/>
                    </a:lnSpc>
                  </a:pPr>
                  <a:r>
                    <a:rPr lang="en-US" sz="2201" b="1" spc="-80" dirty="0">
                      <a:solidFill>
                        <a:schemeClr val="accent5"/>
                      </a:solidFill>
                    </a:rPr>
                    <a:t>564</a:t>
                  </a:r>
                </a:p>
              </p:txBody>
            </p:sp>
            <p:sp>
              <p:nvSpPr>
                <p:cNvPr id="154" name="Freeform 38"/>
                <p:cNvSpPr/>
                <p:nvPr/>
              </p:nvSpPr>
              <p:spPr bwMode="gray">
                <a:xfrm flipV="1">
                  <a:off x="7750175" y="3124995"/>
                  <a:ext cx="992981" cy="966787"/>
                </a:xfrm>
                <a:custGeom>
                  <a:avLst/>
                  <a:gdLst>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4" fmla="*/ 0 w 992981"/>
                    <a:gd name="connsiteY4" fmla="*/ 0 h 98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981" h="988218">
                      <a:moveTo>
                        <a:pt x="0" y="0"/>
                      </a:moveTo>
                      <a:lnTo>
                        <a:pt x="247650" y="988218"/>
                      </a:lnTo>
                      <a:lnTo>
                        <a:pt x="745331" y="988218"/>
                      </a:lnTo>
                      <a:lnTo>
                        <a:pt x="992981" y="2381"/>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5" name="Oval 154"/>
                <p:cNvSpPr/>
                <p:nvPr/>
              </p:nvSpPr>
              <p:spPr bwMode="gray">
                <a:xfrm>
                  <a:off x="8011318" y="3796011"/>
                  <a:ext cx="495059" cy="46879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1" rIns="91440" bIns="45721" numCol="1" spcCol="0" rtlCol="0" fromWordArt="0" anchor="ctr" anchorCtr="0" forceAA="0" compatLnSpc="1">
                  <a:prstTxWarp prst="textNoShape">
                    <a:avLst/>
                  </a:prstTxWarp>
                  <a:noAutofit/>
                </a:bodyPr>
                <a:lstStyle/>
                <a:p>
                  <a:pPr algn="ctr">
                    <a:lnSpc>
                      <a:spcPct val="90000"/>
                    </a:lnSpc>
                  </a:pPr>
                  <a:r>
                    <a:rPr lang="en-US" sz="1200" b="1" spc="-80" dirty="0">
                      <a:solidFill>
                        <a:schemeClr val="accent5"/>
                      </a:solidFill>
                    </a:rPr>
                    <a:t>$20B</a:t>
                  </a:r>
                  <a:br>
                    <a:rPr lang="en-US" sz="1200" b="1" spc="-80" dirty="0">
                      <a:solidFill>
                        <a:schemeClr val="accent5"/>
                      </a:solidFill>
                    </a:rPr>
                  </a:br>
                  <a:r>
                    <a:rPr lang="en-US" sz="1200" b="1" spc="-80" dirty="0">
                      <a:solidFill>
                        <a:schemeClr val="accent5"/>
                      </a:solidFill>
                    </a:rPr>
                    <a:t>-80%</a:t>
                  </a:r>
                </a:p>
              </p:txBody>
            </p:sp>
            <p:sp>
              <p:nvSpPr>
                <p:cNvPr id="156" name="Oval 155"/>
                <p:cNvSpPr/>
                <p:nvPr/>
              </p:nvSpPr>
              <p:spPr bwMode="gray">
                <a:xfrm>
                  <a:off x="7778910" y="2585761"/>
                  <a:ext cx="936364" cy="93636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137161" rIns="91440" bIns="45721" numCol="1" spcCol="0" rtlCol="0" fromWordArt="0" anchor="ctr" anchorCtr="0" forceAA="0" compatLnSpc="1">
                  <a:prstTxWarp prst="textNoShape">
                    <a:avLst/>
                  </a:prstTxWarp>
                  <a:noAutofit/>
                </a:bodyPr>
                <a:lstStyle/>
                <a:p>
                  <a:pPr algn="ctr">
                    <a:lnSpc>
                      <a:spcPct val="90000"/>
                    </a:lnSpc>
                  </a:pPr>
                  <a:r>
                    <a:rPr lang="en-US" sz="2201" b="1" spc="-80" dirty="0">
                      <a:solidFill>
                        <a:schemeClr val="accent5"/>
                      </a:solidFill>
                    </a:rPr>
                    <a:t>$101B</a:t>
                  </a:r>
                </a:p>
              </p:txBody>
            </p:sp>
            <p:sp>
              <p:nvSpPr>
                <p:cNvPr id="157" name="TextBox 156"/>
                <p:cNvSpPr txBox="1"/>
                <p:nvPr/>
              </p:nvSpPr>
              <p:spPr bwMode="gray">
                <a:xfrm>
                  <a:off x="6296154" y="3535928"/>
                  <a:ext cx="701475" cy="286360"/>
                </a:xfrm>
                <a:prstGeom prst="rect">
                  <a:avLst/>
                </a:prstGeom>
                <a:noFill/>
                <a:ln>
                  <a:noFill/>
                </a:ln>
              </p:spPr>
              <p:txBody>
                <a:bodyPr wrap="none" lIns="45721" rIns="45721" rtlCol="0" anchor="ctr" anchorCtr="0">
                  <a:spAutoFit/>
                </a:bodyPr>
                <a:lstStyle/>
                <a:p>
                  <a:pPr algn="ctr">
                    <a:lnSpc>
                      <a:spcPct val="90000"/>
                    </a:lnSpc>
                    <a:spcBef>
                      <a:spcPts val="1200"/>
                    </a:spcBef>
                    <a:buClr>
                      <a:srgbClr val="337DBE"/>
                    </a:buClr>
                    <a:buSzPct val="77000"/>
                  </a:pPr>
                  <a:r>
                    <a:rPr lang="en-US" sz="1401" b="1" dirty="0">
                      <a:solidFill>
                        <a:schemeClr val="accent5"/>
                      </a:solidFill>
                    </a:rPr>
                    <a:t>DEALS</a:t>
                  </a:r>
                </a:p>
              </p:txBody>
            </p:sp>
            <p:sp>
              <p:nvSpPr>
                <p:cNvPr id="158" name="TextBox 157"/>
                <p:cNvSpPr txBox="1"/>
                <p:nvPr/>
              </p:nvSpPr>
              <p:spPr bwMode="gray">
                <a:xfrm>
                  <a:off x="7909338" y="3535928"/>
                  <a:ext cx="688203" cy="286360"/>
                </a:xfrm>
                <a:prstGeom prst="rect">
                  <a:avLst/>
                </a:prstGeom>
                <a:noFill/>
                <a:ln>
                  <a:noFill/>
                </a:ln>
              </p:spPr>
              <p:txBody>
                <a:bodyPr wrap="none" lIns="45721" rIns="45721" rtlCol="0" anchor="ctr" anchorCtr="0">
                  <a:spAutoFit/>
                </a:bodyPr>
                <a:lstStyle/>
                <a:p>
                  <a:pPr algn="ctr">
                    <a:lnSpc>
                      <a:spcPct val="90000"/>
                    </a:lnSpc>
                    <a:spcBef>
                      <a:spcPts val="1200"/>
                    </a:spcBef>
                    <a:buClr>
                      <a:srgbClr val="337DBE"/>
                    </a:buClr>
                    <a:buSzPct val="77000"/>
                  </a:pPr>
                  <a:r>
                    <a:rPr lang="en-US" sz="1401" b="1" dirty="0">
                      <a:solidFill>
                        <a:schemeClr val="accent5"/>
                      </a:solidFill>
                    </a:rPr>
                    <a:t>VALUE</a:t>
                  </a:r>
                </a:p>
              </p:txBody>
            </p:sp>
            <p:sp>
              <p:nvSpPr>
                <p:cNvPr id="159" name="TextBox 158"/>
                <p:cNvSpPr txBox="1"/>
                <p:nvPr/>
              </p:nvSpPr>
              <p:spPr bwMode="gray">
                <a:xfrm>
                  <a:off x="6118354" y="2106692"/>
                  <a:ext cx="2025556" cy="452432"/>
                </a:xfrm>
                <a:prstGeom prst="rect">
                  <a:avLst/>
                </a:prstGeom>
                <a:noFill/>
                <a:ln>
                  <a:noFill/>
                </a:ln>
              </p:spPr>
              <p:txBody>
                <a:bodyPr wrap="none" lIns="45721" rIns="45721" rtlCol="0" anchor="ctr" anchorCtr="0">
                  <a:spAutoFit/>
                </a:bodyPr>
                <a:lstStyle/>
                <a:p>
                  <a:pPr>
                    <a:lnSpc>
                      <a:spcPct val="90000"/>
                    </a:lnSpc>
                    <a:spcBef>
                      <a:spcPts val="1200"/>
                    </a:spcBef>
                    <a:buClr>
                      <a:srgbClr val="337DBE"/>
                    </a:buClr>
                    <a:buSzPct val="77000"/>
                  </a:pPr>
                  <a:r>
                    <a:rPr lang="en-US" sz="1300" b="1" dirty="0">
                      <a:solidFill>
                        <a:schemeClr val="accent5"/>
                      </a:solidFill>
                    </a:rPr>
                    <a:t>Insurance-related Deals </a:t>
                  </a:r>
                  <a:br>
                    <a:rPr lang="en-US" sz="1300" b="1" dirty="0">
                      <a:solidFill>
                        <a:schemeClr val="accent5"/>
                      </a:solidFill>
                    </a:rPr>
                  </a:br>
                  <a:r>
                    <a:rPr lang="en-US" sz="1300" b="1" dirty="0">
                      <a:solidFill>
                        <a:schemeClr val="accent5"/>
                      </a:solidFill>
                    </a:rPr>
                    <a:t>Involving U.S. Firms</a:t>
                  </a:r>
                  <a:r>
                    <a:rPr lang="en-US" sz="1300" b="1" baseline="30000" dirty="0">
                      <a:solidFill>
                        <a:schemeClr val="accent5"/>
                      </a:solidFill>
                    </a:rPr>
                    <a:t>2</a:t>
                  </a:r>
                  <a:endParaRPr lang="en-US" sz="1300" b="1" dirty="0">
                    <a:solidFill>
                      <a:schemeClr val="accent5"/>
                    </a:solidFill>
                  </a:endParaRPr>
                </a:p>
              </p:txBody>
            </p:sp>
            <p:sp>
              <p:nvSpPr>
                <p:cNvPr id="160" name="Up Arrow 11"/>
                <p:cNvSpPr/>
                <p:nvPr/>
              </p:nvSpPr>
              <p:spPr bwMode="gray">
                <a:xfrm flipV="1">
                  <a:off x="7222331" y="3278565"/>
                  <a:ext cx="465136" cy="523120"/>
                </a:xfrm>
                <a:prstGeom prst="upArrow">
                  <a:avLst>
                    <a:gd name="adj1" fmla="val 65416"/>
                    <a:gd name="adj2" fmla="val 3976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cxnSp>
              <p:nvCxnSpPr>
                <p:cNvPr id="162" name="Straight Connector 161"/>
                <p:cNvCxnSpPr/>
                <p:nvPr/>
              </p:nvCxnSpPr>
              <p:spPr bwMode="gray">
                <a:xfrm>
                  <a:off x="6184550" y="443447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64" name="Pentagon 26"/>
                <p:cNvSpPr/>
                <p:nvPr/>
              </p:nvSpPr>
              <p:spPr bwMode="gray">
                <a:xfrm>
                  <a:off x="7073900" y="4567984"/>
                  <a:ext cx="774700" cy="303306"/>
                </a:xfrm>
                <a:prstGeom prst="homePlate">
                  <a:avLst/>
                </a:prstGeom>
                <a:gradFill>
                  <a:gsLst>
                    <a:gs pos="0">
                      <a:schemeClr val="bg1"/>
                    </a:gs>
                    <a:gs pos="75000">
                      <a:schemeClr val="accent5">
                        <a:lumMod val="20000"/>
                        <a:lumOff val="80000"/>
                      </a:schemeClr>
                    </a:gs>
                  </a:gsLst>
                  <a:lin ang="0" scaled="0"/>
                </a:gradFill>
                <a:ln w="19050">
                  <a:gradFill>
                    <a:gsLst>
                      <a:gs pos="0">
                        <a:schemeClr val="bg1"/>
                      </a:gs>
                      <a:gs pos="75000">
                        <a:schemeClr val="accent5"/>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1" rIns="91440" bIns="45721" numCol="1" spcCol="0" rtlCol="0" fromWordArt="0" anchor="ctr" anchorCtr="0" forceAA="0" compatLnSpc="1">
                  <a:prstTxWarp prst="textNoShape">
                    <a:avLst/>
                  </a:prstTxWarp>
                  <a:noAutofit/>
                </a:bodyPr>
                <a:lstStyle/>
                <a:p>
                  <a:pPr algn="ctr">
                    <a:lnSpc>
                      <a:spcPct val="90000"/>
                    </a:lnSpc>
                  </a:pPr>
                  <a:r>
                    <a:rPr lang="en-US" sz="1500" b="1" dirty="0">
                      <a:solidFill>
                        <a:schemeClr val="accent5"/>
                      </a:solidFill>
                    </a:rPr>
                    <a:t>$6.3B</a:t>
                  </a:r>
                </a:p>
              </p:txBody>
            </p:sp>
            <p:cxnSp>
              <p:nvCxnSpPr>
                <p:cNvPr id="165" name="Straight Connector 164"/>
                <p:cNvCxnSpPr/>
                <p:nvPr/>
              </p:nvCxnSpPr>
              <p:spPr bwMode="gray">
                <a:xfrm>
                  <a:off x="6184550" y="514694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bwMode="gray">
                <a:xfrm>
                  <a:off x="6461252" y="4885642"/>
                  <a:ext cx="507512" cy="203133"/>
                </a:xfrm>
                <a:prstGeom prst="rect">
                  <a:avLst/>
                </a:prstGeom>
                <a:noFill/>
                <a:ln>
                  <a:noFill/>
                </a:ln>
              </p:spPr>
              <p:txBody>
                <a:bodyPr wrap="none" lIns="45721" rIns="45721" rtlCol="0" anchor="ctr" anchorCtr="0">
                  <a:spAutoFit/>
                </a:bodyPr>
                <a:lstStyle/>
                <a:p>
                  <a:pPr algn="ctr">
                    <a:lnSpc>
                      <a:spcPct val="90000"/>
                    </a:lnSpc>
                    <a:spcBef>
                      <a:spcPts val="1200"/>
                    </a:spcBef>
                    <a:buClr>
                      <a:srgbClr val="337DBE"/>
                    </a:buClr>
                    <a:buSzPct val="77000"/>
                  </a:pPr>
                  <a:r>
                    <a:rPr lang="en-US" sz="800" b="1" dirty="0">
                      <a:solidFill>
                        <a:schemeClr val="accent5"/>
                      </a:solidFill>
                    </a:rPr>
                    <a:t>(JAPAN)</a:t>
                  </a:r>
                </a:p>
              </p:txBody>
            </p:sp>
            <p:sp>
              <p:nvSpPr>
                <p:cNvPr id="167" name="TextBox 166"/>
                <p:cNvSpPr txBox="1"/>
                <p:nvPr/>
              </p:nvSpPr>
              <p:spPr bwMode="gray">
                <a:xfrm>
                  <a:off x="7974091" y="4885642"/>
                  <a:ext cx="682240" cy="203133"/>
                </a:xfrm>
                <a:prstGeom prst="rect">
                  <a:avLst/>
                </a:prstGeom>
                <a:noFill/>
                <a:ln>
                  <a:noFill/>
                </a:ln>
              </p:spPr>
              <p:txBody>
                <a:bodyPr wrap="none" lIns="45721" rIns="45721" rtlCol="0" anchor="ctr" anchorCtr="0">
                  <a:spAutoFit/>
                </a:bodyPr>
                <a:lstStyle/>
                <a:p>
                  <a:pPr algn="ctr">
                    <a:lnSpc>
                      <a:spcPct val="90000"/>
                    </a:lnSpc>
                    <a:spcBef>
                      <a:spcPts val="1200"/>
                    </a:spcBef>
                    <a:buClr>
                      <a:srgbClr val="337DBE"/>
                    </a:buClr>
                    <a:buSzPct val="77000"/>
                  </a:pPr>
                  <a:r>
                    <a:rPr lang="en-US" sz="800" b="1" dirty="0">
                      <a:solidFill>
                        <a:schemeClr val="accent5"/>
                      </a:solidFill>
                    </a:rPr>
                    <a:t>(BERMUDA)</a:t>
                  </a:r>
                </a:p>
              </p:txBody>
            </p:sp>
            <p:grpSp>
              <p:nvGrpSpPr>
                <p:cNvPr id="168" name="Group 167"/>
                <p:cNvGrpSpPr/>
                <p:nvPr/>
              </p:nvGrpSpPr>
              <p:grpSpPr>
                <a:xfrm>
                  <a:off x="6192190" y="4818150"/>
                  <a:ext cx="922980" cy="1603459"/>
                  <a:chOff x="6242050" y="5049262"/>
                  <a:chExt cx="659634" cy="1145957"/>
                </a:xfrm>
                <a:solidFill>
                  <a:schemeClr val="accent5"/>
                </a:solidFill>
              </p:grpSpPr>
              <p:grpSp>
                <p:nvGrpSpPr>
                  <p:cNvPr id="171" name="Group 170"/>
                  <p:cNvGrpSpPr/>
                  <p:nvPr/>
                </p:nvGrpSpPr>
                <p:grpSpPr>
                  <a:xfrm>
                    <a:off x="6242050" y="5049262"/>
                    <a:ext cx="622300" cy="1145957"/>
                    <a:chOff x="6661150" y="4842093"/>
                    <a:chExt cx="622300" cy="1145957"/>
                  </a:xfrm>
                  <a:grpFill/>
                </p:grpSpPr>
                <p:sp>
                  <p:nvSpPr>
                    <p:cNvPr id="173" name="Block Arc 172"/>
                    <p:cNvSpPr/>
                    <p:nvPr/>
                  </p:nvSpPr>
                  <p:spPr>
                    <a:xfrm>
                      <a:off x="6661150" y="5365750"/>
                      <a:ext cx="622300" cy="622300"/>
                    </a:xfrm>
                    <a:prstGeom prst="blockArc">
                      <a:avLst>
                        <a:gd name="adj1" fmla="val 10800000"/>
                        <a:gd name="adj2" fmla="val 16257290"/>
                        <a:gd name="adj3" fmla="val 1938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74" name="Block Arc 173"/>
                    <p:cNvSpPr/>
                    <p:nvPr/>
                  </p:nvSpPr>
                  <p:spPr>
                    <a:xfrm flipV="1">
                      <a:off x="6661150" y="4842093"/>
                      <a:ext cx="622300" cy="622300"/>
                    </a:xfrm>
                    <a:prstGeom prst="blockArc">
                      <a:avLst>
                        <a:gd name="adj1" fmla="val 10800000"/>
                        <a:gd name="adj2" fmla="val 16257290"/>
                        <a:gd name="adj3" fmla="val 1938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sp>
                <p:nvSpPr>
                  <p:cNvPr id="172" name="Isosceles Triangle 171"/>
                  <p:cNvSpPr/>
                  <p:nvPr/>
                </p:nvSpPr>
                <p:spPr>
                  <a:xfrm rot="5400000">
                    <a:off x="6463136" y="5442834"/>
                    <a:ext cx="525712" cy="3513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sp>
              <p:nvSpPr>
                <p:cNvPr id="169" name="TextBox 168"/>
                <p:cNvSpPr txBox="1"/>
                <p:nvPr/>
              </p:nvSpPr>
              <p:spPr bwMode="gray">
                <a:xfrm>
                  <a:off x="6595017" y="5428031"/>
                  <a:ext cx="406524" cy="397160"/>
                </a:xfrm>
                <a:prstGeom prst="rect">
                  <a:avLst/>
                </a:prstGeom>
                <a:noFill/>
                <a:ln>
                  <a:noFill/>
                </a:ln>
              </p:spPr>
              <p:txBody>
                <a:bodyPr wrap="none" lIns="45721" rIns="45721" rtlCol="0" anchor="ctr" anchorCtr="0">
                  <a:spAutoFit/>
                </a:bodyPr>
                <a:lstStyle/>
                <a:p>
                  <a:pPr algn="ctr">
                    <a:lnSpc>
                      <a:spcPct val="90000"/>
                    </a:lnSpc>
                    <a:spcBef>
                      <a:spcPts val="1200"/>
                    </a:spcBef>
                    <a:buClr>
                      <a:srgbClr val="337DBE"/>
                    </a:buClr>
                    <a:buSzPct val="77000"/>
                  </a:pPr>
                  <a:r>
                    <a:rPr lang="en-US" sz="2201" b="1" dirty="0">
                      <a:solidFill>
                        <a:schemeClr val="bg1"/>
                      </a:solidFill>
                    </a:rPr>
                    <a:t>25</a:t>
                  </a:r>
                </a:p>
              </p:txBody>
            </p:sp>
            <p:sp>
              <p:nvSpPr>
                <p:cNvPr id="170" name="TextBox 169"/>
                <p:cNvSpPr txBox="1"/>
                <p:nvPr/>
              </p:nvSpPr>
              <p:spPr bwMode="gray">
                <a:xfrm>
                  <a:off x="7155180" y="5284837"/>
                  <a:ext cx="1577340" cy="664799"/>
                </a:xfrm>
                <a:prstGeom prst="rect">
                  <a:avLst/>
                </a:prstGeom>
                <a:noFill/>
                <a:ln>
                  <a:noFill/>
                </a:ln>
              </p:spPr>
              <p:txBody>
                <a:bodyPr wrap="square" lIns="27433" tIns="27433" rIns="27433" bIns="27433" rtlCol="0">
                  <a:spAutoFit/>
                </a:bodyPr>
                <a:lstStyle/>
                <a:p>
                  <a:pPr>
                    <a:lnSpc>
                      <a:spcPct val="90000"/>
                    </a:lnSpc>
                    <a:spcBef>
                      <a:spcPts val="1200"/>
                    </a:spcBef>
                    <a:buClr>
                      <a:srgbClr val="337DBE"/>
                    </a:buClr>
                    <a:buSzPct val="77000"/>
                    <a:tabLst>
                      <a:tab pos="2511300" algn="r"/>
                    </a:tabLst>
                  </a:pPr>
                  <a:r>
                    <a:rPr lang="en-US" sz="1100" b="1" dirty="0">
                      <a:solidFill>
                        <a:schemeClr val="accent5"/>
                      </a:solidFill>
                    </a:rPr>
                    <a:t>pending or completed M&amp;As involving U.S. insurance companies (2017)</a:t>
                  </a:r>
                  <a:r>
                    <a:rPr lang="en-US" sz="1100" b="1" baseline="30000" dirty="0">
                      <a:solidFill>
                        <a:schemeClr val="accent5"/>
                      </a:solidFill>
                    </a:rPr>
                    <a:t>3</a:t>
                  </a:r>
                </a:p>
              </p:txBody>
            </p:sp>
          </p:grpSp>
          <p:sp>
            <p:nvSpPr>
              <p:cNvPr id="22" name="Text Placeholder 4"/>
              <p:cNvSpPr txBox="1">
                <a:spLocks/>
              </p:cNvSpPr>
              <p:nvPr/>
            </p:nvSpPr>
            <p:spPr bwMode="gray">
              <a:xfrm>
                <a:off x="5694293" y="1021877"/>
                <a:ext cx="2049764" cy="548640"/>
              </a:xfrm>
              <a:prstGeom prst="snip1Rect">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r>
                  <a:rPr lang="en-US" dirty="0"/>
                  <a:t>Consolidation/M&amp;A</a:t>
                </a:r>
              </a:p>
            </p:txBody>
          </p:sp>
        </p:gr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8765" y="3471093"/>
              <a:ext cx="737680" cy="158511"/>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0246" y="3395179"/>
              <a:ext cx="652329" cy="243861"/>
            </a:xfrm>
            <a:prstGeom prst="rect">
              <a:avLst/>
            </a:prstGeom>
          </p:spPr>
        </p:pic>
      </p:grpSp>
    </p:spTree>
    <p:custDataLst>
      <p:tags r:id="rId1"/>
    </p:custDataLst>
    <p:extLst>
      <p:ext uri="{BB962C8B-B14F-4D97-AF65-F5344CB8AC3E}">
        <p14:creationId xmlns:p14="http://schemas.microsoft.com/office/powerpoint/2010/main" val="423469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p:txBody>
          <a:bodyPr anchor="t"/>
          <a:lstStyle/>
          <a:p>
            <a:pPr algn="ctr"/>
            <a:r>
              <a:rPr lang="en-US" altLang="en-US" sz="2601" dirty="0"/>
              <a:t>The Economy Drives P/C Insurance Industry Premiums</a:t>
            </a:r>
            <a:endParaRPr lang="en-US" altLang="en-US" sz="1600" dirty="0"/>
          </a:p>
        </p:txBody>
      </p:sp>
      <p:sp>
        <p:nvSpPr>
          <p:cNvPr id="6" name="Text Placeholder 5"/>
          <p:cNvSpPr>
            <a:spLocks noGrp="1"/>
          </p:cNvSpPr>
          <p:nvPr>
            <p:ph type="body" sz="quarter" idx="15"/>
          </p:nvPr>
        </p:nvSpPr>
        <p:spPr>
          <a:xfrm>
            <a:off x="356621" y="1168057"/>
            <a:ext cx="8454009" cy="396947"/>
          </a:xfrm>
        </p:spPr>
        <p:txBody>
          <a:bodyPr/>
          <a:lstStyle/>
          <a:p>
            <a:r>
              <a:rPr lang="en-US" altLang="en-US" sz="1600" dirty="0"/>
              <a:t>Direct Premium Growth (All P/C Lines) vs. Nominal GDP</a:t>
            </a:r>
            <a:endParaRPr lang="en-US" sz="1600" dirty="0"/>
          </a:p>
        </p:txBody>
      </p:sp>
      <p:sp>
        <p:nvSpPr>
          <p:cNvPr id="2" name="Text Placeholder 1"/>
          <p:cNvSpPr>
            <a:spLocks noGrp="1"/>
          </p:cNvSpPr>
          <p:nvPr>
            <p:ph type="body" sz="quarter" idx="16"/>
          </p:nvPr>
        </p:nvSpPr>
        <p:spPr/>
        <p:txBody>
          <a:bodyPr/>
          <a:lstStyle/>
          <a:p>
            <a:r>
              <a:rPr lang="en-US" dirty="0"/>
              <a:t>Sources: S&amp;P Global Market Intelligence; U.S. Commerce Dept., Bureau of Economic Analysis; </a:t>
            </a:r>
            <a:r>
              <a:rPr lang="en-US" sz="1067" dirty="0"/>
              <a:t>Insurance Information Institute.</a:t>
            </a:r>
            <a:endParaRPr lang="en-US" dirty="0"/>
          </a:p>
        </p:txBody>
      </p:sp>
      <p:graphicFrame>
        <p:nvGraphicFramePr>
          <p:cNvPr id="23" name="Object 2"/>
          <p:cNvGraphicFramePr>
            <a:graphicFrameLocks noChangeAspect="1"/>
          </p:cNvGraphicFramePr>
          <p:nvPr>
            <p:extLst>
              <p:ext uri="{D42A27DB-BD31-4B8C-83A1-F6EECF244321}">
                <p14:modId xmlns:p14="http://schemas.microsoft.com/office/powerpoint/2010/main" val="1084276912"/>
              </p:ext>
            </p:extLst>
          </p:nvPr>
        </p:nvGraphicFramePr>
        <p:xfrm>
          <a:off x="356617" y="1880462"/>
          <a:ext cx="8468432" cy="3674170"/>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081178" y="5636217"/>
            <a:ext cx="7578897" cy="713025"/>
          </a:xfrm>
          <a:prstGeom prst="snip1Rect">
            <a:avLst>
              <a:gd name="adj" fmla="val 36055"/>
            </a:avLst>
          </a:prstGeom>
          <a:solidFill>
            <a:schemeClr val="accent2"/>
          </a:solidFill>
          <a:ln w="28575" algn="ctr">
            <a:noFill/>
            <a:miter lim="800000"/>
            <a:headEnd/>
            <a:tailEnd/>
          </a:ln>
        </p:spPr>
        <p:txBody>
          <a:bodyPr tIns="45721" bIns="45721" anchor="t"/>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Direct written premiums track nominal GDP—</a:t>
            </a:r>
            <a:br>
              <a:rPr lang="en-US" sz="1600" b="1" dirty="0">
                <a:solidFill>
                  <a:schemeClr val="bg1"/>
                </a:solidFill>
                <a:cs typeface="Arial" charset="0"/>
              </a:rPr>
            </a:br>
            <a:r>
              <a:rPr lang="en-US" sz="1600" b="1" dirty="0">
                <a:solidFill>
                  <a:schemeClr val="bg1"/>
                </a:solidFill>
                <a:cs typeface="Arial" charset="0"/>
              </a:rPr>
              <a:t>not quarter by quarter but overall fairly well.</a:t>
            </a:r>
          </a:p>
        </p:txBody>
      </p:sp>
    </p:spTree>
    <p:custDataLst>
      <p:tags r:id="rId1"/>
    </p:custDataLst>
    <p:extLst>
      <p:ext uri="{BB962C8B-B14F-4D97-AF65-F5344CB8AC3E}">
        <p14:creationId xmlns:p14="http://schemas.microsoft.com/office/powerpoint/2010/main" val="226678569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Commercial &amp; Personal Lines NPW Growth</a:t>
            </a:r>
          </a:p>
        </p:txBody>
      </p:sp>
      <p:sp>
        <p:nvSpPr>
          <p:cNvPr id="7" name="Text Placeholder 6"/>
          <p:cNvSpPr>
            <a:spLocks noGrp="1"/>
          </p:cNvSpPr>
          <p:nvPr>
            <p:ph type="body" sz="quarter" idx="16"/>
          </p:nvPr>
        </p:nvSpPr>
        <p:spPr/>
        <p:txBody>
          <a:bodyPr/>
          <a:lstStyle/>
          <a:p>
            <a:r>
              <a:rPr lang="en-US" dirty="0"/>
              <a:t>Note: Data include state funds beginning in 1998.</a:t>
            </a:r>
          </a:p>
          <a:p>
            <a:r>
              <a:rPr lang="en-US" dirty="0"/>
              <a:t>Sources: A.M. Best; Insurance Information Institute.</a:t>
            </a:r>
          </a:p>
        </p:txBody>
      </p:sp>
      <p:graphicFrame>
        <p:nvGraphicFramePr>
          <p:cNvPr id="23" name="Object 2"/>
          <p:cNvGraphicFramePr>
            <a:graphicFrameLocks noChangeAspect="1"/>
          </p:cNvGraphicFramePr>
          <p:nvPr>
            <p:extLst>
              <p:ext uri="{D42A27DB-BD31-4B8C-83A1-F6EECF244321}">
                <p14:modId xmlns:p14="http://schemas.microsoft.com/office/powerpoint/2010/main" val="2348821397"/>
              </p:ext>
            </p:extLst>
          </p:nvPr>
        </p:nvGraphicFramePr>
        <p:xfrm>
          <a:off x="388702" y="1250879"/>
          <a:ext cx="8366607" cy="4235524"/>
        </p:xfrm>
        <a:graphic>
          <a:graphicData uri="http://schemas.openxmlformats.org/drawingml/2006/chart">
            <c:chart xmlns:c="http://schemas.openxmlformats.org/drawingml/2006/chart" xmlns:r="http://schemas.openxmlformats.org/officeDocument/2006/relationships" r:id="rId4"/>
          </a:graphicData>
        </a:graphic>
      </p:graphicFrame>
      <p:sp>
        <p:nvSpPr>
          <p:cNvPr id="26" name="AutoShape 5"/>
          <p:cNvSpPr>
            <a:spLocks noChangeArrowheads="1"/>
          </p:cNvSpPr>
          <p:nvPr/>
        </p:nvSpPr>
        <p:spPr bwMode="gray">
          <a:xfrm>
            <a:off x="958366" y="5497120"/>
            <a:ext cx="7811820" cy="762011"/>
          </a:xfrm>
          <a:prstGeom prst="snip1Rect">
            <a:avLst/>
          </a:prstGeom>
          <a:solidFill>
            <a:schemeClr val="accent2"/>
          </a:solidFill>
          <a:ln w="28575" algn="ctr">
            <a:noFill/>
            <a:miter lim="800000"/>
            <a:headEnd/>
            <a:tailEnd/>
          </a:ln>
        </p:spPr>
        <p:txBody>
          <a:bodyPr tIns="0" bIns="45721"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Commercial lines is prone to much more </a:t>
            </a:r>
            <a:br>
              <a:rPr lang="en-US" sz="2000" b="1" dirty="0">
                <a:solidFill>
                  <a:schemeClr val="bg1"/>
                </a:solidFill>
              </a:rPr>
            </a:br>
            <a:r>
              <a:rPr lang="en-US" sz="2000" b="1" dirty="0">
                <a:solidFill>
                  <a:schemeClr val="bg1"/>
                </a:solidFill>
              </a:rPr>
              <a:t>cyclical volatility than personal lines. </a:t>
            </a:r>
          </a:p>
        </p:txBody>
      </p:sp>
      <p:sp>
        <p:nvSpPr>
          <p:cNvPr id="2" name="TextBox 1"/>
          <p:cNvSpPr txBox="1"/>
          <p:nvPr/>
        </p:nvSpPr>
        <p:spPr>
          <a:xfrm>
            <a:off x="8106508" y="4402444"/>
            <a:ext cx="833408" cy="286360"/>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1" b="1" dirty="0"/>
              <a:t>-1.3%</a:t>
            </a:r>
          </a:p>
        </p:txBody>
      </p:sp>
      <p:sp>
        <p:nvSpPr>
          <p:cNvPr id="8" name="TextBox 7"/>
          <p:cNvSpPr txBox="1"/>
          <p:nvPr/>
        </p:nvSpPr>
        <p:spPr>
          <a:xfrm>
            <a:off x="8057629" y="3038916"/>
            <a:ext cx="663675" cy="286360"/>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1" b="1" dirty="0"/>
              <a:t>5.7%</a:t>
            </a:r>
          </a:p>
        </p:txBody>
      </p:sp>
    </p:spTree>
    <p:custDataLst>
      <p:tags r:id="rId1"/>
    </p:custDataLst>
    <p:extLst>
      <p:ext uri="{BB962C8B-B14F-4D97-AF65-F5344CB8AC3E}">
        <p14:creationId xmlns:p14="http://schemas.microsoft.com/office/powerpoint/2010/main" val="195540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621841" y="278543"/>
            <a:ext cx="5333012" cy="950976"/>
          </a:xfrm>
        </p:spPr>
        <p:txBody>
          <a:bodyPr/>
          <a:lstStyle/>
          <a:p>
            <a:r>
              <a:rPr lang="en-US" dirty="0"/>
              <a:t>P/C Insurance Industry </a:t>
            </a:r>
            <a:br>
              <a:rPr lang="en-US" dirty="0"/>
            </a:br>
            <a:r>
              <a:rPr lang="en-US" dirty="0"/>
              <a:t>Combined Ratio, 2000-2017*</a:t>
            </a:r>
          </a:p>
        </p:txBody>
      </p:sp>
      <p:sp>
        <p:nvSpPr>
          <p:cNvPr id="8" name="Text Placeholder 7"/>
          <p:cNvSpPr>
            <a:spLocks noGrp="1"/>
          </p:cNvSpPr>
          <p:nvPr>
            <p:ph type="body" sz="quarter" idx="16"/>
          </p:nvPr>
        </p:nvSpPr>
        <p:spPr/>
        <p:txBody>
          <a:bodyPr/>
          <a:lstStyle/>
          <a:p>
            <a:r>
              <a:rPr lang="en-US" dirty="0"/>
              <a:t>*Excludes Mortgage &amp; Financial Guaranty insurers 2008-2014.</a:t>
            </a:r>
            <a:br>
              <a:rPr lang="en-US" dirty="0"/>
            </a:br>
            <a:r>
              <a:rPr lang="en-US" dirty="0"/>
              <a:t>Including M&amp;FG, 2008=105.1, 2009=100.7, 2010=102.4, 2011=108.1; 2012:=103.2; 2013: = 96.1; 2014: = 97.0.                              </a:t>
            </a:r>
          </a:p>
          <a:p>
            <a:r>
              <a:rPr lang="en-US" dirty="0"/>
              <a:t>Sources: A.M. Best; ISO, a Verisk Analytics company; I.I.I.</a:t>
            </a:r>
          </a:p>
        </p:txBody>
      </p:sp>
      <p:graphicFrame>
        <p:nvGraphicFramePr>
          <p:cNvPr id="25" name="Object 4"/>
          <p:cNvGraphicFramePr>
            <a:graphicFrameLocks noChangeAspect="1"/>
          </p:cNvGraphicFramePr>
          <p:nvPr>
            <p:extLst>
              <p:ext uri="{D42A27DB-BD31-4B8C-83A1-F6EECF244321}">
                <p14:modId xmlns:p14="http://schemas.microsoft.com/office/powerpoint/2010/main" val="3208117932"/>
              </p:ext>
            </p:extLst>
          </p:nvPr>
        </p:nvGraphicFramePr>
        <p:xfrm>
          <a:off x="202289" y="2467293"/>
          <a:ext cx="8475663" cy="3513140"/>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7408626" y="1767842"/>
            <a:ext cx="1269325" cy="2280167"/>
            <a:chOff x="1577533" y="2046013"/>
            <a:chExt cx="775142" cy="1863030"/>
          </a:xfrm>
        </p:grpSpPr>
        <p:cxnSp>
          <p:nvCxnSpPr>
            <p:cNvPr id="28" name="Straight Arrow Connector 27"/>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1" bIns="45721"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A return to more usual  underwriting loss.</a:t>
              </a:r>
            </a:p>
          </p:txBody>
        </p:sp>
      </p:grpSp>
      <p:grpSp>
        <p:nvGrpSpPr>
          <p:cNvPr id="29" name="Group 28"/>
          <p:cNvGrpSpPr/>
          <p:nvPr/>
        </p:nvGrpSpPr>
        <p:grpSpPr>
          <a:xfrm>
            <a:off x="1246729" y="1195564"/>
            <a:ext cx="1326615" cy="3053892"/>
            <a:chOff x="1555198" y="3276791"/>
            <a:chExt cx="1326615" cy="3053891"/>
          </a:xfrm>
        </p:grpSpPr>
        <p:sp>
          <p:nvSpPr>
            <p:cNvPr id="30" name="AutoShape 5"/>
            <p:cNvSpPr>
              <a:spLocks noChangeArrowheads="1"/>
            </p:cNvSpPr>
            <p:nvPr/>
          </p:nvSpPr>
          <p:spPr bwMode="gray">
            <a:xfrm>
              <a:off x="1555198" y="3276791"/>
              <a:ext cx="1326615" cy="795528"/>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Heavy Use of Reinsurance Lowered Net Losses.</a:t>
              </a:r>
            </a:p>
          </p:txBody>
        </p:sp>
        <p:cxnSp>
          <p:nvCxnSpPr>
            <p:cNvPr id="31" name="Straight Arrow Connector 30"/>
            <p:cNvCxnSpPr/>
            <p:nvPr/>
          </p:nvCxnSpPr>
          <p:spPr bwMode="gray">
            <a:xfrm>
              <a:off x="2860156" y="4064000"/>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628010" y="1758495"/>
            <a:ext cx="1030597" cy="2280167"/>
            <a:chOff x="2950852" y="3276791"/>
            <a:chExt cx="1030597" cy="1784307"/>
          </a:xfrm>
        </p:grpSpPr>
        <p:sp>
          <p:nvSpPr>
            <p:cNvPr id="33" name="AutoShape 6"/>
            <p:cNvSpPr>
              <a:spLocks noChangeArrowheads="1"/>
            </p:cNvSpPr>
            <p:nvPr/>
          </p:nvSpPr>
          <p:spPr bwMode="gray">
            <a:xfrm>
              <a:off x="2950852" y="3276791"/>
              <a:ext cx="1030597" cy="795528"/>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Best Combined Ratio Since 1949 (87.6)</a:t>
              </a:r>
            </a:p>
          </p:txBody>
        </p:sp>
        <p:cxnSp>
          <p:nvCxnSpPr>
            <p:cNvPr id="34" name="Straight Arrow Connector 33"/>
            <p:cNvCxnSpPr>
              <a:stCxn id="33" idx="2"/>
            </p:cNvCxnSpPr>
            <p:nvPr/>
          </p:nvCxnSpPr>
          <p:spPr bwMode="gray">
            <a:xfrm flipH="1">
              <a:off x="3466150" y="4072319"/>
              <a:ext cx="1" cy="988779"/>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585921" y="1239951"/>
            <a:ext cx="1636020" cy="2234820"/>
            <a:chOff x="6212580" y="1508506"/>
            <a:chExt cx="1636020" cy="2234819"/>
          </a:xfrm>
        </p:grpSpPr>
        <p:sp>
          <p:nvSpPr>
            <p:cNvPr id="39" name="PPTShape_1"/>
            <p:cNvSpPr>
              <a:spLocks noChangeArrowheads="1"/>
            </p:cNvSpPr>
            <p:nvPr/>
          </p:nvSpPr>
          <p:spPr bwMode="gray">
            <a:xfrm>
              <a:off x="6212580" y="1508506"/>
              <a:ext cx="1636020" cy="795528"/>
            </a:xfrm>
            <a:prstGeom prst="rect">
              <a:avLst/>
            </a:prstGeom>
            <a:solidFill>
              <a:schemeClr val="accent5">
                <a:lumMod val="50000"/>
              </a:schemeClr>
            </a:solidFill>
            <a:ln w="28575" algn="ctr">
              <a:noFill/>
              <a:miter lim="800000"/>
              <a:headEnd/>
              <a:tailEnd/>
            </a:ln>
          </p:spPr>
          <p:txBody>
            <a:bodyPr tIns="45721" bIns="45721"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40" name="Straight Arrow Connector 39"/>
            <p:cNvCxnSpPr/>
            <p:nvPr/>
          </p:nvCxnSpPr>
          <p:spPr bwMode="gray">
            <a:xfrm>
              <a:off x="6343650" y="2295525"/>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021957" y="3051474"/>
            <a:ext cx="717052" cy="817929"/>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1" bIns="45721"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426410" y="176863"/>
            <a:ext cx="1893887" cy="4146439"/>
            <a:chOff x="458788" y="1838324"/>
            <a:chExt cx="1893887" cy="4146439"/>
          </a:xfrm>
        </p:grpSpPr>
        <p:cxnSp>
          <p:nvCxnSpPr>
            <p:cNvPr id="57" name="Straight Arrow Connector 56"/>
            <p:cNvCxnSpPr/>
            <p:nvPr/>
          </p:nvCxnSpPr>
          <p:spPr bwMode="gray">
            <a:xfrm>
              <a:off x="1593808" y="2472103"/>
              <a:ext cx="37207" cy="35126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45721" bIns="45721"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grpSp>
      <p:sp>
        <p:nvSpPr>
          <p:cNvPr id="23" name="Rectangle 7"/>
          <p:cNvSpPr>
            <a:spLocks noChangeArrowheads="1"/>
          </p:cNvSpPr>
          <p:nvPr/>
        </p:nvSpPr>
        <p:spPr bwMode="grayWhite">
          <a:xfrm>
            <a:off x="6380483" y="4459905"/>
            <a:ext cx="1417796" cy="771575"/>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1"/>
          </a:p>
        </p:txBody>
      </p:sp>
    </p:spTree>
    <p:custDataLst>
      <p:tags r:id="rId1"/>
    </p:custDataLst>
    <p:extLst>
      <p:ext uri="{BB962C8B-B14F-4D97-AF65-F5344CB8AC3E}">
        <p14:creationId xmlns:p14="http://schemas.microsoft.com/office/powerpoint/2010/main" val="2355099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ext uri="{D42A27DB-BD31-4B8C-83A1-F6EECF244321}">
                <p14:modId xmlns:p14="http://schemas.microsoft.com/office/powerpoint/2010/main" val="637846047"/>
              </p:ext>
            </p:extLst>
          </p:nvPr>
        </p:nvGraphicFramePr>
        <p:xfrm>
          <a:off x="478971" y="1476775"/>
          <a:ext cx="8335845" cy="4064975"/>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2003-2016</a:t>
            </a:r>
          </a:p>
        </p:txBody>
      </p:sp>
      <p:sp>
        <p:nvSpPr>
          <p:cNvPr id="3" name="Text Placeholder 2"/>
          <p:cNvSpPr>
            <a:spLocks noGrp="1"/>
          </p:cNvSpPr>
          <p:nvPr>
            <p:ph type="body" sz="quarter" idx="16"/>
          </p:nvPr>
        </p:nvSpPr>
        <p:spPr/>
        <p:txBody>
          <a:bodyPr/>
          <a:lstStyle/>
          <a:p>
            <a:r>
              <a:rPr lang="fr-FR" dirty="0"/>
              <a:t>Sources: NAIC data, sourced from S&amp;P Global Market Intelligence; Insurance Information Institute.</a:t>
            </a:r>
          </a:p>
        </p:txBody>
      </p:sp>
      <p:sp>
        <p:nvSpPr>
          <p:cNvPr id="10" name="Text Placeholder 4"/>
          <p:cNvSpPr txBox="1">
            <a:spLocks/>
          </p:cNvSpPr>
          <p:nvPr/>
        </p:nvSpPr>
        <p:spPr bwMode="gray">
          <a:xfrm>
            <a:off x="478971" y="5257802"/>
            <a:ext cx="8186059" cy="88696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67" dirty="0"/>
              <a:t>Even as prevailing rates rise in the next few years, </a:t>
            </a:r>
            <a:br>
              <a:rPr lang="en-US" sz="1867" dirty="0"/>
            </a:br>
            <a:r>
              <a:rPr lang="en-US" sz="1867" dirty="0"/>
              <a:t>portfolio yields are unlikely to rise quickly,</a:t>
            </a:r>
            <a:br>
              <a:rPr lang="en-US" sz="1867" dirty="0"/>
            </a:br>
            <a:r>
              <a:rPr lang="en-US" sz="1867" dirty="0"/>
              <a:t>since low yields of recent years are “baked in” to future returns.</a:t>
            </a:r>
          </a:p>
        </p:txBody>
      </p:sp>
      <p:sp>
        <p:nvSpPr>
          <p:cNvPr id="6" name="Text Placeholder 4"/>
          <p:cNvSpPr txBox="1">
            <a:spLocks/>
          </p:cNvSpPr>
          <p:nvPr/>
        </p:nvSpPr>
        <p:spPr bwMode="gray">
          <a:xfrm>
            <a:off x="2664072" y="1183304"/>
            <a:ext cx="5899641" cy="88696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67" dirty="0"/>
              <a:t>P/C carrier yields have been falling for over a decade, reflecting the long downtrend in prevailing interest rates. </a:t>
            </a:r>
          </a:p>
        </p:txBody>
      </p:sp>
    </p:spTree>
    <p:extLst>
      <p:ext uri="{BB962C8B-B14F-4D97-AF65-F5344CB8AC3E}">
        <p14:creationId xmlns:p14="http://schemas.microsoft.com/office/powerpoint/2010/main" val="9906999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ext uri="{D42A27DB-BD31-4B8C-83A1-F6EECF244321}">
                <p14:modId xmlns:p14="http://schemas.microsoft.com/office/powerpoint/2010/main" val="2127083168"/>
              </p:ext>
            </p:extLst>
          </p:nvPr>
        </p:nvGraphicFramePr>
        <p:xfrm>
          <a:off x="195532" y="1345713"/>
          <a:ext cx="8775941" cy="3965040"/>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Sources of P/C Insurer Profits, 2007-2016</a:t>
            </a:r>
          </a:p>
        </p:txBody>
      </p:sp>
      <p:sp>
        <p:nvSpPr>
          <p:cNvPr id="2" name="Text Placeholder 1"/>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p>
        </p:txBody>
      </p:sp>
      <p:sp>
        <p:nvSpPr>
          <p:cNvPr id="10" name="Text Placeholder 4"/>
          <p:cNvSpPr txBox="1">
            <a:spLocks/>
          </p:cNvSpPr>
          <p:nvPr/>
        </p:nvSpPr>
        <p:spPr bwMode="gray">
          <a:xfrm>
            <a:off x="356617" y="4990456"/>
            <a:ext cx="8614857" cy="130432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733" dirty="0"/>
              <a:t>Insurer gains from investments vary from year to year (they plunged in </a:t>
            </a:r>
            <a:br>
              <a:rPr lang="en-US" sz="1733" dirty="0"/>
            </a:br>
            <a:r>
              <a:rPr lang="en-US" sz="1733" dirty="0"/>
              <a:t>2008-09) but in the last decade, excluding the effect of the Great Recession, ranged between $55 billion and $65 billion each year. In contrast, net underwriting gains have not exceeded $21 billion in any year and were actual losses in five of the 10 years.</a:t>
            </a:r>
          </a:p>
        </p:txBody>
      </p:sp>
    </p:spTree>
    <p:extLst>
      <p:ext uri="{BB962C8B-B14F-4D97-AF65-F5344CB8AC3E}">
        <p14:creationId xmlns:p14="http://schemas.microsoft.com/office/powerpoint/2010/main" val="291798064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70106" y="1930837"/>
            <a:ext cx="7509365" cy="3379924"/>
            <a:chOff x="1170104" y="2106478"/>
            <a:chExt cx="7509365" cy="3379922"/>
          </a:xfrm>
        </p:grpSpPr>
        <p:sp>
          <p:nvSpPr>
            <p:cNvPr id="16394" name="Rectangle 11"/>
            <p:cNvSpPr>
              <a:spLocks noChangeArrowheads="1"/>
            </p:cNvSpPr>
            <p:nvPr/>
          </p:nvSpPr>
          <p:spPr bwMode="auto">
            <a:xfrm>
              <a:off x="1170104" y="2106478"/>
              <a:ext cx="330288"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2" name="Rectangle 11"/>
            <p:cNvSpPr>
              <a:spLocks noChangeArrowheads="1"/>
            </p:cNvSpPr>
            <p:nvPr/>
          </p:nvSpPr>
          <p:spPr bwMode="auto">
            <a:xfrm>
              <a:off x="1500392" y="2106478"/>
              <a:ext cx="957058"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3" name="Rectangle 11"/>
            <p:cNvSpPr>
              <a:spLocks noChangeArrowheads="1"/>
            </p:cNvSpPr>
            <p:nvPr/>
          </p:nvSpPr>
          <p:spPr bwMode="auto">
            <a:xfrm>
              <a:off x="2457450" y="2106478"/>
              <a:ext cx="914400"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4" name="Rectangle 11"/>
            <p:cNvSpPr>
              <a:spLocks noChangeArrowheads="1"/>
            </p:cNvSpPr>
            <p:nvPr/>
          </p:nvSpPr>
          <p:spPr bwMode="auto">
            <a:xfrm>
              <a:off x="3371849" y="2106478"/>
              <a:ext cx="928483"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5" name="Rectangle 11"/>
            <p:cNvSpPr>
              <a:spLocks noChangeArrowheads="1"/>
            </p:cNvSpPr>
            <p:nvPr/>
          </p:nvSpPr>
          <p:spPr bwMode="auto">
            <a:xfrm>
              <a:off x="4300332" y="2106478"/>
              <a:ext cx="452643"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6" name="Rectangle 11"/>
            <p:cNvSpPr>
              <a:spLocks noChangeArrowheads="1"/>
            </p:cNvSpPr>
            <p:nvPr/>
          </p:nvSpPr>
          <p:spPr bwMode="auto">
            <a:xfrm>
              <a:off x="4752973" y="2106478"/>
              <a:ext cx="1310067"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7" name="Rectangle 11"/>
            <p:cNvSpPr>
              <a:spLocks noChangeArrowheads="1"/>
            </p:cNvSpPr>
            <p:nvPr/>
          </p:nvSpPr>
          <p:spPr bwMode="auto">
            <a:xfrm>
              <a:off x="6063040" y="2106478"/>
              <a:ext cx="909433"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sp>
          <p:nvSpPr>
            <p:cNvPr id="38" name="Rectangle 11"/>
            <p:cNvSpPr>
              <a:spLocks noChangeArrowheads="1"/>
            </p:cNvSpPr>
            <p:nvPr/>
          </p:nvSpPr>
          <p:spPr bwMode="auto">
            <a:xfrm>
              <a:off x="6972473" y="2106478"/>
              <a:ext cx="997071" cy="3379922"/>
            </a:xfrm>
            <a:prstGeom prst="rect">
              <a:avLst/>
            </a:prstGeom>
            <a:solidFill>
              <a:srgbClr val="C00000">
                <a:alpha val="80000"/>
              </a:srgbClr>
            </a:solidFill>
            <a:ln w="9525">
              <a:noFill/>
              <a:miter lim="800000"/>
              <a:headEnd/>
              <a:tailEnd/>
            </a:ln>
          </p:spPr>
          <p:txBody>
            <a:bodyPr wrap="none" lIns="92075" tIns="46039" rIns="92075" bIns="46039" anchor="ctr"/>
            <a:lstStyle/>
            <a:p>
              <a:endParaRPr lang="en-US" sz="1801" dirty="0"/>
            </a:p>
          </p:txBody>
        </p:sp>
        <p:sp>
          <p:nvSpPr>
            <p:cNvPr id="39" name="Rectangle 11"/>
            <p:cNvSpPr>
              <a:spLocks noChangeArrowheads="1"/>
            </p:cNvSpPr>
            <p:nvPr/>
          </p:nvSpPr>
          <p:spPr bwMode="auto">
            <a:xfrm>
              <a:off x="7969544" y="2106478"/>
              <a:ext cx="709925" cy="3379922"/>
            </a:xfrm>
            <a:prstGeom prst="rect">
              <a:avLst/>
            </a:prstGeom>
            <a:solidFill>
              <a:schemeClr val="accent1">
                <a:alpha val="80000"/>
              </a:schemeClr>
            </a:solidFill>
            <a:ln w="9525">
              <a:noFill/>
              <a:miter lim="800000"/>
              <a:headEnd/>
              <a:tailEnd/>
            </a:ln>
          </p:spPr>
          <p:txBody>
            <a:bodyPr wrap="none" lIns="92075" tIns="46039" rIns="92075" bIns="46039" anchor="ctr"/>
            <a:lstStyle/>
            <a:p>
              <a:endParaRPr lang="en-US" sz="1801" dirty="0"/>
            </a:p>
          </p:txBody>
        </p:sp>
      </p:grpSp>
      <p:graphicFrame>
        <p:nvGraphicFramePr>
          <p:cNvPr id="31" name="Object 2"/>
          <p:cNvGraphicFramePr>
            <a:graphicFrameLocks noGrp="1" noChangeAspect="1"/>
          </p:cNvGraphicFramePr>
          <p:nvPr>
            <p:ph idx="1"/>
            <p:extLst>
              <p:ext uri="{D42A27DB-BD31-4B8C-83A1-F6EECF244321}">
                <p14:modId xmlns:p14="http://schemas.microsoft.com/office/powerpoint/2010/main" val="1346819510"/>
              </p:ext>
            </p:extLst>
          </p:nvPr>
        </p:nvGraphicFramePr>
        <p:xfrm>
          <a:off x="357190" y="1708720"/>
          <a:ext cx="8458201" cy="4040187"/>
        </p:xfrm>
        <a:graphic>
          <a:graphicData uri="http://schemas.openxmlformats.org/drawingml/2006/chart">
            <c:chart xmlns:c="http://schemas.openxmlformats.org/drawingml/2006/chart" xmlns:r="http://schemas.openxmlformats.org/officeDocument/2006/relationships" r:id="rId4"/>
          </a:graphicData>
        </a:graphic>
      </p:graphicFrame>
      <p:sp>
        <p:nvSpPr>
          <p:cNvPr id="7046148" name="Rectangle 4"/>
          <p:cNvSpPr>
            <a:spLocks noChangeArrowheads="1"/>
          </p:cNvSpPr>
          <p:nvPr/>
        </p:nvSpPr>
        <p:spPr bwMode="auto">
          <a:xfrm>
            <a:off x="1603517" y="5706629"/>
            <a:ext cx="6875207" cy="370104"/>
          </a:xfrm>
          <a:prstGeom prst="rect">
            <a:avLst/>
          </a:prstGeom>
          <a:noFill/>
          <a:ln w="9525">
            <a:noFill/>
            <a:miter lim="800000"/>
            <a:headEnd/>
            <a:tailEnd/>
          </a:ln>
        </p:spPr>
        <p:txBody>
          <a:bodyPr wrap="square" lIns="92075" tIns="46039" rIns="92075" bIns="46039">
            <a:spAutoFit/>
          </a:bodyPr>
          <a:lstStyle/>
          <a:p>
            <a:pPr>
              <a:spcBef>
                <a:spcPct val="0"/>
              </a:spcBef>
              <a:buClrTx/>
              <a:buFontTx/>
              <a:buNone/>
            </a:pPr>
            <a:r>
              <a:rPr lang="en-US" sz="1801" b="1" dirty="0">
                <a:solidFill>
                  <a:schemeClr val="accent1"/>
                </a:solidFill>
                <a:latin typeface="Arial" charset="0"/>
              </a:rPr>
              <a:t>BLUE</a:t>
            </a:r>
            <a:r>
              <a:rPr lang="en-US" sz="1401" b="1" dirty="0">
                <a:latin typeface="Arial" charset="0"/>
              </a:rPr>
              <a:t> = </a:t>
            </a:r>
            <a:r>
              <a:rPr lang="en-US" sz="1801" b="1" dirty="0">
                <a:latin typeface="Arial" charset="0"/>
              </a:rPr>
              <a:t>Democratic President</a:t>
            </a:r>
            <a:r>
              <a:rPr lang="en-US" sz="1401" b="1" dirty="0">
                <a:latin typeface="Arial" charset="0"/>
              </a:rPr>
              <a:t>        </a:t>
            </a:r>
            <a:r>
              <a:rPr lang="en-US" sz="1801" b="1" dirty="0">
                <a:solidFill>
                  <a:srgbClr val="C00000"/>
                </a:solidFill>
                <a:latin typeface="Arial" charset="0"/>
              </a:rPr>
              <a:t>RED</a:t>
            </a:r>
            <a:r>
              <a:rPr lang="en-US" sz="1401" b="1" dirty="0">
                <a:latin typeface="Arial" charset="0"/>
              </a:rPr>
              <a:t> = </a:t>
            </a:r>
            <a:r>
              <a:rPr lang="en-US" sz="1801" b="1" dirty="0">
                <a:latin typeface="Arial" charset="0"/>
              </a:rPr>
              <a:t>Republican President</a:t>
            </a:r>
          </a:p>
        </p:txBody>
      </p:sp>
      <p:sp>
        <p:nvSpPr>
          <p:cNvPr id="3" name="Title 2"/>
          <p:cNvSpPr>
            <a:spLocks noGrp="1"/>
          </p:cNvSpPr>
          <p:nvPr>
            <p:ph type="title"/>
          </p:nvPr>
        </p:nvSpPr>
        <p:spPr/>
        <p:txBody>
          <a:bodyPr/>
          <a:lstStyle/>
          <a:p>
            <a:r>
              <a:rPr lang="en-US" dirty="0"/>
              <a:t>P/C Insurance Industry ROE by Presidential Party Affiliation</a:t>
            </a:r>
          </a:p>
        </p:txBody>
      </p:sp>
      <p:sp>
        <p:nvSpPr>
          <p:cNvPr id="5" name="Text Placeholder 4"/>
          <p:cNvSpPr>
            <a:spLocks noGrp="1"/>
          </p:cNvSpPr>
          <p:nvPr>
            <p:ph type="body" sz="quarter" idx="15"/>
          </p:nvPr>
        </p:nvSpPr>
        <p:spPr/>
        <p:txBody>
          <a:bodyPr/>
          <a:lstStyle/>
          <a:p>
            <a:r>
              <a:rPr lang="en-US" dirty="0"/>
              <a:t>1950-2016*</a:t>
            </a:r>
          </a:p>
        </p:txBody>
      </p:sp>
      <p:sp>
        <p:nvSpPr>
          <p:cNvPr id="6" name="Text Placeholder 5"/>
          <p:cNvSpPr>
            <a:spLocks noGrp="1"/>
          </p:cNvSpPr>
          <p:nvPr>
            <p:ph type="body" sz="quarter" idx="16"/>
          </p:nvPr>
        </p:nvSpPr>
        <p:spPr/>
        <p:txBody>
          <a:bodyPr/>
          <a:lstStyle/>
          <a:p>
            <a:endParaRPr lang="en-US" dirty="0"/>
          </a:p>
          <a:p>
            <a:r>
              <a:rPr lang="en-US" dirty="0"/>
              <a:t>*2016 data is through Q3. Source: Insurance Information Institute.</a:t>
            </a:r>
          </a:p>
        </p:txBody>
      </p:sp>
      <p:sp>
        <p:nvSpPr>
          <p:cNvPr id="16399" name="Text Box 16"/>
          <p:cNvSpPr txBox="1">
            <a:spLocks noChangeArrowheads="1"/>
          </p:cNvSpPr>
          <p:nvPr/>
        </p:nvSpPr>
        <p:spPr bwMode="auto">
          <a:xfrm rot="-5400000">
            <a:off x="685403" y="2436553"/>
            <a:ext cx="1325191"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Truman</a:t>
            </a:r>
          </a:p>
        </p:txBody>
      </p:sp>
      <p:sp>
        <p:nvSpPr>
          <p:cNvPr id="41" name="Text Box 16"/>
          <p:cNvSpPr txBox="1">
            <a:spLocks noChangeArrowheads="1"/>
          </p:cNvSpPr>
          <p:nvPr/>
        </p:nvSpPr>
        <p:spPr bwMode="auto">
          <a:xfrm rot="-5400000">
            <a:off x="1250973"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Eisenhower</a:t>
            </a:r>
          </a:p>
        </p:txBody>
      </p:sp>
      <p:sp>
        <p:nvSpPr>
          <p:cNvPr id="42" name="Text Box 16"/>
          <p:cNvSpPr txBox="1">
            <a:spLocks noChangeArrowheads="1"/>
          </p:cNvSpPr>
          <p:nvPr/>
        </p:nvSpPr>
        <p:spPr bwMode="auto">
          <a:xfrm rot="-5400000">
            <a:off x="2186265"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Kennedy/ Johnson</a:t>
            </a:r>
          </a:p>
        </p:txBody>
      </p:sp>
      <p:sp>
        <p:nvSpPr>
          <p:cNvPr id="43" name="Text Box 16"/>
          <p:cNvSpPr txBox="1">
            <a:spLocks noChangeArrowheads="1"/>
          </p:cNvSpPr>
          <p:nvPr/>
        </p:nvSpPr>
        <p:spPr bwMode="auto">
          <a:xfrm rot="-5400000">
            <a:off x="3141480"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Nixon/</a:t>
            </a:r>
            <a:br>
              <a:rPr lang="en-US" sz="1401" b="1" dirty="0">
                <a:solidFill>
                  <a:schemeClr val="bg1"/>
                </a:solidFill>
              </a:rPr>
            </a:br>
            <a:r>
              <a:rPr lang="en-US" sz="1401" b="1" dirty="0">
                <a:solidFill>
                  <a:schemeClr val="bg1"/>
                </a:solidFill>
              </a:rPr>
              <a:t>Ford</a:t>
            </a:r>
          </a:p>
        </p:txBody>
      </p:sp>
      <p:sp>
        <p:nvSpPr>
          <p:cNvPr id="44" name="Text Box 16"/>
          <p:cNvSpPr txBox="1">
            <a:spLocks noChangeArrowheads="1"/>
          </p:cNvSpPr>
          <p:nvPr/>
        </p:nvSpPr>
        <p:spPr bwMode="auto">
          <a:xfrm rot="-5400000">
            <a:off x="3819075"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Carter</a:t>
            </a:r>
          </a:p>
        </p:txBody>
      </p:sp>
      <p:sp>
        <p:nvSpPr>
          <p:cNvPr id="45" name="Text Box 16"/>
          <p:cNvSpPr txBox="1">
            <a:spLocks noChangeArrowheads="1"/>
          </p:cNvSpPr>
          <p:nvPr/>
        </p:nvSpPr>
        <p:spPr bwMode="auto">
          <a:xfrm rot="-5400000">
            <a:off x="4705945"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Reagan/</a:t>
            </a:r>
            <a:br>
              <a:rPr lang="en-US" sz="1401" b="1" dirty="0">
                <a:solidFill>
                  <a:schemeClr val="bg1"/>
                </a:solidFill>
              </a:rPr>
            </a:br>
            <a:r>
              <a:rPr lang="en-US" sz="1401" b="1" dirty="0">
                <a:solidFill>
                  <a:schemeClr val="bg1"/>
                </a:solidFill>
              </a:rPr>
              <a:t>Bush I</a:t>
            </a:r>
          </a:p>
        </p:txBody>
      </p:sp>
      <p:sp>
        <p:nvSpPr>
          <p:cNvPr id="46" name="Text Box 16"/>
          <p:cNvSpPr txBox="1">
            <a:spLocks noChangeArrowheads="1"/>
          </p:cNvSpPr>
          <p:nvPr/>
        </p:nvSpPr>
        <p:spPr bwMode="auto">
          <a:xfrm rot="-5400000">
            <a:off x="5813620"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Clinton</a:t>
            </a:r>
          </a:p>
        </p:txBody>
      </p:sp>
      <p:sp>
        <p:nvSpPr>
          <p:cNvPr id="47" name="Text Box 16"/>
          <p:cNvSpPr txBox="1">
            <a:spLocks noChangeArrowheads="1"/>
          </p:cNvSpPr>
          <p:nvPr/>
        </p:nvSpPr>
        <p:spPr bwMode="auto">
          <a:xfrm rot="-5400000">
            <a:off x="6766031"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Bush II</a:t>
            </a:r>
          </a:p>
        </p:txBody>
      </p:sp>
      <p:sp>
        <p:nvSpPr>
          <p:cNvPr id="48" name="Text Box 16"/>
          <p:cNvSpPr txBox="1">
            <a:spLocks noChangeArrowheads="1"/>
          </p:cNvSpPr>
          <p:nvPr/>
        </p:nvSpPr>
        <p:spPr bwMode="auto">
          <a:xfrm rot="-5400000">
            <a:off x="7622447" y="2476018"/>
            <a:ext cx="1404123" cy="308420"/>
          </a:xfrm>
          <a:prstGeom prst="rect">
            <a:avLst/>
          </a:prstGeom>
          <a:noFill/>
          <a:ln w="9525">
            <a:noFill/>
            <a:miter lim="800000"/>
            <a:headEnd/>
            <a:tailEnd/>
          </a:ln>
        </p:spPr>
        <p:txBody>
          <a:bodyPr wrap="square" lIns="92075" tIns="46039" rIns="92075" bIns="46039" anchor="ctr" anchorCtr="0">
            <a:noAutofit/>
          </a:bodyPr>
          <a:lstStyle/>
          <a:p>
            <a:pPr marL="342882" indent="-342882" algn="r">
              <a:buClr>
                <a:schemeClr val="tx1"/>
              </a:buClr>
            </a:pPr>
            <a:r>
              <a:rPr lang="en-US" sz="1401" b="1" dirty="0">
                <a:solidFill>
                  <a:schemeClr val="bg1"/>
                </a:solidFill>
              </a:rPr>
              <a:t>Obama</a:t>
            </a:r>
          </a:p>
        </p:txBody>
      </p:sp>
    </p:spTree>
    <p:custDataLst>
      <p:tags r:id="rId1"/>
    </p:custDataLst>
    <p:extLst>
      <p:ext uri="{BB962C8B-B14F-4D97-AF65-F5344CB8AC3E}">
        <p14:creationId xmlns:p14="http://schemas.microsoft.com/office/powerpoint/2010/main" val="105997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46148"/>
                                        </p:tgtEl>
                                        <p:attrNameLst>
                                          <p:attrName>style.visibility</p:attrName>
                                        </p:attrNameLst>
                                      </p:cBhvr>
                                      <p:to>
                                        <p:strVal val="visible"/>
                                      </p:to>
                                    </p:set>
                                    <p:anim calcmode="lin" valueType="num">
                                      <p:cBhvr additive="base">
                                        <p:cTn id="7" dur="500" fill="hold"/>
                                        <p:tgtEl>
                                          <p:spTgt spid="7046148"/>
                                        </p:tgtEl>
                                        <p:attrNameLst>
                                          <p:attrName>ppt_x</p:attrName>
                                        </p:attrNameLst>
                                      </p:cBhvr>
                                      <p:tavLst>
                                        <p:tav tm="0">
                                          <p:val>
                                            <p:strVal val="1+#ppt_w/2"/>
                                          </p:val>
                                        </p:tav>
                                        <p:tav tm="100000">
                                          <p:val>
                                            <p:strVal val="#ppt_x"/>
                                          </p:val>
                                        </p:tav>
                                      </p:tavLst>
                                    </p:anim>
                                    <p:anim calcmode="lin" valueType="num">
                                      <p:cBhvr additive="base">
                                        <p:cTn id="8"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14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Catastrophe Change</a:t>
            </a:r>
          </a:p>
        </p:txBody>
      </p:sp>
    </p:spTree>
    <p:extLst>
      <p:ext uri="{BB962C8B-B14F-4D97-AF65-F5344CB8AC3E}">
        <p14:creationId xmlns:p14="http://schemas.microsoft.com/office/powerpoint/2010/main" val="392138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948" y="263323"/>
            <a:ext cx="8658547" cy="1331652"/>
          </a:xfrm>
          <a:prstGeom prst="rect">
            <a:avLst/>
          </a:prstGeom>
          <a:noFill/>
        </p:spPr>
        <p:txBody>
          <a:bodyPr wrap="square" rtlCol="0">
            <a:noAutofit/>
          </a:bodyPr>
          <a:lstStyle/>
          <a:p>
            <a:pPr>
              <a:lnSpc>
                <a:spcPct val="90000"/>
              </a:lnSpc>
              <a:spcBef>
                <a:spcPts val="1200"/>
              </a:spcBef>
              <a:buClr>
                <a:srgbClr val="337DBE"/>
              </a:buClr>
              <a:buSzPct val="77000"/>
            </a:pPr>
            <a:r>
              <a:rPr lang="en-US" sz="2800" dirty="0">
                <a:solidFill>
                  <a:srgbClr val="337DBE"/>
                </a:solidFill>
              </a:rPr>
              <a:t>Natural Catastrophe Losses Totaled $175 Billion, </a:t>
            </a:r>
            <a:br>
              <a:rPr lang="en-US" sz="2800" dirty="0">
                <a:solidFill>
                  <a:srgbClr val="337DBE"/>
                </a:solidFill>
              </a:rPr>
            </a:br>
            <a:r>
              <a:rPr lang="en-US" sz="2800" dirty="0">
                <a:solidFill>
                  <a:srgbClr val="337DBE"/>
                </a:solidFill>
              </a:rPr>
              <a:t>Up From $103 Billion in 2015</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15644" r="6123" b="8376"/>
          <a:stretch/>
        </p:blipFill>
        <p:spPr>
          <a:xfrm>
            <a:off x="360256" y="2037057"/>
            <a:ext cx="8326545" cy="3691656"/>
          </a:xfrm>
          <a:prstGeom prst="rect">
            <a:avLst/>
          </a:prstGeom>
        </p:spPr>
      </p:pic>
      <p:sp>
        <p:nvSpPr>
          <p:cNvPr id="5" name="Text Placeholder 4"/>
          <p:cNvSpPr>
            <a:spLocks noGrp="1"/>
          </p:cNvSpPr>
          <p:nvPr>
            <p:ph type="body" sz="quarter" idx="16"/>
          </p:nvPr>
        </p:nvSpPr>
        <p:spPr/>
        <p:txBody>
          <a:bodyPr/>
          <a:lstStyle/>
          <a:p>
            <a:r>
              <a:rPr lang="en-US" dirty="0"/>
              <a:t>Source: © 2017 Munich Re, Geo Risks Research, </a:t>
            </a:r>
            <a:r>
              <a:rPr lang="en-US" dirty="0" err="1"/>
              <a:t>NatCatSERVICE</a:t>
            </a:r>
            <a:r>
              <a:rPr lang="en-US" dirty="0"/>
              <a:t>. As of February 2017. </a:t>
            </a:r>
          </a:p>
        </p:txBody>
      </p:sp>
      <p:sp>
        <p:nvSpPr>
          <p:cNvPr id="8" name="Text Placeholder 3"/>
          <p:cNvSpPr>
            <a:spLocks noGrp="1"/>
          </p:cNvSpPr>
          <p:nvPr>
            <p:ph type="body" sz="quarter" idx="15"/>
          </p:nvPr>
        </p:nvSpPr>
        <p:spPr>
          <a:xfrm>
            <a:off x="356621" y="1600393"/>
            <a:ext cx="8454009" cy="396947"/>
          </a:xfrm>
        </p:spPr>
        <p:txBody>
          <a:bodyPr/>
          <a:lstStyle/>
          <a:p>
            <a:r>
              <a:rPr lang="en-US" dirty="0"/>
              <a:t>World Natural Catastrophes, 2016</a:t>
            </a:r>
          </a:p>
        </p:txBody>
      </p:sp>
    </p:spTree>
    <p:extLst>
      <p:ext uri="{BB962C8B-B14F-4D97-AF65-F5344CB8AC3E}">
        <p14:creationId xmlns:p14="http://schemas.microsoft.com/office/powerpoint/2010/main" val="297062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 y="2048102"/>
            <a:ext cx="9144001" cy="48099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I.I.I. Mission Statement</a:t>
            </a:r>
          </a:p>
        </p:txBody>
      </p:sp>
      <p:sp>
        <p:nvSpPr>
          <p:cNvPr id="8" name="Text Placeholder 4"/>
          <p:cNvSpPr txBox="1">
            <a:spLocks/>
          </p:cNvSpPr>
          <p:nvPr/>
        </p:nvSpPr>
        <p:spPr bwMode="gray">
          <a:xfrm>
            <a:off x="356617" y="2335501"/>
            <a:ext cx="5207001" cy="872767"/>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82880" tIns="45716"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r>
              <a:rPr lang="en-US" sz="2400" dirty="0">
                <a:solidFill>
                  <a:schemeClr val="bg1"/>
                </a:solidFill>
              </a:rPr>
              <a:t>Improving public understanding </a:t>
            </a:r>
            <a:br>
              <a:rPr lang="en-US" sz="2400" dirty="0">
                <a:solidFill>
                  <a:schemeClr val="bg1"/>
                </a:solidFill>
              </a:rPr>
            </a:br>
            <a:r>
              <a:rPr lang="en-US" sz="2400" dirty="0">
                <a:solidFill>
                  <a:schemeClr val="bg1"/>
                </a:solidFill>
              </a:rPr>
              <a:t>of insurance...</a:t>
            </a:r>
          </a:p>
        </p:txBody>
      </p:sp>
      <p:sp>
        <p:nvSpPr>
          <p:cNvPr id="9" name="Text Placeholder 4"/>
          <p:cNvSpPr txBox="1">
            <a:spLocks/>
          </p:cNvSpPr>
          <p:nvPr/>
        </p:nvSpPr>
        <p:spPr bwMode="gray">
          <a:xfrm>
            <a:off x="3492628" y="4751809"/>
            <a:ext cx="5127499" cy="872767"/>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82880" tIns="45716" rIns="18288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endParaRPr lang="is-IS" sz="2400" dirty="0">
              <a:solidFill>
                <a:schemeClr val="bg1"/>
              </a:solidFill>
            </a:endParaRPr>
          </a:p>
          <a:p>
            <a:pPr algn="l">
              <a:lnSpc>
                <a:spcPct val="94000"/>
              </a:lnSpc>
              <a:spcBef>
                <a:spcPts val="0"/>
              </a:spcBef>
            </a:pPr>
            <a:r>
              <a:rPr lang="is-IS" sz="2400" dirty="0">
                <a:solidFill>
                  <a:schemeClr val="bg1"/>
                </a:solidFill>
              </a:rPr>
              <a:t>…</a:t>
            </a:r>
            <a:r>
              <a:rPr lang="en-US" sz="2400" dirty="0">
                <a:solidFill>
                  <a:schemeClr val="bg1"/>
                </a:solidFill>
              </a:rPr>
              <a:t>what it does and how it works</a:t>
            </a:r>
          </a:p>
          <a:p>
            <a:pPr algn="r">
              <a:lnSpc>
                <a:spcPct val="94000"/>
              </a:lnSpc>
              <a:spcBef>
                <a:spcPts val="0"/>
              </a:spcBef>
            </a:pPr>
            <a:endParaRPr lang="en-US" sz="2400" dirty="0">
              <a:solidFill>
                <a:schemeClr val="bg1"/>
              </a:solidFill>
            </a:endParaRPr>
          </a:p>
        </p:txBody>
      </p:sp>
      <p:sp>
        <p:nvSpPr>
          <p:cNvPr id="11" name="Right Triangle 10"/>
          <p:cNvSpPr>
            <a:spLocks noChangeAspect="1"/>
          </p:cNvSpPr>
          <p:nvPr/>
        </p:nvSpPr>
        <p:spPr>
          <a:xfrm rot="16200000">
            <a:off x="8375904" y="6089905"/>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p>
        </p:txBody>
      </p:sp>
      <p:sp>
        <p:nvSpPr>
          <p:cNvPr id="12" name="Slide Number Placeholder 5"/>
          <p:cNvSpPr txBox="1">
            <a:spLocks/>
          </p:cNvSpPr>
          <p:nvPr/>
        </p:nvSpPr>
        <p:spPr bwMode="gray">
          <a:xfrm>
            <a:off x="8620130" y="6662380"/>
            <a:ext cx="438151" cy="120185"/>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a:latin typeface="+mn-lt"/>
              </a:rPr>
              <a:pPr/>
              <a:t>2</a:t>
            </a:fld>
            <a:endParaRPr lang="en-US" dirty="0">
              <a:latin typeface="+mn-lt"/>
            </a:endParaRPr>
          </a:p>
        </p:txBody>
      </p:sp>
    </p:spTree>
    <p:custDataLst>
      <p:tags r:id="rId1"/>
    </p:custDataLst>
    <p:extLst>
      <p:ext uri="{BB962C8B-B14F-4D97-AF65-F5344CB8AC3E}">
        <p14:creationId xmlns:p14="http://schemas.microsoft.com/office/powerpoint/2010/main" val="15866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t="16750" r="8139" b="8836"/>
          <a:stretch/>
        </p:blipFill>
        <p:spPr>
          <a:xfrm>
            <a:off x="109004" y="1862124"/>
            <a:ext cx="8660299" cy="4142675"/>
          </a:xfrm>
          <a:prstGeom prst="rect">
            <a:avLst/>
          </a:prstGeom>
        </p:spPr>
      </p:pic>
      <p:sp>
        <p:nvSpPr>
          <p:cNvPr id="2" name="Title 1"/>
          <p:cNvSpPr>
            <a:spLocks noGrp="1"/>
          </p:cNvSpPr>
          <p:nvPr>
            <p:ph type="title"/>
          </p:nvPr>
        </p:nvSpPr>
        <p:spPr/>
        <p:txBody>
          <a:bodyPr/>
          <a:lstStyle/>
          <a:p>
            <a:r>
              <a:rPr lang="en-US" sz="3200" dirty="0"/>
              <a:t>The Frequency of Extreme Weather Events </a:t>
            </a:r>
            <a:br>
              <a:rPr lang="en-US" sz="3200" dirty="0"/>
            </a:br>
            <a:r>
              <a:rPr lang="en-US" sz="3200" dirty="0"/>
              <a:t>Is Rising</a:t>
            </a:r>
            <a:endParaRPr lang="en-US" dirty="0"/>
          </a:p>
        </p:txBody>
      </p:sp>
      <p:sp>
        <p:nvSpPr>
          <p:cNvPr id="4" name="Text Placeholder 3"/>
          <p:cNvSpPr>
            <a:spLocks noGrp="1"/>
          </p:cNvSpPr>
          <p:nvPr>
            <p:ph type="body" sz="quarter" idx="15"/>
          </p:nvPr>
        </p:nvSpPr>
        <p:spPr/>
        <p:txBody>
          <a:bodyPr/>
          <a:lstStyle/>
          <a:p>
            <a:r>
              <a:rPr lang="en-US" dirty="0"/>
              <a:t>Number of World Natural Catastrophes, 1980-2016</a:t>
            </a:r>
          </a:p>
        </p:txBody>
      </p:sp>
      <p:sp>
        <p:nvSpPr>
          <p:cNvPr id="5" name="Text Placeholder 4"/>
          <p:cNvSpPr>
            <a:spLocks noGrp="1"/>
          </p:cNvSpPr>
          <p:nvPr>
            <p:ph type="body" sz="quarter" idx="16"/>
          </p:nvPr>
        </p:nvSpPr>
        <p:spPr/>
        <p:txBody>
          <a:bodyPr/>
          <a:lstStyle/>
          <a:p>
            <a:r>
              <a:rPr lang="en-US" dirty="0"/>
              <a:t>Source: © 2017 Munich Re, Geo Risks Research, </a:t>
            </a:r>
            <a:r>
              <a:rPr lang="en-US" dirty="0" err="1"/>
              <a:t>NatCatSERVICE</a:t>
            </a:r>
            <a:r>
              <a:rPr lang="en-US" dirty="0"/>
              <a:t>. As of February 2017. </a:t>
            </a:r>
          </a:p>
        </p:txBody>
      </p:sp>
    </p:spTree>
    <p:extLst>
      <p:ext uri="{BB962C8B-B14F-4D97-AF65-F5344CB8AC3E}">
        <p14:creationId xmlns:p14="http://schemas.microsoft.com/office/powerpoint/2010/main" val="204240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Induced Earthquakes </a:t>
            </a:r>
          </a:p>
        </p:txBody>
      </p:sp>
      <p:sp>
        <p:nvSpPr>
          <p:cNvPr id="6" name="Text Placeholder 5"/>
          <p:cNvSpPr>
            <a:spLocks noGrp="1"/>
          </p:cNvSpPr>
          <p:nvPr>
            <p:ph type="body" sz="quarter" idx="16"/>
          </p:nvPr>
        </p:nvSpPr>
        <p:spPr/>
        <p:txBody>
          <a:bodyPr/>
          <a:lstStyle/>
          <a:p>
            <a:r>
              <a:rPr lang="en-US" dirty="0"/>
              <a:t>Source: USGS-NEIC </a:t>
            </a:r>
            <a:r>
              <a:rPr lang="en-US" dirty="0" err="1"/>
              <a:t>ComCat</a:t>
            </a:r>
            <a:r>
              <a:rPr lang="en-US" dirty="0"/>
              <a:t> &amp; Oklahoma Geological Survey; preliminary as of July 4, 2017.</a:t>
            </a:r>
          </a:p>
        </p:txBody>
      </p:sp>
      <p:graphicFrame>
        <p:nvGraphicFramePr>
          <p:cNvPr id="7" name="Object 3"/>
          <p:cNvGraphicFramePr>
            <a:graphicFrameLocks/>
          </p:cNvGraphicFramePr>
          <p:nvPr>
            <p:extLst>
              <p:ext uri="{D42A27DB-BD31-4B8C-83A1-F6EECF244321}">
                <p14:modId xmlns:p14="http://schemas.microsoft.com/office/powerpoint/2010/main" val="98465139"/>
              </p:ext>
            </p:extLst>
          </p:nvPr>
        </p:nvGraphicFramePr>
        <p:xfrm>
          <a:off x="472052" y="1384396"/>
          <a:ext cx="8251825" cy="4389715"/>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7"/>
          <p:cNvSpPr>
            <a:spLocks noChangeArrowheads="1"/>
          </p:cNvSpPr>
          <p:nvPr/>
        </p:nvSpPr>
        <p:spPr bwMode="gray">
          <a:xfrm>
            <a:off x="1229162" y="3855677"/>
            <a:ext cx="839861" cy="502957"/>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~1.6/year</a:t>
            </a:r>
          </a:p>
        </p:txBody>
      </p:sp>
      <p:cxnSp>
        <p:nvCxnSpPr>
          <p:cNvPr id="10" name="Straight Arrow Connector 9"/>
          <p:cNvCxnSpPr/>
          <p:nvPr/>
        </p:nvCxnSpPr>
        <p:spPr bwMode="gray">
          <a:xfrm flipH="1">
            <a:off x="1366982" y="4358634"/>
            <a:ext cx="1336" cy="40733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58" name="2011"/>
          <p:cNvGrpSpPr/>
          <p:nvPr/>
        </p:nvGrpSpPr>
        <p:grpSpPr>
          <a:xfrm>
            <a:off x="5345752" y="3385223"/>
            <a:ext cx="1510441" cy="997803"/>
            <a:chOff x="5653149" y="4196466"/>
            <a:chExt cx="1510441" cy="997803"/>
          </a:xfrm>
        </p:grpSpPr>
        <p:sp>
          <p:nvSpPr>
            <p:cNvPr id="12" name="AutoShape 5"/>
            <p:cNvSpPr>
              <a:spLocks noChangeArrowheads="1"/>
            </p:cNvSpPr>
            <p:nvPr/>
          </p:nvSpPr>
          <p:spPr bwMode="gray">
            <a:xfrm>
              <a:off x="5653149" y="4196466"/>
              <a:ext cx="1510441" cy="665476"/>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Includes 3 quakes M4.0-4.8; </a:t>
              </a:r>
              <a:br>
                <a:rPr lang="en-US" sz="1200" b="1" dirty="0">
                  <a:solidFill>
                    <a:schemeClr val="bg1"/>
                  </a:solidFill>
                  <a:cs typeface="Arial" charset="0"/>
                </a:rPr>
              </a:br>
              <a:r>
                <a:rPr lang="en-US" sz="1200" b="1" dirty="0">
                  <a:solidFill>
                    <a:schemeClr val="bg1"/>
                  </a:solidFill>
                  <a:cs typeface="Arial" charset="0"/>
                </a:rPr>
                <a:t>1 quake M5.6</a:t>
              </a:r>
            </a:p>
          </p:txBody>
        </p:sp>
        <p:cxnSp>
          <p:nvCxnSpPr>
            <p:cNvPr id="13" name="Straight Arrow Connector 12"/>
            <p:cNvCxnSpPr/>
            <p:nvPr/>
          </p:nvCxnSpPr>
          <p:spPr bwMode="gray">
            <a:xfrm>
              <a:off x="6408370" y="4853623"/>
              <a:ext cx="0" cy="34064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4" name="2014"/>
          <p:cNvGrpSpPr/>
          <p:nvPr/>
        </p:nvGrpSpPr>
        <p:grpSpPr>
          <a:xfrm>
            <a:off x="4974336" y="2595854"/>
            <a:ext cx="2116356" cy="504042"/>
            <a:chOff x="2435844" y="4339869"/>
            <a:chExt cx="2116356" cy="504042"/>
          </a:xfrm>
        </p:grpSpPr>
        <p:sp>
          <p:nvSpPr>
            <p:cNvPr id="15" name="AutoShape 6"/>
            <p:cNvSpPr>
              <a:spLocks noChangeArrowheads="1"/>
            </p:cNvSpPr>
            <p:nvPr/>
          </p:nvSpPr>
          <p:spPr bwMode="gray">
            <a:xfrm>
              <a:off x="2435844" y="4339869"/>
              <a:ext cx="1642027" cy="504042"/>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Includes 15 quakes M4.0-4.4</a:t>
              </a:r>
            </a:p>
          </p:txBody>
        </p:sp>
        <p:cxnSp>
          <p:nvCxnSpPr>
            <p:cNvPr id="16" name="Straight Arrow Connector 15"/>
            <p:cNvCxnSpPr>
              <a:stCxn id="15" idx="3"/>
            </p:cNvCxnSpPr>
            <p:nvPr/>
          </p:nvCxnSpPr>
          <p:spPr bwMode="gray">
            <a:xfrm>
              <a:off x="4077871" y="4591890"/>
              <a:ext cx="474329" cy="0"/>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7" name="2015"/>
          <p:cNvGrpSpPr/>
          <p:nvPr/>
        </p:nvGrpSpPr>
        <p:grpSpPr>
          <a:xfrm>
            <a:off x="4925452" y="1584665"/>
            <a:ext cx="2557220" cy="504042"/>
            <a:chOff x="1757638" y="4513514"/>
            <a:chExt cx="2557220" cy="504042"/>
          </a:xfrm>
        </p:grpSpPr>
        <p:sp>
          <p:nvSpPr>
            <p:cNvPr id="48" name="AutoShape 6"/>
            <p:cNvSpPr>
              <a:spLocks noChangeArrowheads="1"/>
            </p:cNvSpPr>
            <p:nvPr/>
          </p:nvSpPr>
          <p:spPr bwMode="gray">
            <a:xfrm>
              <a:off x="1757638" y="4513514"/>
              <a:ext cx="1642026" cy="504042"/>
            </a:xfrm>
            <a:prstGeom prst="rect">
              <a:avLst/>
            </a:prstGeom>
            <a:solidFill>
              <a:schemeClr val="accent4"/>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Includes 30 quakes M4.0-4.7</a:t>
              </a:r>
            </a:p>
          </p:txBody>
        </p:sp>
        <p:cxnSp>
          <p:nvCxnSpPr>
            <p:cNvPr id="49" name="Straight Arrow Connector 48"/>
            <p:cNvCxnSpPr>
              <a:stCxn id="48" idx="3"/>
            </p:cNvCxnSpPr>
            <p:nvPr/>
          </p:nvCxnSpPr>
          <p:spPr bwMode="gray">
            <a:xfrm>
              <a:off x="3399664" y="4765535"/>
              <a:ext cx="915194" cy="0"/>
            </a:xfrm>
            <a:prstGeom prst="straightConnector1">
              <a:avLst/>
            </a:prstGeom>
            <a:ln w="28575">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9" name="2016"/>
          <p:cNvGrpSpPr/>
          <p:nvPr/>
        </p:nvGrpSpPr>
        <p:grpSpPr>
          <a:xfrm>
            <a:off x="6690935" y="996715"/>
            <a:ext cx="1583473" cy="1439406"/>
            <a:chOff x="7079226" y="1753620"/>
            <a:chExt cx="1583473" cy="1439406"/>
          </a:xfrm>
        </p:grpSpPr>
        <p:cxnSp>
          <p:nvCxnSpPr>
            <p:cNvPr id="54" name="Straight Arrow Connector 53"/>
            <p:cNvCxnSpPr/>
            <p:nvPr/>
          </p:nvCxnSpPr>
          <p:spPr bwMode="gray">
            <a:xfrm>
              <a:off x="8510015" y="2097044"/>
              <a:ext cx="0" cy="1095982"/>
            </a:xfrm>
            <a:prstGeom prst="straightConnector1">
              <a:avLst/>
            </a:prstGeom>
            <a:ln w="28575">
              <a:solidFill>
                <a:schemeClr val="tx2">
                  <a:lumMod val="90000"/>
                  <a:lumOff val="1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52" name="AutoShape 6"/>
            <p:cNvSpPr>
              <a:spLocks noChangeArrowheads="1"/>
            </p:cNvSpPr>
            <p:nvPr/>
          </p:nvSpPr>
          <p:spPr bwMode="gray">
            <a:xfrm>
              <a:off x="7079226" y="1753620"/>
              <a:ext cx="1583473" cy="667512"/>
            </a:xfrm>
            <a:prstGeom prst="rect">
              <a:avLst/>
            </a:prstGeom>
            <a:solidFill>
              <a:schemeClr val="tx2">
                <a:lumMod val="90000"/>
                <a:lumOff val="10000"/>
              </a:schemeClr>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Includes 20 quakes M4.0-5.1; </a:t>
              </a:r>
              <a:br>
                <a:rPr lang="en-US" sz="1200" b="1" dirty="0">
                  <a:solidFill>
                    <a:schemeClr val="bg1"/>
                  </a:solidFill>
                  <a:cs typeface="Arial" charset="0"/>
                </a:rPr>
              </a:br>
              <a:r>
                <a:rPr lang="en-US" sz="1200" b="1" dirty="0">
                  <a:solidFill>
                    <a:schemeClr val="tx2">
                      <a:lumMod val="25000"/>
                      <a:lumOff val="75000"/>
                    </a:schemeClr>
                  </a:solidFill>
                  <a:cs typeface="Arial" charset="0"/>
                </a:rPr>
                <a:t>1 quake M5.8</a:t>
              </a:r>
            </a:p>
          </p:txBody>
        </p:sp>
      </p:grpSp>
      <p:sp>
        <p:nvSpPr>
          <p:cNvPr id="64" name="Text Placeholder 4"/>
          <p:cNvSpPr txBox="1">
            <a:spLocks/>
          </p:cNvSpPr>
          <p:nvPr/>
        </p:nvSpPr>
        <p:spPr bwMode="gray">
          <a:xfrm>
            <a:off x="472052" y="5589473"/>
            <a:ext cx="8251825" cy="71222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Earthquake insurance take-up rates increased by over 300 percent </a:t>
            </a:r>
          </a:p>
          <a:p>
            <a:r>
              <a:rPr lang="en-US" sz="1800" dirty="0"/>
              <a:t>from 2006 to 2015  in Oklahoma.</a:t>
            </a:r>
          </a:p>
        </p:txBody>
      </p:sp>
      <p:sp>
        <p:nvSpPr>
          <p:cNvPr id="67" name="Text Placeholder 3"/>
          <p:cNvSpPr>
            <a:spLocks noGrp="1"/>
          </p:cNvSpPr>
          <p:nvPr>
            <p:ph type="body" sz="quarter" idx="15"/>
          </p:nvPr>
        </p:nvSpPr>
        <p:spPr>
          <a:xfrm>
            <a:off x="385491" y="1076522"/>
            <a:ext cx="8454009" cy="396947"/>
          </a:xfrm>
        </p:spPr>
        <p:txBody>
          <a:bodyPr/>
          <a:lstStyle/>
          <a:p>
            <a:r>
              <a:rPr lang="en-US" sz="2000" dirty="0"/>
              <a:t>Oklahoma Earthquakes Magnitude 3.0 and Greater</a:t>
            </a:r>
          </a:p>
        </p:txBody>
      </p:sp>
    </p:spTree>
    <p:extLst>
      <p:ext uri="{BB962C8B-B14F-4D97-AF65-F5344CB8AC3E}">
        <p14:creationId xmlns:p14="http://schemas.microsoft.com/office/powerpoint/2010/main" val="88081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3000"/>
                            </p:stCondLst>
                            <p:childTnLst>
                              <p:par>
                                <p:cTn id="21" presetID="53" presetClass="entr" presetSubtype="16" fill="hold" grpId="0" nodeType="afterEffect">
                                  <p:stCondLst>
                                    <p:cond delay="75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br>
              <a:rPr lang="en-US" dirty="0"/>
            </a:br>
            <a:r>
              <a:rPr lang="en-US" dirty="0"/>
              <a:t>Cyber Attacks </a:t>
            </a:r>
            <a:r>
              <a:rPr lang="mr-IN" dirty="0"/>
              <a:t>–</a:t>
            </a:r>
            <a:r>
              <a:rPr lang="en-US" dirty="0"/>
              <a:t> No. 2 Global Risk </a:t>
            </a:r>
          </a:p>
        </p:txBody>
      </p:sp>
      <p:sp>
        <p:nvSpPr>
          <p:cNvPr id="4" name="Text Placeholder 3"/>
          <p:cNvSpPr>
            <a:spLocks noGrp="1"/>
          </p:cNvSpPr>
          <p:nvPr>
            <p:ph type="body" sz="quarter" idx="16"/>
          </p:nvPr>
        </p:nvSpPr>
        <p:spPr/>
        <p:txBody>
          <a:bodyPr/>
          <a:lstStyle/>
          <a:p>
            <a:r>
              <a:rPr lang="en-US" dirty="0"/>
              <a:t>Source: Allianz Risk Barometer on Business Risks 2017.</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287874422"/>
              </p:ext>
            </p:extLst>
          </p:nvPr>
        </p:nvGraphicFramePr>
        <p:xfrm>
          <a:off x="495300" y="1444625"/>
          <a:ext cx="8225188" cy="4465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910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type="title"/>
          </p:nvPr>
        </p:nvSpPr>
        <p:spPr/>
        <p:txBody>
          <a:bodyPr/>
          <a:lstStyle/>
          <a:p>
            <a:r>
              <a:rPr lang="en-US" dirty="0"/>
              <a:t>CAT Claims as a Percent of Total Claims*, </a:t>
            </a:r>
            <a:br>
              <a:rPr lang="en-US" dirty="0"/>
            </a:br>
            <a:r>
              <a:rPr lang="en-US" dirty="0"/>
              <a:t>First Quarter, 2011-2017</a:t>
            </a:r>
          </a:p>
        </p:txBody>
      </p:sp>
      <p:sp>
        <p:nvSpPr>
          <p:cNvPr id="5" name="Text Placeholder 4"/>
          <p:cNvSpPr>
            <a:spLocks noGrp="1"/>
          </p:cNvSpPr>
          <p:nvPr>
            <p:ph type="body" sz="quarter" idx="16"/>
          </p:nvPr>
        </p:nvSpPr>
        <p:spPr/>
        <p:txBody>
          <a:bodyPr/>
          <a:lstStyle/>
          <a:p>
            <a:r>
              <a:rPr lang="en-US" dirty="0">
                <a:solidFill>
                  <a:srgbClr val="000000"/>
                </a:solidFill>
                <a:cs typeface="Arial" charset="0"/>
              </a:rPr>
              <a:t>*Net of reinsurance and including Loss Adjustment Expenses</a:t>
            </a:r>
            <a:br>
              <a:rPr lang="en-US" dirty="0">
                <a:solidFill>
                  <a:srgbClr val="000000"/>
                </a:solidFill>
                <a:cs typeface="Arial" charset="0"/>
              </a:rPr>
            </a:br>
            <a:r>
              <a:rPr lang="en-US" dirty="0">
                <a:solidFill>
                  <a:srgbClr val="000000"/>
                </a:solidFill>
                <a:cs typeface="Arial" charset="0"/>
              </a:rPr>
              <a:t>Sources: </a:t>
            </a:r>
            <a:r>
              <a:rPr lang="en-US" dirty="0">
                <a:solidFill>
                  <a:srgbClr val="000000"/>
                </a:solidFill>
              </a:rPr>
              <a:t>ISO PCS; </a:t>
            </a:r>
            <a:r>
              <a:rPr lang="en-US" dirty="0">
                <a:solidFill>
                  <a:srgbClr val="000000"/>
                </a:solidFill>
                <a:cs typeface="Arial" charset="0"/>
              </a:rPr>
              <a:t>Insurance Information Institute calculations.</a:t>
            </a:r>
          </a:p>
        </p:txBody>
      </p:sp>
      <p:graphicFrame>
        <p:nvGraphicFramePr>
          <p:cNvPr id="2" name="Object 4"/>
          <p:cNvGraphicFramePr>
            <a:graphicFrameLocks noChangeAspect="1"/>
          </p:cNvGraphicFramePr>
          <p:nvPr>
            <p:extLst>
              <p:ext uri="{D42A27DB-BD31-4B8C-83A1-F6EECF244321}">
                <p14:modId xmlns:p14="http://schemas.microsoft.com/office/powerpoint/2010/main" val="899418915"/>
              </p:ext>
            </p:extLst>
          </p:nvPr>
        </p:nvGraphicFramePr>
        <p:xfrm>
          <a:off x="396964" y="1312215"/>
          <a:ext cx="8208021" cy="44977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p:cNvSpPr txBox="1">
            <a:spLocks/>
          </p:cNvSpPr>
          <p:nvPr/>
        </p:nvSpPr>
        <p:spPr bwMode="gray">
          <a:xfrm>
            <a:off x="457200" y="5457524"/>
            <a:ext cx="8147785" cy="83725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121905" tIns="60953" rIns="121905" bIns="12192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95000"/>
              </a:lnSpc>
              <a:spcBef>
                <a:spcPct val="25000"/>
              </a:spcBef>
            </a:pPr>
            <a:r>
              <a:rPr lang="en-US" sz="1600" dirty="0">
                <a:solidFill>
                  <a:srgbClr val="FFFFFF"/>
                </a:solidFill>
                <a:latin typeface="Arial" charset="0"/>
                <a:cs typeface="Arial" charset="0"/>
              </a:rPr>
              <a:t>CAT claims are normally a small part of total claims in the first quarter,</a:t>
            </a:r>
            <a:br>
              <a:rPr lang="en-US" sz="1600" dirty="0">
                <a:solidFill>
                  <a:srgbClr val="FFFFFF"/>
                </a:solidFill>
                <a:latin typeface="Arial" charset="0"/>
                <a:cs typeface="Arial" charset="0"/>
              </a:rPr>
            </a:br>
            <a:r>
              <a:rPr lang="en-US" sz="1600" dirty="0">
                <a:solidFill>
                  <a:srgbClr val="FFFFFF"/>
                </a:solidFill>
                <a:latin typeface="Arial" charset="0"/>
                <a:cs typeface="Arial" charset="0"/>
              </a:rPr>
              <a:t>but that wasn’t true in 2017. Moreover, although it’s a small sample,</a:t>
            </a:r>
            <a:br>
              <a:rPr lang="en-US" sz="1600" dirty="0">
                <a:solidFill>
                  <a:srgbClr val="FFFFFF"/>
                </a:solidFill>
                <a:latin typeface="Arial" charset="0"/>
                <a:cs typeface="Arial" charset="0"/>
              </a:rPr>
            </a:br>
            <a:r>
              <a:rPr lang="en-US" sz="1600" dirty="0">
                <a:solidFill>
                  <a:srgbClr val="FFFFFF"/>
                </a:solidFill>
                <a:latin typeface="Arial" charset="0"/>
                <a:cs typeface="Arial" charset="0"/>
              </a:rPr>
              <a:t>the trend seems to be rising.</a:t>
            </a:r>
          </a:p>
        </p:txBody>
      </p:sp>
    </p:spTree>
    <p:extLst>
      <p:ext uri="{BB962C8B-B14F-4D97-AF65-F5344CB8AC3E}">
        <p14:creationId xmlns:p14="http://schemas.microsoft.com/office/powerpoint/2010/main" val="20575733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uzz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7440" y="1488441"/>
            <a:ext cx="4389120" cy="4389120"/>
          </a:xfrm>
          <a:prstGeom prst="rect">
            <a:avLst/>
          </a:prstGeom>
        </p:spPr>
      </p:pic>
      <p:sp>
        <p:nvSpPr>
          <p:cNvPr id="1030" name="Rectangle 2"/>
          <p:cNvSpPr>
            <a:spLocks noGrp="1" noChangeArrowheads="1"/>
          </p:cNvSpPr>
          <p:nvPr>
            <p:ph type="title"/>
          </p:nvPr>
        </p:nvSpPr>
        <p:spPr>
          <a:xfrm>
            <a:off x="395116" y="232327"/>
            <a:ext cx="8458200" cy="950976"/>
          </a:xfrm>
        </p:spPr>
        <p:txBody>
          <a:bodyPr/>
          <a:lstStyle/>
          <a:p>
            <a:r>
              <a:rPr lang="en-US" dirty="0"/>
              <a:t>Road Safety</a:t>
            </a:r>
          </a:p>
        </p:txBody>
      </p:sp>
      <p:sp>
        <p:nvSpPr>
          <p:cNvPr id="15" name="Text Placeholder 14"/>
          <p:cNvSpPr>
            <a:spLocks noGrp="1"/>
          </p:cNvSpPr>
          <p:nvPr>
            <p:ph type="body" sz="quarter" idx="16"/>
          </p:nvPr>
        </p:nvSpPr>
        <p:spPr/>
        <p:txBody>
          <a:bodyPr/>
          <a:lstStyle/>
          <a:p>
            <a:r>
              <a:rPr lang="en-US"/>
              <a:t>Source: </a:t>
            </a:r>
            <a:r>
              <a:rPr lang="en-US" dirty="0"/>
              <a:t>Insurance Information Institute research.</a:t>
            </a:r>
          </a:p>
        </p:txBody>
      </p:sp>
      <p:sp>
        <p:nvSpPr>
          <p:cNvPr id="1036" name="Text Box 7"/>
          <p:cNvSpPr txBox="1">
            <a:spLocks noChangeArrowheads="1"/>
          </p:cNvSpPr>
          <p:nvPr/>
        </p:nvSpPr>
        <p:spPr bwMode="gray">
          <a:xfrm>
            <a:off x="5206549" y="2683475"/>
            <a:ext cx="1297707"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Distracted driving</a:t>
            </a:r>
          </a:p>
        </p:txBody>
      </p:sp>
      <p:sp>
        <p:nvSpPr>
          <p:cNvPr id="1037" name="Text Box 7"/>
          <p:cNvSpPr txBox="1">
            <a:spLocks noChangeArrowheads="1"/>
          </p:cNvSpPr>
          <p:nvPr/>
        </p:nvSpPr>
        <p:spPr bwMode="gray">
          <a:xfrm>
            <a:off x="5250031" y="4430328"/>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Faster driving</a:t>
            </a:r>
          </a:p>
        </p:txBody>
      </p:sp>
      <p:sp>
        <p:nvSpPr>
          <p:cNvPr id="13" name="Text Box 7"/>
          <p:cNvSpPr txBox="1">
            <a:spLocks noChangeArrowheads="1"/>
          </p:cNvSpPr>
          <p:nvPr/>
        </p:nvSpPr>
        <p:spPr bwMode="gray">
          <a:xfrm>
            <a:off x="3049138" y="2210150"/>
            <a:ext cx="1640788" cy="559367"/>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Economic </a:t>
            </a:r>
            <a:br>
              <a:rPr lang="en-US" sz="1600" b="1" dirty="0">
                <a:solidFill>
                  <a:schemeClr val="bg1"/>
                </a:solidFill>
              </a:rPr>
            </a:br>
            <a:r>
              <a:rPr lang="en-US" sz="1600" b="1" dirty="0">
                <a:solidFill>
                  <a:schemeClr val="bg1"/>
                </a:solidFill>
              </a:rPr>
              <a:t>well-being</a:t>
            </a:r>
          </a:p>
        </p:txBody>
      </p:sp>
      <p:sp>
        <p:nvSpPr>
          <p:cNvPr id="11" name="Text Box 7"/>
          <p:cNvSpPr txBox="1">
            <a:spLocks noChangeArrowheads="1"/>
          </p:cNvSpPr>
          <p:nvPr/>
        </p:nvSpPr>
        <p:spPr bwMode="gray">
          <a:xfrm>
            <a:off x="3901095" y="5301229"/>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Legalized marijuana</a:t>
            </a:r>
          </a:p>
        </p:txBody>
      </p:sp>
      <p:sp>
        <p:nvSpPr>
          <p:cNvPr id="14" name="Text Box 7"/>
          <p:cNvSpPr txBox="1">
            <a:spLocks noChangeArrowheads="1"/>
          </p:cNvSpPr>
          <p:nvPr/>
        </p:nvSpPr>
        <p:spPr bwMode="gray">
          <a:xfrm>
            <a:off x="2472583" y="3979885"/>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Expensive auto parts</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4231" y="4715887"/>
            <a:ext cx="548640" cy="5974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70827" y="1603083"/>
            <a:ext cx="597408" cy="597408"/>
          </a:xfrm>
          <a:prstGeom prst="rect">
            <a:avLst/>
          </a:prstGeom>
        </p:spPr>
      </p:pic>
      <p:sp>
        <p:nvSpPr>
          <p:cNvPr id="17" name="Text Box 7"/>
          <p:cNvSpPr txBox="1">
            <a:spLocks noChangeArrowheads="1"/>
          </p:cNvSpPr>
          <p:nvPr/>
        </p:nvSpPr>
        <p:spPr bwMode="gray">
          <a:xfrm>
            <a:off x="915148" y="3554731"/>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Safety Devices Can Be Expensive</a:t>
            </a:r>
          </a:p>
        </p:txBody>
      </p:sp>
      <p:sp>
        <p:nvSpPr>
          <p:cNvPr id="18" name="Text Box 7"/>
          <p:cNvSpPr txBox="1">
            <a:spLocks noChangeArrowheads="1"/>
          </p:cNvSpPr>
          <p:nvPr/>
        </p:nvSpPr>
        <p:spPr bwMode="gray">
          <a:xfrm>
            <a:off x="1596639" y="1414840"/>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Better Economy = More Drivers = More Accidents</a:t>
            </a:r>
          </a:p>
        </p:txBody>
      </p:sp>
      <p:sp>
        <p:nvSpPr>
          <p:cNvPr id="20" name="Text Box 7"/>
          <p:cNvSpPr txBox="1">
            <a:spLocks noChangeArrowheads="1"/>
          </p:cNvSpPr>
          <p:nvPr/>
        </p:nvSpPr>
        <p:spPr bwMode="gray">
          <a:xfrm>
            <a:off x="6094863" y="1422805"/>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18 Percent of Injury Crashes</a:t>
            </a:r>
          </a:p>
        </p:txBody>
      </p:sp>
      <p:sp>
        <p:nvSpPr>
          <p:cNvPr id="21" name="Text Box 7"/>
          <p:cNvSpPr txBox="1">
            <a:spLocks noChangeArrowheads="1"/>
          </p:cNvSpPr>
          <p:nvPr/>
        </p:nvSpPr>
        <p:spPr bwMode="gray">
          <a:xfrm>
            <a:off x="6453531" y="3761809"/>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Speed</a:t>
            </a:r>
          </a:p>
          <a:p>
            <a:pPr algn="ctr" eaLnBrk="0" hangingPunct="0">
              <a:lnSpc>
                <a:spcPct val="90000"/>
              </a:lnSpc>
              <a:spcBef>
                <a:spcPts val="300"/>
              </a:spcBef>
              <a:buSzPct val="90000"/>
            </a:pPr>
            <a:r>
              <a:rPr lang="en-US" sz="1600" dirty="0"/>
              <a:t>Still</a:t>
            </a:r>
          </a:p>
          <a:p>
            <a:pPr algn="ctr" eaLnBrk="0" hangingPunct="0">
              <a:lnSpc>
                <a:spcPct val="90000"/>
              </a:lnSpc>
              <a:spcBef>
                <a:spcPts val="300"/>
              </a:spcBef>
              <a:buSzPct val="90000"/>
            </a:pPr>
            <a:r>
              <a:rPr lang="en-US" sz="1600" dirty="0"/>
              <a:t>Kills</a:t>
            </a:r>
          </a:p>
        </p:txBody>
      </p:sp>
      <p:sp>
        <p:nvSpPr>
          <p:cNvPr id="22" name="Text Box 7"/>
          <p:cNvSpPr txBox="1">
            <a:spLocks noChangeArrowheads="1"/>
          </p:cNvSpPr>
          <p:nvPr/>
        </p:nvSpPr>
        <p:spPr bwMode="gray">
          <a:xfrm>
            <a:off x="5050669" y="5783939"/>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Driving While High</a:t>
            </a:r>
          </a:p>
        </p:txBody>
      </p:sp>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87933" y="3310443"/>
            <a:ext cx="749808" cy="713232"/>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58601" y="1846843"/>
            <a:ext cx="865675" cy="865675"/>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51903" y="3875592"/>
            <a:ext cx="896112" cy="554736"/>
          </a:xfrm>
          <a:prstGeom prst="rect">
            <a:avLst/>
          </a:prstGeom>
        </p:spPr>
      </p:pic>
      <p:grpSp>
        <p:nvGrpSpPr>
          <p:cNvPr id="16" name="Group 15"/>
          <p:cNvGrpSpPr/>
          <p:nvPr/>
        </p:nvGrpSpPr>
        <p:grpSpPr>
          <a:xfrm>
            <a:off x="4225243" y="2936910"/>
            <a:ext cx="693515" cy="704631"/>
            <a:chOff x="4059002" y="2863022"/>
            <a:chExt cx="892650" cy="906957"/>
          </a:xfrm>
        </p:grpSpPr>
        <p:sp>
          <p:nvSpPr>
            <p:cNvPr id="6" name="Rectangle 5"/>
            <p:cNvSpPr/>
            <p:nvPr/>
          </p:nvSpPr>
          <p:spPr>
            <a:xfrm>
              <a:off x="4195422" y="3316656"/>
              <a:ext cx="619810" cy="453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8" name="Triangle 7"/>
            <p:cNvSpPr/>
            <p:nvPr/>
          </p:nvSpPr>
          <p:spPr>
            <a:xfrm>
              <a:off x="4059002" y="2863022"/>
              <a:ext cx="892650" cy="5142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sp>
        <p:nvSpPr>
          <p:cNvPr id="12" name="Text Box 12"/>
          <p:cNvSpPr txBox="1">
            <a:spLocks noChangeArrowheads="1"/>
          </p:cNvSpPr>
          <p:nvPr/>
        </p:nvSpPr>
        <p:spPr bwMode="gray">
          <a:xfrm>
            <a:off x="3929795" y="3760243"/>
            <a:ext cx="1270000" cy="516464"/>
          </a:xfrm>
          <a:prstGeom prst="rect">
            <a:avLst/>
          </a:prstGeom>
          <a:noFill/>
          <a:ln w="9525">
            <a:noFill/>
            <a:miter lim="800000"/>
            <a:headEnd/>
            <a:tailEnd/>
          </a:ln>
          <a:effectLst/>
        </p:spPr>
        <p:txBody>
          <a:bodyPr wrap="square" lIns="0" tIns="0" rIns="0" bIns="0" anchor="t">
            <a:noAutofit/>
          </a:bodyPr>
          <a:lstStyle/>
          <a:p>
            <a:pPr algn="ctr" eaLnBrk="0" hangingPunct="0">
              <a:lnSpc>
                <a:spcPct val="80000"/>
              </a:lnSpc>
              <a:buSzPct val="90000"/>
              <a:buFont typeface="Wingdings" pitchFamily="2" charset="2"/>
              <a:buNone/>
            </a:pPr>
            <a:r>
              <a:rPr lang="en-US" sz="2000" dirty="0"/>
              <a:t>Why rates go up</a:t>
            </a:r>
          </a:p>
        </p:txBody>
      </p:sp>
    </p:spTree>
    <p:extLst>
      <p:ext uri="{BB962C8B-B14F-4D97-AF65-F5344CB8AC3E}">
        <p14:creationId xmlns:p14="http://schemas.microsoft.com/office/powerpoint/2010/main" val="2572803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37"/>
                                        </p:tgtEl>
                                        <p:attrNameLst>
                                          <p:attrName>style.visibility</p:attrName>
                                        </p:attrNameLst>
                                      </p:cBhvr>
                                      <p:to>
                                        <p:strVal val="visible"/>
                                      </p:to>
                                    </p:set>
                                    <p:animEffect transition="in" filter="fade">
                                      <p:cBhvr>
                                        <p:cTn id="10" dur="500"/>
                                        <p:tgtEl>
                                          <p:spTgt spid="103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P spid="1037" grpId="0"/>
      <p:bldP spid="13" grpId="0"/>
      <p:bldP spid="11" grpId="0"/>
      <p:bldP spid="14" grpId="0"/>
      <p:bldP spid="17" grpId="0"/>
      <p:bldP spid="18" grpId="0"/>
      <p:bldP spid="20" grpId="0"/>
      <p:bldP spid="21" grpId="0"/>
      <p:bldP spid="22"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1132" y="2614610"/>
            <a:ext cx="7772400" cy="1380745"/>
          </a:xfrm>
        </p:spPr>
        <p:txBody>
          <a:bodyPr/>
          <a:lstStyle/>
          <a:p>
            <a:r>
              <a:rPr lang="en-US" dirty="0"/>
              <a:t>Insurance and the Fourth Industrial Revolution</a:t>
            </a:r>
          </a:p>
        </p:txBody>
      </p:sp>
      <p:sp>
        <p:nvSpPr>
          <p:cNvPr id="2" name="TextBox 1"/>
          <p:cNvSpPr txBox="1"/>
          <p:nvPr/>
        </p:nvSpPr>
        <p:spPr>
          <a:xfrm>
            <a:off x="2792628" y="3080951"/>
            <a:ext cx="914400" cy="914400"/>
          </a:xfrm>
          <a:prstGeom prst="rect">
            <a:avLst/>
          </a:prstGeom>
          <a:noFill/>
        </p:spPr>
        <p:txBody>
          <a:bodyPr wrap="none" rtlCol="0">
            <a:noAutofit/>
          </a:bodyPr>
          <a:lstStyle/>
          <a:p>
            <a:pPr marL="292594" indent="-292594">
              <a:lnSpc>
                <a:spcPct val="90000"/>
              </a:lnSpc>
              <a:spcBef>
                <a:spcPts val="1200"/>
              </a:spcBef>
              <a:buClr>
                <a:srgbClr val="337DBE"/>
              </a:buClr>
              <a:buSzPct val="77000"/>
              <a:buFont typeface="Wingdings 3" panose="05040102010807070707" pitchFamily="18" charset="2"/>
              <a:buChar char=""/>
            </a:pPr>
            <a:endParaRPr lang="en-US" sz="2000" dirty="0"/>
          </a:p>
        </p:txBody>
      </p:sp>
    </p:spTree>
    <p:custDataLst>
      <p:tags r:id="rId1"/>
    </p:custDataLst>
    <p:extLst>
      <p:ext uri="{BB962C8B-B14F-4D97-AF65-F5344CB8AC3E}">
        <p14:creationId xmlns:p14="http://schemas.microsoft.com/office/powerpoint/2010/main" val="108926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bwMode="gray">
          <a:xfrm>
            <a:off x="343695" y="1362510"/>
            <a:ext cx="2724912" cy="2308697"/>
            <a:chOff x="343693" y="6487162"/>
            <a:chExt cx="2724912" cy="2308697"/>
          </a:xfrm>
        </p:grpSpPr>
        <p:sp>
          <p:nvSpPr>
            <p:cNvPr id="39" name="Rectangle 38"/>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0"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grpSp>
        <p:nvGrpSpPr>
          <p:cNvPr id="69" name="Group 68"/>
          <p:cNvGrpSpPr/>
          <p:nvPr/>
        </p:nvGrpSpPr>
        <p:grpSpPr bwMode="gray">
          <a:xfrm>
            <a:off x="3209545" y="1362510"/>
            <a:ext cx="2724912" cy="2308697"/>
            <a:chOff x="3209544" y="6487162"/>
            <a:chExt cx="2724912" cy="2308697"/>
          </a:xfrm>
        </p:grpSpPr>
        <p:sp>
          <p:nvSpPr>
            <p:cNvPr id="44" name="Rectangle 43"/>
            <p:cNvSpPr/>
            <p:nvPr/>
          </p:nvSpPr>
          <p:spPr bwMode="gray">
            <a:xfrm>
              <a:off x="3209544"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45" name="Text Placeholder 4"/>
            <p:cNvSpPr txBox="1">
              <a:spLocks/>
            </p:cNvSpPr>
            <p:nvPr/>
          </p:nvSpPr>
          <p:spPr bwMode="gray">
            <a:xfrm>
              <a:off x="3209544"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grpSp>
        <p:nvGrpSpPr>
          <p:cNvPr id="70" name="Group 69"/>
          <p:cNvGrpSpPr/>
          <p:nvPr/>
        </p:nvGrpSpPr>
        <p:grpSpPr bwMode="gray">
          <a:xfrm>
            <a:off x="6075396" y="1362510"/>
            <a:ext cx="2724912" cy="2308697"/>
            <a:chOff x="6075395" y="6487162"/>
            <a:chExt cx="2724912" cy="2308697"/>
          </a:xfrm>
        </p:grpSpPr>
        <p:sp>
          <p:nvSpPr>
            <p:cNvPr id="49" name="Rectangle 48"/>
            <p:cNvSpPr/>
            <p:nvPr/>
          </p:nvSpPr>
          <p:spPr bwMode="gray">
            <a:xfrm>
              <a:off x="6075395"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0" name="Text Placeholder 4"/>
            <p:cNvSpPr txBox="1">
              <a:spLocks/>
            </p:cNvSpPr>
            <p:nvPr/>
          </p:nvSpPr>
          <p:spPr bwMode="gray">
            <a:xfrm>
              <a:off x="6075395"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endParaRPr lang="en-US" sz="1801" dirty="0"/>
            </a:p>
          </p:txBody>
        </p:sp>
      </p:grpSp>
      <p:grpSp>
        <p:nvGrpSpPr>
          <p:cNvPr id="54" name="Group 53"/>
          <p:cNvGrpSpPr/>
          <p:nvPr/>
        </p:nvGrpSpPr>
        <p:grpSpPr bwMode="gray">
          <a:xfrm>
            <a:off x="1778140" y="3859516"/>
            <a:ext cx="2724912" cy="2308697"/>
            <a:chOff x="343693" y="6487162"/>
            <a:chExt cx="2724912" cy="2308697"/>
          </a:xfrm>
        </p:grpSpPr>
        <p:sp>
          <p:nvSpPr>
            <p:cNvPr id="55" name="Rectangle 54"/>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6"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grpSp>
        <p:nvGrpSpPr>
          <p:cNvPr id="57" name="Group 56"/>
          <p:cNvGrpSpPr/>
          <p:nvPr/>
        </p:nvGrpSpPr>
        <p:grpSpPr bwMode="gray">
          <a:xfrm>
            <a:off x="4642472" y="3859516"/>
            <a:ext cx="2724912" cy="2308697"/>
            <a:chOff x="343693" y="6487162"/>
            <a:chExt cx="2724912" cy="2308697"/>
          </a:xfrm>
        </p:grpSpPr>
        <p:sp>
          <p:nvSpPr>
            <p:cNvPr id="58" name="Rectangle 57"/>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59"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801" dirty="0">
                <a:solidFill>
                  <a:schemeClr val="bg1"/>
                </a:solidFill>
              </a:endParaRPr>
            </a:p>
          </p:txBody>
        </p:sp>
      </p:grpSp>
      <p:sp>
        <p:nvSpPr>
          <p:cNvPr id="4" name="Title 3"/>
          <p:cNvSpPr>
            <a:spLocks noGrp="1"/>
          </p:cNvSpPr>
          <p:nvPr>
            <p:ph type="title"/>
          </p:nvPr>
        </p:nvSpPr>
        <p:spPr/>
        <p:txBody>
          <a:bodyPr/>
          <a:lstStyle/>
          <a:p>
            <a:pPr lvl="1" fontAlgn="ctr"/>
            <a:r>
              <a:rPr lang="en-US" sz="3000" dirty="0">
                <a:solidFill>
                  <a:schemeClr val="accent1"/>
                </a:solidFill>
                <a:latin typeface="+mn-lt"/>
              </a:rPr>
              <a:t>Insurance Disruption</a:t>
            </a:r>
            <a:br>
              <a:rPr lang="en-US" sz="3000" dirty="0">
                <a:solidFill>
                  <a:schemeClr val="accent1"/>
                </a:solidFill>
                <a:latin typeface="+mn-lt"/>
              </a:rPr>
            </a:br>
            <a:r>
              <a:rPr lang="en-US" sz="3000" dirty="0">
                <a:solidFill>
                  <a:schemeClr val="accent1"/>
                </a:solidFill>
              </a:rPr>
              <a:t>Technology / Digitalization </a:t>
            </a:r>
          </a:p>
        </p:txBody>
      </p:sp>
      <p:sp>
        <p:nvSpPr>
          <p:cNvPr id="7" name="Text Placeholder 6"/>
          <p:cNvSpPr>
            <a:spLocks noGrp="1"/>
          </p:cNvSpPr>
          <p:nvPr>
            <p:ph type="body" sz="quarter" idx="16"/>
          </p:nvPr>
        </p:nvSpPr>
        <p:spPr/>
        <p:txBody>
          <a:bodyPr/>
          <a:lstStyle/>
          <a:p>
            <a:endParaRPr lang="en-US"/>
          </a:p>
        </p:txBody>
      </p:sp>
      <p:grpSp>
        <p:nvGrpSpPr>
          <p:cNvPr id="14" name="Group 13"/>
          <p:cNvGrpSpPr/>
          <p:nvPr/>
        </p:nvGrpSpPr>
        <p:grpSpPr bwMode="gray">
          <a:xfrm>
            <a:off x="343695" y="1362510"/>
            <a:ext cx="2724912" cy="2308697"/>
            <a:chOff x="343693" y="1362503"/>
            <a:chExt cx="2724912" cy="2308697"/>
          </a:xfrm>
        </p:grpSpPr>
        <p:grpSp>
          <p:nvGrpSpPr>
            <p:cNvPr id="2" name="Group 1"/>
            <p:cNvGrpSpPr/>
            <p:nvPr/>
          </p:nvGrpSpPr>
          <p:grpSpPr bwMode="gray">
            <a:xfrm>
              <a:off x="343693" y="1362503"/>
              <a:ext cx="2724912" cy="2308697"/>
              <a:chOff x="344196" y="1362503"/>
              <a:chExt cx="2724912" cy="2308697"/>
            </a:xfrm>
          </p:grpSpPr>
          <p:sp>
            <p:nvSpPr>
              <p:cNvPr id="15" name="Rectangle 14"/>
              <p:cNvSpPr/>
              <p:nvPr/>
            </p:nvSpPr>
            <p:spPr bwMode="gray">
              <a:xfrm>
                <a:off x="344196" y="2094023"/>
                <a:ext cx="2724912" cy="157717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6" name="Text Placeholder 4"/>
              <p:cNvSpPr txBox="1">
                <a:spLocks/>
              </p:cNvSpPr>
              <p:nvPr/>
            </p:nvSpPr>
            <p:spPr bwMode="gray">
              <a:xfrm>
                <a:off x="344196" y="1362503"/>
                <a:ext cx="2724912" cy="73152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Fundamental</a:t>
                </a:r>
                <a:br>
                  <a:rPr lang="en-US" sz="1801" dirty="0">
                    <a:solidFill>
                      <a:schemeClr val="bg1"/>
                    </a:solidFill>
                  </a:rPr>
                </a:br>
                <a:r>
                  <a:rPr lang="en-US" sz="1801" dirty="0">
                    <a:solidFill>
                      <a:schemeClr val="bg1"/>
                    </a:solidFill>
                  </a:rPr>
                  <a:t>Changes </a:t>
                </a:r>
              </a:p>
            </p:txBody>
          </p:sp>
        </p:grpSp>
        <p:sp>
          <p:nvSpPr>
            <p:cNvPr id="25" name="Content Placeholder 7"/>
            <p:cNvSpPr txBox="1">
              <a:spLocks/>
            </p:cNvSpPr>
            <p:nvPr/>
          </p:nvSpPr>
          <p:spPr bwMode="gray">
            <a:xfrm>
              <a:off x="446980" y="2180331"/>
              <a:ext cx="2517285" cy="872549"/>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pPr>
              <a:r>
                <a:rPr lang="en-US" sz="1600" dirty="0"/>
                <a:t>Future of Auto</a:t>
              </a:r>
            </a:p>
            <a:p>
              <a:pPr marL="231762" indent="-231762">
                <a:spcBef>
                  <a:spcPts val="900"/>
                </a:spcBef>
              </a:pPr>
              <a:r>
                <a:rPr lang="en-US" sz="1600" dirty="0"/>
                <a:t>Future of Reduced </a:t>
              </a:r>
              <a:br>
                <a:rPr lang="en-US" sz="1600" dirty="0"/>
              </a:br>
              <a:r>
                <a:rPr lang="en-US" sz="1600" dirty="0"/>
                <a:t>Risk Pools</a:t>
              </a:r>
            </a:p>
          </p:txBody>
        </p:sp>
      </p:grpSp>
      <p:grpSp>
        <p:nvGrpSpPr>
          <p:cNvPr id="31" name="Group 30"/>
          <p:cNvGrpSpPr/>
          <p:nvPr/>
        </p:nvGrpSpPr>
        <p:grpSpPr bwMode="gray">
          <a:xfrm>
            <a:off x="3209545" y="1362510"/>
            <a:ext cx="2724912" cy="2308697"/>
            <a:chOff x="3209544" y="1362503"/>
            <a:chExt cx="2724912" cy="2308697"/>
          </a:xfrm>
        </p:grpSpPr>
        <p:grpSp>
          <p:nvGrpSpPr>
            <p:cNvPr id="5" name="Group 4"/>
            <p:cNvGrpSpPr/>
            <p:nvPr/>
          </p:nvGrpSpPr>
          <p:grpSpPr bwMode="gray">
            <a:xfrm>
              <a:off x="3209544" y="1362503"/>
              <a:ext cx="2724912" cy="2308697"/>
              <a:chOff x="3210047" y="1362503"/>
              <a:chExt cx="2724912" cy="2308697"/>
            </a:xfrm>
          </p:grpSpPr>
          <p:sp>
            <p:nvSpPr>
              <p:cNvPr id="17" name="Rectangle 16"/>
              <p:cNvSpPr/>
              <p:nvPr/>
            </p:nvSpPr>
            <p:spPr bwMode="gray">
              <a:xfrm>
                <a:off x="3210047" y="2094023"/>
                <a:ext cx="2724912" cy="1577177"/>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8" name="Text Placeholder 4"/>
              <p:cNvSpPr txBox="1">
                <a:spLocks/>
              </p:cNvSpPr>
              <p:nvPr/>
            </p:nvSpPr>
            <p:spPr bwMode="gray">
              <a:xfrm>
                <a:off x="3210047" y="1362503"/>
                <a:ext cx="2724912" cy="73152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Opportunities</a:t>
                </a:r>
              </a:p>
            </p:txBody>
          </p:sp>
        </p:grpSp>
        <p:sp>
          <p:nvSpPr>
            <p:cNvPr id="26" name="Content Placeholder 7"/>
            <p:cNvSpPr txBox="1">
              <a:spLocks/>
            </p:cNvSpPr>
            <p:nvPr/>
          </p:nvSpPr>
          <p:spPr bwMode="gray">
            <a:xfrm>
              <a:off x="3313357" y="2180331"/>
              <a:ext cx="2517285" cy="1431163"/>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accent3"/>
                </a:buClr>
              </a:pPr>
              <a:r>
                <a:rPr lang="en-US" sz="1600" dirty="0"/>
                <a:t>Automation / Efficiencies</a:t>
              </a:r>
            </a:p>
            <a:p>
              <a:pPr marL="231762" indent="-231762">
                <a:spcBef>
                  <a:spcPts val="900"/>
                </a:spcBef>
                <a:buClr>
                  <a:schemeClr val="accent3"/>
                </a:buClr>
              </a:pPr>
              <a:r>
                <a:rPr lang="en-US" sz="1600" dirty="0"/>
                <a:t>New Product Lines (Cyber)</a:t>
              </a:r>
            </a:p>
            <a:p>
              <a:pPr marL="231762" indent="-231762">
                <a:spcBef>
                  <a:spcPts val="900"/>
                </a:spcBef>
                <a:buClr>
                  <a:schemeClr val="accent3"/>
                </a:buClr>
              </a:pPr>
              <a:r>
                <a:rPr lang="en-US" sz="1600" dirty="0"/>
                <a:t>Emerging Technologies</a:t>
              </a:r>
            </a:p>
          </p:txBody>
        </p:sp>
      </p:grpSp>
      <p:grpSp>
        <p:nvGrpSpPr>
          <p:cNvPr id="64" name="Group 63"/>
          <p:cNvGrpSpPr/>
          <p:nvPr/>
        </p:nvGrpSpPr>
        <p:grpSpPr bwMode="gray">
          <a:xfrm>
            <a:off x="6075396" y="1362508"/>
            <a:ext cx="2724912" cy="2308696"/>
            <a:chOff x="6075395" y="1362503"/>
            <a:chExt cx="2724912" cy="2308697"/>
          </a:xfrm>
        </p:grpSpPr>
        <p:grpSp>
          <p:nvGrpSpPr>
            <p:cNvPr id="6" name="Group 5"/>
            <p:cNvGrpSpPr/>
            <p:nvPr/>
          </p:nvGrpSpPr>
          <p:grpSpPr bwMode="gray">
            <a:xfrm>
              <a:off x="6075395" y="1362503"/>
              <a:ext cx="2724912" cy="2308697"/>
              <a:chOff x="6075898" y="1362503"/>
              <a:chExt cx="2724912" cy="2308697"/>
            </a:xfrm>
          </p:grpSpPr>
          <p:sp>
            <p:nvSpPr>
              <p:cNvPr id="19" name="Rectangle 18"/>
              <p:cNvSpPr/>
              <p:nvPr/>
            </p:nvSpPr>
            <p:spPr bwMode="gray">
              <a:xfrm>
                <a:off x="6075898" y="2094023"/>
                <a:ext cx="2724912" cy="1577177"/>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0" name="Text Placeholder 4"/>
              <p:cNvSpPr txBox="1">
                <a:spLocks/>
              </p:cNvSpPr>
              <p:nvPr/>
            </p:nvSpPr>
            <p:spPr bwMode="gray">
              <a:xfrm>
                <a:off x="6075898" y="1362503"/>
                <a:ext cx="2724912" cy="731520"/>
              </a:xfrm>
              <a:prstGeom prst="snip1Rect">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r>
                  <a:rPr lang="en-US" sz="1801" dirty="0"/>
                  <a:t>Challenges</a:t>
                </a:r>
              </a:p>
            </p:txBody>
          </p:sp>
        </p:grpSp>
        <p:sp>
          <p:nvSpPr>
            <p:cNvPr id="27" name="Content Placeholder 7"/>
            <p:cNvSpPr txBox="1">
              <a:spLocks/>
            </p:cNvSpPr>
            <p:nvPr/>
          </p:nvSpPr>
          <p:spPr bwMode="gray">
            <a:xfrm>
              <a:off x="6179208" y="2180331"/>
              <a:ext cx="2517285" cy="1315747"/>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accent5"/>
                </a:buClr>
              </a:pPr>
              <a:r>
                <a:rPr lang="en-US" sz="1600" dirty="0"/>
                <a:t>Consumer Trust – Demonstrate the Societal Value</a:t>
              </a:r>
            </a:p>
            <a:p>
              <a:pPr marL="231762" indent="-231762">
                <a:spcBef>
                  <a:spcPts val="900"/>
                </a:spcBef>
                <a:buClr>
                  <a:schemeClr val="accent5"/>
                </a:buClr>
              </a:pPr>
              <a:r>
                <a:rPr lang="en-US" sz="1600" dirty="0"/>
                <a:t>Big Data vs. Individual Privacy</a:t>
              </a:r>
            </a:p>
          </p:txBody>
        </p:sp>
      </p:grpSp>
      <p:grpSp>
        <p:nvGrpSpPr>
          <p:cNvPr id="65" name="Group 64"/>
          <p:cNvGrpSpPr/>
          <p:nvPr/>
        </p:nvGrpSpPr>
        <p:grpSpPr bwMode="gray">
          <a:xfrm>
            <a:off x="1776620" y="3859516"/>
            <a:ext cx="2724912" cy="2308697"/>
            <a:chOff x="1776619" y="3859510"/>
            <a:chExt cx="2724912" cy="2308697"/>
          </a:xfrm>
        </p:grpSpPr>
        <p:grpSp>
          <p:nvGrpSpPr>
            <p:cNvPr id="8" name="Group 7"/>
            <p:cNvGrpSpPr/>
            <p:nvPr/>
          </p:nvGrpSpPr>
          <p:grpSpPr bwMode="gray">
            <a:xfrm>
              <a:off x="1776619" y="3859510"/>
              <a:ext cx="2724912" cy="2308697"/>
              <a:chOff x="1855655" y="3859510"/>
              <a:chExt cx="2724912" cy="2308697"/>
            </a:xfrm>
          </p:grpSpPr>
          <p:sp>
            <p:nvSpPr>
              <p:cNvPr id="21" name="Rectangle 20"/>
              <p:cNvSpPr/>
              <p:nvPr/>
            </p:nvSpPr>
            <p:spPr bwMode="gray">
              <a:xfrm>
                <a:off x="1855655" y="4591030"/>
                <a:ext cx="2724912" cy="157717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2" name="Text Placeholder 4"/>
              <p:cNvSpPr txBox="1">
                <a:spLocks/>
              </p:cNvSpPr>
              <p:nvPr/>
            </p:nvSpPr>
            <p:spPr bwMode="gray">
              <a:xfrm>
                <a:off x="1855655" y="3859510"/>
                <a:ext cx="2724912" cy="731520"/>
              </a:xfrm>
              <a:prstGeom prst="snip1Rect">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New Market Entrants “Uber of Insurance”?</a:t>
                </a:r>
              </a:p>
            </p:txBody>
          </p:sp>
        </p:grpSp>
        <p:sp>
          <p:nvSpPr>
            <p:cNvPr id="28" name="Content Placeholder 7"/>
            <p:cNvSpPr txBox="1">
              <a:spLocks/>
            </p:cNvSpPr>
            <p:nvPr/>
          </p:nvSpPr>
          <p:spPr bwMode="gray">
            <a:xfrm>
              <a:off x="1880432" y="4675277"/>
              <a:ext cx="2517285" cy="766109"/>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accent2"/>
                </a:buClr>
              </a:pPr>
              <a:r>
                <a:rPr lang="en-US" sz="1600" dirty="0"/>
                <a:t>Lemonade</a:t>
              </a:r>
            </a:p>
            <a:p>
              <a:pPr marL="461939" lvl="1" indent="-174617">
                <a:spcBef>
                  <a:spcPts val="500"/>
                </a:spcBef>
                <a:buClr>
                  <a:schemeClr val="accent2"/>
                </a:buClr>
              </a:pPr>
              <a:r>
                <a:rPr lang="en-US" sz="1401" dirty="0"/>
                <a:t>Offered in CA, IL, NJ, NY </a:t>
              </a:r>
            </a:p>
          </p:txBody>
        </p:sp>
      </p:grpSp>
      <p:grpSp>
        <p:nvGrpSpPr>
          <p:cNvPr id="67" name="Group 66"/>
          <p:cNvGrpSpPr/>
          <p:nvPr/>
        </p:nvGrpSpPr>
        <p:grpSpPr bwMode="gray">
          <a:xfrm>
            <a:off x="4642472" y="3859517"/>
            <a:ext cx="2724912" cy="2308697"/>
            <a:chOff x="4642470" y="3859510"/>
            <a:chExt cx="2724912" cy="2308697"/>
          </a:xfrm>
        </p:grpSpPr>
        <p:grpSp>
          <p:nvGrpSpPr>
            <p:cNvPr id="10" name="Group 9"/>
            <p:cNvGrpSpPr/>
            <p:nvPr/>
          </p:nvGrpSpPr>
          <p:grpSpPr bwMode="gray">
            <a:xfrm>
              <a:off x="4642470" y="3859510"/>
              <a:ext cx="2724912" cy="2308697"/>
              <a:chOff x="4721506" y="3859510"/>
              <a:chExt cx="2724912" cy="2308697"/>
            </a:xfrm>
          </p:grpSpPr>
          <p:sp>
            <p:nvSpPr>
              <p:cNvPr id="23" name="Rectangle 22"/>
              <p:cNvSpPr/>
              <p:nvPr/>
            </p:nvSpPr>
            <p:spPr bwMode="gray">
              <a:xfrm>
                <a:off x="4721506" y="4591030"/>
                <a:ext cx="2724912" cy="1577177"/>
              </a:xfrm>
              <a:prstGeom prst="rect">
                <a:avLst/>
              </a:prstGeom>
              <a:solidFill>
                <a:schemeClr val="bg1"/>
              </a:solidFill>
              <a:ln w="285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4" name="Text Placeholder 4"/>
              <p:cNvSpPr txBox="1">
                <a:spLocks/>
              </p:cNvSpPr>
              <p:nvPr/>
            </p:nvSpPr>
            <p:spPr bwMode="gray">
              <a:xfrm>
                <a:off x="4721506" y="3859510"/>
                <a:ext cx="2724912" cy="731520"/>
              </a:xfrm>
              <a:prstGeom prst="snip1Rect">
                <a:avLst/>
              </a:prstGeom>
              <a:solidFill>
                <a:schemeClr val="tx2">
                  <a:lumMod val="90000"/>
                  <a:lumOff val="10000"/>
                </a:schemeClr>
              </a:solidFill>
              <a:ln w="28575" cap="flat" cmpd="sng" algn="ctr">
                <a:solidFill>
                  <a:schemeClr val="tx2">
                    <a:lumMod val="90000"/>
                    <a:lumOff val="10000"/>
                  </a:schemeClr>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1" dirty="0">
                    <a:solidFill>
                      <a:schemeClr val="bg1"/>
                    </a:solidFill>
                  </a:rPr>
                  <a:t>Regulatory Opportunities/Threats</a:t>
                </a:r>
              </a:p>
            </p:txBody>
          </p:sp>
        </p:grpSp>
        <p:sp>
          <p:nvSpPr>
            <p:cNvPr id="29" name="Content Placeholder 7"/>
            <p:cNvSpPr txBox="1">
              <a:spLocks/>
            </p:cNvSpPr>
            <p:nvPr/>
          </p:nvSpPr>
          <p:spPr bwMode="gray">
            <a:xfrm>
              <a:off x="4746283" y="4675277"/>
              <a:ext cx="2517285" cy="1431163"/>
            </a:xfrm>
            <a:prstGeom prst="rect">
              <a:avLst/>
            </a:prstGeom>
          </p:spPr>
          <p:txBody>
            <a:bodyPr vert="horz" wrap="square" lIns="45721" tIns="45721" rIns="45721" bIns="45721"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62" indent="-231762">
                <a:spcBef>
                  <a:spcPts val="900"/>
                </a:spcBef>
                <a:buClr>
                  <a:schemeClr val="tx2">
                    <a:lumMod val="90000"/>
                    <a:lumOff val="10000"/>
                  </a:schemeClr>
                </a:buClr>
              </a:pPr>
              <a:r>
                <a:rPr lang="en-US" sz="1600" dirty="0"/>
                <a:t>Barrier to Entry</a:t>
              </a:r>
            </a:p>
            <a:p>
              <a:pPr marL="231762" indent="-231762">
                <a:spcBef>
                  <a:spcPts val="900"/>
                </a:spcBef>
                <a:buClr>
                  <a:schemeClr val="tx2">
                    <a:lumMod val="90000"/>
                    <a:lumOff val="10000"/>
                  </a:schemeClr>
                </a:buClr>
              </a:pPr>
              <a:r>
                <a:rPr lang="en-US" sz="1600" dirty="0"/>
                <a:t>US vs. Other Less Regulated Regions</a:t>
              </a:r>
            </a:p>
            <a:p>
              <a:pPr marL="231762" indent="-231762">
                <a:spcBef>
                  <a:spcPts val="900"/>
                </a:spcBef>
                <a:buClr>
                  <a:schemeClr val="tx2">
                    <a:lumMod val="90000"/>
                    <a:lumOff val="10000"/>
                  </a:schemeClr>
                </a:buClr>
              </a:pPr>
              <a:r>
                <a:rPr lang="en-US" sz="1600" dirty="0"/>
                <a:t>Trust Pull-back – the Sandbox Approach</a:t>
              </a:r>
            </a:p>
          </p:txBody>
        </p:sp>
      </p:grpSp>
    </p:spTree>
    <p:custDataLst>
      <p:tags r:id="rId1"/>
    </p:custDataLst>
    <p:extLst>
      <p:ext uri="{BB962C8B-B14F-4D97-AF65-F5344CB8AC3E}">
        <p14:creationId xmlns:p14="http://schemas.microsoft.com/office/powerpoint/2010/main" val="25978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4"/>
          <p:cNvSpPr>
            <a:spLocks noChangeArrowheads="1"/>
          </p:cNvSpPr>
          <p:nvPr/>
        </p:nvSpPr>
        <p:spPr bwMode="gray">
          <a:xfrm>
            <a:off x="6418288" y="2923209"/>
            <a:ext cx="1777205" cy="2280003"/>
          </a:xfrm>
          <a:prstGeom prst="rect">
            <a:avLst/>
          </a:prstGeom>
          <a:solidFill>
            <a:schemeClr val="bg2">
              <a:lumMod val="95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69" name="Rectangle 4"/>
          <p:cNvSpPr>
            <a:spLocks noChangeArrowheads="1"/>
          </p:cNvSpPr>
          <p:nvPr/>
        </p:nvSpPr>
        <p:spPr bwMode="gray">
          <a:xfrm>
            <a:off x="5190146" y="2923210"/>
            <a:ext cx="739412" cy="2273231"/>
          </a:xfrm>
          <a:prstGeom prst="rect">
            <a:avLst/>
          </a:prstGeom>
          <a:solidFill>
            <a:schemeClr val="bg2">
              <a:lumMod val="95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2" name="Title 1"/>
          <p:cNvSpPr>
            <a:spLocks noGrp="1"/>
          </p:cNvSpPr>
          <p:nvPr>
            <p:ph type="title"/>
          </p:nvPr>
        </p:nvSpPr>
        <p:spPr/>
        <p:txBody>
          <a:bodyPr/>
          <a:lstStyle/>
          <a:p>
            <a:r>
              <a:rPr lang="en-US" dirty="0"/>
              <a:t>InsurTech Disruption: Threat or Opportunity? </a:t>
            </a:r>
          </a:p>
        </p:txBody>
      </p:sp>
      <p:sp>
        <p:nvSpPr>
          <p:cNvPr id="3" name="Text Placeholder 2"/>
          <p:cNvSpPr>
            <a:spLocks noGrp="1"/>
          </p:cNvSpPr>
          <p:nvPr>
            <p:ph type="body" sz="quarter" idx="15"/>
          </p:nvPr>
        </p:nvSpPr>
        <p:spPr/>
        <p:txBody>
          <a:bodyPr/>
          <a:lstStyle/>
          <a:p>
            <a:r>
              <a:rPr lang="en-US" dirty="0"/>
              <a:t>Automation efficiencies can have powerful impact on industry </a:t>
            </a:r>
          </a:p>
        </p:txBody>
      </p:sp>
      <p:sp>
        <p:nvSpPr>
          <p:cNvPr id="12" name="Text Placeholder 11"/>
          <p:cNvSpPr>
            <a:spLocks noGrp="1"/>
          </p:cNvSpPr>
          <p:nvPr>
            <p:ph type="body" sz="quarter" idx="16"/>
          </p:nvPr>
        </p:nvSpPr>
        <p:spPr>
          <a:xfrm>
            <a:off x="1133857" y="5622434"/>
            <a:ext cx="7833039" cy="1083791"/>
          </a:xfrm>
        </p:spPr>
        <p:txBody>
          <a:bodyPr/>
          <a:lstStyle/>
          <a:p>
            <a:r>
              <a:rPr lang="en-US" sz="900" baseline="30000" dirty="0"/>
              <a:t>1</a:t>
            </a:r>
            <a:r>
              <a:rPr lang="en-US" sz="900" dirty="0"/>
              <a:t>Insurtechs are insurance businesses, usually startups, that use technologically innovative apps, processes, or business models; 2016 data based on some 500 commercially well-known cases. </a:t>
            </a:r>
            <a:r>
              <a:rPr lang="en-US" sz="900" baseline="30000" dirty="0"/>
              <a:t>2</a:t>
            </a:r>
            <a:r>
              <a:rPr lang="en-US" sz="900" dirty="0"/>
              <a:t>Assumes a 3 to 5 percentage point improvement in loss ratio, a 2 to 4 percentage point improvement in operating expenses, and a 6 to 8 percentage point improvement in direct sales conversions. </a:t>
            </a:r>
            <a:r>
              <a:rPr lang="en-US" sz="900" baseline="30000" dirty="0"/>
              <a:t>3</a:t>
            </a:r>
            <a:r>
              <a:rPr lang="en-US" sz="900" dirty="0"/>
              <a:t>Includes growth in investment income as well premiums. Investment income modeled as a ﬂat percentage of premium in each year. </a:t>
            </a:r>
            <a:r>
              <a:rPr lang="en-US" sz="900" baseline="30000" dirty="0"/>
              <a:t>4</a:t>
            </a:r>
            <a:r>
              <a:rPr lang="en-US" sz="900" dirty="0"/>
              <a:t>Includes impact of semi- and fully autonomous vehicles. </a:t>
            </a:r>
            <a:r>
              <a:rPr lang="en-US" sz="900" baseline="30000" dirty="0"/>
              <a:t>5</a:t>
            </a:r>
            <a:r>
              <a:rPr lang="en-US" sz="900" dirty="0"/>
              <a:t>Assumes a </a:t>
            </a:r>
            <a:br>
              <a:rPr lang="en-US" sz="900" dirty="0"/>
            </a:br>
            <a:r>
              <a:rPr lang="en-US" sz="900" dirty="0"/>
              <a:t>25 percent reduction in premiums as a result of telematics and sensors and a 50 percent risk transfer to commercial product liability.</a:t>
            </a:r>
          </a:p>
          <a:p>
            <a:r>
              <a:rPr lang="en-US" sz="900" dirty="0"/>
              <a:t>Source: Panorama by McKinsey; Digital and Auto Insurers Value at Stake Analysis, McKinsey, 2016.</a:t>
            </a:r>
          </a:p>
        </p:txBody>
      </p:sp>
      <p:sp>
        <p:nvSpPr>
          <p:cNvPr id="13" name="Text Placeholder 12"/>
          <p:cNvSpPr>
            <a:spLocks noGrp="1"/>
          </p:cNvSpPr>
          <p:nvPr>
            <p:ph type="body" sz="quarter" idx="30"/>
          </p:nvPr>
        </p:nvSpPr>
        <p:spPr>
          <a:xfrm>
            <a:off x="371676" y="1620917"/>
            <a:ext cx="4153168" cy="640080"/>
          </a:xfrm>
        </p:spPr>
        <p:txBody>
          <a:bodyPr/>
          <a:lstStyle/>
          <a:p>
            <a:r>
              <a:rPr lang="en-US" dirty="0"/>
              <a:t>Focus of </a:t>
            </a:r>
            <a:r>
              <a:rPr lang="en-US" dirty="0" err="1"/>
              <a:t>InsurTech</a:t>
            </a:r>
            <a:r>
              <a:rPr lang="en-US" dirty="0"/>
              <a:t> in the insurance value chain</a:t>
            </a:r>
            <a:r>
              <a:rPr lang="en-US" baseline="30000" dirty="0"/>
              <a:t>1</a:t>
            </a:r>
            <a:r>
              <a:rPr lang="en-US" dirty="0"/>
              <a:t>, %</a:t>
            </a:r>
          </a:p>
        </p:txBody>
      </p:sp>
      <p:sp>
        <p:nvSpPr>
          <p:cNvPr id="14" name="Text Placeholder 13"/>
          <p:cNvSpPr>
            <a:spLocks noGrp="1"/>
          </p:cNvSpPr>
          <p:nvPr>
            <p:ph type="body" sz="quarter" idx="32"/>
          </p:nvPr>
        </p:nvSpPr>
        <p:spPr>
          <a:xfrm>
            <a:off x="4677715" y="1620917"/>
            <a:ext cx="4153168" cy="640080"/>
          </a:xfrm>
        </p:spPr>
        <p:txBody>
          <a:bodyPr/>
          <a:lstStyle/>
          <a:p>
            <a:r>
              <a:rPr lang="en-US" dirty="0"/>
              <a:t>Future profits as a </a:t>
            </a:r>
            <a:br>
              <a:rPr lang="en-US" dirty="0"/>
            </a:br>
            <a:r>
              <a:rPr lang="en-US" dirty="0"/>
              <a:t>% of today’s profits</a:t>
            </a:r>
          </a:p>
        </p:txBody>
      </p:sp>
      <p:sp>
        <p:nvSpPr>
          <p:cNvPr id="8" name="Text Box 7"/>
          <p:cNvSpPr txBox="1">
            <a:spLocks noChangeArrowheads="1"/>
          </p:cNvSpPr>
          <p:nvPr/>
        </p:nvSpPr>
        <p:spPr bwMode="gray">
          <a:xfrm>
            <a:off x="495301" y="2372937"/>
            <a:ext cx="4076700" cy="523220"/>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Only nine percent of </a:t>
            </a:r>
            <a:r>
              <a:rPr lang="en-US" sz="1600" dirty="0" err="1"/>
              <a:t>InsurTechs</a:t>
            </a:r>
            <a:r>
              <a:rPr lang="en-US" sz="1600" dirty="0"/>
              <a:t> </a:t>
            </a:r>
            <a:br>
              <a:rPr lang="en-US" sz="1600" dirty="0"/>
            </a:br>
            <a:r>
              <a:rPr lang="en-US" sz="1600" dirty="0"/>
              <a:t>aim to oust incumbents</a:t>
            </a:r>
          </a:p>
        </p:txBody>
      </p:sp>
      <p:sp>
        <p:nvSpPr>
          <p:cNvPr id="17" name="Text Box 7"/>
          <p:cNvSpPr txBox="1">
            <a:spLocks noChangeArrowheads="1"/>
          </p:cNvSpPr>
          <p:nvPr/>
        </p:nvSpPr>
        <p:spPr bwMode="gray">
          <a:xfrm>
            <a:off x="4572001" y="2372937"/>
            <a:ext cx="4076700" cy="523220"/>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Digitizing the business, </a:t>
            </a:r>
            <a:br>
              <a:rPr lang="en-US" sz="1600" dirty="0"/>
            </a:br>
            <a:r>
              <a:rPr lang="en-US" sz="1600" dirty="0"/>
              <a:t>auto insurance example</a:t>
            </a:r>
          </a:p>
        </p:txBody>
      </p:sp>
      <p:graphicFrame>
        <p:nvGraphicFramePr>
          <p:cNvPr id="18" name="Content Placeholder 6"/>
          <p:cNvGraphicFramePr>
            <a:graphicFrameLocks noGrp="1"/>
          </p:cNvGraphicFramePr>
          <p:nvPr>
            <p:ph idx="4294967295"/>
            <p:extLst/>
          </p:nvPr>
        </p:nvGraphicFramePr>
        <p:xfrm>
          <a:off x="650370" y="2760049"/>
          <a:ext cx="3859815" cy="280576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Box 7"/>
          <p:cNvSpPr txBox="1">
            <a:spLocks noChangeArrowheads="1"/>
          </p:cNvSpPr>
          <p:nvPr/>
        </p:nvSpPr>
        <p:spPr bwMode="gray">
          <a:xfrm>
            <a:off x="3445142" y="4940033"/>
            <a:ext cx="1007335" cy="317769"/>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Enabling the value chain</a:t>
            </a:r>
          </a:p>
        </p:txBody>
      </p:sp>
      <p:sp>
        <p:nvSpPr>
          <p:cNvPr id="21" name="Text Box 7"/>
          <p:cNvSpPr txBox="1">
            <a:spLocks noChangeArrowheads="1"/>
          </p:cNvSpPr>
          <p:nvPr/>
        </p:nvSpPr>
        <p:spPr bwMode="gray">
          <a:xfrm>
            <a:off x="171576" y="4035695"/>
            <a:ext cx="1614915" cy="724392"/>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Disintermediating incumbents from customers</a:t>
            </a:r>
          </a:p>
        </p:txBody>
      </p:sp>
      <p:sp>
        <p:nvSpPr>
          <p:cNvPr id="22" name="Text Box 7"/>
          <p:cNvSpPr txBox="1">
            <a:spLocks noChangeArrowheads="1"/>
          </p:cNvSpPr>
          <p:nvPr/>
        </p:nvSpPr>
        <p:spPr bwMode="gray">
          <a:xfrm>
            <a:off x="1850251" y="3104262"/>
            <a:ext cx="1213644" cy="429919"/>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Disrupting the value chain</a:t>
            </a:r>
          </a:p>
        </p:txBody>
      </p:sp>
      <p:sp>
        <p:nvSpPr>
          <p:cNvPr id="24" name="Rectangle 4"/>
          <p:cNvSpPr>
            <a:spLocks noChangeArrowheads="1"/>
          </p:cNvSpPr>
          <p:nvPr/>
        </p:nvSpPr>
        <p:spPr bwMode="gray">
          <a:xfrm>
            <a:off x="4799114" y="4629512"/>
            <a:ext cx="361951" cy="566928"/>
          </a:xfrm>
          <a:prstGeom prst="rect">
            <a:avLst/>
          </a:prstGeom>
          <a:solidFill>
            <a:schemeClr val="accent1"/>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nvGrpSpPr>
          <p:cNvPr id="29" name="Group 28"/>
          <p:cNvGrpSpPr/>
          <p:nvPr/>
        </p:nvGrpSpPr>
        <p:grpSpPr>
          <a:xfrm>
            <a:off x="5378877" y="3505106"/>
            <a:ext cx="361951" cy="1131180"/>
            <a:chOff x="5376689" y="3282585"/>
            <a:chExt cx="361950" cy="1131180"/>
          </a:xfrm>
        </p:grpSpPr>
        <p:sp>
          <p:nvSpPr>
            <p:cNvPr id="25" name="Rectangle 4"/>
            <p:cNvSpPr>
              <a:spLocks noChangeArrowheads="1"/>
            </p:cNvSpPr>
            <p:nvPr/>
          </p:nvSpPr>
          <p:spPr bwMode="gray">
            <a:xfrm>
              <a:off x="5376689" y="3282585"/>
              <a:ext cx="361950" cy="457565"/>
            </a:xfrm>
            <a:prstGeom prst="rect">
              <a:avLst/>
            </a:prstGeom>
            <a:solidFill>
              <a:schemeClr val="accent4">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26" name="Rectangle 4"/>
            <p:cNvSpPr>
              <a:spLocks noChangeArrowheads="1"/>
            </p:cNvSpPr>
            <p:nvPr/>
          </p:nvSpPr>
          <p:spPr bwMode="gray">
            <a:xfrm>
              <a:off x="5376689" y="3740150"/>
              <a:ext cx="361950" cy="673615"/>
            </a:xfrm>
            <a:prstGeom prst="rect">
              <a:avLst/>
            </a:prstGeom>
            <a:solidFill>
              <a:schemeClr val="accent4"/>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30" name="Group 29"/>
          <p:cNvGrpSpPr/>
          <p:nvPr/>
        </p:nvGrpSpPr>
        <p:grpSpPr>
          <a:xfrm>
            <a:off x="5961875" y="3505106"/>
            <a:ext cx="935056" cy="1698108"/>
            <a:chOff x="5961874" y="3282585"/>
            <a:chExt cx="935056" cy="1698108"/>
          </a:xfrm>
        </p:grpSpPr>
        <p:sp>
          <p:nvSpPr>
            <p:cNvPr id="27" name="Rectangle 4"/>
            <p:cNvSpPr>
              <a:spLocks noChangeArrowheads="1"/>
            </p:cNvSpPr>
            <p:nvPr/>
          </p:nvSpPr>
          <p:spPr bwMode="gray">
            <a:xfrm>
              <a:off x="5961874" y="3740150"/>
              <a:ext cx="361950" cy="1240543"/>
            </a:xfrm>
            <a:prstGeom prst="rect">
              <a:avLst/>
            </a:prstGeom>
            <a:solidFill>
              <a:schemeClr val="accent1"/>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28" name="Rectangle 4"/>
            <p:cNvSpPr>
              <a:spLocks noChangeArrowheads="1"/>
            </p:cNvSpPr>
            <p:nvPr/>
          </p:nvSpPr>
          <p:spPr bwMode="gray">
            <a:xfrm>
              <a:off x="5961874" y="3282585"/>
              <a:ext cx="361950" cy="457565"/>
            </a:xfrm>
            <a:prstGeom prst="rect">
              <a:avLst/>
            </a:prstGeom>
            <a:solidFill>
              <a:schemeClr val="accent1">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31" name="Rectangle 4"/>
            <p:cNvSpPr>
              <a:spLocks noChangeArrowheads="1"/>
            </p:cNvSpPr>
            <p:nvPr/>
          </p:nvSpPr>
          <p:spPr bwMode="gray">
            <a:xfrm>
              <a:off x="6534980" y="3282585"/>
              <a:ext cx="361950" cy="114665"/>
            </a:xfrm>
            <a:prstGeom prst="rect">
              <a:avLst/>
            </a:prstGeom>
            <a:solidFill>
              <a:schemeClr val="accent5"/>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32" name="Rectangle 4"/>
            <p:cNvSpPr>
              <a:spLocks noChangeArrowheads="1"/>
            </p:cNvSpPr>
            <p:nvPr/>
          </p:nvSpPr>
          <p:spPr bwMode="gray">
            <a:xfrm>
              <a:off x="6534980" y="3397250"/>
              <a:ext cx="361950" cy="224331"/>
            </a:xfrm>
            <a:prstGeom prst="rect">
              <a:avLst/>
            </a:prstGeom>
            <a:solidFill>
              <a:schemeClr val="accent5">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35" name="Group 34"/>
          <p:cNvGrpSpPr/>
          <p:nvPr/>
        </p:nvGrpSpPr>
        <p:grpSpPr>
          <a:xfrm>
            <a:off x="7110486" y="3837393"/>
            <a:ext cx="361951" cy="565087"/>
            <a:chOff x="7111959" y="3621644"/>
            <a:chExt cx="361950" cy="565087"/>
          </a:xfrm>
        </p:grpSpPr>
        <p:sp>
          <p:nvSpPr>
            <p:cNvPr id="33" name="Rectangle 4"/>
            <p:cNvSpPr>
              <a:spLocks noChangeArrowheads="1"/>
            </p:cNvSpPr>
            <p:nvPr/>
          </p:nvSpPr>
          <p:spPr bwMode="gray">
            <a:xfrm>
              <a:off x="7111959" y="3621644"/>
              <a:ext cx="361950" cy="340756"/>
            </a:xfrm>
            <a:prstGeom prst="rect">
              <a:avLst/>
            </a:prstGeom>
            <a:solidFill>
              <a:schemeClr val="accent5"/>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34" name="Rectangle 4"/>
            <p:cNvSpPr>
              <a:spLocks noChangeArrowheads="1"/>
            </p:cNvSpPr>
            <p:nvPr/>
          </p:nvSpPr>
          <p:spPr bwMode="gray">
            <a:xfrm>
              <a:off x="7111959" y="3962400"/>
              <a:ext cx="361950" cy="224331"/>
            </a:xfrm>
            <a:prstGeom prst="rect">
              <a:avLst/>
            </a:prstGeom>
            <a:solidFill>
              <a:schemeClr val="accent5">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39" name="Group 38"/>
          <p:cNvGrpSpPr/>
          <p:nvPr/>
        </p:nvGrpSpPr>
        <p:grpSpPr>
          <a:xfrm>
            <a:off x="7698463" y="4097047"/>
            <a:ext cx="361951" cy="305432"/>
            <a:chOff x="5376689" y="3282586"/>
            <a:chExt cx="361950" cy="305432"/>
          </a:xfrm>
        </p:grpSpPr>
        <p:sp>
          <p:nvSpPr>
            <p:cNvPr id="40" name="Rectangle 4"/>
            <p:cNvSpPr>
              <a:spLocks noChangeArrowheads="1"/>
            </p:cNvSpPr>
            <p:nvPr/>
          </p:nvSpPr>
          <p:spPr bwMode="gray">
            <a:xfrm>
              <a:off x="5376689" y="3282586"/>
              <a:ext cx="361950" cy="223524"/>
            </a:xfrm>
            <a:prstGeom prst="rect">
              <a:avLst/>
            </a:prstGeom>
            <a:solidFill>
              <a:schemeClr val="accent4">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41" name="Rectangle 4"/>
            <p:cNvSpPr>
              <a:spLocks noChangeArrowheads="1"/>
            </p:cNvSpPr>
            <p:nvPr/>
          </p:nvSpPr>
          <p:spPr bwMode="gray">
            <a:xfrm>
              <a:off x="5376689" y="3506110"/>
              <a:ext cx="361950" cy="81908"/>
            </a:xfrm>
            <a:prstGeom prst="rect">
              <a:avLst/>
            </a:prstGeom>
            <a:solidFill>
              <a:schemeClr val="accent4"/>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grpSp>
        <p:nvGrpSpPr>
          <p:cNvPr id="44" name="Group 43"/>
          <p:cNvGrpSpPr/>
          <p:nvPr/>
        </p:nvGrpSpPr>
        <p:grpSpPr>
          <a:xfrm>
            <a:off x="8275529" y="4097049"/>
            <a:ext cx="361951" cy="1099393"/>
            <a:chOff x="8604944" y="3881300"/>
            <a:chExt cx="361950" cy="1099393"/>
          </a:xfrm>
        </p:grpSpPr>
        <p:sp>
          <p:nvSpPr>
            <p:cNvPr id="42" name="Rectangle 4"/>
            <p:cNvSpPr>
              <a:spLocks noChangeArrowheads="1"/>
            </p:cNvSpPr>
            <p:nvPr/>
          </p:nvSpPr>
          <p:spPr bwMode="gray">
            <a:xfrm>
              <a:off x="8604944" y="3881300"/>
              <a:ext cx="361950" cy="223523"/>
            </a:xfrm>
            <a:prstGeom prst="rect">
              <a:avLst/>
            </a:prstGeom>
            <a:solidFill>
              <a:schemeClr val="accent1">
                <a:lumMod val="60000"/>
                <a:lumOff val="40000"/>
              </a:schemeClr>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sp>
          <p:nvSpPr>
            <p:cNvPr id="43" name="Rectangle 4"/>
            <p:cNvSpPr>
              <a:spLocks noChangeArrowheads="1"/>
            </p:cNvSpPr>
            <p:nvPr/>
          </p:nvSpPr>
          <p:spPr bwMode="gray">
            <a:xfrm>
              <a:off x="8604944" y="4105158"/>
              <a:ext cx="361950" cy="875535"/>
            </a:xfrm>
            <a:prstGeom prst="rect">
              <a:avLst/>
            </a:prstGeom>
            <a:solidFill>
              <a:schemeClr val="accent1"/>
            </a:solidFill>
            <a:ln w="25400" algn="ctr">
              <a:no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pPr>
              <a:endParaRPr lang="en-US" altLang="en-US" sz="1600" dirty="0">
                <a:solidFill>
                  <a:srgbClr val="286EB8"/>
                </a:solidFill>
                <a:latin typeface="+mn-lt"/>
              </a:endParaRPr>
            </a:p>
          </p:txBody>
        </p:sp>
      </p:grpSp>
      <p:cxnSp>
        <p:nvCxnSpPr>
          <p:cNvPr id="46" name="Straight Connector 45"/>
          <p:cNvCxnSpPr/>
          <p:nvPr/>
        </p:nvCxnSpPr>
        <p:spPr>
          <a:xfrm>
            <a:off x="5161065" y="4629512"/>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6250" y="3505105"/>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23825" y="3505105"/>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96932" y="3837328"/>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79665" y="4402479"/>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59905" y="4099128"/>
            <a:ext cx="2156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gray">
          <a:xfrm>
            <a:off x="4712258" y="5244014"/>
            <a:ext cx="577575"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Today’s profits</a:t>
            </a:r>
          </a:p>
        </p:txBody>
      </p:sp>
      <p:sp>
        <p:nvSpPr>
          <p:cNvPr id="53" name="Text Box 7"/>
          <p:cNvSpPr txBox="1">
            <a:spLocks noChangeArrowheads="1"/>
          </p:cNvSpPr>
          <p:nvPr/>
        </p:nvSpPr>
        <p:spPr bwMode="gray">
          <a:xfrm>
            <a:off x="5880949" y="5244014"/>
            <a:ext cx="522017"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a:t>2025 profits</a:t>
            </a:r>
            <a:endParaRPr lang="en-US" sz="1000" b="1" dirty="0"/>
          </a:p>
        </p:txBody>
      </p:sp>
      <p:sp>
        <p:nvSpPr>
          <p:cNvPr id="54" name="Text Box 7"/>
          <p:cNvSpPr txBox="1">
            <a:spLocks noChangeArrowheads="1"/>
          </p:cNvSpPr>
          <p:nvPr/>
        </p:nvSpPr>
        <p:spPr bwMode="gray">
          <a:xfrm>
            <a:off x="8195496" y="5244014"/>
            <a:ext cx="522017"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2035 profits</a:t>
            </a:r>
            <a:r>
              <a:rPr lang="en-US" sz="1000" b="1" baseline="30000" dirty="0"/>
              <a:t>5</a:t>
            </a:r>
          </a:p>
        </p:txBody>
      </p:sp>
      <p:sp>
        <p:nvSpPr>
          <p:cNvPr id="55" name="Text Box 7"/>
          <p:cNvSpPr txBox="1">
            <a:spLocks noChangeArrowheads="1"/>
          </p:cNvSpPr>
          <p:nvPr/>
        </p:nvSpPr>
        <p:spPr bwMode="gray">
          <a:xfrm>
            <a:off x="5217234" y="2971801"/>
            <a:ext cx="685239"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Short-term gain</a:t>
            </a:r>
          </a:p>
        </p:txBody>
      </p:sp>
      <p:sp>
        <p:nvSpPr>
          <p:cNvPr id="56" name="Text Box 7"/>
          <p:cNvSpPr txBox="1">
            <a:spLocks noChangeArrowheads="1"/>
          </p:cNvSpPr>
          <p:nvPr/>
        </p:nvSpPr>
        <p:spPr bwMode="gray">
          <a:xfrm>
            <a:off x="6395195" y="2971801"/>
            <a:ext cx="1792531" cy="29409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000" b="1" dirty="0"/>
              <a:t>Long-term decline</a:t>
            </a:r>
          </a:p>
        </p:txBody>
      </p:sp>
      <p:sp>
        <p:nvSpPr>
          <p:cNvPr id="57" name="Text Box 7"/>
          <p:cNvSpPr txBox="1">
            <a:spLocks noChangeArrowheads="1"/>
          </p:cNvSpPr>
          <p:nvPr/>
        </p:nvSpPr>
        <p:spPr bwMode="gray">
          <a:xfrm>
            <a:off x="5234978" y="4641590"/>
            <a:ext cx="649751"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Improvements in growth, and loss-and-expense ratio</a:t>
            </a:r>
            <a:r>
              <a:rPr lang="en-US" sz="800" baseline="30000" dirty="0"/>
              <a:t>2</a:t>
            </a:r>
          </a:p>
        </p:txBody>
      </p:sp>
      <p:sp>
        <p:nvSpPr>
          <p:cNvPr id="59" name="Text Box 7"/>
          <p:cNvSpPr txBox="1">
            <a:spLocks noChangeArrowheads="1"/>
          </p:cNvSpPr>
          <p:nvPr/>
        </p:nvSpPr>
        <p:spPr bwMode="gray">
          <a:xfrm>
            <a:off x="6428234" y="4640466"/>
            <a:ext cx="577575"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Impact from improved vehicle safety</a:t>
            </a:r>
            <a:r>
              <a:rPr lang="en-US" sz="800" baseline="30000" dirty="0"/>
              <a:t>3-4</a:t>
            </a:r>
          </a:p>
        </p:txBody>
      </p:sp>
      <p:sp>
        <p:nvSpPr>
          <p:cNvPr id="60" name="Text Box 7"/>
          <p:cNvSpPr txBox="1">
            <a:spLocks noChangeArrowheads="1"/>
          </p:cNvSpPr>
          <p:nvPr/>
        </p:nvSpPr>
        <p:spPr bwMode="gray">
          <a:xfrm>
            <a:off x="7002674" y="4640466"/>
            <a:ext cx="577575"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Shift in liability to commercial product lines</a:t>
            </a:r>
            <a:r>
              <a:rPr lang="en-US" sz="800" baseline="30000" dirty="0"/>
              <a:t>4</a:t>
            </a:r>
          </a:p>
        </p:txBody>
      </p:sp>
      <p:sp>
        <p:nvSpPr>
          <p:cNvPr id="61" name="Text Box 7"/>
          <p:cNvSpPr txBox="1">
            <a:spLocks noChangeArrowheads="1"/>
          </p:cNvSpPr>
          <p:nvPr/>
        </p:nvSpPr>
        <p:spPr bwMode="gray">
          <a:xfrm>
            <a:off x="7648074" y="4640466"/>
            <a:ext cx="577575" cy="54277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Improved loss-and-expense ratio</a:t>
            </a:r>
            <a:r>
              <a:rPr lang="en-US" sz="800" baseline="30000" dirty="0"/>
              <a:t>4</a:t>
            </a:r>
          </a:p>
        </p:txBody>
      </p:sp>
      <p:sp>
        <p:nvSpPr>
          <p:cNvPr id="62" name="Text Box 7"/>
          <p:cNvSpPr txBox="1">
            <a:spLocks noChangeArrowheads="1"/>
          </p:cNvSpPr>
          <p:nvPr/>
        </p:nvSpPr>
        <p:spPr bwMode="gray">
          <a:xfrm>
            <a:off x="4799114" y="4480389"/>
            <a:ext cx="361951" cy="102412"/>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100</a:t>
            </a:r>
            <a:endParaRPr lang="en-US" sz="800" baseline="30000" dirty="0"/>
          </a:p>
        </p:txBody>
      </p:sp>
      <p:sp>
        <p:nvSpPr>
          <p:cNvPr id="63" name="Text Box 7"/>
          <p:cNvSpPr txBox="1">
            <a:spLocks noChangeArrowheads="1"/>
          </p:cNvSpPr>
          <p:nvPr/>
        </p:nvSpPr>
        <p:spPr bwMode="gray">
          <a:xfrm>
            <a:off x="5333399" y="3357724"/>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120-200</a:t>
            </a:r>
            <a:endParaRPr lang="en-US" sz="800" baseline="30000" dirty="0"/>
          </a:p>
        </p:txBody>
      </p:sp>
      <p:sp>
        <p:nvSpPr>
          <p:cNvPr id="64" name="Text Box 7"/>
          <p:cNvSpPr txBox="1">
            <a:spLocks noChangeArrowheads="1"/>
          </p:cNvSpPr>
          <p:nvPr/>
        </p:nvSpPr>
        <p:spPr bwMode="gray">
          <a:xfrm>
            <a:off x="5915503" y="3365698"/>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220-300</a:t>
            </a:r>
            <a:endParaRPr lang="en-US" sz="800" baseline="30000" dirty="0"/>
          </a:p>
        </p:txBody>
      </p:sp>
      <p:sp>
        <p:nvSpPr>
          <p:cNvPr id="65" name="Text Box 7"/>
          <p:cNvSpPr txBox="1">
            <a:spLocks noChangeArrowheads="1"/>
          </p:cNvSpPr>
          <p:nvPr/>
        </p:nvSpPr>
        <p:spPr bwMode="gray">
          <a:xfrm>
            <a:off x="6489503" y="3879030"/>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-20 to -60</a:t>
            </a:r>
            <a:endParaRPr lang="en-US" sz="800" baseline="30000" dirty="0"/>
          </a:p>
        </p:txBody>
      </p:sp>
      <p:sp>
        <p:nvSpPr>
          <p:cNvPr id="66" name="Text Box 7"/>
          <p:cNvSpPr txBox="1">
            <a:spLocks noChangeArrowheads="1"/>
          </p:cNvSpPr>
          <p:nvPr/>
        </p:nvSpPr>
        <p:spPr bwMode="gray">
          <a:xfrm>
            <a:off x="7049182" y="4461862"/>
            <a:ext cx="500989" cy="155423"/>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a:t>
            </a:r>
            <a:r>
              <a:rPr lang="en-US" sz="800" dirty="0"/>
              <a:t>6</a:t>
            </a:r>
            <a:r>
              <a:rPr lang="en-US" sz="800"/>
              <a:t>0 to -100</a:t>
            </a:r>
            <a:endParaRPr lang="en-US" sz="800" baseline="30000" dirty="0"/>
          </a:p>
        </p:txBody>
      </p:sp>
      <p:sp>
        <p:nvSpPr>
          <p:cNvPr id="67" name="Text Box 7"/>
          <p:cNvSpPr txBox="1">
            <a:spLocks noChangeArrowheads="1"/>
          </p:cNvSpPr>
          <p:nvPr/>
        </p:nvSpPr>
        <p:spPr bwMode="gray">
          <a:xfrm>
            <a:off x="7657007" y="3932961"/>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a:t>15-55</a:t>
            </a:r>
            <a:endParaRPr lang="en-US" sz="800" baseline="30000" dirty="0"/>
          </a:p>
        </p:txBody>
      </p:sp>
      <p:sp>
        <p:nvSpPr>
          <p:cNvPr id="68" name="Text Box 7"/>
          <p:cNvSpPr txBox="1">
            <a:spLocks noChangeArrowheads="1"/>
          </p:cNvSpPr>
          <p:nvPr/>
        </p:nvSpPr>
        <p:spPr bwMode="gray">
          <a:xfrm>
            <a:off x="8230051" y="3932797"/>
            <a:ext cx="452904" cy="124441"/>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800" dirty="0"/>
              <a:t>155-195</a:t>
            </a:r>
            <a:endParaRPr lang="en-US" sz="800" baseline="30000" dirty="0"/>
          </a:p>
        </p:txBody>
      </p:sp>
    </p:spTree>
    <p:extLst>
      <p:ext uri="{BB962C8B-B14F-4D97-AF65-F5344CB8AC3E}">
        <p14:creationId xmlns:p14="http://schemas.microsoft.com/office/powerpoint/2010/main" val="42574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21" grpId="0"/>
      <p:bldP spid="22" grpId="0"/>
      <p:bldP spid="52" grpId="0"/>
      <p:bldP spid="53" grpId="0"/>
      <p:bldP spid="54" grpId="0"/>
      <p:bldP spid="55" grpId="0"/>
      <p:bldP spid="56" grpId="0"/>
      <p:bldP spid="57" grpId="0"/>
      <p:bldP spid="59" grpId="0"/>
      <p:bldP spid="60" grpId="0"/>
      <p:bldP spid="61" grpId="0"/>
      <p:bldP spid="62" grpId="0"/>
      <p:bldP spid="63" grpId="0"/>
      <p:bldP spid="64" grpId="0"/>
      <p:bldP spid="65" grpId="0"/>
      <p:bldP spid="66" grpId="0"/>
      <p:bldP spid="67" grpId="0"/>
      <p:bldP spid="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4546824" y="1176981"/>
            <a:ext cx="4225229" cy="5053339"/>
          </a:xfrm>
          <a:prstGeom prst="rect">
            <a:avLst/>
          </a:prstGeom>
          <a:solidFill>
            <a:schemeClr val="accent3"/>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71" name="Rectangle 70"/>
          <p:cNvSpPr/>
          <p:nvPr/>
        </p:nvSpPr>
        <p:spPr bwMode="auto">
          <a:xfrm>
            <a:off x="381458" y="1176981"/>
            <a:ext cx="4199151" cy="5053340"/>
          </a:xfrm>
          <a:prstGeom prst="rect">
            <a:avLst/>
          </a:prstGeom>
          <a:solidFill>
            <a:schemeClr val="accent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graphicFrame>
        <p:nvGraphicFramePr>
          <p:cNvPr id="16" name="Object 15" hidden="1"/>
          <p:cNvGraphicFramePr>
            <a:graphicFrameLocks noChangeAspect="1"/>
          </p:cNvGraphicFramePr>
          <p:nvPr>
            <p:custDataLst>
              <p:tags r:id="rId2"/>
            </p:custDataLst>
            <p:extLst/>
          </p:nvPr>
        </p:nvGraphicFramePr>
        <p:xfrm>
          <a:off x="1144195" y="1594"/>
          <a:ext cx="1191" cy="1588"/>
        </p:xfrm>
        <a:graphic>
          <a:graphicData uri="http://schemas.openxmlformats.org/presentationml/2006/ole">
            <mc:AlternateContent xmlns:mc="http://schemas.openxmlformats.org/markup-compatibility/2006">
              <mc:Choice xmlns:v="urn:schemas-microsoft-com:vml" Requires="v">
                <p:oleObj spid="_x0000_s2070" name="think-cell Slide" r:id="rId5" imgW="270" imgH="270" progId="TCLayout.ActiveDocument.1">
                  <p:embed/>
                </p:oleObj>
              </mc:Choice>
              <mc:Fallback>
                <p:oleObj name="think-cell Slide" r:id="rId5" imgW="270" imgH="270" progId="TCLayout.ActiveDocument.1">
                  <p:embed/>
                  <p:pic>
                    <p:nvPicPr>
                      <p:cNvPr id="16" name="Object 15" hidden="1"/>
                      <p:cNvPicPr/>
                      <p:nvPr/>
                    </p:nvPicPr>
                    <p:blipFill>
                      <a:blip r:embed="rId6"/>
                      <a:stretch>
                        <a:fillRect/>
                      </a:stretch>
                    </p:blipFill>
                    <p:spPr>
                      <a:xfrm>
                        <a:off x="1144195" y="1594"/>
                        <a:ext cx="1191" cy="1588"/>
                      </a:xfrm>
                      <a:prstGeom prst="rect">
                        <a:avLst/>
                      </a:prstGeom>
                    </p:spPr>
                  </p:pic>
                </p:oleObj>
              </mc:Fallback>
            </mc:AlternateContent>
          </a:graphicData>
        </a:graphic>
      </p:graphicFrame>
      <p:sp>
        <p:nvSpPr>
          <p:cNvPr id="9" name="Rectangle 8"/>
          <p:cNvSpPr/>
          <p:nvPr/>
        </p:nvSpPr>
        <p:spPr bwMode="auto">
          <a:xfrm>
            <a:off x="518986" y="3619225"/>
            <a:ext cx="4014012" cy="98698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2" name="Title 1"/>
          <p:cNvSpPr>
            <a:spLocks noGrp="1"/>
          </p:cNvSpPr>
          <p:nvPr>
            <p:ph type="title"/>
          </p:nvPr>
        </p:nvSpPr>
        <p:spPr/>
        <p:txBody>
          <a:bodyPr/>
          <a:lstStyle/>
          <a:p>
            <a:r>
              <a:rPr lang="en-US" dirty="0"/>
              <a:t>InsurTech Startups Have Broad Range</a:t>
            </a:r>
            <a:r>
              <a:rPr lang="mr-IN" dirty="0"/>
              <a:t>…</a:t>
            </a:r>
            <a:r>
              <a:rPr lang="en-US" dirty="0"/>
              <a:t>BUT</a:t>
            </a:r>
            <a:r>
              <a:rPr lang="mr-IN" dirty="0"/>
              <a:t>…</a:t>
            </a:r>
            <a:r>
              <a:rPr lang="en-US" dirty="0"/>
              <a:t>  </a:t>
            </a:r>
          </a:p>
        </p:txBody>
      </p:sp>
      <p:sp>
        <p:nvSpPr>
          <p:cNvPr id="6" name="Text Placeholder 5"/>
          <p:cNvSpPr>
            <a:spLocks noGrp="1"/>
          </p:cNvSpPr>
          <p:nvPr>
            <p:ph type="body" sz="quarter" idx="16"/>
          </p:nvPr>
        </p:nvSpPr>
        <p:spPr/>
        <p:txBody>
          <a:bodyPr/>
          <a:lstStyle/>
          <a:p>
            <a:r>
              <a:rPr lang="en-US" dirty="0"/>
              <a:t>Source: Aon.</a:t>
            </a:r>
          </a:p>
        </p:txBody>
      </p:sp>
      <p:sp>
        <p:nvSpPr>
          <p:cNvPr id="8" name="Rectangle 7"/>
          <p:cNvSpPr/>
          <p:nvPr/>
        </p:nvSpPr>
        <p:spPr bwMode="auto">
          <a:xfrm>
            <a:off x="518985" y="1620354"/>
            <a:ext cx="8138984" cy="96801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0" name="Rectangle 9"/>
          <p:cNvSpPr/>
          <p:nvPr/>
        </p:nvSpPr>
        <p:spPr bwMode="auto">
          <a:xfrm>
            <a:off x="518986" y="4685570"/>
            <a:ext cx="4014012" cy="702503"/>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1" name="Rectangle 10"/>
          <p:cNvSpPr/>
          <p:nvPr/>
        </p:nvSpPr>
        <p:spPr bwMode="auto">
          <a:xfrm>
            <a:off x="518986" y="2680617"/>
            <a:ext cx="8138983" cy="85394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2" name="Rectangle 11"/>
          <p:cNvSpPr/>
          <p:nvPr/>
        </p:nvSpPr>
        <p:spPr bwMode="auto">
          <a:xfrm>
            <a:off x="518986" y="5478799"/>
            <a:ext cx="4014012" cy="641807"/>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13" name="Rectangle 12"/>
          <p:cNvSpPr/>
          <p:nvPr/>
        </p:nvSpPr>
        <p:spPr bwMode="auto">
          <a:xfrm>
            <a:off x="4615969" y="3673469"/>
            <a:ext cx="4048351" cy="2447136"/>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t="1" b="11102"/>
          <a:stretch/>
        </p:blipFill>
        <p:spPr>
          <a:xfrm>
            <a:off x="583738" y="1822257"/>
            <a:ext cx="1085951" cy="3962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58107" y="1935044"/>
            <a:ext cx="1337040" cy="2834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01990" y="2011719"/>
            <a:ext cx="1357013" cy="213051"/>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14224" y="2272439"/>
            <a:ext cx="1179664" cy="267028"/>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606960" y="2213159"/>
            <a:ext cx="1461131" cy="327348"/>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a:ext>
            </a:extLst>
          </a:blip>
          <a:srcRect t="31905" b="35146"/>
          <a:stretch/>
        </p:blipFill>
        <p:spPr>
          <a:xfrm>
            <a:off x="2981122" y="1890729"/>
            <a:ext cx="1053353" cy="347072"/>
          </a:xfrm>
          <a:prstGeom prst="rect">
            <a:avLst/>
          </a:prstGeom>
        </p:spPr>
      </p:pic>
      <p:pic>
        <p:nvPicPr>
          <p:cNvPr id="34" name="Picture 33"/>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927281" y="3173564"/>
            <a:ext cx="1255635" cy="213181"/>
          </a:xfrm>
          <a:prstGeom prst="rect">
            <a:avLst/>
          </a:prstGeom>
        </p:spPr>
      </p:pic>
      <p:pic>
        <p:nvPicPr>
          <p:cNvPr id="35" name="Picture 34"/>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2871662" y="3212846"/>
            <a:ext cx="1232895" cy="173900"/>
          </a:xfrm>
          <a:prstGeom prst="rect">
            <a:avLst/>
          </a:prstGeom>
        </p:spPr>
      </p:pic>
      <p:pic>
        <p:nvPicPr>
          <p:cNvPr id="37" name="Picture 36"/>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7005641" y="3017627"/>
            <a:ext cx="1176768" cy="430447"/>
          </a:xfrm>
          <a:prstGeom prst="rect">
            <a:avLst/>
          </a:prstGeom>
        </p:spPr>
      </p:pic>
      <p:pic>
        <p:nvPicPr>
          <p:cNvPr id="41" name="Picture 40"/>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913606" y="3146864"/>
            <a:ext cx="1135329" cy="263613"/>
          </a:xfrm>
          <a:prstGeom prst="rect">
            <a:avLst/>
          </a:prstGeom>
        </p:spPr>
      </p:pic>
      <p:pic>
        <p:nvPicPr>
          <p:cNvPr id="42" name="Picture 41"/>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26678" y="3974021"/>
            <a:ext cx="1338463" cy="252635"/>
          </a:xfrm>
          <a:prstGeom prst="rect">
            <a:avLst/>
          </a:prstGeom>
        </p:spPr>
      </p:pic>
      <p:pic>
        <p:nvPicPr>
          <p:cNvPr id="43" name="Picture 42"/>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1456588" y="4317533"/>
            <a:ext cx="827147" cy="224656"/>
          </a:xfrm>
          <a:prstGeom prst="rect">
            <a:avLst/>
          </a:prstGeom>
        </p:spPr>
      </p:pic>
      <p:pic>
        <p:nvPicPr>
          <p:cNvPr id="44" name="Picture 43"/>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3366631" y="3975440"/>
            <a:ext cx="1034967" cy="249797"/>
          </a:xfrm>
          <a:prstGeom prst="rect">
            <a:avLst/>
          </a:prstGeom>
        </p:spPr>
      </p:pic>
      <p:pic>
        <p:nvPicPr>
          <p:cNvPr id="45" name="Picture 44"/>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2630408" y="4302729"/>
            <a:ext cx="1253707" cy="206803"/>
          </a:xfrm>
          <a:prstGeom prst="rect">
            <a:avLst/>
          </a:prstGeom>
        </p:spPr>
      </p:pic>
      <p:pic>
        <p:nvPicPr>
          <p:cNvPr id="47" name="Picture 46"/>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018994" y="5044844"/>
            <a:ext cx="573957" cy="258211"/>
          </a:xfrm>
          <a:prstGeom prst="rect">
            <a:avLst/>
          </a:prstGeom>
        </p:spPr>
      </p:pic>
      <p:pic>
        <p:nvPicPr>
          <p:cNvPr id="48" name="Picture 47"/>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636310" y="5846073"/>
            <a:ext cx="1045116" cy="154608"/>
          </a:xfrm>
          <a:prstGeom prst="rect">
            <a:avLst/>
          </a:prstGeom>
        </p:spPr>
      </p:pic>
      <p:pic>
        <p:nvPicPr>
          <p:cNvPr id="49" name="Picture 48"/>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1504685" y="5055228"/>
            <a:ext cx="573259" cy="237443"/>
          </a:xfrm>
          <a:prstGeom prst="rect">
            <a:avLst/>
          </a:prstGeom>
        </p:spPr>
      </p:pic>
      <p:pic>
        <p:nvPicPr>
          <p:cNvPr id="50" name="Picture 49"/>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3322067" y="5809618"/>
            <a:ext cx="1142927" cy="227521"/>
          </a:xfrm>
          <a:prstGeom prst="rect">
            <a:avLst/>
          </a:prstGeom>
        </p:spPr>
      </p:pic>
      <p:pic>
        <p:nvPicPr>
          <p:cNvPr id="52" name="Picture 51"/>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1963885" y="5779134"/>
            <a:ext cx="1139520" cy="288487"/>
          </a:xfrm>
          <a:prstGeom prst="rect">
            <a:avLst/>
          </a:prstGeom>
        </p:spPr>
      </p:pic>
      <p:pic>
        <p:nvPicPr>
          <p:cNvPr id="54" name="Picture 53"/>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5922451" y="4164708"/>
            <a:ext cx="1090516" cy="270417"/>
          </a:xfrm>
          <a:prstGeom prst="rect">
            <a:avLst/>
          </a:prstGeom>
        </p:spPr>
      </p:pic>
      <p:pic>
        <p:nvPicPr>
          <p:cNvPr id="55" name="Picture 54"/>
          <p:cNvPicPr>
            <a:picLocks noChangeAspect="1"/>
          </p:cNvPicPr>
          <p:nvPr/>
        </p:nvPicPr>
        <p:blipFill rotWithShape="1">
          <a:blip r:embed="rId27" cstate="print">
            <a:extLst>
              <a:ext uri="{28A0092B-C50C-407E-A947-70E740481C1C}">
                <a14:useLocalDpi xmlns:a14="http://schemas.microsoft.com/office/drawing/2010/main"/>
              </a:ext>
            </a:extLst>
          </a:blip>
          <a:srcRect l="8725" t="21282" r="8844" b="22682"/>
          <a:stretch/>
        </p:blipFill>
        <p:spPr>
          <a:xfrm>
            <a:off x="4781907" y="4215163"/>
            <a:ext cx="760453" cy="172316"/>
          </a:xfrm>
          <a:prstGeom prst="rect">
            <a:avLst/>
          </a:prstGeom>
        </p:spPr>
      </p:pic>
      <p:pic>
        <p:nvPicPr>
          <p:cNvPr id="57" name="Picture 56"/>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7393059" y="4147946"/>
            <a:ext cx="1065944" cy="270039"/>
          </a:xfrm>
          <a:prstGeom prst="rect">
            <a:avLst/>
          </a:prstGeom>
        </p:spPr>
      </p:pic>
      <p:pic>
        <p:nvPicPr>
          <p:cNvPr id="58" name="Picture 57"/>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4800317" y="4817535"/>
            <a:ext cx="954113" cy="354139"/>
          </a:xfrm>
          <a:prstGeom prst="rect">
            <a:avLst/>
          </a:prstGeom>
        </p:spPr>
      </p:pic>
      <p:pic>
        <p:nvPicPr>
          <p:cNvPr id="61" name="Picture 60"/>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6122721" y="4854333"/>
            <a:ext cx="1137344" cy="280545"/>
          </a:xfrm>
          <a:prstGeom prst="rect">
            <a:avLst/>
          </a:prstGeom>
        </p:spPr>
      </p:pic>
      <p:pic>
        <p:nvPicPr>
          <p:cNvPr id="62" name="Picture 61"/>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7649023" y="4908249"/>
            <a:ext cx="798784" cy="172711"/>
          </a:xfrm>
          <a:prstGeom prst="rect">
            <a:avLst/>
          </a:prstGeom>
        </p:spPr>
      </p:pic>
      <p:pic>
        <p:nvPicPr>
          <p:cNvPr id="200704" name="Picture 200703"/>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5177923" y="5566544"/>
            <a:ext cx="997491" cy="294259"/>
          </a:xfrm>
          <a:prstGeom prst="rect">
            <a:avLst/>
          </a:prstGeom>
        </p:spPr>
      </p:pic>
      <p:pic>
        <p:nvPicPr>
          <p:cNvPr id="200705" name="Picture 200704"/>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6736297" y="5546002"/>
            <a:ext cx="1395235" cy="279047"/>
          </a:xfrm>
          <a:prstGeom prst="rect">
            <a:avLst/>
          </a:prstGeom>
        </p:spPr>
      </p:pic>
      <p:sp>
        <p:nvSpPr>
          <p:cNvPr id="72" name="Rectangle 71"/>
          <p:cNvSpPr/>
          <p:nvPr/>
        </p:nvSpPr>
        <p:spPr bwMode="auto">
          <a:xfrm>
            <a:off x="371677" y="1245196"/>
            <a:ext cx="4221571"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2000" b="1" dirty="0">
                <a:solidFill>
                  <a:schemeClr val="bg1"/>
                </a:solidFill>
                <a:latin typeface="Arial" charset="0"/>
                <a:ea typeface="Arial" charset="0"/>
                <a:cs typeface="Arial" charset="0"/>
              </a:rPr>
              <a:t>Risk</a:t>
            </a:r>
          </a:p>
        </p:txBody>
      </p:sp>
      <p:pic>
        <p:nvPicPr>
          <p:cNvPr id="18" name="Picture 17"/>
          <p:cNvPicPr>
            <a:picLocks noChangeAspect="1"/>
          </p:cNvPicPr>
          <p:nvPr/>
        </p:nvPicPr>
        <p:blipFill rotWithShape="1">
          <a:blip r:embed="rId34" cstate="print">
            <a:extLst>
              <a:ext uri="{28A0092B-C50C-407E-A947-70E740481C1C}">
                <a14:useLocalDpi xmlns:a14="http://schemas.microsoft.com/office/drawing/2010/main"/>
              </a:ext>
            </a:extLst>
          </a:blip>
          <a:srcRect/>
          <a:stretch/>
        </p:blipFill>
        <p:spPr>
          <a:xfrm>
            <a:off x="4034475" y="2262314"/>
            <a:ext cx="1075051" cy="229039"/>
          </a:xfrm>
          <a:prstGeom prst="rect">
            <a:avLst/>
          </a:prstGeom>
        </p:spPr>
      </p:pic>
      <p:sp>
        <p:nvSpPr>
          <p:cNvPr id="73" name="Rectangle 72"/>
          <p:cNvSpPr/>
          <p:nvPr/>
        </p:nvSpPr>
        <p:spPr bwMode="auto">
          <a:xfrm>
            <a:off x="4580608" y="1245196"/>
            <a:ext cx="4221571"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2000" b="1" dirty="0">
                <a:solidFill>
                  <a:schemeClr val="bg1"/>
                </a:solidFill>
                <a:latin typeface="Arial" charset="0"/>
                <a:ea typeface="Arial" charset="0"/>
                <a:cs typeface="Arial" charset="0"/>
              </a:rPr>
              <a:t>Health</a:t>
            </a:r>
          </a:p>
        </p:txBody>
      </p:sp>
      <p:sp>
        <p:nvSpPr>
          <p:cNvPr id="56" name="Rectangle 55"/>
          <p:cNvSpPr/>
          <p:nvPr/>
        </p:nvSpPr>
        <p:spPr bwMode="auto">
          <a:xfrm>
            <a:off x="518984" y="1620425"/>
            <a:ext cx="8138984"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5" name="Rectangle 4"/>
          <p:cNvSpPr/>
          <p:nvPr/>
        </p:nvSpPr>
        <p:spPr bwMode="auto">
          <a:xfrm>
            <a:off x="3148422" y="1606414"/>
            <a:ext cx="2856668" cy="282597"/>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Arial" charset="0"/>
                <a:cs typeface="Arial" charset="0"/>
              </a:rPr>
              <a:t>Insurance Marketplace </a:t>
            </a:r>
          </a:p>
        </p:txBody>
      </p:sp>
      <p:sp>
        <p:nvSpPr>
          <p:cNvPr id="60" name="Rectangle 59"/>
          <p:cNvSpPr/>
          <p:nvPr/>
        </p:nvSpPr>
        <p:spPr bwMode="auto">
          <a:xfrm>
            <a:off x="518984" y="2684253"/>
            <a:ext cx="8138984"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3" name="Rectangle 62"/>
          <p:cNvSpPr/>
          <p:nvPr/>
        </p:nvSpPr>
        <p:spPr bwMode="auto">
          <a:xfrm>
            <a:off x="518984" y="3621163"/>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4" name="Rectangle 63"/>
          <p:cNvSpPr/>
          <p:nvPr/>
        </p:nvSpPr>
        <p:spPr bwMode="auto">
          <a:xfrm>
            <a:off x="518984" y="4687893"/>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5" name="Rectangle 64"/>
          <p:cNvSpPr/>
          <p:nvPr/>
        </p:nvSpPr>
        <p:spPr bwMode="auto">
          <a:xfrm>
            <a:off x="518984" y="5478800"/>
            <a:ext cx="4014013"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66" name="Rectangle 65"/>
          <p:cNvSpPr/>
          <p:nvPr/>
        </p:nvSpPr>
        <p:spPr bwMode="auto">
          <a:xfrm>
            <a:off x="4615967" y="3621008"/>
            <a:ext cx="4044507" cy="281723"/>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eaLnBrk="0" fontAlgn="base" hangingPunct="0">
              <a:spcBef>
                <a:spcPct val="0"/>
              </a:spcBef>
              <a:spcAft>
                <a:spcPct val="0"/>
              </a:spcAft>
            </a:pPr>
            <a:endParaRPr lang="en-US" sz="1051" dirty="0">
              <a:solidFill>
                <a:srgbClr val="000000"/>
              </a:solidFill>
              <a:latin typeface="Arial" charset="0"/>
              <a:ea typeface="ＭＳ Ｐゴシック" pitchFamily="108" charset="-128"/>
            </a:endParaRPr>
          </a:p>
        </p:txBody>
      </p:sp>
      <p:sp>
        <p:nvSpPr>
          <p:cNvPr id="30" name="Rectangle 29"/>
          <p:cNvSpPr/>
          <p:nvPr/>
        </p:nvSpPr>
        <p:spPr bwMode="auto">
          <a:xfrm>
            <a:off x="5754428" y="3620333"/>
            <a:ext cx="1873931" cy="302903"/>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Health Navigators</a:t>
            </a:r>
            <a:endParaRPr lang="en-US" sz="1400" b="1" baseline="30000" dirty="0">
              <a:solidFill>
                <a:srgbClr val="000000"/>
              </a:solidFill>
              <a:latin typeface="Arial" charset="0"/>
              <a:ea typeface="ＭＳ Ｐゴシック" pitchFamily="108" charset="-128"/>
            </a:endParaRPr>
          </a:p>
        </p:txBody>
      </p:sp>
      <p:sp>
        <p:nvSpPr>
          <p:cNvPr id="38" name="Rectangle 37"/>
          <p:cNvSpPr/>
          <p:nvPr/>
        </p:nvSpPr>
        <p:spPr bwMode="auto">
          <a:xfrm>
            <a:off x="1688373" y="3617953"/>
            <a:ext cx="1588180" cy="248265"/>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Peer to Peer</a:t>
            </a:r>
          </a:p>
        </p:txBody>
      </p:sp>
      <p:sp>
        <p:nvSpPr>
          <p:cNvPr id="39" name="Rectangle 38"/>
          <p:cNvSpPr/>
          <p:nvPr/>
        </p:nvSpPr>
        <p:spPr bwMode="auto">
          <a:xfrm>
            <a:off x="1204031" y="4686007"/>
            <a:ext cx="2504692" cy="262296"/>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Micro-duration Coverage</a:t>
            </a:r>
          </a:p>
        </p:txBody>
      </p:sp>
      <p:sp>
        <p:nvSpPr>
          <p:cNvPr id="40" name="Rectangle 39"/>
          <p:cNvSpPr/>
          <p:nvPr/>
        </p:nvSpPr>
        <p:spPr bwMode="auto">
          <a:xfrm>
            <a:off x="1739555" y="5511415"/>
            <a:ext cx="1588180" cy="191453"/>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ctr"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Telematics</a:t>
            </a:r>
          </a:p>
        </p:txBody>
      </p:sp>
      <p:sp>
        <p:nvSpPr>
          <p:cNvPr id="22" name="Rectangle 21"/>
          <p:cNvSpPr/>
          <p:nvPr/>
        </p:nvSpPr>
        <p:spPr bwMode="auto">
          <a:xfrm>
            <a:off x="3150487" y="2684391"/>
            <a:ext cx="2856668" cy="262211"/>
          </a:xfrm>
          <a:prstGeom prst="rect">
            <a:avLst/>
          </a:prstGeom>
          <a:noFill/>
          <a:ln w="9525" cap="flat" cmpd="sng" algn="ctr">
            <a:noFill/>
            <a:prstDash val="solid"/>
            <a:round/>
            <a:headEnd type="none" w="med" len="med"/>
            <a:tailEnd type="none" w="med" len="med"/>
          </a:ln>
          <a:effectLst/>
        </p:spPr>
        <p:txBody>
          <a:bodyPr vert="horz" wrap="square" lIns="68580" tIns="34292" rIns="68580" bIns="34292" numCol="1" rtlCol="0" anchor="t" anchorCtr="0" compatLnSpc="1">
            <a:prstTxWarp prst="textNoShape">
              <a:avLst/>
            </a:prstTxWarp>
          </a:bodyPr>
          <a:lstStyle/>
          <a:p>
            <a:pPr algn="ctr" defTabSz="685750" eaLnBrk="0" fontAlgn="base" hangingPunct="0">
              <a:spcBef>
                <a:spcPct val="0"/>
              </a:spcBef>
              <a:spcAft>
                <a:spcPct val="0"/>
              </a:spcAft>
            </a:pPr>
            <a:r>
              <a:rPr lang="en-US" sz="1400" b="1" dirty="0">
                <a:solidFill>
                  <a:srgbClr val="000000"/>
                </a:solidFill>
                <a:latin typeface="Arial" charset="0"/>
                <a:ea typeface="ＭＳ Ｐゴシック" pitchFamily="108" charset="-128"/>
              </a:rPr>
              <a:t>Digital Brokers</a:t>
            </a:r>
          </a:p>
        </p:txBody>
      </p:sp>
    </p:spTree>
    <p:extLst>
      <p:ext uri="{BB962C8B-B14F-4D97-AF65-F5344CB8AC3E}">
        <p14:creationId xmlns:p14="http://schemas.microsoft.com/office/powerpoint/2010/main" val="142639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144195" y="1594"/>
          <a:ext cx="1191" cy="1588"/>
        </p:xfrm>
        <a:graphic>
          <a:graphicData uri="http://schemas.openxmlformats.org/presentationml/2006/ole">
            <mc:AlternateContent xmlns:mc="http://schemas.openxmlformats.org/markup-compatibility/2006">
              <mc:Choice xmlns:v="urn:schemas-microsoft-com:vml" Requires="v">
                <p:oleObj spid="_x0000_s3094" name="think-cell Slide" r:id="rId5" imgW="270" imgH="270" progId="TCLayout.ActiveDocument.1">
                  <p:embed/>
                </p:oleObj>
              </mc:Choice>
              <mc:Fallback>
                <p:oleObj name="think-cell Slide" r:id="rId5" imgW="270" imgH="270" progId="TCLayout.ActiveDocument.1">
                  <p:embed/>
                  <p:pic>
                    <p:nvPicPr>
                      <p:cNvPr id="13" name="Object 12" hidden="1"/>
                      <p:cNvPicPr/>
                      <p:nvPr/>
                    </p:nvPicPr>
                    <p:blipFill>
                      <a:blip r:embed="rId6"/>
                      <a:stretch>
                        <a:fillRect/>
                      </a:stretch>
                    </p:blipFill>
                    <p:spPr>
                      <a:xfrm>
                        <a:off x="1144195" y="1594"/>
                        <a:ext cx="1191" cy="1588"/>
                      </a:xfrm>
                      <a:prstGeom prst="rect">
                        <a:avLst/>
                      </a:prstGeom>
                    </p:spPr>
                  </p:pic>
                </p:oleObj>
              </mc:Fallback>
            </mc:AlternateContent>
          </a:graphicData>
        </a:graphic>
      </p:graphicFrame>
      <p:sp>
        <p:nvSpPr>
          <p:cNvPr id="7" name="AutoShape 9" descr="Image result for mattermark"/>
          <p:cNvSpPr>
            <a:spLocks noChangeAspect="1" noChangeArrowheads="1"/>
          </p:cNvSpPr>
          <p:nvPr/>
        </p:nvSpPr>
        <p:spPr bwMode="auto">
          <a:xfrm>
            <a:off x="1259685" y="-144458"/>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9" name="AutoShape 14" descr="Image result for angellist"/>
          <p:cNvSpPr>
            <a:spLocks noChangeAspect="1" noChangeArrowheads="1"/>
          </p:cNvSpPr>
          <p:nvPr/>
        </p:nvSpPr>
        <p:spPr bwMode="auto">
          <a:xfrm>
            <a:off x="1373984" y="7949"/>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14" name="AutoShape 24" descr="Image result for Startupbootcamp Insurtech"/>
          <p:cNvSpPr>
            <a:spLocks noChangeAspect="1" noChangeArrowheads="1"/>
          </p:cNvSpPr>
          <p:nvPr/>
        </p:nvSpPr>
        <p:spPr bwMode="auto">
          <a:xfrm>
            <a:off x="1488285" y="160349"/>
            <a:ext cx="2286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2" rIns="68580" bIns="34292" numCol="1" anchor="t" anchorCtr="0" compatLnSpc="1">
            <a:prstTxWarp prst="textNoShape">
              <a:avLst/>
            </a:prstTxWarp>
          </a:bodyPr>
          <a:lstStyle/>
          <a:p>
            <a:pPr eaLnBrk="0" fontAlgn="base" hangingPunct="0">
              <a:spcBef>
                <a:spcPct val="0"/>
              </a:spcBef>
              <a:spcAft>
                <a:spcPct val="0"/>
              </a:spcAft>
            </a:pPr>
            <a:endParaRPr lang="en-US" sz="1801" dirty="0">
              <a:solidFill>
                <a:srgbClr val="000000"/>
              </a:solidFill>
              <a:latin typeface="Arial" charset="0"/>
              <a:ea typeface="ＭＳ Ｐゴシック" pitchFamily="108" charset="-128"/>
            </a:endParaRPr>
          </a:p>
        </p:txBody>
      </p:sp>
      <p:sp>
        <p:nvSpPr>
          <p:cNvPr id="103" name="TextBox 102"/>
          <p:cNvSpPr txBox="1"/>
          <p:nvPr/>
        </p:nvSpPr>
        <p:spPr>
          <a:xfrm>
            <a:off x="7188930" y="1684602"/>
            <a:ext cx="1402980"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$205M</a:t>
            </a:r>
            <a:endParaRPr lang="en-SG" sz="2800" dirty="0">
              <a:solidFill>
                <a:srgbClr val="000000"/>
              </a:solidFill>
              <a:latin typeface="Arial" charset="0"/>
              <a:ea typeface="ＭＳ Ｐゴシック" pitchFamily="108" charset="-128"/>
            </a:endParaRPr>
          </a:p>
        </p:txBody>
      </p:sp>
      <p:sp>
        <p:nvSpPr>
          <p:cNvPr id="109" name="TextBox 108"/>
          <p:cNvSpPr txBox="1"/>
          <p:nvPr/>
        </p:nvSpPr>
        <p:spPr>
          <a:xfrm>
            <a:off x="7204688" y="2678305"/>
            <a:ext cx="1283992"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$57M</a:t>
            </a:r>
          </a:p>
        </p:txBody>
      </p:sp>
      <p:sp>
        <p:nvSpPr>
          <p:cNvPr id="113" name="TextBox 112"/>
          <p:cNvSpPr txBox="1"/>
          <p:nvPr/>
        </p:nvSpPr>
        <p:spPr>
          <a:xfrm>
            <a:off x="7204869" y="3611714"/>
            <a:ext cx="1283812"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$37M</a:t>
            </a:r>
          </a:p>
        </p:txBody>
      </p:sp>
      <p:sp>
        <p:nvSpPr>
          <p:cNvPr id="114" name="TextBox 113"/>
          <p:cNvSpPr txBox="1"/>
          <p:nvPr/>
        </p:nvSpPr>
        <p:spPr>
          <a:xfrm>
            <a:off x="7188930" y="4492241"/>
            <a:ext cx="1299751"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$21M</a:t>
            </a:r>
            <a:endParaRPr lang="en-SG" sz="2800" dirty="0">
              <a:solidFill>
                <a:srgbClr val="000000"/>
              </a:solidFill>
              <a:latin typeface="Arial" charset="0"/>
              <a:ea typeface="ＭＳ Ｐゴシック" pitchFamily="108" charset="-128"/>
            </a:endParaRPr>
          </a:p>
        </p:txBody>
      </p:sp>
      <p:sp>
        <p:nvSpPr>
          <p:cNvPr id="122" name="TextBox 121"/>
          <p:cNvSpPr txBox="1"/>
          <p:nvPr/>
        </p:nvSpPr>
        <p:spPr>
          <a:xfrm>
            <a:off x="7182989" y="5419413"/>
            <a:ext cx="1305691"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charset="0"/>
                <a:ea typeface="ＭＳ Ｐゴシック" pitchFamily="108" charset="-128"/>
              </a:rPr>
              <a:t>$4M</a:t>
            </a:r>
            <a:endParaRPr lang="en-SG" sz="2800" dirty="0">
              <a:solidFill>
                <a:srgbClr val="000000"/>
              </a:solidFill>
              <a:latin typeface="Arial" charset="0"/>
              <a:ea typeface="ＭＳ Ｐゴシック" pitchFamily="108" charset="-128"/>
            </a:endParaRPr>
          </a:p>
        </p:txBody>
      </p:sp>
      <p:sp>
        <p:nvSpPr>
          <p:cNvPr id="18" name="Title 17"/>
          <p:cNvSpPr>
            <a:spLocks noGrp="1"/>
          </p:cNvSpPr>
          <p:nvPr>
            <p:ph type="title"/>
          </p:nvPr>
        </p:nvSpPr>
        <p:spPr/>
        <p:txBody>
          <a:bodyPr/>
          <a:lstStyle/>
          <a:p>
            <a:r>
              <a:rPr lang="mr-IN" dirty="0"/>
              <a:t>…</a:t>
            </a:r>
            <a:r>
              <a:rPr lang="en-US" dirty="0"/>
              <a:t>With Broad Incumbent Support </a:t>
            </a:r>
            <a:endParaRPr lang="en-SG" dirty="0"/>
          </a:p>
        </p:txBody>
      </p:sp>
      <p:sp>
        <p:nvSpPr>
          <p:cNvPr id="3" name="Text Placeholder 2"/>
          <p:cNvSpPr>
            <a:spLocks noGrp="1"/>
          </p:cNvSpPr>
          <p:nvPr>
            <p:ph type="body" sz="quarter" idx="16"/>
          </p:nvPr>
        </p:nvSpPr>
        <p:spPr/>
        <p:txBody>
          <a:bodyPr/>
          <a:lstStyle/>
          <a:p>
            <a:r>
              <a:rPr lang="en-SG" dirty="0">
                <a:solidFill>
                  <a:srgbClr val="000000"/>
                </a:solidFill>
                <a:ea typeface="ＭＳ Ｐゴシック"/>
              </a:rPr>
              <a:t>Note: Total funding.</a:t>
            </a:r>
            <a:r>
              <a:rPr lang="en-US" dirty="0"/>
              <a:t> </a:t>
            </a:r>
          </a:p>
          <a:p>
            <a:r>
              <a:rPr lang="en-US" dirty="0"/>
              <a:t>Source: Aon.</a:t>
            </a:r>
          </a:p>
        </p:txBody>
      </p:sp>
      <p:pic>
        <p:nvPicPr>
          <p:cNvPr id="33" name="Picture 32"/>
          <p:cNvPicPr>
            <a:picLocks noChangeAspect="1"/>
          </p:cNvPicPr>
          <p:nvPr/>
        </p:nvPicPr>
        <p:blipFill rotWithShape="1">
          <a:blip r:embed="rId7" cstate="print">
            <a:extLst>
              <a:ext uri="{28A0092B-C50C-407E-A947-70E740481C1C}">
                <a14:useLocalDpi xmlns:a14="http://schemas.microsoft.com/office/drawing/2010/main"/>
              </a:ext>
            </a:extLst>
          </a:blip>
          <a:srcRect l="1460" t="11274" b="20445"/>
          <a:stretch/>
        </p:blipFill>
        <p:spPr>
          <a:xfrm>
            <a:off x="442173" y="2710617"/>
            <a:ext cx="1589603" cy="452108"/>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0738" y="1734505"/>
            <a:ext cx="1672471" cy="423411"/>
          </a:xfrm>
          <a:prstGeom prst="rect">
            <a:avLst/>
          </a:prstGeom>
        </p:spPr>
      </p:pic>
      <p:pic>
        <p:nvPicPr>
          <p:cNvPr id="35" name="Picture 34"/>
          <p:cNvPicPr>
            <a:picLocks noChangeAspect="1"/>
          </p:cNvPicPr>
          <p:nvPr/>
        </p:nvPicPr>
        <p:blipFill rotWithShape="1">
          <a:blip r:embed="rId9" cstate="print">
            <a:extLst>
              <a:ext uri="{28A0092B-C50C-407E-A947-70E740481C1C}">
                <a14:useLocalDpi xmlns:a14="http://schemas.microsoft.com/office/drawing/2010/main"/>
              </a:ext>
            </a:extLst>
          </a:blip>
          <a:srcRect l="10819" t="22518" r="12347" b="21704"/>
          <a:stretch/>
        </p:blipFill>
        <p:spPr>
          <a:xfrm>
            <a:off x="474908" y="4580858"/>
            <a:ext cx="1524131" cy="345001"/>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6923" y="5478558"/>
            <a:ext cx="900103" cy="404935"/>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9687" y="3715424"/>
            <a:ext cx="1454572" cy="312733"/>
          </a:xfrm>
          <a:prstGeom prst="rect">
            <a:avLst/>
          </a:prstGeom>
        </p:spPr>
      </p:pic>
      <p:grpSp>
        <p:nvGrpSpPr>
          <p:cNvPr id="31" name="Group 30"/>
          <p:cNvGrpSpPr/>
          <p:nvPr/>
        </p:nvGrpSpPr>
        <p:grpSpPr>
          <a:xfrm>
            <a:off x="3189113" y="1719398"/>
            <a:ext cx="2977835" cy="453628"/>
            <a:chOff x="3300213" y="1719397"/>
            <a:chExt cx="2977835" cy="453628"/>
          </a:xfrm>
        </p:grpSpPr>
        <p:pic>
          <p:nvPicPr>
            <p:cNvPr id="5" name="Picture 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300213" y="1719397"/>
              <a:ext cx="1042824" cy="453628"/>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707984" y="1789205"/>
              <a:ext cx="1570064" cy="314013"/>
            </a:xfrm>
            <a:prstGeom prst="rect">
              <a:avLst/>
            </a:prstGeom>
          </p:spPr>
        </p:pic>
      </p:grpSp>
      <p:grpSp>
        <p:nvGrpSpPr>
          <p:cNvPr id="30" name="Group 29"/>
          <p:cNvGrpSpPr/>
          <p:nvPr/>
        </p:nvGrpSpPr>
        <p:grpSpPr>
          <a:xfrm>
            <a:off x="3011504" y="2636996"/>
            <a:ext cx="3333057" cy="601401"/>
            <a:chOff x="3034645" y="2636994"/>
            <a:chExt cx="3333057" cy="601401"/>
          </a:xfrm>
        </p:grpSpPr>
        <p:pic>
          <p:nvPicPr>
            <p:cNvPr id="10" name="Picture 9"/>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034645" y="2636994"/>
              <a:ext cx="1336446" cy="601401"/>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716693" y="2823514"/>
              <a:ext cx="1651009" cy="232800"/>
            </a:xfrm>
            <a:prstGeom prst="rect">
              <a:avLst/>
            </a:prstGeom>
          </p:spPr>
        </p:pic>
      </p:grpSp>
      <p:grpSp>
        <p:nvGrpSpPr>
          <p:cNvPr id="29" name="Group 28"/>
          <p:cNvGrpSpPr/>
          <p:nvPr/>
        </p:nvGrpSpPr>
        <p:grpSpPr>
          <a:xfrm>
            <a:off x="2998073" y="3719358"/>
            <a:ext cx="3359919" cy="311212"/>
            <a:chOff x="2987183" y="3719357"/>
            <a:chExt cx="3359919" cy="311212"/>
          </a:xfrm>
        </p:grpSpPr>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987183" y="3722338"/>
              <a:ext cx="1401051" cy="308231"/>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716693" y="3719357"/>
              <a:ext cx="1630409" cy="301626"/>
            </a:xfrm>
            <a:prstGeom prst="rect">
              <a:avLst/>
            </a:prstGeom>
          </p:spPr>
        </p:pic>
      </p:grpSp>
      <p:grpSp>
        <p:nvGrpSpPr>
          <p:cNvPr id="28" name="Group 27"/>
          <p:cNvGrpSpPr/>
          <p:nvPr/>
        </p:nvGrpSpPr>
        <p:grpSpPr>
          <a:xfrm>
            <a:off x="2571985" y="4559357"/>
            <a:ext cx="4212095" cy="388987"/>
            <a:chOff x="2571983" y="4559357"/>
            <a:chExt cx="4212095" cy="388987"/>
          </a:xfrm>
        </p:grpSpPr>
        <p:pic>
          <p:nvPicPr>
            <p:cNvPr id="22" name="Picture 2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3975297" y="4559357"/>
              <a:ext cx="1254797" cy="388987"/>
            </a:xfrm>
            <a:prstGeom prst="rect">
              <a:avLst/>
            </a:prstGeom>
          </p:spPr>
        </p:pic>
        <p:pic>
          <p:nvPicPr>
            <p:cNvPr id="50" name="Picture 4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71983" y="4621850"/>
              <a:ext cx="1200000" cy="264000"/>
            </a:xfrm>
            <a:prstGeom prst="rect">
              <a:avLst/>
            </a:prstGeom>
          </p:spPr>
        </p:pic>
        <p:pic>
          <p:nvPicPr>
            <p:cNvPr id="51" name="Picture 50"/>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433408" y="4628913"/>
              <a:ext cx="1350670" cy="249874"/>
            </a:xfrm>
            <a:prstGeom prst="rect">
              <a:avLst/>
            </a:prstGeom>
          </p:spPr>
        </p:pic>
      </p:grpSp>
      <p:grpSp>
        <p:nvGrpSpPr>
          <p:cNvPr id="27" name="Group 26"/>
          <p:cNvGrpSpPr/>
          <p:nvPr/>
        </p:nvGrpSpPr>
        <p:grpSpPr>
          <a:xfrm>
            <a:off x="3608688" y="5388404"/>
            <a:ext cx="2138689" cy="585243"/>
            <a:chOff x="3467826" y="5388403"/>
            <a:chExt cx="2138689" cy="585243"/>
          </a:xfrm>
        </p:grpSpPr>
        <p:pic>
          <p:nvPicPr>
            <p:cNvPr id="20" name="Picture 19"/>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4412706" y="5537767"/>
              <a:ext cx="1193809" cy="286514"/>
            </a:xfrm>
            <a:prstGeom prst="rect">
              <a:avLst/>
            </a:prstGeom>
          </p:spPr>
        </p:pic>
        <p:pic>
          <p:nvPicPr>
            <p:cNvPr id="25" name="Picture 24"/>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467826" y="5388403"/>
              <a:ext cx="585243" cy="585243"/>
            </a:xfrm>
            <a:prstGeom prst="rect">
              <a:avLst/>
            </a:prstGeom>
          </p:spPr>
        </p:pic>
      </p:grpSp>
      <p:cxnSp>
        <p:nvCxnSpPr>
          <p:cNvPr id="37" name="Straight Connector 36"/>
          <p:cNvCxnSpPr/>
          <p:nvPr/>
        </p:nvCxnSpPr>
        <p:spPr>
          <a:xfrm>
            <a:off x="457200" y="2412279"/>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57200" y="3500851"/>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7200" y="4319456"/>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57200" y="5155479"/>
            <a:ext cx="7924800" cy="0"/>
          </a:xfrm>
          <a:prstGeom prst="line">
            <a:avLst/>
          </a:prstGeom>
          <a:ln w="63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&amp; Economic Leadership</a:t>
            </a:r>
            <a:endParaRPr lang="en-GB" dirty="0"/>
          </a:p>
        </p:txBody>
      </p:sp>
    </p:spTree>
    <p:extLst>
      <p:ext uri="{BB962C8B-B14F-4D97-AF65-F5344CB8AC3E}">
        <p14:creationId xmlns:p14="http://schemas.microsoft.com/office/powerpoint/2010/main" val="206936967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fontAlgn="ctr"/>
            <a:r>
              <a:rPr lang="en-US" dirty="0"/>
              <a:t>Successful Digital Transformation </a:t>
            </a:r>
            <a:r>
              <a:rPr lang="en-US" dirty="0">
                <a:sym typeface="Wingdings"/>
              </a:rPr>
              <a:t> Holistic Approach  </a:t>
            </a:r>
            <a:r>
              <a:rPr lang="en-US" dirty="0"/>
              <a:t> </a:t>
            </a:r>
          </a:p>
        </p:txBody>
      </p:sp>
      <p:sp>
        <p:nvSpPr>
          <p:cNvPr id="16" name="Hexagon 15"/>
          <p:cNvSpPr/>
          <p:nvPr/>
        </p:nvSpPr>
        <p:spPr>
          <a:xfrm>
            <a:off x="462042" y="2932906"/>
            <a:ext cx="1661729" cy="1432525"/>
          </a:xfrm>
          <a:prstGeom prst="hexagon">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7" name="Hexagon 16"/>
          <p:cNvSpPr>
            <a:spLocks noChangeAspect="1"/>
          </p:cNvSpPr>
          <p:nvPr/>
        </p:nvSpPr>
        <p:spPr>
          <a:xfrm>
            <a:off x="457202" y="4409581"/>
            <a:ext cx="1671151" cy="1440648"/>
          </a:xfrm>
          <a:prstGeom prst="hexagon">
            <a:avLst/>
          </a:prstGeom>
          <a:blipFill dpi="0"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Hexagon 17"/>
          <p:cNvSpPr/>
          <p:nvPr/>
        </p:nvSpPr>
        <p:spPr bwMode="gray">
          <a:xfrm>
            <a:off x="3115310" y="1444326"/>
            <a:ext cx="1711836" cy="1475721"/>
          </a:xfrm>
          <a:prstGeom prst="hexagon">
            <a:avLst/>
          </a:prstGeom>
          <a:blipFill>
            <a:blip r:embed="rId6" cstate="print">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9" name="Hexagon 18"/>
          <p:cNvSpPr/>
          <p:nvPr/>
        </p:nvSpPr>
        <p:spPr bwMode="gray">
          <a:xfrm>
            <a:off x="1775695" y="3630718"/>
            <a:ext cx="1711836" cy="1475721"/>
          </a:xfrm>
          <a:prstGeom prst="hexagon">
            <a:avLst/>
          </a:prstGeom>
          <a:blipFill>
            <a:blip r:embed="rId7" cstate="print">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3" name="Hexagon 22"/>
          <p:cNvSpPr/>
          <p:nvPr/>
        </p:nvSpPr>
        <p:spPr bwMode="gray">
          <a:xfrm>
            <a:off x="3115310" y="2896410"/>
            <a:ext cx="1711836" cy="1475721"/>
          </a:xfrm>
          <a:prstGeom prst="hexagon">
            <a:avLst/>
          </a:prstGeom>
          <a:blipFill>
            <a:blip r:embed="rId8" cstate="print">
              <a:extLst>
                <a:ext uri="{28A0092B-C50C-407E-A947-70E740481C1C}">
                  <a14:useLocalDpi xmlns:a14="http://schemas.microsoft.com/office/drawing/2010/main"/>
                </a:ext>
              </a:extLst>
            </a:blip>
            <a:srcRect/>
            <a:stretch>
              <a:fillRect t="558"/>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4" name="Hexagon 23"/>
          <p:cNvSpPr/>
          <p:nvPr/>
        </p:nvSpPr>
        <p:spPr bwMode="gray">
          <a:xfrm>
            <a:off x="1766987" y="2167658"/>
            <a:ext cx="1711836" cy="1475721"/>
          </a:xfrm>
          <a:prstGeom prst="hexagon">
            <a:avLst/>
          </a:prstGeom>
          <a:blipFill>
            <a:blip r:embed="rId9" cstate="print">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5" name="Hexagon 24"/>
          <p:cNvSpPr/>
          <p:nvPr/>
        </p:nvSpPr>
        <p:spPr bwMode="gray">
          <a:xfrm>
            <a:off x="4478535" y="2528225"/>
            <a:ext cx="4269616" cy="3680704"/>
          </a:xfrm>
          <a:prstGeom prst="hexagon">
            <a:avLst/>
          </a:prstGeom>
          <a:blipFill>
            <a:blip r:embed="rId10" cstate="print">
              <a:extLst>
                <a:ext uri="{28A0092B-C50C-407E-A947-70E740481C1C}">
                  <a14:useLocalDpi xmlns:a14="http://schemas.microsoft.com/office/drawing/2010/main"/>
                </a:ext>
              </a:extLst>
            </a:blip>
            <a:srcRec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Tree>
    <p:custDataLst>
      <p:tags r:id="rId1"/>
    </p:custDataLst>
    <p:extLst>
      <p:ext uri="{BB962C8B-B14F-4D97-AF65-F5344CB8AC3E}">
        <p14:creationId xmlns:p14="http://schemas.microsoft.com/office/powerpoint/2010/main" val="338590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THANK YOU</a:t>
            </a:r>
          </a:p>
        </p:txBody>
      </p:sp>
      <p:sp>
        <p:nvSpPr>
          <p:cNvPr id="3" name="Rectangle 2"/>
          <p:cNvSpPr/>
          <p:nvPr/>
        </p:nvSpPr>
        <p:spPr>
          <a:xfrm>
            <a:off x="7019328" y="4960078"/>
            <a:ext cx="1552027" cy="830997"/>
          </a:xfrm>
          <a:prstGeom prst="rect">
            <a:avLst/>
          </a:prstGeom>
        </p:spPr>
        <p:txBody>
          <a:bodyPr wrap="none">
            <a:spAutoFit/>
          </a:bodyPr>
          <a:lstStyle/>
          <a:p>
            <a:pPr algn="ctr"/>
            <a:r>
              <a:rPr lang="en-US" sz="4800" b="1" dirty="0">
                <a:solidFill>
                  <a:schemeClr val="accent1"/>
                </a:solidFill>
                <a:ea typeface="+mj-ea"/>
                <a:cs typeface="+mj-cs"/>
              </a:rPr>
              <a:t>Q&amp;A</a:t>
            </a:r>
            <a:endParaRPr lang="en-US" sz="2800" b="1" dirty="0">
              <a:solidFill>
                <a:schemeClr val="accent1"/>
              </a:solidFill>
            </a:endParaRPr>
          </a:p>
        </p:txBody>
      </p:sp>
    </p:spTree>
    <p:extLst>
      <p:ext uri="{BB962C8B-B14F-4D97-AF65-F5344CB8AC3E}">
        <p14:creationId xmlns:p14="http://schemas.microsoft.com/office/powerpoint/2010/main" val="332655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704081" y="3351344"/>
            <a:ext cx="7772400" cy="1380744"/>
          </a:xfrm>
        </p:spPr>
        <p:txBody>
          <a:bodyPr/>
          <a:lstStyle/>
          <a:p>
            <a:r>
              <a:rPr lang="en-US" dirty="0"/>
              <a:t>APPENDIX </a:t>
            </a:r>
          </a:p>
        </p:txBody>
      </p:sp>
    </p:spTree>
    <p:extLst>
      <p:ext uri="{BB962C8B-B14F-4D97-AF65-F5344CB8AC3E}">
        <p14:creationId xmlns:p14="http://schemas.microsoft.com/office/powerpoint/2010/main" val="205757335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Rising Auto Costs  </a:t>
            </a:r>
          </a:p>
        </p:txBody>
      </p:sp>
      <p:sp>
        <p:nvSpPr>
          <p:cNvPr id="6" name="Subtitle 5"/>
          <p:cNvSpPr>
            <a:spLocks noGrp="1"/>
          </p:cNvSpPr>
          <p:nvPr>
            <p:ph type="subTitle" idx="1"/>
          </p:nvPr>
        </p:nvSpPr>
        <p:spPr/>
        <p:txBody>
          <a:bodyPr/>
          <a:lstStyle/>
          <a:p>
            <a:r>
              <a:rPr lang="en-US" dirty="0"/>
              <a:t>A force to be reckoned with</a:t>
            </a:r>
            <a:r>
              <a:rPr lang="mr-IN" dirty="0"/>
              <a:t>…</a:t>
            </a:r>
            <a:r>
              <a:rPr lang="en-US" dirty="0"/>
              <a:t>  </a:t>
            </a:r>
          </a:p>
        </p:txBody>
      </p:sp>
    </p:spTree>
    <p:extLst>
      <p:ext uri="{BB962C8B-B14F-4D97-AF65-F5344CB8AC3E}">
        <p14:creationId xmlns:p14="http://schemas.microsoft.com/office/powerpoint/2010/main" val="34502869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ltLang="en-US" dirty="0"/>
              <a:t>Net Combined Ratio, 2005-2016</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64" y="5579685"/>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1" dirty="0">
                <a:solidFill>
                  <a:schemeClr val="bg1"/>
                </a:solidFill>
              </a:rPr>
              <a:t>Loss ratios have been rising for a decade. </a:t>
            </a:r>
            <a:br>
              <a:rPr lang="en-US" sz="1801" dirty="0">
                <a:solidFill>
                  <a:schemeClr val="bg1"/>
                </a:solidFill>
              </a:rPr>
            </a:br>
            <a:r>
              <a:rPr lang="en-US" sz="1801" dirty="0">
                <a:solidFill>
                  <a:schemeClr val="bg1"/>
                </a:solidFill>
              </a:rPr>
              <a:t>2015 return on net worth is likely close to zero or negative.</a:t>
            </a:r>
          </a:p>
        </p:txBody>
      </p:sp>
      <p:graphicFrame>
        <p:nvGraphicFramePr>
          <p:cNvPr id="14" name="Content Placeholder 8"/>
          <p:cNvGraphicFramePr>
            <a:graphicFrameLocks/>
          </p:cNvGraphicFramePr>
          <p:nvPr>
            <p:extLst>
              <p:ext uri="{D42A27DB-BD31-4B8C-83A1-F6EECF244321}">
                <p14:modId xmlns:p14="http://schemas.microsoft.com/office/powerpoint/2010/main" val="3680775317"/>
              </p:ext>
            </p:extLst>
          </p:nvPr>
        </p:nvGraphicFramePr>
        <p:xfrm>
          <a:off x="375385" y="1530417"/>
          <a:ext cx="8296977" cy="4049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136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nchor="t"/>
          <a:lstStyle/>
          <a:p>
            <a:br>
              <a:rPr lang="en-US" dirty="0"/>
            </a:br>
            <a:r>
              <a:rPr lang="en-US" dirty="0"/>
              <a:t>State Issues</a:t>
            </a:r>
          </a:p>
        </p:txBody>
      </p:sp>
      <p:sp>
        <p:nvSpPr>
          <p:cNvPr id="12" name="Text Placeholder 5"/>
          <p:cNvSpPr>
            <a:spLocks noGrp="1"/>
          </p:cNvSpPr>
          <p:nvPr>
            <p:ph type="body" sz="quarter" idx="16"/>
          </p:nvPr>
        </p:nvSpPr>
        <p:spPr>
          <a:xfrm>
            <a:off x="1133856" y="6294780"/>
            <a:ext cx="7680960" cy="415018"/>
          </a:xfrm>
        </p:spPr>
        <p:txBody>
          <a:bodyPr/>
          <a:lstStyle/>
          <a:p>
            <a:r>
              <a:rPr lang="en-US" dirty="0"/>
              <a:t>Source: Fast Track Monitoring System. </a:t>
            </a:r>
          </a:p>
        </p:txBody>
      </p:sp>
      <p:sp>
        <p:nvSpPr>
          <p:cNvPr id="14" name="Text Placeholder 4"/>
          <p:cNvSpPr txBox="1">
            <a:spLocks/>
          </p:cNvSpPr>
          <p:nvPr/>
        </p:nvSpPr>
        <p:spPr bwMode="gray">
          <a:xfrm>
            <a:off x="478971" y="4864607"/>
            <a:ext cx="8186058" cy="9945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From 2015 to 2017, the cost of accidents </a:t>
            </a:r>
            <a:br>
              <a:rPr lang="en-US" dirty="0"/>
            </a:br>
            <a:r>
              <a:rPr lang="en-US" dirty="0"/>
              <a:t>has risen dramatically. By contrast, consumer prices overall </a:t>
            </a:r>
            <a:br>
              <a:rPr lang="en-US" dirty="0"/>
            </a:br>
            <a:r>
              <a:rPr lang="en-US" dirty="0"/>
              <a:t>rose 3.9 percent during 2014 and 2015.</a:t>
            </a:r>
          </a:p>
        </p:txBody>
      </p:sp>
      <p:sp>
        <p:nvSpPr>
          <p:cNvPr id="25" name="Text Placeholder 9"/>
          <p:cNvSpPr>
            <a:spLocks noGrp="1"/>
          </p:cNvSpPr>
          <p:nvPr>
            <p:ph type="body" sz="quarter" idx="15"/>
          </p:nvPr>
        </p:nvSpPr>
        <p:spPr>
          <a:xfrm>
            <a:off x="385521" y="1540702"/>
            <a:ext cx="8454009" cy="396947"/>
          </a:xfrm>
        </p:spPr>
        <p:txBody>
          <a:bodyPr/>
          <a:lstStyle/>
          <a:p>
            <a:pPr algn="ctr"/>
            <a:r>
              <a:rPr lang="en-US" sz="1800" dirty="0">
                <a:solidFill>
                  <a:schemeClr val="tx1"/>
                </a:solidFill>
              </a:rPr>
              <a:t>Increase in Loss Costs, 2015:Q1–2017:Q1</a:t>
            </a:r>
          </a:p>
        </p:txBody>
      </p:sp>
      <p:sp>
        <p:nvSpPr>
          <p:cNvPr id="6" name="AutoShape 4"/>
          <p:cNvSpPr>
            <a:spLocks noChangeArrowheads="1"/>
          </p:cNvSpPr>
          <p:nvPr/>
        </p:nvSpPr>
        <p:spPr bwMode="gray">
          <a:xfrm>
            <a:off x="478971" y="1946024"/>
            <a:ext cx="8186058" cy="2676659"/>
          </a:xfrm>
          <a:prstGeom prst="rect">
            <a:avLst/>
          </a:prstGeom>
          <a:solidFill>
            <a:srgbClr val="FFF4C7"/>
          </a:solidFill>
          <a:ln w="25400">
            <a:no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endParaRPr lang="en-US" sz="1600" b="1" dirty="0">
              <a:solidFill>
                <a:schemeClr val="bg1"/>
              </a:solidFill>
              <a:latin typeface="+mj-lt"/>
            </a:endParaRPr>
          </a:p>
        </p:txBody>
      </p:sp>
      <p:sp>
        <p:nvSpPr>
          <p:cNvPr id="15" name="TextBox 14"/>
          <p:cNvSpPr txBox="1"/>
          <p:nvPr/>
        </p:nvSpPr>
        <p:spPr>
          <a:xfrm>
            <a:off x="70300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Bodily Injury</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15.3%</a:t>
            </a:r>
          </a:p>
        </p:txBody>
      </p:sp>
      <p:sp>
        <p:nvSpPr>
          <p:cNvPr id="16" name="TextBox 15"/>
          <p:cNvSpPr txBox="1"/>
          <p:nvPr/>
        </p:nvSpPr>
        <p:spPr>
          <a:xfrm>
            <a:off x="2221146"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Property</a:t>
            </a:r>
          </a:p>
          <a:p>
            <a:pPr algn="ctr">
              <a:buClr>
                <a:srgbClr val="337DBE"/>
              </a:buClr>
              <a:buSzPct val="77000"/>
            </a:pPr>
            <a:r>
              <a:rPr lang="en-US" dirty="0">
                <a:solidFill>
                  <a:srgbClr val="234568"/>
                </a:solidFill>
              </a:rPr>
              <a:t>Damage</a:t>
            </a:r>
            <a:endParaRPr lang="en-US" dirty="0">
              <a:solidFill>
                <a:schemeClr val="accent1"/>
              </a:solidFill>
            </a:endParaRPr>
          </a:p>
          <a:p>
            <a:pPr algn="ctr">
              <a:buClr>
                <a:srgbClr val="337DBE"/>
              </a:buClr>
              <a:buSzPct val="77000"/>
            </a:pPr>
            <a:r>
              <a:rPr lang="en-US" b="1" dirty="0">
                <a:solidFill>
                  <a:schemeClr val="accent2"/>
                </a:solidFill>
              </a:rPr>
              <a:t>15.0%</a:t>
            </a:r>
          </a:p>
        </p:txBody>
      </p:sp>
      <p:sp>
        <p:nvSpPr>
          <p:cNvPr id="17" name="TextBox 16"/>
          <p:cNvSpPr txBox="1"/>
          <p:nvPr/>
        </p:nvSpPr>
        <p:spPr>
          <a:xfrm>
            <a:off x="374685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Personal Injury Protection</a:t>
            </a:r>
            <a:endParaRPr lang="en-US" dirty="0">
              <a:solidFill>
                <a:schemeClr val="accent1"/>
              </a:solidFill>
            </a:endParaRPr>
          </a:p>
          <a:p>
            <a:pPr algn="ctr">
              <a:buClr>
                <a:srgbClr val="337DBE"/>
              </a:buClr>
              <a:buSzPct val="77000"/>
            </a:pPr>
            <a:r>
              <a:rPr lang="en-US" b="1" dirty="0">
                <a:solidFill>
                  <a:schemeClr val="accent2"/>
                </a:solidFill>
              </a:rPr>
              <a:t>14.1%</a:t>
            </a:r>
          </a:p>
        </p:txBody>
      </p:sp>
      <p:sp>
        <p:nvSpPr>
          <p:cNvPr id="18" name="TextBox 17"/>
          <p:cNvSpPr txBox="1"/>
          <p:nvPr/>
        </p:nvSpPr>
        <p:spPr>
          <a:xfrm>
            <a:off x="5272560"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Collision</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13.2%</a:t>
            </a:r>
          </a:p>
        </p:txBody>
      </p:sp>
      <p:sp>
        <p:nvSpPr>
          <p:cNvPr id="19" name="TextBox 18"/>
          <p:cNvSpPr txBox="1"/>
          <p:nvPr/>
        </p:nvSpPr>
        <p:spPr>
          <a:xfrm>
            <a:off x="6741869" y="3400352"/>
            <a:ext cx="1631092"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Comprehensive</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22.5%</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6713" y="2195175"/>
            <a:ext cx="1143000" cy="1143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1376" y="2195175"/>
            <a:ext cx="1143000"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43982" y="2195175"/>
            <a:ext cx="1143000" cy="1143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86464" y="2186770"/>
            <a:ext cx="1143000" cy="1143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26588" y="2195175"/>
            <a:ext cx="1143000" cy="1143000"/>
          </a:xfrm>
          <a:prstGeom prst="rect">
            <a:avLst/>
          </a:prstGeom>
        </p:spPr>
      </p:pic>
      <p:sp>
        <p:nvSpPr>
          <p:cNvPr id="20" name="Text Placeholder 13"/>
          <p:cNvSpPr>
            <a:spLocks noGrp="1"/>
          </p:cNvSpPr>
          <p:nvPr>
            <p:ph type="body" sz="quarter" idx="15"/>
          </p:nvPr>
        </p:nvSpPr>
        <p:spPr>
          <a:xfrm>
            <a:off x="356616" y="1188720"/>
            <a:ext cx="8454009" cy="396947"/>
          </a:xfrm>
        </p:spPr>
        <p:txBody>
          <a:bodyPr/>
          <a:lstStyle/>
          <a:p>
            <a:r>
              <a:rPr lang="en-US" dirty="0"/>
              <a:t>Auto Insurance</a:t>
            </a:r>
          </a:p>
        </p:txBody>
      </p:sp>
    </p:spTree>
    <p:extLst>
      <p:ext uri="{BB962C8B-B14F-4D97-AF65-F5344CB8AC3E}">
        <p14:creationId xmlns:p14="http://schemas.microsoft.com/office/powerpoint/2010/main" val="147880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People Working and Driving</a:t>
            </a:r>
            <a:br>
              <a:rPr lang="en-US" altLang="en-US" dirty="0"/>
            </a:br>
            <a:r>
              <a:rPr lang="en-US" altLang="en-US" dirty="0"/>
              <a:t>=&gt; More Collisions, 2006-2016</a:t>
            </a:r>
          </a:p>
        </p:txBody>
      </p:sp>
      <p:sp>
        <p:nvSpPr>
          <p:cNvPr id="10" name="Text Placeholder 9"/>
          <p:cNvSpPr>
            <a:spLocks noGrp="1"/>
          </p:cNvSpPr>
          <p:nvPr>
            <p:ph type="body" sz="quarter" idx="15"/>
          </p:nvPr>
        </p:nvSpPr>
        <p:spPr>
          <a:xfrm>
            <a:off x="385491" y="1375143"/>
            <a:ext cx="3485689" cy="206426"/>
          </a:xfrm>
        </p:spPr>
        <p:txBody>
          <a:bodyPr anchor="t"/>
          <a:lstStyle/>
          <a:p>
            <a:pPr algn="just"/>
            <a:r>
              <a:rPr lang="en-US" sz="1401" b="1" dirty="0">
                <a:solidFill>
                  <a:schemeClr val="accent2"/>
                </a:solidFill>
              </a:rPr>
              <a:t>Number Employed, Millions</a:t>
            </a:r>
          </a:p>
        </p:txBody>
      </p:sp>
      <p:sp>
        <p:nvSpPr>
          <p:cNvPr id="12" name="Text Placeholder 11"/>
          <p:cNvSpPr>
            <a:spLocks noGrp="1"/>
          </p:cNvSpPr>
          <p:nvPr>
            <p:ph type="body" sz="quarter" idx="16"/>
          </p:nvPr>
        </p:nvSpPr>
        <p:spPr/>
        <p:txBody>
          <a:bodyPr/>
          <a:lstStyle/>
          <a:p>
            <a:r>
              <a:rPr lang="en-US" dirty="0"/>
              <a:t>Sources: Seasonally Adjusted Employed from Bureau of Labor Statistics; Rolling four-quarter average frequency from Fast Track </a:t>
            </a:r>
            <a:r>
              <a:rPr lang="en-US" dirty="0" err="1"/>
              <a:t>Monitoriing</a:t>
            </a:r>
            <a:r>
              <a:rPr lang="en-US" dirty="0"/>
              <a:t> System; Insurance Information Institute.</a:t>
            </a:r>
          </a:p>
        </p:txBody>
      </p:sp>
      <p:sp>
        <p:nvSpPr>
          <p:cNvPr id="21" name="Text Placeholder 4"/>
          <p:cNvSpPr txBox="1">
            <a:spLocks/>
          </p:cNvSpPr>
          <p:nvPr/>
        </p:nvSpPr>
        <p:spPr bwMode="gray">
          <a:xfrm>
            <a:off x="416660" y="5524901"/>
            <a:ext cx="8303481" cy="777157"/>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1" dirty="0">
                <a:solidFill>
                  <a:schemeClr val="bg1"/>
                </a:solidFill>
              </a:rPr>
              <a:t>When people are out of work, they drive less. When they get jobs,</a:t>
            </a:r>
            <a:br>
              <a:rPr lang="en-US" sz="1801" dirty="0">
                <a:solidFill>
                  <a:schemeClr val="bg1"/>
                </a:solidFill>
              </a:rPr>
            </a:br>
            <a:r>
              <a:rPr lang="en-US" sz="1801" dirty="0">
                <a:solidFill>
                  <a:schemeClr val="bg1"/>
                </a:solidFill>
              </a:rPr>
              <a:t>they drive to work, helping drive claim frequency higher.</a:t>
            </a:r>
          </a:p>
        </p:txBody>
      </p:sp>
      <p:graphicFrame>
        <p:nvGraphicFramePr>
          <p:cNvPr id="22" name="Object 8"/>
          <p:cNvGraphicFramePr>
            <a:graphicFrameLocks noChangeAspect="1"/>
          </p:cNvGraphicFramePr>
          <p:nvPr>
            <p:extLst>
              <p:ext uri="{D42A27DB-BD31-4B8C-83A1-F6EECF244321}">
                <p14:modId xmlns:p14="http://schemas.microsoft.com/office/powerpoint/2010/main" val="1872398806"/>
              </p:ext>
            </p:extLst>
          </p:nvPr>
        </p:nvGraphicFramePr>
        <p:xfrm>
          <a:off x="235375" y="1595960"/>
          <a:ext cx="8301889" cy="418623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6092792" y="1184621"/>
            <a:ext cx="2358190" cy="396948"/>
          </a:xfrm>
          <a:prstGeom prst="rect">
            <a:avLst/>
          </a:prstGeom>
          <a:noFill/>
        </p:spPr>
        <p:txBody>
          <a:bodyPr vert="horz" wrap="square" lIns="91440" tIns="45721" rIns="91440" bIns="45721" rtlCol="0" anchor="t">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1" b="1" dirty="0">
                <a:solidFill>
                  <a:srgbClr val="2F72AD"/>
                </a:solidFill>
              </a:rPr>
              <a:t>Overall Collision Claims </a:t>
            </a:r>
            <a:br>
              <a:rPr lang="en-US" sz="1401" b="1" dirty="0">
                <a:solidFill>
                  <a:srgbClr val="2F72AD"/>
                </a:solidFill>
              </a:rPr>
            </a:br>
            <a:r>
              <a:rPr lang="en-US" sz="1401" b="1" dirty="0">
                <a:solidFill>
                  <a:srgbClr val="2F72AD"/>
                </a:solidFill>
              </a:rPr>
              <a:t>Per 100 Insured Vehicles</a:t>
            </a:r>
          </a:p>
        </p:txBody>
      </p:sp>
      <p:sp>
        <p:nvSpPr>
          <p:cNvPr id="24" name="Rectangle 7"/>
          <p:cNvSpPr>
            <a:spLocks noChangeArrowheads="1"/>
          </p:cNvSpPr>
          <p:nvPr/>
        </p:nvSpPr>
        <p:spPr bwMode="grayWhite">
          <a:xfrm>
            <a:off x="2106064" y="1787801"/>
            <a:ext cx="1036935" cy="3631222"/>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1" b="1" dirty="0"/>
              <a:t>Recession</a:t>
            </a:r>
          </a:p>
        </p:txBody>
      </p:sp>
    </p:spTree>
    <p:extLst>
      <p:ext uri="{BB962C8B-B14F-4D97-AF65-F5344CB8AC3E}">
        <p14:creationId xmlns:p14="http://schemas.microsoft.com/office/powerpoint/2010/main" val="11424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418029" y="1269886"/>
            <a:ext cx="8454009" cy="396948"/>
          </a:xfrm>
        </p:spPr>
        <p:txBody>
          <a:bodyPr/>
          <a:lstStyle/>
          <a:p>
            <a:r>
              <a:rPr lang="en-US" sz="1600" b="1" dirty="0">
                <a:solidFill>
                  <a:schemeClr val="tx1"/>
                </a:solidFill>
              </a:rPr>
              <a:t>Annual Change in Motor Vehicle Deaths</a:t>
            </a:r>
          </a:p>
        </p:txBody>
      </p:sp>
      <p:sp>
        <p:nvSpPr>
          <p:cNvPr id="10" name="Text Placeholder 9"/>
          <p:cNvSpPr>
            <a:spLocks noGrp="1"/>
          </p:cNvSpPr>
          <p:nvPr>
            <p:ph type="body" sz="quarter" idx="16"/>
          </p:nvPr>
        </p:nvSpPr>
        <p:spPr/>
        <p:txBody>
          <a:bodyPr/>
          <a:lstStyle/>
          <a:p>
            <a:r>
              <a:rPr lang="en-US" dirty="0"/>
              <a:t>Sources: National Safety Council, Insurance Information Institute.</a:t>
            </a:r>
          </a:p>
        </p:txBody>
      </p:sp>
      <p:graphicFrame>
        <p:nvGraphicFramePr>
          <p:cNvPr id="12" name="Object 10"/>
          <p:cNvGraphicFramePr>
            <a:graphicFrameLocks noChangeAspect="1"/>
          </p:cNvGraphicFramePr>
          <p:nvPr>
            <p:extLst>
              <p:ext uri="{D42A27DB-BD31-4B8C-83A1-F6EECF244321}">
                <p14:modId xmlns:p14="http://schemas.microsoft.com/office/powerpoint/2010/main" val="529341500"/>
              </p:ext>
            </p:extLst>
          </p:nvPr>
        </p:nvGraphicFramePr>
        <p:xfrm>
          <a:off x="223835" y="1393830"/>
          <a:ext cx="8296276" cy="418623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416662" y="5656494"/>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1" dirty="0">
                <a:solidFill>
                  <a:schemeClr val="bg1"/>
                </a:solidFill>
              </a:rPr>
              <a:t>Driving has been getting safer for decades, but recent trend is discouraging—38,300 deaths in 2015.</a:t>
            </a:r>
          </a:p>
        </p:txBody>
      </p:sp>
      <p:grpSp>
        <p:nvGrpSpPr>
          <p:cNvPr id="14" name="Group 13"/>
          <p:cNvGrpSpPr/>
          <p:nvPr/>
        </p:nvGrpSpPr>
        <p:grpSpPr>
          <a:xfrm>
            <a:off x="992331" y="1700777"/>
            <a:ext cx="1574607" cy="1242452"/>
            <a:chOff x="1192360" y="1700775"/>
            <a:chExt cx="1574605" cy="1242450"/>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1" tIns="0" rIns="45721"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62797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198098" y="1700777"/>
            <a:ext cx="1420985" cy="1242452"/>
            <a:chOff x="873476" y="1700775"/>
            <a:chExt cx="1420985" cy="1242450"/>
          </a:xfrm>
        </p:grpSpPr>
        <p:sp>
          <p:nvSpPr>
            <p:cNvPr id="23" name="AutoShape 5"/>
            <p:cNvSpPr>
              <a:spLocks noChangeArrowheads="1"/>
            </p:cNvSpPr>
            <p:nvPr/>
          </p:nvSpPr>
          <p:spPr bwMode="gray">
            <a:xfrm>
              <a:off x="873476" y="1700775"/>
              <a:ext cx="1420985" cy="614480"/>
            </a:xfrm>
            <a:prstGeom prst="rect">
              <a:avLst/>
            </a:prstGeom>
            <a:solidFill>
              <a:schemeClr val="accent1"/>
            </a:solidFill>
            <a:ln w="28575" algn="ctr">
              <a:noFill/>
              <a:miter lim="800000"/>
              <a:headEnd/>
              <a:tailEnd/>
            </a:ln>
          </p:spPr>
          <p:txBody>
            <a:bodyPr lIns="45721" tIns="0" rIns="45721"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a:stCxn id="23" idx="2"/>
            </p:cNvCxnSpPr>
            <p:nvPr/>
          </p:nvCxnSpPr>
          <p:spPr bwMode="gray">
            <a:xfrm flipH="1">
              <a:off x="1580869" y="2315255"/>
              <a:ext cx="3100" cy="62797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394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Fixing a Bumper</a:t>
            </a:r>
          </a:p>
        </p:txBody>
      </p:sp>
      <p:sp>
        <p:nvSpPr>
          <p:cNvPr id="10" name="Text Placeholder 9"/>
          <p:cNvSpPr>
            <a:spLocks noGrp="1"/>
          </p:cNvSpPr>
          <p:nvPr>
            <p:ph type="body" sz="quarter" idx="15"/>
          </p:nvPr>
        </p:nvSpPr>
        <p:spPr/>
        <p:txBody>
          <a:bodyPr/>
          <a:lstStyle/>
          <a:p>
            <a:r>
              <a:rPr lang="en-US" dirty="0"/>
              <a:t>…On an Entry-Level Luxury Car (~$35K)</a:t>
            </a:r>
          </a:p>
        </p:txBody>
      </p:sp>
      <p:sp>
        <p:nvSpPr>
          <p:cNvPr id="11" name="Text Placeholder 10"/>
          <p:cNvSpPr>
            <a:spLocks noGrp="1"/>
          </p:cNvSpPr>
          <p:nvPr>
            <p:ph type="body" sz="quarter" idx="16"/>
          </p:nvPr>
        </p:nvSpPr>
        <p:spPr/>
        <p:txBody>
          <a:bodyPr/>
          <a:lstStyle/>
          <a:p>
            <a:r>
              <a:rPr lang="en-US" dirty="0"/>
              <a:t>2016 vehicle has LED headlights and adaptive cruise control.</a:t>
            </a:r>
          </a:p>
          <a:p>
            <a:r>
              <a:rPr lang="en-US" dirty="0"/>
              <a:t>Source: Liberty Mutual Insurance.</a:t>
            </a:r>
          </a:p>
        </p:txBody>
      </p:sp>
      <p:sp>
        <p:nvSpPr>
          <p:cNvPr id="13" name="Text Placeholder 12"/>
          <p:cNvSpPr>
            <a:spLocks noGrp="1"/>
          </p:cNvSpPr>
          <p:nvPr>
            <p:ph type="body" sz="quarter" idx="32"/>
          </p:nvPr>
        </p:nvSpPr>
        <p:spPr/>
        <p:txBody>
          <a:bodyPr/>
          <a:lstStyle/>
          <a:p>
            <a:r>
              <a:rPr lang="en-US" dirty="0"/>
              <a:t>What Has Changed?</a:t>
            </a:r>
          </a:p>
        </p:txBody>
      </p:sp>
      <p:sp>
        <p:nvSpPr>
          <p:cNvPr id="16" name="Text Placeholder 15"/>
          <p:cNvSpPr>
            <a:spLocks noGrp="1"/>
          </p:cNvSpPr>
          <p:nvPr>
            <p:ph type="body" sz="quarter" idx="36"/>
          </p:nvPr>
        </p:nvSpPr>
        <p:spPr/>
        <p:txBody>
          <a:bodyPr/>
          <a:lstStyle/>
          <a:p>
            <a:r>
              <a:rPr lang="en-US" dirty="0"/>
              <a:t>Fewer Accidents, Higher Costs</a:t>
            </a:r>
          </a:p>
        </p:txBody>
      </p:sp>
      <p:sp>
        <p:nvSpPr>
          <p:cNvPr id="12" name="Text Placeholder 11"/>
          <p:cNvSpPr>
            <a:spLocks noGrp="1"/>
          </p:cNvSpPr>
          <p:nvPr>
            <p:ph type="body" sz="quarter" idx="30"/>
          </p:nvPr>
        </p:nvSpPr>
        <p:spPr/>
        <p:txBody>
          <a:bodyPr/>
          <a:lstStyle/>
          <a:p>
            <a:r>
              <a:rPr lang="en-US" dirty="0"/>
              <a:t>2014 Cost vs. 2016 Cost</a:t>
            </a:r>
          </a:p>
        </p:txBody>
      </p:sp>
      <p:graphicFrame>
        <p:nvGraphicFramePr>
          <p:cNvPr id="8" name="Content Placeholder 7"/>
          <p:cNvGraphicFramePr>
            <a:graphicFrameLocks noGrp="1"/>
          </p:cNvGraphicFramePr>
          <p:nvPr>
            <p:ph sz="quarter" idx="37"/>
            <p:extLst>
              <p:ext uri="{D42A27DB-BD31-4B8C-83A1-F6EECF244321}">
                <p14:modId xmlns:p14="http://schemas.microsoft.com/office/powerpoint/2010/main" val="1392373497"/>
              </p:ext>
            </p:extLst>
          </p:nvPr>
        </p:nvGraphicFramePr>
        <p:xfrm>
          <a:off x="352429" y="2381252"/>
          <a:ext cx="4152900" cy="3749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quarter" idx="38"/>
            <p:extLst/>
          </p:nvPr>
        </p:nvGraphicFramePr>
        <p:xfrm>
          <a:off x="4661695" y="2318861"/>
          <a:ext cx="4169665" cy="1483364"/>
        </p:xfrm>
        <a:graphic>
          <a:graphicData uri="http://schemas.openxmlformats.org/drawingml/2006/table">
            <a:tbl>
              <a:tblPr firstRow="1" bandRow="1">
                <a:tableStyleId>{5C22544A-7EE6-4342-B048-85BDC9FD1C3A}</a:tableStyleId>
              </a:tblPr>
              <a:tblGrid>
                <a:gridCol w="2391071">
                  <a:extLst>
                    <a:ext uri="{9D8B030D-6E8A-4147-A177-3AD203B41FA5}">
                      <a16:colId xmlns:a16="http://schemas.microsoft.com/office/drawing/2014/main" val="3539785465"/>
                    </a:ext>
                  </a:extLst>
                </a:gridCol>
                <a:gridCol w="939801">
                  <a:extLst>
                    <a:ext uri="{9D8B030D-6E8A-4147-A177-3AD203B41FA5}">
                      <a16:colId xmlns:a16="http://schemas.microsoft.com/office/drawing/2014/main" val="2118596510"/>
                    </a:ext>
                  </a:extLst>
                </a:gridCol>
                <a:gridCol w="838793">
                  <a:extLst>
                    <a:ext uri="{9D8B030D-6E8A-4147-A177-3AD203B41FA5}">
                      <a16:colId xmlns:a16="http://schemas.microsoft.com/office/drawing/2014/main" val="2699402338"/>
                    </a:ext>
                  </a:extLst>
                </a:gridCol>
              </a:tblGrid>
              <a:tr h="370841">
                <a:tc>
                  <a:txBody>
                    <a:bodyPr/>
                    <a:lstStyle/>
                    <a:p>
                      <a:pPr algn="ctr"/>
                      <a:endParaRPr lang="en-US" sz="1500" dirty="0"/>
                    </a:p>
                  </a:txBody>
                  <a:tcPr marT="45721" marB="45721"/>
                </a:tc>
                <a:tc>
                  <a:txBody>
                    <a:bodyPr/>
                    <a:lstStyle/>
                    <a:p>
                      <a:pPr algn="ctr"/>
                      <a:r>
                        <a:rPr lang="en-US" sz="1500" dirty="0"/>
                        <a:t>2014</a:t>
                      </a:r>
                    </a:p>
                  </a:txBody>
                  <a:tcPr marT="45721" marB="45721"/>
                </a:tc>
                <a:tc>
                  <a:txBody>
                    <a:bodyPr/>
                    <a:lstStyle/>
                    <a:p>
                      <a:pPr algn="ctr"/>
                      <a:r>
                        <a:rPr lang="en-US" sz="1500" dirty="0"/>
                        <a:t>2016</a:t>
                      </a:r>
                    </a:p>
                  </a:txBody>
                  <a:tcPr marT="45721" marB="45721"/>
                </a:tc>
                <a:extLst>
                  <a:ext uri="{0D108BD9-81ED-4DB2-BD59-A6C34878D82A}">
                    <a16:rowId xmlns:a16="http://schemas.microsoft.com/office/drawing/2014/main" val="1611477132"/>
                  </a:ext>
                </a:extLst>
              </a:tr>
              <a:tr h="370841">
                <a:tc>
                  <a:txBody>
                    <a:bodyPr/>
                    <a:lstStyle/>
                    <a:p>
                      <a:r>
                        <a:rPr lang="en-US" sz="1600" dirty="0"/>
                        <a:t>Grille: Distance Sensor</a:t>
                      </a:r>
                    </a:p>
                  </a:txBody>
                  <a:tcPr marT="45721" marB="45721"/>
                </a:tc>
                <a:tc>
                  <a:txBody>
                    <a:bodyPr/>
                    <a:lstStyle/>
                    <a:p>
                      <a:pPr algn="r"/>
                      <a:r>
                        <a:rPr lang="en-US" sz="1600" dirty="0"/>
                        <a:t>$0</a:t>
                      </a:r>
                    </a:p>
                  </a:txBody>
                  <a:tcPr marT="45721" marB="45721"/>
                </a:tc>
                <a:tc>
                  <a:txBody>
                    <a:bodyPr/>
                    <a:lstStyle/>
                    <a:p>
                      <a:pPr algn="r"/>
                      <a:r>
                        <a:rPr lang="en-US" sz="1600" dirty="0"/>
                        <a:t>$2,818</a:t>
                      </a:r>
                    </a:p>
                  </a:txBody>
                  <a:tcPr marT="45721" marB="45721"/>
                </a:tc>
                <a:extLst>
                  <a:ext uri="{0D108BD9-81ED-4DB2-BD59-A6C34878D82A}">
                    <a16:rowId xmlns:a16="http://schemas.microsoft.com/office/drawing/2014/main" val="2108256499"/>
                  </a:ext>
                </a:extLst>
              </a:tr>
              <a:tr h="370841">
                <a:tc>
                  <a:txBody>
                    <a:bodyPr/>
                    <a:lstStyle/>
                    <a:p>
                      <a:r>
                        <a:rPr lang="en-US" sz="1600" dirty="0"/>
                        <a:t>Headlamp Assembly</a:t>
                      </a:r>
                    </a:p>
                  </a:txBody>
                  <a:tcPr marT="45721" marB="45721"/>
                </a:tc>
                <a:tc>
                  <a:txBody>
                    <a:bodyPr/>
                    <a:lstStyle/>
                    <a:p>
                      <a:pPr algn="r"/>
                      <a:r>
                        <a:rPr lang="en-US" sz="1600" dirty="0"/>
                        <a:t>394</a:t>
                      </a:r>
                    </a:p>
                  </a:txBody>
                  <a:tcPr marT="45721" marB="45721"/>
                </a:tc>
                <a:tc>
                  <a:txBody>
                    <a:bodyPr/>
                    <a:lstStyle/>
                    <a:p>
                      <a:pPr algn="r"/>
                      <a:r>
                        <a:rPr lang="en-US" sz="1600" dirty="0"/>
                        <a:t>918</a:t>
                      </a:r>
                    </a:p>
                  </a:txBody>
                  <a:tcPr marT="45721" marB="45721"/>
                </a:tc>
                <a:extLst>
                  <a:ext uri="{0D108BD9-81ED-4DB2-BD59-A6C34878D82A}">
                    <a16:rowId xmlns:a16="http://schemas.microsoft.com/office/drawing/2014/main" val="856258611"/>
                  </a:ext>
                </a:extLst>
              </a:tr>
              <a:tr h="370841">
                <a:tc>
                  <a:txBody>
                    <a:bodyPr/>
                    <a:lstStyle/>
                    <a:p>
                      <a:r>
                        <a:rPr lang="en-US" sz="1600" dirty="0"/>
                        <a:t>Mechanical Labor</a:t>
                      </a:r>
                    </a:p>
                  </a:txBody>
                  <a:tcPr marT="45721" marB="45721"/>
                </a:tc>
                <a:tc>
                  <a:txBody>
                    <a:bodyPr/>
                    <a:lstStyle/>
                    <a:p>
                      <a:pPr algn="r"/>
                      <a:r>
                        <a:rPr lang="en-US" sz="1600" dirty="0"/>
                        <a:t>0</a:t>
                      </a:r>
                    </a:p>
                  </a:txBody>
                  <a:tcPr marT="45721" marB="45721"/>
                </a:tc>
                <a:tc>
                  <a:txBody>
                    <a:bodyPr/>
                    <a:lstStyle/>
                    <a:p>
                      <a:pPr algn="r"/>
                      <a:r>
                        <a:rPr lang="en-US" sz="1600" dirty="0"/>
                        <a:t>108</a:t>
                      </a:r>
                    </a:p>
                  </a:txBody>
                  <a:tcPr marT="45721" marB="45721"/>
                </a:tc>
                <a:extLst>
                  <a:ext uri="{0D108BD9-81ED-4DB2-BD59-A6C34878D82A}">
                    <a16:rowId xmlns:a16="http://schemas.microsoft.com/office/drawing/2014/main" val="3876011982"/>
                  </a:ext>
                </a:extLst>
              </a:tr>
            </a:tbl>
          </a:graphicData>
        </a:graphic>
      </p:graphicFrame>
      <p:sp>
        <p:nvSpPr>
          <p:cNvPr id="17" name="Content Placeholder 16"/>
          <p:cNvSpPr>
            <a:spLocks noGrp="1"/>
          </p:cNvSpPr>
          <p:nvPr>
            <p:ph sz="quarter" idx="39"/>
          </p:nvPr>
        </p:nvSpPr>
        <p:spPr/>
        <p:txBody>
          <a:bodyPr/>
          <a:lstStyle/>
          <a:p>
            <a:r>
              <a:rPr lang="en-US" dirty="0"/>
              <a:t>Parts: 130% Higher</a:t>
            </a:r>
          </a:p>
          <a:p>
            <a:r>
              <a:rPr lang="en-US" dirty="0"/>
              <a:t>Labor: 18% Higher</a:t>
            </a:r>
          </a:p>
          <a:p>
            <a:r>
              <a:rPr lang="en-US" dirty="0"/>
              <a:t>Total cost: $1,705 higher</a:t>
            </a:r>
          </a:p>
        </p:txBody>
      </p:sp>
    </p:spTree>
    <p:extLst>
      <p:ext uri="{BB962C8B-B14F-4D97-AF65-F5344CB8AC3E}">
        <p14:creationId xmlns:p14="http://schemas.microsoft.com/office/powerpoint/2010/main" val="151786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dirty="0"/>
              <a:t>Commercial Auto Rates Since Late 2008</a:t>
            </a:r>
          </a:p>
        </p:txBody>
      </p:sp>
      <p:sp>
        <p:nvSpPr>
          <p:cNvPr id="13" name="Text Placeholder 12"/>
          <p:cNvSpPr>
            <a:spLocks noGrp="1"/>
          </p:cNvSpPr>
          <p:nvPr>
            <p:ph type="body" sz="quarter" idx="16"/>
          </p:nvPr>
        </p:nvSpPr>
        <p:spPr/>
        <p:txBody>
          <a:bodyPr/>
          <a:lstStyle/>
          <a:p>
            <a:r>
              <a:rPr lang="en-US" dirty="0"/>
              <a:t>Sources: MarketScout, Insurance Information Institute.</a:t>
            </a:r>
          </a:p>
        </p:txBody>
      </p:sp>
      <p:sp>
        <p:nvSpPr>
          <p:cNvPr id="14" name="Text Placeholder 4"/>
          <p:cNvSpPr txBox="1">
            <a:spLocks/>
          </p:cNvSpPr>
          <p:nvPr/>
        </p:nvSpPr>
        <p:spPr bwMode="gray">
          <a:xfrm>
            <a:off x="478971" y="5650757"/>
            <a:ext cx="8186059"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1" dirty="0"/>
              <a:t>Commercial auto rates fell less in soft cycle and have risen </a:t>
            </a:r>
          </a:p>
          <a:p>
            <a:r>
              <a:rPr lang="en-US" sz="1801" dirty="0"/>
              <a:t>more than overall property/casualty market.</a:t>
            </a:r>
          </a:p>
        </p:txBody>
      </p:sp>
      <p:graphicFrame>
        <p:nvGraphicFramePr>
          <p:cNvPr id="15" name="Content Placeholder 8"/>
          <p:cNvGraphicFramePr>
            <a:graphicFrameLocks/>
          </p:cNvGraphicFramePr>
          <p:nvPr>
            <p:extLst>
              <p:ext uri="{D42A27DB-BD31-4B8C-83A1-F6EECF244321}">
                <p14:modId xmlns:p14="http://schemas.microsoft.com/office/powerpoint/2010/main" val="1591973864"/>
              </p:ext>
            </p:extLst>
          </p:nvPr>
        </p:nvGraphicFramePr>
        <p:xfrm>
          <a:off x="301518" y="1627464"/>
          <a:ext cx="8680452" cy="39906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7"/>
          <p:cNvSpPr>
            <a:spLocks noGrp="1"/>
          </p:cNvSpPr>
          <p:nvPr>
            <p:ph type="body" sz="quarter" idx="15"/>
          </p:nvPr>
        </p:nvSpPr>
        <p:spPr>
          <a:xfrm>
            <a:off x="381348" y="1303831"/>
            <a:ext cx="8454009" cy="396948"/>
          </a:xfrm>
        </p:spPr>
        <p:txBody>
          <a:bodyPr/>
          <a:lstStyle/>
          <a:p>
            <a:r>
              <a:rPr lang="en-US" sz="1600" dirty="0">
                <a:solidFill>
                  <a:schemeClr val="tx1"/>
                </a:solidFill>
              </a:rPr>
              <a:t>(Rate Index: December 2008 = 100)</a:t>
            </a:r>
          </a:p>
        </p:txBody>
      </p:sp>
    </p:spTree>
    <p:extLst>
      <p:ext uri="{BB962C8B-B14F-4D97-AF65-F5344CB8AC3E}">
        <p14:creationId xmlns:p14="http://schemas.microsoft.com/office/powerpoint/2010/main" val="802005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dirty="0"/>
              <a:t>Insurance &amp; Economic Leadership </a:t>
            </a:r>
          </a:p>
        </p:txBody>
      </p:sp>
      <p:sp>
        <p:nvSpPr>
          <p:cNvPr id="2" name="Text Placeholder 1"/>
          <p:cNvSpPr>
            <a:spLocks noGrp="1"/>
          </p:cNvSpPr>
          <p:nvPr>
            <p:ph type="body" sz="quarter" idx="16"/>
          </p:nvPr>
        </p:nvSpPr>
        <p:spPr/>
        <p:txBody>
          <a:bodyPr/>
          <a:lstStyle/>
          <a:p>
            <a:r>
              <a:rPr lang="en-US" sz="1067" baseline="30000" dirty="0"/>
              <a:t>1</a:t>
            </a:r>
            <a:r>
              <a:rPr lang="en-US" sz="1067" dirty="0"/>
              <a:t>Life/Health and P/C Insurance; </a:t>
            </a:r>
            <a:r>
              <a:rPr lang="en-US" sz="1067" baseline="30000" dirty="0"/>
              <a:t>2</a:t>
            </a:r>
            <a:r>
              <a:rPr lang="en-US" sz="1067" dirty="0"/>
              <a:t>PC 360 </a:t>
            </a:r>
            <a:r>
              <a:rPr lang="en-US" sz="1067" dirty="0">
                <a:hlinkClick r:id="rId4"/>
              </a:rPr>
              <a:t>http://www.propertycasualty360.com/2013/04/17/insurance-industry-crisis-400000-positions-to-fill?slreturn=1476304299</a:t>
            </a:r>
            <a:r>
              <a:rPr lang="en-US" sz="1067" dirty="0"/>
              <a:t>; </a:t>
            </a:r>
            <a:r>
              <a:rPr lang="en-US" sz="1067" baseline="30000" dirty="0"/>
              <a:t>3</a:t>
            </a:r>
            <a:r>
              <a:rPr lang="en-US" sz="1067" dirty="0"/>
              <a:t>U.S. Bureau of Economic Analysis, 2016; </a:t>
            </a:r>
            <a:r>
              <a:rPr lang="en-US" sz="1067" baseline="30000" dirty="0"/>
              <a:t>4</a:t>
            </a:r>
            <a:r>
              <a:rPr lang="en-US" sz="1067" dirty="0"/>
              <a:t>U.S. Department of Commerce, 2015; </a:t>
            </a:r>
            <a:br>
              <a:rPr lang="en-US" sz="1067" dirty="0"/>
            </a:br>
            <a:r>
              <a:rPr lang="en-US" sz="1067" baseline="30000" dirty="0"/>
              <a:t>5</a:t>
            </a:r>
            <a:r>
              <a:rPr lang="en-US" sz="1067" dirty="0"/>
              <a:t>Federal Reserve, 2015; </a:t>
            </a:r>
            <a:r>
              <a:rPr lang="en-US" sz="1067" baseline="30000" dirty="0"/>
              <a:t>6</a:t>
            </a:r>
            <a:r>
              <a:rPr lang="en-US" sz="1067" dirty="0"/>
              <a:t>2011–2014, Insurance Industry Charitable Foundation. </a:t>
            </a:r>
          </a:p>
        </p:txBody>
      </p:sp>
      <p:grpSp>
        <p:nvGrpSpPr>
          <p:cNvPr id="803" name="Group 802"/>
          <p:cNvGrpSpPr/>
          <p:nvPr/>
        </p:nvGrpSpPr>
        <p:grpSpPr>
          <a:xfrm>
            <a:off x="341145" y="2094021"/>
            <a:ext cx="2734056" cy="3531103"/>
            <a:chOff x="350255" y="2094014"/>
            <a:chExt cx="2734054" cy="3531102"/>
          </a:xfrm>
        </p:grpSpPr>
        <p:sp>
          <p:nvSpPr>
            <p:cNvPr id="7" name="Rectangle 6"/>
            <p:cNvSpPr/>
            <p:nvPr/>
          </p:nvSpPr>
          <p:spPr bwMode="gray">
            <a:xfrm>
              <a:off x="350255" y="2094014"/>
              <a:ext cx="2734054" cy="353110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rgbClr val="FF0000"/>
                </a:solidFill>
              </a:endParaRPr>
            </a:p>
          </p:txBody>
        </p:sp>
        <p:sp>
          <p:nvSpPr>
            <p:cNvPr id="15" name="TextBox 14"/>
            <p:cNvSpPr txBox="1"/>
            <p:nvPr/>
          </p:nvSpPr>
          <p:spPr bwMode="gray">
            <a:xfrm>
              <a:off x="410970" y="2234033"/>
              <a:ext cx="778420" cy="424732"/>
            </a:xfrm>
            <a:prstGeom prst="rect">
              <a:avLst/>
            </a:prstGeom>
            <a:noFill/>
            <a:ln>
              <a:noFill/>
            </a:ln>
          </p:spPr>
          <p:txBody>
            <a:bodyPr wrap="none" lIns="45721" rIns="45721" rtlCol="0">
              <a:spAutoFit/>
            </a:bodyPr>
            <a:lstStyle/>
            <a:p>
              <a:pPr>
                <a:lnSpc>
                  <a:spcPct val="90000"/>
                </a:lnSpc>
                <a:spcBef>
                  <a:spcPts val="1200"/>
                </a:spcBef>
                <a:buClr>
                  <a:srgbClr val="337DBE"/>
                </a:buClr>
                <a:buSzPct val="77000"/>
              </a:pPr>
              <a:r>
                <a:rPr lang="en-US" sz="2400" b="1" dirty="0">
                  <a:solidFill>
                    <a:schemeClr val="accent1"/>
                  </a:solidFill>
                </a:rPr>
                <a:t>2010</a:t>
              </a:r>
            </a:p>
          </p:txBody>
        </p:sp>
        <p:sp>
          <p:nvSpPr>
            <p:cNvPr id="337" name="TextBox 336"/>
            <p:cNvSpPr txBox="1"/>
            <p:nvPr/>
          </p:nvSpPr>
          <p:spPr bwMode="gray">
            <a:xfrm>
              <a:off x="1204720" y="3338923"/>
              <a:ext cx="1802739" cy="369332"/>
            </a:xfrm>
            <a:prstGeom prst="rect">
              <a:avLst/>
            </a:prstGeom>
            <a:noFill/>
            <a:ln>
              <a:noFill/>
            </a:ln>
          </p:spPr>
          <p:txBody>
            <a:bodyPr wrap="none" lIns="45721" rIns="45721" rtlCol="0">
              <a:spAutoFit/>
            </a:bodyPr>
            <a:lstStyle/>
            <a:p>
              <a:pPr algn="r">
                <a:lnSpc>
                  <a:spcPct val="90000"/>
                </a:lnSpc>
                <a:spcBef>
                  <a:spcPts val="1200"/>
                </a:spcBef>
                <a:buClr>
                  <a:srgbClr val="337DBE"/>
                </a:buClr>
                <a:buSzPct val="77000"/>
              </a:pPr>
              <a:r>
                <a:rPr lang="en-US" sz="1401" b="1" dirty="0">
                  <a:solidFill>
                    <a:schemeClr val="accent1"/>
                  </a:solidFill>
                </a:rPr>
                <a:t>Bank Failures: </a:t>
              </a:r>
              <a:r>
                <a:rPr lang="en-US" sz="2000" b="1" dirty="0">
                  <a:solidFill>
                    <a:schemeClr val="accent1"/>
                  </a:solidFill>
                </a:rPr>
                <a:t>157</a:t>
              </a:r>
            </a:p>
          </p:txBody>
        </p:sp>
        <p:sp>
          <p:nvSpPr>
            <p:cNvPr id="339" name="TextBox 338"/>
            <p:cNvSpPr txBox="1"/>
            <p:nvPr/>
          </p:nvSpPr>
          <p:spPr bwMode="gray">
            <a:xfrm>
              <a:off x="632607" y="4007286"/>
              <a:ext cx="2371804" cy="369332"/>
            </a:xfrm>
            <a:prstGeom prst="rect">
              <a:avLst/>
            </a:prstGeom>
            <a:noFill/>
            <a:ln>
              <a:noFill/>
            </a:ln>
          </p:spPr>
          <p:txBody>
            <a:bodyPr wrap="none" lIns="45721" rIns="45721" rtlCol="0">
              <a:spAutoFit/>
            </a:bodyPr>
            <a:lstStyle/>
            <a:p>
              <a:pPr algn="r">
                <a:lnSpc>
                  <a:spcPct val="90000"/>
                </a:lnSpc>
                <a:spcBef>
                  <a:spcPts val="1200"/>
                </a:spcBef>
                <a:buClr>
                  <a:srgbClr val="337DBE"/>
                </a:buClr>
                <a:buSzPct val="77000"/>
              </a:pPr>
              <a:r>
                <a:rPr lang="en-US" sz="1401" b="1" dirty="0">
                  <a:solidFill>
                    <a:schemeClr val="accent1"/>
                  </a:solidFill>
                </a:rPr>
                <a:t>Insurance Impairments</a:t>
              </a:r>
              <a:r>
                <a:rPr lang="en-US" sz="1401" b="1" baseline="30000" dirty="0">
                  <a:solidFill>
                    <a:schemeClr val="accent1"/>
                  </a:solidFill>
                </a:rPr>
                <a:t>1</a:t>
              </a:r>
              <a:r>
                <a:rPr lang="en-US" sz="1401" b="1" dirty="0">
                  <a:solidFill>
                    <a:schemeClr val="accent1"/>
                  </a:solidFill>
                </a:rPr>
                <a:t>: </a:t>
              </a:r>
              <a:r>
                <a:rPr lang="en-US" sz="2000" b="1" dirty="0">
                  <a:solidFill>
                    <a:schemeClr val="accent1"/>
                  </a:solidFill>
                </a:rPr>
                <a:t>8</a:t>
              </a:r>
            </a:p>
          </p:txBody>
        </p:sp>
        <p:grpSp>
          <p:nvGrpSpPr>
            <p:cNvPr id="345" name="Group 344"/>
            <p:cNvGrpSpPr>
              <a:grpSpLocks noChangeAspect="1"/>
            </p:cNvGrpSpPr>
            <p:nvPr/>
          </p:nvGrpSpPr>
          <p:grpSpPr bwMode="gray">
            <a:xfrm>
              <a:off x="2691053" y="3701450"/>
              <a:ext cx="263468" cy="274320"/>
              <a:chOff x="3097213" y="785813"/>
              <a:chExt cx="2949575" cy="5295900"/>
            </a:xfrm>
          </p:grpSpPr>
          <p:sp>
            <p:nvSpPr>
              <p:cNvPr id="343" name="Freeform 25"/>
              <p:cNvSpPr>
                <a:spLocks/>
              </p:cNvSpPr>
              <p:nvPr/>
            </p:nvSpPr>
            <p:spPr bwMode="gray">
              <a:xfrm>
                <a:off x="5580063" y="1019175"/>
                <a:ext cx="466725" cy="5062538"/>
              </a:xfrm>
              <a:custGeom>
                <a:avLst/>
                <a:gdLst>
                  <a:gd name="T0" fmla="*/ 19 w 110"/>
                  <a:gd name="T1" fmla="*/ 128 h 1193"/>
                  <a:gd name="T2" fmla="*/ 19 w 110"/>
                  <a:gd name="T3" fmla="*/ 228 h 1193"/>
                  <a:gd name="T4" fmla="*/ 0 w 110"/>
                  <a:gd name="T5" fmla="*/ 245 h 1193"/>
                  <a:gd name="T6" fmla="*/ 0 w 110"/>
                  <a:gd name="T7" fmla="*/ 320 h 1193"/>
                  <a:gd name="T8" fmla="*/ 19 w 110"/>
                  <a:gd name="T9" fmla="*/ 347 h 1193"/>
                  <a:gd name="T10" fmla="*/ 19 w 110"/>
                  <a:gd name="T11" fmla="*/ 438 h 1193"/>
                  <a:gd name="T12" fmla="*/ 0 w 110"/>
                  <a:gd name="T13" fmla="*/ 464 h 1193"/>
                  <a:gd name="T14" fmla="*/ 0 w 110"/>
                  <a:gd name="T15" fmla="*/ 531 h 1193"/>
                  <a:gd name="T16" fmla="*/ 19 w 110"/>
                  <a:gd name="T17" fmla="*/ 557 h 1193"/>
                  <a:gd name="T18" fmla="*/ 19 w 110"/>
                  <a:gd name="T19" fmla="*/ 657 h 1193"/>
                  <a:gd name="T20" fmla="*/ 0 w 110"/>
                  <a:gd name="T21" fmla="*/ 683 h 1193"/>
                  <a:gd name="T22" fmla="*/ 0 w 110"/>
                  <a:gd name="T23" fmla="*/ 750 h 1193"/>
                  <a:gd name="T24" fmla="*/ 19 w 110"/>
                  <a:gd name="T25" fmla="*/ 776 h 1193"/>
                  <a:gd name="T26" fmla="*/ 19 w 110"/>
                  <a:gd name="T27" fmla="*/ 876 h 1193"/>
                  <a:gd name="T28" fmla="*/ 0 w 110"/>
                  <a:gd name="T29" fmla="*/ 894 h 1193"/>
                  <a:gd name="T30" fmla="*/ 0 w 110"/>
                  <a:gd name="T31" fmla="*/ 969 h 1193"/>
                  <a:gd name="T32" fmla="*/ 19 w 110"/>
                  <a:gd name="T33" fmla="*/ 995 h 1193"/>
                  <a:gd name="T34" fmla="*/ 19 w 110"/>
                  <a:gd name="T35" fmla="*/ 1086 h 1193"/>
                  <a:gd name="T36" fmla="*/ 0 w 110"/>
                  <a:gd name="T37" fmla="*/ 1113 h 1193"/>
                  <a:gd name="T38" fmla="*/ 0 w 110"/>
                  <a:gd name="T39" fmla="*/ 1193 h 1193"/>
                  <a:gd name="T40" fmla="*/ 110 w 110"/>
                  <a:gd name="T41" fmla="*/ 1193 h 1193"/>
                  <a:gd name="T42" fmla="*/ 110 w 110"/>
                  <a:gd name="T43" fmla="*/ 27 h 1193"/>
                  <a:gd name="T44" fmla="*/ 92 w 110"/>
                  <a:gd name="T45" fmla="*/ 0 h 1193"/>
                  <a:gd name="T46" fmla="*/ 0 w 110"/>
                  <a:gd name="T47" fmla="*/ 0 h 1193"/>
                  <a:gd name="T48" fmla="*/ 0 w 110"/>
                  <a:gd name="T49" fmla="*/ 101 h 1193"/>
                  <a:gd name="T50" fmla="*/ 19 w 110"/>
                  <a:gd name="T51" fmla="*/ 12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93">
                    <a:moveTo>
                      <a:pt x="19" y="128"/>
                    </a:moveTo>
                    <a:cubicBezTo>
                      <a:pt x="19" y="228"/>
                      <a:pt x="19" y="228"/>
                      <a:pt x="19" y="228"/>
                    </a:cubicBezTo>
                    <a:cubicBezTo>
                      <a:pt x="19" y="236"/>
                      <a:pt x="12" y="243"/>
                      <a:pt x="0" y="245"/>
                    </a:cubicBezTo>
                    <a:cubicBezTo>
                      <a:pt x="0" y="320"/>
                      <a:pt x="0" y="320"/>
                      <a:pt x="0" y="320"/>
                    </a:cubicBezTo>
                    <a:cubicBezTo>
                      <a:pt x="12" y="323"/>
                      <a:pt x="19" y="332"/>
                      <a:pt x="19" y="347"/>
                    </a:cubicBezTo>
                    <a:cubicBezTo>
                      <a:pt x="19" y="438"/>
                      <a:pt x="19" y="438"/>
                      <a:pt x="19" y="438"/>
                    </a:cubicBezTo>
                    <a:cubicBezTo>
                      <a:pt x="19" y="453"/>
                      <a:pt x="12" y="462"/>
                      <a:pt x="0" y="464"/>
                    </a:cubicBezTo>
                    <a:cubicBezTo>
                      <a:pt x="0" y="531"/>
                      <a:pt x="0" y="531"/>
                      <a:pt x="0" y="531"/>
                    </a:cubicBezTo>
                    <a:cubicBezTo>
                      <a:pt x="12" y="536"/>
                      <a:pt x="19" y="549"/>
                      <a:pt x="19" y="557"/>
                    </a:cubicBezTo>
                    <a:cubicBezTo>
                      <a:pt x="19" y="657"/>
                      <a:pt x="19" y="657"/>
                      <a:pt x="19" y="657"/>
                    </a:cubicBezTo>
                    <a:cubicBezTo>
                      <a:pt x="19" y="665"/>
                      <a:pt x="12" y="678"/>
                      <a:pt x="0" y="683"/>
                    </a:cubicBezTo>
                    <a:cubicBezTo>
                      <a:pt x="0" y="750"/>
                      <a:pt x="0" y="750"/>
                      <a:pt x="0" y="750"/>
                    </a:cubicBezTo>
                    <a:cubicBezTo>
                      <a:pt x="12" y="752"/>
                      <a:pt x="19" y="761"/>
                      <a:pt x="19" y="776"/>
                    </a:cubicBezTo>
                    <a:cubicBezTo>
                      <a:pt x="19" y="876"/>
                      <a:pt x="19" y="876"/>
                      <a:pt x="19" y="876"/>
                    </a:cubicBezTo>
                    <a:cubicBezTo>
                      <a:pt x="19" y="884"/>
                      <a:pt x="12" y="891"/>
                      <a:pt x="0" y="894"/>
                    </a:cubicBezTo>
                    <a:cubicBezTo>
                      <a:pt x="0" y="969"/>
                      <a:pt x="0" y="969"/>
                      <a:pt x="0" y="969"/>
                    </a:cubicBezTo>
                    <a:cubicBezTo>
                      <a:pt x="12" y="971"/>
                      <a:pt x="19" y="980"/>
                      <a:pt x="19" y="995"/>
                    </a:cubicBezTo>
                    <a:cubicBezTo>
                      <a:pt x="19" y="1086"/>
                      <a:pt x="19" y="1086"/>
                      <a:pt x="19" y="1086"/>
                    </a:cubicBezTo>
                    <a:cubicBezTo>
                      <a:pt x="19" y="1101"/>
                      <a:pt x="12" y="1110"/>
                      <a:pt x="0" y="1113"/>
                    </a:cubicBezTo>
                    <a:cubicBezTo>
                      <a:pt x="0" y="1193"/>
                      <a:pt x="0" y="1193"/>
                      <a:pt x="0" y="1193"/>
                    </a:cubicBezTo>
                    <a:cubicBezTo>
                      <a:pt x="110" y="1193"/>
                      <a:pt x="110" y="1193"/>
                      <a:pt x="110" y="1193"/>
                    </a:cubicBezTo>
                    <a:cubicBezTo>
                      <a:pt x="110" y="27"/>
                      <a:pt x="110" y="27"/>
                      <a:pt x="110" y="27"/>
                    </a:cubicBezTo>
                    <a:cubicBezTo>
                      <a:pt x="110" y="9"/>
                      <a:pt x="101" y="0"/>
                      <a:pt x="92" y="0"/>
                    </a:cubicBezTo>
                    <a:cubicBezTo>
                      <a:pt x="51" y="0"/>
                      <a:pt x="21" y="0"/>
                      <a:pt x="0" y="0"/>
                    </a:cubicBezTo>
                    <a:cubicBezTo>
                      <a:pt x="0" y="101"/>
                      <a:pt x="0" y="101"/>
                      <a:pt x="0" y="101"/>
                    </a:cubicBezTo>
                    <a:cubicBezTo>
                      <a:pt x="12" y="104"/>
                      <a:pt x="19" y="113"/>
                      <a:pt x="19" y="128"/>
                    </a:cubicBezTo>
                    <a:close/>
                  </a:path>
                </a:pathLst>
              </a:custGeom>
              <a:solidFill>
                <a:schemeClr val="bg1">
                  <a:lumMod val="85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344" name="Freeform 26"/>
              <p:cNvSpPr>
                <a:spLocks noEditPoints="1"/>
              </p:cNvSpPr>
              <p:nvPr/>
            </p:nvSpPr>
            <p:spPr bwMode="gray">
              <a:xfrm>
                <a:off x="3097213" y="785813"/>
                <a:ext cx="2482850" cy="5295900"/>
              </a:xfrm>
              <a:custGeom>
                <a:avLst/>
                <a:gdLst>
                  <a:gd name="T0" fmla="*/ 511 w 584"/>
                  <a:gd name="T1" fmla="*/ 1169 h 1248"/>
                  <a:gd name="T2" fmla="*/ 511 w 584"/>
                  <a:gd name="T3" fmla="*/ 1023 h 1248"/>
                  <a:gd name="T4" fmla="*/ 584 w 584"/>
                  <a:gd name="T5" fmla="*/ 949 h 1248"/>
                  <a:gd name="T6" fmla="*/ 484 w 584"/>
                  <a:gd name="T7" fmla="*/ 931 h 1248"/>
                  <a:gd name="T8" fmla="*/ 575 w 584"/>
                  <a:gd name="T9" fmla="*/ 804 h 1248"/>
                  <a:gd name="T10" fmla="*/ 575 w 584"/>
                  <a:gd name="T11" fmla="*/ 740 h 1248"/>
                  <a:gd name="T12" fmla="*/ 484 w 584"/>
                  <a:gd name="T13" fmla="*/ 612 h 1248"/>
                  <a:gd name="T14" fmla="*/ 584 w 584"/>
                  <a:gd name="T15" fmla="*/ 586 h 1248"/>
                  <a:gd name="T16" fmla="*/ 511 w 584"/>
                  <a:gd name="T17" fmla="*/ 520 h 1248"/>
                  <a:gd name="T18" fmla="*/ 511 w 584"/>
                  <a:gd name="T19" fmla="*/ 374 h 1248"/>
                  <a:gd name="T20" fmla="*/ 584 w 584"/>
                  <a:gd name="T21" fmla="*/ 300 h 1248"/>
                  <a:gd name="T22" fmla="*/ 484 w 584"/>
                  <a:gd name="T23" fmla="*/ 283 h 1248"/>
                  <a:gd name="T24" fmla="*/ 575 w 584"/>
                  <a:gd name="T25" fmla="*/ 155 h 1248"/>
                  <a:gd name="T26" fmla="*/ 529 w 584"/>
                  <a:gd name="T27" fmla="*/ 55 h 1248"/>
                  <a:gd name="T28" fmla="*/ 228 w 584"/>
                  <a:gd name="T29" fmla="*/ 0 h 1248"/>
                  <a:gd name="T30" fmla="*/ 28 w 584"/>
                  <a:gd name="T31" fmla="*/ 55 h 1248"/>
                  <a:gd name="T32" fmla="*/ 584 w 584"/>
                  <a:gd name="T33" fmla="*/ 1248 h 1248"/>
                  <a:gd name="T34" fmla="*/ 192 w 584"/>
                  <a:gd name="T35" fmla="*/ 1169 h 1248"/>
                  <a:gd name="T36" fmla="*/ 101 w 584"/>
                  <a:gd name="T37" fmla="*/ 1050 h 1248"/>
                  <a:gd name="T38" fmla="*/ 219 w 584"/>
                  <a:gd name="T39" fmla="*/ 1050 h 1248"/>
                  <a:gd name="T40" fmla="*/ 192 w 584"/>
                  <a:gd name="T41" fmla="*/ 950 h 1248"/>
                  <a:gd name="T42" fmla="*/ 101 w 584"/>
                  <a:gd name="T43" fmla="*/ 831 h 1248"/>
                  <a:gd name="T44" fmla="*/ 219 w 584"/>
                  <a:gd name="T45" fmla="*/ 831 h 1248"/>
                  <a:gd name="T46" fmla="*/ 192 w 584"/>
                  <a:gd name="T47" fmla="*/ 740 h 1248"/>
                  <a:gd name="T48" fmla="*/ 101 w 584"/>
                  <a:gd name="T49" fmla="*/ 612 h 1248"/>
                  <a:gd name="T50" fmla="*/ 219 w 584"/>
                  <a:gd name="T51" fmla="*/ 612 h 1248"/>
                  <a:gd name="T52" fmla="*/ 192 w 584"/>
                  <a:gd name="T53" fmla="*/ 520 h 1248"/>
                  <a:gd name="T54" fmla="*/ 101 w 584"/>
                  <a:gd name="T55" fmla="*/ 402 h 1248"/>
                  <a:gd name="T56" fmla="*/ 219 w 584"/>
                  <a:gd name="T57" fmla="*/ 402 h 1248"/>
                  <a:gd name="T58" fmla="*/ 192 w 584"/>
                  <a:gd name="T59" fmla="*/ 301 h 1248"/>
                  <a:gd name="T60" fmla="*/ 101 w 584"/>
                  <a:gd name="T61" fmla="*/ 183 h 1248"/>
                  <a:gd name="T62" fmla="*/ 219 w 584"/>
                  <a:gd name="T63" fmla="*/ 183 h 1248"/>
                  <a:gd name="T64" fmla="*/ 383 w 584"/>
                  <a:gd name="T65" fmla="*/ 1169 h 1248"/>
                  <a:gd name="T66" fmla="*/ 292 w 584"/>
                  <a:gd name="T67" fmla="*/ 1050 h 1248"/>
                  <a:gd name="T68" fmla="*/ 411 w 584"/>
                  <a:gd name="T69" fmla="*/ 1050 h 1248"/>
                  <a:gd name="T70" fmla="*/ 383 w 584"/>
                  <a:gd name="T71" fmla="*/ 950 h 1248"/>
                  <a:gd name="T72" fmla="*/ 292 w 584"/>
                  <a:gd name="T73" fmla="*/ 831 h 1248"/>
                  <a:gd name="T74" fmla="*/ 411 w 584"/>
                  <a:gd name="T75" fmla="*/ 831 h 1248"/>
                  <a:gd name="T76" fmla="*/ 383 w 584"/>
                  <a:gd name="T77" fmla="*/ 740 h 1248"/>
                  <a:gd name="T78" fmla="*/ 292 w 584"/>
                  <a:gd name="T79" fmla="*/ 612 h 1248"/>
                  <a:gd name="T80" fmla="*/ 411 w 584"/>
                  <a:gd name="T81" fmla="*/ 612 h 1248"/>
                  <a:gd name="T82" fmla="*/ 383 w 584"/>
                  <a:gd name="T83" fmla="*/ 520 h 1248"/>
                  <a:gd name="T84" fmla="*/ 292 w 584"/>
                  <a:gd name="T85" fmla="*/ 402 h 1248"/>
                  <a:gd name="T86" fmla="*/ 411 w 584"/>
                  <a:gd name="T87" fmla="*/ 402 h 1248"/>
                  <a:gd name="T88" fmla="*/ 383 w 584"/>
                  <a:gd name="T89" fmla="*/ 301 h 1248"/>
                  <a:gd name="T90" fmla="*/ 292 w 584"/>
                  <a:gd name="T91" fmla="*/ 183 h 1248"/>
                  <a:gd name="T92" fmla="*/ 411 w 584"/>
                  <a:gd name="T93" fmla="*/ 183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1248">
                    <a:moveTo>
                      <a:pt x="584" y="1168"/>
                    </a:moveTo>
                    <a:cubicBezTo>
                      <a:pt x="581" y="1168"/>
                      <a:pt x="578" y="1169"/>
                      <a:pt x="575" y="1169"/>
                    </a:cubicBezTo>
                    <a:cubicBezTo>
                      <a:pt x="511" y="1169"/>
                      <a:pt x="511" y="1169"/>
                      <a:pt x="511" y="1169"/>
                    </a:cubicBezTo>
                    <a:cubicBezTo>
                      <a:pt x="493" y="1169"/>
                      <a:pt x="484" y="1160"/>
                      <a:pt x="484" y="1141"/>
                    </a:cubicBezTo>
                    <a:cubicBezTo>
                      <a:pt x="484" y="1050"/>
                      <a:pt x="484" y="1050"/>
                      <a:pt x="484" y="1050"/>
                    </a:cubicBezTo>
                    <a:cubicBezTo>
                      <a:pt x="484" y="1032"/>
                      <a:pt x="493" y="1023"/>
                      <a:pt x="511" y="1023"/>
                    </a:cubicBezTo>
                    <a:cubicBezTo>
                      <a:pt x="575" y="1023"/>
                      <a:pt x="575" y="1023"/>
                      <a:pt x="575" y="1023"/>
                    </a:cubicBezTo>
                    <a:cubicBezTo>
                      <a:pt x="578" y="1023"/>
                      <a:pt x="581" y="1023"/>
                      <a:pt x="584" y="1024"/>
                    </a:cubicBezTo>
                    <a:cubicBezTo>
                      <a:pt x="584" y="949"/>
                      <a:pt x="584" y="949"/>
                      <a:pt x="584" y="949"/>
                    </a:cubicBezTo>
                    <a:cubicBezTo>
                      <a:pt x="581" y="949"/>
                      <a:pt x="578" y="950"/>
                      <a:pt x="575" y="950"/>
                    </a:cubicBezTo>
                    <a:cubicBezTo>
                      <a:pt x="511" y="950"/>
                      <a:pt x="511" y="950"/>
                      <a:pt x="511" y="950"/>
                    </a:cubicBezTo>
                    <a:cubicBezTo>
                      <a:pt x="493" y="950"/>
                      <a:pt x="484" y="941"/>
                      <a:pt x="484" y="931"/>
                    </a:cubicBezTo>
                    <a:cubicBezTo>
                      <a:pt x="484" y="831"/>
                      <a:pt x="484" y="831"/>
                      <a:pt x="484" y="831"/>
                    </a:cubicBezTo>
                    <a:cubicBezTo>
                      <a:pt x="484" y="813"/>
                      <a:pt x="493" y="804"/>
                      <a:pt x="511" y="804"/>
                    </a:cubicBezTo>
                    <a:cubicBezTo>
                      <a:pt x="575" y="804"/>
                      <a:pt x="575" y="804"/>
                      <a:pt x="575" y="804"/>
                    </a:cubicBezTo>
                    <a:cubicBezTo>
                      <a:pt x="578" y="804"/>
                      <a:pt x="581" y="804"/>
                      <a:pt x="584" y="805"/>
                    </a:cubicBezTo>
                    <a:cubicBezTo>
                      <a:pt x="584" y="738"/>
                      <a:pt x="584" y="738"/>
                      <a:pt x="584" y="738"/>
                    </a:cubicBezTo>
                    <a:cubicBezTo>
                      <a:pt x="581" y="739"/>
                      <a:pt x="578" y="740"/>
                      <a:pt x="575" y="740"/>
                    </a:cubicBezTo>
                    <a:cubicBezTo>
                      <a:pt x="511" y="740"/>
                      <a:pt x="511" y="740"/>
                      <a:pt x="511" y="740"/>
                    </a:cubicBezTo>
                    <a:cubicBezTo>
                      <a:pt x="493" y="740"/>
                      <a:pt x="484" y="721"/>
                      <a:pt x="484" y="712"/>
                    </a:cubicBezTo>
                    <a:cubicBezTo>
                      <a:pt x="484" y="612"/>
                      <a:pt x="484" y="612"/>
                      <a:pt x="484" y="612"/>
                    </a:cubicBezTo>
                    <a:cubicBezTo>
                      <a:pt x="484" y="603"/>
                      <a:pt x="493" y="584"/>
                      <a:pt x="511" y="584"/>
                    </a:cubicBezTo>
                    <a:cubicBezTo>
                      <a:pt x="575" y="584"/>
                      <a:pt x="575" y="584"/>
                      <a:pt x="575" y="584"/>
                    </a:cubicBezTo>
                    <a:cubicBezTo>
                      <a:pt x="578" y="584"/>
                      <a:pt x="581" y="585"/>
                      <a:pt x="584" y="586"/>
                    </a:cubicBezTo>
                    <a:cubicBezTo>
                      <a:pt x="584" y="519"/>
                      <a:pt x="584" y="519"/>
                      <a:pt x="584" y="519"/>
                    </a:cubicBezTo>
                    <a:cubicBezTo>
                      <a:pt x="581" y="520"/>
                      <a:pt x="578" y="520"/>
                      <a:pt x="575" y="520"/>
                    </a:cubicBezTo>
                    <a:cubicBezTo>
                      <a:pt x="511" y="520"/>
                      <a:pt x="511" y="520"/>
                      <a:pt x="511" y="520"/>
                    </a:cubicBezTo>
                    <a:cubicBezTo>
                      <a:pt x="493" y="520"/>
                      <a:pt x="484" y="511"/>
                      <a:pt x="484" y="493"/>
                    </a:cubicBezTo>
                    <a:cubicBezTo>
                      <a:pt x="484" y="402"/>
                      <a:pt x="484" y="402"/>
                      <a:pt x="484" y="402"/>
                    </a:cubicBezTo>
                    <a:cubicBezTo>
                      <a:pt x="484" y="384"/>
                      <a:pt x="493" y="374"/>
                      <a:pt x="511" y="374"/>
                    </a:cubicBezTo>
                    <a:cubicBezTo>
                      <a:pt x="575" y="374"/>
                      <a:pt x="575" y="374"/>
                      <a:pt x="575" y="374"/>
                    </a:cubicBezTo>
                    <a:cubicBezTo>
                      <a:pt x="578" y="374"/>
                      <a:pt x="581" y="375"/>
                      <a:pt x="584" y="375"/>
                    </a:cubicBezTo>
                    <a:cubicBezTo>
                      <a:pt x="584" y="300"/>
                      <a:pt x="584" y="300"/>
                      <a:pt x="584" y="300"/>
                    </a:cubicBezTo>
                    <a:cubicBezTo>
                      <a:pt x="581" y="301"/>
                      <a:pt x="578" y="301"/>
                      <a:pt x="575" y="301"/>
                    </a:cubicBezTo>
                    <a:cubicBezTo>
                      <a:pt x="511" y="301"/>
                      <a:pt x="511" y="301"/>
                      <a:pt x="511" y="301"/>
                    </a:cubicBezTo>
                    <a:cubicBezTo>
                      <a:pt x="493" y="301"/>
                      <a:pt x="484" y="292"/>
                      <a:pt x="484" y="283"/>
                    </a:cubicBezTo>
                    <a:cubicBezTo>
                      <a:pt x="484" y="183"/>
                      <a:pt x="484" y="183"/>
                      <a:pt x="484" y="183"/>
                    </a:cubicBezTo>
                    <a:cubicBezTo>
                      <a:pt x="484" y="164"/>
                      <a:pt x="493" y="155"/>
                      <a:pt x="511" y="155"/>
                    </a:cubicBezTo>
                    <a:cubicBezTo>
                      <a:pt x="575" y="155"/>
                      <a:pt x="575" y="155"/>
                      <a:pt x="575" y="155"/>
                    </a:cubicBezTo>
                    <a:cubicBezTo>
                      <a:pt x="578" y="155"/>
                      <a:pt x="581" y="156"/>
                      <a:pt x="584" y="156"/>
                    </a:cubicBezTo>
                    <a:cubicBezTo>
                      <a:pt x="584" y="55"/>
                      <a:pt x="584" y="55"/>
                      <a:pt x="584" y="55"/>
                    </a:cubicBezTo>
                    <a:cubicBezTo>
                      <a:pt x="530" y="55"/>
                      <a:pt x="529" y="55"/>
                      <a:pt x="529" y="55"/>
                    </a:cubicBezTo>
                    <a:cubicBezTo>
                      <a:pt x="511" y="55"/>
                      <a:pt x="502" y="46"/>
                      <a:pt x="502" y="27"/>
                    </a:cubicBezTo>
                    <a:cubicBezTo>
                      <a:pt x="502" y="9"/>
                      <a:pt x="484" y="0"/>
                      <a:pt x="475" y="0"/>
                    </a:cubicBezTo>
                    <a:cubicBezTo>
                      <a:pt x="228" y="0"/>
                      <a:pt x="228" y="0"/>
                      <a:pt x="228" y="0"/>
                    </a:cubicBezTo>
                    <a:cubicBezTo>
                      <a:pt x="219" y="0"/>
                      <a:pt x="201" y="9"/>
                      <a:pt x="201" y="27"/>
                    </a:cubicBezTo>
                    <a:cubicBezTo>
                      <a:pt x="201" y="46"/>
                      <a:pt x="192" y="55"/>
                      <a:pt x="174" y="55"/>
                    </a:cubicBezTo>
                    <a:cubicBezTo>
                      <a:pt x="28" y="55"/>
                      <a:pt x="28" y="55"/>
                      <a:pt x="28" y="55"/>
                    </a:cubicBezTo>
                    <a:cubicBezTo>
                      <a:pt x="18" y="55"/>
                      <a:pt x="0" y="64"/>
                      <a:pt x="0" y="82"/>
                    </a:cubicBezTo>
                    <a:cubicBezTo>
                      <a:pt x="0" y="792"/>
                      <a:pt x="0" y="1108"/>
                      <a:pt x="0" y="1248"/>
                    </a:cubicBezTo>
                    <a:cubicBezTo>
                      <a:pt x="584" y="1248"/>
                      <a:pt x="584" y="1248"/>
                      <a:pt x="584" y="1248"/>
                    </a:cubicBezTo>
                    <a:lnTo>
                      <a:pt x="584" y="1168"/>
                    </a:lnTo>
                    <a:close/>
                    <a:moveTo>
                      <a:pt x="219" y="1141"/>
                    </a:moveTo>
                    <a:cubicBezTo>
                      <a:pt x="219" y="1160"/>
                      <a:pt x="210" y="1169"/>
                      <a:pt x="192" y="1169"/>
                    </a:cubicBezTo>
                    <a:cubicBezTo>
                      <a:pt x="128" y="1169"/>
                      <a:pt x="128" y="1169"/>
                      <a:pt x="128" y="1169"/>
                    </a:cubicBezTo>
                    <a:cubicBezTo>
                      <a:pt x="110" y="1169"/>
                      <a:pt x="101" y="1160"/>
                      <a:pt x="101" y="1141"/>
                    </a:cubicBezTo>
                    <a:cubicBezTo>
                      <a:pt x="101" y="1050"/>
                      <a:pt x="101" y="1050"/>
                      <a:pt x="101" y="1050"/>
                    </a:cubicBezTo>
                    <a:cubicBezTo>
                      <a:pt x="101" y="1032"/>
                      <a:pt x="110" y="1023"/>
                      <a:pt x="128" y="1023"/>
                    </a:cubicBezTo>
                    <a:cubicBezTo>
                      <a:pt x="192" y="1023"/>
                      <a:pt x="192" y="1023"/>
                      <a:pt x="192" y="1023"/>
                    </a:cubicBezTo>
                    <a:cubicBezTo>
                      <a:pt x="210" y="1023"/>
                      <a:pt x="219" y="1032"/>
                      <a:pt x="219" y="1050"/>
                    </a:cubicBezTo>
                    <a:cubicBezTo>
                      <a:pt x="219" y="1141"/>
                      <a:pt x="219" y="1141"/>
                      <a:pt x="219" y="1141"/>
                    </a:cubicBezTo>
                    <a:close/>
                    <a:moveTo>
                      <a:pt x="219" y="931"/>
                    </a:moveTo>
                    <a:cubicBezTo>
                      <a:pt x="219" y="941"/>
                      <a:pt x="210" y="950"/>
                      <a:pt x="192" y="950"/>
                    </a:cubicBezTo>
                    <a:cubicBezTo>
                      <a:pt x="128" y="950"/>
                      <a:pt x="128" y="950"/>
                      <a:pt x="128" y="950"/>
                    </a:cubicBezTo>
                    <a:cubicBezTo>
                      <a:pt x="110" y="950"/>
                      <a:pt x="101" y="941"/>
                      <a:pt x="101" y="931"/>
                    </a:cubicBezTo>
                    <a:cubicBezTo>
                      <a:pt x="101" y="831"/>
                      <a:pt x="101" y="831"/>
                      <a:pt x="101" y="831"/>
                    </a:cubicBezTo>
                    <a:cubicBezTo>
                      <a:pt x="101" y="813"/>
                      <a:pt x="110" y="804"/>
                      <a:pt x="128" y="804"/>
                    </a:cubicBezTo>
                    <a:cubicBezTo>
                      <a:pt x="192" y="804"/>
                      <a:pt x="192" y="804"/>
                      <a:pt x="192" y="804"/>
                    </a:cubicBezTo>
                    <a:cubicBezTo>
                      <a:pt x="210" y="804"/>
                      <a:pt x="219" y="813"/>
                      <a:pt x="219" y="831"/>
                    </a:cubicBezTo>
                    <a:cubicBezTo>
                      <a:pt x="219" y="931"/>
                      <a:pt x="219" y="931"/>
                      <a:pt x="219" y="931"/>
                    </a:cubicBezTo>
                    <a:close/>
                    <a:moveTo>
                      <a:pt x="219" y="712"/>
                    </a:moveTo>
                    <a:cubicBezTo>
                      <a:pt x="219" y="721"/>
                      <a:pt x="210" y="740"/>
                      <a:pt x="192" y="740"/>
                    </a:cubicBezTo>
                    <a:cubicBezTo>
                      <a:pt x="128" y="740"/>
                      <a:pt x="128" y="740"/>
                      <a:pt x="128" y="740"/>
                    </a:cubicBezTo>
                    <a:cubicBezTo>
                      <a:pt x="110" y="740"/>
                      <a:pt x="101" y="721"/>
                      <a:pt x="101" y="712"/>
                    </a:cubicBezTo>
                    <a:cubicBezTo>
                      <a:pt x="101" y="612"/>
                      <a:pt x="101" y="612"/>
                      <a:pt x="101" y="612"/>
                    </a:cubicBezTo>
                    <a:cubicBezTo>
                      <a:pt x="101" y="603"/>
                      <a:pt x="110" y="584"/>
                      <a:pt x="128" y="584"/>
                    </a:cubicBezTo>
                    <a:cubicBezTo>
                      <a:pt x="192" y="584"/>
                      <a:pt x="192" y="584"/>
                      <a:pt x="192" y="584"/>
                    </a:cubicBezTo>
                    <a:cubicBezTo>
                      <a:pt x="210" y="584"/>
                      <a:pt x="219" y="603"/>
                      <a:pt x="219" y="612"/>
                    </a:cubicBezTo>
                    <a:cubicBezTo>
                      <a:pt x="219" y="712"/>
                      <a:pt x="219" y="712"/>
                      <a:pt x="219" y="712"/>
                    </a:cubicBezTo>
                    <a:close/>
                    <a:moveTo>
                      <a:pt x="219" y="493"/>
                    </a:moveTo>
                    <a:cubicBezTo>
                      <a:pt x="219" y="511"/>
                      <a:pt x="210" y="520"/>
                      <a:pt x="192" y="520"/>
                    </a:cubicBezTo>
                    <a:cubicBezTo>
                      <a:pt x="128" y="520"/>
                      <a:pt x="128" y="520"/>
                      <a:pt x="128" y="520"/>
                    </a:cubicBezTo>
                    <a:cubicBezTo>
                      <a:pt x="110" y="520"/>
                      <a:pt x="101" y="511"/>
                      <a:pt x="101" y="493"/>
                    </a:cubicBezTo>
                    <a:cubicBezTo>
                      <a:pt x="101" y="402"/>
                      <a:pt x="101" y="402"/>
                      <a:pt x="101" y="402"/>
                    </a:cubicBezTo>
                    <a:cubicBezTo>
                      <a:pt x="101" y="384"/>
                      <a:pt x="110" y="374"/>
                      <a:pt x="128" y="374"/>
                    </a:cubicBezTo>
                    <a:cubicBezTo>
                      <a:pt x="192" y="374"/>
                      <a:pt x="192" y="374"/>
                      <a:pt x="192" y="374"/>
                    </a:cubicBezTo>
                    <a:cubicBezTo>
                      <a:pt x="210" y="374"/>
                      <a:pt x="219" y="384"/>
                      <a:pt x="219" y="402"/>
                    </a:cubicBezTo>
                    <a:cubicBezTo>
                      <a:pt x="219" y="493"/>
                      <a:pt x="219" y="493"/>
                      <a:pt x="219" y="493"/>
                    </a:cubicBezTo>
                    <a:close/>
                    <a:moveTo>
                      <a:pt x="219" y="283"/>
                    </a:moveTo>
                    <a:cubicBezTo>
                      <a:pt x="219" y="292"/>
                      <a:pt x="210" y="301"/>
                      <a:pt x="192" y="301"/>
                    </a:cubicBezTo>
                    <a:cubicBezTo>
                      <a:pt x="128" y="301"/>
                      <a:pt x="128" y="301"/>
                      <a:pt x="128" y="301"/>
                    </a:cubicBezTo>
                    <a:cubicBezTo>
                      <a:pt x="110" y="301"/>
                      <a:pt x="101" y="292"/>
                      <a:pt x="101" y="283"/>
                    </a:cubicBezTo>
                    <a:cubicBezTo>
                      <a:pt x="101" y="183"/>
                      <a:pt x="101" y="183"/>
                      <a:pt x="101" y="183"/>
                    </a:cubicBezTo>
                    <a:cubicBezTo>
                      <a:pt x="101" y="164"/>
                      <a:pt x="110" y="155"/>
                      <a:pt x="128" y="155"/>
                    </a:cubicBezTo>
                    <a:cubicBezTo>
                      <a:pt x="192" y="155"/>
                      <a:pt x="192" y="155"/>
                      <a:pt x="192" y="155"/>
                    </a:cubicBezTo>
                    <a:cubicBezTo>
                      <a:pt x="210" y="155"/>
                      <a:pt x="219" y="164"/>
                      <a:pt x="219" y="183"/>
                    </a:cubicBezTo>
                    <a:cubicBezTo>
                      <a:pt x="219" y="283"/>
                      <a:pt x="219" y="283"/>
                      <a:pt x="219" y="283"/>
                    </a:cubicBezTo>
                    <a:close/>
                    <a:moveTo>
                      <a:pt x="411" y="1141"/>
                    </a:moveTo>
                    <a:cubicBezTo>
                      <a:pt x="411" y="1160"/>
                      <a:pt x="402" y="1169"/>
                      <a:pt x="383" y="1169"/>
                    </a:cubicBezTo>
                    <a:cubicBezTo>
                      <a:pt x="320" y="1169"/>
                      <a:pt x="320" y="1169"/>
                      <a:pt x="320" y="1169"/>
                    </a:cubicBezTo>
                    <a:cubicBezTo>
                      <a:pt x="301" y="1169"/>
                      <a:pt x="292" y="1160"/>
                      <a:pt x="292" y="1141"/>
                    </a:cubicBezTo>
                    <a:cubicBezTo>
                      <a:pt x="292" y="1050"/>
                      <a:pt x="292" y="1050"/>
                      <a:pt x="292" y="1050"/>
                    </a:cubicBezTo>
                    <a:cubicBezTo>
                      <a:pt x="292" y="1032"/>
                      <a:pt x="301" y="1023"/>
                      <a:pt x="320" y="1023"/>
                    </a:cubicBezTo>
                    <a:cubicBezTo>
                      <a:pt x="383" y="1023"/>
                      <a:pt x="383" y="1023"/>
                      <a:pt x="383" y="1023"/>
                    </a:cubicBezTo>
                    <a:cubicBezTo>
                      <a:pt x="402" y="1023"/>
                      <a:pt x="411" y="1032"/>
                      <a:pt x="411" y="1050"/>
                    </a:cubicBezTo>
                    <a:cubicBezTo>
                      <a:pt x="411" y="1141"/>
                      <a:pt x="411" y="1141"/>
                      <a:pt x="411" y="1141"/>
                    </a:cubicBezTo>
                    <a:close/>
                    <a:moveTo>
                      <a:pt x="411" y="931"/>
                    </a:moveTo>
                    <a:cubicBezTo>
                      <a:pt x="411" y="941"/>
                      <a:pt x="402" y="950"/>
                      <a:pt x="383" y="950"/>
                    </a:cubicBezTo>
                    <a:cubicBezTo>
                      <a:pt x="320" y="950"/>
                      <a:pt x="320" y="950"/>
                      <a:pt x="320" y="950"/>
                    </a:cubicBezTo>
                    <a:cubicBezTo>
                      <a:pt x="301" y="950"/>
                      <a:pt x="292" y="941"/>
                      <a:pt x="292" y="931"/>
                    </a:cubicBezTo>
                    <a:cubicBezTo>
                      <a:pt x="292" y="831"/>
                      <a:pt x="292" y="831"/>
                      <a:pt x="292" y="831"/>
                    </a:cubicBezTo>
                    <a:cubicBezTo>
                      <a:pt x="292" y="813"/>
                      <a:pt x="301" y="804"/>
                      <a:pt x="320" y="804"/>
                    </a:cubicBezTo>
                    <a:cubicBezTo>
                      <a:pt x="383" y="804"/>
                      <a:pt x="383" y="804"/>
                      <a:pt x="383" y="804"/>
                    </a:cubicBezTo>
                    <a:cubicBezTo>
                      <a:pt x="402" y="804"/>
                      <a:pt x="411" y="813"/>
                      <a:pt x="411" y="831"/>
                    </a:cubicBezTo>
                    <a:cubicBezTo>
                      <a:pt x="411" y="931"/>
                      <a:pt x="411" y="931"/>
                      <a:pt x="411" y="931"/>
                    </a:cubicBezTo>
                    <a:close/>
                    <a:moveTo>
                      <a:pt x="411" y="712"/>
                    </a:moveTo>
                    <a:cubicBezTo>
                      <a:pt x="411" y="721"/>
                      <a:pt x="402" y="740"/>
                      <a:pt x="383" y="740"/>
                    </a:cubicBezTo>
                    <a:cubicBezTo>
                      <a:pt x="320" y="740"/>
                      <a:pt x="320" y="740"/>
                      <a:pt x="320" y="740"/>
                    </a:cubicBezTo>
                    <a:cubicBezTo>
                      <a:pt x="301" y="740"/>
                      <a:pt x="292" y="721"/>
                      <a:pt x="292" y="712"/>
                    </a:cubicBezTo>
                    <a:cubicBezTo>
                      <a:pt x="292" y="612"/>
                      <a:pt x="292" y="612"/>
                      <a:pt x="292" y="612"/>
                    </a:cubicBezTo>
                    <a:cubicBezTo>
                      <a:pt x="292" y="603"/>
                      <a:pt x="301" y="584"/>
                      <a:pt x="320" y="584"/>
                    </a:cubicBezTo>
                    <a:cubicBezTo>
                      <a:pt x="383" y="584"/>
                      <a:pt x="383" y="584"/>
                      <a:pt x="383" y="584"/>
                    </a:cubicBezTo>
                    <a:cubicBezTo>
                      <a:pt x="402" y="584"/>
                      <a:pt x="411" y="603"/>
                      <a:pt x="411" y="612"/>
                    </a:cubicBezTo>
                    <a:cubicBezTo>
                      <a:pt x="411" y="712"/>
                      <a:pt x="411" y="712"/>
                      <a:pt x="411" y="712"/>
                    </a:cubicBezTo>
                    <a:close/>
                    <a:moveTo>
                      <a:pt x="411" y="493"/>
                    </a:moveTo>
                    <a:cubicBezTo>
                      <a:pt x="411" y="511"/>
                      <a:pt x="402" y="520"/>
                      <a:pt x="383" y="520"/>
                    </a:cubicBezTo>
                    <a:cubicBezTo>
                      <a:pt x="320" y="520"/>
                      <a:pt x="320" y="520"/>
                      <a:pt x="320" y="520"/>
                    </a:cubicBezTo>
                    <a:cubicBezTo>
                      <a:pt x="301" y="520"/>
                      <a:pt x="292" y="511"/>
                      <a:pt x="292" y="493"/>
                    </a:cubicBezTo>
                    <a:cubicBezTo>
                      <a:pt x="292" y="402"/>
                      <a:pt x="292" y="402"/>
                      <a:pt x="292" y="402"/>
                    </a:cubicBezTo>
                    <a:cubicBezTo>
                      <a:pt x="292" y="384"/>
                      <a:pt x="301" y="374"/>
                      <a:pt x="320" y="374"/>
                    </a:cubicBezTo>
                    <a:cubicBezTo>
                      <a:pt x="383" y="374"/>
                      <a:pt x="383" y="374"/>
                      <a:pt x="383" y="374"/>
                    </a:cubicBezTo>
                    <a:cubicBezTo>
                      <a:pt x="402" y="374"/>
                      <a:pt x="411" y="384"/>
                      <a:pt x="411" y="402"/>
                    </a:cubicBezTo>
                    <a:cubicBezTo>
                      <a:pt x="411" y="493"/>
                      <a:pt x="411" y="493"/>
                      <a:pt x="411" y="493"/>
                    </a:cubicBezTo>
                    <a:close/>
                    <a:moveTo>
                      <a:pt x="411" y="283"/>
                    </a:moveTo>
                    <a:cubicBezTo>
                      <a:pt x="411" y="292"/>
                      <a:pt x="402" y="301"/>
                      <a:pt x="383" y="301"/>
                    </a:cubicBezTo>
                    <a:cubicBezTo>
                      <a:pt x="320" y="301"/>
                      <a:pt x="320" y="301"/>
                      <a:pt x="320" y="301"/>
                    </a:cubicBezTo>
                    <a:cubicBezTo>
                      <a:pt x="301" y="301"/>
                      <a:pt x="292" y="292"/>
                      <a:pt x="292" y="283"/>
                    </a:cubicBezTo>
                    <a:cubicBezTo>
                      <a:pt x="292" y="183"/>
                      <a:pt x="292" y="183"/>
                      <a:pt x="292" y="183"/>
                    </a:cubicBezTo>
                    <a:cubicBezTo>
                      <a:pt x="292" y="164"/>
                      <a:pt x="301" y="155"/>
                      <a:pt x="320" y="155"/>
                    </a:cubicBezTo>
                    <a:cubicBezTo>
                      <a:pt x="383" y="155"/>
                      <a:pt x="383" y="155"/>
                      <a:pt x="383" y="155"/>
                    </a:cubicBezTo>
                    <a:cubicBezTo>
                      <a:pt x="402" y="155"/>
                      <a:pt x="411" y="164"/>
                      <a:pt x="411" y="183"/>
                    </a:cubicBezTo>
                    <a:cubicBezTo>
                      <a:pt x="411" y="283"/>
                      <a:pt x="411" y="283"/>
                      <a:pt x="411" y="283"/>
                    </a:cubicBez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801" dirty="0"/>
              </a:p>
            </p:txBody>
          </p:sp>
        </p:grpSp>
        <p:grpSp>
          <p:nvGrpSpPr>
            <p:cNvPr id="716" name="Group 715"/>
            <p:cNvGrpSpPr/>
            <p:nvPr/>
          </p:nvGrpSpPr>
          <p:grpSpPr bwMode="gray">
            <a:xfrm>
              <a:off x="465031" y="2641418"/>
              <a:ext cx="2493683" cy="644464"/>
              <a:chOff x="478283" y="2601662"/>
              <a:chExt cx="2493683" cy="644464"/>
            </a:xfrm>
          </p:grpSpPr>
          <p:grpSp>
            <p:nvGrpSpPr>
              <p:cNvPr id="348" name="Group 347"/>
              <p:cNvGrpSpPr/>
              <p:nvPr/>
            </p:nvGrpSpPr>
            <p:grpSpPr bwMode="gray">
              <a:xfrm>
                <a:off x="478283" y="2601662"/>
                <a:ext cx="267369" cy="277459"/>
                <a:chOff x="546523" y="2673350"/>
                <a:chExt cx="402431" cy="417618"/>
              </a:xfrm>
            </p:grpSpPr>
            <p:sp>
              <p:nvSpPr>
                <p:cNvPr id="14"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47" name="Group 346"/>
                <p:cNvGrpSpPr/>
                <p:nvPr/>
              </p:nvGrpSpPr>
              <p:grpSpPr bwMode="gray">
                <a:xfrm>
                  <a:off x="546523" y="2673350"/>
                  <a:ext cx="402431" cy="417618"/>
                  <a:chOff x="546523" y="2673350"/>
                  <a:chExt cx="402431" cy="417618"/>
                </a:xfrm>
              </p:grpSpPr>
              <p:sp>
                <p:nvSpPr>
                  <p:cNvPr id="19"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0"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21"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346" name="Group 345"/>
                <p:cNvGrpSpPr/>
                <p:nvPr/>
              </p:nvGrpSpPr>
              <p:grpSpPr bwMode="gray">
                <a:xfrm>
                  <a:off x="584488" y="2712110"/>
                  <a:ext cx="326501" cy="326501"/>
                  <a:chOff x="584488" y="2712110"/>
                  <a:chExt cx="326501" cy="326501"/>
                </a:xfrm>
                <a:solidFill>
                  <a:schemeClr val="bg1"/>
                </a:solidFill>
              </p:grpSpPr>
              <p:sp>
                <p:nvSpPr>
                  <p:cNvPr id="3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8" name="Group 37"/>
                  <p:cNvGrpSpPr/>
                  <p:nvPr/>
                </p:nvGrpSpPr>
                <p:grpSpPr bwMode="gray">
                  <a:xfrm>
                    <a:off x="831951" y="2828097"/>
                    <a:ext cx="48811" cy="92938"/>
                    <a:chOff x="491545" y="2913064"/>
                    <a:chExt cx="71436" cy="136016"/>
                  </a:xfrm>
                  <a:grpFill/>
                </p:grpSpPr>
                <p:sp>
                  <p:nvSpPr>
                    <p:cNvPr id="29"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7" name="Rectangle: Rounded Corners 3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41" name="Frame 40"/>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2" name="Circle: Hollow 4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349" name="Group 348"/>
              <p:cNvGrpSpPr/>
              <p:nvPr/>
            </p:nvGrpSpPr>
            <p:grpSpPr bwMode="gray">
              <a:xfrm>
                <a:off x="796328" y="2601662"/>
                <a:ext cx="267369" cy="277459"/>
                <a:chOff x="546523" y="2673350"/>
                <a:chExt cx="402431" cy="417618"/>
              </a:xfrm>
            </p:grpSpPr>
            <p:sp>
              <p:nvSpPr>
                <p:cNvPr id="350"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51" name="Group 350"/>
                <p:cNvGrpSpPr/>
                <p:nvPr/>
              </p:nvGrpSpPr>
              <p:grpSpPr bwMode="gray">
                <a:xfrm>
                  <a:off x="546523" y="2673350"/>
                  <a:ext cx="402431" cy="417618"/>
                  <a:chOff x="546523" y="2673350"/>
                  <a:chExt cx="402431" cy="417618"/>
                </a:xfrm>
              </p:grpSpPr>
              <p:sp>
                <p:nvSpPr>
                  <p:cNvPr id="359"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60"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61"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352" name="Group 351"/>
                <p:cNvGrpSpPr/>
                <p:nvPr/>
              </p:nvGrpSpPr>
              <p:grpSpPr bwMode="gray">
                <a:xfrm>
                  <a:off x="584488" y="2712110"/>
                  <a:ext cx="326501" cy="326501"/>
                  <a:chOff x="584488" y="2712110"/>
                  <a:chExt cx="326501" cy="326501"/>
                </a:xfrm>
                <a:solidFill>
                  <a:schemeClr val="bg1"/>
                </a:solidFill>
              </p:grpSpPr>
              <p:sp>
                <p:nvSpPr>
                  <p:cNvPr id="353"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54" name="Group 353"/>
                  <p:cNvGrpSpPr/>
                  <p:nvPr/>
                </p:nvGrpSpPr>
                <p:grpSpPr bwMode="gray">
                  <a:xfrm>
                    <a:off x="831951" y="2828097"/>
                    <a:ext cx="48811" cy="92938"/>
                    <a:chOff x="491545" y="2913064"/>
                    <a:chExt cx="71436" cy="136016"/>
                  </a:xfrm>
                  <a:grpFill/>
                </p:grpSpPr>
                <p:sp>
                  <p:nvSpPr>
                    <p:cNvPr id="357"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58" name="Rectangle: Rounded Corners 357"/>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355" name="Frame 354"/>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56" name="Circle: Hollow 355"/>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362" name="Group 361"/>
              <p:cNvGrpSpPr/>
              <p:nvPr/>
            </p:nvGrpSpPr>
            <p:grpSpPr bwMode="gray">
              <a:xfrm>
                <a:off x="1114373" y="2601662"/>
                <a:ext cx="267369" cy="277459"/>
                <a:chOff x="546523" y="2673350"/>
                <a:chExt cx="402431" cy="417618"/>
              </a:xfrm>
            </p:grpSpPr>
            <p:sp>
              <p:nvSpPr>
                <p:cNvPr id="363"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64" name="Group 363"/>
                <p:cNvGrpSpPr/>
                <p:nvPr/>
              </p:nvGrpSpPr>
              <p:grpSpPr bwMode="gray">
                <a:xfrm>
                  <a:off x="546523" y="2673350"/>
                  <a:ext cx="402431" cy="417618"/>
                  <a:chOff x="546523" y="2673350"/>
                  <a:chExt cx="402431" cy="417618"/>
                </a:xfrm>
              </p:grpSpPr>
              <p:sp>
                <p:nvSpPr>
                  <p:cNvPr id="372"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73"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7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365" name="Group 364"/>
                <p:cNvGrpSpPr/>
                <p:nvPr/>
              </p:nvGrpSpPr>
              <p:grpSpPr bwMode="gray">
                <a:xfrm>
                  <a:off x="584488" y="2712110"/>
                  <a:ext cx="326501" cy="326501"/>
                  <a:chOff x="584488" y="2712110"/>
                  <a:chExt cx="326501" cy="326501"/>
                </a:xfrm>
                <a:solidFill>
                  <a:schemeClr val="bg1"/>
                </a:solidFill>
              </p:grpSpPr>
              <p:sp>
                <p:nvSpPr>
                  <p:cNvPr id="36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67" name="Group 366"/>
                  <p:cNvGrpSpPr/>
                  <p:nvPr/>
                </p:nvGrpSpPr>
                <p:grpSpPr bwMode="gray">
                  <a:xfrm>
                    <a:off x="831951" y="2828097"/>
                    <a:ext cx="48811" cy="92938"/>
                    <a:chOff x="491545" y="2913064"/>
                    <a:chExt cx="71436" cy="136016"/>
                  </a:xfrm>
                  <a:grpFill/>
                </p:grpSpPr>
                <p:sp>
                  <p:nvSpPr>
                    <p:cNvPr id="37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71" name="Rectangle: Rounded Corners 37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368" name="Frame 36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69" name="Circle: Hollow 36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375" name="Group 374"/>
              <p:cNvGrpSpPr/>
              <p:nvPr/>
            </p:nvGrpSpPr>
            <p:grpSpPr bwMode="gray">
              <a:xfrm>
                <a:off x="1432418" y="2601662"/>
                <a:ext cx="267369" cy="277459"/>
                <a:chOff x="546523" y="2673350"/>
                <a:chExt cx="402431" cy="417618"/>
              </a:xfrm>
            </p:grpSpPr>
            <p:sp>
              <p:nvSpPr>
                <p:cNvPr id="376"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77" name="Group 376"/>
                <p:cNvGrpSpPr/>
                <p:nvPr/>
              </p:nvGrpSpPr>
              <p:grpSpPr bwMode="gray">
                <a:xfrm>
                  <a:off x="546523" y="2673350"/>
                  <a:ext cx="402431" cy="417618"/>
                  <a:chOff x="546523" y="2673350"/>
                  <a:chExt cx="402431" cy="417618"/>
                </a:xfrm>
              </p:grpSpPr>
              <p:sp>
                <p:nvSpPr>
                  <p:cNvPr id="385"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86"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87"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378" name="Group 377"/>
                <p:cNvGrpSpPr/>
                <p:nvPr/>
              </p:nvGrpSpPr>
              <p:grpSpPr bwMode="gray">
                <a:xfrm>
                  <a:off x="584488" y="2712110"/>
                  <a:ext cx="326501" cy="326501"/>
                  <a:chOff x="584488" y="2712110"/>
                  <a:chExt cx="326501" cy="326501"/>
                </a:xfrm>
                <a:solidFill>
                  <a:schemeClr val="bg1"/>
                </a:solidFill>
              </p:grpSpPr>
              <p:sp>
                <p:nvSpPr>
                  <p:cNvPr id="379"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80" name="Group 379"/>
                  <p:cNvGrpSpPr/>
                  <p:nvPr/>
                </p:nvGrpSpPr>
                <p:grpSpPr bwMode="gray">
                  <a:xfrm>
                    <a:off x="831951" y="2828097"/>
                    <a:ext cx="48811" cy="92938"/>
                    <a:chOff x="491545" y="2913064"/>
                    <a:chExt cx="71436" cy="136016"/>
                  </a:xfrm>
                  <a:grpFill/>
                </p:grpSpPr>
                <p:sp>
                  <p:nvSpPr>
                    <p:cNvPr id="383"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84" name="Rectangle: Rounded Corners 383"/>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381" name="Frame 380"/>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82" name="Circle: Hollow 38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388" name="Group 387"/>
              <p:cNvGrpSpPr/>
              <p:nvPr/>
            </p:nvGrpSpPr>
            <p:grpSpPr bwMode="gray">
              <a:xfrm>
                <a:off x="1750463" y="2601662"/>
                <a:ext cx="267369" cy="277459"/>
                <a:chOff x="546523" y="2673350"/>
                <a:chExt cx="402431" cy="417618"/>
              </a:xfrm>
            </p:grpSpPr>
            <p:sp>
              <p:nvSpPr>
                <p:cNvPr id="38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90" name="Group 389"/>
                <p:cNvGrpSpPr/>
                <p:nvPr/>
              </p:nvGrpSpPr>
              <p:grpSpPr bwMode="gray">
                <a:xfrm>
                  <a:off x="546523" y="2673350"/>
                  <a:ext cx="402431" cy="417618"/>
                  <a:chOff x="546523" y="2673350"/>
                  <a:chExt cx="402431" cy="417618"/>
                </a:xfrm>
              </p:grpSpPr>
              <p:sp>
                <p:nvSpPr>
                  <p:cNvPr id="398"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99"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40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391" name="Group 390"/>
                <p:cNvGrpSpPr/>
                <p:nvPr/>
              </p:nvGrpSpPr>
              <p:grpSpPr bwMode="gray">
                <a:xfrm>
                  <a:off x="584488" y="2712110"/>
                  <a:ext cx="326501" cy="326501"/>
                  <a:chOff x="584488" y="2712110"/>
                  <a:chExt cx="326501" cy="326501"/>
                </a:xfrm>
                <a:solidFill>
                  <a:schemeClr val="bg1"/>
                </a:solidFill>
              </p:grpSpPr>
              <p:sp>
                <p:nvSpPr>
                  <p:cNvPr id="39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393" name="Group 392"/>
                  <p:cNvGrpSpPr/>
                  <p:nvPr/>
                </p:nvGrpSpPr>
                <p:grpSpPr bwMode="gray">
                  <a:xfrm>
                    <a:off x="831951" y="2828097"/>
                    <a:ext cx="48811" cy="92938"/>
                    <a:chOff x="491545" y="2913064"/>
                    <a:chExt cx="71436" cy="136016"/>
                  </a:xfrm>
                  <a:grpFill/>
                </p:grpSpPr>
                <p:sp>
                  <p:nvSpPr>
                    <p:cNvPr id="39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97" name="Rectangle: Rounded Corners 3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394" name="Frame 39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395" name="Circle: Hollow 3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536" name="Group 535"/>
              <p:cNvGrpSpPr/>
              <p:nvPr/>
            </p:nvGrpSpPr>
            <p:grpSpPr bwMode="gray">
              <a:xfrm>
                <a:off x="2068508" y="2601662"/>
                <a:ext cx="267369" cy="277459"/>
                <a:chOff x="546523" y="2673350"/>
                <a:chExt cx="402431" cy="417618"/>
              </a:xfrm>
            </p:grpSpPr>
            <p:sp>
              <p:nvSpPr>
                <p:cNvPr id="58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590" name="Group 589"/>
                <p:cNvGrpSpPr/>
                <p:nvPr/>
              </p:nvGrpSpPr>
              <p:grpSpPr bwMode="gray">
                <a:xfrm>
                  <a:off x="546523" y="2673350"/>
                  <a:ext cx="402431" cy="417618"/>
                  <a:chOff x="546523" y="2673350"/>
                  <a:chExt cx="402431" cy="417618"/>
                </a:xfrm>
              </p:grpSpPr>
              <p:sp>
                <p:nvSpPr>
                  <p:cNvPr id="598"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99"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0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591" name="Group 590"/>
                <p:cNvGrpSpPr/>
                <p:nvPr/>
              </p:nvGrpSpPr>
              <p:grpSpPr bwMode="gray">
                <a:xfrm>
                  <a:off x="584488" y="2712110"/>
                  <a:ext cx="326501" cy="326501"/>
                  <a:chOff x="584488" y="2712110"/>
                  <a:chExt cx="326501" cy="326501"/>
                </a:xfrm>
                <a:solidFill>
                  <a:schemeClr val="bg1"/>
                </a:solidFill>
              </p:grpSpPr>
              <p:sp>
                <p:nvSpPr>
                  <p:cNvPr id="59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593" name="Group 592"/>
                  <p:cNvGrpSpPr/>
                  <p:nvPr/>
                </p:nvGrpSpPr>
                <p:grpSpPr bwMode="gray">
                  <a:xfrm>
                    <a:off x="831951" y="2828097"/>
                    <a:ext cx="48811" cy="92938"/>
                    <a:chOff x="491545" y="2913064"/>
                    <a:chExt cx="71436" cy="136016"/>
                  </a:xfrm>
                  <a:grpFill/>
                </p:grpSpPr>
                <p:sp>
                  <p:nvSpPr>
                    <p:cNvPr id="59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97" name="Rectangle: Rounded Corners 5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594" name="Frame 59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95" name="Circle: Hollow 5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537" name="Group 536"/>
              <p:cNvGrpSpPr/>
              <p:nvPr/>
            </p:nvGrpSpPr>
            <p:grpSpPr bwMode="gray">
              <a:xfrm>
                <a:off x="2386553" y="2601662"/>
                <a:ext cx="267369" cy="277459"/>
                <a:chOff x="546523" y="2673350"/>
                <a:chExt cx="402431" cy="417618"/>
              </a:xfrm>
            </p:grpSpPr>
            <p:sp>
              <p:nvSpPr>
                <p:cNvPr id="577"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578" name="Group 577"/>
                <p:cNvGrpSpPr/>
                <p:nvPr/>
              </p:nvGrpSpPr>
              <p:grpSpPr bwMode="gray">
                <a:xfrm>
                  <a:off x="546523" y="2673350"/>
                  <a:ext cx="402431" cy="417618"/>
                  <a:chOff x="546523" y="2673350"/>
                  <a:chExt cx="402431" cy="417618"/>
                </a:xfrm>
              </p:grpSpPr>
              <p:sp>
                <p:nvSpPr>
                  <p:cNvPr id="586"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87"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88"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579" name="Group 578"/>
                <p:cNvGrpSpPr/>
                <p:nvPr/>
              </p:nvGrpSpPr>
              <p:grpSpPr bwMode="gray">
                <a:xfrm>
                  <a:off x="584488" y="2712110"/>
                  <a:ext cx="326501" cy="326501"/>
                  <a:chOff x="584488" y="2712110"/>
                  <a:chExt cx="326501" cy="326501"/>
                </a:xfrm>
                <a:solidFill>
                  <a:schemeClr val="bg1"/>
                </a:solidFill>
              </p:grpSpPr>
              <p:sp>
                <p:nvSpPr>
                  <p:cNvPr id="580"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581" name="Group 580"/>
                  <p:cNvGrpSpPr/>
                  <p:nvPr/>
                </p:nvGrpSpPr>
                <p:grpSpPr bwMode="gray">
                  <a:xfrm>
                    <a:off x="831951" y="2828097"/>
                    <a:ext cx="48811" cy="92938"/>
                    <a:chOff x="491545" y="2913064"/>
                    <a:chExt cx="71436" cy="136016"/>
                  </a:xfrm>
                  <a:grpFill/>
                </p:grpSpPr>
                <p:sp>
                  <p:nvSpPr>
                    <p:cNvPr id="584"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85" name="Rectangle: Rounded Corners 58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582" name="Frame 581"/>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83" name="Circle: Hollow 58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538" name="Group 537"/>
              <p:cNvGrpSpPr/>
              <p:nvPr/>
            </p:nvGrpSpPr>
            <p:grpSpPr bwMode="gray">
              <a:xfrm>
                <a:off x="2704597" y="2601662"/>
                <a:ext cx="267369" cy="277459"/>
                <a:chOff x="546523" y="2673350"/>
                <a:chExt cx="402431" cy="417618"/>
              </a:xfrm>
            </p:grpSpPr>
            <p:sp>
              <p:nvSpPr>
                <p:cNvPr id="56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566" name="Group 565"/>
                <p:cNvGrpSpPr/>
                <p:nvPr/>
              </p:nvGrpSpPr>
              <p:grpSpPr bwMode="gray">
                <a:xfrm>
                  <a:off x="546523" y="2673350"/>
                  <a:ext cx="402431" cy="417618"/>
                  <a:chOff x="546523" y="2673350"/>
                  <a:chExt cx="402431" cy="417618"/>
                </a:xfrm>
              </p:grpSpPr>
              <p:sp>
                <p:nvSpPr>
                  <p:cNvPr id="574"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75"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7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567" name="Group 566"/>
                <p:cNvGrpSpPr/>
                <p:nvPr/>
              </p:nvGrpSpPr>
              <p:grpSpPr bwMode="gray">
                <a:xfrm>
                  <a:off x="584488" y="2712110"/>
                  <a:ext cx="326501" cy="326501"/>
                  <a:chOff x="584488" y="2712110"/>
                  <a:chExt cx="326501" cy="326501"/>
                </a:xfrm>
                <a:solidFill>
                  <a:schemeClr val="bg1"/>
                </a:solidFill>
              </p:grpSpPr>
              <p:sp>
                <p:nvSpPr>
                  <p:cNvPr id="56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569" name="Group 568"/>
                  <p:cNvGrpSpPr/>
                  <p:nvPr/>
                </p:nvGrpSpPr>
                <p:grpSpPr bwMode="gray">
                  <a:xfrm>
                    <a:off x="831951" y="2828097"/>
                    <a:ext cx="48811" cy="92938"/>
                    <a:chOff x="491545" y="2913064"/>
                    <a:chExt cx="71436" cy="136016"/>
                  </a:xfrm>
                  <a:grpFill/>
                </p:grpSpPr>
                <p:sp>
                  <p:nvSpPr>
                    <p:cNvPr id="57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73" name="Rectangle: Rounded Corners 57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570" name="Frame 56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571" name="Circle: Hollow 57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603" name="Group 602"/>
              <p:cNvGrpSpPr/>
              <p:nvPr/>
            </p:nvGrpSpPr>
            <p:grpSpPr bwMode="gray">
              <a:xfrm>
                <a:off x="478283" y="2968667"/>
                <a:ext cx="267369" cy="277459"/>
                <a:chOff x="546523" y="2673350"/>
                <a:chExt cx="402431" cy="417618"/>
              </a:xfrm>
            </p:grpSpPr>
            <p:sp>
              <p:nvSpPr>
                <p:cNvPr id="69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96" name="Group 695"/>
                <p:cNvGrpSpPr/>
                <p:nvPr/>
              </p:nvGrpSpPr>
              <p:grpSpPr bwMode="gray">
                <a:xfrm>
                  <a:off x="546523" y="2673350"/>
                  <a:ext cx="402431" cy="417618"/>
                  <a:chOff x="546523" y="2673350"/>
                  <a:chExt cx="402431" cy="417618"/>
                </a:xfrm>
              </p:grpSpPr>
              <p:sp>
                <p:nvSpPr>
                  <p:cNvPr id="704"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705"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70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697" name="Group 696"/>
                <p:cNvGrpSpPr/>
                <p:nvPr/>
              </p:nvGrpSpPr>
              <p:grpSpPr bwMode="gray">
                <a:xfrm>
                  <a:off x="584488" y="2712110"/>
                  <a:ext cx="326501" cy="326501"/>
                  <a:chOff x="584488" y="2712110"/>
                  <a:chExt cx="326501" cy="326501"/>
                </a:xfrm>
                <a:solidFill>
                  <a:schemeClr val="bg1"/>
                </a:solidFill>
              </p:grpSpPr>
              <p:sp>
                <p:nvSpPr>
                  <p:cNvPr id="69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99" name="Group 698"/>
                  <p:cNvGrpSpPr/>
                  <p:nvPr/>
                </p:nvGrpSpPr>
                <p:grpSpPr bwMode="gray">
                  <a:xfrm>
                    <a:off x="831951" y="2828097"/>
                    <a:ext cx="48811" cy="92938"/>
                    <a:chOff x="491545" y="2913064"/>
                    <a:chExt cx="71436" cy="136016"/>
                  </a:xfrm>
                  <a:grpFill/>
                </p:grpSpPr>
                <p:sp>
                  <p:nvSpPr>
                    <p:cNvPr id="70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703" name="Rectangle: Rounded Corners 70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700" name="Frame 69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701" name="Circle: Hollow 70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604" name="Group 603"/>
              <p:cNvGrpSpPr/>
              <p:nvPr/>
            </p:nvGrpSpPr>
            <p:grpSpPr bwMode="gray">
              <a:xfrm>
                <a:off x="796328" y="2968667"/>
                <a:ext cx="267369" cy="277459"/>
                <a:chOff x="546523" y="2673350"/>
                <a:chExt cx="402431" cy="417618"/>
              </a:xfrm>
            </p:grpSpPr>
            <p:sp>
              <p:nvSpPr>
                <p:cNvPr id="683"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84" name="Group 683"/>
                <p:cNvGrpSpPr/>
                <p:nvPr/>
              </p:nvGrpSpPr>
              <p:grpSpPr bwMode="gray">
                <a:xfrm>
                  <a:off x="546523" y="2673350"/>
                  <a:ext cx="402431" cy="417618"/>
                  <a:chOff x="546523" y="2673350"/>
                  <a:chExt cx="402431" cy="417618"/>
                </a:xfrm>
              </p:grpSpPr>
              <p:sp>
                <p:nvSpPr>
                  <p:cNvPr id="692"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93"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9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685" name="Group 684"/>
                <p:cNvGrpSpPr/>
                <p:nvPr/>
              </p:nvGrpSpPr>
              <p:grpSpPr bwMode="gray">
                <a:xfrm>
                  <a:off x="584488" y="2712110"/>
                  <a:ext cx="326501" cy="326501"/>
                  <a:chOff x="584488" y="2712110"/>
                  <a:chExt cx="326501" cy="326501"/>
                </a:xfrm>
                <a:solidFill>
                  <a:schemeClr val="bg1"/>
                </a:solidFill>
              </p:grpSpPr>
              <p:sp>
                <p:nvSpPr>
                  <p:cNvPr id="68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87" name="Group 686"/>
                  <p:cNvGrpSpPr/>
                  <p:nvPr/>
                </p:nvGrpSpPr>
                <p:grpSpPr bwMode="gray">
                  <a:xfrm>
                    <a:off x="831951" y="2828097"/>
                    <a:ext cx="48811" cy="92938"/>
                    <a:chOff x="491545" y="2913064"/>
                    <a:chExt cx="71436" cy="136016"/>
                  </a:xfrm>
                  <a:grpFill/>
                </p:grpSpPr>
                <p:sp>
                  <p:nvSpPr>
                    <p:cNvPr id="69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91" name="Rectangle: Rounded Corners 69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88" name="Frame 68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89" name="Circle: Hollow 68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605" name="Group 604"/>
              <p:cNvGrpSpPr/>
              <p:nvPr/>
            </p:nvGrpSpPr>
            <p:grpSpPr bwMode="gray">
              <a:xfrm>
                <a:off x="1114373" y="2968667"/>
                <a:ext cx="267369" cy="277459"/>
                <a:chOff x="546523" y="2673350"/>
                <a:chExt cx="402431" cy="417618"/>
              </a:xfrm>
            </p:grpSpPr>
            <p:sp>
              <p:nvSpPr>
                <p:cNvPr id="671"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72" name="Group 671"/>
                <p:cNvGrpSpPr/>
                <p:nvPr/>
              </p:nvGrpSpPr>
              <p:grpSpPr bwMode="gray">
                <a:xfrm>
                  <a:off x="546523" y="2673350"/>
                  <a:ext cx="402431" cy="417618"/>
                  <a:chOff x="546523" y="2673350"/>
                  <a:chExt cx="402431" cy="417618"/>
                </a:xfrm>
              </p:grpSpPr>
              <p:sp>
                <p:nvSpPr>
                  <p:cNvPr id="680"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81"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82"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673" name="Group 672"/>
                <p:cNvGrpSpPr/>
                <p:nvPr/>
              </p:nvGrpSpPr>
              <p:grpSpPr bwMode="gray">
                <a:xfrm>
                  <a:off x="584488" y="2712110"/>
                  <a:ext cx="326501" cy="326501"/>
                  <a:chOff x="584488" y="2712110"/>
                  <a:chExt cx="326501" cy="326501"/>
                </a:xfrm>
                <a:solidFill>
                  <a:schemeClr val="bg1"/>
                </a:solidFill>
              </p:grpSpPr>
              <p:sp>
                <p:nvSpPr>
                  <p:cNvPr id="674"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75" name="Group 674"/>
                  <p:cNvGrpSpPr/>
                  <p:nvPr/>
                </p:nvGrpSpPr>
                <p:grpSpPr bwMode="gray">
                  <a:xfrm>
                    <a:off x="831951" y="2828097"/>
                    <a:ext cx="48811" cy="92938"/>
                    <a:chOff x="491545" y="2913064"/>
                    <a:chExt cx="71436" cy="136016"/>
                  </a:xfrm>
                  <a:grpFill/>
                </p:grpSpPr>
                <p:sp>
                  <p:nvSpPr>
                    <p:cNvPr id="678"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79" name="Rectangle: Rounded Corners 67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76" name="Frame 675"/>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77" name="Circle: Hollow 676"/>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606" name="Group 605"/>
              <p:cNvGrpSpPr/>
              <p:nvPr/>
            </p:nvGrpSpPr>
            <p:grpSpPr bwMode="gray">
              <a:xfrm>
                <a:off x="1432418" y="2968667"/>
                <a:ext cx="267369" cy="277459"/>
                <a:chOff x="546523" y="2673350"/>
                <a:chExt cx="402431" cy="417618"/>
              </a:xfrm>
            </p:grpSpPr>
            <p:sp>
              <p:nvSpPr>
                <p:cNvPr id="65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60" name="Group 659"/>
                <p:cNvGrpSpPr/>
                <p:nvPr/>
              </p:nvGrpSpPr>
              <p:grpSpPr bwMode="gray">
                <a:xfrm>
                  <a:off x="546523" y="2673350"/>
                  <a:ext cx="402431" cy="417618"/>
                  <a:chOff x="546523" y="2673350"/>
                  <a:chExt cx="402431" cy="417618"/>
                </a:xfrm>
              </p:grpSpPr>
              <p:sp>
                <p:nvSpPr>
                  <p:cNvPr id="668"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69"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7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661" name="Group 660"/>
                <p:cNvGrpSpPr/>
                <p:nvPr/>
              </p:nvGrpSpPr>
              <p:grpSpPr bwMode="gray">
                <a:xfrm>
                  <a:off x="584488" y="2712110"/>
                  <a:ext cx="326501" cy="326501"/>
                  <a:chOff x="584488" y="2712110"/>
                  <a:chExt cx="326501" cy="326501"/>
                </a:xfrm>
                <a:solidFill>
                  <a:schemeClr val="bg1"/>
                </a:solidFill>
              </p:grpSpPr>
              <p:sp>
                <p:nvSpPr>
                  <p:cNvPr id="66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63" name="Group 662"/>
                  <p:cNvGrpSpPr/>
                  <p:nvPr/>
                </p:nvGrpSpPr>
                <p:grpSpPr bwMode="gray">
                  <a:xfrm>
                    <a:off x="831951" y="2828097"/>
                    <a:ext cx="48811" cy="92938"/>
                    <a:chOff x="491545" y="2913064"/>
                    <a:chExt cx="71436" cy="136016"/>
                  </a:xfrm>
                  <a:grpFill/>
                </p:grpSpPr>
                <p:sp>
                  <p:nvSpPr>
                    <p:cNvPr id="66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67" name="Rectangle: Rounded Corners 66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64" name="Frame 66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65" name="Circle: Hollow 66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607" name="Group 606"/>
              <p:cNvGrpSpPr/>
              <p:nvPr/>
            </p:nvGrpSpPr>
            <p:grpSpPr bwMode="gray">
              <a:xfrm>
                <a:off x="1750463" y="2968667"/>
                <a:ext cx="267369" cy="277459"/>
                <a:chOff x="546523" y="2673350"/>
                <a:chExt cx="402431" cy="417618"/>
              </a:xfrm>
            </p:grpSpPr>
            <p:sp>
              <p:nvSpPr>
                <p:cNvPr id="647"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48" name="Group 647"/>
                <p:cNvGrpSpPr/>
                <p:nvPr/>
              </p:nvGrpSpPr>
              <p:grpSpPr bwMode="gray">
                <a:xfrm>
                  <a:off x="546523" y="2673350"/>
                  <a:ext cx="402431" cy="417618"/>
                  <a:chOff x="546523" y="2673350"/>
                  <a:chExt cx="402431" cy="417618"/>
                </a:xfrm>
              </p:grpSpPr>
              <p:sp>
                <p:nvSpPr>
                  <p:cNvPr id="656"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57"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58"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649" name="Group 648"/>
                <p:cNvGrpSpPr/>
                <p:nvPr/>
              </p:nvGrpSpPr>
              <p:grpSpPr bwMode="gray">
                <a:xfrm>
                  <a:off x="584488" y="2712110"/>
                  <a:ext cx="326501" cy="326501"/>
                  <a:chOff x="584488" y="2712110"/>
                  <a:chExt cx="326501" cy="326501"/>
                </a:xfrm>
                <a:solidFill>
                  <a:schemeClr val="bg1"/>
                </a:solidFill>
              </p:grpSpPr>
              <p:sp>
                <p:nvSpPr>
                  <p:cNvPr id="650"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51" name="Group 650"/>
                  <p:cNvGrpSpPr/>
                  <p:nvPr/>
                </p:nvGrpSpPr>
                <p:grpSpPr bwMode="gray">
                  <a:xfrm>
                    <a:off x="831951" y="2828097"/>
                    <a:ext cx="48811" cy="92938"/>
                    <a:chOff x="491545" y="2913064"/>
                    <a:chExt cx="71436" cy="136016"/>
                  </a:xfrm>
                  <a:grpFill/>
                </p:grpSpPr>
                <p:sp>
                  <p:nvSpPr>
                    <p:cNvPr id="654"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55" name="Rectangle: Rounded Corners 65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52" name="Frame 651"/>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53" name="Circle: Hollow 65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nvGrpSpPr>
              <p:cNvPr id="608" name="Group 607"/>
              <p:cNvGrpSpPr/>
              <p:nvPr/>
            </p:nvGrpSpPr>
            <p:grpSpPr bwMode="gray">
              <a:xfrm>
                <a:off x="2068508" y="2968667"/>
                <a:ext cx="267369" cy="277459"/>
                <a:chOff x="546523" y="2673350"/>
                <a:chExt cx="402431" cy="417618"/>
              </a:xfrm>
            </p:grpSpPr>
            <p:sp>
              <p:nvSpPr>
                <p:cNvPr id="63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36" name="Group 635"/>
                <p:cNvGrpSpPr/>
                <p:nvPr/>
              </p:nvGrpSpPr>
              <p:grpSpPr bwMode="gray">
                <a:xfrm>
                  <a:off x="546523" y="2673350"/>
                  <a:ext cx="402431" cy="417618"/>
                  <a:chOff x="546523" y="2673350"/>
                  <a:chExt cx="402431" cy="417618"/>
                </a:xfrm>
              </p:grpSpPr>
              <p:sp>
                <p:nvSpPr>
                  <p:cNvPr id="644"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45"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4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637" name="Group 636"/>
                <p:cNvGrpSpPr/>
                <p:nvPr/>
              </p:nvGrpSpPr>
              <p:grpSpPr bwMode="gray">
                <a:xfrm>
                  <a:off x="584488" y="2712110"/>
                  <a:ext cx="326501" cy="326501"/>
                  <a:chOff x="584488" y="2712110"/>
                  <a:chExt cx="326501" cy="326501"/>
                </a:xfrm>
                <a:solidFill>
                  <a:schemeClr val="bg1"/>
                </a:solidFill>
              </p:grpSpPr>
              <p:sp>
                <p:nvSpPr>
                  <p:cNvPr id="63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39" name="Group 638"/>
                  <p:cNvGrpSpPr/>
                  <p:nvPr/>
                </p:nvGrpSpPr>
                <p:grpSpPr bwMode="gray">
                  <a:xfrm>
                    <a:off x="831951" y="2828097"/>
                    <a:ext cx="48811" cy="92938"/>
                    <a:chOff x="491545" y="2913064"/>
                    <a:chExt cx="71436" cy="136016"/>
                  </a:xfrm>
                  <a:grpFill/>
                </p:grpSpPr>
                <p:sp>
                  <p:nvSpPr>
                    <p:cNvPr id="64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43" name="Rectangle: Rounded Corners 64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40" name="Frame 63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41" name="Circle: Hollow 64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sp>
            <p:nvSpPr>
              <p:cNvPr id="623" name="AutoShape 3"/>
              <p:cNvSpPr>
                <a:spLocks noChangeAspect="1" noChangeArrowheads="1" noTextEdit="1"/>
              </p:cNvSpPr>
              <p:nvPr/>
            </p:nvSpPr>
            <p:spPr bwMode="gray">
              <a:xfrm>
                <a:off x="2386553" y="2968667"/>
                <a:ext cx="267369" cy="2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24" name="Group 623"/>
              <p:cNvGrpSpPr/>
              <p:nvPr/>
            </p:nvGrpSpPr>
            <p:grpSpPr bwMode="gray">
              <a:xfrm>
                <a:off x="2386553" y="2968667"/>
                <a:ext cx="267369" cy="277459"/>
                <a:chOff x="546523" y="2673350"/>
                <a:chExt cx="402431" cy="417618"/>
              </a:xfrm>
            </p:grpSpPr>
            <p:sp>
              <p:nvSpPr>
                <p:cNvPr id="632"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33"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3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625" name="Group 624"/>
              <p:cNvGrpSpPr/>
              <p:nvPr/>
            </p:nvGrpSpPr>
            <p:grpSpPr bwMode="gray">
              <a:xfrm>
                <a:off x="2411776" y="2994419"/>
                <a:ext cx="216922" cy="216922"/>
                <a:chOff x="584488" y="2712110"/>
                <a:chExt cx="326501" cy="326501"/>
              </a:xfrm>
              <a:solidFill>
                <a:schemeClr val="bg1"/>
              </a:solidFill>
            </p:grpSpPr>
            <p:sp>
              <p:nvSpPr>
                <p:cNvPr id="62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27" name="Group 626"/>
                <p:cNvGrpSpPr/>
                <p:nvPr/>
              </p:nvGrpSpPr>
              <p:grpSpPr bwMode="gray">
                <a:xfrm>
                  <a:off x="831951" y="2828097"/>
                  <a:ext cx="48811" cy="92938"/>
                  <a:chOff x="491545" y="2913064"/>
                  <a:chExt cx="71436" cy="136016"/>
                </a:xfrm>
                <a:grpFill/>
              </p:grpSpPr>
              <p:sp>
                <p:nvSpPr>
                  <p:cNvPr id="63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31" name="Rectangle: Rounded Corners 63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28" name="Frame 62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29" name="Circle: Hollow 62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715" name="Group 714"/>
              <p:cNvGrpSpPr/>
              <p:nvPr/>
            </p:nvGrpSpPr>
            <p:grpSpPr bwMode="gray">
              <a:xfrm>
                <a:off x="2704597" y="2968667"/>
                <a:ext cx="263176" cy="274320"/>
                <a:chOff x="3721191" y="2968667"/>
                <a:chExt cx="263176" cy="274320"/>
              </a:xfrm>
            </p:grpSpPr>
            <p:grpSp>
              <p:nvGrpSpPr>
                <p:cNvPr id="713" name="Group 712"/>
                <p:cNvGrpSpPr>
                  <a:grpSpLocks noChangeAspect="1"/>
                </p:cNvGrpSpPr>
                <p:nvPr/>
              </p:nvGrpSpPr>
              <p:grpSpPr bwMode="gray">
                <a:xfrm>
                  <a:off x="3721191" y="2968667"/>
                  <a:ext cx="263176" cy="274320"/>
                  <a:chOff x="3898900" y="2854325"/>
                  <a:chExt cx="487363" cy="508001"/>
                </a:xfrm>
              </p:grpSpPr>
              <p:sp>
                <p:nvSpPr>
                  <p:cNvPr id="710" name="AutoShape 28"/>
                  <p:cNvSpPr>
                    <a:spLocks noChangeAspect="1" noChangeArrowheads="1" noTextEdit="1"/>
                  </p:cNvSpPr>
                  <p:nvPr/>
                </p:nvSpPr>
                <p:spPr bwMode="gray">
                  <a:xfrm>
                    <a:off x="3898900" y="2854325"/>
                    <a:ext cx="482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711" name="Freeform 30"/>
                  <p:cNvSpPr>
                    <a:spLocks/>
                  </p:cNvSpPr>
                  <p:nvPr/>
                </p:nvSpPr>
                <p:spPr bwMode="gray">
                  <a:xfrm>
                    <a:off x="3898900" y="2859088"/>
                    <a:ext cx="365125" cy="503238"/>
                  </a:xfrm>
                  <a:custGeom>
                    <a:avLst/>
                    <a:gdLst>
                      <a:gd name="T0" fmla="*/ 8 w 84"/>
                      <a:gd name="T1" fmla="*/ 0 h 116"/>
                      <a:gd name="T2" fmla="*/ 0 w 84"/>
                      <a:gd name="T3" fmla="*/ 8 h 116"/>
                      <a:gd name="T4" fmla="*/ 0 w 84"/>
                      <a:gd name="T5" fmla="*/ 104 h 116"/>
                      <a:gd name="T6" fmla="*/ 8 w 84"/>
                      <a:gd name="T7" fmla="*/ 112 h 116"/>
                      <a:gd name="T8" fmla="*/ 12 w 84"/>
                      <a:gd name="T9" fmla="*/ 112 h 116"/>
                      <a:gd name="T10" fmla="*/ 12 w 84"/>
                      <a:gd name="T11" fmla="*/ 116 h 116"/>
                      <a:gd name="T12" fmla="*/ 28 w 84"/>
                      <a:gd name="T13" fmla="*/ 116 h 116"/>
                      <a:gd name="T14" fmla="*/ 28 w 84"/>
                      <a:gd name="T15" fmla="*/ 112 h 116"/>
                      <a:gd name="T16" fmla="*/ 80 w 84"/>
                      <a:gd name="T17" fmla="*/ 112 h 116"/>
                      <a:gd name="T18" fmla="*/ 80 w 84"/>
                      <a:gd name="T19" fmla="*/ 116 h 116"/>
                      <a:gd name="T20" fmla="*/ 84 w 84"/>
                      <a:gd name="T21" fmla="*/ 116 h 116"/>
                      <a:gd name="T22" fmla="*/ 84 w 84"/>
                      <a:gd name="T23" fmla="*/ 0 h 116"/>
                      <a:gd name="T24" fmla="*/ 8 w 84"/>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6">
                        <a:moveTo>
                          <a:pt x="8" y="0"/>
                        </a:moveTo>
                        <a:cubicBezTo>
                          <a:pt x="3" y="0"/>
                          <a:pt x="0" y="4"/>
                          <a:pt x="0" y="8"/>
                        </a:cubicBezTo>
                        <a:cubicBezTo>
                          <a:pt x="0" y="8"/>
                          <a:pt x="0" y="8"/>
                          <a:pt x="0" y="104"/>
                        </a:cubicBezTo>
                        <a:cubicBezTo>
                          <a:pt x="0" y="108"/>
                          <a:pt x="3" y="112"/>
                          <a:pt x="8" y="112"/>
                        </a:cubicBezTo>
                        <a:cubicBezTo>
                          <a:pt x="8" y="112"/>
                          <a:pt x="8" y="112"/>
                          <a:pt x="12" y="112"/>
                        </a:cubicBezTo>
                        <a:cubicBezTo>
                          <a:pt x="12" y="116"/>
                          <a:pt x="12" y="116"/>
                          <a:pt x="12" y="116"/>
                        </a:cubicBezTo>
                        <a:cubicBezTo>
                          <a:pt x="28" y="116"/>
                          <a:pt x="28" y="116"/>
                          <a:pt x="28" y="116"/>
                        </a:cubicBezTo>
                        <a:cubicBezTo>
                          <a:pt x="28" y="112"/>
                          <a:pt x="28" y="112"/>
                          <a:pt x="28" y="112"/>
                        </a:cubicBezTo>
                        <a:cubicBezTo>
                          <a:pt x="38" y="112"/>
                          <a:pt x="55" y="112"/>
                          <a:pt x="80" y="112"/>
                        </a:cubicBezTo>
                        <a:cubicBezTo>
                          <a:pt x="80" y="116"/>
                          <a:pt x="80" y="116"/>
                          <a:pt x="80" y="116"/>
                        </a:cubicBezTo>
                        <a:cubicBezTo>
                          <a:pt x="84" y="116"/>
                          <a:pt x="84" y="116"/>
                          <a:pt x="84" y="116"/>
                        </a:cubicBezTo>
                        <a:cubicBezTo>
                          <a:pt x="84" y="0"/>
                          <a:pt x="84" y="0"/>
                          <a:pt x="84" y="0"/>
                        </a:cubicBezTo>
                        <a:cubicBezTo>
                          <a:pt x="70" y="0"/>
                          <a:pt x="47" y="0"/>
                          <a:pt x="8" y="0"/>
                        </a:cubicBezTo>
                        <a:close/>
                      </a:path>
                    </a:pathLst>
                  </a:custGeom>
                  <a:solidFill>
                    <a:srgbClr val="367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712" name="Freeform 31"/>
                  <p:cNvSpPr>
                    <a:spLocks/>
                  </p:cNvSpPr>
                  <p:nvPr/>
                </p:nvSpPr>
                <p:spPr bwMode="gray">
                  <a:xfrm>
                    <a:off x="4264025" y="2859088"/>
                    <a:ext cx="122238" cy="503238"/>
                  </a:xfrm>
                  <a:custGeom>
                    <a:avLst/>
                    <a:gdLst>
                      <a:gd name="T0" fmla="*/ 20 w 28"/>
                      <a:gd name="T1" fmla="*/ 0 h 116"/>
                      <a:gd name="T2" fmla="*/ 0 w 28"/>
                      <a:gd name="T3" fmla="*/ 0 h 116"/>
                      <a:gd name="T4" fmla="*/ 0 w 28"/>
                      <a:gd name="T5" fmla="*/ 116 h 116"/>
                      <a:gd name="T6" fmla="*/ 12 w 28"/>
                      <a:gd name="T7" fmla="*/ 116 h 116"/>
                      <a:gd name="T8" fmla="*/ 12 w 28"/>
                      <a:gd name="T9" fmla="*/ 112 h 116"/>
                      <a:gd name="T10" fmla="*/ 20 w 28"/>
                      <a:gd name="T11" fmla="*/ 112 h 116"/>
                      <a:gd name="T12" fmla="*/ 28 w 28"/>
                      <a:gd name="T13" fmla="*/ 104 h 116"/>
                      <a:gd name="T14" fmla="*/ 28 w 28"/>
                      <a:gd name="T15" fmla="*/ 8 h 116"/>
                      <a:gd name="T16" fmla="*/ 20 w 28"/>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6">
                        <a:moveTo>
                          <a:pt x="20" y="0"/>
                        </a:moveTo>
                        <a:cubicBezTo>
                          <a:pt x="20" y="0"/>
                          <a:pt x="20" y="0"/>
                          <a:pt x="0" y="0"/>
                        </a:cubicBezTo>
                        <a:cubicBezTo>
                          <a:pt x="0" y="116"/>
                          <a:pt x="0" y="116"/>
                          <a:pt x="0" y="116"/>
                        </a:cubicBezTo>
                        <a:cubicBezTo>
                          <a:pt x="12" y="116"/>
                          <a:pt x="12" y="116"/>
                          <a:pt x="12" y="116"/>
                        </a:cubicBezTo>
                        <a:cubicBezTo>
                          <a:pt x="12" y="112"/>
                          <a:pt x="12" y="112"/>
                          <a:pt x="12" y="112"/>
                        </a:cubicBezTo>
                        <a:cubicBezTo>
                          <a:pt x="14" y="112"/>
                          <a:pt x="17" y="112"/>
                          <a:pt x="20" y="112"/>
                        </a:cubicBezTo>
                        <a:cubicBezTo>
                          <a:pt x="24" y="112"/>
                          <a:pt x="28" y="108"/>
                          <a:pt x="28" y="104"/>
                        </a:cubicBezTo>
                        <a:cubicBezTo>
                          <a:pt x="28" y="8"/>
                          <a:pt x="28" y="8"/>
                          <a:pt x="28" y="8"/>
                        </a:cubicBezTo>
                        <a:cubicBezTo>
                          <a:pt x="28" y="4"/>
                          <a:pt x="24" y="0"/>
                          <a:pt x="2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nvGrpSpPr>
                <p:cNvPr id="714" name="Group 713"/>
                <p:cNvGrpSpPr/>
                <p:nvPr/>
              </p:nvGrpSpPr>
              <p:grpSpPr bwMode="gray">
                <a:xfrm>
                  <a:off x="3746345" y="2994419"/>
                  <a:ext cx="216922" cy="216922"/>
                  <a:chOff x="3452623" y="2994419"/>
                  <a:chExt cx="216922" cy="216922"/>
                </a:xfrm>
              </p:grpSpPr>
              <p:sp>
                <p:nvSpPr>
                  <p:cNvPr id="614" name="Oval 21"/>
                  <p:cNvSpPr>
                    <a:spLocks noChangeArrowheads="1"/>
                  </p:cNvSpPr>
                  <p:nvPr/>
                </p:nvSpPr>
                <p:spPr bwMode="gray">
                  <a:xfrm>
                    <a:off x="3518520" y="3083615"/>
                    <a:ext cx="37475" cy="37475"/>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nvGrpSpPr>
                  <p:cNvPr id="615" name="Group 614"/>
                  <p:cNvGrpSpPr/>
                  <p:nvPr/>
                </p:nvGrpSpPr>
                <p:grpSpPr bwMode="gray">
                  <a:xfrm>
                    <a:off x="3617033" y="3071475"/>
                    <a:ext cx="32429" cy="61752"/>
                    <a:chOff x="491545" y="2913053"/>
                    <a:chExt cx="71436" cy="136027"/>
                  </a:xfrm>
                  <a:solidFill>
                    <a:schemeClr val="bg1"/>
                  </a:solidFill>
                </p:grpSpPr>
                <p:sp>
                  <p:nvSpPr>
                    <p:cNvPr id="618" name="Freeform 14"/>
                    <p:cNvSpPr>
                      <a:spLocks/>
                    </p:cNvSpPr>
                    <p:nvPr/>
                  </p:nvSpPr>
                  <p:spPr bwMode="gray">
                    <a:xfrm>
                      <a:off x="491545" y="2913053"/>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19" name="Rectangle: Rounded Corners 61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sp>
                <p:nvSpPr>
                  <p:cNvPr id="616" name="Frame 615"/>
                  <p:cNvSpPr/>
                  <p:nvPr/>
                </p:nvSpPr>
                <p:spPr bwMode="gray">
                  <a:xfrm>
                    <a:off x="3452623" y="2994419"/>
                    <a:ext cx="216922" cy="216922"/>
                  </a:xfrm>
                  <a:prstGeom prst="frame">
                    <a:avLst>
                      <a:gd name="adj1" fmla="val 303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sp>
                <p:nvSpPr>
                  <p:cNvPr id="617" name="Circle: Hollow 616"/>
                  <p:cNvSpPr/>
                  <p:nvPr/>
                </p:nvSpPr>
                <p:spPr bwMode="gray">
                  <a:xfrm>
                    <a:off x="3501584" y="3066679"/>
                    <a:ext cx="71347" cy="71347"/>
                  </a:xfrm>
                  <a:prstGeom prst="donut">
                    <a:avLst>
                      <a:gd name="adj" fmla="val 9848"/>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US" sz="1801" dirty="0"/>
                  </a:p>
                </p:txBody>
              </p:sp>
            </p:grpSp>
          </p:grpSp>
        </p:grpSp>
        <p:cxnSp>
          <p:nvCxnSpPr>
            <p:cNvPr id="722" name="Straight Connector 721"/>
            <p:cNvCxnSpPr/>
            <p:nvPr/>
          </p:nvCxnSpPr>
          <p:spPr bwMode="gray">
            <a:xfrm>
              <a:off x="434958" y="4529874"/>
              <a:ext cx="2539377" cy="6879"/>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sp>
          <p:nvSpPr>
            <p:cNvPr id="724" name="TextBox 723"/>
            <p:cNvSpPr txBox="1"/>
            <p:nvPr/>
          </p:nvSpPr>
          <p:spPr bwMode="gray">
            <a:xfrm>
              <a:off x="385339" y="4643878"/>
              <a:ext cx="1942199" cy="286360"/>
            </a:xfrm>
            <a:prstGeom prst="rect">
              <a:avLst/>
            </a:prstGeom>
            <a:noFill/>
            <a:ln>
              <a:noFill/>
            </a:ln>
          </p:spPr>
          <p:txBody>
            <a:bodyPr wrap="none" lIns="45721" rIns="45721" rtlCol="0">
              <a:spAutoFit/>
            </a:bodyPr>
            <a:lstStyle/>
            <a:p>
              <a:pPr>
                <a:lnSpc>
                  <a:spcPct val="90000"/>
                </a:lnSpc>
                <a:spcBef>
                  <a:spcPts val="1200"/>
                </a:spcBef>
                <a:buClr>
                  <a:srgbClr val="337DBE"/>
                </a:buClr>
                <a:buSzPct val="77000"/>
              </a:pPr>
              <a:r>
                <a:rPr lang="en-US" sz="1401" b="1" dirty="0">
                  <a:solidFill>
                    <a:schemeClr val="accent1"/>
                  </a:solidFill>
                </a:rPr>
                <a:t>Policyholder Surplus:</a:t>
              </a:r>
            </a:p>
          </p:txBody>
        </p:sp>
        <p:grpSp>
          <p:nvGrpSpPr>
            <p:cNvPr id="728" name="Group 727"/>
            <p:cNvGrpSpPr/>
            <p:nvPr/>
          </p:nvGrpSpPr>
          <p:grpSpPr bwMode="gray">
            <a:xfrm>
              <a:off x="415480" y="4955658"/>
              <a:ext cx="2521619" cy="590931"/>
              <a:chOff x="455236" y="4915902"/>
              <a:chExt cx="2521619" cy="590931"/>
            </a:xfrm>
          </p:grpSpPr>
          <p:sp>
            <p:nvSpPr>
              <p:cNvPr id="725" name="TextBox 724"/>
              <p:cNvSpPr txBox="1"/>
              <p:nvPr/>
            </p:nvSpPr>
            <p:spPr bwMode="gray">
              <a:xfrm>
                <a:off x="455236" y="4915902"/>
                <a:ext cx="1836401" cy="590931"/>
              </a:xfrm>
              <a:prstGeom prst="rect">
                <a:avLst/>
              </a:prstGeom>
              <a:noFill/>
              <a:ln>
                <a:noFill/>
              </a:ln>
            </p:spPr>
            <p:txBody>
              <a:bodyPr wrap="none" lIns="45721" rIns="45721" rtlCol="0">
                <a:spAutoFit/>
              </a:bodyPr>
              <a:lstStyle/>
              <a:p>
                <a:pPr>
                  <a:lnSpc>
                    <a:spcPct val="90000"/>
                  </a:lnSpc>
                  <a:spcBef>
                    <a:spcPts val="1200"/>
                  </a:spcBef>
                  <a:buClr>
                    <a:srgbClr val="337DBE"/>
                  </a:buClr>
                  <a:buSzPct val="77000"/>
                </a:pPr>
                <a:r>
                  <a:rPr lang="en-US" sz="3600" b="1" dirty="0">
                    <a:solidFill>
                      <a:schemeClr val="accent1"/>
                    </a:solidFill>
                  </a:rPr>
                  <a:t>$700.9B</a:t>
                </a:r>
              </a:p>
            </p:txBody>
          </p:sp>
          <p:sp>
            <p:nvSpPr>
              <p:cNvPr id="727" name="TextBox 726"/>
              <p:cNvSpPr txBox="1"/>
              <p:nvPr/>
            </p:nvSpPr>
            <p:spPr bwMode="gray">
              <a:xfrm>
                <a:off x="2486975" y="4949694"/>
                <a:ext cx="489880" cy="480388"/>
              </a:xfrm>
              <a:prstGeom prst="rect">
                <a:avLst/>
              </a:prstGeom>
              <a:noFill/>
              <a:ln>
                <a:noFill/>
              </a:ln>
            </p:spPr>
            <p:txBody>
              <a:bodyPr wrap="none" lIns="45721" rIns="45721" rtlCol="0">
                <a:spAutoFit/>
              </a:bodyPr>
              <a:lstStyle/>
              <a:p>
                <a:pPr algn="r">
                  <a:lnSpc>
                    <a:spcPct val="90000"/>
                  </a:lnSpc>
                  <a:spcBef>
                    <a:spcPts val="1200"/>
                  </a:spcBef>
                  <a:buClr>
                    <a:srgbClr val="337DBE"/>
                  </a:buClr>
                  <a:buSzPct val="77000"/>
                </a:pPr>
                <a:r>
                  <a:rPr lang="en-US" sz="1401" b="1" dirty="0">
                    <a:solidFill>
                      <a:schemeClr val="accent1"/>
                    </a:solidFill>
                  </a:rPr>
                  <a:t>End </a:t>
                </a:r>
                <a:br>
                  <a:rPr lang="en-US" sz="1401" b="1" dirty="0">
                    <a:solidFill>
                      <a:schemeClr val="accent1"/>
                    </a:solidFill>
                  </a:rPr>
                </a:br>
                <a:r>
                  <a:rPr lang="en-US" sz="1401" b="1" dirty="0">
                    <a:solidFill>
                      <a:schemeClr val="accent1"/>
                    </a:solidFill>
                  </a:rPr>
                  <a:t>2016</a:t>
                </a:r>
              </a:p>
            </p:txBody>
          </p:sp>
          <p:sp>
            <p:nvSpPr>
              <p:cNvPr id="726" name="Arrow: Right 725"/>
              <p:cNvSpPr/>
              <p:nvPr/>
            </p:nvSpPr>
            <p:spPr bwMode="gray">
              <a:xfrm>
                <a:off x="2272178" y="5015101"/>
                <a:ext cx="222061" cy="326044"/>
              </a:xfrm>
              <a:prstGeom prst="rightArrow">
                <a:avLst>
                  <a:gd name="adj1" fmla="val 6909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grpSp>
      <p:grpSp>
        <p:nvGrpSpPr>
          <p:cNvPr id="804" name="Group 803"/>
          <p:cNvGrpSpPr/>
          <p:nvPr/>
        </p:nvGrpSpPr>
        <p:grpSpPr>
          <a:xfrm>
            <a:off x="3203991" y="2094022"/>
            <a:ext cx="2734056" cy="3531097"/>
            <a:chOff x="3216106" y="2094018"/>
            <a:chExt cx="2734054" cy="3531098"/>
          </a:xfrm>
        </p:grpSpPr>
        <p:sp>
          <p:nvSpPr>
            <p:cNvPr id="10" name="Rectangle 9"/>
            <p:cNvSpPr/>
            <p:nvPr/>
          </p:nvSpPr>
          <p:spPr bwMode="gray">
            <a:xfrm>
              <a:off x="3216106" y="2094018"/>
              <a:ext cx="2734054" cy="353109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nvGrpSpPr>
            <p:cNvPr id="743" name="Group 742"/>
            <p:cNvGrpSpPr/>
            <p:nvPr/>
          </p:nvGrpSpPr>
          <p:grpSpPr bwMode="gray">
            <a:xfrm>
              <a:off x="3422086" y="2357743"/>
              <a:ext cx="2296824" cy="1326034"/>
              <a:chOff x="3420140" y="2357743"/>
              <a:chExt cx="2296824" cy="1326034"/>
            </a:xfrm>
          </p:grpSpPr>
          <p:sp>
            <p:nvSpPr>
              <p:cNvPr id="738" name="Freeform 35"/>
              <p:cNvSpPr>
                <a:spLocks noEditPoints="1"/>
              </p:cNvSpPr>
              <p:nvPr/>
            </p:nvSpPr>
            <p:spPr bwMode="gray">
              <a:xfrm>
                <a:off x="3667980" y="239305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39" name="Freeform 35"/>
              <p:cNvSpPr>
                <a:spLocks noEditPoints="1"/>
              </p:cNvSpPr>
              <p:nvPr/>
            </p:nvSpPr>
            <p:spPr bwMode="gray">
              <a:xfrm>
                <a:off x="4158080" y="238128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40" name="Freeform 35"/>
              <p:cNvSpPr>
                <a:spLocks noEditPoints="1"/>
              </p:cNvSpPr>
              <p:nvPr/>
            </p:nvSpPr>
            <p:spPr bwMode="gray">
              <a:xfrm>
                <a:off x="4648180" y="236951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41" name="Freeform 35"/>
              <p:cNvSpPr>
                <a:spLocks noEditPoints="1"/>
              </p:cNvSpPr>
              <p:nvPr/>
            </p:nvSpPr>
            <p:spPr bwMode="gray">
              <a:xfrm>
                <a:off x="5138281" y="235774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32" name="Freeform 35"/>
              <p:cNvSpPr>
                <a:spLocks noEditPoints="1"/>
              </p:cNvSpPr>
              <p:nvPr/>
            </p:nvSpPr>
            <p:spPr bwMode="gray">
              <a:xfrm>
                <a:off x="3420140" y="2404831"/>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33" name="Freeform 35"/>
              <p:cNvSpPr>
                <a:spLocks noEditPoints="1"/>
              </p:cNvSpPr>
              <p:nvPr/>
            </p:nvSpPr>
            <p:spPr bwMode="gray">
              <a:xfrm>
                <a:off x="3910240" y="239305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34" name="Freeform 35"/>
              <p:cNvSpPr>
                <a:spLocks noEditPoints="1"/>
              </p:cNvSpPr>
              <p:nvPr/>
            </p:nvSpPr>
            <p:spPr bwMode="gray">
              <a:xfrm>
                <a:off x="4400340" y="238128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35" name="Freeform 35"/>
              <p:cNvSpPr>
                <a:spLocks noEditPoints="1"/>
              </p:cNvSpPr>
              <p:nvPr/>
            </p:nvSpPr>
            <p:spPr bwMode="gray">
              <a:xfrm>
                <a:off x="4890440" y="236951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36" name="Freeform 35"/>
              <p:cNvSpPr>
                <a:spLocks noEditPoints="1"/>
              </p:cNvSpPr>
              <p:nvPr/>
            </p:nvSpPr>
            <p:spPr bwMode="gray">
              <a:xfrm>
                <a:off x="5380541" y="235774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42" name="TextBox 741"/>
              <p:cNvSpPr txBox="1"/>
              <p:nvPr/>
            </p:nvSpPr>
            <p:spPr bwMode="gray">
              <a:xfrm>
                <a:off x="3600102" y="3259045"/>
                <a:ext cx="1943802" cy="424732"/>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2400" b="1" dirty="0">
                    <a:solidFill>
                      <a:schemeClr val="accent3"/>
                    </a:solidFill>
                  </a:rPr>
                  <a:t>2.8M</a:t>
                </a:r>
                <a:r>
                  <a:rPr lang="en-US" sz="1801" b="1" dirty="0">
                    <a:solidFill>
                      <a:schemeClr val="accent3"/>
                    </a:solidFill>
                  </a:rPr>
                  <a:t> Employed</a:t>
                </a:r>
                <a:endParaRPr lang="en-US" sz="2000" b="1" dirty="0">
                  <a:solidFill>
                    <a:schemeClr val="accent3"/>
                  </a:solidFill>
                </a:endParaRPr>
              </a:p>
            </p:txBody>
          </p:sp>
        </p:grpSp>
        <p:sp>
          <p:nvSpPr>
            <p:cNvPr id="769" name="Freeform 35"/>
            <p:cNvSpPr>
              <a:spLocks noEditPoints="1"/>
            </p:cNvSpPr>
            <p:nvPr/>
          </p:nvSpPr>
          <p:spPr bwMode="gray">
            <a:xfrm>
              <a:off x="3669926" y="392875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0" name="Freeform 35"/>
            <p:cNvSpPr>
              <a:spLocks noEditPoints="1"/>
            </p:cNvSpPr>
            <p:nvPr/>
          </p:nvSpPr>
          <p:spPr bwMode="gray">
            <a:xfrm>
              <a:off x="4160026" y="391698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1" name="Freeform 35"/>
            <p:cNvSpPr>
              <a:spLocks noEditPoints="1"/>
            </p:cNvSpPr>
            <p:nvPr/>
          </p:nvSpPr>
          <p:spPr bwMode="gray">
            <a:xfrm>
              <a:off x="4650126" y="3905211"/>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2" name="Freeform 35"/>
            <p:cNvSpPr>
              <a:spLocks noEditPoints="1"/>
            </p:cNvSpPr>
            <p:nvPr/>
          </p:nvSpPr>
          <p:spPr bwMode="gray">
            <a:xfrm>
              <a:off x="5140227" y="389343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6">
                <a:lumMod val="20000"/>
                <a:lumOff val="80000"/>
              </a:schemeClr>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3" name="Freeform 35"/>
            <p:cNvSpPr>
              <a:spLocks noEditPoints="1"/>
            </p:cNvSpPr>
            <p:nvPr/>
          </p:nvSpPr>
          <p:spPr bwMode="gray">
            <a:xfrm>
              <a:off x="3422086" y="394052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4" name="Freeform 35"/>
            <p:cNvSpPr>
              <a:spLocks noEditPoints="1"/>
            </p:cNvSpPr>
            <p:nvPr/>
          </p:nvSpPr>
          <p:spPr bwMode="gray">
            <a:xfrm>
              <a:off x="3912186" y="392875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5" name="Freeform 35"/>
            <p:cNvSpPr>
              <a:spLocks noEditPoints="1"/>
            </p:cNvSpPr>
            <p:nvPr/>
          </p:nvSpPr>
          <p:spPr bwMode="gray">
            <a:xfrm>
              <a:off x="4402286" y="391698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6" name="Freeform 35"/>
            <p:cNvSpPr>
              <a:spLocks noEditPoints="1"/>
            </p:cNvSpPr>
            <p:nvPr/>
          </p:nvSpPr>
          <p:spPr bwMode="gray">
            <a:xfrm>
              <a:off x="4892386" y="3905211"/>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7" name="Freeform 35"/>
            <p:cNvSpPr>
              <a:spLocks noEditPoints="1"/>
            </p:cNvSpPr>
            <p:nvPr/>
          </p:nvSpPr>
          <p:spPr bwMode="gray">
            <a:xfrm>
              <a:off x="5382487" y="389343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6"/>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78" name="TextBox 777"/>
            <p:cNvSpPr txBox="1"/>
            <p:nvPr/>
          </p:nvSpPr>
          <p:spPr bwMode="gray">
            <a:xfrm>
              <a:off x="3549950" y="4848321"/>
              <a:ext cx="2047998" cy="674159"/>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1801" b="1" dirty="0">
                  <a:solidFill>
                    <a:schemeClr val="accent3"/>
                  </a:solidFill>
                </a:rPr>
                <a:t>Need to Fill</a:t>
              </a:r>
              <a:br>
                <a:rPr lang="en-US" sz="1801" b="1" dirty="0">
                  <a:solidFill>
                    <a:schemeClr val="accent3"/>
                  </a:solidFill>
                </a:rPr>
              </a:br>
              <a:r>
                <a:rPr lang="en-US" sz="2400" b="1" dirty="0">
                  <a:solidFill>
                    <a:schemeClr val="accent3"/>
                  </a:solidFill>
                </a:rPr>
                <a:t>400K+</a:t>
              </a:r>
              <a:r>
                <a:rPr lang="en-US" sz="1801" b="1" dirty="0">
                  <a:solidFill>
                    <a:schemeClr val="accent3"/>
                  </a:solidFill>
                </a:rPr>
                <a:t> by 2022</a:t>
              </a:r>
              <a:r>
                <a:rPr lang="en-US" sz="1801" b="1" baseline="30000" dirty="0">
                  <a:solidFill>
                    <a:schemeClr val="accent3"/>
                  </a:solidFill>
                </a:rPr>
                <a:t>2</a:t>
              </a:r>
              <a:endParaRPr lang="en-US" sz="1200" b="1" baseline="30000" dirty="0">
                <a:solidFill>
                  <a:schemeClr val="accent3"/>
                </a:solidFill>
              </a:endParaRPr>
            </a:p>
          </p:txBody>
        </p:sp>
      </p:grpSp>
      <p:grpSp>
        <p:nvGrpSpPr>
          <p:cNvPr id="805" name="Group 804"/>
          <p:cNvGrpSpPr/>
          <p:nvPr/>
        </p:nvGrpSpPr>
        <p:grpSpPr>
          <a:xfrm>
            <a:off x="6069840" y="2094022"/>
            <a:ext cx="2734056" cy="3531101"/>
            <a:chOff x="6081956" y="2094016"/>
            <a:chExt cx="2734055" cy="3531101"/>
          </a:xfrm>
        </p:grpSpPr>
        <p:sp>
          <p:nvSpPr>
            <p:cNvPr id="16" name="Rectangle 15"/>
            <p:cNvSpPr/>
            <p:nvPr/>
          </p:nvSpPr>
          <p:spPr bwMode="gray">
            <a:xfrm>
              <a:off x="6081956" y="2094016"/>
              <a:ext cx="2734055" cy="353110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782" name="Freeform 39"/>
            <p:cNvSpPr>
              <a:spLocks/>
            </p:cNvSpPr>
            <p:nvPr/>
          </p:nvSpPr>
          <p:spPr bwMode="gray">
            <a:xfrm>
              <a:off x="6178447" y="2371983"/>
              <a:ext cx="1509967" cy="931532"/>
            </a:xfrm>
            <a:custGeom>
              <a:avLst/>
              <a:gdLst>
                <a:gd name="T0" fmla="*/ 2667 w 2717"/>
                <a:gd name="T1" fmla="*/ 186 h 1674"/>
                <a:gd name="T2" fmla="*/ 2594 w 2717"/>
                <a:gd name="T3" fmla="*/ 86 h 1674"/>
                <a:gd name="T4" fmla="*/ 2535 w 2717"/>
                <a:gd name="T5" fmla="*/ 205 h 1674"/>
                <a:gd name="T6" fmla="*/ 2487 w 2717"/>
                <a:gd name="T7" fmla="*/ 275 h 1674"/>
                <a:gd name="T8" fmla="*/ 2309 w 2717"/>
                <a:gd name="T9" fmla="*/ 357 h 1674"/>
                <a:gd name="T10" fmla="*/ 2175 w 2717"/>
                <a:gd name="T11" fmla="*/ 458 h 1674"/>
                <a:gd name="T12" fmla="*/ 1986 w 2717"/>
                <a:gd name="T13" fmla="*/ 587 h 1674"/>
                <a:gd name="T14" fmla="*/ 1955 w 2717"/>
                <a:gd name="T15" fmla="*/ 470 h 1674"/>
                <a:gd name="T16" fmla="*/ 1955 w 2717"/>
                <a:gd name="T17" fmla="*/ 357 h 1674"/>
                <a:gd name="T18" fmla="*/ 1866 w 2717"/>
                <a:gd name="T19" fmla="*/ 373 h 1674"/>
                <a:gd name="T20" fmla="*/ 1824 w 2717"/>
                <a:gd name="T21" fmla="*/ 492 h 1674"/>
                <a:gd name="T22" fmla="*/ 1750 w 2717"/>
                <a:gd name="T23" fmla="*/ 428 h 1674"/>
                <a:gd name="T24" fmla="*/ 1931 w 2717"/>
                <a:gd name="T25" fmla="*/ 321 h 1674"/>
                <a:gd name="T26" fmla="*/ 1873 w 2717"/>
                <a:gd name="T27" fmla="*/ 275 h 1674"/>
                <a:gd name="T28" fmla="*/ 1747 w 2717"/>
                <a:gd name="T29" fmla="*/ 241 h 1674"/>
                <a:gd name="T30" fmla="*/ 1607 w 2717"/>
                <a:gd name="T31" fmla="*/ 305 h 1674"/>
                <a:gd name="T32" fmla="*/ 1610 w 2717"/>
                <a:gd name="T33" fmla="*/ 244 h 1674"/>
                <a:gd name="T34" fmla="*/ 1555 w 2717"/>
                <a:gd name="T35" fmla="*/ 196 h 1674"/>
                <a:gd name="T36" fmla="*/ 1417 w 2717"/>
                <a:gd name="T37" fmla="*/ 134 h 1674"/>
                <a:gd name="T38" fmla="*/ 238 w 2717"/>
                <a:gd name="T39" fmla="*/ 67 h 1674"/>
                <a:gd name="T40" fmla="*/ 140 w 2717"/>
                <a:gd name="T41" fmla="*/ 12 h 1674"/>
                <a:gd name="T42" fmla="*/ 143 w 2717"/>
                <a:gd name="T43" fmla="*/ 131 h 1674"/>
                <a:gd name="T44" fmla="*/ 43 w 2717"/>
                <a:gd name="T45" fmla="*/ 357 h 1674"/>
                <a:gd name="T46" fmla="*/ 6 w 2717"/>
                <a:gd name="T47" fmla="*/ 614 h 1674"/>
                <a:gd name="T48" fmla="*/ 64 w 2717"/>
                <a:gd name="T49" fmla="*/ 773 h 1674"/>
                <a:gd name="T50" fmla="*/ 88 w 2717"/>
                <a:gd name="T51" fmla="*/ 944 h 1674"/>
                <a:gd name="T52" fmla="*/ 232 w 2717"/>
                <a:gd name="T53" fmla="*/ 1103 h 1674"/>
                <a:gd name="T54" fmla="*/ 495 w 2717"/>
                <a:gd name="T55" fmla="*/ 1219 h 1674"/>
                <a:gd name="T56" fmla="*/ 803 w 2717"/>
                <a:gd name="T57" fmla="*/ 1253 h 1674"/>
                <a:gd name="T58" fmla="*/ 971 w 2717"/>
                <a:gd name="T59" fmla="*/ 1451 h 1674"/>
                <a:gd name="T60" fmla="*/ 1179 w 2717"/>
                <a:gd name="T61" fmla="*/ 1558 h 1674"/>
                <a:gd name="T62" fmla="*/ 1457 w 2717"/>
                <a:gd name="T63" fmla="*/ 1436 h 1674"/>
                <a:gd name="T64" fmla="*/ 1650 w 2717"/>
                <a:gd name="T65" fmla="*/ 1430 h 1674"/>
                <a:gd name="T66" fmla="*/ 1705 w 2717"/>
                <a:gd name="T67" fmla="*/ 1439 h 1674"/>
                <a:gd name="T68" fmla="*/ 1778 w 2717"/>
                <a:gd name="T69" fmla="*/ 1436 h 1674"/>
                <a:gd name="T70" fmla="*/ 1729 w 2717"/>
                <a:gd name="T71" fmla="*/ 1393 h 1674"/>
                <a:gd name="T72" fmla="*/ 1833 w 2717"/>
                <a:gd name="T73" fmla="*/ 1366 h 1674"/>
                <a:gd name="T74" fmla="*/ 2129 w 2717"/>
                <a:gd name="T75" fmla="*/ 1402 h 1674"/>
                <a:gd name="T76" fmla="*/ 2163 w 2717"/>
                <a:gd name="T77" fmla="*/ 1482 h 1674"/>
                <a:gd name="T78" fmla="*/ 2206 w 2717"/>
                <a:gd name="T79" fmla="*/ 1567 h 1674"/>
                <a:gd name="T80" fmla="*/ 2306 w 2717"/>
                <a:gd name="T81" fmla="*/ 1634 h 1674"/>
                <a:gd name="T82" fmla="*/ 2309 w 2717"/>
                <a:gd name="T83" fmla="*/ 1619 h 1674"/>
                <a:gd name="T84" fmla="*/ 2199 w 2717"/>
                <a:gd name="T85" fmla="*/ 1219 h 1674"/>
                <a:gd name="T86" fmla="*/ 2343 w 2717"/>
                <a:gd name="T87" fmla="*/ 1054 h 1674"/>
                <a:gd name="T88" fmla="*/ 2398 w 2717"/>
                <a:gd name="T89" fmla="*/ 944 h 1674"/>
                <a:gd name="T90" fmla="*/ 2438 w 2717"/>
                <a:gd name="T91" fmla="*/ 907 h 1674"/>
                <a:gd name="T92" fmla="*/ 2407 w 2717"/>
                <a:gd name="T93" fmla="*/ 840 h 1674"/>
                <a:gd name="T94" fmla="*/ 2386 w 2717"/>
                <a:gd name="T95" fmla="*/ 816 h 1674"/>
                <a:gd name="T96" fmla="*/ 2367 w 2717"/>
                <a:gd name="T97" fmla="*/ 684 h 1674"/>
                <a:gd name="T98" fmla="*/ 2392 w 2717"/>
                <a:gd name="T99" fmla="*/ 776 h 1674"/>
                <a:gd name="T100" fmla="*/ 2426 w 2717"/>
                <a:gd name="T101" fmla="*/ 709 h 1674"/>
                <a:gd name="T102" fmla="*/ 2426 w 2717"/>
                <a:gd name="T103" fmla="*/ 700 h 1674"/>
                <a:gd name="T104" fmla="*/ 2453 w 2717"/>
                <a:gd name="T105" fmla="*/ 580 h 1674"/>
                <a:gd name="T106" fmla="*/ 2578 w 2717"/>
                <a:gd name="T107" fmla="*/ 492 h 1674"/>
                <a:gd name="T108" fmla="*/ 2624 w 2717"/>
                <a:gd name="T109" fmla="*/ 467 h 1674"/>
                <a:gd name="T110" fmla="*/ 2566 w 2717"/>
                <a:gd name="T111" fmla="*/ 437 h 1674"/>
                <a:gd name="T112" fmla="*/ 2621 w 2717"/>
                <a:gd name="T113" fmla="*/ 278 h 1674"/>
                <a:gd name="T114" fmla="*/ 2645 w 2717"/>
                <a:gd name="T115" fmla="*/ 272 h 1674"/>
                <a:gd name="T116" fmla="*/ 2688 w 2717"/>
                <a:gd name="T117" fmla="*/ 208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5"/>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783" name="TextBox 782"/>
            <p:cNvSpPr txBox="1"/>
            <p:nvPr/>
          </p:nvSpPr>
          <p:spPr bwMode="gray">
            <a:xfrm>
              <a:off x="6251477" y="2592324"/>
              <a:ext cx="1257719" cy="424732"/>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2400" b="1" dirty="0">
                  <a:solidFill>
                    <a:schemeClr val="bg1"/>
                  </a:solidFill>
                </a:rPr>
                <a:t>$507.7B</a:t>
              </a:r>
              <a:endParaRPr lang="en-US" sz="2000" b="1" dirty="0">
                <a:solidFill>
                  <a:schemeClr val="bg1"/>
                </a:solidFill>
              </a:endParaRPr>
            </a:p>
          </p:txBody>
        </p:sp>
        <p:grpSp>
          <p:nvGrpSpPr>
            <p:cNvPr id="789" name="Group 788"/>
            <p:cNvGrpSpPr/>
            <p:nvPr/>
          </p:nvGrpSpPr>
          <p:grpSpPr bwMode="gray">
            <a:xfrm>
              <a:off x="7725758" y="2319023"/>
              <a:ext cx="1016533" cy="1016533"/>
              <a:chOff x="7712110" y="2307751"/>
              <a:chExt cx="1016533" cy="1016533"/>
            </a:xfrm>
          </p:grpSpPr>
          <p:grpSp>
            <p:nvGrpSpPr>
              <p:cNvPr id="786" name="Group 785"/>
              <p:cNvGrpSpPr/>
              <p:nvPr/>
            </p:nvGrpSpPr>
            <p:grpSpPr bwMode="gray">
              <a:xfrm>
                <a:off x="7814313" y="2512812"/>
                <a:ext cx="848952" cy="590517"/>
                <a:chOff x="7814313" y="2512812"/>
                <a:chExt cx="848952" cy="590517"/>
              </a:xfrm>
            </p:grpSpPr>
            <p:sp>
              <p:nvSpPr>
                <p:cNvPr id="784" name="TextBox 783"/>
                <p:cNvSpPr txBox="1"/>
                <p:nvPr/>
              </p:nvSpPr>
              <p:spPr bwMode="gray">
                <a:xfrm>
                  <a:off x="7836801" y="2512812"/>
                  <a:ext cx="794450" cy="424732"/>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2400" b="1" dirty="0">
                      <a:solidFill>
                        <a:schemeClr val="accent5"/>
                      </a:solidFill>
                    </a:rPr>
                    <a:t>2.7%</a:t>
                  </a:r>
                  <a:endParaRPr lang="en-US" sz="2000" b="1" dirty="0">
                    <a:solidFill>
                      <a:schemeClr val="accent5"/>
                    </a:solidFill>
                  </a:endParaRPr>
                </a:p>
              </p:txBody>
            </p:sp>
            <p:sp>
              <p:nvSpPr>
                <p:cNvPr id="785" name="TextBox 784"/>
                <p:cNvSpPr txBox="1"/>
                <p:nvPr/>
              </p:nvSpPr>
              <p:spPr bwMode="gray">
                <a:xfrm>
                  <a:off x="7814313" y="2816969"/>
                  <a:ext cx="848952" cy="286360"/>
                </a:xfrm>
                <a:prstGeom prst="rect">
                  <a:avLst/>
                </a:prstGeom>
                <a:noFill/>
                <a:ln>
                  <a:noFill/>
                </a:ln>
              </p:spPr>
              <p:txBody>
                <a:bodyPr wrap="none" lIns="45721" rIns="45721" rtlCol="0">
                  <a:spAutoFit/>
                </a:bodyPr>
                <a:lstStyle/>
                <a:p>
                  <a:pPr algn="ctr">
                    <a:lnSpc>
                      <a:spcPct val="90000"/>
                    </a:lnSpc>
                    <a:spcBef>
                      <a:spcPts val="1200"/>
                    </a:spcBef>
                    <a:buClr>
                      <a:srgbClr val="337DBE"/>
                    </a:buClr>
                    <a:buSzPct val="77000"/>
                  </a:pPr>
                  <a:r>
                    <a:rPr lang="en-US" sz="1401" b="1" dirty="0">
                      <a:solidFill>
                        <a:schemeClr val="accent5"/>
                      </a:solidFill>
                    </a:rPr>
                    <a:t>US GDP</a:t>
                  </a:r>
                  <a:r>
                    <a:rPr lang="en-US" sz="1401" b="1" baseline="30000" dirty="0">
                      <a:solidFill>
                        <a:schemeClr val="accent5"/>
                      </a:solidFill>
                    </a:rPr>
                    <a:t>3</a:t>
                  </a:r>
                  <a:endParaRPr lang="en-US" sz="1200" b="1" baseline="30000" dirty="0">
                    <a:solidFill>
                      <a:schemeClr val="accent5"/>
                    </a:solidFill>
                  </a:endParaRPr>
                </a:p>
              </p:txBody>
            </p:sp>
          </p:grpSp>
          <p:sp>
            <p:nvSpPr>
              <p:cNvPr id="788" name="Circle: Hollow 787"/>
              <p:cNvSpPr/>
              <p:nvPr/>
            </p:nvSpPr>
            <p:spPr bwMode="gray">
              <a:xfrm>
                <a:off x="7712110" y="2307751"/>
                <a:ext cx="1016533" cy="1016533"/>
              </a:xfrm>
              <a:prstGeom prst="donut">
                <a:avLst>
                  <a:gd name="adj" fmla="val 61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cxnSp>
          <p:nvCxnSpPr>
            <p:cNvPr id="787" name="Straight Connector 786"/>
            <p:cNvCxnSpPr/>
            <p:nvPr/>
          </p:nvCxnSpPr>
          <p:spPr bwMode="gray">
            <a:xfrm>
              <a:off x="6184550" y="3565763"/>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bwMode="gray">
            <a:xfrm>
              <a:off x="6184550" y="4198201"/>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bwMode="gray">
            <a:xfrm>
              <a:off x="6184550" y="483063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bwMode="gray">
            <a:xfrm>
              <a:off x="6184550" y="5463080"/>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794" name="TextBox 793"/>
            <p:cNvSpPr txBox="1"/>
            <p:nvPr/>
          </p:nvSpPr>
          <p:spPr bwMode="gray">
            <a:xfrm>
              <a:off x="6151048" y="3742158"/>
              <a:ext cx="2626879" cy="304829"/>
            </a:xfrm>
            <a:prstGeom prst="rect">
              <a:avLst/>
            </a:prstGeom>
            <a:noFill/>
            <a:ln>
              <a:noFill/>
            </a:ln>
          </p:spPr>
          <p:txBody>
            <a:bodyPr wrap="square" lIns="27433" tIns="27433" rIns="27433" bIns="27433" rtlCol="0">
              <a:spAutoFit/>
            </a:bodyPr>
            <a:lstStyle/>
            <a:p>
              <a:pPr>
                <a:lnSpc>
                  <a:spcPct val="90000"/>
                </a:lnSpc>
                <a:spcBef>
                  <a:spcPts val="1200"/>
                </a:spcBef>
                <a:buClr>
                  <a:srgbClr val="337DBE"/>
                </a:buClr>
                <a:buSzPct val="77000"/>
                <a:tabLst>
                  <a:tab pos="2511300" algn="r"/>
                </a:tabLst>
              </a:pPr>
              <a:r>
                <a:rPr lang="en-US" sz="1200" b="1" dirty="0">
                  <a:solidFill>
                    <a:schemeClr val="accent5"/>
                  </a:solidFill>
                </a:rPr>
                <a:t>Premium Taxes Paid</a:t>
              </a:r>
              <a:r>
                <a:rPr lang="en-US" sz="1200" b="1" baseline="30000" dirty="0">
                  <a:solidFill>
                    <a:schemeClr val="accent5"/>
                  </a:solidFill>
                </a:rPr>
                <a:t>4</a:t>
              </a:r>
              <a:r>
                <a:rPr lang="en-US" sz="1200" b="1" dirty="0">
                  <a:solidFill>
                    <a:schemeClr val="accent5"/>
                  </a:solidFill>
                </a:rPr>
                <a:t> 	</a:t>
              </a:r>
              <a:r>
                <a:rPr lang="en-US" sz="1801" b="1" dirty="0">
                  <a:solidFill>
                    <a:schemeClr val="accent5"/>
                  </a:solidFill>
                </a:rPr>
                <a:t>$19.2B</a:t>
              </a:r>
              <a:endParaRPr lang="en-US" sz="2000" b="1" dirty="0">
                <a:solidFill>
                  <a:schemeClr val="accent5"/>
                </a:solidFill>
              </a:endParaRPr>
            </a:p>
          </p:txBody>
        </p:sp>
        <p:sp>
          <p:nvSpPr>
            <p:cNvPr id="796" name="TextBox 795"/>
            <p:cNvSpPr txBox="1"/>
            <p:nvPr/>
          </p:nvSpPr>
          <p:spPr bwMode="gray">
            <a:xfrm>
              <a:off x="6151048" y="4374598"/>
              <a:ext cx="2626879" cy="304829"/>
            </a:xfrm>
            <a:prstGeom prst="rect">
              <a:avLst/>
            </a:prstGeom>
            <a:noFill/>
            <a:ln>
              <a:noFill/>
            </a:ln>
          </p:spPr>
          <p:txBody>
            <a:bodyPr wrap="square" lIns="27433" tIns="27433" rIns="27433" bIns="27433" rtlCol="0">
              <a:spAutoFit/>
            </a:bodyPr>
            <a:lstStyle/>
            <a:p>
              <a:pPr>
                <a:lnSpc>
                  <a:spcPct val="90000"/>
                </a:lnSpc>
                <a:spcBef>
                  <a:spcPts val="1200"/>
                </a:spcBef>
                <a:buClr>
                  <a:srgbClr val="337DBE"/>
                </a:buClr>
                <a:buSzPct val="77000"/>
                <a:tabLst>
                  <a:tab pos="2511300" algn="r"/>
                </a:tabLst>
              </a:pPr>
              <a:r>
                <a:rPr lang="en-US" sz="1200" b="1" dirty="0">
                  <a:solidFill>
                    <a:schemeClr val="accent5"/>
                  </a:solidFill>
                </a:rPr>
                <a:t>Bond Investment</a:t>
              </a:r>
              <a:r>
                <a:rPr lang="en-US" sz="1200" b="1" baseline="30000" dirty="0">
                  <a:solidFill>
                    <a:schemeClr val="accent5"/>
                  </a:solidFill>
                </a:rPr>
                <a:t>5</a:t>
              </a:r>
              <a:r>
                <a:rPr lang="en-US" sz="1200" b="1" dirty="0">
                  <a:solidFill>
                    <a:schemeClr val="accent5"/>
                  </a:solidFill>
                </a:rPr>
                <a:t> 	</a:t>
              </a:r>
              <a:r>
                <a:rPr lang="en-US" sz="1801" b="1" dirty="0">
                  <a:solidFill>
                    <a:schemeClr val="accent5"/>
                  </a:solidFill>
                </a:rPr>
                <a:t>$489B</a:t>
              </a:r>
              <a:endParaRPr lang="en-US" sz="2000" b="1" dirty="0">
                <a:solidFill>
                  <a:schemeClr val="accent5"/>
                </a:solidFill>
              </a:endParaRPr>
            </a:p>
          </p:txBody>
        </p:sp>
        <p:sp>
          <p:nvSpPr>
            <p:cNvPr id="797" name="TextBox 796"/>
            <p:cNvSpPr txBox="1"/>
            <p:nvPr/>
          </p:nvSpPr>
          <p:spPr bwMode="gray">
            <a:xfrm>
              <a:off x="6151048" y="5007034"/>
              <a:ext cx="2626879" cy="304829"/>
            </a:xfrm>
            <a:prstGeom prst="rect">
              <a:avLst/>
            </a:prstGeom>
            <a:noFill/>
            <a:ln>
              <a:noFill/>
            </a:ln>
          </p:spPr>
          <p:txBody>
            <a:bodyPr wrap="square" lIns="27433" tIns="27433" rIns="27433" bIns="27433" rtlCol="0">
              <a:spAutoFit/>
            </a:bodyPr>
            <a:lstStyle/>
            <a:p>
              <a:pPr>
                <a:lnSpc>
                  <a:spcPct val="90000"/>
                </a:lnSpc>
                <a:spcBef>
                  <a:spcPts val="1200"/>
                </a:spcBef>
                <a:buClr>
                  <a:srgbClr val="337DBE"/>
                </a:buClr>
                <a:buSzPct val="77000"/>
                <a:tabLst>
                  <a:tab pos="2511300" algn="r"/>
                </a:tabLst>
              </a:pPr>
              <a:r>
                <a:rPr lang="en-US" sz="1200" b="1" dirty="0">
                  <a:solidFill>
                    <a:schemeClr val="accent5"/>
                  </a:solidFill>
                </a:rPr>
                <a:t>Charity/Volunteerism</a:t>
              </a:r>
              <a:r>
                <a:rPr lang="en-US" sz="1200" b="1" baseline="30000" dirty="0">
                  <a:solidFill>
                    <a:schemeClr val="accent5"/>
                  </a:solidFill>
                </a:rPr>
                <a:t>6</a:t>
              </a:r>
              <a:r>
                <a:rPr lang="en-US" sz="1200" b="1" dirty="0">
                  <a:solidFill>
                    <a:schemeClr val="accent5"/>
                  </a:solidFill>
                </a:rPr>
                <a:t> 	</a:t>
              </a:r>
              <a:r>
                <a:rPr lang="en-US" sz="1801" b="1" dirty="0">
                  <a:solidFill>
                    <a:schemeClr val="accent5"/>
                  </a:solidFill>
                </a:rPr>
                <a:t>15%</a:t>
              </a:r>
              <a:endParaRPr lang="en-US" sz="2000" b="1" dirty="0">
                <a:solidFill>
                  <a:schemeClr val="accent5"/>
                </a:solidFill>
              </a:endParaRPr>
            </a:p>
          </p:txBody>
        </p:sp>
        <p:sp>
          <p:nvSpPr>
            <p:cNvPr id="799" name="Arrow: Up 798"/>
            <p:cNvSpPr/>
            <p:nvPr/>
          </p:nvSpPr>
          <p:spPr>
            <a:xfrm>
              <a:off x="8029575" y="5067765"/>
              <a:ext cx="190499" cy="162495"/>
            </a:xfrm>
            <a:prstGeom prst="upArrow">
              <a:avLst>
                <a:gd name="adj1" fmla="val 57499"/>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sp>
        <p:nvSpPr>
          <p:cNvPr id="17" name="Text Placeholder 4"/>
          <p:cNvSpPr txBox="1">
            <a:spLocks/>
          </p:cNvSpPr>
          <p:nvPr/>
        </p:nvSpPr>
        <p:spPr bwMode="gray">
          <a:xfrm>
            <a:off x="6069841" y="1362503"/>
            <a:ext cx="2733019" cy="731520"/>
          </a:xfrm>
          <a:prstGeom prst="snip1Rect">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r>
              <a:rPr lang="en-US" dirty="0"/>
              <a:t>Economic Growth Promoter/Facilitator </a:t>
            </a:r>
          </a:p>
        </p:txBody>
      </p:sp>
      <p:sp>
        <p:nvSpPr>
          <p:cNvPr id="11" name="Text Placeholder 4"/>
          <p:cNvSpPr txBox="1">
            <a:spLocks/>
          </p:cNvSpPr>
          <p:nvPr/>
        </p:nvSpPr>
        <p:spPr bwMode="gray">
          <a:xfrm>
            <a:off x="3203991" y="1362503"/>
            <a:ext cx="2733019" cy="73152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Strong Jobs Pool/Provider</a:t>
            </a:r>
          </a:p>
        </p:txBody>
      </p:sp>
      <p:sp>
        <p:nvSpPr>
          <p:cNvPr id="8" name="Text Placeholder 4"/>
          <p:cNvSpPr txBox="1">
            <a:spLocks/>
          </p:cNvSpPr>
          <p:nvPr/>
        </p:nvSpPr>
        <p:spPr bwMode="gray">
          <a:xfrm>
            <a:off x="341145" y="1362503"/>
            <a:ext cx="2733019" cy="73152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Sustainable Business Model</a:t>
            </a:r>
          </a:p>
        </p:txBody>
      </p:sp>
    </p:spTree>
    <p:custDataLst>
      <p:tags r:id="rId1"/>
    </p:custDataLst>
    <p:extLst>
      <p:ext uri="{BB962C8B-B14F-4D97-AF65-F5344CB8AC3E}">
        <p14:creationId xmlns:p14="http://schemas.microsoft.com/office/powerpoint/2010/main" val="26259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803"/>
                                        </p:tgtEl>
                                        <p:attrNameLst>
                                          <p:attrName>style.visibility</p:attrName>
                                        </p:attrNameLst>
                                      </p:cBhvr>
                                      <p:to>
                                        <p:strVal val="visible"/>
                                      </p:to>
                                    </p:set>
                                    <p:animEffect transition="in" filter="wipe(up)">
                                      <p:cBhvr>
                                        <p:cTn id="11" dur="500"/>
                                        <p:tgtEl>
                                          <p:spTgt spid="803"/>
                                        </p:tgtEl>
                                      </p:cBhvr>
                                    </p:animEffect>
                                  </p:childTnLst>
                                </p:cTn>
                              </p:par>
                            </p:childTnLst>
                          </p:cTn>
                        </p:par>
                        <p:par>
                          <p:cTn id="12" fill="hold">
                            <p:stCondLst>
                              <p:cond delay="1250"/>
                            </p:stCondLst>
                            <p:childTnLst>
                              <p:par>
                                <p:cTn id="13" presetID="12" presetClass="entr" presetSubtype="8" fill="hold" grpId="0" nodeType="afterEffect">
                                  <p:stCondLst>
                                    <p:cond delay="2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p:tgtEl>
                                          <p:spTgt spid="11"/>
                                        </p:tgtEl>
                                        <p:attrNameLst>
                                          <p:attrName>ppt_x</p:attrName>
                                        </p:attrNameLst>
                                      </p:cBhvr>
                                      <p:tavLst>
                                        <p:tav tm="0">
                                          <p:val>
                                            <p:strVal val="#ppt_x-#ppt_w*1.125000"/>
                                          </p:val>
                                        </p:tav>
                                        <p:tav tm="100000">
                                          <p:val>
                                            <p:strVal val="#ppt_x"/>
                                          </p:val>
                                        </p:tav>
                                      </p:tavLst>
                                    </p:anim>
                                    <p:animEffect transition="in" filter="wipe(right)">
                                      <p:cBhvr>
                                        <p:cTn id="16" dur="750"/>
                                        <p:tgtEl>
                                          <p:spTgt spid="11"/>
                                        </p:tgtEl>
                                      </p:cBhvr>
                                    </p:animEffect>
                                  </p:childTnLst>
                                </p:cTn>
                              </p:par>
                            </p:childTnLst>
                          </p:cTn>
                        </p:par>
                        <p:par>
                          <p:cTn id="17" fill="hold">
                            <p:stCondLst>
                              <p:cond delay="4000"/>
                            </p:stCondLst>
                            <p:childTnLst>
                              <p:par>
                                <p:cTn id="18" presetID="22" presetClass="entr" presetSubtype="1" fill="hold" nodeType="afterEffect">
                                  <p:stCondLst>
                                    <p:cond delay="0"/>
                                  </p:stCondLst>
                                  <p:childTnLst>
                                    <p:set>
                                      <p:cBhvr>
                                        <p:cTn id="19" dur="1" fill="hold">
                                          <p:stCondLst>
                                            <p:cond delay="0"/>
                                          </p:stCondLst>
                                        </p:cTn>
                                        <p:tgtEl>
                                          <p:spTgt spid="804"/>
                                        </p:tgtEl>
                                        <p:attrNameLst>
                                          <p:attrName>style.visibility</p:attrName>
                                        </p:attrNameLst>
                                      </p:cBhvr>
                                      <p:to>
                                        <p:strVal val="visible"/>
                                      </p:to>
                                    </p:set>
                                    <p:animEffect transition="in" filter="wipe(up)">
                                      <p:cBhvr>
                                        <p:cTn id="20" dur="500"/>
                                        <p:tgtEl>
                                          <p:spTgt spid="804"/>
                                        </p:tgtEl>
                                      </p:cBhvr>
                                    </p:animEffect>
                                  </p:childTnLst>
                                </p:cTn>
                              </p:par>
                            </p:childTnLst>
                          </p:cTn>
                        </p:par>
                        <p:par>
                          <p:cTn id="21" fill="hold">
                            <p:stCondLst>
                              <p:cond delay="4500"/>
                            </p:stCondLst>
                            <p:childTnLst>
                              <p:par>
                                <p:cTn id="22" presetID="12" presetClass="entr" presetSubtype="8" fill="hold" grpId="0" nodeType="afterEffect">
                                  <p:stCondLst>
                                    <p:cond delay="2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750"/>
                                        <p:tgtEl>
                                          <p:spTgt spid="17"/>
                                        </p:tgtEl>
                                        <p:attrNameLst>
                                          <p:attrName>ppt_x</p:attrName>
                                        </p:attrNameLst>
                                      </p:cBhvr>
                                      <p:tavLst>
                                        <p:tav tm="0">
                                          <p:val>
                                            <p:strVal val="#ppt_x-#ppt_w*1.125000"/>
                                          </p:val>
                                        </p:tav>
                                        <p:tav tm="100000">
                                          <p:val>
                                            <p:strVal val="#ppt_x"/>
                                          </p:val>
                                        </p:tav>
                                      </p:tavLst>
                                    </p:anim>
                                    <p:animEffect transition="in" filter="wipe(right)">
                                      <p:cBhvr>
                                        <p:cTn id="25" dur="750"/>
                                        <p:tgtEl>
                                          <p:spTgt spid="17"/>
                                        </p:tgtEl>
                                      </p:cBhvr>
                                    </p:animEffect>
                                  </p:childTnLst>
                                </p:cTn>
                              </p:par>
                            </p:childTnLst>
                          </p:cTn>
                        </p:par>
                        <p:par>
                          <p:cTn id="26" fill="hold">
                            <p:stCondLst>
                              <p:cond delay="7250"/>
                            </p:stCondLst>
                            <p:childTnLst>
                              <p:par>
                                <p:cTn id="27" presetID="22" presetClass="entr" presetSubtype="1" fill="hold" nodeType="afterEffect">
                                  <p:stCondLst>
                                    <p:cond delay="0"/>
                                  </p:stCondLst>
                                  <p:childTnLst>
                                    <p:set>
                                      <p:cBhvr>
                                        <p:cTn id="28" dur="1" fill="hold">
                                          <p:stCondLst>
                                            <p:cond delay="0"/>
                                          </p:stCondLst>
                                        </p:cTn>
                                        <p:tgtEl>
                                          <p:spTgt spid="805"/>
                                        </p:tgtEl>
                                        <p:attrNameLst>
                                          <p:attrName>style.visibility</p:attrName>
                                        </p:attrNameLst>
                                      </p:cBhvr>
                                      <p:to>
                                        <p:strVal val="visible"/>
                                      </p:to>
                                    </p:set>
                                    <p:animEffect transition="in" filter="wipe(up)">
                                      <p:cBhvr>
                                        <p:cTn id="29" dur="500"/>
                                        <p:tgtEl>
                                          <p:spTgt spid="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tabLst>
                <a:tab pos="6730664" algn="l"/>
              </a:tabLst>
            </a:pPr>
            <a:r>
              <a:rPr lang="en-US" sz="3001" dirty="0">
                <a:solidFill>
                  <a:schemeClr val="accent1"/>
                </a:solidFill>
                <a:ea typeface="Century Gothic" charset="0"/>
                <a:cs typeface="Century Gothic" charset="0"/>
              </a:rPr>
              <a:t>Vehicles in Crashes Per 100 </a:t>
            </a:r>
            <a:br>
              <a:rPr lang="en-US" sz="3001" dirty="0">
                <a:solidFill>
                  <a:schemeClr val="accent1"/>
                </a:solidFill>
                <a:ea typeface="Century Gothic" charset="0"/>
                <a:cs typeface="Century Gothic" charset="0"/>
              </a:rPr>
            </a:br>
            <a:r>
              <a:rPr lang="en-US" sz="3001" dirty="0">
                <a:solidFill>
                  <a:schemeClr val="accent1"/>
                </a:solidFill>
                <a:ea typeface="Century Gothic" charset="0"/>
                <a:cs typeface="Century Gothic" charset="0"/>
              </a:rPr>
              <a:t>Registered Vehicles (Government Data)</a:t>
            </a:r>
            <a:endParaRPr lang="en-US" dirty="0">
              <a:solidFill>
                <a:schemeClr val="accent1"/>
              </a:solidFill>
            </a:endParaRPr>
          </a:p>
        </p:txBody>
      </p:sp>
      <p:sp>
        <p:nvSpPr>
          <p:cNvPr id="6" name="Text Placeholder 5"/>
          <p:cNvSpPr>
            <a:spLocks noGrp="1"/>
          </p:cNvSpPr>
          <p:nvPr>
            <p:ph type="body" sz="quarter" idx="16"/>
          </p:nvPr>
        </p:nvSpPr>
        <p:spPr/>
        <p:txBody>
          <a:bodyPr/>
          <a:lstStyle/>
          <a:p>
            <a:r>
              <a:rPr lang="en-US" dirty="0"/>
              <a:t>Property Damage Only (PDO) claims involving passenger vehicles and large trucks, respectively. Large trucks: GVW &gt; 10,000 lbs.</a:t>
            </a:r>
            <a:br>
              <a:rPr lang="en-US" dirty="0"/>
            </a:br>
            <a:r>
              <a:rPr lang="en-US" dirty="0"/>
              <a:t>Sources: Federal Highway Administration, National Highway Traffic Safety Administration, Insurance Information Institute. </a:t>
            </a:r>
          </a:p>
        </p:txBody>
      </p:sp>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1840327610"/>
              </p:ext>
            </p:extLst>
          </p:nvPr>
        </p:nvGraphicFramePr>
        <p:xfrm>
          <a:off x="385491" y="1747838"/>
          <a:ext cx="7959725" cy="3192462"/>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4"/>
          <p:cNvSpPr txBox="1">
            <a:spLocks/>
          </p:cNvSpPr>
          <p:nvPr/>
        </p:nvSpPr>
        <p:spPr bwMode="gray">
          <a:xfrm>
            <a:off x="609605" y="5087188"/>
            <a:ext cx="8229599" cy="88917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6"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Commercial Auto Claim Frequency Began Growing Before Personal Auto.</a:t>
            </a:r>
          </a:p>
        </p:txBody>
      </p:sp>
      <p:sp>
        <p:nvSpPr>
          <p:cNvPr id="2" name="TextBox 1"/>
          <p:cNvSpPr txBox="1"/>
          <p:nvPr/>
        </p:nvSpPr>
        <p:spPr>
          <a:xfrm>
            <a:off x="609602" y="1201840"/>
            <a:ext cx="2979420" cy="329785"/>
          </a:xfrm>
          <a:prstGeom prst="rect">
            <a:avLst/>
          </a:prstGeom>
          <a:noFill/>
        </p:spPr>
        <p:txBody>
          <a:bodyPr wrap="square" rtlCol="0">
            <a:noAutofit/>
          </a:bodyPr>
          <a:lstStyle/>
          <a:p>
            <a:pPr marL="292594" indent="-292594">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4" name="TextBox 3"/>
          <p:cNvSpPr txBox="1"/>
          <p:nvPr/>
        </p:nvSpPr>
        <p:spPr>
          <a:xfrm>
            <a:off x="420689" y="1465360"/>
            <a:ext cx="3966212" cy="365760"/>
          </a:xfrm>
          <a:prstGeom prst="rect">
            <a:avLst/>
          </a:prstGeom>
          <a:noFill/>
        </p:spPr>
        <p:txBody>
          <a:bodyPr wrap="square" rtlCol="0">
            <a:noAutofit/>
          </a:bodyPr>
          <a:lstStyle/>
          <a:p>
            <a:pPr>
              <a:lnSpc>
                <a:spcPct val="90000"/>
              </a:lnSpc>
              <a:spcBef>
                <a:spcPts val="1200"/>
              </a:spcBef>
              <a:buClr>
                <a:srgbClr val="337DBE"/>
              </a:buClr>
              <a:buSzPct val="77000"/>
            </a:pPr>
            <a:r>
              <a:rPr lang="en-US" sz="1600" dirty="0"/>
              <a:t>(% Change From Year Earlier)</a:t>
            </a:r>
          </a:p>
        </p:txBody>
      </p:sp>
      <p:sp>
        <p:nvSpPr>
          <p:cNvPr id="10" name="AutoShape 5"/>
          <p:cNvSpPr>
            <a:spLocks noChangeArrowheads="1"/>
          </p:cNvSpPr>
          <p:nvPr/>
        </p:nvSpPr>
        <p:spPr bwMode="gray">
          <a:xfrm>
            <a:off x="1615019" y="1894705"/>
            <a:ext cx="1420985" cy="614480"/>
          </a:xfrm>
          <a:prstGeom prst="rect">
            <a:avLst/>
          </a:prstGeom>
          <a:solidFill>
            <a:schemeClr val="accent2"/>
          </a:solidFill>
          <a:ln w="28575" algn="ctr">
            <a:noFill/>
            <a:miter lim="800000"/>
            <a:headEnd/>
            <a:tailEnd/>
          </a:ln>
        </p:spPr>
        <p:txBody>
          <a:bodyPr lIns="45721" tIns="0" rIns="45721"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 Track Data Lag Government Data.</a:t>
            </a:r>
          </a:p>
        </p:txBody>
      </p:sp>
      <p:grpSp>
        <p:nvGrpSpPr>
          <p:cNvPr id="13" name="Group 12"/>
          <p:cNvGrpSpPr/>
          <p:nvPr/>
        </p:nvGrpSpPr>
        <p:grpSpPr>
          <a:xfrm>
            <a:off x="7151268" y="1216640"/>
            <a:ext cx="1420985" cy="1432741"/>
            <a:chOff x="830612" y="1700775"/>
            <a:chExt cx="1420985" cy="1432741"/>
          </a:xfrm>
        </p:grpSpPr>
        <p:sp>
          <p:nvSpPr>
            <p:cNvPr id="14"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1" tIns="0" rIns="45721"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Signs Frequency May Have Peaked</a:t>
              </a:r>
            </a:p>
          </p:txBody>
        </p:sp>
        <p:cxnSp>
          <p:nvCxnSpPr>
            <p:cNvPr id="15" name="Straight Arrow Connector 14"/>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1557516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Insurance As An Economic Growth Driver </a:t>
            </a:r>
          </a:p>
        </p:txBody>
      </p:sp>
    </p:spTree>
    <p:extLst>
      <p:ext uri="{BB962C8B-B14F-4D97-AF65-F5344CB8AC3E}">
        <p14:creationId xmlns:p14="http://schemas.microsoft.com/office/powerpoint/2010/main" val="137236124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dirty="0"/>
              <a:t>Major Construction Projects Don’t Start </a:t>
            </a:r>
            <a:br>
              <a:rPr lang="en-US" dirty="0"/>
            </a:br>
            <a:r>
              <a:rPr lang="en-US" dirty="0"/>
              <a:t>Without Insurance</a:t>
            </a:r>
          </a:p>
        </p:txBody>
      </p:sp>
      <p:sp>
        <p:nvSpPr>
          <p:cNvPr id="13" name="Content Placeholder 12"/>
          <p:cNvSpPr>
            <a:spLocks noGrp="1"/>
          </p:cNvSpPr>
          <p:nvPr>
            <p:ph idx="1"/>
          </p:nvPr>
        </p:nvSpPr>
        <p:spPr>
          <a:xfrm>
            <a:off x="4341927" y="1126151"/>
            <a:ext cx="4472889" cy="5274059"/>
          </a:xfrm>
        </p:spPr>
        <p:txBody>
          <a:bodyPr/>
          <a:lstStyle/>
          <a:p>
            <a:pPr>
              <a:lnSpc>
                <a:spcPct val="100000"/>
              </a:lnSpc>
            </a:pPr>
            <a:r>
              <a:rPr lang="en-US" sz="2000" dirty="0"/>
              <a:t>An example: Boston’s “Big Dig.” </a:t>
            </a:r>
            <a:br>
              <a:rPr lang="en-US" sz="2000" dirty="0"/>
            </a:br>
            <a:r>
              <a:rPr lang="en-US" sz="2000" dirty="0"/>
              <a:t>At $14 billion, the project was…</a:t>
            </a:r>
          </a:p>
          <a:p>
            <a:pPr lvl="1">
              <a:lnSpc>
                <a:spcPct val="100000"/>
              </a:lnSpc>
              <a:spcBef>
                <a:spcPts val="800"/>
              </a:spcBef>
            </a:pPr>
            <a:r>
              <a:rPr lang="en-US" sz="1801" dirty="0"/>
              <a:t>Larger than the original Panama Canal</a:t>
            </a:r>
          </a:p>
          <a:p>
            <a:pPr lvl="1">
              <a:lnSpc>
                <a:spcPct val="100000"/>
              </a:lnSpc>
              <a:spcBef>
                <a:spcPts val="800"/>
              </a:spcBef>
            </a:pPr>
            <a:r>
              <a:rPr lang="en-US" sz="1801" dirty="0"/>
              <a:t> More expensive than the “Chunnel” connecting France and England</a:t>
            </a:r>
          </a:p>
          <a:p>
            <a:pPr lvl="1">
              <a:lnSpc>
                <a:spcPct val="100000"/>
              </a:lnSpc>
              <a:spcBef>
                <a:spcPts val="800"/>
              </a:spcBef>
            </a:pPr>
            <a:r>
              <a:rPr lang="en-US" sz="1801" dirty="0"/>
              <a:t>Among the carriers who were winning bidders were AIG, Lexington, Zurich-American and Kemper Environmental.</a:t>
            </a:r>
          </a:p>
          <a:p>
            <a:pPr lvl="1">
              <a:lnSpc>
                <a:spcPct val="100000"/>
              </a:lnSpc>
              <a:spcBef>
                <a:spcPts val="800"/>
              </a:spcBef>
            </a:pPr>
            <a:r>
              <a:rPr lang="en-US" sz="1801" dirty="0"/>
              <a:t>Workforce included 150 general contractors, 600 construction companies</a:t>
            </a:r>
          </a:p>
          <a:p>
            <a:pPr lvl="1">
              <a:lnSpc>
                <a:spcPct val="100000"/>
              </a:lnSpc>
            </a:pPr>
            <a:r>
              <a:rPr lang="en-US" sz="1801" dirty="0"/>
              <a:t>Worst fear: that a building within </a:t>
            </a:r>
            <a:br>
              <a:rPr lang="en-US" sz="1801" dirty="0"/>
            </a:br>
            <a:r>
              <a:rPr lang="en-US" sz="1801" dirty="0"/>
              <a:t>50 feet of the excavation would collapse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95950" y="1278734"/>
            <a:ext cx="3771071" cy="4827103"/>
          </a:xfrm>
          <a:prstGeom prst="rect">
            <a:avLst/>
          </a:prstGeom>
        </p:spPr>
      </p:pic>
      <p:sp>
        <p:nvSpPr>
          <p:cNvPr id="6" name="Text Placeholder 22"/>
          <p:cNvSpPr>
            <a:spLocks noGrp="1"/>
          </p:cNvSpPr>
          <p:nvPr>
            <p:ph type="body" sz="quarter" idx="16"/>
          </p:nvPr>
        </p:nvSpPr>
        <p:spPr>
          <a:xfrm>
            <a:off x="1133856" y="6293757"/>
            <a:ext cx="7680960" cy="415019"/>
          </a:xfrm>
        </p:spPr>
        <p:txBody>
          <a:bodyPr/>
          <a:lstStyle/>
          <a:p>
            <a:r>
              <a:rPr lang="en-US" dirty="0"/>
              <a:t>Source: Mark Hollmer, “The Big Risk: Insuring the Big Dig,” Insurance Times, Sept. 17, 2002.</a:t>
            </a:r>
          </a:p>
        </p:txBody>
      </p:sp>
    </p:spTree>
    <p:extLst>
      <p:ext uri="{BB962C8B-B14F-4D97-AF65-F5344CB8AC3E}">
        <p14:creationId xmlns:p14="http://schemas.microsoft.com/office/powerpoint/2010/main" val="18052091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a:xfrm>
            <a:off x="385494" y="228600"/>
            <a:ext cx="8336479" cy="950976"/>
          </a:xfrm>
        </p:spPr>
        <p:txBody>
          <a:bodyPr/>
          <a:lstStyle/>
          <a:p>
            <a:r>
              <a:rPr lang="en-US" dirty="0"/>
              <a:t>As Financial Intermediaries, Insurers Expand the Funds Available to Grow the Economy</a:t>
            </a:r>
          </a:p>
        </p:txBody>
      </p:sp>
      <p:pic>
        <p:nvPicPr>
          <p:cNvPr id="2" name="graphs on tablet pic"/>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739" y="2546693"/>
            <a:ext cx="4271855" cy="2612956"/>
          </a:xfrm>
          <a:prstGeom prst="rect">
            <a:avLst/>
          </a:prstGeom>
        </p:spPr>
      </p:pic>
      <p:sp>
        <p:nvSpPr>
          <p:cNvPr id="21" name="major financial intermediaries"/>
          <p:cNvSpPr>
            <a:spLocks noGrp="1"/>
          </p:cNvSpPr>
          <p:nvPr>
            <p:ph type="body" sz="quarter" idx="32"/>
          </p:nvPr>
        </p:nvSpPr>
        <p:spPr>
          <a:xfrm>
            <a:off x="4755233" y="1596677"/>
            <a:ext cx="4153168" cy="861327"/>
          </a:xfrm>
        </p:spPr>
        <p:txBody>
          <a:bodyPr/>
          <a:lstStyle/>
          <a:p>
            <a:pPr marL="0" lvl="1" indent="0" algn="ctr">
              <a:spcBef>
                <a:spcPts val="0"/>
              </a:spcBef>
              <a:buSzPct val="77000"/>
              <a:buNone/>
            </a:pPr>
            <a:r>
              <a:rPr lang="en-US" sz="1600" b="1" dirty="0">
                <a:solidFill>
                  <a:schemeClr val="bg1"/>
                </a:solidFill>
              </a:rPr>
              <a:t>As financial intermediaries, </a:t>
            </a:r>
          </a:p>
          <a:p>
            <a:pPr marL="0" lvl="1" indent="0" algn="ctr">
              <a:spcBef>
                <a:spcPts val="0"/>
              </a:spcBef>
              <a:buSzPct val="77000"/>
              <a:buNone/>
            </a:pPr>
            <a:r>
              <a:rPr lang="en-US" sz="1600" b="1" dirty="0">
                <a:solidFill>
                  <a:schemeClr val="bg1"/>
                </a:solidFill>
              </a:rPr>
              <a:t>insurers convert short-term funds </a:t>
            </a:r>
            <a:br>
              <a:rPr lang="en-US" sz="1600" b="1" dirty="0">
                <a:solidFill>
                  <a:schemeClr val="bg1"/>
                </a:solidFill>
              </a:rPr>
            </a:br>
            <a:r>
              <a:rPr lang="en-US" sz="1600" b="1" dirty="0">
                <a:solidFill>
                  <a:schemeClr val="bg1"/>
                </a:solidFill>
              </a:rPr>
              <a:t>into longer-term investments</a:t>
            </a:r>
          </a:p>
        </p:txBody>
      </p:sp>
      <p:sp>
        <p:nvSpPr>
          <p:cNvPr id="3" name="Content Placeholder 2"/>
          <p:cNvSpPr>
            <a:spLocks noGrp="1"/>
          </p:cNvSpPr>
          <p:nvPr>
            <p:ph sz="quarter" idx="34"/>
          </p:nvPr>
        </p:nvSpPr>
        <p:spPr>
          <a:xfrm>
            <a:off x="4755232" y="2546693"/>
            <a:ext cx="4059584" cy="3748089"/>
          </a:xfrm>
        </p:spPr>
        <p:txBody>
          <a:bodyPr/>
          <a:lstStyle/>
          <a:p>
            <a:r>
              <a:rPr lang="en-US" dirty="0"/>
              <a:t>In 2015, the industry converted $71 billion in premium income that was not needed for immediate claims payments into new long-term investments (bonds, mortgages, common and preferred stock, and owned real estate)</a:t>
            </a:r>
          </a:p>
          <a:p>
            <a:endParaRPr lang="en-US" dirty="0"/>
          </a:p>
        </p:txBody>
      </p:sp>
    </p:spTree>
    <p:extLst>
      <p:ext uri="{BB962C8B-B14F-4D97-AF65-F5344CB8AC3E}">
        <p14:creationId xmlns:p14="http://schemas.microsoft.com/office/powerpoint/2010/main" val="7441661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dirty="0"/>
              <a:t>Insurance Contributes to Growth by </a:t>
            </a:r>
            <a:br>
              <a:rPr lang="en-US" dirty="0"/>
            </a:br>
            <a:r>
              <a:rPr lang="en-US" dirty="0"/>
              <a:t>Speeding Recovery</a:t>
            </a:r>
          </a:p>
        </p:txBody>
      </p:sp>
      <p:sp>
        <p:nvSpPr>
          <p:cNvPr id="2" name="Content Placeholder 1"/>
          <p:cNvSpPr>
            <a:spLocks noGrp="1"/>
          </p:cNvSpPr>
          <p:nvPr>
            <p:ph idx="1"/>
          </p:nvPr>
        </p:nvSpPr>
        <p:spPr>
          <a:xfrm>
            <a:off x="495299" y="1333286"/>
            <a:ext cx="4314157" cy="4959026"/>
          </a:xfrm>
        </p:spPr>
        <p:txBody>
          <a:bodyPr/>
          <a:lstStyle/>
          <a:p>
            <a:r>
              <a:rPr lang="en-US" dirty="0"/>
              <a:t>Insurers are “financial first responders”  </a:t>
            </a:r>
          </a:p>
          <a:p>
            <a:pPr lvl="1"/>
            <a:r>
              <a:rPr lang="en-US" dirty="0"/>
              <a:t>Insurance claims administration and payment is the most efficient way to achieve rapid recovery</a:t>
            </a:r>
          </a:p>
          <a:p>
            <a:pPr lvl="1"/>
            <a:r>
              <a:rPr lang="en-US" dirty="0"/>
              <a:t>Insurers perform this function more quickly and reliably than government or other aid organizations</a:t>
            </a:r>
          </a:p>
          <a:p>
            <a:pPr lvl="1"/>
            <a:r>
              <a:rPr lang="en-US" dirty="0"/>
              <a:t>This effect benefits not just those directly affected but also the wider community</a:t>
            </a:r>
          </a:p>
          <a:p>
            <a:pPr lvl="1"/>
            <a:r>
              <a:rPr lang="en-US" dirty="0"/>
              <a:t>After SuperStorm Sandy, 93% of claims were closed within </a:t>
            </a:r>
            <a:br>
              <a:rPr lang="en-US" dirty="0"/>
            </a:br>
            <a:r>
              <a:rPr lang="en-US" dirty="0"/>
              <a:t>6 months</a:t>
            </a:r>
          </a:p>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9457" y="1333287"/>
            <a:ext cx="4034239" cy="4257215"/>
          </a:xfrm>
          <a:prstGeom prst="rect">
            <a:avLst/>
          </a:prstGeom>
        </p:spPr>
      </p:pic>
    </p:spTree>
    <p:extLst>
      <p:ext uri="{BB962C8B-B14F-4D97-AF65-F5344CB8AC3E}">
        <p14:creationId xmlns:p14="http://schemas.microsoft.com/office/powerpoint/2010/main" val="486092954"/>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 name="auto pic"/>
          <p:cNvPicPr>
            <a:picLocks noChangeAspect="1"/>
          </p:cNvPicPr>
          <p:nvPr/>
        </p:nvPicPr>
        <p:blipFill rotWithShape="1">
          <a:blip r:embed="rId3" cstate="print">
            <a:extLst>
              <a:ext uri="{28A0092B-C50C-407E-A947-70E740481C1C}">
                <a14:useLocalDpi xmlns:a14="http://schemas.microsoft.com/office/drawing/2010/main"/>
              </a:ext>
            </a:extLst>
          </a:blip>
          <a:srcRect t="-41"/>
          <a:stretch/>
        </p:blipFill>
        <p:spPr>
          <a:xfrm>
            <a:off x="369886" y="2161799"/>
            <a:ext cx="3630617" cy="2910267"/>
          </a:xfrm>
          <a:prstGeom prst="rect">
            <a:avLst/>
          </a:prstGeom>
        </p:spPr>
      </p:pic>
      <p:sp>
        <p:nvSpPr>
          <p:cNvPr id="20" name="mandated auto"/>
          <p:cNvSpPr>
            <a:spLocks noGrp="1"/>
          </p:cNvSpPr>
          <p:nvPr>
            <p:ph type="body" sz="quarter" idx="30"/>
          </p:nvPr>
        </p:nvSpPr>
        <p:spPr>
          <a:xfrm>
            <a:off x="369886" y="1221127"/>
            <a:ext cx="3630617" cy="784295"/>
          </a:xfrm>
        </p:spPr>
        <p:txBody>
          <a:bodyPr anchor="ctr"/>
          <a:lstStyle/>
          <a:p>
            <a:pPr>
              <a:lnSpc>
                <a:spcPts val="2400"/>
              </a:lnSpc>
            </a:pPr>
            <a:r>
              <a:rPr lang="en-US" dirty="0"/>
              <a:t>Mandated </a:t>
            </a:r>
            <a:br>
              <a:rPr lang="en-US" dirty="0"/>
            </a:br>
            <a:r>
              <a:rPr lang="en-US" dirty="0"/>
              <a:t>auto liability insurance</a:t>
            </a:r>
          </a:p>
        </p:txBody>
      </p:sp>
      <p:sp>
        <p:nvSpPr>
          <p:cNvPr id="21" name="essential benefits"/>
          <p:cNvSpPr>
            <a:spLocks noGrp="1"/>
          </p:cNvSpPr>
          <p:nvPr>
            <p:ph type="body" sz="quarter" idx="32"/>
          </p:nvPr>
        </p:nvSpPr>
        <p:spPr>
          <a:xfrm>
            <a:off x="4132389" y="1212941"/>
            <a:ext cx="4726913" cy="784295"/>
          </a:xfrm>
        </p:spPr>
        <p:txBody>
          <a:bodyPr anchor="ctr"/>
          <a:lstStyle/>
          <a:p>
            <a:r>
              <a:rPr lang="en-US" dirty="0"/>
              <a:t>Workers compensation insurance</a:t>
            </a:r>
          </a:p>
        </p:txBody>
      </p:sp>
      <p:sp>
        <p:nvSpPr>
          <p:cNvPr id="2" name="TextBox 1"/>
          <p:cNvSpPr txBox="1"/>
          <p:nvPr/>
        </p:nvSpPr>
        <p:spPr>
          <a:xfrm>
            <a:off x="4062052" y="5151974"/>
            <a:ext cx="4752769" cy="1424356"/>
          </a:xfrm>
          <a:prstGeom prst="rect">
            <a:avLst/>
          </a:prstGeom>
          <a:noFill/>
        </p:spPr>
        <p:txBody>
          <a:bodyPr wrap="square" rtlCol="0">
            <a:noAutofit/>
          </a:bodyPr>
          <a:lstStyle/>
          <a:p>
            <a:pPr marL="292594" lvl="1" indent="-292594">
              <a:lnSpc>
                <a:spcPct val="90000"/>
              </a:lnSpc>
              <a:spcBef>
                <a:spcPts val="2000"/>
              </a:spcBef>
              <a:buClr>
                <a:srgbClr val="337DBE"/>
              </a:buClr>
              <a:buSzPct val="77000"/>
              <a:buFont typeface="Wingdings 3" panose="05040102010807070707" pitchFamily="18" charset="2"/>
              <a:buChar char=""/>
            </a:pPr>
            <a:r>
              <a:rPr lang="en-US" sz="1801" dirty="0"/>
              <a:t>In just the last dozen years, Workers Comp insurers have continued to help reduce injury and illness rates in the workplace.</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8245" y="2137961"/>
            <a:ext cx="4656575" cy="2733675"/>
          </a:xfrm>
          <a:prstGeom prst="rect">
            <a:avLst/>
          </a:prstGeom>
        </p:spPr>
      </p:pic>
      <p:sp>
        <p:nvSpPr>
          <p:cNvPr id="4" name="TextBox 3"/>
          <p:cNvSpPr txBox="1"/>
          <p:nvPr/>
        </p:nvSpPr>
        <p:spPr>
          <a:xfrm>
            <a:off x="385492" y="5151975"/>
            <a:ext cx="3676555" cy="977547"/>
          </a:xfrm>
          <a:prstGeom prst="rect">
            <a:avLst/>
          </a:prstGeom>
          <a:noFill/>
        </p:spPr>
        <p:txBody>
          <a:bodyPr wrap="square" rtlCol="0">
            <a:noAutofit/>
          </a:bodyPr>
          <a:lstStyle/>
          <a:p>
            <a:pPr marL="292594" indent="-292594">
              <a:lnSpc>
                <a:spcPct val="90000"/>
              </a:lnSpc>
              <a:spcBef>
                <a:spcPts val="2000"/>
              </a:spcBef>
              <a:buClr>
                <a:srgbClr val="337DBE"/>
              </a:buClr>
              <a:buSzPct val="77000"/>
              <a:buFont typeface="Wingdings 3" panose="05040102010807070707" pitchFamily="18" charset="2"/>
              <a:buChar char=""/>
            </a:pPr>
            <a:r>
              <a:rPr lang="en-US" sz="1801" dirty="0"/>
              <a:t>Since 1959 (when IIHS was founded), over half a million deaths in auto crashes avoided</a:t>
            </a:r>
          </a:p>
        </p:txBody>
      </p:sp>
      <p:sp>
        <p:nvSpPr>
          <p:cNvPr id="10" name="Rectangle 2"/>
          <p:cNvSpPr txBox="1">
            <a:spLocks noChangeArrowheads="1"/>
          </p:cNvSpPr>
          <p:nvPr/>
        </p:nvSpPr>
        <p:spPr>
          <a:xfrm>
            <a:off x="391518" y="232327"/>
            <a:ext cx="8458201" cy="950976"/>
          </a:xfrm>
          <a:prstGeom prst="rect">
            <a:avLst/>
          </a:prstGeom>
        </p:spPr>
        <p:txBody>
          <a:bodyPr vert="horz" lIns="91440" tIns="45721" rIns="91440" bIns="45721" rtlCol="0" anchor="b"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sz="3001" dirty="0"/>
              <a:t>Insurance Is an Instrument of Social Policy</a:t>
            </a:r>
          </a:p>
        </p:txBody>
      </p:sp>
      <p:sp>
        <p:nvSpPr>
          <p:cNvPr id="13" name="Text Placeholder 2"/>
          <p:cNvSpPr>
            <a:spLocks noGrp="1"/>
          </p:cNvSpPr>
          <p:nvPr>
            <p:ph type="body" sz="quarter" idx="16"/>
          </p:nvPr>
        </p:nvSpPr>
        <p:spPr>
          <a:xfrm>
            <a:off x="1133857" y="6294780"/>
            <a:ext cx="7460075" cy="415019"/>
          </a:xfrm>
        </p:spPr>
        <p:txBody>
          <a:bodyPr/>
          <a:lstStyle/>
          <a:p>
            <a:r>
              <a:rPr lang="en-US" dirty="0"/>
              <a:t>Source for chart: U.S. Dept. of Labor, Bureau of Labor Statistics, “Employer-Reported Workplace Injuries and Illnesses—2015,” released October 27, 2016. Source for IIHS calculation: Robert Hartwig speech at IIHS 50</a:t>
            </a:r>
            <a:r>
              <a:rPr lang="en-US" baseline="30000" dirty="0"/>
              <a:t>th</a:t>
            </a:r>
            <a:r>
              <a:rPr lang="en-US" dirty="0"/>
              <a:t> Anniversary, September 9, 2009.</a:t>
            </a:r>
          </a:p>
        </p:txBody>
      </p:sp>
    </p:spTree>
    <p:extLst>
      <p:ext uri="{BB962C8B-B14F-4D97-AF65-F5344CB8AC3E}">
        <p14:creationId xmlns:p14="http://schemas.microsoft.com/office/powerpoint/2010/main" val="10289864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dirty="0"/>
              <a:t>Insurance Supports New Ventures</a:t>
            </a:r>
          </a:p>
        </p:txBody>
      </p:sp>
      <p:sp>
        <p:nvSpPr>
          <p:cNvPr id="10" name="Text Placeholder 9"/>
          <p:cNvSpPr>
            <a:spLocks noGrp="1"/>
          </p:cNvSpPr>
          <p:nvPr>
            <p:ph type="body" sz="quarter" idx="16"/>
          </p:nvPr>
        </p:nvSpPr>
        <p:spPr/>
        <p:txBody>
          <a:bodyPr/>
          <a:lstStyle/>
          <a:p>
            <a:r>
              <a:rPr lang="en-US" dirty="0"/>
              <a:t>Sources: Art: Cover of </a:t>
            </a:r>
            <a:r>
              <a:rPr lang="en-US" i="1" dirty="0"/>
              <a:t>Contingencies</a:t>
            </a:r>
            <a:r>
              <a:rPr lang="en-US" dirty="0"/>
              <a:t> magazine, May-June 2017 issue; headline: </a:t>
            </a:r>
            <a:r>
              <a:rPr lang="en-US" dirty="0">
                <a:hlinkClick r:id="rId3"/>
              </a:rPr>
              <a:t>http://www.nbcnews.com/science/space/spacex-explains-september-explosion-says-it-ll-try-again-sunday-n702421</a:t>
            </a:r>
            <a:r>
              <a:rPr lang="en-US" dirty="0"/>
              <a:t> </a:t>
            </a:r>
          </a:p>
        </p:txBody>
      </p:sp>
      <p:sp>
        <p:nvSpPr>
          <p:cNvPr id="14" name="Content Placeholder 13"/>
          <p:cNvSpPr>
            <a:spLocks noGrp="1"/>
          </p:cNvSpPr>
          <p:nvPr>
            <p:ph sz="quarter" idx="33"/>
          </p:nvPr>
        </p:nvSpPr>
        <p:spPr>
          <a:xfrm>
            <a:off x="3946463" y="3009851"/>
            <a:ext cx="4810079" cy="2617383"/>
          </a:xfrm>
        </p:spPr>
        <p:txBody>
          <a:bodyPr/>
          <a:lstStyle/>
          <a:p>
            <a:pPr>
              <a:lnSpc>
                <a:spcPct val="100000"/>
              </a:lnSpc>
              <a:spcBef>
                <a:spcPts val="800"/>
              </a:spcBef>
            </a:pPr>
            <a:r>
              <a:rPr lang="en-US" sz="1600" dirty="0"/>
              <a:t>Insurance enables individuals and organizations to take new risks.</a:t>
            </a:r>
          </a:p>
          <a:p>
            <a:pPr>
              <a:lnSpc>
                <a:spcPct val="100000"/>
              </a:lnSpc>
              <a:spcBef>
                <a:spcPts val="800"/>
              </a:spcBef>
            </a:pPr>
            <a:r>
              <a:rPr lang="en-US" sz="1600" dirty="0"/>
              <a:t>In the case of the Falcon 9 launches, insurance is needed for potential damages to</a:t>
            </a:r>
          </a:p>
          <a:p>
            <a:pPr lvl="1">
              <a:lnSpc>
                <a:spcPct val="100000"/>
              </a:lnSpc>
              <a:spcBef>
                <a:spcPts val="800"/>
              </a:spcBef>
            </a:pPr>
            <a:r>
              <a:rPr lang="en-US" sz="1600" dirty="0"/>
              <a:t>The launch pad</a:t>
            </a:r>
          </a:p>
          <a:p>
            <a:pPr lvl="1">
              <a:lnSpc>
                <a:spcPct val="100000"/>
              </a:lnSpc>
              <a:spcBef>
                <a:spcPts val="800"/>
              </a:spcBef>
            </a:pPr>
            <a:r>
              <a:rPr lang="en-US" sz="1600" dirty="0"/>
              <a:t>Nearby government property</a:t>
            </a:r>
          </a:p>
          <a:p>
            <a:pPr lvl="1">
              <a:lnSpc>
                <a:spcPct val="100000"/>
              </a:lnSpc>
              <a:spcBef>
                <a:spcPts val="800"/>
              </a:spcBef>
            </a:pPr>
            <a:r>
              <a:rPr lang="en-US" sz="1600" dirty="0"/>
              <a:t>Nongovernment property</a:t>
            </a:r>
          </a:p>
          <a:p>
            <a:pPr lvl="1">
              <a:lnSpc>
                <a:spcPct val="100000"/>
              </a:lnSpc>
              <a:spcBef>
                <a:spcPts val="800"/>
              </a:spcBef>
            </a:pPr>
            <a:r>
              <a:rPr lang="en-US" sz="1600" dirty="0"/>
              <a:t>The rocket and [$200 million] satellite</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495" y="1142621"/>
            <a:ext cx="6671940" cy="10033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6463" y="2197393"/>
            <a:ext cx="5011433" cy="674789"/>
          </a:xfrm>
          <a:prstGeom prst="rect">
            <a:avLst/>
          </a:prstGeom>
        </p:spPr>
      </p:pic>
      <p:pic>
        <p:nvPicPr>
          <p:cNvPr id="4098" name="Picture 2" descr="https://upload.wikimedia.org/wikipedia/commons/thumb/0/03/Jason-3_Satellite_Launch_%28NHQ201601160007%29.jpg/800px-Jason-3_Satellite_Launch_%28NHQ201601160007%29.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3495" y="2209576"/>
            <a:ext cx="3388919" cy="376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33989"/>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5" name="Rectangle 14"/>
          <p:cNvSpPr/>
          <p:nvPr/>
        </p:nvSpPr>
        <p:spPr>
          <a:xfrm>
            <a:off x="-1323" y="1"/>
            <a:ext cx="9144000" cy="6858000"/>
          </a:xfrm>
          <a:prstGeom prst="rect">
            <a:avLst/>
          </a:prstGeom>
          <a:gradFill flip="none" rotWithShape="1">
            <a:gsLst>
              <a:gs pos="0">
                <a:schemeClr val="bg1">
                  <a:alpha val="15000"/>
                </a:schemeClr>
              </a:gs>
              <a:gs pos="100000">
                <a:srgbClr val="A6DCF7">
                  <a:alpha val="70000"/>
                </a:srgbClr>
              </a:gs>
            </a:gsLst>
            <a:lin ang="19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65541" name="Rectangle 2"/>
          <p:cNvSpPr>
            <a:spLocks noGrp="1" noChangeArrowheads="1"/>
          </p:cNvSpPr>
          <p:nvPr>
            <p:ph type="title"/>
          </p:nvPr>
        </p:nvSpPr>
        <p:spPr>
          <a:xfrm>
            <a:off x="457203" y="232327"/>
            <a:ext cx="8386491" cy="950976"/>
          </a:xfrm>
        </p:spPr>
        <p:txBody>
          <a:bodyPr/>
          <a:lstStyle/>
          <a:p>
            <a:r>
              <a:rPr lang="en-US" dirty="0"/>
              <a:t>For the Economy, Insurance Is Growing </a:t>
            </a:r>
            <a:br>
              <a:rPr lang="en-US" dirty="0"/>
            </a:br>
            <a:r>
              <a:rPr lang="en-US" dirty="0"/>
              <a:t>in Importance</a:t>
            </a:r>
          </a:p>
        </p:txBody>
      </p:sp>
      <p:sp>
        <p:nvSpPr>
          <p:cNvPr id="2" name="Content Placeholder 1"/>
          <p:cNvSpPr>
            <a:spLocks noGrp="1"/>
          </p:cNvSpPr>
          <p:nvPr>
            <p:ph idx="1"/>
          </p:nvPr>
        </p:nvSpPr>
        <p:spPr>
          <a:xfrm>
            <a:off x="4360336" y="1549404"/>
            <a:ext cx="4546601" cy="4375913"/>
          </a:xfrm>
        </p:spPr>
        <p:txBody>
          <a:bodyPr/>
          <a:lstStyle/>
          <a:p>
            <a:r>
              <a:rPr lang="en-US" dirty="0"/>
              <a:t>This is because economic activity is increasingly interdependent</a:t>
            </a:r>
          </a:p>
          <a:p>
            <a:pPr lvl="1"/>
            <a:r>
              <a:rPr lang="en-US" dirty="0"/>
              <a:t>This translates to an increase in the need for, and the cost of, activities that ensure the functioning of production and consumption (e.g., transportation, information)</a:t>
            </a:r>
          </a:p>
          <a:p>
            <a:pPr lvl="1"/>
            <a:r>
              <a:rPr lang="en-US" dirty="0"/>
              <a:t>With modern technology, the vulnerability of these systems and interdependencies increases</a:t>
            </a:r>
          </a:p>
        </p:txBody>
      </p:sp>
      <p:sp>
        <p:nvSpPr>
          <p:cNvPr id="5" name="Right Triangle 4"/>
          <p:cNvSpPr>
            <a:spLocks noChangeAspect="1"/>
          </p:cNvSpPr>
          <p:nvPr/>
        </p:nvSpPr>
        <p:spPr>
          <a:xfrm rot="5400000">
            <a:off x="0" y="1"/>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p>
        </p:txBody>
      </p:sp>
      <p:pic>
        <p:nvPicPr>
          <p:cNvPr id="6" name="Picture 5"/>
          <p:cNvPicPr>
            <a:picLocks noChangeAspect="1"/>
          </p:cNvPicPr>
          <p:nvPr/>
        </p:nvPicPr>
        <p:blipFill>
          <a:blip r:embed="rId4"/>
          <a:stretch>
            <a:fillRect/>
          </a:stretch>
        </p:blipFill>
        <p:spPr>
          <a:xfrm>
            <a:off x="469902" y="6403975"/>
            <a:ext cx="330201" cy="304800"/>
          </a:xfrm>
          <a:prstGeom prst="rect">
            <a:avLst/>
          </a:prstGeom>
        </p:spPr>
      </p:pic>
    </p:spTree>
    <p:extLst>
      <p:ext uri="{BB962C8B-B14F-4D97-AF65-F5344CB8AC3E}">
        <p14:creationId xmlns:p14="http://schemas.microsoft.com/office/powerpoint/2010/main" val="94431545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2851455032"/>
              </p:ext>
            </p:extLst>
          </p:nvPr>
        </p:nvGraphicFramePr>
        <p:xfrm>
          <a:off x="217489" y="1231570"/>
          <a:ext cx="8723312" cy="5349876"/>
        </p:xfrm>
        <a:graphic>
          <a:graphicData uri="http://schemas.openxmlformats.org/drawingml/2006/chart">
            <c:chart xmlns:c="http://schemas.openxmlformats.org/drawingml/2006/chart" xmlns:r="http://schemas.openxmlformats.org/officeDocument/2006/relationships" r:id="rId2"/>
          </a:graphicData>
        </a:graphic>
      </p:graphicFrame>
      <p:sp>
        <p:nvSpPr>
          <p:cNvPr id="7292931" name="Rectangle 3"/>
          <p:cNvSpPr>
            <a:spLocks noGrp="1" noChangeArrowheads="1"/>
          </p:cNvSpPr>
          <p:nvPr>
            <p:ph type="title"/>
          </p:nvPr>
        </p:nvSpPr>
        <p:spPr/>
        <p:txBody>
          <a:bodyPr/>
          <a:lstStyle/>
          <a:p>
            <a:r>
              <a:rPr lang="en-US" dirty="0"/>
              <a:t>The Insurance Industry’s Contribution to GDP Now Nearly Equals Banks’</a:t>
            </a:r>
          </a:p>
        </p:txBody>
      </p:sp>
      <p:sp>
        <p:nvSpPr>
          <p:cNvPr id="7" name="Text Placeholder 6"/>
          <p:cNvSpPr>
            <a:spLocks noGrp="1"/>
          </p:cNvSpPr>
          <p:nvPr>
            <p:ph type="body" sz="quarter" idx="16"/>
          </p:nvPr>
        </p:nvSpPr>
        <p:spPr/>
        <p:txBody>
          <a:bodyPr/>
          <a:lstStyle/>
          <a:p>
            <a:r>
              <a:rPr lang="en-US" sz="1133" dirty="0"/>
              <a:t>Sources: US Bureau of Economic Analysis; Insurance Information Institute.</a:t>
            </a:r>
          </a:p>
        </p:txBody>
      </p:sp>
    </p:spTree>
    <p:extLst>
      <p:ext uri="{BB962C8B-B14F-4D97-AF65-F5344CB8AC3E}">
        <p14:creationId xmlns:p14="http://schemas.microsoft.com/office/powerpoint/2010/main" val="942929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Industry Snapshot:</a:t>
            </a:r>
            <a:br>
              <a:rPr lang="en-US" dirty="0"/>
            </a:br>
            <a:r>
              <a:rPr lang="en-US" dirty="0"/>
              <a:t>By the Numbers</a:t>
            </a:r>
          </a:p>
        </p:txBody>
      </p:sp>
      <p:sp>
        <p:nvSpPr>
          <p:cNvPr id="3" name="people"/>
          <p:cNvSpPr>
            <a:spLocks noGrp="1"/>
          </p:cNvSpPr>
          <p:nvPr>
            <p:ph idx="1"/>
          </p:nvPr>
        </p:nvSpPr>
        <p:spPr>
          <a:xfrm>
            <a:off x="350053" y="3027905"/>
            <a:ext cx="2086260" cy="2746367"/>
          </a:xfrm>
        </p:spPr>
        <p:txBody>
          <a:bodyPr/>
          <a:lstStyle/>
          <a:p>
            <a:pPr marL="0" indent="0" algn="ctr">
              <a:spcBef>
                <a:spcPts val="1001"/>
              </a:spcBef>
              <a:buNone/>
            </a:pPr>
            <a:r>
              <a:rPr lang="en-US" b="1" dirty="0">
                <a:solidFill>
                  <a:schemeClr val="accent1"/>
                </a:solidFill>
              </a:rPr>
              <a:t>2.8 million</a:t>
            </a:r>
          </a:p>
          <a:p>
            <a:pPr marL="0" indent="0" algn="ctr">
              <a:spcBef>
                <a:spcPts val="1001"/>
              </a:spcBef>
              <a:buNone/>
            </a:pPr>
            <a:r>
              <a:rPr lang="en-US" sz="1600" dirty="0"/>
              <a:t>People in the U.S. employed, in a wide variety of careers, from human resource administrators to public relations managers to financial analysts</a:t>
            </a:r>
          </a:p>
        </p:txBody>
      </p:sp>
      <p:sp>
        <p:nvSpPr>
          <p:cNvPr id="5" name="Text Placeholder 4"/>
          <p:cNvSpPr>
            <a:spLocks noGrp="1"/>
          </p:cNvSpPr>
          <p:nvPr>
            <p:ph type="body" sz="quarter" idx="16"/>
          </p:nvPr>
        </p:nvSpPr>
        <p:spPr/>
        <p:txBody>
          <a:bodyPr/>
          <a:lstStyle/>
          <a:p>
            <a:r>
              <a:rPr lang="en-US" sz="1100" dirty="0"/>
              <a:t>Source: </a:t>
            </a:r>
            <a:r>
              <a:rPr lang="en-US" sz="1100" i="1" dirty="0">
                <a:hlinkClick r:id="rId2"/>
              </a:rPr>
              <a:t>A Firm Foundation</a:t>
            </a:r>
            <a:r>
              <a:rPr lang="en-US" sz="1100" dirty="0">
                <a:hlinkClick r:id="rId2"/>
              </a:rPr>
              <a:t>, Insurance Information Institute</a:t>
            </a:r>
            <a:r>
              <a:rPr lang="en-US" sz="1100" dirty="0"/>
              <a:t>. </a:t>
            </a:r>
          </a:p>
        </p:txBody>
      </p:sp>
      <p:sp>
        <p:nvSpPr>
          <p:cNvPr id="11" name="AUM"/>
          <p:cNvSpPr/>
          <p:nvPr/>
        </p:nvSpPr>
        <p:spPr>
          <a:xfrm>
            <a:off x="2606578" y="3027902"/>
            <a:ext cx="1852529" cy="2775247"/>
          </a:xfrm>
          <a:prstGeom prst="rect">
            <a:avLst/>
          </a:prstGeom>
        </p:spPr>
        <p:txBody>
          <a:bodyPr wrap="square">
            <a:spAutoFit/>
          </a:bodyPr>
          <a:lstStyle/>
          <a:p>
            <a:pPr algn="ctr">
              <a:spcBef>
                <a:spcPts val="1001"/>
              </a:spcBef>
            </a:pPr>
            <a:r>
              <a:rPr lang="en-US" sz="2201" b="1" dirty="0">
                <a:solidFill>
                  <a:schemeClr val="accent1"/>
                </a:solidFill>
              </a:rPr>
              <a:t>$5.8 trillion</a:t>
            </a:r>
          </a:p>
          <a:p>
            <a:pPr algn="ctr">
              <a:spcBef>
                <a:spcPts val="1001"/>
              </a:spcBef>
            </a:pPr>
            <a:r>
              <a:rPr lang="en-US" sz="1600" dirty="0"/>
              <a:t>Assets under management </a:t>
            </a:r>
            <a:br>
              <a:rPr lang="en-US" sz="1600" dirty="0"/>
            </a:br>
            <a:r>
              <a:rPr lang="en-US" sz="1600" dirty="0"/>
              <a:t>at year-end 2016, including </a:t>
            </a:r>
            <a:br>
              <a:rPr lang="en-US" sz="1600" dirty="0"/>
            </a:br>
            <a:r>
              <a:rPr lang="en-US" sz="1600" dirty="0"/>
              <a:t>$1.5 trillion for the property/</a:t>
            </a:r>
            <a:br>
              <a:rPr lang="en-US" sz="1600" dirty="0"/>
            </a:br>
            <a:r>
              <a:rPr lang="en-US" sz="1600" dirty="0"/>
              <a:t>casualty sector and $3.7 trillion </a:t>
            </a:r>
            <a:br>
              <a:rPr lang="en-US" sz="1600" dirty="0"/>
            </a:br>
            <a:r>
              <a:rPr lang="en-US" sz="1600" dirty="0"/>
              <a:t>for the life sector</a:t>
            </a:r>
          </a:p>
        </p:txBody>
      </p:sp>
      <p:sp>
        <p:nvSpPr>
          <p:cNvPr id="12" name="GDP"/>
          <p:cNvSpPr/>
          <p:nvPr/>
        </p:nvSpPr>
        <p:spPr>
          <a:xfrm>
            <a:off x="4636495" y="3027906"/>
            <a:ext cx="2072028" cy="1790362"/>
          </a:xfrm>
          <a:prstGeom prst="rect">
            <a:avLst/>
          </a:prstGeom>
        </p:spPr>
        <p:txBody>
          <a:bodyPr wrap="square">
            <a:spAutoFit/>
          </a:bodyPr>
          <a:lstStyle/>
          <a:p>
            <a:pPr algn="ctr">
              <a:spcBef>
                <a:spcPts val="1001"/>
              </a:spcBef>
            </a:pPr>
            <a:r>
              <a:rPr lang="en-US" sz="2201" b="1" dirty="0">
                <a:solidFill>
                  <a:schemeClr val="accent1"/>
                </a:solidFill>
              </a:rPr>
              <a:t>$508 billion</a:t>
            </a:r>
          </a:p>
          <a:p>
            <a:pPr algn="ctr">
              <a:spcBef>
                <a:spcPts val="1001"/>
              </a:spcBef>
            </a:pPr>
            <a:r>
              <a:rPr lang="en-US" sz="1600" dirty="0"/>
              <a:t>Contributed to the U.S. gross domestic product in 2016,</a:t>
            </a:r>
            <a:br>
              <a:rPr lang="en-US" sz="1600" dirty="0"/>
            </a:br>
            <a:r>
              <a:rPr lang="en-US" sz="1600" dirty="0"/>
              <a:t>roughly 2.7% </a:t>
            </a:r>
            <a:br>
              <a:rPr lang="en-US" sz="1600" dirty="0"/>
            </a:br>
            <a:r>
              <a:rPr lang="en-US" sz="1600" dirty="0"/>
              <a:t>of the whole</a:t>
            </a:r>
          </a:p>
        </p:txBody>
      </p:sp>
      <p:sp>
        <p:nvSpPr>
          <p:cNvPr id="13" name="taxes"/>
          <p:cNvSpPr/>
          <p:nvPr/>
        </p:nvSpPr>
        <p:spPr>
          <a:xfrm>
            <a:off x="6672111" y="3027906"/>
            <a:ext cx="2280123" cy="1544141"/>
          </a:xfrm>
          <a:prstGeom prst="rect">
            <a:avLst/>
          </a:prstGeom>
        </p:spPr>
        <p:txBody>
          <a:bodyPr wrap="square">
            <a:spAutoFit/>
          </a:bodyPr>
          <a:lstStyle/>
          <a:p>
            <a:pPr algn="ctr">
              <a:spcBef>
                <a:spcPts val="1001"/>
              </a:spcBef>
            </a:pPr>
            <a:r>
              <a:rPr lang="en-US" sz="2201" b="1" dirty="0">
                <a:solidFill>
                  <a:schemeClr val="accent1"/>
                </a:solidFill>
              </a:rPr>
              <a:t>$40.0 billion</a:t>
            </a:r>
          </a:p>
          <a:p>
            <a:pPr algn="ctr">
              <a:spcBef>
                <a:spcPts val="1001"/>
              </a:spcBef>
            </a:pPr>
            <a:r>
              <a:rPr lang="en-US" sz="1600" dirty="0"/>
              <a:t>Federal and foreign income taxes paid </a:t>
            </a:r>
            <a:br>
              <a:rPr lang="en-US" sz="1600" dirty="0"/>
            </a:br>
            <a:r>
              <a:rPr lang="en-US" sz="1600" dirty="0"/>
              <a:t>in 2016, plus U.S. premium taxes paid</a:t>
            </a:r>
          </a:p>
        </p:txBody>
      </p:sp>
      <p:grpSp>
        <p:nvGrpSpPr>
          <p:cNvPr id="36" name="taxes icon"/>
          <p:cNvGrpSpPr/>
          <p:nvPr/>
        </p:nvGrpSpPr>
        <p:grpSpPr>
          <a:xfrm>
            <a:off x="7238667" y="1704819"/>
            <a:ext cx="1147012" cy="1147012"/>
            <a:chOff x="7238665" y="1704816"/>
            <a:chExt cx="1147011" cy="1147011"/>
          </a:xfrm>
        </p:grpSpPr>
        <p:sp>
          <p:nvSpPr>
            <p:cNvPr id="24" name="Oval 23"/>
            <p:cNvSpPr/>
            <p:nvPr/>
          </p:nvSpPr>
          <p:spPr>
            <a:xfrm>
              <a:off x="7238665"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4697" y="1930849"/>
              <a:ext cx="694944" cy="694944"/>
            </a:xfrm>
            <a:prstGeom prst="rect">
              <a:avLst/>
            </a:prstGeom>
          </p:spPr>
        </p:pic>
      </p:grpSp>
      <p:grpSp>
        <p:nvGrpSpPr>
          <p:cNvPr id="35" name="GDP icon"/>
          <p:cNvGrpSpPr/>
          <p:nvPr/>
        </p:nvGrpSpPr>
        <p:grpSpPr>
          <a:xfrm>
            <a:off x="5099003" y="1704819"/>
            <a:ext cx="1147012" cy="1147012"/>
            <a:chOff x="5099001" y="1704816"/>
            <a:chExt cx="1147011" cy="1147011"/>
          </a:xfrm>
        </p:grpSpPr>
        <p:sp>
          <p:nvSpPr>
            <p:cNvPr id="21" name="Oval 20"/>
            <p:cNvSpPr/>
            <p:nvPr/>
          </p:nvSpPr>
          <p:spPr>
            <a:xfrm>
              <a:off x="5099001"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034" y="1930849"/>
              <a:ext cx="694944" cy="692596"/>
            </a:xfrm>
            <a:prstGeom prst="rect">
              <a:avLst/>
            </a:prstGeom>
          </p:spPr>
        </p:pic>
      </p:grpSp>
      <p:grpSp>
        <p:nvGrpSpPr>
          <p:cNvPr id="34" name="AUM icon"/>
          <p:cNvGrpSpPr/>
          <p:nvPr/>
        </p:nvGrpSpPr>
        <p:grpSpPr>
          <a:xfrm>
            <a:off x="2959339" y="1704819"/>
            <a:ext cx="1147012" cy="1147012"/>
            <a:chOff x="2959336" y="1704816"/>
            <a:chExt cx="1147011" cy="1147011"/>
          </a:xfrm>
        </p:grpSpPr>
        <p:sp>
          <p:nvSpPr>
            <p:cNvPr id="18" name="Oval 17"/>
            <p:cNvSpPr/>
            <p:nvPr/>
          </p:nvSpPr>
          <p:spPr>
            <a:xfrm>
              <a:off x="2959336"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29" name="Pictur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5368" y="1930849"/>
              <a:ext cx="694944" cy="694944"/>
            </a:xfrm>
            <a:prstGeom prst="rect">
              <a:avLst/>
            </a:prstGeom>
          </p:spPr>
        </p:pic>
      </p:grpSp>
      <p:grpSp>
        <p:nvGrpSpPr>
          <p:cNvPr id="33" name="people icon"/>
          <p:cNvGrpSpPr/>
          <p:nvPr/>
        </p:nvGrpSpPr>
        <p:grpSpPr>
          <a:xfrm>
            <a:off x="819673" y="1704819"/>
            <a:ext cx="1147012" cy="1147012"/>
            <a:chOff x="819671" y="1704816"/>
            <a:chExt cx="1147011" cy="1147011"/>
          </a:xfrm>
        </p:grpSpPr>
        <p:sp>
          <p:nvSpPr>
            <p:cNvPr id="15" name="Oval 14"/>
            <p:cNvSpPr/>
            <p:nvPr/>
          </p:nvSpPr>
          <p:spPr>
            <a:xfrm>
              <a:off x="819671"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7416" y="1851897"/>
              <a:ext cx="731520" cy="839784"/>
            </a:xfrm>
            <a:prstGeom prst="rect">
              <a:avLst/>
            </a:prstGeom>
          </p:spPr>
        </p:pic>
      </p:grpSp>
    </p:spTree>
    <p:extLst>
      <p:ext uri="{BB962C8B-B14F-4D97-AF65-F5344CB8AC3E}">
        <p14:creationId xmlns:p14="http://schemas.microsoft.com/office/powerpoint/2010/main" val="113172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1+#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18" name="Right Triangle 17"/>
          <p:cNvSpPr>
            <a:spLocks noChangeAspect="1"/>
          </p:cNvSpPr>
          <p:nvPr/>
        </p:nvSpPr>
        <p:spPr>
          <a:xfrm rot="5400000">
            <a:off x="0" y="1"/>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p>
        </p:txBody>
      </p:sp>
      <p:sp>
        <p:nvSpPr>
          <p:cNvPr id="19" name="Rectangle 18"/>
          <p:cNvSpPr/>
          <p:nvPr/>
        </p:nvSpPr>
        <p:spPr>
          <a:xfrm>
            <a:off x="457200" y="2153923"/>
            <a:ext cx="5648960" cy="2292807"/>
          </a:xfrm>
          <a:prstGeom prst="rect">
            <a:avLst/>
          </a:prstGeom>
          <a:solidFill>
            <a:srgbClr val="A6DCF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65541" name="Rectangle 2"/>
          <p:cNvSpPr>
            <a:spLocks noGrp="1" noChangeArrowheads="1"/>
          </p:cNvSpPr>
          <p:nvPr>
            <p:ph type="title"/>
          </p:nvPr>
        </p:nvSpPr>
        <p:spPr>
          <a:xfrm>
            <a:off x="653798" y="88519"/>
            <a:ext cx="8458201" cy="950976"/>
          </a:xfrm>
        </p:spPr>
        <p:txBody>
          <a:bodyPr/>
          <a:lstStyle/>
          <a:p>
            <a:r>
              <a:rPr lang="en-US" sz="2800" dirty="0"/>
              <a:t>The Yearly Cash Flow to Rebuild Lives</a:t>
            </a:r>
            <a:br>
              <a:rPr lang="en-US" sz="2800" dirty="0"/>
            </a:br>
            <a:r>
              <a:rPr lang="en-US" sz="2800" dirty="0"/>
              <a:t>and Property is Substantial</a:t>
            </a:r>
          </a:p>
        </p:txBody>
      </p:sp>
      <p:sp>
        <p:nvSpPr>
          <p:cNvPr id="2" name="Content Placeholder 1"/>
          <p:cNvSpPr>
            <a:spLocks noGrp="1"/>
          </p:cNvSpPr>
          <p:nvPr>
            <p:ph idx="1"/>
          </p:nvPr>
        </p:nvSpPr>
        <p:spPr>
          <a:xfrm>
            <a:off x="610617" y="2277873"/>
            <a:ext cx="7742511" cy="485648"/>
          </a:xfrm>
        </p:spPr>
        <p:txBody>
          <a:bodyPr/>
          <a:lstStyle/>
          <a:p>
            <a:pPr marL="0" indent="0">
              <a:buNone/>
            </a:pPr>
            <a:r>
              <a:rPr lang="en-US" dirty="0"/>
              <a:t>In 2016 alone, the industry paid</a:t>
            </a:r>
          </a:p>
        </p:txBody>
      </p:sp>
      <p:sp>
        <p:nvSpPr>
          <p:cNvPr id="10" name="Text Placeholder 9"/>
          <p:cNvSpPr>
            <a:spLocks noGrp="1"/>
          </p:cNvSpPr>
          <p:nvPr>
            <p:ph type="body" sz="quarter" idx="15"/>
          </p:nvPr>
        </p:nvSpPr>
        <p:spPr>
          <a:xfrm>
            <a:off x="356620" y="1188721"/>
            <a:ext cx="8454009" cy="883920"/>
          </a:xfrm>
        </p:spPr>
        <p:txBody>
          <a:bodyPr/>
          <a:lstStyle/>
          <a:p>
            <a:r>
              <a:rPr lang="en-US" dirty="0"/>
              <a:t>Insurers annually pay over a trillion dollars in claims to rebuild lives, property, and businesses.</a:t>
            </a:r>
          </a:p>
        </p:txBody>
      </p:sp>
      <p:sp>
        <p:nvSpPr>
          <p:cNvPr id="13" name="Rectangle 12"/>
          <p:cNvSpPr/>
          <p:nvPr/>
        </p:nvSpPr>
        <p:spPr>
          <a:xfrm>
            <a:off x="610617" y="2888121"/>
            <a:ext cx="5953760" cy="1477328"/>
          </a:xfrm>
          <a:prstGeom prst="rect">
            <a:avLst/>
          </a:prstGeom>
        </p:spPr>
        <p:txBody>
          <a:bodyPr wrap="square">
            <a:spAutoFit/>
          </a:bodyPr>
          <a:lstStyle/>
          <a:p>
            <a:pPr>
              <a:tabLst>
                <a:tab pos="222240" algn="l"/>
                <a:tab pos="792124" algn="dec"/>
                <a:tab pos="1828709" algn="l"/>
              </a:tabLst>
            </a:pPr>
            <a:r>
              <a:rPr lang="en-US" sz="2000" dirty="0"/>
              <a:t>	$	386.4 billion	P/C incurred claims (L + LAE)</a:t>
            </a:r>
          </a:p>
          <a:p>
            <a:pPr>
              <a:tabLst>
                <a:tab pos="222240" algn="l"/>
                <a:tab pos="792124" algn="dec"/>
                <a:tab pos="1828709" algn="l"/>
              </a:tabLst>
            </a:pPr>
            <a:r>
              <a:rPr lang="en-US" sz="2000" dirty="0"/>
              <a:t>		554.7	Life/Annuity benefits</a:t>
            </a:r>
          </a:p>
          <a:p>
            <a:pPr>
              <a:spcAft>
                <a:spcPts val="1200"/>
              </a:spcAft>
              <a:tabLst>
                <a:tab pos="222240" algn="l"/>
                <a:tab pos="792124" algn="dec"/>
                <a:tab pos="1828709" algn="l"/>
              </a:tabLst>
            </a:pPr>
            <a:r>
              <a:rPr lang="en-US" sz="2000" dirty="0"/>
              <a:t>		560.9	Health Insurance benefits</a:t>
            </a:r>
          </a:p>
          <a:p>
            <a:pPr>
              <a:tabLst>
                <a:tab pos="222240" algn="l"/>
                <a:tab pos="792124" algn="dec"/>
              </a:tabLst>
            </a:pPr>
            <a:r>
              <a:rPr lang="en-US" sz="2000" dirty="0"/>
              <a:t>= </a:t>
            </a:r>
            <a:r>
              <a:rPr lang="en-US" sz="2000" b="1" dirty="0"/>
              <a:t>$1.502 trillion</a:t>
            </a:r>
          </a:p>
        </p:txBody>
      </p:sp>
      <p:cxnSp>
        <p:nvCxnSpPr>
          <p:cNvPr id="15" name="Straight Connector 14"/>
          <p:cNvCxnSpPr/>
          <p:nvPr/>
        </p:nvCxnSpPr>
        <p:spPr>
          <a:xfrm>
            <a:off x="711200" y="3931921"/>
            <a:ext cx="1828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4"/>
          <a:stretch>
            <a:fillRect/>
          </a:stretch>
        </p:blipFill>
        <p:spPr>
          <a:xfrm>
            <a:off x="469902" y="6403975"/>
            <a:ext cx="330201" cy="304800"/>
          </a:xfrm>
          <a:prstGeom prst="rect">
            <a:avLst/>
          </a:prstGeom>
        </p:spPr>
      </p:pic>
      <p:sp>
        <p:nvSpPr>
          <p:cNvPr id="12" name="Text Placeholder 9"/>
          <p:cNvSpPr>
            <a:spLocks noGrp="1"/>
          </p:cNvSpPr>
          <p:nvPr>
            <p:ph type="body" sz="quarter" idx="15"/>
          </p:nvPr>
        </p:nvSpPr>
        <p:spPr>
          <a:xfrm>
            <a:off x="457204" y="5387716"/>
            <a:ext cx="8454009" cy="883920"/>
          </a:xfrm>
        </p:spPr>
        <p:txBody>
          <a:bodyPr/>
          <a:lstStyle/>
          <a:p>
            <a:r>
              <a:rPr lang="en-US" b="1" dirty="0"/>
              <a:t>This is equivalent to $125 billion per month.</a:t>
            </a:r>
          </a:p>
        </p:txBody>
      </p:sp>
    </p:spTree>
    <p:extLst>
      <p:ext uri="{BB962C8B-B14F-4D97-AF65-F5344CB8AC3E}">
        <p14:creationId xmlns:p14="http://schemas.microsoft.com/office/powerpoint/2010/main" val="208592751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33"/>
            <p:extLst>
              <p:ext uri="{D42A27DB-BD31-4B8C-83A1-F6EECF244321}">
                <p14:modId xmlns:p14="http://schemas.microsoft.com/office/powerpoint/2010/main" val="363075306"/>
              </p:ext>
            </p:extLst>
          </p:nvPr>
        </p:nvGraphicFramePr>
        <p:xfrm>
          <a:off x="362220" y="2650638"/>
          <a:ext cx="4148137" cy="37480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Insurers Are Major Investors, 2015</a:t>
            </a:r>
          </a:p>
        </p:txBody>
      </p:sp>
      <p:sp>
        <p:nvSpPr>
          <p:cNvPr id="3" name="Text Placeholder 2"/>
          <p:cNvSpPr>
            <a:spLocks noGrp="1"/>
          </p:cNvSpPr>
          <p:nvPr>
            <p:ph type="body" sz="quarter" idx="15"/>
          </p:nvPr>
        </p:nvSpPr>
        <p:spPr>
          <a:xfrm>
            <a:off x="357187" y="1901879"/>
            <a:ext cx="4153169" cy="396948"/>
          </a:xfrm>
        </p:spPr>
        <p:txBody>
          <a:bodyPr/>
          <a:lstStyle/>
          <a:p>
            <a:r>
              <a:rPr lang="en-US" sz="1867" dirty="0"/>
              <a:t>Total invested assets: $5.8 trillion 		</a:t>
            </a:r>
          </a:p>
        </p:txBody>
      </p:sp>
      <p:sp>
        <p:nvSpPr>
          <p:cNvPr id="4" name="Text Placeholder 3"/>
          <p:cNvSpPr>
            <a:spLocks noGrp="1"/>
          </p:cNvSpPr>
          <p:nvPr>
            <p:ph type="body" sz="quarter" idx="16"/>
          </p:nvPr>
        </p:nvSpPr>
        <p:spPr/>
        <p:txBody>
          <a:bodyPr/>
          <a:lstStyle/>
          <a:p>
            <a:r>
              <a:rPr lang="en-US" dirty="0"/>
              <a:t>Sources: NAIC (the Center for Insurance Policy and Research, June 6, 2016) via SNL Financial; </a:t>
            </a:r>
            <a:r>
              <a:rPr lang="en-US" sz="1067" dirty="0"/>
              <a:t>Insurance Information Institute</a:t>
            </a:r>
            <a:r>
              <a:rPr lang="en-US" dirty="0"/>
              <a:t>.</a:t>
            </a:r>
          </a:p>
        </p:txBody>
      </p:sp>
      <p:sp>
        <p:nvSpPr>
          <p:cNvPr id="5" name="Text Placeholder 4"/>
          <p:cNvSpPr>
            <a:spLocks noGrp="1"/>
          </p:cNvSpPr>
          <p:nvPr>
            <p:ph type="body" sz="quarter" idx="30"/>
          </p:nvPr>
        </p:nvSpPr>
        <p:spPr>
          <a:xfrm>
            <a:off x="357188" y="1182545"/>
            <a:ext cx="4153168" cy="640080"/>
          </a:xfrm>
        </p:spPr>
        <p:txBody>
          <a:bodyPr/>
          <a:lstStyle/>
          <a:p>
            <a:r>
              <a:rPr lang="en-US" dirty="0"/>
              <a:t>Categories of investments ($billions)</a:t>
            </a:r>
          </a:p>
        </p:txBody>
      </p:sp>
      <p:sp>
        <p:nvSpPr>
          <p:cNvPr id="6" name="Text Placeholder 5"/>
          <p:cNvSpPr>
            <a:spLocks noGrp="1"/>
          </p:cNvSpPr>
          <p:nvPr>
            <p:ph type="body" sz="quarter" idx="32"/>
          </p:nvPr>
        </p:nvSpPr>
        <p:spPr>
          <a:xfrm>
            <a:off x="4690524" y="1184032"/>
            <a:ext cx="4153168" cy="640080"/>
          </a:xfrm>
        </p:spPr>
        <p:txBody>
          <a:bodyPr/>
          <a:lstStyle/>
          <a:p>
            <a:r>
              <a:rPr lang="en-US" dirty="0"/>
              <a:t>Categories of bonds ($billions)</a:t>
            </a:r>
          </a:p>
        </p:txBody>
      </p:sp>
      <p:graphicFrame>
        <p:nvGraphicFramePr>
          <p:cNvPr id="14" name="Content Placeholder 13"/>
          <p:cNvGraphicFramePr>
            <a:graphicFrameLocks noGrp="1"/>
          </p:cNvGraphicFramePr>
          <p:nvPr>
            <p:ph sz="quarter" idx="34"/>
            <p:extLst>
              <p:ext uri="{D42A27DB-BD31-4B8C-83A1-F6EECF244321}">
                <p14:modId xmlns:p14="http://schemas.microsoft.com/office/powerpoint/2010/main" val="3838041530"/>
              </p:ext>
            </p:extLst>
          </p:nvPr>
        </p:nvGraphicFramePr>
        <p:xfrm>
          <a:off x="4572000" y="2543630"/>
          <a:ext cx="4394133" cy="39673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90524" y="1901879"/>
            <a:ext cx="4337252" cy="641751"/>
          </a:xfrm>
          <a:prstGeom prst="rect">
            <a:avLst/>
          </a:prstGeom>
          <a:noFill/>
        </p:spPr>
        <p:txBody>
          <a:bodyPr wrap="square" rtlCol="0">
            <a:noAutofit/>
          </a:bodyPr>
          <a:lstStyle/>
          <a:p>
            <a:pPr>
              <a:lnSpc>
                <a:spcPct val="90000"/>
              </a:lnSpc>
              <a:spcBef>
                <a:spcPts val="1200"/>
              </a:spcBef>
              <a:buClr>
                <a:srgbClr val="337DBE"/>
              </a:buClr>
              <a:buSzPct val="77000"/>
            </a:pPr>
            <a:r>
              <a:rPr lang="en-US" sz="1870" dirty="0"/>
              <a:t>22% of corporate bonds outstanding</a:t>
            </a:r>
            <a:br>
              <a:rPr lang="en-US" sz="1870" dirty="0"/>
            </a:br>
            <a:r>
              <a:rPr lang="en-US" sz="1870" dirty="0"/>
              <a:t>15% of municipal bonds outstanding</a:t>
            </a:r>
          </a:p>
        </p:txBody>
      </p:sp>
    </p:spTree>
    <p:extLst>
      <p:ext uri="{BB962C8B-B14F-4D97-AF65-F5344CB8AC3E}">
        <p14:creationId xmlns:p14="http://schemas.microsoft.com/office/powerpoint/2010/main" val="41532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a:lstStyle/>
          <a:p>
            <a:r>
              <a:rPr lang="en-US" sz="2800" dirty="0"/>
              <a:t>As Economies Grow Wealthier, Insurance Market Penetration (Premium as % of GDP) Also Grows</a:t>
            </a:r>
          </a:p>
        </p:txBody>
      </p:sp>
      <p:sp>
        <p:nvSpPr>
          <p:cNvPr id="3" name="Text Placeholder 2"/>
          <p:cNvSpPr>
            <a:spLocks noGrp="1"/>
          </p:cNvSpPr>
          <p:nvPr>
            <p:ph type="body" sz="quarter" idx="16"/>
          </p:nvPr>
        </p:nvSpPr>
        <p:spPr/>
        <p:txBody>
          <a:bodyPr/>
          <a:lstStyle/>
          <a:p>
            <a:r>
              <a:rPr lang="en-US" dirty="0"/>
              <a:t>Source: A.M. Best.</a:t>
            </a:r>
          </a:p>
        </p:txBody>
      </p:sp>
      <p:graphicFrame>
        <p:nvGraphicFramePr>
          <p:cNvPr id="26626" name="Object 2"/>
          <p:cNvGraphicFramePr>
            <a:graphicFrameLocks noGrp="1" noChangeAspect="1"/>
          </p:cNvGraphicFramePr>
          <p:nvPr>
            <p:ph idx="4294967295"/>
            <p:extLst/>
          </p:nvPr>
        </p:nvGraphicFramePr>
        <p:xfrm>
          <a:off x="215328" y="1552578"/>
          <a:ext cx="8599488" cy="4742207"/>
        </p:xfrm>
        <a:graphic>
          <a:graphicData uri="http://schemas.openxmlformats.org/presentationml/2006/ole">
            <mc:AlternateContent xmlns:mc="http://schemas.openxmlformats.org/markup-compatibility/2006">
              <mc:Choice xmlns:v="urn:schemas-microsoft-com:vml" Requires="v">
                <p:oleObj spid="_x0000_s1046" name="Chart" r:id="rId3" imgW="5991225" imgH="3314700" progId="Excel.Sheet.8">
                  <p:embed/>
                </p:oleObj>
              </mc:Choice>
              <mc:Fallback>
                <p:oleObj name="Chart" r:id="rId3" imgW="5991225" imgH="3314700" progId="Excel.Sheet.8">
                  <p:embed/>
                  <p:pic>
                    <p:nvPicPr>
                      <p:cNvPr id="266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28" y="1552578"/>
                        <a:ext cx="8599488" cy="4742207"/>
                      </a:xfrm>
                      <a:prstGeom prst="rect">
                        <a:avLst/>
                      </a:prstGeom>
                      <a:noFill/>
                      <a:extLst/>
                    </p:spPr>
                  </p:pic>
                </p:oleObj>
              </mc:Fallback>
            </mc:AlternateContent>
          </a:graphicData>
        </a:graphic>
      </p:graphicFrame>
      <p:sp>
        <p:nvSpPr>
          <p:cNvPr id="8" name="Rectangle 7"/>
          <p:cNvSpPr>
            <a:spLocks noChangeArrowheads="1"/>
          </p:cNvSpPr>
          <p:nvPr/>
        </p:nvSpPr>
        <p:spPr bwMode="grayWhite">
          <a:xfrm>
            <a:off x="4760490" y="2127565"/>
            <a:ext cx="2171700" cy="771284"/>
          </a:xfrm>
          <a:prstGeom prst="rect">
            <a:avLst/>
          </a:prstGeom>
          <a:noFill/>
          <a:ln w="28575">
            <a:solidFill>
              <a:schemeClr val="accent1"/>
            </a:solidFill>
            <a:miter lim="800000"/>
            <a:headEnd/>
            <a:tailEnd/>
          </a:ln>
        </p:spPr>
        <p:txBody>
          <a:bodyPr wrap="none" anchor="ctr"/>
          <a:lstStyle/>
          <a:p>
            <a:endParaRPr lang="en-US" sz="1801" dirty="0"/>
          </a:p>
        </p:txBody>
      </p:sp>
      <p:sp>
        <p:nvSpPr>
          <p:cNvPr id="7" name="AutoShape 4"/>
          <p:cNvSpPr>
            <a:spLocks noChangeArrowheads="1"/>
          </p:cNvSpPr>
          <p:nvPr/>
        </p:nvSpPr>
        <p:spPr bwMode="blackWhite">
          <a:xfrm>
            <a:off x="5650708" y="1207069"/>
            <a:ext cx="2859147" cy="774249"/>
          </a:xfrm>
          <a:prstGeom prst="wedgeRectCallout">
            <a:avLst>
              <a:gd name="adj1" fmla="val -33356"/>
              <a:gd name="adj2" fmla="val 89986"/>
            </a:avLst>
          </a:prstGeom>
          <a:solidFill>
            <a:schemeClr val="accent1"/>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Some wealthy countries have penetration rates of 10% and higher</a:t>
            </a:r>
          </a:p>
        </p:txBody>
      </p:sp>
    </p:spTree>
    <p:extLst>
      <p:ext uri="{BB962C8B-B14F-4D97-AF65-F5344CB8AC3E}">
        <p14:creationId xmlns:p14="http://schemas.microsoft.com/office/powerpoint/2010/main" val="2031830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Sub-section">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3429</Words>
  <Application>Microsoft Office PowerPoint</Application>
  <PresentationFormat>On-screen Show (4:3)</PresentationFormat>
  <Paragraphs>477</Paragraphs>
  <Slides>47</Slides>
  <Notes>36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47</vt:i4>
      </vt:variant>
    </vt:vector>
  </HeadingPairs>
  <TitlesOfParts>
    <vt:vector size="60" baseType="lpstr">
      <vt:lpstr>ＭＳ Ｐゴシック</vt:lpstr>
      <vt:lpstr>Arial</vt:lpstr>
      <vt:lpstr>Arial Narrow</vt:lpstr>
      <vt:lpstr>Century Gothic</vt:lpstr>
      <vt:lpstr>Mangal</vt:lpstr>
      <vt:lpstr>Symbol</vt:lpstr>
      <vt:lpstr>Wingdings</vt:lpstr>
      <vt:lpstr>Wingdings 3</vt:lpstr>
      <vt:lpstr>Office Theme</vt:lpstr>
      <vt:lpstr>Sub-section</vt:lpstr>
      <vt:lpstr>Blank</vt:lpstr>
      <vt:lpstr>Chart</vt:lpstr>
      <vt:lpstr>think-cell Slide</vt:lpstr>
      <vt:lpstr>Insurance: Leading Through Disruption </vt:lpstr>
      <vt:lpstr>I.I.I. Mission Statement</vt:lpstr>
      <vt:lpstr>Insurance &amp; Economic Leadership</vt:lpstr>
      <vt:lpstr>Insurance &amp; Economic Leadership </vt:lpstr>
      <vt:lpstr>The Insurance Industry’s Contribution to GDP Now Nearly Equals Banks’</vt:lpstr>
      <vt:lpstr>Insurance Industry Snapshot: By the Numbers</vt:lpstr>
      <vt:lpstr>The Yearly Cash Flow to Rebuild Lives and Property is Substantial</vt:lpstr>
      <vt:lpstr>Insurers Are Major Investors, 2015</vt:lpstr>
      <vt:lpstr>As Economies Grow Wealthier, Insurance Market Penetration (Premium as % of GDP) Also Grows</vt:lpstr>
      <vt:lpstr>Insurance Market Report </vt:lpstr>
      <vt:lpstr>State of Insurance </vt:lpstr>
      <vt:lpstr>The Economy Drives P/C Insurance Industry Premiums</vt:lpstr>
      <vt:lpstr>Commercial &amp; Personal Lines NPW Growth</vt:lpstr>
      <vt:lpstr>P/C Insurance Industry  Combined Ratio, 2000-2017*</vt:lpstr>
      <vt:lpstr>P/C Insurer Portfolio Yields, 2003-2016</vt:lpstr>
      <vt:lpstr>Sources of P/C Insurer Profits, 2007-2016</vt:lpstr>
      <vt:lpstr>P/C Insurance Industry ROE by Presidential Party Affiliation</vt:lpstr>
      <vt:lpstr>Catastrophe Change</vt:lpstr>
      <vt:lpstr>PowerPoint Presentation</vt:lpstr>
      <vt:lpstr>The Frequency of Extreme Weather Events  Is Rising</vt:lpstr>
      <vt:lpstr>Induced Earthquakes </vt:lpstr>
      <vt:lpstr> Cyber Attacks – No. 2 Global Risk </vt:lpstr>
      <vt:lpstr>CAT Claims as a Percent of Total Claims*,  First Quarter, 2011-2017</vt:lpstr>
      <vt:lpstr>Road Safety</vt:lpstr>
      <vt:lpstr>Insurance and the Fourth Industrial Revolution</vt:lpstr>
      <vt:lpstr>Insurance Disruption Technology / Digitalization </vt:lpstr>
      <vt:lpstr>InsurTech Disruption: Threat or Opportunity? </vt:lpstr>
      <vt:lpstr>InsurTech Startups Have Broad Range…BUT…  </vt:lpstr>
      <vt:lpstr>…With Broad Incumbent Support </vt:lpstr>
      <vt:lpstr>Successful Digital Transformation  Holistic Approach   </vt:lpstr>
      <vt:lpstr>THANK YOU</vt:lpstr>
      <vt:lpstr>APPENDIX </vt:lpstr>
      <vt:lpstr>Rising Auto Costs  </vt:lpstr>
      <vt:lpstr>Net Combined Ratio, 2005-2016</vt:lpstr>
      <vt:lpstr> State Issues</vt:lpstr>
      <vt:lpstr>More People Working and Driving =&gt; More Collisions, 2006-2016</vt:lpstr>
      <vt:lpstr>Severity: Driving Fatalities Are Rising</vt:lpstr>
      <vt:lpstr>Fixing a Bumper</vt:lpstr>
      <vt:lpstr>Commercial Auto Rates Since Late 2008</vt:lpstr>
      <vt:lpstr>Vehicles in Crashes Per 100  Registered Vehicles (Government Data)</vt:lpstr>
      <vt:lpstr>Insurance As An Economic Growth Driver </vt:lpstr>
      <vt:lpstr>Major Construction Projects Don’t Start  Without Insurance</vt:lpstr>
      <vt:lpstr>As Financial Intermediaries, Insurers Expand the Funds Available to Grow the Economy</vt:lpstr>
      <vt:lpstr>Insurance Contributes to Growth by  Speeding Recovery</vt:lpstr>
      <vt:lpstr>PowerPoint Presentation</vt:lpstr>
      <vt:lpstr>Insurance Supports New Ventures</vt:lpstr>
      <vt:lpstr>For the Economy, Insurance Is Growing  in Importance</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III PPT Template 4:3</dc:description>
  <cp:lastModifiedBy>Lewis, Charlene</cp:lastModifiedBy>
  <cp:revision>186</cp:revision>
  <cp:lastPrinted>2016-06-07T18:47:34Z</cp:lastPrinted>
  <dcterms:created xsi:type="dcterms:W3CDTF">2011-11-02T14:24:24Z</dcterms:created>
  <dcterms:modified xsi:type="dcterms:W3CDTF">2017-08-29T11:57:43Z</dcterms:modified>
</cp:coreProperties>
</file>