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5.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1.xml" ContentType="application/vnd.openxmlformats-officedocument.drawingml.chart+xml"/>
  <Override PartName="/ppt/notesSlides/notesSlide36.xml" ContentType="application/vnd.openxmlformats-officedocument.presentationml.notesSlide+xml"/>
  <Override PartName="/ppt/tags/tag6.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7.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2.xml" ContentType="application/vnd.openxmlformats-officedocument.drawingml.chartshape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drawings/drawing3.xml" ContentType="application/vnd.openxmlformats-officedocument.drawingml.chartshape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charts/chart6.xml" ContentType="application/vnd.openxmlformats-officedocument.drawingml.chart+xml"/>
  <Override PartName="/ppt/drawings/drawing4.xml" ContentType="application/vnd.openxmlformats-officedocument.drawingml.chartshapes+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7.xml" ContentType="application/vnd.openxmlformats-officedocument.drawingml.chart+xml"/>
  <Override PartName="/ppt/theme/themeOverride2.xml" ContentType="application/vnd.openxmlformats-officedocument.themeOverride+xml"/>
  <Override PartName="/ppt/drawings/drawing5.xml" ContentType="application/vnd.openxmlformats-officedocument.drawingml.chartshapes+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charts/chart8.xml" ContentType="application/vnd.openxmlformats-officedocument.drawingml.chart+xml"/>
  <Override PartName="/ppt/notesSlides/notesSlide80.xml" ContentType="application/vnd.openxmlformats-officedocument.presentationml.notesSlide+xml"/>
  <Override PartName="/ppt/charts/chart9.xml" ContentType="application/vnd.openxmlformats-officedocument.drawingml.chart+xml"/>
  <Override PartName="/ppt/tags/tag8.xml" ContentType="application/vnd.openxmlformats-officedocument.presentationml.tags+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tags/tag9.xml" ContentType="application/vnd.openxmlformats-officedocument.presentationml.tags+xml"/>
  <Override PartName="/ppt/notesSlides/notesSlide87.xml" ContentType="application/vnd.openxmlformats-officedocument.presentationml.notesSlide+xml"/>
  <Override PartName="/ppt/tags/tag10.xml" ContentType="application/vnd.openxmlformats-officedocument.presentationml.tags+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charts/chart10.xml" ContentType="application/vnd.openxmlformats-officedocument.drawingml.chart+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1.xml" ContentType="application/vnd.openxmlformats-officedocument.presentationml.tags+xml"/>
  <Override PartName="/ppt/notesSlides/notesSlide10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tags/tag12.xml" ContentType="application/vnd.openxmlformats-officedocument.presentationml.tags+xml"/>
  <Override PartName="/ppt/notesSlides/notesSlide119.xml" ContentType="application/vnd.openxmlformats-officedocument.presentationml.notesSlide+xml"/>
  <Override PartName="/ppt/tags/tag13.xml" ContentType="application/vnd.openxmlformats-officedocument.presentationml.tags+xml"/>
  <Override PartName="/ppt/notesSlides/notesSlide120.xml" ContentType="application/vnd.openxmlformats-officedocument.presentationml.notesSlide+xml"/>
  <Override PartName="/ppt/tags/tag14.xml" ContentType="application/vnd.openxmlformats-officedocument.presentationml.tags+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54"/>
  </p:notesMasterIdLst>
  <p:handoutMasterIdLst>
    <p:handoutMasterId r:id="rId155"/>
  </p:handoutMasterIdLst>
  <p:sldIdLst>
    <p:sldId id="4301" r:id="rId2"/>
    <p:sldId id="4635" r:id="rId3"/>
    <p:sldId id="4818" r:id="rId4"/>
    <p:sldId id="4829" r:id="rId5"/>
    <p:sldId id="4758" r:id="rId6"/>
    <p:sldId id="5046" r:id="rId7"/>
    <p:sldId id="4908" r:id="rId8"/>
    <p:sldId id="4446" r:id="rId9"/>
    <p:sldId id="4447" r:id="rId10"/>
    <p:sldId id="5010" r:id="rId11"/>
    <p:sldId id="4999" r:id="rId12"/>
    <p:sldId id="5011" r:id="rId13"/>
    <p:sldId id="5012" r:id="rId14"/>
    <p:sldId id="5013" r:id="rId15"/>
    <p:sldId id="5003" r:id="rId16"/>
    <p:sldId id="5062" r:id="rId17"/>
    <p:sldId id="4852" r:id="rId18"/>
    <p:sldId id="4853" r:id="rId19"/>
    <p:sldId id="5063" r:id="rId20"/>
    <p:sldId id="5047" r:id="rId21"/>
    <p:sldId id="5048" r:id="rId22"/>
    <p:sldId id="5056" r:id="rId23"/>
    <p:sldId id="5049" r:id="rId24"/>
    <p:sldId id="5050" r:id="rId25"/>
    <p:sldId id="5052" r:id="rId26"/>
    <p:sldId id="5051" r:id="rId27"/>
    <p:sldId id="5053" r:id="rId28"/>
    <p:sldId id="5054" r:id="rId29"/>
    <p:sldId id="4396" r:id="rId30"/>
    <p:sldId id="5065" r:id="rId31"/>
    <p:sldId id="5066" r:id="rId32"/>
    <p:sldId id="5067" r:id="rId33"/>
    <p:sldId id="5068" r:id="rId34"/>
    <p:sldId id="5069" r:id="rId35"/>
    <p:sldId id="5070" r:id="rId36"/>
    <p:sldId id="5071" r:id="rId37"/>
    <p:sldId id="5073" r:id="rId38"/>
    <p:sldId id="5074" r:id="rId39"/>
    <p:sldId id="5075" r:id="rId40"/>
    <p:sldId id="5072" r:id="rId41"/>
    <p:sldId id="5076" r:id="rId42"/>
    <p:sldId id="4384" r:id="rId43"/>
    <p:sldId id="4836" r:id="rId44"/>
    <p:sldId id="4406" r:id="rId45"/>
    <p:sldId id="4407" r:id="rId46"/>
    <p:sldId id="4408" r:id="rId47"/>
    <p:sldId id="4980" r:id="rId48"/>
    <p:sldId id="5064" r:id="rId49"/>
    <p:sldId id="4804" r:id="rId50"/>
    <p:sldId id="4805" r:id="rId51"/>
    <p:sldId id="4258" r:id="rId52"/>
    <p:sldId id="4693" r:id="rId53"/>
    <p:sldId id="4984" r:id="rId54"/>
    <p:sldId id="4790" r:id="rId55"/>
    <p:sldId id="4791" r:id="rId56"/>
    <p:sldId id="4796" r:id="rId57"/>
    <p:sldId id="4797" r:id="rId58"/>
    <p:sldId id="4496" r:id="rId59"/>
    <p:sldId id="4909" r:id="rId60"/>
    <p:sldId id="5077" r:id="rId61"/>
    <p:sldId id="5078" r:id="rId62"/>
    <p:sldId id="5079" r:id="rId63"/>
    <p:sldId id="4511" r:id="rId64"/>
    <p:sldId id="4907" r:id="rId65"/>
    <p:sldId id="5025" r:id="rId66"/>
    <p:sldId id="5026" r:id="rId67"/>
    <p:sldId id="5030" r:id="rId68"/>
    <p:sldId id="4906" r:id="rId69"/>
    <p:sldId id="4989" r:id="rId70"/>
    <p:sldId id="4686" r:id="rId71"/>
    <p:sldId id="5080" r:id="rId72"/>
    <p:sldId id="5081" r:id="rId73"/>
    <p:sldId id="5082" r:id="rId74"/>
    <p:sldId id="5084" r:id="rId75"/>
    <p:sldId id="5085" r:id="rId76"/>
    <p:sldId id="5083" r:id="rId77"/>
    <p:sldId id="5094" r:id="rId78"/>
    <p:sldId id="5116" r:id="rId79"/>
    <p:sldId id="5096" r:id="rId80"/>
    <p:sldId id="5097" r:id="rId81"/>
    <p:sldId id="5098" r:id="rId82"/>
    <p:sldId id="5099" r:id="rId83"/>
    <p:sldId id="5100" r:id="rId84"/>
    <p:sldId id="5101" r:id="rId85"/>
    <p:sldId id="5102" r:id="rId86"/>
    <p:sldId id="5103" r:id="rId87"/>
    <p:sldId id="5104" r:id="rId88"/>
    <p:sldId id="5105" r:id="rId89"/>
    <p:sldId id="5106" r:id="rId90"/>
    <p:sldId id="5107" r:id="rId91"/>
    <p:sldId id="5108" r:id="rId92"/>
    <p:sldId id="5109" r:id="rId93"/>
    <p:sldId id="5110" r:id="rId94"/>
    <p:sldId id="5111" r:id="rId95"/>
    <p:sldId id="5112" r:id="rId96"/>
    <p:sldId id="5113" r:id="rId97"/>
    <p:sldId id="5114" r:id="rId98"/>
    <p:sldId id="5115" r:id="rId99"/>
    <p:sldId id="4469" r:id="rId100"/>
    <p:sldId id="4694" r:id="rId101"/>
    <p:sldId id="5086" r:id="rId102"/>
    <p:sldId id="4817" r:id="rId103"/>
    <p:sldId id="4623" r:id="rId104"/>
    <p:sldId id="5087" r:id="rId105"/>
    <p:sldId id="4841" r:id="rId106"/>
    <p:sldId id="4941" r:id="rId107"/>
    <p:sldId id="4942" r:id="rId108"/>
    <p:sldId id="4843" r:id="rId109"/>
    <p:sldId id="3433" r:id="rId110"/>
    <p:sldId id="5091" r:id="rId111"/>
    <p:sldId id="5092" r:id="rId112"/>
    <p:sldId id="5093" r:id="rId113"/>
    <p:sldId id="5090" r:id="rId114"/>
    <p:sldId id="5088" r:id="rId115"/>
    <p:sldId id="5089" r:id="rId116"/>
    <p:sldId id="4880" r:id="rId117"/>
    <p:sldId id="4876" r:id="rId118"/>
    <p:sldId id="4882" r:id="rId119"/>
    <p:sldId id="4970" r:id="rId120"/>
    <p:sldId id="4888" r:id="rId121"/>
    <p:sldId id="4983" r:id="rId122"/>
    <p:sldId id="4488" r:id="rId123"/>
    <p:sldId id="4858" r:id="rId124"/>
    <p:sldId id="5031" r:id="rId125"/>
    <p:sldId id="4866" r:id="rId126"/>
    <p:sldId id="4872" r:id="rId127"/>
    <p:sldId id="4873" r:id="rId128"/>
    <p:sldId id="4874" r:id="rId129"/>
    <p:sldId id="4868" r:id="rId130"/>
    <p:sldId id="4869" r:id="rId131"/>
    <p:sldId id="4870" r:id="rId132"/>
    <p:sldId id="4871" r:id="rId133"/>
    <p:sldId id="4557" r:id="rId134"/>
    <p:sldId id="4752" r:id="rId135"/>
    <p:sldId id="5045" r:id="rId136"/>
    <p:sldId id="4753" r:id="rId137"/>
    <p:sldId id="4754" r:id="rId138"/>
    <p:sldId id="4985" r:id="rId139"/>
    <p:sldId id="4986" r:id="rId140"/>
    <p:sldId id="5034" r:id="rId141"/>
    <p:sldId id="4987" r:id="rId142"/>
    <p:sldId id="5036" r:id="rId143"/>
    <p:sldId id="5038" r:id="rId144"/>
    <p:sldId id="5039" r:id="rId145"/>
    <p:sldId id="5040" r:id="rId146"/>
    <p:sldId id="5041" r:id="rId147"/>
    <p:sldId id="5042" r:id="rId148"/>
    <p:sldId id="1445" r:id="rId149"/>
    <p:sldId id="4972" r:id="rId150"/>
    <p:sldId id="4977" r:id="rId151"/>
    <p:sldId id="4978" r:id="rId152"/>
    <p:sldId id="1136" r:id="rId153"/>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2">
          <p15:clr>
            <a:srgbClr val="A4A3A4"/>
          </p15:clr>
        </p15:guide>
        <p15:guide id="2" orient="horz" pos="3856">
          <p15:clr>
            <a:srgbClr val="A4A3A4"/>
          </p15:clr>
        </p15:guide>
        <p15:guide id="3" orient="horz" pos="3608">
          <p15:clr>
            <a:srgbClr val="A4A3A4"/>
          </p15:clr>
        </p15:guide>
        <p15:guide id="4" orient="horz" pos="1472">
          <p15:clr>
            <a:srgbClr val="A4A3A4"/>
          </p15:clr>
        </p15:guide>
        <p15:guide id="5" orient="horz" pos="798">
          <p15:clr>
            <a:srgbClr val="A4A3A4"/>
          </p15:clr>
        </p15:guide>
        <p15:guide id="6" pos="219">
          <p15:clr>
            <a:srgbClr val="A4A3A4"/>
          </p15:clr>
        </p15:guide>
        <p15:guide id="7" pos="5497">
          <p15:clr>
            <a:srgbClr val="A4A3A4"/>
          </p15:clr>
        </p15:guide>
        <p15:guide id="8" pos="463">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688C"/>
    <a:srgbClr val="3333CC"/>
    <a:srgbClr val="225A7A"/>
    <a:srgbClr val="3691C4"/>
    <a:srgbClr val="2B7299"/>
    <a:srgbClr val="E5F1F7"/>
    <a:srgbClr val="4B9FCD"/>
    <a:srgbClr val="D0DCE2"/>
    <a:srgbClr val="C9D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89785" autoAdjust="0"/>
  </p:normalViewPr>
  <p:slideViewPr>
    <p:cSldViewPr snapToGrid="0">
      <p:cViewPr varScale="1">
        <p:scale>
          <a:sx n="104" d="100"/>
          <a:sy n="104" d="100"/>
        </p:scale>
        <p:origin x="1572" y="90"/>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94" d="100"/>
          <a:sy n="94" d="100"/>
        </p:scale>
        <p:origin x="-2898" y="-90"/>
      </p:cViewPr>
      <p:guideLst>
        <p:guide orient="horz" pos="2928"/>
        <p:guide pos="216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notesMaster" Target="notesMasters/notesMaster1.xml"/><Relationship Id="rId159"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handoutMaster" Target="handoutMasters/handout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slide" Target="slides/slide15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3.xml"/><Relationship Id="rId4"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7.xlsx"/><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482796892341849E-2"/>
          <c:y val="3.7037037037037035E-2"/>
          <c:w val="0.74250832408435075"/>
          <c:h val="0.79302832244008714"/>
        </c:manualLayout>
      </c:layout>
      <c:barChart>
        <c:barDir val="bar"/>
        <c:grouping val="percentStacked"/>
        <c:varyColors val="0"/>
        <c:ser>
          <c:idx val="0"/>
          <c:order val="0"/>
          <c:tx>
            <c:strRef>
              <c:f>Sheet1!$A$2</c:f>
              <c:strCache>
                <c:ptCount val="1"/>
                <c:pt idx="0">
                  <c:v>Under 1 year</c:v>
                </c:pt>
              </c:strCache>
            </c:strRef>
          </c:tx>
          <c:spPr>
            <a:solidFill>
              <a:schemeClr val="accent1"/>
            </a:solidFill>
            <a:ln w="37525">
              <a:solidFill>
                <a:schemeClr val="accent1"/>
              </a:solidFill>
              <a:prstDash val="solid"/>
            </a:ln>
          </c:spPr>
          <c:invertIfNegative val="0"/>
          <c:dLbls>
            <c:dLbl>
              <c:idx val="0"/>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1"/>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2"/>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8"/>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9"/>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numFmt formatCode="0.0%" sourceLinked="0"/>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Sheet1!$B$2:$L$2</c:f>
              <c:numCache>
                <c:formatCode>0.0%</c:formatCode>
                <c:ptCount val="11"/>
                <c:pt idx="0">
                  <c:v>0.14399999999999999</c:v>
                </c:pt>
                <c:pt idx="1">
                  <c:v>0.154</c:v>
                </c:pt>
                <c:pt idx="2">
                  <c:v>0.16</c:v>
                </c:pt>
                <c:pt idx="3">
                  <c:v>0.16</c:v>
                </c:pt>
                <c:pt idx="4">
                  <c:v>0.152</c:v>
                </c:pt>
                <c:pt idx="5">
                  <c:v>0.157</c:v>
                </c:pt>
                <c:pt idx="6">
                  <c:v>0.15620000000000001</c:v>
                </c:pt>
                <c:pt idx="7">
                  <c:v>0.15959999999999999</c:v>
                </c:pt>
                <c:pt idx="8">
                  <c:v>0.1489</c:v>
                </c:pt>
                <c:pt idx="9">
                  <c:v>0.16569999999999999</c:v>
                </c:pt>
                <c:pt idx="10">
                  <c:v>0.16520000000000001</c:v>
                </c:pt>
              </c:numCache>
            </c:numRef>
          </c:val>
        </c:ser>
        <c:ser>
          <c:idx val="1"/>
          <c:order val="1"/>
          <c:tx>
            <c:strRef>
              <c:f>Sheet1!$A$3</c:f>
              <c:strCache>
                <c:ptCount val="1"/>
                <c:pt idx="0">
                  <c:v>1-5 years</c:v>
                </c:pt>
              </c:strCache>
            </c:strRef>
          </c:tx>
          <c:spPr>
            <a:solidFill>
              <a:schemeClr val="accent2"/>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77"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Sheet1!$B$3:$L$3</c:f>
              <c:numCache>
                <c:formatCode>0.0%</c:formatCode>
                <c:ptCount val="11"/>
                <c:pt idx="0">
                  <c:v>0.29799999999999999</c:v>
                </c:pt>
                <c:pt idx="1">
                  <c:v>0.29199999999999998</c:v>
                </c:pt>
                <c:pt idx="2">
                  <c:v>0.28799999999999998</c:v>
                </c:pt>
                <c:pt idx="3">
                  <c:v>0.29499999999999998</c:v>
                </c:pt>
                <c:pt idx="4">
                  <c:v>0.3</c:v>
                </c:pt>
                <c:pt idx="5">
                  <c:v>0.32400000000000001</c:v>
                </c:pt>
                <c:pt idx="6">
                  <c:v>0.36370000000000002</c:v>
                </c:pt>
                <c:pt idx="7">
                  <c:v>0.39500000000000002</c:v>
                </c:pt>
                <c:pt idx="8">
                  <c:v>0.41220000000000001</c:v>
                </c:pt>
                <c:pt idx="9">
                  <c:v>0.4042</c:v>
                </c:pt>
                <c:pt idx="10">
                  <c:v>0.3876</c:v>
                </c:pt>
              </c:numCache>
            </c:numRef>
          </c:val>
        </c:ser>
        <c:ser>
          <c:idx val="2"/>
          <c:order val="2"/>
          <c:tx>
            <c:strRef>
              <c:f>Sheet1!$A$4</c:f>
              <c:strCache>
                <c:ptCount val="1"/>
                <c:pt idx="0">
                  <c:v>5-10 years</c:v>
                </c:pt>
              </c:strCache>
            </c:strRef>
          </c:tx>
          <c:spPr>
            <a:solidFill>
              <a:schemeClr val="hlink"/>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Sheet1!$B$4:$L$4</c:f>
              <c:numCache>
                <c:formatCode>0.0%</c:formatCode>
                <c:ptCount val="11"/>
                <c:pt idx="0">
                  <c:v>0.313</c:v>
                </c:pt>
                <c:pt idx="1">
                  <c:v>0.32500000000000001</c:v>
                </c:pt>
                <c:pt idx="2">
                  <c:v>0.34100000000000003</c:v>
                </c:pt>
                <c:pt idx="3">
                  <c:v>0.34100000000000003</c:v>
                </c:pt>
                <c:pt idx="4">
                  <c:v>0.33800000000000002</c:v>
                </c:pt>
                <c:pt idx="5">
                  <c:v>0.312</c:v>
                </c:pt>
                <c:pt idx="6">
                  <c:v>0.2903</c:v>
                </c:pt>
                <c:pt idx="7">
                  <c:v>0.27110000000000001</c:v>
                </c:pt>
                <c:pt idx="8">
                  <c:v>0.2732</c:v>
                </c:pt>
                <c:pt idx="9">
                  <c:v>0.27589999999999998</c:v>
                </c:pt>
                <c:pt idx="10">
                  <c:v>0.2928</c:v>
                </c:pt>
              </c:numCache>
            </c:numRef>
          </c:val>
        </c:ser>
        <c:ser>
          <c:idx val="3"/>
          <c:order val="3"/>
          <c:tx>
            <c:strRef>
              <c:f>Sheet1!$A$5</c:f>
              <c:strCache>
                <c:ptCount val="1"/>
                <c:pt idx="0">
                  <c:v>10-20 years</c:v>
                </c:pt>
              </c:strCache>
            </c:strRef>
          </c:tx>
          <c:spPr>
            <a:solidFill>
              <a:schemeClr val="folHlink"/>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Sheet1!$B$5:$L$5</c:f>
              <c:numCache>
                <c:formatCode>0.0%</c:formatCode>
                <c:ptCount val="11"/>
                <c:pt idx="0">
                  <c:v>0.154</c:v>
                </c:pt>
                <c:pt idx="1">
                  <c:v>0.154</c:v>
                </c:pt>
                <c:pt idx="2">
                  <c:v>0.13600000000000001</c:v>
                </c:pt>
                <c:pt idx="3">
                  <c:v>0.13100000000000001</c:v>
                </c:pt>
                <c:pt idx="4">
                  <c:v>0.129</c:v>
                </c:pt>
                <c:pt idx="5">
                  <c:v>0.127</c:v>
                </c:pt>
                <c:pt idx="6">
                  <c:v>0.1186</c:v>
                </c:pt>
                <c:pt idx="7">
                  <c:v>0.1124</c:v>
                </c:pt>
                <c:pt idx="8">
                  <c:v>0.1037</c:v>
                </c:pt>
                <c:pt idx="9">
                  <c:v>9.7799999999999998E-2</c:v>
                </c:pt>
                <c:pt idx="10">
                  <c:v>9.7799999999999998E-2</c:v>
                </c:pt>
              </c:numCache>
            </c:numRef>
          </c:val>
        </c:ser>
        <c:ser>
          <c:idx val="4"/>
          <c:order val="4"/>
          <c:tx>
            <c:strRef>
              <c:f>Sheet1!$A$6</c:f>
              <c:strCache>
                <c:ptCount val="1"/>
                <c:pt idx="0">
                  <c:v>over 20 years</c:v>
                </c:pt>
              </c:strCache>
            </c:strRef>
          </c:tx>
          <c:spPr>
            <a:solidFill>
              <a:schemeClr val="bg2"/>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77"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Sheet1!$B$6:$L$6</c:f>
              <c:numCache>
                <c:formatCode>0.0%</c:formatCode>
                <c:ptCount val="11"/>
                <c:pt idx="0">
                  <c:v>9.1999999999999998E-2</c:v>
                </c:pt>
                <c:pt idx="1">
                  <c:v>7.5999999999999998E-2</c:v>
                </c:pt>
                <c:pt idx="2">
                  <c:v>7.5999999999999998E-2</c:v>
                </c:pt>
                <c:pt idx="3">
                  <c:v>7.3999999999999996E-2</c:v>
                </c:pt>
                <c:pt idx="4">
                  <c:v>8.1000000000000003E-2</c:v>
                </c:pt>
                <c:pt idx="5">
                  <c:v>8.1000000000000003E-2</c:v>
                </c:pt>
                <c:pt idx="6">
                  <c:v>7.1199999999999999E-2</c:v>
                </c:pt>
                <c:pt idx="7">
                  <c:v>6.2199999999999998E-2</c:v>
                </c:pt>
                <c:pt idx="8">
                  <c:v>6.2E-2</c:v>
                </c:pt>
                <c:pt idx="9">
                  <c:v>5.6899999999999999E-2</c:v>
                </c:pt>
                <c:pt idx="10">
                  <c:v>5.6899999999999999E-2</c:v>
                </c:pt>
              </c:numCache>
            </c:numRef>
          </c:val>
        </c:ser>
        <c:dLbls>
          <c:showLegendKey val="0"/>
          <c:showVal val="0"/>
          <c:showCatName val="0"/>
          <c:showSerName val="0"/>
          <c:showPercent val="0"/>
          <c:showBubbleSize val="0"/>
        </c:dLbls>
        <c:gapWidth val="150"/>
        <c:overlap val="100"/>
        <c:axId val="134180744"/>
        <c:axId val="134181136"/>
      </c:barChart>
      <c:catAx>
        <c:axId val="134180744"/>
        <c:scaling>
          <c:orientation val="minMax"/>
        </c:scaling>
        <c:delete val="0"/>
        <c:axPos val="l"/>
        <c:numFmt formatCode="General" sourceLinked="1"/>
        <c:majorTickMark val="out"/>
        <c:minorTickMark val="none"/>
        <c:tickLblPos val="nextTo"/>
        <c:spPr>
          <a:ln w="12508">
            <a:solidFill>
              <a:schemeClr val="tx1"/>
            </a:solidFill>
            <a:prstDash val="solid"/>
          </a:ln>
        </c:spPr>
        <c:txPr>
          <a:bodyPr rot="0" vert="horz"/>
          <a:lstStyle/>
          <a:p>
            <a:pPr>
              <a:defRPr sz="1377" b="0" i="0" u="none" strike="noStrike" baseline="0">
                <a:solidFill>
                  <a:schemeClr val="tx1"/>
                </a:solidFill>
                <a:latin typeface="Arial"/>
                <a:ea typeface="Arial"/>
                <a:cs typeface="Arial"/>
              </a:defRPr>
            </a:pPr>
            <a:endParaRPr lang="en-US"/>
          </a:p>
        </c:txPr>
        <c:crossAx val="134181136"/>
        <c:crossesAt val="0"/>
        <c:auto val="1"/>
        <c:lblAlgn val="ctr"/>
        <c:lblOffset val="20"/>
        <c:tickLblSkip val="1"/>
        <c:tickMarkSkip val="1"/>
        <c:noMultiLvlLbl val="0"/>
      </c:catAx>
      <c:valAx>
        <c:axId val="134181136"/>
        <c:scaling>
          <c:orientation val="minMax"/>
          <c:max val="1"/>
          <c:min val="0"/>
        </c:scaling>
        <c:delete val="0"/>
        <c:axPos val="b"/>
        <c:majorGridlines>
          <c:spPr>
            <a:ln w="3128">
              <a:solidFill>
                <a:schemeClr val="tx1"/>
              </a:solidFill>
              <a:prstDash val="solid"/>
            </a:ln>
          </c:spPr>
        </c:majorGridlines>
        <c:numFmt formatCode="0%" sourceLinked="0"/>
        <c:majorTickMark val="out"/>
        <c:minorTickMark val="none"/>
        <c:tickLblPos val="nextTo"/>
        <c:spPr>
          <a:ln w="3128">
            <a:solidFill>
              <a:schemeClr val="tx1"/>
            </a:solidFill>
            <a:prstDash val="solid"/>
          </a:ln>
        </c:spPr>
        <c:txPr>
          <a:bodyPr rot="0" vert="horz"/>
          <a:lstStyle/>
          <a:p>
            <a:pPr>
              <a:defRPr sz="1377" b="0" i="0" u="none" strike="noStrike" baseline="0">
                <a:solidFill>
                  <a:schemeClr val="tx1"/>
                </a:solidFill>
                <a:latin typeface="Arial"/>
                <a:ea typeface="Arial"/>
                <a:cs typeface="Arial"/>
              </a:defRPr>
            </a:pPr>
            <a:endParaRPr lang="en-US"/>
          </a:p>
        </c:txPr>
        <c:crossAx val="134180744"/>
        <c:crossesAt val="1"/>
        <c:crossBetween val="between"/>
        <c:majorUnit val="0.2"/>
        <c:minorUnit val="2E-3"/>
      </c:valAx>
      <c:spPr>
        <a:noFill/>
        <a:ln w="25369">
          <a:noFill/>
        </a:ln>
      </c:spPr>
    </c:plotArea>
    <c:legend>
      <c:legendPos val="r"/>
      <c:layout>
        <c:manualLayout>
          <c:xMode val="edge"/>
          <c:yMode val="edge"/>
          <c:x val="0.8357377588075463"/>
          <c:y val="0.28322457093209968"/>
          <c:w val="0.15982207703489115"/>
          <c:h val="0.29629552805032816"/>
        </c:manualLayout>
      </c:layout>
      <c:overlay val="0"/>
      <c:spPr>
        <a:solidFill>
          <a:schemeClr val="bg1"/>
        </a:solidFill>
        <a:ln w="3128">
          <a:solidFill>
            <a:schemeClr val="tx1"/>
          </a:solidFill>
          <a:prstDash val="solid"/>
        </a:ln>
      </c:spPr>
      <c:txPr>
        <a:bodyPr/>
        <a:lstStyle/>
        <a:p>
          <a:pPr>
            <a:defRPr sz="1264" b="0"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377" b="0" i="0" u="none" strike="noStrike" baseline="0">
          <a:solidFill>
            <a:schemeClr val="tx1"/>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68530478633991E-2"/>
          <c:y val="2.8490356769756781E-2"/>
          <c:w val="0.93710118505013662"/>
          <c:h val="0.7430830039525691"/>
        </c:manualLayout>
      </c:layout>
      <c:barChart>
        <c:barDir val="col"/>
        <c:grouping val="clustered"/>
        <c:varyColors val="0"/>
        <c:ser>
          <c:idx val="0"/>
          <c:order val="0"/>
          <c:tx>
            <c:strRef>
              <c:f>Sheet1!$A$2</c:f>
              <c:strCache>
                <c:ptCount val="1"/>
              </c:strCache>
            </c:strRef>
          </c:tx>
          <c:invertIfNegative val="0"/>
          <c:dPt>
            <c:idx val="2"/>
            <c:invertIfNegative val="0"/>
            <c:bubble3D val="0"/>
          </c:dPt>
          <c:dPt>
            <c:idx val="3"/>
            <c:invertIfNegative val="0"/>
            <c:bubble3D val="0"/>
          </c:dPt>
          <c:dPt>
            <c:idx val="4"/>
            <c:invertIfNegative val="0"/>
            <c:bubble3D val="0"/>
            <c:spPr>
              <a:solidFill>
                <a:schemeClr val="accent6"/>
              </a:solidFill>
            </c:spPr>
          </c:dPt>
          <c:dLbls>
            <c:dLbl>
              <c:idx val="0"/>
              <c:layout>
                <c:manualLayout>
                  <c:x val="-1.4808849281389147E-3"/>
                  <c:y val="-1.5483153506801989E-2"/>
                </c:manualLayout>
              </c:layout>
              <c:numFmt formatCode="0%" sourceLinked="0"/>
              <c:spPr>
                <a:noFill/>
                <a:ln w="24128">
                  <a:noFill/>
                </a:ln>
              </c:spPr>
              <c:txPr>
                <a:bodyPr/>
                <a:lstStyle/>
                <a:p>
                  <a:pPr>
                    <a:defRPr sz="133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numFmt formatCode="0%" sourceLinked="0"/>
            <c:spPr>
              <a:noFill/>
              <a:ln w="24128">
                <a:noFill/>
              </a:ln>
            </c:spPr>
            <c:txPr>
              <a:bodyPr wrap="square" lIns="38100" tIns="19050" rIns="38100" bIns="19050" anchor="ctr">
                <a:spAutoFit/>
              </a:bodyPr>
              <a:lstStyle/>
              <a:p>
                <a:pPr>
                  <a:defRPr sz="133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5"/>
                <c:pt idx="0">
                  <c:v>2011</c:v>
                </c:pt>
                <c:pt idx="1">
                  <c:v>2012</c:v>
                </c:pt>
                <c:pt idx="2">
                  <c:v>2013</c:v>
                </c:pt>
                <c:pt idx="3">
                  <c:v>2014</c:v>
                </c:pt>
                <c:pt idx="4">
                  <c:v>2015</c:v>
                </c:pt>
              </c:numCache>
            </c:numRef>
          </c:cat>
          <c:val>
            <c:numRef>
              <c:f>Sheet1!$B$2:$K$2</c:f>
              <c:numCache>
                <c:formatCode>0%</c:formatCode>
                <c:ptCount val="5"/>
                <c:pt idx="0">
                  <c:v>0.28999999999999998</c:v>
                </c:pt>
                <c:pt idx="1">
                  <c:v>0.31</c:v>
                </c:pt>
                <c:pt idx="2">
                  <c:v>0.35</c:v>
                </c:pt>
                <c:pt idx="3">
                  <c:v>0.37</c:v>
                </c:pt>
                <c:pt idx="4">
                  <c:v>0.4</c:v>
                </c:pt>
              </c:numCache>
            </c:numRef>
          </c:val>
          <c:extLst/>
        </c:ser>
        <c:dLbls>
          <c:showLegendKey val="0"/>
          <c:showVal val="0"/>
          <c:showCatName val="0"/>
          <c:showSerName val="0"/>
          <c:showPercent val="0"/>
          <c:showBubbleSize val="0"/>
        </c:dLbls>
        <c:gapWidth val="60"/>
        <c:axId val="161057288"/>
        <c:axId val="161056896"/>
      </c:barChart>
      <c:catAx>
        <c:axId val="161057288"/>
        <c:scaling>
          <c:orientation val="minMax"/>
        </c:scaling>
        <c:delete val="0"/>
        <c:axPos val="b"/>
        <c:numFmt formatCode="General" sourceLinked="1"/>
        <c:majorTickMark val="out"/>
        <c:minorTickMark val="none"/>
        <c:tickLblPos val="nextTo"/>
        <c:spPr>
          <a:ln w="12064">
            <a:solidFill>
              <a:schemeClr val="tx1"/>
            </a:solidFill>
            <a:prstDash val="solid"/>
          </a:ln>
        </c:spPr>
        <c:txPr>
          <a:bodyPr rot="0" vert="horz"/>
          <a:lstStyle/>
          <a:p>
            <a:pPr rtl="0">
              <a:defRPr sz="997" b="0" i="0" u="none" strike="noStrike" baseline="0">
                <a:solidFill>
                  <a:schemeClr val="tx1"/>
                </a:solidFill>
                <a:latin typeface="Arial"/>
                <a:ea typeface="Arial"/>
                <a:cs typeface="Arial"/>
              </a:defRPr>
            </a:pPr>
            <a:endParaRPr lang="en-US"/>
          </a:p>
        </c:txPr>
        <c:crossAx val="161056896"/>
        <c:crossesAt val="0"/>
        <c:auto val="1"/>
        <c:lblAlgn val="ctr"/>
        <c:lblOffset val="0"/>
        <c:tickLblSkip val="1"/>
        <c:tickMarkSkip val="1"/>
        <c:noMultiLvlLbl val="0"/>
      </c:catAx>
      <c:valAx>
        <c:axId val="161056896"/>
        <c:scaling>
          <c:orientation val="minMax"/>
          <c:max val="0.7"/>
          <c:min val="0.1"/>
        </c:scaling>
        <c:delete val="0"/>
        <c:axPos val="l"/>
        <c:numFmt formatCode="0%" sourceLinked="0"/>
        <c:majorTickMark val="out"/>
        <c:minorTickMark val="none"/>
        <c:tickLblPos val="nextTo"/>
        <c:spPr>
          <a:ln w="3016">
            <a:solidFill>
              <a:schemeClr val="tx1"/>
            </a:solidFill>
            <a:prstDash val="solid"/>
          </a:ln>
        </c:spPr>
        <c:txPr>
          <a:bodyPr rot="0" vert="horz"/>
          <a:lstStyle/>
          <a:p>
            <a:pPr>
              <a:defRPr sz="1330" b="0" i="0" u="none" strike="noStrike" baseline="0">
                <a:solidFill>
                  <a:schemeClr val="tx1"/>
                </a:solidFill>
                <a:latin typeface="Arial"/>
                <a:ea typeface="Arial"/>
                <a:cs typeface="Arial"/>
              </a:defRPr>
            </a:pPr>
            <a:endParaRPr lang="en-US"/>
          </a:p>
        </c:txPr>
        <c:crossAx val="161057288"/>
        <c:crossesAt val="1"/>
        <c:crossBetween val="between"/>
        <c:majorUnit val="0.1"/>
        <c:minorUnit val="0.1"/>
      </c:valAx>
      <c:spPr>
        <a:noFill/>
        <a:ln w="24128">
          <a:noFill/>
        </a:ln>
      </c:spPr>
    </c:plotArea>
    <c:plotVisOnly val="1"/>
    <c:dispBlanksAs val="gap"/>
    <c:showDLblsOverMax val="0"/>
  </c:chart>
  <c:spPr>
    <a:noFill/>
    <a:ln>
      <a:noFill/>
    </a:ln>
  </c:spPr>
  <c:txPr>
    <a:bodyPr/>
    <a:lstStyle/>
    <a:p>
      <a:pPr>
        <a:defRPr sz="1330" b="0"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085846867749424E-2"/>
          <c:y val="8.66122629288473E-2"/>
          <c:w val="0.92807424593967514"/>
          <c:h val="0.79952338027496361"/>
        </c:manualLayout>
      </c:layout>
      <c:barChart>
        <c:barDir val="col"/>
        <c:grouping val="clustered"/>
        <c:varyColors val="0"/>
        <c:ser>
          <c:idx val="1"/>
          <c:order val="0"/>
          <c:tx>
            <c:strRef>
              <c:f>Sheet1!$A$2</c:f>
              <c:strCache>
                <c:ptCount val="1"/>
                <c:pt idx="0">
                  <c:v>Alt Capital as % of Total</c:v>
                </c:pt>
              </c:strCache>
            </c:strRef>
          </c:tx>
          <c:invertIfNegative val="0"/>
          <c:dLbls>
            <c:spPr>
              <a:noFill/>
              <a:ln w="25349">
                <a:noFill/>
              </a:ln>
            </c:spPr>
            <c:txPr>
              <a:bodyPr wrap="square" lIns="38100" tIns="19050" rIns="38100" bIns="19050" anchor="ctr">
                <a:spAutoFit/>
              </a:bodyPr>
              <a:lstStyle/>
              <a:p>
                <a:pPr>
                  <a:defRPr sz="1593" b="1" i="0" baseline="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Sheet1!$B$1:$J$1</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Sheet1!$B$2:$J$2</c:f>
              <c:numCache>
                <c:formatCode>0.0%</c:formatCode>
                <c:ptCount val="9"/>
                <c:pt idx="0">
                  <c:v>4.5999999999999999E-2</c:v>
                </c:pt>
                <c:pt idx="1">
                  <c:v>5.7000000000000002E-2</c:v>
                </c:pt>
                <c:pt idx="2">
                  <c:v>5.8999999999999997E-2</c:v>
                </c:pt>
                <c:pt idx="3">
                  <c:v>5.8000000000000003E-2</c:v>
                </c:pt>
                <c:pt idx="4">
                  <c:v>5.3999999999999999E-2</c:v>
                </c:pt>
                <c:pt idx="5">
                  <c:v>6.5000000000000002E-2</c:v>
                </c:pt>
                <c:pt idx="6">
                  <c:v>8.4000000000000005E-2</c:v>
                </c:pt>
                <c:pt idx="7">
                  <c:v>0.10199999999999999</c:v>
                </c:pt>
                <c:pt idx="8">
                  <c:v>0.115</c:v>
                </c:pt>
              </c:numCache>
            </c:numRef>
          </c:val>
        </c:ser>
        <c:dLbls>
          <c:showLegendKey val="0"/>
          <c:showVal val="0"/>
          <c:showCatName val="0"/>
          <c:showSerName val="0"/>
          <c:showPercent val="0"/>
          <c:showBubbleSize val="0"/>
        </c:dLbls>
        <c:gapWidth val="100"/>
        <c:axId val="134183488"/>
        <c:axId val="134179960"/>
      </c:barChart>
      <c:catAx>
        <c:axId val="134183488"/>
        <c:scaling>
          <c:orientation val="minMax"/>
        </c:scaling>
        <c:delete val="0"/>
        <c:axPos val="b"/>
        <c:numFmt formatCode="General" sourceLinked="1"/>
        <c:majorTickMark val="out"/>
        <c:minorTickMark val="none"/>
        <c:tickLblPos val="nextTo"/>
        <c:spPr>
          <a:ln w="12643">
            <a:solidFill>
              <a:schemeClr val="tx1"/>
            </a:solidFill>
            <a:prstDash val="solid"/>
          </a:ln>
        </c:spPr>
        <c:txPr>
          <a:bodyPr rot="0" vert="horz"/>
          <a:lstStyle/>
          <a:p>
            <a:pPr>
              <a:defRPr sz="1393" b="0" i="0" u="none" strike="noStrike" baseline="0">
                <a:solidFill>
                  <a:schemeClr val="tx1"/>
                </a:solidFill>
                <a:latin typeface="Arial"/>
                <a:ea typeface="Arial"/>
                <a:cs typeface="Arial"/>
              </a:defRPr>
            </a:pPr>
            <a:endParaRPr lang="en-US"/>
          </a:p>
        </c:txPr>
        <c:crossAx val="134179960"/>
        <c:crosses val="autoZero"/>
        <c:auto val="1"/>
        <c:lblAlgn val="ctr"/>
        <c:lblOffset val="20"/>
        <c:noMultiLvlLbl val="0"/>
      </c:catAx>
      <c:valAx>
        <c:axId val="134179960"/>
        <c:scaling>
          <c:orientation val="minMax"/>
          <c:max val="0.12000000000000001"/>
        </c:scaling>
        <c:delete val="0"/>
        <c:axPos val="l"/>
        <c:numFmt formatCode="0%" sourceLinked="0"/>
        <c:majorTickMark val="out"/>
        <c:minorTickMark val="none"/>
        <c:tickLblPos val="nextTo"/>
        <c:spPr>
          <a:ln w="3161">
            <a:solidFill>
              <a:schemeClr val="tx1"/>
            </a:solidFill>
            <a:prstDash val="solid"/>
          </a:ln>
        </c:spPr>
        <c:txPr>
          <a:bodyPr rot="0" vert="horz"/>
          <a:lstStyle/>
          <a:p>
            <a:pPr>
              <a:defRPr sz="1393" b="0" i="0" u="none" strike="noStrike" baseline="0">
                <a:solidFill>
                  <a:schemeClr val="tx1"/>
                </a:solidFill>
                <a:latin typeface="Arial"/>
                <a:ea typeface="Arial"/>
                <a:cs typeface="Arial"/>
              </a:defRPr>
            </a:pPr>
            <a:endParaRPr lang="en-US"/>
          </a:p>
        </c:txPr>
        <c:crossAx val="134183488"/>
        <c:crosses val="autoZero"/>
        <c:crossBetween val="between"/>
      </c:valAx>
      <c:spPr>
        <a:noFill/>
        <a:ln w="25349">
          <a:noFill/>
        </a:ln>
      </c:spPr>
    </c:plotArea>
    <c:plotVisOnly val="1"/>
    <c:dispBlanksAs val="gap"/>
    <c:showDLblsOverMax val="0"/>
  </c:chart>
  <c:spPr>
    <a:noFill/>
    <a:ln>
      <a:noFill/>
    </a:ln>
  </c:spPr>
  <c:txPr>
    <a:bodyPr/>
    <a:lstStyle/>
    <a:p>
      <a:pPr>
        <a:defRPr sz="1393"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709569014153607E-2"/>
          <c:y val="4.9372015785950109E-2"/>
          <c:w val="0.88938700419456918"/>
          <c:h val="0.76578008466969927"/>
        </c:manualLayout>
      </c:layout>
      <c:barChart>
        <c:barDir val="col"/>
        <c:grouping val="clustered"/>
        <c:varyColors val="0"/>
        <c:ser>
          <c:idx val="0"/>
          <c:order val="0"/>
          <c:tx>
            <c:strRef>
              <c:f>Sheet1!$B$1</c:f>
              <c:strCache>
                <c:ptCount val="1"/>
                <c:pt idx="0">
                  <c:v>New Issuance</c:v>
                </c:pt>
              </c:strCache>
            </c:strRef>
          </c:tx>
          <c:spPr>
            <a:solidFill>
              <a:srgbClr val="225A7A"/>
            </a:solidFill>
            <a:ln w="25355">
              <a:noFill/>
            </a:ln>
          </c:spPr>
          <c:invertIfNegative val="0"/>
          <c:dPt>
            <c:idx val="17"/>
            <c:invertIfNegative val="0"/>
            <c:bubble3D val="0"/>
            <c:spPr>
              <a:solidFill>
                <a:srgbClr val="225A7A"/>
              </a:solidFill>
              <a:ln>
                <a:solidFill>
                  <a:schemeClr val="tx2"/>
                </a:solidFill>
              </a:ln>
              <a:effectLst/>
            </c:spPr>
          </c:dPt>
          <c:dLbls>
            <c:dLbl>
              <c:idx val="7"/>
              <c:layout>
                <c:manualLayout>
                  <c:x val="-1.557632398753894E-3"/>
                  <c:y val="-1.7323514310859624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w="25355">
                <a:noFill/>
              </a:ln>
            </c:spPr>
            <c:txPr>
              <a:bodyPr rot="5400000" spcFirstLastPara="1" vertOverflow="ellipsis" vert="horz" wrap="square" lIns="38100" tIns="19050" rIns="38100" bIns="19050" anchor="ctr" anchorCtr="1">
                <a:spAutoFit/>
              </a:bodyPr>
              <a:lstStyle/>
              <a:p>
                <a:pPr>
                  <a:defRPr sz="1191"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9"/>
                <c:pt idx="0">
                  <c:v>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strCache>
            </c:strRef>
          </c:cat>
          <c:val>
            <c:numRef>
              <c:f>Sheet1!$B$2:$B$20</c:f>
              <c:numCache>
                <c:formatCode>#,##0.0</c:formatCode>
                <c:ptCount val="19"/>
                <c:pt idx="0">
                  <c:v>948.2</c:v>
                </c:pt>
                <c:pt idx="1">
                  <c:v>874.2</c:v>
                </c:pt>
                <c:pt idx="2">
                  <c:v>1062.5</c:v>
                </c:pt>
                <c:pt idx="3">
                  <c:v>1142</c:v>
                </c:pt>
                <c:pt idx="4">
                  <c:v>966.9</c:v>
                </c:pt>
                <c:pt idx="5">
                  <c:v>989.5</c:v>
                </c:pt>
                <c:pt idx="6">
                  <c:v>1988.2</c:v>
                </c:pt>
                <c:pt idx="7">
                  <c:v>1142.8</c:v>
                </c:pt>
                <c:pt idx="8">
                  <c:v>1499</c:v>
                </c:pt>
                <c:pt idx="9">
                  <c:v>4614.7</c:v>
                </c:pt>
                <c:pt idx="10">
                  <c:v>7187</c:v>
                </c:pt>
                <c:pt idx="11">
                  <c:v>3009.9</c:v>
                </c:pt>
                <c:pt idx="12">
                  <c:v>3396</c:v>
                </c:pt>
                <c:pt idx="13">
                  <c:v>4599.8999999999996</c:v>
                </c:pt>
                <c:pt idx="14">
                  <c:v>4107.1000000000004</c:v>
                </c:pt>
                <c:pt idx="15">
                  <c:v>5855.3</c:v>
                </c:pt>
                <c:pt idx="16">
                  <c:v>7083</c:v>
                </c:pt>
                <c:pt idx="17">
                  <c:v>8026.7</c:v>
                </c:pt>
                <c:pt idx="18">
                  <c:v>3842.2</c:v>
                </c:pt>
              </c:numCache>
            </c:numRef>
          </c:val>
        </c:ser>
        <c:dLbls>
          <c:showLegendKey val="0"/>
          <c:showVal val="0"/>
          <c:showCatName val="0"/>
          <c:showSerName val="0"/>
          <c:showPercent val="0"/>
          <c:showBubbleSize val="0"/>
        </c:dLbls>
        <c:gapWidth val="75"/>
        <c:overlap val="-27"/>
        <c:axId val="134177608"/>
        <c:axId val="134181528"/>
      </c:barChart>
      <c:lineChart>
        <c:grouping val="stacked"/>
        <c:varyColors val="0"/>
        <c:ser>
          <c:idx val="1"/>
          <c:order val="1"/>
          <c:tx>
            <c:strRef>
              <c:f>Sheet1!$C$1</c:f>
              <c:strCache>
                <c:ptCount val="1"/>
                <c:pt idx="0">
                  <c:v>Outstanding</c:v>
                </c:pt>
              </c:strCache>
            </c:strRef>
          </c:tx>
          <c:spPr>
            <a:ln w="28429" cap="rnd">
              <a:solidFill>
                <a:schemeClr val="accent2"/>
              </a:solidFill>
              <a:round/>
            </a:ln>
            <a:effectLst/>
          </c:spPr>
          <c:marker>
            <c:symbol val="circle"/>
            <c:size val="6"/>
            <c:spPr>
              <a:solidFill>
                <a:schemeClr val="accent2"/>
              </a:solidFill>
              <a:ln w="9476">
                <a:solidFill>
                  <a:schemeClr val="accent2"/>
                </a:solidFill>
              </a:ln>
              <a:effectLst/>
            </c:spPr>
          </c:marker>
          <c:dPt>
            <c:idx val="0"/>
            <c:bubble3D val="0"/>
            <c:spPr>
              <a:ln w="19017">
                <a:noFill/>
              </a:ln>
            </c:spPr>
          </c:dPt>
          <c:dPt>
            <c:idx val="1"/>
            <c:bubble3D val="0"/>
            <c:spPr>
              <a:ln w="19017">
                <a:noFill/>
              </a:ln>
            </c:spPr>
          </c:dPt>
          <c:dPt>
            <c:idx val="2"/>
            <c:bubble3D val="0"/>
            <c:spPr>
              <a:ln w="19017">
                <a:noFill/>
              </a:ln>
            </c:spPr>
          </c:dPt>
          <c:dPt>
            <c:idx val="3"/>
            <c:bubble3D val="0"/>
            <c:spPr>
              <a:ln w="19017">
                <a:noFill/>
              </a:ln>
            </c:spPr>
          </c:dPt>
          <c:dPt>
            <c:idx val="4"/>
            <c:bubble3D val="0"/>
            <c:spPr>
              <a:ln w="19017">
                <a:noFill/>
              </a:ln>
            </c:spPr>
          </c:dPt>
          <c:dPt>
            <c:idx val="5"/>
            <c:bubble3D val="0"/>
            <c:spPr>
              <a:ln w="19017">
                <a:noFill/>
              </a:ln>
            </c:spPr>
          </c:dPt>
          <c:dPt>
            <c:idx val="6"/>
            <c:bubble3D val="0"/>
            <c:spPr>
              <a:ln w="19017">
                <a:noFill/>
              </a:ln>
            </c:spPr>
          </c:dPt>
          <c:dPt>
            <c:idx val="7"/>
            <c:bubble3D val="0"/>
            <c:spPr>
              <a:ln w="19017">
                <a:noFill/>
              </a:ln>
            </c:spPr>
          </c:dPt>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layout>
                <c:manualLayout>
                  <c:x val="-2.2235263816322026E-2"/>
                  <c:y val="-0.2880168443058270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2.535052861382987E-2"/>
                  <c:y val="-0.25652324057035841"/>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2.6908161012583708E-2"/>
                  <c:y val="-0.27391145664838901"/>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w="25355">
                <a:noFill/>
              </a:ln>
            </c:spPr>
            <c:txPr>
              <a:bodyPr rot="5400000" spcFirstLastPara="1" vertOverflow="ellipsis" vert="horz" wrap="square" lIns="38100" tIns="19050" rIns="38100" bIns="19050" anchor="ctr" anchorCtr="1">
                <a:spAutoFit/>
              </a:bodyPr>
              <a:lstStyle/>
              <a:p>
                <a:pPr>
                  <a:defRPr sz="1191" b="1" i="0" u="none" strike="noStrike" kern="1200" baseline="0">
                    <a:solidFill>
                      <a:schemeClr val="accent6"/>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9"/>
                <c:pt idx="0">
                  <c:v>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strCache>
            </c:strRef>
          </c:cat>
          <c:val>
            <c:numRef>
              <c:f>Sheet1!$C$2:$C$20</c:f>
              <c:numCache>
                <c:formatCode>General</c:formatCode>
                <c:ptCount val="19"/>
                <c:pt idx="7" formatCode="#,##0.0">
                  <c:v>4289</c:v>
                </c:pt>
                <c:pt idx="8" formatCode="#,##0.0">
                  <c:v>5085</c:v>
                </c:pt>
                <c:pt idx="9" formatCode="#,##0.0">
                  <c:v>7677</c:v>
                </c:pt>
                <c:pt idx="10" formatCode="#,##0.0">
                  <c:v>13416.4</c:v>
                </c:pt>
                <c:pt idx="11" formatCode="#,##0.0">
                  <c:v>12538.6</c:v>
                </c:pt>
                <c:pt idx="12" formatCode="#,##0.0">
                  <c:v>12508.2</c:v>
                </c:pt>
                <c:pt idx="13" formatCode="#,##0.0">
                  <c:v>12195.7</c:v>
                </c:pt>
                <c:pt idx="14" formatCode="#,##0.0">
                  <c:v>12342.8</c:v>
                </c:pt>
                <c:pt idx="15" formatCode="#,##0.0">
                  <c:v>14839.3</c:v>
                </c:pt>
                <c:pt idx="16" formatCode="#,##0.0">
                  <c:v>18576.900000000001</c:v>
                </c:pt>
                <c:pt idx="17" formatCode="#,##0.0">
                  <c:v>22867.8</c:v>
                </c:pt>
                <c:pt idx="18" formatCode="#,##0.0">
                  <c:v>21559.599999999999</c:v>
                </c:pt>
              </c:numCache>
            </c:numRef>
          </c:val>
          <c:smooth val="0"/>
        </c:ser>
        <c:dLbls>
          <c:showLegendKey val="0"/>
          <c:showVal val="0"/>
          <c:showCatName val="0"/>
          <c:showSerName val="0"/>
          <c:showPercent val="0"/>
          <c:showBubbleSize val="0"/>
        </c:dLbls>
        <c:marker val="1"/>
        <c:smooth val="0"/>
        <c:axId val="134177608"/>
        <c:axId val="134181528"/>
      </c:lineChart>
      <c:catAx>
        <c:axId val="134177608"/>
        <c:scaling>
          <c:orientation val="minMax"/>
        </c:scaling>
        <c:delete val="0"/>
        <c:axPos val="b"/>
        <c:numFmt formatCode="General" sourceLinked="1"/>
        <c:majorTickMark val="none"/>
        <c:minorTickMark val="none"/>
        <c:tickLblPos val="nextTo"/>
        <c:spPr>
          <a:noFill/>
          <a:ln w="9476" cap="flat" cmpd="sng" algn="ctr">
            <a:solidFill>
              <a:schemeClr val="tx1">
                <a:lumMod val="15000"/>
                <a:lumOff val="85000"/>
              </a:schemeClr>
            </a:solidFill>
            <a:round/>
          </a:ln>
          <a:effectLst/>
        </c:spPr>
        <c:txPr>
          <a:bodyPr rot="-60000000" spcFirstLastPara="1" vertOverflow="ellipsis" vert="horz" wrap="square" anchor="ctr" anchorCtr="1"/>
          <a:lstStyle/>
          <a:p>
            <a:pPr>
              <a:defRPr sz="1191" b="0" i="0" u="none" strike="noStrike" kern="1200" baseline="0">
                <a:solidFill>
                  <a:schemeClr val="tx1">
                    <a:lumMod val="65000"/>
                    <a:lumOff val="35000"/>
                  </a:schemeClr>
                </a:solidFill>
                <a:latin typeface="+mn-lt"/>
                <a:ea typeface="+mn-ea"/>
                <a:cs typeface="+mn-cs"/>
              </a:defRPr>
            </a:pPr>
            <a:endParaRPr lang="en-US"/>
          </a:p>
        </c:txPr>
        <c:crossAx val="134181528"/>
        <c:crosses val="autoZero"/>
        <c:auto val="1"/>
        <c:lblAlgn val="ctr"/>
        <c:lblOffset val="100"/>
        <c:noMultiLvlLbl val="0"/>
      </c:catAx>
      <c:valAx>
        <c:axId val="134181528"/>
        <c:scaling>
          <c:orientation val="minMax"/>
        </c:scaling>
        <c:delete val="0"/>
        <c:axPos val="l"/>
        <c:majorGridlines>
          <c:spPr>
            <a:ln w="9476" cap="flat" cmpd="sng" algn="ctr">
              <a:solidFill>
                <a:schemeClr val="tx1">
                  <a:lumMod val="15000"/>
                  <a:lumOff val="85000"/>
                </a:schemeClr>
              </a:solidFill>
              <a:round/>
            </a:ln>
            <a:effectLst/>
          </c:spPr>
        </c:majorGridlines>
        <c:numFmt formatCode="#,##0" sourceLinked="0"/>
        <c:majorTickMark val="none"/>
        <c:minorTickMark val="none"/>
        <c:tickLblPos val="nextTo"/>
        <c:spPr>
          <a:ln w="6339">
            <a:noFill/>
          </a:ln>
        </c:spPr>
        <c:txPr>
          <a:bodyPr rot="-60000000" spcFirstLastPara="1" vertOverflow="ellipsis" vert="horz" wrap="square" anchor="ctr" anchorCtr="1"/>
          <a:lstStyle/>
          <a:p>
            <a:pPr>
              <a:defRPr sz="1191" b="0" i="0" u="none" strike="noStrike" kern="1200" baseline="0">
                <a:solidFill>
                  <a:schemeClr val="tx1">
                    <a:lumMod val="65000"/>
                    <a:lumOff val="35000"/>
                  </a:schemeClr>
                </a:solidFill>
                <a:latin typeface="+mn-lt"/>
                <a:ea typeface="+mn-ea"/>
                <a:cs typeface="+mn-cs"/>
              </a:defRPr>
            </a:pPr>
            <a:endParaRPr lang="en-US"/>
          </a:p>
        </c:txPr>
        <c:crossAx val="134177608"/>
        <c:crosses val="autoZero"/>
        <c:crossBetween val="between"/>
      </c:valAx>
      <c:spPr>
        <a:noFill/>
        <a:ln w="25355">
          <a:noFill/>
        </a:ln>
      </c:spPr>
    </c:plotArea>
    <c:legend>
      <c:legendPos val="b"/>
      <c:overlay val="0"/>
      <c:spPr>
        <a:noFill/>
        <a:ln w="25355">
          <a:noFill/>
        </a:ln>
      </c:spPr>
      <c:txPr>
        <a:bodyPr rot="0" spcFirstLastPara="1" vertOverflow="ellipsis" vert="horz" wrap="square" anchor="ctr" anchorCtr="1"/>
        <a:lstStyle/>
        <a:p>
          <a:pPr>
            <a:defRPr sz="1191"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152230971128606E-2"/>
          <c:y val="3.8329553068161569E-2"/>
          <c:w val="0.90292565064880903"/>
          <c:h val="0.77574262233614244"/>
        </c:manualLayout>
      </c:layout>
      <c:lineChart>
        <c:grouping val="standard"/>
        <c:varyColors val="0"/>
        <c:ser>
          <c:idx val="0"/>
          <c:order val="0"/>
          <c:spPr>
            <a:ln w="28575" cap="rnd">
              <a:solidFill>
                <a:schemeClr val="accent1"/>
              </a:solidFill>
              <a:round/>
            </a:ln>
            <a:effectLst/>
          </c:spPr>
          <c:marker>
            <c:symbol val="none"/>
          </c:marker>
          <c:dLbls>
            <c:dLbl>
              <c:idx val="12"/>
              <c:layout>
                <c:manualLayout>
                  <c:x val="3.1152647975077595E-3"/>
                  <c:y val="-4.6838407494145209E-2"/>
                </c:manualLayout>
              </c:layout>
              <c:showLegendKey val="0"/>
              <c:showVal val="1"/>
              <c:showCatName val="1"/>
              <c:showSerName val="0"/>
              <c:showPercent val="0"/>
              <c:showBubbleSize val="0"/>
              <c:extLst>
                <c:ext xmlns:c15="http://schemas.microsoft.com/office/drawing/2012/chart" uri="{CE6537A1-D6FC-4f65-9D91-7224C49458BB}"/>
              </c:extLst>
            </c:dLbl>
            <c:dLbl>
              <c:idx val="43"/>
              <c:layout>
                <c:manualLayout>
                  <c:x val="1.2461059190031152E-2"/>
                  <c:y val="-6.5506645980206585E-2"/>
                </c:manualLayout>
              </c:layout>
              <c:showLegendKey val="0"/>
              <c:showVal val="1"/>
              <c:showCatName val="1"/>
              <c:showSerName val="0"/>
              <c:showPercent val="0"/>
              <c:showBubbleSize val="0"/>
              <c:extLst>
                <c:ext xmlns:c15="http://schemas.microsoft.com/office/drawing/2012/chart" uri="{CE6537A1-D6FC-4f65-9D91-7224C49458BB}"/>
              </c:extLst>
            </c:dLbl>
            <c:dLbl>
              <c:idx val="77"/>
              <c:showLegendKey val="0"/>
              <c:showVal val="1"/>
              <c:showCatName val="1"/>
              <c:showSerName val="0"/>
              <c:showPercent val="0"/>
              <c:showBubbleSize val="0"/>
              <c:extLst>
                <c:ext xmlns:c15="http://schemas.microsoft.com/office/drawing/2012/chart" uri="{CE6537A1-D6FC-4f65-9D91-7224C49458BB}"/>
              </c:extLst>
            </c:dLbl>
            <c:dLbl>
              <c:idx val="123"/>
              <c:layout>
                <c:manualLayout>
                  <c:x val="-9.5015576323987536E-2"/>
                  <c:y val="0.15557828420299066"/>
                </c:manualLayout>
              </c:layout>
              <c:showLegendKey val="0"/>
              <c:showVal val="1"/>
              <c:showCatName val="1"/>
              <c:showSerName val="0"/>
              <c:showPercent val="0"/>
              <c:showBubbleSize val="0"/>
              <c:extLst>
                <c:ext xmlns:c15="http://schemas.microsoft.com/office/drawing/2012/chart" uri="{CE6537A1-D6FC-4f65-9D91-7224C49458BB}"/>
              </c:extLst>
            </c:dLbl>
            <c:dLbl>
              <c:idx val="146"/>
              <c:layout>
                <c:manualLayout>
                  <c:x val="-0.19781931464174454"/>
                  <c:y val="-5.7318315232680765E-2"/>
                </c:manualLayout>
              </c:layout>
              <c:showLegendKey val="0"/>
              <c:showVal val="1"/>
              <c:showCatName val="1"/>
              <c:showSerName val="0"/>
              <c:showPercent val="0"/>
              <c:showBubbleSize val="0"/>
              <c:extLst>
                <c:ext xmlns:c15="http://schemas.microsoft.com/office/drawing/2012/chart" uri="{CE6537A1-D6FC-4f65-9D91-7224C49458BB}"/>
              </c:extLst>
            </c:dLbl>
            <c:dLbl>
              <c:idx val="161"/>
              <c:layout>
                <c:manualLayout>
                  <c:x val="-6.0747663551401869E-2"/>
                  <c:y val="8.461275105776675E-2"/>
                </c:manualLayout>
              </c:layout>
              <c:showLegendKey val="0"/>
              <c:showVal val="1"/>
              <c:showCatName val="1"/>
              <c:showSerName val="0"/>
              <c:showPercent val="0"/>
              <c:showBubbleSize val="0"/>
              <c:extLst>
                <c:ext xmlns:c15="http://schemas.microsoft.com/office/drawing/2012/chart" uri="{CE6537A1-D6FC-4f65-9D91-7224C49458BB}"/>
              </c:extLst>
            </c:dLbl>
            <c:dLbl>
              <c:idx val="168"/>
              <c:layout>
                <c:manualLayout>
                  <c:x val="-2.9595015576324102E-2"/>
                  <c:y val="-8.7431693989071038E-2"/>
                </c:manualLayout>
              </c:layout>
              <c:showLegendKey val="0"/>
              <c:showVal val="1"/>
              <c:showCatName val="1"/>
              <c:showSerName val="0"/>
              <c:showPercent val="0"/>
              <c:showBubbleSize val="0"/>
              <c:extLst>
                <c:ext xmlns:c15="http://schemas.microsoft.com/office/drawing/2012/chart" uri="{CE6537A1-D6FC-4f65-9D91-7224C49458BB}"/>
              </c:extLst>
            </c:dLbl>
            <c:spPr>
              <a:solidFill>
                <a:srgbClr val="FF6801"/>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bg1"/>
                    </a:solidFill>
                    <a:latin typeface="Arial" panose="020B06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Sheet1!$A$1:$FP$1</c:f>
              <c:strCache>
                <c:ptCount val="172"/>
                <c:pt idx="0">
                  <c:v>Jul-01</c:v>
                </c:pt>
                <c:pt idx="1">
                  <c:v>Aug-01</c:v>
                </c:pt>
                <c:pt idx="2">
                  <c:v>Sep-01</c:v>
                </c:pt>
                <c:pt idx="3">
                  <c:v>Oct-01</c:v>
                </c:pt>
                <c:pt idx="4">
                  <c:v>Nov-01</c:v>
                </c:pt>
                <c:pt idx="5">
                  <c:v>Dec-01</c:v>
                </c:pt>
                <c:pt idx="6">
                  <c:v>Jan-02</c:v>
                </c:pt>
                <c:pt idx="7">
                  <c:v>Feb-02</c:v>
                </c:pt>
                <c:pt idx="8">
                  <c:v>Mar-02</c:v>
                </c:pt>
                <c:pt idx="9">
                  <c:v>Apr-02</c:v>
                </c:pt>
                <c:pt idx="10">
                  <c:v>May-02</c:v>
                </c:pt>
                <c:pt idx="11">
                  <c:v>Jun-02</c:v>
                </c:pt>
                <c:pt idx="12">
                  <c:v>Jul-02</c:v>
                </c:pt>
                <c:pt idx="13">
                  <c:v>Aug-02</c:v>
                </c:pt>
                <c:pt idx="14">
                  <c:v>Sep-02</c:v>
                </c:pt>
                <c:pt idx="15">
                  <c:v>Oct-02</c:v>
                </c:pt>
                <c:pt idx="16">
                  <c:v>Nov-02</c:v>
                </c:pt>
                <c:pt idx="17">
                  <c:v>Dec-02</c:v>
                </c:pt>
                <c:pt idx="18">
                  <c:v>Jan-03</c:v>
                </c:pt>
                <c:pt idx="19">
                  <c:v>Feb-03</c:v>
                </c:pt>
                <c:pt idx="20">
                  <c:v>Mar-03</c:v>
                </c:pt>
                <c:pt idx="21">
                  <c:v>Apr-03</c:v>
                </c:pt>
                <c:pt idx="22">
                  <c:v>May-03</c:v>
                </c:pt>
                <c:pt idx="23">
                  <c:v>Jun-03</c:v>
                </c:pt>
                <c:pt idx="24">
                  <c:v>Jul-03</c:v>
                </c:pt>
                <c:pt idx="25">
                  <c:v>Aug-03</c:v>
                </c:pt>
                <c:pt idx="26">
                  <c:v>Sep-03</c:v>
                </c:pt>
                <c:pt idx="27">
                  <c:v>Oct-03</c:v>
                </c:pt>
                <c:pt idx="28">
                  <c:v>Nov-03</c:v>
                </c:pt>
                <c:pt idx="29">
                  <c:v>Dec-03</c:v>
                </c:pt>
                <c:pt idx="30">
                  <c:v>Jan-04</c:v>
                </c:pt>
                <c:pt idx="31">
                  <c:v>Feb-04</c:v>
                </c:pt>
                <c:pt idx="32">
                  <c:v>Mar-04</c:v>
                </c:pt>
                <c:pt idx="33">
                  <c:v>Apr-04</c:v>
                </c:pt>
                <c:pt idx="34">
                  <c:v>May-04</c:v>
                </c:pt>
                <c:pt idx="35">
                  <c:v>Jun-04</c:v>
                </c:pt>
                <c:pt idx="36">
                  <c:v>Jul-04</c:v>
                </c:pt>
                <c:pt idx="37">
                  <c:v>Aug-04</c:v>
                </c:pt>
                <c:pt idx="38">
                  <c:v>Sep-04</c:v>
                </c:pt>
                <c:pt idx="39">
                  <c:v>Oct-04</c:v>
                </c:pt>
                <c:pt idx="40">
                  <c:v>Nov-04</c:v>
                </c:pt>
                <c:pt idx="41">
                  <c:v>Dec-04</c:v>
                </c:pt>
                <c:pt idx="42">
                  <c:v>Jan-05</c:v>
                </c:pt>
                <c:pt idx="43">
                  <c:v>Feb-05</c:v>
                </c:pt>
                <c:pt idx="44">
                  <c:v>Mar-05</c:v>
                </c:pt>
                <c:pt idx="45">
                  <c:v>Apr-05</c:v>
                </c:pt>
                <c:pt idx="46">
                  <c:v>May-05</c:v>
                </c:pt>
                <c:pt idx="47">
                  <c:v>Jun-05</c:v>
                </c:pt>
                <c:pt idx="48">
                  <c:v>Jul-05</c:v>
                </c:pt>
                <c:pt idx="49">
                  <c:v>Aug-05</c:v>
                </c:pt>
                <c:pt idx="50">
                  <c:v>Sep-05</c:v>
                </c:pt>
                <c:pt idx="51">
                  <c:v>Oct-05</c:v>
                </c:pt>
                <c:pt idx="52">
                  <c:v>Nov-05</c:v>
                </c:pt>
                <c:pt idx="53">
                  <c:v>Dec-05</c:v>
                </c:pt>
                <c:pt idx="54">
                  <c:v>Jan-06</c:v>
                </c:pt>
                <c:pt idx="55">
                  <c:v>Feb-06</c:v>
                </c:pt>
                <c:pt idx="56">
                  <c:v>Mar-06</c:v>
                </c:pt>
                <c:pt idx="57">
                  <c:v>Apr-06</c:v>
                </c:pt>
                <c:pt idx="58">
                  <c:v>May-06</c:v>
                </c:pt>
                <c:pt idx="59">
                  <c:v>Jun-06</c:v>
                </c:pt>
                <c:pt idx="60">
                  <c:v>Jul-06</c:v>
                </c:pt>
                <c:pt idx="61">
                  <c:v>Aug-06</c:v>
                </c:pt>
                <c:pt idx="62">
                  <c:v>Sep-06</c:v>
                </c:pt>
                <c:pt idx="63">
                  <c:v>Oct-06</c:v>
                </c:pt>
                <c:pt idx="64">
                  <c:v>Nov-06</c:v>
                </c:pt>
                <c:pt idx="65">
                  <c:v>Dec-06</c:v>
                </c:pt>
                <c:pt idx="66">
                  <c:v>Jan-07</c:v>
                </c:pt>
                <c:pt idx="67">
                  <c:v>Feb-07</c:v>
                </c:pt>
                <c:pt idx="68">
                  <c:v>Mar-07</c:v>
                </c:pt>
                <c:pt idx="69">
                  <c:v>Apr-07</c:v>
                </c:pt>
                <c:pt idx="70">
                  <c:v>May-07</c:v>
                </c:pt>
                <c:pt idx="71">
                  <c:v>Jun-07</c:v>
                </c:pt>
                <c:pt idx="72">
                  <c:v>Jul-07</c:v>
                </c:pt>
                <c:pt idx="73">
                  <c:v>Aug-07</c:v>
                </c:pt>
                <c:pt idx="74">
                  <c:v>Sep-07</c:v>
                </c:pt>
                <c:pt idx="75">
                  <c:v>Oct-07</c:v>
                </c:pt>
                <c:pt idx="76">
                  <c:v>Nov-07</c:v>
                </c:pt>
                <c:pt idx="77">
                  <c:v>Dec-07</c:v>
                </c:pt>
                <c:pt idx="78">
                  <c:v>Jan-08</c:v>
                </c:pt>
                <c:pt idx="79">
                  <c:v>Feb-08</c:v>
                </c:pt>
                <c:pt idx="80">
                  <c:v>Mar-08</c:v>
                </c:pt>
                <c:pt idx="81">
                  <c:v>Apr-08</c:v>
                </c:pt>
                <c:pt idx="82">
                  <c:v>May-08</c:v>
                </c:pt>
                <c:pt idx="83">
                  <c:v>Jun-08</c:v>
                </c:pt>
                <c:pt idx="84">
                  <c:v>Jul-08</c:v>
                </c:pt>
                <c:pt idx="85">
                  <c:v>Aug-08</c:v>
                </c:pt>
                <c:pt idx="86">
                  <c:v>Sep-08</c:v>
                </c:pt>
                <c:pt idx="87">
                  <c:v>Oct-08</c:v>
                </c:pt>
                <c:pt idx="88">
                  <c:v>Nov-08</c:v>
                </c:pt>
                <c:pt idx="89">
                  <c:v>Dec-08</c:v>
                </c:pt>
                <c:pt idx="90">
                  <c:v>Jan-09</c:v>
                </c:pt>
                <c:pt idx="91">
                  <c:v>Feb-09</c:v>
                </c:pt>
                <c:pt idx="92">
                  <c:v>Mar-09</c:v>
                </c:pt>
                <c:pt idx="93">
                  <c:v>Apr-09</c:v>
                </c:pt>
                <c:pt idx="94">
                  <c:v>May-09</c:v>
                </c:pt>
                <c:pt idx="95">
                  <c:v>Jun-09</c:v>
                </c:pt>
                <c:pt idx="96">
                  <c:v>Jul-09</c:v>
                </c:pt>
                <c:pt idx="97">
                  <c:v>Aug-09</c:v>
                </c:pt>
                <c:pt idx="98">
                  <c:v>Sep-09</c:v>
                </c:pt>
                <c:pt idx="99">
                  <c:v>Oct-09</c:v>
                </c:pt>
                <c:pt idx="100">
                  <c:v>Nov-09</c:v>
                </c:pt>
                <c:pt idx="101">
                  <c:v>Dec-09</c:v>
                </c:pt>
                <c:pt idx="102">
                  <c:v>Jan-10</c:v>
                </c:pt>
                <c:pt idx="103">
                  <c:v>Feb-10</c:v>
                </c:pt>
                <c:pt idx="104">
                  <c:v>Mar-10</c:v>
                </c:pt>
                <c:pt idx="105">
                  <c:v>Apr-10</c:v>
                </c:pt>
                <c:pt idx="106">
                  <c:v>May-10</c:v>
                </c:pt>
                <c:pt idx="107">
                  <c:v>Jun-10</c:v>
                </c:pt>
                <c:pt idx="108">
                  <c:v>Jul-10</c:v>
                </c:pt>
                <c:pt idx="109">
                  <c:v>Aug-10</c:v>
                </c:pt>
                <c:pt idx="110">
                  <c:v>Sep-10</c:v>
                </c:pt>
                <c:pt idx="111">
                  <c:v>Oct-10</c:v>
                </c:pt>
                <c:pt idx="112">
                  <c:v>Nov-10</c:v>
                </c:pt>
                <c:pt idx="113">
                  <c:v>Dec-10</c:v>
                </c:pt>
                <c:pt idx="114">
                  <c:v>Jan-11</c:v>
                </c:pt>
                <c:pt idx="115">
                  <c:v>Feb-11</c:v>
                </c:pt>
                <c:pt idx="116">
                  <c:v>Mar-11</c:v>
                </c:pt>
                <c:pt idx="117">
                  <c:v>Apr-11</c:v>
                </c:pt>
                <c:pt idx="118">
                  <c:v>May-11</c:v>
                </c:pt>
                <c:pt idx="119">
                  <c:v>Jun-11</c:v>
                </c:pt>
                <c:pt idx="120">
                  <c:v>Jul-11</c:v>
                </c:pt>
                <c:pt idx="121">
                  <c:v>Aug-11</c:v>
                </c:pt>
                <c:pt idx="122">
                  <c:v>Sep-11</c:v>
                </c:pt>
                <c:pt idx="123">
                  <c:v>Oct-11</c:v>
                </c:pt>
                <c:pt idx="124">
                  <c:v>Nov-11</c:v>
                </c:pt>
                <c:pt idx="125">
                  <c:v>Dec-11</c:v>
                </c:pt>
                <c:pt idx="126">
                  <c:v>Jan-12</c:v>
                </c:pt>
                <c:pt idx="127">
                  <c:v>Feb-12</c:v>
                </c:pt>
                <c:pt idx="128">
                  <c:v>Mar-12</c:v>
                </c:pt>
                <c:pt idx="129">
                  <c:v>Apr-12</c:v>
                </c:pt>
                <c:pt idx="130">
                  <c:v>May-12</c:v>
                </c:pt>
                <c:pt idx="131">
                  <c:v>Jun-12</c:v>
                </c:pt>
                <c:pt idx="132">
                  <c:v>Jul-12</c:v>
                </c:pt>
                <c:pt idx="133">
                  <c:v>Aug-12</c:v>
                </c:pt>
                <c:pt idx="134">
                  <c:v>Sep-12</c:v>
                </c:pt>
                <c:pt idx="135">
                  <c:v>Oct-12</c:v>
                </c:pt>
                <c:pt idx="136">
                  <c:v>Nov-12</c:v>
                </c:pt>
                <c:pt idx="137">
                  <c:v>Dec-12</c:v>
                </c:pt>
                <c:pt idx="138">
                  <c:v>Jan-13</c:v>
                </c:pt>
                <c:pt idx="139">
                  <c:v>Feb-13</c:v>
                </c:pt>
                <c:pt idx="140">
                  <c:v>Mar-13</c:v>
                </c:pt>
                <c:pt idx="141">
                  <c:v>Apr-13</c:v>
                </c:pt>
                <c:pt idx="142">
                  <c:v>May-13</c:v>
                </c:pt>
                <c:pt idx="143">
                  <c:v>Jun-13</c:v>
                </c:pt>
                <c:pt idx="144">
                  <c:v>Jul-13</c:v>
                </c:pt>
                <c:pt idx="145">
                  <c:v>Aug-13</c:v>
                </c:pt>
                <c:pt idx="146">
                  <c:v>Sep-13</c:v>
                </c:pt>
                <c:pt idx="147">
                  <c:v>Oct-13</c:v>
                </c:pt>
                <c:pt idx="148">
                  <c:v>Nov-13</c:v>
                </c:pt>
                <c:pt idx="149">
                  <c:v>Dec-13</c:v>
                </c:pt>
                <c:pt idx="150">
                  <c:v>Jan-14</c:v>
                </c:pt>
                <c:pt idx="151">
                  <c:v>Feb-14</c:v>
                </c:pt>
                <c:pt idx="152">
                  <c:v>Mar-14</c:v>
                </c:pt>
                <c:pt idx="153">
                  <c:v>Apr-14</c:v>
                </c:pt>
                <c:pt idx="154">
                  <c:v>May-14</c:v>
                </c:pt>
                <c:pt idx="155">
                  <c:v>Jun-14</c:v>
                </c:pt>
                <c:pt idx="156">
                  <c:v>Jul-14</c:v>
                </c:pt>
                <c:pt idx="157">
                  <c:v>Aug-14</c:v>
                </c:pt>
                <c:pt idx="158">
                  <c:v>Sep-14</c:v>
                </c:pt>
                <c:pt idx="159">
                  <c:v>Oct-14</c:v>
                </c:pt>
                <c:pt idx="160">
                  <c:v>Nov-14</c:v>
                </c:pt>
                <c:pt idx="161">
                  <c:v>Dec-14</c:v>
                </c:pt>
                <c:pt idx="162">
                  <c:v>Jan-15</c:v>
                </c:pt>
                <c:pt idx="163">
                  <c:v>Feb-15</c:v>
                </c:pt>
                <c:pt idx="164">
                  <c:v>Mar-15</c:v>
                </c:pt>
                <c:pt idx="165">
                  <c:v>Apr-15</c:v>
                </c:pt>
                <c:pt idx="166">
                  <c:v>May-15</c:v>
                </c:pt>
                <c:pt idx="167">
                  <c:v>Jun-15</c:v>
                </c:pt>
                <c:pt idx="168">
                  <c:v>Jul-15</c:v>
                </c:pt>
                <c:pt idx="169">
                  <c:v>Aug-15</c:v>
                </c:pt>
                <c:pt idx="170">
                  <c:v>Sep-15</c:v>
                </c:pt>
                <c:pt idx="171">
                  <c:v>Oct-15</c:v>
                </c:pt>
              </c:strCache>
            </c:strRef>
          </c:cat>
          <c:val>
            <c:numRef>
              <c:f>Sheet1!$A$2:$FP$2</c:f>
              <c:numCache>
                <c:formatCode>0%</c:formatCode>
                <c:ptCount val="172"/>
                <c:pt idx="0">
                  <c:v>0.14000000000000001</c:v>
                </c:pt>
                <c:pt idx="1">
                  <c:v>0.11</c:v>
                </c:pt>
                <c:pt idx="2">
                  <c:v>0.13</c:v>
                </c:pt>
                <c:pt idx="3">
                  <c:v>0.16</c:v>
                </c:pt>
                <c:pt idx="4">
                  <c:v>0.19</c:v>
                </c:pt>
                <c:pt idx="5">
                  <c:v>0.22</c:v>
                </c:pt>
                <c:pt idx="6">
                  <c:v>0.25</c:v>
                </c:pt>
                <c:pt idx="7">
                  <c:v>0.31</c:v>
                </c:pt>
                <c:pt idx="8">
                  <c:v>0.31</c:v>
                </c:pt>
                <c:pt idx="9">
                  <c:v>0.28000000000000003</c:v>
                </c:pt>
                <c:pt idx="10">
                  <c:v>0.3</c:v>
                </c:pt>
                <c:pt idx="11">
                  <c:v>0.32</c:v>
                </c:pt>
                <c:pt idx="12">
                  <c:v>0.33</c:v>
                </c:pt>
                <c:pt idx="13">
                  <c:v>0.28000000000000003</c:v>
                </c:pt>
                <c:pt idx="14">
                  <c:v>0.28999999999999998</c:v>
                </c:pt>
                <c:pt idx="15">
                  <c:v>0.3</c:v>
                </c:pt>
                <c:pt idx="16">
                  <c:v>0.32</c:v>
                </c:pt>
                <c:pt idx="17">
                  <c:v>0.3</c:v>
                </c:pt>
                <c:pt idx="18">
                  <c:v>0.27</c:v>
                </c:pt>
                <c:pt idx="19">
                  <c:v>0.25</c:v>
                </c:pt>
                <c:pt idx="20">
                  <c:v>0.28000000000000003</c:v>
                </c:pt>
                <c:pt idx="21">
                  <c:v>0.22</c:v>
                </c:pt>
                <c:pt idx="22">
                  <c:v>0.18</c:v>
                </c:pt>
                <c:pt idx="23">
                  <c:v>0.18</c:v>
                </c:pt>
                <c:pt idx="24">
                  <c:v>0.17</c:v>
                </c:pt>
                <c:pt idx="25">
                  <c:v>0.16</c:v>
                </c:pt>
                <c:pt idx="26">
                  <c:v>0.12</c:v>
                </c:pt>
                <c:pt idx="27">
                  <c:v>0.12</c:v>
                </c:pt>
                <c:pt idx="28">
                  <c:v>0.1</c:v>
                </c:pt>
                <c:pt idx="29">
                  <c:v>0.12</c:v>
                </c:pt>
                <c:pt idx="30">
                  <c:v>0.11</c:v>
                </c:pt>
                <c:pt idx="31">
                  <c:v>0.09</c:v>
                </c:pt>
                <c:pt idx="32">
                  <c:v>0.09</c:v>
                </c:pt>
                <c:pt idx="33">
                  <c:v>0.09</c:v>
                </c:pt>
                <c:pt idx="34">
                  <c:v>7.0000000000000007E-2</c:v>
                </c:pt>
                <c:pt idx="35">
                  <c:v>7.0000000000000007E-2</c:v>
                </c:pt>
                <c:pt idx="36">
                  <c:v>0.05</c:v>
                </c:pt>
                <c:pt idx="37">
                  <c:v>0.04</c:v>
                </c:pt>
                <c:pt idx="38">
                  <c:v>0.04</c:v>
                </c:pt>
                <c:pt idx="39">
                  <c:v>0.02</c:v>
                </c:pt>
                <c:pt idx="40">
                  <c:v>0.02</c:v>
                </c:pt>
                <c:pt idx="41">
                  <c:v>0.02</c:v>
                </c:pt>
                <c:pt idx="42">
                  <c:v>0.01</c:v>
                </c:pt>
                <c:pt idx="43">
                  <c:v>0</c:v>
                </c:pt>
                <c:pt idx="44">
                  <c:v>-0.01</c:v>
                </c:pt>
                <c:pt idx="45">
                  <c:v>-0.02</c:v>
                </c:pt>
                <c:pt idx="46">
                  <c:v>-0.02</c:v>
                </c:pt>
                <c:pt idx="47">
                  <c:v>-0.03</c:v>
                </c:pt>
                <c:pt idx="48">
                  <c:v>-0.05</c:v>
                </c:pt>
                <c:pt idx="49">
                  <c:v>-0.06</c:v>
                </c:pt>
                <c:pt idx="50">
                  <c:v>-0.05</c:v>
                </c:pt>
                <c:pt idx="51">
                  <c:v>-0.04</c:v>
                </c:pt>
                <c:pt idx="52">
                  <c:v>-0.04</c:v>
                </c:pt>
                <c:pt idx="53">
                  <c:v>-0.06</c:v>
                </c:pt>
                <c:pt idx="54">
                  <c:v>-0.06</c:v>
                </c:pt>
                <c:pt idx="55">
                  <c:v>-0.05</c:v>
                </c:pt>
                <c:pt idx="56">
                  <c:v>-0.06</c:v>
                </c:pt>
                <c:pt idx="57">
                  <c:v>-0.05</c:v>
                </c:pt>
                <c:pt idx="58">
                  <c:v>-0.06</c:v>
                </c:pt>
                <c:pt idx="59">
                  <c:v>-7.0000000000000007E-2</c:v>
                </c:pt>
                <c:pt idx="60">
                  <c:v>-7.0000000000000007E-2</c:v>
                </c:pt>
                <c:pt idx="61">
                  <c:v>-7.0000000000000007E-2</c:v>
                </c:pt>
                <c:pt idx="62">
                  <c:v>-0.08</c:v>
                </c:pt>
                <c:pt idx="63">
                  <c:v>-0.09</c:v>
                </c:pt>
                <c:pt idx="64">
                  <c:v>-0.09</c:v>
                </c:pt>
                <c:pt idx="65">
                  <c:v>-0.08</c:v>
                </c:pt>
                <c:pt idx="66">
                  <c:v>-0.09</c:v>
                </c:pt>
                <c:pt idx="67">
                  <c:v>-0.1</c:v>
                </c:pt>
                <c:pt idx="68">
                  <c:v>-0.12</c:v>
                </c:pt>
                <c:pt idx="69">
                  <c:v>-0.12</c:v>
                </c:pt>
                <c:pt idx="70">
                  <c:v>-0.13</c:v>
                </c:pt>
                <c:pt idx="71">
                  <c:v>-0.14000000000000001</c:v>
                </c:pt>
                <c:pt idx="72">
                  <c:v>-0.14000000000000001</c:v>
                </c:pt>
                <c:pt idx="73">
                  <c:v>-0.14000000000000001</c:v>
                </c:pt>
                <c:pt idx="74">
                  <c:v>-0.15</c:v>
                </c:pt>
                <c:pt idx="75">
                  <c:v>-0.15</c:v>
                </c:pt>
                <c:pt idx="76">
                  <c:v>-0.15</c:v>
                </c:pt>
                <c:pt idx="77">
                  <c:v>-0.16</c:v>
                </c:pt>
                <c:pt idx="78">
                  <c:v>-0.15</c:v>
                </c:pt>
                <c:pt idx="79">
                  <c:v>-0.14000000000000001</c:v>
                </c:pt>
                <c:pt idx="80">
                  <c:v>-0.12</c:v>
                </c:pt>
                <c:pt idx="81">
                  <c:v>-0.12</c:v>
                </c:pt>
                <c:pt idx="82">
                  <c:v>-0.11</c:v>
                </c:pt>
                <c:pt idx="83">
                  <c:v>-0.11</c:v>
                </c:pt>
                <c:pt idx="84">
                  <c:v>-0.11</c:v>
                </c:pt>
                <c:pt idx="85">
                  <c:v>-0.1</c:v>
                </c:pt>
                <c:pt idx="86">
                  <c:v>-0.1</c:v>
                </c:pt>
                <c:pt idx="87">
                  <c:v>-0.09</c:v>
                </c:pt>
                <c:pt idx="88">
                  <c:v>-0.09</c:v>
                </c:pt>
                <c:pt idx="89">
                  <c:v>-0.09</c:v>
                </c:pt>
                <c:pt idx="90">
                  <c:v>-0.09</c:v>
                </c:pt>
                <c:pt idx="91">
                  <c:v>-0.08</c:v>
                </c:pt>
                <c:pt idx="92">
                  <c:v>-7.0000000000000007E-2</c:v>
                </c:pt>
                <c:pt idx="93">
                  <c:v>-7.0000000000000007E-2</c:v>
                </c:pt>
                <c:pt idx="94">
                  <c:v>-0.06</c:v>
                </c:pt>
                <c:pt idx="95">
                  <c:v>-0.06</c:v>
                </c:pt>
                <c:pt idx="96">
                  <c:v>-0.06</c:v>
                </c:pt>
                <c:pt idx="97">
                  <c:v>-0.05</c:v>
                </c:pt>
                <c:pt idx="98">
                  <c:v>-0.04</c:v>
                </c:pt>
                <c:pt idx="99">
                  <c:v>-0.05</c:v>
                </c:pt>
                <c:pt idx="100">
                  <c:v>-0.05</c:v>
                </c:pt>
                <c:pt idx="101">
                  <c:v>-0.04</c:v>
                </c:pt>
                <c:pt idx="102">
                  <c:v>-0.04</c:v>
                </c:pt>
                <c:pt idx="103">
                  <c:v>-0.05</c:v>
                </c:pt>
                <c:pt idx="104">
                  <c:v>-0.04</c:v>
                </c:pt>
                <c:pt idx="105">
                  <c:v>-0.04</c:v>
                </c:pt>
                <c:pt idx="106">
                  <c:v>-0.03</c:v>
                </c:pt>
                <c:pt idx="107">
                  <c:v>-0.03</c:v>
                </c:pt>
                <c:pt idx="108">
                  <c:v>-0.03</c:v>
                </c:pt>
                <c:pt idx="109">
                  <c:v>-0.04</c:v>
                </c:pt>
                <c:pt idx="110">
                  <c:v>-0.04</c:v>
                </c:pt>
                <c:pt idx="111">
                  <c:v>-0.04</c:v>
                </c:pt>
                <c:pt idx="112">
                  <c:v>-0.05</c:v>
                </c:pt>
                <c:pt idx="113">
                  <c:v>-0.05</c:v>
                </c:pt>
                <c:pt idx="114">
                  <c:v>-0.05</c:v>
                </c:pt>
                <c:pt idx="115">
                  <c:v>-0.05</c:v>
                </c:pt>
                <c:pt idx="116">
                  <c:v>-0.04</c:v>
                </c:pt>
                <c:pt idx="117">
                  <c:v>-0.04</c:v>
                </c:pt>
                <c:pt idx="118">
                  <c:v>-0.04</c:v>
                </c:pt>
                <c:pt idx="119">
                  <c:v>-0.03</c:v>
                </c:pt>
                <c:pt idx="120">
                  <c:v>-0.02</c:v>
                </c:pt>
                <c:pt idx="121">
                  <c:v>-0.02</c:v>
                </c:pt>
                <c:pt idx="122">
                  <c:v>0</c:v>
                </c:pt>
                <c:pt idx="123">
                  <c:v>0</c:v>
                </c:pt>
                <c:pt idx="124">
                  <c:v>0.01</c:v>
                </c:pt>
                <c:pt idx="125">
                  <c:v>0.01</c:v>
                </c:pt>
                <c:pt idx="126">
                  <c:v>0.01</c:v>
                </c:pt>
                <c:pt idx="127">
                  <c:v>0.02</c:v>
                </c:pt>
                <c:pt idx="128">
                  <c:v>0.03</c:v>
                </c:pt>
                <c:pt idx="129">
                  <c:v>0.03</c:v>
                </c:pt>
                <c:pt idx="130">
                  <c:v>0.04</c:v>
                </c:pt>
                <c:pt idx="131">
                  <c:v>0.04</c:v>
                </c:pt>
                <c:pt idx="132">
                  <c:v>0.04</c:v>
                </c:pt>
                <c:pt idx="133">
                  <c:v>0.05</c:v>
                </c:pt>
                <c:pt idx="134">
                  <c:v>0.05</c:v>
                </c:pt>
                <c:pt idx="135">
                  <c:v>0.04</c:v>
                </c:pt>
                <c:pt idx="136">
                  <c:v>0.05</c:v>
                </c:pt>
                <c:pt idx="137">
                  <c:v>0.05</c:v>
                </c:pt>
                <c:pt idx="138">
                  <c:v>0.05</c:v>
                </c:pt>
                <c:pt idx="139">
                  <c:v>0.04</c:v>
                </c:pt>
                <c:pt idx="140">
                  <c:v>0.05</c:v>
                </c:pt>
                <c:pt idx="141">
                  <c:v>0.05</c:v>
                </c:pt>
                <c:pt idx="142">
                  <c:v>0.05</c:v>
                </c:pt>
                <c:pt idx="143">
                  <c:v>0.05</c:v>
                </c:pt>
                <c:pt idx="144">
                  <c:v>0.04</c:v>
                </c:pt>
                <c:pt idx="145">
                  <c:v>0.04</c:v>
                </c:pt>
                <c:pt idx="146">
                  <c:v>0.05</c:v>
                </c:pt>
                <c:pt idx="147">
                  <c:v>0.04</c:v>
                </c:pt>
                <c:pt idx="148">
                  <c:v>0.04</c:v>
                </c:pt>
                <c:pt idx="149">
                  <c:v>0.03</c:v>
                </c:pt>
                <c:pt idx="150">
                  <c:v>0.03</c:v>
                </c:pt>
                <c:pt idx="151">
                  <c:v>0.02</c:v>
                </c:pt>
                <c:pt idx="152">
                  <c:v>0.03</c:v>
                </c:pt>
                <c:pt idx="153">
                  <c:v>0.02</c:v>
                </c:pt>
                <c:pt idx="154">
                  <c:v>0.03</c:v>
                </c:pt>
                <c:pt idx="155">
                  <c:v>0.02</c:v>
                </c:pt>
                <c:pt idx="156">
                  <c:v>0.02</c:v>
                </c:pt>
                <c:pt idx="157">
                  <c:v>0.02</c:v>
                </c:pt>
                <c:pt idx="158">
                  <c:v>0.02</c:v>
                </c:pt>
                <c:pt idx="159">
                  <c:v>0.01</c:v>
                </c:pt>
                <c:pt idx="160">
                  <c:v>0.01</c:v>
                </c:pt>
                <c:pt idx="161">
                  <c:v>0</c:v>
                </c:pt>
                <c:pt idx="162">
                  <c:v>0</c:v>
                </c:pt>
                <c:pt idx="163">
                  <c:v>0.01</c:v>
                </c:pt>
                <c:pt idx="164">
                  <c:v>0</c:v>
                </c:pt>
                <c:pt idx="165">
                  <c:v>0</c:v>
                </c:pt>
                <c:pt idx="166">
                  <c:v>0</c:v>
                </c:pt>
                <c:pt idx="167">
                  <c:v>0</c:v>
                </c:pt>
                <c:pt idx="168">
                  <c:v>0.01</c:v>
                </c:pt>
                <c:pt idx="169">
                  <c:v>0</c:v>
                </c:pt>
                <c:pt idx="170">
                  <c:v>-0.01</c:v>
                </c:pt>
                <c:pt idx="171">
                  <c:v>-0.02</c:v>
                </c:pt>
              </c:numCache>
            </c:numRef>
          </c:val>
          <c:smooth val="0"/>
        </c:ser>
        <c:dLbls>
          <c:showLegendKey val="0"/>
          <c:showVal val="0"/>
          <c:showCatName val="0"/>
          <c:showSerName val="0"/>
          <c:showPercent val="0"/>
          <c:showBubbleSize val="0"/>
        </c:dLbls>
        <c:smooth val="0"/>
        <c:axId val="134182312"/>
        <c:axId val="134182704"/>
      </c:lineChart>
      <c:catAx>
        <c:axId val="13418231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4182704"/>
        <c:crosses val="autoZero"/>
        <c:auto val="1"/>
        <c:lblAlgn val="ctr"/>
        <c:lblOffset val="100"/>
        <c:noMultiLvlLbl val="0"/>
      </c:catAx>
      <c:valAx>
        <c:axId val="134182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41823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Pt>
            <c:idx val="9"/>
            <c:bubble3D val="0"/>
            <c:spPr>
              <a:solidFill>
                <a:schemeClr val="accent4">
                  <a:lumMod val="60000"/>
                </a:schemeClr>
              </a:solidFill>
              <a:ln w="19050">
                <a:solidFill>
                  <a:schemeClr val="lt1"/>
                </a:solidFill>
              </a:ln>
              <a:effectLst/>
            </c:spPr>
          </c:dPt>
          <c:dPt>
            <c:idx val="10"/>
            <c:bubble3D val="0"/>
            <c:spPr>
              <a:solidFill>
                <a:schemeClr val="accent5">
                  <a:lumMod val="60000"/>
                </a:schemeClr>
              </a:solidFill>
              <a:ln w="19050">
                <a:solidFill>
                  <a:schemeClr val="lt1"/>
                </a:solidFill>
              </a:ln>
              <a:effectLst/>
            </c:spPr>
          </c:dPt>
          <c:dPt>
            <c:idx val="11"/>
            <c:bubble3D val="0"/>
            <c:spPr>
              <a:solidFill>
                <a:schemeClr val="accent6">
                  <a:lumMod val="60000"/>
                </a:schemeClr>
              </a:solidFill>
              <a:ln w="19050">
                <a:solidFill>
                  <a:schemeClr val="lt1"/>
                </a:solidFill>
              </a:ln>
              <a:effectLst/>
            </c:spPr>
          </c:dPt>
          <c:dLbls>
            <c:dLbl>
              <c:idx val="3"/>
              <c:layout>
                <c:manualLayout>
                  <c:x val="6.0386473429951779E-2"/>
                  <c:y val="-3.8986362255829202E-2"/>
                </c:manualLayout>
              </c:layout>
              <c:dLblPos val="bestFit"/>
              <c:showLegendKey val="0"/>
              <c:showVal val="1"/>
              <c:showCatName val="1"/>
              <c:showSerName val="0"/>
              <c:showPercent val="0"/>
              <c:showBubbleSize val="0"/>
              <c:extLst>
                <c:ext xmlns:c15="http://schemas.microsoft.com/office/drawing/2012/chart" uri="{CE6537A1-D6FC-4f65-9D91-7224C49458BB}"/>
              </c:extLst>
            </c:dLbl>
            <c:dLbl>
              <c:idx val="4"/>
              <c:layout>
                <c:manualLayout>
                  <c:x val="9.7826086956521646E-2"/>
                  <c:y val="-8.2606192269919412E-3"/>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7208328578492907"/>
                      <c:h val="0.10477661601061687"/>
                    </c:manualLayout>
                  </c15:layout>
                </c:ext>
              </c:extLst>
            </c:dLbl>
            <c:dLbl>
              <c:idx val="10"/>
              <c:layout>
                <c:manualLayout>
                  <c:x val="-4.8309178743961793E-3"/>
                  <c:y val="-3.4113066973850553E-2"/>
                </c:manualLayout>
              </c:layout>
              <c:dLblPos val="bestFit"/>
              <c:showLegendKey val="0"/>
              <c:showVal val="1"/>
              <c:showCatName val="1"/>
              <c:showSerName val="0"/>
              <c:showPercent val="0"/>
              <c:showBubbleSize val="0"/>
              <c:extLst>
                <c:ext xmlns:c15="http://schemas.microsoft.com/office/drawing/2012/chart" uri="{CE6537A1-D6FC-4f65-9D91-7224C49458BB}"/>
              </c:extLst>
            </c:dLbl>
            <c:dLbl>
              <c:idx val="11"/>
              <c:layout>
                <c:manualLayout>
                  <c:x val="0.10628019323671498"/>
                  <c:y val="9.7465905639573004E-3"/>
                </c:manualLayout>
              </c:layout>
              <c:dLblPos val="bestFit"/>
              <c:showLegendKey val="0"/>
              <c:showVal val="1"/>
              <c:showCatName val="1"/>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Sheet1!$A$2:$A$13</c:f>
              <c:strCache>
                <c:ptCount val="12"/>
                <c:pt idx="0">
                  <c:v>Total Property Premiums</c:v>
                </c:pt>
                <c:pt idx="1">
                  <c:v>Property Retained Losses</c:v>
                </c:pt>
                <c:pt idx="2">
                  <c:v>Total Liability Premium</c:v>
                </c:pt>
                <c:pt idx="3">
                  <c:v>Liability Retained Losses</c:v>
                </c:pt>
                <c:pt idx="4">
                  <c:v>Total Management Liability Costs</c:v>
                </c:pt>
                <c:pt idx="5">
                  <c:v>Total Workers Comp. Premiums</c:v>
                </c:pt>
                <c:pt idx="6">
                  <c:v>Workers Comp Retained Losses</c:v>
                </c:pt>
                <c:pt idx="7">
                  <c:v>Total Professional Liability Costs</c:v>
                </c:pt>
                <c:pt idx="8">
                  <c:v>Total Med. Mal. Costs</c:v>
                </c:pt>
                <c:pt idx="9">
                  <c:v>Total Marine and Aviation Costs</c:v>
                </c:pt>
                <c:pt idx="10">
                  <c:v>Total Administrative Costs</c:v>
                </c:pt>
                <c:pt idx="11">
                  <c:v>Total Fidelity, Surety &amp; Crime Costs</c:v>
                </c:pt>
              </c:strCache>
            </c:strRef>
          </c:cat>
          <c:val>
            <c:numRef>
              <c:f>Sheet1!$B$2:$B$13</c:f>
              <c:numCache>
                <c:formatCode>0%</c:formatCode>
                <c:ptCount val="12"/>
                <c:pt idx="0">
                  <c:v>0.21</c:v>
                </c:pt>
                <c:pt idx="1">
                  <c:v>0.01</c:v>
                </c:pt>
                <c:pt idx="2">
                  <c:v>0.19</c:v>
                </c:pt>
                <c:pt idx="3">
                  <c:v>0.04</c:v>
                </c:pt>
                <c:pt idx="4">
                  <c:v>0.06</c:v>
                </c:pt>
                <c:pt idx="5">
                  <c:v>0.1</c:v>
                </c:pt>
                <c:pt idx="6">
                  <c:v>0.09</c:v>
                </c:pt>
                <c:pt idx="7">
                  <c:v>0.09</c:v>
                </c:pt>
                <c:pt idx="8">
                  <c:v>0.1</c:v>
                </c:pt>
                <c:pt idx="9">
                  <c:v>0.04</c:v>
                </c:pt>
                <c:pt idx="10">
                  <c:v>0.06</c:v>
                </c:pt>
                <c:pt idx="11">
                  <c:v>0.01</c:v>
                </c:pt>
              </c:numCache>
            </c:numRef>
          </c:val>
        </c:ser>
        <c:dLbls>
          <c:dLblPos val="outEnd"/>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Private Carriers ($ B)</c:v>
                </c:pt>
              </c:strCache>
            </c:strRef>
          </c:tx>
          <c:spPr>
            <a:solidFill>
              <a:srgbClr val="225A7A"/>
            </a:solidFill>
          </c:spPr>
          <c:invertIfNegative val="0"/>
          <c:dPt>
            <c:idx val="19"/>
            <c:invertIfNegative val="0"/>
            <c:bubble3D val="0"/>
            <c:spPr>
              <a:solidFill>
                <a:srgbClr val="225A7A"/>
              </a:solidFill>
              <a:ln>
                <a:solidFill>
                  <a:srgbClr val="3E7BB8"/>
                </a:solidFill>
              </a:ln>
            </c:spPr>
          </c:dPt>
          <c:dPt>
            <c:idx val="21"/>
            <c:invertIfNegative val="0"/>
            <c:bubble3D val="0"/>
          </c:dPt>
          <c:dPt>
            <c:idx val="22"/>
            <c:invertIfNegative val="0"/>
            <c:bubble3D val="0"/>
          </c:dPt>
          <c:dPt>
            <c:idx val="23"/>
            <c:invertIfNegative val="0"/>
            <c:bubble3D val="0"/>
          </c:dPt>
          <c:dPt>
            <c:idx val="24"/>
            <c:invertIfNegative val="0"/>
            <c:bubble3D val="0"/>
            <c:spPr>
              <a:solidFill>
                <a:srgbClr val="00B0F0"/>
              </a:solidFill>
            </c:spPr>
          </c:dPt>
          <c:dLbls>
            <c:numFmt formatCode="#,##0.0" sourceLinked="0"/>
            <c:spPr>
              <a:noFill/>
              <a:ln>
                <a:noFill/>
              </a:ln>
              <a:effectLst/>
            </c:spPr>
            <c:txPr>
              <a:bodyPr rot="0" vert="horz"/>
              <a:lstStyle/>
              <a:p>
                <a:pPr>
                  <a:defRPr sz="1094" b="1" i="0" baseline="0">
                    <a:solidFill>
                      <a:schemeClr val="bg1"/>
                    </a:solidFill>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Sheet1!$A$2:$A$26</c:f>
              <c:strCache>
                <c:ptCount val="25"/>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14P</c:v>
                </c:pt>
              </c:strCache>
            </c:strRef>
          </c:cat>
          <c:val>
            <c:numRef>
              <c:f>Sheet1!$B$2:$B$26</c:f>
              <c:numCache>
                <c:formatCode>0.000</c:formatCode>
                <c:ptCount val="25"/>
                <c:pt idx="0">
                  <c:v>30.996355121000001</c:v>
                </c:pt>
                <c:pt idx="1">
                  <c:v>31.316294560999999</c:v>
                </c:pt>
                <c:pt idx="2">
                  <c:v>29.753761604000001</c:v>
                </c:pt>
                <c:pt idx="3">
                  <c:v>30.505050416</c:v>
                </c:pt>
                <c:pt idx="4">
                  <c:v>29.077386128000001</c:v>
                </c:pt>
                <c:pt idx="5">
                  <c:v>26.321967000000001</c:v>
                </c:pt>
                <c:pt idx="6">
                  <c:v>25.202254229000001</c:v>
                </c:pt>
                <c:pt idx="7">
                  <c:v>24.183790124000001</c:v>
                </c:pt>
                <c:pt idx="8">
                  <c:v>23.294640043000001</c:v>
                </c:pt>
                <c:pt idx="9">
                  <c:v>22.304646870999999</c:v>
                </c:pt>
                <c:pt idx="10">
                  <c:v>24.956931406999999</c:v>
                </c:pt>
                <c:pt idx="11">
                  <c:v>26.133928442000002</c:v>
                </c:pt>
                <c:pt idx="12">
                  <c:v>29.249614615000002</c:v>
                </c:pt>
                <c:pt idx="13">
                  <c:v>31.117596655999996</c:v>
                </c:pt>
                <c:pt idx="14">
                  <c:v>34.662006891000004</c:v>
                </c:pt>
                <c:pt idx="15">
                  <c:v>37.784561175999997</c:v>
                </c:pt>
                <c:pt idx="16">
                  <c:v>38.611554639999994</c:v>
                </c:pt>
                <c:pt idx="17">
                  <c:v>37.587669666999993</c:v>
                </c:pt>
                <c:pt idx="18">
                  <c:v>33.755330207999997</c:v>
                </c:pt>
                <c:pt idx="19">
                  <c:v>30.3</c:v>
                </c:pt>
                <c:pt idx="20">
                  <c:v>29.9</c:v>
                </c:pt>
                <c:pt idx="21">
                  <c:v>32.299999999999997</c:v>
                </c:pt>
                <c:pt idx="22">
                  <c:v>35.1</c:v>
                </c:pt>
                <c:pt idx="23">
                  <c:v>36.9</c:v>
                </c:pt>
                <c:pt idx="24">
                  <c:v>38.5</c:v>
                </c:pt>
              </c:numCache>
            </c:numRef>
          </c:val>
        </c:ser>
        <c:ser>
          <c:idx val="2"/>
          <c:order val="1"/>
          <c:tx>
            <c:strRef>
              <c:f>Sheet1!$C$1</c:f>
              <c:strCache>
                <c:ptCount val="1"/>
                <c:pt idx="0">
                  <c:v>State Funds ($ B)</c:v>
                </c:pt>
              </c:strCache>
            </c:strRef>
          </c:tx>
          <c:spPr>
            <a:solidFill>
              <a:schemeClr val="accent6"/>
            </a:solidFill>
          </c:spPr>
          <c:invertIfNegative val="0"/>
          <c:dPt>
            <c:idx val="19"/>
            <c:invertIfNegative val="0"/>
            <c:bubble3D val="0"/>
            <c:spPr>
              <a:solidFill>
                <a:schemeClr val="accent6"/>
              </a:solidFill>
              <a:ln>
                <a:solidFill>
                  <a:schemeClr val="accent2"/>
                </a:solidFill>
              </a:ln>
            </c:spPr>
          </c:dPt>
          <c:dPt>
            <c:idx val="22"/>
            <c:invertIfNegative val="0"/>
            <c:bubble3D val="0"/>
          </c:dPt>
          <c:dPt>
            <c:idx val="23"/>
            <c:invertIfNegative val="0"/>
            <c:bubble3D val="0"/>
          </c:dPt>
          <c:dPt>
            <c:idx val="24"/>
            <c:invertIfNegative val="0"/>
            <c:bubble3D val="0"/>
            <c:spPr>
              <a:solidFill>
                <a:schemeClr val="accent6">
                  <a:lumMod val="60000"/>
                  <a:lumOff val="40000"/>
                </a:schemeClr>
              </a:solidFill>
            </c:spPr>
          </c:dPt>
          <c:cat>
            <c:strRef>
              <c:f>Sheet1!$A$2:$A$26</c:f>
              <c:strCache>
                <c:ptCount val="25"/>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14P</c:v>
                </c:pt>
              </c:strCache>
            </c:strRef>
          </c:cat>
          <c:val>
            <c:numRef>
              <c:f>Sheet1!$C$2:$C$26</c:f>
              <c:numCache>
                <c:formatCode>0.000</c:formatCode>
                <c:ptCount val="25"/>
                <c:pt idx="0">
                  <c:v>4.3</c:v>
                </c:pt>
                <c:pt idx="1">
                  <c:v>4.4000000000000004</c:v>
                </c:pt>
                <c:pt idx="2">
                  <c:v>4.5</c:v>
                </c:pt>
                <c:pt idx="3">
                  <c:v>4.9000000000000004</c:v>
                </c:pt>
                <c:pt idx="4">
                  <c:v>4.5</c:v>
                </c:pt>
                <c:pt idx="5">
                  <c:v>3.8</c:v>
                </c:pt>
                <c:pt idx="6">
                  <c:v>3.3</c:v>
                </c:pt>
                <c:pt idx="7">
                  <c:v>2.6816056490000002</c:v>
                </c:pt>
                <c:pt idx="8">
                  <c:v>2.644896573</c:v>
                </c:pt>
                <c:pt idx="9">
                  <c:v>2.702384602</c:v>
                </c:pt>
                <c:pt idx="10">
                  <c:v>3.6824865689999999</c:v>
                </c:pt>
                <c:pt idx="11">
                  <c:v>6.0117218489999997</c:v>
                </c:pt>
                <c:pt idx="12">
                  <c:v>8.4210921709999997</c:v>
                </c:pt>
                <c:pt idx="13">
                  <c:v>11.156217815</c:v>
                </c:pt>
                <c:pt idx="14">
                  <c:v>11.819045130999999</c:v>
                </c:pt>
                <c:pt idx="15">
                  <c:v>10.065</c:v>
                </c:pt>
                <c:pt idx="16">
                  <c:v>7.8433660380000001</c:v>
                </c:pt>
                <c:pt idx="17">
                  <c:v>6.7283254809999997</c:v>
                </c:pt>
                <c:pt idx="18">
                  <c:v>5.5453181000000002</c:v>
                </c:pt>
                <c:pt idx="19">
                  <c:v>4.3</c:v>
                </c:pt>
                <c:pt idx="20">
                  <c:v>3.9</c:v>
                </c:pt>
                <c:pt idx="21">
                  <c:v>4.0999999999999996</c:v>
                </c:pt>
                <c:pt idx="22">
                  <c:v>4.4000000000000004</c:v>
                </c:pt>
                <c:pt idx="23">
                  <c:v>4.9000000000000004</c:v>
                </c:pt>
                <c:pt idx="24">
                  <c:v>5.7</c:v>
                </c:pt>
              </c:numCache>
            </c:numRef>
          </c:val>
        </c:ser>
        <c:dLbls>
          <c:showLegendKey val="0"/>
          <c:showVal val="0"/>
          <c:showCatName val="0"/>
          <c:showSerName val="0"/>
          <c:showPercent val="0"/>
          <c:showBubbleSize val="0"/>
        </c:dLbls>
        <c:gapWidth val="20"/>
        <c:overlap val="100"/>
        <c:axId val="158977408"/>
        <c:axId val="158982504"/>
      </c:barChart>
      <c:lineChart>
        <c:grouping val="standard"/>
        <c:varyColors val="0"/>
        <c:ser>
          <c:idx val="3"/>
          <c:order val="2"/>
          <c:tx>
            <c:strRef>
              <c:f>Sheet1!$D$1</c:f>
              <c:strCache>
                <c:ptCount val="1"/>
                <c:pt idx="0">
                  <c:v>Label Placeholder</c:v>
                </c:pt>
              </c:strCache>
            </c:strRef>
          </c:tx>
          <c:spPr>
            <a:ln>
              <a:noFill/>
            </a:ln>
          </c:spPr>
          <c:marker>
            <c:symbol val="none"/>
          </c:marker>
          <c:dLbls>
            <c:dLbl>
              <c:idx val="18"/>
              <c:numFmt formatCode="#,##0.0" sourceLinked="0"/>
              <c:spPr/>
              <c:txPr>
                <a:bodyPr/>
                <a:lstStyle/>
                <a:p>
                  <a:pPr>
                    <a:defRPr sz="1200" b="1" baseline="0">
                      <a:latin typeface="Arial" pitchFamily="34" charset="0"/>
                      <a:cs typeface="Arial" pitchFamily="34" charset="0"/>
                    </a:defRPr>
                  </a:pPr>
                  <a:endParaRPr lang="en-US"/>
                </a:p>
              </c:txPr>
              <c:dLblPos val="t"/>
              <c:showLegendKey val="0"/>
              <c:showVal val="1"/>
              <c:showCatName val="0"/>
              <c:showSerName val="0"/>
              <c:showPercent val="0"/>
              <c:showBubbleSize val="0"/>
            </c:dLbl>
            <c:numFmt formatCode="#,##0.0" sourceLinked="0"/>
            <c:spPr>
              <a:noFill/>
              <a:ln>
                <a:noFill/>
              </a:ln>
              <a:effectLst/>
            </c:spPr>
            <c:txPr>
              <a:bodyPr/>
              <a:lstStyle/>
              <a:p>
                <a:pPr>
                  <a:defRPr sz="1200" b="1">
                    <a:latin typeface="Arial" pitchFamily="34" charset="0"/>
                    <a:cs typeface="Arial"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Sheet1!$A$2:$A$26</c:f>
              <c:strCache>
                <c:ptCount val="25"/>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14P</c:v>
                </c:pt>
              </c:strCache>
            </c:strRef>
          </c:cat>
          <c:val>
            <c:numRef>
              <c:f>Sheet1!$D$2:$D$26</c:f>
              <c:numCache>
                <c:formatCode>0.000</c:formatCode>
                <c:ptCount val="25"/>
                <c:pt idx="0">
                  <c:v>35.299999999999997</c:v>
                </c:pt>
                <c:pt idx="1">
                  <c:v>35.700000000000003</c:v>
                </c:pt>
                <c:pt idx="2">
                  <c:v>34.299999999999997</c:v>
                </c:pt>
                <c:pt idx="3">
                  <c:v>35.4</c:v>
                </c:pt>
                <c:pt idx="4">
                  <c:v>33.6</c:v>
                </c:pt>
                <c:pt idx="5">
                  <c:v>30.1</c:v>
                </c:pt>
                <c:pt idx="6">
                  <c:v>28.5</c:v>
                </c:pt>
                <c:pt idx="7">
                  <c:v>26.865395773000003</c:v>
                </c:pt>
                <c:pt idx="8">
                  <c:v>25.939536616000002</c:v>
                </c:pt>
                <c:pt idx="9">
                  <c:v>25.007031472999998</c:v>
                </c:pt>
                <c:pt idx="10">
                  <c:v>28.639417975999997</c:v>
                </c:pt>
                <c:pt idx="11">
                  <c:v>32.145650291000003</c:v>
                </c:pt>
                <c:pt idx="12">
                  <c:v>37.670706786000004</c:v>
                </c:pt>
                <c:pt idx="13">
                  <c:v>42.273814470999994</c:v>
                </c:pt>
                <c:pt idx="14">
                  <c:v>46.481052022</c:v>
                </c:pt>
                <c:pt idx="15">
                  <c:v>47.849561175999995</c:v>
                </c:pt>
                <c:pt idx="16">
                  <c:v>46.454920677999993</c:v>
                </c:pt>
                <c:pt idx="17">
                  <c:v>44.315995147999992</c:v>
                </c:pt>
                <c:pt idx="18">
                  <c:v>39.300648308</c:v>
                </c:pt>
                <c:pt idx="19">
                  <c:v>34.6</c:v>
                </c:pt>
                <c:pt idx="20">
                  <c:v>33.799999999999997</c:v>
                </c:pt>
                <c:pt idx="21">
                  <c:v>36.4</c:v>
                </c:pt>
                <c:pt idx="22">
                  <c:v>39.5</c:v>
                </c:pt>
                <c:pt idx="23">
                  <c:v>41.8</c:v>
                </c:pt>
                <c:pt idx="24">
                  <c:v>44.2</c:v>
                </c:pt>
              </c:numCache>
            </c:numRef>
          </c:val>
          <c:smooth val="0"/>
        </c:ser>
        <c:ser>
          <c:idx val="1"/>
          <c:order val="3"/>
          <c:tx>
            <c:strRef>
              <c:f>Sheet1!$E$1</c:f>
              <c:strCache>
                <c:ptCount val="1"/>
                <c:pt idx="0">
                  <c:v>AVG</c:v>
                </c:pt>
              </c:strCache>
            </c:strRef>
          </c:tx>
          <c:spPr>
            <a:ln w="28024">
              <a:noFill/>
            </a:ln>
          </c:spPr>
          <c:marker>
            <c:symbol val="none"/>
          </c:marker>
          <c:cat>
            <c:strRef>
              <c:f>Sheet1!$A$2:$A$26</c:f>
              <c:strCache>
                <c:ptCount val="25"/>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14P</c:v>
                </c:pt>
              </c:strCache>
            </c:strRef>
          </c:cat>
          <c:val>
            <c:numRef>
              <c:f>Sheet1!$E$2:$E$26</c:f>
              <c:numCache>
                <c:formatCode>0.000</c:formatCode>
                <c:ptCount val="25"/>
                <c:pt idx="0">
                  <c:v>29.621833333333331</c:v>
                </c:pt>
                <c:pt idx="1">
                  <c:v>29.621833333333331</c:v>
                </c:pt>
                <c:pt idx="2">
                  <c:v>29.621833333333331</c:v>
                </c:pt>
                <c:pt idx="3">
                  <c:v>29.621833333333331</c:v>
                </c:pt>
                <c:pt idx="4">
                  <c:v>29.621833333333331</c:v>
                </c:pt>
                <c:pt idx="5">
                  <c:v>29.621833333333331</c:v>
                </c:pt>
                <c:pt idx="6">
                  <c:v>29.621833333333331</c:v>
                </c:pt>
                <c:pt idx="7">
                  <c:v>29.621833333333331</c:v>
                </c:pt>
                <c:pt idx="8">
                  <c:v>29.621833333333331</c:v>
                </c:pt>
                <c:pt idx="9">
                  <c:v>29.621833333333331</c:v>
                </c:pt>
                <c:pt idx="10">
                  <c:v>29.621833333333331</c:v>
                </c:pt>
                <c:pt idx="11">
                  <c:v>29.621833333333331</c:v>
                </c:pt>
                <c:pt idx="12">
                  <c:v>29.621833333333331</c:v>
                </c:pt>
                <c:pt idx="13">
                  <c:v>29.621833333333331</c:v>
                </c:pt>
                <c:pt idx="14">
                  <c:v>29.621833333333331</c:v>
                </c:pt>
                <c:pt idx="15">
                  <c:v>29.621833333333331</c:v>
                </c:pt>
                <c:pt idx="16">
                  <c:v>29.621833333333331</c:v>
                </c:pt>
                <c:pt idx="17">
                  <c:v>29.621833333333331</c:v>
                </c:pt>
                <c:pt idx="18">
                  <c:v>29.621833333333331</c:v>
                </c:pt>
                <c:pt idx="19">
                  <c:v>29.622</c:v>
                </c:pt>
                <c:pt idx="20">
                  <c:v>29.622</c:v>
                </c:pt>
                <c:pt idx="21">
                  <c:v>29.622</c:v>
                </c:pt>
                <c:pt idx="22">
                  <c:v>29.622</c:v>
                </c:pt>
                <c:pt idx="23">
                  <c:v>29.622</c:v>
                </c:pt>
                <c:pt idx="24">
                  <c:v>29.622</c:v>
                </c:pt>
              </c:numCache>
            </c:numRef>
          </c:val>
          <c:smooth val="0"/>
        </c:ser>
        <c:dLbls>
          <c:showLegendKey val="0"/>
          <c:showVal val="0"/>
          <c:showCatName val="0"/>
          <c:showSerName val="0"/>
          <c:showPercent val="0"/>
          <c:showBubbleSize val="0"/>
        </c:dLbls>
        <c:marker val="1"/>
        <c:smooth val="0"/>
        <c:axId val="158977408"/>
        <c:axId val="158982504"/>
      </c:lineChart>
      <c:catAx>
        <c:axId val="158977408"/>
        <c:scaling>
          <c:orientation val="minMax"/>
        </c:scaling>
        <c:delete val="0"/>
        <c:axPos val="b"/>
        <c:numFmt formatCode="General" sourceLinked="1"/>
        <c:majorTickMark val="none"/>
        <c:minorTickMark val="none"/>
        <c:tickLblPos val="low"/>
        <c:spPr>
          <a:ln w="28024">
            <a:solidFill>
              <a:schemeClr val="bg1">
                <a:lumMod val="50000"/>
              </a:schemeClr>
            </a:solidFill>
          </a:ln>
        </c:spPr>
        <c:txPr>
          <a:bodyPr rot="0"/>
          <a:lstStyle/>
          <a:p>
            <a:pPr>
              <a:defRPr sz="1173" b="1">
                <a:latin typeface="Arial" pitchFamily="34" charset="0"/>
                <a:cs typeface="Arial" pitchFamily="34" charset="0"/>
              </a:defRPr>
            </a:pPr>
            <a:endParaRPr lang="en-US"/>
          </a:p>
        </c:txPr>
        <c:crossAx val="158982504"/>
        <c:crosses val="autoZero"/>
        <c:auto val="0"/>
        <c:lblAlgn val="ctr"/>
        <c:lblOffset val="100"/>
        <c:tickLblSkip val="1"/>
        <c:noMultiLvlLbl val="0"/>
      </c:catAx>
      <c:valAx>
        <c:axId val="158982504"/>
        <c:scaling>
          <c:orientation val="minMax"/>
          <c:max val="50"/>
          <c:min val="0"/>
        </c:scaling>
        <c:delete val="0"/>
        <c:axPos val="l"/>
        <c:numFmt formatCode="0" sourceLinked="0"/>
        <c:majorTickMark val="none"/>
        <c:minorTickMark val="none"/>
        <c:tickLblPos val="low"/>
        <c:spPr>
          <a:ln w="28024">
            <a:solidFill>
              <a:schemeClr val="bg1">
                <a:lumMod val="50000"/>
              </a:schemeClr>
            </a:solidFill>
          </a:ln>
        </c:spPr>
        <c:txPr>
          <a:bodyPr/>
          <a:lstStyle/>
          <a:p>
            <a:pPr>
              <a:defRPr sz="1573" b="1">
                <a:latin typeface="Arial" pitchFamily="34" charset="0"/>
                <a:cs typeface="Arial" pitchFamily="34" charset="0"/>
              </a:defRPr>
            </a:pPr>
            <a:endParaRPr lang="en-US"/>
          </a:p>
        </c:txPr>
        <c:crossAx val="158977408"/>
        <c:crosses val="autoZero"/>
        <c:crossBetween val="between"/>
        <c:majorUnit val="10"/>
      </c:valAx>
      <c:spPr>
        <a:noFill/>
        <a:ln w="25363">
          <a:noFill/>
        </a:ln>
      </c:spPr>
    </c:plotArea>
    <c:legend>
      <c:legendPos val="r"/>
      <c:legendEntry>
        <c:idx val="2"/>
        <c:delete val="1"/>
      </c:legendEntry>
      <c:legendEntry>
        <c:idx val="3"/>
        <c:delete val="1"/>
      </c:legendEntry>
      <c:layout>
        <c:manualLayout>
          <c:xMode val="edge"/>
          <c:yMode val="edge"/>
          <c:x val="6.6474320890547584E-2"/>
          <c:y val="3.1575324607604018E-2"/>
          <c:w val="0.29913829315438417"/>
          <c:h val="0.13509122617950906"/>
        </c:manualLayout>
      </c:layout>
      <c:overlay val="1"/>
      <c:txPr>
        <a:bodyPr/>
        <a:lstStyle/>
        <a:p>
          <a:pPr>
            <a:defRPr sz="1373" b="1">
              <a:latin typeface="Arial" pitchFamily="34" charset="0"/>
              <a:cs typeface="Arial" pitchFamily="34" charset="0"/>
            </a:defRPr>
          </a:pPr>
          <a:endParaRPr lang="en-US"/>
        </a:p>
      </c:txPr>
    </c:legend>
    <c:plotVisOnly val="1"/>
    <c:dispBlanksAs val="gap"/>
    <c:showDLblsOverMax val="0"/>
  </c:chart>
  <c:txPr>
    <a:bodyPr/>
    <a:lstStyle/>
    <a:p>
      <a:pPr>
        <a:defRPr sz="1760"/>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1105217140832474E-2"/>
          <c:y val="3.4098667589344503E-2"/>
          <c:w val="0.93040188886645558"/>
          <c:h val="0.86296741032373536"/>
        </c:manualLayout>
      </c:layout>
      <c:barChart>
        <c:barDir val="col"/>
        <c:grouping val="clustered"/>
        <c:varyColors val="0"/>
        <c:ser>
          <c:idx val="0"/>
          <c:order val="0"/>
          <c:tx>
            <c:strRef>
              <c:f>Chart!$B$1</c:f>
              <c:strCache>
                <c:ptCount val="1"/>
                <c:pt idx="0">
                  <c:v>Indicated</c:v>
                </c:pt>
              </c:strCache>
            </c:strRef>
          </c:tx>
          <c:spPr>
            <a:ln w="6350">
              <a:solidFill>
                <a:srgbClr val="0F5173"/>
              </a:solidFill>
            </a:ln>
          </c:spPr>
          <c:invertIfNegative val="0"/>
          <c:dPt>
            <c:idx val="19"/>
            <c:invertIfNegative val="0"/>
            <c:bubble3D val="0"/>
            <c:spPr>
              <a:solidFill>
                <a:srgbClr val="0F5173"/>
              </a:solidFill>
              <a:ln w="6350">
                <a:solidFill>
                  <a:srgbClr val="0F5173"/>
                </a:solidFill>
              </a:ln>
            </c:spPr>
          </c:dPt>
          <c:dLbls>
            <c:dLbl>
              <c:idx val="19"/>
              <c:numFmt formatCode="#,##0.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dLbl>
              <c:idx val="20"/>
              <c:numFmt formatCode="#,##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numFmt formatCode="#,##0.0" sourceLinked="0"/>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Chart!$A$3:$A$25</c:f>
              <c:strCache>
                <c:ptCount val="23"/>
                <c:pt idx="0">
                  <c:v>92</c:v>
                </c:pt>
                <c:pt idx="1">
                  <c:v>93</c:v>
                </c:pt>
                <c:pt idx="2">
                  <c:v>94</c:v>
                </c:pt>
                <c:pt idx="3">
                  <c:v>95</c:v>
                </c:pt>
                <c:pt idx="4">
                  <c:v>96</c:v>
                </c:pt>
                <c:pt idx="5">
                  <c:v>97</c:v>
                </c:pt>
                <c:pt idx="6">
                  <c:v>98</c:v>
                </c:pt>
                <c:pt idx="7">
                  <c:v>99</c:v>
                </c:pt>
                <c:pt idx="8">
                  <c:v>00</c:v>
                </c:pt>
                <c:pt idx="9">
                  <c:v>01</c:v>
                </c:pt>
                <c:pt idx="10">
                  <c:v>02</c:v>
                </c:pt>
                <c:pt idx="11">
                  <c:v>03</c:v>
                </c:pt>
                <c:pt idx="12">
                  <c:v>04</c:v>
                </c:pt>
                <c:pt idx="13">
                  <c:v>05</c:v>
                </c:pt>
                <c:pt idx="14">
                  <c:v>06</c:v>
                </c:pt>
                <c:pt idx="15">
                  <c:v>07</c:v>
                </c:pt>
                <c:pt idx="16">
                  <c:v>08</c:v>
                </c:pt>
                <c:pt idx="17">
                  <c:v>09</c:v>
                </c:pt>
                <c:pt idx="18">
                  <c:v>10</c:v>
                </c:pt>
                <c:pt idx="19">
                  <c:v>11</c:v>
                </c:pt>
                <c:pt idx="20">
                  <c:v>12</c:v>
                </c:pt>
                <c:pt idx="21">
                  <c:v>13</c:v>
                </c:pt>
                <c:pt idx="22">
                  <c:v>14p</c:v>
                </c:pt>
              </c:strCache>
            </c:strRef>
          </c:cat>
          <c:val>
            <c:numRef>
              <c:f>Chart!$B$3:$B$25</c:f>
              <c:numCache>
                <c:formatCode>General</c:formatCode>
                <c:ptCount val="23"/>
                <c:pt idx="0">
                  <c:v>-4.3999999999999995</c:v>
                </c:pt>
                <c:pt idx="1">
                  <c:v>-9.1999999999999993</c:v>
                </c:pt>
                <c:pt idx="2">
                  <c:v>0.3</c:v>
                </c:pt>
                <c:pt idx="3">
                  <c:v>-6.5</c:v>
                </c:pt>
                <c:pt idx="4">
                  <c:v>-4.5</c:v>
                </c:pt>
                <c:pt idx="5">
                  <c:v>0.5</c:v>
                </c:pt>
                <c:pt idx="6">
                  <c:v>-3.9</c:v>
                </c:pt>
                <c:pt idx="7">
                  <c:v>-2.2999999999999998</c:v>
                </c:pt>
                <c:pt idx="8">
                  <c:v>-4.5</c:v>
                </c:pt>
                <c:pt idx="9">
                  <c:v>-6.899999999999995</c:v>
                </c:pt>
                <c:pt idx="10">
                  <c:v>-4.5</c:v>
                </c:pt>
                <c:pt idx="11">
                  <c:v>-4.1000000000000005</c:v>
                </c:pt>
                <c:pt idx="12">
                  <c:v>-3.6999999999999997</c:v>
                </c:pt>
                <c:pt idx="13">
                  <c:v>-6.6000000000000005</c:v>
                </c:pt>
                <c:pt idx="14">
                  <c:v>-4.5</c:v>
                </c:pt>
                <c:pt idx="15">
                  <c:v>-2.1999999999999997</c:v>
                </c:pt>
                <c:pt idx="16">
                  <c:v>-4.3</c:v>
                </c:pt>
                <c:pt idx="17">
                  <c:v>-4.9000000000000004</c:v>
                </c:pt>
                <c:pt idx="18">
                  <c:v>10.6</c:v>
                </c:pt>
                <c:pt idx="19" formatCode="0.0">
                  <c:v>-3.8</c:v>
                </c:pt>
                <c:pt idx="20">
                  <c:v>-5.7</c:v>
                </c:pt>
                <c:pt idx="21">
                  <c:v>-2.9</c:v>
                </c:pt>
                <c:pt idx="22">
                  <c:v>-2</c:v>
                </c:pt>
              </c:numCache>
            </c:numRef>
          </c:val>
        </c:ser>
        <c:dLbls>
          <c:showLegendKey val="0"/>
          <c:showVal val="0"/>
          <c:showCatName val="0"/>
          <c:showSerName val="0"/>
          <c:showPercent val="0"/>
          <c:showBubbleSize val="0"/>
        </c:dLbls>
        <c:gapWidth val="80"/>
        <c:axId val="158979368"/>
        <c:axId val="158981720"/>
      </c:barChart>
      <c:barChart>
        <c:barDir val="col"/>
        <c:grouping val="stacked"/>
        <c:varyColors val="0"/>
        <c:ser>
          <c:idx val="1"/>
          <c:order val="1"/>
          <c:tx>
            <c:strRef>
              <c:f>Chart!$C$1</c:f>
              <c:strCache>
                <c:ptCount val="1"/>
                <c:pt idx="0">
                  <c:v>Adjusted*</c:v>
                </c:pt>
              </c:strCache>
            </c:strRef>
          </c:tx>
          <c:spPr>
            <a:solidFill>
              <a:srgbClr val="0F5173">
                <a:lumMod val="20000"/>
                <a:lumOff val="80000"/>
              </a:srgbClr>
            </a:solidFill>
            <a:ln w="6350">
              <a:solidFill>
                <a:srgbClr val="0F5173"/>
              </a:solidFill>
            </a:ln>
          </c:spPr>
          <c:invertIfNegative val="0"/>
          <c:dLbls>
            <c:dLbl>
              <c:idx val="20"/>
              <c:layout>
                <c:manualLayout>
                  <c:x val="0"/>
                  <c:y val="-2.6729031600871201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Chart!$A$3:$A$25</c:f>
              <c:strCache>
                <c:ptCount val="23"/>
                <c:pt idx="0">
                  <c:v>92</c:v>
                </c:pt>
                <c:pt idx="1">
                  <c:v>93</c:v>
                </c:pt>
                <c:pt idx="2">
                  <c:v>94</c:v>
                </c:pt>
                <c:pt idx="3">
                  <c:v>95</c:v>
                </c:pt>
                <c:pt idx="4">
                  <c:v>96</c:v>
                </c:pt>
                <c:pt idx="5">
                  <c:v>97</c:v>
                </c:pt>
                <c:pt idx="6">
                  <c:v>98</c:v>
                </c:pt>
                <c:pt idx="7">
                  <c:v>99</c:v>
                </c:pt>
                <c:pt idx="8">
                  <c:v>00</c:v>
                </c:pt>
                <c:pt idx="9">
                  <c:v>01</c:v>
                </c:pt>
                <c:pt idx="10">
                  <c:v>02</c:v>
                </c:pt>
                <c:pt idx="11">
                  <c:v>03</c:v>
                </c:pt>
                <c:pt idx="12">
                  <c:v>04</c:v>
                </c:pt>
                <c:pt idx="13">
                  <c:v>05</c:v>
                </c:pt>
                <c:pt idx="14">
                  <c:v>06</c:v>
                </c:pt>
                <c:pt idx="15">
                  <c:v>07</c:v>
                </c:pt>
                <c:pt idx="16">
                  <c:v>08</c:v>
                </c:pt>
                <c:pt idx="17">
                  <c:v>09</c:v>
                </c:pt>
                <c:pt idx="18">
                  <c:v>10</c:v>
                </c:pt>
                <c:pt idx="19">
                  <c:v>11</c:v>
                </c:pt>
                <c:pt idx="20">
                  <c:v>12</c:v>
                </c:pt>
                <c:pt idx="21">
                  <c:v>13</c:v>
                </c:pt>
                <c:pt idx="22">
                  <c:v>14p</c:v>
                </c:pt>
              </c:strCache>
            </c:strRef>
          </c:cat>
          <c:val>
            <c:numRef>
              <c:f>Chart!$C$3:$C$25</c:f>
              <c:numCache>
                <c:formatCode>General</c:formatCode>
                <c:ptCount val="23"/>
                <c:pt idx="18">
                  <c:v>3.6</c:v>
                </c:pt>
                <c:pt idx="19" formatCode="0.0">
                  <c:v>-0.8</c:v>
                </c:pt>
              </c:numCache>
            </c:numRef>
          </c:val>
        </c:ser>
        <c:dLbls>
          <c:showLegendKey val="0"/>
          <c:showVal val="0"/>
          <c:showCatName val="0"/>
          <c:showSerName val="0"/>
          <c:showPercent val="0"/>
          <c:showBubbleSize val="0"/>
        </c:dLbls>
        <c:gapWidth val="80"/>
        <c:axId val="158976624"/>
        <c:axId val="158983288"/>
      </c:barChart>
      <c:lineChart>
        <c:grouping val="standard"/>
        <c:varyColors val="0"/>
        <c:ser>
          <c:idx val="2"/>
          <c:order val="2"/>
          <c:tx>
            <c:strRef>
              <c:f>Chart!$D$1</c:f>
              <c:strCache>
                <c:ptCount val="1"/>
                <c:pt idx="0">
                  <c:v>Label Indicated</c:v>
                </c:pt>
              </c:strCache>
            </c:strRef>
          </c:tx>
          <c:spPr>
            <a:ln>
              <a:noFill/>
              <a:prstDash val="lgDash"/>
            </a:ln>
          </c:spPr>
          <c:marker>
            <c:symbol val="none"/>
          </c:marker>
          <c:cat>
            <c:strRef>
              <c:f>Chart!$A$3:$A$25</c:f>
              <c:strCache>
                <c:ptCount val="23"/>
                <c:pt idx="0">
                  <c:v>92</c:v>
                </c:pt>
                <c:pt idx="1">
                  <c:v>93</c:v>
                </c:pt>
                <c:pt idx="2">
                  <c:v>94</c:v>
                </c:pt>
                <c:pt idx="3">
                  <c:v>95</c:v>
                </c:pt>
                <c:pt idx="4">
                  <c:v>96</c:v>
                </c:pt>
                <c:pt idx="5">
                  <c:v>97</c:v>
                </c:pt>
                <c:pt idx="6">
                  <c:v>98</c:v>
                </c:pt>
                <c:pt idx="7">
                  <c:v>99</c:v>
                </c:pt>
                <c:pt idx="8">
                  <c:v>00</c:v>
                </c:pt>
                <c:pt idx="9">
                  <c:v>01</c:v>
                </c:pt>
                <c:pt idx="10">
                  <c:v>02</c:v>
                </c:pt>
                <c:pt idx="11">
                  <c:v>03</c:v>
                </c:pt>
                <c:pt idx="12">
                  <c:v>04</c:v>
                </c:pt>
                <c:pt idx="13">
                  <c:v>05</c:v>
                </c:pt>
                <c:pt idx="14">
                  <c:v>06</c:v>
                </c:pt>
                <c:pt idx="15">
                  <c:v>07</c:v>
                </c:pt>
                <c:pt idx="16">
                  <c:v>08</c:v>
                </c:pt>
                <c:pt idx="17">
                  <c:v>09</c:v>
                </c:pt>
                <c:pt idx="18">
                  <c:v>10</c:v>
                </c:pt>
                <c:pt idx="19">
                  <c:v>11</c:v>
                </c:pt>
                <c:pt idx="20">
                  <c:v>12</c:v>
                </c:pt>
                <c:pt idx="21">
                  <c:v>13</c:v>
                </c:pt>
                <c:pt idx="22">
                  <c:v>14p</c:v>
                </c:pt>
              </c:strCache>
            </c:strRef>
          </c:cat>
          <c:val>
            <c:numRef>
              <c:f>Chart!$D$3:$D$25</c:f>
              <c:numCache>
                <c:formatCode>General</c:formatCode>
                <c:ptCount val="23"/>
                <c:pt idx="0">
                  <c:v>-4.3999999999999995</c:v>
                </c:pt>
                <c:pt idx="1">
                  <c:v>-9.1999999999999993</c:v>
                </c:pt>
                <c:pt idx="2">
                  <c:v>0.3</c:v>
                </c:pt>
                <c:pt idx="3">
                  <c:v>-6.5</c:v>
                </c:pt>
                <c:pt idx="4">
                  <c:v>-4.5</c:v>
                </c:pt>
                <c:pt idx="5">
                  <c:v>0.5</c:v>
                </c:pt>
                <c:pt idx="6">
                  <c:v>-3.9</c:v>
                </c:pt>
                <c:pt idx="7">
                  <c:v>-2.2999999999999998</c:v>
                </c:pt>
                <c:pt idx="8">
                  <c:v>-4.5</c:v>
                </c:pt>
                <c:pt idx="9">
                  <c:v>-6.899999999999995</c:v>
                </c:pt>
                <c:pt idx="10">
                  <c:v>-4.5</c:v>
                </c:pt>
                <c:pt idx="11">
                  <c:v>-4.1000000000000005</c:v>
                </c:pt>
                <c:pt idx="12">
                  <c:v>-3.6999999999999997</c:v>
                </c:pt>
                <c:pt idx="13">
                  <c:v>-6.6000000000000005</c:v>
                </c:pt>
                <c:pt idx="14">
                  <c:v>-4.5</c:v>
                </c:pt>
                <c:pt idx="15">
                  <c:v>-2.1</c:v>
                </c:pt>
                <c:pt idx="16">
                  <c:v>-4.1000000000000005</c:v>
                </c:pt>
                <c:pt idx="17">
                  <c:v>-5.5</c:v>
                </c:pt>
                <c:pt idx="18">
                  <c:v>10.6</c:v>
                </c:pt>
              </c:numCache>
            </c:numRef>
          </c:val>
          <c:smooth val="0"/>
        </c:ser>
        <c:ser>
          <c:idx val="3"/>
          <c:order val="3"/>
          <c:tx>
            <c:strRef>
              <c:f>Chart!$E$1</c:f>
              <c:strCache>
                <c:ptCount val="1"/>
                <c:pt idx="0">
                  <c:v>Label Adjusted</c:v>
                </c:pt>
              </c:strCache>
            </c:strRef>
          </c:tx>
          <c:spPr>
            <a:ln w="28575">
              <a:noFill/>
            </a:ln>
          </c:spPr>
          <c:marker>
            <c:symbol val="none"/>
          </c:marker>
          <c:cat>
            <c:strRef>
              <c:f>Chart!$A$3:$A$25</c:f>
              <c:strCache>
                <c:ptCount val="23"/>
                <c:pt idx="0">
                  <c:v>92</c:v>
                </c:pt>
                <c:pt idx="1">
                  <c:v>93</c:v>
                </c:pt>
                <c:pt idx="2">
                  <c:v>94</c:v>
                </c:pt>
                <c:pt idx="3">
                  <c:v>95</c:v>
                </c:pt>
                <c:pt idx="4">
                  <c:v>96</c:v>
                </c:pt>
                <c:pt idx="5">
                  <c:v>97</c:v>
                </c:pt>
                <c:pt idx="6">
                  <c:v>98</c:v>
                </c:pt>
                <c:pt idx="7">
                  <c:v>99</c:v>
                </c:pt>
                <c:pt idx="8">
                  <c:v>00</c:v>
                </c:pt>
                <c:pt idx="9">
                  <c:v>01</c:v>
                </c:pt>
                <c:pt idx="10">
                  <c:v>02</c:v>
                </c:pt>
                <c:pt idx="11">
                  <c:v>03</c:v>
                </c:pt>
                <c:pt idx="12">
                  <c:v>04</c:v>
                </c:pt>
                <c:pt idx="13">
                  <c:v>05</c:v>
                </c:pt>
                <c:pt idx="14">
                  <c:v>06</c:v>
                </c:pt>
                <c:pt idx="15">
                  <c:v>07</c:v>
                </c:pt>
                <c:pt idx="16">
                  <c:v>08</c:v>
                </c:pt>
                <c:pt idx="17">
                  <c:v>09</c:v>
                </c:pt>
                <c:pt idx="18">
                  <c:v>10</c:v>
                </c:pt>
                <c:pt idx="19">
                  <c:v>11</c:v>
                </c:pt>
                <c:pt idx="20">
                  <c:v>12</c:v>
                </c:pt>
                <c:pt idx="21">
                  <c:v>13</c:v>
                </c:pt>
                <c:pt idx="22">
                  <c:v>14p</c:v>
                </c:pt>
              </c:strCache>
            </c:strRef>
          </c:cat>
          <c:val>
            <c:numRef>
              <c:f>Chart!$E$3:$E$25</c:f>
              <c:numCache>
                <c:formatCode>General</c:formatCode>
                <c:ptCount val="23"/>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numCache>
            </c:numRef>
          </c:val>
          <c:smooth val="0"/>
        </c:ser>
        <c:dLbls>
          <c:showLegendKey val="0"/>
          <c:showVal val="0"/>
          <c:showCatName val="0"/>
          <c:showSerName val="0"/>
          <c:showPercent val="0"/>
          <c:showBubbleSize val="0"/>
        </c:dLbls>
        <c:marker val="1"/>
        <c:smooth val="0"/>
        <c:axId val="158979368"/>
        <c:axId val="158981720"/>
      </c:lineChart>
      <c:catAx>
        <c:axId val="158979368"/>
        <c:scaling>
          <c:orientation val="minMax"/>
        </c:scaling>
        <c:delete val="0"/>
        <c:axPos val="b"/>
        <c:numFmt formatCode="General" sourceLinked="1"/>
        <c:majorTickMark val="none"/>
        <c:min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158981720"/>
        <c:crosses val="autoZero"/>
        <c:auto val="0"/>
        <c:lblAlgn val="ctr"/>
        <c:lblOffset val="100"/>
        <c:tickLblSkip val="1"/>
        <c:noMultiLvlLbl val="0"/>
      </c:catAx>
      <c:valAx>
        <c:axId val="158981720"/>
        <c:scaling>
          <c:orientation val="minMax"/>
          <c:max val="12"/>
          <c:min val="-10"/>
        </c:scaling>
        <c:delete val="0"/>
        <c:axPos val="l"/>
        <c:numFmt formatCode="General" sourceLinked="1"/>
        <c:majorTickMark val="none"/>
        <c:min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158979368"/>
        <c:crosses val="autoZero"/>
        <c:crossBetween val="between"/>
        <c:majorUnit val="2"/>
      </c:valAx>
      <c:valAx>
        <c:axId val="158983288"/>
        <c:scaling>
          <c:orientation val="minMax"/>
          <c:max val="12"/>
          <c:min val="-10"/>
        </c:scaling>
        <c:delete val="0"/>
        <c:axPos val="r"/>
        <c:numFmt formatCode="General" sourceLinked="1"/>
        <c:majorTickMark val="none"/>
        <c:minorTickMark val="none"/>
        <c:tickLblPos val="none"/>
        <c:spPr>
          <a:ln>
            <a:noFill/>
          </a:ln>
        </c:spPr>
        <c:crossAx val="158976624"/>
        <c:crosses val="max"/>
        <c:crossBetween val="between"/>
        <c:majorUnit val="2"/>
      </c:valAx>
      <c:catAx>
        <c:axId val="158976624"/>
        <c:scaling>
          <c:orientation val="minMax"/>
        </c:scaling>
        <c:delete val="0"/>
        <c:axPos val="t"/>
        <c:numFmt formatCode="General" sourceLinked="1"/>
        <c:majorTickMark val="none"/>
        <c:minorTickMark val="none"/>
        <c:tickLblPos val="none"/>
        <c:spPr>
          <a:ln>
            <a:noFill/>
          </a:ln>
        </c:spPr>
        <c:crossAx val="158983288"/>
        <c:crosses val="max"/>
        <c:auto val="1"/>
        <c:lblAlgn val="ctr"/>
        <c:lblOffset val="100"/>
        <c:noMultiLvlLbl val="0"/>
      </c:catAx>
    </c:plotArea>
    <c:legend>
      <c:legendPos val="r"/>
      <c:layout>
        <c:manualLayout>
          <c:xMode val="edge"/>
          <c:yMode val="edge"/>
          <c:x val="0.64775526002366313"/>
          <c:y val="0.22189170358465235"/>
          <c:w val="0.18040336741124283"/>
          <c:h val="0.11766840335731193"/>
        </c:manualLayout>
      </c:layout>
      <c:overlay val="0"/>
      <c:txPr>
        <a:bodyPr/>
        <a:lstStyle/>
        <a:p>
          <a:pPr>
            <a:defRPr sz="1600">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355087838382721E-2"/>
          <c:y val="2.5555555555555581E-2"/>
          <c:w val="0.90569614524577624"/>
          <c:h val="0.84163836198353248"/>
        </c:manualLayout>
      </c:layout>
      <c:barChart>
        <c:barDir val="col"/>
        <c:grouping val="clustered"/>
        <c:varyColors val="0"/>
        <c:ser>
          <c:idx val="0"/>
          <c:order val="0"/>
          <c:tx>
            <c:strRef>
              <c:f>Chart!$B$1</c:f>
              <c:strCache>
                <c:ptCount val="1"/>
                <c:pt idx="0">
                  <c:v>Change in Lost-Time Medical Claim Severity</c:v>
                </c:pt>
              </c:strCache>
            </c:strRef>
          </c:tx>
          <c:spPr>
            <a:ln w="6350">
              <a:solidFill>
                <a:srgbClr val="225A7A"/>
              </a:solidFill>
            </a:ln>
          </c:spPr>
          <c:invertIfNegative val="0"/>
          <c:dPt>
            <c:idx val="15"/>
            <c:invertIfNegative val="0"/>
            <c:bubble3D val="0"/>
          </c:dPt>
          <c:dPt>
            <c:idx val="16"/>
            <c:invertIfNegative val="0"/>
            <c:bubble3D val="0"/>
          </c:dPt>
          <c:dPt>
            <c:idx val="17"/>
            <c:invertIfNegative val="0"/>
            <c:bubble3D val="0"/>
          </c:dPt>
          <c:dPt>
            <c:idx val="18"/>
            <c:invertIfNegative val="0"/>
            <c:bubble3D val="0"/>
            <c:spPr>
              <a:solidFill>
                <a:srgbClr val="225A7A"/>
              </a:solidFill>
              <a:ln w="6350">
                <a:solidFill>
                  <a:srgbClr val="225A7A"/>
                </a:solidFill>
              </a:ln>
            </c:spPr>
          </c:dPt>
          <c:dPt>
            <c:idx val="19"/>
            <c:invertIfNegative val="0"/>
            <c:bubble3D val="0"/>
            <c:spPr>
              <a:solidFill>
                <a:srgbClr val="00B0F0"/>
              </a:solidFill>
              <a:ln w="6350">
                <a:solidFill>
                  <a:srgbClr val="225A7A"/>
                </a:solidFill>
              </a:ln>
            </c:spPr>
          </c:dPt>
          <c:dLbls>
            <c:dLbl>
              <c:idx val="6"/>
              <c:layout>
                <c:manualLayout>
                  <c:x val="-1.4245014245014601E-3"/>
                  <c:y val="5.5555555555555558E-3"/>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2.8490028490028491E-3"/>
                  <c:y val="5.5555555555555558E-3"/>
                </c:manualLayout>
              </c:layout>
              <c:showLegendKey val="0"/>
              <c:showVal val="1"/>
              <c:showCatName val="0"/>
              <c:showSerName val="0"/>
              <c:showPercent val="0"/>
              <c:showBubbleSize val="0"/>
              <c:extLst>
                <c:ext xmlns:c15="http://schemas.microsoft.com/office/drawing/2012/chart" uri="{CE6537A1-D6FC-4f65-9D91-7224C49458BB}"/>
              </c:extLst>
            </c:dLbl>
            <c:dLbl>
              <c:idx val="13"/>
              <c:numFmt formatCode="#,##0.0" sourceLinked="0"/>
              <c:spPr/>
              <c:txPr>
                <a:bodyPr/>
                <a:lstStyle/>
                <a:p>
                  <a:pPr>
                    <a:defRPr sz="1000" b="1" baseline="0">
                      <a:latin typeface="Arial" pitchFamily="34" charset="0"/>
                      <a:cs typeface="Arial" pitchFamily="34" charset="0"/>
                    </a:defRPr>
                  </a:pPr>
                  <a:endParaRPr lang="en-US"/>
                </a:p>
              </c:txPr>
              <c:showLegendKey val="0"/>
              <c:showVal val="1"/>
              <c:showCatName val="0"/>
              <c:showSerName val="0"/>
              <c:showPercent val="0"/>
              <c:showBubbleSize val="0"/>
            </c:dLbl>
            <c:dLbl>
              <c:idx val="15"/>
              <c:layout>
                <c:manualLayout>
                  <c:x val="-2.8488184749691481E-3"/>
                  <c:y val="0"/>
                </c:manualLayout>
              </c:layout>
              <c:showLegendKey val="0"/>
              <c:showVal val="1"/>
              <c:showCatName val="0"/>
              <c:showSerName val="0"/>
              <c:showPercent val="0"/>
              <c:showBubbleSize val="0"/>
              <c:extLst>
                <c:ext xmlns:c15="http://schemas.microsoft.com/office/drawing/2012/chart" uri="{CE6537A1-D6FC-4f65-9D91-7224C49458BB}"/>
              </c:extLst>
            </c:dLbl>
            <c:dLbl>
              <c:idx val="16"/>
              <c:layout>
                <c:manualLayout>
                  <c:x val="-2.8488184749691481E-3"/>
                  <c:y val="0"/>
                </c:manualLayout>
              </c:layout>
              <c:showLegendKey val="0"/>
              <c:showVal val="1"/>
              <c:showCatName val="0"/>
              <c:showSerName val="0"/>
              <c:showPercent val="0"/>
              <c:showBubbleSize val="0"/>
              <c:extLst>
                <c:ext xmlns:c15="http://schemas.microsoft.com/office/drawing/2012/chart" uri="{CE6537A1-D6FC-4f65-9D91-7224C49458BB}"/>
              </c:extLst>
            </c:dLbl>
            <c:dLbl>
              <c:idx val="17"/>
              <c:layout>
                <c:manualLayout>
                  <c:x val="-4.273227712453722E-3"/>
                  <c:y val="0"/>
                </c:manualLayout>
              </c:layout>
              <c:showLegendKey val="0"/>
              <c:showVal val="1"/>
              <c:showCatName val="0"/>
              <c:showSerName val="0"/>
              <c:showPercent val="0"/>
              <c:showBubbleSize val="0"/>
              <c:extLst>
                <c:ext xmlns:c15="http://schemas.microsoft.com/office/drawing/2012/chart" uri="{CE6537A1-D6FC-4f65-9D91-7224C49458BB}"/>
              </c:extLst>
            </c:dLbl>
            <c:dLbl>
              <c:idx val="18"/>
              <c:numFmt formatCode="#,##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numFmt formatCode="#,##0.0" sourceLinked="0"/>
            <c:spPr>
              <a:noFill/>
              <a:ln>
                <a:noFill/>
              </a:ln>
              <a:effectLst/>
            </c:spPr>
            <c:txPr>
              <a:bodyPr/>
              <a:lstStyle/>
              <a:p>
                <a:pPr>
                  <a:defRPr sz="10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Chart!$A$2:$A$21</c:f>
              <c:strCache>
                <c:ptCount val="20"/>
                <c:pt idx="0">
                  <c:v>95</c:v>
                </c:pt>
                <c:pt idx="1">
                  <c:v>96</c:v>
                </c:pt>
                <c:pt idx="2">
                  <c:v>97</c:v>
                </c:pt>
                <c:pt idx="3">
                  <c:v>98</c:v>
                </c:pt>
                <c:pt idx="4">
                  <c:v>99</c:v>
                </c:pt>
                <c:pt idx="5">
                  <c:v>00</c:v>
                </c:pt>
                <c:pt idx="6">
                  <c:v>01</c:v>
                </c:pt>
                <c:pt idx="7">
                  <c:v>02</c:v>
                </c:pt>
                <c:pt idx="8">
                  <c:v>03</c:v>
                </c:pt>
                <c:pt idx="9">
                  <c:v>04</c:v>
                </c:pt>
                <c:pt idx="10">
                  <c:v>05</c:v>
                </c:pt>
                <c:pt idx="11">
                  <c:v>06</c:v>
                </c:pt>
                <c:pt idx="12">
                  <c:v>07</c:v>
                </c:pt>
                <c:pt idx="13">
                  <c:v>08</c:v>
                </c:pt>
                <c:pt idx="14">
                  <c:v>09</c:v>
                </c:pt>
                <c:pt idx="15">
                  <c:v>10</c:v>
                </c:pt>
                <c:pt idx="16">
                  <c:v>11</c:v>
                </c:pt>
                <c:pt idx="17">
                  <c:v>12</c:v>
                </c:pt>
                <c:pt idx="18">
                  <c:v>13</c:v>
                </c:pt>
                <c:pt idx="19">
                  <c:v>14p</c:v>
                </c:pt>
              </c:strCache>
            </c:strRef>
          </c:cat>
          <c:val>
            <c:numRef>
              <c:f>Chart!$B$2:$B$21</c:f>
              <c:numCache>
                <c:formatCode>General</c:formatCode>
                <c:ptCount val="20"/>
                <c:pt idx="0">
                  <c:v>5.0999999999999996</c:v>
                </c:pt>
                <c:pt idx="1">
                  <c:v>7.3999999999999995</c:v>
                </c:pt>
                <c:pt idx="2">
                  <c:v>10.100000000000001</c:v>
                </c:pt>
                <c:pt idx="3">
                  <c:v>8.3000000000000007</c:v>
                </c:pt>
                <c:pt idx="4">
                  <c:v>10.6</c:v>
                </c:pt>
                <c:pt idx="5">
                  <c:v>7.3</c:v>
                </c:pt>
                <c:pt idx="6">
                  <c:v>13.5</c:v>
                </c:pt>
                <c:pt idx="7">
                  <c:v>8.7999999999999989</c:v>
                </c:pt>
                <c:pt idx="8">
                  <c:v>7.7</c:v>
                </c:pt>
                <c:pt idx="9">
                  <c:v>5.4</c:v>
                </c:pt>
                <c:pt idx="10">
                  <c:v>7.8</c:v>
                </c:pt>
                <c:pt idx="11">
                  <c:v>5.8000000000000007</c:v>
                </c:pt>
                <c:pt idx="12">
                  <c:v>5.9</c:v>
                </c:pt>
                <c:pt idx="13">
                  <c:v>6.9</c:v>
                </c:pt>
                <c:pt idx="14">
                  <c:v>4</c:v>
                </c:pt>
                <c:pt idx="15">
                  <c:v>0.5</c:v>
                </c:pt>
                <c:pt idx="16">
                  <c:v>2.4</c:v>
                </c:pt>
                <c:pt idx="17">
                  <c:v>2.4</c:v>
                </c:pt>
                <c:pt idx="18">
                  <c:v>3.2</c:v>
                </c:pt>
                <c:pt idx="19">
                  <c:v>4</c:v>
                </c:pt>
              </c:numCache>
            </c:numRef>
          </c:val>
        </c:ser>
        <c:ser>
          <c:idx val="1"/>
          <c:order val="1"/>
          <c:tx>
            <c:strRef>
              <c:f>Chart!$C$1</c:f>
              <c:strCache>
                <c:ptCount val="1"/>
                <c:pt idx="0">
                  <c:v>Change in US Medical CPI</c:v>
                </c:pt>
              </c:strCache>
            </c:strRef>
          </c:tx>
          <c:spPr>
            <a:solidFill>
              <a:schemeClr val="accent6"/>
            </a:solidFill>
            <a:ln w="6350">
              <a:solidFill>
                <a:srgbClr val="0F5173"/>
              </a:solidFill>
            </a:ln>
          </c:spPr>
          <c:invertIfNegative val="0"/>
          <c:dPt>
            <c:idx val="15"/>
            <c:invertIfNegative val="0"/>
            <c:bubble3D val="0"/>
          </c:dPt>
          <c:dPt>
            <c:idx val="16"/>
            <c:invertIfNegative val="0"/>
            <c:bubble3D val="0"/>
          </c:dPt>
          <c:dPt>
            <c:idx val="17"/>
            <c:invertIfNegative val="0"/>
            <c:bubble3D val="0"/>
          </c:dPt>
          <c:dPt>
            <c:idx val="18"/>
            <c:invertIfNegative val="0"/>
            <c:bubble3D val="0"/>
          </c:dPt>
          <c:dPt>
            <c:idx val="19"/>
            <c:invertIfNegative val="0"/>
            <c:bubble3D val="0"/>
            <c:spPr>
              <a:solidFill>
                <a:schemeClr val="accent6">
                  <a:lumMod val="40000"/>
                  <a:lumOff val="60000"/>
                </a:schemeClr>
              </a:solidFill>
              <a:ln w="6350">
                <a:solidFill>
                  <a:srgbClr val="0F5173"/>
                </a:solidFill>
              </a:ln>
            </c:spPr>
          </c:dPt>
          <c:dLbls>
            <c:dLbl>
              <c:idx val="0"/>
              <c:layout>
                <c:manualLayout>
                  <c:x val="7.1220461874228706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1.4244092374845741E-3"/>
                  <c:y val="2.9649004808975196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4.273227712453722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2.8488184749691481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4"/>
              <c:layout>
                <c:manualLayout>
                  <c:x val="4.273227712453722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5"/>
              <c:layout>
                <c:manualLayout>
                  <c:x val="5.6976369499382963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6"/>
              <c:layout>
                <c:manualLayout>
                  <c:x val="4.273227712453774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7"/>
              <c:layout>
                <c:manualLayout>
                  <c:x val="4.273227712453722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8"/>
              <c:layout>
                <c:manualLayout>
                  <c:x val="4.273227712453722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9"/>
              <c:layout>
                <c:manualLayout>
                  <c:x val="7.1220461874228706E-3"/>
                  <c:y val="2.9649004808975196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0"/>
              <c:layout>
                <c:manualLayout>
                  <c:x val="5.6976369499382963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1"/>
              <c:layout>
                <c:manualLayout>
                  <c:x val="2.8488184749691481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2"/>
              <c:layout>
                <c:manualLayout>
                  <c:x val="2.8488184749691481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3"/>
              <c:layout>
                <c:manualLayout>
                  <c:x val="2.8488184749691481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4"/>
              <c:layout>
                <c:manualLayout>
                  <c:x val="4.2732277124538269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8"/>
              <c:numFmt formatCode="#,##0" sourceLinked="0"/>
              <c:spPr/>
              <c:txPr>
                <a:bodyPr/>
                <a:lstStyle/>
                <a:p>
                  <a:pPr algn="ctr">
                    <a:defRPr lang="en-US" sz="1200" b="1" i="0" u="none" strike="noStrike" kern="1200" baseline="0">
                      <a:solidFill>
                        <a:prstClr val="black"/>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dLbl>
            <c:numFmt formatCode="#,##0.0" sourceLinked="0"/>
            <c:spPr>
              <a:noFill/>
              <a:ln>
                <a:noFill/>
              </a:ln>
              <a:effectLst/>
            </c:spPr>
            <c:txPr>
              <a:bodyPr/>
              <a:lstStyle/>
              <a:p>
                <a:pPr algn="ctr">
                  <a:defRPr lang="en-US" sz="1000" b="1" i="0" u="none" strike="noStrike" kern="1200" baseline="0">
                    <a:solidFill>
                      <a:prstClr val="black"/>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Chart!$A$2:$A$21</c:f>
              <c:strCache>
                <c:ptCount val="20"/>
                <c:pt idx="0">
                  <c:v>95</c:v>
                </c:pt>
                <c:pt idx="1">
                  <c:v>96</c:v>
                </c:pt>
                <c:pt idx="2">
                  <c:v>97</c:v>
                </c:pt>
                <c:pt idx="3">
                  <c:v>98</c:v>
                </c:pt>
                <c:pt idx="4">
                  <c:v>99</c:v>
                </c:pt>
                <c:pt idx="5">
                  <c:v>00</c:v>
                </c:pt>
                <c:pt idx="6">
                  <c:v>01</c:v>
                </c:pt>
                <c:pt idx="7">
                  <c:v>02</c:v>
                </c:pt>
                <c:pt idx="8">
                  <c:v>03</c:v>
                </c:pt>
                <c:pt idx="9">
                  <c:v>04</c:v>
                </c:pt>
                <c:pt idx="10">
                  <c:v>05</c:v>
                </c:pt>
                <c:pt idx="11">
                  <c:v>06</c:v>
                </c:pt>
                <c:pt idx="12">
                  <c:v>07</c:v>
                </c:pt>
                <c:pt idx="13">
                  <c:v>08</c:v>
                </c:pt>
                <c:pt idx="14">
                  <c:v>09</c:v>
                </c:pt>
                <c:pt idx="15">
                  <c:v>10</c:v>
                </c:pt>
                <c:pt idx="16">
                  <c:v>11</c:v>
                </c:pt>
                <c:pt idx="17">
                  <c:v>12</c:v>
                </c:pt>
                <c:pt idx="18">
                  <c:v>13</c:v>
                </c:pt>
                <c:pt idx="19">
                  <c:v>14p</c:v>
                </c:pt>
              </c:strCache>
            </c:strRef>
          </c:cat>
          <c:val>
            <c:numRef>
              <c:f>Chart!$C$2:$C$21</c:f>
              <c:numCache>
                <c:formatCode>0.0</c:formatCode>
                <c:ptCount val="20"/>
                <c:pt idx="0">
                  <c:v>4.4783196783691803</c:v>
                </c:pt>
                <c:pt idx="1">
                  <c:v>3.5190512682153674</c:v>
                </c:pt>
                <c:pt idx="2">
                  <c:v>2.7859918837916053</c:v>
                </c:pt>
                <c:pt idx="3">
                  <c:v>3.2184732136959937</c:v>
                </c:pt>
                <c:pt idx="4">
                  <c:v>3.4898138198300455</c:v>
                </c:pt>
                <c:pt idx="5">
                  <c:v>4.057199507434639</c:v>
                </c:pt>
                <c:pt idx="6">
                  <c:v>4.6053039162502252</c:v>
                </c:pt>
                <c:pt idx="7">
                  <c:v>4.7080774010089366</c:v>
                </c:pt>
                <c:pt idx="8">
                  <c:v>4.0178565006731892</c:v>
                </c:pt>
                <c:pt idx="9">
                  <c:v>4.3956340621422729</c:v>
                </c:pt>
                <c:pt idx="10">
                  <c:v>4.2213032142661921</c:v>
                </c:pt>
                <c:pt idx="11">
                  <c:v>4.0090757109106923</c:v>
                </c:pt>
                <c:pt idx="12">
                  <c:v>4.4232568705820929</c:v>
                </c:pt>
                <c:pt idx="13">
                  <c:v>3.7063420227205102</c:v>
                </c:pt>
                <c:pt idx="14">
                  <c:v>3.1720760213859833</c:v>
                </c:pt>
                <c:pt idx="15">
                  <c:v>3.4137294296448184</c:v>
                </c:pt>
                <c:pt idx="16">
                  <c:v>3.0434460487946735</c:v>
                </c:pt>
                <c:pt idx="17">
                  <c:v>3.6642459486049272</c:v>
                </c:pt>
                <c:pt idx="18">
                  <c:v>2.5</c:v>
                </c:pt>
                <c:pt idx="19">
                  <c:v>2.4</c:v>
                </c:pt>
              </c:numCache>
            </c:numRef>
          </c:val>
        </c:ser>
        <c:dLbls>
          <c:showLegendKey val="0"/>
          <c:showVal val="0"/>
          <c:showCatName val="0"/>
          <c:showSerName val="0"/>
          <c:showPercent val="0"/>
          <c:showBubbleSize val="0"/>
        </c:dLbls>
        <c:gapWidth val="70"/>
        <c:axId val="158978192"/>
        <c:axId val="158977016"/>
      </c:barChart>
      <c:catAx>
        <c:axId val="158978192"/>
        <c:scaling>
          <c:orientation val="minMax"/>
        </c:scaling>
        <c:delete val="0"/>
        <c:axPos val="b"/>
        <c:numFmt formatCode="General" sourceLinked="1"/>
        <c:majorTickMark val="none"/>
        <c:min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158977016"/>
        <c:crosses val="autoZero"/>
        <c:auto val="0"/>
        <c:lblAlgn val="ctr"/>
        <c:lblOffset val="100"/>
        <c:tickLblSkip val="1"/>
        <c:noMultiLvlLbl val="0"/>
      </c:catAx>
      <c:valAx>
        <c:axId val="158977016"/>
        <c:scaling>
          <c:orientation val="minMax"/>
          <c:max val="16"/>
          <c:min val="0"/>
        </c:scaling>
        <c:delete val="0"/>
        <c:axPos val="l"/>
        <c:numFmt formatCode="General" sourceLinked="1"/>
        <c:majorTickMark val="none"/>
        <c:min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158978192"/>
        <c:crosses val="autoZero"/>
        <c:crossBetween val="between"/>
        <c:majorUnit val="2"/>
      </c:valAx>
    </c:plotArea>
    <c:legend>
      <c:legendPos val="b"/>
      <c:layout>
        <c:manualLayout>
          <c:xMode val="edge"/>
          <c:yMode val="edge"/>
          <c:x val="0.52353197837449805"/>
          <c:y val="2.7754971464866919E-2"/>
          <c:w val="0.47572806604302681"/>
          <c:h val="0.13369224087203424"/>
        </c:manualLayout>
      </c:layout>
      <c:overlay val="0"/>
      <c:txPr>
        <a:bodyPr/>
        <a:lstStyle/>
        <a:p>
          <a:pPr>
            <a:defRPr sz="1400" b="1">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749719416386086E-2"/>
          <c:y val="4.0476190476190478E-2"/>
          <c:w val="0.94388327721661058"/>
          <c:h val="0.8928571428571429"/>
        </c:manualLayout>
      </c:layout>
      <c:barChart>
        <c:barDir val="col"/>
        <c:grouping val="clustered"/>
        <c:varyColors val="0"/>
        <c:ser>
          <c:idx val="1"/>
          <c:order val="0"/>
          <c:tx>
            <c:strRef>
              <c:f>Sheet1!$A$2</c:f>
              <c:strCache>
                <c:ptCount val="1"/>
                <c:pt idx="0">
                  <c:v>HC Expenditures</c:v>
                </c:pt>
              </c:strCache>
            </c:strRef>
          </c:tx>
          <c:spPr>
            <a:solidFill>
              <a:srgbClr val="225A7A"/>
            </a:solidFill>
            <a:ln w="25351">
              <a:noFill/>
            </a:ln>
          </c:spPr>
          <c:invertIfNegative val="0"/>
          <c:dPt>
            <c:idx val="38"/>
            <c:invertIfNegative val="0"/>
            <c:bubble3D val="0"/>
          </c:dPt>
          <c:dPt>
            <c:idx val="48"/>
            <c:invertIfNegative val="0"/>
            <c:bubble3D val="0"/>
            <c:spPr>
              <a:solidFill>
                <a:srgbClr val="FFC000"/>
              </a:solidFill>
              <a:ln w="25351">
                <a:noFill/>
              </a:ln>
            </c:spPr>
          </c:dPt>
          <c:dLbls>
            <c:dLbl>
              <c:idx val="38"/>
              <c:spPr>
                <a:noFill/>
                <a:ln w="25351">
                  <a:noFill/>
                </a:ln>
              </c:spPr>
              <c:txPr>
                <a:bodyPr rot="-5400000" vert="horz"/>
                <a:lstStyle/>
                <a:p>
                  <a:pPr algn="ct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spPr>
              <a:noFill/>
              <a:ln w="25351">
                <a:noFill/>
              </a:ln>
            </c:spPr>
            <c:txPr>
              <a:bodyPr rot="-5400000" vert="horz" wrap="square" lIns="38100" tIns="19050" rIns="38100" bIns="19050" anchor="ctr">
                <a:spAutoFit/>
              </a:bodyPr>
              <a:lstStyle/>
              <a:p>
                <a:pPr algn="ct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Sheet1!$B$1:$BG$1</c:f>
              <c:strCache>
                <c:ptCount val="58"/>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pt idx="31">
                  <c:v>96</c:v>
                </c:pt>
                <c:pt idx="32">
                  <c:v>97</c:v>
                </c:pt>
                <c:pt idx="33">
                  <c:v>98</c:v>
                </c:pt>
                <c:pt idx="34">
                  <c:v>99</c:v>
                </c:pt>
                <c:pt idx="35">
                  <c:v>00</c:v>
                </c:pt>
                <c:pt idx="36">
                  <c:v>01</c:v>
                </c:pt>
                <c:pt idx="37">
                  <c:v>02</c:v>
                </c:pt>
                <c:pt idx="38">
                  <c:v>03</c:v>
                </c:pt>
                <c:pt idx="39">
                  <c:v>04</c:v>
                </c:pt>
                <c:pt idx="40">
                  <c:v>05</c:v>
                </c:pt>
                <c:pt idx="41">
                  <c:v>06</c:v>
                </c:pt>
                <c:pt idx="42">
                  <c:v>07</c:v>
                </c:pt>
                <c:pt idx="43">
                  <c:v>08</c:v>
                </c:pt>
                <c:pt idx="44">
                  <c:v>09</c:v>
                </c:pt>
                <c:pt idx="45">
                  <c:v>10</c:v>
                </c:pt>
                <c:pt idx="46">
                  <c:v>11</c:v>
                </c:pt>
                <c:pt idx="47">
                  <c:v>12</c:v>
                </c:pt>
                <c:pt idx="48">
                  <c:v>13</c:v>
                </c:pt>
                <c:pt idx="49">
                  <c:v>14</c:v>
                </c:pt>
                <c:pt idx="50">
                  <c:v>15</c:v>
                </c:pt>
                <c:pt idx="51">
                  <c:v>16</c:v>
                </c:pt>
                <c:pt idx="52">
                  <c:v>17</c:v>
                </c:pt>
                <c:pt idx="53">
                  <c:v>18</c:v>
                </c:pt>
                <c:pt idx="54">
                  <c:v>19</c:v>
                </c:pt>
                <c:pt idx="55">
                  <c:v>20</c:v>
                </c:pt>
                <c:pt idx="56">
                  <c:v>21</c:v>
                </c:pt>
                <c:pt idx="57">
                  <c:v>22</c:v>
                </c:pt>
              </c:strCache>
            </c:strRef>
          </c:cat>
          <c:val>
            <c:numRef>
              <c:f>Sheet1!$B$2:$BG$2</c:f>
              <c:numCache>
                <c:formatCode>"$"#,##0.0</c:formatCode>
                <c:ptCount val="58"/>
                <c:pt idx="0">
                  <c:v>41.957000000000001</c:v>
                </c:pt>
                <c:pt idx="1">
                  <c:v>46.253999999999998</c:v>
                </c:pt>
                <c:pt idx="2">
                  <c:v>51.78</c:v>
                </c:pt>
                <c:pt idx="3">
                  <c:v>58.755000000000003</c:v>
                </c:pt>
                <c:pt idx="4">
                  <c:v>66.215000000000003</c:v>
                </c:pt>
                <c:pt idx="5">
                  <c:v>74.852999999999994</c:v>
                </c:pt>
                <c:pt idx="6">
                  <c:v>83.24</c:v>
                </c:pt>
                <c:pt idx="7">
                  <c:v>93.141000000000005</c:v>
                </c:pt>
                <c:pt idx="8">
                  <c:v>103.36499999999999</c:v>
                </c:pt>
                <c:pt idx="9">
                  <c:v>117.157</c:v>
                </c:pt>
                <c:pt idx="10">
                  <c:v>133.58500000000001</c:v>
                </c:pt>
                <c:pt idx="11">
                  <c:v>153.011</c:v>
                </c:pt>
                <c:pt idx="12">
                  <c:v>173.97900000000001</c:v>
                </c:pt>
                <c:pt idx="13">
                  <c:v>195.52799999999999</c:v>
                </c:pt>
                <c:pt idx="14">
                  <c:v>221.65799999999999</c:v>
                </c:pt>
                <c:pt idx="15">
                  <c:v>255.78399999999999</c:v>
                </c:pt>
                <c:pt idx="16">
                  <c:v>296.73899999999998</c:v>
                </c:pt>
                <c:pt idx="17">
                  <c:v>334.69900000000001</c:v>
                </c:pt>
                <c:pt idx="18">
                  <c:v>368.98700000000002</c:v>
                </c:pt>
                <c:pt idx="19">
                  <c:v>406.512</c:v>
                </c:pt>
                <c:pt idx="20">
                  <c:v>444.608</c:v>
                </c:pt>
                <c:pt idx="21">
                  <c:v>476.892</c:v>
                </c:pt>
                <c:pt idx="22">
                  <c:v>519.11699999999996</c:v>
                </c:pt>
                <c:pt idx="23">
                  <c:v>581.69799999999998</c:v>
                </c:pt>
                <c:pt idx="24">
                  <c:v>647.46500000000003</c:v>
                </c:pt>
                <c:pt idx="25">
                  <c:v>724.27800000000002</c:v>
                </c:pt>
                <c:pt idx="26">
                  <c:v>791.52499999999998</c:v>
                </c:pt>
                <c:pt idx="27">
                  <c:v>857.91</c:v>
                </c:pt>
                <c:pt idx="28">
                  <c:v>921.49199999999996</c:v>
                </c:pt>
                <c:pt idx="29">
                  <c:v>972.68700000000001</c:v>
                </c:pt>
                <c:pt idx="30">
                  <c:v>1027.432</c:v>
                </c:pt>
                <c:pt idx="31">
                  <c:v>1081.8489999999999</c:v>
                </c:pt>
                <c:pt idx="32">
                  <c:v>1142.6210000000001</c:v>
                </c:pt>
                <c:pt idx="33">
                  <c:v>1208.933</c:v>
                </c:pt>
                <c:pt idx="34">
                  <c:v>1286.4559999999999</c:v>
                </c:pt>
                <c:pt idx="35">
                  <c:v>1377.1780000000001</c:v>
                </c:pt>
                <c:pt idx="36">
                  <c:v>1493.347</c:v>
                </c:pt>
                <c:pt idx="37">
                  <c:v>1637.9559999999999</c:v>
                </c:pt>
                <c:pt idx="38">
                  <c:v>1775.4390000000001</c:v>
                </c:pt>
                <c:pt idx="39">
                  <c:v>1901.5989999999999</c:v>
                </c:pt>
                <c:pt idx="40">
                  <c:v>2030.4970000000001</c:v>
                </c:pt>
                <c:pt idx="41">
                  <c:v>2163.2930000000001</c:v>
                </c:pt>
                <c:pt idx="42">
                  <c:v>2298.2689999999998</c:v>
                </c:pt>
                <c:pt idx="43">
                  <c:v>2406.6439999999998</c:v>
                </c:pt>
                <c:pt idx="44">
                  <c:v>2501.1709999999998</c:v>
                </c:pt>
                <c:pt idx="45">
                  <c:v>2599.951</c:v>
                </c:pt>
                <c:pt idx="46">
                  <c:v>2700.739</c:v>
                </c:pt>
                <c:pt idx="47">
                  <c:v>2806.6350000000002</c:v>
                </c:pt>
                <c:pt idx="48">
                  <c:v>2914.6770000000001</c:v>
                </c:pt>
                <c:pt idx="49">
                  <c:v>3093.1869999999999</c:v>
                </c:pt>
                <c:pt idx="50">
                  <c:v>3273.424</c:v>
                </c:pt>
                <c:pt idx="51">
                  <c:v>3458.2559999999999</c:v>
                </c:pt>
                <c:pt idx="52">
                  <c:v>3660.433</c:v>
                </c:pt>
                <c:pt idx="53">
                  <c:v>3889.1080000000002</c:v>
                </c:pt>
                <c:pt idx="54">
                  <c:v>4142.3860000000004</c:v>
                </c:pt>
                <c:pt idx="55">
                  <c:v>4416.2290000000003</c:v>
                </c:pt>
                <c:pt idx="56">
                  <c:v>4702.0469999999996</c:v>
                </c:pt>
                <c:pt idx="57">
                  <c:v>5008.7939999999999</c:v>
                </c:pt>
              </c:numCache>
            </c:numRef>
          </c:val>
        </c:ser>
        <c:dLbls>
          <c:showLegendKey val="0"/>
          <c:showVal val="0"/>
          <c:showCatName val="0"/>
          <c:showSerName val="0"/>
          <c:showPercent val="0"/>
          <c:showBubbleSize val="0"/>
        </c:dLbls>
        <c:gapWidth val="60"/>
        <c:axId val="158980544"/>
        <c:axId val="158978976"/>
      </c:barChart>
      <c:catAx>
        <c:axId val="158980544"/>
        <c:scaling>
          <c:orientation val="minMax"/>
        </c:scaling>
        <c:delete val="0"/>
        <c:axPos val="b"/>
        <c:numFmt formatCode="General" sourceLinked="1"/>
        <c:majorTickMark val="out"/>
        <c:minorTickMark val="none"/>
        <c:tickLblPos val="nextTo"/>
        <c:spPr>
          <a:ln w="3169">
            <a:solidFill>
              <a:schemeClr val="tx1"/>
            </a:solidFill>
            <a:prstDash val="solid"/>
          </a:ln>
        </c:spPr>
        <c:txPr>
          <a:bodyPr rot="-5400000" vert="horz"/>
          <a:lstStyle/>
          <a:p>
            <a:pPr>
              <a:defRPr sz="1198" b="0" i="0" u="none" strike="noStrike" baseline="0">
                <a:solidFill>
                  <a:schemeClr val="tx1"/>
                </a:solidFill>
                <a:latin typeface="Arial"/>
                <a:ea typeface="Arial"/>
                <a:cs typeface="Arial"/>
              </a:defRPr>
            </a:pPr>
            <a:endParaRPr lang="en-US"/>
          </a:p>
        </c:txPr>
        <c:crossAx val="158978976"/>
        <c:crosses val="autoZero"/>
        <c:auto val="0"/>
        <c:lblAlgn val="ctr"/>
        <c:lblOffset val="0"/>
        <c:tickLblSkip val="1"/>
        <c:tickMarkSkip val="1"/>
        <c:noMultiLvlLbl val="0"/>
      </c:catAx>
      <c:valAx>
        <c:axId val="158978976"/>
        <c:scaling>
          <c:orientation val="minMax"/>
        </c:scaling>
        <c:delete val="0"/>
        <c:axPos val="l"/>
        <c:numFmt formatCode="&quot;$&quot;#,##0" sourceLinked="0"/>
        <c:majorTickMark val="out"/>
        <c:minorTickMark val="none"/>
        <c:tickLblPos val="nextTo"/>
        <c:spPr>
          <a:ln w="3169">
            <a:solidFill>
              <a:schemeClr val="tx1"/>
            </a:solidFill>
            <a:prstDash val="solid"/>
          </a:ln>
        </c:spPr>
        <c:txPr>
          <a:bodyPr rot="0" vert="horz"/>
          <a:lstStyle/>
          <a:p>
            <a:pPr>
              <a:defRPr sz="1397" b="0" i="0" u="none" strike="noStrike" baseline="0">
                <a:solidFill>
                  <a:schemeClr val="tx1"/>
                </a:solidFill>
                <a:effectLst/>
                <a:latin typeface="Arial"/>
                <a:ea typeface="Arial"/>
                <a:cs typeface="Arial"/>
              </a:defRPr>
            </a:pPr>
            <a:endParaRPr lang="en-US"/>
          </a:p>
        </c:txPr>
        <c:crossAx val="158980544"/>
        <c:crosses val="autoZero"/>
        <c:crossBetween val="between"/>
      </c:valAx>
      <c:spPr>
        <a:noFill/>
        <a:ln w="25351">
          <a:noFill/>
        </a:ln>
      </c:spPr>
    </c:plotArea>
    <c:plotVisOnly val="1"/>
    <c:dispBlanksAs val="gap"/>
    <c:showDLblsOverMax val="0"/>
  </c:chart>
  <c:spPr>
    <a:noFill/>
    <a:ln>
      <a:noFill/>
    </a:ln>
  </c:spPr>
  <c:txPr>
    <a:bodyPr/>
    <a:lstStyle/>
    <a:p>
      <a:pPr>
        <a:defRPr sz="1397" b="0" i="0" u="none" strike="noStrike" baseline="0">
          <a:solidFill>
            <a:schemeClr val="tx1"/>
          </a:solidFill>
          <a:latin typeface="Arial"/>
          <a:ea typeface="Arial"/>
          <a:cs typeface="Aria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65152E-BCCC-4541-9434-6294DE38F568}"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1AEE7BA0-629C-4B85-B4AD-7E22DED1A99C}">
      <dgm:prSet phldrT="[Text]"/>
      <dgm:spPr>
        <a:solidFill>
          <a:srgbClr val="C00000"/>
        </a:solidFill>
      </dgm:spPr>
      <dgm:t>
        <a:bodyPr/>
        <a:lstStyle/>
        <a:p>
          <a:r>
            <a:rPr lang="en-US" dirty="0" smtClean="0">
              <a:solidFill>
                <a:schemeClr val="bg1"/>
              </a:solidFill>
            </a:rPr>
            <a:t>Data Breach Event</a:t>
          </a:r>
          <a:endParaRPr lang="en-US" dirty="0">
            <a:solidFill>
              <a:schemeClr val="bg1"/>
            </a:solidFill>
          </a:endParaRPr>
        </a:p>
      </dgm:t>
    </dgm:pt>
    <dgm:pt modelId="{1567C19D-C1BB-49DD-8291-657F4EEF2DF7}" type="parTrans" cxnId="{6CEEA439-2F00-4982-9871-503A5365E2DF}">
      <dgm:prSet/>
      <dgm:spPr/>
      <dgm:t>
        <a:bodyPr/>
        <a:lstStyle/>
        <a:p>
          <a:endParaRPr lang="en-US"/>
        </a:p>
      </dgm:t>
    </dgm:pt>
    <dgm:pt modelId="{089A64FA-F977-4B37-B89F-2EF8C1433DDF}" type="sibTrans" cxnId="{6CEEA439-2F00-4982-9871-503A5365E2DF}">
      <dgm:prSet/>
      <dgm:spPr/>
      <dgm:t>
        <a:bodyPr/>
        <a:lstStyle/>
        <a:p>
          <a:endParaRPr lang="en-US"/>
        </a:p>
      </dgm:t>
    </dgm:pt>
    <dgm:pt modelId="{5F82ADDF-1E91-467C-A264-860ED8DCA426}">
      <dgm:prSet phldrT="[Text]" custT="1"/>
      <dgm:spPr/>
      <dgm:t>
        <a:bodyPr/>
        <a:lstStyle/>
        <a:p>
          <a:r>
            <a:rPr lang="en-US" sz="1600" dirty="0" smtClean="0"/>
            <a:t>Costs of notifying affecting individuals </a:t>
          </a:r>
          <a:endParaRPr lang="en-US" sz="1600" dirty="0"/>
        </a:p>
      </dgm:t>
    </dgm:pt>
    <dgm:pt modelId="{B29318E9-7C07-4CD5-9C1C-11978CFFCA78}" type="parTrans" cxnId="{7B70DE45-1D9C-4F31-894D-914B84C1AD81}">
      <dgm:prSet/>
      <dgm:spPr/>
      <dgm:t>
        <a:bodyPr/>
        <a:lstStyle/>
        <a:p>
          <a:endParaRPr lang="en-US"/>
        </a:p>
      </dgm:t>
    </dgm:pt>
    <dgm:pt modelId="{0CE931A9-4842-44F8-A23A-CE7B9271682A}" type="sibTrans" cxnId="{7B70DE45-1D9C-4F31-894D-914B84C1AD81}">
      <dgm:prSet/>
      <dgm:spPr/>
      <dgm:t>
        <a:bodyPr/>
        <a:lstStyle/>
        <a:p>
          <a:endParaRPr lang="en-US"/>
        </a:p>
      </dgm:t>
    </dgm:pt>
    <dgm:pt modelId="{6BBC841D-9638-41ED-BDD4-2259171F964B}">
      <dgm:prSet phldrT="[Text]"/>
      <dgm:spPr/>
      <dgm:t>
        <a:bodyPr/>
        <a:lstStyle/>
        <a:p>
          <a:r>
            <a:rPr lang="en-US" dirty="0" smtClean="0"/>
            <a:t>Defense and settlement costs</a:t>
          </a:r>
          <a:endParaRPr lang="en-US" dirty="0"/>
        </a:p>
      </dgm:t>
    </dgm:pt>
    <dgm:pt modelId="{E9612BF7-8DF6-43D8-9F23-D6B69FB5EE55}" type="parTrans" cxnId="{51978744-9307-4E70-9402-D828F43DA9D1}">
      <dgm:prSet/>
      <dgm:spPr/>
      <dgm:t>
        <a:bodyPr/>
        <a:lstStyle/>
        <a:p>
          <a:endParaRPr lang="en-US"/>
        </a:p>
      </dgm:t>
    </dgm:pt>
    <dgm:pt modelId="{3B0261EE-CFB6-48AB-8E0B-0449F35B4D72}" type="sibTrans" cxnId="{51978744-9307-4E70-9402-D828F43DA9D1}">
      <dgm:prSet/>
      <dgm:spPr/>
      <dgm:t>
        <a:bodyPr/>
        <a:lstStyle/>
        <a:p>
          <a:endParaRPr lang="en-US"/>
        </a:p>
      </dgm:t>
    </dgm:pt>
    <dgm:pt modelId="{DDE525F0-70D8-45F0-9682-5D1D4141DDC1}">
      <dgm:prSet phldrT="[Text]" custT="1"/>
      <dgm:spPr/>
      <dgm:t>
        <a:bodyPr/>
        <a:lstStyle/>
        <a:p>
          <a:r>
            <a:rPr lang="en-US" sz="1600" dirty="0" smtClean="0"/>
            <a:t>Lost customers and damaged reputation</a:t>
          </a:r>
          <a:endParaRPr lang="en-US" sz="1600" dirty="0"/>
        </a:p>
      </dgm:t>
    </dgm:pt>
    <dgm:pt modelId="{8EACBA72-0736-4829-BF79-2B5DEFF075E3}" type="parTrans" cxnId="{56860E61-6CFD-4773-8191-2F5031C8B89E}">
      <dgm:prSet/>
      <dgm:spPr/>
      <dgm:t>
        <a:bodyPr/>
        <a:lstStyle/>
        <a:p>
          <a:endParaRPr lang="en-US"/>
        </a:p>
      </dgm:t>
    </dgm:pt>
    <dgm:pt modelId="{FE6DE75F-9137-46B6-9AE9-0545233FF6B3}" type="sibTrans" cxnId="{56860E61-6CFD-4773-8191-2F5031C8B89E}">
      <dgm:prSet/>
      <dgm:spPr/>
      <dgm:t>
        <a:bodyPr/>
        <a:lstStyle/>
        <a:p>
          <a:endParaRPr lang="en-US"/>
        </a:p>
      </dgm:t>
    </dgm:pt>
    <dgm:pt modelId="{9321480D-3849-499F-9149-3F1E97383D0E}">
      <dgm:prSet phldrT="[Text]"/>
      <dgm:spPr/>
      <dgm:t>
        <a:bodyPr/>
        <a:lstStyle/>
        <a:p>
          <a:endParaRPr lang="en-US" dirty="0"/>
        </a:p>
      </dgm:t>
    </dgm:pt>
    <dgm:pt modelId="{3BAF80CF-93F2-486D-9D21-FD2B5778DFD2}" type="parTrans" cxnId="{8BEF2BAD-EC03-4781-A20C-BC1E0B655708}">
      <dgm:prSet/>
      <dgm:spPr/>
      <dgm:t>
        <a:bodyPr/>
        <a:lstStyle/>
        <a:p>
          <a:endParaRPr lang="en-US"/>
        </a:p>
      </dgm:t>
    </dgm:pt>
    <dgm:pt modelId="{558F8CCC-40FC-40E0-B992-4EB1CD746BC2}" type="sibTrans" cxnId="{8BEF2BAD-EC03-4781-A20C-BC1E0B655708}">
      <dgm:prSet/>
      <dgm:spPr/>
      <dgm:t>
        <a:bodyPr/>
        <a:lstStyle/>
        <a:p>
          <a:endParaRPr lang="en-US"/>
        </a:p>
      </dgm:t>
    </dgm:pt>
    <dgm:pt modelId="{B0602C1E-C48C-4D54-B662-B174A3E82681}">
      <dgm:prSet phldrT="[Text]" custT="1"/>
      <dgm:spPr/>
      <dgm:t>
        <a:bodyPr/>
        <a:lstStyle/>
        <a:p>
          <a:r>
            <a:rPr lang="en-US" sz="1600" dirty="0" smtClean="0"/>
            <a:t>Cyber extortion payments</a:t>
          </a:r>
          <a:endParaRPr lang="en-US" sz="1600" dirty="0"/>
        </a:p>
      </dgm:t>
    </dgm:pt>
    <dgm:pt modelId="{5AAF6B1F-FFD4-4287-9E40-00DD33C9EB39}" type="parTrans" cxnId="{0A89056E-30BD-4E92-A91D-BC7E7AB6775A}">
      <dgm:prSet/>
      <dgm:spPr/>
      <dgm:t>
        <a:bodyPr/>
        <a:lstStyle/>
        <a:p>
          <a:endParaRPr lang="en-US"/>
        </a:p>
      </dgm:t>
    </dgm:pt>
    <dgm:pt modelId="{CDEFA36E-4644-4641-9516-600D197FFF57}" type="sibTrans" cxnId="{0A89056E-30BD-4E92-A91D-BC7E7AB6775A}">
      <dgm:prSet/>
      <dgm:spPr/>
      <dgm:t>
        <a:bodyPr/>
        <a:lstStyle/>
        <a:p>
          <a:endParaRPr lang="en-US"/>
        </a:p>
      </dgm:t>
    </dgm:pt>
    <dgm:pt modelId="{847C7364-11AA-4DC2-925F-B3CBC54ECB48}">
      <dgm:prSet phldrT="[Text]" custT="1"/>
      <dgm:spPr/>
      <dgm:t>
        <a:bodyPr/>
        <a:lstStyle/>
        <a:p>
          <a:r>
            <a:rPr lang="en-US" sz="1600" dirty="0" smtClean="0"/>
            <a:t>Costs of notifying regulatory authorities</a:t>
          </a:r>
          <a:endParaRPr lang="en-US" sz="1600" dirty="0"/>
        </a:p>
      </dgm:t>
    </dgm:pt>
    <dgm:pt modelId="{B786CD19-95D2-4F8F-820A-CD58EEB81FF8}" type="parTrans" cxnId="{667D5494-5CE0-4FF2-9EFE-BB06FF1E7442}">
      <dgm:prSet/>
      <dgm:spPr/>
      <dgm:t>
        <a:bodyPr/>
        <a:lstStyle/>
        <a:p>
          <a:endParaRPr lang="en-US"/>
        </a:p>
      </dgm:t>
    </dgm:pt>
    <dgm:pt modelId="{6E00D103-71AA-4332-BF43-7EFE48F32CAE}" type="sibTrans" cxnId="{667D5494-5CE0-4FF2-9EFE-BB06FF1E7442}">
      <dgm:prSet/>
      <dgm:spPr/>
      <dgm:t>
        <a:bodyPr/>
        <a:lstStyle/>
        <a:p>
          <a:endParaRPr lang="en-US"/>
        </a:p>
      </dgm:t>
    </dgm:pt>
    <dgm:pt modelId="{D45ADFEC-7227-45ED-80AA-E792832CF994}">
      <dgm:prSet phldrT="[Text]"/>
      <dgm:spPr/>
      <dgm:t>
        <a:bodyPr/>
        <a:lstStyle/>
        <a:p>
          <a:endParaRPr lang="en-US" dirty="0"/>
        </a:p>
      </dgm:t>
    </dgm:pt>
    <dgm:pt modelId="{5DBF9A8A-DA02-424B-8E1F-E988E5B6820B}" type="parTrans" cxnId="{0E8F3568-C0A8-400B-800B-B90C07804FBA}">
      <dgm:prSet/>
      <dgm:spPr/>
      <dgm:t>
        <a:bodyPr/>
        <a:lstStyle/>
        <a:p>
          <a:endParaRPr lang="en-US"/>
        </a:p>
      </dgm:t>
    </dgm:pt>
    <dgm:pt modelId="{4902897B-FE49-4618-BC95-92338A266511}" type="sibTrans" cxnId="{0E8F3568-C0A8-400B-800B-B90C07804FBA}">
      <dgm:prSet/>
      <dgm:spPr/>
      <dgm:t>
        <a:bodyPr/>
        <a:lstStyle/>
        <a:p>
          <a:endParaRPr lang="en-US"/>
        </a:p>
      </dgm:t>
    </dgm:pt>
    <dgm:pt modelId="{4B42B842-6B2E-4003-A569-8DB2D07605DE}">
      <dgm:prSet phldrT="[Text]"/>
      <dgm:spPr/>
      <dgm:t>
        <a:bodyPr/>
        <a:lstStyle/>
        <a:p>
          <a:endParaRPr lang="en-US" dirty="0"/>
        </a:p>
      </dgm:t>
    </dgm:pt>
    <dgm:pt modelId="{95E955F2-DC47-4E59-8C4C-A157DBA07121}" type="parTrans" cxnId="{91E38686-48A5-4514-A469-7C3FFADC0D37}">
      <dgm:prSet/>
      <dgm:spPr/>
      <dgm:t>
        <a:bodyPr/>
        <a:lstStyle/>
        <a:p>
          <a:endParaRPr lang="en-US"/>
        </a:p>
      </dgm:t>
    </dgm:pt>
    <dgm:pt modelId="{39887C53-1830-4F8D-801B-AAFF4BEE6A73}" type="sibTrans" cxnId="{91E38686-48A5-4514-A469-7C3FFADC0D37}">
      <dgm:prSet/>
      <dgm:spPr/>
      <dgm:t>
        <a:bodyPr/>
        <a:lstStyle/>
        <a:p>
          <a:endParaRPr lang="en-US"/>
        </a:p>
      </dgm:t>
    </dgm:pt>
    <dgm:pt modelId="{F238AA70-11E4-4313-A751-C3893A93367B}">
      <dgm:prSet phldrT="[Text]" custT="1"/>
      <dgm:spPr/>
      <dgm:t>
        <a:bodyPr/>
        <a:lstStyle/>
        <a:p>
          <a:endParaRPr lang="en-US"/>
        </a:p>
      </dgm:t>
    </dgm:pt>
    <dgm:pt modelId="{E3912C89-D80E-468E-BD43-AD61106A2D9F}" type="parTrans" cxnId="{1D7F9148-6C95-4356-9711-FE690AD5DDDC}">
      <dgm:prSet/>
      <dgm:spPr/>
      <dgm:t>
        <a:bodyPr/>
        <a:lstStyle/>
        <a:p>
          <a:endParaRPr lang="en-US"/>
        </a:p>
      </dgm:t>
    </dgm:pt>
    <dgm:pt modelId="{479F126A-6D40-4053-B9AC-BFFB06DFC8FD}" type="sibTrans" cxnId="{1D7F9148-6C95-4356-9711-FE690AD5DDDC}">
      <dgm:prSet/>
      <dgm:spPr/>
      <dgm:t>
        <a:bodyPr/>
        <a:lstStyle/>
        <a:p>
          <a:endParaRPr lang="en-US"/>
        </a:p>
      </dgm:t>
    </dgm:pt>
    <dgm:pt modelId="{BB9CDE7A-964C-41EA-9FA4-73AAEF6C8C87}">
      <dgm:prSet phldrT="[Text]" custT="1"/>
      <dgm:spPr/>
      <dgm:t>
        <a:bodyPr/>
        <a:lstStyle/>
        <a:p>
          <a:r>
            <a:rPr lang="en-US" sz="1600" dirty="0" smtClean="0"/>
            <a:t>Regulatory fines at home &amp; abroad</a:t>
          </a:r>
          <a:endParaRPr lang="en-US" sz="1600" dirty="0"/>
        </a:p>
      </dgm:t>
    </dgm:pt>
    <dgm:pt modelId="{0DB401ED-9501-47A0-9722-FFB671C5363B}" type="parTrans" cxnId="{B0D646C6-1166-4397-A81A-56DA55EB74D4}">
      <dgm:prSet/>
      <dgm:spPr/>
      <dgm:t>
        <a:bodyPr/>
        <a:lstStyle/>
        <a:p>
          <a:endParaRPr lang="en-US"/>
        </a:p>
      </dgm:t>
    </dgm:pt>
    <dgm:pt modelId="{675EE0BE-E249-4D58-9275-65AB4D4FF5B0}" type="sibTrans" cxnId="{B0D646C6-1166-4397-A81A-56DA55EB74D4}">
      <dgm:prSet/>
      <dgm:spPr/>
      <dgm:t>
        <a:bodyPr/>
        <a:lstStyle/>
        <a:p>
          <a:endParaRPr lang="en-US"/>
        </a:p>
      </dgm:t>
    </dgm:pt>
    <dgm:pt modelId="{5E3C44D8-D7C4-4741-BFE7-B40E83E0810E}">
      <dgm:prSet phldrT="[Text]" custT="1"/>
      <dgm:spPr/>
      <dgm:t>
        <a:bodyPr/>
        <a:lstStyle/>
        <a:p>
          <a:r>
            <a:rPr lang="en-US" sz="1600" dirty="0" smtClean="0"/>
            <a:t>Business Income Loss</a:t>
          </a:r>
          <a:endParaRPr lang="en-US" sz="1600" dirty="0"/>
        </a:p>
      </dgm:t>
    </dgm:pt>
    <dgm:pt modelId="{419C214F-5B37-41C8-8489-BA7258B8F6B9}" type="parTrans" cxnId="{D40570A0-350A-4577-AEBF-FFECE0FBD67E}">
      <dgm:prSet/>
      <dgm:spPr/>
      <dgm:t>
        <a:bodyPr/>
        <a:lstStyle/>
        <a:p>
          <a:endParaRPr lang="en-US"/>
        </a:p>
      </dgm:t>
    </dgm:pt>
    <dgm:pt modelId="{23022F15-57E7-4484-A5E9-2EC47C0A06E3}" type="sibTrans" cxnId="{D40570A0-350A-4577-AEBF-FFECE0FBD67E}">
      <dgm:prSet/>
      <dgm:spPr/>
      <dgm:t>
        <a:bodyPr/>
        <a:lstStyle/>
        <a:p>
          <a:endParaRPr lang="en-US"/>
        </a:p>
      </dgm:t>
    </dgm:pt>
    <dgm:pt modelId="{84B2A22D-953A-4877-BEBA-FF0CC0260630}" type="pres">
      <dgm:prSet presAssocID="{BB65152E-BCCC-4541-9434-6294DE38F568}" presName="Name0" presStyleCnt="0">
        <dgm:presLayoutVars>
          <dgm:chMax val="1"/>
          <dgm:chPref val="1"/>
          <dgm:dir/>
          <dgm:animOne val="branch"/>
          <dgm:animLvl val="lvl"/>
        </dgm:presLayoutVars>
      </dgm:prSet>
      <dgm:spPr/>
      <dgm:t>
        <a:bodyPr/>
        <a:lstStyle/>
        <a:p>
          <a:endParaRPr lang="en-US"/>
        </a:p>
      </dgm:t>
    </dgm:pt>
    <dgm:pt modelId="{3C1CC195-821B-4304-9293-2FDD928A06EE}" type="pres">
      <dgm:prSet presAssocID="{1AEE7BA0-629C-4B85-B4AD-7E22DED1A99C}" presName="singleCycle" presStyleCnt="0"/>
      <dgm:spPr/>
    </dgm:pt>
    <dgm:pt modelId="{F2D50769-82FD-4084-8E03-110D6579274B}" type="pres">
      <dgm:prSet presAssocID="{1AEE7BA0-629C-4B85-B4AD-7E22DED1A99C}" presName="singleCenter" presStyleLbl="node1" presStyleIdx="0" presStyleCnt="8">
        <dgm:presLayoutVars>
          <dgm:chMax val="7"/>
          <dgm:chPref val="7"/>
        </dgm:presLayoutVars>
      </dgm:prSet>
      <dgm:spPr/>
      <dgm:t>
        <a:bodyPr/>
        <a:lstStyle/>
        <a:p>
          <a:endParaRPr lang="en-US"/>
        </a:p>
      </dgm:t>
    </dgm:pt>
    <dgm:pt modelId="{652BDA42-9255-444F-BF4F-48E006951B2F}" type="pres">
      <dgm:prSet presAssocID="{B29318E9-7C07-4CD5-9C1C-11978CFFCA78}" presName="Name56" presStyleLbl="parChTrans1D2" presStyleIdx="0" presStyleCnt="7"/>
      <dgm:spPr/>
      <dgm:t>
        <a:bodyPr/>
        <a:lstStyle/>
        <a:p>
          <a:endParaRPr lang="en-US"/>
        </a:p>
      </dgm:t>
    </dgm:pt>
    <dgm:pt modelId="{6CD08984-0F29-4332-9FF8-AC58E7CEEB64}" type="pres">
      <dgm:prSet presAssocID="{5F82ADDF-1E91-467C-A264-860ED8DCA426}" presName="text0" presStyleLbl="node1" presStyleIdx="1" presStyleCnt="8" custScaleX="156983" custRadScaleRad="99038" custRadScaleInc="-5187">
        <dgm:presLayoutVars>
          <dgm:bulletEnabled val="1"/>
        </dgm:presLayoutVars>
      </dgm:prSet>
      <dgm:spPr/>
      <dgm:t>
        <a:bodyPr/>
        <a:lstStyle/>
        <a:p>
          <a:endParaRPr lang="en-US"/>
        </a:p>
      </dgm:t>
    </dgm:pt>
    <dgm:pt modelId="{BA9E4B6F-5BC6-4833-8340-6DC678159372}" type="pres">
      <dgm:prSet presAssocID="{E9612BF7-8DF6-43D8-9F23-D6B69FB5EE55}" presName="Name56" presStyleLbl="parChTrans1D2" presStyleIdx="1" presStyleCnt="7"/>
      <dgm:spPr/>
      <dgm:t>
        <a:bodyPr/>
        <a:lstStyle/>
        <a:p>
          <a:endParaRPr lang="en-US"/>
        </a:p>
      </dgm:t>
    </dgm:pt>
    <dgm:pt modelId="{9085E4C5-3192-416F-86F0-ABBA20B2171B}" type="pres">
      <dgm:prSet presAssocID="{6BBC841D-9638-41ED-BDD4-2259171F964B}" presName="text0" presStyleLbl="node1" presStyleIdx="2" presStyleCnt="8" custScaleX="169376" custScaleY="106338" custRadScaleRad="122303" custRadScaleInc="29320">
        <dgm:presLayoutVars>
          <dgm:bulletEnabled val="1"/>
        </dgm:presLayoutVars>
      </dgm:prSet>
      <dgm:spPr/>
      <dgm:t>
        <a:bodyPr/>
        <a:lstStyle/>
        <a:p>
          <a:endParaRPr lang="en-US"/>
        </a:p>
      </dgm:t>
    </dgm:pt>
    <dgm:pt modelId="{4B013E86-89D2-4212-AEED-7FBC7097AEBA}" type="pres">
      <dgm:prSet presAssocID="{8EACBA72-0736-4829-BF79-2B5DEFF075E3}" presName="Name56" presStyleLbl="parChTrans1D2" presStyleIdx="2" presStyleCnt="7"/>
      <dgm:spPr/>
      <dgm:t>
        <a:bodyPr/>
        <a:lstStyle/>
        <a:p>
          <a:endParaRPr lang="en-US"/>
        </a:p>
      </dgm:t>
    </dgm:pt>
    <dgm:pt modelId="{5FE1A525-6534-451B-8D78-FB9676DF26AD}" type="pres">
      <dgm:prSet presAssocID="{DDE525F0-70D8-45F0-9682-5D1D4141DDC1}" presName="text0" presStyleLbl="node1" presStyleIdx="3" presStyleCnt="8" custScaleX="181840" custScaleY="82543" custRadScaleRad="111481" custRadScaleInc="-54507">
        <dgm:presLayoutVars>
          <dgm:bulletEnabled val="1"/>
        </dgm:presLayoutVars>
      </dgm:prSet>
      <dgm:spPr/>
      <dgm:t>
        <a:bodyPr/>
        <a:lstStyle/>
        <a:p>
          <a:endParaRPr lang="en-US"/>
        </a:p>
      </dgm:t>
    </dgm:pt>
    <dgm:pt modelId="{EAF10663-8C4C-4B90-9C61-0833B6F849A5}" type="pres">
      <dgm:prSet presAssocID="{5AAF6B1F-FFD4-4287-9E40-00DD33C9EB39}" presName="Name56" presStyleLbl="parChTrans1D2" presStyleIdx="3" presStyleCnt="7"/>
      <dgm:spPr/>
      <dgm:t>
        <a:bodyPr/>
        <a:lstStyle/>
        <a:p>
          <a:endParaRPr lang="en-US"/>
        </a:p>
      </dgm:t>
    </dgm:pt>
    <dgm:pt modelId="{9F2A84AB-C033-4C2A-AEC3-50C6B90266E5}" type="pres">
      <dgm:prSet presAssocID="{B0602C1E-C48C-4D54-B662-B174A3E82681}" presName="text0" presStyleLbl="node1" presStyleIdx="4" presStyleCnt="8" custScaleX="183622" custScaleY="77456" custRadScaleRad="134561" custRadScaleInc="-131587">
        <dgm:presLayoutVars>
          <dgm:bulletEnabled val="1"/>
        </dgm:presLayoutVars>
      </dgm:prSet>
      <dgm:spPr/>
      <dgm:t>
        <a:bodyPr/>
        <a:lstStyle/>
        <a:p>
          <a:endParaRPr lang="en-US"/>
        </a:p>
      </dgm:t>
    </dgm:pt>
    <dgm:pt modelId="{50357D84-431E-47DE-B7A5-2230E9C33475}" type="pres">
      <dgm:prSet presAssocID="{419C214F-5B37-41C8-8489-BA7258B8F6B9}" presName="Name56" presStyleLbl="parChTrans1D2" presStyleIdx="4" presStyleCnt="7"/>
      <dgm:spPr/>
      <dgm:t>
        <a:bodyPr/>
        <a:lstStyle/>
        <a:p>
          <a:endParaRPr lang="en-US"/>
        </a:p>
      </dgm:t>
    </dgm:pt>
    <dgm:pt modelId="{D52CB5E7-AF9C-4FD2-9476-BEB2B98D0511}" type="pres">
      <dgm:prSet presAssocID="{5E3C44D8-D7C4-4741-BFE7-B40E83E0810E}" presName="text0" presStyleLbl="node1" presStyleIdx="5" presStyleCnt="8" custScaleX="171241" custScaleY="65724" custRadScaleRad="97661" custRadScaleInc="-100233">
        <dgm:presLayoutVars>
          <dgm:bulletEnabled val="1"/>
        </dgm:presLayoutVars>
      </dgm:prSet>
      <dgm:spPr/>
      <dgm:t>
        <a:bodyPr/>
        <a:lstStyle/>
        <a:p>
          <a:endParaRPr lang="en-US"/>
        </a:p>
      </dgm:t>
    </dgm:pt>
    <dgm:pt modelId="{80D04EC1-DC11-4F75-8AF3-AA81E7A85C4C}" type="pres">
      <dgm:prSet presAssocID="{0DB401ED-9501-47A0-9722-FFB671C5363B}" presName="Name56" presStyleLbl="parChTrans1D2" presStyleIdx="5" presStyleCnt="7"/>
      <dgm:spPr/>
      <dgm:t>
        <a:bodyPr/>
        <a:lstStyle/>
        <a:p>
          <a:endParaRPr lang="en-US"/>
        </a:p>
      </dgm:t>
    </dgm:pt>
    <dgm:pt modelId="{034AE756-2580-4AA7-99D3-C950C00E90B8}" type="pres">
      <dgm:prSet presAssocID="{BB9CDE7A-964C-41EA-9FA4-73AAEF6C8C87}" presName="text0" presStyleLbl="node1" presStyleIdx="6" presStyleCnt="8" custScaleX="151172" custRadScaleRad="109930" custRadScaleInc="49786">
        <dgm:presLayoutVars>
          <dgm:bulletEnabled val="1"/>
        </dgm:presLayoutVars>
      </dgm:prSet>
      <dgm:spPr/>
      <dgm:t>
        <a:bodyPr/>
        <a:lstStyle/>
        <a:p>
          <a:endParaRPr lang="en-US"/>
        </a:p>
      </dgm:t>
    </dgm:pt>
    <dgm:pt modelId="{91D700EE-352D-47CD-BDBB-368BAD1A15C3}" type="pres">
      <dgm:prSet presAssocID="{B786CD19-95D2-4F8F-820A-CD58EEB81FF8}" presName="Name56" presStyleLbl="parChTrans1D2" presStyleIdx="6" presStyleCnt="7"/>
      <dgm:spPr/>
      <dgm:t>
        <a:bodyPr/>
        <a:lstStyle/>
        <a:p>
          <a:endParaRPr lang="en-US"/>
        </a:p>
      </dgm:t>
    </dgm:pt>
    <dgm:pt modelId="{3B13E823-8352-42F1-9CF9-3137D4F8DADE}" type="pres">
      <dgm:prSet presAssocID="{847C7364-11AA-4DC2-925F-B3CBC54ECB48}" presName="text0" presStyleLbl="node1" presStyleIdx="7" presStyleCnt="8" custScaleX="174123" custRadScaleRad="122254" custRadScaleInc="-20216">
        <dgm:presLayoutVars>
          <dgm:bulletEnabled val="1"/>
        </dgm:presLayoutVars>
      </dgm:prSet>
      <dgm:spPr/>
      <dgm:t>
        <a:bodyPr/>
        <a:lstStyle/>
        <a:p>
          <a:endParaRPr lang="en-US"/>
        </a:p>
      </dgm:t>
    </dgm:pt>
  </dgm:ptLst>
  <dgm:cxnLst>
    <dgm:cxn modelId="{B0D646C6-1166-4397-A81A-56DA55EB74D4}" srcId="{1AEE7BA0-629C-4B85-B4AD-7E22DED1A99C}" destId="{BB9CDE7A-964C-41EA-9FA4-73AAEF6C8C87}" srcOrd="5" destOrd="0" parTransId="{0DB401ED-9501-47A0-9722-FFB671C5363B}" sibTransId="{675EE0BE-E249-4D58-9275-65AB4D4FF5B0}"/>
    <dgm:cxn modelId="{0E8F3568-C0A8-400B-800B-B90C07804FBA}" srcId="{1AEE7BA0-629C-4B85-B4AD-7E22DED1A99C}" destId="{D45ADFEC-7227-45ED-80AA-E792832CF994}" srcOrd="7" destOrd="0" parTransId="{5DBF9A8A-DA02-424B-8E1F-E988E5B6820B}" sibTransId="{4902897B-FE49-4618-BC95-92338A266511}"/>
    <dgm:cxn modelId="{955C126F-D870-48F2-B726-688A0EFFF1A9}" type="presOf" srcId="{5AAF6B1F-FFD4-4287-9E40-00DD33C9EB39}" destId="{EAF10663-8C4C-4B90-9C61-0833B6F849A5}" srcOrd="0" destOrd="0" presId="urn:microsoft.com/office/officeart/2008/layout/RadialCluster"/>
    <dgm:cxn modelId="{91E38686-48A5-4514-A469-7C3FFADC0D37}" srcId="{BB65152E-BCCC-4541-9434-6294DE38F568}" destId="{4B42B842-6B2E-4003-A569-8DB2D07605DE}" srcOrd="1" destOrd="0" parTransId="{95E955F2-DC47-4E59-8C4C-A157DBA07121}" sibTransId="{39887C53-1830-4F8D-801B-AAFF4BEE6A73}"/>
    <dgm:cxn modelId="{8BEF2BAD-EC03-4781-A20C-BC1E0B655708}" srcId="{4B42B842-6B2E-4003-A569-8DB2D07605DE}" destId="{9321480D-3849-499F-9149-3F1E97383D0E}" srcOrd="0" destOrd="0" parTransId="{3BAF80CF-93F2-486D-9D21-FD2B5778DFD2}" sibTransId="{558F8CCC-40FC-40E0-B992-4EB1CD746BC2}"/>
    <dgm:cxn modelId="{BAB56754-70C2-4C3D-A9F7-38808AE02ED4}" type="presOf" srcId="{8EACBA72-0736-4829-BF79-2B5DEFF075E3}" destId="{4B013E86-89D2-4212-AEED-7FBC7097AEBA}" srcOrd="0" destOrd="0" presId="urn:microsoft.com/office/officeart/2008/layout/RadialCluster"/>
    <dgm:cxn modelId="{D8E99BD9-3C94-4D80-836E-4CC85BB5768A}" type="presOf" srcId="{E9612BF7-8DF6-43D8-9F23-D6B69FB5EE55}" destId="{BA9E4B6F-5BC6-4833-8340-6DC678159372}" srcOrd="0" destOrd="0" presId="urn:microsoft.com/office/officeart/2008/layout/RadialCluster"/>
    <dgm:cxn modelId="{E1CE31DB-7767-4A36-9225-73FED45C43A9}" type="presOf" srcId="{847C7364-11AA-4DC2-925F-B3CBC54ECB48}" destId="{3B13E823-8352-42F1-9CF9-3137D4F8DADE}" srcOrd="0" destOrd="0" presId="urn:microsoft.com/office/officeart/2008/layout/RadialCluster"/>
    <dgm:cxn modelId="{96FB01B3-CFAE-4F3B-B210-ADCE98C945E4}" type="presOf" srcId="{BB9CDE7A-964C-41EA-9FA4-73AAEF6C8C87}" destId="{034AE756-2580-4AA7-99D3-C950C00E90B8}" srcOrd="0" destOrd="0" presId="urn:microsoft.com/office/officeart/2008/layout/RadialCluster"/>
    <dgm:cxn modelId="{51978744-9307-4E70-9402-D828F43DA9D1}" srcId="{1AEE7BA0-629C-4B85-B4AD-7E22DED1A99C}" destId="{6BBC841D-9638-41ED-BDD4-2259171F964B}" srcOrd="1" destOrd="0" parTransId="{E9612BF7-8DF6-43D8-9F23-D6B69FB5EE55}" sibTransId="{3B0261EE-CFB6-48AB-8E0B-0449F35B4D72}"/>
    <dgm:cxn modelId="{9D4634BA-98B6-4163-86C4-7F6732253B7D}" type="presOf" srcId="{5E3C44D8-D7C4-4741-BFE7-B40E83E0810E}" destId="{D52CB5E7-AF9C-4FD2-9476-BEB2B98D0511}" srcOrd="0" destOrd="0" presId="urn:microsoft.com/office/officeart/2008/layout/RadialCluster"/>
    <dgm:cxn modelId="{6CEEA439-2F00-4982-9871-503A5365E2DF}" srcId="{BB65152E-BCCC-4541-9434-6294DE38F568}" destId="{1AEE7BA0-629C-4B85-B4AD-7E22DED1A99C}" srcOrd="0" destOrd="0" parTransId="{1567C19D-C1BB-49DD-8291-657F4EEF2DF7}" sibTransId="{089A64FA-F977-4B37-B89F-2EF8C1433DDF}"/>
    <dgm:cxn modelId="{D40570A0-350A-4577-AEBF-FFECE0FBD67E}" srcId="{1AEE7BA0-629C-4B85-B4AD-7E22DED1A99C}" destId="{5E3C44D8-D7C4-4741-BFE7-B40E83E0810E}" srcOrd="4" destOrd="0" parTransId="{419C214F-5B37-41C8-8489-BA7258B8F6B9}" sibTransId="{23022F15-57E7-4484-A5E9-2EC47C0A06E3}"/>
    <dgm:cxn modelId="{B67E41DE-9EBC-4848-ADE8-19888EE185B2}" type="presOf" srcId="{5F82ADDF-1E91-467C-A264-860ED8DCA426}" destId="{6CD08984-0F29-4332-9FF8-AC58E7CEEB64}" srcOrd="0" destOrd="0" presId="urn:microsoft.com/office/officeart/2008/layout/RadialCluster"/>
    <dgm:cxn modelId="{0A89056E-30BD-4E92-A91D-BC7E7AB6775A}" srcId="{1AEE7BA0-629C-4B85-B4AD-7E22DED1A99C}" destId="{B0602C1E-C48C-4D54-B662-B174A3E82681}" srcOrd="3" destOrd="0" parTransId="{5AAF6B1F-FFD4-4287-9E40-00DD33C9EB39}" sibTransId="{CDEFA36E-4644-4641-9516-600D197FFF57}"/>
    <dgm:cxn modelId="{D429134F-F594-42DD-B275-3412DA12C1D9}" type="presOf" srcId="{B29318E9-7C07-4CD5-9C1C-11978CFFCA78}" destId="{652BDA42-9255-444F-BF4F-48E006951B2F}" srcOrd="0" destOrd="0" presId="urn:microsoft.com/office/officeart/2008/layout/RadialCluster"/>
    <dgm:cxn modelId="{3347206B-255D-4BD5-9F1A-92D872987CE0}" type="presOf" srcId="{B786CD19-95D2-4F8F-820A-CD58EEB81FF8}" destId="{91D700EE-352D-47CD-BDBB-368BAD1A15C3}" srcOrd="0" destOrd="0" presId="urn:microsoft.com/office/officeart/2008/layout/RadialCluster"/>
    <dgm:cxn modelId="{667D5494-5CE0-4FF2-9EFE-BB06FF1E7442}" srcId="{1AEE7BA0-629C-4B85-B4AD-7E22DED1A99C}" destId="{847C7364-11AA-4DC2-925F-B3CBC54ECB48}" srcOrd="6" destOrd="0" parTransId="{B786CD19-95D2-4F8F-820A-CD58EEB81FF8}" sibTransId="{6E00D103-71AA-4332-BF43-7EFE48F32CAE}"/>
    <dgm:cxn modelId="{4541EFC2-DCDF-4D6D-9A46-52BC1B857CFE}" type="presOf" srcId="{1AEE7BA0-629C-4B85-B4AD-7E22DED1A99C}" destId="{F2D50769-82FD-4084-8E03-110D6579274B}" srcOrd="0" destOrd="0" presId="urn:microsoft.com/office/officeart/2008/layout/RadialCluster"/>
    <dgm:cxn modelId="{7B70DE45-1D9C-4F31-894D-914B84C1AD81}" srcId="{1AEE7BA0-629C-4B85-B4AD-7E22DED1A99C}" destId="{5F82ADDF-1E91-467C-A264-860ED8DCA426}" srcOrd="0" destOrd="0" parTransId="{B29318E9-7C07-4CD5-9C1C-11978CFFCA78}" sibTransId="{0CE931A9-4842-44F8-A23A-CE7B9271682A}"/>
    <dgm:cxn modelId="{EFE1FEDF-7E0D-42DC-9835-96EEEABDF3BD}" type="presOf" srcId="{419C214F-5B37-41C8-8489-BA7258B8F6B9}" destId="{50357D84-431E-47DE-B7A5-2230E9C33475}" srcOrd="0" destOrd="0" presId="urn:microsoft.com/office/officeart/2008/layout/RadialCluster"/>
    <dgm:cxn modelId="{56860E61-6CFD-4773-8191-2F5031C8B89E}" srcId="{1AEE7BA0-629C-4B85-B4AD-7E22DED1A99C}" destId="{DDE525F0-70D8-45F0-9682-5D1D4141DDC1}" srcOrd="2" destOrd="0" parTransId="{8EACBA72-0736-4829-BF79-2B5DEFF075E3}" sibTransId="{FE6DE75F-9137-46B6-9AE9-0545233FF6B3}"/>
    <dgm:cxn modelId="{FAE3D8A0-77A6-442A-A5B9-3E5D682A58A7}" type="presOf" srcId="{0DB401ED-9501-47A0-9722-FFB671C5363B}" destId="{80D04EC1-DC11-4F75-8AF3-AA81E7A85C4C}" srcOrd="0" destOrd="0" presId="urn:microsoft.com/office/officeart/2008/layout/RadialCluster"/>
    <dgm:cxn modelId="{1D7F9148-6C95-4356-9711-FE690AD5DDDC}" srcId="{1AEE7BA0-629C-4B85-B4AD-7E22DED1A99C}" destId="{F238AA70-11E4-4313-A751-C3893A93367B}" srcOrd="8" destOrd="0" parTransId="{E3912C89-D80E-468E-BD43-AD61106A2D9F}" sibTransId="{479F126A-6D40-4053-B9AC-BFFB06DFC8FD}"/>
    <dgm:cxn modelId="{30BE7B0D-DA04-4600-8972-4BF254BB8545}" type="presOf" srcId="{BB65152E-BCCC-4541-9434-6294DE38F568}" destId="{84B2A22D-953A-4877-BEBA-FF0CC0260630}" srcOrd="0" destOrd="0" presId="urn:microsoft.com/office/officeart/2008/layout/RadialCluster"/>
    <dgm:cxn modelId="{376E2BA5-DFDC-4A9F-A623-1D1D844AF1C0}" type="presOf" srcId="{DDE525F0-70D8-45F0-9682-5D1D4141DDC1}" destId="{5FE1A525-6534-451B-8D78-FB9676DF26AD}" srcOrd="0" destOrd="0" presId="urn:microsoft.com/office/officeart/2008/layout/RadialCluster"/>
    <dgm:cxn modelId="{244F6C81-7F69-4504-9445-D6D0B5DA174A}" type="presOf" srcId="{B0602C1E-C48C-4D54-B662-B174A3E82681}" destId="{9F2A84AB-C033-4C2A-AEC3-50C6B90266E5}" srcOrd="0" destOrd="0" presId="urn:microsoft.com/office/officeart/2008/layout/RadialCluster"/>
    <dgm:cxn modelId="{414C8C3E-6BF4-4A3E-8FAC-813BAA53D28B}" type="presOf" srcId="{6BBC841D-9638-41ED-BDD4-2259171F964B}" destId="{9085E4C5-3192-416F-86F0-ABBA20B2171B}" srcOrd="0" destOrd="0" presId="urn:microsoft.com/office/officeart/2008/layout/RadialCluster"/>
    <dgm:cxn modelId="{B5F789DD-B8FE-48FA-ABC5-2FC5E24B76BA}" type="presParOf" srcId="{84B2A22D-953A-4877-BEBA-FF0CC0260630}" destId="{3C1CC195-821B-4304-9293-2FDD928A06EE}" srcOrd="0" destOrd="0" presId="urn:microsoft.com/office/officeart/2008/layout/RadialCluster"/>
    <dgm:cxn modelId="{DF0A1903-3694-4395-AB88-93CE45952287}" type="presParOf" srcId="{3C1CC195-821B-4304-9293-2FDD928A06EE}" destId="{F2D50769-82FD-4084-8E03-110D6579274B}" srcOrd="0" destOrd="0" presId="urn:microsoft.com/office/officeart/2008/layout/RadialCluster"/>
    <dgm:cxn modelId="{520C6351-0F48-4724-A808-383E24B2347E}" type="presParOf" srcId="{3C1CC195-821B-4304-9293-2FDD928A06EE}" destId="{652BDA42-9255-444F-BF4F-48E006951B2F}" srcOrd="1" destOrd="0" presId="urn:microsoft.com/office/officeart/2008/layout/RadialCluster"/>
    <dgm:cxn modelId="{A69C7E81-9124-4A2E-BA99-13AF43D55E26}" type="presParOf" srcId="{3C1CC195-821B-4304-9293-2FDD928A06EE}" destId="{6CD08984-0F29-4332-9FF8-AC58E7CEEB64}" srcOrd="2" destOrd="0" presId="urn:microsoft.com/office/officeart/2008/layout/RadialCluster"/>
    <dgm:cxn modelId="{6729C1B4-A7EE-4FAA-9A8C-7BC5025860DE}" type="presParOf" srcId="{3C1CC195-821B-4304-9293-2FDD928A06EE}" destId="{BA9E4B6F-5BC6-4833-8340-6DC678159372}" srcOrd="3" destOrd="0" presId="urn:microsoft.com/office/officeart/2008/layout/RadialCluster"/>
    <dgm:cxn modelId="{EA5BBB93-488A-4749-A214-D8EECE88C07B}" type="presParOf" srcId="{3C1CC195-821B-4304-9293-2FDD928A06EE}" destId="{9085E4C5-3192-416F-86F0-ABBA20B2171B}" srcOrd="4" destOrd="0" presId="urn:microsoft.com/office/officeart/2008/layout/RadialCluster"/>
    <dgm:cxn modelId="{7962A008-FA66-4FCA-9724-7DBD363000A2}" type="presParOf" srcId="{3C1CC195-821B-4304-9293-2FDD928A06EE}" destId="{4B013E86-89D2-4212-AEED-7FBC7097AEBA}" srcOrd="5" destOrd="0" presId="urn:microsoft.com/office/officeart/2008/layout/RadialCluster"/>
    <dgm:cxn modelId="{E06A9749-FC8F-49FB-9EE2-3DA6FAE8D09C}" type="presParOf" srcId="{3C1CC195-821B-4304-9293-2FDD928A06EE}" destId="{5FE1A525-6534-451B-8D78-FB9676DF26AD}" srcOrd="6" destOrd="0" presId="urn:microsoft.com/office/officeart/2008/layout/RadialCluster"/>
    <dgm:cxn modelId="{8FA57062-8BE0-4146-A823-C50B86049F6D}" type="presParOf" srcId="{3C1CC195-821B-4304-9293-2FDD928A06EE}" destId="{EAF10663-8C4C-4B90-9C61-0833B6F849A5}" srcOrd="7" destOrd="0" presId="urn:microsoft.com/office/officeart/2008/layout/RadialCluster"/>
    <dgm:cxn modelId="{A4BBAAEB-9E58-45C7-94E8-F6253535525B}" type="presParOf" srcId="{3C1CC195-821B-4304-9293-2FDD928A06EE}" destId="{9F2A84AB-C033-4C2A-AEC3-50C6B90266E5}" srcOrd="8" destOrd="0" presId="urn:microsoft.com/office/officeart/2008/layout/RadialCluster"/>
    <dgm:cxn modelId="{6AC15290-30B9-4E97-8A36-E39FDCC298ED}" type="presParOf" srcId="{3C1CC195-821B-4304-9293-2FDD928A06EE}" destId="{50357D84-431E-47DE-B7A5-2230E9C33475}" srcOrd="9" destOrd="0" presId="urn:microsoft.com/office/officeart/2008/layout/RadialCluster"/>
    <dgm:cxn modelId="{CCE2666E-D229-4AE4-8AFC-F51192693143}" type="presParOf" srcId="{3C1CC195-821B-4304-9293-2FDD928A06EE}" destId="{D52CB5E7-AF9C-4FD2-9476-BEB2B98D0511}" srcOrd="10" destOrd="0" presId="urn:microsoft.com/office/officeart/2008/layout/RadialCluster"/>
    <dgm:cxn modelId="{B6CA4CCE-88AF-4C19-9FD8-8F1D948092F9}" type="presParOf" srcId="{3C1CC195-821B-4304-9293-2FDD928A06EE}" destId="{80D04EC1-DC11-4F75-8AF3-AA81E7A85C4C}" srcOrd="11" destOrd="0" presId="urn:microsoft.com/office/officeart/2008/layout/RadialCluster"/>
    <dgm:cxn modelId="{8F06769E-3138-41CF-A915-76A18FC3635C}" type="presParOf" srcId="{3C1CC195-821B-4304-9293-2FDD928A06EE}" destId="{034AE756-2580-4AA7-99D3-C950C00E90B8}" srcOrd="12" destOrd="0" presId="urn:microsoft.com/office/officeart/2008/layout/RadialCluster"/>
    <dgm:cxn modelId="{BBA0A670-E6FB-4600-BFE0-D0D9B4F4146A}" type="presParOf" srcId="{3C1CC195-821B-4304-9293-2FDD928A06EE}" destId="{91D700EE-352D-47CD-BDBB-368BAD1A15C3}" srcOrd="13" destOrd="0" presId="urn:microsoft.com/office/officeart/2008/layout/RadialCluster"/>
    <dgm:cxn modelId="{4B3AE554-8633-4DC9-B96B-A94FA323078A}" type="presParOf" srcId="{3C1CC195-821B-4304-9293-2FDD928A06EE}" destId="{3B13E823-8352-42F1-9CF9-3137D4F8DADE}" srcOrd="1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2BD684-3FF6-4952-B43F-4567C9363BF9}"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F7F1F61F-999A-45FC-BFCF-ED72631DB0F1}">
      <dgm:prSet phldrT="[Text]" custT="1"/>
      <dgm:spPr>
        <a:solidFill>
          <a:srgbClr val="C00000">
            <a:alpha val="50000"/>
          </a:srgbClr>
        </a:solidFill>
      </dgm:spPr>
      <dgm:t>
        <a:bodyPr/>
        <a:lstStyle/>
        <a:p>
          <a:r>
            <a:rPr lang="en-US" sz="2000" dirty="0" smtClean="0"/>
            <a:t>Loss Prevention</a:t>
          </a:r>
          <a:endParaRPr lang="en-US" sz="2000" dirty="0"/>
        </a:p>
      </dgm:t>
    </dgm:pt>
    <dgm:pt modelId="{E9ED9BB9-00CF-441D-8117-BAE04DDB9B3F}" type="parTrans" cxnId="{34E7A899-BA24-4F12-AD8F-47A0BB54E7CE}">
      <dgm:prSet/>
      <dgm:spPr/>
      <dgm:t>
        <a:bodyPr/>
        <a:lstStyle/>
        <a:p>
          <a:endParaRPr lang="en-US"/>
        </a:p>
      </dgm:t>
    </dgm:pt>
    <dgm:pt modelId="{8B724AC2-D0F8-4560-869E-91A9006E5899}" type="sibTrans" cxnId="{34E7A899-BA24-4F12-AD8F-47A0BB54E7CE}">
      <dgm:prSet/>
      <dgm:spPr/>
      <dgm:t>
        <a:bodyPr/>
        <a:lstStyle/>
        <a:p>
          <a:endParaRPr lang="en-US"/>
        </a:p>
      </dgm:t>
    </dgm:pt>
    <dgm:pt modelId="{A70948A3-6457-4E59-B7FC-DC1CB9FB8993}">
      <dgm:prSet phldrT="[Text]"/>
      <dgm:spPr/>
      <dgm:t>
        <a:bodyPr/>
        <a:lstStyle/>
        <a:p>
          <a:r>
            <a:rPr lang="en-US" dirty="0" smtClean="0"/>
            <a:t>Post-Breach Response</a:t>
          </a:r>
        </a:p>
        <a:p>
          <a:r>
            <a:rPr lang="en-US" dirty="0" smtClean="0"/>
            <a:t>(Insurable)</a:t>
          </a:r>
          <a:endParaRPr lang="en-US" dirty="0"/>
        </a:p>
      </dgm:t>
    </dgm:pt>
    <dgm:pt modelId="{23C00615-0441-4230-82D7-7F1C4CB4644C}" type="parTrans" cxnId="{B660E1D0-681E-4621-81AE-3EB6DDD555A0}">
      <dgm:prSet/>
      <dgm:spPr/>
      <dgm:t>
        <a:bodyPr/>
        <a:lstStyle/>
        <a:p>
          <a:endParaRPr lang="en-US"/>
        </a:p>
      </dgm:t>
    </dgm:pt>
    <dgm:pt modelId="{91B8AEA2-61F8-43CA-8225-2BFB1071DA0E}" type="sibTrans" cxnId="{B660E1D0-681E-4621-81AE-3EB6DDD555A0}">
      <dgm:prSet/>
      <dgm:spPr/>
      <dgm:t>
        <a:bodyPr/>
        <a:lstStyle/>
        <a:p>
          <a:endParaRPr lang="en-US"/>
        </a:p>
      </dgm:t>
    </dgm:pt>
    <dgm:pt modelId="{36D326C4-2898-4CDE-AFCA-D06038A80A78}">
      <dgm:prSet phldrT="[Text]"/>
      <dgm:spPr>
        <a:solidFill>
          <a:srgbClr val="00B050">
            <a:alpha val="50000"/>
          </a:srgbClr>
        </a:solidFill>
      </dgm:spPr>
      <dgm:t>
        <a:bodyPr/>
        <a:lstStyle/>
        <a:p>
          <a:r>
            <a:rPr lang="en-US" dirty="0" smtClean="0"/>
            <a:t>Loss Transfer (Insurance)</a:t>
          </a:r>
          <a:endParaRPr lang="en-US" dirty="0"/>
        </a:p>
      </dgm:t>
    </dgm:pt>
    <dgm:pt modelId="{4B30A3E9-D21A-401B-B61C-0BE827AD6AB9}" type="parTrans" cxnId="{92AEDC36-59DF-45D0-98F0-4E133736FC1A}">
      <dgm:prSet/>
      <dgm:spPr/>
      <dgm:t>
        <a:bodyPr/>
        <a:lstStyle/>
        <a:p>
          <a:endParaRPr lang="en-US"/>
        </a:p>
      </dgm:t>
    </dgm:pt>
    <dgm:pt modelId="{E410D388-235A-4B71-8C1E-50BC7678B678}" type="sibTrans" cxnId="{92AEDC36-59DF-45D0-98F0-4E133736FC1A}">
      <dgm:prSet/>
      <dgm:spPr/>
      <dgm:t>
        <a:bodyPr/>
        <a:lstStyle/>
        <a:p>
          <a:endParaRPr lang="en-US"/>
        </a:p>
      </dgm:t>
    </dgm:pt>
    <dgm:pt modelId="{04D5299D-706B-442B-B5AD-C000BC0C3B9F}" type="pres">
      <dgm:prSet presAssocID="{582BD684-3FF6-4952-B43F-4567C9363BF9}" presName="Name0" presStyleCnt="0">
        <dgm:presLayoutVars>
          <dgm:chMax val="7"/>
          <dgm:dir/>
          <dgm:resizeHandles val="exact"/>
        </dgm:presLayoutVars>
      </dgm:prSet>
      <dgm:spPr/>
    </dgm:pt>
    <dgm:pt modelId="{08A2713C-6BFD-40DB-8FF9-6ECED0F0C1BB}" type="pres">
      <dgm:prSet presAssocID="{582BD684-3FF6-4952-B43F-4567C9363BF9}" presName="ellipse1" presStyleLbl="vennNode1" presStyleIdx="0" presStyleCnt="3" custLinFactNeighborX="-40436" custLinFactNeighborY="21683">
        <dgm:presLayoutVars>
          <dgm:bulletEnabled val="1"/>
        </dgm:presLayoutVars>
      </dgm:prSet>
      <dgm:spPr/>
      <dgm:t>
        <a:bodyPr/>
        <a:lstStyle/>
        <a:p>
          <a:endParaRPr lang="en-US"/>
        </a:p>
      </dgm:t>
    </dgm:pt>
    <dgm:pt modelId="{7912B318-D591-42FF-BD79-F5B8746BB743}" type="pres">
      <dgm:prSet presAssocID="{582BD684-3FF6-4952-B43F-4567C9363BF9}" presName="ellipse2" presStyleLbl="vennNode1" presStyleIdx="1" presStyleCnt="3" custLinFactNeighborX="90835" custLinFactNeighborY="-45711">
        <dgm:presLayoutVars>
          <dgm:bulletEnabled val="1"/>
        </dgm:presLayoutVars>
      </dgm:prSet>
      <dgm:spPr/>
      <dgm:t>
        <a:bodyPr/>
        <a:lstStyle/>
        <a:p>
          <a:endParaRPr lang="en-US"/>
        </a:p>
      </dgm:t>
    </dgm:pt>
    <dgm:pt modelId="{FC044967-5DBC-4030-9159-44AE909A195C}" type="pres">
      <dgm:prSet presAssocID="{582BD684-3FF6-4952-B43F-4567C9363BF9}" presName="ellipse3" presStyleLbl="vennNode1" presStyleIdx="2" presStyleCnt="3" custLinFactNeighborX="-52742" custLinFactNeighborY="24027">
        <dgm:presLayoutVars>
          <dgm:bulletEnabled val="1"/>
        </dgm:presLayoutVars>
      </dgm:prSet>
      <dgm:spPr/>
      <dgm:t>
        <a:bodyPr/>
        <a:lstStyle/>
        <a:p>
          <a:endParaRPr lang="en-US"/>
        </a:p>
      </dgm:t>
    </dgm:pt>
  </dgm:ptLst>
  <dgm:cxnLst>
    <dgm:cxn modelId="{92AEDC36-59DF-45D0-98F0-4E133736FC1A}" srcId="{582BD684-3FF6-4952-B43F-4567C9363BF9}" destId="{36D326C4-2898-4CDE-AFCA-D06038A80A78}" srcOrd="2" destOrd="0" parTransId="{4B30A3E9-D21A-401B-B61C-0BE827AD6AB9}" sibTransId="{E410D388-235A-4B71-8C1E-50BC7678B678}"/>
    <dgm:cxn modelId="{33A4173D-630B-4270-9053-7CEE0BE72B18}" type="presOf" srcId="{582BD684-3FF6-4952-B43F-4567C9363BF9}" destId="{04D5299D-706B-442B-B5AD-C000BC0C3B9F}" srcOrd="0" destOrd="0" presId="urn:microsoft.com/office/officeart/2005/8/layout/rings+Icon"/>
    <dgm:cxn modelId="{34E7A899-BA24-4F12-AD8F-47A0BB54E7CE}" srcId="{582BD684-3FF6-4952-B43F-4567C9363BF9}" destId="{F7F1F61F-999A-45FC-BFCF-ED72631DB0F1}" srcOrd="0" destOrd="0" parTransId="{E9ED9BB9-00CF-441D-8117-BAE04DDB9B3F}" sibTransId="{8B724AC2-D0F8-4560-869E-91A9006E5899}"/>
    <dgm:cxn modelId="{5B69EFD8-E1F5-4227-95EE-75EEDA05A07C}" type="presOf" srcId="{F7F1F61F-999A-45FC-BFCF-ED72631DB0F1}" destId="{08A2713C-6BFD-40DB-8FF9-6ECED0F0C1BB}" srcOrd="0" destOrd="0" presId="urn:microsoft.com/office/officeart/2005/8/layout/rings+Icon"/>
    <dgm:cxn modelId="{5036D45E-09A6-46B1-89D0-6A36ECE16C7E}" type="presOf" srcId="{A70948A3-6457-4E59-B7FC-DC1CB9FB8993}" destId="{7912B318-D591-42FF-BD79-F5B8746BB743}" srcOrd="0" destOrd="0" presId="urn:microsoft.com/office/officeart/2005/8/layout/rings+Icon"/>
    <dgm:cxn modelId="{2B41A2E2-0013-49AE-B5D4-846F165BCF31}" type="presOf" srcId="{36D326C4-2898-4CDE-AFCA-D06038A80A78}" destId="{FC044967-5DBC-4030-9159-44AE909A195C}" srcOrd="0" destOrd="0" presId="urn:microsoft.com/office/officeart/2005/8/layout/rings+Icon"/>
    <dgm:cxn modelId="{B660E1D0-681E-4621-81AE-3EB6DDD555A0}" srcId="{582BD684-3FF6-4952-B43F-4567C9363BF9}" destId="{A70948A3-6457-4E59-B7FC-DC1CB9FB8993}" srcOrd="1" destOrd="0" parTransId="{23C00615-0441-4230-82D7-7F1C4CB4644C}" sibTransId="{91B8AEA2-61F8-43CA-8225-2BFB1071DA0E}"/>
    <dgm:cxn modelId="{275B200E-3F0F-4D54-9C5A-D0D734E1D257}" type="presParOf" srcId="{04D5299D-706B-442B-B5AD-C000BC0C3B9F}" destId="{08A2713C-6BFD-40DB-8FF9-6ECED0F0C1BB}" srcOrd="0" destOrd="0" presId="urn:microsoft.com/office/officeart/2005/8/layout/rings+Icon"/>
    <dgm:cxn modelId="{7808B7C0-6EAB-4028-8904-A9BAA3A0E87E}" type="presParOf" srcId="{04D5299D-706B-442B-B5AD-C000BC0C3B9F}" destId="{7912B318-D591-42FF-BD79-F5B8746BB743}" srcOrd="1" destOrd="0" presId="urn:microsoft.com/office/officeart/2005/8/layout/rings+Icon"/>
    <dgm:cxn modelId="{FB933CB9-C02E-4F33-9238-0FD9FB5F8EA7}" type="presParOf" srcId="{04D5299D-706B-442B-B5AD-C000BC0C3B9F}" destId="{FC044967-5DBC-4030-9159-44AE909A195C}" srcOrd="2" destOrd="0" presId="urn:microsoft.com/office/officeart/2005/8/layout/rings+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8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89.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91.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92.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93.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94.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95.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05.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06.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08.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0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10.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11.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14.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4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drawings/drawing1.xml><?xml version="1.0" encoding="utf-8"?>
<c:userShapes xmlns:c="http://schemas.openxmlformats.org/drawingml/2006/chart">
  <cdr:relSizeAnchor xmlns:cdr="http://schemas.openxmlformats.org/drawingml/2006/chartDrawing">
    <cdr:from>
      <cdr:x>0.07168</cdr:x>
      <cdr:y>0.05686</cdr:y>
    </cdr:from>
    <cdr:to>
      <cdr:x>0.27625</cdr:x>
      <cdr:y>0.12509</cdr:y>
    </cdr:to>
    <cdr:sp macro="" textlink="">
      <cdr:nvSpPr>
        <cdr:cNvPr id="2" name="TextBox 1"/>
        <cdr:cNvSpPr txBox="1"/>
      </cdr:nvSpPr>
      <cdr:spPr>
        <a:xfrm xmlns:a="http://schemas.openxmlformats.org/drawingml/2006/main">
          <a:off x="587375" y="238125"/>
          <a:ext cx="16764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0.31029</cdr:x>
      <cdr:y>0.5256</cdr:y>
    </cdr:from>
    <cdr:to>
      <cdr:x>0.71981</cdr:x>
      <cdr:y>0.59827</cdr:y>
    </cdr:to>
    <cdr:sp macro="" textlink="">
      <cdr:nvSpPr>
        <cdr:cNvPr id="3" name="Left-Right Arrow Callout 2"/>
        <cdr:cNvSpPr/>
      </cdr:nvSpPr>
      <cdr:spPr>
        <a:xfrm xmlns:a="http://schemas.openxmlformats.org/drawingml/2006/main">
          <a:off x="2529951" y="2137703"/>
          <a:ext cx="3338980" cy="295562"/>
        </a:xfrm>
        <a:prstGeom xmlns:a="http://schemas.openxmlformats.org/drawingml/2006/main" prst="leftRightArrowCallout">
          <a:avLst>
            <a:gd name="adj1" fmla="val 25000"/>
            <a:gd name="adj2" fmla="val 25000"/>
            <a:gd name="adj3" fmla="val 25000"/>
            <a:gd name="adj4" fmla="val 64581"/>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200" b="1" dirty="0" smtClean="0">
              <a:latin typeface="Arial" panose="020B0604020202020204" pitchFamily="34" charset="0"/>
              <a:cs typeface="Arial" panose="020B0604020202020204" pitchFamily="34" charset="0"/>
            </a:rPr>
            <a:t>79 Months of Rates &lt; 0%</a:t>
          </a:r>
          <a:endParaRPr lang="en-US" sz="1200" b="1" dirty="0">
            <a:latin typeface="Arial" panose="020B0604020202020204" pitchFamily="34" charset="0"/>
            <a:cs typeface="Arial" panose="020B0604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0.54348</cdr:x>
      <cdr:y>0.89763</cdr:y>
    </cdr:from>
    <cdr:to>
      <cdr:x>0.57549</cdr:x>
      <cdr:y>0.92515</cdr:y>
    </cdr:to>
    <cdr:cxnSp macro="">
      <cdr:nvCxnSpPr>
        <cdr:cNvPr id="4" name="Straight Connector 3"/>
        <cdr:cNvCxnSpPr/>
      </cdr:nvCxnSpPr>
      <cdr:spPr>
        <a:xfrm xmlns:a="http://schemas.openxmlformats.org/drawingml/2006/main">
          <a:off x="5715000" y="4678501"/>
          <a:ext cx="336605" cy="143435"/>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0.59889</cdr:x>
      <cdr:y>0.86323</cdr:y>
    </cdr:from>
    <cdr:to>
      <cdr:x>0.6598</cdr:x>
      <cdr:y>0.88043</cdr:y>
    </cdr:to>
    <cdr:cxnSp macro="">
      <cdr:nvCxnSpPr>
        <cdr:cNvPr id="6" name="Straight Connector 5"/>
        <cdr:cNvCxnSpPr/>
      </cdr:nvCxnSpPr>
      <cdr:spPr>
        <a:xfrm xmlns:a="http://schemas.openxmlformats.org/drawingml/2006/main">
          <a:off x="6297706" y="4499207"/>
          <a:ext cx="640470" cy="89647"/>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0.42754</cdr:x>
      <cdr:y>0.05069</cdr:y>
    </cdr:from>
    <cdr:to>
      <cdr:x>0.44544</cdr:x>
      <cdr:y>0.08751</cdr:y>
    </cdr:to>
    <cdr:cxnSp macro="">
      <cdr:nvCxnSpPr>
        <cdr:cNvPr id="8" name="Straight Connector 7"/>
        <cdr:cNvCxnSpPr/>
      </cdr:nvCxnSpPr>
      <cdr:spPr>
        <a:xfrm xmlns:a="http://schemas.openxmlformats.org/drawingml/2006/main">
          <a:off x="4495800" y="264224"/>
          <a:ext cx="188259" cy="19190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0.49147</cdr:x>
      <cdr:y>0.05069</cdr:y>
    </cdr:from>
    <cdr:to>
      <cdr:x>0.54177</cdr:x>
      <cdr:y>0.09783</cdr:y>
    </cdr:to>
    <cdr:cxnSp macro="">
      <cdr:nvCxnSpPr>
        <cdr:cNvPr id="10" name="Straight Connector 9"/>
        <cdr:cNvCxnSpPr/>
      </cdr:nvCxnSpPr>
      <cdr:spPr>
        <a:xfrm xmlns:a="http://schemas.openxmlformats.org/drawingml/2006/main" flipH="1">
          <a:off x="5168153" y="264224"/>
          <a:ext cx="528918" cy="245688"/>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0.68824</cdr:x>
      <cdr:y>0.15805</cdr:y>
    </cdr:from>
    <cdr:to>
      <cdr:x>0.72549</cdr:x>
      <cdr:y>0.19933</cdr:y>
    </cdr:to>
    <cdr:cxnSp macro="">
      <cdr:nvCxnSpPr>
        <cdr:cNvPr id="3" name="Straight Connector 2"/>
        <cdr:cNvCxnSpPr/>
      </cdr:nvCxnSpPr>
      <cdr:spPr>
        <a:xfrm xmlns:a="http://schemas.openxmlformats.org/drawingml/2006/main" flipH="1">
          <a:off x="6293225" y="823762"/>
          <a:ext cx="340658" cy="215153"/>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0.35098</cdr:x>
      <cdr:y>0.86324</cdr:y>
    </cdr:from>
    <cdr:to>
      <cdr:x>0.39706</cdr:x>
      <cdr:y>0.90452</cdr:y>
    </cdr:to>
    <cdr:cxnSp macro="">
      <cdr:nvCxnSpPr>
        <cdr:cNvPr id="7" name="Straight Connector 6"/>
        <cdr:cNvCxnSpPr/>
      </cdr:nvCxnSpPr>
      <cdr:spPr>
        <a:xfrm xmlns:a="http://schemas.openxmlformats.org/drawingml/2006/main" flipV="1">
          <a:off x="3209366" y="4499291"/>
          <a:ext cx="421341" cy="215153"/>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0.32647</cdr:x>
      <cdr:y>0.11505</cdr:y>
    </cdr:from>
    <cdr:to>
      <cdr:x>0.37745</cdr:x>
      <cdr:y>0.15633</cdr:y>
    </cdr:to>
    <cdr:cxnSp macro="">
      <cdr:nvCxnSpPr>
        <cdr:cNvPr id="11" name="Straight Connector 10"/>
        <cdr:cNvCxnSpPr/>
      </cdr:nvCxnSpPr>
      <cdr:spPr>
        <a:xfrm xmlns:a="http://schemas.openxmlformats.org/drawingml/2006/main">
          <a:off x="2985248" y="599644"/>
          <a:ext cx="466165" cy="215153"/>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0.6061</cdr:x>
      <cdr:y>0.7065</cdr:y>
    </cdr:from>
    <cdr:to>
      <cdr:x>0.87455</cdr:x>
      <cdr:y>0.89563</cdr:y>
    </cdr:to>
    <cdr:sp macro="" textlink="">
      <cdr:nvSpPr>
        <cdr:cNvPr id="2" name="AutoShape 38"/>
        <cdr:cNvSpPr>
          <a:spLocks xmlns:a="http://schemas.openxmlformats.org/drawingml/2006/main" noChangeArrowheads="1"/>
        </cdr:cNvSpPr>
      </cdr:nvSpPr>
      <cdr:spPr bwMode="blackWhite">
        <a:xfrm xmlns:a="http://schemas.openxmlformats.org/drawingml/2006/main">
          <a:off x="5427662" y="3045060"/>
          <a:ext cx="2403993" cy="815162"/>
        </a:xfrm>
        <a:prstGeom xmlns:a="http://schemas.openxmlformats.org/drawingml/2006/main" prst="wedgeRectCallout">
          <a:avLst>
            <a:gd name="adj1" fmla="val 81245"/>
            <a:gd name="adj2" fmla="val -59929"/>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90000"/>
            </a:lnSpc>
            <a:spcBef>
              <a:spcPct val="50000"/>
            </a:spcBef>
            <a:buClr>
              <a:srgbClr val="FFFFFF"/>
            </a:buClr>
            <a:buFont typeface="Wingdings" pitchFamily="2" charset="2"/>
            <a:buNone/>
          </a:pPr>
          <a:r>
            <a:rPr lang="en-US" sz="1400" b="1" dirty="0" smtClean="0">
              <a:solidFill>
                <a:srgbClr val="FFFFFF"/>
              </a:solidFill>
            </a:rPr>
            <a:t>Pvt. Carrier NWP growth was +4.3% in 2014, +5.1% in 2013 and 8.7% in 2012</a:t>
          </a:r>
          <a:endParaRPr lang="en-US" sz="1400" b="1" dirty="0">
            <a:solidFill>
              <a:srgbClr val="FFFFFF"/>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0.08271</cdr:x>
      <cdr:y>0.16886</cdr:y>
    </cdr:from>
    <cdr:to>
      <cdr:x>0.55634</cdr:x>
      <cdr:y>0.41863</cdr:y>
    </cdr:to>
    <cdr:sp macro="" textlink="">
      <cdr:nvSpPr>
        <cdr:cNvPr id="2" name="Text Box 6"/>
        <cdr:cNvSpPr txBox="1">
          <a:spLocks xmlns:a="http://schemas.openxmlformats.org/drawingml/2006/main" noChangeArrowheads="1"/>
        </cdr:cNvSpPr>
      </cdr:nvSpPr>
      <cdr:spPr bwMode="blackWhite">
        <a:xfrm xmlns:a="http://schemas.openxmlformats.org/drawingml/2006/main">
          <a:off x="737420" y="707923"/>
          <a:ext cx="4222902" cy="1047137"/>
        </a:xfrm>
        <a:prstGeom xmlns:a="http://schemas.openxmlformats.org/drawingml/2006/main" prst="rect">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type="none" w="sm" len="sm"/>
          <a:tailEnd type="none" w="sm" len="sm"/>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85000"/>
            </a:lnSpc>
            <a:spcBef>
              <a:spcPct val="50000"/>
            </a:spcBef>
            <a:buClr>
              <a:srgbClr val="FFFFFF"/>
            </a:buClr>
            <a:buFont typeface="Wingdings" pitchFamily="2" charset="2"/>
            <a:buNone/>
          </a:pPr>
          <a:r>
            <a:rPr lang="en-US" sz="1600" b="1" u="sng" dirty="0" smtClean="0">
              <a:solidFill>
                <a:srgbClr val="FFFFFF"/>
              </a:solidFill>
            </a:rPr>
            <a:t>Frequency Change: 2007—2012</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dirty="0" smtClean="0">
              <a:solidFill>
                <a:srgbClr val="FFFFFF"/>
              </a:solidFill>
            </a:rPr>
            <a:t>Contracting: 7.9</a:t>
          </a:r>
          <a:r>
            <a:rPr lang="en-US" sz="1600" b="1" dirty="0" smtClean="0">
              <a:solidFill>
                <a:srgbClr val="FFFFFF"/>
              </a:solidFill>
              <a:sym typeface="Wingdings" pitchFamily="2" charset="2"/>
            </a:rPr>
            <a:t>7.1	-9.3%</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i="0" dirty="0" smtClean="0">
              <a:solidFill>
                <a:srgbClr val="FFFFFF"/>
              </a:solidFill>
              <a:sym typeface="Wingdings" pitchFamily="2" charset="2"/>
            </a:rPr>
            <a:t>Manufacturing: 13.612.0	-11.8%</a:t>
          </a:r>
          <a:endParaRPr lang="en-US" sz="1600" b="1" i="0" dirty="0">
            <a:solidFill>
              <a:srgbClr val="FFFFFF"/>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883296"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11/13/2015</a:t>
            </a:fld>
            <a:endParaRPr lang="en-US"/>
          </a:p>
        </p:txBody>
      </p:sp>
      <p:sp>
        <p:nvSpPr>
          <p:cNvPr id="229380" name="Rectangle 1028"/>
          <p:cNvSpPr>
            <a:spLocks noGrp="1" noChangeArrowheads="1"/>
          </p:cNvSpPr>
          <p:nvPr>
            <p:ph type="ftr" sz="quarter" idx="2"/>
          </p:nvPr>
        </p:nvSpPr>
        <p:spPr bwMode="auto">
          <a:xfrm>
            <a:off x="0"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883296"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extLst>
      <p:ext uri="{BB962C8B-B14F-4D97-AF65-F5344CB8AC3E}">
        <p14:creationId xmlns:p14="http://schemas.microsoft.com/office/powerpoint/2010/main" val="424461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00175" y="582613"/>
            <a:ext cx="4057650" cy="3044825"/>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60091" y="3824750"/>
            <a:ext cx="5739375" cy="5155306"/>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085167" y="9047017"/>
            <a:ext cx="690779" cy="247794"/>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extLst>
      <p:ext uri="{BB962C8B-B14F-4D97-AF65-F5344CB8AC3E}">
        <p14:creationId xmlns:p14="http://schemas.microsoft.com/office/powerpoint/2010/main" val="1789215900"/>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25111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3"/>
          <p:cNvSpPr>
            <a:spLocks noGrp="1" noChangeArrowheads="1"/>
          </p:cNvSpPr>
          <p:nvPr>
            <p:ph type="sldNum" sz="quarter" idx="5"/>
          </p:nvPr>
        </p:nvSpPr>
        <p:spPr>
          <a:noFill/>
        </p:spPr>
        <p:txBody>
          <a:bodyPr/>
          <a:lstStyle/>
          <a:p>
            <a:fld id="{8D6FE247-8FB8-4A8E-B819-95A3D9F88231}" type="slidenum">
              <a:rPr lang="en-US" smtClean="0"/>
              <a:pPr/>
              <a:t>10</a:t>
            </a:fld>
            <a:endParaRPr lang="en-US" smtClean="0"/>
          </a:p>
        </p:txBody>
      </p:sp>
      <p:sp>
        <p:nvSpPr>
          <p:cNvPr id="174083" name="Slide Image Placeholder 1"/>
          <p:cNvSpPr>
            <a:spLocks noGrp="1" noRot="1" noChangeAspect="1" noTextEdit="1"/>
          </p:cNvSpPr>
          <p:nvPr>
            <p:ph type="sldImg"/>
          </p:nvPr>
        </p:nvSpPr>
        <p:spPr>
          <a:xfrm>
            <a:off x="1262063" y="693738"/>
            <a:ext cx="4618037" cy="3463925"/>
          </a:xfrm>
          <a:ln w="12700"/>
        </p:spPr>
      </p:sp>
      <p:sp>
        <p:nvSpPr>
          <p:cNvPr id="174084"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smtClean="0"/>
          </a:p>
        </p:txBody>
      </p:sp>
    </p:spTree>
    <p:extLst>
      <p:ext uri="{BB962C8B-B14F-4D97-AF65-F5344CB8AC3E}">
        <p14:creationId xmlns:p14="http://schemas.microsoft.com/office/powerpoint/2010/main" val="72468131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090766" y="9000412"/>
            <a:ext cx="692032" cy="246717"/>
          </a:xfrm>
        </p:spPr>
        <p:txBody>
          <a:bodyPr/>
          <a:lstStyle/>
          <a:p>
            <a:pPr>
              <a:defRPr/>
            </a:pPr>
            <a:fld id="{B70BCC09-4ABA-4E3E-8ED2-5282800C71F0}" type="slidenum">
              <a:rPr lang="en-US" smtClean="0"/>
              <a:pPr>
                <a:defRPr/>
              </a:pPr>
              <a:t>119</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625851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fld id="{403AC042-86DD-405C-8C62-AFB3A76239F0}" type="slidenum">
              <a:rPr lang="en-US" altLang="en-US" sz="1000"/>
              <a:pPr algn="ctr"/>
              <a:t>120</a:t>
            </a:fld>
            <a:endParaRPr lang="en-US" altLang="en-US" sz="1000"/>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42759545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a:noFill/>
        </p:spPr>
        <p:txBody>
          <a:bodyPr/>
          <a:lstStyle/>
          <a:p>
            <a:pPr defTabSz="930193"/>
            <a:fld id="{AEA7B339-6DD4-4927-829F-3B6BA8195CD1}" type="slidenum">
              <a:rPr lang="en-US" smtClean="0">
                <a:solidFill>
                  <a:srgbClr val="000000"/>
                </a:solidFill>
              </a:rPr>
              <a:pPr defTabSz="930193"/>
              <a:t>121</a:t>
            </a:fld>
            <a:endParaRPr lang="en-US" dirty="0" smtClean="0">
              <a:solidFill>
                <a:srgbClr val="000000"/>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712457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sldNum" sz="quarter" idx="5"/>
          </p:nvPr>
        </p:nvSpPr>
        <p:spPr/>
        <p:txBody>
          <a:bodyPr/>
          <a:lstStyle/>
          <a:p>
            <a:pPr>
              <a:defRPr/>
            </a:pPr>
            <a:fld id="{37A3E939-F1D0-41DA-A43F-F133257CB54E}" type="slidenum">
              <a:rPr lang="en-US" smtClean="0"/>
              <a:pPr>
                <a:defRPr/>
              </a:pPr>
              <a:t>122</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5217985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287107962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148013" y="9034319"/>
            <a:ext cx="704850" cy="247794"/>
          </a:xfrm>
        </p:spPr>
        <p:txBody>
          <a:bodyPr/>
          <a:lstStyle/>
          <a:p>
            <a:pPr defTabSz="928787">
              <a:defRPr/>
            </a:pPr>
            <a:fld id="{3711D1C8-0BB5-4546-B0DE-9FAB346B6C05}" type="slidenum">
              <a:rPr lang="en-US" smtClean="0"/>
              <a:pPr defTabSz="928787">
                <a:defRPr/>
              </a:pPr>
              <a:t>124</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9967556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sldNum" sz="quarter" idx="5"/>
          </p:nvPr>
        </p:nvSpPr>
        <p:spPr>
          <a:noFill/>
        </p:spPr>
        <p:txBody>
          <a:bodyPr/>
          <a:lstStyle/>
          <a:p>
            <a:fld id="{41F90D1E-6612-49D3-8E45-35B4EC7F5382}" type="slidenum">
              <a:rPr lang="en-US" smtClean="0"/>
              <a:pPr/>
              <a:t>125</a:t>
            </a:fld>
            <a:endParaRPr 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5949890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4F8608A-FC54-41DF-94FA-4880815BCA81}" type="slidenum">
              <a:rPr lang="en-US" altLang="en-US" sz="1200">
                <a:solidFill>
                  <a:srgbClr val="000000"/>
                </a:solidFill>
              </a:rPr>
              <a:pPr/>
              <a:t>126</a:t>
            </a:fld>
            <a:endParaRPr lang="en-US" altLang="en-US" sz="1200">
              <a:solidFill>
                <a:srgbClr val="000000"/>
              </a:solidFill>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81350196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127</a:t>
            </a:fld>
            <a:endParaRPr lang="en-US" altLang="en-US" sz="1200">
              <a:solidFill>
                <a:srgbClr val="000000"/>
              </a:solidFill>
            </a:endParaRPr>
          </a:p>
        </p:txBody>
      </p:sp>
    </p:spTree>
    <p:extLst>
      <p:ext uri="{BB962C8B-B14F-4D97-AF65-F5344CB8AC3E}">
        <p14:creationId xmlns:p14="http://schemas.microsoft.com/office/powerpoint/2010/main" val="307107356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3"/>
          <p:cNvSpPr>
            <a:spLocks noGrp="1" noChangeArrowheads="1"/>
          </p:cNvSpPr>
          <p:nvPr>
            <p:ph type="sldNum" sz="quarter" idx="5"/>
          </p:nvPr>
        </p:nvSpPr>
        <p:spPr>
          <a:noFill/>
        </p:spPr>
        <p:txBody>
          <a:bodyPr/>
          <a:lstStyle/>
          <a:p>
            <a:fld id="{7A8646BB-B319-4F75-911D-7DF8CB868F04}" type="slidenum">
              <a:rPr lang="en-US" smtClean="0"/>
              <a:pPr/>
              <a:t>128</a:t>
            </a:fld>
            <a:endParaRPr lang="en-US" smtClean="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40729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sldNum" sz="quarter" idx="5"/>
          </p:nvPr>
        </p:nvSpPr>
        <p:spPr>
          <a:xfrm>
            <a:off x="3148013" y="9034463"/>
            <a:ext cx="704850" cy="247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39111298-38BC-429D-A4C7-79DA059A5C91}" type="slidenum">
              <a:rPr lang="en-US" altLang="en-US" sz="1000" smtClean="0">
                <a:solidFill>
                  <a:srgbClr val="000000"/>
                </a:solidFill>
              </a:rPr>
              <a:pPr>
                <a:lnSpc>
                  <a:spcPct val="100000"/>
                </a:lnSpc>
                <a:spcBef>
                  <a:spcPct val="0"/>
                </a:spcBef>
                <a:buClrTx/>
                <a:buSzTx/>
                <a:buFontTx/>
                <a:buNone/>
              </a:pPr>
              <a:t>11</a:t>
            </a:fld>
            <a:endParaRPr lang="en-US" altLang="en-US" sz="1000" smtClean="0">
              <a:solidFill>
                <a:srgbClr val="000000"/>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96464706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E2388F25-A923-4A4E-AB16-B302A7DF49FF}" type="slidenum">
              <a:rPr lang="en-US" sz="1000"/>
              <a:pPr algn="ctr" defTabSz="930275"/>
              <a:t>129</a:t>
            </a:fld>
            <a:endParaRPr lang="en-US" sz="10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3539446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1928FACB-ED7E-46B8-A268-D2561AFE61F3}" type="slidenum">
              <a:rPr lang="en-US" sz="1000"/>
              <a:pPr algn="ctr" defTabSz="930275"/>
              <a:t>130</a:t>
            </a:fld>
            <a:endParaRPr lang="en-US" sz="10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867970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37B28BE-F9DF-414B-BB2D-1B0C676A3EA5}" type="slidenum">
              <a:rPr lang="en-US" sz="1000"/>
              <a:pPr algn="ctr" defTabSz="930275"/>
              <a:t>131</a:t>
            </a:fld>
            <a:endParaRPr lang="en-US" sz="10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1956535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sldNum" sz="quarter" idx="5"/>
          </p:nvPr>
        </p:nvSpPr>
        <p:spPr>
          <a:noFill/>
        </p:spPr>
        <p:txBody>
          <a:bodyPr/>
          <a:lstStyle/>
          <a:p>
            <a:fld id="{7C73AA56-5CFC-42E2-9A3E-F0742FD87C1D}" type="slidenum">
              <a:rPr lang="en-US" smtClean="0"/>
              <a:pPr/>
              <a:t>132</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2408417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pPr>
              <a:defRPr/>
            </a:pPr>
            <a:fld id="{1A3C7605-3122-4090-8F86-E7A576852043}" type="slidenum">
              <a:rPr lang="en-US" smtClean="0"/>
              <a:pPr>
                <a:defRPr/>
              </a:pPr>
              <a:t>133</a:t>
            </a:fld>
            <a:endParaRPr lang="en-US" smtClean="0"/>
          </a:p>
        </p:txBody>
      </p:sp>
      <p:sp>
        <p:nvSpPr>
          <p:cNvPr id="241667" name="Rectangle 2"/>
          <p:cNvSpPr>
            <a:spLocks noGrp="1" noRot="1" noChangeAspect="1" noChangeArrowheads="1" noTextEdit="1"/>
          </p:cNvSpPr>
          <p:nvPr>
            <p:ph type="sldImg"/>
          </p:nvPr>
        </p:nvSpPr>
        <p:spPr>
          <a:xfrm>
            <a:off x="1398588" y="582613"/>
            <a:ext cx="4060825" cy="3044825"/>
          </a:xfrm>
          <a:ln/>
        </p:spPr>
      </p:sp>
      <p:sp>
        <p:nvSpPr>
          <p:cNvPr id="2416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1287567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134</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70560923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3"/>
          <p:cNvSpPr>
            <a:spLocks noGrp="1" noChangeArrowheads="1"/>
          </p:cNvSpPr>
          <p:nvPr>
            <p:ph type="sldNum" sz="quarter" idx="5"/>
          </p:nvPr>
        </p:nvSpPr>
        <p:spPr>
          <a:xfrm>
            <a:off x="3148013" y="9034463"/>
            <a:ext cx="704850" cy="247650"/>
          </a:xfrm>
          <a:noFill/>
        </p:spPr>
        <p:txBody>
          <a:bodyPr/>
          <a:lstStyle/>
          <a:p>
            <a:fld id="{B5C9E534-845B-43F1-B937-B42EF370C8A8}" type="slidenum">
              <a:rPr lang="en-US" smtClean="0">
                <a:solidFill>
                  <a:srgbClr val="000000"/>
                </a:solidFill>
              </a:rPr>
              <a:pPr/>
              <a:t>135</a:t>
            </a:fld>
            <a:endParaRPr lang="en-US" smtClean="0">
              <a:solidFill>
                <a:srgbClr val="000000"/>
              </a:solidFill>
            </a:endParaRPr>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82492042"/>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136</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2673694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137</a:t>
            </a:fld>
            <a:endParaRPr lang="en-US" smtClean="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5442942"/>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398588" y="582613"/>
            <a:ext cx="4060825" cy="3044825"/>
          </a:xfrm>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138</a:t>
            </a:fld>
            <a:endParaRPr lang="en-US" altLang="en-US" sz="1200">
              <a:solidFill>
                <a:srgbClr val="000000"/>
              </a:solidFill>
            </a:endParaRPr>
          </a:p>
        </p:txBody>
      </p:sp>
    </p:spTree>
    <p:extLst>
      <p:ext uri="{BB962C8B-B14F-4D97-AF65-F5344CB8AC3E}">
        <p14:creationId xmlns:p14="http://schemas.microsoft.com/office/powerpoint/2010/main" val="1775614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3"/>
          <p:cNvSpPr>
            <a:spLocks noGrp="1" noChangeArrowheads="1"/>
          </p:cNvSpPr>
          <p:nvPr>
            <p:ph type="sldNum" sz="quarter" idx="5"/>
          </p:nvPr>
        </p:nvSpPr>
        <p:spPr>
          <a:noFill/>
        </p:spPr>
        <p:txBody>
          <a:bodyPr/>
          <a:lstStyle/>
          <a:p>
            <a:fld id="{1EF18620-DA03-40A9-A82C-8BB2C13EC424}" type="slidenum">
              <a:rPr lang="en-US" smtClean="0"/>
              <a:pPr/>
              <a:t>12</a:t>
            </a:fld>
            <a:endParaRPr lang="en-US" smtClean="0"/>
          </a:p>
        </p:txBody>
      </p:sp>
      <p:sp>
        <p:nvSpPr>
          <p:cNvPr id="175107" name="Slide Image Placeholder 1"/>
          <p:cNvSpPr>
            <a:spLocks noGrp="1" noRot="1" noChangeAspect="1" noTextEdit="1"/>
          </p:cNvSpPr>
          <p:nvPr>
            <p:ph type="sldImg"/>
          </p:nvPr>
        </p:nvSpPr>
        <p:spPr>
          <a:xfrm>
            <a:off x="1262063" y="693738"/>
            <a:ext cx="4618037" cy="3463925"/>
          </a:xfrm>
          <a:ln w="12700"/>
        </p:spPr>
      </p:sp>
      <p:sp>
        <p:nvSpPr>
          <p:cNvPr id="175108"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dirty="0" smtClean="0"/>
          </a:p>
        </p:txBody>
      </p:sp>
    </p:spTree>
    <p:extLst>
      <p:ext uri="{BB962C8B-B14F-4D97-AF65-F5344CB8AC3E}">
        <p14:creationId xmlns:p14="http://schemas.microsoft.com/office/powerpoint/2010/main" val="3144636960"/>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398588" y="582613"/>
            <a:ext cx="4060825" cy="3044825"/>
          </a:xfrm>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139</a:t>
            </a:fld>
            <a:endParaRPr lang="en-US" altLang="en-US" sz="1200">
              <a:solidFill>
                <a:srgbClr val="000000"/>
              </a:solidFill>
            </a:endParaRPr>
          </a:p>
        </p:txBody>
      </p:sp>
    </p:spTree>
    <p:extLst>
      <p:ext uri="{BB962C8B-B14F-4D97-AF65-F5344CB8AC3E}">
        <p14:creationId xmlns:p14="http://schemas.microsoft.com/office/powerpoint/2010/main" val="264842139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398588" y="582613"/>
            <a:ext cx="4060825" cy="3044825"/>
          </a:xfrm>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140</a:t>
            </a:fld>
            <a:endParaRPr lang="en-US" altLang="en-US" sz="1200">
              <a:solidFill>
                <a:srgbClr val="000000"/>
              </a:solidFill>
            </a:endParaRPr>
          </a:p>
        </p:txBody>
      </p:sp>
    </p:spTree>
    <p:extLst>
      <p:ext uri="{BB962C8B-B14F-4D97-AF65-F5344CB8AC3E}">
        <p14:creationId xmlns:p14="http://schemas.microsoft.com/office/powerpoint/2010/main" val="314841242"/>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141</a:t>
            </a:fld>
            <a:endParaRPr lang="en-US" smtClean="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49142507"/>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142</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1121640"/>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143</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992076780"/>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144</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546816732"/>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145</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951674191"/>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146</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456309471"/>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147</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749858419"/>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3"/>
          <p:cNvSpPr>
            <a:spLocks noGrp="1" noChangeArrowheads="1"/>
          </p:cNvSpPr>
          <p:nvPr>
            <p:ph type="sldNum" sz="quarter" idx="5"/>
          </p:nvPr>
        </p:nvSpPr>
        <p:spPr/>
        <p:txBody>
          <a:bodyPr/>
          <a:lstStyle/>
          <a:p>
            <a:pPr>
              <a:defRPr/>
            </a:pPr>
            <a:fld id="{4528E22D-B324-4FA6-B14C-B990912558F9}" type="slidenum">
              <a:rPr lang="en-US" smtClean="0"/>
              <a:pPr>
                <a:defRPr/>
              </a:pPr>
              <a:t>148</a:t>
            </a:fld>
            <a:endParaRPr lang="en-US" smtClean="0"/>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59167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3"/>
          <p:cNvSpPr>
            <a:spLocks noGrp="1" noChangeArrowheads="1"/>
          </p:cNvSpPr>
          <p:nvPr>
            <p:ph type="sldNum" sz="quarter" idx="5"/>
          </p:nvPr>
        </p:nvSpPr>
        <p:spPr>
          <a:noFill/>
        </p:spPr>
        <p:txBody>
          <a:bodyPr/>
          <a:lstStyle/>
          <a:p>
            <a:fld id="{2F11D5ED-2BE5-4851-80EC-B60A341DEE97}" type="slidenum">
              <a:rPr lang="en-US" smtClean="0"/>
              <a:pPr/>
              <a:t>13</a:t>
            </a:fld>
            <a:endParaRPr lang="en-US" smtClean="0"/>
          </a:p>
        </p:txBody>
      </p:sp>
      <p:sp>
        <p:nvSpPr>
          <p:cNvPr id="176131" name="Slide Image Placeholder 1"/>
          <p:cNvSpPr>
            <a:spLocks noGrp="1" noRot="1" noChangeAspect="1" noTextEdit="1"/>
          </p:cNvSpPr>
          <p:nvPr>
            <p:ph type="sldImg"/>
          </p:nvPr>
        </p:nvSpPr>
        <p:spPr>
          <a:xfrm>
            <a:off x="1262063" y="693738"/>
            <a:ext cx="4618037" cy="3463925"/>
          </a:xfrm>
          <a:ln w="12700"/>
        </p:spPr>
      </p:sp>
      <p:sp>
        <p:nvSpPr>
          <p:cNvPr id="176132"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smtClean="0"/>
          </a:p>
        </p:txBody>
      </p:sp>
    </p:spTree>
    <p:extLst>
      <p:ext uri="{BB962C8B-B14F-4D97-AF65-F5344CB8AC3E}">
        <p14:creationId xmlns:p14="http://schemas.microsoft.com/office/powerpoint/2010/main" val="976077061"/>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148013" y="9034319"/>
            <a:ext cx="704850" cy="247794"/>
          </a:xfrm>
        </p:spPr>
        <p:txBody>
          <a:bodyPr/>
          <a:lstStyle/>
          <a:p>
            <a:pPr defTabSz="928787">
              <a:defRPr/>
            </a:pPr>
            <a:fld id="{3711D1C8-0BB5-4546-B0DE-9FAB346B6C05}" type="slidenum">
              <a:rPr lang="en-US" smtClean="0"/>
              <a:pPr defTabSz="928787">
                <a:defRPr/>
              </a:pPr>
              <a:t>149</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42079965"/>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3"/>
          <p:cNvSpPr>
            <a:spLocks noGrp="1" noChangeArrowheads="1"/>
          </p:cNvSpPr>
          <p:nvPr>
            <p:ph type="sldNum" sz="quarter" idx="5"/>
          </p:nvPr>
        </p:nvSpPr>
        <p:spPr/>
        <p:txBody>
          <a:bodyPr/>
          <a:lstStyle/>
          <a:p>
            <a:pPr>
              <a:defRPr/>
            </a:pPr>
            <a:fld id="{F426AC5C-5A9A-499C-AB4F-C9EEC46BE5D7}" type="slidenum">
              <a:rPr lang="en-US" smtClean="0"/>
              <a:pPr>
                <a:defRPr/>
              </a:pPr>
              <a:t>151</a:t>
            </a:fld>
            <a:endParaRPr lang="en-US" smtClean="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572352866"/>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152</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38916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a:noFill/>
        </p:spPr>
        <p:txBody>
          <a:bodyPr/>
          <a:lstStyle/>
          <a:p>
            <a:fld id="{327CA15C-4A59-4AE4-BE8E-FF1D83C2F0B0}" type="slidenum">
              <a:rPr lang="en-US" smtClean="0"/>
              <a:pPr/>
              <a:t>14</a:t>
            </a:fld>
            <a:endParaRPr lang="en-US" smtClean="0"/>
          </a:p>
        </p:txBody>
      </p:sp>
      <p:sp>
        <p:nvSpPr>
          <p:cNvPr id="177155" name="Slide Image Placeholder 1"/>
          <p:cNvSpPr>
            <a:spLocks noGrp="1" noRot="1" noChangeAspect="1" noTextEdit="1"/>
          </p:cNvSpPr>
          <p:nvPr>
            <p:ph type="sldImg"/>
          </p:nvPr>
        </p:nvSpPr>
        <p:spPr>
          <a:xfrm>
            <a:off x="1262063" y="693738"/>
            <a:ext cx="4618037" cy="3463925"/>
          </a:xfrm>
          <a:ln w="12700"/>
        </p:spPr>
      </p:sp>
      <p:sp>
        <p:nvSpPr>
          <p:cNvPr id="177156"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smtClean="0"/>
          </a:p>
        </p:txBody>
      </p:sp>
    </p:spTree>
    <p:extLst>
      <p:ext uri="{BB962C8B-B14F-4D97-AF65-F5344CB8AC3E}">
        <p14:creationId xmlns:p14="http://schemas.microsoft.com/office/powerpoint/2010/main" val="1957771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sldNum" sz="quarter" idx="5"/>
          </p:nvPr>
        </p:nvSpPr>
        <p:spPr>
          <a:xfrm>
            <a:off x="3148013" y="9034463"/>
            <a:ext cx="704850" cy="247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3CBC8920-2908-4B16-B6BB-9956BF559DC3}" type="slidenum">
              <a:rPr lang="en-US" altLang="en-US" sz="1000" smtClean="0">
                <a:solidFill>
                  <a:srgbClr val="000000"/>
                </a:solidFill>
              </a:rPr>
              <a:pPr>
                <a:lnSpc>
                  <a:spcPct val="100000"/>
                </a:lnSpc>
                <a:spcBef>
                  <a:spcPct val="0"/>
                </a:spcBef>
                <a:buClrTx/>
                <a:buSzTx/>
                <a:buFontTx/>
                <a:buNone/>
              </a:pPr>
              <a:t>15</a:t>
            </a:fld>
            <a:endParaRPr lang="en-US" altLang="en-US" sz="1000" smtClean="0">
              <a:solidFill>
                <a:srgbClr val="000000"/>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6231761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16</a:t>
            </a:fld>
            <a:endParaRPr lang="en-US" smtClean="0"/>
          </a:p>
        </p:txBody>
      </p:sp>
    </p:spTree>
    <p:extLst>
      <p:ext uri="{BB962C8B-B14F-4D97-AF65-F5344CB8AC3E}">
        <p14:creationId xmlns:p14="http://schemas.microsoft.com/office/powerpoint/2010/main" val="2936838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8" cy="247989"/>
          </a:xfrm>
        </p:spPr>
        <p:txBody>
          <a:bodyPr/>
          <a:lstStyle/>
          <a:p>
            <a:pPr>
              <a:defRPr/>
            </a:pPr>
            <a:fld id="{938F789B-0BA8-4A49-AFC3-8C639E029E1C}" type="slidenum">
              <a:rPr lang="en-US" smtClean="0"/>
              <a:pPr>
                <a:defRPr/>
              </a:pPr>
              <a:t>17</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750067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bwMode="auto">
          <a:xfrm>
            <a:off x="1089025" y="701675"/>
            <a:ext cx="4668838" cy="3503613"/>
          </a:xfrm>
          <a:prstGeom prst="rect">
            <a:avLst/>
          </a:prstGeom>
          <a:noFill/>
          <a:ln w="12700">
            <a:solidFill>
              <a:srgbClr val="000000"/>
            </a:solidFill>
            <a:miter lim="800000"/>
            <a:headEnd/>
            <a:tailEnd/>
          </a:ln>
        </p:spPr>
      </p:sp>
      <p:sp>
        <p:nvSpPr>
          <p:cNvPr id="272387" name="Notes Placeholder 2"/>
          <p:cNvSpPr>
            <a:spLocks noGrp="1"/>
          </p:cNvSpPr>
          <p:nvPr>
            <p:ph type="body" idx="1"/>
          </p:nvPr>
        </p:nvSpPr>
        <p:spPr bwMode="auto">
          <a:xfrm>
            <a:off x="684715" y="4438882"/>
            <a:ext cx="5476150" cy="4203993"/>
          </a:xfrm>
          <a:prstGeom prst="rect">
            <a:avLst/>
          </a:prstGeom>
          <a:noFill/>
          <a:ln>
            <a:miter lim="800000"/>
            <a:headEnd/>
            <a:tailEnd/>
          </a:ln>
        </p:spPr>
        <p:txBody>
          <a:bodyPr lIns="91202" tIns="45601" rIns="91202" bIns="45601"/>
          <a:lstStyle/>
          <a:p>
            <a:endParaRPr lang="en-US" smtClean="0"/>
          </a:p>
        </p:txBody>
      </p:sp>
    </p:spTree>
    <p:extLst>
      <p:ext uri="{BB962C8B-B14F-4D97-AF65-F5344CB8AC3E}">
        <p14:creationId xmlns:p14="http://schemas.microsoft.com/office/powerpoint/2010/main" val="36770398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bwMode="auto">
          <a:xfrm>
            <a:off x="1089025" y="700088"/>
            <a:ext cx="4668838" cy="3503612"/>
          </a:xfrm>
          <a:prstGeom prst="rect">
            <a:avLst/>
          </a:prstGeom>
          <a:noFill/>
          <a:ln w="12700">
            <a:solidFill>
              <a:srgbClr val="000000"/>
            </a:solidFill>
            <a:miter lim="800000"/>
            <a:headEnd/>
            <a:tailEnd/>
          </a:ln>
        </p:spPr>
      </p:sp>
      <p:sp>
        <p:nvSpPr>
          <p:cNvPr id="273411" name="Notes Placeholder 2"/>
          <p:cNvSpPr>
            <a:spLocks noGrp="1"/>
          </p:cNvSpPr>
          <p:nvPr>
            <p:ph type="body" idx="1"/>
          </p:nvPr>
        </p:nvSpPr>
        <p:spPr bwMode="auto">
          <a:xfrm>
            <a:off x="684713" y="4438879"/>
            <a:ext cx="5477705" cy="4205590"/>
          </a:xfrm>
          <a:prstGeom prst="rect">
            <a:avLst/>
          </a:prstGeom>
          <a:noFill/>
          <a:ln>
            <a:miter lim="800000"/>
            <a:headEnd/>
            <a:tailEnd/>
          </a:ln>
        </p:spPr>
        <p:txBody>
          <a:bodyPr lIns="91202" tIns="45601" rIns="91202" bIns="45601"/>
          <a:lstStyle/>
          <a:p>
            <a:endParaRPr lang="en-US" smtClean="0"/>
          </a:p>
        </p:txBody>
      </p:sp>
    </p:spTree>
    <p:extLst>
      <p:ext uri="{BB962C8B-B14F-4D97-AF65-F5344CB8AC3E}">
        <p14:creationId xmlns:p14="http://schemas.microsoft.com/office/powerpoint/2010/main" val="3561137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D788225C-6672-464D-A51D-0BCF5E1B6D7F}" type="slidenum">
              <a:rPr lang="en-US" smtClean="0"/>
              <a:pPr>
                <a:defRPr/>
              </a:pPr>
              <a:t>2</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41114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20</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19144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224461" y="9197949"/>
            <a:ext cx="720513" cy="251778"/>
          </a:xfrm>
          <a:prstGeom prst="rect">
            <a:avLst/>
          </a:prstGeom>
          <a:noFill/>
          <a:ln w="9525">
            <a:noFill/>
            <a:miter lim="800000"/>
            <a:headEnd/>
            <a:tailEnd/>
          </a:ln>
        </p:spPr>
        <p:txBody>
          <a:bodyPr lIns="46829" tIns="47454" rIns="46829" bIns="47454" anchor="b">
            <a:spAutoFit/>
          </a:bodyPr>
          <a:lstStyle/>
          <a:p>
            <a:pPr algn="ctr" defTabSz="947950"/>
            <a:fld id="{5C1989CA-1A92-4DB6-A85A-D489C0504DE6}" type="slidenum">
              <a:rPr lang="en-US" sz="1000"/>
              <a:pPr algn="ctr" defTabSz="947950"/>
              <a:t>21</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457371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3"/>
          <p:cNvSpPr>
            <a:spLocks noGrp="1" noChangeArrowheads="1"/>
          </p:cNvSpPr>
          <p:nvPr>
            <p:ph type="sldNum" sz="quarter" idx="5"/>
          </p:nvPr>
        </p:nvSpPr>
        <p:spPr>
          <a:noFill/>
        </p:spPr>
        <p:txBody>
          <a:bodyPr/>
          <a:lstStyle/>
          <a:p>
            <a:fld id="{396C9B30-D107-403C-A42F-D2CD126A183D}" type="slidenum">
              <a:rPr lang="en-US" smtClean="0"/>
              <a:pPr/>
              <a:t>25</a:t>
            </a:fld>
            <a:endParaRPr lang="en-US"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465727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p:cNvSpPr>
            <a:spLocks noGrp="1" noChangeArrowheads="1"/>
          </p:cNvSpPr>
          <p:nvPr>
            <p:ph type="sldNum" sz="quarter" idx="5"/>
          </p:nvPr>
        </p:nvSpPr>
        <p:spPr>
          <a:noFill/>
        </p:spPr>
        <p:txBody>
          <a:bodyPr/>
          <a:lstStyle/>
          <a:p>
            <a:fld id="{CFBCBB4E-90D8-4308-B280-0B812A4EE1DB}" type="slidenum">
              <a:rPr lang="en-US" smtClean="0"/>
              <a:pPr/>
              <a:t>27</a:t>
            </a:fld>
            <a:endParaRPr lang="en-US"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2403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29</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954576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120980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025709" y="8848262"/>
            <a:ext cx="672717" cy="246287"/>
          </a:xfrm>
          <a:prstGeom prst="rect">
            <a:avLst/>
          </a:prstGeom>
          <a:noFill/>
          <a:ln w="9525">
            <a:noFill/>
            <a:miter lim="800000"/>
            <a:headEnd/>
            <a:tailEnd/>
          </a:ln>
        </p:spPr>
        <p:txBody>
          <a:bodyPr lIns="44986" tIns="45586" rIns="44986" bIns="45586" anchor="b">
            <a:spAutoFit/>
          </a:bodyPr>
          <a:lstStyle/>
          <a:p>
            <a:pPr algn="ctr" defTabSz="910927"/>
            <a:fld id="{68D79A82-C6A8-435D-975A-0BA087ED921A}" type="slidenum">
              <a:rPr lang="en-US" sz="1000"/>
              <a:pPr algn="ctr" defTabSz="910927"/>
              <a:t>32</a:t>
            </a:fld>
            <a:endParaRPr lang="en-US" sz="10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lIns="45161" tIns="45161" rIns="45161" bIns="45161"/>
          <a:lstStyle/>
          <a:p>
            <a:endParaRPr lang="en-US" smtClean="0">
              <a:latin typeface="Arial" pitchFamily="34" charset="0"/>
            </a:endParaRPr>
          </a:p>
        </p:txBody>
      </p:sp>
    </p:spTree>
    <p:extLst>
      <p:ext uri="{BB962C8B-B14F-4D97-AF65-F5344CB8AC3E}">
        <p14:creationId xmlns:p14="http://schemas.microsoft.com/office/powerpoint/2010/main" val="33908431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3"/>
          <p:cNvSpPr>
            <a:spLocks noGrp="1" noChangeArrowheads="1"/>
          </p:cNvSpPr>
          <p:nvPr>
            <p:ph type="sldNum" sz="quarter" idx="5"/>
          </p:nvPr>
        </p:nvSpPr>
        <p:spPr/>
        <p:txBody>
          <a:bodyPr/>
          <a:lstStyle/>
          <a:p>
            <a:pPr>
              <a:defRPr/>
            </a:pPr>
            <a:fld id="{5683B376-F23E-48FD-9F60-27B7930CFDF2}" type="slidenum">
              <a:rPr lang="en-US" smtClean="0"/>
              <a:pPr>
                <a:defRPr/>
              </a:pPr>
              <a:t>33</a:t>
            </a:fld>
            <a:endParaRPr lang="en-US" smtClean="0"/>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697466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xfrm>
            <a:off x="1398588" y="582613"/>
            <a:ext cx="4060825" cy="3044825"/>
          </a:xfrm>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0656052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3611" y="9046822"/>
            <a:ext cx="693890" cy="247989"/>
          </a:xfrm>
        </p:spPr>
        <p:txBody>
          <a:bodyPr/>
          <a:lstStyle/>
          <a:p>
            <a:pPr defTabSz="928688">
              <a:defRPr/>
            </a:pPr>
            <a:fld id="{30B1B221-73F5-4062-9EC5-65201ECCFD86}" type="slidenum">
              <a:rPr lang="en-US" smtClean="0"/>
              <a:pPr defTabSz="928688">
                <a:defRPr/>
              </a:pPr>
              <a:t>35</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688718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z="2400">
              <a:latin typeface="Arial" panose="020B0604020202020204" pitchFamily="34" charset="0"/>
            </a:endParaRPr>
          </a:p>
        </p:txBody>
      </p:sp>
    </p:spTree>
    <p:extLst>
      <p:ext uri="{BB962C8B-B14F-4D97-AF65-F5344CB8AC3E}">
        <p14:creationId xmlns:p14="http://schemas.microsoft.com/office/powerpoint/2010/main" val="24579516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sldNum" sz="quarter" idx="5"/>
          </p:nvPr>
        </p:nvSpPr>
        <p:spPr>
          <a:xfrm>
            <a:off x="3090766" y="9000412"/>
            <a:ext cx="692032" cy="246717"/>
          </a:xfrm>
        </p:spPr>
        <p:txBody>
          <a:bodyPr/>
          <a:lstStyle/>
          <a:p>
            <a:pPr>
              <a:defRPr/>
            </a:pPr>
            <a:fld id="{7FF981F9-8331-43C1-8622-D2EDB409ECCC}" type="slidenum">
              <a:rPr lang="en-US" smtClean="0"/>
              <a:pPr>
                <a:defRPr/>
              </a:pPr>
              <a:t>36</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073588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84514" y="9047163"/>
            <a:ext cx="692150" cy="247650"/>
          </a:xfrm>
          <a:prstGeom prst="rect">
            <a:avLst/>
          </a:prstGeom>
          <a:noFill/>
          <a:ln w="9525">
            <a:noFill/>
            <a:miter lim="800000"/>
            <a:headEnd/>
            <a:tailEnd/>
          </a:ln>
        </p:spPr>
        <p:txBody>
          <a:bodyPr lIns="45887" tIns="46499" rIns="45887" bIns="46499" anchor="b">
            <a:spAutoFit/>
          </a:bodyPr>
          <a:lstStyle/>
          <a:p>
            <a:pPr algn="ctr" defTabSz="930275"/>
            <a:fld id="{37408F01-780E-4886-93F5-C78D10FDAB23}" type="slidenum">
              <a:rPr lang="en-US" sz="1000"/>
              <a:pPr algn="ctr" defTabSz="930275"/>
              <a:t>37</a:t>
            </a:fld>
            <a:endParaRPr lang="en-US" sz="1000"/>
          </a:p>
        </p:txBody>
      </p:sp>
      <p:sp>
        <p:nvSpPr>
          <p:cNvPr id="94211" name="Rectangle 2"/>
          <p:cNvSpPr>
            <a:spLocks noGrp="1" noRot="1" noChangeAspect="1" noChangeArrowheads="1" noTextEdit="1"/>
          </p:cNvSpPr>
          <p:nvPr>
            <p:ph type="sldImg"/>
          </p:nvPr>
        </p:nvSpPr>
        <p:spPr>
          <a:xfrm>
            <a:off x="1400175" y="582613"/>
            <a:ext cx="4057650" cy="3044825"/>
          </a:xfrm>
          <a:ln/>
        </p:spPr>
      </p:sp>
      <p:sp>
        <p:nvSpPr>
          <p:cNvPr id="94212" name="Rectangle 3"/>
          <p:cNvSpPr>
            <a:spLocks noGrp="1" noChangeArrowheads="1"/>
          </p:cNvSpPr>
          <p:nvPr>
            <p:ph type="body" idx="1"/>
          </p:nvPr>
        </p:nvSpPr>
        <p:spPr>
          <a:noFill/>
          <a:ln/>
        </p:spPr>
        <p:txBody>
          <a:bodyPr lIns="46135" tIns="46135" rIns="46135" bIns="46135"/>
          <a:lstStyle/>
          <a:p>
            <a:endParaRPr lang="en-US" sz="2400" dirty="0" smtClean="0"/>
          </a:p>
        </p:txBody>
      </p:sp>
    </p:spTree>
    <p:extLst>
      <p:ext uri="{BB962C8B-B14F-4D97-AF65-F5344CB8AC3E}">
        <p14:creationId xmlns:p14="http://schemas.microsoft.com/office/powerpoint/2010/main" val="10386879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4185146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39</a:t>
            </a:fld>
            <a:endParaRPr lang="en-US" smtClean="0"/>
          </a:p>
        </p:txBody>
      </p:sp>
    </p:spTree>
    <p:extLst>
      <p:ext uri="{BB962C8B-B14F-4D97-AF65-F5344CB8AC3E}">
        <p14:creationId xmlns:p14="http://schemas.microsoft.com/office/powerpoint/2010/main" val="37363065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3"/>
          <p:cNvSpPr txBox="1">
            <a:spLocks noGrp="1" noChangeArrowheads="1"/>
          </p:cNvSpPr>
          <p:nvPr/>
        </p:nvSpPr>
        <p:spPr bwMode="auto">
          <a:xfrm>
            <a:off x="3083611" y="9046822"/>
            <a:ext cx="693890" cy="247989"/>
          </a:xfrm>
          <a:prstGeom prst="rect">
            <a:avLst/>
          </a:prstGeom>
          <a:noFill/>
          <a:ln w="9525">
            <a:noFill/>
            <a:miter lim="800000"/>
            <a:headEnd/>
            <a:tailEnd/>
          </a:ln>
        </p:spPr>
        <p:txBody>
          <a:bodyPr lIns="45814" tIns="46425" rIns="45814" bIns="46425" anchor="b">
            <a:spAutoFit/>
          </a:bodyPr>
          <a:lstStyle/>
          <a:p>
            <a:pPr algn="ctr" defTabSz="928688"/>
            <a:fld id="{E3DF93DA-A49A-4A19-BD82-46C4AC1D0ED9}" type="slidenum">
              <a:rPr lang="en-US" sz="1000"/>
              <a:pPr algn="ctr" defTabSz="928688"/>
              <a:t>40</a:t>
            </a:fld>
            <a:endParaRPr lang="en-US" sz="100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r>
              <a:rPr lang="en-US" sz="2400" smtClean="0"/>
              <a:t>This shows the drop in Combined Ratio for each line of business that would be needed to maintain a constant ROE, given a 1-percentage-point drop in investment yield</a:t>
            </a:r>
          </a:p>
        </p:txBody>
      </p:sp>
    </p:spTree>
    <p:extLst>
      <p:ext uri="{BB962C8B-B14F-4D97-AF65-F5344CB8AC3E}">
        <p14:creationId xmlns:p14="http://schemas.microsoft.com/office/powerpoint/2010/main" val="34221905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832">
              <a:defRPr>
                <a:solidFill>
                  <a:schemeClr val="tx1"/>
                </a:solidFill>
                <a:latin typeface="Arial" panose="020B0604020202020204" pitchFamily="34" charset="0"/>
                <a:cs typeface="Arial" panose="020B0604020202020204" pitchFamily="34" charset="0"/>
              </a:defRPr>
            </a:lvl1pPr>
            <a:lvl2pPr marL="727422" indent="-279778" defTabSz="910832">
              <a:defRPr>
                <a:solidFill>
                  <a:schemeClr val="tx1"/>
                </a:solidFill>
                <a:latin typeface="Arial" panose="020B0604020202020204" pitchFamily="34" charset="0"/>
                <a:cs typeface="Arial" panose="020B0604020202020204" pitchFamily="34" charset="0"/>
              </a:defRPr>
            </a:lvl2pPr>
            <a:lvl3pPr marL="1119111" indent="-223822" defTabSz="910832">
              <a:defRPr>
                <a:solidFill>
                  <a:schemeClr val="tx1"/>
                </a:solidFill>
                <a:latin typeface="Arial" panose="020B0604020202020204" pitchFamily="34" charset="0"/>
                <a:cs typeface="Arial" panose="020B0604020202020204" pitchFamily="34" charset="0"/>
              </a:defRPr>
            </a:lvl3pPr>
            <a:lvl4pPr marL="1566756" indent="-223822" defTabSz="910832">
              <a:defRPr>
                <a:solidFill>
                  <a:schemeClr val="tx1"/>
                </a:solidFill>
                <a:latin typeface="Arial" panose="020B0604020202020204" pitchFamily="34" charset="0"/>
                <a:cs typeface="Arial" panose="020B0604020202020204" pitchFamily="34" charset="0"/>
              </a:defRPr>
            </a:lvl4pPr>
            <a:lvl5pPr marL="2014400" indent="-223822" defTabSz="910832">
              <a:defRPr>
                <a:solidFill>
                  <a:schemeClr val="tx1"/>
                </a:solidFill>
                <a:latin typeface="Arial" panose="020B0604020202020204" pitchFamily="34" charset="0"/>
                <a:cs typeface="Arial" panose="020B0604020202020204" pitchFamily="34" charset="0"/>
              </a:defRPr>
            </a:lvl5pPr>
            <a:lvl6pPr marL="2462045"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09689"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57334"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04978"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E19F311-31B5-4DFA-A883-1DAC86264FD0}" type="slidenum">
              <a:rPr lang="en-US" smtClean="0"/>
              <a:pPr/>
              <a:t>41</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32336464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42</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987173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3085167" y="9047042"/>
            <a:ext cx="690779" cy="247770"/>
          </a:xfrm>
          <a:prstGeom prst="rect">
            <a:avLst/>
          </a:prstGeom>
          <a:noFill/>
          <a:ln w="9525">
            <a:noFill/>
            <a:miter lim="800000"/>
            <a:headEnd/>
            <a:tailEnd/>
          </a:ln>
        </p:spPr>
        <p:txBody>
          <a:bodyPr lIns="45801" tIns="46413" rIns="45801" bIns="46413" anchor="b">
            <a:spAutoFit/>
          </a:bodyPr>
          <a:lstStyle/>
          <a:p>
            <a:pPr algn="ctr" defTabSz="928629"/>
            <a:fld id="{10D51B6F-E5CE-42ED-829B-9910A1E4B827}" type="slidenum">
              <a:rPr lang="en-US" sz="1000">
                <a:solidFill>
                  <a:srgbClr val="000000"/>
                </a:solidFill>
              </a:rPr>
              <a:pPr algn="ctr" defTabSz="928629"/>
              <a:t>43</a:t>
            </a:fld>
            <a:endParaRPr lang="en-US" sz="1000" dirty="0">
              <a:solidFill>
                <a:srgbClr val="000000"/>
              </a:solidFill>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4065393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6C16CFD7-27EF-44EF-A68B-2C1547EF33F3}" type="slidenum">
              <a:rPr lang="en-US" smtClean="0">
                <a:solidFill>
                  <a:srgbClr val="000000"/>
                </a:solidFill>
              </a:rPr>
              <a:pPr>
                <a:defRPr/>
              </a:pPr>
              <a:t>44</a:t>
            </a:fld>
            <a:endParaRPr lang="en-US" dirty="0" smtClean="0">
              <a:solidFill>
                <a:srgbClr val="000000"/>
              </a:solidFill>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485347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49</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40296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2957847" y="8906154"/>
            <a:ext cx="662271" cy="247794"/>
          </a:xfrm>
          <a:noFill/>
        </p:spPr>
        <p:txBody>
          <a:bodyPr/>
          <a:lstStyle/>
          <a:p>
            <a:pPr defTabSz="911229"/>
            <a:fld id="{BC4CED26-30FC-40B3-942B-401B2AAF5079}" type="slidenum">
              <a:rPr lang="en-US" smtClean="0"/>
              <a:pPr defTabSz="911229"/>
              <a:t>4</a:t>
            </a:fld>
            <a:endParaRPr lang="en-U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405734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20440F3-0FDA-4A6D-9AE4-0E63FCD1D244}" type="slidenum">
              <a:rPr lang="en-US" altLang="en-US" smtClean="0"/>
              <a:pPr/>
              <a:t>50</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2322143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9046678"/>
            <a:ext cx="690779" cy="248133"/>
          </a:xfrm>
        </p:spPr>
        <p:txBody>
          <a:bodyPr/>
          <a:lstStyle/>
          <a:p>
            <a:pPr>
              <a:defRPr/>
            </a:pPr>
            <a:fld id="{3A6B90E8-B186-4EE7-9831-1401031F6C6C}" type="slidenum">
              <a:rPr lang="en-US" smtClean="0">
                <a:solidFill>
                  <a:srgbClr val="000000"/>
                </a:solidFill>
              </a:rPr>
              <a:pPr>
                <a:defRPr/>
              </a:pPr>
              <a:t>51</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160606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type="sldNum" sz="quarter" idx="5"/>
          </p:nvPr>
        </p:nvSpPr>
        <p:spPr bwMode="auto">
          <a:xfrm>
            <a:off x="3084513" y="9047163"/>
            <a:ext cx="692150" cy="24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cs typeface="Arial" panose="020B0604020202020204" pitchFamily="34" charset="0"/>
              </a:defRPr>
            </a:lvl1pPr>
            <a:lvl2pPr marL="742950" indent="-285750" defTabSz="927100">
              <a:defRPr>
                <a:solidFill>
                  <a:schemeClr val="tx1"/>
                </a:solidFill>
                <a:latin typeface="Arial" panose="020B0604020202020204" pitchFamily="34" charset="0"/>
                <a:cs typeface="Arial" panose="020B0604020202020204" pitchFamily="34" charset="0"/>
              </a:defRPr>
            </a:lvl2pPr>
            <a:lvl3pPr marL="1143000" indent="-228600" defTabSz="927100">
              <a:defRPr>
                <a:solidFill>
                  <a:schemeClr val="tx1"/>
                </a:solidFill>
                <a:latin typeface="Arial" panose="020B0604020202020204" pitchFamily="34" charset="0"/>
                <a:cs typeface="Arial" panose="020B0604020202020204" pitchFamily="34" charset="0"/>
              </a:defRPr>
            </a:lvl3pPr>
            <a:lvl4pPr marL="1600200" indent="-228600" defTabSz="927100">
              <a:defRPr>
                <a:solidFill>
                  <a:schemeClr val="tx1"/>
                </a:solidFill>
                <a:latin typeface="Arial" panose="020B0604020202020204" pitchFamily="34" charset="0"/>
                <a:cs typeface="Arial" panose="020B0604020202020204" pitchFamily="34" charset="0"/>
              </a:defRPr>
            </a:lvl4pPr>
            <a:lvl5pPr marL="2057400" indent="-228600" defTabSz="927100">
              <a:defRPr>
                <a:solidFill>
                  <a:schemeClr val="tx1"/>
                </a:solidFill>
                <a:latin typeface="Arial" panose="020B0604020202020204" pitchFamily="34" charset="0"/>
                <a:cs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B0E9B5-36A5-4C65-9FC0-7A7FC996B372}" type="slidenum">
              <a:rPr lang="en-US" altLang="en-US" smtClean="0">
                <a:solidFill>
                  <a:srgbClr val="000000"/>
                </a:solidFill>
                <a:latin typeface="Calibri" panose="020F0502020204030204" pitchFamily="34" charset="0"/>
              </a:rPr>
              <a:pPr/>
              <a:t>52</a:t>
            </a:fld>
            <a:endParaRPr lang="en-US" altLang="en-US" smtClean="0">
              <a:solidFill>
                <a:srgbClr val="000000"/>
              </a:solidFill>
              <a:latin typeface="Calibri" panose="020F0502020204030204" pitchFamily="34" charset="0"/>
            </a:endParaRPr>
          </a:p>
        </p:txBody>
      </p:sp>
      <p:sp>
        <p:nvSpPr>
          <p:cNvPr id="141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2400" smtClean="0"/>
          </a:p>
        </p:txBody>
      </p:sp>
    </p:spTree>
    <p:extLst>
      <p:ext uri="{BB962C8B-B14F-4D97-AF65-F5344CB8AC3E}">
        <p14:creationId xmlns:p14="http://schemas.microsoft.com/office/powerpoint/2010/main" val="29098769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53</a:t>
            </a:fld>
            <a:endParaRPr lang="en-US" smtClean="0"/>
          </a:p>
        </p:txBody>
      </p:sp>
    </p:spTree>
    <p:extLst>
      <p:ext uri="{BB962C8B-B14F-4D97-AF65-F5344CB8AC3E}">
        <p14:creationId xmlns:p14="http://schemas.microsoft.com/office/powerpoint/2010/main" val="2610012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54</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8076273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55</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3437069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56</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758551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57</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4620876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9046678"/>
            <a:ext cx="690779" cy="248133"/>
          </a:xfrm>
        </p:spPr>
        <p:txBody>
          <a:bodyPr/>
          <a:lstStyle/>
          <a:p>
            <a:pPr>
              <a:defRPr/>
            </a:pPr>
            <a:fld id="{3A6B90E8-B186-4EE7-9831-1401031F6C6C}" type="slidenum">
              <a:rPr lang="en-US" smtClean="0">
                <a:solidFill>
                  <a:srgbClr val="000000"/>
                </a:solidFill>
              </a:rPr>
              <a:pPr>
                <a:defRPr/>
              </a:pPr>
              <a:t>58</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87306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59</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extLst>
      <p:ext uri="{BB962C8B-B14F-4D97-AF65-F5344CB8AC3E}">
        <p14:creationId xmlns:p14="http://schemas.microsoft.com/office/powerpoint/2010/main" val="902103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a:xfrm>
            <a:off x="3018099" y="8895078"/>
            <a:ext cx="675761" cy="246366"/>
          </a:xfrm>
        </p:spPr>
        <p:txBody>
          <a:bodyPr/>
          <a:lstStyle/>
          <a:p>
            <a:pPr defTabSz="909710">
              <a:defRPr/>
            </a:pPr>
            <a:fld id="{5858BD08-603D-48F8-9A20-C039EB7A66EE}" type="slidenum">
              <a:rPr lang="en-US" smtClean="0">
                <a:solidFill>
                  <a:srgbClr val="000000"/>
                </a:solidFill>
              </a:rPr>
              <a:pPr defTabSz="909710">
                <a:defRPr/>
              </a:pPr>
              <a:t>5</a:t>
            </a:fld>
            <a:endParaRPr lang="en-US" dirty="0" smtClean="0">
              <a:solidFill>
                <a:srgbClr val="000000"/>
              </a:solidFill>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6131982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3"/>
          <p:cNvSpPr>
            <a:spLocks noGrp="1" noChangeArrowheads="1"/>
          </p:cNvSpPr>
          <p:nvPr>
            <p:ph type="sldNum" sz="quarter" idx="5"/>
          </p:nvPr>
        </p:nvSpPr>
        <p:spPr>
          <a:xfrm>
            <a:off x="3148013" y="9034319"/>
            <a:ext cx="704850" cy="247794"/>
          </a:xfrm>
          <a:noFill/>
        </p:spPr>
        <p:txBody>
          <a:bodyPr/>
          <a:lstStyle/>
          <a:p>
            <a:fld id="{FEC3857E-DCBC-4731-A75E-A1590B57B44A}" type="slidenum">
              <a:rPr lang="en-US" smtClean="0">
                <a:solidFill>
                  <a:srgbClr val="000000"/>
                </a:solidFill>
              </a:rPr>
              <a:pPr/>
              <a:t>61</a:t>
            </a:fld>
            <a:endParaRPr lang="en-US" smtClean="0">
              <a:solidFill>
                <a:srgbClr val="000000"/>
              </a:solidFill>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054511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0F4C6D52-29A0-4B92-B6E7-F733FA4B349D}" type="slidenum">
              <a:rPr lang="en-US" altLang="en-US" sz="1000"/>
              <a:pPr algn="ctr" eaLnBrk="1" hangingPunct="1">
                <a:lnSpc>
                  <a:spcPct val="100000"/>
                </a:lnSpc>
                <a:spcBef>
                  <a:spcPct val="0"/>
                </a:spcBef>
                <a:buClrTx/>
                <a:buSzTx/>
                <a:buFontTx/>
                <a:buNone/>
              </a:pPr>
              <a:t>62</a:t>
            </a:fld>
            <a:endParaRPr lang="en-US" altLang="en-US" sz="10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9852326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99D03A5E-AD65-4374-B8B7-76AEFA446EE0}" type="slidenum">
              <a:rPr lang="en-US" sz="1000"/>
              <a:pPr algn="ctr" defTabSz="930275"/>
              <a:t>63</a:t>
            </a:fld>
            <a:endParaRPr lang="en-US" sz="100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601056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1048356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sldNum" sz="quarter" idx="5"/>
          </p:nvPr>
        </p:nvSpPr>
        <p:spPr>
          <a:xfrm>
            <a:off x="3153727" y="8987974"/>
            <a:ext cx="706129" cy="246523"/>
          </a:xfrm>
          <a:noFill/>
        </p:spPr>
        <p:txBody>
          <a:bodyPr/>
          <a:lstStyle/>
          <a:p>
            <a:pPr defTabSz="928787"/>
            <a:fld id="{9A6E5439-9D2A-4CD2-8AB5-D96889696FBF}" type="slidenum">
              <a:rPr lang="en-US" smtClean="0"/>
              <a:pPr defTabSz="928787"/>
              <a:t>65</a:t>
            </a:fld>
            <a:endParaRPr lang="en-US" dirty="0" smtClean="0"/>
          </a:p>
        </p:txBody>
      </p:sp>
      <p:sp>
        <p:nvSpPr>
          <p:cNvPr id="8195" name="Slide Image Placeholder 1"/>
          <p:cNvSpPr>
            <a:spLocks noGrp="1" noRot="1" noChangeAspect="1" noTextEdit="1"/>
          </p:cNvSpPr>
          <p:nvPr>
            <p:ph type="sldImg"/>
          </p:nvPr>
        </p:nvSpPr>
        <p:spPr>
          <a:xfrm>
            <a:off x="1195388" y="693738"/>
            <a:ext cx="4619625" cy="3463925"/>
          </a:xfrm>
          <a:ln w="12700"/>
        </p:spPr>
      </p:sp>
      <p:sp>
        <p:nvSpPr>
          <p:cNvPr id="8196" name="Notes Placeholder 2"/>
          <p:cNvSpPr>
            <a:spLocks noGrp="1"/>
          </p:cNvSpPr>
          <p:nvPr>
            <p:ph type="body" idx="1"/>
          </p:nvPr>
        </p:nvSpPr>
        <p:spPr>
          <a:xfrm>
            <a:off x="701676" y="4387768"/>
            <a:ext cx="5607049" cy="4154341"/>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383887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sldNum" sz="quarter" idx="5"/>
          </p:nvPr>
        </p:nvSpPr>
        <p:spPr>
          <a:xfrm>
            <a:off x="3153727" y="8987974"/>
            <a:ext cx="706129" cy="246523"/>
          </a:xfrm>
          <a:noFill/>
        </p:spPr>
        <p:txBody>
          <a:bodyPr/>
          <a:lstStyle/>
          <a:p>
            <a:pPr defTabSz="928787"/>
            <a:fld id="{0E8A599E-323A-439F-9DB7-C51FF478F99C}" type="slidenum">
              <a:rPr lang="en-US" smtClean="0"/>
              <a:pPr defTabSz="928787"/>
              <a:t>66</a:t>
            </a:fld>
            <a:endParaRPr lang="en-US" dirty="0" smtClean="0"/>
          </a:p>
        </p:txBody>
      </p:sp>
      <p:sp>
        <p:nvSpPr>
          <p:cNvPr id="9219" name="Slide Image Placeholder 1"/>
          <p:cNvSpPr>
            <a:spLocks noGrp="1" noRot="1" noChangeAspect="1" noTextEdit="1"/>
          </p:cNvSpPr>
          <p:nvPr>
            <p:ph type="sldImg"/>
          </p:nvPr>
        </p:nvSpPr>
        <p:spPr>
          <a:xfrm>
            <a:off x="1195388" y="693738"/>
            <a:ext cx="4619625" cy="3463925"/>
          </a:xfrm>
          <a:ln w="12700"/>
        </p:spPr>
      </p:sp>
      <p:sp>
        <p:nvSpPr>
          <p:cNvPr id="9220" name="Notes Placeholder 2"/>
          <p:cNvSpPr>
            <a:spLocks noGrp="1"/>
          </p:cNvSpPr>
          <p:nvPr>
            <p:ph type="body" idx="1"/>
          </p:nvPr>
        </p:nvSpPr>
        <p:spPr>
          <a:xfrm>
            <a:off x="701676" y="4387768"/>
            <a:ext cx="5607049" cy="4154341"/>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36502889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eaLnBrk="0" hangingPunct="0">
              <a:defRPr>
                <a:solidFill>
                  <a:schemeClr val="tx1"/>
                </a:solidFill>
                <a:latin typeface="Arial" panose="020B0604020202020204" pitchFamily="34" charset="0"/>
              </a:defRPr>
            </a:lvl1pPr>
            <a:lvl2pPr marL="742950" indent="-285750" defTabSz="930275" eaLnBrk="0" hangingPunct="0">
              <a:defRPr>
                <a:solidFill>
                  <a:schemeClr val="tx1"/>
                </a:solidFill>
                <a:latin typeface="Arial" panose="020B0604020202020204" pitchFamily="34" charset="0"/>
              </a:defRPr>
            </a:lvl2pPr>
            <a:lvl3pPr marL="1143000" indent="-228600" defTabSz="930275" eaLnBrk="0" hangingPunct="0">
              <a:defRPr>
                <a:solidFill>
                  <a:schemeClr val="tx1"/>
                </a:solidFill>
                <a:latin typeface="Arial" panose="020B0604020202020204" pitchFamily="34" charset="0"/>
              </a:defRPr>
            </a:lvl3pPr>
            <a:lvl4pPr marL="1600200" indent="-228600" defTabSz="930275" eaLnBrk="0" hangingPunct="0">
              <a:defRPr>
                <a:solidFill>
                  <a:schemeClr val="tx1"/>
                </a:solidFill>
                <a:latin typeface="Arial" panose="020B0604020202020204" pitchFamily="34" charset="0"/>
              </a:defRPr>
            </a:lvl4pPr>
            <a:lvl5pPr marL="2057400" indent="-228600" defTabSz="930275" eaLnBrk="0" hangingPunct="0">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fld id="{4FC589A5-F8EC-4339-886A-0912F616E13A}" type="slidenum">
              <a:rPr lang="en-US" altLang="en-US" sz="1000"/>
              <a:pPr algn="ctr" eaLnBrk="1" hangingPunct="1"/>
              <a:t>67</a:t>
            </a:fld>
            <a:endParaRPr lang="en-US" altLang="en-US" sz="100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573388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228902061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noFill/>
        </p:spPr>
        <p:txBody>
          <a:bodyPr/>
          <a:lstStyle/>
          <a:p>
            <a:fld id="{5519FAB8-142E-403B-B3AE-978E23B827AF}" type="slidenum">
              <a:rPr lang="en-US" smtClean="0"/>
              <a:pPr/>
              <a:t>69</a:t>
            </a:fld>
            <a:endParaRPr lang="en-US" smtClean="0"/>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3987298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53866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3"/>
          <p:cNvSpPr>
            <a:spLocks noGrp="1" noChangeArrowheads="1"/>
          </p:cNvSpPr>
          <p:nvPr>
            <p:ph type="sldNum" sz="quarter" idx="5"/>
          </p:nvPr>
        </p:nvSpPr>
        <p:spPr>
          <a:noFill/>
        </p:spPr>
        <p:txBody>
          <a:bodyPr/>
          <a:lstStyle/>
          <a:p>
            <a:fld id="{E5CF3DC5-9D80-49B2-8931-DE4031AA81CF}" type="slidenum">
              <a:rPr lang="en-US" smtClean="0"/>
              <a:pPr/>
              <a:t>6</a:t>
            </a:fld>
            <a:endParaRPr lang="en-US" smtClean="0"/>
          </a:p>
        </p:txBody>
      </p:sp>
      <p:sp>
        <p:nvSpPr>
          <p:cNvPr id="143363" name="Rectangle 2"/>
          <p:cNvSpPr>
            <a:spLocks noGrp="1" noRot="1" noChangeAspect="1" noChangeArrowheads="1" noTextEdit="1"/>
          </p:cNvSpPr>
          <p:nvPr>
            <p:ph type="sldImg"/>
          </p:nvPr>
        </p:nvSpPr>
        <p:spPr>
          <a:xfrm>
            <a:off x="1398588" y="582613"/>
            <a:ext cx="4060825" cy="3044825"/>
          </a:xfrm>
          <a:ln/>
        </p:spPr>
      </p:sp>
      <p:sp>
        <p:nvSpPr>
          <p:cNvPr id="1433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142981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70032046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43203187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8756470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4987223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823685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a:spLocks noGrp="1" noChangeArrowheads="1"/>
          </p:cNvSpPr>
          <p:nvPr>
            <p:ph type="sldNum" sz="quarter" idx="5"/>
          </p:nvPr>
        </p:nvSpPr>
        <p:spPr>
          <a:noFill/>
        </p:spPr>
        <p:txBody>
          <a:bodyPr/>
          <a:lstStyle/>
          <a:p>
            <a:fld id="{3F9BC501-6218-4533-8075-4FEDF8B85956}" type="slidenum">
              <a:rPr lang="en-US" smtClean="0"/>
              <a:pPr/>
              <a:t>77</a:t>
            </a:fld>
            <a:endParaRPr lang="en-US"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1667548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2998186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txBox="1">
            <a:spLocks noGrp="1" noChangeArrowheads="1"/>
          </p:cNvSpPr>
          <p:nvPr/>
        </p:nvSpPr>
        <p:spPr bwMode="auto">
          <a:xfrm>
            <a:off x="3155950" y="9047163"/>
            <a:ext cx="701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20" tIns="46634" rIns="46020" bIns="46634" anchor="b">
            <a:spAutoFit/>
          </a:bodyPr>
          <a:lstStyle>
            <a:lvl1pPr defTabSz="931863">
              <a:defRPr>
                <a:solidFill>
                  <a:schemeClr val="tx1"/>
                </a:solidFill>
                <a:latin typeface="Arial" panose="020B0604020202020204" pitchFamily="34" charset="0"/>
                <a:cs typeface="Arial" panose="020B0604020202020204" pitchFamily="34" charset="0"/>
              </a:defRPr>
            </a:lvl1pPr>
            <a:lvl2pPr marL="742950" indent="-285750" defTabSz="931863">
              <a:defRPr>
                <a:solidFill>
                  <a:schemeClr val="tx1"/>
                </a:solidFill>
                <a:latin typeface="Arial" panose="020B0604020202020204" pitchFamily="34" charset="0"/>
                <a:cs typeface="Arial" panose="020B0604020202020204" pitchFamily="34" charset="0"/>
              </a:defRPr>
            </a:lvl2pPr>
            <a:lvl3pPr marL="1143000" indent="-228600" defTabSz="931863">
              <a:defRPr>
                <a:solidFill>
                  <a:schemeClr val="tx1"/>
                </a:solidFill>
                <a:latin typeface="Arial" panose="020B0604020202020204" pitchFamily="34" charset="0"/>
                <a:cs typeface="Arial" panose="020B0604020202020204" pitchFamily="34" charset="0"/>
              </a:defRPr>
            </a:lvl3pPr>
            <a:lvl4pPr marL="1600200" indent="-228600" defTabSz="931863">
              <a:defRPr>
                <a:solidFill>
                  <a:schemeClr val="tx1"/>
                </a:solidFill>
                <a:latin typeface="Arial" panose="020B0604020202020204" pitchFamily="34" charset="0"/>
                <a:cs typeface="Arial" panose="020B0604020202020204" pitchFamily="34" charset="0"/>
              </a:defRPr>
            </a:lvl4pPr>
            <a:lvl5pPr marL="2057400" indent="-228600" defTabSz="931863">
              <a:defRPr>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fld id="{76FD0470-9529-4972-8802-0F9973B713E2}" type="slidenum">
              <a:rPr lang="en-US" altLang="en-US" sz="1000"/>
              <a:pPr algn="ctr"/>
              <a:t>79</a:t>
            </a:fld>
            <a:endParaRPr lang="en-US" altLang="en-US" sz="10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99" tIns="46199" rIns="46199" bIns="46199"/>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66003787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sldNum" sz="quarter" idx="5"/>
          </p:nvPr>
        </p:nvSpPr>
        <p:spPr>
          <a:xfrm>
            <a:off x="3023576" y="8848380"/>
            <a:ext cx="676988" cy="246167"/>
          </a:xfrm>
          <a:noFill/>
        </p:spPr>
        <p:txBody>
          <a:bodyPr/>
          <a:lstStyle/>
          <a:p>
            <a:fld id="{E188F4B9-AFA1-4FA4-B0F5-782B95A74519}" type="slidenum">
              <a:rPr lang="en-US" smtClean="0">
                <a:cs typeface="Arial" charset="0"/>
              </a:rPr>
              <a:pPr/>
              <a:t>80</a:t>
            </a:fld>
            <a:endParaRPr lang="en-US" smtClean="0">
              <a:cs typeface="Arial" charset="0"/>
            </a:endParaRPr>
          </a:p>
        </p:txBody>
      </p:sp>
      <p:sp>
        <p:nvSpPr>
          <p:cNvPr id="70659" name="Rectangle 4"/>
          <p:cNvSpPr>
            <a:spLocks noGrp="1" noRot="1" noChangeAspect="1" noChangeArrowheads="1" noTextEdit="1"/>
          </p:cNvSpPr>
          <p:nvPr>
            <p:ph type="sldImg"/>
          </p:nvPr>
        </p:nvSpPr>
        <p:spPr>
          <a:ln/>
        </p:spPr>
      </p:sp>
      <p:sp>
        <p:nvSpPr>
          <p:cNvPr id="7066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4311749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82</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28003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type="sldNum" sz="quarter" idx="5"/>
          </p:nvPr>
        </p:nvSpPr>
        <p:spPr>
          <a:noFill/>
        </p:spPr>
        <p:txBody>
          <a:bodyPr/>
          <a:lstStyle/>
          <a:p>
            <a:fld id="{F20CA858-4905-4589-807E-FFF168BC79F2}" type="slidenum">
              <a:rPr lang="en-US" smtClean="0"/>
              <a:pPr/>
              <a:t>7</a:t>
            </a:fld>
            <a:endParaRPr 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3162674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83</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3589903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84</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5396257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86</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9487991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87</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6412207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143466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1185" name="Rectangle 7"/>
          <p:cNvSpPr txBox="1">
            <a:spLocks noGrp="1" noChangeArrowheads="1"/>
          </p:cNvSpPr>
          <p:nvPr/>
        </p:nvSpPr>
        <p:spPr bwMode="auto">
          <a:xfrm>
            <a:off x="3955222" y="8827125"/>
            <a:ext cx="3042478" cy="456575"/>
          </a:xfrm>
          <a:prstGeom prst="rect">
            <a:avLst/>
          </a:prstGeom>
          <a:noFill/>
          <a:ln w="9525">
            <a:noFill/>
            <a:miter lim="800000"/>
            <a:headEnd/>
            <a:tailEnd/>
          </a:ln>
        </p:spPr>
        <p:txBody>
          <a:bodyPr lIns="91202" tIns="45600" rIns="91202" bIns="45600" anchor="b"/>
          <a:lstStyle/>
          <a:p>
            <a:pPr algn="r" defTabSz="909767"/>
            <a:fld id="{A0D70C00-AB20-4F73-A1A0-D35999B0DF09}" type="slidenum">
              <a:rPr lang="en-US"/>
              <a:pPr algn="r" defTabSz="909767"/>
              <a:t>89</a:t>
            </a:fld>
            <a:endParaRPr lang="en-US" dirty="0"/>
          </a:p>
        </p:txBody>
      </p:sp>
      <p:sp>
        <p:nvSpPr>
          <p:cNvPr id="2141186" name="Rectangle 2"/>
          <p:cNvSpPr>
            <a:spLocks noGrp="1" noRot="1" noChangeAspect="1" noChangeArrowheads="1" noTextEdit="1"/>
          </p:cNvSpPr>
          <p:nvPr>
            <p:ph type="sldImg"/>
          </p:nvPr>
        </p:nvSpPr>
        <p:spPr>
          <a:xfrm>
            <a:off x="1130300" y="692150"/>
            <a:ext cx="4718050" cy="3538538"/>
          </a:xfrm>
          <a:solidFill>
            <a:srgbClr val="FFFFFF"/>
          </a:solidFill>
          <a:ln/>
        </p:spPr>
      </p:sp>
      <p:sp>
        <p:nvSpPr>
          <p:cNvPr id="2141187" name="Rectangle 5"/>
          <p:cNvSpPr>
            <a:spLocks noGrp="1" noChangeArrowheads="1"/>
          </p:cNvSpPr>
          <p:nvPr>
            <p:ph type="body" idx="1"/>
          </p:nvPr>
        </p:nvSpPr>
        <p:spPr>
          <a:xfrm>
            <a:off x="535603" y="4413562"/>
            <a:ext cx="5932833" cy="4185275"/>
          </a:xfrm>
          <a:noFill/>
          <a:ln>
            <a:solidFill>
              <a:srgbClr val="000000"/>
            </a:solidFill>
          </a:ln>
        </p:spPr>
        <p:txBody>
          <a:bodyPr lIns="91202" tIns="45600" rIns="91202" bIns="45600"/>
          <a:lstStyle/>
          <a:p>
            <a:pPr eaLnBrk="1" hangingPunct="1"/>
            <a:r>
              <a:rPr lang="en-US" smtClean="0"/>
              <a:t>Exhibit 11 of Article</a:t>
            </a:r>
          </a:p>
          <a:p>
            <a:pPr eaLnBrk="1" hangingPunct="1"/>
            <a:endParaRPr lang="en-US" smtClean="0"/>
          </a:p>
        </p:txBody>
      </p:sp>
    </p:spTree>
    <p:extLst>
      <p:ext uri="{BB962C8B-B14F-4D97-AF65-F5344CB8AC3E}">
        <p14:creationId xmlns:p14="http://schemas.microsoft.com/office/powerpoint/2010/main" val="294081192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8113" name="Slide Image Placeholder 1"/>
          <p:cNvSpPr>
            <a:spLocks noGrp="1" noRot="1" noChangeAspect="1"/>
          </p:cNvSpPr>
          <p:nvPr>
            <p:ph type="sldImg"/>
          </p:nvPr>
        </p:nvSpPr>
        <p:spPr>
          <a:ln/>
        </p:spPr>
      </p:sp>
    </p:spTree>
    <p:extLst>
      <p:ext uri="{BB962C8B-B14F-4D97-AF65-F5344CB8AC3E}">
        <p14:creationId xmlns:p14="http://schemas.microsoft.com/office/powerpoint/2010/main" val="145396259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92</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5961698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sldNum" sz="quarter" idx="5"/>
          </p:nvPr>
        </p:nvSpPr>
        <p:spPr>
          <a:xfrm>
            <a:off x="3090766" y="9000412"/>
            <a:ext cx="692032" cy="246717"/>
          </a:xfrm>
        </p:spPr>
        <p:txBody>
          <a:bodyPr/>
          <a:lstStyle/>
          <a:p>
            <a:pPr>
              <a:defRPr/>
            </a:pPr>
            <a:fld id="{7FF981F9-8331-43C1-8622-D2EDB409ECCC}" type="slidenum">
              <a:rPr lang="en-US" smtClean="0"/>
              <a:pPr>
                <a:defRPr/>
              </a:pPr>
              <a:t>93</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6879981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6" name="Slide Number Placeholder 3"/>
          <p:cNvSpPr>
            <a:spLocks noGrp="1"/>
          </p:cNvSpPr>
          <p:nvPr>
            <p:ph type="sldNum" sz="quarter" idx="5"/>
          </p:nvPr>
        </p:nvSpPr>
        <p:spPr>
          <a:xfrm>
            <a:off x="4143589" y="9119474"/>
            <a:ext cx="3169920" cy="480060"/>
          </a:xfrm>
        </p:spPr>
        <p:txBody>
          <a:bodyPr/>
          <a:lstStyle/>
          <a:p>
            <a:fld id="{63D381CC-5A3B-495D-8CAC-D68CE31FDB5B}" type="slidenum">
              <a:rPr lang="en-US" smtClean="0"/>
              <a:pPr/>
              <a:t>94</a:t>
            </a:fld>
            <a:endParaRPr lang="en-US" dirty="0"/>
          </a:p>
        </p:txBody>
      </p:sp>
    </p:spTree>
    <p:extLst>
      <p:ext uri="{BB962C8B-B14F-4D97-AF65-F5344CB8AC3E}">
        <p14:creationId xmlns:p14="http://schemas.microsoft.com/office/powerpoint/2010/main" val="3551663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23576" y="9059054"/>
            <a:ext cx="676988" cy="248472"/>
          </a:xfrm>
          <a:noFill/>
        </p:spPr>
        <p:txBody>
          <a:bodyPr/>
          <a:lstStyle/>
          <a:p>
            <a:pPr defTabSz="928787"/>
            <a:fld id="{5D11E945-B2AB-401C-B79F-AAE9AF6B9630}" type="slidenum">
              <a:rPr lang="en-US" smtClean="0"/>
              <a:pPr defTabSz="928787"/>
              <a:t>8</a:t>
            </a:fld>
            <a:endParaRPr lang="en-US" dirty="0" smtClean="0"/>
          </a:p>
        </p:txBody>
      </p:sp>
      <p:sp>
        <p:nvSpPr>
          <p:cNvPr id="6147" name="Slide Image Placeholder 1"/>
          <p:cNvSpPr>
            <a:spLocks noGrp="1" noRot="1" noChangeAspect="1" noTextEdit="1"/>
          </p:cNvSpPr>
          <p:nvPr>
            <p:ph type="sldImg"/>
          </p:nvPr>
        </p:nvSpPr>
        <p:spPr>
          <a:xfrm>
            <a:off x="1033463" y="700088"/>
            <a:ext cx="4654550" cy="3490912"/>
          </a:xfrm>
          <a:ln w="12700"/>
        </p:spPr>
      </p:sp>
      <p:sp>
        <p:nvSpPr>
          <p:cNvPr id="6148"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151933891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14479086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085167" y="9046678"/>
            <a:ext cx="690779" cy="248133"/>
          </a:xfrm>
        </p:spPr>
        <p:txBody>
          <a:bodyPr/>
          <a:lstStyle/>
          <a:p>
            <a:fld id="{E5721651-C618-4989-BD9A-C51CDEA22A0A}" type="slidenum">
              <a:rPr lang="en-US" noProof="0" smtClean="0"/>
              <a:pPr/>
              <a:t>98</a:t>
            </a:fld>
            <a:endParaRPr lang="en-US" noProof="0" dirty="0"/>
          </a:p>
        </p:txBody>
      </p:sp>
    </p:spTree>
    <p:extLst>
      <p:ext uri="{BB962C8B-B14F-4D97-AF65-F5344CB8AC3E}">
        <p14:creationId xmlns:p14="http://schemas.microsoft.com/office/powerpoint/2010/main" val="342893168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99</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3590705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Rectangle 3"/>
          <p:cNvSpPr txBox="1">
            <a:spLocks noGrp="1" noChangeArrowheads="1"/>
          </p:cNvSpPr>
          <p:nvPr/>
        </p:nvSpPr>
        <p:spPr bwMode="auto">
          <a:xfrm>
            <a:off x="3085794" y="9047163"/>
            <a:ext cx="689527" cy="247650"/>
          </a:xfrm>
          <a:prstGeom prst="rect">
            <a:avLst/>
          </a:prstGeom>
          <a:noFill/>
          <a:ln w="9525">
            <a:noFill/>
            <a:miter lim="800000"/>
            <a:headEnd/>
            <a:tailEnd/>
          </a:ln>
        </p:spPr>
        <p:txBody>
          <a:bodyPr lIns="45909" tIns="46522" rIns="45909" bIns="46522" anchor="b">
            <a:spAutoFit/>
          </a:bodyPr>
          <a:lstStyle/>
          <a:p>
            <a:pPr algn="ctr"/>
            <a:fld id="{ECB28993-AF64-42C9-8474-B3CB83825417}" type="slidenum">
              <a:rPr lang="en-US" sz="1000">
                <a:solidFill>
                  <a:srgbClr val="000000"/>
                </a:solidFill>
                <a:latin typeface="Times New Roman" pitchFamily="18" charset="0"/>
              </a:rPr>
              <a:pPr algn="ctr"/>
              <a:t>100</a:t>
            </a:fld>
            <a:endParaRPr lang="en-US" sz="1000" dirty="0">
              <a:solidFill>
                <a:srgbClr val="000000"/>
              </a:solidFill>
              <a:latin typeface="Times New Roman" pitchFamily="18" charset="0"/>
            </a:endParaRPr>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a:noFill/>
          <a:ln/>
        </p:spPr>
        <p:txBody>
          <a:bodyPr/>
          <a:lstStyle/>
          <a:p>
            <a:pPr>
              <a:spcBef>
                <a:spcPct val="0"/>
              </a:spcBef>
            </a:pPr>
            <a:endParaRPr lang="en-US" smtClean="0"/>
          </a:p>
        </p:txBody>
      </p:sp>
    </p:spTree>
    <p:extLst>
      <p:ext uri="{BB962C8B-B14F-4D97-AF65-F5344CB8AC3E}">
        <p14:creationId xmlns:p14="http://schemas.microsoft.com/office/powerpoint/2010/main" val="95383738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3"/>
          <p:cNvSpPr>
            <a:spLocks noGrp="1" noChangeArrowheads="1"/>
          </p:cNvSpPr>
          <p:nvPr>
            <p:ph type="sldNum" sz="quarter" idx="5"/>
          </p:nvPr>
        </p:nvSpPr>
        <p:spPr>
          <a:xfrm>
            <a:off x="3085167" y="9046822"/>
            <a:ext cx="690779" cy="247989"/>
          </a:xfrm>
        </p:spPr>
        <p:txBody>
          <a:bodyPr/>
          <a:lstStyle/>
          <a:p>
            <a:pPr>
              <a:defRPr/>
            </a:pPr>
            <a:fld id="{ECA2118D-97E9-47A6-8843-4A77375CEADF}" type="slidenum">
              <a:rPr lang="en-US" smtClean="0">
                <a:solidFill>
                  <a:srgbClr val="000000"/>
                </a:solidFill>
              </a:rPr>
              <a:pPr>
                <a:defRPr/>
              </a:pPr>
              <a:t>101</a:t>
            </a:fld>
            <a:endParaRPr lang="en-US" smtClean="0">
              <a:solidFill>
                <a:srgbClr val="000000"/>
              </a:solidFill>
            </a:endParaRPr>
          </a:p>
        </p:txBody>
      </p:sp>
      <p:sp>
        <p:nvSpPr>
          <p:cNvPr id="209923" name="Rectangle 4"/>
          <p:cNvSpPr>
            <a:spLocks noGrp="1" noRot="1" noChangeAspect="1" noChangeArrowheads="1" noTextEdit="1"/>
          </p:cNvSpPr>
          <p:nvPr>
            <p:ph type="sldImg"/>
          </p:nvPr>
        </p:nvSpPr>
        <p:spPr>
          <a:ln/>
        </p:spPr>
      </p:sp>
      <p:sp>
        <p:nvSpPr>
          <p:cNvPr id="209924"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5492569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085168" y="9046825"/>
            <a:ext cx="690778" cy="247989"/>
          </a:xfrm>
        </p:spPr>
        <p:txBody>
          <a:bodyPr/>
          <a:lstStyle/>
          <a:p>
            <a:pPr>
              <a:defRPr/>
            </a:pPr>
            <a:fld id="{205DA8A8-5777-4FA2-8084-FB24BA0FA918}" type="slidenum">
              <a:rPr lang="en-US" smtClean="0">
                <a:solidFill>
                  <a:srgbClr val="000000"/>
                </a:solidFill>
              </a:rPr>
              <a:pPr>
                <a:defRPr/>
              </a:pPr>
              <a:t>102</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1318603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085168" y="9046823"/>
            <a:ext cx="690779" cy="247989"/>
          </a:xfrm>
        </p:spPr>
        <p:txBody>
          <a:bodyPr/>
          <a:lstStyle/>
          <a:p>
            <a:pPr>
              <a:defRPr/>
            </a:pPr>
            <a:fld id="{CD8EFDAD-DD28-475D-8809-5E3173A79418}" type="slidenum">
              <a:rPr lang="en-US" smtClean="0"/>
              <a:pPr>
                <a:defRPr/>
              </a:pPr>
              <a:t>103</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1223611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104</a:t>
            </a:fld>
            <a:endParaRPr lang="en-US" noProof="0" dirty="0"/>
          </a:p>
        </p:txBody>
      </p:sp>
    </p:spTree>
    <p:extLst>
      <p:ext uri="{BB962C8B-B14F-4D97-AF65-F5344CB8AC3E}">
        <p14:creationId xmlns:p14="http://schemas.microsoft.com/office/powerpoint/2010/main" val="337377961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51375" cy="3487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105</a:t>
            </a:fld>
            <a:endParaRPr lang="en-US" noProof="0" dirty="0"/>
          </a:p>
        </p:txBody>
      </p:sp>
    </p:spTree>
    <p:extLst>
      <p:ext uri="{BB962C8B-B14F-4D97-AF65-F5344CB8AC3E}">
        <p14:creationId xmlns:p14="http://schemas.microsoft.com/office/powerpoint/2010/main" val="388061725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924BD246-1F0A-41A1-BDED-0E195F629639}" type="slidenum">
              <a:rPr lang="en-US" altLang="en-US" sz="1000" smtClean="0">
                <a:solidFill>
                  <a:srgbClr val="000000"/>
                </a:solidFill>
              </a:rPr>
              <a:pPr>
                <a:lnSpc>
                  <a:spcPct val="100000"/>
                </a:lnSpc>
                <a:spcBef>
                  <a:spcPct val="0"/>
                </a:spcBef>
                <a:buClrTx/>
                <a:buSzTx/>
                <a:buFontTx/>
                <a:buNone/>
              </a:pPr>
              <a:t>106</a:t>
            </a:fld>
            <a:endParaRPr lang="en-US" altLang="en-US" sz="1000" smtClean="0">
              <a:solidFill>
                <a:srgbClr val="000000"/>
              </a:solidFill>
            </a:endParaRPr>
          </a:p>
        </p:txBody>
      </p:sp>
      <p:sp>
        <p:nvSpPr>
          <p:cNvPr id="6147" name="Slide Image Placeholder 1"/>
          <p:cNvSpPr>
            <a:spLocks noGrp="1" noRot="1" noChangeAspect="1" noTextEdit="1"/>
          </p:cNvSpPr>
          <p:nvPr>
            <p:ph type="sldImg"/>
          </p:nvPr>
        </p:nvSpPr>
        <p:spPr>
          <a:xfrm>
            <a:off x="1181100" y="698500"/>
            <a:ext cx="4648200" cy="3486150"/>
          </a:xfrm>
          <a:ln w="12700"/>
        </p:spPr>
      </p:sp>
      <p:sp>
        <p:nvSpPr>
          <p:cNvPr id="6148"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endParaRPr lang="en-US" altLang="en-US" smtClean="0">
              <a:latin typeface="Arial" panose="020B0604020202020204" pitchFamily="34" charset="0"/>
            </a:endParaRPr>
          </a:p>
        </p:txBody>
      </p:sp>
    </p:spTree>
    <p:extLst>
      <p:ext uri="{BB962C8B-B14F-4D97-AF65-F5344CB8AC3E}">
        <p14:creationId xmlns:p14="http://schemas.microsoft.com/office/powerpoint/2010/main" val="243975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23576" y="9059054"/>
            <a:ext cx="676988" cy="248472"/>
          </a:xfrm>
          <a:noFill/>
        </p:spPr>
        <p:txBody>
          <a:bodyPr/>
          <a:lstStyle/>
          <a:p>
            <a:pPr defTabSz="928787"/>
            <a:fld id="{CD578EAB-D2FC-49DD-9D39-674CBBC01DF6}" type="slidenum">
              <a:rPr lang="en-US" smtClean="0"/>
              <a:pPr defTabSz="928787"/>
              <a:t>9</a:t>
            </a:fld>
            <a:endParaRPr lang="en-US" dirty="0" smtClean="0"/>
          </a:p>
        </p:txBody>
      </p:sp>
      <p:sp>
        <p:nvSpPr>
          <p:cNvPr id="7171" name="Slide Image Placeholder 1"/>
          <p:cNvSpPr>
            <a:spLocks noGrp="1" noRot="1" noChangeAspect="1" noTextEdit="1"/>
          </p:cNvSpPr>
          <p:nvPr>
            <p:ph type="sldImg"/>
          </p:nvPr>
        </p:nvSpPr>
        <p:spPr>
          <a:xfrm>
            <a:off x="1033463" y="700088"/>
            <a:ext cx="4654550" cy="3490912"/>
          </a:xfrm>
          <a:ln w="12700"/>
        </p:spPr>
      </p:sp>
      <p:sp>
        <p:nvSpPr>
          <p:cNvPr id="7172"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101495245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a:xfrm>
            <a:off x="3148013" y="9034319"/>
            <a:ext cx="704850" cy="247794"/>
          </a:xfrm>
        </p:spPr>
        <p:txBody>
          <a:bodyPr/>
          <a:lstStyle/>
          <a:p>
            <a:pPr>
              <a:defRPr/>
            </a:pPr>
            <a:fld id="{D3B46664-AE7A-4EF7-BFD7-083E2F3E0F65}" type="slidenum">
              <a:rPr lang="en-US" smtClean="0">
                <a:solidFill>
                  <a:srgbClr val="000000"/>
                </a:solidFill>
              </a:rPr>
              <a:pPr>
                <a:defRPr/>
              </a:pPr>
              <a:t>107</a:t>
            </a:fld>
            <a:endParaRPr lang="en-US" smtClean="0">
              <a:solidFill>
                <a:srgbClr val="000000"/>
              </a:solidFill>
            </a:endParaRPr>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6356990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9" cy="247989"/>
          </a:xfrm>
        </p:spPr>
        <p:txBody>
          <a:bodyPr/>
          <a:lstStyle/>
          <a:p>
            <a:pPr>
              <a:defRPr/>
            </a:pPr>
            <a:fld id="{938F789B-0BA8-4A49-AFC3-8C639E029E1C}" type="slidenum">
              <a:rPr lang="en-US" smtClean="0"/>
              <a:pPr>
                <a:defRPr/>
              </a:pPr>
              <a:t>109</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4664522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9012726"/>
            <a:ext cx="681271" cy="247055"/>
          </a:xfrm>
        </p:spPr>
        <p:txBody>
          <a:bodyPr/>
          <a:lstStyle/>
          <a:p>
            <a:pPr defTabSz="928688">
              <a:defRPr/>
            </a:pPr>
            <a:fld id="{30B1B221-73F5-4062-9EC5-65201ECCFD86}" type="slidenum">
              <a:rPr lang="en-US" smtClean="0"/>
              <a:pPr defTabSz="928688">
                <a:defRPr/>
              </a:pPr>
              <a:t>110</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35635851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90766" y="9000269"/>
            <a:ext cx="692032" cy="246860"/>
          </a:xfrm>
          <a:noFill/>
        </p:spPr>
        <p:txBody>
          <a:bodyPr/>
          <a:lstStyle/>
          <a:p>
            <a:pPr defTabSz="928787"/>
            <a:fld id="{30532359-0848-4907-AD08-97107569C8AF}" type="slidenum">
              <a:rPr lang="en-US" smtClean="0"/>
              <a:pPr defTabSz="928787"/>
              <a:t>111</a:t>
            </a:fld>
            <a:endParaRPr lang="en-US" dirty="0" smtClean="0"/>
          </a:p>
        </p:txBody>
      </p:sp>
      <p:sp>
        <p:nvSpPr>
          <p:cNvPr id="6147" name="Slide Image Placeholder 1"/>
          <p:cNvSpPr>
            <a:spLocks noGrp="1" noRot="1" noChangeAspect="1" noTextEdit="1"/>
          </p:cNvSpPr>
          <p:nvPr>
            <p:ph type="sldImg"/>
          </p:nvPr>
        </p:nvSpPr>
        <p:spPr>
          <a:xfrm>
            <a:off x="1123950" y="695325"/>
            <a:ext cx="4622800" cy="3467100"/>
          </a:xfrm>
          <a:ln w="12700"/>
        </p:spPr>
      </p:sp>
      <p:sp>
        <p:nvSpPr>
          <p:cNvPr id="6148" name="Notes Placeholder 2"/>
          <p:cNvSpPr>
            <a:spLocks noGrp="1"/>
          </p:cNvSpPr>
          <p:nvPr>
            <p:ph type="body" idx="1"/>
          </p:nvPr>
        </p:nvSpPr>
        <p:spPr>
          <a:xfrm>
            <a:off x="687667" y="4393769"/>
            <a:ext cx="5495113" cy="416002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365595774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90766" y="9000269"/>
            <a:ext cx="692032" cy="246860"/>
          </a:xfrm>
          <a:noFill/>
        </p:spPr>
        <p:txBody>
          <a:bodyPr/>
          <a:lstStyle/>
          <a:p>
            <a:pPr defTabSz="928787"/>
            <a:fld id="{5363ED84-0AC9-4C9B-ACEC-9A440EC97352}" type="slidenum">
              <a:rPr lang="en-US" smtClean="0"/>
              <a:pPr defTabSz="928787"/>
              <a:t>112</a:t>
            </a:fld>
            <a:endParaRPr lang="en-US" dirty="0" smtClean="0"/>
          </a:p>
        </p:txBody>
      </p:sp>
      <p:sp>
        <p:nvSpPr>
          <p:cNvPr id="7171" name="Slide Image Placeholder 1"/>
          <p:cNvSpPr>
            <a:spLocks noGrp="1" noRot="1" noChangeAspect="1" noTextEdit="1"/>
          </p:cNvSpPr>
          <p:nvPr>
            <p:ph type="sldImg"/>
          </p:nvPr>
        </p:nvSpPr>
        <p:spPr>
          <a:xfrm>
            <a:off x="1123950" y="695325"/>
            <a:ext cx="4622800" cy="3467100"/>
          </a:xfrm>
          <a:ln w="12700"/>
        </p:spPr>
      </p:sp>
      <p:sp>
        <p:nvSpPr>
          <p:cNvPr id="7172" name="Notes Placeholder 2"/>
          <p:cNvSpPr>
            <a:spLocks noGrp="1"/>
          </p:cNvSpPr>
          <p:nvPr>
            <p:ph type="body" idx="1"/>
          </p:nvPr>
        </p:nvSpPr>
        <p:spPr>
          <a:xfrm>
            <a:off x="687667" y="4393769"/>
            <a:ext cx="5495113" cy="416002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271239643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3"/>
          <p:cNvSpPr>
            <a:spLocks noGrp="1" noChangeArrowheads="1"/>
          </p:cNvSpPr>
          <p:nvPr>
            <p:ph type="sldNum" sz="quarter" idx="5"/>
          </p:nvPr>
        </p:nvSpPr>
        <p:spPr/>
        <p:txBody>
          <a:bodyPr/>
          <a:lstStyle/>
          <a:p>
            <a:pPr>
              <a:defRPr/>
            </a:pPr>
            <a:fld id="{55E3C67A-46F9-4D53-AC71-52801308699E}" type="slidenum">
              <a:rPr lang="en-US" smtClean="0"/>
              <a:pPr>
                <a:defRPr/>
              </a:pPr>
              <a:t>113</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2194791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18099" y="9104311"/>
            <a:ext cx="675762" cy="251209"/>
          </a:xfrm>
          <a:prstGeom prst="rect">
            <a:avLst/>
          </a:prstGeom>
          <a:noFill/>
          <a:ln w="9525">
            <a:noFill/>
            <a:miter lim="800000"/>
            <a:headEnd/>
            <a:tailEnd/>
          </a:ln>
        </p:spPr>
        <p:txBody>
          <a:bodyPr lIns="45877" tIns="46489" rIns="45877" bIns="46489" anchor="b">
            <a:spAutoFit/>
          </a:bodyPr>
          <a:lstStyle/>
          <a:p>
            <a:pPr algn="ctr" defTabSz="930275"/>
            <a:fld id="{73928D28-D42A-4796-A4D5-64B373BF1E6F}" type="slidenum">
              <a:rPr lang="en-US" sz="1000"/>
              <a:pPr algn="ctr" defTabSz="930275"/>
              <a:t>115</a:t>
            </a:fld>
            <a:endParaRPr lang="en-US" sz="1000"/>
          </a:p>
        </p:txBody>
      </p:sp>
      <p:sp>
        <p:nvSpPr>
          <p:cNvPr id="94211" name="Rectangle 2"/>
          <p:cNvSpPr>
            <a:spLocks noGrp="1" noRot="1" noChangeAspect="1" noChangeArrowheads="1" noTextEdit="1"/>
          </p:cNvSpPr>
          <p:nvPr>
            <p:ph type="sldImg"/>
          </p:nvPr>
        </p:nvSpPr>
        <p:spPr>
          <a:xfrm>
            <a:off x="974725" y="692150"/>
            <a:ext cx="4708525" cy="3532188"/>
          </a:xfrm>
          <a:ln/>
        </p:spPr>
      </p:sp>
      <p:sp>
        <p:nvSpPr>
          <p:cNvPr id="94212" name="Rectangle 3"/>
          <p:cNvSpPr>
            <a:spLocks noGrp="1" noChangeArrowheads="1"/>
          </p:cNvSpPr>
          <p:nvPr>
            <p:ph type="body" idx="1"/>
          </p:nvPr>
        </p:nvSpPr>
        <p:spPr>
          <a:xfrm>
            <a:off x="878187" y="4454552"/>
            <a:ext cx="4905359" cy="4224144"/>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396799742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116</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6805867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029065" y="8802998"/>
            <a:ext cx="678217" cy="244895"/>
          </a:xfrm>
          <a:prstGeom prst="rect">
            <a:avLst/>
          </a:prstGeom>
          <a:noFill/>
          <a:ln w="9525">
            <a:noFill/>
            <a:miter lim="800000"/>
            <a:headEnd/>
            <a:tailEnd/>
          </a:ln>
        </p:spPr>
        <p:txBody>
          <a:bodyPr lIns="44923" tIns="45522" rIns="44923" bIns="45522" anchor="b">
            <a:spAutoFit/>
          </a:bodyPr>
          <a:lstStyle/>
          <a:p>
            <a:pPr algn="ctr" defTabSz="910832"/>
            <a:fld id="{2B7B4AF2-885E-4590-9F62-EC63C2F56F96}" type="slidenum">
              <a:rPr lang="en-US" sz="1000"/>
              <a:pPr algn="ctr" defTabSz="910832"/>
              <a:t>117</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401261748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52136" y="8988116"/>
            <a:ext cx="709310" cy="246380"/>
          </a:xfrm>
        </p:spPr>
        <p:txBody>
          <a:bodyPr/>
          <a:lstStyle/>
          <a:p>
            <a:pPr defTabSz="928688">
              <a:defRPr/>
            </a:pPr>
            <a:fld id="{30B1B221-73F5-4062-9EC5-65201ECCFD86}" type="slidenum">
              <a:rPr lang="en-US" smtClean="0"/>
              <a:pPr defTabSz="928688">
                <a:defRPr/>
              </a:pPr>
              <a:t>118</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0601597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print"/>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t>12/01/09 - 9pm</a:t>
            </a:r>
            <a:endParaRPr lang="en-US"/>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agramm_Mas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6" name="Rechteck 5"/>
          <p:cNvSpPr/>
          <p:nvPr userDrawn="1"/>
        </p:nvSpPr>
        <p:spPr>
          <a:xfrm>
            <a:off x="7077430" y="1489148"/>
            <a:ext cx="1800000" cy="48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7" name="Rechteck 6"/>
          <p:cNvSpPr/>
          <p:nvPr userDrawn="1"/>
        </p:nvSpPr>
        <p:spPr>
          <a:xfrm>
            <a:off x="230400" y="1488000"/>
            <a:ext cx="6696000" cy="48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Tree>
    <p:custDataLst>
      <p:tags r:id="rId1"/>
    </p:custDataLst>
    <p:extLst>
      <p:ext uri="{BB962C8B-B14F-4D97-AF65-F5344CB8AC3E}">
        <p14:creationId xmlns:p14="http://schemas.microsoft.com/office/powerpoint/2010/main" val="146231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smtClean="0"/>
              <a:t>12/01/09 - 9pm</a:t>
            </a:r>
            <a:endParaRPr lang="en-US"/>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 id="2147485444" r:id="rId13"/>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1.emf"/><Relationship Id="rId4" Type="http://schemas.openxmlformats.org/officeDocument/2006/relationships/oleObject" Target="../embeddings/oleObject8.bin"/></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7.xml"/><Relationship Id="rId1" Type="http://schemas.openxmlformats.org/officeDocument/2006/relationships/vmlDrawing" Target="../drawings/vmlDrawing60.vml"/><Relationship Id="rId5" Type="http://schemas.openxmlformats.org/officeDocument/2006/relationships/image" Target="../media/image76.emf"/><Relationship Id="rId4" Type="http://schemas.openxmlformats.org/officeDocument/2006/relationships/oleObject" Target="../embeddings/oleObject60.bin"/></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6.xml"/><Relationship Id="rId1" Type="http://schemas.openxmlformats.org/officeDocument/2006/relationships/vmlDrawing" Target="../drawings/vmlDrawing61.vml"/><Relationship Id="rId5" Type="http://schemas.openxmlformats.org/officeDocument/2006/relationships/image" Target="../media/image77.emf"/><Relationship Id="rId4" Type="http://schemas.openxmlformats.org/officeDocument/2006/relationships/oleObject" Target="../embeddings/oleObject61.bin"/></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6.xml"/><Relationship Id="rId1" Type="http://schemas.openxmlformats.org/officeDocument/2006/relationships/vmlDrawing" Target="../drawings/vmlDrawing62.vml"/><Relationship Id="rId5" Type="http://schemas.openxmlformats.org/officeDocument/2006/relationships/image" Target="../media/image78.emf"/><Relationship Id="rId4" Type="http://schemas.openxmlformats.org/officeDocument/2006/relationships/oleObject" Target="../embeddings/oleObject62.bin"/></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6.xml"/><Relationship Id="rId1" Type="http://schemas.openxmlformats.org/officeDocument/2006/relationships/vmlDrawing" Target="../drawings/vmlDrawing63.vml"/><Relationship Id="rId5" Type="http://schemas.openxmlformats.org/officeDocument/2006/relationships/image" Target="../media/image79.emf"/><Relationship Id="rId4" Type="http://schemas.openxmlformats.org/officeDocument/2006/relationships/oleObject" Target="../embeddings/oleObject63.bin"/></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13.xml"/><Relationship Id="rId1" Type="http://schemas.openxmlformats.org/officeDocument/2006/relationships/tags" Target="../tags/tag9.xml"/><Relationship Id="rId4" Type="http://schemas.openxmlformats.org/officeDocument/2006/relationships/image" Target="../media/image80.emf"/></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13.xml"/><Relationship Id="rId1" Type="http://schemas.openxmlformats.org/officeDocument/2006/relationships/tags" Target="../tags/tag10.xml"/><Relationship Id="rId4" Type="http://schemas.openxmlformats.org/officeDocument/2006/relationships/image" Target="../media/image81.emf"/></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7.xml"/><Relationship Id="rId1" Type="http://schemas.openxmlformats.org/officeDocument/2006/relationships/vmlDrawing" Target="../drawings/vmlDrawing64.vml"/><Relationship Id="rId5" Type="http://schemas.openxmlformats.org/officeDocument/2006/relationships/image" Target="../media/image82.emf"/><Relationship Id="rId4" Type="http://schemas.openxmlformats.org/officeDocument/2006/relationships/oleObject" Target="../embeddings/oleObject64.bin"/></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6.xml"/><Relationship Id="rId1" Type="http://schemas.openxmlformats.org/officeDocument/2006/relationships/vmlDrawing" Target="../drawings/vmlDrawing65.vml"/><Relationship Id="rId6" Type="http://schemas.openxmlformats.org/officeDocument/2006/relationships/hyperlink" Target="http://www.wsj.com/articles/california-pushes-homeowners-to-insure-against-earthquakes-1440980138" TargetMode="External"/><Relationship Id="rId5" Type="http://schemas.openxmlformats.org/officeDocument/2006/relationships/image" Target="../media/image83.emf"/><Relationship Id="rId4" Type="http://schemas.openxmlformats.org/officeDocument/2006/relationships/oleObject" Target="../embeddings/oleObject65.bin"/></Relationships>
</file>

<file path=ppt/slides/_rels/slide108.xml.rels><?xml version="1.0" encoding="UTF-8" standalone="yes"?>
<Relationships xmlns="http://schemas.openxmlformats.org/package/2006/relationships"><Relationship Id="rId2" Type="http://schemas.openxmlformats.org/officeDocument/2006/relationships/image" Target="../media/image84.gif"/><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6.xml"/><Relationship Id="rId1" Type="http://schemas.openxmlformats.org/officeDocument/2006/relationships/vmlDrawing" Target="../drawings/vmlDrawing66.vml"/><Relationship Id="rId5" Type="http://schemas.openxmlformats.org/officeDocument/2006/relationships/image" Target="../media/image85.emf"/><Relationship Id="rId4" Type="http://schemas.openxmlformats.org/officeDocument/2006/relationships/oleObject" Target="../embeddings/oleObject66.bin"/></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7.xml"/><Relationship Id="rId1" Type="http://schemas.openxmlformats.org/officeDocument/2006/relationships/vmlDrawing" Target="../drawings/vmlDrawing67.vml"/><Relationship Id="rId6" Type="http://schemas.openxmlformats.org/officeDocument/2006/relationships/hyperlink" Target="http://www.bea.gov/newsreleases/regional/gdp_state/gsp_newsrelease.htm" TargetMode="External"/><Relationship Id="rId5" Type="http://schemas.openxmlformats.org/officeDocument/2006/relationships/image" Target="../media/image86.emf"/><Relationship Id="rId4" Type="http://schemas.openxmlformats.org/officeDocument/2006/relationships/oleObject" Target="../embeddings/oleObject67.bin"/></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7.xml"/><Relationship Id="rId1" Type="http://schemas.openxmlformats.org/officeDocument/2006/relationships/vmlDrawing" Target="../drawings/vmlDrawing68.vml"/><Relationship Id="rId6" Type="http://schemas.openxmlformats.org/officeDocument/2006/relationships/hyperlink" Target="http://www.bea.gov/newsreleases/regional/gdp_state/gsp_newsrelease.htm" TargetMode="External"/><Relationship Id="rId5" Type="http://schemas.openxmlformats.org/officeDocument/2006/relationships/image" Target="../media/image87.emf"/><Relationship Id="rId4" Type="http://schemas.openxmlformats.org/officeDocument/2006/relationships/oleObject" Target="../embeddings/oleObject68.bin"/></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6.xml"/><Relationship Id="rId1" Type="http://schemas.openxmlformats.org/officeDocument/2006/relationships/vmlDrawing" Target="../drawings/vmlDrawing69.vml"/><Relationship Id="rId5" Type="http://schemas.openxmlformats.org/officeDocument/2006/relationships/image" Target="../media/image88.emf"/><Relationship Id="rId4" Type="http://schemas.openxmlformats.org/officeDocument/2006/relationships/oleObject" Target="../embeddings/oleObject69.bin"/></Relationships>
</file>

<file path=ppt/slides/_rels/slide114.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7.xml"/><Relationship Id="rId1" Type="http://schemas.openxmlformats.org/officeDocument/2006/relationships/vmlDrawing" Target="../drawings/vmlDrawing70.vml"/><Relationship Id="rId4" Type="http://schemas.openxmlformats.org/officeDocument/2006/relationships/image" Target="../media/image89.emf"/></Relationships>
</file>

<file path=ppt/slides/_rels/slide115.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7.xml"/><Relationship Id="rId1" Type="http://schemas.openxmlformats.org/officeDocument/2006/relationships/vmlDrawing" Target="../drawings/vmlDrawing71.vml"/><Relationship Id="rId6" Type="http://schemas.openxmlformats.org/officeDocument/2006/relationships/hyperlink" Target="http://www.census.gov/construction/c30/c30index.html" TargetMode="External"/><Relationship Id="rId5" Type="http://schemas.openxmlformats.org/officeDocument/2006/relationships/image" Target="../media/image91.emf"/><Relationship Id="rId4" Type="http://schemas.openxmlformats.org/officeDocument/2006/relationships/oleObject" Target="../embeddings/oleObject71.bin"/></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6.xml"/><Relationship Id="rId1" Type="http://schemas.openxmlformats.org/officeDocument/2006/relationships/vmlDrawing" Target="../drawings/vmlDrawing72.vml"/><Relationship Id="rId6" Type="http://schemas.openxmlformats.org/officeDocument/2006/relationships/hyperlink" Target="http://www.census.gov/construction/c30/c30index.html" TargetMode="External"/><Relationship Id="rId5" Type="http://schemas.openxmlformats.org/officeDocument/2006/relationships/image" Target="../media/image92.emf"/><Relationship Id="rId4" Type="http://schemas.openxmlformats.org/officeDocument/2006/relationships/oleObject" Target="../embeddings/oleObject72.bin"/></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6.xml"/><Relationship Id="rId1" Type="http://schemas.openxmlformats.org/officeDocument/2006/relationships/vmlDrawing" Target="../drawings/vmlDrawing73.vml"/><Relationship Id="rId5" Type="http://schemas.openxmlformats.org/officeDocument/2006/relationships/image" Target="../media/image93.emf"/><Relationship Id="rId4" Type="http://schemas.openxmlformats.org/officeDocument/2006/relationships/oleObject" Target="../embeddings/oleObject73.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2.emf"/><Relationship Id="rId4" Type="http://schemas.openxmlformats.org/officeDocument/2006/relationships/oleObject" Target="../embeddings/oleObject9.bin"/></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7.xml"/><Relationship Id="rId1" Type="http://schemas.openxmlformats.org/officeDocument/2006/relationships/vmlDrawing" Target="../drawings/vmlDrawing74.vml"/><Relationship Id="rId5" Type="http://schemas.openxmlformats.org/officeDocument/2006/relationships/image" Target="../media/image94.emf"/><Relationship Id="rId4" Type="http://schemas.openxmlformats.org/officeDocument/2006/relationships/oleObject" Target="../embeddings/oleObject74.bin"/></Relationships>
</file>

<file path=ppt/slides/_rels/slide1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2.xml"/><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8" Type="http://schemas.openxmlformats.org/officeDocument/2006/relationships/image" Target="../media/image98.jpeg"/><Relationship Id="rId13" Type="http://schemas.openxmlformats.org/officeDocument/2006/relationships/image" Target="../media/image103.png"/><Relationship Id="rId3" Type="http://schemas.openxmlformats.org/officeDocument/2006/relationships/notesSlide" Target="../notesSlides/notesSlide104.xml"/><Relationship Id="rId7" Type="http://schemas.openxmlformats.org/officeDocument/2006/relationships/image" Target="../media/image97.png"/><Relationship Id="rId12" Type="http://schemas.openxmlformats.org/officeDocument/2006/relationships/image" Target="../media/image102.jpeg"/><Relationship Id="rId2" Type="http://schemas.openxmlformats.org/officeDocument/2006/relationships/slideLayout" Target="../slideLayouts/slideLayout6.xml"/><Relationship Id="rId1" Type="http://schemas.openxmlformats.org/officeDocument/2006/relationships/vmlDrawing" Target="../drawings/vmlDrawing75.vml"/><Relationship Id="rId6" Type="http://schemas.openxmlformats.org/officeDocument/2006/relationships/image" Target="../media/image96.jpeg"/><Relationship Id="rId11" Type="http://schemas.openxmlformats.org/officeDocument/2006/relationships/image" Target="../media/image101.png"/><Relationship Id="rId5" Type="http://schemas.openxmlformats.org/officeDocument/2006/relationships/image" Target="../media/image95.emf"/><Relationship Id="rId10" Type="http://schemas.openxmlformats.org/officeDocument/2006/relationships/image" Target="../media/image100.jpeg"/><Relationship Id="rId4" Type="http://schemas.openxmlformats.org/officeDocument/2006/relationships/oleObject" Target="../embeddings/oleObject75.bin"/><Relationship Id="rId9" Type="http://schemas.openxmlformats.org/officeDocument/2006/relationships/image" Target="../media/image99.png"/><Relationship Id="rId14" Type="http://schemas.openxmlformats.org/officeDocument/2006/relationships/image" Target="../media/image104.jpeg"/></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6.xml"/><Relationship Id="rId1" Type="http://schemas.openxmlformats.org/officeDocument/2006/relationships/vmlDrawing" Target="../drawings/vmlDrawing76.vml"/><Relationship Id="rId5" Type="http://schemas.openxmlformats.org/officeDocument/2006/relationships/image" Target="../media/image105.emf"/><Relationship Id="rId4" Type="http://schemas.openxmlformats.org/officeDocument/2006/relationships/oleObject" Target="../embeddings/oleObject76.bin"/></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6.xml"/><Relationship Id="rId1" Type="http://schemas.openxmlformats.org/officeDocument/2006/relationships/vmlDrawing" Target="../drawings/vmlDrawing77.vml"/><Relationship Id="rId5" Type="http://schemas.openxmlformats.org/officeDocument/2006/relationships/image" Target="../media/image106.emf"/><Relationship Id="rId4" Type="http://schemas.openxmlformats.org/officeDocument/2006/relationships/oleObject" Target="../embeddings/oleObject77.bin"/></Relationships>
</file>

<file path=ppt/slides/_rels/slide1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7.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08.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8.xml.rels><?xml version="1.0" encoding="UTF-8" standalone="yes"?>
<Relationships xmlns="http://schemas.openxmlformats.org/package/2006/relationships"><Relationship Id="rId3" Type="http://schemas.openxmlformats.org/officeDocument/2006/relationships/image" Target="../media/image107.emf"/><Relationship Id="rId2" Type="http://schemas.openxmlformats.org/officeDocument/2006/relationships/notesSlide" Target="../notesSlides/notesSlide109.xml"/><Relationship Id="rId1" Type="http://schemas.openxmlformats.org/officeDocument/2006/relationships/slideLayout" Target="../slideLayouts/slideLayout6.xml"/><Relationship Id="rId4" Type="http://schemas.openxmlformats.org/officeDocument/2006/relationships/hyperlink" Target="http://www.iii.org/white-paper/cyber-risks-threat-and-opportunities-100715" TargetMode="External"/></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7.xml"/><Relationship Id="rId1" Type="http://schemas.openxmlformats.org/officeDocument/2006/relationships/vmlDrawing" Target="../drawings/vmlDrawing78.vml"/><Relationship Id="rId5" Type="http://schemas.openxmlformats.org/officeDocument/2006/relationships/image" Target="../media/image108.emf"/><Relationship Id="rId4" Type="http://schemas.openxmlformats.org/officeDocument/2006/relationships/oleObject" Target="../embeddings/oleObject78.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3.emf"/><Relationship Id="rId4" Type="http://schemas.openxmlformats.org/officeDocument/2006/relationships/oleObject" Target="../embeddings/oleObject10.bin"/></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7.xml"/><Relationship Id="rId1" Type="http://schemas.openxmlformats.org/officeDocument/2006/relationships/vmlDrawing" Target="../drawings/vmlDrawing79.vml"/><Relationship Id="rId5" Type="http://schemas.openxmlformats.org/officeDocument/2006/relationships/image" Target="../media/image109.emf"/><Relationship Id="rId4" Type="http://schemas.openxmlformats.org/officeDocument/2006/relationships/oleObject" Target="../embeddings/oleObject79.bin"/></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7.xml"/><Relationship Id="rId1" Type="http://schemas.openxmlformats.org/officeDocument/2006/relationships/vmlDrawing" Target="../drawings/vmlDrawing80.vml"/><Relationship Id="rId5" Type="http://schemas.openxmlformats.org/officeDocument/2006/relationships/image" Target="../media/image110.emf"/><Relationship Id="rId4" Type="http://schemas.openxmlformats.org/officeDocument/2006/relationships/oleObject" Target="../embeddings/oleObject80.bin"/></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6.xml"/><Relationship Id="rId1" Type="http://schemas.openxmlformats.org/officeDocument/2006/relationships/vmlDrawing" Target="../drawings/vmlDrawing81.vml"/><Relationship Id="rId5" Type="http://schemas.openxmlformats.org/officeDocument/2006/relationships/image" Target="../media/image111.emf"/><Relationship Id="rId4" Type="http://schemas.openxmlformats.org/officeDocument/2006/relationships/oleObject" Target="../embeddings/oleObject81.bin"/></Relationships>
</file>

<file path=ppt/slides/_rels/slide1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image" Target="../media/image112.jpg"/><Relationship Id="rId2" Type="http://schemas.openxmlformats.org/officeDocument/2006/relationships/notesSlide" Target="../notesSlides/notesSlide115.xml"/><Relationship Id="rId1" Type="http://schemas.openxmlformats.org/officeDocument/2006/relationships/slideLayout" Target="../slideLayouts/slideLayout2.xml"/><Relationship Id="rId4" Type="http://schemas.openxmlformats.org/officeDocument/2006/relationships/image" Target="../media/image113.png"/></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6.xml"/><Relationship Id="rId1" Type="http://schemas.openxmlformats.org/officeDocument/2006/relationships/vmlDrawing" Target="../drawings/vmlDrawing82.vml"/><Relationship Id="rId5" Type="http://schemas.openxmlformats.org/officeDocument/2006/relationships/image" Target="../media/image114.emf"/><Relationship Id="rId4" Type="http://schemas.openxmlformats.org/officeDocument/2006/relationships/oleObject" Target="../embeddings/oleObject82.bin"/></Relationships>
</file>

<file path=ppt/slides/_rels/slide136.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notesSlide" Target="../notesSlides/notesSlide117.xml"/><Relationship Id="rId1" Type="http://schemas.openxmlformats.org/officeDocument/2006/relationships/slideLayout" Target="../slideLayouts/slideLayout7.xml"/><Relationship Id="rId6" Type="http://schemas.openxmlformats.org/officeDocument/2006/relationships/image" Target="../media/image118.jpg"/><Relationship Id="rId5" Type="http://schemas.openxmlformats.org/officeDocument/2006/relationships/image" Target="../media/image117.png"/><Relationship Id="rId4" Type="http://schemas.openxmlformats.org/officeDocument/2006/relationships/image" Target="../media/image116.png"/></Relationships>
</file>

<file path=ppt/slides/_rels/slide137.xml.rels><?xml version="1.0" encoding="UTF-8" standalone="yes"?>
<Relationships xmlns="http://schemas.openxmlformats.org/package/2006/relationships"><Relationship Id="rId3" Type="http://schemas.openxmlformats.org/officeDocument/2006/relationships/image" Target="../media/image119.jpg"/><Relationship Id="rId2" Type="http://schemas.openxmlformats.org/officeDocument/2006/relationships/notesSlide" Target="../notesSlides/notesSlide118.xml"/><Relationship Id="rId1" Type="http://schemas.openxmlformats.org/officeDocument/2006/relationships/slideLayout" Target="../slideLayouts/slideLayout6.xml"/><Relationship Id="rId5" Type="http://schemas.openxmlformats.org/officeDocument/2006/relationships/image" Target="../media/image121.png"/><Relationship Id="rId4" Type="http://schemas.openxmlformats.org/officeDocument/2006/relationships/image" Target="../media/image120.jpeg"/></Relationships>
</file>

<file path=ppt/slides/_rels/slide138.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22.emf"/></Relationships>
</file>

<file path=ppt/slides/_rels/slide139.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124.emf"/><Relationship Id="rId4" Type="http://schemas.openxmlformats.org/officeDocument/2006/relationships/image" Target="../media/image123.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14.emf"/><Relationship Id="rId4" Type="http://schemas.openxmlformats.org/officeDocument/2006/relationships/oleObject" Target="../embeddings/oleObject11.bin"/></Relationships>
</file>

<file path=ppt/slides/_rels/slide140.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25.emf"/></Relationships>
</file>

<file path=ppt/slides/_rels/slide141.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notesSlide" Target="../notesSlides/notesSlide122.xml"/><Relationship Id="rId1" Type="http://schemas.openxmlformats.org/officeDocument/2006/relationships/slideLayout" Target="../slideLayouts/slideLayout6.xml"/><Relationship Id="rId5" Type="http://schemas.openxmlformats.org/officeDocument/2006/relationships/image" Target="../media/image127.png"/><Relationship Id="rId4" Type="http://schemas.openxmlformats.org/officeDocument/2006/relationships/hyperlink" Target="http://www.propertydrone.org/" TargetMode="External"/></Relationships>
</file>

<file path=ppt/slides/_rels/slide142.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123.xml"/><Relationship Id="rId1" Type="http://schemas.openxmlformats.org/officeDocument/2006/relationships/slideLayout" Target="../slideLayouts/slideLayout7.xml"/><Relationship Id="rId5" Type="http://schemas.openxmlformats.org/officeDocument/2006/relationships/image" Target="../media/image130.jpeg"/><Relationship Id="rId4" Type="http://schemas.openxmlformats.org/officeDocument/2006/relationships/image" Target="../media/image129.png"/></Relationships>
</file>

<file path=ppt/slides/_rels/slide143.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124.xml"/><Relationship Id="rId1" Type="http://schemas.openxmlformats.org/officeDocument/2006/relationships/slideLayout" Target="../slideLayouts/slideLayout7.xml"/><Relationship Id="rId5" Type="http://schemas.openxmlformats.org/officeDocument/2006/relationships/hyperlink" Target="https://nest.com/insurance-partners/" TargetMode="External"/><Relationship Id="rId4" Type="http://schemas.openxmlformats.org/officeDocument/2006/relationships/image" Target="../media/image129.png"/></Relationships>
</file>

<file path=ppt/slides/_rels/slide144.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125.xml"/><Relationship Id="rId1" Type="http://schemas.openxmlformats.org/officeDocument/2006/relationships/slideLayout" Target="../slideLayouts/slideLayout7.xml"/><Relationship Id="rId6" Type="http://schemas.openxmlformats.org/officeDocument/2006/relationships/image" Target="../media/image133.png"/><Relationship Id="rId5" Type="http://schemas.openxmlformats.org/officeDocument/2006/relationships/image" Target="../media/image132.png"/><Relationship Id="rId4" Type="http://schemas.openxmlformats.org/officeDocument/2006/relationships/hyperlink" Target="https://nest.com/insurance-partners/" TargetMode="External"/></Relationships>
</file>

<file path=ppt/slides/_rels/slide145.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126.xml"/><Relationship Id="rId1" Type="http://schemas.openxmlformats.org/officeDocument/2006/relationships/slideLayout" Target="../slideLayouts/slideLayout7.xml"/><Relationship Id="rId6" Type="http://schemas.openxmlformats.org/officeDocument/2006/relationships/image" Target="../media/image135.png"/><Relationship Id="rId5" Type="http://schemas.openxmlformats.org/officeDocument/2006/relationships/image" Target="../media/image134.png"/><Relationship Id="rId4" Type="http://schemas.openxmlformats.org/officeDocument/2006/relationships/hyperlink" Target="https://nest.com/insurance-partners/" TargetMode="External"/></Relationships>
</file>

<file path=ppt/slides/_rels/slide146.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127.xml"/><Relationship Id="rId1" Type="http://schemas.openxmlformats.org/officeDocument/2006/relationships/slideLayout" Target="../slideLayouts/slideLayout7.xml"/><Relationship Id="rId6" Type="http://schemas.openxmlformats.org/officeDocument/2006/relationships/image" Target="../media/image137.png"/><Relationship Id="rId5" Type="http://schemas.openxmlformats.org/officeDocument/2006/relationships/image" Target="../media/image136.png"/><Relationship Id="rId4" Type="http://schemas.openxmlformats.org/officeDocument/2006/relationships/hyperlink" Target="https://nest.com/support/article/When-I-enroll-in-Safety-Rewards-what-kind-of-data-is-shared-with-my-insurance-company" TargetMode="External"/></Relationships>
</file>

<file path=ppt/slides/_rels/slide147.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128.xml"/><Relationship Id="rId1" Type="http://schemas.openxmlformats.org/officeDocument/2006/relationships/slideLayout" Target="../slideLayouts/slideLayout7.xml"/><Relationship Id="rId6" Type="http://schemas.openxmlformats.org/officeDocument/2006/relationships/image" Target="../media/image139.png"/><Relationship Id="rId5" Type="http://schemas.openxmlformats.org/officeDocument/2006/relationships/image" Target="../media/image138.png"/><Relationship Id="rId4" Type="http://schemas.openxmlformats.org/officeDocument/2006/relationships/hyperlink" Target="https://nest.com/support/article/When-I-enroll-in-Safety-Rewards-what-kind-of-data-is-shared-with-my-insurance-company" TargetMode="External"/></Relationships>
</file>

<file path=ppt/slides/_rels/slide14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3" Type="http://schemas.openxmlformats.org/officeDocument/2006/relationships/notesSlide" Target="../notesSlides/notesSlide130.xml"/><Relationship Id="rId2" Type="http://schemas.openxmlformats.org/officeDocument/2006/relationships/slideLayout" Target="../slideLayouts/slideLayout6.xml"/><Relationship Id="rId1" Type="http://schemas.openxmlformats.org/officeDocument/2006/relationships/vmlDrawing" Target="../drawings/vmlDrawing83.vml"/><Relationship Id="rId5" Type="http://schemas.openxmlformats.org/officeDocument/2006/relationships/image" Target="../media/image140.emf"/><Relationship Id="rId4" Type="http://schemas.openxmlformats.org/officeDocument/2006/relationships/oleObject" Target="../embeddings/oleObject83.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6.xml"/></Relationships>
</file>

<file path=ppt/slides/_rels/slide152.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13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15.emf"/></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16.emf"/><Relationship Id="rId4" Type="http://schemas.openxmlformats.org/officeDocument/2006/relationships/oleObject" Target="../embeddings/oleObject12.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17.emf"/><Relationship Id="rId4" Type="http://schemas.openxmlformats.org/officeDocument/2006/relationships/oleObject" Target="../embeddings/oleObject13.bin"/></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24.emf"/><Relationship Id="rId4" Type="http://schemas.openxmlformats.org/officeDocument/2006/relationships/oleObject" Target="../embeddings/oleObject14.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25.emf"/></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26.emf"/><Relationship Id="rId5" Type="http://schemas.openxmlformats.org/officeDocument/2006/relationships/oleObject" Target="../embeddings/oleObject16.bin"/><Relationship Id="rId4" Type="http://schemas.openxmlformats.org/officeDocument/2006/relationships/hyperlink" Target="http://www.federalreserve.gov/releases/h15/data.htm" TargetMode="Externa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vmlDrawing" Target="../drawings/vmlDrawing17.vml"/><Relationship Id="rId5" Type="http://schemas.openxmlformats.org/officeDocument/2006/relationships/image" Target="../media/image27.emf"/><Relationship Id="rId4" Type="http://schemas.openxmlformats.org/officeDocument/2006/relationships/oleObject" Target="../embeddings/oleObject17.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image" Target="../media/image28.emf"/><Relationship Id="rId4" Type="http://schemas.openxmlformats.org/officeDocument/2006/relationships/oleObject" Target="../embeddings/oleObject18.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vmlDrawing" Target="../drawings/vmlDrawing19.vml"/><Relationship Id="rId5" Type="http://schemas.openxmlformats.org/officeDocument/2006/relationships/image" Target="../media/image29.emf"/><Relationship Id="rId4" Type="http://schemas.openxmlformats.org/officeDocument/2006/relationships/oleObject" Target="../embeddings/oleObject19.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vmlDrawing" Target="../drawings/vmlDrawing20.vml"/><Relationship Id="rId5" Type="http://schemas.openxmlformats.org/officeDocument/2006/relationships/image" Target="../media/image30.emf"/><Relationship Id="rId4" Type="http://schemas.openxmlformats.org/officeDocument/2006/relationships/oleObject" Target="../embeddings/oleObject20.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image" Target="../media/image31.emf"/><Relationship Id="rId4" Type="http://schemas.openxmlformats.org/officeDocument/2006/relationships/oleObject" Target="../embeddings/oleObject21.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22.vml"/><Relationship Id="rId5" Type="http://schemas.openxmlformats.org/officeDocument/2006/relationships/image" Target="../media/image32.emf"/><Relationship Id="rId4" Type="http://schemas.openxmlformats.org/officeDocument/2006/relationships/oleObject" Target="../embeddings/oleObject22.bin"/></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hyperlink" Target="http://pages.stern.nyu.edu/~adamodar/New_Home_Page/datafile/histretSP.html" TargetMode="External"/><Relationship Id="rId2" Type="http://schemas.openxmlformats.org/officeDocument/2006/relationships/tags" Target="../tags/tag5.xml"/><Relationship Id="rId1" Type="http://schemas.openxmlformats.org/officeDocument/2006/relationships/vmlDrawing" Target="../drawings/vmlDrawing23.vml"/><Relationship Id="rId6" Type="http://schemas.openxmlformats.org/officeDocument/2006/relationships/image" Target="../media/image33.emf"/><Relationship Id="rId5" Type="http://schemas.openxmlformats.org/officeDocument/2006/relationships/oleObject" Target="../embeddings/oleObject23.bin"/><Relationship Id="rId4"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24.vml"/><Relationship Id="rId5" Type="http://schemas.openxmlformats.org/officeDocument/2006/relationships/image" Target="../media/image34.emf"/><Relationship Id="rId4" Type="http://schemas.openxmlformats.org/officeDocument/2006/relationships/oleObject" Target="../embeddings/oleObject24.bin"/></Relationships>
</file>

<file path=ppt/slides/_rels/slide4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xml"/><Relationship Id="rId1" Type="http://schemas.openxmlformats.org/officeDocument/2006/relationships/vmlDrawing" Target="../drawings/vmlDrawing25.vml"/><Relationship Id="rId6" Type="http://schemas.openxmlformats.org/officeDocument/2006/relationships/image" Target="../media/image35.emf"/><Relationship Id="rId5" Type="http://schemas.openxmlformats.org/officeDocument/2006/relationships/oleObject" Target="../embeddings/oleObject25.bin"/><Relationship Id="rId4" Type="http://schemas.openxmlformats.org/officeDocument/2006/relationships/notesSlide" Target="../notesSlides/notesSlide37.xml"/></Relationships>
</file>

<file path=ppt/slides/_rels/slide4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6.xml"/><Relationship Id="rId1" Type="http://schemas.openxmlformats.org/officeDocument/2006/relationships/vmlDrawing" Target="../drawings/vmlDrawing26.vml"/><Relationship Id="rId5" Type="http://schemas.openxmlformats.org/officeDocument/2006/relationships/image" Target="../media/image36.png"/><Relationship Id="rId4" Type="http://schemas.openxmlformats.org/officeDocument/2006/relationships/oleObject" Target="../embeddings/Microsoft_Excel_97-2003_Worksheet1.xls"/></Relationships>
</file>

<file path=ppt/slides/_rels/slide4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6.emf"/><Relationship Id="rId5" Type="http://schemas.openxmlformats.org/officeDocument/2006/relationships/oleObject" Target="../embeddings/oleObject3.bin"/><Relationship Id="rId4"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vmlDrawing" Target="../drawings/vmlDrawing27.vml"/><Relationship Id="rId5" Type="http://schemas.openxmlformats.org/officeDocument/2006/relationships/image" Target="../media/image39.emf"/><Relationship Id="rId4" Type="http://schemas.openxmlformats.org/officeDocument/2006/relationships/oleObject" Target="../embeddings/oleObject27.bin"/></Relationships>
</file>

<file path=ppt/slides/_rels/slide5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vmlDrawing" Target="../drawings/vmlDrawing28.vml"/><Relationship Id="rId5" Type="http://schemas.openxmlformats.org/officeDocument/2006/relationships/image" Target="../media/image40.emf"/><Relationship Id="rId4" Type="http://schemas.openxmlformats.org/officeDocument/2006/relationships/oleObject" Target="../embeddings/oleObject28.bin"/></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7.xml"/><Relationship Id="rId1" Type="http://schemas.openxmlformats.org/officeDocument/2006/relationships/vmlDrawing" Target="../drawings/vmlDrawing29.vml"/><Relationship Id="rId6" Type="http://schemas.openxmlformats.org/officeDocument/2006/relationships/image" Target="../media/image41.emf"/><Relationship Id="rId5" Type="http://schemas.openxmlformats.org/officeDocument/2006/relationships/oleObject" Target="../embeddings/oleObject29.bin"/><Relationship Id="rId4" Type="http://schemas.openxmlformats.org/officeDocument/2006/relationships/notesSlide" Target="../notesSlides/notesSlide43.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vmlDrawing" Target="../drawings/vmlDrawing30.vml"/><Relationship Id="rId5" Type="http://schemas.openxmlformats.org/officeDocument/2006/relationships/image" Target="../media/image42.emf"/><Relationship Id="rId4" Type="http://schemas.openxmlformats.org/officeDocument/2006/relationships/oleObject" Target="../embeddings/oleObject30.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vmlDrawing" Target="../drawings/vmlDrawing31.vml"/><Relationship Id="rId5" Type="http://schemas.openxmlformats.org/officeDocument/2006/relationships/image" Target="../media/image43.emf"/><Relationship Id="rId4" Type="http://schemas.openxmlformats.org/officeDocument/2006/relationships/oleObject" Target="../embeddings/oleObject31.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vmlDrawing" Target="../drawings/vmlDrawing32.vml"/><Relationship Id="rId5" Type="http://schemas.openxmlformats.org/officeDocument/2006/relationships/image" Target="../media/image44.emf"/><Relationship Id="rId4" Type="http://schemas.openxmlformats.org/officeDocument/2006/relationships/oleObject" Target="../embeddings/oleObject32.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vmlDrawing" Target="../drawings/vmlDrawing33.vml"/><Relationship Id="rId5" Type="http://schemas.openxmlformats.org/officeDocument/2006/relationships/image" Target="../media/image45.emf"/><Relationship Id="rId4" Type="http://schemas.openxmlformats.org/officeDocument/2006/relationships/oleObject" Target="../embeddings/oleObject33.bin"/></Relationships>
</file>

<file path=ppt/slides/_rels/slide5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vmlDrawing" Target="../drawings/vmlDrawing34.vml"/><Relationship Id="rId5" Type="http://schemas.openxmlformats.org/officeDocument/2006/relationships/image" Target="../media/image46.emf"/><Relationship Id="rId4" Type="http://schemas.openxmlformats.org/officeDocument/2006/relationships/oleObject" Target="../embeddings/oleObject34.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7.emf"/><Relationship Id="rId4" Type="http://schemas.openxmlformats.org/officeDocument/2006/relationships/oleObject" Target="../embeddings/oleObject4.bin"/></Relationships>
</file>

<file path=ppt/slides/_rels/slide6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6.xml"/><Relationship Id="rId1" Type="http://schemas.openxmlformats.org/officeDocument/2006/relationships/vmlDrawing" Target="../drawings/vmlDrawing35.vml"/><Relationship Id="rId5" Type="http://schemas.openxmlformats.org/officeDocument/2006/relationships/image" Target="../media/image47.emf"/><Relationship Id="rId4" Type="http://schemas.openxmlformats.org/officeDocument/2006/relationships/oleObject" Target="../embeddings/oleObject35.bin"/></Relationships>
</file>

<file path=ppt/slides/_rels/slide6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6.xml"/><Relationship Id="rId1" Type="http://schemas.openxmlformats.org/officeDocument/2006/relationships/vmlDrawing" Target="../drawings/vmlDrawing36.vml"/><Relationship Id="rId5" Type="http://schemas.openxmlformats.org/officeDocument/2006/relationships/image" Target="../media/image48.emf"/><Relationship Id="rId4" Type="http://schemas.openxmlformats.org/officeDocument/2006/relationships/oleObject" Target="../embeddings/oleObject36.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xml"/><Relationship Id="rId1" Type="http://schemas.openxmlformats.org/officeDocument/2006/relationships/vmlDrawing" Target="../drawings/vmlDrawing37.vml"/><Relationship Id="rId5" Type="http://schemas.openxmlformats.org/officeDocument/2006/relationships/image" Target="../media/image49.emf"/><Relationship Id="rId4" Type="http://schemas.openxmlformats.org/officeDocument/2006/relationships/oleObject" Target="../embeddings/oleObject37.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7.xml"/><Relationship Id="rId1" Type="http://schemas.openxmlformats.org/officeDocument/2006/relationships/vmlDrawing" Target="../drawings/vmlDrawing38.vml"/><Relationship Id="rId5" Type="http://schemas.openxmlformats.org/officeDocument/2006/relationships/image" Target="../media/image50.emf"/><Relationship Id="rId4" Type="http://schemas.openxmlformats.org/officeDocument/2006/relationships/oleObject" Target="../embeddings/oleObject38.bin"/></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7.xml"/><Relationship Id="rId1" Type="http://schemas.openxmlformats.org/officeDocument/2006/relationships/vmlDrawing" Target="../drawings/vmlDrawing39.vml"/><Relationship Id="rId6" Type="http://schemas.openxmlformats.org/officeDocument/2006/relationships/image" Target="../media/image51.emf"/><Relationship Id="rId5" Type="http://schemas.openxmlformats.org/officeDocument/2006/relationships/oleObject" Target="../embeddings/oleObject39.bin"/><Relationship Id="rId4" Type="http://schemas.openxmlformats.org/officeDocument/2006/relationships/hyperlink" Target="https://www.citizensfla.com/about/bookofbusiness/" TargetMode="Externa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6.xml"/><Relationship Id="rId1" Type="http://schemas.openxmlformats.org/officeDocument/2006/relationships/vmlDrawing" Target="../drawings/vmlDrawing40.vml"/><Relationship Id="rId5" Type="http://schemas.openxmlformats.org/officeDocument/2006/relationships/image" Target="../media/image52.emf"/><Relationship Id="rId4" Type="http://schemas.openxmlformats.org/officeDocument/2006/relationships/oleObject" Target="../embeddings/oleObject40.bin"/></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6.xml"/><Relationship Id="rId1" Type="http://schemas.openxmlformats.org/officeDocument/2006/relationships/vmlDrawing" Target="../drawings/vmlDrawing41.vml"/><Relationship Id="rId5" Type="http://schemas.openxmlformats.org/officeDocument/2006/relationships/image" Target="../media/image53.emf"/><Relationship Id="rId4" Type="http://schemas.openxmlformats.org/officeDocument/2006/relationships/oleObject" Target="../embeddings/oleObject4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8.emf"/><Relationship Id="rId4" Type="http://schemas.openxmlformats.org/officeDocument/2006/relationships/oleObject" Target="../embeddings/oleObject5.bin"/></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12.xml"/><Relationship Id="rId1" Type="http://schemas.openxmlformats.org/officeDocument/2006/relationships/vmlDrawing" Target="../drawings/vmlDrawing42.vml"/><Relationship Id="rId4" Type="http://schemas.openxmlformats.org/officeDocument/2006/relationships/image" Target="../media/image54.emf"/></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6.xml"/><Relationship Id="rId1" Type="http://schemas.openxmlformats.org/officeDocument/2006/relationships/vmlDrawing" Target="../drawings/vmlDrawing43.vml"/><Relationship Id="rId5" Type="http://schemas.openxmlformats.org/officeDocument/2006/relationships/image" Target="../media/image55.emf"/><Relationship Id="rId4" Type="http://schemas.openxmlformats.org/officeDocument/2006/relationships/oleObject" Target="../embeddings/oleObject43.bin"/></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6.xml"/><Relationship Id="rId1" Type="http://schemas.openxmlformats.org/officeDocument/2006/relationships/vmlDrawing" Target="../drawings/vmlDrawing44.vml"/><Relationship Id="rId5" Type="http://schemas.openxmlformats.org/officeDocument/2006/relationships/image" Target="../media/image56.emf"/><Relationship Id="rId4" Type="http://schemas.openxmlformats.org/officeDocument/2006/relationships/oleObject" Target="../embeddings/oleObject44.bin"/></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6.xml"/><Relationship Id="rId1" Type="http://schemas.openxmlformats.org/officeDocument/2006/relationships/vmlDrawing" Target="../drawings/vmlDrawing45.vml"/><Relationship Id="rId5" Type="http://schemas.openxmlformats.org/officeDocument/2006/relationships/image" Target="../media/image57.emf"/><Relationship Id="rId4" Type="http://schemas.openxmlformats.org/officeDocument/2006/relationships/oleObject" Target="../embeddings/oleObject45.bin"/></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6.xml"/><Relationship Id="rId1" Type="http://schemas.openxmlformats.org/officeDocument/2006/relationships/vmlDrawing" Target="../drawings/vmlDrawing46.vml"/><Relationship Id="rId5" Type="http://schemas.openxmlformats.org/officeDocument/2006/relationships/image" Target="../media/image58.emf"/><Relationship Id="rId4" Type="http://schemas.openxmlformats.org/officeDocument/2006/relationships/oleObject" Target="../embeddings/oleObject46.bin"/></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6.xml"/><Relationship Id="rId1" Type="http://schemas.openxmlformats.org/officeDocument/2006/relationships/vmlDrawing" Target="../drawings/vmlDrawing47.vml"/><Relationship Id="rId5" Type="http://schemas.openxmlformats.org/officeDocument/2006/relationships/image" Target="../media/image59.emf"/><Relationship Id="rId4" Type="http://schemas.openxmlformats.org/officeDocument/2006/relationships/oleObject" Target="../embeddings/oleObject47.bin"/></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6.xml"/><Relationship Id="rId1" Type="http://schemas.openxmlformats.org/officeDocument/2006/relationships/vmlDrawing" Target="../drawings/vmlDrawing48.vml"/><Relationship Id="rId5" Type="http://schemas.openxmlformats.org/officeDocument/2006/relationships/image" Target="../media/image60.emf"/><Relationship Id="rId4" Type="http://schemas.openxmlformats.org/officeDocument/2006/relationships/oleObject" Target="../embeddings/oleObject48.bin"/></Relationships>
</file>

<file path=ppt/slides/_rels/slide7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6.xml"/><Relationship Id="rId1" Type="http://schemas.openxmlformats.org/officeDocument/2006/relationships/vmlDrawing" Target="../drawings/vmlDrawing49.vml"/><Relationship Id="rId5" Type="http://schemas.openxmlformats.org/officeDocument/2006/relationships/image" Target="../media/image60.emf"/><Relationship Id="rId4" Type="http://schemas.openxmlformats.org/officeDocument/2006/relationships/oleObject" Target="../embeddings/oleObject49.bin"/></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7.xml"/><Relationship Id="rId1" Type="http://schemas.openxmlformats.org/officeDocument/2006/relationships/vmlDrawing" Target="../drawings/vmlDrawing50.vml"/><Relationship Id="rId6" Type="http://schemas.openxmlformats.org/officeDocument/2006/relationships/image" Target="../media/image61.emf"/><Relationship Id="rId5" Type="http://schemas.openxmlformats.org/officeDocument/2006/relationships/oleObject" Target="../embeddings/oleObject50.bin"/><Relationship Id="rId4" Type="http://schemas.openxmlformats.org/officeDocument/2006/relationships/hyperlink" Target="http://research.stlouisfed.org/fred2/series/WASCUR"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9.emf"/><Relationship Id="rId4" Type="http://schemas.openxmlformats.org/officeDocument/2006/relationships/oleObject" Target="../embeddings/oleObject6.bin"/></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6.xml"/><Relationship Id="rId1" Type="http://schemas.openxmlformats.org/officeDocument/2006/relationships/vmlDrawing" Target="../drawings/vmlDrawing51.vml"/><Relationship Id="rId6" Type="http://schemas.openxmlformats.org/officeDocument/2006/relationships/hyperlink" Target="http://research.stlouisfed.org/fred2/series/WASCUR" TargetMode="External"/><Relationship Id="rId5" Type="http://schemas.openxmlformats.org/officeDocument/2006/relationships/image" Target="../media/image62.emf"/><Relationship Id="rId4" Type="http://schemas.openxmlformats.org/officeDocument/2006/relationships/oleObject" Target="../embeddings/oleObject51.bin"/></Relationships>
</file>

<file path=ppt/slides/_rels/slide8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52.vml"/><Relationship Id="rId5" Type="http://schemas.openxmlformats.org/officeDocument/2006/relationships/image" Target="../media/image65.emf"/><Relationship Id="rId4" Type="http://schemas.openxmlformats.org/officeDocument/2006/relationships/oleObject" Target="../embeddings/Microsoft_Excel_97-2003_Worksheet2.xls"/></Relationships>
</file>

<file path=ppt/slides/_rels/slide8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7.xml"/><Relationship Id="rId1" Type="http://schemas.openxmlformats.org/officeDocument/2006/relationships/vmlDrawing" Target="../drawings/vmlDrawing53.vml"/><Relationship Id="rId5" Type="http://schemas.openxmlformats.org/officeDocument/2006/relationships/image" Target="../media/image68.emf"/><Relationship Id="rId4" Type="http://schemas.openxmlformats.org/officeDocument/2006/relationships/oleObject" Target="../embeddings/oleObject53.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0.emf"/><Relationship Id="rId4" Type="http://schemas.openxmlformats.org/officeDocument/2006/relationships/oleObject" Target="../embeddings/oleObject7.bin"/></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6.xml"/><Relationship Id="rId1" Type="http://schemas.openxmlformats.org/officeDocument/2006/relationships/vmlDrawing" Target="../drawings/vmlDrawing54.vml"/><Relationship Id="rId4" Type="http://schemas.openxmlformats.org/officeDocument/2006/relationships/image" Target="../media/image69.emf"/></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6.xml"/><Relationship Id="rId1" Type="http://schemas.openxmlformats.org/officeDocument/2006/relationships/vmlDrawing" Target="../drawings/vmlDrawing55.vml"/><Relationship Id="rId6" Type="http://schemas.openxmlformats.org/officeDocument/2006/relationships/image" Target="../media/image70.emf"/><Relationship Id="rId5" Type="http://schemas.openxmlformats.org/officeDocument/2006/relationships/oleObject" Target="../embeddings/Microsoft_Excel_97-2003_Worksheet3.xls"/><Relationship Id="rId4" Type="http://schemas.openxmlformats.org/officeDocument/2006/relationships/oleObject" Target="../embeddings/oleObject55.bin"/></Relationships>
</file>

<file path=ppt/slides/_rels/slide9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6.xml"/><Relationship Id="rId1" Type="http://schemas.openxmlformats.org/officeDocument/2006/relationships/vmlDrawing" Target="../drawings/vmlDrawing56.vml"/><Relationship Id="rId5" Type="http://schemas.openxmlformats.org/officeDocument/2006/relationships/image" Target="../media/image72.emf"/><Relationship Id="rId4" Type="http://schemas.openxmlformats.org/officeDocument/2006/relationships/oleObject" Target="../embeddings/oleObject56.bin"/></Relationships>
</file>

<file path=ppt/slides/_rels/slide9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7.xml"/><Relationship Id="rId1" Type="http://schemas.openxmlformats.org/officeDocument/2006/relationships/vmlDrawing" Target="../drawings/vmlDrawing57.vml"/><Relationship Id="rId4" Type="http://schemas.openxmlformats.org/officeDocument/2006/relationships/image" Target="../media/image73.emf"/></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7.xml"/><Relationship Id="rId1" Type="http://schemas.openxmlformats.org/officeDocument/2006/relationships/vmlDrawing" Target="../drawings/vmlDrawing58.vml"/><Relationship Id="rId4" Type="http://schemas.openxmlformats.org/officeDocument/2006/relationships/image" Target="../media/image74.emf"/></Relationships>
</file>

<file path=ppt/slides/_rels/slide9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0.xml"/><Relationship Id="rId1" Type="http://schemas.openxmlformats.org/officeDocument/2006/relationships/slideLayout" Target="../slideLayouts/slideLayout6.xml"/><Relationship Id="rId4" Type="http://schemas.openxmlformats.org/officeDocument/2006/relationships/hyperlink" Target="http://www.cms.gov/Research-Statistics-Data-and-Systems/Statistics-Trends-and-Reports/NationalHealthExpendData/NationalHealthAccountsProjected.html" TargetMode="External"/></Relationships>
</file>

<file path=ppt/slides/_rels/slide98.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hyperlink" Target="http://www.cms.gov/Research-Statistics-Data-and-Systems/Statistics-Trends-and-Reports/NationalHealthExpendData/NationalHealthAccountsProjected.html" TargetMode="External"/><Relationship Id="rId2" Type="http://schemas.openxmlformats.org/officeDocument/2006/relationships/tags" Target="../tags/tag8.xml"/><Relationship Id="rId1" Type="http://schemas.openxmlformats.org/officeDocument/2006/relationships/vmlDrawing" Target="../drawings/vmlDrawing59.vml"/><Relationship Id="rId6" Type="http://schemas.openxmlformats.org/officeDocument/2006/relationships/image" Target="../media/image75.emf"/><Relationship Id="rId5" Type="http://schemas.openxmlformats.org/officeDocument/2006/relationships/oleObject" Target="../embeddings/oleObject59.bin"/><Relationship Id="rId4" Type="http://schemas.openxmlformats.org/officeDocument/2006/relationships/notesSlide" Target="../notesSlides/notesSlide81.xml"/></Relationships>
</file>

<file path=ppt/slides/_rels/slide9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0" y="2143797"/>
            <a:ext cx="9104313" cy="2185214"/>
          </a:xfrm>
          <a:ln/>
        </p:spPr>
        <p:txBody>
          <a:bodyPr/>
          <a:lstStyle/>
          <a:p>
            <a:r>
              <a:rPr lang="en-US" sz="4400" dirty="0" smtClean="0"/>
              <a:t>Property &amp; Casualty Insurance Market Update</a:t>
            </a:r>
            <a:br>
              <a:rPr lang="en-US" sz="4400" dirty="0" smtClean="0"/>
            </a:br>
            <a:r>
              <a:rPr lang="en-US" sz="3600" i="1" dirty="0" smtClean="0"/>
              <a:t>Trends, Challenges &amp; Opportunities for 2016 and Beyond</a:t>
            </a:r>
            <a:endParaRPr lang="en-US" sz="3400" i="1" dirty="0">
              <a:solidFill>
                <a:srgbClr val="00B0F0"/>
              </a:solidFill>
            </a:endParaRPr>
          </a:p>
        </p:txBody>
      </p:sp>
      <p:sp>
        <p:nvSpPr>
          <p:cNvPr id="94211" name="Rectangle 3"/>
          <p:cNvSpPr>
            <a:spLocks noGrp="1" noChangeArrowheads="1"/>
          </p:cNvSpPr>
          <p:nvPr>
            <p:ph type="subTitle" idx="1"/>
          </p:nvPr>
        </p:nvSpPr>
        <p:spPr>
          <a:xfrm>
            <a:off x="0" y="4430607"/>
            <a:ext cx="8952271" cy="1252651"/>
          </a:xfrm>
        </p:spPr>
        <p:txBody>
          <a:bodyPr/>
          <a:lstStyle/>
          <a:p>
            <a:pPr>
              <a:lnSpc>
                <a:spcPct val="80000"/>
              </a:lnSpc>
            </a:pPr>
            <a:r>
              <a:rPr lang="en-US" dirty="0" smtClean="0"/>
              <a:t>Casualty Actuarial Society Annual Meeting</a:t>
            </a:r>
          </a:p>
          <a:p>
            <a:pPr>
              <a:lnSpc>
                <a:spcPct val="80000"/>
              </a:lnSpc>
            </a:pPr>
            <a:r>
              <a:rPr lang="en-US" dirty="0" smtClean="0"/>
              <a:t>Philadelphia, PA</a:t>
            </a:r>
          </a:p>
          <a:p>
            <a:pPr>
              <a:lnSpc>
                <a:spcPct val="80000"/>
              </a:lnSpc>
            </a:pPr>
            <a:r>
              <a:rPr lang="en-US" dirty="0" smtClean="0"/>
              <a:t>November 16, 2015</a:t>
            </a:r>
            <a:endParaRPr lang="en-US" sz="2400" i="1" dirty="0" smtClean="0">
              <a:solidFill>
                <a:srgbClr val="C00000"/>
              </a:solidFill>
            </a:endParaRPr>
          </a:p>
        </p:txBody>
      </p:sp>
      <p:sp>
        <p:nvSpPr>
          <p:cNvPr id="94212"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Robert P. Hartwig, Ph.D., CPCU, President &amp; Economist</a:t>
            </a: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Tel: 212.346.5520  Cell: 917.453.1885  bobh@iii.org  www.iii.org</a:t>
            </a:r>
          </a:p>
        </p:txBody>
      </p:sp>
    </p:spTree>
    <p:extLst>
      <p:ext uri="{BB962C8B-B14F-4D97-AF65-F5344CB8AC3E}">
        <p14:creationId xmlns:p14="http://schemas.microsoft.com/office/powerpoint/2010/main" val="283009340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110"/>
          <p:cNvSpPr>
            <a:spLocks noGrp="1" noChangeArrowheads="1"/>
          </p:cNvSpPr>
          <p:nvPr>
            <p:ph type="sldNum" sz="quarter" idx="12"/>
          </p:nvPr>
        </p:nvSpPr>
        <p:spPr>
          <a:noFill/>
        </p:spPr>
        <p:txBody>
          <a:bodyPr/>
          <a:lstStyle/>
          <a:p>
            <a:fld id="{1D7F8B17-BD70-4F79-AF71-BDCF5546CA07}" type="slidenum">
              <a:rPr lang="en-US" smtClean="0"/>
              <a:pPr/>
              <a:t>10</a:t>
            </a:fld>
            <a:endParaRPr lang="en-US" smtClean="0"/>
          </a:p>
        </p:txBody>
      </p:sp>
      <p:graphicFrame>
        <p:nvGraphicFramePr>
          <p:cNvPr id="29698" name="Object 3"/>
          <p:cNvGraphicFramePr>
            <a:graphicFrameLocks noGrp="1" noChangeAspect="1"/>
          </p:cNvGraphicFramePr>
          <p:nvPr>
            <p:ph idx="4294967295"/>
            <p:extLst>
              <p:ext uri="{D42A27DB-BD31-4B8C-83A1-F6EECF244321}">
                <p14:modId xmlns:p14="http://schemas.microsoft.com/office/powerpoint/2010/main" val="2978568609"/>
              </p:ext>
            </p:extLst>
          </p:nvPr>
        </p:nvGraphicFramePr>
        <p:xfrm>
          <a:off x="0" y="1544638"/>
          <a:ext cx="9126538" cy="4732337"/>
        </p:xfrm>
        <a:graphic>
          <a:graphicData uri="http://schemas.openxmlformats.org/presentationml/2006/ole">
            <mc:AlternateContent xmlns:mc="http://schemas.openxmlformats.org/markup-compatibility/2006">
              <mc:Choice xmlns:v="urn:schemas-microsoft-com:vml" Requires="v">
                <p:oleObj spid="_x0000_s28502081" name="Chart" r:id="rId4" imgW="5880039" imgH="3047861" progId="MSGraph.Chart.8">
                  <p:embed followColorScheme="full"/>
                </p:oleObj>
              </mc:Choice>
              <mc:Fallback>
                <p:oleObj name="Chart" r:id="rId4" imgW="5880039" imgH="3047861" progId="MSGraph.Chart.8">
                  <p:embed followColorScheme="full"/>
                  <p:pic>
                    <p:nvPicPr>
                      <p:cNvPr id="0" name=""/>
                      <p:cNvPicPr>
                        <a:picLocks noChangeAspect="1" noChangeArrowheads="1"/>
                      </p:cNvPicPr>
                      <p:nvPr/>
                    </p:nvPicPr>
                    <p:blipFill>
                      <a:blip r:embed="rId5"/>
                      <a:srcRect/>
                      <a:stretch>
                        <a:fillRect/>
                      </a:stretch>
                    </p:blipFill>
                    <p:spPr bwMode="auto">
                      <a:xfrm>
                        <a:off x="0" y="1544638"/>
                        <a:ext cx="9126538" cy="4732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00" name="Text Box 4"/>
          <p:cNvSpPr txBox="1">
            <a:spLocks noChangeArrowheads="1"/>
          </p:cNvSpPr>
          <p:nvPr/>
        </p:nvSpPr>
        <p:spPr bwMode="auto">
          <a:xfrm>
            <a:off x="0" y="6367463"/>
            <a:ext cx="9017000" cy="41710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t>*Latest available.</a:t>
            </a:r>
          </a:p>
          <a:p>
            <a:pPr eaLnBrk="0" hangingPunct="0">
              <a:lnSpc>
                <a:spcPct val="70000"/>
              </a:lnSpc>
              <a:spcBef>
                <a:spcPct val="50000"/>
              </a:spcBef>
              <a:buClr>
                <a:srgbClr val="FF3300"/>
              </a:buClr>
              <a:buFont typeface="Wingdings" pitchFamily="2" charset="2"/>
              <a:buNone/>
            </a:pPr>
            <a:r>
              <a:rPr lang="en-US" sz="1100" dirty="0" smtClean="0"/>
              <a:t>Sources</a:t>
            </a:r>
            <a:r>
              <a:rPr lang="en-US" sz="1100" dirty="0"/>
              <a:t>:  </a:t>
            </a:r>
            <a:r>
              <a:rPr lang="en-US" sz="1100" dirty="0" smtClean="0"/>
              <a:t>NAIC.</a:t>
            </a:r>
            <a:r>
              <a:rPr lang="en-US" sz="1100" dirty="0"/>
              <a:t>		</a:t>
            </a:r>
          </a:p>
        </p:txBody>
      </p:sp>
      <p:sp>
        <p:nvSpPr>
          <p:cNvPr id="2173958" name="AutoShape 6"/>
          <p:cNvSpPr>
            <a:spLocks noChangeArrowheads="1"/>
          </p:cNvSpPr>
          <p:nvPr/>
        </p:nvSpPr>
        <p:spPr bwMode="blackWhite">
          <a:xfrm>
            <a:off x="3433762" y="1865313"/>
            <a:ext cx="3800755" cy="824099"/>
          </a:xfrm>
          <a:prstGeom prst="wedgeRectCallout">
            <a:avLst>
              <a:gd name="adj1" fmla="val -102465"/>
              <a:gd name="adj2" fmla="val -2035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Hawaii </a:t>
            </a:r>
            <a:r>
              <a:rPr lang="en-US" sz="1600" b="1" dirty="0">
                <a:solidFill>
                  <a:schemeClr val="bg1"/>
                </a:solidFill>
              </a:rPr>
              <a:t>was the most profitable state for auto insurers from </a:t>
            </a:r>
            <a:r>
              <a:rPr lang="en-US" sz="1600" b="1" dirty="0" smtClean="0">
                <a:solidFill>
                  <a:schemeClr val="bg1"/>
                </a:solidFill>
              </a:rPr>
              <a:t>2004-2013</a:t>
            </a:r>
            <a:endParaRPr lang="en-US" sz="1600" b="1" dirty="0">
              <a:solidFill>
                <a:schemeClr val="bg1"/>
              </a:solidFill>
            </a:endParaRPr>
          </a:p>
        </p:txBody>
      </p:sp>
      <p:sp>
        <p:nvSpPr>
          <p:cNvPr id="29702" name="Rectangle 2"/>
          <p:cNvSpPr txBox="1">
            <a:spLocks noChangeArrowheads="1"/>
          </p:cNvSpPr>
          <p:nvPr/>
        </p:nvSpPr>
        <p:spPr bwMode="auto">
          <a:xfrm>
            <a:off x="26988" y="147638"/>
            <a:ext cx="8035925" cy="854075"/>
          </a:xfrm>
          <a:prstGeom prst="rect">
            <a:avLst/>
          </a:prstGeom>
          <a:noFill/>
          <a:ln w="9525">
            <a:noFill/>
            <a:miter lim="800000"/>
            <a:headEnd/>
            <a:tailEnd/>
          </a:ln>
        </p:spPr>
        <p:txBody>
          <a:bodyPr lIns="92075" tIns="46038" rIns="92075" bIns="46038" anchor="b"/>
          <a:lstStyle/>
          <a:p>
            <a:pPr eaLnBrk="0" hangingPunct="0"/>
            <a:r>
              <a:rPr lang="en-US" sz="2800" b="1" dirty="0">
                <a:solidFill>
                  <a:schemeClr val="accent1"/>
                </a:solidFill>
              </a:rPr>
              <a:t>Return on Net Worth: Pvt. Passenger Auto, </a:t>
            </a:r>
          </a:p>
          <a:p>
            <a:pPr eaLnBrk="0" hangingPunct="0"/>
            <a:r>
              <a:rPr lang="en-US" sz="2800" b="1" dirty="0">
                <a:solidFill>
                  <a:schemeClr val="accent1"/>
                </a:solidFill>
              </a:rPr>
              <a:t>10-Year Average </a:t>
            </a:r>
            <a:r>
              <a:rPr lang="en-US" sz="2800" b="1" dirty="0" smtClean="0">
                <a:solidFill>
                  <a:schemeClr val="accent1"/>
                </a:solidFill>
              </a:rPr>
              <a:t>(2004-2013*)</a:t>
            </a:r>
            <a:endParaRPr lang="en-US" sz="2800" b="1" dirty="0">
              <a:solidFill>
                <a:schemeClr val="accent1"/>
              </a:solidFill>
            </a:endParaRPr>
          </a:p>
        </p:txBody>
      </p:sp>
      <p:sp>
        <p:nvSpPr>
          <p:cNvPr id="29703" name="Rectangle 3"/>
          <p:cNvSpPr>
            <a:spLocks noChangeArrowheads="1"/>
          </p:cNvSpPr>
          <p:nvPr/>
        </p:nvSpPr>
        <p:spPr bwMode="black">
          <a:xfrm>
            <a:off x="293688" y="1200150"/>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29704" name="Rectangle 31"/>
          <p:cNvSpPr>
            <a:spLocks noChangeArrowheads="1"/>
          </p:cNvSpPr>
          <p:nvPr/>
        </p:nvSpPr>
        <p:spPr bwMode="black">
          <a:xfrm>
            <a:off x="266700"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Tree>
    <p:extLst>
      <p:ext uri="{BB962C8B-B14F-4D97-AF65-F5344CB8AC3E}">
        <p14:creationId xmlns:p14="http://schemas.microsoft.com/office/powerpoint/2010/main" val="91389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173958"/>
                                        </p:tgtEl>
                                        <p:attrNameLst>
                                          <p:attrName>style.visibility</p:attrName>
                                        </p:attrNameLst>
                                      </p:cBhvr>
                                      <p:to>
                                        <p:strVal val="visible"/>
                                      </p:to>
                                    </p:set>
                                    <p:animEffect transition="in" filter="wipe(left)">
                                      <p:cBhvr>
                                        <p:cTn id="7" dur="500"/>
                                        <p:tgtEl>
                                          <p:spTgt spid="2173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3958"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92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92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BF83BB6-F6BE-4086-BDD1-22EA1B241088}" type="slidenum">
              <a:rPr lang="en-US" sz="900">
                <a:solidFill>
                  <a:srgbClr val="000000"/>
                </a:solidFill>
                <a:latin typeface="Times New Roman" pitchFamily="18" charset="0"/>
              </a:rPr>
              <a:pPr algn="r" eaLnBrk="0" hangingPunct="0">
                <a:lnSpc>
                  <a:spcPct val="85000"/>
                </a:lnSpc>
                <a:spcBef>
                  <a:spcPct val="20000"/>
                </a:spcBef>
              </a:pPr>
              <a:t>100</a:t>
            </a:fld>
            <a:endParaRPr lang="en-US" sz="900">
              <a:solidFill>
                <a:srgbClr val="000000"/>
              </a:solidFill>
              <a:latin typeface="Times New Roman" pitchFamily="18" charset="0"/>
            </a:endParaRPr>
          </a:p>
        </p:txBody>
      </p:sp>
      <p:graphicFrame>
        <p:nvGraphicFramePr>
          <p:cNvPr id="1929218" name="Object 2"/>
          <p:cNvGraphicFramePr>
            <a:graphicFrameLocks noChangeAspect="1"/>
          </p:cNvGraphicFramePr>
          <p:nvPr>
            <p:extLst>
              <p:ext uri="{D42A27DB-BD31-4B8C-83A1-F6EECF244321}">
                <p14:modId xmlns:p14="http://schemas.microsoft.com/office/powerpoint/2010/main" val="1559203990"/>
              </p:ext>
            </p:extLst>
          </p:nvPr>
        </p:nvGraphicFramePr>
        <p:xfrm>
          <a:off x="215900" y="1371600"/>
          <a:ext cx="8661400" cy="3594100"/>
        </p:xfrm>
        <a:graphic>
          <a:graphicData uri="http://schemas.openxmlformats.org/presentationml/2006/ole">
            <mc:AlternateContent xmlns:mc="http://schemas.openxmlformats.org/markup-compatibility/2006">
              <mc:Choice xmlns:v="urn:schemas-microsoft-com:vml" Requires="v">
                <p:oleObj spid="_x0000_s28262724" name="Chart" r:id="rId4" imgW="8534400" imgH="3543300" progId="MSGraph.Chart.8">
                  <p:embed followColorScheme="full"/>
                </p:oleObj>
              </mc:Choice>
              <mc:Fallback>
                <p:oleObj name="Chart" r:id="rId4" imgW="8534400" imgH="3543300" progId="MSGraph.Chart.8">
                  <p:embed followColorScheme="full"/>
                  <p:pic>
                    <p:nvPicPr>
                      <p:cNvPr id="0" name=""/>
                      <p:cNvPicPr>
                        <a:picLocks noChangeAspect="1" noChangeArrowheads="1"/>
                      </p:cNvPicPr>
                      <p:nvPr/>
                    </p:nvPicPr>
                    <p:blipFill>
                      <a:blip r:embed="rId5"/>
                      <a:srcRect/>
                      <a:stretch>
                        <a:fillRect/>
                      </a:stretch>
                    </p:blipFill>
                    <p:spPr bwMode="gray">
                      <a:xfrm>
                        <a:off x="215900" y="1371600"/>
                        <a:ext cx="8661400" cy="359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9222" name="Rectangle 3"/>
          <p:cNvSpPr>
            <a:spLocks noGrp="1" noChangeArrowheads="1"/>
          </p:cNvSpPr>
          <p:nvPr>
            <p:ph type="title" idx="4294967295"/>
          </p:nvPr>
        </p:nvSpPr>
        <p:spPr/>
        <p:txBody>
          <a:bodyPr/>
          <a:lstStyle/>
          <a:p>
            <a:r>
              <a:rPr lang="en-US" dirty="0" smtClean="0"/>
              <a:t>U.S. Insured Catastrophe Losses</a:t>
            </a:r>
          </a:p>
        </p:txBody>
      </p:sp>
      <p:sp>
        <p:nvSpPr>
          <p:cNvPr id="1929223" name="Rectangle 4"/>
          <p:cNvSpPr>
            <a:spLocks noChangeArrowheads="1"/>
          </p:cNvSpPr>
          <p:nvPr/>
        </p:nvSpPr>
        <p:spPr bwMode="auto">
          <a:xfrm>
            <a:off x="0" y="5733846"/>
            <a:ext cx="9144000" cy="1124154"/>
          </a:xfrm>
          <a:prstGeom prst="rect">
            <a:avLst/>
          </a:prstGeom>
          <a:noFill/>
          <a:ln w="9525" algn="ctr">
            <a:noFill/>
            <a:miter lim="800000"/>
            <a:headEnd/>
            <a:tailEnd/>
          </a:ln>
        </p:spPr>
        <p:txBody>
          <a:bodyPr wrap="square" lIns="365760" tIns="0" rIns="0" bIns="137160" anchor="b">
            <a:spAutoFit/>
          </a:bodyPr>
          <a:lstStyle/>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r>
              <a:rPr lang="en-US" sz="1050" dirty="0" smtClean="0">
                <a:solidFill>
                  <a:srgbClr val="000000"/>
                </a:solidFill>
              </a:rPr>
              <a:t>*Through 9/30/15 in 2015 dollars.</a:t>
            </a:r>
            <a:endParaRPr lang="en-US" sz="1050" dirty="0">
              <a:solidFill>
                <a:srgbClr val="000000"/>
              </a:solidFill>
            </a:endParaRPr>
          </a:p>
          <a:p>
            <a:pPr algn="l" eaLnBrk="0" hangingPunct="0">
              <a:lnSpc>
                <a:spcPct val="85000"/>
              </a:lnSpc>
              <a:spcBef>
                <a:spcPct val="25000"/>
              </a:spcBef>
              <a:buClr>
                <a:srgbClr val="FF6801"/>
              </a:buClr>
              <a:buFont typeface="Wingdings" pitchFamily="2" charset="2"/>
              <a:buNone/>
            </a:pPr>
            <a:r>
              <a:rPr lang="en-US" sz="1050" dirty="0">
                <a:solidFill>
                  <a:srgbClr val="000000"/>
                </a:solidFill>
              </a:rPr>
              <a:t>Note: 2001 figure includes $20.3B for 9/11 losses reported through 12/31/01 ($25.9B 2011 dollars). Includes only business and personal property claims, business interruption and auto claims. Non-prop/BI losses = $12.2B ($15.6B in 2011 dollars.)  </a:t>
            </a:r>
          </a:p>
          <a:p>
            <a:pPr algn="l" eaLnBrk="0" hangingPunct="0">
              <a:lnSpc>
                <a:spcPct val="85000"/>
              </a:lnSpc>
              <a:spcBef>
                <a:spcPct val="25000"/>
              </a:spcBef>
              <a:buClr>
                <a:srgbClr val="FF6801"/>
              </a:buClr>
              <a:buFont typeface="Wingdings" pitchFamily="2" charset="2"/>
              <a:buNone/>
            </a:pPr>
            <a:r>
              <a:rPr lang="en-US" sz="1050" dirty="0">
                <a:solidFill>
                  <a:srgbClr val="000000"/>
                </a:solidFill>
              </a:rPr>
              <a:t>Sources: Property Claims Service/ISO</a:t>
            </a:r>
            <a:r>
              <a:rPr lang="en-US" sz="1050" dirty="0" smtClean="0">
                <a:solidFill>
                  <a:srgbClr val="000000"/>
                </a:solidFill>
              </a:rPr>
              <a:t>;  </a:t>
            </a:r>
            <a:r>
              <a:rPr lang="en-US" sz="1050" dirty="0">
                <a:solidFill>
                  <a:srgbClr val="000000"/>
                </a:solidFill>
              </a:rPr>
              <a:t>Insurance Information Institute.</a:t>
            </a:r>
          </a:p>
        </p:txBody>
      </p:sp>
      <p:sp>
        <p:nvSpPr>
          <p:cNvPr id="2120710" name="Rectangle 6"/>
          <p:cNvSpPr>
            <a:spLocks noChangeArrowheads="1"/>
          </p:cNvSpPr>
          <p:nvPr/>
        </p:nvSpPr>
        <p:spPr bwMode="blackWhite">
          <a:xfrm>
            <a:off x="206476" y="4872039"/>
            <a:ext cx="6465787" cy="117974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2013/14 Were Welcome Respites from 2011/12, among the Costliest Years for Insured </a:t>
            </a:r>
            <a:r>
              <a:rPr lang="en-US" sz="2000" b="1" dirty="0">
                <a:solidFill>
                  <a:srgbClr val="FFFFFF"/>
                </a:solidFill>
              </a:rPr>
              <a:t>D</a:t>
            </a:r>
            <a:r>
              <a:rPr lang="en-US" sz="2000" b="1" dirty="0" smtClean="0">
                <a:solidFill>
                  <a:srgbClr val="FFFFFF"/>
                </a:solidFill>
              </a:rPr>
              <a:t>isaster </a:t>
            </a:r>
            <a:r>
              <a:rPr lang="en-US" sz="2000" b="1" dirty="0">
                <a:solidFill>
                  <a:srgbClr val="FFFFFF"/>
                </a:solidFill>
              </a:rPr>
              <a:t>L</a:t>
            </a:r>
            <a:r>
              <a:rPr lang="en-US" sz="2000" b="1" dirty="0" smtClean="0">
                <a:solidFill>
                  <a:srgbClr val="FFFFFF"/>
                </a:solidFill>
              </a:rPr>
              <a:t>osses in US History.  Longer-term Trend is for more—not fewer—Costly Events</a:t>
            </a:r>
            <a:endParaRPr lang="en-US" sz="2000" b="1" i="1" dirty="0">
              <a:solidFill>
                <a:srgbClr val="FFFFFF"/>
              </a:solidFill>
            </a:endParaRPr>
          </a:p>
        </p:txBody>
      </p:sp>
      <p:sp>
        <p:nvSpPr>
          <p:cNvPr id="2120711" name="AutoShape 7"/>
          <p:cNvSpPr>
            <a:spLocks noChangeArrowheads="1"/>
          </p:cNvSpPr>
          <p:nvPr/>
        </p:nvSpPr>
        <p:spPr bwMode="blackWhite">
          <a:xfrm>
            <a:off x="6191097" y="1371600"/>
            <a:ext cx="2271251" cy="965657"/>
          </a:xfrm>
          <a:prstGeom prst="wedgeRectCallout">
            <a:avLst>
              <a:gd name="adj1" fmla="val 19280"/>
              <a:gd name="adj2" fmla="val 802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 2012  was the 3</a:t>
            </a:r>
            <a:r>
              <a:rPr lang="en-US" sz="1400" b="1" baseline="30000" dirty="0" smtClean="0">
                <a:solidFill>
                  <a:srgbClr val="FFFFFF"/>
                </a:solidFill>
                <a:latin typeface="Arial" pitchFamily="34" charset="0"/>
                <a:cs typeface="Arial" pitchFamily="34" charset="0"/>
              </a:rPr>
              <a:t>rd</a:t>
            </a:r>
            <a:r>
              <a:rPr lang="en-US" sz="1400" b="1" dirty="0" smtClean="0">
                <a:solidFill>
                  <a:srgbClr val="FFFFFF"/>
                </a:solidFill>
                <a:latin typeface="Arial" pitchFamily="34" charset="0"/>
                <a:cs typeface="Arial" pitchFamily="34" charset="0"/>
              </a:rPr>
              <a:t> most expensive year ever for insured CAT losses</a:t>
            </a:r>
            <a:endParaRPr lang="en-US" sz="1400" b="1" dirty="0">
              <a:solidFill>
                <a:srgbClr val="FFFFFF"/>
              </a:solidFill>
              <a:latin typeface="Arial" pitchFamily="34" charset="0"/>
              <a:cs typeface="Arial" pitchFamily="34" charset="0"/>
            </a:endParaRPr>
          </a:p>
        </p:txBody>
      </p:sp>
      <p:sp>
        <p:nvSpPr>
          <p:cNvPr id="2120712" name="AutoShape 8"/>
          <p:cNvSpPr>
            <a:spLocks noChangeArrowheads="1"/>
          </p:cNvSpPr>
          <p:nvPr/>
        </p:nvSpPr>
        <p:spPr bwMode="blackWhite">
          <a:xfrm>
            <a:off x="7062952" y="5061187"/>
            <a:ext cx="1844377" cy="1004887"/>
          </a:xfrm>
          <a:prstGeom prst="wedgeRectCallout">
            <a:avLst>
              <a:gd name="adj1" fmla="val 33248"/>
              <a:gd name="adj2" fmla="val -6847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$11.0B in insured CAT losses though 9/30/15</a:t>
            </a:r>
            <a:endParaRPr lang="en-US" sz="1400" b="1" dirty="0">
              <a:solidFill>
                <a:srgbClr val="FFFFFF"/>
              </a:solidFill>
              <a:latin typeface="Arial" pitchFamily="34" charset="0"/>
              <a:cs typeface="Arial" pitchFamily="34" charset="0"/>
            </a:endParaRPr>
          </a:p>
        </p:txBody>
      </p:sp>
      <p:sp>
        <p:nvSpPr>
          <p:cNvPr id="1929227" name="Rectangle 9"/>
          <p:cNvSpPr>
            <a:spLocks noChangeArrowheads="1"/>
          </p:cNvSpPr>
          <p:nvPr/>
        </p:nvSpPr>
        <p:spPr bwMode="black">
          <a:xfrm>
            <a:off x="110968" y="11620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 </a:t>
            </a:r>
            <a:r>
              <a:rPr lang="en-US" sz="1600" b="1" dirty="0" smtClean="0">
                <a:solidFill>
                  <a:srgbClr val="225A7A"/>
                </a:solidFill>
              </a:rPr>
              <a:t>$ 2014)</a:t>
            </a:r>
            <a:endParaRPr lang="en-US" sz="1600" b="1" dirty="0">
              <a:solidFill>
                <a:srgbClr val="225A7A"/>
              </a:solidFill>
            </a:endParaRPr>
          </a:p>
        </p:txBody>
      </p:sp>
      <p:sp>
        <p:nvSpPr>
          <p:cNvPr id="12" name="Date Placeholder 11"/>
          <p:cNvSpPr>
            <a:spLocks noGrp="1"/>
          </p:cNvSpPr>
          <p:nvPr>
            <p:ph type="dt" sz="quarter"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F6240343-96C3-4428-9289-DDDB4F32FA97}" type="slidenum">
              <a:rPr lang="en-US" smtClean="0"/>
              <a:pPr>
                <a:defRPr/>
              </a:pPr>
              <a:t>100</a:t>
            </a:fld>
            <a:endParaRPr lang="en-US"/>
          </a:p>
        </p:txBody>
      </p:sp>
    </p:spTree>
    <p:extLst>
      <p:ext uri="{BB962C8B-B14F-4D97-AF65-F5344CB8AC3E}">
        <p14:creationId xmlns:p14="http://schemas.microsoft.com/office/powerpoint/2010/main" val="33037643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20712"/>
                                        </p:tgtEl>
                                        <p:attrNameLst>
                                          <p:attrName>style.visibility</p:attrName>
                                        </p:attrNameLst>
                                      </p:cBhvr>
                                      <p:to>
                                        <p:strVal val="visible"/>
                                      </p:to>
                                    </p:set>
                                    <p:animEffect transition="in" filter="wipe(down)">
                                      <p:cBhvr>
                                        <p:cTn id="7" dur="500"/>
                                        <p:tgtEl>
                                          <p:spTgt spid="21207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20711"/>
                                        </p:tgtEl>
                                        <p:attrNameLst>
                                          <p:attrName>style.visibility</p:attrName>
                                        </p:attrNameLst>
                                      </p:cBhvr>
                                      <p:to>
                                        <p:strVal val="visible"/>
                                      </p:to>
                                    </p:set>
                                    <p:animEffect transition="in" filter="wipe(right)">
                                      <p:cBhvr>
                                        <p:cTn id="11" dur="500"/>
                                        <p:tgtEl>
                                          <p:spTgt spid="2120711"/>
                                        </p:tgtEl>
                                      </p:cBhvr>
                                    </p:animEffect>
                                  </p:childTnLst>
                                </p:cTn>
                              </p:par>
                            </p:childTnLst>
                          </p:cTn>
                        </p:par>
                        <p:par>
                          <p:cTn id="12" fill="hold">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2120710"/>
                                        </p:tgtEl>
                                        <p:attrNameLst>
                                          <p:attrName>style.visibility</p:attrName>
                                        </p:attrNameLst>
                                      </p:cBhvr>
                                      <p:to>
                                        <p:strVal val="visible"/>
                                      </p:to>
                                    </p:set>
                                    <p:anim calcmode="lin" valueType="num">
                                      <p:cBhvr>
                                        <p:cTn id="15" dur="500" fill="hold"/>
                                        <p:tgtEl>
                                          <p:spTgt spid="2120710"/>
                                        </p:tgtEl>
                                        <p:attrNameLst>
                                          <p:attrName>ppt_w</p:attrName>
                                        </p:attrNameLst>
                                      </p:cBhvr>
                                      <p:tavLst>
                                        <p:tav tm="0">
                                          <p:val>
                                            <p:fltVal val="0"/>
                                          </p:val>
                                        </p:tav>
                                        <p:tav tm="100000">
                                          <p:val>
                                            <p:strVal val="#ppt_w"/>
                                          </p:val>
                                        </p:tav>
                                      </p:tavLst>
                                    </p:anim>
                                    <p:anim calcmode="lin" valueType="num">
                                      <p:cBhvr>
                                        <p:cTn id="16" dur="500" fill="hold"/>
                                        <p:tgtEl>
                                          <p:spTgt spid="2120710"/>
                                        </p:tgtEl>
                                        <p:attrNameLst>
                                          <p:attrName>ppt_h</p:attrName>
                                        </p:attrNameLst>
                                      </p:cBhvr>
                                      <p:tavLst>
                                        <p:tav tm="0">
                                          <p:val>
                                            <p:fltVal val="0"/>
                                          </p:val>
                                        </p:tav>
                                        <p:tav tm="100000">
                                          <p:val>
                                            <p:strVal val="#ppt_h"/>
                                          </p:val>
                                        </p:tav>
                                      </p:tavLst>
                                    </p:anim>
                                    <p:animEffect transition="in" filter="fade">
                                      <p:cBhvr>
                                        <p:cTn id="17" dur="500"/>
                                        <p:tgtEl>
                                          <p:spTgt spid="2120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1" grpId="0" animBg="1"/>
      <p:bldP spid="2120712"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0357" name="Rectangle 110"/>
          <p:cNvSpPr>
            <a:spLocks noGrp="1" noChangeArrowheads="1"/>
          </p:cNvSpPr>
          <p:nvPr>
            <p:ph type="sldNum" sz="quarter" idx="12"/>
          </p:nvPr>
        </p:nvSpPr>
        <p:spPr/>
        <p:txBody>
          <a:bodyPr/>
          <a:lstStyle/>
          <a:p>
            <a:pPr>
              <a:defRPr/>
            </a:pPr>
            <a:fld id="{CFBF3661-802E-4715-888C-25186D51C531}" type="slidenum">
              <a:rPr lang="en-US" smtClean="0">
                <a:solidFill>
                  <a:srgbClr val="000000"/>
                </a:solidFill>
              </a:rPr>
              <a:pPr>
                <a:defRPr/>
              </a:pPr>
              <a:t>101</a:t>
            </a:fld>
            <a:endParaRPr lang="en-US" smtClean="0">
              <a:solidFill>
                <a:srgbClr val="000000"/>
              </a:solidFill>
            </a:endParaRPr>
          </a:p>
        </p:txBody>
      </p:sp>
      <p:sp>
        <p:nvSpPr>
          <p:cNvPr id="32774" name="Rectangle 2"/>
          <p:cNvSpPr>
            <a:spLocks noGrp="1" noChangeArrowheads="1"/>
          </p:cNvSpPr>
          <p:nvPr>
            <p:ph type="title"/>
          </p:nvPr>
        </p:nvSpPr>
        <p:spPr/>
        <p:txBody>
          <a:bodyPr/>
          <a:lstStyle/>
          <a:p>
            <a:r>
              <a:rPr lang="en-US" dirty="0" smtClean="0"/>
              <a:t>Combined Ratio Points Associated with Catastrophe Losses: 1960 – 2015F*</a:t>
            </a:r>
          </a:p>
        </p:txBody>
      </p:sp>
      <p:sp>
        <p:nvSpPr>
          <p:cNvPr id="32775" name="Rectangle 3"/>
          <p:cNvSpPr>
            <a:spLocks noChangeArrowheads="1"/>
          </p:cNvSpPr>
          <p:nvPr/>
        </p:nvSpPr>
        <p:spPr bwMode="auto">
          <a:xfrm>
            <a:off x="0" y="6093938"/>
            <a:ext cx="8888413" cy="79868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dirty="0" smtClean="0">
                <a:solidFill>
                  <a:srgbClr val="000000"/>
                </a:solidFill>
              </a:rPr>
              <a:t>*2010s represent 2010-2014.</a:t>
            </a:r>
          </a:p>
          <a:p>
            <a:pPr eaLnBrk="0" hangingPunct="0">
              <a:lnSpc>
                <a:spcPct val="85000"/>
              </a:lnSpc>
              <a:spcBef>
                <a:spcPct val="25000"/>
              </a:spcBef>
              <a:buClr>
                <a:srgbClr val="FF6801"/>
              </a:buClr>
              <a:buFont typeface="Wingdings" pitchFamily="2" charset="2"/>
              <a:buNone/>
            </a:pPr>
            <a:r>
              <a:rPr lang="en-US" sz="1100" dirty="0" smtClean="0">
                <a:solidFill>
                  <a:srgbClr val="000000"/>
                </a:solidFill>
              </a:rPr>
              <a:t>Notes</a:t>
            </a:r>
            <a:r>
              <a:rPr lang="en-US" sz="1100" dirty="0">
                <a:solidFill>
                  <a:srgbClr val="000000"/>
                </a:solidFill>
              </a:rPr>
              <a:t>: Private carrier losses only.  Excludes loss adjustment expenses and reinsurance reinstatement premiums. Figures are adjusted for losses ultimately paid by foreign insurers and reinsurers.</a:t>
            </a:r>
          </a:p>
          <a:p>
            <a:pPr eaLnBrk="0" hangingPunct="0">
              <a:lnSpc>
                <a:spcPct val="85000"/>
              </a:lnSpc>
              <a:spcBef>
                <a:spcPct val="25000"/>
              </a:spcBef>
              <a:buClr>
                <a:srgbClr val="FF6801"/>
              </a:buClr>
              <a:buFont typeface="Wingdings" pitchFamily="2" charset="2"/>
              <a:buNone/>
            </a:pPr>
            <a:r>
              <a:rPr lang="en-US" sz="1100" dirty="0">
                <a:solidFill>
                  <a:srgbClr val="000000"/>
                </a:solidFill>
              </a:rPr>
              <a:t>Source: </a:t>
            </a:r>
            <a:r>
              <a:rPr lang="en-US" sz="1100" dirty="0" smtClean="0">
                <a:solidFill>
                  <a:srgbClr val="000000"/>
                </a:solidFill>
              </a:rPr>
              <a:t>ISO (1960-2010); A.M. Best (2011-15E) </a:t>
            </a:r>
            <a:r>
              <a:rPr lang="en-US" sz="1100" dirty="0">
                <a:solidFill>
                  <a:srgbClr val="000000"/>
                </a:solidFill>
              </a:rPr>
              <a:t>Insurance Information Institute.				</a:t>
            </a:r>
          </a:p>
        </p:txBody>
      </p:sp>
      <p:graphicFrame>
        <p:nvGraphicFramePr>
          <p:cNvPr id="32770" name="Object 2"/>
          <p:cNvGraphicFramePr>
            <a:graphicFrameLocks noChangeAspect="1"/>
          </p:cNvGraphicFramePr>
          <p:nvPr>
            <p:extLst>
              <p:ext uri="{D42A27DB-BD31-4B8C-83A1-F6EECF244321}">
                <p14:modId xmlns:p14="http://schemas.microsoft.com/office/powerpoint/2010/main" val="1328012693"/>
              </p:ext>
            </p:extLst>
          </p:nvPr>
        </p:nvGraphicFramePr>
        <p:xfrm>
          <a:off x="271463" y="1301750"/>
          <a:ext cx="8670925" cy="4243388"/>
        </p:xfrm>
        <a:graphic>
          <a:graphicData uri="http://schemas.openxmlformats.org/presentationml/2006/ole">
            <mc:AlternateContent xmlns:mc="http://schemas.openxmlformats.org/markup-compatibility/2006">
              <mc:Choice xmlns:v="urn:schemas-microsoft-com:vml" Requires="v">
                <p:oleObj spid="_x0000_s28541963" name="Chart" r:id="rId4" imgW="8572682" imgH="3743221" progId="MSGraph.Chart.8">
                  <p:embed followColorScheme="full"/>
                </p:oleObj>
              </mc:Choice>
              <mc:Fallback>
                <p:oleObj name="Chart" r:id="rId4" imgW="8572682" imgH="3743221" progId="MSGraph.Chart.8">
                  <p:embed followColorScheme="full"/>
                  <p:pic>
                    <p:nvPicPr>
                      <p:cNvPr id="0" name=""/>
                      <p:cNvPicPr>
                        <a:picLocks noChangeAspect="1" noChangeArrowheads="1"/>
                      </p:cNvPicPr>
                      <p:nvPr/>
                    </p:nvPicPr>
                    <p:blipFill>
                      <a:blip r:embed="rId5"/>
                      <a:srcRect/>
                      <a:stretch>
                        <a:fillRect/>
                      </a:stretch>
                    </p:blipFill>
                    <p:spPr bwMode="gray">
                      <a:xfrm>
                        <a:off x="271463" y="1301750"/>
                        <a:ext cx="8670925" cy="424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6"/>
          <p:cNvSpPr>
            <a:spLocks noChangeArrowheads="1"/>
          </p:cNvSpPr>
          <p:nvPr/>
        </p:nvSpPr>
        <p:spPr bwMode="blackWhite">
          <a:xfrm>
            <a:off x="700088" y="5392644"/>
            <a:ext cx="7834312" cy="6429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 Catastrophe Loss Component of Private Insurer Losses Has Increased Sharply in Recent Decades</a:t>
            </a:r>
            <a:endParaRPr lang="en-US" b="1" i="1">
              <a:solidFill>
                <a:srgbClr val="FFFFFF"/>
              </a:solidFill>
            </a:endParaRPr>
          </a:p>
        </p:txBody>
      </p:sp>
      <p:sp>
        <p:nvSpPr>
          <p:cNvPr id="11" name="AutoShape 38"/>
          <p:cNvSpPr>
            <a:spLocks noChangeArrowheads="1"/>
          </p:cNvSpPr>
          <p:nvPr/>
        </p:nvSpPr>
        <p:spPr bwMode="blackWhite">
          <a:xfrm>
            <a:off x="2789238" y="1063625"/>
            <a:ext cx="2130425" cy="2668588"/>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Avg. CAT  Loss Component of the</a:t>
            </a:r>
            <a:r>
              <a:rPr lang="en-US" sz="1600" b="1" u="sng" dirty="0">
                <a:solidFill>
                  <a:schemeClr val="bg1"/>
                </a:solidFill>
              </a:rPr>
              <a:t> </a:t>
            </a:r>
            <a:r>
              <a:rPr lang="en-US" sz="1600" b="1" dirty="0">
                <a:solidFill>
                  <a:schemeClr val="bg1"/>
                </a:solidFill>
              </a:rPr>
              <a:t>Combined Ratio  </a:t>
            </a:r>
            <a:r>
              <a:rPr lang="en-US" sz="1600" b="1" u="sng" dirty="0">
                <a:solidFill>
                  <a:schemeClr val="bg1"/>
                </a:solidFill>
              </a:rPr>
              <a:t> by Decade</a:t>
            </a:r>
          </a:p>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1960s: 1.04       1970s: 0.85     1980s: 1.31     1990s: 3.39     2000s: 3.52     2010s: </a:t>
            </a:r>
            <a:r>
              <a:rPr lang="en-US" sz="1600" b="1" dirty="0" smtClean="0">
                <a:solidFill>
                  <a:schemeClr val="bg1"/>
                </a:solidFill>
              </a:rPr>
              <a:t>5.82*</a:t>
            </a:r>
            <a:endParaRPr lang="en-US" sz="1600" b="1" dirty="0">
              <a:solidFill>
                <a:schemeClr val="bg1"/>
              </a:solidFill>
            </a:endParaRPr>
          </a:p>
        </p:txBody>
      </p:sp>
      <p:sp>
        <p:nvSpPr>
          <p:cNvPr id="32778" name="Rectangle 6"/>
          <p:cNvSpPr>
            <a:spLocks noChangeArrowheads="1"/>
          </p:cNvSpPr>
          <p:nvPr/>
        </p:nvSpPr>
        <p:spPr bwMode="black">
          <a:xfrm>
            <a:off x="201613" y="11318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Combined Ratio Points</a:t>
            </a:r>
          </a:p>
        </p:txBody>
      </p:sp>
      <p:sp>
        <p:nvSpPr>
          <p:cNvPr id="12" name="AutoShape 7"/>
          <p:cNvSpPr>
            <a:spLocks noChangeArrowheads="1"/>
          </p:cNvSpPr>
          <p:nvPr/>
        </p:nvSpPr>
        <p:spPr bwMode="blackWhite">
          <a:xfrm>
            <a:off x="5515898" y="1091381"/>
            <a:ext cx="2335330" cy="910840"/>
          </a:xfrm>
          <a:prstGeom prst="wedgeRectCallout">
            <a:avLst>
              <a:gd name="adj1" fmla="val 60455"/>
              <a:gd name="adj2" fmla="val 3734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Catastrophe losses as a share of all losses reached a record high in 2011</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129617273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1200"/>
                            </p:stCondLst>
                            <p:childTnLst>
                              <p:par>
                                <p:cTn id="11" presetID="22" presetClass="entr" presetSubtype="8"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2200"/>
                            </p:stCondLst>
                            <p:childTnLst>
                              <p:par>
                                <p:cTn id="15" presetID="22" presetClass="entr" presetSubtype="4" fill="hold" grpId="0" nodeType="afterEffect">
                                  <p:stCondLst>
                                    <p:cond delay="7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102</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16 Most Costly Disasters</a:t>
            </a:r>
            <a:br>
              <a:rPr lang="en-US" dirty="0" smtClean="0"/>
            </a:br>
            <a:r>
              <a:rPr lang="en-US" dirty="0" smtClean="0"/>
              <a:t>in U.S. History—Katrina Still Ranks #1</a:t>
            </a:r>
          </a:p>
        </p:txBody>
      </p:sp>
      <p:sp>
        <p:nvSpPr>
          <p:cNvPr id="31751"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2014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graphicFrame>
        <p:nvGraphicFramePr>
          <p:cNvPr id="31746" name="Object 5"/>
          <p:cNvGraphicFramePr>
            <a:graphicFrameLocks noChangeAspect="1"/>
          </p:cNvGraphicFramePr>
          <p:nvPr>
            <p:extLst>
              <p:ext uri="{D42A27DB-BD31-4B8C-83A1-F6EECF244321}">
                <p14:modId xmlns:p14="http://schemas.microsoft.com/office/powerpoint/2010/main" val="3223511409"/>
              </p:ext>
            </p:extLst>
          </p:nvPr>
        </p:nvGraphicFramePr>
        <p:xfrm>
          <a:off x="40341" y="2176463"/>
          <a:ext cx="8964613" cy="3348037"/>
        </p:xfrm>
        <a:graphic>
          <a:graphicData uri="http://schemas.openxmlformats.org/presentationml/2006/ole">
            <mc:AlternateContent xmlns:mc="http://schemas.openxmlformats.org/markup-compatibility/2006">
              <mc:Choice xmlns:v="urn:schemas-microsoft-com:vml" Requires="v">
                <p:oleObj spid="_x0000_s28353798" name="Chart" r:id="rId4" imgW="5613313" imgH="2247761" progId="MSGraph.Chart.8">
                  <p:embed followColorScheme="full"/>
                </p:oleObj>
              </mc:Choice>
              <mc:Fallback>
                <p:oleObj name="Chart" r:id="rId4" imgW="5613313" imgH="2247761" progId="MSGraph.Chart.8">
                  <p:embed followColorScheme="full"/>
                  <p:pic>
                    <p:nvPicPr>
                      <p:cNvPr id="0" name=""/>
                      <p:cNvPicPr>
                        <a:picLocks noChangeAspect="1" noChangeArrowheads="1"/>
                      </p:cNvPicPr>
                      <p:nvPr/>
                    </p:nvPicPr>
                    <p:blipFill>
                      <a:blip r:embed="rId5"/>
                      <a:srcRect/>
                      <a:stretch>
                        <a:fillRect/>
                      </a:stretch>
                    </p:blipFill>
                    <p:spPr bwMode="gray">
                      <a:xfrm>
                        <a:off x="40341" y="2176463"/>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3" name="AutoShape 7"/>
          <p:cNvSpPr>
            <a:spLocks noChangeArrowheads="1"/>
          </p:cNvSpPr>
          <p:nvPr/>
        </p:nvSpPr>
        <p:spPr bwMode="blackWhite">
          <a:xfrm>
            <a:off x="3893574" y="1680913"/>
            <a:ext cx="3501005" cy="1487488"/>
          </a:xfrm>
          <a:prstGeom prst="wedgeRectCallout">
            <a:avLst>
              <a:gd name="adj1" fmla="val 25165"/>
              <a:gd name="adj2" fmla="val 8104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a:solidFill>
                  <a:srgbClr val="FFFFFF"/>
                </a:solidFill>
              </a:rPr>
              <a:t>S</a:t>
            </a:r>
            <a:r>
              <a:rPr lang="en-US" sz="2400" b="1" dirty="0" smtClean="0">
                <a:solidFill>
                  <a:srgbClr val="FFFFFF"/>
                </a:solidFill>
              </a:rPr>
              <a:t>torm Sandy in 2012 was the last mega-CAT to hit the US</a:t>
            </a:r>
            <a:endParaRPr lang="en-US" sz="2400" b="1" dirty="0">
              <a:solidFill>
                <a:srgbClr val="FFFFFF"/>
              </a:solidFill>
              <a:latin typeface="Arial" charset="0"/>
              <a:cs typeface="Arial" charset="0"/>
            </a:endParaRPr>
          </a:p>
        </p:txBody>
      </p:sp>
      <p:sp>
        <p:nvSpPr>
          <p:cNvPr id="11" name="AutoShape 17"/>
          <p:cNvSpPr>
            <a:spLocks noChangeArrowheads="1"/>
          </p:cNvSpPr>
          <p:nvPr/>
        </p:nvSpPr>
        <p:spPr bwMode="blackWhite">
          <a:xfrm>
            <a:off x="870155" y="3278954"/>
            <a:ext cx="1589504" cy="711200"/>
          </a:xfrm>
          <a:prstGeom prst="wedgeRectCallout">
            <a:avLst>
              <a:gd name="adj1" fmla="val 79786"/>
              <a:gd name="adj2" fmla="val 72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Includes Tuscaloosa, AL, tornado</a:t>
            </a:r>
            <a:endParaRPr lang="en-US" sz="1400" b="1" dirty="0">
              <a:solidFill>
                <a:schemeClr val="bg1"/>
              </a:solidFill>
            </a:endParaRPr>
          </a:p>
        </p:txBody>
      </p:sp>
      <p:sp>
        <p:nvSpPr>
          <p:cNvPr id="12" name="AutoShape 17"/>
          <p:cNvSpPr>
            <a:spLocks noChangeArrowheads="1"/>
          </p:cNvSpPr>
          <p:nvPr/>
        </p:nvSpPr>
        <p:spPr bwMode="blackWhite">
          <a:xfrm>
            <a:off x="3145939" y="3254374"/>
            <a:ext cx="1265424" cy="711200"/>
          </a:xfrm>
          <a:prstGeom prst="wedgeRectCallout">
            <a:avLst>
              <a:gd name="adj1" fmla="val -23514"/>
              <a:gd name="adj2" fmla="val 787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defRPr/>
            </a:pPr>
            <a:r>
              <a:rPr lang="en-US" sz="1400" b="1" dirty="0" smtClean="0">
                <a:solidFill>
                  <a:schemeClr val="bg1"/>
                </a:solidFill>
              </a:rPr>
              <a:t>Includes Joplin, MO, tornado</a:t>
            </a:r>
            <a:endParaRPr lang="en-US" sz="1400" b="1" dirty="0">
              <a:solidFill>
                <a:schemeClr val="bg1"/>
              </a:solidFill>
            </a:endParaRPr>
          </a:p>
        </p:txBody>
      </p:sp>
      <p:sp>
        <p:nvSpPr>
          <p:cNvPr id="14" name="Rectangle 5"/>
          <p:cNvSpPr>
            <a:spLocks noChangeArrowheads="1"/>
          </p:cNvSpPr>
          <p:nvPr/>
        </p:nvSpPr>
        <p:spPr bwMode="blackWhite">
          <a:xfrm>
            <a:off x="1249776" y="5380445"/>
            <a:ext cx="6730174" cy="9112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12 of the 16 Most Expensive Events in US History Have Occurred Since 2004</a:t>
            </a:r>
            <a:endParaRPr lang="en-US" sz="2000" b="1" dirty="0">
              <a:solidFill>
                <a:srgbClr val="FFFFFF"/>
              </a:solidFill>
              <a:latin typeface="Arial" charset="0"/>
              <a:cs typeface="Arial" charset="0"/>
            </a:endParaRPr>
          </a:p>
        </p:txBody>
      </p:sp>
      <p:sp>
        <p:nvSpPr>
          <p:cNvPr id="13" name="Rectangle 4"/>
          <p:cNvSpPr>
            <a:spLocks noChangeArrowheads="1"/>
          </p:cNvSpPr>
          <p:nvPr/>
        </p:nvSpPr>
        <p:spPr bwMode="auto">
          <a:xfrm>
            <a:off x="-104932" y="6434380"/>
            <a:ext cx="9144001" cy="46859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smtClean="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2014 dollars using the CPI.</a:t>
            </a:r>
            <a:endParaRPr lang="en-US" sz="1100" dirty="0">
              <a:solidFill>
                <a:srgbClr val="000000"/>
              </a:solidFill>
              <a:latin typeface="Arial" charset="0"/>
              <a:cs typeface="Arial" charset="0"/>
            </a:endParaRPr>
          </a:p>
        </p:txBody>
      </p:sp>
    </p:spTree>
    <p:extLst>
      <p:ext uri="{BB962C8B-B14F-4D97-AF65-F5344CB8AC3E}">
        <p14:creationId xmlns:p14="http://schemas.microsoft.com/office/powerpoint/2010/main" val="30079145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7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par>
                          <p:cTn id="16" fill="hold">
                            <p:stCondLst>
                              <p:cond delay="2200"/>
                            </p:stCondLst>
                            <p:childTnLst>
                              <p:par>
                                <p:cTn id="17" presetID="23" presetClass="entr" presetSubtype="16" fill="hold" grpId="0" nodeType="afterEffect">
                                  <p:stCondLst>
                                    <p:cond delay="7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1" grpId="0" animBg="1"/>
      <p:bldP spid="12" grpId="0" animBg="1"/>
      <p:bldP spid="14"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1FD7B5BD-624F-4B7E-8F48-4832CB39796A}" type="slidenum">
              <a:rPr lang="en-US" smtClean="0"/>
              <a:pPr>
                <a:defRPr/>
              </a:pPr>
              <a:t>103</a:t>
            </a:fld>
            <a:endParaRPr lang="en-US" smtClean="0"/>
          </a:p>
        </p:txBody>
      </p:sp>
      <p:sp>
        <p:nvSpPr>
          <p:cNvPr id="33798" name="Freeform 2"/>
          <p:cNvSpPr>
            <a:spLocks/>
          </p:cNvSpPr>
          <p:nvPr/>
        </p:nvSpPr>
        <p:spPr bwMode="gray">
          <a:xfrm>
            <a:off x="4424363" y="2084388"/>
            <a:ext cx="120650" cy="531812"/>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799" name="Rectangle 3"/>
          <p:cNvSpPr>
            <a:spLocks noGrp="1" noChangeArrowheads="1"/>
          </p:cNvSpPr>
          <p:nvPr>
            <p:ph type="title"/>
          </p:nvPr>
        </p:nvSpPr>
        <p:spPr>
          <a:xfrm>
            <a:off x="44450" y="90488"/>
            <a:ext cx="7699375" cy="860425"/>
          </a:xfrm>
        </p:spPr>
        <p:txBody>
          <a:bodyPr/>
          <a:lstStyle/>
          <a:p>
            <a:r>
              <a:rPr lang="en-US" dirty="0" smtClean="0"/>
              <a:t>Inflation Adjusted U.S. Catastrophe Losses by Cause of Loss, 1995–2014</a:t>
            </a:r>
            <a:r>
              <a:rPr lang="en-US" baseline="30000" dirty="0" smtClean="0"/>
              <a:t>1</a:t>
            </a:r>
          </a:p>
        </p:txBody>
      </p:sp>
      <p:graphicFrame>
        <p:nvGraphicFramePr>
          <p:cNvPr id="6151176" name="Object 8"/>
          <p:cNvGraphicFramePr>
            <a:graphicFrameLocks noGrp="1"/>
          </p:cNvGraphicFramePr>
          <p:nvPr>
            <p:ph idx="4294967295"/>
            <p:extLst>
              <p:ext uri="{D42A27DB-BD31-4B8C-83A1-F6EECF244321}">
                <p14:modId xmlns:p14="http://schemas.microsoft.com/office/powerpoint/2010/main" val="1617969453"/>
              </p:ext>
            </p:extLst>
          </p:nvPr>
        </p:nvGraphicFramePr>
        <p:xfrm>
          <a:off x="2159000" y="1584325"/>
          <a:ext cx="4486275" cy="3695700"/>
        </p:xfrm>
        <a:graphic>
          <a:graphicData uri="http://schemas.openxmlformats.org/presentationml/2006/ole">
            <mc:AlternateContent xmlns:mc="http://schemas.openxmlformats.org/markup-compatibility/2006">
              <mc:Choice xmlns:v="urn:schemas-microsoft-com:vml" Requires="v">
                <p:oleObj spid="_x0000_s28202349" name="Chart" r:id="rId4" imgW="4486073" imgH="3695839" progId="MSGraph.Chart.8">
                  <p:embed followColorScheme="full"/>
                </p:oleObj>
              </mc:Choice>
              <mc:Fallback>
                <p:oleObj name="Chart" r:id="rId4" imgW="4486073" imgH="3695839" progId="MSGraph.Chart.8">
                  <p:embed followColorScheme="full"/>
                  <p:pic>
                    <p:nvPicPr>
                      <p:cNvPr id="0" name=""/>
                      <p:cNvPicPr preferRelativeResize="0">
                        <a:picLocks noGrp="1" noChangeArrowheads="1"/>
                      </p:cNvPicPr>
                      <p:nvPr/>
                    </p:nvPicPr>
                    <p:blipFill>
                      <a:blip r:embed="rId5"/>
                      <a:srcRect/>
                      <a:stretch>
                        <a:fillRect/>
                      </a:stretch>
                    </p:blipFill>
                    <p:spPr bwMode="gray">
                      <a:xfrm>
                        <a:off x="2159000" y="1584325"/>
                        <a:ext cx="44862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80" name="Rectangle 5"/>
          <p:cNvSpPr>
            <a:spLocks noChangeArrowheads="1"/>
          </p:cNvSpPr>
          <p:nvPr/>
        </p:nvSpPr>
        <p:spPr bwMode="auto">
          <a:xfrm>
            <a:off x="0" y="5457825"/>
            <a:ext cx="8821738" cy="14001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a:t>							</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Catastrophes are defined as events causing direct insured losses to property of $25 million or more in </a:t>
            </a:r>
            <a:r>
              <a:rPr lang="en-US" sz="1100" dirty="0" smtClean="0"/>
              <a:t>2014 </a:t>
            </a:r>
            <a:r>
              <a:rPr lang="en-US" sz="1100" dirty="0"/>
              <a:t>dollars.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Excludes snow.</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Does not include NFIP flood losses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a:t>
            </a:r>
            <a:r>
              <a:rPr lang="en-US" sz="1100" dirty="0" err="1"/>
              <a:t>wildland</a:t>
            </a:r>
            <a:r>
              <a:rPr lang="en-US" sz="1100" dirty="0"/>
              <a:t> fires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civil disorders, water damage, utility disruptions and non-property losses such as those covered by workers compensation.</a:t>
            </a:r>
          </a:p>
          <a:p>
            <a:pPr eaLnBrk="0" hangingPunct="0">
              <a:lnSpc>
                <a:spcPct val="85000"/>
              </a:lnSpc>
              <a:spcBef>
                <a:spcPct val="25000"/>
              </a:spcBef>
              <a:buClr>
                <a:schemeClr val="accent2"/>
              </a:buClr>
              <a:buFont typeface="Wingdings" pitchFamily="2" charset="2"/>
              <a:buNone/>
              <a:defRPr/>
            </a:pPr>
            <a:r>
              <a:rPr lang="en-US" sz="1100" dirty="0"/>
              <a:t>Source: ISO’s Property Claim Services Unit.  </a:t>
            </a:r>
          </a:p>
        </p:txBody>
      </p:sp>
      <p:sp>
        <p:nvSpPr>
          <p:cNvPr id="33801" name="Rectangle 7"/>
          <p:cNvSpPr>
            <a:spLocks noChangeArrowheads="1"/>
          </p:cNvSpPr>
          <p:nvPr/>
        </p:nvSpPr>
        <p:spPr bwMode="gray">
          <a:xfrm>
            <a:off x="6396038" y="3287713"/>
            <a:ext cx="2532062" cy="366712"/>
          </a:xfrm>
          <a:prstGeom prst="rect">
            <a:avLst/>
          </a:prstGeom>
          <a:noFill/>
          <a:ln w="9525">
            <a:noFill/>
            <a:miter lim="800000"/>
            <a:headEnd/>
            <a:tailEnd/>
          </a:ln>
        </p:spPr>
        <p:txBody>
          <a:bodyPr lIns="0" tIns="0" rIns="0" bIns="0" anchor="ctr">
            <a:spAutoFit/>
          </a:bodyPr>
          <a:lstStyle/>
          <a:p>
            <a:pPr algn="ctr">
              <a:lnSpc>
                <a:spcPct val="85000"/>
              </a:lnSpc>
            </a:pPr>
            <a:r>
              <a:rPr lang="en-US" sz="1400" dirty="0"/>
              <a:t>Hurricanes &amp; Tropical Storms, $</a:t>
            </a:r>
            <a:r>
              <a:rPr lang="en-US" sz="1400" dirty="0" smtClean="0"/>
              <a:t>161.2</a:t>
            </a:r>
            <a:endParaRPr lang="en-US" sz="1400" dirty="0"/>
          </a:p>
        </p:txBody>
      </p:sp>
      <p:sp>
        <p:nvSpPr>
          <p:cNvPr id="33802" name="Rectangle 8"/>
          <p:cNvSpPr>
            <a:spLocks noChangeArrowheads="1"/>
          </p:cNvSpPr>
          <p:nvPr/>
        </p:nvSpPr>
        <p:spPr bwMode="gray">
          <a:xfrm>
            <a:off x="4957606" y="1213976"/>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Fires (4), </a:t>
            </a:r>
            <a:r>
              <a:rPr lang="en-US" sz="1400" dirty="0" smtClean="0"/>
              <a:t>$6.0</a:t>
            </a:r>
            <a:endParaRPr lang="en-US" sz="1400" dirty="0"/>
          </a:p>
        </p:txBody>
      </p:sp>
      <p:sp>
        <p:nvSpPr>
          <p:cNvPr id="33803" name="Rectangle 11"/>
          <p:cNvSpPr>
            <a:spLocks noChangeArrowheads="1"/>
          </p:cNvSpPr>
          <p:nvPr/>
        </p:nvSpPr>
        <p:spPr bwMode="gray">
          <a:xfrm>
            <a:off x="1547813" y="4760348"/>
            <a:ext cx="1831975" cy="366254"/>
          </a:xfrm>
          <a:prstGeom prst="rect">
            <a:avLst/>
          </a:prstGeom>
          <a:noFill/>
          <a:ln w="9525">
            <a:noFill/>
            <a:miter lim="800000"/>
            <a:headEnd/>
            <a:tailEnd/>
          </a:ln>
        </p:spPr>
        <p:txBody>
          <a:bodyPr lIns="0" tIns="0" rIns="0" bIns="0" anchor="ctr">
            <a:spAutoFit/>
          </a:bodyPr>
          <a:lstStyle/>
          <a:p>
            <a:pPr algn="r">
              <a:lnSpc>
                <a:spcPct val="85000"/>
              </a:lnSpc>
            </a:pPr>
            <a:r>
              <a:rPr lang="en-US" sz="1400" dirty="0" smtClean="0"/>
              <a:t>Events Involving Tornadoes </a:t>
            </a:r>
            <a:r>
              <a:rPr lang="en-US" sz="1400" dirty="0"/>
              <a:t>(2), $</a:t>
            </a:r>
            <a:r>
              <a:rPr lang="en-US" sz="1400" dirty="0" smtClean="0"/>
              <a:t>154.9</a:t>
            </a:r>
            <a:endParaRPr lang="en-US" sz="1400" dirty="0"/>
          </a:p>
        </p:txBody>
      </p:sp>
      <p:sp>
        <p:nvSpPr>
          <p:cNvPr id="33804" name="Rectangle 13"/>
          <p:cNvSpPr>
            <a:spLocks noChangeArrowheads="1"/>
          </p:cNvSpPr>
          <p:nvPr/>
        </p:nvSpPr>
        <p:spPr bwMode="gray">
          <a:xfrm>
            <a:off x="737266" y="2856475"/>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Winter Storms, </a:t>
            </a:r>
            <a:r>
              <a:rPr lang="en-US" sz="1400" dirty="0" smtClean="0"/>
              <a:t>$26.9</a:t>
            </a:r>
            <a:endParaRPr lang="en-US" sz="1400" i="1" dirty="0"/>
          </a:p>
        </p:txBody>
      </p:sp>
      <p:sp>
        <p:nvSpPr>
          <p:cNvPr id="33805" name="Rectangle 14"/>
          <p:cNvSpPr>
            <a:spLocks noChangeArrowheads="1"/>
          </p:cNvSpPr>
          <p:nvPr/>
        </p:nvSpPr>
        <p:spPr bwMode="gray">
          <a:xfrm>
            <a:off x="1831309" y="2119439"/>
            <a:ext cx="1344612" cy="183127"/>
          </a:xfrm>
          <a:prstGeom prst="rect">
            <a:avLst/>
          </a:prstGeom>
          <a:noFill/>
          <a:ln w="9525">
            <a:noFill/>
            <a:miter lim="800000"/>
            <a:headEnd/>
            <a:tailEnd/>
          </a:ln>
        </p:spPr>
        <p:txBody>
          <a:bodyPr lIns="0" tIns="0" rIns="0" bIns="0" anchor="ctr">
            <a:spAutoFit/>
          </a:bodyPr>
          <a:lstStyle/>
          <a:p>
            <a:pPr algn="r">
              <a:lnSpc>
                <a:spcPct val="85000"/>
              </a:lnSpc>
            </a:pPr>
            <a:r>
              <a:rPr lang="en-US" sz="1400" dirty="0"/>
              <a:t>Terrorism, $</a:t>
            </a:r>
            <a:r>
              <a:rPr lang="en-US" sz="1400" dirty="0" smtClean="0"/>
              <a:t>24.5</a:t>
            </a:r>
            <a:endParaRPr lang="en-US" sz="1400" dirty="0"/>
          </a:p>
        </p:txBody>
      </p:sp>
      <p:sp>
        <p:nvSpPr>
          <p:cNvPr id="33806" name="Rectangle 15"/>
          <p:cNvSpPr>
            <a:spLocks noChangeArrowheads="1"/>
          </p:cNvSpPr>
          <p:nvPr/>
        </p:nvSpPr>
        <p:spPr bwMode="gray">
          <a:xfrm>
            <a:off x="1089025" y="1730375"/>
            <a:ext cx="2614613"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Geological Events, </a:t>
            </a:r>
            <a:r>
              <a:rPr lang="en-US" sz="1400" dirty="0" smtClean="0"/>
              <a:t>$0.5</a:t>
            </a:r>
            <a:endParaRPr lang="en-US" sz="1400" dirty="0"/>
          </a:p>
        </p:txBody>
      </p:sp>
      <p:sp>
        <p:nvSpPr>
          <p:cNvPr id="33807" name="Rectangle 15"/>
          <p:cNvSpPr>
            <a:spLocks noChangeArrowheads="1"/>
          </p:cNvSpPr>
          <p:nvPr/>
        </p:nvSpPr>
        <p:spPr bwMode="gray">
          <a:xfrm>
            <a:off x="1317625" y="1155700"/>
            <a:ext cx="2203450"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Wind/Hail/Flood (3), </a:t>
            </a:r>
            <a:r>
              <a:rPr lang="en-US" sz="1400" dirty="0" smtClean="0"/>
              <a:t>$21.4</a:t>
            </a:r>
            <a:endParaRPr lang="en-US" sz="1400" dirty="0"/>
          </a:p>
        </p:txBody>
      </p:sp>
      <p:sp>
        <p:nvSpPr>
          <p:cNvPr id="33808" name="Freeform 2"/>
          <p:cNvSpPr>
            <a:spLocks/>
          </p:cNvSpPr>
          <p:nvPr/>
        </p:nvSpPr>
        <p:spPr bwMode="gray">
          <a:xfrm>
            <a:off x="4608767" y="1489742"/>
            <a:ext cx="425450" cy="187325"/>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09" name="Rectangle 8"/>
          <p:cNvSpPr>
            <a:spLocks noChangeArrowheads="1"/>
          </p:cNvSpPr>
          <p:nvPr/>
        </p:nvSpPr>
        <p:spPr bwMode="gray">
          <a:xfrm>
            <a:off x="5107036" y="1474788"/>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Other (5), </a:t>
            </a:r>
            <a:r>
              <a:rPr lang="en-US" sz="1400" dirty="0" smtClean="0"/>
              <a:t>$0.2</a:t>
            </a:r>
            <a:endParaRPr lang="en-US" sz="1400" dirty="0"/>
          </a:p>
        </p:txBody>
      </p:sp>
      <p:sp>
        <p:nvSpPr>
          <p:cNvPr id="33810" name="Freeform 2"/>
          <p:cNvSpPr>
            <a:spLocks/>
          </p:cNvSpPr>
          <p:nvPr/>
        </p:nvSpPr>
        <p:spPr bwMode="gray">
          <a:xfrm rot="5400000">
            <a:off x="3577432" y="1141746"/>
            <a:ext cx="501650"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1" name="Freeform 2"/>
          <p:cNvSpPr>
            <a:spLocks/>
          </p:cNvSpPr>
          <p:nvPr/>
        </p:nvSpPr>
        <p:spPr bwMode="gray">
          <a:xfrm>
            <a:off x="4488166" y="1304925"/>
            <a:ext cx="425450" cy="33813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2" name="Text Box 6"/>
          <p:cNvSpPr txBox="1">
            <a:spLocks noChangeArrowheads="1"/>
          </p:cNvSpPr>
          <p:nvPr/>
        </p:nvSpPr>
        <p:spPr bwMode="blackWhite">
          <a:xfrm>
            <a:off x="6284913" y="4003675"/>
            <a:ext cx="2784475" cy="1404938"/>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a:solidFill>
                  <a:srgbClr val="FFFFFF"/>
                </a:solidFill>
              </a:rPr>
              <a:t>Wind losses are by far cause the most catastrophe losses, even if hurricanes/TS are excluded.</a:t>
            </a:r>
          </a:p>
        </p:txBody>
      </p:sp>
      <p:sp>
        <p:nvSpPr>
          <p:cNvPr id="21" name="AutoShape 7"/>
          <p:cNvSpPr>
            <a:spLocks noChangeArrowheads="1"/>
          </p:cNvSpPr>
          <p:nvPr/>
        </p:nvSpPr>
        <p:spPr bwMode="blackWhite">
          <a:xfrm>
            <a:off x="258763" y="3479800"/>
            <a:ext cx="2244725" cy="987425"/>
          </a:xfrm>
          <a:prstGeom prst="wedgeRectCallout">
            <a:avLst>
              <a:gd name="adj1" fmla="val 87148"/>
              <a:gd name="adj2" fmla="val 2308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cs typeface="+mn-cs"/>
              </a:rPr>
              <a:t>Tornado share of CAT losses is rising</a:t>
            </a:r>
          </a:p>
        </p:txBody>
      </p:sp>
      <p:sp>
        <p:nvSpPr>
          <p:cNvPr id="22" name="Text Box 6"/>
          <p:cNvSpPr txBox="1">
            <a:spLocks noChangeArrowheads="1"/>
          </p:cNvSpPr>
          <p:nvPr/>
        </p:nvSpPr>
        <p:spPr bwMode="blackWhite">
          <a:xfrm>
            <a:off x="6415550" y="1356852"/>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Insured cat losses from 1995-2014 totaled $395.6B, an average of $19.8B per year or $1.65B per month</a:t>
            </a:r>
            <a:endParaRPr lang="en-US" sz="2000" b="1" dirty="0">
              <a:solidFill>
                <a:srgbClr val="FFFFFF"/>
              </a:solidFill>
            </a:endParaRPr>
          </a:p>
        </p:txBody>
      </p:sp>
      <p:sp>
        <p:nvSpPr>
          <p:cNvPr id="23" name="AutoShape 17"/>
          <p:cNvSpPr>
            <a:spLocks noChangeArrowheads="1"/>
          </p:cNvSpPr>
          <p:nvPr/>
        </p:nvSpPr>
        <p:spPr bwMode="blackWhite">
          <a:xfrm>
            <a:off x="114365" y="1338263"/>
            <a:ext cx="1446524" cy="1398127"/>
          </a:xfrm>
          <a:prstGeom prst="wedgeRectCallout">
            <a:avLst>
              <a:gd name="adj1" fmla="val 138957"/>
              <a:gd name="adj2" fmla="val 431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Winter storm losses were much above average in 2014/15 are will push this share up</a:t>
            </a:r>
            <a:endParaRPr lang="en-US" sz="1400" b="1" dirty="0">
              <a:solidFill>
                <a:schemeClr val="bg1"/>
              </a:solidFill>
            </a:endParaRPr>
          </a:p>
        </p:txBody>
      </p:sp>
    </p:spTree>
    <p:extLst>
      <p:ext uri="{BB962C8B-B14F-4D97-AF65-F5344CB8AC3E}">
        <p14:creationId xmlns:p14="http://schemas.microsoft.com/office/powerpoint/2010/main" val="10348614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par>
                          <p:cTn id="8" fill="hold">
                            <p:stCondLst>
                              <p:cond delay="12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Textfeld 11"/>
          <p:cNvSpPr txBox="1"/>
          <p:nvPr/>
        </p:nvSpPr>
        <p:spPr>
          <a:xfrm>
            <a:off x="7228812" y="6095540"/>
            <a:ext cx="1455720" cy="507827"/>
          </a:xfrm>
          <a:prstGeom prst="rect">
            <a:avLst/>
          </a:prstGeom>
          <a:noFill/>
          <a:effectLst/>
        </p:spPr>
        <p:txBody>
          <a:bodyPr wrap="square" lIns="91436" tIns="45718" rIns="91436" bIns="45718" rtlCol="0">
            <a:spAutoFit/>
          </a:bodyPr>
          <a:lstStyle/>
          <a:p>
            <a:r>
              <a:rPr lang="de-DE" sz="900" b="1" dirty="0">
                <a:latin typeface="Arial" panose="020B0604020202020204" pitchFamily="34" charset="0"/>
                <a:cs typeface="Arial" panose="020B0604020202020204" pitchFamily="34" charset="0"/>
              </a:rPr>
              <a:t>**</a:t>
            </a:r>
            <a:r>
              <a:rPr lang="de-DE" sz="900" b="1" dirty="0" err="1">
                <a:latin typeface="Arial" panose="020B0604020202020204" pitchFamily="34" charset="0"/>
                <a:cs typeface="Arial" panose="020B0604020202020204" pitchFamily="34" charset="0"/>
              </a:rPr>
              <a:t>Losses</a:t>
            </a:r>
            <a:r>
              <a:rPr lang="de-DE" sz="900" b="1" dirty="0">
                <a:latin typeface="Arial" panose="020B0604020202020204" pitchFamily="34" charset="0"/>
                <a:cs typeface="Arial" panose="020B0604020202020204" pitchFamily="34" charset="0"/>
              </a:rPr>
              <a:t> </a:t>
            </a:r>
            <a:r>
              <a:rPr lang="de-DE" sz="900" b="1" dirty="0" err="1">
                <a:latin typeface="Arial" panose="020B0604020202020204" pitchFamily="34" charset="0"/>
                <a:cs typeface="Arial" panose="020B0604020202020204" pitchFamily="34" charset="0"/>
              </a:rPr>
              <a:t>adjusted</a:t>
            </a:r>
            <a:r>
              <a:rPr lang="de-DE" sz="900" b="1" dirty="0">
                <a:latin typeface="Arial" panose="020B0604020202020204" pitchFamily="34" charset="0"/>
                <a:cs typeface="Arial" panose="020B0604020202020204" pitchFamily="34" charset="0"/>
              </a:rPr>
              <a:t> </a:t>
            </a:r>
            <a:r>
              <a:rPr lang="de-DE" sz="900" b="1" dirty="0" err="1">
                <a:latin typeface="Arial" panose="020B0604020202020204" pitchFamily="34" charset="0"/>
                <a:cs typeface="Arial" panose="020B0604020202020204" pitchFamily="34" charset="0"/>
              </a:rPr>
              <a:t>to</a:t>
            </a:r>
            <a:r>
              <a:rPr lang="de-DE" sz="900" b="1" dirty="0">
                <a:latin typeface="Arial" panose="020B0604020202020204" pitchFamily="34" charset="0"/>
                <a:cs typeface="Arial" panose="020B0604020202020204" pitchFamily="34" charset="0"/>
              </a:rPr>
              <a:t> </a:t>
            </a:r>
            <a:r>
              <a:rPr lang="de-DE" sz="900" b="1" dirty="0" err="1">
                <a:latin typeface="Arial" panose="020B0604020202020204" pitchFamily="34" charset="0"/>
                <a:cs typeface="Arial" panose="020B0604020202020204" pitchFamily="34" charset="0"/>
              </a:rPr>
              <a:t>inflation</a:t>
            </a:r>
            <a:r>
              <a:rPr lang="de-DE" sz="900" b="1" dirty="0">
                <a:latin typeface="Arial" panose="020B0604020202020204" pitchFamily="34" charset="0"/>
                <a:cs typeface="Arial" panose="020B0604020202020204" pitchFamily="34" charset="0"/>
              </a:rPr>
              <a:t> </a:t>
            </a:r>
            <a:r>
              <a:rPr lang="de-DE" sz="900" b="1" dirty="0" err="1">
                <a:latin typeface="Arial" panose="020B0604020202020204" pitchFamily="34" charset="0"/>
                <a:cs typeface="Arial" panose="020B0604020202020204" pitchFamily="34" charset="0"/>
              </a:rPr>
              <a:t>based</a:t>
            </a:r>
            <a:r>
              <a:rPr lang="de-DE" sz="900" b="1" dirty="0">
                <a:latin typeface="Arial" panose="020B0604020202020204" pitchFamily="34" charset="0"/>
                <a:cs typeface="Arial" panose="020B0604020202020204" pitchFamily="34" charset="0"/>
              </a:rPr>
              <a:t> on </a:t>
            </a:r>
            <a:r>
              <a:rPr lang="de-DE" sz="900" b="1" dirty="0" err="1">
                <a:latin typeface="Arial" panose="020B0604020202020204" pitchFamily="34" charset="0"/>
                <a:cs typeface="Arial" panose="020B0604020202020204" pitchFamily="34" charset="0"/>
              </a:rPr>
              <a:t>country</a:t>
            </a:r>
            <a:r>
              <a:rPr lang="de-DE" sz="900" b="1" dirty="0">
                <a:latin typeface="Arial" panose="020B0604020202020204" pitchFamily="34" charset="0"/>
                <a:cs typeface="Arial" panose="020B0604020202020204" pitchFamily="34" charset="0"/>
              </a:rPr>
              <a:t> CPI</a:t>
            </a:r>
            <a:endParaRPr lang="en-US" sz="900" b="1" dirty="0" err="1">
              <a:latin typeface="Arial" panose="020B0604020202020204" pitchFamily="34" charset="0"/>
              <a:cs typeface="Arial" panose="020B0604020202020204" pitchFamily="34" charset="0"/>
            </a:endParaRPr>
          </a:p>
        </p:txBody>
      </p:sp>
      <p:sp>
        <p:nvSpPr>
          <p:cNvPr id="14" name="Textfeld 13"/>
          <p:cNvSpPr txBox="1">
            <a:spLocks noChangeArrowheads="1"/>
          </p:cNvSpPr>
          <p:nvPr/>
        </p:nvSpPr>
        <p:spPr bwMode="auto">
          <a:xfrm>
            <a:off x="5389458" y="6003207"/>
            <a:ext cx="1777594" cy="707882"/>
          </a:xfrm>
          <a:prstGeom prst="rect">
            <a:avLst/>
          </a:prstGeom>
          <a:noFill/>
          <a:ln w="9525">
            <a:noFill/>
            <a:miter lim="800000"/>
            <a:headEnd/>
            <a:tailEnd/>
          </a:ln>
        </p:spPr>
        <p:txBody>
          <a:bodyPr wrap="square" lIns="91436" tIns="45718" rIns="91436" bIns="45718">
            <a:spAutoFit/>
          </a:bodyPr>
          <a:lstStyle/>
          <a:p>
            <a:r>
              <a:rPr lang="de-DE" sz="1000" b="1" dirty="0">
                <a:latin typeface="Arial" panose="020B0604020202020204" pitchFamily="34" charset="0"/>
                <a:cs typeface="Arial" panose="020B0604020202020204" pitchFamily="34" charset="0"/>
              </a:rPr>
              <a:t>*Winter </a:t>
            </a:r>
            <a:r>
              <a:rPr lang="de-DE" sz="1000" b="1" dirty="0" err="1">
                <a:latin typeface="Arial" panose="020B0604020202020204" pitchFamily="34" charset="0"/>
                <a:cs typeface="Arial" panose="020B0604020202020204" pitchFamily="34" charset="0"/>
              </a:rPr>
              <a:t>storms</a:t>
            </a:r>
            <a:r>
              <a:rPr lang="de-DE" sz="1000" b="1" dirty="0">
                <a:latin typeface="Arial" panose="020B0604020202020204" pitchFamily="34" charset="0"/>
                <a:cs typeface="Arial" panose="020B0604020202020204" pitchFamily="34" charset="0"/>
              </a:rPr>
              <a:t> </a:t>
            </a:r>
            <a:r>
              <a:rPr lang="de-DE" sz="1000" b="1" dirty="0" err="1">
                <a:latin typeface="Arial" panose="020B0604020202020204" pitchFamily="34" charset="0"/>
                <a:cs typeface="Arial" panose="020B0604020202020204" pitchFamily="34" charset="0"/>
              </a:rPr>
              <a:t>include</a:t>
            </a:r>
            <a:r>
              <a:rPr lang="de-DE" sz="1000" b="1" dirty="0">
                <a:latin typeface="Arial" panose="020B0604020202020204" pitchFamily="34" charset="0"/>
                <a:cs typeface="Arial" panose="020B0604020202020204" pitchFamily="34" charset="0"/>
              </a:rPr>
              <a:t> winter </a:t>
            </a:r>
            <a:r>
              <a:rPr lang="de-DE" sz="1000" b="1" dirty="0" err="1">
                <a:latin typeface="Arial" panose="020B0604020202020204" pitchFamily="34" charset="0"/>
                <a:cs typeface="Arial" panose="020B0604020202020204" pitchFamily="34" charset="0"/>
              </a:rPr>
              <a:t>damage</a:t>
            </a:r>
            <a:r>
              <a:rPr lang="de-DE" sz="1000" b="1" dirty="0">
                <a:latin typeface="Arial" panose="020B0604020202020204" pitchFamily="34" charset="0"/>
                <a:cs typeface="Arial" panose="020B0604020202020204" pitchFamily="34" charset="0"/>
              </a:rPr>
              <a:t>, </a:t>
            </a:r>
            <a:r>
              <a:rPr lang="de-DE" sz="1000" b="1" dirty="0" err="1">
                <a:latin typeface="Arial" panose="020B0604020202020204" pitchFamily="34" charset="0"/>
                <a:cs typeface="Arial" panose="020B0604020202020204" pitchFamily="34" charset="0"/>
              </a:rPr>
              <a:t>blizzard</a:t>
            </a:r>
            <a:r>
              <a:rPr lang="de-DE" sz="1000" b="1" dirty="0">
                <a:latin typeface="Arial" panose="020B0604020202020204" pitchFamily="34" charset="0"/>
                <a:cs typeface="Arial" panose="020B0604020202020204" pitchFamily="34" charset="0"/>
              </a:rPr>
              <a:t>, </a:t>
            </a:r>
            <a:r>
              <a:rPr lang="de-DE" sz="1000" b="1" dirty="0" err="1">
                <a:latin typeface="Arial" panose="020B0604020202020204" pitchFamily="34" charset="0"/>
                <a:cs typeface="Arial" panose="020B0604020202020204" pitchFamily="34" charset="0"/>
              </a:rPr>
              <a:t>snow</a:t>
            </a:r>
            <a:r>
              <a:rPr lang="de-DE" sz="1000" b="1" dirty="0">
                <a:latin typeface="Arial" panose="020B0604020202020204" pitchFamily="34" charset="0"/>
                <a:cs typeface="Arial" panose="020B0604020202020204" pitchFamily="34" charset="0"/>
              </a:rPr>
              <a:t> </a:t>
            </a:r>
            <a:r>
              <a:rPr lang="de-DE" sz="1000" b="1" dirty="0" err="1">
                <a:latin typeface="Arial" panose="020B0604020202020204" pitchFamily="34" charset="0"/>
                <a:cs typeface="Arial" panose="020B0604020202020204" pitchFamily="34" charset="0"/>
              </a:rPr>
              <a:t>storm</a:t>
            </a:r>
            <a:r>
              <a:rPr lang="de-DE" sz="1000" b="1" dirty="0">
                <a:latin typeface="Arial" panose="020B0604020202020204" pitchFamily="34" charset="0"/>
                <a:cs typeface="Arial" panose="020B0604020202020204" pitchFamily="34" charset="0"/>
              </a:rPr>
              <a:t> </a:t>
            </a:r>
            <a:r>
              <a:rPr lang="de-DE" sz="1000" b="1" dirty="0" err="1">
                <a:latin typeface="Arial" panose="020B0604020202020204" pitchFamily="34" charset="0"/>
                <a:cs typeface="Arial" panose="020B0604020202020204" pitchFamily="34" charset="0"/>
              </a:rPr>
              <a:t>and</a:t>
            </a:r>
            <a:r>
              <a:rPr lang="de-DE" sz="1000" b="1" dirty="0">
                <a:latin typeface="Arial" panose="020B0604020202020204" pitchFamily="34" charset="0"/>
                <a:cs typeface="Arial" panose="020B0604020202020204" pitchFamily="34" charset="0"/>
              </a:rPr>
              <a:t> </a:t>
            </a:r>
            <a:r>
              <a:rPr lang="de-DE" sz="1000" b="1" dirty="0" err="1">
                <a:latin typeface="Arial" panose="020B0604020202020204" pitchFamily="34" charset="0"/>
                <a:cs typeface="Arial" panose="020B0604020202020204" pitchFamily="34" charset="0"/>
              </a:rPr>
              <a:t>cold</a:t>
            </a:r>
            <a:r>
              <a:rPr lang="de-DE" sz="1000" b="1" dirty="0">
                <a:latin typeface="Arial" panose="020B0604020202020204" pitchFamily="34" charset="0"/>
                <a:cs typeface="Arial" panose="020B0604020202020204" pitchFamily="34" charset="0"/>
              </a:rPr>
              <a:t> </a:t>
            </a:r>
            <a:r>
              <a:rPr lang="de-DE" sz="1000" b="1" dirty="0" err="1">
                <a:latin typeface="Arial" panose="020B0604020202020204" pitchFamily="34" charset="0"/>
                <a:cs typeface="Arial" panose="020B0604020202020204" pitchFamily="34" charset="0"/>
              </a:rPr>
              <a:t>wave</a:t>
            </a:r>
            <a:endParaRPr lang="de-DE" sz="1000" b="1" dirty="0">
              <a:latin typeface="Arial" panose="020B0604020202020204" pitchFamily="34" charset="0"/>
              <a:cs typeface="Arial" panose="020B0604020202020204" pitchFamily="34" charset="0"/>
            </a:endParaRPr>
          </a:p>
        </p:txBody>
      </p:sp>
      <p:sp>
        <p:nvSpPr>
          <p:cNvPr id="15" name="TextBox 14"/>
          <p:cNvSpPr txBox="1"/>
          <p:nvPr/>
        </p:nvSpPr>
        <p:spPr>
          <a:xfrm>
            <a:off x="8433033" y="6464868"/>
            <a:ext cx="685800" cy="246221"/>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104</a:t>
            </a:fld>
            <a:endParaRPr lang="en-US" sz="1000" dirty="0">
              <a:solidFill>
                <a:schemeClr val="accent4">
                  <a:lumMod val="75000"/>
                </a:schemeClr>
              </a:solidFill>
            </a:endParaRPr>
          </a:p>
        </p:txBody>
      </p:sp>
      <p:pic>
        <p:nvPicPr>
          <p:cNvPr id="3" name="Picture 2"/>
          <p:cNvPicPr>
            <a:picLocks noChangeAspect="1" noChangeArrowheads="1"/>
          </p:cNvPicPr>
          <p:nvPr/>
        </p:nvPicPr>
        <p:blipFill>
          <a:blip r:embed="rId4" cstate="screen"/>
          <a:srcRect/>
          <a:stretch>
            <a:fillRect/>
          </a:stretch>
        </p:blipFill>
        <p:spPr bwMode="auto">
          <a:xfrm>
            <a:off x="10008" y="2227991"/>
            <a:ext cx="8674523" cy="3764045"/>
          </a:xfrm>
          <a:prstGeom prst="rect">
            <a:avLst/>
          </a:prstGeom>
          <a:noFill/>
          <a:ln w="9525">
            <a:noFill/>
            <a:miter lim="800000"/>
            <a:headEnd/>
            <a:tailEnd/>
          </a:ln>
          <a:effectLst/>
        </p:spPr>
      </p:pic>
      <p:sp>
        <p:nvSpPr>
          <p:cNvPr id="22" name="Text Box 49"/>
          <p:cNvSpPr txBox="1">
            <a:spLocks noChangeArrowheads="1"/>
          </p:cNvSpPr>
          <p:nvPr/>
        </p:nvSpPr>
        <p:spPr bwMode="auto">
          <a:xfrm>
            <a:off x="336243" y="6464868"/>
            <a:ext cx="5942012" cy="138499"/>
          </a:xfrm>
          <a:prstGeom prst="rect">
            <a:avLst/>
          </a:prstGeom>
          <a:noFill/>
          <a:ln w="9525">
            <a:noFill/>
            <a:miter lim="800000"/>
            <a:headEnd/>
            <a:tailEnd/>
          </a:ln>
        </p:spPr>
        <p:txBody>
          <a:bodyPr wrap="square" lIns="0" tIns="0" rIns="0" bIns="0">
            <a:spAutoFit/>
          </a:bodyPr>
          <a:lstStyle/>
          <a:p>
            <a:pPr>
              <a:spcBef>
                <a:spcPct val="10000"/>
              </a:spcBef>
            </a:pPr>
            <a:r>
              <a:rPr lang="en-US" sz="900" dirty="0">
                <a:solidFill>
                  <a:schemeClr val="accent4">
                    <a:lumMod val="75000"/>
                  </a:schemeClr>
                </a:solidFill>
                <a:latin typeface="Arial" panose="020B0604020202020204" pitchFamily="34" charset="0"/>
                <a:cs typeface="Arial" panose="020B0604020202020204" pitchFamily="34" charset="0"/>
              </a:rPr>
              <a:t>Source: Property Claim Services, MR </a:t>
            </a:r>
            <a:r>
              <a:rPr lang="en-US" sz="900" dirty="0" err="1">
                <a:solidFill>
                  <a:schemeClr val="accent4">
                    <a:lumMod val="75000"/>
                  </a:schemeClr>
                </a:solidFill>
                <a:latin typeface="Arial" panose="020B0604020202020204" pitchFamily="34" charset="0"/>
                <a:cs typeface="Arial" panose="020B0604020202020204" pitchFamily="34" charset="0"/>
              </a:rPr>
              <a:t>NatCatSERVICE</a:t>
            </a:r>
            <a:r>
              <a:rPr lang="en-US" sz="900" dirty="0">
                <a:solidFill>
                  <a:schemeClr val="accent4">
                    <a:lumMod val="75000"/>
                  </a:schemeClr>
                </a:solidFill>
                <a:latin typeface="Arial" panose="020B0604020202020204" pitchFamily="34" charset="0"/>
                <a:cs typeface="Arial" panose="020B0604020202020204" pitchFamily="34" charset="0"/>
              </a:rPr>
              <a:t>.</a:t>
            </a:r>
          </a:p>
        </p:txBody>
      </p:sp>
      <p:sp>
        <p:nvSpPr>
          <p:cNvPr id="24" name="Textfeld 9"/>
          <p:cNvSpPr txBox="1"/>
          <p:nvPr/>
        </p:nvSpPr>
        <p:spPr bwMode="auto">
          <a:xfrm>
            <a:off x="10008" y="1815565"/>
            <a:ext cx="2459865" cy="307773"/>
          </a:xfrm>
          <a:prstGeom prst="rect">
            <a:avLst/>
          </a:prstGeom>
          <a:noFill/>
          <a:ln w="9525">
            <a:noFill/>
            <a:miter lim="800000"/>
            <a:headEnd/>
            <a:tailEnd/>
          </a:ln>
        </p:spPr>
        <p:txBody>
          <a:bodyPr wrap="square" lIns="91436" tIns="45718" rIns="91436" bIns="45718" rtlCol="0">
            <a:spAutoFit/>
          </a:bodyPr>
          <a:lstStyle/>
          <a:p>
            <a:pPr algn="just" eaLnBrk="0" hangingPunct="0">
              <a:buClr>
                <a:srgbClr val="FF3300"/>
              </a:buClr>
            </a:pPr>
            <a:r>
              <a:rPr lang="de-DE" sz="1400" b="1" dirty="0" smtClean="0">
                <a:solidFill>
                  <a:srgbClr val="2B7299"/>
                </a:solidFill>
              </a:rPr>
              <a:t>$ </a:t>
            </a:r>
            <a:r>
              <a:rPr lang="de-DE" sz="1400" b="1" dirty="0" smtClean="0">
                <a:solidFill>
                  <a:srgbClr val="2B7299"/>
                </a:solidFill>
                <a:latin typeface="Arial" panose="020B0604020202020204" pitchFamily="34" charset="0"/>
                <a:cs typeface="Arial" panose="020B0604020202020204" pitchFamily="34" charset="0"/>
              </a:rPr>
              <a:t>Billions, in 2014 Dollars</a:t>
            </a:r>
            <a:endParaRPr lang="de-DE" sz="1400" b="1" dirty="0">
              <a:solidFill>
                <a:srgbClr val="2B7299"/>
              </a:solidFill>
              <a:latin typeface="Arial" panose="020B0604020202020204" pitchFamily="34" charset="0"/>
              <a:cs typeface="Arial" panose="020B0604020202020204" pitchFamily="34" charset="0"/>
            </a:endParaRPr>
          </a:p>
        </p:txBody>
      </p:sp>
      <p:sp>
        <p:nvSpPr>
          <p:cNvPr id="4" name="Rectangle 3"/>
          <p:cNvSpPr/>
          <p:nvPr/>
        </p:nvSpPr>
        <p:spPr>
          <a:xfrm>
            <a:off x="8574417" y="3797569"/>
            <a:ext cx="110114" cy="184868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utoShape 7"/>
          <p:cNvSpPr>
            <a:spLocks noChangeArrowheads="1"/>
          </p:cNvSpPr>
          <p:nvPr/>
        </p:nvSpPr>
        <p:spPr bwMode="blackWhite">
          <a:xfrm>
            <a:off x="6539858" y="1359372"/>
            <a:ext cx="2554188" cy="1382865"/>
          </a:xfrm>
          <a:prstGeom prst="wedgeRectCallout">
            <a:avLst>
              <a:gd name="adj1" fmla="val 31113"/>
              <a:gd name="adj2" fmla="val 12065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anose="020B0604020202020204" pitchFamily="34" charset="0"/>
                <a:cs typeface="Arial" panose="020B0604020202020204" pitchFamily="34" charset="0"/>
              </a:rPr>
              <a:t>2015 insured winter storm losses totaled $2.3B, similar to 2014 and about double the long-run average</a:t>
            </a:r>
            <a:endParaRPr lang="en-US" sz="1600" b="1" dirty="0">
              <a:solidFill>
                <a:srgbClr val="FFFFFF"/>
              </a:solidFill>
              <a:latin typeface="Arial" panose="020B0604020202020204" pitchFamily="34" charset="0"/>
              <a:cs typeface="Arial" panose="020B0604020202020204" pitchFamily="34" charset="0"/>
            </a:endParaRPr>
          </a:p>
        </p:txBody>
      </p:sp>
      <p:sp>
        <p:nvSpPr>
          <p:cNvPr id="21" name="AutoShape 7"/>
          <p:cNvSpPr>
            <a:spLocks noChangeArrowheads="1"/>
          </p:cNvSpPr>
          <p:nvPr/>
        </p:nvSpPr>
        <p:spPr bwMode="blackWhite">
          <a:xfrm>
            <a:off x="3958300" y="1104050"/>
            <a:ext cx="2563424" cy="1765802"/>
          </a:xfrm>
          <a:prstGeom prst="wedgeRectCallout">
            <a:avLst>
              <a:gd name="adj1" fmla="val -55474"/>
              <a:gd name="adj2" fmla="val 3726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Three of the four most costly years ever for insured losses from winter storms and damage occurred in the 1990s, led by the “Storm of the Century” in 1993.</a:t>
            </a:r>
            <a:endParaRPr lang="en-US" sz="1600" b="1" dirty="0">
              <a:solidFill>
                <a:srgbClr val="FFFFFF"/>
              </a:solidFill>
              <a:latin typeface="Arial" pitchFamily="34" charset="0"/>
              <a:cs typeface="Arial" pitchFamily="34" charset="0"/>
            </a:endParaRPr>
          </a:p>
        </p:txBody>
      </p:sp>
      <p:sp>
        <p:nvSpPr>
          <p:cNvPr id="26" name="AutoShape 7"/>
          <p:cNvSpPr>
            <a:spLocks noChangeArrowheads="1"/>
          </p:cNvSpPr>
          <p:nvPr/>
        </p:nvSpPr>
        <p:spPr bwMode="blackWhite">
          <a:xfrm>
            <a:off x="1420913" y="2663841"/>
            <a:ext cx="1693862" cy="854597"/>
          </a:xfrm>
          <a:prstGeom prst="wedgeRectCallout">
            <a:avLst>
              <a:gd name="adj1" fmla="val 53292"/>
              <a:gd name="adj2" fmla="val 103804"/>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5-year running average</a:t>
            </a:r>
            <a:endParaRPr lang="en-US" b="1" dirty="0">
              <a:solidFill>
                <a:srgbClr val="FFFFFF"/>
              </a:solidFill>
              <a:latin typeface="Arial" pitchFamily="34" charset="0"/>
              <a:cs typeface="Arial" pitchFamily="34" charset="0"/>
            </a:endParaRPr>
          </a:p>
        </p:txBody>
      </p:sp>
      <p:sp>
        <p:nvSpPr>
          <p:cNvPr id="27" name="Title 7"/>
          <p:cNvSpPr txBox="1">
            <a:spLocks/>
          </p:cNvSpPr>
          <p:nvPr/>
        </p:nvSpPr>
        <p:spPr bwMode="black">
          <a:xfrm>
            <a:off x="153929" y="73740"/>
            <a:ext cx="7608742" cy="8128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225A7A"/>
                </a:solidFill>
                <a:effectLst/>
                <a:uLnTx/>
                <a:uFillTx/>
                <a:latin typeface="Arial"/>
                <a:cs typeface="Arial"/>
              </a:rPr>
              <a:t>Winter Storm and Winter Damage Events in the US, 1980-2015 (2014 US$)</a:t>
            </a:r>
            <a:endParaRPr kumimoji="0" lang="en-US" sz="2800" b="1" i="0" u="none" strike="noStrike" kern="0" cap="none" spc="0" normalizeH="0" baseline="0" noProof="0" dirty="0">
              <a:ln>
                <a:noFill/>
              </a:ln>
              <a:solidFill>
                <a:srgbClr val="225A7A"/>
              </a:solidFill>
              <a:effectLst/>
              <a:uLnTx/>
              <a:uFillTx/>
              <a:ea typeface="+mj-ea"/>
              <a:cs typeface="+mj-cs"/>
            </a:endParaRPr>
          </a:p>
        </p:txBody>
      </p:sp>
    </p:spTree>
    <p:custDataLst>
      <p:tags r:id="rId1"/>
    </p:custDataLst>
    <p:extLst>
      <p:ext uri="{BB962C8B-B14F-4D97-AF65-F5344CB8AC3E}">
        <p14:creationId xmlns:p14="http://schemas.microsoft.com/office/powerpoint/2010/main" val="187667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childTnLst>
                          </p:cTn>
                        </p:par>
                        <p:par>
                          <p:cTn id="12" fill="hold">
                            <p:stCondLst>
                              <p:cond delay="2400"/>
                            </p:stCondLst>
                            <p:childTnLst>
                              <p:par>
                                <p:cTn id="13" presetID="22" presetClass="entr" presetSubtype="2" fill="hold" grpId="0" nodeType="afterEffect">
                                  <p:stCondLst>
                                    <p:cond delay="700"/>
                                  </p:stCondLst>
                                  <p:childTnLst>
                                    <p:set>
                                      <p:cBhvr>
                                        <p:cTn id="14" dur="1" fill="hold">
                                          <p:stCondLst>
                                            <p:cond delay="0"/>
                                          </p:stCondLst>
                                        </p:cTn>
                                        <p:tgtEl>
                                          <p:spTgt spid="26"/>
                                        </p:tgtEl>
                                        <p:attrNameLst>
                                          <p:attrName>style.visibility</p:attrName>
                                        </p:attrNameLst>
                                      </p:cBhvr>
                                      <p:to>
                                        <p:strVal val="visible"/>
                                      </p:to>
                                    </p:set>
                                    <p:animEffect transition="in" filter="wipe(right)">
                                      <p:cBhvr>
                                        <p:cTn id="1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6"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26"/>
          <p:cNvSpPr>
            <a:spLocks noGrp="1"/>
          </p:cNvSpPr>
          <p:nvPr>
            <p:ph type="title"/>
          </p:nvPr>
        </p:nvSpPr>
        <p:spPr>
          <a:xfrm>
            <a:off x="148048" y="159339"/>
            <a:ext cx="8609510" cy="795370"/>
          </a:xfrm>
        </p:spPr>
        <p:txBody>
          <a:bodyPr/>
          <a:lstStyle/>
          <a:p>
            <a:pPr lvl="0"/>
            <a:r>
              <a:rPr lang="de-DE" dirty="0">
                <a:solidFill>
                  <a:srgbClr val="2B7299"/>
                </a:solidFill>
              </a:rPr>
              <a:t>Loss </a:t>
            </a:r>
            <a:r>
              <a:rPr lang="de-DE" dirty="0" smtClean="0">
                <a:solidFill>
                  <a:srgbClr val="2B7299"/>
                </a:solidFill>
              </a:rPr>
              <a:t>Events </a:t>
            </a:r>
            <a:r>
              <a:rPr lang="de-DE" dirty="0">
                <a:solidFill>
                  <a:srgbClr val="2B7299"/>
                </a:solidFill>
              </a:rPr>
              <a:t>in the </a:t>
            </a:r>
            <a:r>
              <a:rPr lang="de-DE" dirty="0" smtClean="0">
                <a:solidFill>
                  <a:srgbClr val="2B7299"/>
                </a:solidFill>
              </a:rPr>
              <a:t>US, </a:t>
            </a:r>
            <a:r>
              <a:rPr lang="de-DE" dirty="0">
                <a:solidFill>
                  <a:srgbClr val="2B7299"/>
                </a:solidFill>
              </a:rPr>
              <a:t>1980 – 2014</a:t>
            </a:r>
            <a:br>
              <a:rPr lang="de-DE" dirty="0">
                <a:solidFill>
                  <a:srgbClr val="2B7299"/>
                </a:solidFill>
              </a:rPr>
            </a:br>
            <a:r>
              <a:rPr lang="de-DE" sz="2000" dirty="0"/>
              <a:t>Overall and </a:t>
            </a:r>
            <a:r>
              <a:rPr lang="de-DE" sz="2000" dirty="0" smtClean="0"/>
              <a:t>Insured </a:t>
            </a:r>
            <a:r>
              <a:rPr lang="de-DE" sz="2000" dirty="0"/>
              <a:t>L</a:t>
            </a:r>
            <a:r>
              <a:rPr lang="de-DE" sz="2000" dirty="0" smtClean="0"/>
              <a:t>osses </a:t>
            </a:r>
            <a:endParaRPr lang="de-DE" sz="2000" dirty="0">
              <a:solidFill>
                <a:srgbClr val="4D4E53"/>
              </a:solidFill>
            </a:endParaRPr>
          </a:p>
        </p:txBody>
      </p:sp>
      <p:sp>
        <p:nvSpPr>
          <p:cNvPr id="17" name="TextBox 16"/>
          <p:cNvSpPr txBox="1"/>
          <p:nvPr/>
        </p:nvSpPr>
        <p:spPr>
          <a:xfrm>
            <a:off x="8368823" y="6340316"/>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105</a:t>
            </a:fld>
            <a:endParaRPr lang="en-US" sz="1000" dirty="0">
              <a:solidFill>
                <a:schemeClr val="accent4">
                  <a:lumMod val="75000"/>
                </a:schemeClr>
              </a:solidFill>
            </a:endParaRPr>
          </a:p>
        </p:txBody>
      </p:sp>
      <p:grpSp>
        <p:nvGrpSpPr>
          <p:cNvPr id="2" name="Gruppieren 18"/>
          <p:cNvGrpSpPr>
            <a:grpSpLocks/>
          </p:cNvGrpSpPr>
          <p:nvPr/>
        </p:nvGrpSpPr>
        <p:grpSpPr bwMode="auto">
          <a:xfrm>
            <a:off x="7660357" y="4469250"/>
            <a:ext cx="1440101" cy="966050"/>
            <a:chOff x="1766029" y="5007184"/>
            <a:chExt cx="1044622" cy="969285"/>
          </a:xfrm>
        </p:grpSpPr>
        <p:sp>
          <p:nvSpPr>
            <p:cNvPr id="42" name="Textfeld 25"/>
            <p:cNvSpPr txBox="1">
              <a:spLocks noChangeArrowheads="1"/>
            </p:cNvSpPr>
            <p:nvPr/>
          </p:nvSpPr>
          <p:spPr bwMode="auto">
            <a:xfrm>
              <a:off x="1901118" y="5007184"/>
              <a:ext cx="909533" cy="401450"/>
            </a:xfrm>
            <a:prstGeom prst="rect">
              <a:avLst/>
            </a:prstGeom>
            <a:noFill/>
            <a:ln w="9525">
              <a:noFill/>
              <a:miter lim="800000"/>
              <a:headEnd/>
              <a:tailEnd/>
            </a:ln>
          </p:spPr>
          <p:txBody>
            <a:bodyPr wrap="none">
              <a:spAutoFit/>
            </a:bodyPr>
            <a:lstStyle/>
            <a:p>
              <a:r>
                <a:rPr lang="de-DE" sz="1000" b="1" dirty="0"/>
                <a:t>Overall </a:t>
              </a:r>
              <a:r>
                <a:rPr lang="de-DE" sz="1000" b="1" dirty="0" err="1"/>
                <a:t>losses</a:t>
              </a:r>
              <a:r>
                <a:rPr lang="de-DE" sz="1000" b="1" dirty="0"/>
                <a:t> </a:t>
              </a:r>
            </a:p>
            <a:p>
              <a:r>
                <a:rPr lang="de-DE" sz="1000" b="1" dirty="0"/>
                <a:t>(in 2013 </a:t>
              </a:r>
              <a:r>
                <a:rPr lang="de-DE" sz="1000" b="1" dirty="0" err="1"/>
                <a:t>values</a:t>
              </a:r>
              <a:r>
                <a:rPr lang="de-DE" sz="1000" b="1" dirty="0"/>
                <a:t>)*  </a:t>
              </a:r>
            </a:p>
          </p:txBody>
        </p:sp>
        <p:sp>
          <p:nvSpPr>
            <p:cNvPr id="43" name="Textfeld 26"/>
            <p:cNvSpPr txBox="1">
              <a:spLocks noChangeArrowheads="1"/>
            </p:cNvSpPr>
            <p:nvPr/>
          </p:nvSpPr>
          <p:spPr bwMode="auto">
            <a:xfrm>
              <a:off x="1867870" y="5531361"/>
              <a:ext cx="909533" cy="401450"/>
            </a:xfrm>
            <a:prstGeom prst="rect">
              <a:avLst/>
            </a:prstGeom>
            <a:noFill/>
            <a:ln w="9525">
              <a:noFill/>
              <a:miter lim="800000"/>
              <a:headEnd/>
              <a:tailEnd/>
            </a:ln>
          </p:spPr>
          <p:txBody>
            <a:bodyPr wrap="none">
              <a:spAutoFit/>
            </a:bodyPr>
            <a:lstStyle/>
            <a:p>
              <a:r>
                <a:rPr lang="de-DE" sz="1000" b="1" dirty="0" err="1"/>
                <a:t>Insured</a:t>
              </a:r>
              <a:r>
                <a:rPr lang="de-DE" sz="1000" b="1" dirty="0"/>
                <a:t> </a:t>
              </a:r>
              <a:r>
                <a:rPr lang="de-DE" sz="1000" b="1" dirty="0" err="1"/>
                <a:t>losses</a:t>
              </a:r>
              <a:r>
                <a:rPr lang="de-DE" sz="1000" b="1" dirty="0"/>
                <a:t> </a:t>
              </a:r>
            </a:p>
            <a:p>
              <a:r>
                <a:rPr lang="de-DE" sz="1000" b="1" dirty="0"/>
                <a:t>(in 2013 </a:t>
              </a:r>
              <a:r>
                <a:rPr lang="de-DE" sz="1000" b="1" dirty="0" err="1"/>
                <a:t>values</a:t>
              </a:r>
              <a:r>
                <a:rPr lang="de-DE" sz="1000" b="1" dirty="0"/>
                <a:t>)*  </a:t>
              </a:r>
            </a:p>
          </p:txBody>
        </p:sp>
        <p:sp>
          <p:nvSpPr>
            <p:cNvPr id="44" name="Rechteck 30"/>
            <p:cNvSpPr>
              <a:spLocks noChangeArrowheads="1"/>
            </p:cNvSpPr>
            <p:nvPr/>
          </p:nvSpPr>
          <p:spPr bwMode="auto">
            <a:xfrm>
              <a:off x="1766235" y="5121258"/>
              <a:ext cx="101635" cy="370569"/>
            </a:xfrm>
            <a:prstGeom prst="rect">
              <a:avLst/>
            </a:prstGeom>
            <a:solidFill>
              <a:srgbClr val="92D050"/>
            </a:solidFill>
            <a:ln w="9525" algn="ctr">
              <a:solidFill>
                <a:srgbClr val="4D4E53"/>
              </a:solidFill>
              <a:round/>
              <a:headEnd/>
              <a:tailEnd/>
            </a:ln>
          </p:spPr>
          <p:txBody>
            <a:bodyPr wrap="square">
              <a:spAutoFit/>
            </a:bodyPr>
            <a:lstStyle/>
            <a:p>
              <a:pPr marL="266687" indent="-265100"/>
              <a:endParaRPr lang="de-DE" dirty="0"/>
            </a:p>
          </p:txBody>
        </p:sp>
        <p:sp>
          <p:nvSpPr>
            <p:cNvPr id="45" name="Rechteck 31"/>
            <p:cNvSpPr>
              <a:spLocks noChangeArrowheads="1"/>
            </p:cNvSpPr>
            <p:nvPr/>
          </p:nvSpPr>
          <p:spPr bwMode="auto">
            <a:xfrm>
              <a:off x="1766029" y="5605900"/>
              <a:ext cx="92860" cy="370569"/>
            </a:xfrm>
            <a:prstGeom prst="rect">
              <a:avLst/>
            </a:prstGeom>
            <a:solidFill>
              <a:srgbClr val="002060"/>
            </a:solidFill>
            <a:ln w="9525" algn="ctr">
              <a:solidFill>
                <a:schemeClr val="tx1"/>
              </a:solidFill>
              <a:round/>
              <a:headEnd/>
              <a:tailEnd/>
            </a:ln>
          </p:spPr>
          <p:txBody>
            <a:bodyPr>
              <a:spAutoFit/>
            </a:bodyPr>
            <a:lstStyle/>
            <a:p>
              <a:pPr marL="266687" indent="-265100"/>
              <a:endParaRPr lang="de-DE" dirty="0"/>
            </a:p>
          </p:txBody>
        </p:sp>
      </p:grpSp>
      <p:sp>
        <p:nvSpPr>
          <p:cNvPr id="47" name="Textfeld 11"/>
          <p:cNvSpPr txBox="1"/>
          <p:nvPr/>
        </p:nvSpPr>
        <p:spPr>
          <a:xfrm>
            <a:off x="6775009" y="6186430"/>
            <a:ext cx="1084579" cy="507827"/>
          </a:xfrm>
          <a:prstGeom prst="rect">
            <a:avLst/>
          </a:prstGeom>
          <a:noFill/>
          <a:effectLst/>
        </p:spPr>
        <p:txBody>
          <a:bodyPr wrap="square" lIns="91436" tIns="45718" rIns="91436" bIns="45718" rtlCol="0">
            <a:spAutoFit/>
          </a:bodyPr>
          <a:lstStyle/>
          <a:p>
            <a:r>
              <a:rPr lang="de-DE" sz="900" dirty="0"/>
              <a:t>*Losses adjusted to inflation based </a:t>
            </a:r>
            <a:r>
              <a:rPr lang="de-DE" sz="900" dirty="0" smtClean="0"/>
              <a:t>on CPI.</a:t>
            </a:r>
            <a:endParaRPr lang="en-US" sz="900" dirty="0" err="1"/>
          </a:p>
        </p:txBody>
      </p:sp>
      <p:sp>
        <p:nvSpPr>
          <p:cNvPr id="48" name="Text Box 17"/>
          <p:cNvSpPr txBox="1">
            <a:spLocks noChangeArrowheads="1"/>
          </p:cNvSpPr>
          <p:nvPr/>
        </p:nvSpPr>
        <p:spPr bwMode="auto">
          <a:xfrm>
            <a:off x="406691" y="1285708"/>
            <a:ext cx="6701819" cy="338550"/>
          </a:xfrm>
          <a:prstGeom prst="rect">
            <a:avLst/>
          </a:prstGeom>
          <a:solidFill>
            <a:srgbClr val="2B7299"/>
          </a:solidFill>
          <a:ln w="9525" algn="ctr">
            <a:noFill/>
            <a:miter lim="800000"/>
            <a:headEnd/>
            <a:tailEnd/>
          </a:ln>
          <a:effectLst/>
        </p:spPr>
        <p:txBody>
          <a:bodyPr wrap="square" lIns="91436" tIns="45718" rIns="91436" bIns="45718">
            <a:spAutoFit/>
          </a:bodyPr>
          <a:lstStyle/>
          <a:p>
            <a:pPr>
              <a:defRPr/>
            </a:pPr>
            <a:r>
              <a:rPr lang="en-US" sz="1600" b="1" dirty="0">
                <a:solidFill>
                  <a:schemeClr val="bg1"/>
                </a:solidFill>
              </a:rPr>
              <a:t>Overall losses </a:t>
            </a:r>
            <a:r>
              <a:rPr lang="en-US" sz="1600" b="1" dirty="0" smtClean="0">
                <a:solidFill>
                  <a:schemeClr val="bg1"/>
                </a:solidFill>
              </a:rPr>
              <a:t>totaled $25bn</a:t>
            </a:r>
            <a:r>
              <a:rPr lang="en-US" sz="1600" b="1" dirty="0">
                <a:solidFill>
                  <a:schemeClr val="bg1"/>
                </a:solidFill>
              </a:rPr>
              <a:t>; Insured losses totaled </a:t>
            </a:r>
            <a:r>
              <a:rPr lang="en-US" sz="1600" b="1" dirty="0" smtClean="0">
                <a:solidFill>
                  <a:schemeClr val="bg1"/>
                </a:solidFill>
              </a:rPr>
              <a:t>$15.3bn</a:t>
            </a:r>
            <a:endParaRPr lang="en-US" sz="1600" b="1" dirty="0">
              <a:solidFill>
                <a:schemeClr val="bg1"/>
              </a:solidFill>
            </a:endParaRPr>
          </a:p>
        </p:txBody>
      </p:sp>
      <p:pic>
        <p:nvPicPr>
          <p:cNvPr id="15361" name="Picture 1"/>
          <p:cNvPicPr>
            <a:picLocks noChangeAspect="1" noChangeArrowheads="1"/>
          </p:cNvPicPr>
          <p:nvPr/>
        </p:nvPicPr>
        <p:blipFill>
          <a:blip r:embed="rId4" cstate="screen"/>
          <a:srcRect/>
          <a:stretch>
            <a:fillRect/>
          </a:stretch>
        </p:blipFill>
        <p:spPr bwMode="auto">
          <a:xfrm>
            <a:off x="135013" y="2345857"/>
            <a:ext cx="7245176" cy="3634543"/>
          </a:xfrm>
          <a:prstGeom prst="rect">
            <a:avLst/>
          </a:prstGeom>
          <a:noFill/>
          <a:ln w="9525">
            <a:noFill/>
            <a:miter lim="800000"/>
            <a:headEnd/>
            <a:tailEnd/>
          </a:ln>
          <a:effectLst/>
        </p:spPr>
      </p:pic>
      <p:sp>
        <p:nvSpPr>
          <p:cNvPr id="16" name="Text Box 49"/>
          <p:cNvSpPr txBox="1">
            <a:spLocks noChangeArrowheads="1"/>
          </p:cNvSpPr>
          <p:nvPr/>
        </p:nvSpPr>
        <p:spPr bwMode="auto">
          <a:xfrm>
            <a:off x="148048" y="6463425"/>
            <a:ext cx="5942012" cy="138499"/>
          </a:xfrm>
          <a:prstGeom prst="rect">
            <a:avLst/>
          </a:prstGeom>
          <a:noFill/>
          <a:ln w="9525">
            <a:noFill/>
            <a:miter lim="800000"/>
            <a:headEnd/>
            <a:tailEnd/>
          </a:ln>
        </p:spPr>
        <p:txBody>
          <a:bodyPr wrap="square" lIns="0" tIns="0" rIns="0" bIns="0">
            <a:spAutoFit/>
          </a:bodyPr>
          <a:lstStyle/>
          <a:p>
            <a:pPr>
              <a:spcBef>
                <a:spcPct val="10000"/>
              </a:spcBef>
            </a:pPr>
            <a:r>
              <a:rPr lang="en-US" sz="900" dirty="0">
                <a:solidFill>
                  <a:schemeClr val="accent4">
                    <a:lumMod val="75000"/>
                  </a:schemeClr>
                </a:solidFill>
              </a:rPr>
              <a:t>Source: Property Claim Services, MR </a:t>
            </a:r>
            <a:r>
              <a:rPr lang="en-US" sz="900" dirty="0" err="1">
                <a:solidFill>
                  <a:schemeClr val="accent4">
                    <a:lumMod val="75000"/>
                  </a:schemeClr>
                </a:solidFill>
              </a:rPr>
              <a:t>NatCatSERVICE</a:t>
            </a:r>
            <a:r>
              <a:rPr lang="en-US" sz="900" dirty="0">
                <a:solidFill>
                  <a:schemeClr val="accent4">
                    <a:lumMod val="75000"/>
                  </a:schemeClr>
                </a:solidFill>
              </a:rPr>
              <a:t>.</a:t>
            </a:r>
          </a:p>
        </p:txBody>
      </p:sp>
      <p:sp>
        <p:nvSpPr>
          <p:cNvPr id="15" name="Textfeld 9"/>
          <p:cNvSpPr txBox="1"/>
          <p:nvPr/>
        </p:nvSpPr>
        <p:spPr bwMode="auto">
          <a:xfrm>
            <a:off x="148048" y="1891408"/>
            <a:ext cx="985547" cy="307773"/>
          </a:xfrm>
          <a:prstGeom prst="rect">
            <a:avLst/>
          </a:prstGeom>
          <a:noFill/>
          <a:ln w="9525">
            <a:noFill/>
            <a:miter lim="800000"/>
            <a:headEnd/>
            <a:tailEnd/>
          </a:ln>
        </p:spPr>
        <p:txBody>
          <a:bodyPr wrap="square" lIns="91436" tIns="45718" rIns="91436" bIns="45718" rtlCol="0">
            <a:spAutoFit/>
          </a:bodyPr>
          <a:lstStyle/>
          <a:p>
            <a:pPr algn="just" eaLnBrk="0" hangingPunct="0">
              <a:buClr>
                <a:srgbClr val="FF3300"/>
              </a:buClr>
            </a:pPr>
            <a:r>
              <a:rPr lang="de-DE" sz="1400" b="1" dirty="0" smtClean="0">
                <a:solidFill>
                  <a:srgbClr val="2B7299"/>
                </a:solidFill>
              </a:rPr>
              <a:t>$ Billions</a:t>
            </a:r>
            <a:endParaRPr lang="de-DE" sz="1400" b="1" dirty="0">
              <a:solidFill>
                <a:srgbClr val="2B7299"/>
              </a:solidFill>
            </a:endParaRPr>
          </a:p>
        </p:txBody>
      </p:sp>
      <p:sp>
        <p:nvSpPr>
          <p:cNvPr id="14" name="Text Box 15"/>
          <p:cNvSpPr txBox="1">
            <a:spLocks noChangeArrowheads="1"/>
          </p:cNvSpPr>
          <p:nvPr/>
        </p:nvSpPr>
        <p:spPr bwMode="auto">
          <a:xfrm>
            <a:off x="5959366" y="1934573"/>
            <a:ext cx="3095257" cy="923326"/>
          </a:xfrm>
          <a:prstGeom prst="rect">
            <a:avLst/>
          </a:prstGeom>
          <a:solidFill>
            <a:srgbClr val="C00000"/>
          </a:solidFill>
          <a:ln w="9525" algn="ctr">
            <a:noFill/>
            <a:miter lim="800000"/>
            <a:headEnd/>
            <a:tailEnd/>
          </a:ln>
        </p:spPr>
        <p:txBody>
          <a:bodyPr wrap="square" lIns="91436" tIns="45718" rIns="91436" bIns="45718">
            <a:spAutoFit/>
          </a:bodyPr>
          <a:lstStyle/>
          <a:p>
            <a:pPr algn="ctr"/>
            <a:r>
              <a:rPr lang="en-US" b="1" u="sng" dirty="0" smtClean="0">
                <a:solidFill>
                  <a:schemeClr val="bg1"/>
                </a:solidFill>
              </a:rPr>
              <a:t>2015 First Half</a:t>
            </a:r>
            <a:r>
              <a:rPr lang="en-US" b="1" dirty="0" smtClean="0">
                <a:solidFill>
                  <a:schemeClr val="bg1"/>
                </a:solidFill>
              </a:rPr>
              <a:t>:</a:t>
            </a:r>
            <a:endParaRPr lang="en-US" b="1" dirty="0">
              <a:solidFill>
                <a:schemeClr val="bg1"/>
              </a:solidFill>
            </a:endParaRPr>
          </a:p>
          <a:p>
            <a:pPr algn="ctr"/>
            <a:r>
              <a:rPr lang="en-US" dirty="0" smtClean="0">
                <a:solidFill>
                  <a:schemeClr val="bg1"/>
                </a:solidFill>
              </a:rPr>
              <a:t>$8.2 Billion Insured Losses</a:t>
            </a:r>
          </a:p>
          <a:p>
            <a:pPr algn="ctr"/>
            <a:r>
              <a:rPr lang="en-US" dirty="0" smtClean="0">
                <a:solidFill>
                  <a:schemeClr val="bg1"/>
                </a:solidFill>
              </a:rPr>
              <a:t>$12.0 Overall Losses</a:t>
            </a:r>
            <a:endParaRPr lang="en-US" dirty="0">
              <a:solidFill>
                <a:schemeClr val="bg1"/>
              </a:solidFill>
            </a:endParaRPr>
          </a:p>
        </p:txBody>
      </p:sp>
    </p:spTree>
    <p:custDataLst>
      <p:tags r:id="rId1"/>
    </p:custDataLst>
    <p:extLst>
      <p:ext uri="{BB962C8B-B14F-4D97-AF65-F5344CB8AC3E}">
        <p14:creationId xmlns:p14="http://schemas.microsoft.com/office/powerpoint/2010/main" val="4124188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4AB3629B-0EBC-4EDE-81DD-4B9169E65B3A}" type="slidenum">
              <a:rPr lang="en-US" altLang="en-US" sz="900" smtClean="0">
                <a:solidFill>
                  <a:srgbClr val="000000"/>
                </a:solidFill>
              </a:rPr>
              <a:pPr>
                <a:lnSpc>
                  <a:spcPct val="85000"/>
                </a:lnSpc>
                <a:spcBef>
                  <a:spcPct val="20000"/>
                </a:spcBef>
                <a:buClrTx/>
                <a:buFontTx/>
                <a:buNone/>
              </a:pPr>
              <a:t>106</a:t>
            </a:fld>
            <a:endParaRPr lang="en-US" altLang="en-US" sz="900" smtClean="0">
              <a:solidFill>
                <a:srgbClr val="000000"/>
              </a:solidFill>
            </a:endParaRPr>
          </a:p>
        </p:txBody>
      </p:sp>
      <p:sp>
        <p:nvSpPr>
          <p:cNvPr id="5123" name="Rectangle 2"/>
          <p:cNvSpPr txBox="1">
            <a:spLocks noChangeArrowheads="1"/>
          </p:cNvSpPr>
          <p:nvPr/>
        </p:nvSpPr>
        <p:spPr bwMode="auto">
          <a:xfrm>
            <a:off x="0" y="0"/>
            <a:ext cx="80359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100000"/>
              </a:lnSpc>
              <a:spcBef>
                <a:spcPct val="0"/>
              </a:spcBef>
              <a:spcAft>
                <a:spcPct val="0"/>
              </a:spcAft>
              <a:buClrTx/>
              <a:buFontTx/>
              <a:buNone/>
            </a:pPr>
            <a:r>
              <a:rPr lang="en-US" altLang="en-US" sz="2600" b="1" dirty="0">
                <a:solidFill>
                  <a:srgbClr val="225A7A"/>
                </a:solidFill>
                <a:cs typeface="Arial" charset="0"/>
              </a:rPr>
              <a:t>Number of National Flood Insurance Program Policies in Force at Year-End, 1980-2015*</a:t>
            </a:r>
          </a:p>
        </p:txBody>
      </p:sp>
      <p:sp>
        <p:nvSpPr>
          <p:cNvPr id="5124" name="Rectangle 7"/>
          <p:cNvSpPr>
            <a:spLocks noChangeArrowheads="1"/>
          </p:cNvSpPr>
          <p:nvPr/>
        </p:nvSpPr>
        <p:spPr bwMode="auto">
          <a:xfrm>
            <a:off x="9525" y="6226175"/>
            <a:ext cx="87503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100000"/>
              </a:lnSpc>
              <a:spcBef>
                <a:spcPct val="0"/>
              </a:spcBef>
              <a:spcAft>
                <a:spcPct val="0"/>
              </a:spcAft>
              <a:buClrTx/>
              <a:buFontTx/>
              <a:buNone/>
            </a:pPr>
            <a:r>
              <a:rPr lang="en-US" altLang="en-US" sz="1100">
                <a:solidFill>
                  <a:srgbClr val="000000"/>
                </a:solidFill>
                <a:cs typeface="Arial" charset="0"/>
              </a:rPr>
              <a:t>Source: National Flood Insurance Program. </a:t>
            </a:r>
            <a:br>
              <a:rPr lang="en-US" altLang="en-US" sz="1100">
                <a:solidFill>
                  <a:srgbClr val="000000"/>
                </a:solidFill>
                <a:cs typeface="Arial" charset="0"/>
              </a:rPr>
            </a:br>
            <a:r>
              <a:rPr lang="en-US" altLang="en-US" sz="1100">
                <a:solidFill>
                  <a:srgbClr val="000000"/>
                </a:solidFill>
                <a:cs typeface="Arial" charset="0"/>
              </a:rPr>
              <a:t>* As of July, 2015</a:t>
            </a:r>
          </a:p>
        </p:txBody>
      </p:sp>
      <p:graphicFrame>
        <p:nvGraphicFramePr>
          <p:cNvPr id="5125" name="Object 3"/>
          <p:cNvGraphicFramePr>
            <a:graphicFrameLocks noChangeAspect="1"/>
          </p:cNvGraphicFramePr>
          <p:nvPr>
            <p:extLst/>
          </p:nvPr>
        </p:nvGraphicFramePr>
        <p:xfrm>
          <a:off x="9525" y="1201738"/>
          <a:ext cx="9134475" cy="5227637"/>
        </p:xfrm>
        <a:graphic>
          <a:graphicData uri="http://schemas.openxmlformats.org/presentationml/2006/ole">
            <mc:AlternateContent xmlns:mc="http://schemas.openxmlformats.org/markup-compatibility/2006">
              <mc:Choice xmlns:v="urn:schemas-microsoft-com:vml" Requires="v">
                <p:oleObj spid="_x0000_s28448881" name="Chart" r:id="rId4" imgW="8810697" imgH="4552881" progId="MSGraph.Chart.8">
                  <p:embed followColorScheme="full"/>
                </p:oleObj>
              </mc:Choice>
              <mc:Fallback>
                <p:oleObj name="Chart" r:id="rId4" imgW="8810697" imgH="4552881" progId="MSGraph.Chart.8">
                  <p:embed followColorScheme="full"/>
                  <p:pic>
                    <p:nvPicPr>
                      <p:cNvPr id="0" name=""/>
                      <p:cNvPicPr>
                        <a:picLocks noChangeAspect="1" noChangeArrowheads="1"/>
                      </p:cNvPicPr>
                      <p:nvPr/>
                    </p:nvPicPr>
                    <p:blipFill>
                      <a:blip r:embed="rId5"/>
                      <a:srcRect/>
                      <a:stretch>
                        <a:fillRect/>
                      </a:stretch>
                    </p:blipFill>
                    <p:spPr bwMode="auto">
                      <a:xfrm>
                        <a:off x="9525" y="1201738"/>
                        <a:ext cx="9134475" cy="522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p:cNvSpPr txBox="1"/>
          <p:nvPr/>
        </p:nvSpPr>
        <p:spPr>
          <a:xfrm>
            <a:off x="0" y="2459038"/>
            <a:ext cx="738664" cy="2308324"/>
          </a:xfrm>
          <a:prstGeom prst="rect">
            <a:avLst/>
          </a:prstGeom>
          <a:noFill/>
        </p:spPr>
        <p:txBody>
          <a:bodyPr vert="vert270">
            <a:spAutoFit/>
          </a:bodyPr>
          <a:lstStyle/>
          <a:p>
            <a:pPr fontAlgn="base">
              <a:spcBef>
                <a:spcPct val="0"/>
              </a:spcBef>
              <a:spcAft>
                <a:spcPct val="0"/>
              </a:spcAft>
              <a:defRPr/>
            </a:pPr>
            <a:r>
              <a:rPr lang="en-US" dirty="0">
                <a:solidFill>
                  <a:srgbClr val="000000"/>
                </a:solidFill>
                <a:latin typeface="Arial" charset="0"/>
                <a:cs typeface="Arial" charset="0"/>
              </a:rPr>
              <a:t>(</a:t>
            </a:r>
            <a:r>
              <a:rPr lang="en-US" b="1" dirty="0">
                <a:solidFill>
                  <a:srgbClr val="000000"/>
                </a:solidFill>
                <a:latin typeface="Arial" charset="0"/>
                <a:cs typeface="Arial" charset="0"/>
              </a:rPr>
              <a:t>millions</a:t>
            </a:r>
            <a:r>
              <a:rPr lang="en-US" dirty="0">
                <a:solidFill>
                  <a:srgbClr val="000000"/>
                </a:solidFill>
                <a:latin typeface="Arial" charset="0"/>
                <a:cs typeface="Arial" charset="0"/>
              </a:rPr>
              <a:t>)</a:t>
            </a:r>
          </a:p>
          <a:p>
            <a:pPr fontAlgn="base">
              <a:spcBef>
                <a:spcPct val="0"/>
              </a:spcBef>
              <a:spcAft>
                <a:spcPct val="0"/>
              </a:spcAft>
              <a:defRPr/>
            </a:pPr>
            <a:endParaRPr lang="en-US" dirty="0">
              <a:solidFill>
                <a:srgbClr val="000000"/>
              </a:solidFill>
              <a:latin typeface="Arial" charset="0"/>
              <a:cs typeface="Arial" charset="0"/>
            </a:endParaRPr>
          </a:p>
        </p:txBody>
      </p:sp>
      <p:sp>
        <p:nvSpPr>
          <p:cNvPr id="7" name="AutoShape 7"/>
          <p:cNvSpPr>
            <a:spLocks noChangeArrowheads="1"/>
          </p:cNvSpPr>
          <p:nvPr/>
        </p:nvSpPr>
        <p:spPr bwMode="blackWhite">
          <a:xfrm>
            <a:off x="4922532" y="3018445"/>
            <a:ext cx="2897165" cy="2105806"/>
          </a:xfrm>
          <a:prstGeom prst="wedgeRectCallout">
            <a:avLst>
              <a:gd name="adj1" fmla="val 64649"/>
              <a:gd name="adj2" fmla="val -7138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latin typeface="Arial" charset="0"/>
                <a:cs typeface="Arial" charset="0"/>
              </a:rPr>
              <a:t> The number of NFIP policies in force has plunged by 549,000 or 9.6% since 2009, even as coastal development surges and sea levels rise</a:t>
            </a:r>
            <a:endParaRPr lang="en-US" sz="2000" b="1" dirty="0">
              <a:solidFill>
                <a:srgbClr val="FFFFFF"/>
              </a:solidFill>
              <a:latin typeface="Arial" charset="0"/>
              <a:cs typeface="Arial" charset="0"/>
            </a:endParaRPr>
          </a:p>
        </p:txBody>
      </p:sp>
    </p:spTree>
    <p:extLst>
      <p:ext uri="{BB962C8B-B14F-4D97-AF65-F5344CB8AC3E}">
        <p14:creationId xmlns:p14="http://schemas.microsoft.com/office/powerpoint/2010/main" val="11751749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55300"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solidFill>
                  <a:srgbClr val="000000"/>
                </a:solidFill>
              </a:rPr>
              <a:pPr>
                <a:defRPr/>
              </a:pPr>
              <a:t>107</a:t>
            </a:fld>
            <a:endParaRPr lang="en-US" smtClean="0">
              <a:solidFill>
                <a:srgbClr val="000000"/>
              </a:solidFill>
            </a:endParaRPr>
          </a:p>
        </p:txBody>
      </p:sp>
      <p:graphicFrame>
        <p:nvGraphicFramePr>
          <p:cNvPr id="51202" name="Object 2"/>
          <p:cNvGraphicFramePr>
            <a:graphicFrameLocks/>
          </p:cNvGraphicFramePr>
          <p:nvPr>
            <p:extLst>
              <p:ext uri="{D42A27DB-BD31-4B8C-83A1-F6EECF244321}">
                <p14:modId xmlns:p14="http://schemas.microsoft.com/office/powerpoint/2010/main" val="3612047618"/>
              </p:ext>
            </p:extLst>
          </p:nvPr>
        </p:nvGraphicFramePr>
        <p:xfrm>
          <a:off x="85725" y="1773806"/>
          <a:ext cx="8493125" cy="4343400"/>
        </p:xfrm>
        <a:graphic>
          <a:graphicData uri="http://schemas.openxmlformats.org/presentationml/2006/ole">
            <mc:AlternateContent xmlns:mc="http://schemas.openxmlformats.org/markup-compatibility/2006">
              <mc:Choice xmlns:v="urn:schemas-microsoft-com:vml" Requires="v">
                <p:oleObj spid="_x0000_s28449908" name="Chart" r:id="rId4" imgW="8429540" imgH="4343400" progId="MSGraph.Chart.8">
                  <p:embed followColorScheme="full"/>
                </p:oleObj>
              </mc:Choice>
              <mc:Fallback>
                <p:oleObj name="Chart" r:id="rId4" imgW="8429540" imgH="4343400" progId="MSGraph.Chart.8">
                  <p:embed followColorScheme="full"/>
                  <p:pic>
                    <p:nvPicPr>
                      <p:cNvPr id="0" name=""/>
                      <p:cNvPicPr>
                        <a:picLocks noChangeArrowheads="1"/>
                      </p:cNvPicPr>
                      <p:nvPr/>
                    </p:nvPicPr>
                    <p:blipFill>
                      <a:blip r:embed="rId5"/>
                      <a:srcRect/>
                      <a:stretch>
                        <a:fillRect/>
                      </a:stretch>
                    </p:blipFill>
                    <p:spPr bwMode="auto">
                      <a:xfrm>
                        <a:off x="85725" y="1773806"/>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4"/>
          <p:cNvSpPr>
            <a:spLocks noChangeArrowheads="1"/>
          </p:cNvSpPr>
          <p:nvPr/>
        </p:nvSpPr>
        <p:spPr bwMode="auto">
          <a:xfrm>
            <a:off x="-216966" y="6117206"/>
            <a:ext cx="9191625" cy="661720"/>
          </a:xfrm>
          <a:prstGeom prst="rect">
            <a:avLst/>
          </a:prstGeom>
          <a:noFill/>
          <a:ln w="9525" algn="ctr">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smtClean="0">
                <a:solidFill>
                  <a:srgbClr val="000000"/>
                </a:solidFill>
                <a:latin typeface="Arial "/>
                <a:cs typeface="Arial" charset="0"/>
              </a:rPr>
              <a:t>Sources: CA Earthquake (</a:t>
            </a:r>
            <a:r>
              <a:rPr lang="en-US" sz="1000" dirty="0">
                <a:solidFill>
                  <a:srgbClr val="000000"/>
                </a:solidFill>
                <a:latin typeface="Arial "/>
                <a:cs typeface="Arial" charset="0"/>
              </a:rPr>
              <a:t>WSJ, </a:t>
            </a:r>
            <a:r>
              <a:rPr lang="en-US" sz="1000" dirty="0">
                <a:solidFill>
                  <a:srgbClr val="000000"/>
                </a:solidFill>
                <a:latin typeface="Arial "/>
                <a:cs typeface="Arial" charset="0"/>
                <a:hlinkClick r:id="rId6"/>
              </a:rPr>
              <a:t>http://</a:t>
            </a:r>
            <a:r>
              <a:rPr lang="en-US" sz="1000" dirty="0" smtClean="0">
                <a:solidFill>
                  <a:srgbClr val="000000"/>
                </a:solidFill>
                <a:latin typeface="Arial "/>
                <a:cs typeface="Arial" charset="0"/>
                <a:hlinkClick r:id="rId6"/>
              </a:rPr>
              <a:t>www.wsj.com/articles/california-pushes-homeowners-to-insure-against-earthquakes-1440980138</a:t>
            </a:r>
            <a:r>
              <a:rPr lang="en-US" sz="1000" dirty="0" smtClean="0">
                <a:solidFill>
                  <a:srgbClr val="000000"/>
                </a:solidFill>
                <a:latin typeface="Arial "/>
                <a:cs typeface="Arial" charset="0"/>
              </a:rPr>
              <a:t> ); Flood and Renters (I.I.I. June 2015 Pulse Survey); Cyber (</a:t>
            </a:r>
            <a:r>
              <a:rPr lang="en-US" sz="1000" dirty="0" err="1" smtClean="0">
                <a:solidFill>
                  <a:srgbClr val="000000"/>
                </a:solidFill>
                <a:latin typeface="Arial "/>
                <a:cs typeface="Arial" charset="0"/>
              </a:rPr>
              <a:t>Advisen</a:t>
            </a:r>
            <a:r>
              <a:rPr lang="en-US" sz="1000" dirty="0" smtClean="0">
                <a:solidFill>
                  <a:srgbClr val="000000"/>
                </a:solidFill>
                <a:latin typeface="Arial "/>
                <a:cs typeface="Arial" charset="0"/>
              </a:rPr>
              <a:t>, 2015); Terrorism (</a:t>
            </a:r>
            <a:r>
              <a:rPr lang="en-US" sz="1000" dirty="0">
                <a:solidFill>
                  <a:srgbClr val="000000"/>
                </a:solidFill>
                <a:latin typeface="Arial" charset="0"/>
                <a:cs typeface="Arial" charset="0"/>
              </a:rPr>
              <a:t>Marsh Global Analytics, </a:t>
            </a:r>
            <a:r>
              <a:rPr lang="en-US" sz="1000" i="1" dirty="0">
                <a:solidFill>
                  <a:srgbClr val="000000"/>
                </a:solidFill>
                <a:latin typeface="Arial" charset="0"/>
                <a:cs typeface="Arial" charset="0"/>
              </a:rPr>
              <a:t>2014 Terrorism Risk Insurance Report,</a:t>
            </a:r>
            <a:r>
              <a:rPr lang="en-US" sz="1000" dirty="0">
                <a:solidFill>
                  <a:srgbClr val="000000"/>
                </a:solidFill>
                <a:latin typeface="Arial" charset="0"/>
                <a:cs typeface="Arial" charset="0"/>
              </a:rPr>
              <a:t> April </a:t>
            </a:r>
            <a:r>
              <a:rPr lang="en-US" sz="1000" dirty="0" smtClean="0">
                <a:solidFill>
                  <a:srgbClr val="000000"/>
                </a:solidFill>
                <a:latin typeface="Arial" charset="0"/>
                <a:cs typeface="Arial" charset="0"/>
              </a:rPr>
              <a:t>2014; data for 2013); Pvt. Passenger Auto (Insurance Research Council, </a:t>
            </a:r>
            <a:r>
              <a:rPr lang="en-US" sz="1000" i="1" dirty="0" smtClean="0">
                <a:solidFill>
                  <a:srgbClr val="000000"/>
                </a:solidFill>
                <a:latin typeface="Arial" charset="0"/>
                <a:cs typeface="Arial" charset="0"/>
              </a:rPr>
              <a:t>Uninsured Motorists, </a:t>
            </a:r>
            <a:r>
              <a:rPr lang="en-US" sz="1000" dirty="0" smtClean="0">
                <a:solidFill>
                  <a:srgbClr val="000000"/>
                </a:solidFill>
                <a:latin typeface="Arial" charset="0"/>
                <a:cs typeface="Arial" charset="0"/>
              </a:rPr>
              <a:t>2014 Edition, data for 2012); Home and Workers Comp (I.I.I. estimates);  Insurance Information Institute research.</a:t>
            </a:r>
            <a:endParaRPr lang="en-US" sz="1000" dirty="0">
              <a:solidFill>
                <a:srgbClr val="000000"/>
              </a:solidFill>
              <a:latin typeface="Arial "/>
              <a:cs typeface="Arial" charset="0"/>
            </a:endParaRPr>
          </a:p>
        </p:txBody>
      </p:sp>
      <p:sp>
        <p:nvSpPr>
          <p:cNvPr id="14" name="Rectangle 2"/>
          <p:cNvSpPr txBox="1">
            <a:spLocks noChangeArrowheads="1"/>
          </p:cNvSpPr>
          <p:nvPr/>
        </p:nvSpPr>
        <p:spPr bwMode="black">
          <a:xfrm>
            <a:off x="111647" y="14990"/>
            <a:ext cx="7853643"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defTabSz="114300" eaLnBrk="0" fontAlgn="base" hangingPunct="0">
              <a:lnSpc>
                <a:spcPct val="90000"/>
              </a:lnSpc>
              <a:spcBef>
                <a:spcPct val="0"/>
              </a:spcBef>
              <a:spcAft>
                <a:spcPct val="0"/>
              </a:spcAft>
              <a:defRPr/>
            </a:pPr>
            <a:r>
              <a:rPr lang="en-US" sz="3000" b="1" kern="0" dirty="0" smtClean="0">
                <a:solidFill>
                  <a:srgbClr val="225A7A"/>
                </a:solidFill>
                <a:latin typeface="Arial" panose="020B0604020202020204" pitchFamily="34" charset="0"/>
                <a:cs typeface="Arial" panose="020B0604020202020204" pitchFamily="34" charset="0"/>
              </a:rPr>
              <a:t>Take-Up Rates for Various Types of Insurance in the U.S.</a:t>
            </a:r>
          </a:p>
        </p:txBody>
      </p:sp>
      <p:sp>
        <p:nvSpPr>
          <p:cNvPr id="13" name="Rectangle 3"/>
          <p:cNvSpPr>
            <a:spLocks noChangeArrowheads="1"/>
          </p:cNvSpPr>
          <p:nvPr/>
        </p:nvSpPr>
        <p:spPr bwMode="black">
          <a:xfrm>
            <a:off x="111647" y="1321017"/>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
                <a:cs typeface="Arial" charset="0"/>
              </a:rPr>
              <a:t>Take-Up Rate</a:t>
            </a:r>
            <a:endParaRPr lang="en-US" sz="1600" b="1" dirty="0">
              <a:solidFill>
                <a:srgbClr val="225A7A"/>
              </a:solidFill>
              <a:latin typeface="Arial "/>
              <a:cs typeface="Arial" charset="0"/>
            </a:endParaRPr>
          </a:p>
        </p:txBody>
      </p:sp>
      <p:sp>
        <p:nvSpPr>
          <p:cNvPr id="10" name="Text Box 17"/>
          <p:cNvSpPr txBox="1">
            <a:spLocks noChangeArrowheads="1"/>
          </p:cNvSpPr>
          <p:nvPr/>
        </p:nvSpPr>
        <p:spPr bwMode="auto">
          <a:xfrm>
            <a:off x="1010471" y="2207874"/>
            <a:ext cx="3370208" cy="707886"/>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altLang="en-US" sz="2000" b="1" dirty="0" smtClean="0">
                <a:solidFill>
                  <a:srgbClr val="FFFFFF"/>
                </a:solidFill>
                <a:cs typeface="Arial" panose="020B0604020202020204" pitchFamily="34" charset="0"/>
              </a:rPr>
              <a:t>Take-up rates vary widely by type of coverage</a:t>
            </a:r>
            <a:endParaRPr lang="en-US" altLang="en-US" sz="2000" b="1" dirty="0">
              <a:solidFill>
                <a:srgbClr val="FFFFFF"/>
              </a:solidFill>
              <a:cs typeface="Arial" panose="020B0604020202020204" pitchFamily="34" charset="0"/>
            </a:endParaRPr>
          </a:p>
        </p:txBody>
      </p:sp>
    </p:spTree>
    <p:extLst>
      <p:ext uri="{BB962C8B-B14F-4D97-AF65-F5344CB8AC3E}">
        <p14:creationId xmlns:p14="http://schemas.microsoft.com/office/powerpoint/2010/main" val="2478203967"/>
      </p:ext>
    </p:extLst>
  </p:cSld>
  <p:clrMapOvr>
    <a:masterClrMapping/>
  </p:clrMapOvr>
  <p:transition>
    <p:wipe dir="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a:xfrm>
            <a:off x="8601075" y="6656388"/>
            <a:ext cx="447675" cy="117725"/>
          </a:xfrm>
        </p:spPr>
        <p:txBody>
          <a:bodyPr/>
          <a:lstStyle/>
          <a:p>
            <a:fld id="{D94909C6-CC71-4962-A18E-AF0515723D95}" type="slidenum">
              <a:rPr lang="en-GB" noProof="0" smtClean="0"/>
              <a:pPr/>
              <a:t>108</a:t>
            </a:fld>
            <a:endParaRPr lang="en-GB" noProof="0"/>
          </a:p>
        </p:txBody>
      </p:sp>
      <p:sp>
        <p:nvSpPr>
          <p:cNvPr id="7" name="Textplatzhalter 2"/>
          <p:cNvSpPr txBox="1">
            <a:spLocks/>
          </p:cNvSpPr>
          <p:nvPr/>
        </p:nvSpPr>
        <p:spPr>
          <a:xfrm>
            <a:off x="314337" y="1940738"/>
            <a:ext cx="8569325" cy="4464397"/>
          </a:xfrm>
          <a:prstGeom prst="rect">
            <a:avLst/>
          </a:prstGeom>
        </p:spPr>
        <p:txBody>
          <a:bodyPr vert="horz" lIns="0" tIns="0" rIns="0" bIns="0" rtlCol="0">
            <a:noAutofit/>
          </a:bodyPr>
          <a:lstStyle/>
          <a:p>
            <a:pPr fontAlgn="auto">
              <a:lnSpc>
                <a:spcPct val="120000"/>
              </a:lnSpc>
              <a:spcBef>
                <a:spcPts val="1200"/>
              </a:spcBef>
              <a:spcAft>
                <a:spcPts val="0"/>
              </a:spcAft>
              <a:defRPr/>
            </a:pPr>
            <a:endParaRPr lang="de-DE" sz="1600" dirty="0">
              <a:solidFill>
                <a:schemeClr val="tx1">
                  <a:lumMod val="85000"/>
                  <a:lumOff val="15000"/>
                </a:schemeClr>
              </a:solidFill>
              <a:latin typeface="+mn-lt"/>
              <a:cs typeface="+mn-cs"/>
            </a:endParaRPr>
          </a:p>
        </p:txBody>
      </p:sp>
      <p:sp>
        <p:nvSpPr>
          <p:cNvPr id="9" name="Titel 8"/>
          <p:cNvSpPr>
            <a:spLocks noGrp="1"/>
          </p:cNvSpPr>
          <p:nvPr>
            <p:ph type="title"/>
          </p:nvPr>
        </p:nvSpPr>
        <p:spPr>
          <a:xfrm>
            <a:off x="206849" y="223593"/>
            <a:ext cx="6840000" cy="540000"/>
          </a:xfrm>
        </p:spPr>
        <p:txBody>
          <a:bodyPr/>
          <a:lstStyle/>
          <a:p>
            <a:r>
              <a:rPr lang="de-DE" sz="2800" dirty="0" smtClean="0"/>
              <a:t>The World is Warmer...With One Big Exception!</a:t>
            </a:r>
            <a:endParaRPr lang="de-DE" sz="2800" dirty="0"/>
          </a:p>
        </p:txBody>
      </p:sp>
      <p:sp>
        <p:nvSpPr>
          <p:cNvPr id="11" name="Textfeld 10"/>
          <p:cNvSpPr txBox="1"/>
          <p:nvPr/>
        </p:nvSpPr>
        <p:spPr>
          <a:xfrm>
            <a:off x="206849" y="1419426"/>
            <a:ext cx="3605130" cy="4801314"/>
          </a:xfrm>
          <a:prstGeom prst="rect">
            <a:avLst/>
          </a:prstGeom>
          <a:noFill/>
          <a:effectLst/>
        </p:spPr>
        <p:txBody>
          <a:bodyPr wrap="square" rtlCol="0">
            <a:spAutoFit/>
          </a:bodyPr>
          <a:lstStyle/>
          <a:p>
            <a:pPr algn="ctr"/>
            <a:r>
              <a:rPr lang="en-US" b="1" u="sng" dirty="0" smtClean="0">
                <a:solidFill>
                  <a:schemeClr val="tx1">
                    <a:lumMod val="75000"/>
                    <a:lumOff val="25000"/>
                  </a:schemeClr>
                </a:solidFill>
              </a:rPr>
              <a:t>HIGHLIGHTS</a:t>
            </a:r>
          </a:p>
          <a:p>
            <a:pPr algn="ctr"/>
            <a:endParaRPr lang="en-US" b="1" u="sng" dirty="0" smtClean="0">
              <a:solidFill>
                <a:schemeClr val="tx1">
                  <a:lumMod val="75000"/>
                  <a:lumOff val="25000"/>
                </a:schemeClr>
              </a:solidFill>
            </a:endParaRPr>
          </a:p>
          <a:p>
            <a:pPr marL="285750" indent="-285750">
              <a:buFont typeface="Arial" panose="020B0604020202020204" pitchFamily="34" charset="0"/>
              <a:buChar char="•"/>
            </a:pPr>
            <a:r>
              <a:rPr lang="en-US" b="1" dirty="0" smtClean="0">
                <a:solidFill>
                  <a:schemeClr val="tx1">
                    <a:lumMod val="75000"/>
                    <a:lumOff val="25000"/>
                  </a:schemeClr>
                </a:solidFill>
              </a:rPr>
              <a:t>2014 was the warmest year across global land and ocean surfaces since records began in 1880.</a:t>
            </a:r>
          </a:p>
          <a:p>
            <a:pPr marL="285750" indent="-285750">
              <a:buFont typeface="Arial" panose="020B0604020202020204" pitchFamily="34" charset="0"/>
              <a:buChar char="•"/>
            </a:pPr>
            <a:endParaRPr lang="en-US" b="1" dirty="0" smtClean="0">
              <a:solidFill>
                <a:schemeClr val="tx1">
                  <a:lumMod val="75000"/>
                  <a:lumOff val="25000"/>
                </a:schemeClr>
              </a:solidFill>
            </a:endParaRPr>
          </a:p>
          <a:p>
            <a:pPr marL="285750" indent="-285750">
              <a:buFont typeface="Arial" panose="020B0604020202020204" pitchFamily="34" charset="0"/>
              <a:buChar char="•"/>
            </a:pPr>
            <a:r>
              <a:rPr lang="en-US" b="1" dirty="0" smtClean="0">
                <a:solidFill>
                  <a:schemeClr val="tx1">
                    <a:lumMod val="75000"/>
                    <a:lumOff val="25000"/>
                  </a:schemeClr>
                </a:solidFill>
              </a:rPr>
              <a:t>9 of the 10 warmest years in the 135-year period of record have occurred in the 21</a:t>
            </a:r>
            <a:r>
              <a:rPr lang="en-US" b="1" baseline="30000" dirty="0" smtClean="0">
                <a:solidFill>
                  <a:schemeClr val="tx1">
                    <a:lumMod val="75000"/>
                    <a:lumOff val="25000"/>
                  </a:schemeClr>
                </a:solidFill>
              </a:rPr>
              <a:t>st</a:t>
            </a:r>
            <a:r>
              <a:rPr lang="en-US" b="1" dirty="0" smtClean="0">
                <a:solidFill>
                  <a:schemeClr val="tx1">
                    <a:lumMod val="75000"/>
                    <a:lumOff val="25000"/>
                  </a:schemeClr>
                </a:solidFill>
              </a:rPr>
              <a:t> century. 1998 currently ranks as the fourth warmest year on record.</a:t>
            </a:r>
          </a:p>
          <a:p>
            <a:pPr marL="285750" indent="-285750">
              <a:buFont typeface="Arial" panose="020B0604020202020204" pitchFamily="34" charset="0"/>
              <a:buChar char="•"/>
            </a:pPr>
            <a:endParaRPr lang="en-US" dirty="0" smtClean="0">
              <a:solidFill>
                <a:schemeClr val="tx1">
                  <a:lumMod val="75000"/>
                  <a:lumOff val="25000"/>
                </a:schemeClr>
              </a:solidFill>
            </a:endParaRPr>
          </a:p>
          <a:p>
            <a:pPr marL="285750" indent="-285750">
              <a:buFont typeface="Arial" panose="020B0604020202020204" pitchFamily="34" charset="0"/>
              <a:buChar char="•"/>
            </a:pPr>
            <a:r>
              <a:rPr lang="en-US" b="1" i="1" dirty="0" smtClean="0">
                <a:solidFill>
                  <a:srgbClr val="C00000"/>
                </a:solidFill>
              </a:rPr>
              <a:t>2015 will likely also be one of the warmest years on record as well</a:t>
            </a:r>
          </a:p>
        </p:txBody>
      </p:sp>
      <p:pic>
        <p:nvPicPr>
          <p:cNvPr id="3" name="Grafik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19467" y="1784879"/>
            <a:ext cx="4964195" cy="3835969"/>
          </a:xfrm>
          <a:prstGeom prst="rect">
            <a:avLst/>
          </a:prstGeom>
        </p:spPr>
      </p:pic>
      <p:sp>
        <p:nvSpPr>
          <p:cNvPr id="8" name="Text Box 49"/>
          <p:cNvSpPr txBox="1">
            <a:spLocks noChangeArrowheads="1"/>
          </p:cNvSpPr>
          <p:nvPr/>
        </p:nvSpPr>
        <p:spPr bwMode="auto">
          <a:xfrm>
            <a:off x="205030" y="6539318"/>
            <a:ext cx="5942012" cy="153888"/>
          </a:xfrm>
          <a:prstGeom prst="rect">
            <a:avLst/>
          </a:prstGeom>
          <a:noFill/>
          <a:ln w="9525">
            <a:noFill/>
            <a:miter lim="800000"/>
            <a:headEnd/>
            <a:tailEnd/>
          </a:ln>
        </p:spPr>
        <p:txBody>
          <a:bodyPr wrap="square" lIns="0" tIns="0" rIns="0" bIns="0">
            <a:spAutoFit/>
          </a:bodyPr>
          <a:lstStyle/>
          <a:p>
            <a:pPr>
              <a:spcBef>
                <a:spcPct val="10000"/>
              </a:spcBef>
            </a:pPr>
            <a:r>
              <a:rPr lang="de-DE" sz="1000" dirty="0">
                <a:solidFill>
                  <a:schemeClr val="accent4">
                    <a:lumMod val="75000"/>
                  </a:schemeClr>
                </a:solidFill>
              </a:rPr>
              <a:t>Source: </a:t>
            </a:r>
            <a:r>
              <a:rPr lang="de-DE" sz="1000" dirty="0" smtClean="0">
                <a:solidFill>
                  <a:schemeClr val="accent4">
                    <a:lumMod val="75000"/>
                  </a:schemeClr>
                </a:solidFill>
              </a:rPr>
              <a:t>NOAA; Munich Re.</a:t>
            </a:r>
            <a:endParaRPr lang="en-US" sz="1000" dirty="0">
              <a:solidFill>
                <a:schemeClr val="accent4">
                  <a:lumMod val="75000"/>
                </a:schemeClr>
              </a:solidFill>
            </a:endParaRPr>
          </a:p>
        </p:txBody>
      </p:sp>
      <p:sp>
        <p:nvSpPr>
          <p:cNvPr id="2" name="Oval 1"/>
          <p:cNvSpPr/>
          <p:nvPr/>
        </p:nvSpPr>
        <p:spPr>
          <a:xfrm rot="2564747">
            <a:off x="5185258" y="2518438"/>
            <a:ext cx="447040" cy="10999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7575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THE ECONOMY</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109</a:t>
            </a:fld>
            <a:endParaRPr lang="en-US" sz="900">
              <a:solidFill>
                <a:schemeClr val="bg1"/>
              </a:solidFill>
            </a:endParaRPr>
          </a:p>
        </p:txBody>
      </p:sp>
      <p:pic>
        <p:nvPicPr>
          <p:cNvPr id="15155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472607" y="4735266"/>
            <a:ext cx="8189259" cy="1569660"/>
          </a:xfrm>
          <a:prstGeom prst="rect">
            <a:avLst/>
          </a:prstGeom>
          <a:noFill/>
          <a:ln w="9525">
            <a:noFill/>
            <a:miter lim="800000"/>
            <a:headEnd/>
            <a:tailEnd/>
          </a:ln>
        </p:spPr>
        <p:txBody>
          <a:bodyPr wrap="square">
            <a:spAutoFit/>
          </a:bodyPr>
          <a:lstStyle/>
          <a:p>
            <a:pPr algn="ctr"/>
            <a:r>
              <a:rPr lang="en-US" sz="3200" b="1" dirty="0" smtClean="0">
                <a:solidFill>
                  <a:srgbClr val="2B7299"/>
                </a:solidFill>
              </a:rPr>
              <a:t>The Strength of the Economy Will Greatly Influence Insurer Exposure Base    Across Most Lines</a:t>
            </a:r>
            <a:endParaRPr lang="en-US" sz="32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109</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CD6744E0-5C65-4787-A08A-DAC2FBCB8D1B}" type="slidenum">
              <a:rPr lang="en-US" altLang="en-US" sz="900" smtClean="0">
                <a:solidFill>
                  <a:srgbClr val="000000"/>
                </a:solidFill>
              </a:rPr>
              <a:pPr>
                <a:lnSpc>
                  <a:spcPct val="85000"/>
                </a:lnSpc>
                <a:spcBef>
                  <a:spcPct val="20000"/>
                </a:spcBef>
                <a:buClrTx/>
                <a:buFontTx/>
                <a:buNone/>
              </a:pPr>
              <a:t>11</a:t>
            </a:fld>
            <a:endParaRPr lang="en-US" altLang="en-US" sz="900" smtClean="0">
              <a:solidFill>
                <a:srgbClr val="000000"/>
              </a:solidFill>
            </a:endParaRPr>
          </a:p>
        </p:txBody>
      </p:sp>
      <p:sp>
        <p:nvSpPr>
          <p:cNvPr id="27651" name="Rectangle 191"/>
          <p:cNvSpPr>
            <a:spLocks noGrp="1" noChangeArrowheads="1"/>
          </p:cNvSpPr>
          <p:nvPr>
            <p:ph type="title"/>
          </p:nvPr>
        </p:nvSpPr>
        <p:spPr/>
        <p:txBody>
          <a:bodyPr/>
          <a:lstStyle/>
          <a:p>
            <a:r>
              <a:rPr lang="en-US" altLang="en-US" sz="2400" smtClean="0">
                <a:latin typeface="Arial" panose="020B0604020202020204" pitchFamily="34" charset="0"/>
              </a:rPr>
              <a:t>Top Ten Most Expensive And Least Expensive States For Automobile Insurance, 2012 (1)</a:t>
            </a:r>
          </a:p>
        </p:txBody>
      </p:sp>
      <p:graphicFrame>
        <p:nvGraphicFramePr>
          <p:cNvPr id="2098375" name="Group 199"/>
          <p:cNvGraphicFramePr>
            <a:graphicFrameLocks noGrp="1"/>
          </p:cNvGraphicFramePr>
          <p:nvPr>
            <p:extLst>
              <p:ext uri="{D42A27DB-BD31-4B8C-83A1-F6EECF244321}">
                <p14:modId xmlns:p14="http://schemas.microsoft.com/office/powerpoint/2010/main" val="2698642334"/>
              </p:ext>
            </p:extLst>
          </p:nvPr>
        </p:nvGraphicFramePr>
        <p:xfrm>
          <a:off x="609600" y="1524000"/>
          <a:ext cx="7519987" cy="2943228"/>
        </p:xfrm>
        <a:graphic>
          <a:graphicData uri="http://schemas.openxmlformats.org/drawingml/2006/table">
            <a:tbl>
              <a:tblPr/>
              <a:tblGrid>
                <a:gridCol w="639027"/>
                <a:gridCol w="1691812"/>
                <a:gridCol w="1324027"/>
                <a:gridCol w="956242"/>
                <a:gridCol w="1618255"/>
                <a:gridCol w="1290624"/>
              </a:tblGrid>
              <a:tr h="445816">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6" marB="9526" anchor="b">
                    <a:lnL cap="flat">
                      <a:noFill/>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Most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a:t>
                      </a:r>
                      <a:r>
                        <a:rPr lang="en-US" sz="1400" b="1" dirty="0">
                          <a:solidFill>
                            <a:srgbClr val="FFFFFF"/>
                          </a:solidFill>
                          <a:latin typeface="Arial"/>
                          <a:ea typeface="Calibri"/>
                          <a:cs typeface="Times New Roman"/>
                        </a:rPr>
                        <a:t>states</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Average expenditure</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Least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states</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Average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expenditure</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cap="flat">
                      <a:noFill/>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r>
              <a:tr h="249265">
                <a:tc>
                  <a:txBody>
                    <a:bodyPr/>
                    <a:lstStyle/>
                    <a:p>
                      <a:pPr algn="ctr" fontAlgn="b"/>
                      <a:r>
                        <a:rPr lang="en-US" sz="1200" b="0" i="0" u="none" strike="noStrike">
                          <a:solidFill>
                            <a:srgbClr val="000000"/>
                          </a:solidFill>
                          <a:latin typeface="Arial"/>
                        </a:rPr>
                        <a:t>1</a:t>
                      </a:r>
                    </a:p>
                  </a:txBody>
                  <a:tcPr marL="9525" marR="9525" marT="9526" marB="0" anchor="b">
                    <a:lnL cap="flat">
                      <a:noFill/>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0" i="0" u="none" strike="noStrike" dirty="0">
                          <a:solidFill>
                            <a:srgbClr val="000000"/>
                          </a:solidFill>
                          <a:effectLst/>
                          <a:latin typeface="Arial" panose="020B0604020202020204" pitchFamily="34" charset="0"/>
                        </a:rPr>
                        <a:t>New Jersey</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effectLst/>
                          <a:latin typeface="Arial" panose="020B0604020202020204" pitchFamily="34" charset="0"/>
                        </a:rPr>
                        <a:t>$1,219.93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1</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dirty="0">
                          <a:solidFill>
                            <a:srgbClr val="000000"/>
                          </a:solidFill>
                          <a:effectLst/>
                          <a:latin typeface="Arial" panose="020B0604020202020204" pitchFamily="34" charset="0"/>
                        </a:rPr>
                        <a:t>Idaho</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$534.56</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54027">
                <a:tc>
                  <a:txBody>
                    <a:bodyPr/>
                    <a:lstStyle/>
                    <a:p>
                      <a:pPr algn="ctr" fontAlgn="b"/>
                      <a:r>
                        <a:rPr lang="en-US" sz="1200" b="0" i="0" u="none" strike="noStrike">
                          <a:solidFill>
                            <a:srgbClr val="000000"/>
                          </a:solidFill>
                          <a:latin typeface="Arial"/>
                        </a:rPr>
                        <a:t>2</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0" i="0" u="none" strike="noStrike" dirty="0">
                          <a:solidFill>
                            <a:srgbClr val="000000"/>
                          </a:solidFill>
                          <a:effectLst/>
                          <a:latin typeface="Arial" panose="020B0604020202020204" pitchFamily="34" charset="0"/>
                        </a:rPr>
                        <a:t>D.C.</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1,154.91</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2</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a:solidFill>
                            <a:srgbClr val="000000"/>
                          </a:solidFill>
                          <a:effectLst/>
                          <a:latin typeface="Arial" panose="020B0604020202020204" pitchFamily="34" charset="0"/>
                        </a:rPr>
                        <a:t>South Dakota</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556.51</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3</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0" i="0" u="none" strike="noStrike" dirty="0">
                          <a:solidFill>
                            <a:schemeClr val="tx1"/>
                          </a:solidFill>
                          <a:effectLst/>
                          <a:latin typeface="Arial" panose="020B0604020202020204" pitchFamily="34" charset="0"/>
                        </a:rPr>
                        <a:t>New York</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1,152.45</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3</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a:solidFill>
                            <a:srgbClr val="000000"/>
                          </a:solidFill>
                          <a:effectLst/>
                          <a:latin typeface="Arial" panose="020B0604020202020204" pitchFamily="34" charset="0"/>
                        </a:rPr>
                        <a:t>Iowa</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561.26</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4</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400" b="0" i="0" u="none" strike="noStrike" dirty="0">
                          <a:solidFill>
                            <a:schemeClr val="tx1"/>
                          </a:solidFill>
                          <a:effectLst/>
                          <a:latin typeface="Arial" panose="020B0604020202020204" pitchFamily="34" charset="0"/>
                        </a:rPr>
                        <a:t>Florida</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400" b="0" i="0" u="none" strike="noStrike" dirty="0">
                          <a:solidFill>
                            <a:schemeClr val="tx1"/>
                          </a:solidFill>
                          <a:effectLst/>
                          <a:latin typeface="Arial" panose="020B0604020202020204" pitchFamily="34" charset="0"/>
                        </a:rPr>
                        <a:t>1,127.93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4</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a:solidFill>
                            <a:srgbClr val="000000"/>
                          </a:solidFill>
                          <a:effectLst/>
                          <a:latin typeface="Arial" panose="020B0604020202020204" pitchFamily="34" charset="0"/>
                        </a:rPr>
                        <a:t>North Dakota</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576.08</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5</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0" i="0" u="none" strike="noStrike" dirty="0">
                          <a:solidFill>
                            <a:srgbClr val="000000"/>
                          </a:solidFill>
                          <a:effectLst/>
                          <a:latin typeface="Arial" panose="020B0604020202020204" pitchFamily="34" charset="0"/>
                        </a:rPr>
                        <a:t>Louisiana</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effectLst/>
                          <a:latin typeface="Arial" panose="020B0604020202020204" pitchFamily="34" charset="0"/>
                        </a:rPr>
                        <a:t>1,112.53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5</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a:solidFill>
                            <a:srgbClr val="000000"/>
                          </a:solidFill>
                          <a:effectLst/>
                          <a:latin typeface="Arial" panose="020B0604020202020204" pitchFamily="34" charset="0"/>
                        </a:rPr>
                        <a:t>Maine</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582.43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6</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0" i="0" u="none" strike="noStrike" dirty="0">
                          <a:solidFill>
                            <a:srgbClr val="000000"/>
                          </a:solidFill>
                          <a:effectLst/>
                          <a:latin typeface="Arial" panose="020B0604020202020204" pitchFamily="34" charset="0"/>
                        </a:rPr>
                        <a:t>Delaware</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1,065.37</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6</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a:solidFill>
                            <a:srgbClr val="000000"/>
                          </a:solidFill>
                          <a:effectLst/>
                          <a:latin typeface="Arial" panose="020B0604020202020204" pitchFamily="34" charset="0"/>
                        </a:rPr>
                        <a:t>Wisconsin</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598.84</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7</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0" i="0" u="none" strike="noStrike" dirty="0">
                          <a:solidFill>
                            <a:srgbClr val="000000"/>
                          </a:solidFill>
                          <a:effectLst/>
                          <a:latin typeface="Arial" panose="020B0604020202020204" pitchFamily="34" charset="0"/>
                        </a:rPr>
                        <a:t>Michigan</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1,048.87</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7</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a:solidFill>
                            <a:srgbClr val="000000"/>
                          </a:solidFill>
                          <a:effectLst/>
                          <a:latin typeface="Arial" panose="020B0604020202020204" pitchFamily="34" charset="0"/>
                        </a:rPr>
                        <a:t>North Carolina</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611.48</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8</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0" i="0" u="none" strike="noStrike" dirty="0">
                          <a:solidFill>
                            <a:srgbClr val="000000"/>
                          </a:solidFill>
                          <a:effectLst/>
                          <a:latin typeface="Arial" panose="020B0604020202020204" pitchFamily="34" charset="0"/>
                        </a:rPr>
                        <a:t>Rhode Island</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1,034.50</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8</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a:solidFill>
                            <a:srgbClr val="000000"/>
                          </a:solidFill>
                          <a:effectLst/>
                          <a:latin typeface="Arial" panose="020B0604020202020204" pitchFamily="34" charset="0"/>
                        </a:rPr>
                        <a:t>Nebraska</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616.78</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9</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0" i="0" u="none" strike="noStrike" dirty="0">
                          <a:solidFill>
                            <a:srgbClr val="000000"/>
                          </a:solidFill>
                          <a:effectLst/>
                          <a:latin typeface="Arial" panose="020B0604020202020204" pitchFamily="34" charset="0"/>
                        </a:rPr>
                        <a:t>Connecticut</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986.73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9</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a:solidFill>
                            <a:srgbClr val="000000"/>
                          </a:solidFill>
                          <a:effectLst/>
                          <a:latin typeface="Arial" panose="020B0604020202020204" pitchFamily="34" charset="0"/>
                        </a:rPr>
                        <a:t>Wyoming</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618.81</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10</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0" i="0" u="none" strike="noStrike" dirty="0">
                          <a:solidFill>
                            <a:srgbClr val="000000"/>
                          </a:solidFill>
                          <a:effectLst/>
                          <a:latin typeface="Arial" panose="020B0604020202020204" pitchFamily="34" charset="0"/>
                        </a:rPr>
                        <a:t>Massachusetts</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effectLst/>
                          <a:latin typeface="Arial" panose="020B0604020202020204" pitchFamily="34" charset="0"/>
                        </a:rPr>
                        <a:t>976.65</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10</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dirty="0">
                          <a:solidFill>
                            <a:srgbClr val="000000"/>
                          </a:solidFill>
                          <a:effectLst/>
                          <a:latin typeface="Arial" panose="020B0604020202020204" pitchFamily="34" charset="0"/>
                        </a:rPr>
                        <a:t>Kansas</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632.07</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sp>
        <p:nvSpPr>
          <p:cNvPr id="2098368" name="Text Box 537"/>
          <p:cNvSpPr txBox="1">
            <a:spLocks noChangeArrowheads="1"/>
          </p:cNvSpPr>
          <p:nvPr/>
        </p:nvSpPr>
        <p:spPr bwMode="auto">
          <a:xfrm>
            <a:off x="0" y="6216650"/>
            <a:ext cx="7612063" cy="646113"/>
          </a:xfrm>
          <a:prstGeom prst="rect">
            <a:avLst/>
          </a:prstGeom>
          <a:noFill/>
          <a:ln w="9525" algn="ctr">
            <a:noFill/>
            <a:miter lim="800000"/>
            <a:headEnd/>
            <a:tailEnd/>
          </a:ln>
          <a:effectLst/>
        </p:spPr>
        <p:txBody>
          <a:bodyPr lIns="365760" tIns="0" rIns="0" bIns="137160" anchor="b">
            <a:spAutoFit/>
          </a:bodyPr>
          <a:lstStyle/>
          <a:p>
            <a:pPr marL="228600" indent="-228600" eaLnBrk="1" hangingPunct="1">
              <a:buFontTx/>
              <a:buAutoNum type="arabicParenBoth"/>
              <a:defRPr/>
            </a:pPr>
            <a:r>
              <a:rPr lang="en-US" sz="1100" dirty="0">
                <a:solidFill>
                  <a:srgbClr val="000000"/>
                </a:solidFill>
              </a:rPr>
              <a:t>Based on average automobile insurance expenditures.</a:t>
            </a:r>
          </a:p>
          <a:p>
            <a:pPr marL="228600" indent="-228600" eaLnBrk="1" hangingPunct="1">
              <a:buFontTx/>
              <a:buAutoNum type="arabicParenBoth"/>
              <a:defRPr/>
            </a:pPr>
            <a:endParaRPr lang="en-US" sz="1100" dirty="0">
              <a:solidFill>
                <a:srgbClr val="000000"/>
              </a:solidFill>
            </a:endParaRPr>
          </a:p>
          <a:p>
            <a:pPr eaLnBrk="1" hangingPunct="1">
              <a:defRPr/>
            </a:pPr>
            <a:r>
              <a:rPr lang="en-US" sz="1100" dirty="0">
                <a:solidFill>
                  <a:srgbClr val="000000"/>
                </a:solidFill>
              </a:rPr>
              <a:t>Source: © 2014 National Association of Insurance Commissioners.</a:t>
            </a:r>
          </a:p>
        </p:txBody>
      </p:sp>
      <p:sp>
        <p:nvSpPr>
          <p:cNvPr id="27741" name="Rectangle 5"/>
          <p:cNvSpPr>
            <a:spLocks noChangeArrowheads="1"/>
          </p:cNvSpPr>
          <p:nvPr/>
        </p:nvSpPr>
        <p:spPr bwMode="blackWhite">
          <a:xfrm>
            <a:off x="712788" y="4800600"/>
            <a:ext cx="7369175" cy="8334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pt-BR" altLang="en-US" sz="1800" b="1">
                <a:solidFill>
                  <a:srgbClr val="FFFFFF"/>
                </a:solidFill>
              </a:rPr>
              <a:t>Florida ranked 4th as the most expensive state in 2012, with an average expenditure for auto insurance of $1,127.93.</a:t>
            </a:r>
            <a:endParaRPr lang="pt-BR" altLang="en-US" sz="1800" b="1" i="1">
              <a:solidFill>
                <a:srgbClr val="FFFFFF"/>
              </a:solidFill>
            </a:endParaRPr>
          </a:p>
        </p:txBody>
      </p:sp>
    </p:spTree>
    <p:extLst>
      <p:ext uri="{BB962C8B-B14F-4D97-AF65-F5344CB8AC3E}">
        <p14:creationId xmlns:p14="http://schemas.microsoft.com/office/powerpoint/2010/main" val="239946269"/>
      </p:ext>
    </p:extLst>
  </p:cSld>
  <p:clrMapOvr>
    <a:masterClrMapping/>
  </p:clrMapOvr>
  <p:transition>
    <p:wipe dir="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110</a:t>
            </a:fld>
            <a:endParaRPr lang="en-US" smtClean="0"/>
          </a:p>
        </p:txBody>
      </p:sp>
      <p:sp>
        <p:nvSpPr>
          <p:cNvPr id="66566" name="Rectangle 11"/>
          <p:cNvSpPr>
            <a:spLocks noGrp="1" noChangeArrowheads="1"/>
          </p:cNvSpPr>
          <p:nvPr>
            <p:ph type="title"/>
          </p:nvPr>
        </p:nvSpPr>
        <p:spPr/>
        <p:txBody>
          <a:bodyPr/>
          <a:lstStyle/>
          <a:p>
            <a:r>
              <a:rPr lang="en-US" smtClean="0"/>
              <a:t>US Real GDP Growth*</a:t>
            </a:r>
          </a:p>
        </p:txBody>
      </p:sp>
      <p:sp>
        <p:nvSpPr>
          <p:cNvPr id="66567" name="Rectangle 3"/>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1100" dirty="0"/>
              <a:t>*	Estimates/Forecasts from Blue Chip Economic Indicators.</a:t>
            </a:r>
          </a:p>
          <a:p>
            <a:pPr eaLnBrk="0" hangingPunct="0">
              <a:lnSpc>
                <a:spcPct val="85000"/>
              </a:lnSpc>
              <a:spcBef>
                <a:spcPct val="25000"/>
              </a:spcBef>
              <a:buClr>
                <a:schemeClr val="accent2"/>
              </a:buClr>
              <a:buFont typeface="Wingdings" pitchFamily="2" charset="2"/>
              <a:buNone/>
              <a:tabLst>
                <a:tab pos="342900" algn="l"/>
              </a:tabLst>
            </a:pPr>
            <a:r>
              <a:rPr lang="en-US" sz="1100" dirty="0"/>
              <a:t>Source: US Department of Commerce, Blue Economic Indicators </a:t>
            </a:r>
            <a:r>
              <a:rPr lang="en-US" sz="1100" dirty="0" smtClean="0"/>
              <a:t>11/15; </a:t>
            </a:r>
            <a:r>
              <a:rPr lang="en-US" sz="1100" dirty="0"/>
              <a:t>Insurance Information Institute.</a:t>
            </a:r>
          </a:p>
        </p:txBody>
      </p:sp>
      <p:graphicFrame>
        <p:nvGraphicFramePr>
          <p:cNvPr id="66562" name="Object 4"/>
          <p:cNvGraphicFramePr>
            <a:graphicFrameLocks noChangeAspect="1"/>
          </p:cNvGraphicFramePr>
          <p:nvPr>
            <p:extLst>
              <p:ext uri="{D42A27DB-BD31-4B8C-83A1-F6EECF244321}">
                <p14:modId xmlns:p14="http://schemas.microsoft.com/office/powerpoint/2010/main" val="1645060282"/>
              </p:ext>
            </p:extLst>
          </p:nvPr>
        </p:nvGraphicFramePr>
        <p:xfrm>
          <a:off x="38100" y="1639888"/>
          <a:ext cx="8955088" cy="3922712"/>
        </p:xfrm>
        <a:graphic>
          <a:graphicData uri="http://schemas.openxmlformats.org/presentationml/2006/ole">
            <mc:AlternateContent xmlns:mc="http://schemas.openxmlformats.org/markup-compatibility/2006">
              <mc:Choice xmlns:v="urn:schemas-microsoft-com:vml" Requires="v">
                <p:oleObj spid="_x0000_s28544007" name="Chart" r:id="rId4" imgW="8600977" imgH="3781460" progId="MSGraph.Chart.8">
                  <p:embed followColorScheme="full"/>
                </p:oleObj>
              </mc:Choice>
              <mc:Fallback>
                <p:oleObj name="Chart" r:id="rId4" imgW="8600977" imgH="3781460" progId="MSGraph.Chart.8">
                  <p:embed followColorScheme="full"/>
                  <p:pic>
                    <p:nvPicPr>
                      <p:cNvPr id="0" name=""/>
                      <p:cNvPicPr>
                        <a:picLocks noChangeAspect="1" noChangeArrowheads="1"/>
                      </p:cNvPicPr>
                      <p:nvPr/>
                    </p:nvPicPr>
                    <p:blipFill>
                      <a:blip r:embed="rId5"/>
                      <a:srcRect/>
                      <a:stretch>
                        <a:fillRect/>
                      </a:stretch>
                    </p:blipFill>
                    <p:spPr bwMode="gray">
                      <a:xfrm>
                        <a:off x="38100" y="1639888"/>
                        <a:ext cx="8955088" cy="3922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68" name="Rectangle 5"/>
          <p:cNvSpPr>
            <a:spLocks noChangeArrowheads="1"/>
          </p:cNvSpPr>
          <p:nvPr/>
        </p:nvSpPr>
        <p:spPr bwMode="auto">
          <a:xfrm>
            <a:off x="457200" y="6400800"/>
            <a:ext cx="200025" cy="88900"/>
          </a:xfrm>
          <a:prstGeom prst="rect">
            <a:avLst/>
          </a:prstGeom>
          <a:solidFill>
            <a:schemeClr val="tx2"/>
          </a:solidFill>
          <a:ln w="9525">
            <a:noFill/>
            <a:miter lim="800000"/>
            <a:headEnd/>
            <a:tailEnd/>
          </a:ln>
        </p:spPr>
        <p:txBody>
          <a:bodyPr wrap="none" anchor="ctr"/>
          <a:lstStyle/>
          <a:p>
            <a:endParaRPr lang="en-US"/>
          </a:p>
        </p:txBody>
      </p:sp>
      <p:sp>
        <p:nvSpPr>
          <p:cNvPr id="1926150" name="Rectangle 6"/>
          <p:cNvSpPr>
            <a:spLocks noChangeArrowheads="1"/>
          </p:cNvSpPr>
          <p:nvPr/>
        </p:nvSpPr>
        <p:spPr bwMode="blackWhite">
          <a:xfrm>
            <a:off x="298450" y="5473700"/>
            <a:ext cx="853122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Demand for Insurance </a:t>
            </a:r>
            <a:r>
              <a:rPr lang="en-US" b="1" dirty="0" smtClean="0">
                <a:solidFill>
                  <a:srgbClr val="FFFFFF"/>
                </a:solidFill>
              </a:rPr>
              <a:t>Should Increase in 2016 as GDP Growth Continues at a Steady, Albeit Moderate Pace </a:t>
            </a:r>
            <a:r>
              <a:rPr lang="en-US" b="1" dirty="0">
                <a:solidFill>
                  <a:srgbClr val="FFFFFF"/>
                </a:solidFill>
              </a:rPr>
              <a:t>and Gradually </a:t>
            </a:r>
            <a:r>
              <a:rPr lang="en-US" b="1" dirty="0" smtClean="0">
                <a:solidFill>
                  <a:srgbClr val="FFFFFF"/>
                </a:solidFill>
              </a:rPr>
              <a:t>Benefits </a:t>
            </a:r>
            <a:r>
              <a:rPr lang="en-US" b="1" dirty="0">
                <a:solidFill>
                  <a:srgbClr val="FFFFFF"/>
                </a:solidFill>
              </a:rPr>
              <a:t>the Economy Broadly</a:t>
            </a:r>
          </a:p>
        </p:txBody>
      </p:sp>
      <p:sp>
        <p:nvSpPr>
          <p:cNvPr id="66570" name="Rectangle 8"/>
          <p:cNvSpPr>
            <a:spLocks noChangeArrowheads="1"/>
          </p:cNvSpPr>
          <p:nvPr/>
        </p:nvSpPr>
        <p:spPr bwMode="black">
          <a:xfrm>
            <a:off x="96947"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Real GDP Growth (%)</a:t>
            </a:r>
          </a:p>
        </p:txBody>
      </p:sp>
      <p:sp>
        <p:nvSpPr>
          <p:cNvPr id="1926153" name="AutoShape 9"/>
          <p:cNvSpPr>
            <a:spLocks noChangeArrowheads="1"/>
          </p:cNvSpPr>
          <p:nvPr/>
        </p:nvSpPr>
        <p:spPr bwMode="blackWhite">
          <a:xfrm>
            <a:off x="773724" y="3316795"/>
            <a:ext cx="1084384" cy="1053592"/>
          </a:xfrm>
          <a:prstGeom prst="wedgeRectCallout">
            <a:avLst>
              <a:gd name="adj1" fmla="val 57194"/>
              <a:gd name="adj2" fmla="val -6565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Recession began in </a:t>
            </a:r>
            <a:r>
              <a:rPr lang="en-US" sz="1400" b="1" dirty="0" smtClean="0">
                <a:solidFill>
                  <a:schemeClr val="bg1"/>
                </a:solidFill>
              </a:rPr>
              <a:t>in June 2009</a:t>
            </a:r>
            <a:endParaRPr lang="en-US" sz="1400" b="1" dirty="0">
              <a:solidFill>
                <a:schemeClr val="bg1"/>
              </a:solidFill>
            </a:endParaRPr>
          </a:p>
        </p:txBody>
      </p:sp>
      <p:sp>
        <p:nvSpPr>
          <p:cNvPr id="1926154" name="AutoShape 10"/>
          <p:cNvSpPr>
            <a:spLocks noChangeArrowheads="1"/>
          </p:cNvSpPr>
          <p:nvPr/>
        </p:nvSpPr>
        <p:spPr bwMode="blackWhite">
          <a:xfrm>
            <a:off x="2292110" y="1140542"/>
            <a:ext cx="2407708" cy="688258"/>
          </a:xfrm>
          <a:prstGeom prst="wedgeRectCallout">
            <a:avLst>
              <a:gd name="adj1" fmla="val -20340"/>
              <a:gd name="adj2" fmla="val 2008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Q4:2008 decline was the steepest since the Q1:1982 drop of 6.8%</a:t>
            </a:r>
          </a:p>
        </p:txBody>
      </p:sp>
      <p:sp>
        <p:nvSpPr>
          <p:cNvPr id="14" name="AutoShape 10"/>
          <p:cNvSpPr>
            <a:spLocks noChangeArrowheads="1"/>
          </p:cNvSpPr>
          <p:nvPr/>
        </p:nvSpPr>
        <p:spPr bwMode="blackWhite">
          <a:xfrm>
            <a:off x="4308746" y="3545011"/>
            <a:ext cx="1961532" cy="973399"/>
          </a:xfrm>
          <a:prstGeom prst="wedgeRectCallout">
            <a:avLst>
              <a:gd name="adj1" fmla="val 67353"/>
              <a:gd name="adj2" fmla="val -682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Q1 2014/15 GDP data were hit hard by this year’s “Polar Vortex” and harsh winter</a:t>
            </a:r>
            <a:endParaRPr lang="en-US" sz="1400" b="1" dirty="0">
              <a:solidFill>
                <a:schemeClr val="bg1"/>
              </a:solidFill>
            </a:endParaRPr>
          </a:p>
        </p:txBody>
      </p:sp>
      <p:sp>
        <p:nvSpPr>
          <p:cNvPr id="15" name="Rectangle 7"/>
          <p:cNvSpPr>
            <a:spLocks noChangeArrowheads="1"/>
          </p:cNvSpPr>
          <p:nvPr/>
        </p:nvSpPr>
        <p:spPr bwMode="grayWhite">
          <a:xfrm>
            <a:off x="2092569" y="3049101"/>
            <a:ext cx="1169466" cy="1804987"/>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308149002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926154"/>
                                        </p:tgtEl>
                                        <p:attrNameLst>
                                          <p:attrName>style.visibility</p:attrName>
                                        </p:attrNameLst>
                                      </p:cBhvr>
                                      <p:to>
                                        <p:strVal val="visible"/>
                                      </p:to>
                                    </p:set>
                                    <p:animEffect transition="in" filter="wipe(left)">
                                      <p:cBhvr>
                                        <p:cTn id="11" dur="500"/>
                                        <p:tgtEl>
                                          <p:spTgt spid="1926154"/>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926150"/>
                                        </p:tgtEl>
                                        <p:attrNameLst>
                                          <p:attrName>style.visibility</p:attrName>
                                        </p:attrNameLst>
                                      </p:cBhvr>
                                      <p:to>
                                        <p:strVal val="visible"/>
                                      </p:to>
                                    </p:set>
                                    <p:anim calcmode="lin" valueType="num">
                                      <p:cBhvr>
                                        <p:cTn id="15" dur="500" fill="hold"/>
                                        <p:tgtEl>
                                          <p:spTgt spid="1926150"/>
                                        </p:tgtEl>
                                        <p:attrNameLst>
                                          <p:attrName>ppt_w</p:attrName>
                                        </p:attrNameLst>
                                      </p:cBhvr>
                                      <p:tavLst>
                                        <p:tav tm="0">
                                          <p:val>
                                            <p:fltVal val="0"/>
                                          </p:val>
                                        </p:tav>
                                        <p:tav tm="100000">
                                          <p:val>
                                            <p:strVal val="#ppt_w"/>
                                          </p:val>
                                        </p:tav>
                                      </p:tavLst>
                                    </p:anim>
                                    <p:anim calcmode="lin" valueType="num">
                                      <p:cBhvr>
                                        <p:cTn id="16" dur="500" fill="hold"/>
                                        <p:tgtEl>
                                          <p:spTgt spid="1926150"/>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barn(in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926154" grpId="0" animBg="1"/>
      <p:bldP spid="14" grpId="0" animBg="1"/>
      <p:bldP spid="15" grpId="0" animBg="1"/>
    </p:bldLst>
  </p:timing>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FC89B55-9087-4145-A2AC-474DCC89A582}" type="slidenum">
              <a:rPr lang="en-US" smtClean="0"/>
              <a:pPr/>
              <a:t>111</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Real GDP by State Percent Change, 2014*:</a:t>
            </a:r>
            <a:br>
              <a:rPr lang="en-US" dirty="0" smtClean="0"/>
            </a:br>
            <a:r>
              <a:rPr lang="en-US" dirty="0" smtClean="0"/>
              <a:t>Highest 25 States</a:t>
            </a:r>
          </a:p>
        </p:txBody>
      </p:sp>
      <p:graphicFrame>
        <p:nvGraphicFramePr>
          <p:cNvPr id="1026" name="Object 3"/>
          <p:cNvGraphicFramePr>
            <a:graphicFrameLocks noGrp="1" noChangeAspect="1"/>
          </p:cNvGraphicFramePr>
          <p:nvPr>
            <p:ph idx="4294967295"/>
            <p:extLst/>
          </p:nvPr>
        </p:nvGraphicFramePr>
        <p:xfrm>
          <a:off x="-50800" y="1814513"/>
          <a:ext cx="9082088" cy="4722812"/>
        </p:xfrm>
        <a:graphic>
          <a:graphicData uri="http://schemas.openxmlformats.org/presentationml/2006/ole">
            <mc:AlternateContent xmlns:mc="http://schemas.openxmlformats.org/markup-compatibility/2006">
              <mc:Choice xmlns:v="urn:schemas-microsoft-com:vml" Requires="v">
                <p:oleObj spid="_x0000_s28546054" name="Chart" r:id="rId4" imgW="8810697" imgH="4581560" progId="MSGraph.Chart.8">
                  <p:embed followColorScheme="full"/>
                </p:oleObj>
              </mc:Choice>
              <mc:Fallback>
                <p:oleObj name="Chart" r:id="rId4" imgW="8810697" imgH="4581560" progId="MSGraph.Chart.8">
                  <p:embed followColorScheme="full"/>
                  <p:pic>
                    <p:nvPicPr>
                      <p:cNvPr id="0" name=""/>
                      <p:cNvPicPr>
                        <a:picLocks noChangeAspect="1" noChangeArrowheads="1"/>
                      </p:cNvPicPr>
                      <p:nvPr/>
                    </p:nvPicPr>
                    <p:blipFill>
                      <a:blip r:embed="rId5"/>
                      <a:srcRect/>
                      <a:stretch>
                        <a:fillRect/>
                      </a:stretch>
                    </p:blipFill>
                    <p:spPr bwMode="auto">
                      <a:xfrm>
                        <a:off x="-50800" y="1814513"/>
                        <a:ext cx="9082088" cy="4722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3674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t>*Advance statistics</a:t>
            </a:r>
          </a:p>
          <a:p>
            <a:pPr eaLnBrk="0" hangingPunct="0">
              <a:lnSpc>
                <a:spcPct val="70000"/>
              </a:lnSpc>
              <a:spcBef>
                <a:spcPct val="50000"/>
              </a:spcBef>
              <a:buClr>
                <a:srgbClr val="FF3300"/>
              </a:buClr>
              <a:buFont typeface="Wingdings" pitchFamily="2" charset="2"/>
              <a:buNone/>
            </a:pPr>
            <a:r>
              <a:rPr lang="en-US" sz="1100" dirty="0"/>
              <a:t>Sources: </a:t>
            </a:r>
            <a:r>
              <a:rPr lang="en-US" sz="1100" dirty="0" smtClean="0">
                <a:hlinkClick r:id="rId6"/>
              </a:rPr>
              <a:t>U.S</a:t>
            </a:r>
            <a:r>
              <a:rPr lang="en-US" sz="1100" dirty="0">
                <a:hlinkClick r:id="rId6"/>
              </a:rPr>
              <a:t>. Bureau of Economic Analysis</a:t>
            </a:r>
            <a:r>
              <a:rPr lang="en-US" sz="1100" dirty="0"/>
              <a:t>; Insurance Information Institute.		</a:t>
            </a:r>
          </a:p>
        </p:txBody>
      </p:sp>
      <p:sp>
        <p:nvSpPr>
          <p:cNvPr id="6" name="AutoShape 10"/>
          <p:cNvSpPr>
            <a:spLocks noChangeArrowheads="1"/>
          </p:cNvSpPr>
          <p:nvPr/>
        </p:nvSpPr>
        <p:spPr bwMode="blackWhite">
          <a:xfrm>
            <a:off x="1947981" y="1611723"/>
            <a:ext cx="1980008" cy="900419"/>
          </a:xfrm>
          <a:prstGeom prst="wedgeRectCallout">
            <a:avLst>
              <a:gd name="adj1" fmla="val -78128"/>
              <a:gd name="adj2" fmla="val 306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North Dakota was the economic growth juggernaut of the US in 2014—by far</a:t>
            </a:r>
            <a:endParaRPr lang="en-US" sz="1400" b="1" dirty="0">
              <a:solidFill>
                <a:schemeClr val="bg1"/>
              </a:solidFill>
            </a:endParaRPr>
          </a:p>
        </p:txBody>
      </p:sp>
      <p:sp>
        <p:nvSpPr>
          <p:cNvPr id="7" name="AutoShape 7"/>
          <p:cNvSpPr>
            <a:spLocks noChangeArrowheads="1"/>
          </p:cNvSpPr>
          <p:nvPr/>
        </p:nvSpPr>
        <p:spPr bwMode="blackWhite">
          <a:xfrm>
            <a:off x="4343399" y="1761619"/>
            <a:ext cx="4343401" cy="1108541"/>
          </a:xfrm>
          <a:prstGeom prst="wedgeRectCallout">
            <a:avLst>
              <a:gd name="adj1" fmla="val -98892"/>
              <a:gd name="adj2" fmla="val 7002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Only 7 states experienced growth in excess of 3% in 2014, which is a growth rate we would see nationally in a more typical recovery</a:t>
            </a:r>
            <a:endParaRPr lang="en-US" b="1" dirty="0">
              <a:solidFill>
                <a:srgbClr val="FFFFFF"/>
              </a:solidFill>
              <a:latin typeface="Arial" charset="0"/>
              <a:cs typeface="Arial" charset="0"/>
            </a:endParaRPr>
          </a:p>
        </p:txBody>
      </p:sp>
      <p:sp>
        <p:nvSpPr>
          <p:cNvPr id="10" name="Text Box 6"/>
          <p:cNvSpPr txBox="1">
            <a:spLocks noChangeArrowheads="1"/>
          </p:cNvSpPr>
          <p:nvPr/>
        </p:nvSpPr>
        <p:spPr bwMode="blackWhite">
          <a:xfrm>
            <a:off x="4772025" y="3241813"/>
            <a:ext cx="3914775" cy="917999"/>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Real GDP</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2.2%</a:t>
            </a:r>
            <a:endParaRPr lang="en-US" sz="1600" b="1" dirty="0">
              <a:solidFill>
                <a:schemeClr val="bg1"/>
              </a:solidFill>
              <a:cs typeface="+mn-cs"/>
            </a:endParaRPr>
          </a:p>
        </p:txBody>
      </p:sp>
    </p:spTree>
    <p:extLst>
      <p:ext uri="{BB962C8B-B14F-4D97-AF65-F5344CB8AC3E}">
        <p14:creationId xmlns:p14="http://schemas.microsoft.com/office/powerpoint/2010/main" val="24762332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2700"/>
                            </p:stCondLst>
                            <p:childTnLst>
                              <p:par>
                                <p:cTn id="13" presetID="10" presetClass="entr" presetSubtype="0" fill="hold" grpId="0" nodeType="afterEffect">
                                  <p:stCondLst>
                                    <p:cond delay="7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Lst>
  </p:timing>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65445506-0443-4CA3-B54E-C16A6B4D6011}" type="slidenum">
              <a:rPr lang="en-US" smtClean="0"/>
              <a:pPr/>
              <a:t>112</a:t>
            </a:fld>
            <a:endParaRPr lang="en-US" smtClean="0"/>
          </a:p>
        </p:txBody>
      </p:sp>
      <p:graphicFrame>
        <p:nvGraphicFramePr>
          <p:cNvPr id="2050" name="Object 3"/>
          <p:cNvGraphicFramePr>
            <a:graphicFrameLocks noGrp="1" noChangeAspect="1"/>
          </p:cNvGraphicFramePr>
          <p:nvPr>
            <p:ph idx="4294967295"/>
            <p:extLst/>
          </p:nvPr>
        </p:nvGraphicFramePr>
        <p:xfrm>
          <a:off x="4763" y="1709738"/>
          <a:ext cx="9139237" cy="4722812"/>
        </p:xfrm>
        <a:graphic>
          <a:graphicData uri="http://schemas.openxmlformats.org/presentationml/2006/ole">
            <mc:AlternateContent xmlns:mc="http://schemas.openxmlformats.org/markup-compatibility/2006">
              <mc:Choice xmlns:v="urn:schemas-microsoft-com:vml" Requires="v">
                <p:oleObj spid="_x0000_s28547078" name="Chart" r:id="rId4" imgW="8810697" imgH="4552881" progId="MSGraph.Chart.8">
                  <p:embed followColorScheme="full"/>
                </p:oleObj>
              </mc:Choice>
              <mc:Fallback>
                <p:oleObj name="Chart" r:id="rId4" imgW="8810697" imgH="4552881" progId="MSGraph.Chart.8">
                  <p:embed followColorScheme="full"/>
                  <p:pic>
                    <p:nvPicPr>
                      <p:cNvPr id="0" name=""/>
                      <p:cNvPicPr>
                        <a:picLocks noChangeAspect="1" noChangeArrowheads="1"/>
                      </p:cNvPicPr>
                      <p:nvPr/>
                    </p:nvPicPr>
                    <p:blipFill>
                      <a:blip r:embed="rId5"/>
                      <a:srcRect/>
                      <a:stretch>
                        <a:fillRect/>
                      </a:stretch>
                    </p:blipFill>
                    <p:spPr bwMode="auto">
                      <a:xfrm>
                        <a:off x="4763" y="1709738"/>
                        <a:ext cx="9139237" cy="4722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3000" b="1" dirty="0">
                <a:solidFill>
                  <a:schemeClr val="accent1"/>
                </a:solidFill>
              </a:rPr>
              <a:t>Real GDP by State Percent Change, </a:t>
            </a:r>
            <a:r>
              <a:rPr lang="en-US" sz="3000" b="1" dirty="0" smtClean="0">
                <a:solidFill>
                  <a:schemeClr val="accent1"/>
                </a:solidFill>
              </a:rPr>
              <a:t>2014*: </a:t>
            </a:r>
            <a:endParaRPr lang="en-US" sz="3000" b="1" dirty="0">
              <a:solidFill>
                <a:schemeClr val="accent1"/>
              </a:solidFill>
            </a:endParaRPr>
          </a:p>
          <a:p>
            <a:pPr eaLnBrk="0" hangingPunct="0"/>
            <a:r>
              <a:rPr lang="en-US" sz="3000" b="1" dirty="0">
                <a:solidFill>
                  <a:schemeClr val="accent1"/>
                </a:solidFill>
              </a:rPr>
              <a:t>Lowest 25 States</a:t>
            </a:r>
          </a:p>
        </p:txBody>
      </p:sp>
      <p:sp>
        <p:nvSpPr>
          <p:cNvPr id="2053" name="Rectangle 7"/>
          <p:cNvSpPr>
            <a:spLocks noChangeArrowheads="1"/>
          </p:cNvSpPr>
          <p:nvPr/>
        </p:nvSpPr>
        <p:spPr bwMode="auto">
          <a:xfrm>
            <a:off x="0" y="6372223"/>
            <a:ext cx="8750300" cy="428625"/>
          </a:xfrm>
          <a:prstGeom prst="rect">
            <a:avLst/>
          </a:prstGeom>
          <a:noFill/>
          <a:ln w="9525">
            <a:noFill/>
            <a:miter lim="800000"/>
            <a:headEnd/>
            <a:tailEnd/>
          </a:ln>
        </p:spPr>
        <p:txBody>
          <a:bodyPr>
            <a:spAutoFit/>
          </a:bodyPr>
          <a:lstStyle/>
          <a:p>
            <a:r>
              <a:rPr lang="en-US" sz="1100" dirty="0" smtClean="0"/>
              <a:t>*Advance statistics</a:t>
            </a:r>
            <a:endParaRPr lang="en-US" sz="1100" dirty="0"/>
          </a:p>
          <a:p>
            <a:r>
              <a:rPr lang="en-US" sz="1100" dirty="0"/>
              <a:t>Sources: </a:t>
            </a:r>
            <a:r>
              <a:rPr lang="en-US" sz="1100" dirty="0" smtClean="0">
                <a:hlinkClick r:id="rId6"/>
              </a:rPr>
              <a:t>US </a:t>
            </a:r>
            <a:r>
              <a:rPr lang="en-US" sz="1100" dirty="0">
                <a:hlinkClick r:id="rId6"/>
              </a:rPr>
              <a:t>Bureau of </a:t>
            </a:r>
            <a:r>
              <a:rPr lang="en-US" sz="1100" dirty="0" smtClean="0">
                <a:hlinkClick r:id="rId6"/>
              </a:rPr>
              <a:t>Economic Analysis</a:t>
            </a:r>
            <a:r>
              <a:rPr lang="en-US" sz="1100" dirty="0" smtClean="0"/>
              <a:t>; </a:t>
            </a:r>
            <a:r>
              <a:rPr lang="en-US" sz="1100" dirty="0"/>
              <a:t>Insurance Information Institute.	</a:t>
            </a:r>
          </a:p>
        </p:txBody>
      </p:sp>
      <p:sp>
        <p:nvSpPr>
          <p:cNvPr id="6" name="AutoShape 10"/>
          <p:cNvSpPr>
            <a:spLocks noChangeArrowheads="1"/>
          </p:cNvSpPr>
          <p:nvPr/>
        </p:nvSpPr>
        <p:spPr bwMode="blackWhite">
          <a:xfrm>
            <a:off x="5824251" y="4306023"/>
            <a:ext cx="1705899" cy="900419"/>
          </a:xfrm>
          <a:prstGeom prst="wedgeRectCallout">
            <a:avLst>
              <a:gd name="adj1" fmla="val 93161"/>
              <a:gd name="adj2" fmla="val 374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Mississippi and Alaska  were the only states to shrink in 2014</a:t>
            </a:r>
            <a:endParaRPr lang="en-US" sz="1400" b="1" dirty="0">
              <a:solidFill>
                <a:schemeClr val="bg1"/>
              </a:solidFill>
            </a:endParaRPr>
          </a:p>
        </p:txBody>
      </p:sp>
      <p:sp>
        <p:nvSpPr>
          <p:cNvPr id="7" name="AutoShape 7"/>
          <p:cNvSpPr>
            <a:spLocks noChangeArrowheads="1"/>
          </p:cNvSpPr>
          <p:nvPr/>
        </p:nvSpPr>
        <p:spPr bwMode="blackWhite">
          <a:xfrm>
            <a:off x="5103988" y="1155792"/>
            <a:ext cx="2426162" cy="1108541"/>
          </a:xfrm>
          <a:prstGeom prst="wedgeRectCallout">
            <a:avLst>
              <a:gd name="adj1" fmla="val -34150"/>
              <a:gd name="adj2" fmla="val 11394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Growth rates in 16 states  were still below 1% in 2014</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16943013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Rectangle 105"/>
          <p:cNvSpPr>
            <a:spLocks noGrp="1" noChangeArrowheads="1"/>
          </p:cNvSpPr>
          <p:nvPr>
            <p:ph type="dt" sz="quarter" idx="10"/>
          </p:nvPr>
        </p:nvSpPr>
        <p:spPr/>
        <p:txBody>
          <a:bodyPr/>
          <a:lstStyle/>
          <a:p>
            <a:pPr>
              <a:defRPr/>
            </a:pPr>
            <a:r>
              <a:rPr lang="en-US" smtClean="0"/>
              <a:t>12/01/09 - 9pm</a:t>
            </a:r>
          </a:p>
        </p:txBody>
      </p:sp>
      <p:sp>
        <p:nvSpPr>
          <p:cNvPr id="91141" name="Rectangle 110"/>
          <p:cNvSpPr>
            <a:spLocks noGrp="1" noChangeArrowheads="1"/>
          </p:cNvSpPr>
          <p:nvPr>
            <p:ph type="sldNum" sz="quarter" idx="12"/>
          </p:nvPr>
        </p:nvSpPr>
        <p:spPr/>
        <p:txBody>
          <a:bodyPr/>
          <a:lstStyle/>
          <a:p>
            <a:pPr>
              <a:defRPr/>
            </a:pPr>
            <a:fld id="{1383CDEA-1BE3-4BCF-B1BC-9FD78CF63BE8}" type="slidenum">
              <a:rPr lang="en-US" smtClean="0"/>
              <a:pPr>
                <a:defRPr/>
              </a:pPr>
              <a:t>113</a:t>
            </a:fld>
            <a:endParaRPr lang="en-US" smtClean="0"/>
          </a:p>
        </p:txBody>
      </p:sp>
      <p:sp>
        <p:nvSpPr>
          <p:cNvPr id="45062" name="Rectangle 2"/>
          <p:cNvSpPr>
            <a:spLocks noGrp="1" noChangeArrowheads="1"/>
          </p:cNvSpPr>
          <p:nvPr>
            <p:ph type="title"/>
          </p:nvPr>
        </p:nvSpPr>
        <p:spPr/>
        <p:txBody>
          <a:bodyPr/>
          <a:lstStyle/>
          <a:p>
            <a:r>
              <a:rPr lang="en-US" dirty="0" smtClean="0"/>
              <a:t>US Unemployment Rate Forecast</a:t>
            </a:r>
          </a:p>
        </p:txBody>
      </p:sp>
      <p:graphicFrame>
        <p:nvGraphicFramePr>
          <p:cNvPr id="6924291" name="Object 3"/>
          <p:cNvGraphicFramePr>
            <a:graphicFrameLocks noGrp="1" noChangeAspect="1"/>
          </p:cNvGraphicFramePr>
          <p:nvPr>
            <p:ph type="chart" idx="4294967295"/>
            <p:extLst/>
          </p:nvPr>
        </p:nvGraphicFramePr>
        <p:xfrm>
          <a:off x="244475" y="1873250"/>
          <a:ext cx="8539163" cy="4383088"/>
        </p:xfrm>
        <a:graphic>
          <a:graphicData uri="http://schemas.openxmlformats.org/presentationml/2006/ole">
            <mc:AlternateContent xmlns:mc="http://schemas.openxmlformats.org/markup-compatibility/2006">
              <mc:Choice xmlns:v="urn:schemas-microsoft-com:vml" Requires="v">
                <p:oleObj spid="_x0000_s28545031" name="Chart" r:id="rId4" imgW="8220238" imgH="4219540" progId="MSGraph.Chart.8">
                  <p:embed followColorScheme="full"/>
                </p:oleObj>
              </mc:Choice>
              <mc:Fallback>
                <p:oleObj name="Chart" r:id="rId4" imgW="8220238" imgH="4219540" progId="MSGraph.Chart.8">
                  <p:embed followColorScheme="full"/>
                  <p:pic>
                    <p:nvPicPr>
                      <p:cNvPr id="0" name=""/>
                      <p:cNvPicPr>
                        <a:picLocks noChangeAspect="1" noChangeArrowheads="1"/>
                      </p:cNvPicPr>
                      <p:nvPr/>
                    </p:nvPicPr>
                    <p:blipFill>
                      <a:blip r:embed="rId5"/>
                      <a:srcRect/>
                      <a:stretch>
                        <a:fillRect/>
                      </a:stretch>
                    </p:blipFill>
                    <p:spPr bwMode="auto">
                      <a:xfrm>
                        <a:off x="244475" y="1873250"/>
                        <a:ext cx="8539163" cy="4383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3797" name="AutoShape 5"/>
          <p:cNvSpPr>
            <a:spLocks noChangeArrowheads="1"/>
          </p:cNvSpPr>
          <p:nvPr/>
        </p:nvSpPr>
        <p:spPr bwMode="blackWhite">
          <a:xfrm>
            <a:off x="5417237" y="1055410"/>
            <a:ext cx="2568942" cy="1511944"/>
          </a:xfrm>
          <a:prstGeom prst="wedgeRectCallout">
            <a:avLst>
              <a:gd name="adj1" fmla="val -129204"/>
              <a:gd name="adj2" fmla="val 151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Rising unemployment </a:t>
            </a:r>
            <a:br>
              <a:rPr lang="en-US" sz="1600" b="1" dirty="0">
                <a:solidFill>
                  <a:schemeClr val="bg1"/>
                </a:solidFill>
                <a:cs typeface="+mn-cs"/>
              </a:rPr>
            </a:br>
            <a:r>
              <a:rPr lang="en-US" sz="1600" b="1" dirty="0">
                <a:solidFill>
                  <a:schemeClr val="bg1"/>
                </a:solidFill>
                <a:cs typeface="+mn-cs"/>
              </a:rPr>
              <a:t>eroded payrolls </a:t>
            </a:r>
            <a:br>
              <a:rPr lang="en-US" sz="1600" b="1" dirty="0">
                <a:solidFill>
                  <a:schemeClr val="bg1"/>
                </a:solidFill>
                <a:cs typeface="+mn-cs"/>
              </a:rPr>
            </a:br>
            <a:r>
              <a:rPr lang="en-US" sz="1600" b="1" dirty="0">
                <a:solidFill>
                  <a:schemeClr val="bg1"/>
                </a:solidFill>
                <a:cs typeface="+mn-cs"/>
              </a:rPr>
              <a:t>and </a:t>
            </a:r>
            <a:r>
              <a:rPr lang="en-US" sz="1600" b="1" dirty="0" smtClean="0">
                <a:solidFill>
                  <a:schemeClr val="bg1"/>
                </a:solidFill>
                <a:cs typeface="+mn-cs"/>
              </a:rPr>
              <a:t>WC’s </a:t>
            </a:r>
            <a:r>
              <a:rPr lang="en-US" sz="1600" b="1" dirty="0">
                <a:solidFill>
                  <a:schemeClr val="bg1"/>
                </a:solidFill>
                <a:cs typeface="+mn-cs"/>
              </a:rPr>
              <a:t/>
            </a:r>
            <a:br>
              <a:rPr lang="en-US" sz="1600" b="1" dirty="0">
                <a:solidFill>
                  <a:schemeClr val="bg1"/>
                </a:solidFill>
                <a:cs typeface="+mn-cs"/>
              </a:rPr>
            </a:br>
            <a:r>
              <a:rPr lang="en-US" sz="1600" b="1" dirty="0">
                <a:solidFill>
                  <a:schemeClr val="bg1"/>
                </a:solidFill>
                <a:cs typeface="+mn-cs"/>
              </a:rPr>
              <a:t>exposure base.</a:t>
            </a:r>
          </a:p>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Unemployment peaked at 10% in late 2009.</a:t>
            </a:r>
          </a:p>
        </p:txBody>
      </p:sp>
      <p:sp>
        <p:nvSpPr>
          <p:cNvPr id="45064" name="Rectangle 5"/>
          <p:cNvSpPr>
            <a:spLocks noChangeArrowheads="1"/>
          </p:cNvSpPr>
          <p:nvPr/>
        </p:nvSpPr>
        <p:spPr bwMode="auto">
          <a:xfrm>
            <a:off x="-1" y="6389410"/>
            <a:ext cx="8498541"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 actual;          = forecasts</a:t>
            </a:r>
          </a:p>
          <a:p>
            <a:pPr eaLnBrk="0" hangingPunct="0">
              <a:lnSpc>
                <a:spcPct val="85000"/>
              </a:lnSpc>
              <a:spcBef>
                <a:spcPct val="25000"/>
              </a:spcBef>
              <a:buClr>
                <a:schemeClr val="accent2"/>
              </a:buClr>
              <a:buFont typeface="Wingdings" pitchFamily="2" charset="2"/>
              <a:buNone/>
            </a:pPr>
            <a:r>
              <a:rPr lang="en-US" sz="1100" dirty="0"/>
              <a:t>Sources: US Bureau of Labor Statistics; </a:t>
            </a:r>
            <a:r>
              <a:rPr lang="en-US" sz="1100" dirty="0" smtClean="0"/>
              <a:t>Blue Chip Economic Indicators (11/15 edition);  </a:t>
            </a:r>
            <a:r>
              <a:rPr lang="en-US" sz="1100" dirty="0"/>
              <a:t>Insurance Information </a:t>
            </a:r>
            <a:r>
              <a:rPr lang="en-US" sz="1100" dirty="0" smtClean="0"/>
              <a:t>Institute.</a:t>
            </a:r>
            <a:endParaRPr lang="en-US" sz="1100" dirty="0"/>
          </a:p>
        </p:txBody>
      </p:sp>
      <p:sp>
        <p:nvSpPr>
          <p:cNvPr id="45065" name="Rectangle 6"/>
          <p:cNvSpPr>
            <a:spLocks noChangeArrowheads="1"/>
          </p:cNvSpPr>
          <p:nvPr/>
        </p:nvSpPr>
        <p:spPr bwMode="auto">
          <a:xfrm>
            <a:off x="442913" y="6402388"/>
            <a:ext cx="263525" cy="125412"/>
          </a:xfrm>
          <a:prstGeom prst="rect">
            <a:avLst/>
          </a:prstGeom>
          <a:solidFill>
            <a:schemeClr val="tx2"/>
          </a:solidFill>
          <a:ln w="9525">
            <a:noFill/>
            <a:miter lim="800000"/>
            <a:headEnd/>
            <a:tailEnd/>
          </a:ln>
        </p:spPr>
        <p:txBody>
          <a:bodyPr wrap="none" anchor="ctr"/>
          <a:lstStyle/>
          <a:p>
            <a:endParaRPr lang="en-US"/>
          </a:p>
        </p:txBody>
      </p:sp>
      <p:sp>
        <p:nvSpPr>
          <p:cNvPr id="45066" name="Rectangle 7"/>
          <p:cNvSpPr>
            <a:spLocks noChangeArrowheads="1"/>
          </p:cNvSpPr>
          <p:nvPr/>
        </p:nvSpPr>
        <p:spPr bwMode="auto">
          <a:xfrm>
            <a:off x="1355725" y="6402388"/>
            <a:ext cx="263525" cy="125412"/>
          </a:xfrm>
          <a:prstGeom prst="rect">
            <a:avLst/>
          </a:prstGeom>
          <a:solidFill>
            <a:schemeClr val="accent1"/>
          </a:solidFill>
          <a:ln w="9525">
            <a:noFill/>
            <a:miter lim="800000"/>
            <a:headEnd/>
            <a:tailEnd/>
          </a:ln>
        </p:spPr>
        <p:txBody>
          <a:bodyPr wrap="none" anchor="ctr"/>
          <a:lstStyle/>
          <a:p>
            <a:endParaRPr lang="en-US"/>
          </a:p>
        </p:txBody>
      </p:sp>
      <p:sp>
        <p:nvSpPr>
          <p:cNvPr id="45067" name="Rectangle 8"/>
          <p:cNvSpPr>
            <a:spLocks noChangeArrowheads="1"/>
          </p:cNvSpPr>
          <p:nvPr/>
        </p:nvSpPr>
        <p:spPr bwMode="black">
          <a:xfrm>
            <a:off x="280988" y="1112022"/>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2007:Q1 to </a:t>
            </a:r>
            <a:r>
              <a:rPr lang="en-US" sz="1600" b="1" dirty="0" smtClean="0">
                <a:solidFill>
                  <a:srgbClr val="225A7A"/>
                </a:solidFill>
              </a:rPr>
              <a:t>2016:Q4F</a:t>
            </a:r>
            <a:r>
              <a:rPr lang="en-US" sz="1600" b="1" dirty="0">
                <a:solidFill>
                  <a:srgbClr val="225A7A"/>
                </a:solidFill>
              </a:rPr>
              <a:t>*</a:t>
            </a:r>
          </a:p>
        </p:txBody>
      </p:sp>
      <p:sp>
        <p:nvSpPr>
          <p:cNvPr id="12" name="AutoShape 7"/>
          <p:cNvSpPr>
            <a:spLocks noChangeArrowheads="1"/>
          </p:cNvSpPr>
          <p:nvPr/>
        </p:nvSpPr>
        <p:spPr bwMode="blackWhite">
          <a:xfrm>
            <a:off x="2952301" y="3895669"/>
            <a:ext cx="2689225" cy="1262062"/>
          </a:xfrm>
          <a:prstGeom prst="wedgeRectCallout">
            <a:avLst>
              <a:gd name="adj1" fmla="val -48470"/>
              <a:gd name="adj2" fmla="val -2693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forecasts </a:t>
            </a:r>
            <a:r>
              <a:rPr lang="en-US" sz="1400" b="1" dirty="0" smtClean="0">
                <a:cs typeface="+mn-cs"/>
              </a:rPr>
              <a:t>have been revised modestly downwards. Optimistic scenarios put the unemployment as low as 5.0% by Q4 of 2015.</a:t>
            </a:r>
            <a:endParaRPr lang="en-US" sz="1400" b="1" dirty="0">
              <a:cs typeface="+mn-cs"/>
            </a:endParaRPr>
          </a:p>
        </p:txBody>
      </p:sp>
      <p:sp>
        <p:nvSpPr>
          <p:cNvPr id="13" name="AutoShape 5"/>
          <p:cNvSpPr>
            <a:spLocks noChangeArrowheads="1"/>
          </p:cNvSpPr>
          <p:nvPr/>
        </p:nvSpPr>
        <p:spPr bwMode="blackWhite">
          <a:xfrm>
            <a:off x="6727352" y="2828869"/>
            <a:ext cx="2155582" cy="1066800"/>
          </a:xfrm>
          <a:prstGeom prst="wedgeRectCallout">
            <a:avLst>
              <a:gd name="adj1" fmla="val 4078"/>
              <a:gd name="adj2" fmla="val 929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Jobless figures have been revised </a:t>
            </a:r>
            <a:r>
              <a:rPr lang="en-US" sz="1600" b="1" dirty="0" smtClean="0">
                <a:solidFill>
                  <a:schemeClr val="bg1"/>
                </a:solidFill>
                <a:cs typeface="+mn-cs"/>
              </a:rPr>
              <a:t>downwards </a:t>
            </a:r>
            <a:r>
              <a:rPr lang="en-US" sz="1600" b="1" dirty="0">
                <a:solidFill>
                  <a:schemeClr val="bg1"/>
                </a:solidFill>
                <a:cs typeface="+mn-cs"/>
              </a:rPr>
              <a:t>for </a:t>
            </a:r>
            <a:r>
              <a:rPr lang="en-US" sz="1600" b="1" dirty="0" smtClean="0">
                <a:solidFill>
                  <a:schemeClr val="bg1"/>
                </a:solidFill>
                <a:cs typeface="+mn-cs"/>
              </a:rPr>
              <a:t>2015/16</a:t>
            </a:r>
            <a:endParaRPr lang="en-US" sz="1600" b="1" dirty="0">
              <a:solidFill>
                <a:schemeClr val="bg1"/>
              </a:solidFill>
              <a:cs typeface="+mn-cs"/>
            </a:endParaRPr>
          </a:p>
        </p:txBody>
      </p:sp>
    </p:spTree>
    <p:extLst>
      <p:ext uri="{BB962C8B-B14F-4D97-AF65-F5344CB8AC3E}">
        <p14:creationId xmlns:p14="http://schemas.microsoft.com/office/powerpoint/2010/main" val="11863852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right)">
                                      <p:cBhvr>
                                        <p:cTn id="7" dur="500"/>
                                        <p:tgtEl>
                                          <p:spTgt spid="7073797"/>
                                        </p:tgtEl>
                                      </p:cBhvr>
                                    </p:animEffect>
                                  </p:childTnLst>
                                </p:cTn>
                              </p:par>
                            </p:childTnLst>
                          </p:cTn>
                        </p:par>
                        <p:par>
                          <p:cTn id="8" fill="hold">
                            <p:stCondLst>
                              <p:cond delay="1200"/>
                            </p:stCondLst>
                            <p:childTnLst>
                              <p:par>
                                <p:cTn id="9" presetID="22" presetClass="entr" presetSubtype="2"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2200"/>
                            </p:stCondLst>
                            <p:childTnLst>
                              <p:par>
                                <p:cTn id="13" presetID="22" presetClass="entr" presetSubtype="2" fill="hold" grpId="0" nodeType="afterEffect">
                                  <p:stCondLst>
                                    <p:cond delay="70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P spid="12" grpId="0" animBg="1"/>
      <p:bldP spid="13" grpId="0" animBg="1"/>
    </p:bldLst>
  </p:timing>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250498" name="Object 2"/>
          <p:cNvGraphicFramePr>
            <a:graphicFrameLocks noGrp="1" noChangeAspect="1"/>
          </p:cNvGraphicFramePr>
          <p:nvPr>
            <p:ph idx="4294967295"/>
            <p:extLst/>
          </p:nvPr>
        </p:nvGraphicFramePr>
        <p:xfrm>
          <a:off x="165100" y="1609725"/>
          <a:ext cx="8761413" cy="4738688"/>
        </p:xfrm>
        <a:graphic>
          <a:graphicData uri="http://schemas.openxmlformats.org/presentationml/2006/ole">
            <mc:AlternateContent xmlns:mc="http://schemas.openxmlformats.org/markup-compatibility/2006">
              <mc:Choice xmlns:v="urn:schemas-microsoft-com:vml" Requires="v">
                <p:oleObj spid="_x0000_s28542984" name="Chart" r:id="rId3" imgW="8505688" imgH="4600679" progId="MSGraph.Chart.8">
                  <p:embed followColorScheme="full"/>
                </p:oleObj>
              </mc:Choice>
              <mc:Fallback>
                <p:oleObj name="Chart" r:id="rId3" imgW="8505688" imgH="4600679" progId="MSGraph.Chart.8">
                  <p:embed followColorScheme="full"/>
                  <p:pic>
                    <p:nvPicPr>
                      <p:cNvPr id="0" name=""/>
                      <p:cNvPicPr>
                        <a:picLocks noChangeAspect="1" noChangeArrowheads="1"/>
                      </p:cNvPicPr>
                      <p:nvPr/>
                    </p:nvPicPr>
                    <p:blipFill>
                      <a:blip r:embed="rId4"/>
                      <a:srcRect/>
                      <a:stretch>
                        <a:fillRect/>
                      </a:stretch>
                    </p:blipFill>
                    <p:spPr bwMode="auto">
                      <a:xfrm>
                        <a:off x="165100" y="1609725"/>
                        <a:ext cx="8761413" cy="4738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50499" name="Rectangle 6"/>
          <p:cNvSpPr>
            <a:spLocks noChangeArrowheads="1"/>
          </p:cNvSpPr>
          <p:nvPr/>
        </p:nvSpPr>
        <p:spPr bwMode="auto">
          <a:xfrm>
            <a:off x="76200" y="6513513"/>
            <a:ext cx="7359387" cy="277641"/>
          </a:xfrm>
          <a:prstGeom prst="rect">
            <a:avLst/>
          </a:prstGeom>
          <a:noFill/>
          <a:ln w="9525">
            <a:noFill/>
            <a:miter lim="800000"/>
            <a:headEnd/>
            <a:tailEnd/>
          </a:ln>
        </p:spPr>
        <p:txBody>
          <a:bodyPr wrap="none" lIns="92075" tIns="46038" rIns="92075" bIns="46038">
            <a:spAutoFit/>
          </a:bodyPr>
          <a:lstStyle/>
          <a:p>
            <a:pPr eaLnBrk="0" hangingPunct="0"/>
            <a:r>
              <a:rPr lang="en-US" sz="1200" dirty="0"/>
              <a:t>Source: International Monetary Fund, </a:t>
            </a:r>
            <a:r>
              <a:rPr lang="en-US" sz="1200" i="1" dirty="0"/>
              <a:t>World Economic </a:t>
            </a:r>
            <a:r>
              <a:rPr lang="en-US" sz="1200" i="1" dirty="0" smtClean="0"/>
              <a:t>Outlook</a:t>
            </a:r>
            <a:r>
              <a:rPr lang="en-US" sz="1200" dirty="0" smtClean="0"/>
              <a:t>, Oct. 2015; Insurance Information </a:t>
            </a:r>
            <a:r>
              <a:rPr lang="en-US" sz="1200" dirty="0"/>
              <a:t>Institute.</a:t>
            </a:r>
          </a:p>
        </p:txBody>
      </p:sp>
      <p:sp>
        <p:nvSpPr>
          <p:cNvPr id="7072775" name="AutoShape 7"/>
          <p:cNvSpPr>
            <a:spLocks noChangeArrowheads="1"/>
          </p:cNvSpPr>
          <p:nvPr/>
        </p:nvSpPr>
        <p:spPr bwMode="auto">
          <a:xfrm>
            <a:off x="6203093" y="1196760"/>
            <a:ext cx="2917910" cy="979784"/>
          </a:xfrm>
          <a:prstGeom prst="wedgeRectCallout">
            <a:avLst>
              <a:gd name="adj1" fmla="val 36740"/>
              <a:gd name="adj2" fmla="val 139772"/>
            </a:avLst>
          </a:prstGeom>
          <a:solidFill>
            <a:srgbClr val="0000CC">
              <a:alpha val="63921"/>
            </a:srgbClr>
          </a:solidFill>
          <a:ln w="9525">
            <a:solidFill>
              <a:schemeClr val="tx1"/>
            </a:solid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b="1" dirty="0" smtClean="0">
                <a:solidFill>
                  <a:schemeClr val="bg1"/>
                </a:solidFill>
              </a:rPr>
              <a:t>Emerging economy growth rates are expected to ease to 4.0% in 2015 and 4.5% in 2016</a:t>
            </a:r>
            <a:endParaRPr lang="en-US" b="1" dirty="0">
              <a:solidFill>
                <a:schemeClr val="bg1"/>
              </a:solidFill>
            </a:endParaRPr>
          </a:p>
        </p:txBody>
      </p:sp>
      <p:sp>
        <p:nvSpPr>
          <p:cNvPr id="6250501" name="Rectangle 8"/>
          <p:cNvSpPr>
            <a:spLocks noGrp="1" noChangeArrowheads="1"/>
          </p:cNvSpPr>
          <p:nvPr>
            <p:ph type="title" idx="4294967295"/>
          </p:nvPr>
        </p:nvSpPr>
        <p:spPr>
          <a:xfrm>
            <a:off x="254000" y="0"/>
            <a:ext cx="7581900" cy="954088"/>
          </a:xfrm>
        </p:spPr>
        <p:txBody>
          <a:bodyPr lIns="92075" tIns="46038" rIns="92075" bIns="46038" anchor="b"/>
          <a:lstStyle/>
          <a:p>
            <a:r>
              <a:rPr lang="en-US" dirty="0" smtClean="0"/>
              <a:t>GDP Growth: Advanced &amp; Emerging Economies vs. World, 1970-2016F</a:t>
            </a:r>
          </a:p>
        </p:txBody>
      </p:sp>
      <p:sp>
        <p:nvSpPr>
          <p:cNvPr id="6250502" name="Oval 12"/>
          <p:cNvSpPr>
            <a:spLocks noChangeArrowheads="1"/>
          </p:cNvSpPr>
          <p:nvPr/>
        </p:nvSpPr>
        <p:spPr bwMode="auto">
          <a:xfrm>
            <a:off x="8693146" y="3737119"/>
            <a:ext cx="200369" cy="258765"/>
          </a:xfrm>
          <a:prstGeom prst="ellipse">
            <a:avLst/>
          </a:prstGeom>
          <a:noFill/>
          <a:ln w="38100">
            <a:solidFill>
              <a:srgbClr val="FF00FF"/>
            </a:solidFill>
            <a:round/>
            <a:headEnd/>
            <a:tailEnd/>
          </a:ln>
        </p:spPr>
        <p:txBody>
          <a:bodyPr wrap="squar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7072781" name="AutoShape 13"/>
          <p:cNvSpPr>
            <a:spLocks noChangeArrowheads="1"/>
          </p:cNvSpPr>
          <p:nvPr/>
        </p:nvSpPr>
        <p:spPr bwMode="auto">
          <a:xfrm>
            <a:off x="2797175" y="4475163"/>
            <a:ext cx="4244975" cy="742950"/>
          </a:xfrm>
          <a:prstGeom prst="wedgeRectCallout">
            <a:avLst>
              <a:gd name="adj1" fmla="val 86132"/>
              <a:gd name="adj2" fmla="val -137874"/>
            </a:avLst>
          </a:prstGeom>
          <a:solidFill>
            <a:srgbClr val="FF0000"/>
          </a:solidFill>
          <a:ln w="9525">
            <a:solidFill>
              <a:schemeClr val="tx1"/>
            </a:solid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b="1" dirty="0">
                <a:solidFill>
                  <a:srgbClr val="FFFFFF"/>
                </a:solidFill>
              </a:rPr>
              <a:t>Advanced economies are expected to grow at a </a:t>
            </a:r>
            <a:r>
              <a:rPr lang="en-US" b="1" dirty="0" smtClean="0">
                <a:solidFill>
                  <a:srgbClr val="FFFFFF"/>
                </a:solidFill>
              </a:rPr>
              <a:t>modest </a:t>
            </a:r>
            <a:r>
              <a:rPr lang="en-US" b="1" dirty="0">
                <a:solidFill>
                  <a:srgbClr val="FFFFFF"/>
                </a:solidFill>
              </a:rPr>
              <a:t>pace of </a:t>
            </a:r>
            <a:r>
              <a:rPr lang="en-US" b="1" dirty="0" smtClean="0">
                <a:solidFill>
                  <a:srgbClr val="FFFFFF"/>
                </a:solidFill>
              </a:rPr>
              <a:t>2.0% </a:t>
            </a:r>
            <a:r>
              <a:rPr lang="en-US" b="1" dirty="0">
                <a:solidFill>
                  <a:srgbClr val="FFFFFF"/>
                </a:solidFill>
              </a:rPr>
              <a:t>in </a:t>
            </a:r>
            <a:r>
              <a:rPr lang="en-US" b="1" dirty="0" smtClean="0">
                <a:solidFill>
                  <a:srgbClr val="FFFFFF"/>
                </a:solidFill>
              </a:rPr>
              <a:t>2015 and to 2.2% </a:t>
            </a:r>
            <a:r>
              <a:rPr lang="en-US" b="1" dirty="0">
                <a:solidFill>
                  <a:srgbClr val="FFFFFF"/>
                </a:solidFill>
              </a:rPr>
              <a:t>in </a:t>
            </a:r>
            <a:r>
              <a:rPr lang="en-US" b="1" dirty="0" smtClean="0">
                <a:solidFill>
                  <a:srgbClr val="FFFFFF"/>
                </a:solidFill>
              </a:rPr>
              <a:t>2016.</a:t>
            </a:r>
            <a:endParaRPr lang="en-US" b="1" dirty="0">
              <a:solidFill>
                <a:srgbClr val="FFFFFF"/>
              </a:solidFill>
            </a:endParaRPr>
          </a:p>
        </p:txBody>
      </p:sp>
      <p:sp>
        <p:nvSpPr>
          <p:cNvPr id="12" name="AutoShape 13"/>
          <p:cNvSpPr>
            <a:spLocks noChangeArrowheads="1"/>
          </p:cNvSpPr>
          <p:nvPr/>
        </p:nvSpPr>
        <p:spPr bwMode="auto">
          <a:xfrm>
            <a:off x="1868488" y="1658938"/>
            <a:ext cx="4141787" cy="1003300"/>
          </a:xfrm>
          <a:prstGeom prst="wedgeRectCallout">
            <a:avLst>
              <a:gd name="adj1" fmla="val 113735"/>
              <a:gd name="adj2" fmla="val 131637"/>
            </a:avLst>
          </a:prstGeom>
          <a:solidFill>
            <a:srgbClr val="00B050">
              <a:alpha val="83136"/>
            </a:srgbClr>
          </a:solidFill>
          <a:ln w="9525">
            <a:solidFill>
              <a:schemeClr val="tx1"/>
            </a:solid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b="1" dirty="0">
                <a:solidFill>
                  <a:srgbClr val="FFFFFF"/>
                </a:solidFill>
              </a:rPr>
              <a:t>World output is forecast to grow by </a:t>
            </a:r>
            <a:r>
              <a:rPr lang="en-US" b="1" dirty="0" smtClean="0">
                <a:solidFill>
                  <a:srgbClr val="FFFFFF"/>
                </a:solidFill>
              </a:rPr>
              <a:t>3.1% </a:t>
            </a:r>
            <a:r>
              <a:rPr lang="en-US" b="1" dirty="0">
                <a:solidFill>
                  <a:srgbClr val="FFFFFF"/>
                </a:solidFill>
              </a:rPr>
              <a:t>in </a:t>
            </a:r>
            <a:r>
              <a:rPr lang="en-US" b="1" dirty="0" smtClean="0">
                <a:solidFill>
                  <a:srgbClr val="FFFFFF"/>
                </a:solidFill>
              </a:rPr>
              <a:t>2015 </a:t>
            </a:r>
            <a:r>
              <a:rPr lang="en-US" b="1" dirty="0">
                <a:solidFill>
                  <a:srgbClr val="FFFFFF"/>
                </a:solidFill>
              </a:rPr>
              <a:t>and </a:t>
            </a:r>
            <a:r>
              <a:rPr lang="en-US" b="1" dirty="0" smtClean="0">
                <a:solidFill>
                  <a:srgbClr val="FFFFFF"/>
                </a:solidFill>
              </a:rPr>
              <a:t>3.6% </a:t>
            </a:r>
            <a:r>
              <a:rPr lang="en-US" b="1" dirty="0">
                <a:solidFill>
                  <a:srgbClr val="FFFFFF"/>
                </a:solidFill>
              </a:rPr>
              <a:t>in </a:t>
            </a:r>
            <a:r>
              <a:rPr lang="en-US" b="1" dirty="0" smtClean="0">
                <a:solidFill>
                  <a:srgbClr val="FFFFFF"/>
                </a:solidFill>
              </a:rPr>
              <a:t>2016.  </a:t>
            </a:r>
            <a:r>
              <a:rPr lang="en-US" b="1" dirty="0">
                <a:solidFill>
                  <a:srgbClr val="FFFFFF"/>
                </a:solidFill>
              </a:rPr>
              <a:t>The world economy shrank by 0.6% in 2009 amid the global financial </a:t>
            </a:r>
            <a:r>
              <a:rPr lang="en-US" b="1" dirty="0" smtClean="0">
                <a:solidFill>
                  <a:srgbClr val="FFFFFF"/>
                </a:solidFill>
              </a:rPr>
              <a:t>crisis</a:t>
            </a:r>
            <a:endParaRPr lang="en-US" b="1" dirty="0">
              <a:solidFill>
                <a:srgbClr val="FFFFFF"/>
              </a:solidFill>
            </a:endParaRPr>
          </a:p>
        </p:txBody>
      </p:sp>
      <p:sp>
        <p:nvSpPr>
          <p:cNvPr id="6250507" name="Rectangle 5"/>
          <p:cNvSpPr>
            <a:spLocks noChangeArrowheads="1"/>
          </p:cNvSpPr>
          <p:nvPr/>
        </p:nvSpPr>
        <p:spPr bwMode="black">
          <a:xfrm>
            <a:off x="157163" y="1393825"/>
            <a:ext cx="8221662" cy="2476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b="1">
                <a:solidFill>
                  <a:srgbClr val="225A7A"/>
                </a:solidFill>
              </a:rPr>
              <a:t>GDP Growth (%)</a:t>
            </a:r>
          </a:p>
        </p:txBody>
      </p:sp>
      <p:sp>
        <p:nvSpPr>
          <p:cNvPr id="13" name="Oval 12"/>
          <p:cNvSpPr>
            <a:spLocks noChangeArrowheads="1"/>
          </p:cNvSpPr>
          <p:nvPr/>
        </p:nvSpPr>
        <p:spPr bwMode="auto">
          <a:xfrm>
            <a:off x="8693146" y="3426713"/>
            <a:ext cx="200369" cy="258765"/>
          </a:xfrm>
          <a:prstGeom prst="ellipse">
            <a:avLst/>
          </a:prstGeom>
          <a:noFill/>
          <a:ln w="38100">
            <a:solidFill>
              <a:srgbClr val="FF00FF"/>
            </a:solidFill>
            <a:round/>
            <a:headEnd/>
            <a:tailEnd/>
          </a:ln>
        </p:spPr>
        <p:txBody>
          <a:bodyPr wrap="squar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4" name="Oval 13"/>
          <p:cNvSpPr>
            <a:spLocks noChangeArrowheads="1"/>
          </p:cNvSpPr>
          <p:nvPr/>
        </p:nvSpPr>
        <p:spPr bwMode="auto">
          <a:xfrm>
            <a:off x="8682986" y="3142233"/>
            <a:ext cx="200369" cy="258765"/>
          </a:xfrm>
          <a:prstGeom prst="ellipse">
            <a:avLst/>
          </a:prstGeom>
          <a:noFill/>
          <a:ln w="38100">
            <a:solidFill>
              <a:srgbClr val="FF00FF"/>
            </a:solidFill>
            <a:round/>
            <a:headEnd/>
            <a:tailEnd/>
          </a:ln>
        </p:spPr>
        <p:txBody>
          <a:bodyPr wrap="squar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Tree>
    <p:extLst>
      <p:ext uri="{BB962C8B-B14F-4D97-AF65-F5344CB8AC3E}">
        <p14:creationId xmlns:p14="http://schemas.microsoft.com/office/powerpoint/2010/main" val="35947021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072775"/>
                                        </p:tgtEl>
                                        <p:attrNameLst>
                                          <p:attrName>style.visibility</p:attrName>
                                        </p:attrNameLst>
                                      </p:cBhvr>
                                      <p:to>
                                        <p:strVal val="visible"/>
                                      </p:to>
                                    </p:set>
                                    <p:animEffect transition="in" filter="fade">
                                      <p:cBhvr>
                                        <p:cTn id="7" dur="2000"/>
                                        <p:tgtEl>
                                          <p:spTgt spid="707277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072781"/>
                                        </p:tgtEl>
                                        <p:attrNameLst>
                                          <p:attrName>style.visibility</p:attrName>
                                        </p:attrNameLst>
                                      </p:cBhvr>
                                      <p:to>
                                        <p:strVal val="visible"/>
                                      </p:to>
                                    </p:set>
                                    <p:animEffect transition="in" filter="fade">
                                      <p:cBhvr>
                                        <p:cTn id="11" dur="2000"/>
                                        <p:tgtEl>
                                          <p:spTgt spid="7072781"/>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7072781" grpId="0" animBg="1"/>
      <p:bldP spid="12" grpId="0" animBg="1"/>
    </p:bldLst>
  </p:timing>
</p:sld>
</file>

<file path=ppt/slides/slide11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403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403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403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A0EDE5-C6F2-4AEF-B6BB-DBAE530E4B45}" type="slidenum">
              <a:rPr lang="en-US" sz="900"/>
              <a:pPr algn="r" eaLnBrk="0" hangingPunct="0">
                <a:lnSpc>
                  <a:spcPct val="85000"/>
                </a:lnSpc>
                <a:spcBef>
                  <a:spcPct val="20000"/>
                </a:spcBef>
              </a:pPr>
              <a:t>115</a:t>
            </a:fld>
            <a:endParaRPr lang="en-US" sz="900"/>
          </a:p>
        </p:txBody>
      </p:sp>
      <p:sp>
        <p:nvSpPr>
          <p:cNvPr id="437250" name="Rectangle 2"/>
          <p:cNvSpPr>
            <a:spLocks noGrp="1" noChangeArrowheads="1"/>
          </p:cNvSpPr>
          <p:nvPr>
            <p:ph type="title" idx="4294967295"/>
          </p:nvPr>
        </p:nvSpPr>
        <p:spPr>
          <a:xfrm>
            <a:off x="136477" y="323850"/>
            <a:ext cx="8001000" cy="581025"/>
          </a:xfrm>
        </p:spPr>
        <p:txBody>
          <a:bodyPr lIns="92075" tIns="46038" rIns="92075" bIns="46038" anchor="b"/>
          <a:lstStyle/>
          <a:p>
            <a:pPr>
              <a:lnSpc>
                <a:spcPct val="85000"/>
              </a:lnSpc>
            </a:pPr>
            <a:r>
              <a:rPr lang="en-US" dirty="0" smtClean="0"/>
              <a:t>Non-Life Insurance: Global Real (Inflation Adjusted) Premium Growth, 2014</a:t>
            </a:r>
            <a:endParaRPr lang="en-US" dirty="0" smtClean="0">
              <a:solidFill>
                <a:srgbClr val="28688C"/>
              </a:solidFill>
            </a:endParaRPr>
          </a:p>
        </p:txBody>
      </p:sp>
      <p:sp>
        <p:nvSpPr>
          <p:cNvPr id="4403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4</a:t>
            </a:r>
            <a:r>
              <a:rPr lang="en-US" sz="1100" dirty="0" smtClean="0"/>
              <a:t>/2015.</a:t>
            </a:r>
            <a:endParaRPr lang="en-US" sz="1100" dirty="0"/>
          </a:p>
        </p:txBody>
      </p:sp>
      <p:graphicFrame>
        <p:nvGraphicFramePr>
          <p:cNvPr id="10" name="Table 9"/>
          <p:cNvGraphicFramePr>
            <a:graphicFrameLocks noGrp="1"/>
          </p:cNvGraphicFramePr>
          <p:nvPr>
            <p:extLst/>
          </p:nvPr>
        </p:nvGraphicFramePr>
        <p:xfrm>
          <a:off x="1214290" y="5020678"/>
          <a:ext cx="6096000" cy="148336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en-US" dirty="0" smtClean="0">
                          <a:solidFill>
                            <a:schemeClr val="tx1"/>
                          </a:solidFill>
                        </a:rPr>
                        <a:t>Market</a:t>
                      </a:r>
                      <a:endParaRPr lang="en-US" dirty="0">
                        <a:solidFill>
                          <a:schemeClr val="tx1"/>
                        </a:solidFill>
                      </a:endParaRPr>
                    </a:p>
                  </a:txBody>
                  <a:tcPr/>
                </a:tc>
                <a:tc>
                  <a:txBody>
                    <a:bodyPr/>
                    <a:lstStyle/>
                    <a:p>
                      <a:pPr algn="ctr"/>
                      <a:r>
                        <a:rPr lang="en-US" dirty="0" smtClean="0"/>
                        <a:t>Life</a:t>
                      </a:r>
                      <a:endParaRPr lang="en-US" dirty="0"/>
                    </a:p>
                  </a:txBody>
                  <a:tcPr/>
                </a:tc>
                <a:tc>
                  <a:txBody>
                    <a:bodyPr/>
                    <a:lstStyle/>
                    <a:p>
                      <a:pPr algn="ctr"/>
                      <a:r>
                        <a:rPr lang="en-US" b="1" dirty="0" smtClean="0">
                          <a:solidFill>
                            <a:srgbClr val="FF0000"/>
                          </a:solidFill>
                        </a:rPr>
                        <a:t>Non-Life</a:t>
                      </a:r>
                      <a:endParaRPr lang="en-US" b="1" dirty="0">
                        <a:solidFill>
                          <a:srgbClr val="FF0000"/>
                        </a:solidFill>
                      </a:endParaRPr>
                    </a:p>
                  </a:txBody>
                  <a:tcPr>
                    <a:solidFill>
                      <a:srgbClr val="FFFF00"/>
                    </a:solidFill>
                  </a:tcPr>
                </a:tc>
                <a:tc>
                  <a:txBody>
                    <a:bodyPr/>
                    <a:lstStyle/>
                    <a:p>
                      <a:pPr algn="ctr"/>
                      <a:r>
                        <a:rPr lang="en-US" dirty="0" smtClean="0"/>
                        <a:t>Total</a:t>
                      </a:r>
                      <a:endParaRPr lang="en-US" dirty="0"/>
                    </a:p>
                  </a:txBody>
                  <a:tcPr/>
                </a:tc>
              </a:tr>
              <a:tr h="370840">
                <a:tc>
                  <a:txBody>
                    <a:bodyPr/>
                    <a:lstStyle/>
                    <a:p>
                      <a:r>
                        <a:rPr lang="en-US" b="1" dirty="0" smtClean="0"/>
                        <a:t>Advanced</a:t>
                      </a:r>
                      <a:endParaRPr lang="en-US" b="1" dirty="0"/>
                    </a:p>
                  </a:txBody>
                  <a:tcPr/>
                </a:tc>
                <a:tc>
                  <a:txBody>
                    <a:bodyPr/>
                    <a:lstStyle/>
                    <a:p>
                      <a:pPr algn="ctr"/>
                      <a:r>
                        <a:rPr lang="en-US" dirty="0" smtClean="0"/>
                        <a:t>3.8</a:t>
                      </a:r>
                      <a:endParaRPr lang="en-US" dirty="0"/>
                    </a:p>
                  </a:txBody>
                  <a:tcPr/>
                </a:tc>
                <a:tc>
                  <a:txBody>
                    <a:bodyPr/>
                    <a:lstStyle/>
                    <a:p>
                      <a:pPr algn="ctr"/>
                      <a:r>
                        <a:rPr lang="en-US" b="1" dirty="0" smtClean="0">
                          <a:solidFill>
                            <a:srgbClr val="FF0000"/>
                          </a:solidFill>
                        </a:rPr>
                        <a:t>1.8</a:t>
                      </a:r>
                      <a:endParaRPr lang="en-US" b="1" dirty="0">
                        <a:solidFill>
                          <a:srgbClr val="FF0000"/>
                        </a:solidFill>
                      </a:endParaRPr>
                    </a:p>
                  </a:txBody>
                  <a:tcPr>
                    <a:solidFill>
                      <a:srgbClr val="FFFF00"/>
                    </a:solidFill>
                  </a:tcPr>
                </a:tc>
                <a:tc>
                  <a:txBody>
                    <a:bodyPr/>
                    <a:lstStyle/>
                    <a:p>
                      <a:pPr algn="ctr"/>
                      <a:r>
                        <a:rPr lang="en-US" dirty="0" smtClean="0"/>
                        <a:t>2.9</a:t>
                      </a:r>
                      <a:endParaRPr lang="en-US" dirty="0"/>
                    </a:p>
                  </a:txBody>
                  <a:tcPr/>
                </a:tc>
              </a:tr>
              <a:tr h="370840">
                <a:tc>
                  <a:txBody>
                    <a:bodyPr/>
                    <a:lstStyle/>
                    <a:p>
                      <a:r>
                        <a:rPr lang="en-US" b="1" dirty="0" smtClean="0"/>
                        <a:t>Emerging</a:t>
                      </a:r>
                      <a:endParaRPr lang="en-US" b="1" dirty="0"/>
                    </a:p>
                  </a:txBody>
                  <a:tcPr/>
                </a:tc>
                <a:tc>
                  <a:txBody>
                    <a:bodyPr/>
                    <a:lstStyle/>
                    <a:p>
                      <a:pPr algn="ctr"/>
                      <a:r>
                        <a:rPr lang="en-US" dirty="0" smtClean="0"/>
                        <a:t>6.9</a:t>
                      </a:r>
                      <a:endParaRPr lang="en-US" dirty="0"/>
                    </a:p>
                  </a:txBody>
                  <a:tcPr/>
                </a:tc>
                <a:tc>
                  <a:txBody>
                    <a:bodyPr/>
                    <a:lstStyle/>
                    <a:p>
                      <a:pPr algn="ctr"/>
                      <a:r>
                        <a:rPr lang="en-US" b="1" dirty="0" smtClean="0">
                          <a:solidFill>
                            <a:srgbClr val="FF0000"/>
                          </a:solidFill>
                        </a:rPr>
                        <a:t>8.0</a:t>
                      </a:r>
                      <a:endParaRPr lang="en-US" b="1" dirty="0">
                        <a:solidFill>
                          <a:srgbClr val="FF0000"/>
                        </a:solidFill>
                      </a:endParaRPr>
                    </a:p>
                  </a:txBody>
                  <a:tcPr>
                    <a:solidFill>
                      <a:srgbClr val="FFFF00"/>
                    </a:solidFill>
                  </a:tcPr>
                </a:tc>
                <a:tc>
                  <a:txBody>
                    <a:bodyPr/>
                    <a:lstStyle/>
                    <a:p>
                      <a:pPr algn="ctr"/>
                      <a:r>
                        <a:rPr lang="en-US" dirty="0" smtClean="0"/>
                        <a:t>7.4</a:t>
                      </a:r>
                      <a:endParaRPr lang="en-US" dirty="0"/>
                    </a:p>
                  </a:txBody>
                  <a:tcPr/>
                </a:tc>
              </a:tr>
              <a:tr h="370840">
                <a:tc>
                  <a:txBody>
                    <a:bodyPr/>
                    <a:lstStyle/>
                    <a:p>
                      <a:r>
                        <a:rPr lang="en-US" b="1" dirty="0" smtClean="0"/>
                        <a:t>World</a:t>
                      </a:r>
                      <a:endParaRPr lang="en-US" b="1" dirty="0"/>
                    </a:p>
                  </a:txBody>
                  <a:tcPr/>
                </a:tc>
                <a:tc>
                  <a:txBody>
                    <a:bodyPr/>
                    <a:lstStyle/>
                    <a:p>
                      <a:pPr algn="ctr"/>
                      <a:r>
                        <a:rPr lang="en-US" dirty="0" smtClean="0"/>
                        <a:t>4.3</a:t>
                      </a:r>
                      <a:endParaRPr lang="en-US" dirty="0"/>
                    </a:p>
                  </a:txBody>
                  <a:tcPr/>
                </a:tc>
                <a:tc>
                  <a:txBody>
                    <a:bodyPr/>
                    <a:lstStyle/>
                    <a:p>
                      <a:pPr algn="ctr"/>
                      <a:r>
                        <a:rPr lang="en-US" b="1" dirty="0" smtClean="0">
                          <a:solidFill>
                            <a:srgbClr val="FF0000"/>
                          </a:solidFill>
                        </a:rPr>
                        <a:t>2.9</a:t>
                      </a:r>
                      <a:endParaRPr lang="en-US" b="1" dirty="0">
                        <a:solidFill>
                          <a:srgbClr val="FF0000"/>
                        </a:solidFill>
                      </a:endParaRPr>
                    </a:p>
                  </a:txBody>
                  <a:tcPr>
                    <a:solidFill>
                      <a:srgbClr val="FFFF00"/>
                    </a:solidFill>
                  </a:tcPr>
                </a:tc>
                <a:tc>
                  <a:txBody>
                    <a:bodyPr/>
                    <a:lstStyle/>
                    <a:p>
                      <a:pPr algn="ctr"/>
                      <a:r>
                        <a:rPr lang="en-US" dirty="0" smtClean="0"/>
                        <a:t>3.7</a:t>
                      </a:r>
                      <a:endParaRPr lang="en-US" dirty="0"/>
                    </a:p>
                  </a:txBody>
                  <a:tcPr/>
                </a:tc>
              </a:tr>
            </a:tbl>
          </a:graphicData>
        </a:graphic>
      </p:graphicFrame>
      <p:pic>
        <p:nvPicPr>
          <p:cNvPr id="5" name="Picture 4"/>
          <p:cNvPicPr>
            <a:picLocks noChangeAspect="1"/>
          </p:cNvPicPr>
          <p:nvPr/>
        </p:nvPicPr>
        <p:blipFill>
          <a:blip r:embed="rId3"/>
          <a:stretch>
            <a:fillRect/>
          </a:stretch>
        </p:blipFill>
        <p:spPr>
          <a:xfrm>
            <a:off x="2169460" y="1396253"/>
            <a:ext cx="6544234" cy="3133046"/>
          </a:xfrm>
          <a:prstGeom prst="rect">
            <a:avLst/>
          </a:prstGeom>
        </p:spPr>
      </p:pic>
      <p:sp>
        <p:nvSpPr>
          <p:cNvPr id="14" name="AutoShape 14"/>
          <p:cNvSpPr>
            <a:spLocks noChangeArrowheads="1"/>
          </p:cNvSpPr>
          <p:nvPr/>
        </p:nvSpPr>
        <p:spPr bwMode="blackWhite">
          <a:xfrm>
            <a:off x="233082" y="1210235"/>
            <a:ext cx="1657483" cy="1752541"/>
          </a:xfrm>
          <a:prstGeom prst="wedgeRectCallout">
            <a:avLst>
              <a:gd name="adj1" fmla="val 148388"/>
              <a:gd name="adj2" fmla="val 34312"/>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Real nonlife premium growth was stronger in the US in 2014 than in most of Europe</a:t>
            </a:r>
            <a:endParaRPr lang="en-US" sz="1600" b="1" dirty="0">
              <a:solidFill>
                <a:schemeClr val="bg1"/>
              </a:solidFill>
            </a:endParaRPr>
          </a:p>
        </p:txBody>
      </p:sp>
    </p:spTree>
    <p:extLst>
      <p:ext uri="{BB962C8B-B14F-4D97-AF65-F5344CB8AC3E}">
        <p14:creationId xmlns:p14="http://schemas.microsoft.com/office/powerpoint/2010/main" val="317067196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4" grpId="0" animBg="1"/>
    </p:bldLst>
  </p:timing>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CONSTRUCTION INDUSTRY OVERVIEW &amp; OUTLOOK</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116</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646113" y="4322763"/>
            <a:ext cx="7832725"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The Construction Sector Is Critical to the Economy and the P/C Insurance Industry</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116</a:t>
            </a:fld>
            <a:endParaRPr lang="en-US"/>
          </a:p>
        </p:txBody>
      </p:sp>
    </p:spTree>
    <p:extLst>
      <p:ext uri="{BB962C8B-B14F-4D97-AF65-F5344CB8AC3E}">
        <p14:creationId xmlns:p14="http://schemas.microsoft.com/office/powerpoint/2010/main" val="422086283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117</a:t>
            </a:fld>
            <a:endParaRPr lang="en-US" sz="900"/>
          </a:p>
        </p:txBody>
      </p:sp>
      <p:sp>
        <p:nvSpPr>
          <p:cNvPr id="50182" name="Rectangle 2"/>
          <p:cNvSpPr>
            <a:spLocks noGrp="1" noChangeArrowheads="1"/>
          </p:cNvSpPr>
          <p:nvPr>
            <p:ph type="title" idx="4294967295"/>
          </p:nvPr>
        </p:nvSpPr>
        <p:spPr>
          <a:xfrm>
            <a:off x="190298" y="90488"/>
            <a:ext cx="7587021" cy="860425"/>
          </a:xfrm>
        </p:spPr>
        <p:txBody>
          <a:bodyPr/>
          <a:lstStyle/>
          <a:p>
            <a:r>
              <a:rPr lang="en-US" dirty="0" smtClean="0"/>
              <a:t>Value of New Private Construction: Residential &amp; Nonresidential, 2003-2015*</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extLst>
              <p:ext uri="{D42A27DB-BD31-4B8C-83A1-F6EECF244321}">
                <p14:modId xmlns:p14="http://schemas.microsoft.com/office/powerpoint/2010/main" val="4088512812"/>
              </p:ext>
            </p:extLst>
          </p:nvPr>
        </p:nvGraphicFramePr>
        <p:xfrm>
          <a:off x="184867" y="1873767"/>
          <a:ext cx="8537575" cy="3832412"/>
        </p:xfrm>
        <a:graphic>
          <a:graphicData uri="http://schemas.openxmlformats.org/presentationml/2006/ole">
            <mc:AlternateContent xmlns:mc="http://schemas.openxmlformats.org/markup-compatibility/2006">
              <mc:Choice xmlns:v="urn:schemas-microsoft-com:vml" Requires="v">
                <p:oleObj spid="_x0000_s28395737" name="Chart" r:id="rId4" imgW="5848415" imgH="2203288" progId="MSGraph.Chart.8">
                  <p:embed followColorScheme="full"/>
                </p:oleObj>
              </mc:Choice>
              <mc:Fallback>
                <p:oleObj name="Chart" r:id="rId4" imgW="5848415" imgH="2203288" progId="MSGraph.Chart.8">
                  <p:embed followColorScheme="full"/>
                  <p:pic>
                    <p:nvPicPr>
                      <p:cNvPr id="0" name=""/>
                      <p:cNvPicPr>
                        <a:picLocks noChangeArrowheads="1"/>
                      </p:cNvPicPr>
                      <p:nvPr/>
                    </p:nvPicPr>
                    <p:blipFill>
                      <a:blip r:embed="rId5"/>
                      <a:srcRect/>
                      <a:stretch>
                        <a:fillRect/>
                      </a:stretch>
                    </p:blipFill>
                    <p:spPr bwMode="auto">
                      <a:xfrm>
                        <a:off x="184867" y="1873767"/>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665812"/>
            <a:ext cx="7812741" cy="70549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Moving in a Positive Direction though Remains Well Below Pre-Crisis Peak; Residential Dominates</a:t>
            </a:r>
            <a:endParaRPr lang="en-US" b="1" dirty="0">
              <a:solidFill>
                <a:srgbClr val="FFFFFF"/>
              </a:solidFill>
            </a:endParaRPr>
          </a:p>
        </p:txBody>
      </p:sp>
      <p:sp>
        <p:nvSpPr>
          <p:cNvPr id="26" name="TextBox 10"/>
          <p:cNvSpPr txBox="1">
            <a:spLocks noChangeArrowheads="1"/>
          </p:cNvSpPr>
          <p:nvPr/>
        </p:nvSpPr>
        <p:spPr bwMode="auto">
          <a:xfrm>
            <a:off x="2578028" y="3566692"/>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$298.1</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2506805" y="2561864"/>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$613.7</a:t>
            </a:r>
            <a:endParaRPr lang="en-US" sz="1400" b="1" dirty="0">
              <a:solidFill>
                <a:schemeClr val="accent3"/>
              </a:solidFill>
            </a:endParaRPr>
          </a:p>
        </p:txBody>
      </p:sp>
      <p:sp>
        <p:nvSpPr>
          <p:cNvPr id="39" name="AutoShape 8"/>
          <p:cNvSpPr>
            <a:spLocks noChangeArrowheads="1"/>
          </p:cNvSpPr>
          <p:nvPr/>
        </p:nvSpPr>
        <p:spPr bwMode="blackWhite">
          <a:xfrm>
            <a:off x="2113935" y="1356852"/>
            <a:ext cx="2281083" cy="589935"/>
          </a:xfrm>
          <a:prstGeom prst="wedgeRectCallout">
            <a:avLst>
              <a:gd name="adj1" fmla="val -15109"/>
              <a:gd name="adj2" fmla="val 109026"/>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New Construction peaks at $911.8. in 2006</a:t>
            </a:r>
            <a:endParaRPr lang="en-US" sz="1400" b="1" dirty="0">
              <a:solidFill>
                <a:schemeClr val="bg1"/>
              </a:solidFill>
            </a:endParaRPr>
          </a:p>
        </p:txBody>
      </p:sp>
      <p:sp>
        <p:nvSpPr>
          <p:cNvPr id="36" name="AutoShape 8"/>
          <p:cNvSpPr>
            <a:spLocks noChangeArrowheads="1"/>
          </p:cNvSpPr>
          <p:nvPr/>
        </p:nvSpPr>
        <p:spPr bwMode="blackWhite">
          <a:xfrm>
            <a:off x="4747577" y="1795113"/>
            <a:ext cx="1734093" cy="1089211"/>
          </a:xfrm>
          <a:prstGeom prst="wedgeRectCallout">
            <a:avLst>
              <a:gd name="adj1" fmla="val 13981"/>
              <a:gd name="adj2" fmla="val 11238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Trough in 2010 at $500.6B, after plunging 55.1% ($411.2B)</a:t>
            </a:r>
            <a:endParaRPr lang="en-US" sz="1600" b="1" dirty="0">
              <a:solidFill>
                <a:schemeClr val="bg1"/>
              </a:solidFill>
            </a:endParaRPr>
          </a:p>
        </p:txBody>
      </p:sp>
      <p:sp>
        <p:nvSpPr>
          <p:cNvPr id="45" name="AutoShape 8"/>
          <p:cNvSpPr>
            <a:spLocks noChangeArrowheads="1"/>
          </p:cNvSpPr>
          <p:nvPr/>
        </p:nvSpPr>
        <p:spPr bwMode="blackWhite">
          <a:xfrm>
            <a:off x="6736081" y="1071716"/>
            <a:ext cx="2240772" cy="1631298"/>
          </a:xfrm>
          <a:prstGeom prst="wedgeRectCallout">
            <a:avLst>
              <a:gd name="adj1" fmla="val 24027"/>
              <a:gd name="adj2" fmla="val 55119"/>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2015: Value of new </a:t>
            </a:r>
            <a:r>
              <a:rPr lang="en-US" sz="1600" b="1" dirty="0" err="1" smtClean="0">
                <a:solidFill>
                  <a:schemeClr val="bg1"/>
                </a:solidFill>
              </a:rPr>
              <a:t>pvt.</a:t>
            </a:r>
            <a:r>
              <a:rPr lang="en-US" sz="1600" b="1" dirty="0" smtClean="0">
                <a:solidFill>
                  <a:schemeClr val="bg1"/>
                </a:solidFill>
              </a:rPr>
              <a:t> construction hits $788.0B as of Aug. 2015, up 57.5% from the 2010 trough but still 13.5% below 2006 peak </a:t>
            </a:r>
            <a:endParaRPr lang="en-US" sz="1600" b="1" dirty="0">
              <a:solidFill>
                <a:schemeClr val="bg1"/>
              </a:solidFill>
            </a:endParaRPr>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117</a:t>
            </a:fld>
            <a:endParaRPr lang="en-US"/>
          </a:p>
        </p:txBody>
      </p:sp>
      <p:sp>
        <p:nvSpPr>
          <p:cNvPr id="20" name="TextBox 10"/>
          <p:cNvSpPr txBox="1">
            <a:spLocks noChangeArrowheads="1"/>
          </p:cNvSpPr>
          <p:nvPr/>
        </p:nvSpPr>
        <p:spPr bwMode="auto">
          <a:xfrm>
            <a:off x="5362694" y="3848877"/>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$261.8</a:t>
            </a:r>
            <a:endParaRPr lang="en-US" sz="1400" b="1" dirty="0">
              <a:solidFill>
                <a:schemeClr val="accent3"/>
              </a:solidFill>
            </a:endParaRPr>
          </a:p>
        </p:txBody>
      </p:sp>
      <p:sp>
        <p:nvSpPr>
          <p:cNvPr id="21" name="TextBox 10"/>
          <p:cNvSpPr txBox="1">
            <a:spLocks noChangeArrowheads="1"/>
          </p:cNvSpPr>
          <p:nvPr/>
        </p:nvSpPr>
        <p:spPr bwMode="auto">
          <a:xfrm>
            <a:off x="5394172" y="4685344"/>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$238.8</a:t>
            </a:r>
            <a:endParaRPr lang="en-US" sz="1400" b="1" dirty="0">
              <a:solidFill>
                <a:schemeClr val="accent3"/>
              </a:solidFill>
            </a:endParaRPr>
          </a:p>
        </p:txBody>
      </p:sp>
      <p:sp>
        <p:nvSpPr>
          <p:cNvPr id="22" name="TextBox 10"/>
          <p:cNvSpPr txBox="1">
            <a:spLocks noChangeArrowheads="1"/>
          </p:cNvSpPr>
          <p:nvPr/>
        </p:nvSpPr>
        <p:spPr bwMode="auto">
          <a:xfrm>
            <a:off x="8311373" y="3344634"/>
            <a:ext cx="889000" cy="307777"/>
          </a:xfrm>
          <a:prstGeom prst="rect">
            <a:avLst/>
          </a:prstGeom>
          <a:noFill/>
          <a:ln w="9525">
            <a:noFill/>
            <a:miter lim="800000"/>
            <a:headEnd/>
            <a:tailEnd/>
          </a:ln>
        </p:spPr>
        <p:txBody>
          <a:bodyPr>
            <a:spAutoFit/>
          </a:bodyPr>
          <a:lstStyle/>
          <a:p>
            <a:pPr algn="ctr"/>
            <a:r>
              <a:rPr lang="en-US" sz="1400" b="1" dirty="0" smtClean="0"/>
              <a:t>$404.7</a:t>
            </a:r>
            <a:endParaRPr lang="en-US" sz="1400" b="1" dirty="0"/>
          </a:p>
        </p:txBody>
      </p:sp>
      <p:sp>
        <p:nvSpPr>
          <p:cNvPr id="23" name="TextBox 10"/>
          <p:cNvSpPr txBox="1">
            <a:spLocks noChangeArrowheads="1"/>
          </p:cNvSpPr>
          <p:nvPr/>
        </p:nvSpPr>
        <p:spPr bwMode="auto">
          <a:xfrm>
            <a:off x="8289414" y="4528762"/>
            <a:ext cx="889000" cy="307777"/>
          </a:xfrm>
          <a:prstGeom prst="rect">
            <a:avLst/>
          </a:prstGeom>
          <a:noFill/>
          <a:ln w="9525">
            <a:noFill/>
            <a:miter lim="800000"/>
            <a:headEnd/>
            <a:tailEnd/>
          </a:ln>
        </p:spPr>
        <p:txBody>
          <a:bodyPr>
            <a:spAutoFit/>
          </a:bodyPr>
          <a:lstStyle/>
          <a:p>
            <a:pPr algn="ctr"/>
            <a:r>
              <a:rPr lang="en-US" sz="1400" b="1" dirty="0" smtClean="0"/>
              <a:t>$383.3</a:t>
            </a:r>
            <a:endParaRPr lang="en-US" sz="1400" b="1" dirty="0"/>
          </a:p>
        </p:txBody>
      </p:sp>
      <p:sp>
        <p:nvSpPr>
          <p:cNvPr id="24" name="Rectangle 5"/>
          <p:cNvSpPr>
            <a:spLocks noChangeArrowheads="1"/>
          </p:cNvSpPr>
          <p:nvPr/>
        </p:nvSpPr>
        <p:spPr bwMode="auto">
          <a:xfrm>
            <a:off x="-1" y="6449415"/>
            <a:ext cx="8423031" cy="468590"/>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*2015 figure is a seasonally adjusted annual rate as of August.</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a:t>
            </a:r>
            <a:r>
              <a:rPr lang="en-US" sz="1100" dirty="0">
                <a:hlinkClick r:id="rId6"/>
              </a:rPr>
              <a:t>http://www.census.gov/construction/c30/c30index.html</a:t>
            </a:r>
            <a:r>
              <a:rPr lang="en-US" sz="1100" dirty="0"/>
              <a:t> ; </a:t>
            </a:r>
            <a:r>
              <a:rPr lang="en-US" sz="1100" dirty="0" smtClean="0"/>
              <a:t>Insurance Information Institute. </a:t>
            </a:r>
            <a:endParaRPr lang="en-US" sz="1100" dirty="0"/>
          </a:p>
        </p:txBody>
      </p:sp>
    </p:spTree>
    <p:extLst>
      <p:ext uri="{BB962C8B-B14F-4D97-AF65-F5344CB8AC3E}">
        <p14:creationId xmlns:p14="http://schemas.microsoft.com/office/powerpoint/2010/main" val="34801678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left)">
                                      <p:cBhvr>
                                        <p:cTn id="2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5"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118</a:t>
            </a:fld>
            <a:endParaRPr lang="en-US" smtClean="0"/>
          </a:p>
        </p:txBody>
      </p:sp>
      <p:sp>
        <p:nvSpPr>
          <p:cNvPr id="66566" name="Rectangle 11"/>
          <p:cNvSpPr>
            <a:spLocks noGrp="1" noChangeArrowheads="1"/>
          </p:cNvSpPr>
          <p:nvPr>
            <p:ph type="title"/>
          </p:nvPr>
        </p:nvSpPr>
        <p:spPr/>
        <p:txBody>
          <a:bodyPr/>
          <a:lstStyle/>
          <a:p>
            <a:r>
              <a:rPr lang="en-US" dirty="0" smtClean="0"/>
              <a:t>Value of Construction Put in Place,   August 2015 vs. August 2014*</a:t>
            </a:r>
          </a:p>
        </p:txBody>
      </p:sp>
      <p:graphicFrame>
        <p:nvGraphicFramePr>
          <p:cNvPr id="66562" name="Object 4"/>
          <p:cNvGraphicFramePr>
            <a:graphicFrameLocks noChangeAspect="1"/>
          </p:cNvGraphicFramePr>
          <p:nvPr>
            <p:extLst>
              <p:ext uri="{D42A27DB-BD31-4B8C-83A1-F6EECF244321}">
                <p14:modId xmlns:p14="http://schemas.microsoft.com/office/powerpoint/2010/main" val="2183942742"/>
              </p:ext>
            </p:extLst>
          </p:nvPr>
        </p:nvGraphicFramePr>
        <p:xfrm>
          <a:off x="34925" y="1616075"/>
          <a:ext cx="8834438" cy="3905250"/>
        </p:xfrm>
        <a:graphic>
          <a:graphicData uri="http://schemas.openxmlformats.org/presentationml/2006/ole">
            <mc:AlternateContent xmlns:mc="http://schemas.openxmlformats.org/markup-compatibility/2006">
              <mc:Choice xmlns:v="urn:schemas-microsoft-com:vml" Requires="v">
                <p:oleObj spid="_x0000_s28399815" name="Chart" r:id="rId4" imgW="5689461" imgH="2514600" progId="MSGraph.Chart.8">
                  <p:embed followColorScheme="full"/>
                </p:oleObj>
              </mc:Choice>
              <mc:Fallback>
                <p:oleObj name="Chart" r:id="rId4" imgW="5689461" imgH="2514600" progId="MSGraph.Chart.8">
                  <p:embed followColorScheme="full"/>
                  <p:pic>
                    <p:nvPicPr>
                      <p:cNvPr id="0" name=""/>
                      <p:cNvPicPr>
                        <a:picLocks noChangeAspect="1" noChangeArrowheads="1"/>
                      </p:cNvPicPr>
                      <p:nvPr/>
                    </p:nvPicPr>
                    <p:blipFill>
                      <a:blip r:embed="rId5"/>
                      <a:srcRect/>
                      <a:stretch>
                        <a:fillRect/>
                      </a:stretch>
                    </p:blipFill>
                    <p:spPr bwMode="gray">
                      <a:xfrm>
                        <a:off x="34925" y="1616075"/>
                        <a:ext cx="8834438" cy="3905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Overall Construction Activity is Up Again After Languishing in Early 2015; State/Local Sector Government Sector May Be Recovering as Budget Woes Ease in Some Jurisdictions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846129" y="1819602"/>
            <a:ext cx="2794459" cy="983280"/>
          </a:xfrm>
          <a:prstGeom prst="wedgeRectCallout">
            <a:avLst>
              <a:gd name="adj1" fmla="val 48501"/>
              <a:gd name="adj2" fmla="val 7470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Private sector construction activity is up in both the residential and nonresidential segments</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7" name="Rectangle 3"/>
          <p:cNvSpPr>
            <a:spLocks noChangeArrowheads="1"/>
          </p:cNvSpPr>
          <p:nvPr/>
        </p:nvSpPr>
        <p:spPr bwMode="black">
          <a:xfrm>
            <a:off x="1090709" y="1433905"/>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Private: +16.5%</a:t>
            </a:r>
            <a:endParaRPr lang="en-US" sz="2400" b="1" u="sng" dirty="0">
              <a:solidFill>
                <a:srgbClr val="225A7A"/>
              </a:solidFill>
            </a:endParaRPr>
          </a:p>
        </p:txBody>
      </p:sp>
      <p:sp>
        <p:nvSpPr>
          <p:cNvPr id="18" name="Rectangle 3"/>
          <p:cNvSpPr>
            <a:spLocks noChangeArrowheads="1"/>
          </p:cNvSpPr>
          <p:nvPr/>
        </p:nvSpPr>
        <p:spPr bwMode="black">
          <a:xfrm>
            <a:off x="4726048" y="1434987"/>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Public: +7.0%</a:t>
            </a:r>
            <a:endParaRPr lang="en-US" sz="2400" b="1" u="sng" dirty="0">
              <a:solidFill>
                <a:srgbClr val="225A7A"/>
              </a:solidFill>
            </a:endParaRPr>
          </a:p>
        </p:txBody>
      </p:sp>
      <p:sp>
        <p:nvSpPr>
          <p:cNvPr id="12" name="AutoShape 9"/>
          <p:cNvSpPr>
            <a:spLocks noChangeArrowheads="1"/>
          </p:cNvSpPr>
          <p:nvPr/>
        </p:nvSpPr>
        <p:spPr bwMode="blackWhite">
          <a:xfrm>
            <a:off x="4224714" y="1859190"/>
            <a:ext cx="2030261" cy="1046237"/>
          </a:xfrm>
          <a:prstGeom prst="wedgeRectCallout">
            <a:avLst>
              <a:gd name="adj1" fmla="val 71793"/>
              <a:gd name="adj2" fmla="val -4557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is finally beginning to create less drag up after years of decline</a:t>
            </a:r>
            <a:endParaRPr lang="en-US" sz="1400" b="1" dirty="0">
              <a:solidFill>
                <a:schemeClr val="bg1"/>
              </a:solidFill>
            </a:endParaRPr>
          </a:p>
        </p:txBody>
      </p:sp>
      <p:sp>
        <p:nvSpPr>
          <p:cNvPr id="2" name="Oval 1"/>
          <p:cNvSpPr/>
          <p:nvPr/>
        </p:nvSpPr>
        <p:spPr>
          <a:xfrm>
            <a:off x="6035829" y="1351280"/>
            <a:ext cx="2641891" cy="46832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67162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2"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smtClean="0"/>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119</a:t>
            </a:fld>
            <a:endParaRPr lang="en-US" smtClean="0"/>
          </a:p>
        </p:txBody>
      </p:sp>
      <p:sp>
        <p:nvSpPr>
          <p:cNvPr id="38918"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smtClean="0"/>
              <a:t>New Private Housing Starts, 1990-2021F</a:t>
            </a:r>
          </a:p>
        </p:txBody>
      </p:sp>
      <p:graphicFrame>
        <p:nvGraphicFramePr>
          <p:cNvPr id="38914" name="Object 4"/>
          <p:cNvGraphicFramePr>
            <a:graphicFrameLocks noChangeAspect="1"/>
          </p:cNvGraphicFramePr>
          <p:nvPr>
            <p:extLst/>
          </p:nvPr>
        </p:nvGraphicFramePr>
        <p:xfrm>
          <a:off x="216566" y="1122824"/>
          <a:ext cx="8656637" cy="4314825"/>
        </p:xfrm>
        <a:graphic>
          <a:graphicData uri="http://schemas.openxmlformats.org/presentationml/2006/ole">
            <mc:AlternateContent xmlns:mc="http://schemas.openxmlformats.org/markup-compatibility/2006">
              <mc:Choice xmlns:v="urn:schemas-microsoft-com:vml" Requires="v">
                <p:oleObj spid="_x0000_s28473451" name="Chart" r:id="rId4" imgW="7839082" imgH="4095681" progId="MSGraph.Chart.8">
                  <p:embed followColorScheme="full"/>
                </p:oleObj>
              </mc:Choice>
              <mc:Fallback>
                <p:oleObj name="Chart" r:id="rId4" imgW="7839082" imgH="4095681" progId="MSGraph.Chart.8">
                  <p:embed followColorScheme="full"/>
                  <p:pic>
                    <p:nvPicPr>
                      <p:cNvPr id="0" name=""/>
                      <p:cNvPicPr>
                        <a:picLocks noChangeAspect="1" noChangeArrowheads="1"/>
                      </p:cNvPicPr>
                      <p:nvPr/>
                    </p:nvPicPr>
                    <p:blipFill>
                      <a:blip r:embed="rId5"/>
                      <a:srcRect/>
                      <a:stretch>
                        <a:fillRect/>
                      </a:stretch>
                    </p:blipFill>
                    <p:spPr bwMode="gray">
                      <a:xfrm>
                        <a:off x="216566" y="1122824"/>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20" name="Rectangle 5"/>
          <p:cNvSpPr>
            <a:spLocks noChangeArrowheads="1"/>
          </p:cNvSpPr>
          <p:nvPr/>
        </p:nvSpPr>
        <p:spPr bwMode="auto">
          <a:xfrm>
            <a:off x="0" y="6580188"/>
            <a:ext cx="8551863"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(10/15); </a:t>
            </a:r>
            <a:r>
              <a:rPr lang="en-US" sz="1100" dirty="0"/>
              <a:t>Insurance Information </a:t>
            </a:r>
            <a:r>
              <a:rPr lang="en-US" sz="1100" dirty="0" smtClean="0"/>
              <a:t>Institute.</a:t>
            </a:r>
            <a:endParaRPr lang="en-US" sz="1100" dirty="0"/>
          </a:p>
        </p:txBody>
      </p:sp>
      <p:sp>
        <p:nvSpPr>
          <p:cNvPr id="1915910" name="Rectangle 6"/>
          <p:cNvSpPr>
            <a:spLocks noChangeArrowheads="1"/>
          </p:cNvSpPr>
          <p:nvPr/>
        </p:nvSpPr>
        <p:spPr bwMode="blackWhite">
          <a:xfrm>
            <a:off x="117984" y="5513388"/>
            <a:ext cx="890587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Are Continue to See Meaningful Exposure Growth in the Wake of the “Great Recession” Associated with Home Construction: Construction </a:t>
            </a:r>
            <a:r>
              <a:rPr lang="en-US" b="1" dirty="0">
                <a:solidFill>
                  <a:srgbClr val="FFFFFF"/>
                </a:solidFill>
              </a:rPr>
              <a:t>Risk Exposure, </a:t>
            </a:r>
            <a:r>
              <a:rPr lang="en-US" b="1" dirty="0" smtClean="0">
                <a:solidFill>
                  <a:srgbClr val="FFFFFF"/>
                </a:solidFill>
              </a:rPr>
              <a:t>Surety, Commercial Auto; Potent Driver of Workers Comp Exposure</a:t>
            </a:r>
            <a:endParaRPr lang="en-US" b="1" dirty="0">
              <a:solidFill>
                <a:srgbClr val="FFFFFF"/>
              </a:solidFill>
            </a:endParaRPr>
          </a:p>
        </p:txBody>
      </p:sp>
      <p:sp>
        <p:nvSpPr>
          <p:cNvPr id="1915917" name="AutoShape 13"/>
          <p:cNvSpPr>
            <a:spLocks noChangeArrowheads="1"/>
          </p:cNvSpPr>
          <p:nvPr/>
        </p:nvSpPr>
        <p:spPr bwMode="blackWhite">
          <a:xfrm>
            <a:off x="2237555" y="3177510"/>
            <a:ext cx="2344994" cy="1799303"/>
          </a:xfrm>
          <a:prstGeom prst="wedgeRectCallout">
            <a:avLst>
              <a:gd name="adj1" fmla="val 94687"/>
              <a:gd name="adj2" fmla="val 3921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043950" y="1122824"/>
            <a:ext cx="3313470" cy="1101213"/>
          </a:xfrm>
          <a:prstGeom prst="wedgeRectCallout">
            <a:avLst>
              <a:gd name="adj1" fmla="val 20880"/>
              <a:gd name="adj2" fmla="val 8028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Job growth, low inventories of existing homes,  low mortgage rates and demographics should continue to stimulate new home construction for several more years</a:t>
            </a:r>
            <a:endParaRPr lang="en-US" sz="1400" b="1" dirty="0">
              <a:solidFill>
                <a:schemeClr val="bg1"/>
              </a:solidFill>
            </a:endParaRPr>
          </a:p>
        </p:txBody>
      </p:sp>
    </p:spTree>
    <p:extLst>
      <p:ext uri="{BB962C8B-B14F-4D97-AF65-F5344CB8AC3E}">
        <p14:creationId xmlns:p14="http://schemas.microsoft.com/office/powerpoint/2010/main" val="35927565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110"/>
          <p:cNvSpPr>
            <a:spLocks noGrp="1" noChangeArrowheads="1"/>
          </p:cNvSpPr>
          <p:nvPr>
            <p:ph type="sldNum" sz="quarter" idx="12"/>
          </p:nvPr>
        </p:nvSpPr>
        <p:spPr>
          <a:noFill/>
        </p:spPr>
        <p:txBody>
          <a:bodyPr/>
          <a:lstStyle/>
          <a:p>
            <a:fld id="{689B6EC4-7BF0-43D4-A76D-31D42E8B3F7D}" type="slidenum">
              <a:rPr lang="en-US" smtClean="0"/>
              <a:pPr/>
              <a:t>12</a:t>
            </a:fld>
            <a:endParaRPr lang="en-US" smtClean="0"/>
          </a:p>
        </p:txBody>
      </p:sp>
      <p:graphicFrame>
        <p:nvGraphicFramePr>
          <p:cNvPr id="30722" name="Object 3"/>
          <p:cNvGraphicFramePr>
            <a:graphicFrameLocks noGrp="1" noChangeAspect="1"/>
          </p:cNvGraphicFramePr>
          <p:nvPr>
            <p:ph idx="4294967295"/>
            <p:extLst>
              <p:ext uri="{D42A27DB-BD31-4B8C-83A1-F6EECF244321}">
                <p14:modId xmlns:p14="http://schemas.microsoft.com/office/powerpoint/2010/main" val="49452492"/>
              </p:ext>
            </p:extLst>
          </p:nvPr>
        </p:nvGraphicFramePr>
        <p:xfrm>
          <a:off x="-11113" y="1789113"/>
          <a:ext cx="9144001" cy="4725987"/>
        </p:xfrm>
        <a:graphic>
          <a:graphicData uri="http://schemas.openxmlformats.org/presentationml/2006/ole">
            <mc:AlternateContent xmlns:mc="http://schemas.openxmlformats.org/markup-compatibility/2006">
              <mc:Choice xmlns:v="urn:schemas-microsoft-com:vml" Requires="v">
                <p:oleObj spid="_x0000_s28503106" name="Chart" r:id="rId4" imgW="8810697" imgH="4552881" progId="MSGraph.Chart.8">
                  <p:embed followColorScheme="full"/>
                </p:oleObj>
              </mc:Choice>
              <mc:Fallback>
                <p:oleObj name="Chart" r:id="rId4" imgW="8810697" imgH="4552881" progId="MSGraph.Chart.8">
                  <p:embed followColorScheme="full"/>
                  <p:pic>
                    <p:nvPicPr>
                      <p:cNvPr id="0" name=""/>
                      <p:cNvPicPr>
                        <a:picLocks noChangeAspect="1" noChangeArrowheads="1"/>
                      </p:cNvPicPr>
                      <p:nvPr/>
                    </p:nvPicPr>
                    <p:blipFill>
                      <a:blip r:embed="rId5"/>
                      <a:srcRect/>
                      <a:stretch>
                        <a:fillRect/>
                      </a:stretch>
                    </p:blipFill>
                    <p:spPr bwMode="auto">
                      <a:xfrm>
                        <a:off x="-11113" y="1789113"/>
                        <a:ext cx="9144001" cy="4725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24"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800" b="1" dirty="0">
                <a:solidFill>
                  <a:schemeClr val="accent1"/>
                </a:solidFill>
              </a:rPr>
              <a:t>Return on Net Worth: Pvt. Passenger Auto, </a:t>
            </a:r>
          </a:p>
          <a:p>
            <a:pPr eaLnBrk="0" hangingPunct="0"/>
            <a:r>
              <a:rPr lang="en-US" sz="2800" b="1" dirty="0">
                <a:solidFill>
                  <a:schemeClr val="accent1"/>
                </a:solidFill>
              </a:rPr>
              <a:t>10-Year Average </a:t>
            </a:r>
            <a:r>
              <a:rPr lang="en-US" sz="2800" b="1" dirty="0" smtClean="0">
                <a:solidFill>
                  <a:schemeClr val="accent1"/>
                </a:solidFill>
              </a:rPr>
              <a:t>(2004-2013*)</a:t>
            </a:r>
            <a:endParaRPr lang="en-US" sz="2800" b="1" dirty="0">
              <a:solidFill>
                <a:schemeClr val="accent1"/>
              </a:solidFill>
            </a:endParaRPr>
          </a:p>
        </p:txBody>
      </p:sp>
      <p:sp>
        <p:nvSpPr>
          <p:cNvPr id="30725" name="Rectangle 7"/>
          <p:cNvSpPr>
            <a:spLocks noChangeArrowheads="1"/>
          </p:cNvSpPr>
          <p:nvPr/>
        </p:nvSpPr>
        <p:spPr bwMode="auto">
          <a:xfrm>
            <a:off x="0" y="6402388"/>
            <a:ext cx="8750300" cy="430212"/>
          </a:xfrm>
          <a:prstGeom prst="rect">
            <a:avLst/>
          </a:prstGeom>
          <a:noFill/>
          <a:ln w="9525">
            <a:noFill/>
            <a:miter lim="800000"/>
            <a:headEnd/>
            <a:tailEnd/>
          </a:ln>
        </p:spPr>
        <p:txBody>
          <a:bodyPr>
            <a:spAutoFit/>
          </a:bodyPr>
          <a:lstStyle/>
          <a:p>
            <a:r>
              <a:rPr lang="en-US" sz="1100" dirty="0"/>
              <a:t>*Latest </a:t>
            </a:r>
            <a:r>
              <a:rPr lang="en-US" sz="1100" dirty="0" smtClean="0"/>
              <a:t>available</a:t>
            </a:r>
            <a:r>
              <a:rPr lang="en-US" sz="1100" dirty="0"/>
              <a:t>.</a:t>
            </a:r>
          </a:p>
          <a:p>
            <a:r>
              <a:rPr lang="en-US" sz="1100" dirty="0"/>
              <a:t>Sources:  NAIC</a:t>
            </a:r>
          </a:p>
        </p:txBody>
      </p:sp>
      <p:sp>
        <p:nvSpPr>
          <p:cNvPr id="7" name="AutoShape 6"/>
          <p:cNvSpPr>
            <a:spLocks noChangeArrowheads="1"/>
          </p:cNvSpPr>
          <p:nvPr/>
        </p:nvSpPr>
        <p:spPr bwMode="blackWhite">
          <a:xfrm>
            <a:off x="6856600" y="1447800"/>
            <a:ext cx="2123888" cy="1196788"/>
          </a:xfrm>
          <a:prstGeom prst="wedgeRectCallout">
            <a:avLst>
              <a:gd name="adj1" fmla="val 32880"/>
              <a:gd name="adj2" fmla="val 2421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Michigan </a:t>
            </a:r>
            <a:r>
              <a:rPr lang="en-US" sz="1400" b="1" dirty="0">
                <a:solidFill>
                  <a:schemeClr val="bg1"/>
                </a:solidFill>
              </a:rPr>
              <a:t>was the least profitable state for auto insurers from </a:t>
            </a:r>
            <a:r>
              <a:rPr lang="en-US" sz="1400" b="1" dirty="0" smtClean="0">
                <a:solidFill>
                  <a:schemeClr val="bg1"/>
                </a:solidFill>
              </a:rPr>
              <a:t>2004-2013  </a:t>
            </a:r>
            <a:endParaRPr lang="en-US" sz="1400" b="1" dirty="0">
              <a:solidFill>
                <a:schemeClr val="bg1"/>
              </a:solidFill>
            </a:endParaRPr>
          </a:p>
        </p:txBody>
      </p:sp>
      <p:sp>
        <p:nvSpPr>
          <p:cNvPr id="30727" name="Rectangle 31"/>
          <p:cNvSpPr>
            <a:spLocks noChangeArrowheads="1"/>
          </p:cNvSpPr>
          <p:nvPr/>
        </p:nvSpPr>
        <p:spPr bwMode="black">
          <a:xfrm>
            <a:off x="347663" y="1169988"/>
            <a:ext cx="1884362"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30728" name="Rectangle 3"/>
          <p:cNvSpPr>
            <a:spLocks noChangeArrowheads="1"/>
          </p:cNvSpPr>
          <p:nvPr/>
        </p:nvSpPr>
        <p:spPr bwMode="black">
          <a:xfrm>
            <a:off x="293688" y="1200150"/>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Tree>
    <p:extLst>
      <p:ext uri="{BB962C8B-B14F-4D97-AF65-F5344CB8AC3E}">
        <p14:creationId xmlns:p14="http://schemas.microsoft.com/office/powerpoint/2010/main" val="8994117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chemeClr val="bg1"/>
                </a:solidFill>
              </a:rPr>
              <a:t>12/01/09 - 9pm</a:t>
            </a:r>
          </a:p>
        </p:txBody>
      </p:sp>
      <p:sp>
        <p:nvSpPr>
          <p:cNvPr id="97283"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chemeClr val="bg1"/>
                </a:solidFill>
              </a:rPr>
              <a:t>eSlide – P6466 – The Financial Crisis and the Future of the P/C</a:t>
            </a:r>
          </a:p>
        </p:txBody>
      </p:sp>
      <p:sp>
        <p:nvSpPr>
          <p:cNvPr id="9728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8B461C51-CFE1-475A-994C-0485D0042B8B}" type="slidenum">
              <a:rPr lang="en-US" altLang="en-US" sz="900"/>
              <a:pPr algn="r">
                <a:lnSpc>
                  <a:spcPct val="85000"/>
                </a:lnSpc>
                <a:spcBef>
                  <a:spcPct val="20000"/>
                </a:spcBef>
                <a:buClrTx/>
                <a:buFontTx/>
                <a:buNone/>
              </a:pPr>
              <a:t>120</a:t>
            </a:fld>
            <a:endParaRPr lang="en-US" altLang="en-US" sz="900"/>
          </a:p>
        </p:txBody>
      </p:sp>
      <p:sp>
        <p:nvSpPr>
          <p:cNvPr id="97285" name="Rectangle 2"/>
          <p:cNvSpPr>
            <a:spLocks noGrp="1" noChangeArrowheads="1"/>
          </p:cNvSpPr>
          <p:nvPr>
            <p:ph type="title" idx="4294967295"/>
          </p:nvPr>
        </p:nvSpPr>
        <p:spPr>
          <a:xfrm>
            <a:off x="242888" y="61913"/>
            <a:ext cx="7467600" cy="836613"/>
          </a:xfrm>
        </p:spPr>
        <p:txBody>
          <a:bodyPr/>
          <a:lstStyle/>
          <a:p>
            <a:r>
              <a:rPr lang="en-US" altLang="en-US" sz="2600" dirty="0" smtClean="0">
                <a:latin typeface="Arial" panose="020B0604020202020204" pitchFamily="34" charset="0"/>
              </a:rPr>
              <a:t>Rental-Occupied Housing Units as % of Total Occupied Units, Quarterly, 1990:Q1-2015:Q1</a:t>
            </a:r>
          </a:p>
        </p:txBody>
      </p:sp>
      <p:graphicFrame>
        <p:nvGraphicFramePr>
          <p:cNvPr id="97286" name="Object 2"/>
          <p:cNvGraphicFramePr>
            <a:graphicFrameLocks noGrp="1"/>
          </p:cNvGraphicFramePr>
          <p:nvPr>
            <p:ph idx="4294967295"/>
            <p:extLst>
              <p:ext uri="{D42A27DB-BD31-4B8C-83A1-F6EECF244321}">
                <p14:modId xmlns:p14="http://schemas.microsoft.com/office/powerpoint/2010/main" val="4114370961"/>
              </p:ext>
            </p:extLst>
          </p:nvPr>
        </p:nvGraphicFramePr>
        <p:xfrm>
          <a:off x="881063" y="1144588"/>
          <a:ext cx="7081837" cy="4867275"/>
        </p:xfrm>
        <a:graphic>
          <a:graphicData uri="http://schemas.openxmlformats.org/presentationml/2006/ole">
            <mc:AlternateContent xmlns:mc="http://schemas.openxmlformats.org/markup-compatibility/2006">
              <mc:Choice xmlns:v="urn:schemas-microsoft-com:vml" Requires="v">
                <p:oleObj spid="_x0000_s28405956" name="Chart" r:id="rId4" imgW="4730746" imgH="3251108" progId="MSGraph.Chart.8">
                  <p:embed followColorScheme="full"/>
                </p:oleObj>
              </mc:Choice>
              <mc:Fallback>
                <p:oleObj name="Chart" r:id="rId4" imgW="4730746" imgH="3251108" progId="MSGraph.Chart.8">
                  <p:embed followColorScheme="full"/>
                  <p:pic>
                    <p:nvPicPr>
                      <p:cNvPr id="0" name=""/>
                      <p:cNvPicPr>
                        <a:picLocks noGrp="1" noChangeArrowheads="1"/>
                      </p:cNvPicPr>
                      <p:nvPr/>
                    </p:nvPicPr>
                    <p:blipFill>
                      <a:blip r:embed="rId5"/>
                      <a:srcRect/>
                      <a:stretch>
                        <a:fillRect/>
                      </a:stretch>
                    </p:blipFill>
                    <p:spPr bwMode="auto">
                      <a:xfrm>
                        <a:off x="881063" y="1144588"/>
                        <a:ext cx="7081837"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7287" name="Rectangle 8"/>
          <p:cNvSpPr>
            <a:spLocks noChangeArrowheads="1"/>
          </p:cNvSpPr>
          <p:nvPr/>
        </p:nvSpPr>
        <p:spPr bwMode="auto">
          <a:xfrm>
            <a:off x="0" y="6430963"/>
            <a:ext cx="87630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Sources: US Census Bureau, </a:t>
            </a:r>
            <a:r>
              <a:rPr lang="en-US" altLang="en-US" sz="1100" i="1"/>
              <a:t>Residential Vacancies &amp; Home Ownership in the First Quarter of 2015 </a:t>
            </a:r>
            <a:r>
              <a:rPr lang="en-US" altLang="en-US" sz="1100"/>
              <a:t>(released April 28, 2015) and earlier issues; Insurance Information Institute. Next Census Bureau report to be released on July 28, 2015.</a:t>
            </a:r>
          </a:p>
        </p:txBody>
      </p:sp>
      <p:sp>
        <p:nvSpPr>
          <p:cNvPr id="2094089" name="AutoShape 38"/>
          <p:cNvSpPr>
            <a:spLocks noChangeArrowheads="1"/>
          </p:cNvSpPr>
          <p:nvPr/>
        </p:nvSpPr>
        <p:spPr bwMode="blackWhite">
          <a:xfrm>
            <a:off x="2286000" y="4324350"/>
            <a:ext cx="1695450" cy="906463"/>
          </a:xfrm>
          <a:prstGeom prst="wedgeRectCallout">
            <a:avLst>
              <a:gd name="adj1" fmla="val 124122"/>
              <a:gd name="adj2" fmla="val 744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
              </a:rPr>
              <a:t>Trough in 2004:Q2 and Q4 at 30.8%</a:t>
            </a:r>
          </a:p>
        </p:txBody>
      </p:sp>
      <p:sp>
        <p:nvSpPr>
          <p:cNvPr id="14" name="Rectangle 6"/>
          <p:cNvSpPr>
            <a:spLocks noChangeArrowheads="1"/>
          </p:cNvSpPr>
          <p:nvPr/>
        </p:nvSpPr>
        <p:spPr bwMode="blackWhite">
          <a:xfrm>
            <a:off x="381000" y="6000750"/>
            <a:ext cx="8320088" cy="4000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95000"/>
              </a:lnSpc>
              <a:spcBef>
                <a:spcPct val="25000"/>
              </a:spcBef>
              <a:buClrTx/>
              <a:buFontTx/>
              <a:buNone/>
            </a:pPr>
            <a:r>
              <a:rPr lang="en-US" altLang="en-US" sz="1400" b="1">
                <a:solidFill>
                  <a:srgbClr val="FFFFFF"/>
                </a:solidFill>
              </a:rPr>
              <a:t>Since the Great Recession ended in June 2009, renters occupied 5.7 million more units (+15.6%).</a:t>
            </a:r>
          </a:p>
        </p:txBody>
      </p:sp>
      <p:sp>
        <p:nvSpPr>
          <p:cNvPr id="15" name="Date Placeholder 14"/>
          <p:cNvSpPr>
            <a:spLocks noGrp="1"/>
          </p:cNvSpPr>
          <p:nvPr>
            <p:ph type="dt" sz="quarter" idx="10"/>
          </p:nvPr>
        </p:nvSpPr>
        <p:spPr/>
        <p:txBody>
          <a:bodyPr/>
          <a:lstStyle/>
          <a:p>
            <a:pPr>
              <a:defRPr/>
            </a:pPr>
            <a:r>
              <a:rPr lang="en-US"/>
              <a:t>12/01/09 - 9pm</a:t>
            </a:r>
          </a:p>
        </p:txBody>
      </p:sp>
      <p:sp>
        <p:nvSpPr>
          <p:cNvPr id="97291" name="Slide Number Placeholder 1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86317E5B-F0F8-42E7-BB35-BE7CE836907C}" type="slidenum">
              <a:rPr lang="en-US" altLang="en-US" sz="900" smtClean="0">
                <a:solidFill>
                  <a:srgbClr val="000000"/>
                </a:solidFill>
              </a:rPr>
              <a:pPr>
                <a:lnSpc>
                  <a:spcPct val="85000"/>
                </a:lnSpc>
                <a:spcBef>
                  <a:spcPct val="20000"/>
                </a:spcBef>
                <a:buClrTx/>
                <a:buFontTx/>
                <a:buNone/>
              </a:pPr>
              <a:t>120</a:t>
            </a:fld>
            <a:endParaRPr lang="en-US" altLang="en-US" sz="900" smtClean="0">
              <a:solidFill>
                <a:srgbClr val="000000"/>
              </a:solidFill>
            </a:endParaRPr>
          </a:p>
        </p:txBody>
      </p:sp>
      <p:sp>
        <p:nvSpPr>
          <p:cNvPr id="17" name="AutoShape 38"/>
          <p:cNvSpPr>
            <a:spLocks noChangeArrowheads="1"/>
          </p:cNvSpPr>
          <p:nvPr/>
        </p:nvSpPr>
        <p:spPr bwMode="blackWhite">
          <a:xfrm>
            <a:off x="7475538" y="3492500"/>
            <a:ext cx="1447800" cy="927100"/>
          </a:xfrm>
          <a:prstGeom prst="wedgeRectCallout">
            <a:avLst>
              <a:gd name="adj1" fmla="val 13831"/>
              <a:gd name="adj2" fmla="val -2436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
              </a:rPr>
              <a:t>Latest was 36.3% in 2015:Q1</a:t>
            </a:r>
          </a:p>
        </p:txBody>
      </p:sp>
      <p:sp>
        <p:nvSpPr>
          <p:cNvPr id="18" name="AutoShape 38"/>
          <p:cNvSpPr>
            <a:spLocks noChangeArrowheads="1"/>
          </p:cNvSpPr>
          <p:nvPr/>
        </p:nvSpPr>
        <p:spPr bwMode="blackWhite">
          <a:xfrm>
            <a:off x="3124200" y="1144588"/>
            <a:ext cx="2209800" cy="885825"/>
          </a:xfrm>
          <a:prstGeom prst="wedgeRectCallout">
            <a:avLst>
              <a:gd name="adj1" fmla="val -68897"/>
              <a:gd name="adj2" fmla="val 201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
              </a:rPr>
              <a:t>Trend down began in 1994:Q3 from 36.2% in Q2</a:t>
            </a:r>
          </a:p>
        </p:txBody>
      </p:sp>
      <p:sp>
        <p:nvSpPr>
          <p:cNvPr id="19" name="AutoShape 38"/>
          <p:cNvSpPr>
            <a:spLocks noChangeArrowheads="1"/>
          </p:cNvSpPr>
          <p:nvPr/>
        </p:nvSpPr>
        <p:spPr bwMode="blackWhite">
          <a:xfrm>
            <a:off x="1295400" y="2844800"/>
            <a:ext cx="1600200" cy="862013"/>
          </a:xfrm>
          <a:prstGeom prst="wedgeRectCallout">
            <a:avLst>
              <a:gd name="adj1" fmla="val 104317"/>
              <a:gd name="adj2" fmla="val 4484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panose="020B0604020202020204" pitchFamily="34" charset="0"/>
                <a:cs typeface="Arial" panose="020B0604020202020204" pitchFamily="34" charset="0"/>
              </a:rPr>
              <a:t>Increasing percent of owners</a:t>
            </a:r>
          </a:p>
        </p:txBody>
      </p:sp>
      <p:sp>
        <p:nvSpPr>
          <p:cNvPr id="20" name="AutoShape 38"/>
          <p:cNvSpPr>
            <a:spLocks noChangeArrowheads="1"/>
          </p:cNvSpPr>
          <p:nvPr/>
        </p:nvSpPr>
        <p:spPr bwMode="blackWhite">
          <a:xfrm>
            <a:off x="4986338" y="2276476"/>
            <a:ext cx="1524000" cy="890588"/>
          </a:xfrm>
          <a:prstGeom prst="wedgeRectCallout">
            <a:avLst>
              <a:gd name="adj1" fmla="val 84299"/>
              <a:gd name="adj2" fmla="val 5439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
              </a:rPr>
              <a:t>Increasing percent of renters</a:t>
            </a:r>
          </a:p>
        </p:txBody>
      </p:sp>
    </p:spTree>
    <p:extLst>
      <p:ext uri="{BB962C8B-B14F-4D97-AF65-F5344CB8AC3E}">
        <p14:creationId xmlns:p14="http://schemas.microsoft.com/office/powerpoint/2010/main" val="27754906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094089"/>
                                        </p:tgtEl>
                                        <p:attrNameLst>
                                          <p:attrName>style.visibility</p:attrName>
                                        </p:attrNameLst>
                                      </p:cBhvr>
                                      <p:to>
                                        <p:strVal val="visible"/>
                                      </p:to>
                                    </p:set>
                                    <p:animEffect transition="in" filter="wipe(left)">
                                      <p:cBhvr>
                                        <p:cTn id="7" dur="500"/>
                                        <p:tgtEl>
                                          <p:spTgt spid="2094089"/>
                                        </p:tgtEl>
                                      </p:cBhvr>
                                    </p:animEffect>
                                  </p:childTnLst>
                                </p:cTn>
                              </p:par>
                            </p:childTnLst>
                          </p:cTn>
                        </p:par>
                        <p:par>
                          <p:cTn id="8" fill="hold" nodeType="afterGroup">
                            <p:stCondLst>
                              <p:cond delay="1000"/>
                            </p:stCondLst>
                            <p:childTnLst>
                              <p:par>
                                <p:cTn id="9" presetID="23" presetClass="entr" presetSubtype="16" fill="hold" grpId="0" nodeType="after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childTnLst>
                                </p:cTn>
                              </p:par>
                            </p:childTnLst>
                          </p:cTn>
                        </p:par>
                        <p:par>
                          <p:cTn id="13" fill="hold" nodeType="afterGroup">
                            <p:stCondLst>
                              <p:cond delay="2500"/>
                            </p:stCondLst>
                            <p:childTnLst>
                              <p:par>
                                <p:cTn id="14" presetID="22" presetClass="entr" presetSubtype="8" fill="hold" grpId="0" nodeType="afterEffect">
                                  <p:stCondLst>
                                    <p:cond delay="50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nodeType="afterGroup">
                            <p:stCondLst>
                              <p:cond delay="3500"/>
                            </p:stCondLst>
                            <p:childTnLst>
                              <p:par>
                                <p:cTn id="18" presetID="22" presetClass="entr" presetSubtype="8" fill="hold" grpId="0" nodeType="afterEffect">
                                  <p:stCondLst>
                                    <p:cond delay="50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par>
                          <p:cTn id="21" fill="hold" nodeType="afterGroup">
                            <p:stCondLst>
                              <p:cond delay="4500"/>
                            </p:stCondLst>
                            <p:childTnLst>
                              <p:par>
                                <p:cTn id="22" presetID="22" presetClass="entr" presetSubtype="8" fill="hold" grpId="0" nodeType="afterEffect">
                                  <p:stCondLst>
                                    <p:cond delay="50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500"/>
                                        <p:tgtEl>
                                          <p:spTgt spid="19"/>
                                        </p:tgtEl>
                                      </p:cBhvr>
                                    </p:animEffect>
                                  </p:childTnLst>
                                </p:cTn>
                              </p:par>
                            </p:childTnLst>
                          </p:cTn>
                        </p:par>
                        <p:par>
                          <p:cTn id="25" fill="hold" nodeType="afterGroup">
                            <p:stCondLst>
                              <p:cond delay="5500"/>
                            </p:stCondLst>
                            <p:childTnLst>
                              <p:par>
                                <p:cTn id="26" presetID="22" presetClass="entr" presetSubtype="8" fill="hold" grpId="0" nodeType="afterEffect">
                                  <p:stCondLst>
                                    <p:cond delay="50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4089" grpId="0" animBg="1"/>
      <p:bldP spid="14" grpId="0" animBg="1"/>
      <p:bldP spid="17" grpId="0" animBg="1"/>
      <p:bldP spid="18" grpId="0" animBg="1"/>
      <p:bldP spid="19" grpId="0" animBg="1"/>
      <p:bldP spid="20"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1028"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EE22D9B5-EA2F-4906-A047-8391D6D5F408}" type="slidenum">
              <a:rPr lang="en-US" smtClean="0">
                <a:solidFill>
                  <a:srgbClr val="000000"/>
                </a:solidFill>
              </a:rPr>
              <a:pPr/>
              <a:t>121</a:t>
            </a:fld>
            <a:endParaRPr lang="en-US" smtClean="0">
              <a:solidFill>
                <a:srgbClr val="000000"/>
              </a:solidFill>
            </a:endParaRPr>
          </a:p>
        </p:txBody>
      </p:sp>
      <p:sp>
        <p:nvSpPr>
          <p:cNvPr id="1030" name="Rectangle 2"/>
          <p:cNvSpPr>
            <a:spLocks noGrp="1" noChangeArrowheads="1"/>
          </p:cNvSpPr>
          <p:nvPr>
            <p:ph type="title"/>
          </p:nvPr>
        </p:nvSpPr>
        <p:spPr/>
        <p:txBody>
          <a:bodyPr/>
          <a:lstStyle/>
          <a:p>
            <a:r>
              <a:rPr lang="en-US" dirty="0" err="1" smtClean="0"/>
              <a:t>I.I.I.</a:t>
            </a:r>
            <a:r>
              <a:rPr lang="en-US" dirty="0" smtClean="0"/>
              <a:t> Poll: Renter’s Insurance</a:t>
            </a:r>
            <a:endParaRPr lang="en-US" baseline="30000" dirty="0" smtClean="0"/>
          </a:p>
        </p:txBody>
      </p:sp>
      <p:sp>
        <p:nvSpPr>
          <p:cNvPr id="1031" name="Rectangle 3"/>
          <p:cNvSpPr>
            <a:spLocks noChangeArrowheads="1"/>
          </p:cNvSpPr>
          <p:nvPr/>
        </p:nvSpPr>
        <p:spPr bwMode="auto">
          <a:xfrm>
            <a:off x="0" y="6578600"/>
            <a:ext cx="8636000" cy="279400"/>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latin typeface="Arial" charset="0"/>
                <a:cs typeface="Arial" charset="0"/>
              </a:rPr>
              <a:t>Source: Insurance Information Institute Annual </a:t>
            </a:r>
            <a:r>
              <a:rPr lang="en-US" sz="1100" i="1">
                <a:solidFill>
                  <a:srgbClr val="000000"/>
                </a:solidFill>
                <a:latin typeface="Arial" charset="0"/>
                <a:cs typeface="Arial" charset="0"/>
              </a:rPr>
              <a:t>Pulse</a:t>
            </a:r>
            <a:r>
              <a:rPr lang="en-US" sz="1100">
                <a:solidFill>
                  <a:srgbClr val="000000"/>
                </a:solidFill>
                <a:latin typeface="Arial" charset="0"/>
                <a:cs typeface="Arial" charset="0"/>
              </a:rPr>
              <a:t> Survey.</a:t>
            </a:r>
          </a:p>
        </p:txBody>
      </p:sp>
      <p:graphicFrame>
        <p:nvGraphicFramePr>
          <p:cNvPr id="2" name="Object 2"/>
          <p:cNvGraphicFramePr>
            <a:graphicFrameLocks noChangeAspect="1"/>
          </p:cNvGraphicFramePr>
          <p:nvPr>
            <p:extLst/>
          </p:nvPr>
        </p:nvGraphicFramePr>
        <p:xfrm>
          <a:off x="101600" y="2295665"/>
          <a:ext cx="9042400" cy="3662362"/>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5"/>
          <p:cNvSpPr>
            <a:spLocks noChangeArrowheads="1"/>
          </p:cNvSpPr>
          <p:nvPr/>
        </p:nvSpPr>
        <p:spPr bwMode="blackWhite">
          <a:xfrm>
            <a:off x="298450" y="5454363"/>
            <a:ext cx="8618784" cy="65694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latin typeface="Arial" charset="0"/>
                <a:cs typeface="Arial" charset="0"/>
              </a:rPr>
              <a:t>The Percentage of Renters Who Have Renters Insurance Has Been Rising Since 2011.</a:t>
            </a:r>
            <a:endParaRPr lang="en-US" b="1" dirty="0">
              <a:solidFill>
                <a:srgbClr val="FFFFFF"/>
              </a:solidFill>
              <a:latin typeface="Arial" charset="0"/>
              <a:cs typeface="Arial" charset="0"/>
            </a:endParaRPr>
          </a:p>
        </p:txBody>
      </p:sp>
      <p:sp>
        <p:nvSpPr>
          <p:cNvPr id="3" name="Rectangle 2"/>
          <p:cNvSpPr/>
          <p:nvPr/>
        </p:nvSpPr>
        <p:spPr>
          <a:xfrm>
            <a:off x="298450" y="1256985"/>
            <a:ext cx="3696846" cy="830997"/>
          </a:xfrm>
          <a:prstGeom prst="rect">
            <a:avLst/>
          </a:prstGeom>
        </p:spPr>
        <p:txBody>
          <a:bodyPr wrap="none">
            <a:spAutoFit/>
          </a:bodyPr>
          <a:lstStyle/>
          <a:p>
            <a:pPr fontAlgn="base">
              <a:spcBef>
                <a:spcPct val="0"/>
              </a:spcBef>
              <a:spcAft>
                <a:spcPct val="0"/>
              </a:spcAft>
            </a:pPr>
            <a:r>
              <a:rPr lang="en-US" sz="1600" b="1" dirty="0">
                <a:solidFill>
                  <a:srgbClr val="225A7A"/>
                </a:solidFill>
                <a:latin typeface="Arial" charset="0"/>
                <a:cs typeface="Arial" charset="0"/>
              </a:rPr>
              <a:t>Q</a:t>
            </a:r>
            <a:r>
              <a:rPr lang="en-US" sz="1600" b="1" dirty="0">
                <a:solidFill>
                  <a:srgbClr val="28688C"/>
                </a:solidFill>
                <a:latin typeface="Arial" charset="0"/>
                <a:cs typeface="Arial" charset="0"/>
              </a:rPr>
              <a:t>.</a:t>
            </a:r>
            <a:r>
              <a:rPr lang="en-US" sz="1600" i="1" dirty="0">
                <a:solidFill>
                  <a:srgbClr val="000000"/>
                </a:solidFill>
                <a:latin typeface="Arial" charset="0"/>
                <a:cs typeface="Arial" charset="0"/>
              </a:rPr>
              <a:t> </a:t>
            </a:r>
            <a:r>
              <a:rPr lang="en-US" sz="1600" b="1" dirty="0" smtClean="0">
                <a:solidFill>
                  <a:srgbClr val="28688C"/>
                </a:solidFill>
                <a:latin typeface="Arial" charset="0"/>
                <a:cs typeface="Arial" charset="0"/>
              </a:rPr>
              <a:t>Do you have renters insurance?</a:t>
            </a:r>
            <a:r>
              <a:rPr lang="en-US" sz="1600" b="1" baseline="30000" dirty="0">
                <a:solidFill>
                  <a:srgbClr val="225A7A"/>
                </a:solidFill>
                <a:latin typeface="Arial" charset="0"/>
                <a:cs typeface="Arial" charset="0"/>
              </a:rPr>
              <a:t> 1</a:t>
            </a:r>
          </a:p>
          <a:p>
            <a:pPr fontAlgn="base">
              <a:spcBef>
                <a:spcPct val="0"/>
              </a:spcBef>
              <a:spcAft>
                <a:spcPct val="0"/>
              </a:spcAft>
            </a:pPr>
            <a:endParaRPr lang="en-US" sz="1600" b="1" dirty="0" smtClean="0">
              <a:solidFill>
                <a:srgbClr val="28688C"/>
              </a:solidFill>
              <a:latin typeface="Arial" charset="0"/>
              <a:cs typeface="Arial" charset="0"/>
            </a:endParaRPr>
          </a:p>
          <a:p>
            <a:pPr fontAlgn="base">
              <a:spcBef>
                <a:spcPct val="0"/>
              </a:spcBef>
              <a:spcAft>
                <a:spcPct val="0"/>
              </a:spcAft>
            </a:pPr>
            <a:endParaRPr lang="en-US" sz="1600" dirty="0">
              <a:solidFill>
                <a:srgbClr val="000000"/>
              </a:solidFill>
              <a:latin typeface="Arial" charset="0"/>
              <a:cs typeface="Arial" charset="0"/>
            </a:endParaRPr>
          </a:p>
        </p:txBody>
      </p:sp>
      <p:sp>
        <p:nvSpPr>
          <p:cNvPr id="8" name="Rectangle 7"/>
          <p:cNvSpPr/>
          <p:nvPr/>
        </p:nvSpPr>
        <p:spPr>
          <a:xfrm>
            <a:off x="298450" y="6150204"/>
            <a:ext cx="4572000" cy="236219"/>
          </a:xfrm>
          <a:prstGeom prst="rect">
            <a:avLst/>
          </a:prstGeom>
        </p:spPr>
        <p:txBody>
          <a:bodyPr>
            <a:spAutoFit/>
          </a:bodyPr>
          <a:lstStyle/>
          <a:p>
            <a:pPr eaLnBrk="0" fontAlgn="base" hangingPunct="0">
              <a:lnSpc>
                <a:spcPct val="85000"/>
              </a:lnSpc>
              <a:spcBef>
                <a:spcPct val="25000"/>
              </a:spcBef>
              <a:spcAft>
                <a:spcPct val="0"/>
              </a:spcAft>
              <a:buClr>
                <a:srgbClr val="FF6801"/>
              </a:buClr>
            </a:pPr>
            <a:r>
              <a:rPr lang="en-US" sz="1100" baseline="30000" dirty="0">
                <a:solidFill>
                  <a:srgbClr val="000000"/>
                </a:solidFill>
                <a:latin typeface="Arial" charset="0"/>
                <a:cs typeface="Arial" charset="0"/>
              </a:rPr>
              <a:t>1</a:t>
            </a:r>
            <a:r>
              <a:rPr lang="en-US" sz="1100" dirty="0">
                <a:solidFill>
                  <a:srgbClr val="000000"/>
                </a:solidFill>
                <a:latin typeface="Arial" charset="0"/>
                <a:cs typeface="Arial" charset="0"/>
              </a:rPr>
              <a:t>Asked of those who </a:t>
            </a:r>
            <a:r>
              <a:rPr lang="en-US" sz="1100" dirty="0" smtClean="0">
                <a:solidFill>
                  <a:srgbClr val="000000"/>
                </a:solidFill>
                <a:latin typeface="Arial" charset="0"/>
                <a:cs typeface="Arial" charset="0"/>
              </a:rPr>
              <a:t>rent their home.</a:t>
            </a:r>
            <a:endParaRPr lang="en-US" sz="1100" dirty="0">
              <a:solidFill>
                <a:srgbClr val="000000"/>
              </a:solidFill>
              <a:latin typeface="Arial" charset="0"/>
              <a:cs typeface="Arial" charset="0"/>
            </a:endParaRPr>
          </a:p>
        </p:txBody>
      </p:sp>
      <p:sp>
        <p:nvSpPr>
          <p:cNvPr id="11" name="AutoShape 6"/>
          <p:cNvSpPr>
            <a:spLocks noChangeArrowheads="1"/>
          </p:cNvSpPr>
          <p:nvPr/>
        </p:nvSpPr>
        <p:spPr bwMode="blackWhite">
          <a:xfrm>
            <a:off x="2695575" y="1672483"/>
            <a:ext cx="5829738" cy="1466430"/>
          </a:xfrm>
          <a:prstGeom prst="wedgeRectCallout">
            <a:avLst>
              <a:gd name="adj1" fmla="val -26968"/>
              <a:gd name="adj2" fmla="val -4541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fontAlgn="base" hangingPunct="0">
              <a:lnSpc>
                <a:spcPct val="90000"/>
              </a:lnSpc>
              <a:spcBef>
                <a:spcPct val="50000"/>
              </a:spcBef>
              <a:spcAft>
                <a:spcPct val="0"/>
              </a:spcAft>
              <a:buClr>
                <a:srgbClr val="FFFFFF"/>
              </a:buClr>
              <a:buFont typeface="Wingdings" pitchFamily="2" charset="2"/>
              <a:buNone/>
            </a:pPr>
            <a:r>
              <a:rPr lang="en-US" sz="2400" b="1" dirty="0" smtClean="0">
                <a:solidFill>
                  <a:srgbClr val="FFFFFF"/>
                </a:solidFill>
                <a:latin typeface="Arial" panose="020B0604020202020204" pitchFamily="34" charset="0"/>
                <a:cs typeface="Arial" panose="020B0604020202020204" pitchFamily="34" charset="0"/>
              </a:rPr>
              <a:t>Americans are increasingly choosing to rent, but are slow to understand the need to insure, exacerbating the underinsurance gap</a:t>
            </a:r>
            <a:endParaRPr lang="en-US" sz="24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63512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61706" y="2070714"/>
            <a:ext cx="7981950" cy="148590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CYBER RISK &amp;                     CYBER INSURANCE</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210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B2701F8-62E7-47D2-B0A1-8E4DCCE89FD3}" type="slidenum">
              <a:rPr lang="en-US" sz="900">
                <a:solidFill>
                  <a:schemeClr val="bg1"/>
                </a:solidFill>
              </a:rPr>
              <a:pPr algn="r" eaLnBrk="0" hangingPunct="0">
                <a:lnSpc>
                  <a:spcPct val="85000"/>
                </a:lnSpc>
                <a:spcBef>
                  <a:spcPct val="20000"/>
                </a:spcBef>
              </a:pPr>
              <a:t>122</a:t>
            </a:fld>
            <a:endParaRPr lang="en-US" sz="900">
              <a:solidFill>
                <a:schemeClr val="bg1"/>
              </a:solidFill>
            </a:endParaRPr>
          </a:p>
        </p:txBody>
      </p:sp>
      <p:pic>
        <p:nvPicPr>
          <p:cNvPr id="132101"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8598" name="Rectangle 6"/>
          <p:cNvSpPr>
            <a:spLocks noChangeArrowheads="1"/>
          </p:cNvSpPr>
          <p:nvPr/>
        </p:nvSpPr>
        <p:spPr bwMode="auto">
          <a:xfrm>
            <a:off x="218940" y="3865546"/>
            <a:ext cx="8667481" cy="1588127"/>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latin typeface="Arial "/>
              </a:rPr>
              <a:t>Cyber Risk is a Rapidly Emerging Exposure for Businesses Large and Small in Every Industry</a:t>
            </a:r>
            <a:endParaRPr lang="en-US" sz="3200" b="1" i="1" dirty="0" smtClean="0">
              <a:solidFill>
                <a:srgbClr val="C00000"/>
              </a:solidFill>
              <a:latin typeface="Arial "/>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122</a:t>
            </a:fld>
            <a:endParaRPr lang="en-US"/>
          </a:p>
        </p:txBody>
      </p:sp>
    </p:spTree>
    <p:extLst>
      <p:ext uri="{BB962C8B-B14F-4D97-AF65-F5344CB8AC3E}">
        <p14:creationId xmlns:p14="http://schemas.microsoft.com/office/powerpoint/2010/main" val="247783973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60350" y="90488"/>
            <a:ext cx="7550150" cy="860425"/>
          </a:xfrm>
        </p:spPr>
        <p:txBody>
          <a:bodyPr/>
          <a:lstStyle/>
          <a:p>
            <a:r>
              <a:rPr lang="en-US" dirty="0" smtClean="0">
                <a:latin typeface="Arial" pitchFamily="34" charset="0"/>
              </a:rPr>
              <a:t>Data Breaches 2005-2015, by Number of Breaches and Records Exposed</a:t>
            </a:r>
          </a:p>
        </p:txBody>
      </p:sp>
      <p:sp>
        <p:nvSpPr>
          <p:cNvPr id="1028" name="Rectangle 3"/>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 Data Breaches/Millions of Records Exposed</a:t>
            </a:r>
          </a:p>
        </p:txBody>
      </p:sp>
      <p:sp>
        <p:nvSpPr>
          <p:cNvPr id="1029" name="Rectangle 4"/>
          <p:cNvSpPr>
            <a:spLocks noChangeArrowheads="1"/>
          </p:cNvSpPr>
          <p:nvPr/>
        </p:nvSpPr>
        <p:spPr bwMode="auto">
          <a:xfrm>
            <a:off x="-1" y="6414802"/>
            <a:ext cx="9144001"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rgbClr val="FF6801"/>
              </a:buClr>
              <a:tabLst>
                <a:tab pos="112713" algn="r"/>
              </a:tabLst>
            </a:pPr>
            <a:r>
              <a:rPr lang="en-US" sz="1100" dirty="0" smtClean="0">
                <a:solidFill>
                  <a:srgbClr val="000000"/>
                </a:solidFill>
                <a:cs typeface="Arial" pitchFamily="34" charset="0"/>
              </a:rPr>
              <a:t>*Figures </a:t>
            </a:r>
            <a:r>
              <a:rPr lang="en-US" sz="1100" dirty="0">
                <a:solidFill>
                  <a:srgbClr val="000000"/>
                </a:solidFill>
                <a:cs typeface="Arial" pitchFamily="34" charset="0"/>
              </a:rPr>
              <a:t>as of </a:t>
            </a:r>
            <a:r>
              <a:rPr lang="en-US" sz="1100" dirty="0" smtClean="0">
                <a:solidFill>
                  <a:srgbClr val="000000"/>
                </a:solidFill>
                <a:cs typeface="Arial" pitchFamily="34" charset="0"/>
              </a:rPr>
              <a:t>June 30, 2015, from the Identity Theft Resource Center,</a:t>
            </a:r>
          </a:p>
          <a:p>
            <a:pPr marL="133350" indent="-133350" eaLnBrk="0" hangingPunct="0">
              <a:lnSpc>
                <a:spcPct val="90000"/>
              </a:lnSpc>
              <a:buClr>
                <a:srgbClr val="FF6801"/>
              </a:buClr>
              <a:tabLst>
                <a:tab pos="112713" algn="r"/>
              </a:tabLst>
            </a:pPr>
            <a:r>
              <a:rPr lang="en-US" sz="1100" dirty="0" smtClean="0">
                <a:solidFill>
                  <a:srgbClr val="000000"/>
                </a:solidFill>
                <a:cs typeface="Arial" pitchFamily="34" charset="0"/>
              </a:rPr>
              <a:t>http://www.idtheftcenter.org/images/breach/ITRCBreachReport2015.pdf</a:t>
            </a:r>
            <a:endParaRPr lang="en-US" sz="1100" dirty="0">
              <a:solidFill>
                <a:srgbClr val="000000"/>
              </a:solidFill>
              <a:cs typeface="Arial" pitchFamily="34" charset="0"/>
            </a:endParaRPr>
          </a:p>
        </p:txBody>
      </p:sp>
      <p:graphicFrame>
        <p:nvGraphicFramePr>
          <p:cNvPr id="1026" name="Object 2"/>
          <p:cNvGraphicFramePr>
            <a:graphicFrameLocks/>
          </p:cNvGraphicFramePr>
          <p:nvPr>
            <p:extLst/>
          </p:nvPr>
        </p:nvGraphicFramePr>
        <p:xfrm>
          <a:off x="273049" y="1376220"/>
          <a:ext cx="8597900" cy="4203700"/>
        </p:xfrm>
        <a:graphic>
          <a:graphicData uri="http://schemas.openxmlformats.org/presentationml/2006/ole">
            <mc:AlternateContent xmlns:mc="http://schemas.openxmlformats.org/markup-compatibility/2006">
              <mc:Choice xmlns:v="urn:schemas-microsoft-com:vml" Requires="v">
                <p:oleObj spid="_x0000_s28383446" name="Chart" r:id="rId4" imgW="8581836" imgH="4124360" progId="MSGraph.Chart.8">
                  <p:embed followColorScheme="full"/>
                </p:oleObj>
              </mc:Choice>
              <mc:Fallback>
                <p:oleObj name="Chart" r:id="rId4" imgW="8581836" imgH="4124360" progId="MSGraph.Chart.8">
                  <p:embed followColorScheme="full"/>
                  <p:pic>
                    <p:nvPicPr>
                      <p:cNvPr id="0" name=""/>
                      <p:cNvPicPr>
                        <a:picLocks noChangeArrowheads="1"/>
                      </p:cNvPicPr>
                      <p:nvPr/>
                    </p:nvPicPr>
                    <p:blipFill>
                      <a:blip r:embed="rId5"/>
                      <a:srcRect/>
                      <a:stretch>
                        <a:fillRect/>
                      </a:stretch>
                    </p:blipFill>
                    <p:spPr bwMode="auto">
                      <a:xfrm>
                        <a:off x="273049" y="1376220"/>
                        <a:ext cx="8597900" cy="420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37200"/>
            <a:ext cx="7967662" cy="76311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cs typeface="Arial" pitchFamily="34" charset="0"/>
              </a:rPr>
              <a:t>The </a:t>
            </a:r>
            <a:r>
              <a:rPr lang="en-US" b="1" dirty="0" smtClean="0">
                <a:solidFill>
                  <a:srgbClr val="FFFFFF"/>
                </a:solidFill>
                <a:cs typeface="Arial" pitchFamily="34" charset="0"/>
              </a:rPr>
              <a:t>total number of data breaches (+27.5%) hit a record high of 783 in 2014, exposing 85.6 million records. Through June 30, this year has seen 117.6 million records exposed in 400 breaches.*</a:t>
            </a:r>
            <a:endParaRPr lang="en-US" b="1" dirty="0">
              <a:solidFill>
                <a:srgbClr val="FFFFFF"/>
              </a:solidFill>
              <a:cs typeface="Arial" pitchFamily="34" charset="0"/>
            </a:endParaRPr>
          </a:p>
        </p:txBody>
      </p:sp>
      <p:sp>
        <p:nvSpPr>
          <p:cNvPr id="1031" name="Rectangle 3"/>
          <p:cNvSpPr>
            <a:spLocks noChangeArrowheads="1"/>
          </p:cNvSpPr>
          <p:nvPr/>
        </p:nvSpPr>
        <p:spPr bwMode="black">
          <a:xfrm>
            <a:off x="8031163" y="1333500"/>
            <a:ext cx="7699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Millions</a:t>
            </a:r>
          </a:p>
        </p:txBody>
      </p:sp>
      <p:pic>
        <p:nvPicPr>
          <p:cNvPr id="8" name="Picture 4" descr="https://encrypted-tbn0.gstatic.com/images?q=tbn:ANd9GcSh6ORZLNYgoUo4jcSKlBVamg_OKlcLZwHcqkIqZ8NpxyY1NNE7T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745891" y="1123156"/>
            <a:ext cx="104933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rotWithShape="1">
          <a:blip r:embed="rId7" cstate="screen">
            <a:extLst>
              <a:ext uri="{28A0092B-C50C-407E-A947-70E740481C1C}">
                <a14:useLocalDpi xmlns:a14="http://schemas.microsoft.com/office/drawing/2010/main"/>
              </a:ext>
            </a:extLst>
          </a:blip>
          <a:srcRect l="-1" t="36631" r="-9371" b="38519"/>
          <a:stretch/>
        </p:blipFill>
        <p:spPr>
          <a:xfrm>
            <a:off x="5740859" y="1234176"/>
            <a:ext cx="1036052" cy="257453"/>
          </a:xfrm>
          <a:prstGeom prst="rect">
            <a:avLst/>
          </a:prstGeom>
        </p:spPr>
      </p:pic>
      <p:pic>
        <p:nvPicPr>
          <p:cNvPr id="2" name="Picture 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53111" y="1133880"/>
            <a:ext cx="1101852" cy="299917"/>
          </a:xfrm>
          <a:prstGeom prst="rect">
            <a:avLst/>
          </a:prstGeom>
        </p:spPr>
      </p:pic>
      <p:pic>
        <p:nvPicPr>
          <p:cNvPr id="11" name="Picture 2"/>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773517" y="1515762"/>
            <a:ext cx="180181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5078871" y="2097881"/>
            <a:ext cx="661988"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4" descr="Image result for office of personnel management logo"/>
          <p:cNvSpPr>
            <a:spLocks noChangeAspect="1" noChangeArrowheads="1"/>
          </p:cNvSpPr>
          <p:nvPr/>
        </p:nvSpPr>
        <p:spPr bwMode="auto">
          <a:xfrm>
            <a:off x="-31750" y="-136525"/>
            <a:ext cx="1209675" cy="1209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Image result for office of personnel management logo"/>
          <p:cNvSpPr>
            <a:spLocks noChangeAspect="1" noChangeArrowheads="1"/>
          </p:cNvSpPr>
          <p:nvPr/>
        </p:nvSpPr>
        <p:spPr bwMode="auto">
          <a:xfrm>
            <a:off x="120650" y="15875"/>
            <a:ext cx="1209675" cy="1209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24043" y="1682307"/>
            <a:ext cx="868680" cy="868680"/>
          </a:xfrm>
          <a:prstGeom prst="rect">
            <a:avLst/>
          </a:prstGeom>
        </p:spPr>
      </p:pic>
      <p:pic>
        <p:nvPicPr>
          <p:cNvPr id="7" name="Picture 6"/>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871429" y="1549400"/>
            <a:ext cx="960120" cy="484061"/>
          </a:xfrm>
          <a:prstGeom prst="rect">
            <a:avLst/>
          </a:prstGeom>
        </p:spPr>
      </p:pic>
      <p:pic>
        <p:nvPicPr>
          <p:cNvPr id="10" name="Picture 9"/>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937550" y="1755537"/>
            <a:ext cx="968228" cy="659605"/>
          </a:xfrm>
          <a:prstGeom prst="rect">
            <a:avLst/>
          </a:prstGeom>
        </p:spPr>
      </p:pic>
      <p:pic>
        <p:nvPicPr>
          <p:cNvPr id="13" name="Picture 12"/>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016703" y="2633456"/>
            <a:ext cx="1069316" cy="697729"/>
          </a:xfrm>
          <a:prstGeom prst="rect">
            <a:avLst/>
          </a:prstGeom>
        </p:spPr>
      </p:pic>
    </p:spTree>
    <p:extLst>
      <p:ext uri="{BB962C8B-B14F-4D97-AF65-F5344CB8AC3E}">
        <p14:creationId xmlns:p14="http://schemas.microsoft.com/office/powerpoint/2010/main" val="15159975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124</a:t>
            </a:fld>
            <a:endParaRPr lang="en-US" smtClean="0"/>
          </a:p>
        </p:txBody>
      </p:sp>
      <p:graphicFrame>
        <p:nvGraphicFramePr>
          <p:cNvPr id="5122" name="Object 2"/>
          <p:cNvGraphicFramePr>
            <a:graphicFrameLocks/>
          </p:cNvGraphicFramePr>
          <p:nvPr>
            <p:extLst>
              <p:ext uri="{D42A27DB-BD31-4B8C-83A1-F6EECF244321}">
                <p14:modId xmlns:p14="http://schemas.microsoft.com/office/powerpoint/2010/main" val="3693644419"/>
              </p:ext>
            </p:extLst>
          </p:nvPr>
        </p:nvGraphicFramePr>
        <p:xfrm>
          <a:off x="215372" y="1310037"/>
          <a:ext cx="8926513" cy="4676775"/>
        </p:xfrm>
        <a:graphic>
          <a:graphicData uri="http://schemas.openxmlformats.org/presentationml/2006/ole">
            <mc:AlternateContent xmlns:mc="http://schemas.openxmlformats.org/markup-compatibility/2006">
              <mc:Choice xmlns:v="urn:schemas-microsoft-com:vml" Requires="v">
                <p:oleObj spid="_x0000_s28516391" name="Chart" r:id="rId4" imgW="8715408" imgH="4600679" progId="MSGraph.Chart.8">
                  <p:embed followColorScheme="full"/>
                </p:oleObj>
              </mc:Choice>
              <mc:Fallback>
                <p:oleObj name="Chart" r:id="rId4" imgW="8715408" imgH="4600679" progId="MSGraph.Chart.8">
                  <p:embed followColorScheme="full"/>
                  <p:pic>
                    <p:nvPicPr>
                      <p:cNvPr id="0" name=""/>
                      <p:cNvPicPr>
                        <a:picLocks noChangeArrowheads="1"/>
                      </p:cNvPicPr>
                      <p:nvPr/>
                    </p:nvPicPr>
                    <p:blipFill>
                      <a:blip r:embed="rId5"/>
                      <a:srcRect/>
                      <a:stretch>
                        <a:fillRect/>
                      </a:stretch>
                    </p:blipFill>
                    <p:spPr bwMode="auto">
                      <a:xfrm>
                        <a:off x="215372" y="1310037"/>
                        <a:ext cx="8926513"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3"/>
          <p:cNvSpPr>
            <a:spLocks noGrp="1" noChangeArrowheads="1"/>
          </p:cNvSpPr>
          <p:nvPr>
            <p:ph type="title"/>
          </p:nvPr>
        </p:nvSpPr>
        <p:spPr>
          <a:xfrm>
            <a:off x="29817" y="19878"/>
            <a:ext cx="8055044" cy="860425"/>
          </a:xfrm>
        </p:spPr>
        <p:txBody>
          <a:bodyPr/>
          <a:lstStyle/>
          <a:p>
            <a:r>
              <a:rPr lang="en-US" dirty="0" smtClean="0"/>
              <a:t>Estimated Cyber Insurance Premiums Written, 2014 – 2020F</a:t>
            </a:r>
          </a:p>
        </p:txBody>
      </p:sp>
      <p:sp>
        <p:nvSpPr>
          <p:cNvPr id="1969158" name="AutoShape 6"/>
          <p:cNvSpPr>
            <a:spLocks noChangeArrowheads="1"/>
          </p:cNvSpPr>
          <p:nvPr/>
        </p:nvSpPr>
        <p:spPr bwMode="blackWhite">
          <a:xfrm>
            <a:off x="2563855" y="1845380"/>
            <a:ext cx="2986967" cy="1473569"/>
          </a:xfrm>
          <a:prstGeom prst="wedgeRectCallout">
            <a:avLst>
              <a:gd name="adj1" fmla="val 90050"/>
              <a:gd name="adj2" fmla="val 344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Cyber insurance premiums written could more than triple to $7 billion by 2020</a:t>
            </a:r>
            <a:endParaRPr lang="en-US" sz="2000" b="1" dirty="0">
              <a:solidFill>
                <a:schemeClr val="bg1"/>
              </a:solidFill>
              <a:cs typeface="+mn-cs"/>
            </a:endParaRPr>
          </a:p>
        </p:txBody>
      </p:sp>
      <p:sp>
        <p:nvSpPr>
          <p:cNvPr id="7" name="Rectangle 6"/>
          <p:cNvSpPr>
            <a:spLocks noChangeArrowheads="1"/>
          </p:cNvSpPr>
          <p:nvPr/>
        </p:nvSpPr>
        <p:spPr bwMode="auto">
          <a:xfrm>
            <a:off x="76200" y="6327769"/>
            <a:ext cx="5599290" cy="277641"/>
          </a:xfrm>
          <a:prstGeom prst="rect">
            <a:avLst/>
          </a:prstGeom>
          <a:noFill/>
          <a:ln w="9525">
            <a:noFill/>
            <a:miter lim="800000"/>
            <a:headEnd/>
            <a:tailEnd/>
          </a:ln>
        </p:spPr>
        <p:txBody>
          <a:bodyPr wrap="none" lIns="92075" tIns="46038" rIns="92075" bIns="46038">
            <a:spAutoFit/>
          </a:bodyPr>
          <a:lstStyle/>
          <a:p>
            <a:pPr eaLnBrk="0" hangingPunct="0"/>
            <a:r>
              <a:rPr lang="en-US" sz="1200" dirty="0" smtClean="0"/>
              <a:t>Source</a:t>
            </a:r>
            <a:r>
              <a:rPr lang="en-US" sz="1200" dirty="0"/>
              <a:t>: </a:t>
            </a:r>
            <a:r>
              <a:rPr lang="en-US" sz="1200" dirty="0" err="1" smtClean="0"/>
              <a:t>Advisen</a:t>
            </a:r>
            <a:r>
              <a:rPr lang="en-US" sz="1200" dirty="0" smtClean="0"/>
              <a:t> (2014 est.); PwC (2015, 2020); Insurance Information </a:t>
            </a:r>
            <a:r>
              <a:rPr lang="en-US" sz="1200" dirty="0"/>
              <a:t>Institute.</a:t>
            </a:r>
          </a:p>
        </p:txBody>
      </p:sp>
      <p:sp>
        <p:nvSpPr>
          <p:cNvPr id="8" name="Rectangle 8"/>
          <p:cNvSpPr>
            <a:spLocks noChangeArrowheads="1"/>
          </p:cNvSpPr>
          <p:nvPr/>
        </p:nvSpPr>
        <p:spPr bwMode="black">
          <a:xfrm>
            <a:off x="215372" y="1563035"/>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a:t>
            </a:r>
            <a:r>
              <a:rPr lang="en-US" sz="1600" b="1" dirty="0" smtClean="0">
                <a:solidFill>
                  <a:srgbClr val="225A7A"/>
                </a:solidFill>
              </a:rPr>
              <a:t>Billions</a:t>
            </a:r>
            <a:endParaRPr lang="en-US" sz="1600" b="1" dirty="0">
              <a:solidFill>
                <a:srgbClr val="225A7A"/>
              </a:solidFill>
            </a:endParaRPr>
          </a:p>
        </p:txBody>
      </p:sp>
    </p:spTree>
    <p:extLst>
      <p:ext uri="{BB962C8B-B14F-4D97-AF65-F5344CB8AC3E}">
        <p14:creationId xmlns:p14="http://schemas.microsoft.com/office/powerpoint/2010/main" val="33199431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10"/>
          <p:cNvSpPr>
            <a:spLocks noGrp="1" noChangeArrowheads="1"/>
          </p:cNvSpPr>
          <p:nvPr>
            <p:ph type="sldNum" sz="quarter" idx="12"/>
          </p:nvPr>
        </p:nvSpPr>
        <p:spPr>
          <a:noFill/>
        </p:spPr>
        <p:txBody>
          <a:bodyPr/>
          <a:lstStyle/>
          <a:p>
            <a:fld id="{FD4EF8A4-7EC1-4375-85A3-FD93E9C1A60B}" type="slidenum">
              <a:rPr lang="en-US" smtClean="0"/>
              <a:pPr/>
              <a:t>125</a:t>
            </a:fld>
            <a:endParaRPr lang="en-US" smtClean="0"/>
          </a:p>
        </p:txBody>
      </p:sp>
      <p:sp>
        <p:nvSpPr>
          <p:cNvPr id="6148"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6149" name="Rectangle 3"/>
          <p:cNvSpPr>
            <a:spLocks noGrp="1" noChangeArrowheads="1"/>
          </p:cNvSpPr>
          <p:nvPr>
            <p:ph type="title"/>
          </p:nvPr>
        </p:nvSpPr>
        <p:spPr/>
        <p:txBody>
          <a:bodyPr/>
          <a:lstStyle/>
          <a:p>
            <a:r>
              <a:rPr lang="en-US" dirty="0" smtClean="0"/>
              <a:t>US: External Cyber Crime Costs:    Fiscal Year 2014</a:t>
            </a:r>
          </a:p>
        </p:txBody>
      </p:sp>
      <p:graphicFrame>
        <p:nvGraphicFramePr>
          <p:cNvPr id="6151176" name="Object 8"/>
          <p:cNvGraphicFramePr>
            <a:graphicFrameLocks noGrp="1"/>
          </p:cNvGraphicFramePr>
          <p:nvPr>
            <p:ph idx="4294967295"/>
            <p:extLst/>
          </p:nvPr>
        </p:nvGraphicFramePr>
        <p:xfrm>
          <a:off x="1878013" y="2070100"/>
          <a:ext cx="5184775" cy="4216400"/>
        </p:xfrm>
        <a:graphic>
          <a:graphicData uri="http://schemas.openxmlformats.org/presentationml/2006/ole">
            <mc:AlternateContent xmlns:mc="http://schemas.openxmlformats.org/markup-compatibility/2006">
              <mc:Choice xmlns:v="urn:schemas-microsoft-com:vml" Requires="v">
                <p:oleObj spid="_x0000_s28389590" name="Chart" r:id="rId4" imgW="5200533" imgH="4229100" progId="MSGraph.Chart.8">
                  <p:embed followColorScheme="full"/>
                </p:oleObj>
              </mc:Choice>
              <mc:Fallback>
                <p:oleObj name="Chart" r:id="rId4" imgW="5200533" imgH="4229100" progId="MSGraph.Chart.8">
                  <p:embed followColorScheme="full"/>
                  <p:pic>
                    <p:nvPicPr>
                      <p:cNvPr id="0" name=""/>
                      <p:cNvPicPr preferRelativeResize="0">
                        <a:picLocks noGrp="1" noChangeArrowheads="1"/>
                      </p:cNvPicPr>
                      <p:nvPr/>
                    </p:nvPicPr>
                    <p:blipFill>
                      <a:blip r:embed="rId5"/>
                      <a:srcRect/>
                      <a:stretch>
                        <a:fillRect/>
                      </a:stretch>
                    </p:blipFill>
                    <p:spPr bwMode="gray">
                      <a:xfrm>
                        <a:off x="1878013" y="2070100"/>
                        <a:ext cx="5184775"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0" name="Rectangle 5"/>
          <p:cNvSpPr>
            <a:spLocks noChangeArrowheads="1"/>
          </p:cNvSpPr>
          <p:nvPr/>
        </p:nvSpPr>
        <p:spPr bwMode="auto">
          <a:xfrm>
            <a:off x="-241300" y="6203950"/>
            <a:ext cx="8107363"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 Other costs include direct and indirect costs that could not be allocated to a main external cost category</a:t>
            </a:r>
          </a:p>
          <a:p>
            <a:pPr eaLnBrk="0" hangingPunct="0">
              <a:lnSpc>
                <a:spcPct val="85000"/>
              </a:lnSpc>
              <a:spcBef>
                <a:spcPct val="25000"/>
              </a:spcBef>
              <a:buClr>
                <a:schemeClr val="accent2"/>
              </a:buClr>
              <a:buFont typeface="Wingdings" pitchFamily="2" charset="2"/>
              <a:buNone/>
            </a:pPr>
            <a:r>
              <a:rPr lang="en-US" sz="1100" dirty="0"/>
              <a:t>Source: </a:t>
            </a:r>
            <a:r>
              <a:rPr lang="en-US" sz="1100" i="1" dirty="0" smtClean="0"/>
              <a:t>2014 </a:t>
            </a:r>
            <a:r>
              <a:rPr lang="en-US" sz="1100" i="1" dirty="0"/>
              <a:t>Cost of Cyber Crime: United States</a:t>
            </a:r>
            <a:r>
              <a:rPr lang="en-US" sz="1100" dirty="0"/>
              <a:t>, </a:t>
            </a:r>
            <a:r>
              <a:rPr lang="en-US" sz="1100" dirty="0" err="1"/>
              <a:t>Ponemon</a:t>
            </a:r>
            <a:r>
              <a:rPr lang="en-US" sz="1100" dirty="0"/>
              <a:t> Institute.</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rgbClr val="FFFFFF"/>
                </a:solidFill>
              </a:rPr>
              <a:t>Information </a:t>
            </a:r>
            <a:r>
              <a:rPr lang="en-US" sz="1600" b="1" dirty="0" smtClean="0">
                <a:solidFill>
                  <a:srgbClr val="FFFFFF"/>
                </a:solidFill>
              </a:rPr>
              <a:t>theft </a:t>
            </a:r>
            <a:r>
              <a:rPr lang="en-US" sz="1600" b="1" dirty="0">
                <a:solidFill>
                  <a:srgbClr val="FFFFFF"/>
                </a:solidFill>
              </a:rPr>
              <a:t>(</a:t>
            </a:r>
            <a:r>
              <a:rPr lang="en-US" sz="1600" b="1" dirty="0" smtClean="0">
                <a:solidFill>
                  <a:srgbClr val="FFFFFF"/>
                </a:solidFill>
              </a:rPr>
              <a:t>40%) </a:t>
            </a:r>
            <a:r>
              <a:rPr lang="en-US" sz="1600" b="1" dirty="0">
                <a:solidFill>
                  <a:srgbClr val="FFFFFF"/>
                </a:solidFill>
              </a:rPr>
              <a:t>and business disruption or lost productivity (</a:t>
            </a:r>
            <a:r>
              <a:rPr lang="en-US" sz="1600" b="1" dirty="0" smtClean="0">
                <a:solidFill>
                  <a:srgbClr val="FFFFFF"/>
                </a:solidFill>
              </a:rPr>
              <a:t>38%) </a:t>
            </a:r>
            <a:r>
              <a:rPr lang="en-US" sz="1600" b="1" dirty="0">
                <a:solidFill>
                  <a:srgbClr val="FFFFFF"/>
                </a:solidFill>
              </a:rPr>
              <a:t>account for the majority of external costs due to cyber crime.</a:t>
            </a:r>
          </a:p>
        </p:txBody>
      </p:sp>
      <p:sp>
        <p:nvSpPr>
          <p:cNvPr id="6152" name="TextBox 18"/>
          <p:cNvSpPr txBox="1">
            <a:spLocks noChangeArrowheads="1"/>
          </p:cNvSpPr>
          <p:nvPr/>
        </p:nvSpPr>
        <p:spPr bwMode="auto">
          <a:xfrm>
            <a:off x="6324600" y="2298700"/>
            <a:ext cx="1476686" cy="307777"/>
          </a:xfrm>
          <a:prstGeom prst="rect">
            <a:avLst/>
          </a:prstGeom>
          <a:noFill/>
          <a:ln w="9525">
            <a:noFill/>
            <a:miter lim="800000"/>
            <a:headEnd/>
            <a:tailEnd/>
          </a:ln>
        </p:spPr>
        <p:txBody>
          <a:bodyPr wrap="none">
            <a:spAutoFit/>
          </a:bodyPr>
          <a:lstStyle/>
          <a:p>
            <a:r>
              <a:rPr lang="en-US" sz="1400" dirty="0"/>
              <a:t>Information </a:t>
            </a:r>
            <a:r>
              <a:rPr lang="en-US" sz="1400" dirty="0" smtClean="0"/>
              <a:t>theft</a:t>
            </a:r>
            <a:endParaRPr lang="en-US" sz="1400" dirty="0"/>
          </a:p>
        </p:txBody>
      </p:sp>
      <p:sp>
        <p:nvSpPr>
          <p:cNvPr id="6153" name="Rectangle 7"/>
          <p:cNvSpPr>
            <a:spLocks noChangeArrowheads="1"/>
          </p:cNvSpPr>
          <p:nvPr/>
        </p:nvSpPr>
        <p:spPr bwMode="gray">
          <a:xfrm>
            <a:off x="2523837" y="1969511"/>
            <a:ext cx="1905000" cy="182562"/>
          </a:xfrm>
          <a:prstGeom prst="rect">
            <a:avLst/>
          </a:prstGeom>
          <a:noFill/>
          <a:ln w="9525">
            <a:noFill/>
            <a:miter lim="800000"/>
            <a:headEnd/>
            <a:tailEnd/>
          </a:ln>
        </p:spPr>
        <p:txBody>
          <a:bodyPr lIns="0" tIns="0" rIns="0" bIns="0" anchor="ctr">
            <a:spAutoFit/>
          </a:bodyPr>
          <a:lstStyle/>
          <a:p>
            <a:pPr>
              <a:lnSpc>
                <a:spcPct val="85000"/>
              </a:lnSpc>
            </a:pPr>
            <a:r>
              <a:rPr lang="en-US" sz="1400" dirty="0"/>
              <a:t>Equipment damages</a:t>
            </a:r>
          </a:p>
        </p:txBody>
      </p:sp>
      <p:sp>
        <p:nvSpPr>
          <p:cNvPr id="6154" name="Rectangle 7"/>
          <p:cNvSpPr>
            <a:spLocks noChangeArrowheads="1"/>
          </p:cNvSpPr>
          <p:nvPr/>
        </p:nvSpPr>
        <p:spPr bwMode="gray">
          <a:xfrm>
            <a:off x="4232275" y="1838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Other costs*</a:t>
            </a:r>
          </a:p>
        </p:txBody>
      </p:sp>
      <p:sp>
        <p:nvSpPr>
          <p:cNvPr id="6155" name="Rectangle 7"/>
          <p:cNvSpPr>
            <a:spLocks noChangeArrowheads="1"/>
          </p:cNvSpPr>
          <p:nvPr/>
        </p:nvSpPr>
        <p:spPr bwMode="gray">
          <a:xfrm>
            <a:off x="1489075" y="32226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Revenue loss</a:t>
            </a:r>
          </a:p>
        </p:txBody>
      </p:sp>
      <p:sp>
        <p:nvSpPr>
          <p:cNvPr id="6156" name="Rectangle 7"/>
          <p:cNvSpPr>
            <a:spLocks noChangeArrowheads="1"/>
          </p:cNvSpPr>
          <p:nvPr/>
        </p:nvSpPr>
        <p:spPr bwMode="gray">
          <a:xfrm>
            <a:off x="1384300" y="5357813"/>
            <a:ext cx="1651000" cy="184150"/>
          </a:xfrm>
          <a:prstGeom prst="rect">
            <a:avLst/>
          </a:prstGeom>
          <a:noFill/>
          <a:ln w="9525">
            <a:noFill/>
            <a:miter lim="800000"/>
            <a:headEnd/>
            <a:tailEnd/>
          </a:ln>
        </p:spPr>
        <p:txBody>
          <a:bodyPr lIns="0" tIns="0" rIns="0" bIns="0" anchor="ctr">
            <a:spAutoFit/>
          </a:bodyPr>
          <a:lstStyle/>
          <a:p>
            <a:pPr>
              <a:lnSpc>
                <a:spcPct val="85000"/>
              </a:lnSpc>
            </a:pPr>
            <a:r>
              <a:rPr lang="en-US" sz="1400"/>
              <a:t>Business disruption</a:t>
            </a:r>
          </a:p>
        </p:txBody>
      </p:sp>
    </p:spTree>
    <p:extLst>
      <p:ext uri="{BB962C8B-B14F-4D97-AF65-F5344CB8AC3E}">
        <p14:creationId xmlns:p14="http://schemas.microsoft.com/office/powerpoint/2010/main" val="118756421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smtClean="0">
                <a:solidFill>
                  <a:srgbClr val="FFFFFF"/>
                </a:solidFill>
              </a:rPr>
              <a:t>12/01/09 - 9pm</a:t>
            </a:r>
          </a:p>
        </p:txBody>
      </p:sp>
      <p:sp>
        <p:nvSpPr>
          <p:cNvPr id="6861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FFFFFF"/>
                </a:solidFill>
              </a:rPr>
              <a:t>eSlide – P6466 – The Financial Crisis and the Future of the P/C</a:t>
            </a:r>
          </a:p>
        </p:txBody>
      </p:sp>
      <p:sp>
        <p:nvSpPr>
          <p:cNvPr id="68612" name="Rectangle 2"/>
          <p:cNvSpPr>
            <a:spLocks noGrp="1" noChangeArrowheads="1"/>
          </p:cNvSpPr>
          <p:nvPr>
            <p:ph type="title"/>
          </p:nvPr>
        </p:nvSpPr>
        <p:spPr/>
        <p:txBody>
          <a:bodyPr/>
          <a:lstStyle/>
          <a:p>
            <a:r>
              <a:rPr lang="en-US" altLang="en-US" smtClean="0">
                <a:latin typeface="Arial" panose="020B0604020202020204" pitchFamily="34" charset="0"/>
                <a:ea typeface="ＭＳ Ｐゴシック" panose="020B0600070205080204" pitchFamily="34" charset="-128"/>
              </a:rPr>
              <a:t>Data/Privacy Breach:</a:t>
            </a:r>
            <a:br>
              <a:rPr lang="en-US" altLang="en-US" smtClean="0">
                <a:latin typeface="Arial" panose="020B0604020202020204" pitchFamily="34" charset="0"/>
                <a:ea typeface="ＭＳ Ｐゴシック" panose="020B0600070205080204" pitchFamily="34" charset="-128"/>
              </a:rPr>
            </a:br>
            <a:r>
              <a:rPr lang="en-US" altLang="en-US" smtClean="0">
                <a:latin typeface="Arial" panose="020B0604020202020204" pitchFamily="34" charset="0"/>
                <a:ea typeface="ＭＳ Ｐゴシック" panose="020B0600070205080204" pitchFamily="34" charset="-128"/>
              </a:rPr>
              <a:t>Many Potential Costs Can Be Insured</a:t>
            </a:r>
          </a:p>
        </p:txBody>
      </p:sp>
      <p:sp>
        <p:nvSpPr>
          <p:cNvPr id="11" name="Rectangle 6"/>
          <p:cNvSpPr>
            <a:spLocks noChangeArrowheads="1"/>
          </p:cNvSpPr>
          <p:nvPr/>
        </p:nvSpPr>
        <p:spPr bwMode="auto">
          <a:xfrm>
            <a:off x="-201613" y="6429375"/>
            <a:ext cx="7569201" cy="468313"/>
          </a:xfrm>
          <a:prstGeom prst="rect">
            <a:avLst/>
          </a:prstGeom>
          <a:noFill/>
          <a:ln w="9525">
            <a:noFill/>
            <a:miter lim="800000"/>
            <a:headEnd/>
            <a:tailEnd/>
          </a:ln>
        </p:spPr>
        <p:txBody>
          <a:bodyPr lIns="365760" tIns="0" rIns="0" bIns="137160" anchor="b">
            <a:spAutoFit/>
          </a:bodyPr>
          <a:lstStyle/>
          <a:p>
            <a:pPr>
              <a:lnSpc>
                <a:spcPct val="85000"/>
              </a:lnSpc>
              <a:spcBef>
                <a:spcPct val="25000"/>
              </a:spcBef>
              <a:buClr>
                <a:srgbClr val="FF6801"/>
              </a:buClr>
              <a:buFont typeface="Wingdings" pitchFamily="2" charset="2"/>
              <a:buNone/>
              <a:defRPr/>
            </a:pPr>
            <a:endParaRPr lang="en-US" sz="1100" dirty="0">
              <a:solidFill>
                <a:srgbClr val="000000"/>
              </a:solidFill>
              <a:latin typeface="Arial" charset="0"/>
              <a:ea typeface="+mn-ea"/>
              <a:cs typeface="Arial" charset="0"/>
            </a:endParaRPr>
          </a:p>
          <a:p>
            <a:pPr>
              <a:lnSpc>
                <a:spcPct val="85000"/>
              </a:lnSpc>
              <a:spcBef>
                <a:spcPct val="25000"/>
              </a:spcBef>
              <a:buClr>
                <a:srgbClr val="FF6801"/>
              </a:buClr>
              <a:buFont typeface="Wingdings" pitchFamily="2" charset="2"/>
              <a:buNone/>
              <a:defRPr/>
            </a:pPr>
            <a:r>
              <a:rPr lang="en-US" sz="1100" dirty="0">
                <a:solidFill>
                  <a:srgbClr val="000000"/>
                </a:solidFill>
                <a:latin typeface="Arial" charset="0"/>
                <a:ea typeface="+mn-ea"/>
                <a:cs typeface="Arial" charset="0"/>
              </a:rPr>
              <a:t>Source: Zurich Insurance;  Insurance Information Institute</a:t>
            </a:r>
          </a:p>
        </p:txBody>
      </p:sp>
      <p:graphicFrame>
        <p:nvGraphicFramePr>
          <p:cNvPr id="3" name="Diagram 2"/>
          <p:cNvGraphicFramePr/>
          <p:nvPr/>
        </p:nvGraphicFramePr>
        <p:xfrm>
          <a:off x="871539" y="1227613"/>
          <a:ext cx="7286624" cy="49808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ounded Rectangle 1"/>
          <p:cNvSpPr/>
          <p:nvPr/>
        </p:nvSpPr>
        <p:spPr>
          <a:xfrm>
            <a:off x="1143000" y="4786313"/>
            <a:ext cx="1824038" cy="8826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solidFill>
                  <a:srgbClr val="FFFFFF"/>
                </a:solidFill>
              </a:rPr>
              <a:t>Forensic costs to discover cause</a:t>
            </a:r>
          </a:p>
        </p:txBody>
      </p:sp>
      <p:cxnSp>
        <p:nvCxnSpPr>
          <p:cNvPr id="5" name="Straight Connector 4"/>
          <p:cNvCxnSpPr/>
          <p:nvPr/>
        </p:nvCxnSpPr>
        <p:spPr>
          <a:xfrm flipV="1">
            <a:off x="2843213" y="4357688"/>
            <a:ext cx="885825" cy="428625"/>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8617" name="TextBox 4"/>
          <p:cNvSpPr txBox="1">
            <a:spLocks noChangeArrowheads="1"/>
          </p:cNvSpPr>
          <p:nvPr/>
        </p:nvSpPr>
        <p:spPr bwMode="auto">
          <a:xfrm>
            <a:off x="8596313" y="64770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E606A481-C36E-4059-9632-DCF5118F4A44}" type="slidenum">
              <a:rPr lang="en-US" altLang="en-US" sz="1200"/>
              <a:pPr algn="r"/>
              <a:t>126</a:t>
            </a:fld>
            <a:endParaRPr lang="en-US" altLang="en-US" sz="1800"/>
          </a:p>
        </p:txBody>
      </p:sp>
    </p:spTree>
    <p:extLst>
      <p:ext uri="{BB962C8B-B14F-4D97-AF65-F5344CB8AC3E}">
        <p14:creationId xmlns:p14="http://schemas.microsoft.com/office/powerpoint/2010/main" val="1493533505"/>
      </p:ext>
    </p:extLst>
  </p:cSld>
  <p:clrMapOvr>
    <a:masterClrMapping/>
  </p:clrMapOvr>
  <p:transition>
    <p:wipe dir="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0" y="6554788"/>
            <a:ext cx="3500438" cy="246062"/>
          </a:xfrm>
          <a:prstGeom prst="rect">
            <a:avLst/>
          </a:prstGeom>
          <a:noFill/>
          <a:ln w="9525" algn="ctr">
            <a:noFill/>
            <a:miter lim="800000"/>
            <a:headEnd/>
            <a:tailEnd/>
          </a:ln>
        </p:spPr>
        <p:txBody>
          <a:bodyPr anchor="ctr">
            <a:spAutoFit/>
          </a:bodyPr>
          <a:lstStyle/>
          <a:p>
            <a:pPr eaLnBrk="1" hangingPunct="1">
              <a:defRPr/>
            </a:pPr>
            <a:r>
              <a:rPr lang="en-US" sz="1000" dirty="0">
                <a:solidFill>
                  <a:srgbClr val="000000">
                    <a:lumMod val="75000"/>
                  </a:srgbClr>
                </a:solidFill>
                <a:latin typeface="Arial" charset="0"/>
                <a:ea typeface="+mn-ea"/>
                <a:cs typeface="Arial" charset="0"/>
              </a:rPr>
              <a:t>Source: Insurance Information Institute research.</a:t>
            </a:r>
            <a:endParaRPr lang="en-US" sz="1000" i="1" dirty="0">
              <a:solidFill>
                <a:srgbClr val="000000">
                  <a:lumMod val="75000"/>
                </a:srgbClr>
              </a:solidFill>
              <a:latin typeface="Arial" charset="0"/>
              <a:ea typeface="+mn-ea"/>
              <a:cs typeface="Arial" charset="0"/>
            </a:endParaRPr>
          </a:p>
        </p:txBody>
      </p:sp>
      <p:sp>
        <p:nvSpPr>
          <p:cNvPr id="62467" name="Title 1"/>
          <p:cNvSpPr>
            <a:spLocks noGrp="1"/>
          </p:cNvSpPr>
          <p:nvPr>
            <p:ph type="title"/>
          </p:nvPr>
        </p:nvSpPr>
        <p:spPr>
          <a:xfrm>
            <a:off x="0" y="61913"/>
            <a:ext cx="7858125" cy="860425"/>
          </a:xfrm>
        </p:spPr>
        <p:txBody>
          <a:bodyPr/>
          <a:lstStyle/>
          <a:p>
            <a:r>
              <a:rPr lang="en-US" altLang="en-US" smtClean="0">
                <a:latin typeface="Arial" panose="020B0604020202020204" pitchFamily="34" charset="0"/>
                <a:ea typeface="ＭＳ Ｐゴシック" panose="020B0600070205080204" pitchFamily="34" charset="-128"/>
              </a:rPr>
              <a:t>The Three Basic Elements of Cyber Coverage: Prevention, Transfer, Response</a:t>
            </a:r>
          </a:p>
        </p:txBody>
      </p:sp>
      <p:graphicFrame>
        <p:nvGraphicFramePr>
          <p:cNvPr id="4" name="Diagram 3"/>
          <p:cNvGraphicFramePr/>
          <p:nvPr/>
        </p:nvGraphicFramePr>
        <p:xfrm>
          <a:off x="556176" y="1325563"/>
          <a:ext cx="7858482"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 Box 17"/>
          <p:cNvSpPr txBox="1">
            <a:spLocks noChangeArrowheads="1"/>
          </p:cNvSpPr>
          <p:nvPr/>
        </p:nvSpPr>
        <p:spPr bwMode="auto">
          <a:xfrm>
            <a:off x="1728788" y="4546600"/>
            <a:ext cx="5486400" cy="1631950"/>
          </a:xfrm>
          <a:prstGeom prst="rect">
            <a:avLst/>
          </a:prstGeom>
          <a:solidFill>
            <a:srgbClr val="28688C"/>
          </a:solidFill>
          <a:ln>
            <a:noFill/>
          </a:ln>
          <a:extLst>
            <a:ext uri="{91240B29-F687-4f45-9708-019B960494DF}"/>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sz="2000" b="1" dirty="0" smtClean="0">
                <a:solidFill>
                  <a:srgbClr val="FFFFFF"/>
                </a:solidFill>
                <a:ea typeface="+mn-ea"/>
              </a:rPr>
              <a:t>Cyber risk management today involves three essential components, each designed to reduce, mitigate or avoid loss.  An increasing number of cyber risk products offered by insurers today provide all three.</a:t>
            </a:r>
            <a:endParaRPr lang="en-US" sz="2000" b="1" dirty="0">
              <a:solidFill>
                <a:srgbClr val="FFFFFF"/>
              </a:solidFill>
              <a:ea typeface="+mn-ea"/>
            </a:endParaRPr>
          </a:p>
        </p:txBody>
      </p:sp>
      <p:sp>
        <p:nvSpPr>
          <p:cNvPr id="62470" name="TextBox 4"/>
          <p:cNvSpPr txBox="1">
            <a:spLocks noChangeArrowheads="1"/>
          </p:cNvSpPr>
          <p:nvPr/>
        </p:nvSpPr>
        <p:spPr bwMode="auto">
          <a:xfrm>
            <a:off x="8534400" y="64770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1200"/>
              <a:pPr algn="r"/>
              <a:t>127</a:t>
            </a:fld>
            <a:endParaRPr lang="en-US" altLang="en-US" sz="1800"/>
          </a:p>
        </p:txBody>
      </p:sp>
    </p:spTree>
    <p:custDataLst>
      <p:tags r:id="rId1"/>
    </p:custDataLst>
    <p:extLst>
      <p:ext uri="{BB962C8B-B14F-4D97-AF65-F5344CB8AC3E}">
        <p14:creationId xmlns:p14="http://schemas.microsoft.com/office/powerpoint/2010/main" val="3549847443"/>
      </p:ext>
    </p:extLst>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5"/>
          <p:cNvSpPr>
            <a:spLocks noGrp="1" noChangeArrowheads="1"/>
          </p:cNvSpPr>
          <p:nvPr>
            <p:ph type="dt" sz="quarter" idx="10"/>
          </p:nvPr>
        </p:nvSpPr>
        <p:spPr>
          <a:noFill/>
        </p:spPr>
        <p:txBody>
          <a:bodyPr/>
          <a:lstStyle/>
          <a:p>
            <a:r>
              <a:rPr lang="en-US" smtClean="0"/>
              <a:t>12/01/09 - 9pm</a:t>
            </a:r>
          </a:p>
        </p:txBody>
      </p:sp>
      <p:sp>
        <p:nvSpPr>
          <p:cNvPr id="11267"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268" name="Rectangle 110"/>
          <p:cNvSpPr>
            <a:spLocks noGrp="1" noChangeArrowheads="1"/>
          </p:cNvSpPr>
          <p:nvPr>
            <p:ph type="sldNum" sz="quarter" idx="12"/>
          </p:nvPr>
        </p:nvSpPr>
        <p:spPr>
          <a:noFill/>
        </p:spPr>
        <p:txBody>
          <a:bodyPr/>
          <a:lstStyle/>
          <a:p>
            <a:fld id="{CE588EF0-0E3C-4A09-A53A-6DFC514A5652}" type="slidenum">
              <a:rPr lang="en-US" smtClean="0"/>
              <a:pPr/>
              <a:t>128</a:t>
            </a:fld>
            <a:endParaRPr lang="en-US" smtClean="0"/>
          </a:p>
        </p:txBody>
      </p:sp>
      <p:sp>
        <p:nvSpPr>
          <p:cNvPr id="11269" name="Rectangle 2"/>
          <p:cNvSpPr>
            <a:spLocks noGrp="1" noChangeArrowheads="1"/>
          </p:cNvSpPr>
          <p:nvPr>
            <p:ph type="title"/>
          </p:nvPr>
        </p:nvSpPr>
        <p:spPr>
          <a:xfrm>
            <a:off x="82106" y="109324"/>
            <a:ext cx="7913671" cy="860425"/>
          </a:xfrm>
        </p:spPr>
        <p:txBody>
          <a:bodyPr/>
          <a:lstStyle/>
          <a:p>
            <a:r>
              <a:rPr lang="en-US" dirty="0" smtClean="0"/>
              <a:t>I.I.I.’s New Cyber Risk Report (Oct. 2015):             </a:t>
            </a:r>
            <a:r>
              <a:rPr lang="en-US" i="1" dirty="0" smtClean="0"/>
              <a:t>Cyber Risks Threat and Opportunity</a:t>
            </a:r>
            <a:endParaRPr lang="en-US" sz="2400" i="1" dirty="0" smtClean="0"/>
          </a:p>
        </p:txBody>
      </p:sp>
      <p:sp>
        <p:nvSpPr>
          <p:cNvPr id="11" name="Rectangle 3"/>
          <p:cNvSpPr txBox="1">
            <a:spLocks noChangeArrowheads="1"/>
          </p:cNvSpPr>
          <p:nvPr/>
        </p:nvSpPr>
        <p:spPr bwMode="auto">
          <a:xfrm>
            <a:off x="4601980" y="1169118"/>
            <a:ext cx="4542020" cy="4652962"/>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marL="292100" marR="0" lvl="0" indent="-292100" algn="l" defTabSz="914400" rtl="0" eaLnBrk="0" fontAlgn="base" latinLnBrk="0" hangingPunct="0">
              <a:spcBef>
                <a:spcPct val="100000"/>
              </a:spcBef>
              <a:spcAft>
                <a:spcPct val="0"/>
              </a:spcAft>
              <a:buClr>
                <a:schemeClr val="accent2"/>
              </a:buClr>
              <a:buSzTx/>
              <a:buFont typeface="Wingdings" pitchFamily="2" charset="2"/>
              <a:buChar char="n"/>
              <a:tabLst/>
              <a:defRPr/>
            </a:pPr>
            <a:r>
              <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I.I.I.’s 3</a:t>
            </a:r>
            <a:r>
              <a:rPr kumimoji="0" lang="en-US" sz="1900" b="1" i="0" u="none" strike="noStrike" kern="0" cap="none" spc="0" normalizeH="0" baseline="30000" noProof="0" dirty="0" smtClean="0">
                <a:ln>
                  <a:noFill/>
                </a:ln>
                <a:solidFill>
                  <a:schemeClr val="tx1"/>
                </a:solidFill>
                <a:effectLst/>
                <a:uLnTx/>
                <a:uFillTx/>
                <a:latin typeface="Arial" panose="020B0604020202020204" pitchFamily="34" charset="0"/>
                <a:cs typeface="Arial" panose="020B0604020202020204" pitchFamily="34" charset="0"/>
              </a:rPr>
              <a:t>rd</a:t>
            </a:r>
            <a:r>
              <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 report on cyber risk:</a:t>
            </a:r>
            <a:r>
              <a:rPr kumimoji="0" lang="en-US" sz="1900" b="1" i="1"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  Cyber Risk: Threat and Opportunity</a:t>
            </a:r>
          </a:p>
          <a:p>
            <a:pPr marL="292100" marR="0" lvl="0" indent="-292100" algn="l" defTabSz="914400" rtl="0" eaLnBrk="0" fontAlgn="base" latinLnBrk="0" hangingPunct="0">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Provides information on cyber threats and insurance market solutions</a:t>
            </a:r>
            <a:endPar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endParaRPr>
          </a:p>
          <a:p>
            <a:pPr marL="292100" indent="-292100" eaLnBrk="0" hangingPunct="0">
              <a:spcBef>
                <a:spcPct val="100000"/>
              </a:spcBef>
              <a:buClr>
                <a:schemeClr val="accent2"/>
              </a:buClr>
              <a:buFont typeface="Wingdings" pitchFamily="2" charset="2"/>
              <a:buChar char="n"/>
            </a:pPr>
            <a:r>
              <a:rPr lang="en-US" sz="1900" b="1" kern="0" dirty="0" smtClean="0">
                <a:latin typeface="Arial" panose="020B0604020202020204" pitchFamily="34" charset="0"/>
                <a:cs typeface="Arial" panose="020B0604020202020204" pitchFamily="34" charset="0"/>
              </a:rPr>
              <a:t>Global cyber risk overview</a:t>
            </a:r>
          </a:p>
          <a:p>
            <a:pPr marL="749300" lvl="1" indent="-292100" eaLnBrk="0" hangingPunct="0">
              <a:spcBef>
                <a:spcPct val="100000"/>
              </a:spcBef>
              <a:buClr>
                <a:schemeClr val="accent2"/>
              </a:buClr>
              <a:buFont typeface="Wingdings" pitchFamily="2" charset="2"/>
              <a:buChar char="n"/>
            </a:pPr>
            <a:r>
              <a:rPr lang="en-US" sz="1900" b="1" kern="0" dirty="0" smtClean="0">
                <a:latin typeface="Arial" panose="020B0604020202020204" pitchFamily="34" charset="0"/>
                <a:cs typeface="Arial" panose="020B0604020202020204" pitchFamily="34" charset="0"/>
              </a:rPr>
              <a:t>Quantification of threats by type and industry</a:t>
            </a:r>
          </a:p>
          <a:p>
            <a:pPr marL="292100" marR="0" lvl="0" indent="-292100" algn="l" defTabSz="914400" rtl="0" eaLnBrk="0" fontAlgn="base" latinLnBrk="0" hangingPunct="0">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Cyber security and cost of attacks</a:t>
            </a:r>
          </a:p>
          <a:p>
            <a:pPr marL="292100" marR="0" lvl="0" indent="-292100" algn="l" defTabSz="914400" rtl="0" eaLnBrk="0" fontAlgn="base" latinLnBrk="0" hangingPunct="0">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Cyber terrorism</a:t>
            </a:r>
          </a:p>
          <a:p>
            <a:pPr marL="292100" marR="0" lvl="0" indent="-292100" algn="l" defTabSz="914400" rtl="0" eaLnBrk="0" fontAlgn="base" latinLnBrk="0" hangingPunct="0">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Cyber liability</a:t>
            </a:r>
          </a:p>
          <a:p>
            <a:pPr marL="292100" marR="0" lvl="0" indent="-292100" algn="l" defTabSz="914400" rtl="0" eaLnBrk="0" fontAlgn="base" latinLnBrk="0" hangingPunct="0">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Insurance market for cyber risk</a:t>
            </a:r>
            <a:endPar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281215" y="1158662"/>
            <a:ext cx="3757726" cy="4859251"/>
          </a:xfrm>
          <a:prstGeom prst="rect">
            <a:avLst/>
          </a:prstGeom>
          <a:ln>
            <a:solidFill>
              <a:schemeClr val="accent1"/>
            </a:solidFill>
          </a:ln>
        </p:spPr>
      </p:pic>
      <p:sp>
        <p:nvSpPr>
          <p:cNvPr id="3" name="Rectangle 2"/>
          <p:cNvSpPr/>
          <p:nvPr/>
        </p:nvSpPr>
        <p:spPr>
          <a:xfrm>
            <a:off x="82106" y="6125944"/>
            <a:ext cx="4572000" cy="646331"/>
          </a:xfrm>
          <a:prstGeom prst="rect">
            <a:avLst/>
          </a:prstGeom>
        </p:spPr>
        <p:txBody>
          <a:bodyPr>
            <a:spAutoFit/>
          </a:bodyPr>
          <a:lstStyle/>
          <a:p>
            <a:r>
              <a:rPr lang="en-US" dirty="0">
                <a:hlinkClick r:id="rId4"/>
              </a:rPr>
              <a:t>http://</a:t>
            </a:r>
            <a:r>
              <a:rPr lang="en-US" dirty="0" smtClean="0">
                <a:hlinkClick r:id="rId4"/>
              </a:rPr>
              <a:t>www.iii.org/white-paper/cyber-risks-threat-and-opportunities-100715</a:t>
            </a:r>
            <a:r>
              <a:rPr lang="en-US" dirty="0" smtClean="0"/>
              <a:t> </a:t>
            </a:r>
            <a:endParaRPr lang="en-US" dirty="0"/>
          </a:p>
        </p:txBody>
      </p:sp>
    </p:spTree>
    <p:extLst>
      <p:ext uri="{BB962C8B-B14F-4D97-AF65-F5344CB8AC3E}">
        <p14:creationId xmlns:p14="http://schemas.microsoft.com/office/powerpoint/2010/main" val="4393223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left)">
                                      <p:cBhvr>
                                        <p:cTn id="17" dur="500"/>
                                        <p:tgtEl>
                                          <p:spTgt spid="11">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1">
                                            <p:txEl>
                                              <p:pRg st="3" end="3"/>
                                            </p:txEl>
                                          </p:spTgt>
                                        </p:tgtEl>
                                        <p:attrNameLst>
                                          <p:attrName>style.visibility</p:attrName>
                                        </p:attrNameLst>
                                      </p:cBhvr>
                                      <p:to>
                                        <p:strVal val="visible"/>
                                      </p:to>
                                    </p:set>
                                    <p:animEffect transition="in" filter="wipe(left)">
                                      <p:cBhvr>
                                        <p:cTn id="20" dur="500"/>
                                        <p:tgtEl>
                                          <p:spTgt spid="1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animEffect transition="in" filter="wipe(left)">
                                      <p:cBhvr>
                                        <p:cTn id="25" dur="500"/>
                                        <p:tgtEl>
                                          <p:spTgt spid="11">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
                                            <p:txEl>
                                              <p:pRg st="5" end="5"/>
                                            </p:txEl>
                                          </p:spTgt>
                                        </p:tgtEl>
                                        <p:attrNameLst>
                                          <p:attrName>style.visibility</p:attrName>
                                        </p:attrNameLst>
                                      </p:cBhvr>
                                      <p:to>
                                        <p:strVal val="visible"/>
                                      </p:to>
                                    </p:set>
                                    <p:animEffect transition="in" filter="wipe(left)">
                                      <p:cBhvr>
                                        <p:cTn id="30" dur="500"/>
                                        <p:tgtEl>
                                          <p:spTgt spid="11">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1">
                                            <p:txEl>
                                              <p:pRg st="6" end="6"/>
                                            </p:txEl>
                                          </p:spTgt>
                                        </p:tgtEl>
                                        <p:attrNameLst>
                                          <p:attrName>style.visibility</p:attrName>
                                        </p:attrNameLst>
                                      </p:cBhvr>
                                      <p:to>
                                        <p:strVal val="visible"/>
                                      </p:to>
                                    </p:set>
                                    <p:animEffect transition="in" filter="wipe(left)">
                                      <p:cBhvr>
                                        <p:cTn id="35" dur="500"/>
                                        <p:tgtEl>
                                          <p:spTgt spid="11">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1">
                                            <p:txEl>
                                              <p:pRg st="7" end="7"/>
                                            </p:txEl>
                                          </p:spTgt>
                                        </p:tgtEl>
                                        <p:attrNameLst>
                                          <p:attrName>style.visibility</p:attrName>
                                        </p:attrNameLst>
                                      </p:cBhvr>
                                      <p:to>
                                        <p:strVal val="visible"/>
                                      </p:to>
                                    </p:set>
                                    <p:animEffect transition="in" filter="wipe(left)">
                                      <p:cBhvr>
                                        <p:cTn id="40"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utoUpdateAnimBg="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9B86E4-5F4C-4BE7-BB43-21F6061BF600}" type="slidenum">
              <a:rPr lang="en-US" sz="900"/>
              <a:pPr algn="r" eaLnBrk="0" hangingPunct="0">
                <a:lnSpc>
                  <a:spcPct val="85000"/>
                </a:lnSpc>
                <a:spcBef>
                  <a:spcPct val="20000"/>
                </a:spcBef>
              </a:pPr>
              <a:t>129</a:t>
            </a:fld>
            <a:endParaRPr lang="en-US" sz="900"/>
          </a:p>
        </p:txBody>
      </p:sp>
      <p:sp>
        <p:nvSpPr>
          <p:cNvPr id="9220" name="Rectangle 2"/>
          <p:cNvSpPr>
            <a:spLocks noGrp="1" noChangeArrowheads="1"/>
          </p:cNvSpPr>
          <p:nvPr>
            <p:ph type="title" idx="4294967295"/>
          </p:nvPr>
        </p:nvSpPr>
        <p:spPr>
          <a:xfrm>
            <a:off x="66675" y="90488"/>
            <a:ext cx="7451725" cy="860425"/>
          </a:xfrm>
        </p:spPr>
        <p:txBody>
          <a:bodyPr/>
          <a:lstStyle/>
          <a:p>
            <a:r>
              <a:rPr lang="en-US" sz="2600" dirty="0" smtClean="0"/>
              <a:t>Marsh: Percentage of U.S. Companies Purchasing Cyber Insurance Increased in 2014</a:t>
            </a:r>
          </a:p>
        </p:txBody>
      </p:sp>
      <p:sp>
        <p:nvSpPr>
          <p:cNvPr id="9221" name="Rectangle 4"/>
          <p:cNvSpPr>
            <a:spLocks noChangeArrowheads="1"/>
          </p:cNvSpPr>
          <p:nvPr/>
        </p:nvSpPr>
        <p:spPr bwMode="auto">
          <a:xfrm>
            <a:off x="0" y="6245525"/>
            <a:ext cx="8886825" cy="61247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*Take-up rate refers to the overall percentage of clients that purchased standalone cyber insurance.</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i="1" dirty="0" smtClean="0"/>
              <a:t>Benchmarking Trends: As Cyber Concerns Broaden, Insurance Purchases Rise</a:t>
            </a:r>
            <a:r>
              <a:rPr lang="en-US" sz="1100" dirty="0" smtClean="0"/>
              <a:t>, </a:t>
            </a:r>
            <a:r>
              <a:rPr lang="en-US" sz="1100" dirty="0"/>
              <a:t>Marsh Risk Management Research Briefing, </a:t>
            </a:r>
            <a:r>
              <a:rPr lang="en-US" sz="1100" dirty="0" smtClean="0"/>
              <a:t>March 2015</a:t>
            </a:r>
            <a:endParaRPr lang="en-US" sz="1100" dirty="0"/>
          </a:p>
        </p:txBody>
      </p:sp>
      <p:graphicFrame>
        <p:nvGraphicFramePr>
          <p:cNvPr id="9218" name="Object 2"/>
          <p:cNvGraphicFramePr>
            <a:graphicFrameLocks/>
          </p:cNvGraphicFramePr>
          <p:nvPr>
            <p:extLst/>
          </p:nvPr>
        </p:nvGraphicFramePr>
        <p:xfrm>
          <a:off x="177800" y="1638300"/>
          <a:ext cx="8547100" cy="4483100"/>
        </p:xfrm>
        <a:graphic>
          <a:graphicData uri="http://schemas.openxmlformats.org/presentationml/2006/ole">
            <mc:AlternateContent xmlns:mc="http://schemas.openxmlformats.org/markup-compatibility/2006">
              <mc:Choice xmlns:v="urn:schemas-microsoft-com:vml" Requires="v">
                <p:oleObj spid="_x0000_s28391638" name="Chart" r:id="rId4" imgW="8962992" imgH="4314721" progId="MSGraph.Chart.8">
                  <p:embed followColorScheme="full"/>
                </p:oleObj>
              </mc:Choice>
              <mc:Fallback>
                <p:oleObj name="Chart" r:id="rId4" imgW="8962992" imgH="4314721" progId="MSGraph.Chart.8">
                  <p:embed followColorScheme="full"/>
                  <p:pic>
                    <p:nvPicPr>
                      <p:cNvPr id="0" name=""/>
                      <p:cNvPicPr>
                        <a:picLocks noChangeArrowheads="1"/>
                      </p:cNvPicPr>
                      <p:nvPr/>
                    </p:nvPicPr>
                    <p:blipFill>
                      <a:blip r:embed="rId5"/>
                      <a:srcRect/>
                      <a:stretch>
                        <a:fillRect/>
                      </a:stretch>
                    </p:blipFill>
                    <p:spPr bwMode="auto">
                      <a:xfrm>
                        <a:off x="177800" y="1638300"/>
                        <a:ext cx="8547100" cy="4483100"/>
                      </a:xfrm>
                      <a:prstGeom prst="rect">
                        <a:avLst/>
                      </a:prstGeom>
                      <a:noFill/>
                      <a:ln>
                        <a:solidFill>
                          <a:srgbClr val="C00000"/>
                        </a:solidFill>
                      </a:ln>
                      <a:extLst/>
                    </p:spPr>
                  </p:pic>
                </p:oleObj>
              </mc:Fallback>
            </mc:AlternateContent>
          </a:graphicData>
        </a:graphic>
      </p:graphicFrame>
      <p:sp>
        <p:nvSpPr>
          <p:cNvPr id="254980" name="Rectangle 4"/>
          <p:cNvSpPr>
            <a:spLocks noChangeArrowheads="1"/>
          </p:cNvSpPr>
          <p:nvPr/>
        </p:nvSpPr>
        <p:spPr bwMode="blackWhite">
          <a:xfrm>
            <a:off x="6048086" y="3074542"/>
            <a:ext cx="2676814" cy="2072614"/>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Ever larger numbers of </a:t>
            </a:r>
            <a:r>
              <a:rPr lang="en-US" sz="1600" b="1" dirty="0" err="1" smtClean="0">
                <a:solidFill>
                  <a:srgbClr val="FFFFFF"/>
                </a:solidFill>
              </a:rPr>
              <a:t>insureds</a:t>
            </a:r>
            <a:r>
              <a:rPr lang="en-US" sz="1600" b="1" dirty="0" smtClean="0">
                <a:solidFill>
                  <a:srgbClr val="FFFFFF"/>
                </a:solidFill>
              </a:rPr>
              <a:t> seek financial protection via cyber insurance. </a:t>
            </a:r>
            <a:r>
              <a:rPr lang="en-US" sz="1600" b="1" dirty="0">
                <a:solidFill>
                  <a:srgbClr val="FFFFFF"/>
                </a:solidFill>
              </a:rPr>
              <a:t>The </a:t>
            </a:r>
            <a:r>
              <a:rPr lang="en-US" sz="1600" b="1" dirty="0" smtClean="0">
                <a:solidFill>
                  <a:srgbClr val="FFFFFF"/>
                </a:solidFill>
              </a:rPr>
              <a:t>percentage </a:t>
            </a:r>
            <a:r>
              <a:rPr lang="en-US" sz="1600" b="1" dirty="0">
                <a:solidFill>
                  <a:srgbClr val="FFFFFF"/>
                </a:solidFill>
              </a:rPr>
              <a:t>of </a:t>
            </a:r>
            <a:r>
              <a:rPr lang="en-US" sz="1600" b="1" dirty="0" smtClean="0">
                <a:solidFill>
                  <a:srgbClr val="FFFFFF"/>
                </a:solidFill>
              </a:rPr>
              <a:t>U.S. companies buying </a:t>
            </a:r>
            <a:r>
              <a:rPr lang="en-US" sz="1600" b="1" dirty="0">
                <a:solidFill>
                  <a:srgbClr val="FFFFFF"/>
                </a:solidFill>
              </a:rPr>
              <a:t>cyber insurance </a:t>
            </a:r>
            <a:r>
              <a:rPr lang="en-US" sz="1600" b="1" dirty="0" smtClean="0">
                <a:solidFill>
                  <a:srgbClr val="FFFFFF"/>
                </a:solidFill>
              </a:rPr>
              <a:t>rose to 16 percent in 2014.</a:t>
            </a:r>
            <a:endParaRPr lang="en-US" sz="1600" b="1" dirty="0">
              <a:solidFill>
                <a:srgbClr val="FFFFFF"/>
              </a:solidFill>
            </a:endParaRPr>
          </a:p>
        </p:txBody>
      </p:sp>
    </p:spTree>
    <p:extLst>
      <p:ext uri="{BB962C8B-B14F-4D97-AF65-F5344CB8AC3E}">
        <p14:creationId xmlns:p14="http://schemas.microsoft.com/office/powerpoint/2010/main" val="19891386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10"/>
          <p:cNvSpPr>
            <a:spLocks noGrp="1" noChangeArrowheads="1"/>
          </p:cNvSpPr>
          <p:nvPr>
            <p:ph type="sldNum" sz="quarter" idx="12"/>
          </p:nvPr>
        </p:nvSpPr>
        <p:spPr>
          <a:noFill/>
        </p:spPr>
        <p:txBody>
          <a:bodyPr/>
          <a:lstStyle/>
          <a:p>
            <a:fld id="{E9357574-7554-4BAA-80FF-85F8D37205EC}" type="slidenum">
              <a:rPr lang="en-US" smtClean="0"/>
              <a:pPr/>
              <a:t>13</a:t>
            </a:fld>
            <a:endParaRPr lang="en-US" smtClean="0"/>
          </a:p>
        </p:txBody>
      </p:sp>
      <p:graphicFrame>
        <p:nvGraphicFramePr>
          <p:cNvPr id="31746" name="Object 3"/>
          <p:cNvGraphicFramePr>
            <a:graphicFrameLocks noGrp="1" noChangeAspect="1"/>
          </p:cNvGraphicFramePr>
          <p:nvPr>
            <p:ph idx="4294967295"/>
            <p:extLst>
              <p:ext uri="{D42A27DB-BD31-4B8C-83A1-F6EECF244321}">
                <p14:modId xmlns:p14="http://schemas.microsoft.com/office/powerpoint/2010/main" val="4096613419"/>
              </p:ext>
            </p:extLst>
          </p:nvPr>
        </p:nvGraphicFramePr>
        <p:xfrm>
          <a:off x="0" y="1782763"/>
          <a:ext cx="9144000" cy="4740275"/>
        </p:xfrm>
        <a:graphic>
          <a:graphicData uri="http://schemas.openxmlformats.org/presentationml/2006/ole">
            <mc:AlternateContent xmlns:mc="http://schemas.openxmlformats.org/markup-compatibility/2006">
              <mc:Choice xmlns:v="urn:schemas-microsoft-com:vml" Requires="v">
                <p:oleObj spid="_x0000_s28504129" name="Chart" r:id="rId4" imgW="5880039" imgH="3047861" progId="MSGraph.Chart.8">
                  <p:embed followColorScheme="full"/>
                </p:oleObj>
              </mc:Choice>
              <mc:Fallback>
                <p:oleObj name="Chart" r:id="rId4" imgW="5880039" imgH="3047861" progId="MSGraph.Chart.8">
                  <p:embed followColorScheme="full"/>
                  <p:pic>
                    <p:nvPicPr>
                      <p:cNvPr id="0" name=""/>
                      <p:cNvPicPr>
                        <a:picLocks noChangeAspect="1" noChangeArrowheads="1"/>
                      </p:cNvPicPr>
                      <p:nvPr/>
                    </p:nvPicPr>
                    <p:blipFill>
                      <a:blip r:embed="rId5"/>
                      <a:srcRect/>
                      <a:stretch>
                        <a:fillRect/>
                      </a:stretch>
                    </p:blipFill>
                    <p:spPr bwMode="auto">
                      <a:xfrm>
                        <a:off x="0" y="1782763"/>
                        <a:ext cx="9144000" cy="4740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48" name="Text Box 4"/>
          <p:cNvSpPr txBox="1">
            <a:spLocks noChangeArrowheads="1"/>
          </p:cNvSpPr>
          <p:nvPr/>
        </p:nvSpPr>
        <p:spPr bwMode="auto">
          <a:xfrm>
            <a:off x="0" y="6367463"/>
            <a:ext cx="9017000" cy="41710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t>*Latest available.</a:t>
            </a:r>
          </a:p>
          <a:p>
            <a:pPr eaLnBrk="0" hangingPunct="0">
              <a:lnSpc>
                <a:spcPct val="70000"/>
              </a:lnSpc>
              <a:spcBef>
                <a:spcPct val="50000"/>
              </a:spcBef>
              <a:buClr>
                <a:srgbClr val="FF3300"/>
              </a:buClr>
              <a:buFont typeface="Wingdings" pitchFamily="2" charset="2"/>
              <a:buNone/>
            </a:pPr>
            <a:r>
              <a:rPr lang="en-US" sz="1100" dirty="0" smtClean="0"/>
              <a:t>Sources</a:t>
            </a:r>
            <a:r>
              <a:rPr lang="en-US" sz="1100" dirty="0"/>
              <a:t>:  </a:t>
            </a:r>
            <a:r>
              <a:rPr lang="en-US" sz="1100" dirty="0" smtClean="0"/>
              <a:t>NAIC.</a:t>
            </a:r>
            <a:r>
              <a:rPr lang="en-US" sz="1100" dirty="0"/>
              <a:t>		</a:t>
            </a:r>
          </a:p>
        </p:txBody>
      </p:sp>
      <p:sp>
        <p:nvSpPr>
          <p:cNvPr id="31749" name="Rectangle 2"/>
          <p:cNvSpPr txBox="1">
            <a:spLocks noChangeArrowheads="1"/>
          </p:cNvSpPr>
          <p:nvPr/>
        </p:nvSpPr>
        <p:spPr bwMode="auto">
          <a:xfrm>
            <a:off x="-39688" y="39688"/>
            <a:ext cx="8035926" cy="854075"/>
          </a:xfrm>
          <a:prstGeom prst="rect">
            <a:avLst/>
          </a:prstGeom>
          <a:noFill/>
          <a:ln w="9525">
            <a:noFill/>
            <a:miter lim="800000"/>
            <a:headEnd/>
            <a:tailEnd/>
          </a:ln>
        </p:spPr>
        <p:txBody>
          <a:bodyPr lIns="92075" tIns="46038" rIns="92075" bIns="46038" anchor="b"/>
          <a:lstStyle/>
          <a:p>
            <a:pPr eaLnBrk="0" hangingPunct="0"/>
            <a:r>
              <a:rPr lang="en-US" sz="2800" b="1" dirty="0">
                <a:solidFill>
                  <a:schemeClr val="accent1"/>
                </a:solidFill>
              </a:rPr>
              <a:t>Return on Net Worth: Homeowners Insurance, </a:t>
            </a:r>
          </a:p>
          <a:p>
            <a:pPr eaLnBrk="0" hangingPunct="0"/>
            <a:r>
              <a:rPr lang="en-US" sz="2800" b="1" dirty="0">
                <a:solidFill>
                  <a:schemeClr val="accent1"/>
                </a:solidFill>
              </a:rPr>
              <a:t>10-Year Average </a:t>
            </a:r>
            <a:r>
              <a:rPr lang="en-US" sz="2800" b="1" dirty="0" smtClean="0">
                <a:solidFill>
                  <a:schemeClr val="accent1"/>
                </a:solidFill>
              </a:rPr>
              <a:t>(2004-2013*)</a:t>
            </a:r>
            <a:endParaRPr lang="en-US" sz="2800" b="1" dirty="0">
              <a:solidFill>
                <a:schemeClr val="accent1"/>
              </a:solidFill>
            </a:endParaRPr>
          </a:p>
        </p:txBody>
      </p:sp>
      <p:sp>
        <p:nvSpPr>
          <p:cNvPr id="8" name="AutoShape 6"/>
          <p:cNvSpPr>
            <a:spLocks noChangeArrowheads="1"/>
          </p:cNvSpPr>
          <p:nvPr/>
        </p:nvSpPr>
        <p:spPr bwMode="blackWhite">
          <a:xfrm>
            <a:off x="3068976" y="1705955"/>
            <a:ext cx="3276600" cy="1155700"/>
          </a:xfrm>
          <a:prstGeom prst="wedgeRectCallout">
            <a:avLst>
              <a:gd name="adj1" fmla="val -106330"/>
              <a:gd name="adj2" fmla="val 398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Hawaii was the most profitable state for home insurers from </a:t>
            </a:r>
            <a:r>
              <a:rPr lang="en-US" sz="1600" b="1" dirty="0" smtClean="0">
                <a:solidFill>
                  <a:schemeClr val="bg1"/>
                </a:solidFill>
              </a:rPr>
              <a:t>2004-2013 </a:t>
            </a:r>
            <a:r>
              <a:rPr lang="en-US" sz="1600" b="1" dirty="0">
                <a:solidFill>
                  <a:schemeClr val="bg1"/>
                </a:solidFill>
              </a:rPr>
              <a:t>due to the absence of hurricanes during this period</a:t>
            </a:r>
          </a:p>
        </p:txBody>
      </p:sp>
      <p:sp>
        <p:nvSpPr>
          <p:cNvPr id="31751" name="Rectangle 31"/>
          <p:cNvSpPr>
            <a:spLocks noChangeArrowheads="1"/>
          </p:cNvSpPr>
          <p:nvPr/>
        </p:nvSpPr>
        <p:spPr bwMode="black">
          <a:xfrm>
            <a:off x="266700"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31752" name="Rectangle 3"/>
          <p:cNvSpPr>
            <a:spLocks noChangeArrowheads="1"/>
          </p:cNvSpPr>
          <p:nvPr/>
        </p:nvSpPr>
        <p:spPr bwMode="black">
          <a:xfrm>
            <a:off x="293688" y="1200150"/>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Tree>
    <p:extLst>
      <p:ext uri="{BB962C8B-B14F-4D97-AF65-F5344CB8AC3E}">
        <p14:creationId xmlns:p14="http://schemas.microsoft.com/office/powerpoint/2010/main" val="38957364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2046849-38C7-4253-AA00-A26674FE626C}" type="slidenum">
              <a:rPr lang="en-US" sz="900"/>
              <a:pPr algn="r" eaLnBrk="0" hangingPunct="0">
                <a:lnSpc>
                  <a:spcPct val="85000"/>
                </a:lnSpc>
                <a:spcBef>
                  <a:spcPct val="20000"/>
                </a:spcBef>
              </a:pPr>
              <a:t>130</a:t>
            </a:fld>
            <a:endParaRPr lang="en-US" sz="900"/>
          </a:p>
        </p:txBody>
      </p:sp>
      <p:sp>
        <p:nvSpPr>
          <p:cNvPr id="10244" name="Rectangle 2"/>
          <p:cNvSpPr>
            <a:spLocks noGrp="1" noChangeArrowheads="1"/>
          </p:cNvSpPr>
          <p:nvPr>
            <p:ph type="title" idx="4294967295"/>
          </p:nvPr>
        </p:nvSpPr>
        <p:spPr>
          <a:xfrm>
            <a:off x="66675" y="90488"/>
            <a:ext cx="7451725" cy="860425"/>
          </a:xfrm>
        </p:spPr>
        <p:txBody>
          <a:bodyPr/>
          <a:lstStyle/>
          <a:p>
            <a:r>
              <a:rPr lang="en-US" sz="2600" smtClean="0"/>
              <a:t>Marsh: Total Limits Purchased, By Industry – Cyber Liability, All Revenue Size</a:t>
            </a:r>
          </a:p>
        </p:txBody>
      </p:sp>
      <p:sp>
        <p:nvSpPr>
          <p:cNvPr id="10245" name="Rectangle 4"/>
          <p:cNvSpPr>
            <a:spLocks noChangeArrowheads="1"/>
          </p:cNvSpPr>
          <p:nvPr/>
        </p:nvSpPr>
        <p:spPr bwMode="auto">
          <a:xfrm>
            <a:off x="0" y="6431729"/>
            <a:ext cx="9019309" cy="426271"/>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i="1" dirty="0" smtClean="0"/>
              <a:t>Benchmarking Trends: As Cyber Concerns Broaden, Insurance Purchases Rise</a:t>
            </a:r>
            <a:r>
              <a:rPr lang="en-US" sz="1100" dirty="0" smtClean="0"/>
              <a:t>, Marsh Risk Management Research Briefing, March 2015</a:t>
            </a:r>
            <a:endParaRPr lang="en-US" sz="1100" dirty="0"/>
          </a:p>
        </p:txBody>
      </p:sp>
      <p:graphicFrame>
        <p:nvGraphicFramePr>
          <p:cNvPr id="10242" name="Object 2"/>
          <p:cNvGraphicFramePr>
            <a:graphicFrameLocks/>
          </p:cNvGraphicFramePr>
          <p:nvPr>
            <p:extLst/>
          </p:nvPr>
        </p:nvGraphicFramePr>
        <p:xfrm>
          <a:off x="115164" y="2130107"/>
          <a:ext cx="8620125" cy="3987800"/>
        </p:xfrm>
        <a:graphic>
          <a:graphicData uri="http://schemas.openxmlformats.org/presentationml/2006/ole">
            <mc:AlternateContent xmlns:mc="http://schemas.openxmlformats.org/markup-compatibility/2006">
              <mc:Choice xmlns:v="urn:schemas-microsoft-com:vml" Requires="v">
                <p:oleObj spid="_x0000_s28392662" name="Chart" r:id="rId4" imgW="8982134" imgH="4143479" progId="MSGraph.Chart.8">
                  <p:embed followColorScheme="full"/>
                </p:oleObj>
              </mc:Choice>
              <mc:Fallback>
                <p:oleObj name="Chart" r:id="rId4" imgW="8982134" imgH="4143479" progId="MSGraph.Chart.8">
                  <p:embed followColorScheme="full"/>
                  <p:pic>
                    <p:nvPicPr>
                      <p:cNvPr id="0" name=""/>
                      <p:cNvPicPr>
                        <a:picLocks noChangeArrowheads="1"/>
                      </p:cNvPicPr>
                      <p:nvPr/>
                    </p:nvPicPr>
                    <p:blipFill>
                      <a:blip r:embed="rId5"/>
                      <a:srcRect/>
                      <a:stretch>
                        <a:fillRect/>
                      </a:stretch>
                    </p:blipFill>
                    <p:spPr bwMode="auto">
                      <a:xfrm>
                        <a:off x="115164" y="2130107"/>
                        <a:ext cx="8620125" cy="398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284017" y="1105977"/>
            <a:ext cx="8451272" cy="71235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Average limits purchased for cyber risk rose to $12.8 million for all industries and all company sizes in 2014. </a:t>
            </a:r>
            <a:r>
              <a:rPr lang="en-US" sz="1600" b="1" i="1" dirty="0" smtClean="0">
                <a:solidFill>
                  <a:srgbClr val="FFFFFF"/>
                </a:solidFill>
              </a:rPr>
              <a:t>Power and utility companies witnessed the sharpest percentage increase in average limits, at 59 percent.</a:t>
            </a:r>
            <a:endParaRPr lang="en-US" sz="1600" b="1" i="1" dirty="0">
              <a:solidFill>
                <a:srgbClr val="FFFFFF"/>
              </a:solidFill>
            </a:endParaRPr>
          </a:p>
        </p:txBody>
      </p:sp>
      <p:sp>
        <p:nvSpPr>
          <p:cNvPr id="10247" name="Rectangle 7"/>
          <p:cNvSpPr>
            <a:spLocks noChangeArrowheads="1"/>
          </p:cNvSpPr>
          <p:nvPr/>
        </p:nvSpPr>
        <p:spPr bwMode="black">
          <a:xfrm>
            <a:off x="195263" y="19399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Tree>
    <p:extLst>
      <p:ext uri="{BB962C8B-B14F-4D97-AF65-F5344CB8AC3E}">
        <p14:creationId xmlns:p14="http://schemas.microsoft.com/office/powerpoint/2010/main" val="13327777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1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946A42C-BC54-4214-BE80-3102AAE5FE13}" type="slidenum">
              <a:rPr lang="en-US" sz="900"/>
              <a:pPr algn="r" eaLnBrk="0" hangingPunct="0">
                <a:lnSpc>
                  <a:spcPct val="85000"/>
                </a:lnSpc>
                <a:spcBef>
                  <a:spcPct val="20000"/>
                </a:spcBef>
              </a:pPr>
              <a:t>131</a:t>
            </a:fld>
            <a:endParaRPr lang="en-US" sz="900"/>
          </a:p>
        </p:txBody>
      </p:sp>
      <p:sp>
        <p:nvSpPr>
          <p:cNvPr id="11268" name="Rectangle 2"/>
          <p:cNvSpPr>
            <a:spLocks noGrp="1" noChangeArrowheads="1"/>
          </p:cNvSpPr>
          <p:nvPr>
            <p:ph type="title" idx="4294967295"/>
          </p:nvPr>
        </p:nvSpPr>
        <p:spPr>
          <a:xfrm>
            <a:off x="66675" y="90488"/>
            <a:ext cx="7451725" cy="860425"/>
          </a:xfrm>
        </p:spPr>
        <p:txBody>
          <a:bodyPr/>
          <a:lstStyle/>
          <a:p>
            <a:r>
              <a:rPr lang="en-US" sz="2600" smtClean="0"/>
              <a:t>Marsh: Total Limits Purchased, By Industry – Cyber Liability, Revenue $1 Billion+</a:t>
            </a:r>
          </a:p>
        </p:txBody>
      </p:sp>
      <p:sp>
        <p:nvSpPr>
          <p:cNvPr id="11269" name="Rectangle 4"/>
          <p:cNvSpPr>
            <a:spLocks noChangeArrowheads="1"/>
          </p:cNvSpPr>
          <p:nvPr/>
        </p:nvSpPr>
        <p:spPr bwMode="auto">
          <a:xfrm>
            <a:off x="-47624" y="6266629"/>
            <a:ext cx="8900680" cy="426271"/>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i="1" dirty="0" smtClean="0"/>
              <a:t>Benchmarking Trends: As Cyber Concerns Broaden, Insurance Purchases Rise</a:t>
            </a:r>
            <a:r>
              <a:rPr lang="en-US" sz="1100" dirty="0" smtClean="0"/>
              <a:t>, Marsh Risk Management Research Briefing, March 2015</a:t>
            </a:r>
            <a:endParaRPr lang="en-US" sz="1100" dirty="0"/>
          </a:p>
        </p:txBody>
      </p:sp>
      <p:graphicFrame>
        <p:nvGraphicFramePr>
          <p:cNvPr id="11266" name="Object 2"/>
          <p:cNvGraphicFramePr>
            <a:graphicFrameLocks/>
          </p:cNvGraphicFramePr>
          <p:nvPr>
            <p:extLst/>
          </p:nvPr>
        </p:nvGraphicFramePr>
        <p:xfrm>
          <a:off x="185103" y="1883541"/>
          <a:ext cx="8610600" cy="3987800"/>
        </p:xfrm>
        <a:graphic>
          <a:graphicData uri="http://schemas.openxmlformats.org/presentationml/2006/ole">
            <mc:AlternateContent xmlns:mc="http://schemas.openxmlformats.org/markup-compatibility/2006">
              <mc:Choice xmlns:v="urn:schemas-microsoft-com:vml" Requires="v">
                <p:oleObj spid="_x0000_s28393686" name="Chart" r:id="rId4" imgW="8982134" imgH="4143479" progId="MSGraph.Chart.8">
                  <p:embed followColorScheme="full"/>
                </p:oleObj>
              </mc:Choice>
              <mc:Fallback>
                <p:oleObj name="Chart" r:id="rId4" imgW="8982134" imgH="4143479" progId="MSGraph.Chart.8">
                  <p:embed followColorScheme="full"/>
                  <p:pic>
                    <p:nvPicPr>
                      <p:cNvPr id="0" name=""/>
                      <p:cNvPicPr>
                        <a:picLocks noChangeArrowheads="1"/>
                      </p:cNvPicPr>
                      <p:nvPr/>
                    </p:nvPicPr>
                    <p:blipFill>
                      <a:blip r:embed="rId5"/>
                      <a:srcRect/>
                      <a:stretch>
                        <a:fillRect/>
                      </a:stretch>
                    </p:blipFill>
                    <p:spPr bwMode="auto">
                      <a:xfrm>
                        <a:off x="185103" y="1883541"/>
                        <a:ext cx="8610600" cy="398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584200" y="1168400"/>
            <a:ext cx="7772400" cy="596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rgbClr val="FFFFFF"/>
                </a:solidFill>
              </a:rPr>
              <a:t>Among larger companies, average cyber insurance limits </a:t>
            </a:r>
            <a:r>
              <a:rPr lang="en-US" sz="1600" b="1" dirty="0" smtClean="0">
                <a:solidFill>
                  <a:srgbClr val="FFFFFF"/>
                </a:solidFill>
              </a:rPr>
              <a:t>purchased increased by 22 percent to $34.1 million in 2014, from $27.8 million in 2013.</a:t>
            </a:r>
            <a:endParaRPr lang="en-US" sz="1600" b="1" dirty="0">
              <a:solidFill>
                <a:srgbClr val="FFFFFF"/>
              </a:solidFill>
            </a:endParaRPr>
          </a:p>
        </p:txBody>
      </p:sp>
      <p:sp>
        <p:nvSpPr>
          <p:cNvPr id="11271" name="Rectangle 7"/>
          <p:cNvSpPr>
            <a:spLocks noChangeArrowheads="1"/>
          </p:cNvSpPr>
          <p:nvPr/>
        </p:nvSpPr>
        <p:spPr bwMode="black">
          <a:xfrm>
            <a:off x="195263" y="19399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Tree>
    <p:extLst>
      <p:ext uri="{BB962C8B-B14F-4D97-AF65-F5344CB8AC3E}">
        <p14:creationId xmlns:p14="http://schemas.microsoft.com/office/powerpoint/2010/main" val="272281470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1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110"/>
          <p:cNvSpPr>
            <a:spLocks noGrp="1" noChangeArrowheads="1"/>
          </p:cNvSpPr>
          <p:nvPr>
            <p:ph type="sldNum" sz="quarter" idx="12"/>
          </p:nvPr>
        </p:nvSpPr>
        <p:spPr>
          <a:noFill/>
        </p:spPr>
        <p:txBody>
          <a:bodyPr/>
          <a:lstStyle/>
          <a:p>
            <a:fld id="{F3BECAE8-C525-4DBA-B47C-7F1B540839C9}" type="slidenum">
              <a:rPr lang="en-US" smtClean="0"/>
              <a:pPr/>
              <a:t>132</a:t>
            </a:fld>
            <a:endParaRPr lang="en-US" smtClean="0"/>
          </a:p>
        </p:txBody>
      </p:sp>
      <p:sp>
        <p:nvSpPr>
          <p:cNvPr id="12292" name="Rectangle 2"/>
          <p:cNvSpPr>
            <a:spLocks noGrp="1" noChangeArrowheads="1"/>
          </p:cNvSpPr>
          <p:nvPr>
            <p:ph type="title"/>
          </p:nvPr>
        </p:nvSpPr>
        <p:spPr/>
        <p:txBody>
          <a:bodyPr/>
          <a:lstStyle/>
          <a:p>
            <a:r>
              <a:rPr lang="en-US" smtClean="0"/>
              <a:t>Cyber Liability: Historical Rate (price per million) Changes</a:t>
            </a:r>
          </a:p>
        </p:txBody>
      </p:sp>
      <p:graphicFrame>
        <p:nvGraphicFramePr>
          <p:cNvPr id="6924291" name="Object 3"/>
          <p:cNvGraphicFramePr>
            <a:graphicFrameLocks noGrp="1"/>
          </p:cNvGraphicFramePr>
          <p:nvPr>
            <p:ph type="chart" idx="4294967295"/>
            <p:extLst/>
          </p:nvPr>
        </p:nvGraphicFramePr>
        <p:xfrm>
          <a:off x="260350" y="1549400"/>
          <a:ext cx="8507413" cy="3911600"/>
        </p:xfrm>
        <a:graphic>
          <a:graphicData uri="http://schemas.openxmlformats.org/presentationml/2006/ole">
            <mc:AlternateContent xmlns:mc="http://schemas.openxmlformats.org/markup-compatibility/2006">
              <mc:Choice xmlns:v="urn:schemas-microsoft-com:vml" Requires="v">
                <p:oleObj spid="_x0000_s28394712" name="Chart" r:id="rId4" imgW="8534400" imgH="3924439" progId="MSGraph.Chart.8">
                  <p:embed followColorScheme="full"/>
                </p:oleObj>
              </mc:Choice>
              <mc:Fallback>
                <p:oleObj name="Chart" r:id="rId4" imgW="8534400" imgH="3924439" progId="MSGraph.Chart.8">
                  <p:embed followColorScheme="full"/>
                  <p:pic>
                    <p:nvPicPr>
                      <p:cNvPr id="0" name=""/>
                      <p:cNvPicPr>
                        <a:picLocks noChangeArrowheads="1"/>
                      </p:cNvPicPr>
                      <p:nvPr/>
                    </p:nvPicPr>
                    <p:blipFill>
                      <a:blip r:embed="rId5"/>
                      <a:srcRect/>
                      <a:stretch>
                        <a:fillRect/>
                      </a:stretch>
                    </p:blipFill>
                    <p:spPr bwMode="gray">
                      <a:xfrm>
                        <a:off x="260350" y="1549400"/>
                        <a:ext cx="8507413" cy="391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3797" name="AutoShape 5"/>
          <p:cNvSpPr>
            <a:spLocks noChangeArrowheads="1"/>
          </p:cNvSpPr>
          <p:nvPr/>
        </p:nvSpPr>
        <p:spPr bwMode="blackWhite">
          <a:xfrm>
            <a:off x="3075709" y="3881728"/>
            <a:ext cx="5015347" cy="842672"/>
          </a:xfrm>
          <a:prstGeom prst="wedgeRectCallout">
            <a:avLst>
              <a:gd name="adj1" fmla="val 37503"/>
              <a:gd name="adj2" fmla="val -9770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Cyber insurance premiums were generally volatile in 2014 due to increased frequency and severity of losses. Average rate increases at renewal for both primary layers and total programs were lower in Q4 2014 than in Q1.</a:t>
            </a:r>
            <a:endParaRPr lang="en-US" sz="1400" b="1" dirty="0">
              <a:solidFill>
                <a:schemeClr val="bg1"/>
              </a:solidFill>
            </a:endParaRPr>
          </a:p>
        </p:txBody>
      </p:sp>
      <p:sp>
        <p:nvSpPr>
          <p:cNvPr id="12294" name="Rectangle 5"/>
          <p:cNvSpPr>
            <a:spLocks noChangeArrowheads="1"/>
          </p:cNvSpPr>
          <p:nvPr/>
        </p:nvSpPr>
        <p:spPr bwMode="auto">
          <a:xfrm>
            <a:off x="-1" y="6431729"/>
            <a:ext cx="8811491"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i="1" dirty="0" smtClean="0"/>
              <a:t>Benchmarking Trends: As Cyber Concerns Broaden, Insurance Purchases Rise</a:t>
            </a:r>
            <a:r>
              <a:rPr lang="en-US" sz="1100" dirty="0" smtClean="0"/>
              <a:t>, Marsh Risk Management Research Briefing, March 2015</a:t>
            </a:r>
            <a:endParaRPr lang="en-US" sz="1100" dirty="0"/>
          </a:p>
        </p:txBody>
      </p:sp>
    </p:spTree>
    <p:extLst>
      <p:ext uri="{BB962C8B-B14F-4D97-AF65-F5344CB8AC3E}">
        <p14:creationId xmlns:p14="http://schemas.microsoft.com/office/powerpoint/2010/main" val="17405761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up)">
                                      <p:cBhvr>
                                        <p:cTn id="7" dur="500"/>
                                        <p:tgtEl>
                                          <p:spTgt spid="707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Lst>
  </p:timing>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Rectangle 3"/>
          <p:cNvSpPr>
            <a:spLocks noChangeArrowheads="1"/>
          </p:cNvSpPr>
          <p:nvPr/>
        </p:nvSpPr>
        <p:spPr bwMode="auto">
          <a:xfrm>
            <a:off x="0" y="6556378"/>
            <a:ext cx="9144000" cy="301625"/>
          </a:xfrm>
          <a:prstGeom prst="rect">
            <a:avLst/>
          </a:prstGeom>
          <a:solidFill>
            <a:srgbClr val="225A7A"/>
          </a:solidFill>
          <a:ln w="9525">
            <a:noFill/>
            <a:miter lim="800000"/>
            <a:headEnd/>
            <a:tailEnd/>
          </a:ln>
        </p:spPr>
        <p:txBody>
          <a:bodyPr wrap="none" anchor="ctr"/>
          <a:lstStyle/>
          <a:p>
            <a:endParaRPr lang="en-US"/>
          </a:p>
        </p:txBody>
      </p:sp>
      <p:sp>
        <p:nvSpPr>
          <p:cNvPr id="133123" name="Rectangle 4"/>
          <p:cNvSpPr>
            <a:spLocks noChangeArrowheads="1"/>
          </p:cNvSpPr>
          <p:nvPr/>
        </p:nvSpPr>
        <p:spPr bwMode="auto">
          <a:xfrm>
            <a:off x="8601078" y="6656391"/>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2F20732-A4D4-4BEA-B6BE-959695E8D56F}" type="slidenum">
              <a:rPr lang="en-US" sz="900">
                <a:solidFill>
                  <a:schemeClr val="bg1"/>
                </a:solidFill>
              </a:rPr>
              <a:pPr algn="r" eaLnBrk="0" hangingPunct="0">
                <a:lnSpc>
                  <a:spcPct val="85000"/>
                </a:lnSpc>
                <a:spcBef>
                  <a:spcPct val="20000"/>
                </a:spcBef>
              </a:pPr>
              <a:t>133</a:t>
            </a:fld>
            <a:endParaRPr lang="en-US" sz="900">
              <a:solidFill>
                <a:schemeClr val="bg1"/>
              </a:solidFill>
            </a:endParaRPr>
          </a:p>
        </p:txBody>
      </p:sp>
      <p:pic>
        <p:nvPicPr>
          <p:cNvPr id="133124" name="Picture 5"/>
          <p:cNvPicPr>
            <a:picLocks noChangeAspect="1" noChangeArrowheads="1"/>
          </p:cNvPicPr>
          <p:nvPr/>
        </p:nvPicPr>
        <p:blipFill>
          <a:blip r:embed="rId3" cstate="print"/>
          <a:srcRect/>
          <a:stretch>
            <a:fillRect/>
          </a:stretch>
        </p:blipFill>
        <p:spPr bwMode="auto">
          <a:xfrm>
            <a:off x="3051177"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7" y="2125661"/>
            <a:ext cx="7981951"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297">
              <a:lnSpc>
                <a:spcPct val="95000"/>
              </a:lnSpc>
              <a:spcBef>
                <a:spcPct val="25000"/>
              </a:spcBef>
            </a:pPr>
            <a:r>
              <a:rPr lang="en-US" sz="4200" b="1" dirty="0" smtClean="0">
                <a:solidFill>
                  <a:schemeClr val="bg1"/>
                </a:solidFill>
              </a:rPr>
              <a:t>INDUSTRY </a:t>
            </a:r>
            <a:r>
              <a:rPr lang="en-US" sz="4200" b="1" dirty="0">
                <a:solidFill>
                  <a:schemeClr val="bg1"/>
                </a:solidFill>
              </a:rPr>
              <a:t>DISRUPTORS</a:t>
            </a:r>
          </a:p>
        </p:txBody>
      </p:sp>
      <p:sp>
        <p:nvSpPr>
          <p:cNvPr id="2152456" name="Rectangle 8"/>
          <p:cNvSpPr>
            <a:spLocks noChangeArrowheads="1"/>
          </p:cNvSpPr>
          <p:nvPr/>
        </p:nvSpPr>
        <p:spPr bwMode="auto">
          <a:xfrm>
            <a:off x="1301546" y="3629792"/>
            <a:ext cx="6784259" cy="2462213"/>
          </a:xfrm>
          <a:prstGeom prst="rect">
            <a:avLst/>
          </a:prstGeom>
          <a:noFill/>
          <a:ln w="9525" algn="ctr">
            <a:noFill/>
            <a:miter lim="800000"/>
            <a:headEnd/>
            <a:tailEnd/>
          </a:ln>
        </p:spPr>
        <p:txBody>
          <a:bodyPr wrap="square" lIns="45720" rIns="45720">
            <a:spAutoFit/>
          </a:bodyPr>
          <a:lstStyle/>
          <a:p>
            <a:pPr marL="292093" indent="-292093" algn="ctr" eaLnBrk="0" hangingPunct="0">
              <a:lnSpc>
                <a:spcPct val="90000"/>
              </a:lnSpc>
              <a:spcBef>
                <a:spcPct val="25000"/>
              </a:spcBef>
              <a:buClr>
                <a:schemeClr val="accent2"/>
              </a:buClr>
            </a:pPr>
            <a:r>
              <a:rPr lang="en-US" sz="4000" b="1" dirty="0">
                <a:solidFill>
                  <a:srgbClr val="225A7A"/>
                </a:solidFill>
              </a:rPr>
              <a:t>Technology, Society and the Economy Are All Changing at a Rapid Pace</a:t>
            </a:r>
          </a:p>
          <a:p>
            <a:pPr marL="292093" indent="-292093" algn="ctr" eaLnBrk="0" hangingPunct="0">
              <a:lnSpc>
                <a:spcPct val="90000"/>
              </a:lnSpc>
              <a:spcBef>
                <a:spcPct val="25000"/>
              </a:spcBef>
              <a:buClr>
                <a:schemeClr val="accent2"/>
              </a:buClr>
            </a:pPr>
            <a:r>
              <a:rPr lang="en-US" sz="4000" b="1" i="1" dirty="0" smtClean="0">
                <a:solidFill>
                  <a:srgbClr val="FF0000"/>
                </a:solidFill>
              </a:rPr>
              <a:t>Will Insurers Keep Pace?</a:t>
            </a:r>
            <a:endParaRPr lang="en-US" sz="40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133</a:t>
            </a:fld>
            <a:endParaRPr lang="en-US"/>
          </a:p>
        </p:txBody>
      </p:sp>
    </p:spTree>
    <p:extLst>
      <p:ext uri="{BB962C8B-B14F-4D97-AF65-F5344CB8AC3E}">
        <p14:creationId xmlns:p14="http://schemas.microsoft.com/office/powerpoint/2010/main" val="275622282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134</a:t>
            </a:fld>
            <a:endParaRPr lang="en-US" dirty="0" smtClean="0"/>
          </a:p>
        </p:txBody>
      </p:sp>
      <p:sp>
        <p:nvSpPr>
          <p:cNvPr id="82949" name="Rectangle 2"/>
          <p:cNvSpPr>
            <a:spLocks noGrp="1" noChangeArrowheads="1"/>
          </p:cNvSpPr>
          <p:nvPr>
            <p:ph type="title"/>
          </p:nvPr>
        </p:nvSpPr>
        <p:spPr>
          <a:xfrm>
            <a:off x="85724" y="81727"/>
            <a:ext cx="8156575" cy="860425"/>
          </a:xfrm>
        </p:spPr>
        <p:txBody>
          <a:bodyPr/>
          <a:lstStyle/>
          <a:p>
            <a:r>
              <a:rPr lang="en-US" sz="2700" dirty="0" smtClean="0"/>
              <a:t>Media is Obsessed with Driverless Vehicles: Often Predicting the Demise of Auto Insurance</a:t>
            </a: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0513" y="1219102"/>
            <a:ext cx="4560095" cy="5104773"/>
          </a:xfrm>
          <a:prstGeom prst="rect">
            <a:avLst/>
          </a:prstGeom>
        </p:spPr>
      </p:pic>
      <p:sp>
        <p:nvSpPr>
          <p:cNvPr id="7" name="AutoShape 14"/>
          <p:cNvSpPr>
            <a:spLocks noChangeArrowheads="1"/>
          </p:cNvSpPr>
          <p:nvPr/>
        </p:nvSpPr>
        <p:spPr bwMode="blackWhite">
          <a:xfrm>
            <a:off x="5469067" y="1219102"/>
            <a:ext cx="3132008" cy="1278593"/>
          </a:xfrm>
          <a:prstGeom prst="wedgeRectCallout">
            <a:avLst>
              <a:gd name="adj1" fmla="val -86566"/>
              <a:gd name="adj2" fmla="val 45071"/>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
              </a:rPr>
              <a:t>By </a:t>
            </a:r>
            <a:r>
              <a:rPr lang="en-US" b="1" dirty="0">
                <a:solidFill>
                  <a:schemeClr val="bg1"/>
                </a:solidFill>
                <a:latin typeface="Arial "/>
              </a:rPr>
              <a:t>2035, it is estimated that 25% of new vehicle sales could be fully autonomous models</a:t>
            </a:r>
          </a:p>
        </p:txBody>
      </p:sp>
      <p:sp>
        <p:nvSpPr>
          <p:cNvPr id="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a:t>
            </a:r>
            <a:r>
              <a:rPr lang="en-US" sz="1100" dirty="0" smtClean="0"/>
              <a:t>Boston Consulting Group.</a:t>
            </a:r>
            <a:endParaRPr lang="en-US" sz="1100" dirty="0"/>
          </a:p>
        </p:txBody>
      </p:sp>
      <p:sp>
        <p:nvSpPr>
          <p:cNvPr id="9" name="Rectangle 3"/>
          <p:cNvSpPr txBox="1">
            <a:spLocks noChangeArrowheads="1"/>
          </p:cNvSpPr>
          <p:nvPr/>
        </p:nvSpPr>
        <p:spPr bwMode="auto">
          <a:xfrm>
            <a:off x="5241701" y="2681845"/>
            <a:ext cx="3807049" cy="3684719"/>
          </a:xfrm>
          <a:prstGeom prst="rect">
            <a:avLst/>
          </a:prstGeom>
          <a:noFill/>
          <a:ln w="57150" algn="ctr">
            <a:solidFill>
              <a:srgbClr val="C00000"/>
            </a:solid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marL="0" indent="0" algn="ctr">
              <a:lnSpc>
                <a:spcPts val="2400"/>
              </a:lnSpc>
              <a:spcBef>
                <a:spcPct val="50000"/>
              </a:spcBef>
              <a:buNone/>
            </a:pPr>
            <a:r>
              <a:rPr lang="en-US" sz="2100" b="1" u="sng" kern="0" dirty="0" smtClean="0"/>
              <a:t>Questions</a:t>
            </a:r>
          </a:p>
          <a:p>
            <a:pPr>
              <a:lnSpc>
                <a:spcPts val="2400"/>
              </a:lnSpc>
              <a:spcBef>
                <a:spcPct val="50000"/>
              </a:spcBef>
            </a:pPr>
            <a:r>
              <a:rPr lang="en-US" sz="2100" b="1" kern="0" dirty="0" smtClean="0"/>
              <a:t>Are auto insurers monitoring these trends?</a:t>
            </a:r>
          </a:p>
          <a:p>
            <a:pPr>
              <a:lnSpc>
                <a:spcPts val="2400"/>
              </a:lnSpc>
              <a:spcBef>
                <a:spcPct val="50000"/>
              </a:spcBef>
            </a:pPr>
            <a:r>
              <a:rPr lang="en-US" sz="2100" b="1" kern="0" dirty="0" smtClean="0"/>
              <a:t>How are they reacting?</a:t>
            </a:r>
          </a:p>
          <a:p>
            <a:pPr>
              <a:lnSpc>
                <a:spcPts val="2400"/>
              </a:lnSpc>
              <a:spcBef>
                <a:spcPct val="50000"/>
              </a:spcBef>
            </a:pPr>
            <a:r>
              <a:rPr lang="en-US" sz="2100" b="1" kern="0" dirty="0" smtClean="0"/>
              <a:t>Will Google take over the industry? </a:t>
            </a:r>
          </a:p>
          <a:p>
            <a:pPr>
              <a:lnSpc>
                <a:spcPts val="2400"/>
              </a:lnSpc>
              <a:spcBef>
                <a:spcPct val="50000"/>
              </a:spcBef>
            </a:pPr>
            <a:r>
              <a:rPr lang="en-US" sz="2100" b="1" kern="0" dirty="0" smtClean="0"/>
              <a:t>Will the number of auto insurers shrink?</a:t>
            </a:r>
          </a:p>
          <a:p>
            <a:pPr>
              <a:lnSpc>
                <a:spcPts val="2400"/>
              </a:lnSpc>
              <a:spcBef>
                <a:spcPct val="50000"/>
              </a:spcBef>
            </a:pPr>
            <a:r>
              <a:rPr lang="en-US" sz="2100" b="1" kern="0" dirty="0" smtClean="0"/>
              <a:t>How will liability shift?</a:t>
            </a:r>
          </a:p>
        </p:txBody>
      </p:sp>
      <p:pic>
        <p:nvPicPr>
          <p:cNvPr id="10" name="Picture 9"/>
          <p:cNvPicPr>
            <a:picLocks noChangeAspect="1"/>
          </p:cNvPicPr>
          <p:nvPr/>
        </p:nvPicPr>
        <p:blipFill>
          <a:blip r:embed="rId4"/>
          <a:stretch>
            <a:fillRect/>
          </a:stretch>
        </p:blipFill>
        <p:spPr>
          <a:xfrm>
            <a:off x="144927" y="3136123"/>
            <a:ext cx="5101295" cy="2776162"/>
          </a:xfrm>
          <a:prstGeom prst="rect">
            <a:avLst/>
          </a:prstGeom>
          <a:ln>
            <a:solidFill>
              <a:schemeClr val="tx1"/>
            </a:solidFill>
          </a:ln>
          <a:scene3d>
            <a:camera prst="perspectiveContrastingRightFacing"/>
            <a:lightRig rig="threePt" dir="t"/>
          </a:scene3d>
        </p:spPr>
      </p:pic>
    </p:spTree>
    <p:extLst>
      <p:ext uri="{BB962C8B-B14F-4D97-AF65-F5344CB8AC3E}">
        <p14:creationId xmlns:p14="http://schemas.microsoft.com/office/powerpoint/2010/main" val="4104873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left)">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left)">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wipe(left)">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wipe(left)">
                                      <p:cBhvr>
                                        <p:cTn id="37" dur="500"/>
                                        <p:tgtEl>
                                          <p:spTgt spid="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autoUpdateAnimBg="0"/>
    </p:bldLst>
  </p:timing>
</p:sld>
</file>

<file path=ppt/slides/slide13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8131"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48132"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48133" name="Rectangle 110"/>
          <p:cNvSpPr>
            <a:spLocks noGrp="1" noChangeArrowheads="1"/>
          </p:cNvSpPr>
          <p:nvPr>
            <p:ph type="sldNum" sz="quarter" idx="12"/>
          </p:nvPr>
        </p:nvSpPr>
        <p:spPr>
          <a:noFill/>
        </p:spPr>
        <p:txBody>
          <a:bodyPr/>
          <a:lstStyle/>
          <a:p>
            <a:fld id="{18AE2F0A-C483-40D8-A084-19BBE8C6AA2C}" type="slidenum">
              <a:rPr lang="en-US" smtClean="0">
                <a:solidFill>
                  <a:srgbClr val="000000"/>
                </a:solidFill>
              </a:rPr>
              <a:pPr/>
              <a:t>135</a:t>
            </a:fld>
            <a:endParaRPr lang="en-US" smtClean="0">
              <a:solidFill>
                <a:srgbClr val="000000"/>
              </a:solidFill>
            </a:endParaRPr>
          </a:p>
        </p:txBody>
      </p:sp>
      <p:sp>
        <p:nvSpPr>
          <p:cNvPr id="48134" name="Rectangle 2"/>
          <p:cNvSpPr>
            <a:spLocks noGrp="1" noChangeArrowheads="1"/>
          </p:cNvSpPr>
          <p:nvPr>
            <p:ph type="title"/>
          </p:nvPr>
        </p:nvSpPr>
        <p:spPr>
          <a:xfrm>
            <a:off x="85725" y="77787"/>
            <a:ext cx="7636510" cy="860425"/>
          </a:xfrm>
        </p:spPr>
        <p:txBody>
          <a:bodyPr/>
          <a:lstStyle/>
          <a:p>
            <a:r>
              <a:rPr lang="en-US" dirty="0" smtClean="0"/>
              <a:t>Personal Lines Distribution Channels, Direct vs. Independent Agents, 1972-2014</a:t>
            </a:r>
          </a:p>
        </p:txBody>
      </p:sp>
      <p:sp>
        <p:nvSpPr>
          <p:cNvPr id="48135"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a:solidFill>
                  <a:srgbClr val="000000"/>
                </a:solidFill>
              </a:rPr>
              <a:t>Source:  Insurance Information Institute; based on data from Conning and A.M. Best.</a:t>
            </a:r>
          </a:p>
        </p:txBody>
      </p:sp>
      <p:graphicFrame>
        <p:nvGraphicFramePr>
          <p:cNvPr id="2028548" name="Object 2"/>
          <p:cNvGraphicFramePr>
            <a:graphicFrameLocks/>
          </p:cNvGraphicFramePr>
          <p:nvPr>
            <p:extLst/>
          </p:nvPr>
        </p:nvGraphicFramePr>
        <p:xfrm>
          <a:off x="304800" y="1473200"/>
          <a:ext cx="8597900" cy="4648200"/>
        </p:xfrm>
        <a:graphic>
          <a:graphicData uri="http://schemas.openxmlformats.org/presentationml/2006/ole">
            <mc:AlternateContent xmlns:mc="http://schemas.openxmlformats.org/markup-compatibility/2006">
              <mc:Choice xmlns:v="urn:schemas-microsoft-com:vml" Requires="v">
                <p:oleObj spid="_x0000_s28520475" name="Chart" r:id="rId4" imgW="8610548" imgH="4648061" progId="MSGraph.Chart.8">
                  <p:embed followColorScheme="full"/>
                </p:oleObj>
              </mc:Choice>
              <mc:Fallback>
                <p:oleObj name="Chart" r:id="rId4" imgW="8610548" imgH="4648061" progId="MSGraph.Chart.8">
                  <p:embed followColorScheme="full"/>
                  <p:pic>
                    <p:nvPicPr>
                      <p:cNvPr id="0" name=""/>
                      <p:cNvPicPr>
                        <a:picLocks noChangeArrowheads="1"/>
                      </p:cNvPicPr>
                      <p:nvPr/>
                    </p:nvPicPr>
                    <p:blipFill>
                      <a:blip r:embed="rId5"/>
                      <a:srcRect/>
                      <a:stretch>
                        <a:fillRect/>
                      </a:stretch>
                    </p:blipFill>
                    <p:spPr bwMode="gray">
                      <a:xfrm>
                        <a:off x="304800" y="1473200"/>
                        <a:ext cx="8597900" cy="464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28561" name="Rectangle 17"/>
          <p:cNvSpPr>
            <a:spLocks noChangeArrowheads="1"/>
          </p:cNvSpPr>
          <p:nvPr/>
        </p:nvSpPr>
        <p:spPr bwMode="blackWhite">
          <a:xfrm>
            <a:off x="1892300" y="4279900"/>
            <a:ext cx="5029200" cy="10001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rgbClr val="FFFFFF"/>
                </a:solidFill>
              </a:rPr>
              <a:t>Independent agents have lost significant personal lines market share since the early 1970s.  Although the </a:t>
            </a:r>
            <a:r>
              <a:rPr lang="en-US" sz="1600" b="1" dirty="0" smtClean="0">
                <a:solidFill>
                  <a:srgbClr val="FFFFFF"/>
                </a:solidFill>
              </a:rPr>
              <a:t>trend slowed from 2000-2007, </a:t>
            </a:r>
            <a:r>
              <a:rPr lang="en-US" sz="1600" b="1" dirty="0">
                <a:solidFill>
                  <a:srgbClr val="FFFFFF"/>
                </a:solidFill>
              </a:rPr>
              <a:t>it may be accelerating again.</a:t>
            </a:r>
          </a:p>
        </p:txBody>
      </p:sp>
    </p:spTree>
    <p:extLst>
      <p:ext uri="{BB962C8B-B14F-4D97-AF65-F5344CB8AC3E}">
        <p14:creationId xmlns:p14="http://schemas.microsoft.com/office/powerpoint/2010/main" val="35429122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000"/>
                                  </p:stCondLst>
                                  <p:childTnLst>
                                    <p:set>
                                      <p:cBhvr>
                                        <p:cTn id="6" dur="1" fill="hold">
                                          <p:stCondLst>
                                            <p:cond delay="0"/>
                                          </p:stCondLst>
                                        </p:cTn>
                                        <p:tgtEl>
                                          <p:spTgt spid="2028548"/>
                                        </p:tgtEl>
                                        <p:attrNameLst>
                                          <p:attrName>style.visibility</p:attrName>
                                        </p:attrNameLst>
                                      </p:cBhvr>
                                      <p:to>
                                        <p:strVal val="visible"/>
                                      </p:to>
                                    </p:set>
                                    <p:animEffect transition="in" filter="wipe(left)">
                                      <p:cBhvr>
                                        <p:cTn id="7" dur="500"/>
                                        <p:tgtEl>
                                          <p:spTgt spid="20285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1000"/>
                                  </p:stCondLst>
                                  <p:childTnLst>
                                    <p:set>
                                      <p:cBhvr>
                                        <p:cTn id="11" dur="1" fill="hold">
                                          <p:stCondLst>
                                            <p:cond delay="0"/>
                                          </p:stCondLst>
                                        </p:cTn>
                                        <p:tgtEl>
                                          <p:spTgt spid="2028548"/>
                                        </p:tgtEl>
                                        <p:attrNameLst>
                                          <p:attrName>style.visibility</p:attrName>
                                        </p:attrNameLst>
                                      </p:cBhvr>
                                      <p:to>
                                        <p:strVal val="visible"/>
                                      </p:to>
                                    </p:set>
                                    <p:animEffect transition="in" filter="wipe(left)">
                                      <p:cBhvr>
                                        <p:cTn id="12" dur="500"/>
                                        <p:tgtEl>
                                          <p:spTgt spid="2028548"/>
                                        </p:tgtEl>
                                      </p:cBhvr>
                                    </p:animEffect>
                                  </p:childTnLst>
                                </p:cTn>
                              </p:par>
                            </p:childTnLst>
                          </p:cTn>
                        </p:par>
                        <p:par>
                          <p:cTn id="13" fill="hold">
                            <p:stCondLst>
                              <p:cond delay="1500"/>
                            </p:stCondLst>
                            <p:childTnLst>
                              <p:par>
                                <p:cTn id="14" presetID="23" presetClass="entr" presetSubtype="16" fill="hold" grpId="0" nodeType="afterEffect">
                                  <p:stCondLst>
                                    <p:cond delay="1000"/>
                                  </p:stCondLst>
                                  <p:childTnLst>
                                    <p:set>
                                      <p:cBhvr>
                                        <p:cTn id="15" dur="1" fill="hold">
                                          <p:stCondLst>
                                            <p:cond delay="0"/>
                                          </p:stCondLst>
                                        </p:cTn>
                                        <p:tgtEl>
                                          <p:spTgt spid="2028561"/>
                                        </p:tgtEl>
                                        <p:attrNameLst>
                                          <p:attrName>style.visibility</p:attrName>
                                        </p:attrNameLst>
                                      </p:cBhvr>
                                      <p:to>
                                        <p:strVal val="visible"/>
                                      </p:to>
                                    </p:set>
                                    <p:anim calcmode="lin" valueType="num">
                                      <p:cBhvr>
                                        <p:cTn id="16" dur="500" fill="hold"/>
                                        <p:tgtEl>
                                          <p:spTgt spid="2028561"/>
                                        </p:tgtEl>
                                        <p:attrNameLst>
                                          <p:attrName>ppt_w</p:attrName>
                                        </p:attrNameLst>
                                      </p:cBhvr>
                                      <p:tavLst>
                                        <p:tav tm="0">
                                          <p:val>
                                            <p:fltVal val="0"/>
                                          </p:val>
                                        </p:tav>
                                        <p:tav tm="100000">
                                          <p:val>
                                            <p:strVal val="#ppt_w"/>
                                          </p:val>
                                        </p:tav>
                                      </p:tavLst>
                                    </p:anim>
                                    <p:anim calcmode="lin" valueType="num">
                                      <p:cBhvr>
                                        <p:cTn id="17" dur="500" fill="hold"/>
                                        <p:tgtEl>
                                          <p:spTgt spid="20285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8548" grpId="0" bld="series" animBg="0"/>
      <p:bldP spid="2028561" grpId="0" animBg="1"/>
    </p:bldLst>
  </p:timing>
</p:sld>
</file>

<file path=ppt/slides/slide1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136</a:t>
            </a:fld>
            <a:endParaRPr lang="en-US" sz="900"/>
          </a:p>
        </p:txBody>
      </p:sp>
      <p:sp>
        <p:nvSpPr>
          <p:cNvPr id="65541" name="Rectangle 2"/>
          <p:cNvSpPr>
            <a:spLocks noGrp="1" noChangeArrowheads="1"/>
          </p:cNvSpPr>
          <p:nvPr>
            <p:ph type="title" idx="4294967295"/>
          </p:nvPr>
        </p:nvSpPr>
        <p:spPr>
          <a:xfrm>
            <a:off x="32981" y="129816"/>
            <a:ext cx="7950815" cy="860425"/>
          </a:xfrm>
        </p:spPr>
        <p:txBody>
          <a:bodyPr/>
          <a:lstStyle/>
          <a:p>
            <a:r>
              <a:rPr lang="en-US" dirty="0" smtClean="0"/>
              <a:t>On-Demand/Sharing/Peer-to-Peer Economy Impacts Many Lines of Insurance</a:t>
            </a:r>
          </a:p>
        </p:txBody>
      </p:sp>
      <p:sp>
        <p:nvSpPr>
          <p:cNvPr id="1922051" name="Rectangle 3"/>
          <p:cNvSpPr>
            <a:spLocks noGrp="1" noChangeArrowheads="1"/>
          </p:cNvSpPr>
          <p:nvPr>
            <p:ph type="body" idx="4294967295"/>
          </p:nvPr>
        </p:nvSpPr>
        <p:spPr>
          <a:xfrm>
            <a:off x="160802" y="1103313"/>
            <a:ext cx="5088425" cy="4652963"/>
          </a:xfrm>
        </p:spPr>
        <p:txBody>
          <a:bodyPr/>
          <a:lstStyle/>
          <a:p>
            <a:pPr>
              <a:lnSpc>
                <a:spcPts val="2400"/>
              </a:lnSpc>
              <a:spcBef>
                <a:spcPct val="50000"/>
              </a:spcBef>
            </a:pPr>
            <a:r>
              <a:rPr lang="en-US" sz="2100" b="1" dirty="0" smtClean="0"/>
              <a:t>The “On-Demand” Economy is or will impact many segments of the economy important to P/C insurers</a:t>
            </a:r>
          </a:p>
          <a:p>
            <a:pPr lvl="1">
              <a:lnSpc>
                <a:spcPts val="2400"/>
              </a:lnSpc>
            </a:pPr>
            <a:r>
              <a:rPr lang="en-US" sz="1900" b="1" dirty="0" smtClean="0"/>
              <a:t>Auto (personal and commercial)</a:t>
            </a:r>
          </a:p>
          <a:p>
            <a:pPr lvl="1">
              <a:lnSpc>
                <a:spcPts val="2400"/>
              </a:lnSpc>
            </a:pPr>
            <a:r>
              <a:rPr lang="en-US" sz="1900" b="1" dirty="0" smtClean="0"/>
              <a:t>Homeowners/Renters</a:t>
            </a:r>
          </a:p>
          <a:p>
            <a:pPr lvl="1">
              <a:lnSpc>
                <a:spcPts val="2400"/>
              </a:lnSpc>
            </a:pPr>
            <a:r>
              <a:rPr lang="en-US" sz="1900" b="1" dirty="0" smtClean="0"/>
              <a:t>Many Liability Coverages</a:t>
            </a:r>
          </a:p>
          <a:p>
            <a:pPr lvl="1">
              <a:lnSpc>
                <a:spcPts val="2400"/>
              </a:lnSpc>
            </a:pPr>
            <a:r>
              <a:rPr lang="en-US" sz="1900" b="1" dirty="0" smtClean="0"/>
              <a:t>Professional Liability</a:t>
            </a:r>
          </a:p>
          <a:p>
            <a:pPr lvl="1">
              <a:lnSpc>
                <a:spcPts val="2400"/>
              </a:lnSpc>
            </a:pPr>
            <a:r>
              <a:rPr lang="en-US" sz="2400" b="1" i="1" dirty="0">
                <a:solidFill>
                  <a:srgbClr val="FF0000"/>
                </a:solidFill>
              </a:rPr>
              <a:t>Workers </a:t>
            </a:r>
            <a:r>
              <a:rPr lang="en-US" sz="2400" b="1" i="1" dirty="0" smtClean="0">
                <a:solidFill>
                  <a:srgbClr val="FF0000"/>
                </a:solidFill>
              </a:rPr>
              <a:t>Comp</a:t>
            </a:r>
          </a:p>
          <a:p>
            <a:pPr>
              <a:lnSpc>
                <a:spcPts val="2400"/>
              </a:lnSpc>
              <a:spcBef>
                <a:spcPct val="50000"/>
              </a:spcBef>
            </a:pPr>
            <a:r>
              <a:rPr lang="en-US" sz="2100" b="1" dirty="0" smtClean="0"/>
              <a:t>Many unanswered insurance questions</a:t>
            </a:r>
          </a:p>
          <a:p>
            <a:pPr>
              <a:lnSpc>
                <a:spcPts val="2400"/>
              </a:lnSpc>
              <a:spcBef>
                <a:spcPct val="50000"/>
              </a:spcBef>
            </a:pPr>
            <a:r>
              <a:rPr lang="en-US" sz="2100" b="1" dirty="0" smtClean="0"/>
              <a:t>Insurance solutions are increasingly available to fill the many insurance gaps that arise</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12845" y="1202163"/>
            <a:ext cx="2962275" cy="1543050"/>
          </a:xfrm>
          <a:prstGeom prst="rect">
            <a:avLst/>
          </a:prstGeom>
        </p:spPr>
      </p:pic>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81847" y="2745213"/>
            <a:ext cx="2593273" cy="1886201"/>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314156" y="3905642"/>
            <a:ext cx="2825892" cy="2825892"/>
          </a:xfrm>
          <a:prstGeom prst="rect">
            <a:avLst/>
          </a:prstGeom>
        </p:spPr>
      </p:pic>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322562" y="5990431"/>
            <a:ext cx="3048000" cy="723900"/>
          </a:xfrm>
          <a:prstGeom prst="rect">
            <a:avLst/>
          </a:prstGeom>
        </p:spPr>
      </p:pic>
    </p:spTree>
    <p:extLst>
      <p:ext uri="{BB962C8B-B14F-4D97-AF65-F5344CB8AC3E}">
        <p14:creationId xmlns:p14="http://schemas.microsoft.com/office/powerpoint/2010/main" val="8709909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922051">
                                            <p:txEl>
                                              <p:pRg st="5" end="5"/>
                                            </p:txEl>
                                          </p:spTgt>
                                        </p:tgtEl>
                                        <p:attrNameLst>
                                          <p:attrName>style.visibility</p:attrName>
                                        </p:attrNameLst>
                                      </p:cBhvr>
                                      <p:to>
                                        <p:strVal val="visible"/>
                                      </p:to>
                                    </p:set>
                                    <p:animEffect transition="in" filter="wipe(left)">
                                      <p:cBhvr>
                                        <p:cTn id="22" dur="500"/>
                                        <p:tgtEl>
                                          <p:spTgt spid="192205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137</a:t>
            </a:fld>
            <a:endParaRPr lang="en-US" smtClean="0">
              <a:solidFill>
                <a:srgbClr val="000000"/>
              </a:solidFill>
            </a:endParaRPr>
          </a:p>
        </p:txBody>
      </p:sp>
      <p:sp>
        <p:nvSpPr>
          <p:cNvPr id="5124" name="Rectangle 3"/>
          <p:cNvSpPr>
            <a:spLocks noGrp="1" noChangeArrowheads="1"/>
          </p:cNvSpPr>
          <p:nvPr>
            <p:ph type="title"/>
          </p:nvPr>
        </p:nvSpPr>
        <p:spPr>
          <a:xfrm>
            <a:off x="127897" y="92143"/>
            <a:ext cx="8396671" cy="860425"/>
          </a:xfrm>
        </p:spPr>
        <p:txBody>
          <a:bodyPr/>
          <a:lstStyle/>
          <a:p>
            <a:r>
              <a:rPr lang="en-US" dirty="0" smtClean="0"/>
              <a:t>Labor on Demand: Huge Implications for    the US Economy, Workers &amp; Insurers</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rot="21183800">
            <a:off x="412807" y="3699528"/>
            <a:ext cx="4604160" cy="2592258"/>
          </a:xfrm>
          <a:prstGeom prst="rect">
            <a:avLst/>
          </a:prstGeom>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07784" y="4086883"/>
            <a:ext cx="1880945" cy="2473443"/>
          </a:xfrm>
          <a:prstGeom prst="rect">
            <a:avLst/>
          </a:prstGeom>
        </p:spPr>
      </p:pic>
      <p:sp>
        <p:nvSpPr>
          <p:cNvPr id="14" name="AutoShape 6"/>
          <p:cNvSpPr>
            <a:spLocks noChangeArrowheads="1"/>
          </p:cNvSpPr>
          <p:nvPr/>
        </p:nvSpPr>
        <p:spPr bwMode="blackWhite">
          <a:xfrm rot="1063534">
            <a:off x="233232" y="2019163"/>
            <a:ext cx="1786445" cy="970514"/>
          </a:xfrm>
          <a:prstGeom prst="wedgeRectCallout">
            <a:avLst>
              <a:gd name="adj1" fmla="val 84947"/>
              <a:gd name="adj2" fmla="val 1264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
              </a:rPr>
              <a:t>Will </a:t>
            </a:r>
            <a:r>
              <a:rPr lang="en-US" b="1" i="1" dirty="0" smtClean="0">
                <a:solidFill>
                  <a:srgbClr val="FFFFFF"/>
                </a:solidFill>
                <a:latin typeface="Arial "/>
              </a:rPr>
              <a:t>YOUR</a:t>
            </a:r>
            <a:r>
              <a:rPr lang="en-US" b="1" dirty="0" smtClean="0">
                <a:solidFill>
                  <a:srgbClr val="FFFFFF"/>
                </a:solidFill>
                <a:latin typeface="Arial "/>
              </a:rPr>
              <a:t> job be reduced to an app?</a:t>
            </a:r>
            <a:endParaRPr lang="en-US" b="1" dirty="0">
              <a:solidFill>
                <a:srgbClr val="FFFFFF"/>
              </a:solidFill>
              <a:latin typeface="Arial "/>
              <a:cs typeface="Arial" charset="0"/>
            </a:endParaRPr>
          </a:p>
        </p:txBody>
      </p:sp>
      <p:pic>
        <p:nvPicPr>
          <p:cNvPr id="15" name="Picture 14" descr="WSJGraphic.png"/>
          <p:cNvPicPr>
            <a:picLocks noChangeAspect="1"/>
          </p:cNvPicPr>
          <p:nvPr/>
        </p:nvPicPr>
        <p:blipFill>
          <a:blip r:embed="rId5">
            <a:extLst>
              <a:ext uri="{28A0092B-C50C-407E-A947-70E740481C1C}">
                <a14:useLocalDpi xmlns:a14="http://schemas.microsoft.com/office/drawing/2010/main"/>
              </a:ext>
            </a:extLst>
          </a:blip>
          <a:stretch>
            <a:fillRect/>
          </a:stretch>
        </p:blipFill>
        <p:spPr>
          <a:xfrm rot="370675">
            <a:off x="1875245" y="1409657"/>
            <a:ext cx="7200900" cy="3111500"/>
          </a:xfrm>
          <a:prstGeom prst="rect">
            <a:avLst/>
          </a:prstGeom>
        </p:spPr>
      </p:pic>
    </p:spTree>
    <p:extLst>
      <p:ext uri="{BB962C8B-B14F-4D97-AF65-F5344CB8AC3E}">
        <p14:creationId xmlns:p14="http://schemas.microsoft.com/office/powerpoint/2010/main" val="35061727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22" presetClass="entr" presetSubtype="4" fill="hold"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1000"/>
                                        <p:tgtEl>
                                          <p:spTgt spid="12"/>
                                        </p:tgtEl>
                                      </p:cBhvr>
                                    </p:animEffect>
                                  </p:childTnLst>
                                </p:cTn>
                              </p:par>
                            </p:childTnLst>
                          </p:cTn>
                        </p:par>
                        <p:par>
                          <p:cTn id="12" fill="hold">
                            <p:stCondLst>
                              <p:cond delay="2000"/>
                            </p:stCondLst>
                            <p:childTnLst>
                              <p:par>
                                <p:cTn id="13" presetID="22" presetClass="entr" presetSubtype="4" fill="hold" nodeType="afterEffect">
                                  <p:stCondLst>
                                    <p:cond delay="50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childTnLst>
                          </p:cTn>
                        </p:par>
                        <p:par>
                          <p:cTn id="16" fill="hold">
                            <p:stCondLst>
                              <p:cond delay="3500"/>
                            </p:stCondLst>
                            <p:childTnLst>
                              <p:par>
                                <p:cTn id="17" presetID="22" presetClass="entr" presetSubtype="2"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170823" y="6407692"/>
            <a:ext cx="2625329" cy="323165"/>
          </a:xfrm>
          <a:prstGeom prst="rect">
            <a:avLst/>
          </a:prstGeom>
          <a:noFill/>
          <a:ln w="9525" algn="ctr">
            <a:noFill/>
            <a:miter lim="800000"/>
            <a:headEnd/>
            <a:tailEnd/>
          </a:ln>
        </p:spPr>
        <p:txBody>
          <a:bodyPr anchor="ctr">
            <a:spAutoFit/>
          </a:bodyPr>
          <a:lstStyle/>
          <a:p>
            <a:pPr eaLnBrk="1" hangingPunct="1">
              <a:defRPr/>
            </a:pPr>
            <a:r>
              <a:rPr lang="en-US" sz="750" dirty="0" smtClean="0">
                <a:solidFill>
                  <a:srgbClr val="000000">
                    <a:lumMod val="75000"/>
                  </a:srgbClr>
                </a:solidFill>
              </a:rPr>
              <a:t>*From publically available sources as of June 2, 2015.</a:t>
            </a:r>
          </a:p>
          <a:p>
            <a:pPr eaLnBrk="1" hangingPunct="1">
              <a:defRPr/>
            </a:pPr>
            <a:r>
              <a:rPr lang="en-US" sz="750" dirty="0" smtClean="0">
                <a:solidFill>
                  <a:srgbClr val="000000">
                    <a:lumMod val="75000"/>
                  </a:srgbClr>
                </a:solidFill>
              </a:rPr>
              <a:t>Source</a:t>
            </a:r>
            <a:r>
              <a:rPr lang="en-US" sz="750" dirty="0">
                <a:solidFill>
                  <a:srgbClr val="000000">
                    <a:lumMod val="75000"/>
                  </a:srgbClr>
                </a:solidFill>
              </a:rPr>
              <a:t>: </a:t>
            </a:r>
            <a:r>
              <a:rPr lang="en-US" sz="750" dirty="0" smtClean="0">
                <a:solidFill>
                  <a:srgbClr val="000000">
                    <a:lumMod val="75000"/>
                  </a:srgbClr>
                </a:solidFill>
              </a:rPr>
              <a:t>ISO/Verisk.</a:t>
            </a:r>
            <a:endParaRPr lang="en-US" sz="750" i="1" dirty="0">
              <a:solidFill>
                <a:srgbClr val="000000">
                  <a:lumMod val="75000"/>
                </a:srgbClr>
              </a:solidFill>
            </a:endParaRPr>
          </a:p>
        </p:txBody>
      </p:sp>
      <p:sp>
        <p:nvSpPr>
          <p:cNvPr id="62467" name="Title 1"/>
          <p:cNvSpPr>
            <a:spLocks noGrp="1"/>
          </p:cNvSpPr>
          <p:nvPr>
            <p:ph type="title"/>
          </p:nvPr>
        </p:nvSpPr>
        <p:spPr>
          <a:xfrm>
            <a:off x="170823" y="153362"/>
            <a:ext cx="7002137" cy="645319"/>
          </a:xfrm>
        </p:spPr>
        <p:txBody>
          <a:bodyPr/>
          <a:lstStyle/>
          <a:p>
            <a:r>
              <a:rPr lang="en-US" altLang="en-US" dirty="0" smtClean="0">
                <a:latin typeface="Arial" panose="020B0604020202020204" pitchFamily="34" charset="0"/>
                <a:ea typeface="ＭＳ Ｐゴシック" panose="020B0600070205080204" pitchFamily="34" charset="-128"/>
              </a:rPr>
              <a:t>TNC Ridesharing Arrangements: Insurance Applicability</a:t>
            </a:r>
          </a:p>
        </p:txBody>
      </p:sp>
      <p:sp>
        <p:nvSpPr>
          <p:cNvPr id="62470" name="TextBox 4"/>
          <p:cNvSpPr txBox="1">
            <a:spLocks noChangeArrowheads="1"/>
          </p:cNvSpPr>
          <p:nvPr/>
        </p:nvSpPr>
        <p:spPr bwMode="auto">
          <a:xfrm>
            <a:off x="8315960" y="6338442"/>
            <a:ext cx="4000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900"/>
              <a:pPr algn="r"/>
              <a:t>138</a:t>
            </a:fld>
            <a:endParaRPr lang="en-US" altLang="en-US" sz="1350" dirty="0"/>
          </a:p>
        </p:txBody>
      </p:sp>
      <p:pic>
        <p:nvPicPr>
          <p:cNvPr id="4" name="Picture 3"/>
          <p:cNvPicPr>
            <a:picLocks noChangeAspect="1"/>
          </p:cNvPicPr>
          <p:nvPr/>
        </p:nvPicPr>
        <p:blipFill>
          <a:blip r:embed="rId4"/>
          <a:stretch>
            <a:fillRect/>
          </a:stretch>
        </p:blipFill>
        <p:spPr>
          <a:xfrm>
            <a:off x="812118" y="1525990"/>
            <a:ext cx="7131732" cy="3701331"/>
          </a:xfrm>
          <a:prstGeom prst="rect">
            <a:avLst/>
          </a:prstGeom>
        </p:spPr>
      </p:pic>
      <p:sp>
        <p:nvSpPr>
          <p:cNvPr id="13" name="Rectangle 6"/>
          <p:cNvSpPr>
            <a:spLocks noChangeArrowheads="1"/>
          </p:cNvSpPr>
          <p:nvPr/>
        </p:nvSpPr>
        <p:spPr bwMode="blackWhite">
          <a:xfrm>
            <a:off x="965200" y="5227321"/>
            <a:ext cx="6578600" cy="109219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cs typeface="Arial" pitchFamily="34" charset="0"/>
              </a:rPr>
              <a:t>The concern was that TNCs were seeking to offload risk on to personal auto insurers.  An increasing number of personal auto insurers have developed solutions to ensure that coverage gaps are minimized</a:t>
            </a:r>
            <a:endParaRPr lang="en-US" b="1" dirty="0">
              <a:solidFill>
                <a:srgbClr val="FFFFFF"/>
              </a:solidFill>
              <a:cs typeface="Arial" pitchFamily="34" charset="0"/>
            </a:endParaRPr>
          </a:p>
        </p:txBody>
      </p:sp>
    </p:spTree>
    <p:custDataLst>
      <p:tags r:id="rId1"/>
    </p:custDataLst>
    <p:extLst>
      <p:ext uri="{BB962C8B-B14F-4D97-AF65-F5344CB8AC3E}">
        <p14:creationId xmlns:p14="http://schemas.microsoft.com/office/powerpoint/2010/main" val="13898052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241944" y="6353640"/>
            <a:ext cx="2625329" cy="207749"/>
          </a:xfrm>
          <a:prstGeom prst="rect">
            <a:avLst/>
          </a:prstGeom>
          <a:noFill/>
          <a:ln w="9525" algn="ctr">
            <a:noFill/>
            <a:miter lim="800000"/>
            <a:headEnd/>
            <a:tailEnd/>
          </a:ln>
        </p:spPr>
        <p:txBody>
          <a:bodyPr anchor="ctr">
            <a:spAutoFit/>
          </a:bodyPr>
          <a:lstStyle/>
          <a:p>
            <a:pPr eaLnBrk="1" hangingPunct="1">
              <a:defRPr/>
            </a:pPr>
            <a:r>
              <a:rPr lang="en-US" sz="750" dirty="0">
                <a:solidFill>
                  <a:srgbClr val="000000">
                    <a:lumMod val="75000"/>
                  </a:srgbClr>
                </a:solidFill>
              </a:rPr>
              <a:t>Source: ISO.</a:t>
            </a:r>
            <a:endParaRPr lang="en-US" sz="750" i="1" dirty="0">
              <a:solidFill>
                <a:srgbClr val="000000">
                  <a:lumMod val="75000"/>
                </a:srgbClr>
              </a:solidFill>
            </a:endParaRPr>
          </a:p>
        </p:txBody>
      </p:sp>
      <p:sp>
        <p:nvSpPr>
          <p:cNvPr id="62467" name="Title 1"/>
          <p:cNvSpPr>
            <a:spLocks noGrp="1"/>
          </p:cNvSpPr>
          <p:nvPr>
            <p:ph type="title"/>
          </p:nvPr>
        </p:nvSpPr>
        <p:spPr>
          <a:xfrm>
            <a:off x="170823" y="153362"/>
            <a:ext cx="7002137" cy="645319"/>
          </a:xfrm>
        </p:spPr>
        <p:txBody>
          <a:bodyPr/>
          <a:lstStyle/>
          <a:p>
            <a:r>
              <a:rPr lang="en-US" altLang="en-US" dirty="0" smtClean="0">
                <a:latin typeface="Arial" panose="020B0604020202020204" pitchFamily="34" charset="0"/>
                <a:ea typeface="ＭＳ Ｐゴシック" panose="020B0600070205080204" pitchFamily="34" charset="-128"/>
              </a:rPr>
              <a:t>Ridesharing Regulation/Legislation and Status of ISO Filings as of 9/30/15</a:t>
            </a:r>
          </a:p>
        </p:txBody>
      </p:sp>
      <p:sp>
        <p:nvSpPr>
          <p:cNvPr id="62470" name="TextBox 4"/>
          <p:cNvSpPr txBox="1">
            <a:spLocks noChangeArrowheads="1"/>
          </p:cNvSpPr>
          <p:nvPr/>
        </p:nvSpPr>
        <p:spPr bwMode="auto">
          <a:xfrm>
            <a:off x="7543800" y="5715001"/>
            <a:ext cx="4000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900"/>
              <a:pPr algn="r"/>
              <a:t>139</a:t>
            </a:fld>
            <a:endParaRPr lang="en-US" altLang="en-US" sz="1350"/>
          </a:p>
        </p:txBody>
      </p:sp>
      <p:pic>
        <p:nvPicPr>
          <p:cNvPr id="2" name="Picture 1"/>
          <p:cNvPicPr>
            <a:picLocks noChangeAspect="1"/>
          </p:cNvPicPr>
          <p:nvPr/>
        </p:nvPicPr>
        <p:blipFill>
          <a:blip r:embed="rId4"/>
          <a:stretch>
            <a:fillRect/>
          </a:stretch>
        </p:blipFill>
        <p:spPr>
          <a:xfrm>
            <a:off x="170823" y="2321923"/>
            <a:ext cx="4506646" cy="2865140"/>
          </a:xfrm>
          <a:prstGeom prst="rect">
            <a:avLst/>
          </a:prstGeom>
        </p:spPr>
      </p:pic>
      <p:pic>
        <p:nvPicPr>
          <p:cNvPr id="3" name="Picture 2"/>
          <p:cNvPicPr>
            <a:picLocks noChangeAspect="1"/>
          </p:cNvPicPr>
          <p:nvPr/>
        </p:nvPicPr>
        <p:blipFill>
          <a:blip r:embed="rId5"/>
          <a:stretch>
            <a:fillRect/>
          </a:stretch>
        </p:blipFill>
        <p:spPr>
          <a:xfrm>
            <a:off x="4339005" y="2363473"/>
            <a:ext cx="4804996" cy="2819645"/>
          </a:xfrm>
          <a:prstGeom prst="rect">
            <a:avLst/>
          </a:prstGeom>
        </p:spPr>
      </p:pic>
      <p:sp>
        <p:nvSpPr>
          <p:cNvPr id="9" name="Rectangle 3"/>
          <p:cNvSpPr>
            <a:spLocks noChangeArrowheads="1"/>
          </p:cNvSpPr>
          <p:nvPr/>
        </p:nvSpPr>
        <p:spPr bwMode="black">
          <a:xfrm>
            <a:off x="5585150" y="1935463"/>
            <a:ext cx="2561682" cy="249299"/>
          </a:xfrm>
          <a:prstGeom prst="rect">
            <a:avLst/>
          </a:prstGeom>
          <a:noFill/>
          <a:ln w="9525" algn="ctr">
            <a:noFill/>
            <a:miter lim="800000"/>
            <a:headEnd/>
            <a:tailEnd/>
          </a:ln>
        </p:spPr>
        <p:txBody>
          <a:bodyPr wrap="square" lIns="0" tIns="0" rIns="0" bIns="0">
            <a:spAutoFit/>
          </a:bodyPr>
          <a:lstStyle/>
          <a:p>
            <a:pPr algn="ctr" defTabSz="85725" eaLnBrk="0" hangingPunct="0">
              <a:lnSpc>
                <a:spcPct val="90000"/>
              </a:lnSpc>
              <a:spcBef>
                <a:spcPct val="20000"/>
              </a:spcBef>
            </a:pPr>
            <a:r>
              <a:rPr lang="en-US" b="1" u="sng" dirty="0">
                <a:solidFill>
                  <a:srgbClr val="225A7A"/>
                </a:solidFill>
                <a:cs typeface="Arial" pitchFamily="34" charset="0"/>
              </a:rPr>
              <a:t>Status of ISO Filings</a:t>
            </a:r>
          </a:p>
        </p:txBody>
      </p:sp>
      <p:sp>
        <p:nvSpPr>
          <p:cNvPr id="12" name="Rectangle 3"/>
          <p:cNvSpPr>
            <a:spLocks noChangeArrowheads="1"/>
          </p:cNvSpPr>
          <p:nvPr/>
        </p:nvSpPr>
        <p:spPr bwMode="black">
          <a:xfrm>
            <a:off x="561460" y="1686164"/>
            <a:ext cx="2561682" cy="498598"/>
          </a:xfrm>
          <a:prstGeom prst="rect">
            <a:avLst/>
          </a:prstGeom>
          <a:noFill/>
          <a:ln w="9525" algn="ctr">
            <a:noFill/>
            <a:miter lim="800000"/>
            <a:headEnd/>
            <a:tailEnd/>
          </a:ln>
        </p:spPr>
        <p:txBody>
          <a:bodyPr wrap="square" lIns="0" tIns="0" rIns="0" bIns="0">
            <a:spAutoFit/>
          </a:bodyPr>
          <a:lstStyle/>
          <a:p>
            <a:pPr algn="ctr" defTabSz="85725" eaLnBrk="0" hangingPunct="0">
              <a:lnSpc>
                <a:spcPct val="90000"/>
              </a:lnSpc>
              <a:spcBef>
                <a:spcPct val="20000"/>
              </a:spcBef>
            </a:pPr>
            <a:r>
              <a:rPr lang="en-US" b="1" dirty="0">
                <a:solidFill>
                  <a:srgbClr val="225A7A"/>
                </a:solidFill>
                <a:cs typeface="Arial" pitchFamily="34" charset="0"/>
              </a:rPr>
              <a:t>Status Ride Sharing </a:t>
            </a:r>
            <a:r>
              <a:rPr lang="en-US" b="1" u="sng" dirty="0">
                <a:solidFill>
                  <a:srgbClr val="225A7A"/>
                </a:solidFill>
                <a:cs typeface="Arial" pitchFamily="34" charset="0"/>
              </a:rPr>
              <a:t>Legislation/Regulation</a:t>
            </a:r>
          </a:p>
        </p:txBody>
      </p:sp>
    </p:spTree>
    <p:custDataLst>
      <p:tags r:id="rId1"/>
    </p:custDataLst>
    <p:extLst>
      <p:ext uri="{BB962C8B-B14F-4D97-AF65-F5344CB8AC3E}">
        <p14:creationId xmlns:p14="http://schemas.microsoft.com/office/powerpoint/2010/main" val="180564451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110"/>
          <p:cNvSpPr>
            <a:spLocks noGrp="1" noChangeArrowheads="1"/>
          </p:cNvSpPr>
          <p:nvPr>
            <p:ph type="sldNum" sz="quarter" idx="12"/>
          </p:nvPr>
        </p:nvSpPr>
        <p:spPr>
          <a:noFill/>
        </p:spPr>
        <p:txBody>
          <a:bodyPr/>
          <a:lstStyle/>
          <a:p>
            <a:fld id="{D43AB7AF-3AFC-4531-ABC2-5B0A2AD9774C}" type="slidenum">
              <a:rPr lang="en-US" smtClean="0"/>
              <a:pPr/>
              <a:t>14</a:t>
            </a:fld>
            <a:endParaRPr lang="en-US" smtClean="0"/>
          </a:p>
        </p:txBody>
      </p:sp>
      <p:graphicFrame>
        <p:nvGraphicFramePr>
          <p:cNvPr id="32770" name="Object 3"/>
          <p:cNvGraphicFramePr>
            <a:graphicFrameLocks noGrp="1" noChangeAspect="1"/>
          </p:cNvGraphicFramePr>
          <p:nvPr>
            <p:ph idx="4294967295"/>
            <p:extLst>
              <p:ext uri="{D42A27DB-BD31-4B8C-83A1-F6EECF244321}">
                <p14:modId xmlns:p14="http://schemas.microsoft.com/office/powerpoint/2010/main" val="4035211266"/>
              </p:ext>
            </p:extLst>
          </p:nvPr>
        </p:nvGraphicFramePr>
        <p:xfrm>
          <a:off x="58738" y="1398588"/>
          <a:ext cx="9080500" cy="4706937"/>
        </p:xfrm>
        <a:graphic>
          <a:graphicData uri="http://schemas.openxmlformats.org/presentationml/2006/ole">
            <mc:AlternateContent xmlns:mc="http://schemas.openxmlformats.org/markup-compatibility/2006">
              <mc:Choice xmlns:v="urn:schemas-microsoft-com:vml" Requires="v">
                <p:oleObj spid="_x0000_s28505154" name="Chart" r:id="rId4" imgW="5880039" imgH="3047861" progId="MSGraph.Chart.8">
                  <p:embed followColorScheme="full"/>
                </p:oleObj>
              </mc:Choice>
              <mc:Fallback>
                <p:oleObj name="Chart" r:id="rId4" imgW="5880039" imgH="3047861" progId="MSGraph.Chart.8">
                  <p:embed followColorScheme="full"/>
                  <p:pic>
                    <p:nvPicPr>
                      <p:cNvPr id="0" name=""/>
                      <p:cNvPicPr>
                        <a:picLocks noChangeAspect="1" noChangeArrowheads="1"/>
                      </p:cNvPicPr>
                      <p:nvPr/>
                    </p:nvPicPr>
                    <p:blipFill>
                      <a:blip r:embed="rId5"/>
                      <a:srcRect/>
                      <a:stretch>
                        <a:fillRect/>
                      </a:stretch>
                    </p:blipFill>
                    <p:spPr bwMode="auto">
                      <a:xfrm>
                        <a:off x="58738" y="1398588"/>
                        <a:ext cx="9080500" cy="4706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72" name="Rectangle 7"/>
          <p:cNvSpPr>
            <a:spLocks noChangeArrowheads="1"/>
          </p:cNvSpPr>
          <p:nvPr/>
        </p:nvSpPr>
        <p:spPr bwMode="auto">
          <a:xfrm>
            <a:off x="0" y="6362140"/>
            <a:ext cx="8750300" cy="430887"/>
          </a:xfrm>
          <a:prstGeom prst="rect">
            <a:avLst/>
          </a:prstGeom>
          <a:noFill/>
          <a:ln w="9525">
            <a:noFill/>
            <a:miter lim="800000"/>
            <a:headEnd/>
            <a:tailEnd/>
          </a:ln>
        </p:spPr>
        <p:txBody>
          <a:bodyPr>
            <a:spAutoFit/>
          </a:bodyPr>
          <a:lstStyle/>
          <a:p>
            <a:r>
              <a:rPr lang="en-US" sz="1100" dirty="0" smtClean="0"/>
              <a:t>*Latest available.</a:t>
            </a:r>
          </a:p>
          <a:p>
            <a:r>
              <a:rPr lang="en-US" sz="1100" dirty="0" smtClean="0"/>
              <a:t>Sources</a:t>
            </a:r>
            <a:r>
              <a:rPr lang="en-US" sz="1100" dirty="0"/>
              <a:t>:  NAIC</a:t>
            </a:r>
          </a:p>
        </p:txBody>
      </p:sp>
      <p:sp>
        <p:nvSpPr>
          <p:cNvPr id="7" name="AutoShape 6"/>
          <p:cNvSpPr>
            <a:spLocks noChangeArrowheads="1"/>
          </p:cNvSpPr>
          <p:nvPr/>
        </p:nvSpPr>
        <p:spPr bwMode="blackWhite">
          <a:xfrm>
            <a:off x="2374116" y="3950148"/>
            <a:ext cx="3708400" cy="1062038"/>
          </a:xfrm>
          <a:prstGeom prst="wedgeRectCallout">
            <a:avLst>
              <a:gd name="adj1" fmla="val 91937"/>
              <a:gd name="adj2" fmla="val 5945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Hurricanes Katrina and Rita made Louisiana and Mississippi the least profitable states for home insurers from </a:t>
            </a:r>
            <a:r>
              <a:rPr lang="en-US" sz="1600" b="1" dirty="0" smtClean="0">
                <a:solidFill>
                  <a:schemeClr val="bg1"/>
                </a:solidFill>
              </a:rPr>
              <a:t>2004-2013</a:t>
            </a:r>
            <a:endParaRPr lang="en-US" sz="1600" b="1" dirty="0">
              <a:solidFill>
                <a:schemeClr val="bg1"/>
              </a:solidFill>
            </a:endParaRPr>
          </a:p>
        </p:txBody>
      </p:sp>
      <p:sp>
        <p:nvSpPr>
          <p:cNvPr id="32774" name="Rectangle 3"/>
          <p:cNvSpPr>
            <a:spLocks noChangeArrowheads="1"/>
          </p:cNvSpPr>
          <p:nvPr/>
        </p:nvSpPr>
        <p:spPr bwMode="black">
          <a:xfrm>
            <a:off x="293688" y="1200150"/>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32775" name="Rectangle 31"/>
          <p:cNvSpPr>
            <a:spLocks noChangeArrowheads="1"/>
          </p:cNvSpPr>
          <p:nvPr/>
        </p:nvSpPr>
        <p:spPr bwMode="black">
          <a:xfrm>
            <a:off x="266700"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32776" name="Rectangle 2"/>
          <p:cNvSpPr txBox="1">
            <a:spLocks noChangeArrowheads="1"/>
          </p:cNvSpPr>
          <p:nvPr/>
        </p:nvSpPr>
        <p:spPr bwMode="auto">
          <a:xfrm>
            <a:off x="-39688" y="39688"/>
            <a:ext cx="8035926" cy="854075"/>
          </a:xfrm>
          <a:prstGeom prst="rect">
            <a:avLst/>
          </a:prstGeom>
          <a:noFill/>
          <a:ln w="9525">
            <a:noFill/>
            <a:miter lim="800000"/>
            <a:headEnd/>
            <a:tailEnd/>
          </a:ln>
        </p:spPr>
        <p:txBody>
          <a:bodyPr lIns="92075" tIns="46038" rIns="92075" bIns="46038" anchor="b"/>
          <a:lstStyle/>
          <a:p>
            <a:pPr eaLnBrk="0" hangingPunct="0"/>
            <a:r>
              <a:rPr lang="en-US" sz="2800" b="1" dirty="0">
                <a:solidFill>
                  <a:schemeClr val="accent1"/>
                </a:solidFill>
              </a:rPr>
              <a:t>Return on Net Worth: Homeowners Insurance, </a:t>
            </a:r>
          </a:p>
          <a:p>
            <a:pPr eaLnBrk="0" hangingPunct="0"/>
            <a:r>
              <a:rPr lang="en-US" sz="2800" b="1" dirty="0">
                <a:solidFill>
                  <a:schemeClr val="accent1"/>
                </a:solidFill>
              </a:rPr>
              <a:t>10-Year Average </a:t>
            </a:r>
            <a:r>
              <a:rPr lang="en-US" sz="2800" b="1" dirty="0" smtClean="0">
                <a:solidFill>
                  <a:schemeClr val="accent1"/>
                </a:solidFill>
              </a:rPr>
              <a:t>(2004-2013*)</a:t>
            </a:r>
            <a:endParaRPr lang="en-US" sz="2800" b="1" dirty="0">
              <a:solidFill>
                <a:schemeClr val="accent1"/>
              </a:solidFill>
            </a:endParaRPr>
          </a:p>
        </p:txBody>
      </p:sp>
    </p:spTree>
    <p:extLst>
      <p:ext uri="{BB962C8B-B14F-4D97-AF65-F5344CB8AC3E}">
        <p14:creationId xmlns:p14="http://schemas.microsoft.com/office/powerpoint/2010/main" val="17857882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170823" y="6292277"/>
            <a:ext cx="2625329" cy="553998"/>
          </a:xfrm>
          <a:prstGeom prst="rect">
            <a:avLst/>
          </a:prstGeom>
          <a:noFill/>
          <a:ln w="9525" algn="ctr">
            <a:noFill/>
            <a:miter lim="800000"/>
            <a:headEnd/>
            <a:tailEnd/>
          </a:ln>
        </p:spPr>
        <p:txBody>
          <a:bodyPr anchor="ctr">
            <a:spAutoFit/>
          </a:bodyPr>
          <a:lstStyle/>
          <a:p>
            <a:pPr eaLnBrk="1" hangingPunct="1">
              <a:defRPr/>
            </a:pPr>
            <a:r>
              <a:rPr lang="en-US" sz="1000" dirty="0" smtClean="0">
                <a:solidFill>
                  <a:srgbClr val="000000">
                    <a:lumMod val="75000"/>
                  </a:srgbClr>
                </a:solidFill>
              </a:rPr>
              <a:t>.</a:t>
            </a:r>
          </a:p>
          <a:p>
            <a:pPr eaLnBrk="1" hangingPunct="1">
              <a:defRPr/>
            </a:pPr>
            <a:r>
              <a:rPr lang="en-US" sz="1000" dirty="0" smtClean="0">
                <a:solidFill>
                  <a:srgbClr val="000000">
                    <a:lumMod val="75000"/>
                  </a:srgbClr>
                </a:solidFill>
              </a:rPr>
              <a:t>*As of Oct. 6, 2015.</a:t>
            </a:r>
          </a:p>
          <a:p>
            <a:pPr eaLnBrk="1" hangingPunct="1">
              <a:defRPr/>
            </a:pPr>
            <a:r>
              <a:rPr lang="en-US" sz="1000" dirty="0" smtClean="0">
                <a:solidFill>
                  <a:srgbClr val="000000">
                    <a:lumMod val="75000"/>
                  </a:srgbClr>
                </a:solidFill>
              </a:rPr>
              <a:t>Source</a:t>
            </a:r>
            <a:r>
              <a:rPr lang="en-US" sz="1000" dirty="0">
                <a:solidFill>
                  <a:srgbClr val="000000">
                    <a:lumMod val="75000"/>
                  </a:srgbClr>
                </a:solidFill>
              </a:rPr>
              <a:t>: </a:t>
            </a:r>
            <a:r>
              <a:rPr lang="en-US" sz="1000" dirty="0" smtClean="0">
                <a:solidFill>
                  <a:srgbClr val="000000">
                    <a:lumMod val="75000"/>
                  </a:srgbClr>
                </a:solidFill>
              </a:rPr>
              <a:t>ISO/Verisk.</a:t>
            </a:r>
            <a:endParaRPr lang="en-US" sz="1000" i="1" dirty="0">
              <a:solidFill>
                <a:srgbClr val="000000">
                  <a:lumMod val="75000"/>
                </a:srgbClr>
              </a:solidFill>
            </a:endParaRPr>
          </a:p>
        </p:txBody>
      </p:sp>
      <p:sp>
        <p:nvSpPr>
          <p:cNvPr id="62467" name="Title 1"/>
          <p:cNvSpPr>
            <a:spLocks noGrp="1"/>
          </p:cNvSpPr>
          <p:nvPr>
            <p:ph type="title"/>
          </p:nvPr>
        </p:nvSpPr>
        <p:spPr>
          <a:xfrm>
            <a:off x="91440" y="194002"/>
            <a:ext cx="8058777" cy="645319"/>
          </a:xfrm>
        </p:spPr>
        <p:txBody>
          <a:bodyPr/>
          <a:lstStyle/>
          <a:p>
            <a:r>
              <a:rPr lang="en-US" altLang="en-US" sz="2800" dirty="0" err="1" smtClean="0">
                <a:latin typeface="Arial" panose="020B0604020202020204" pitchFamily="34" charset="0"/>
                <a:ea typeface="ＭＳ Ｐゴシック" panose="020B0600070205080204" pitchFamily="34" charset="-128"/>
              </a:rPr>
              <a:t>Homesharing</a:t>
            </a:r>
            <a:r>
              <a:rPr lang="en-US" altLang="en-US" sz="2800" dirty="0" smtClean="0">
                <a:latin typeface="Arial" panose="020B0604020202020204" pitchFamily="34" charset="0"/>
                <a:ea typeface="ＭＳ Ｐゴシック" panose="020B0600070205080204" pitchFamily="34" charset="-128"/>
              </a:rPr>
              <a:t>: ISO’s Proposed Changes*</a:t>
            </a:r>
          </a:p>
        </p:txBody>
      </p:sp>
      <p:sp>
        <p:nvSpPr>
          <p:cNvPr id="62470" name="TextBox 4"/>
          <p:cNvSpPr txBox="1">
            <a:spLocks noChangeArrowheads="1"/>
          </p:cNvSpPr>
          <p:nvPr/>
        </p:nvSpPr>
        <p:spPr bwMode="auto">
          <a:xfrm>
            <a:off x="8315960" y="6338442"/>
            <a:ext cx="4000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900"/>
              <a:pPr algn="r"/>
              <a:t>140</a:t>
            </a:fld>
            <a:endParaRPr lang="en-US" altLang="en-US" sz="1350" dirty="0"/>
          </a:p>
        </p:txBody>
      </p:sp>
      <p:sp>
        <p:nvSpPr>
          <p:cNvPr id="3" name="Rectangle 2"/>
          <p:cNvSpPr/>
          <p:nvPr/>
        </p:nvSpPr>
        <p:spPr>
          <a:xfrm>
            <a:off x="6187440" y="1483360"/>
            <a:ext cx="1229360" cy="1341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stretch>
            <a:fillRect/>
          </a:stretch>
        </p:blipFill>
        <p:spPr>
          <a:xfrm>
            <a:off x="445425" y="1571036"/>
            <a:ext cx="7870535" cy="4378973"/>
          </a:xfrm>
          <a:prstGeom prst="rect">
            <a:avLst/>
          </a:prstGeom>
        </p:spPr>
      </p:pic>
    </p:spTree>
    <p:custDataLst>
      <p:tags r:id="rId1"/>
    </p:custDataLst>
    <p:extLst>
      <p:ext uri="{BB962C8B-B14F-4D97-AF65-F5344CB8AC3E}">
        <p14:creationId xmlns:p14="http://schemas.microsoft.com/office/powerpoint/2010/main" val="2691599520"/>
      </p:ext>
    </p:extLst>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141</a:t>
            </a:fld>
            <a:endParaRPr lang="en-US" smtClean="0">
              <a:solidFill>
                <a:srgbClr val="000000"/>
              </a:solidFill>
            </a:endParaRPr>
          </a:p>
        </p:txBody>
      </p:sp>
      <p:sp>
        <p:nvSpPr>
          <p:cNvPr id="5124" name="Rectangle 3"/>
          <p:cNvSpPr>
            <a:spLocks noGrp="1" noChangeArrowheads="1"/>
          </p:cNvSpPr>
          <p:nvPr>
            <p:ph type="title"/>
          </p:nvPr>
        </p:nvSpPr>
        <p:spPr>
          <a:xfrm>
            <a:off x="127897" y="92143"/>
            <a:ext cx="8396671" cy="860425"/>
          </a:xfrm>
        </p:spPr>
        <p:txBody>
          <a:bodyPr/>
          <a:lstStyle/>
          <a:p>
            <a:r>
              <a:rPr lang="en-US" dirty="0" smtClean="0"/>
              <a:t>Send in the Drones: Potential Rapid </a:t>
            </a:r>
            <a:br>
              <a:rPr lang="en-US" dirty="0" smtClean="0"/>
            </a:br>
            <a:r>
              <a:rPr lang="en-US" dirty="0" smtClean="0"/>
              <a:t>Adoption in Industry; Media Loves It</a:t>
            </a: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8574" y="1313645"/>
            <a:ext cx="3310236" cy="2018231"/>
          </a:xfrm>
          <a:prstGeom prst="rect">
            <a:avLst/>
          </a:prstGeom>
        </p:spPr>
      </p:pic>
      <p:sp>
        <p:nvSpPr>
          <p:cNvPr id="9" name="Rectangle 3"/>
          <p:cNvSpPr txBox="1">
            <a:spLocks noChangeArrowheads="1"/>
          </p:cNvSpPr>
          <p:nvPr/>
        </p:nvSpPr>
        <p:spPr bwMode="auto">
          <a:xfrm>
            <a:off x="3847896" y="1028355"/>
            <a:ext cx="5185088" cy="5564969"/>
          </a:xfrm>
          <a:prstGeom prst="rect">
            <a:avLst/>
          </a:prstGeom>
          <a:noFill/>
          <a:ln w="57150" algn="ctr">
            <a:no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a:lnSpc>
                <a:spcPts val="2400"/>
              </a:lnSpc>
              <a:spcBef>
                <a:spcPct val="50000"/>
              </a:spcBef>
            </a:pPr>
            <a:r>
              <a:rPr lang="en-US" sz="1800" b="1" kern="0" dirty="0" smtClean="0"/>
              <a:t>Drones or Unmanned Aerial Vehicle (UAV) technology is seeing rapid adoption rate in many industries, including insurance</a:t>
            </a:r>
          </a:p>
          <a:p>
            <a:pPr>
              <a:lnSpc>
                <a:spcPts val="2400"/>
              </a:lnSpc>
              <a:spcBef>
                <a:spcPct val="50000"/>
              </a:spcBef>
            </a:pPr>
            <a:r>
              <a:rPr lang="en-US" sz="1800" b="1" kern="0" dirty="0" smtClean="0"/>
              <a:t>~700,000 drones in US by year-end</a:t>
            </a:r>
          </a:p>
          <a:p>
            <a:pPr>
              <a:lnSpc>
                <a:spcPts val="2400"/>
              </a:lnSpc>
              <a:spcBef>
                <a:spcPct val="50000"/>
              </a:spcBef>
            </a:pPr>
            <a:r>
              <a:rPr lang="en-US" sz="1800" b="1" kern="0" dirty="0" smtClean="0"/>
              <a:t>FAA granting Section 333 exemptions for commercial use and testing of UAS</a:t>
            </a:r>
          </a:p>
          <a:p>
            <a:pPr>
              <a:lnSpc>
                <a:spcPts val="2400"/>
              </a:lnSpc>
              <a:spcBef>
                <a:spcPct val="50000"/>
              </a:spcBef>
            </a:pPr>
            <a:r>
              <a:rPr lang="en-US" sz="1800" b="1" kern="0" dirty="0" smtClean="0"/>
              <a:t>FAA will require most drones to be registered by year-end 2015.</a:t>
            </a:r>
          </a:p>
          <a:p>
            <a:pPr>
              <a:lnSpc>
                <a:spcPts val="2400"/>
              </a:lnSpc>
              <a:spcBef>
                <a:spcPct val="50000"/>
              </a:spcBef>
            </a:pPr>
            <a:r>
              <a:rPr lang="en-US" sz="1800" b="1" kern="0" dirty="0" smtClean="0"/>
              <a:t>At least 5 insurers have received permission to test</a:t>
            </a:r>
          </a:p>
          <a:p>
            <a:pPr>
              <a:lnSpc>
                <a:spcPts val="2400"/>
              </a:lnSpc>
              <a:spcBef>
                <a:spcPct val="50000"/>
              </a:spcBef>
            </a:pPr>
            <a:r>
              <a:rPr lang="en-US" sz="1800" b="1" kern="0" dirty="0" smtClean="0"/>
              <a:t>Wide variety of applications: claims, pre-event property inspections…</a:t>
            </a:r>
          </a:p>
          <a:p>
            <a:pPr>
              <a:lnSpc>
                <a:spcPts val="2400"/>
              </a:lnSpc>
              <a:spcBef>
                <a:spcPct val="50000"/>
              </a:spcBef>
            </a:pPr>
            <a:r>
              <a:rPr lang="en-US" sz="1800" b="1" kern="0" dirty="0" smtClean="0"/>
              <a:t>Insurers partnering with construction industry to guide R&amp;D and regulation of UAV use via </a:t>
            </a:r>
            <a:r>
              <a:rPr lang="en-US" sz="1800" b="1" i="1" kern="0" dirty="0" smtClean="0"/>
              <a:t>Property Drone Consortium</a:t>
            </a:r>
            <a:r>
              <a:rPr lang="en-US" sz="1800" b="1" kern="0" dirty="0" smtClean="0"/>
              <a:t>: </a:t>
            </a:r>
            <a:r>
              <a:rPr lang="en-US" sz="1800" b="1" kern="0" dirty="0" smtClean="0">
                <a:hlinkClick r:id="rId4"/>
              </a:rPr>
              <a:t>www.propertydrone.org</a:t>
            </a:r>
            <a:r>
              <a:rPr lang="en-US" sz="1800" b="1" kern="0" dirty="0" smtClean="0"/>
              <a:t> </a:t>
            </a:r>
          </a:p>
          <a:p>
            <a:pPr>
              <a:lnSpc>
                <a:spcPts val="2400"/>
              </a:lnSpc>
              <a:spcBef>
                <a:spcPct val="50000"/>
              </a:spcBef>
            </a:pPr>
            <a:endParaRPr lang="en-US" sz="1800" b="1" kern="0" dirty="0" smtClean="0"/>
          </a:p>
          <a:p>
            <a:pPr>
              <a:lnSpc>
                <a:spcPts val="2400"/>
              </a:lnSpc>
              <a:spcBef>
                <a:spcPct val="50000"/>
              </a:spcBef>
            </a:pPr>
            <a:endParaRPr lang="en-US" sz="1800" b="1" kern="0" dirty="0" smtClean="0"/>
          </a:p>
        </p:txBody>
      </p:sp>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7897" y="3692953"/>
            <a:ext cx="3542582" cy="2242865"/>
          </a:xfrm>
          <a:prstGeom prst="rect">
            <a:avLst/>
          </a:prstGeom>
          <a:ln>
            <a:solidFill>
              <a:schemeClr val="accent1"/>
            </a:solidFill>
          </a:ln>
        </p:spPr>
      </p:pic>
    </p:spTree>
    <p:extLst>
      <p:ext uri="{BB962C8B-B14F-4D97-AF65-F5344CB8AC3E}">
        <p14:creationId xmlns:p14="http://schemas.microsoft.com/office/powerpoint/2010/main" val="232439543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left)">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wipe(left)">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wipe(left)">
                                      <p:cBhvr>
                                        <p:cTn id="3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utoUpdateAnimBg="0"/>
    </p:bldLst>
  </p:timing>
</p:sld>
</file>

<file path=ppt/slides/slide1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142</a:t>
            </a:fld>
            <a:endParaRPr lang="en-US" sz="900"/>
          </a:p>
        </p:txBody>
      </p:sp>
      <p:sp>
        <p:nvSpPr>
          <p:cNvPr id="65541" name="Rectangle 2"/>
          <p:cNvSpPr>
            <a:spLocks noGrp="1" noChangeArrowheads="1"/>
          </p:cNvSpPr>
          <p:nvPr>
            <p:ph type="title" idx="4294967295"/>
          </p:nvPr>
        </p:nvSpPr>
        <p:spPr>
          <a:xfrm>
            <a:off x="20364" y="31584"/>
            <a:ext cx="7950815" cy="860425"/>
          </a:xfrm>
        </p:spPr>
        <p:txBody>
          <a:bodyPr/>
          <a:lstStyle/>
          <a:p>
            <a:r>
              <a:rPr lang="en-US" dirty="0" smtClean="0"/>
              <a:t>Telematics for Your Home:</a:t>
            </a:r>
            <a:br>
              <a:rPr lang="en-US" dirty="0" smtClean="0"/>
            </a:br>
            <a:r>
              <a:rPr lang="en-US" dirty="0" smtClean="0"/>
              <a:t>The Internet of Things</a:t>
            </a:r>
          </a:p>
        </p:txBody>
      </p:sp>
      <p:sp>
        <p:nvSpPr>
          <p:cNvPr id="1922051" name="Rectangle 3"/>
          <p:cNvSpPr>
            <a:spLocks noGrp="1" noChangeArrowheads="1"/>
          </p:cNvSpPr>
          <p:nvPr>
            <p:ph type="body" idx="4294967295"/>
          </p:nvPr>
        </p:nvSpPr>
        <p:spPr>
          <a:xfrm>
            <a:off x="120650" y="1103313"/>
            <a:ext cx="6753116" cy="4652963"/>
          </a:xfrm>
        </p:spPr>
        <p:txBody>
          <a:bodyPr/>
          <a:lstStyle/>
          <a:p>
            <a:pPr>
              <a:lnSpc>
                <a:spcPts val="2200"/>
              </a:lnSpc>
              <a:spcBef>
                <a:spcPct val="50000"/>
              </a:spcBef>
            </a:pPr>
            <a:r>
              <a:rPr lang="en-US" sz="2100" b="1" dirty="0" smtClean="0"/>
              <a:t>The home is the next frontier for telematics</a:t>
            </a:r>
          </a:p>
          <a:p>
            <a:pPr>
              <a:lnSpc>
                <a:spcPts val="2200"/>
              </a:lnSpc>
              <a:spcBef>
                <a:spcPct val="50000"/>
              </a:spcBef>
            </a:pPr>
            <a:r>
              <a:rPr lang="en-US" sz="2100" b="1" dirty="0" smtClean="0"/>
              <a:t>Rapidly becoming a crowded space</a:t>
            </a:r>
          </a:p>
          <a:p>
            <a:pPr>
              <a:lnSpc>
                <a:spcPts val="2200"/>
              </a:lnSpc>
              <a:spcBef>
                <a:spcPct val="50000"/>
              </a:spcBef>
            </a:pPr>
            <a:r>
              <a:rPr lang="en-US" sz="2100" b="1" dirty="0" smtClean="0"/>
              <a:t>How and with whom will insurers partner?</a:t>
            </a:r>
          </a:p>
          <a:p>
            <a:pPr>
              <a:lnSpc>
                <a:spcPts val="2200"/>
              </a:lnSpc>
              <a:spcBef>
                <a:spcPct val="50000"/>
              </a:spcBef>
            </a:pPr>
            <a:r>
              <a:rPr lang="en-US" sz="2100" b="1" dirty="0" smtClean="0"/>
              <a:t>Can control increasing array of household systems remotely</a:t>
            </a:r>
          </a:p>
          <a:p>
            <a:pPr lvl="1">
              <a:lnSpc>
                <a:spcPts val="2200"/>
              </a:lnSpc>
            </a:pPr>
            <a:r>
              <a:rPr lang="en-US" sz="1900" b="1" dirty="0" smtClean="0"/>
              <a:t>Heat, A/C</a:t>
            </a:r>
          </a:p>
          <a:p>
            <a:pPr lvl="1">
              <a:lnSpc>
                <a:spcPts val="2200"/>
              </a:lnSpc>
            </a:pPr>
            <a:r>
              <a:rPr lang="en-US" sz="1900" b="1" dirty="0" smtClean="0"/>
              <a:t>Fire, CO detection</a:t>
            </a:r>
          </a:p>
          <a:p>
            <a:pPr lvl="1">
              <a:lnSpc>
                <a:spcPts val="2200"/>
              </a:lnSpc>
            </a:pPr>
            <a:r>
              <a:rPr lang="en-US" sz="1900" b="1" dirty="0" smtClean="0"/>
              <a:t>Security Systems</a:t>
            </a:r>
          </a:p>
          <a:p>
            <a:pPr lvl="1">
              <a:lnSpc>
                <a:spcPts val="2200"/>
              </a:lnSpc>
            </a:pPr>
            <a:r>
              <a:rPr lang="en-US" sz="1900" b="1" dirty="0" smtClean="0"/>
              <a:t>Cameras/Monitors</a:t>
            </a:r>
          </a:p>
          <a:p>
            <a:pPr lvl="1">
              <a:lnSpc>
                <a:spcPts val="2200"/>
              </a:lnSpc>
            </a:pPr>
            <a:r>
              <a:rPr lang="en-US" sz="1900" b="1" dirty="0" smtClean="0"/>
              <a:t>Appliances</a:t>
            </a:r>
          </a:p>
          <a:p>
            <a:pPr lvl="1">
              <a:lnSpc>
                <a:spcPts val="2200"/>
              </a:lnSpc>
            </a:pPr>
            <a:r>
              <a:rPr lang="en-US" sz="1900" b="1" dirty="0" smtClean="0"/>
              <a:t>Lighting</a:t>
            </a:r>
          </a:p>
          <a:p>
            <a:pPr>
              <a:lnSpc>
                <a:spcPts val="2200"/>
              </a:lnSpc>
            </a:pPr>
            <a:r>
              <a:rPr lang="en-US" sz="2100" b="1" dirty="0" smtClean="0"/>
              <a:t>Technology is adaptive</a:t>
            </a:r>
          </a:p>
          <a:p>
            <a:pPr lvl="1">
              <a:lnSpc>
                <a:spcPts val="2200"/>
              </a:lnSpc>
            </a:pPr>
            <a:r>
              <a:rPr lang="en-US" sz="1900" b="1" i="1" dirty="0" smtClean="0">
                <a:solidFill>
                  <a:srgbClr val="C00000"/>
                </a:solidFill>
              </a:rPr>
              <a:t>Uses sensors and algorithms to learn about you</a:t>
            </a:r>
          </a:p>
          <a:p>
            <a:pPr>
              <a:lnSpc>
                <a:spcPts val="2200"/>
              </a:lnSpc>
              <a:spcBef>
                <a:spcPct val="50000"/>
              </a:spcBef>
            </a:pPr>
            <a:endParaRPr lang="en-US" sz="2100" b="1" dirty="0" smtClean="0"/>
          </a:p>
          <a:p>
            <a:pPr>
              <a:lnSpc>
                <a:spcPts val="2200"/>
              </a:lnSpc>
              <a:spcBef>
                <a:spcPct val="50000"/>
              </a:spcBef>
            </a:pPr>
            <a:endParaRPr lang="en-US" sz="2100" b="1" dirty="0" smtClean="0"/>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Picture 14"/>
          <p:cNvPicPr>
            <a:picLocks noChangeAspect="1"/>
          </p:cNvPicPr>
          <p:nvPr/>
        </p:nvPicPr>
        <p:blipFill rotWithShape="1">
          <a:blip r:embed="rId3" cstate="screen">
            <a:extLst>
              <a:ext uri="{28A0092B-C50C-407E-A947-70E740481C1C}">
                <a14:useLocalDpi xmlns:a14="http://schemas.microsoft.com/office/drawing/2010/main"/>
              </a:ext>
            </a:extLst>
          </a:blip>
          <a:srcRect b="-266"/>
          <a:stretch/>
        </p:blipFill>
        <p:spPr>
          <a:xfrm>
            <a:off x="3761423" y="3214025"/>
            <a:ext cx="5063489" cy="2930439"/>
          </a:xfrm>
          <a:prstGeom prst="rect">
            <a:avLst/>
          </a:prstGeom>
        </p:spPr>
      </p:pic>
      <p:sp>
        <p:nvSpPr>
          <p:cNvPr id="16" name="AutoShape 2" descr="Image result for nest logo"/>
          <p:cNvSpPr>
            <a:spLocks noChangeAspect="1" noChangeArrowheads="1"/>
          </p:cNvSpPr>
          <p:nvPr/>
        </p:nvSpPr>
        <p:spPr bwMode="auto">
          <a:xfrm>
            <a:off x="6194694" y="1103313"/>
            <a:ext cx="1152525" cy="115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 name="Picture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25640" y="1235240"/>
            <a:ext cx="1429407" cy="1429407"/>
          </a:xfrm>
          <a:prstGeom prst="rect">
            <a:avLst/>
          </a:prstGeom>
        </p:spPr>
      </p:pic>
      <p:pic>
        <p:nvPicPr>
          <p:cNvPr id="18" name="Picture 1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62875" y="1264144"/>
            <a:ext cx="838200" cy="1371600"/>
          </a:xfrm>
          <a:prstGeom prst="rect">
            <a:avLst/>
          </a:prstGeom>
        </p:spPr>
      </p:pic>
    </p:spTree>
    <p:extLst>
      <p:ext uri="{BB962C8B-B14F-4D97-AF65-F5344CB8AC3E}">
        <p14:creationId xmlns:p14="http://schemas.microsoft.com/office/powerpoint/2010/main" val="14601689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22051">
                                            <p:txEl>
                                              <p:pRg st="4" end="4"/>
                                            </p:txEl>
                                          </p:spTgt>
                                        </p:tgtEl>
                                        <p:attrNameLst>
                                          <p:attrName>style.visibility</p:attrName>
                                        </p:attrNameLst>
                                      </p:cBhvr>
                                      <p:to>
                                        <p:strVal val="visible"/>
                                      </p:to>
                                    </p:set>
                                    <p:animEffect transition="in" filter="wipe(left)">
                                      <p:cBhvr>
                                        <p:cTn id="25" dur="500"/>
                                        <p:tgtEl>
                                          <p:spTgt spid="1922051">
                                            <p:txEl>
                                              <p:pRg st="4" end="4"/>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922051">
                                            <p:txEl>
                                              <p:pRg st="5" end="5"/>
                                            </p:txEl>
                                          </p:spTgt>
                                        </p:tgtEl>
                                        <p:attrNameLst>
                                          <p:attrName>style.visibility</p:attrName>
                                        </p:attrNameLst>
                                      </p:cBhvr>
                                      <p:to>
                                        <p:strVal val="visible"/>
                                      </p:to>
                                    </p:set>
                                    <p:animEffect transition="in" filter="wipe(left)">
                                      <p:cBhvr>
                                        <p:cTn id="28" dur="500"/>
                                        <p:tgtEl>
                                          <p:spTgt spid="1922051">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922051">
                                            <p:txEl>
                                              <p:pRg st="8" end="8"/>
                                            </p:txEl>
                                          </p:spTgt>
                                        </p:tgtEl>
                                        <p:attrNameLst>
                                          <p:attrName>style.visibility</p:attrName>
                                        </p:attrNameLst>
                                      </p:cBhvr>
                                      <p:to>
                                        <p:strVal val="visible"/>
                                      </p:to>
                                    </p:set>
                                    <p:animEffect transition="in" filter="wipe(left)">
                                      <p:cBhvr>
                                        <p:cTn id="37" dur="500"/>
                                        <p:tgtEl>
                                          <p:spTgt spid="1922051">
                                            <p:txEl>
                                              <p:pRg st="8" end="8"/>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922051">
                                            <p:txEl>
                                              <p:pRg st="9" end="9"/>
                                            </p:txEl>
                                          </p:spTgt>
                                        </p:tgtEl>
                                        <p:attrNameLst>
                                          <p:attrName>style.visibility</p:attrName>
                                        </p:attrNameLst>
                                      </p:cBhvr>
                                      <p:to>
                                        <p:strVal val="visible"/>
                                      </p:to>
                                    </p:set>
                                    <p:animEffect transition="in" filter="wipe(left)">
                                      <p:cBhvr>
                                        <p:cTn id="40" dur="500"/>
                                        <p:tgtEl>
                                          <p:spTgt spid="1922051">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922051">
                                            <p:txEl>
                                              <p:pRg st="10" end="10"/>
                                            </p:txEl>
                                          </p:spTgt>
                                        </p:tgtEl>
                                        <p:attrNameLst>
                                          <p:attrName>style.visibility</p:attrName>
                                        </p:attrNameLst>
                                      </p:cBhvr>
                                      <p:to>
                                        <p:strVal val="visible"/>
                                      </p:to>
                                    </p:set>
                                    <p:animEffect transition="in" filter="wipe(left)">
                                      <p:cBhvr>
                                        <p:cTn id="45" dur="500"/>
                                        <p:tgtEl>
                                          <p:spTgt spid="1922051">
                                            <p:txEl>
                                              <p:pRg st="10" end="10"/>
                                            </p:tx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922051">
                                            <p:txEl>
                                              <p:pRg st="11" end="11"/>
                                            </p:txEl>
                                          </p:spTgt>
                                        </p:tgtEl>
                                        <p:attrNameLst>
                                          <p:attrName>style.visibility</p:attrName>
                                        </p:attrNameLst>
                                      </p:cBhvr>
                                      <p:to>
                                        <p:strVal val="visible"/>
                                      </p:to>
                                    </p:set>
                                    <p:animEffect transition="in" filter="wipe(left)">
                                      <p:cBhvr>
                                        <p:cTn id="48" dur="500"/>
                                        <p:tgtEl>
                                          <p:spTgt spid="192205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143</a:t>
            </a:fld>
            <a:endParaRPr lang="en-US" sz="900"/>
          </a:p>
        </p:txBody>
      </p:sp>
      <p:sp>
        <p:nvSpPr>
          <p:cNvPr id="65541" name="Rectangle 2"/>
          <p:cNvSpPr>
            <a:spLocks noGrp="1" noChangeArrowheads="1"/>
          </p:cNvSpPr>
          <p:nvPr>
            <p:ph type="title" idx="4294967295"/>
          </p:nvPr>
        </p:nvSpPr>
        <p:spPr>
          <a:xfrm>
            <a:off x="20364" y="31584"/>
            <a:ext cx="7950815" cy="860425"/>
          </a:xfrm>
        </p:spPr>
        <p:txBody>
          <a:bodyPr/>
          <a:lstStyle/>
          <a:p>
            <a:r>
              <a:rPr lang="en-US" dirty="0" smtClean="0"/>
              <a:t>Partnerships with Insurers: Selling     Safety and Savings Simultaneously</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2" descr="Image result for nest logo"/>
          <p:cNvSpPr>
            <a:spLocks noChangeAspect="1" noChangeArrowheads="1"/>
          </p:cNvSpPr>
          <p:nvPr/>
        </p:nvSpPr>
        <p:spPr bwMode="auto">
          <a:xfrm>
            <a:off x="6194694" y="1103313"/>
            <a:ext cx="1152525" cy="115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l="2653" t="8987" r="4495" b="7547"/>
          <a:stretch/>
        </p:blipFill>
        <p:spPr>
          <a:xfrm>
            <a:off x="209998" y="1235075"/>
            <a:ext cx="8391077" cy="3979862"/>
          </a:xfrm>
          <a:prstGeom prst="rect">
            <a:avLst/>
          </a:prstGeom>
        </p:spPr>
      </p:pic>
      <p:pic>
        <p:nvPicPr>
          <p:cNvPr id="19" name="Picture 1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27037" y="1235075"/>
            <a:ext cx="1429407" cy="1429407"/>
          </a:xfrm>
          <a:prstGeom prst="rect">
            <a:avLst/>
          </a:prstGeom>
        </p:spPr>
      </p:pic>
      <p:sp>
        <p:nvSpPr>
          <p:cNvPr id="9" name="TextBox 8"/>
          <p:cNvSpPr txBox="1"/>
          <p:nvPr/>
        </p:nvSpPr>
        <p:spPr>
          <a:xfrm>
            <a:off x="120650" y="6464498"/>
            <a:ext cx="8480425" cy="307777"/>
          </a:xfrm>
          <a:prstGeom prst="rect">
            <a:avLst/>
          </a:prstGeom>
          <a:noFill/>
        </p:spPr>
        <p:txBody>
          <a:bodyPr wrap="square" rtlCol="0">
            <a:spAutoFit/>
          </a:bodyPr>
          <a:lstStyle/>
          <a:p>
            <a:r>
              <a:rPr lang="en-US" sz="1400" dirty="0" smtClean="0"/>
              <a:t>Source: </a:t>
            </a:r>
            <a:r>
              <a:rPr lang="en-US" sz="1400" dirty="0" smtClean="0">
                <a:hlinkClick r:id="rId5"/>
              </a:rPr>
              <a:t>https</a:t>
            </a:r>
            <a:r>
              <a:rPr lang="en-US" sz="1400" dirty="0">
                <a:hlinkClick r:id="rId5"/>
              </a:rPr>
              <a:t>://nest.com/insurance-partners</a:t>
            </a:r>
            <a:r>
              <a:rPr lang="en-US" sz="1400" dirty="0" smtClean="0">
                <a:hlinkClick r:id="rId5"/>
              </a:rPr>
              <a:t>/</a:t>
            </a:r>
            <a:r>
              <a:rPr lang="en-US" sz="1400" dirty="0" smtClean="0"/>
              <a:t> accessed 11/1/15; </a:t>
            </a:r>
            <a:r>
              <a:rPr lang="en-US" sz="1400" dirty="0"/>
              <a:t>Insurance Information Institute </a:t>
            </a:r>
            <a:r>
              <a:rPr lang="en-US" sz="1400" dirty="0" smtClean="0"/>
              <a:t>research. </a:t>
            </a:r>
            <a:endParaRPr lang="en-US" sz="1400" dirty="0"/>
          </a:p>
        </p:txBody>
      </p:sp>
      <p:sp>
        <p:nvSpPr>
          <p:cNvPr id="21" name="AutoShape 5"/>
          <p:cNvSpPr>
            <a:spLocks noChangeArrowheads="1"/>
          </p:cNvSpPr>
          <p:nvPr/>
        </p:nvSpPr>
        <p:spPr bwMode="blackWhite">
          <a:xfrm>
            <a:off x="393923" y="5507692"/>
            <a:ext cx="8023225" cy="842672"/>
          </a:xfrm>
          <a:prstGeom prst="wedgeRectCallout">
            <a:avLst>
              <a:gd name="adj1" fmla="val 2133"/>
              <a:gd name="adj2" fmla="val -11453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Nest is actively seeking to partner with insurers.  As of Nov. 1, 2015, Nest listed 2 insurance partners offering discounts in a number of states: American Family (MN) and Liberty Mutual (AL, CO, DE, IL, KY, ME, MN, PA, UT and WI)</a:t>
            </a:r>
            <a:endParaRPr lang="en-US" sz="1600" b="1" dirty="0">
              <a:solidFill>
                <a:schemeClr val="bg1"/>
              </a:solidFill>
            </a:endParaRPr>
          </a:p>
        </p:txBody>
      </p:sp>
    </p:spTree>
    <p:extLst>
      <p:ext uri="{BB962C8B-B14F-4D97-AF65-F5344CB8AC3E}">
        <p14:creationId xmlns:p14="http://schemas.microsoft.com/office/powerpoint/2010/main" val="127921888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144</a:t>
            </a:fld>
            <a:endParaRPr lang="en-US" sz="900"/>
          </a:p>
        </p:txBody>
      </p:sp>
      <p:sp>
        <p:nvSpPr>
          <p:cNvPr id="65541" name="Rectangle 2"/>
          <p:cNvSpPr>
            <a:spLocks noGrp="1" noChangeArrowheads="1"/>
          </p:cNvSpPr>
          <p:nvPr>
            <p:ph type="title" idx="4294967295"/>
          </p:nvPr>
        </p:nvSpPr>
        <p:spPr>
          <a:xfrm>
            <a:off x="20364" y="31584"/>
            <a:ext cx="7950815" cy="860425"/>
          </a:xfrm>
        </p:spPr>
        <p:txBody>
          <a:bodyPr/>
          <a:lstStyle/>
          <a:p>
            <a:r>
              <a:rPr lang="en-US" dirty="0" smtClean="0"/>
              <a:t>Partnerships with Insurers</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2" descr="Image result for nest logo"/>
          <p:cNvSpPr>
            <a:spLocks noChangeAspect="1" noChangeArrowheads="1"/>
          </p:cNvSpPr>
          <p:nvPr/>
        </p:nvSpPr>
        <p:spPr bwMode="auto">
          <a:xfrm>
            <a:off x="6194694" y="1103313"/>
            <a:ext cx="1152525" cy="115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 name="Picture 1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56475" y="1143930"/>
            <a:ext cx="1429407" cy="1429407"/>
          </a:xfrm>
          <a:prstGeom prst="rect">
            <a:avLst/>
          </a:prstGeom>
        </p:spPr>
      </p:pic>
      <p:sp>
        <p:nvSpPr>
          <p:cNvPr id="9" name="TextBox 8"/>
          <p:cNvSpPr txBox="1"/>
          <p:nvPr/>
        </p:nvSpPr>
        <p:spPr>
          <a:xfrm>
            <a:off x="120650" y="6464498"/>
            <a:ext cx="8664575" cy="307777"/>
          </a:xfrm>
          <a:prstGeom prst="rect">
            <a:avLst/>
          </a:prstGeom>
          <a:noFill/>
        </p:spPr>
        <p:txBody>
          <a:bodyPr wrap="square" rtlCol="0">
            <a:spAutoFit/>
          </a:bodyPr>
          <a:lstStyle/>
          <a:p>
            <a:r>
              <a:rPr lang="en-US" sz="1400" dirty="0" smtClean="0"/>
              <a:t>Source:  </a:t>
            </a:r>
            <a:r>
              <a:rPr lang="en-US" sz="1400" dirty="0" smtClean="0">
                <a:hlinkClick r:id="rId4"/>
              </a:rPr>
              <a:t>https</a:t>
            </a:r>
            <a:r>
              <a:rPr lang="en-US" sz="1400" dirty="0">
                <a:hlinkClick r:id="rId4"/>
              </a:rPr>
              <a:t>://nest.com/insurance-partners</a:t>
            </a:r>
            <a:r>
              <a:rPr lang="en-US" sz="1400" dirty="0" smtClean="0">
                <a:hlinkClick r:id="rId4"/>
              </a:rPr>
              <a:t>/</a:t>
            </a:r>
            <a:r>
              <a:rPr lang="en-US" sz="1400" dirty="0" smtClean="0"/>
              <a:t> accessed 11/1/15; </a:t>
            </a:r>
            <a:r>
              <a:rPr lang="en-US" sz="1400" dirty="0"/>
              <a:t>Insurance Information Institute </a:t>
            </a:r>
            <a:r>
              <a:rPr lang="en-US" sz="1400" dirty="0" smtClean="0"/>
              <a:t>research. </a:t>
            </a:r>
            <a:endParaRPr lang="en-US" sz="1400" dirty="0"/>
          </a:p>
        </p:txBody>
      </p:sp>
      <p:pic>
        <p:nvPicPr>
          <p:cNvPr id="10" name="Picture 9"/>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6763" y="1244819"/>
            <a:ext cx="6479627" cy="2932641"/>
          </a:xfrm>
          <a:prstGeom prst="rect">
            <a:avLst/>
          </a:prstGeom>
          <a:ln>
            <a:solidFill>
              <a:srgbClr val="28688C"/>
            </a:solidFill>
          </a:ln>
        </p:spPr>
      </p:pic>
      <p:pic>
        <p:nvPicPr>
          <p:cNvPr id="11" name="Picture 10"/>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06763" y="4311484"/>
            <a:ext cx="8103476" cy="2106190"/>
          </a:xfrm>
          <a:prstGeom prst="rect">
            <a:avLst/>
          </a:prstGeom>
          <a:ln>
            <a:solidFill>
              <a:srgbClr val="28688C"/>
            </a:solidFill>
          </a:ln>
        </p:spPr>
      </p:pic>
      <p:sp>
        <p:nvSpPr>
          <p:cNvPr id="20" name="AutoShape 5"/>
          <p:cNvSpPr>
            <a:spLocks noChangeArrowheads="1"/>
          </p:cNvSpPr>
          <p:nvPr/>
        </p:nvSpPr>
        <p:spPr bwMode="blackWhite">
          <a:xfrm>
            <a:off x="7090057" y="2825258"/>
            <a:ext cx="1762244" cy="1101340"/>
          </a:xfrm>
          <a:prstGeom prst="wedgeRectCallout">
            <a:avLst>
              <a:gd name="adj1" fmla="val -86435"/>
              <a:gd name="adj2" fmla="val -2864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Nest is selling its products via insurance partners</a:t>
            </a:r>
            <a:endParaRPr lang="en-US" sz="1600" b="1" dirty="0">
              <a:solidFill>
                <a:schemeClr val="bg1"/>
              </a:solidFill>
            </a:endParaRPr>
          </a:p>
        </p:txBody>
      </p:sp>
      <p:sp>
        <p:nvSpPr>
          <p:cNvPr id="2" name="Oval 1"/>
          <p:cNvSpPr/>
          <p:nvPr/>
        </p:nvSpPr>
        <p:spPr>
          <a:xfrm>
            <a:off x="3523205" y="2760838"/>
            <a:ext cx="3163185" cy="133814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83207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145</a:t>
            </a:fld>
            <a:endParaRPr lang="en-US" sz="900"/>
          </a:p>
        </p:txBody>
      </p:sp>
      <p:sp>
        <p:nvSpPr>
          <p:cNvPr id="65541" name="Rectangle 2"/>
          <p:cNvSpPr>
            <a:spLocks noGrp="1" noChangeArrowheads="1"/>
          </p:cNvSpPr>
          <p:nvPr>
            <p:ph type="title" idx="4294967295"/>
          </p:nvPr>
        </p:nvSpPr>
        <p:spPr>
          <a:xfrm>
            <a:off x="20364" y="31584"/>
            <a:ext cx="7950815" cy="860425"/>
          </a:xfrm>
        </p:spPr>
        <p:txBody>
          <a:bodyPr/>
          <a:lstStyle/>
          <a:p>
            <a:r>
              <a:rPr lang="en-US" dirty="0" smtClean="0"/>
              <a:t>Partnerships with Insurers</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2" descr="Image result for nest logo"/>
          <p:cNvSpPr>
            <a:spLocks noChangeAspect="1" noChangeArrowheads="1"/>
          </p:cNvSpPr>
          <p:nvPr/>
        </p:nvSpPr>
        <p:spPr bwMode="auto">
          <a:xfrm>
            <a:off x="6194694" y="1103313"/>
            <a:ext cx="1152525" cy="115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 name="Picture 1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56475" y="1143930"/>
            <a:ext cx="1429407" cy="1429407"/>
          </a:xfrm>
          <a:prstGeom prst="rect">
            <a:avLst/>
          </a:prstGeom>
        </p:spPr>
      </p:pic>
      <p:sp>
        <p:nvSpPr>
          <p:cNvPr id="9" name="TextBox 8"/>
          <p:cNvSpPr txBox="1"/>
          <p:nvPr/>
        </p:nvSpPr>
        <p:spPr>
          <a:xfrm>
            <a:off x="120650" y="6464498"/>
            <a:ext cx="8664575" cy="307777"/>
          </a:xfrm>
          <a:prstGeom prst="rect">
            <a:avLst/>
          </a:prstGeom>
          <a:noFill/>
        </p:spPr>
        <p:txBody>
          <a:bodyPr wrap="square" rtlCol="0">
            <a:spAutoFit/>
          </a:bodyPr>
          <a:lstStyle/>
          <a:p>
            <a:r>
              <a:rPr lang="en-US" sz="1400" dirty="0" smtClean="0"/>
              <a:t>Source:  </a:t>
            </a:r>
            <a:r>
              <a:rPr lang="en-US" sz="1400" dirty="0" smtClean="0">
                <a:hlinkClick r:id="rId4"/>
              </a:rPr>
              <a:t>https</a:t>
            </a:r>
            <a:r>
              <a:rPr lang="en-US" sz="1400" dirty="0">
                <a:hlinkClick r:id="rId4"/>
              </a:rPr>
              <a:t>://nest.com/insurance-partners</a:t>
            </a:r>
            <a:r>
              <a:rPr lang="en-US" sz="1400" dirty="0" smtClean="0">
                <a:hlinkClick r:id="rId4"/>
              </a:rPr>
              <a:t>/</a:t>
            </a:r>
            <a:r>
              <a:rPr lang="en-US" sz="1400" dirty="0" smtClean="0"/>
              <a:t> accessed 11/1/15; </a:t>
            </a:r>
            <a:r>
              <a:rPr lang="en-US" sz="1400" dirty="0"/>
              <a:t>Insurance Information Institute </a:t>
            </a:r>
            <a:r>
              <a:rPr lang="en-US" sz="1400" dirty="0" smtClean="0"/>
              <a:t>research. </a:t>
            </a:r>
            <a:endParaRPr lang="en-US" sz="1400" dirty="0"/>
          </a:p>
        </p:txBody>
      </p:sp>
      <p:sp>
        <p:nvSpPr>
          <p:cNvPr id="20" name="AutoShape 5"/>
          <p:cNvSpPr>
            <a:spLocks noChangeArrowheads="1"/>
          </p:cNvSpPr>
          <p:nvPr/>
        </p:nvSpPr>
        <p:spPr bwMode="blackWhite">
          <a:xfrm>
            <a:off x="7090057" y="2825258"/>
            <a:ext cx="1762244" cy="1101340"/>
          </a:xfrm>
          <a:prstGeom prst="wedgeRectCallout">
            <a:avLst>
              <a:gd name="adj1" fmla="val -86435"/>
              <a:gd name="adj2" fmla="val -2864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Nest is selling its products via insurance partners</a:t>
            </a:r>
            <a:endParaRPr lang="en-US" sz="1600" b="1" dirty="0">
              <a:solidFill>
                <a:schemeClr val="bg1"/>
              </a:solidFill>
            </a:endParaRPr>
          </a:p>
        </p:txBody>
      </p:sp>
      <p:pic>
        <p:nvPicPr>
          <p:cNvPr id="2" name="Picture 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73050" y="1083768"/>
            <a:ext cx="6188019" cy="2822266"/>
          </a:xfrm>
          <a:prstGeom prst="rect">
            <a:avLst/>
          </a:prstGeom>
        </p:spPr>
      </p:pic>
      <p:pic>
        <p:nvPicPr>
          <p:cNvPr id="13" name="Picture 12"/>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20650" y="4015044"/>
            <a:ext cx="7986732" cy="2487719"/>
          </a:xfrm>
          <a:prstGeom prst="rect">
            <a:avLst/>
          </a:prstGeom>
          <a:ln>
            <a:solidFill>
              <a:srgbClr val="28688C"/>
            </a:solidFill>
          </a:ln>
        </p:spPr>
      </p:pic>
      <p:sp>
        <p:nvSpPr>
          <p:cNvPr id="21" name="Oval 20"/>
          <p:cNvSpPr/>
          <p:nvPr/>
        </p:nvSpPr>
        <p:spPr>
          <a:xfrm>
            <a:off x="2032062" y="3661770"/>
            <a:ext cx="4163908" cy="102251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75552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4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146</a:t>
            </a:fld>
            <a:endParaRPr lang="en-US" sz="900"/>
          </a:p>
        </p:txBody>
      </p:sp>
      <p:sp>
        <p:nvSpPr>
          <p:cNvPr id="65541" name="Rectangle 2"/>
          <p:cNvSpPr>
            <a:spLocks noGrp="1" noChangeArrowheads="1"/>
          </p:cNvSpPr>
          <p:nvPr>
            <p:ph type="title" idx="4294967295"/>
          </p:nvPr>
        </p:nvSpPr>
        <p:spPr>
          <a:xfrm>
            <a:off x="20364" y="31584"/>
            <a:ext cx="7950815" cy="860425"/>
          </a:xfrm>
        </p:spPr>
        <p:txBody>
          <a:bodyPr/>
          <a:lstStyle/>
          <a:p>
            <a:r>
              <a:rPr lang="en-US" dirty="0" smtClean="0"/>
              <a:t>Partnerships with Insurers: Information Collected, Addressing Privacy Concerns</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2" descr="Image result for nest logo"/>
          <p:cNvSpPr>
            <a:spLocks noChangeAspect="1" noChangeArrowheads="1"/>
          </p:cNvSpPr>
          <p:nvPr/>
        </p:nvSpPr>
        <p:spPr bwMode="auto">
          <a:xfrm>
            <a:off x="6194694" y="1103313"/>
            <a:ext cx="1152525" cy="115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 name="Picture 1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29547" y="1125536"/>
            <a:ext cx="1429407" cy="1429407"/>
          </a:xfrm>
          <a:prstGeom prst="rect">
            <a:avLst/>
          </a:prstGeom>
        </p:spPr>
      </p:pic>
      <p:sp>
        <p:nvSpPr>
          <p:cNvPr id="9" name="TextBox 8"/>
          <p:cNvSpPr txBox="1"/>
          <p:nvPr/>
        </p:nvSpPr>
        <p:spPr>
          <a:xfrm>
            <a:off x="53975" y="6191111"/>
            <a:ext cx="8664575" cy="523220"/>
          </a:xfrm>
          <a:prstGeom prst="rect">
            <a:avLst/>
          </a:prstGeom>
          <a:noFill/>
        </p:spPr>
        <p:txBody>
          <a:bodyPr wrap="square" rtlCol="0">
            <a:spAutoFit/>
          </a:bodyPr>
          <a:lstStyle/>
          <a:p>
            <a:r>
              <a:rPr lang="en-US" sz="1400" dirty="0" smtClean="0"/>
              <a:t>Source</a:t>
            </a:r>
            <a:r>
              <a:rPr lang="en-US" sz="1400" dirty="0"/>
              <a:t>:  </a:t>
            </a:r>
            <a:r>
              <a:rPr lang="en-US" sz="1400" dirty="0">
                <a:hlinkClick r:id="rId4"/>
              </a:rPr>
              <a:t>https://</a:t>
            </a:r>
            <a:r>
              <a:rPr lang="en-US" sz="1400" dirty="0" smtClean="0">
                <a:hlinkClick r:id="rId4"/>
              </a:rPr>
              <a:t>nest.com/support/article/When-I-enroll-in-Safety-Rewards-what-kind-of-data-is-shared-with-my-insurance-company</a:t>
            </a:r>
            <a:r>
              <a:rPr lang="en-US" sz="1400" dirty="0" smtClean="0"/>
              <a:t> accessed 11/1/15; </a:t>
            </a:r>
            <a:r>
              <a:rPr lang="en-US" sz="1400" dirty="0"/>
              <a:t>Insurance Information Institute </a:t>
            </a:r>
            <a:r>
              <a:rPr lang="en-US" sz="1400" dirty="0" smtClean="0"/>
              <a:t>research. </a:t>
            </a:r>
            <a:endParaRPr lang="en-US" sz="1400" dirty="0"/>
          </a:p>
        </p:txBody>
      </p:sp>
      <p:pic>
        <p:nvPicPr>
          <p:cNvPr id="10" name="Picture 9"/>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20650" y="1094800"/>
            <a:ext cx="4770158" cy="4524540"/>
          </a:xfrm>
          <a:prstGeom prst="rect">
            <a:avLst/>
          </a:prstGeom>
          <a:ln>
            <a:solidFill>
              <a:srgbClr val="28688C"/>
            </a:solidFill>
          </a:ln>
        </p:spPr>
      </p:pic>
      <p:pic>
        <p:nvPicPr>
          <p:cNvPr id="11" name="Picture 10"/>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745519" y="2626533"/>
            <a:ext cx="4303231" cy="3428590"/>
          </a:xfrm>
          <a:prstGeom prst="rect">
            <a:avLst/>
          </a:prstGeom>
          <a:ln>
            <a:solidFill>
              <a:srgbClr val="28688C"/>
            </a:solidFill>
          </a:ln>
        </p:spPr>
      </p:pic>
      <p:sp>
        <p:nvSpPr>
          <p:cNvPr id="21" name="AutoShape 5"/>
          <p:cNvSpPr>
            <a:spLocks noChangeArrowheads="1"/>
          </p:cNvSpPr>
          <p:nvPr/>
        </p:nvSpPr>
        <p:spPr bwMode="blackWhite">
          <a:xfrm>
            <a:off x="5409721" y="1129578"/>
            <a:ext cx="1762244" cy="1197849"/>
          </a:xfrm>
          <a:prstGeom prst="wedgeRectCallout">
            <a:avLst>
              <a:gd name="adj1" fmla="val -86435"/>
              <a:gd name="adj2" fmla="val -2864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Privacy, control of data concerns get significant attention</a:t>
            </a:r>
            <a:endParaRPr lang="en-US" sz="1600" b="1" dirty="0">
              <a:solidFill>
                <a:schemeClr val="bg1"/>
              </a:solidFill>
            </a:endParaRPr>
          </a:p>
        </p:txBody>
      </p:sp>
      <p:sp>
        <p:nvSpPr>
          <p:cNvPr id="2" name="Rectangle 1"/>
          <p:cNvSpPr/>
          <p:nvPr/>
        </p:nvSpPr>
        <p:spPr>
          <a:xfrm>
            <a:off x="209986" y="1066909"/>
            <a:ext cx="4362012" cy="66729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7854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4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147</a:t>
            </a:fld>
            <a:endParaRPr lang="en-US" sz="900"/>
          </a:p>
        </p:txBody>
      </p:sp>
      <p:sp>
        <p:nvSpPr>
          <p:cNvPr id="65541" name="Rectangle 2"/>
          <p:cNvSpPr>
            <a:spLocks noGrp="1" noChangeArrowheads="1"/>
          </p:cNvSpPr>
          <p:nvPr>
            <p:ph type="title" idx="4294967295"/>
          </p:nvPr>
        </p:nvSpPr>
        <p:spPr>
          <a:xfrm>
            <a:off x="20364" y="31584"/>
            <a:ext cx="7950815" cy="860425"/>
          </a:xfrm>
        </p:spPr>
        <p:txBody>
          <a:bodyPr/>
          <a:lstStyle/>
          <a:p>
            <a:r>
              <a:rPr lang="en-US" dirty="0" smtClean="0"/>
              <a:t>Partnerships with Insurers: Information Collected, Addressing Privacy Concerns</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2" descr="Image result for nest logo"/>
          <p:cNvSpPr>
            <a:spLocks noChangeAspect="1" noChangeArrowheads="1"/>
          </p:cNvSpPr>
          <p:nvPr/>
        </p:nvSpPr>
        <p:spPr bwMode="auto">
          <a:xfrm>
            <a:off x="6194694" y="1103313"/>
            <a:ext cx="1152525" cy="115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 name="Picture 1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95505" y="1123182"/>
            <a:ext cx="1429407" cy="1429407"/>
          </a:xfrm>
          <a:prstGeom prst="rect">
            <a:avLst/>
          </a:prstGeom>
        </p:spPr>
      </p:pic>
      <p:sp>
        <p:nvSpPr>
          <p:cNvPr id="9" name="TextBox 8"/>
          <p:cNvSpPr txBox="1"/>
          <p:nvPr/>
        </p:nvSpPr>
        <p:spPr>
          <a:xfrm>
            <a:off x="53975" y="6254175"/>
            <a:ext cx="8664575" cy="523220"/>
          </a:xfrm>
          <a:prstGeom prst="rect">
            <a:avLst/>
          </a:prstGeom>
          <a:noFill/>
        </p:spPr>
        <p:txBody>
          <a:bodyPr wrap="square" rtlCol="0">
            <a:spAutoFit/>
          </a:bodyPr>
          <a:lstStyle/>
          <a:p>
            <a:r>
              <a:rPr lang="en-US" sz="1400" dirty="0" smtClean="0"/>
              <a:t>Source</a:t>
            </a:r>
            <a:r>
              <a:rPr lang="en-US" sz="1400" dirty="0"/>
              <a:t>:  </a:t>
            </a:r>
            <a:r>
              <a:rPr lang="en-US" sz="1400" dirty="0">
                <a:hlinkClick r:id="rId4"/>
              </a:rPr>
              <a:t>https://</a:t>
            </a:r>
            <a:r>
              <a:rPr lang="en-US" sz="1400" dirty="0" smtClean="0">
                <a:hlinkClick r:id="rId4"/>
              </a:rPr>
              <a:t>nest.com/support/article/When-I-enroll-in-Safety-Rewards-what-kind-of-data-is-shared-with-my-insurance-company</a:t>
            </a:r>
            <a:r>
              <a:rPr lang="en-US" sz="1400" dirty="0" smtClean="0"/>
              <a:t> accessed 11/1/15; </a:t>
            </a:r>
            <a:r>
              <a:rPr lang="en-US" sz="1400" dirty="0"/>
              <a:t>Insurance Information Institute </a:t>
            </a:r>
            <a:r>
              <a:rPr lang="en-US" sz="1400" dirty="0" smtClean="0"/>
              <a:t>research. </a:t>
            </a:r>
            <a:endParaRPr lang="en-US" sz="1400" dirty="0"/>
          </a:p>
        </p:txBody>
      </p:sp>
      <p:pic>
        <p:nvPicPr>
          <p:cNvPr id="2" name="Picture 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0051" y="1138866"/>
            <a:ext cx="4364097" cy="4109435"/>
          </a:xfrm>
          <a:prstGeom prst="rect">
            <a:avLst/>
          </a:prstGeom>
          <a:ln>
            <a:solidFill>
              <a:srgbClr val="28688C"/>
            </a:solidFill>
          </a:ln>
        </p:spPr>
      </p:pic>
      <p:pic>
        <p:nvPicPr>
          <p:cNvPr id="13" name="Picture 12"/>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295934" y="2736382"/>
            <a:ext cx="4784051" cy="3512673"/>
          </a:xfrm>
          <a:prstGeom prst="rect">
            <a:avLst/>
          </a:prstGeom>
          <a:ln>
            <a:solidFill>
              <a:srgbClr val="28688C"/>
            </a:solidFill>
          </a:ln>
        </p:spPr>
      </p:pic>
      <p:sp>
        <p:nvSpPr>
          <p:cNvPr id="22" name="AutoShape 5"/>
          <p:cNvSpPr>
            <a:spLocks noChangeArrowheads="1"/>
          </p:cNvSpPr>
          <p:nvPr/>
        </p:nvSpPr>
        <p:spPr bwMode="blackWhite">
          <a:xfrm>
            <a:off x="4995095" y="1125536"/>
            <a:ext cx="1762244" cy="1197849"/>
          </a:xfrm>
          <a:prstGeom prst="wedgeRectCallout">
            <a:avLst>
              <a:gd name="adj1" fmla="val -86435"/>
              <a:gd name="adj2" fmla="val -2864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Privacy, control and security of data get significant attention</a:t>
            </a:r>
            <a:endParaRPr lang="en-US" sz="1600" b="1" dirty="0">
              <a:solidFill>
                <a:schemeClr val="bg1"/>
              </a:solidFill>
            </a:endParaRPr>
          </a:p>
        </p:txBody>
      </p:sp>
      <p:sp>
        <p:nvSpPr>
          <p:cNvPr id="20" name="Rectangle 19"/>
          <p:cNvSpPr/>
          <p:nvPr/>
        </p:nvSpPr>
        <p:spPr>
          <a:xfrm>
            <a:off x="92136" y="1131341"/>
            <a:ext cx="4362012" cy="103370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169080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2210"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dirty="0" smtClean="0">
                <a:solidFill>
                  <a:schemeClr val="bg1"/>
                </a:solidFill>
              </a:rPr>
              <a:t>Shifting Legal Liability &amp; </a:t>
            </a:r>
            <a:br>
              <a:rPr lang="en-US" sz="4000" dirty="0" smtClean="0">
                <a:solidFill>
                  <a:schemeClr val="bg1"/>
                </a:solidFill>
              </a:rPr>
            </a:br>
            <a:r>
              <a:rPr lang="en-US" sz="4000" dirty="0" smtClean="0">
                <a:solidFill>
                  <a:schemeClr val="bg1"/>
                </a:solidFill>
              </a:rPr>
              <a:t>Tort Environment</a:t>
            </a:r>
          </a:p>
        </p:txBody>
      </p:sp>
      <p:sp>
        <p:nvSpPr>
          <p:cNvPr id="144387"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4388"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710E649-C827-46C1-98F4-B0DC0381DD96}" type="slidenum">
              <a:rPr lang="en-US" sz="900">
                <a:solidFill>
                  <a:schemeClr val="bg1"/>
                </a:solidFill>
              </a:rPr>
              <a:pPr algn="r" eaLnBrk="0" hangingPunct="0">
                <a:lnSpc>
                  <a:spcPct val="85000"/>
                </a:lnSpc>
                <a:spcBef>
                  <a:spcPct val="20000"/>
                </a:spcBef>
              </a:pPr>
              <a:t>148</a:t>
            </a:fld>
            <a:endParaRPr lang="en-US" sz="900">
              <a:solidFill>
                <a:schemeClr val="bg1"/>
              </a:solidFill>
            </a:endParaRPr>
          </a:p>
        </p:txBody>
      </p:sp>
      <p:pic>
        <p:nvPicPr>
          <p:cNvPr id="144389"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2214" name="Rectangle 6"/>
          <p:cNvSpPr>
            <a:spLocks noChangeArrowheads="1"/>
          </p:cNvSpPr>
          <p:nvPr/>
        </p:nvSpPr>
        <p:spPr bwMode="auto">
          <a:xfrm>
            <a:off x="363538" y="4324350"/>
            <a:ext cx="8416925" cy="1076325"/>
          </a:xfrm>
          <a:prstGeom prst="rect">
            <a:avLst/>
          </a:prstGeom>
          <a:noFill/>
          <a:ln w="9525" algn="ctr">
            <a:noFill/>
            <a:miter lim="800000"/>
            <a:headEnd/>
            <a:tailEnd/>
          </a:ln>
        </p:spPr>
        <p:txBody>
          <a:bodyPr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dirty="0" smtClean="0">
                <a:solidFill>
                  <a:srgbClr val="225A7A"/>
                </a:solidFill>
              </a:rPr>
              <a:t>Will </a:t>
            </a:r>
            <a:r>
              <a:rPr lang="en-US" sz="3800" b="1" dirty="0">
                <a:solidFill>
                  <a:srgbClr val="225A7A"/>
                </a:solidFill>
              </a:rPr>
              <a:t>the Tort Pendulum</a:t>
            </a:r>
            <a:br>
              <a:rPr lang="en-US" sz="3800" b="1" dirty="0">
                <a:solidFill>
                  <a:srgbClr val="225A7A"/>
                </a:solidFill>
              </a:rPr>
            </a:br>
            <a:r>
              <a:rPr lang="en-US" sz="3800" b="1" dirty="0" smtClean="0">
                <a:solidFill>
                  <a:srgbClr val="225A7A"/>
                </a:solidFill>
              </a:rPr>
              <a:t>Swing </a:t>
            </a:r>
            <a:r>
              <a:rPr lang="en-US" sz="3800" b="1" dirty="0">
                <a:solidFill>
                  <a:srgbClr val="225A7A"/>
                </a:solidFill>
              </a:rPr>
              <a:t>Against Insurers?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148</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2210"/>
                                        </p:tgtEl>
                                        <p:attrNameLst>
                                          <p:attrName>style.visibility</p:attrName>
                                        </p:attrNameLst>
                                      </p:cBhvr>
                                      <p:to>
                                        <p:strVal val="visible"/>
                                      </p:to>
                                    </p:set>
                                    <p:animEffect transition="in" filter="barn(outVertical)">
                                      <p:cBhvr>
                                        <p:cTn id="7" dur="1000"/>
                                        <p:tgtEl>
                                          <p:spTgt spid="2142210"/>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2214"/>
                                        </p:tgtEl>
                                        <p:attrNameLst>
                                          <p:attrName>style.visibility</p:attrName>
                                        </p:attrNameLst>
                                      </p:cBhvr>
                                      <p:to>
                                        <p:strVal val="visible"/>
                                      </p:to>
                                    </p:set>
                                    <p:animEffect transition="in" filter="barn(outVertical)">
                                      <p:cBhvr>
                                        <p:cTn id="10" dur="1000"/>
                                        <p:tgtEl>
                                          <p:spTgt spid="2142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2210" grpId="0" animBg="1"/>
      <p:bldP spid="2142214"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149</a:t>
            </a:fld>
            <a:endParaRPr lang="en-US" smtClean="0"/>
          </a:p>
        </p:txBody>
      </p:sp>
      <p:graphicFrame>
        <p:nvGraphicFramePr>
          <p:cNvPr id="5122" name="Object 2"/>
          <p:cNvGraphicFramePr>
            <a:graphicFrameLocks/>
          </p:cNvGraphicFramePr>
          <p:nvPr>
            <p:extLst/>
          </p:nvPr>
        </p:nvGraphicFramePr>
        <p:xfrm>
          <a:off x="29980" y="1697895"/>
          <a:ext cx="8926513" cy="4676775"/>
        </p:xfrm>
        <a:graphic>
          <a:graphicData uri="http://schemas.openxmlformats.org/presentationml/2006/ole">
            <mc:AlternateContent xmlns:mc="http://schemas.openxmlformats.org/markup-compatibility/2006">
              <mc:Choice xmlns:v="urn:schemas-microsoft-com:vml" Requires="v">
                <p:oleObj spid="_x0000_s28475498" name="Chart" r:id="rId4" imgW="8724978" imgH="4562440" progId="MSGraph.Chart.8">
                  <p:embed followColorScheme="full"/>
                </p:oleObj>
              </mc:Choice>
              <mc:Fallback>
                <p:oleObj name="Chart" r:id="rId4" imgW="8724978" imgH="4562440" progId="MSGraph.Chart.8">
                  <p:embed followColorScheme="full"/>
                  <p:pic>
                    <p:nvPicPr>
                      <p:cNvPr id="0" name=""/>
                      <p:cNvPicPr>
                        <a:picLocks noChangeArrowheads="1"/>
                      </p:cNvPicPr>
                      <p:nvPr/>
                    </p:nvPicPr>
                    <p:blipFill>
                      <a:blip r:embed="rId5"/>
                      <a:srcRect/>
                      <a:stretch>
                        <a:fillRect/>
                      </a:stretch>
                    </p:blipFill>
                    <p:spPr bwMode="auto">
                      <a:xfrm>
                        <a:off x="29980" y="1697895"/>
                        <a:ext cx="8926513"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3"/>
          <p:cNvSpPr>
            <a:spLocks noGrp="1" noChangeArrowheads="1"/>
          </p:cNvSpPr>
          <p:nvPr>
            <p:ph type="title"/>
          </p:nvPr>
        </p:nvSpPr>
        <p:spPr>
          <a:xfrm>
            <a:off x="29817" y="19878"/>
            <a:ext cx="8055044" cy="860425"/>
          </a:xfrm>
        </p:spPr>
        <p:txBody>
          <a:bodyPr/>
          <a:lstStyle/>
          <a:p>
            <a:r>
              <a:rPr lang="en-US" dirty="0" smtClean="0"/>
              <a:t>Average Personal Injury Jury Award,</a:t>
            </a:r>
            <a:br>
              <a:rPr lang="en-US" dirty="0" smtClean="0"/>
            </a:br>
            <a:r>
              <a:rPr lang="en-US" dirty="0" smtClean="0"/>
              <a:t>2009 – 2013</a:t>
            </a:r>
          </a:p>
        </p:txBody>
      </p:sp>
      <p:sp>
        <p:nvSpPr>
          <p:cNvPr id="1969158" name="AutoShape 6"/>
          <p:cNvSpPr>
            <a:spLocks noChangeArrowheads="1"/>
          </p:cNvSpPr>
          <p:nvPr/>
        </p:nvSpPr>
        <p:spPr bwMode="blackWhite">
          <a:xfrm>
            <a:off x="2091469" y="1282489"/>
            <a:ext cx="2986967" cy="1473569"/>
          </a:xfrm>
          <a:prstGeom prst="wedgeRectCallout">
            <a:avLst>
              <a:gd name="adj1" fmla="val 90050"/>
              <a:gd name="adj2" fmla="val 344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Average awards in Personal Injury cases have increased by more than 1/3 in recent years</a:t>
            </a:r>
            <a:endParaRPr lang="en-US" b="1" dirty="0">
              <a:solidFill>
                <a:schemeClr val="bg1"/>
              </a:solidFill>
              <a:cs typeface="+mn-cs"/>
            </a:endParaRPr>
          </a:p>
        </p:txBody>
      </p:sp>
      <p:sp>
        <p:nvSpPr>
          <p:cNvPr id="7" name="Rectangle 6"/>
          <p:cNvSpPr>
            <a:spLocks noChangeArrowheads="1"/>
          </p:cNvSpPr>
          <p:nvPr/>
        </p:nvSpPr>
        <p:spPr bwMode="auto">
          <a:xfrm>
            <a:off x="76200" y="6327769"/>
            <a:ext cx="6718955" cy="277641"/>
          </a:xfrm>
          <a:prstGeom prst="rect">
            <a:avLst/>
          </a:prstGeom>
          <a:noFill/>
          <a:ln w="9525">
            <a:noFill/>
            <a:miter lim="800000"/>
            <a:headEnd/>
            <a:tailEnd/>
          </a:ln>
        </p:spPr>
        <p:txBody>
          <a:bodyPr wrap="none" lIns="92075" tIns="46038" rIns="92075" bIns="46038">
            <a:spAutoFit/>
          </a:bodyPr>
          <a:lstStyle/>
          <a:p>
            <a:pPr eaLnBrk="0" hangingPunct="0"/>
            <a:r>
              <a:rPr lang="en-US" sz="1200" dirty="0" smtClean="0"/>
              <a:t>Source</a:t>
            </a:r>
            <a:r>
              <a:rPr lang="en-US" sz="1200" dirty="0"/>
              <a:t>: </a:t>
            </a:r>
            <a:r>
              <a:rPr lang="en-US" sz="1200" i="1" dirty="0"/>
              <a:t>C</a:t>
            </a:r>
            <a:r>
              <a:rPr lang="en-US" sz="1200" i="1" dirty="0" smtClean="0"/>
              <a:t>urrent Award Trends in Personal Injury, </a:t>
            </a:r>
            <a:r>
              <a:rPr lang="en-US" sz="1200" dirty="0" smtClean="0"/>
              <a:t>54</a:t>
            </a:r>
            <a:r>
              <a:rPr lang="en-US" sz="1200" baseline="30000" dirty="0" smtClean="0"/>
              <a:t>th</a:t>
            </a:r>
            <a:r>
              <a:rPr lang="en-US" sz="1200" dirty="0" smtClean="0"/>
              <a:t> Edition; Insurance Information </a:t>
            </a:r>
            <a:r>
              <a:rPr lang="en-US" sz="1200" dirty="0"/>
              <a:t>Institute.</a:t>
            </a:r>
          </a:p>
        </p:txBody>
      </p:sp>
    </p:spTree>
    <p:extLst>
      <p:ext uri="{BB962C8B-B14F-4D97-AF65-F5344CB8AC3E}">
        <p14:creationId xmlns:p14="http://schemas.microsoft.com/office/powerpoint/2010/main" val="7136290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F9EA8326-E0BB-47F3-B0D5-B3683532536C}" type="slidenum">
              <a:rPr lang="en-US" altLang="en-US" sz="900" smtClean="0">
                <a:solidFill>
                  <a:srgbClr val="000000"/>
                </a:solidFill>
              </a:rPr>
              <a:pPr>
                <a:lnSpc>
                  <a:spcPct val="85000"/>
                </a:lnSpc>
                <a:spcBef>
                  <a:spcPct val="20000"/>
                </a:spcBef>
                <a:buClrTx/>
                <a:buFontTx/>
                <a:buNone/>
              </a:pPr>
              <a:t>15</a:t>
            </a:fld>
            <a:endParaRPr lang="en-US" altLang="en-US" sz="900" smtClean="0">
              <a:solidFill>
                <a:srgbClr val="000000"/>
              </a:solidFill>
            </a:endParaRPr>
          </a:p>
        </p:txBody>
      </p:sp>
      <p:sp>
        <p:nvSpPr>
          <p:cNvPr id="35843" name="Rectangle 191"/>
          <p:cNvSpPr>
            <a:spLocks noGrp="1" noChangeArrowheads="1"/>
          </p:cNvSpPr>
          <p:nvPr>
            <p:ph type="title"/>
          </p:nvPr>
        </p:nvSpPr>
        <p:spPr/>
        <p:txBody>
          <a:bodyPr/>
          <a:lstStyle/>
          <a:p>
            <a:r>
              <a:rPr lang="en-US" altLang="en-US" sz="2400" smtClean="0">
                <a:latin typeface="Arial" panose="020B0604020202020204" pitchFamily="34" charset="0"/>
              </a:rPr>
              <a:t>Top Ten Most Expensive And Least Expensive States For Homeowners Insurance, 2012 (1)</a:t>
            </a:r>
          </a:p>
        </p:txBody>
      </p:sp>
      <p:graphicFrame>
        <p:nvGraphicFramePr>
          <p:cNvPr id="2098375" name="Group 199"/>
          <p:cNvGraphicFramePr>
            <a:graphicFrameLocks noGrp="1"/>
          </p:cNvGraphicFramePr>
          <p:nvPr>
            <p:extLst>
              <p:ext uri="{D42A27DB-BD31-4B8C-83A1-F6EECF244321}">
                <p14:modId xmlns:p14="http://schemas.microsoft.com/office/powerpoint/2010/main" val="705401311"/>
              </p:ext>
            </p:extLst>
          </p:nvPr>
        </p:nvGraphicFramePr>
        <p:xfrm>
          <a:off x="598488" y="1874838"/>
          <a:ext cx="7519987" cy="2944153"/>
        </p:xfrm>
        <a:graphic>
          <a:graphicData uri="http://schemas.openxmlformats.org/drawingml/2006/table">
            <a:tbl>
              <a:tblPr/>
              <a:tblGrid>
                <a:gridCol w="639027"/>
                <a:gridCol w="1691812"/>
                <a:gridCol w="1324027"/>
                <a:gridCol w="956242"/>
                <a:gridCol w="1618255"/>
                <a:gridCol w="1290624"/>
              </a:tblGrid>
              <a:tr h="445816">
                <a:tc>
                  <a:txBody>
                    <a:bodyPr/>
                    <a:lstStyle/>
                    <a:p>
                      <a:pPr marL="0" marR="0" algn="ctr">
                        <a:spcBef>
                          <a:spcPts val="0"/>
                        </a:spcBef>
                        <a:spcAft>
                          <a:spcPts val="0"/>
                        </a:spcAft>
                      </a:pPr>
                      <a:r>
                        <a:rPr lang="en-US" sz="1400" b="1" dirty="0" smtClean="0">
                          <a:solidFill>
                            <a:srgbClr val="FFFFFF"/>
                          </a:solidFill>
                          <a:latin typeface="Arial"/>
                          <a:ea typeface="Calibri"/>
                          <a:cs typeface="Times New Roman"/>
                        </a:rPr>
                        <a:t>Rank </a:t>
                      </a:r>
                      <a:endParaRPr lang="en-US" sz="1400" dirty="0">
                        <a:latin typeface="Calibri"/>
                        <a:ea typeface="Calibri"/>
                        <a:cs typeface="Times New Roman"/>
                      </a:endParaRPr>
                    </a:p>
                  </a:txBody>
                  <a:tcPr marL="9525" marR="9525" marT="9526" marB="9526" anchor="b">
                    <a:lnL cap="flat">
                      <a:noFill/>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Most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a:t>
                      </a:r>
                      <a:r>
                        <a:rPr lang="en-US" sz="1400" b="1" dirty="0">
                          <a:solidFill>
                            <a:srgbClr val="FFFFFF"/>
                          </a:solidFill>
                          <a:latin typeface="Arial"/>
                          <a:ea typeface="Calibri"/>
                          <a:cs typeface="Times New Roman"/>
                        </a:rPr>
                        <a:t>states</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smtClean="0">
                          <a:solidFill>
                            <a:srgbClr val="FFFFFF"/>
                          </a:solidFill>
                          <a:latin typeface="Arial"/>
                          <a:ea typeface="Calibri"/>
                          <a:cs typeface="Times New Roman"/>
                        </a:rPr>
                        <a:t>HO average</a:t>
                      </a:r>
                      <a:r>
                        <a:rPr lang="en-US" sz="1400" b="1" baseline="0" dirty="0" smtClean="0">
                          <a:solidFill>
                            <a:srgbClr val="FFFFFF"/>
                          </a:solidFill>
                          <a:latin typeface="Arial"/>
                          <a:ea typeface="Calibri"/>
                          <a:cs typeface="Times New Roman"/>
                        </a:rPr>
                        <a:t> premium</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Least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states</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smtClean="0">
                          <a:solidFill>
                            <a:srgbClr val="FFFFFF"/>
                          </a:solidFill>
                          <a:latin typeface="Arial"/>
                          <a:ea typeface="Calibri"/>
                          <a:cs typeface="Times New Roman"/>
                        </a:rPr>
                        <a:t>HO average</a:t>
                      </a:r>
                      <a:r>
                        <a:rPr lang="en-US" sz="1400" b="1" baseline="0" dirty="0" smtClean="0">
                          <a:solidFill>
                            <a:srgbClr val="FFFFFF"/>
                          </a:solidFill>
                          <a:latin typeface="Arial"/>
                          <a:ea typeface="Calibri"/>
                          <a:cs typeface="Times New Roman"/>
                        </a:rPr>
                        <a:t> premium </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cap="flat">
                      <a:noFill/>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r>
              <a:tr h="249265">
                <a:tc>
                  <a:txBody>
                    <a:bodyPr/>
                    <a:lstStyle/>
                    <a:p>
                      <a:pPr algn="ctr" fontAlgn="b"/>
                      <a:r>
                        <a:rPr lang="en-US" sz="1200" b="0" i="0" u="none" strike="noStrike">
                          <a:solidFill>
                            <a:srgbClr val="000000"/>
                          </a:solidFill>
                          <a:latin typeface="Arial"/>
                        </a:rPr>
                        <a:t>1</a:t>
                      </a:r>
                    </a:p>
                  </a:txBody>
                  <a:tcPr marL="9525" marR="9525" marT="9526" marB="0" anchor="b">
                    <a:lnL cap="flat">
                      <a:noFill/>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600" b="1" i="1" u="none" strike="noStrike" dirty="0">
                          <a:solidFill>
                            <a:schemeClr val="accent2"/>
                          </a:solidFill>
                          <a:effectLst/>
                          <a:latin typeface="Arial" panose="020B0604020202020204" pitchFamily="34" charset="0"/>
                        </a:rPr>
                        <a:t>Florida</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
                      <a:r>
                        <a:rPr lang="en-US" sz="1600" b="1" i="1" u="none" strike="noStrike" dirty="0">
                          <a:solidFill>
                            <a:srgbClr val="000000"/>
                          </a:solidFill>
                          <a:effectLst/>
                          <a:latin typeface="Arial" panose="020B0604020202020204" pitchFamily="34" charset="0"/>
                        </a:rPr>
                        <a:t>$2,084</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1</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effectLst/>
                          <a:latin typeface="Arial" panose="020B0604020202020204" pitchFamily="34" charset="0"/>
                        </a:rPr>
                        <a:t>Idaho</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effectLst/>
                          <a:latin typeface="Arial" panose="020B0604020202020204" pitchFamily="34" charset="0"/>
                        </a:rPr>
                        <a:t>$538</a:t>
                      </a:r>
                      <a:endParaRPr lang="en-US" sz="1200" b="0" i="0" u="none" strike="noStrike" dirty="0">
                        <a:solidFill>
                          <a:srgbClr val="000000"/>
                        </a:solidFill>
                        <a:effectLst/>
                        <a:latin typeface="Arial" panose="020B0604020202020204" pitchFamily="34" charset="0"/>
                      </a:endParaRPr>
                    </a:p>
                  </a:txBody>
                  <a:tcPr marL="6350" marR="6350" marT="6350" marB="0" anchor="b">
                    <a:lnL w="12700" cap="flat" cmpd="sng" algn="ctr">
                      <a:solidFill>
                        <a:schemeClr val="accent1"/>
                      </a:solidFill>
                      <a:prstDash val="solid"/>
                      <a:round/>
                      <a:headEnd type="none" w="med" len="med"/>
                      <a:tailEnd type="none" w="med" len="med"/>
                    </a:lnL>
                    <a:lnR cap="flat">
                      <a:noFill/>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54027">
                <a:tc>
                  <a:txBody>
                    <a:bodyPr/>
                    <a:lstStyle/>
                    <a:p>
                      <a:pPr algn="ctr" fontAlgn="b"/>
                      <a:r>
                        <a:rPr lang="en-US" sz="1200" b="0" i="0" u="none" strike="noStrike">
                          <a:solidFill>
                            <a:srgbClr val="000000"/>
                          </a:solidFill>
                          <a:latin typeface="Arial"/>
                        </a:rPr>
                        <a:t>2</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Louisiana</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
                      <a:r>
                        <a:rPr lang="en-US" sz="1200" b="0" i="0" u="none" strike="noStrike">
                          <a:solidFill>
                            <a:srgbClr val="000000"/>
                          </a:solidFill>
                          <a:effectLst/>
                          <a:latin typeface="Arial" panose="020B0604020202020204" pitchFamily="34" charset="0"/>
                        </a:rPr>
                        <a:t>1,742</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2</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Oregon</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567</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3</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Texas</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1,661</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3</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Utah</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580</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4</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Oklahoma</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1,501</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4</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Wisconsin</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631</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5</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chemeClr val="tx1"/>
                          </a:solidFill>
                          <a:effectLst/>
                          <a:latin typeface="Arial" panose="020B0604020202020204" pitchFamily="34" charset="0"/>
                        </a:rPr>
                        <a:t>Mississippi</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1,314</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5</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Washington</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648</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6</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baseline="0" dirty="0">
                          <a:solidFill>
                            <a:schemeClr val="tx1"/>
                          </a:solidFill>
                          <a:effectLst/>
                          <a:latin typeface="Arial" panose="020B0604020202020204" pitchFamily="34" charset="0"/>
                        </a:rPr>
                        <a:t>Alabama</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1,248</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6</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Nevada</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674</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7</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Rhode Island</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1,233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7</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Delaware</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678</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8</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Kansas</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effectLst/>
                          <a:latin typeface="Arial" panose="020B0604020202020204" pitchFamily="34" charset="0"/>
                        </a:rPr>
                        <a:t>1,213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8</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Arizona </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691</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9</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Connecticut</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1,160</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9</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
                      <a:r>
                        <a:rPr lang="en-US" sz="1200" b="0" i="0" u="none" strike="noStrike">
                          <a:solidFill>
                            <a:srgbClr val="000000"/>
                          </a:solidFill>
                          <a:effectLst/>
                          <a:latin typeface="Arial" panose="020B0604020202020204" pitchFamily="34" charset="0"/>
                        </a:rPr>
                        <a:t>Ohio</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721</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249265">
                <a:tc>
                  <a:txBody>
                    <a:bodyPr/>
                    <a:lstStyle/>
                    <a:p>
                      <a:pPr algn="ctr" fontAlgn="b"/>
                      <a:r>
                        <a:rPr lang="en-US" sz="1200" b="0" i="0" u="none" strike="noStrike">
                          <a:solidFill>
                            <a:srgbClr val="000000"/>
                          </a:solidFill>
                          <a:latin typeface="Arial"/>
                        </a:rPr>
                        <a:t>10</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chemeClr val="tx1"/>
                          </a:solidFill>
                          <a:effectLst/>
                          <a:latin typeface="Arial" panose="020B0604020202020204" pitchFamily="34" charset="0"/>
                        </a:rPr>
                        <a:t>New York</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effectLst/>
                          <a:latin typeface="Arial" panose="020B0604020202020204" pitchFamily="34" charset="0"/>
                        </a:rPr>
                        <a:t>1,158</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10</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effectLst/>
                          <a:latin typeface="Arial" panose="020B0604020202020204" pitchFamily="34" charset="0"/>
                        </a:rPr>
                        <a:t>Maine</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741</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sp>
        <p:nvSpPr>
          <p:cNvPr id="22619" name="Text Box 537"/>
          <p:cNvSpPr txBox="1">
            <a:spLocks noChangeArrowheads="1"/>
          </p:cNvSpPr>
          <p:nvPr/>
        </p:nvSpPr>
        <p:spPr bwMode="auto">
          <a:xfrm>
            <a:off x="0" y="4873625"/>
            <a:ext cx="8763000" cy="1984375"/>
          </a:xfrm>
          <a:prstGeom prst="rect">
            <a:avLst/>
          </a:prstGeom>
          <a:noFill/>
          <a:ln w="9525" algn="ctr">
            <a:noFill/>
            <a:miter lim="800000"/>
            <a:headEnd/>
            <a:tailEnd/>
          </a:ln>
        </p:spPr>
        <p:txBody>
          <a:bodyPr lIns="365760" tIns="0" rIns="0" bIns="137160" anchor="b">
            <a:spAutoFit/>
          </a:bodyPr>
          <a:lstStyle/>
          <a:p>
            <a:pPr marL="228600" indent="-228600" eaLnBrk="1" hangingPunct="1">
              <a:buFontTx/>
              <a:buAutoNum type="arabicParenBoth"/>
              <a:defRPr/>
            </a:pPr>
            <a:r>
              <a:rPr lang="en-US" sz="1000" dirty="0">
                <a:solidFill>
                  <a:srgbClr val="000000"/>
                </a:solidFill>
                <a:latin typeface="Arial" charset="0"/>
                <a:cs typeface="Arial" charset="0"/>
              </a:rPr>
              <a:t>Includes policies written by Citizens Property Insurance Corp. (Florida) and Citizens Property Insurance Corp. (Louisiana), Alabama Insurance Underwriting Association, Mississippi Windstorm Underwriting Association, North Carolina Joint Underwriting Association and South Carolina Wind and Hail Underwriting Association. Other southeastern states have wind pools in operation and their data may not be included in this chart. Based on the HO-3 homeowner package policy for owner-occupied dwellings, 1 to 4 family units. Provides “all risks” coverage (except those specifically excluded in the policy) on buildings and broad named-peril coverage on personal property, and is the most common package written.</a:t>
            </a:r>
          </a:p>
          <a:p>
            <a:pPr marL="228600" indent="-228600" eaLnBrk="1" hangingPunct="1">
              <a:buFontTx/>
              <a:buAutoNum type="arabicParenBoth"/>
              <a:defRPr/>
            </a:pPr>
            <a:r>
              <a:rPr lang="en-US" sz="1000" dirty="0">
                <a:solidFill>
                  <a:srgbClr val="000000"/>
                </a:solidFill>
                <a:latin typeface="Arial" charset="0"/>
                <a:cs typeface="Arial" charset="0"/>
              </a:rPr>
              <a:t>The Texas Department of Insurance developed home insurance policy forms that are similar but not identical to the standard forms. In addition, due to the Texas Windstorm Association (which writes wind-only policies) classifying HO-1, 2 and 5 premiums as HO-3, the average premium for homeowners insurance is artificially high.</a:t>
            </a:r>
          </a:p>
          <a:p>
            <a:pPr eaLnBrk="1" hangingPunct="1">
              <a:defRPr/>
            </a:pPr>
            <a:r>
              <a:rPr lang="en-US" sz="1000" dirty="0">
                <a:solidFill>
                  <a:srgbClr val="000000"/>
                </a:solidFill>
                <a:latin typeface="Arial" charset="0"/>
                <a:cs typeface="Arial" charset="0"/>
              </a:rPr>
              <a:t>Note: Average premium=Premiums/exposure per house years. A house year is equal to 365 days of insured coverage for a single dwelling. The NAIC does not rank state average expenditures and does not endorse any conclusions drawn from this data.</a:t>
            </a:r>
          </a:p>
          <a:p>
            <a:pPr eaLnBrk="1" hangingPunct="1">
              <a:defRPr/>
            </a:pPr>
            <a:r>
              <a:rPr lang="en-US" sz="1000" dirty="0">
                <a:solidFill>
                  <a:srgbClr val="000000"/>
                </a:solidFill>
                <a:latin typeface="Arial" charset="0"/>
                <a:cs typeface="Arial" charset="0"/>
              </a:rPr>
              <a:t>Source: ©2014 National Association of Insurance Commissioners (NAIC). Reprinted with permission. Further reprint or distribution strictly prohibited without written permission of NAIC.</a:t>
            </a:r>
          </a:p>
        </p:txBody>
      </p:sp>
      <p:sp>
        <p:nvSpPr>
          <p:cNvPr id="35932" name="Rectangle 5"/>
          <p:cNvSpPr>
            <a:spLocks noChangeArrowheads="1"/>
          </p:cNvSpPr>
          <p:nvPr/>
        </p:nvSpPr>
        <p:spPr bwMode="blackWhite">
          <a:xfrm>
            <a:off x="381000" y="1047750"/>
            <a:ext cx="8140700"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pt-BR" altLang="en-US" sz="1800" b="1">
                <a:solidFill>
                  <a:srgbClr val="FFFFFF"/>
                </a:solidFill>
              </a:rPr>
              <a:t>Florida ranked as the most expensive state for homeowners insurance in 2012, with an average expenditure of $2,084.</a:t>
            </a:r>
          </a:p>
        </p:txBody>
      </p:sp>
    </p:spTree>
    <p:extLst>
      <p:ext uri="{BB962C8B-B14F-4D97-AF65-F5344CB8AC3E}">
        <p14:creationId xmlns:p14="http://schemas.microsoft.com/office/powerpoint/2010/main" val="3661247283"/>
      </p:ext>
    </p:extLst>
  </p:cSld>
  <p:clrMapOvr>
    <a:masterClrMapping/>
  </p:clrMapOvr>
  <p:transition>
    <p:wipe dir="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274638" y="0"/>
            <a:ext cx="7086600" cy="1143000"/>
          </a:xfrm>
        </p:spPr>
        <p:txBody>
          <a:bodyPr/>
          <a:lstStyle/>
          <a:p>
            <a:r>
              <a:rPr lang="en-US" dirty="0" smtClean="0"/>
              <a:t>Business Leaders Ranking of Liability Systems in 2015</a:t>
            </a:r>
          </a:p>
        </p:txBody>
      </p:sp>
      <p:sp>
        <p:nvSpPr>
          <p:cNvPr id="145411" name="Rectangle 3"/>
          <p:cNvSpPr>
            <a:spLocks noGrp="1" noChangeArrowheads="1"/>
          </p:cNvSpPr>
          <p:nvPr>
            <p:ph type="body" sz="half" idx="1"/>
          </p:nvPr>
        </p:nvSpPr>
        <p:spPr>
          <a:xfrm>
            <a:off x="0" y="1246188"/>
            <a:ext cx="3810000" cy="4572000"/>
          </a:xfrm>
        </p:spPr>
        <p:txBody>
          <a:bodyPr/>
          <a:lstStyle/>
          <a:p>
            <a:pPr marL="533400" indent="-533400"/>
            <a:r>
              <a:rPr lang="en-US" sz="2400" b="1" u="sng" dirty="0" smtClean="0"/>
              <a:t>Best States</a:t>
            </a:r>
          </a:p>
          <a:p>
            <a:pPr marL="533400" indent="-533400">
              <a:buFontTx/>
              <a:buAutoNum type="arabicPeriod"/>
            </a:pPr>
            <a:r>
              <a:rPr lang="en-US" sz="1600" dirty="0" smtClean="0"/>
              <a:t>Delaware</a:t>
            </a:r>
          </a:p>
          <a:p>
            <a:pPr marL="533400" indent="-533400">
              <a:buFontTx/>
              <a:buAutoNum type="arabicPeriod"/>
            </a:pPr>
            <a:r>
              <a:rPr lang="en-US" sz="1600" dirty="0" smtClean="0"/>
              <a:t>Vermont</a:t>
            </a:r>
          </a:p>
          <a:p>
            <a:pPr marL="533400" indent="-533400">
              <a:buFontTx/>
              <a:buAutoNum type="arabicPeriod"/>
            </a:pPr>
            <a:r>
              <a:rPr lang="en-US" sz="1600" dirty="0" smtClean="0"/>
              <a:t>Nebraska</a:t>
            </a:r>
          </a:p>
          <a:p>
            <a:pPr marL="533400" indent="-533400">
              <a:buFontTx/>
              <a:buAutoNum type="arabicPeriod"/>
            </a:pPr>
            <a:r>
              <a:rPr lang="en-US" sz="1600" dirty="0" smtClean="0"/>
              <a:t>Iowa</a:t>
            </a:r>
          </a:p>
          <a:p>
            <a:pPr marL="533400" indent="-533400">
              <a:buFontTx/>
              <a:buAutoNum type="arabicPeriod"/>
            </a:pPr>
            <a:r>
              <a:rPr lang="en-US" sz="1600" dirty="0" smtClean="0"/>
              <a:t>New Hampshire</a:t>
            </a:r>
          </a:p>
          <a:p>
            <a:pPr marL="533400" indent="-533400">
              <a:buFontTx/>
              <a:buAutoNum type="arabicPeriod"/>
            </a:pPr>
            <a:r>
              <a:rPr lang="en-US" sz="1600" dirty="0" smtClean="0"/>
              <a:t>Idaho</a:t>
            </a:r>
          </a:p>
          <a:p>
            <a:pPr marL="533400" indent="-533400">
              <a:buFontTx/>
              <a:buAutoNum type="arabicPeriod"/>
            </a:pPr>
            <a:r>
              <a:rPr lang="en-US" sz="1600" dirty="0" smtClean="0"/>
              <a:t>North Carolina</a:t>
            </a:r>
          </a:p>
          <a:p>
            <a:pPr marL="533400" indent="-533400">
              <a:buFontTx/>
              <a:buAutoNum type="arabicPeriod"/>
            </a:pPr>
            <a:r>
              <a:rPr lang="en-US" sz="1600" dirty="0" smtClean="0"/>
              <a:t>Wyoming</a:t>
            </a:r>
          </a:p>
          <a:p>
            <a:pPr marL="533400" indent="-533400">
              <a:buFontTx/>
              <a:buAutoNum type="arabicPeriod"/>
            </a:pPr>
            <a:r>
              <a:rPr lang="en-US" sz="1600" dirty="0" smtClean="0"/>
              <a:t>South Dakota</a:t>
            </a:r>
          </a:p>
          <a:p>
            <a:pPr marL="533400" indent="-533400">
              <a:buFontTx/>
              <a:buAutoNum type="arabicPeriod"/>
            </a:pPr>
            <a:r>
              <a:rPr lang="en-US" sz="1600" dirty="0" smtClean="0"/>
              <a:t>Utah</a:t>
            </a:r>
          </a:p>
        </p:txBody>
      </p:sp>
      <p:sp>
        <p:nvSpPr>
          <p:cNvPr id="145412" name="Rectangle 4"/>
          <p:cNvSpPr>
            <a:spLocks noGrp="1" noChangeArrowheads="1"/>
          </p:cNvSpPr>
          <p:nvPr>
            <p:ph type="body" sz="half" idx="2"/>
          </p:nvPr>
        </p:nvSpPr>
        <p:spPr>
          <a:xfrm>
            <a:off x="4856163" y="1222375"/>
            <a:ext cx="3810000" cy="4572000"/>
          </a:xfrm>
        </p:spPr>
        <p:txBody>
          <a:bodyPr/>
          <a:lstStyle/>
          <a:p>
            <a:pPr marL="533400" indent="-533400"/>
            <a:r>
              <a:rPr lang="en-US" sz="2400" b="1" u="sng" dirty="0" smtClean="0"/>
              <a:t>Worst States</a:t>
            </a:r>
          </a:p>
          <a:p>
            <a:pPr marL="533400" indent="-533400">
              <a:buFontTx/>
              <a:buAutoNum type="arabicPeriod" startAt="41"/>
            </a:pPr>
            <a:r>
              <a:rPr lang="en-US" sz="1600" dirty="0" smtClean="0"/>
              <a:t>Arkansas</a:t>
            </a:r>
          </a:p>
          <a:p>
            <a:pPr marL="533400" indent="-533400">
              <a:buFontTx/>
              <a:buAutoNum type="arabicPeriod" startAt="41"/>
            </a:pPr>
            <a:r>
              <a:rPr lang="en-US" sz="1600" dirty="0" smtClean="0"/>
              <a:t>Missouri</a:t>
            </a:r>
          </a:p>
          <a:p>
            <a:pPr marL="533400" indent="-533400">
              <a:buFontTx/>
              <a:buAutoNum type="arabicPeriod" startAt="41"/>
            </a:pPr>
            <a:r>
              <a:rPr lang="en-US" sz="1600" dirty="0" smtClean="0"/>
              <a:t>Mississippi</a:t>
            </a:r>
          </a:p>
          <a:p>
            <a:pPr marL="533400" indent="-533400">
              <a:buFontTx/>
              <a:buAutoNum type="arabicPeriod" startAt="41"/>
            </a:pPr>
            <a:r>
              <a:rPr lang="en-US" sz="1600" dirty="0" smtClean="0"/>
              <a:t>Florida</a:t>
            </a:r>
          </a:p>
          <a:p>
            <a:pPr marL="533400" indent="-533400">
              <a:buFontTx/>
              <a:buAutoNum type="arabicPeriod" startAt="41"/>
            </a:pPr>
            <a:r>
              <a:rPr lang="en-US" sz="1600" dirty="0" smtClean="0"/>
              <a:t>New Mexico</a:t>
            </a:r>
          </a:p>
          <a:p>
            <a:pPr marL="533400" indent="-533400">
              <a:buFontTx/>
              <a:buAutoNum type="arabicPeriod" startAt="41"/>
            </a:pPr>
            <a:r>
              <a:rPr lang="en-US" sz="1800" dirty="0" smtClean="0"/>
              <a:t>Alabama</a:t>
            </a:r>
          </a:p>
          <a:p>
            <a:pPr marL="533400" indent="-533400">
              <a:buFontTx/>
              <a:buAutoNum type="arabicPeriod" startAt="41"/>
            </a:pPr>
            <a:r>
              <a:rPr lang="en-US" sz="1600" dirty="0" smtClean="0"/>
              <a:t>California</a:t>
            </a:r>
          </a:p>
          <a:p>
            <a:pPr marL="533400" indent="-533400">
              <a:buFontTx/>
              <a:buAutoNum type="arabicPeriod" startAt="41"/>
            </a:pPr>
            <a:r>
              <a:rPr lang="en-US" sz="1600" dirty="0" smtClean="0"/>
              <a:t>Illinois</a:t>
            </a:r>
          </a:p>
          <a:p>
            <a:pPr marL="533400" indent="-533400">
              <a:buFontTx/>
              <a:buAutoNum type="arabicPeriod" startAt="41"/>
            </a:pPr>
            <a:r>
              <a:rPr lang="en-US" sz="1600" dirty="0" smtClean="0"/>
              <a:t>Louisiana</a:t>
            </a:r>
          </a:p>
          <a:p>
            <a:pPr marL="533400" indent="-533400">
              <a:buFontTx/>
              <a:buAutoNum type="arabicPeriod" startAt="41"/>
            </a:pPr>
            <a:r>
              <a:rPr lang="en-US" sz="1600" dirty="0" smtClean="0"/>
              <a:t>West Virginia</a:t>
            </a:r>
          </a:p>
        </p:txBody>
      </p:sp>
      <p:sp>
        <p:nvSpPr>
          <p:cNvPr id="145413" name="Rectangle 5"/>
          <p:cNvSpPr>
            <a:spLocks noChangeArrowheads="1"/>
          </p:cNvSpPr>
          <p:nvPr/>
        </p:nvSpPr>
        <p:spPr bwMode="auto">
          <a:xfrm>
            <a:off x="76200" y="6477000"/>
            <a:ext cx="6868868" cy="262252"/>
          </a:xfrm>
          <a:prstGeom prst="rect">
            <a:avLst/>
          </a:prstGeom>
          <a:noFill/>
          <a:ln w="9525">
            <a:noFill/>
            <a:miter lim="800000"/>
            <a:headEnd/>
            <a:tailEnd/>
          </a:ln>
        </p:spPr>
        <p:txBody>
          <a:bodyPr wrap="none" lIns="92075" tIns="46038" rIns="92075" bIns="46038">
            <a:spAutoFit/>
          </a:bodyPr>
          <a:lstStyle/>
          <a:p>
            <a:r>
              <a:rPr lang="en-US" sz="1100" dirty="0"/>
              <a:t>Source:  US Chamber of Commerce </a:t>
            </a:r>
            <a:r>
              <a:rPr lang="en-US" sz="1100" dirty="0" smtClean="0"/>
              <a:t>2015 </a:t>
            </a:r>
            <a:r>
              <a:rPr lang="en-US" sz="1100" dirty="0"/>
              <a:t>State Liability Systems Ranking Study; Insurance Info. Institute.</a:t>
            </a:r>
          </a:p>
        </p:txBody>
      </p:sp>
      <p:grpSp>
        <p:nvGrpSpPr>
          <p:cNvPr id="2" name="Group 98"/>
          <p:cNvGrpSpPr>
            <a:grpSpLocks/>
          </p:cNvGrpSpPr>
          <p:nvPr/>
        </p:nvGrpSpPr>
        <p:grpSpPr bwMode="auto">
          <a:xfrm>
            <a:off x="2451100" y="1450975"/>
            <a:ext cx="1889125" cy="4000858"/>
            <a:chOff x="69" y="668"/>
            <a:chExt cx="1432" cy="2778"/>
          </a:xfrm>
        </p:grpSpPr>
        <p:sp>
          <p:nvSpPr>
            <p:cNvPr id="145423" name="Rectangle 99"/>
            <p:cNvSpPr>
              <a:spLocks noChangeArrowheads="1"/>
            </p:cNvSpPr>
            <p:nvPr/>
          </p:nvSpPr>
          <p:spPr bwMode="blackWhite">
            <a:xfrm>
              <a:off x="77" y="672"/>
              <a:ext cx="1391" cy="1064"/>
            </a:xfrm>
            <a:prstGeom prst="rect">
              <a:avLst/>
            </a:prstGeom>
            <a:solidFill>
              <a:srgbClr val="ECF6F8"/>
            </a:solidFill>
            <a:ln w="12700">
              <a:solidFill>
                <a:srgbClr val="378798"/>
              </a:solidFill>
              <a:miter lim="800000"/>
              <a:headEnd/>
              <a:tailEnd/>
            </a:ln>
          </p:spPr>
          <p:txBody>
            <a:bodyPr wrap="none" anchor="ctr"/>
            <a:lstStyle/>
            <a:p>
              <a:endParaRPr lang="en-US" dirty="0"/>
            </a:p>
          </p:txBody>
        </p:sp>
        <p:sp>
          <p:nvSpPr>
            <p:cNvPr id="145424"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dirty="0">
                  <a:solidFill>
                    <a:srgbClr val="FFFFFF"/>
                  </a:solidFill>
                </a:rPr>
                <a:t>New in </a:t>
              </a:r>
              <a:r>
                <a:rPr lang="en-US" b="1" dirty="0" smtClean="0">
                  <a:solidFill>
                    <a:srgbClr val="FFFFFF"/>
                  </a:solidFill>
                </a:rPr>
                <a:t>2015</a:t>
              </a:r>
              <a:endParaRPr lang="en-US" b="1" dirty="0">
                <a:solidFill>
                  <a:srgbClr val="FFFFFF"/>
                </a:solidFill>
              </a:endParaRPr>
            </a:p>
          </p:txBody>
        </p:sp>
        <p:sp>
          <p:nvSpPr>
            <p:cNvPr id="145425" name="Text Box 101"/>
            <p:cNvSpPr txBox="1">
              <a:spLocks noChangeArrowheads="1"/>
            </p:cNvSpPr>
            <p:nvPr/>
          </p:nvSpPr>
          <p:spPr bwMode="auto">
            <a:xfrm>
              <a:off x="89" y="974"/>
              <a:ext cx="1387" cy="761"/>
            </a:xfrm>
            <a:prstGeom prst="rect">
              <a:avLst/>
            </a:prstGeom>
            <a:noFill/>
            <a:ln w="9525">
              <a:noFill/>
              <a:miter lim="800000"/>
              <a:headEnd/>
              <a:tailEnd/>
            </a:ln>
          </p:spPr>
          <p:txBody>
            <a:bodyPr wrap="square"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Vermont</a:t>
              </a:r>
            </a:p>
            <a:p>
              <a:pPr marL="228600" indent="-228600" eaLnBrk="0" hangingPunct="0">
                <a:lnSpc>
                  <a:spcPct val="90000"/>
                </a:lnSpc>
                <a:spcBef>
                  <a:spcPct val="25000"/>
                </a:spcBef>
                <a:buClr>
                  <a:schemeClr val="accent2"/>
                </a:buClr>
                <a:buFont typeface="Wingdings" pitchFamily="2" charset="2"/>
                <a:buChar char="n"/>
              </a:pPr>
              <a:r>
                <a:rPr lang="en-US" sz="1500" dirty="0" smtClean="0"/>
                <a:t>New Hampshire</a:t>
              </a:r>
            </a:p>
            <a:p>
              <a:pPr marL="228600" indent="-228600" eaLnBrk="0" hangingPunct="0">
                <a:lnSpc>
                  <a:spcPct val="90000"/>
                </a:lnSpc>
                <a:spcBef>
                  <a:spcPct val="25000"/>
                </a:spcBef>
                <a:buClr>
                  <a:schemeClr val="accent2"/>
                </a:buClr>
                <a:buFont typeface="Wingdings" pitchFamily="2" charset="2"/>
                <a:buChar char="n"/>
              </a:pPr>
              <a:r>
                <a:rPr lang="en-US" sz="1500" dirty="0" smtClean="0"/>
                <a:t>North Carolina</a:t>
              </a:r>
            </a:p>
            <a:p>
              <a:pPr marL="228600" indent="-228600" eaLnBrk="0" hangingPunct="0">
                <a:lnSpc>
                  <a:spcPct val="90000"/>
                </a:lnSpc>
                <a:spcBef>
                  <a:spcPct val="25000"/>
                </a:spcBef>
                <a:buClr>
                  <a:schemeClr val="accent2"/>
                </a:buClr>
                <a:buFont typeface="Wingdings" pitchFamily="2" charset="2"/>
                <a:buChar char="n"/>
              </a:pPr>
              <a:r>
                <a:rPr lang="en-US" sz="1500" dirty="0" smtClean="0"/>
                <a:t>South Dakota</a:t>
              </a:r>
              <a:endParaRPr lang="en-US" sz="1500" dirty="0"/>
            </a:p>
          </p:txBody>
        </p:sp>
        <p:sp>
          <p:nvSpPr>
            <p:cNvPr id="145426" name="Rectangle 102"/>
            <p:cNvSpPr>
              <a:spLocks noChangeArrowheads="1"/>
            </p:cNvSpPr>
            <p:nvPr/>
          </p:nvSpPr>
          <p:spPr bwMode="blackWhite">
            <a:xfrm>
              <a:off x="77" y="2071"/>
              <a:ext cx="1416" cy="1205"/>
            </a:xfrm>
            <a:prstGeom prst="rect">
              <a:avLst/>
            </a:prstGeom>
            <a:solidFill>
              <a:srgbClr val="F0F1EF"/>
            </a:solidFill>
            <a:ln w="12700" algn="ctr">
              <a:solidFill>
                <a:srgbClr val="808080"/>
              </a:solidFill>
              <a:miter lim="800000"/>
              <a:headEnd/>
              <a:tailEnd/>
            </a:ln>
          </p:spPr>
          <p:txBody>
            <a:bodyPr wrap="none" anchor="ctr"/>
            <a:lstStyle/>
            <a:p>
              <a:endParaRPr lang="en-US" dirty="0"/>
            </a:p>
          </p:txBody>
        </p:sp>
        <p:sp>
          <p:nvSpPr>
            <p:cNvPr id="145427" name="Rectangle 103"/>
            <p:cNvSpPr>
              <a:spLocks noChangeArrowheads="1"/>
            </p:cNvSpPr>
            <p:nvPr/>
          </p:nvSpPr>
          <p:spPr bwMode="blackWhite">
            <a:xfrm>
              <a:off x="85" y="2063"/>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dirty="0">
                  <a:solidFill>
                    <a:srgbClr val="FFFFFF"/>
                  </a:solidFill>
                </a:rPr>
                <a:t>Drop-offs</a:t>
              </a:r>
            </a:p>
          </p:txBody>
        </p:sp>
        <p:sp>
          <p:nvSpPr>
            <p:cNvPr id="145428" name="Text Box 104"/>
            <p:cNvSpPr txBox="1">
              <a:spLocks noChangeArrowheads="1"/>
            </p:cNvSpPr>
            <p:nvPr/>
          </p:nvSpPr>
          <p:spPr bwMode="auto">
            <a:xfrm>
              <a:off x="109" y="2500"/>
              <a:ext cx="1369" cy="94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Minnesota</a:t>
              </a:r>
            </a:p>
            <a:p>
              <a:pPr marL="228600" indent="-228600" eaLnBrk="0" hangingPunct="0">
                <a:lnSpc>
                  <a:spcPct val="90000"/>
                </a:lnSpc>
                <a:spcBef>
                  <a:spcPct val="25000"/>
                </a:spcBef>
                <a:buClr>
                  <a:schemeClr val="accent2"/>
                </a:buClr>
                <a:buFont typeface="Wingdings" pitchFamily="2" charset="2"/>
                <a:buChar char="n"/>
              </a:pPr>
              <a:r>
                <a:rPr lang="en-US" sz="1500" dirty="0" smtClean="0"/>
                <a:t>Kansas</a:t>
              </a:r>
            </a:p>
            <a:p>
              <a:pPr marL="228600" indent="-228600" eaLnBrk="0" hangingPunct="0">
                <a:lnSpc>
                  <a:spcPct val="90000"/>
                </a:lnSpc>
                <a:spcBef>
                  <a:spcPct val="25000"/>
                </a:spcBef>
                <a:buClr>
                  <a:schemeClr val="accent2"/>
                </a:buClr>
                <a:buFont typeface="Wingdings" pitchFamily="2" charset="2"/>
                <a:buChar char="n"/>
              </a:pPr>
              <a:r>
                <a:rPr lang="en-US" sz="1500" dirty="0" smtClean="0"/>
                <a:t>Virginia</a:t>
              </a:r>
            </a:p>
            <a:p>
              <a:pPr marL="228600" indent="-228600" eaLnBrk="0" hangingPunct="0">
                <a:lnSpc>
                  <a:spcPct val="90000"/>
                </a:lnSpc>
                <a:spcBef>
                  <a:spcPct val="25000"/>
                </a:spcBef>
                <a:buClr>
                  <a:schemeClr val="accent2"/>
                </a:buClr>
                <a:buFont typeface="Wingdings" pitchFamily="2" charset="2"/>
                <a:buChar char="n"/>
              </a:pPr>
              <a:r>
                <a:rPr lang="en-US" sz="1500" dirty="0" smtClean="0"/>
                <a:t>North Dakota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grpSp>
      <p:grpSp>
        <p:nvGrpSpPr>
          <p:cNvPr id="3" name="Group 98"/>
          <p:cNvGrpSpPr>
            <a:grpSpLocks/>
          </p:cNvGrpSpPr>
          <p:nvPr/>
        </p:nvGrpSpPr>
        <p:grpSpPr bwMode="auto">
          <a:xfrm>
            <a:off x="6896100" y="1762125"/>
            <a:ext cx="1987550" cy="3228975"/>
            <a:chOff x="69" y="668"/>
            <a:chExt cx="1424" cy="1862"/>
          </a:xfrm>
        </p:grpSpPr>
        <p:sp>
          <p:nvSpPr>
            <p:cNvPr id="145417" name="Rectangle 99"/>
            <p:cNvSpPr>
              <a:spLocks noChangeArrowheads="1"/>
            </p:cNvSpPr>
            <p:nvPr/>
          </p:nvSpPr>
          <p:spPr bwMode="blackWhite">
            <a:xfrm>
              <a:off x="77" y="672"/>
              <a:ext cx="1416" cy="830"/>
            </a:xfrm>
            <a:prstGeom prst="rect">
              <a:avLst/>
            </a:prstGeom>
            <a:solidFill>
              <a:srgbClr val="ECF6F8"/>
            </a:solidFill>
            <a:ln w="12700">
              <a:solidFill>
                <a:srgbClr val="378798"/>
              </a:solidFill>
              <a:miter lim="800000"/>
              <a:headEnd/>
              <a:tailEnd/>
            </a:ln>
          </p:spPr>
          <p:txBody>
            <a:bodyPr wrap="none" anchor="ctr"/>
            <a:lstStyle/>
            <a:p>
              <a:endParaRPr lang="en-US" dirty="0"/>
            </a:p>
          </p:txBody>
        </p:sp>
        <p:sp>
          <p:nvSpPr>
            <p:cNvPr id="145418"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dirty="0">
                  <a:solidFill>
                    <a:srgbClr val="FFFFFF"/>
                  </a:solidFill>
                </a:rPr>
                <a:t>Newly Notorious</a:t>
              </a:r>
            </a:p>
          </p:txBody>
        </p:sp>
        <p:sp>
          <p:nvSpPr>
            <p:cNvPr id="145419" name="Text Box 101"/>
            <p:cNvSpPr txBox="1">
              <a:spLocks noChangeArrowheads="1"/>
            </p:cNvSpPr>
            <p:nvPr/>
          </p:nvSpPr>
          <p:spPr bwMode="auto">
            <a:xfrm>
              <a:off x="96" y="1056"/>
              <a:ext cx="1385" cy="32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Arkansas</a:t>
              </a:r>
            </a:p>
            <a:p>
              <a:pPr marL="228600" indent="-228600" eaLnBrk="0" hangingPunct="0">
                <a:lnSpc>
                  <a:spcPct val="90000"/>
                </a:lnSpc>
                <a:spcBef>
                  <a:spcPct val="25000"/>
                </a:spcBef>
                <a:buClr>
                  <a:schemeClr val="accent2"/>
                </a:buClr>
                <a:buFont typeface="Wingdings" pitchFamily="2" charset="2"/>
                <a:buChar char="n"/>
              </a:pPr>
              <a:r>
                <a:rPr lang="en-US" sz="1500" dirty="0" smtClean="0"/>
                <a:t>Missouri</a:t>
              </a:r>
              <a:endParaRPr lang="en-US" sz="1500" dirty="0"/>
            </a:p>
          </p:txBody>
        </p:sp>
        <p:sp>
          <p:nvSpPr>
            <p:cNvPr id="145420" name="Rectangle 102"/>
            <p:cNvSpPr>
              <a:spLocks noChangeArrowheads="1"/>
            </p:cNvSpPr>
            <p:nvPr/>
          </p:nvSpPr>
          <p:spPr bwMode="blackWhite">
            <a:xfrm>
              <a:off x="77" y="1597"/>
              <a:ext cx="1416" cy="933"/>
            </a:xfrm>
            <a:prstGeom prst="rect">
              <a:avLst/>
            </a:prstGeom>
            <a:solidFill>
              <a:srgbClr val="F0F1EF"/>
            </a:solidFill>
            <a:ln w="12700" algn="ctr">
              <a:solidFill>
                <a:srgbClr val="808080"/>
              </a:solidFill>
              <a:miter lim="800000"/>
              <a:headEnd/>
              <a:tailEnd/>
            </a:ln>
          </p:spPr>
          <p:txBody>
            <a:bodyPr wrap="none" anchor="ctr"/>
            <a:lstStyle/>
            <a:p>
              <a:endParaRPr lang="en-US" dirty="0"/>
            </a:p>
          </p:txBody>
        </p:sp>
        <p:sp>
          <p:nvSpPr>
            <p:cNvPr id="145421" name="Rectangle 103"/>
            <p:cNvSpPr>
              <a:spLocks noChangeArrowheads="1"/>
            </p:cNvSpPr>
            <p:nvPr/>
          </p:nvSpPr>
          <p:spPr bwMode="blackWhite">
            <a:xfrm>
              <a:off x="76" y="1614"/>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dirty="0">
                  <a:solidFill>
                    <a:srgbClr val="FFFFFF"/>
                  </a:solidFill>
                </a:rPr>
                <a:t>Rising Above</a:t>
              </a:r>
            </a:p>
          </p:txBody>
        </p:sp>
        <p:sp>
          <p:nvSpPr>
            <p:cNvPr id="145422" name="Text Box 104"/>
            <p:cNvSpPr txBox="1">
              <a:spLocks noChangeArrowheads="1"/>
            </p:cNvSpPr>
            <p:nvPr/>
          </p:nvSpPr>
          <p:spPr bwMode="auto">
            <a:xfrm>
              <a:off x="91" y="2009"/>
              <a:ext cx="1369" cy="32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Oklahoma</a:t>
              </a:r>
            </a:p>
            <a:p>
              <a:pPr marL="228600" indent="-228600" eaLnBrk="0" hangingPunct="0">
                <a:lnSpc>
                  <a:spcPct val="90000"/>
                </a:lnSpc>
                <a:spcBef>
                  <a:spcPct val="25000"/>
                </a:spcBef>
                <a:buClr>
                  <a:schemeClr val="accent2"/>
                </a:buClr>
                <a:buFont typeface="Wingdings" pitchFamily="2" charset="2"/>
                <a:buChar char="n"/>
              </a:pPr>
              <a:r>
                <a:rPr lang="en-US" sz="1500" dirty="0" smtClean="0"/>
                <a:t>Montana</a:t>
              </a:r>
              <a:endParaRPr lang="en-US" sz="1500" dirty="0"/>
            </a:p>
          </p:txBody>
        </p:sp>
      </p:grpSp>
      <p:sp>
        <p:nvSpPr>
          <p:cNvPr id="22" name="Slide Number Placeholder 21"/>
          <p:cNvSpPr>
            <a:spLocks noGrp="1"/>
          </p:cNvSpPr>
          <p:nvPr>
            <p:ph type="sldNum" sz="quarter" idx="12"/>
          </p:nvPr>
        </p:nvSpPr>
        <p:spPr/>
        <p:txBody>
          <a:bodyPr/>
          <a:lstStyle/>
          <a:p>
            <a:pPr>
              <a:defRPr/>
            </a:pPr>
            <a:fld id="{DB690DBB-527D-49DE-BE17-F2C090C1D32C}" type="slidenum">
              <a:rPr lang="en-US" smtClean="0"/>
              <a:pPr>
                <a:defRPr/>
              </a:pPr>
              <a:t>150</a:t>
            </a:fld>
            <a:endParaRPr lang="en-US" dirty="0"/>
          </a:p>
        </p:txBody>
      </p:sp>
    </p:spTree>
    <p:extLst>
      <p:ext uri="{BB962C8B-B14F-4D97-AF65-F5344CB8AC3E}">
        <p14:creationId xmlns:p14="http://schemas.microsoft.com/office/powerpoint/2010/main" val="34238398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6" name="Rectangle 105"/>
          <p:cNvSpPr>
            <a:spLocks noGrp="1" noChangeArrowheads="1"/>
          </p:cNvSpPr>
          <p:nvPr>
            <p:ph type="dt" sz="quarter" idx="10"/>
          </p:nvPr>
        </p:nvSpPr>
        <p:spPr/>
        <p:txBody>
          <a:bodyPr/>
          <a:lstStyle/>
          <a:p>
            <a:pPr>
              <a:defRPr/>
            </a:pPr>
            <a:r>
              <a:rPr lang="en-US" smtClean="0"/>
              <a:t>12/01/09 - 9pm</a:t>
            </a:r>
          </a:p>
        </p:txBody>
      </p:sp>
      <p:sp>
        <p:nvSpPr>
          <p:cNvPr id="139268" name="Rectangle 110"/>
          <p:cNvSpPr>
            <a:spLocks noGrp="1" noChangeArrowheads="1"/>
          </p:cNvSpPr>
          <p:nvPr>
            <p:ph type="sldNum" sz="quarter" idx="12"/>
          </p:nvPr>
        </p:nvSpPr>
        <p:spPr/>
        <p:txBody>
          <a:bodyPr/>
          <a:lstStyle/>
          <a:p>
            <a:pPr>
              <a:defRPr/>
            </a:pPr>
            <a:fld id="{67472DED-89E9-44F4-98CD-CF15D6D469E8}" type="slidenum">
              <a:rPr lang="en-US" smtClean="0"/>
              <a:pPr>
                <a:defRPr/>
              </a:pPr>
              <a:t>151</a:t>
            </a:fld>
            <a:endParaRPr lang="en-US" smtClean="0"/>
          </a:p>
        </p:txBody>
      </p:sp>
      <p:sp>
        <p:nvSpPr>
          <p:cNvPr id="146437" name="Rectangle 2"/>
          <p:cNvSpPr>
            <a:spLocks noGrp="1" noChangeArrowheads="1"/>
          </p:cNvSpPr>
          <p:nvPr>
            <p:ph type="title"/>
          </p:nvPr>
        </p:nvSpPr>
        <p:spPr/>
        <p:txBody>
          <a:bodyPr/>
          <a:lstStyle/>
          <a:p>
            <a:r>
              <a:rPr lang="en-US" dirty="0" smtClean="0"/>
              <a:t>The Nation’s Judicial “Hellholes”: 2014/2015</a:t>
            </a:r>
          </a:p>
        </p:txBody>
      </p:sp>
      <p:grpSp>
        <p:nvGrpSpPr>
          <p:cNvPr id="2" name="Group 3"/>
          <p:cNvGrpSpPr>
            <a:grpSpLocks/>
          </p:cNvGrpSpPr>
          <p:nvPr/>
        </p:nvGrpSpPr>
        <p:grpSpPr bwMode="auto">
          <a:xfrm>
            <a:off x="1327150" y="1697038"/>
            <a:ext cx="7334250" cy="4130675"/>
            <a:chOff x="691" y="950"/>
            <a:chExt cx="4194" cy="2361"/>
          </a:xfrm>
        </p:grpSpPr>
        <p:grpSp>
          <p:nvGrpSpPr>
            <p:cNvPr id="3" name="Group 4"/>
            <p:cNvGrpSpPr>
              <a:grpSpLocks/>
            </p:cNvGrpSpPr>
            <p:nvPr/>
          </p:nvGrpSpPr>
          <p:grpSpPr bwMode="auto">
            <a:xfrm>
              <a:off x="691" y="2497"/>
              <a:ext cx="815" cy="764"/>
              <a:chOff x="395" y="1153"/>
              <a:chExt cx="207" cy="194"/>
            </a:xfrm>
          </p:grpSpPr>
          <p:sp>
            <p:nvSpPr>
              <p:cNvPr id="146531" name="Freeform 5"/>
              <p:cNvSpPr>
                <a:spLocks/>
              </p:cNvSpPr>
              <p:nvPr/>
            </p:nvSpPr>
            <p:spPr bwMode="grayWhite">
              <a:xfrm>
                <a:off x="573" y="1313"/>
                <a:ext cx="4" cy="7"/>
              </a:xfrm>
              <a:custGeom>
                <a:avLst/>
                <a:gdLst>
                  <a:gd name="T0" fmla="*/ 1 w 8"/>
                  <a:gd name="T1" fmla="*/ 1 h 13"/>
                  <a:gd name="T2" fmla="*/ 1 w 8"/>
                  <a:gd name="T3" fmla="*/ 1 h 13"/>
                  <a:gd name="T4" fmla="*/ 1 w 8"/>
                  <a:gd name="T5" fmla="*/ 0 h 13"/>
                  <a:gd name="T6" fmla="*/ 1 w 8"/>
                  <a:gd name="T7" fmla="*/ 1 h 13"/>
                  <a:gd name="T8" fmla="*/ 0 w 8"/>
                  <a:gd name="T9" fmla="*/ 1 h 13"/>
                  <a:gd name="T10" fmla="*/ 0 w 8"/>
                  <a:gd name="T11" fmla="*/ 1 h 13"/>
                  <a:gd name="T12" fmla="*/ 0 w 8"/>
                  <a:gd name="T13" fmla="*/ 1 h 13"/>
                  <a:gd name="T14" fmla="*/ 1 w 8"/>
                  <a:gd name="T15" fmla="*/ 1 h 13"/>
                  <a:gd name="T16" fmla="*/ 1 w 8"/>
                  <a:gd name="T17" fmla="*/ 1 h 13"/>
                  <a:gd name="T18" fmla="*/ 1 w 8"/>
                  <a:gd name="T19" fmla="*/ 1 h 13"/>
                  <a:gd name="T20" fmla="*/ 1 w 8"/>
                  <a:gd name="T21" fmla="*/ 1 h 13"/>
                  <a:gd name="T22" fmla="*/ 1 w 8"/>
                  <a:gd name="T23" fmla="*/ 1 h 13"/>
                  <a:gd name="T24" fmla="*/ 1 w 8"/>
                  <a:gd name="T25" fmla="*/ 1 h 13"/>
                  <a:gd name="T26" fmla="*/ 1 w 8"/>
                  <a:gd name="T27" fmla="*/ 1 h 13"/>
                  <a:gd name="T28" fmla="*/ 1 w 8"/>
                  <a:gd name="T29" fmla="*/ 1 h 13"/>
                  <a:gd name="T30" fmla="*/ 1 w 8"/>
                  <a:gd name="T31" fmla="*/ 1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
                  <a:gd name="T49" fmla="*/ 0 h 13"/>
                  <a:gd name="T50" fmla="*/ 8 w 8"/>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 h="13">
                    <a:moveTo>
                      <a:pt x="5" y="1"/>
                    </a:moveTo>
                    <a:lnTo>
                      <a:pt x="5" y="1"/>
                    </a:lnTo>
                    <a:lnTo>
                      <a:pt x="4" y="0"/>
                    </a:lnTo>
                    <a:lnTo>
                      <a:pt x="1" y="1"/>
                    </a:lnTo>
                    <a:lnTo>
                      <a:pt x="0" y="1"/>
                    </a:lnTo>
                    <a:lnTo>
                      <a:pt x="0" y="4"/>
                    </a:lnTo>
                    <a:lnTo>
                      <a:pt x="0" y="6"/>
                    </a:lnTo>
                    <a:lnTo>
                      <a:pt x="1" y="10"/>
                    </a:lnTo>
                    <a:lnTo>
                      <a:pt x="2" y="11"/>
                    </a:lnTo>
                    <a:lnTo>
                      <a:pt x="5" y="13"/>
                    </a:lnTo>
                    <a:lnTo>
                      <a:pt x="6" y="11"/>
                    </a:lnTo>
                    <a:lnTo>
                      <a:pt x="8" y="10"/>
                    </a:lnTo>
                    <a:lnTo>
                      <a:pt x="8" y="6"/>
                    </a:lnTo>
                    <a:lnTo>
                      <a:pt x="5" y="1"/>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2" name="Freeform 6"/>
              <p:cNvSpPr>
                <a:spLocks/>
              </p:cNvSpPr>
              <p:nvPr/>
            </p:nvSpPr>
            <p:spPr bwMode="grayWhite">
              <a:xfrm>
                <a:off x="411" y="1153"/>
                <a:ext cx="191" cy="194"/>
              </a:xfrm>
              <a:custGeom>
                <a:avLst/>
                <a:gdLst>
                  <a:gd name="T0" fmla="*/ 1 w 382"/>
                  <a:gd name="T1" fmla="*/ 1 h 386"/>
                  <a:gd name="T2" fmla="*/ 1 w 382"/>
                  <a:gd name="T3" fmla="*/ 1 h 386"/>
                  <a:gd name="T4" fmla="*/ 1 w 382"/>
                  <a:gd name="T5" fmla="*/ 1 h 386"/>
                  <a:gd name="T6" fmla="*/ 1 w 382"/>
                  <a:gd name="T7" fmla="*/ 1 h 386"/>
                  <a:gd name="T8" fmla="*/ 1 w 382"/>
                  <a:gd name="T9" fmla="*/ 1 h 386"/>
                  <a:gd name="T10" fmla="*/ 1 w 382"/>
                  <a:gd name="T11" fmla="*/ 1 h 386"/>
                  <a:gd name="T12" fmla="*/ 1 w 382"/>
                  <a:gd name="T13" fmla="*/ 1 h 386"/>
                  <a:gd name="T14" fmla="*/ 1 w 382"/>
                  <a:gd name="T15" fmla="*/ 1 h 386"/>
                  <a:gd name="T16" fmla="*/ 1 w 382"/>
                  <a:gd name="T17" fmla="*/ 1 h 386"/>
                  <a:gd name="T18" fmla="*/ 1 w 382"/>
                  <a:gd name="T19" fmla="*/ 1 h 386"/>
                  <a:gd name="T20" fmla="*/ 1 w 382"/>
                  <a:gd name="T21" fmla="*/ 1 h 386"/>
                  <a:gd name="T22" fmla="*/ 1 w 382"/>
                  <a:gd name="T23" fmla="*/ 1 h 386"/>
                  <a:gd name="T24" fmla="*/ 1 w 382"/>
                  <a:gd name="T25" fmla="*/ 1 h 386"/>
                  <a:gd name="T26" fmla="*/ 1 w 382"/>
                  <a:gd name="T27" fmla="*/ 1 h 386"/>
                  <a:gd name="T28" fmla="*/ 1 w 382"/>
                  <a:gd name="T29" fmla="*/ 1 h 386"/>
                  <a:gd name="T30" fmla="*/ 1 w 382"/>
                  <a:gd name="T31" fmla="*/ 1 h 386"/>
                  <a:gd name="T32" fmla="*/ 1 w 382"/>
                  <a:gd name="T33" fmla="*/ 1 h 386"/>
                  <a:gd name="T34" fmla="*/ 1 w 382"/>
                  <a:gd name="T35" fmla="*/ 1 h 386"/>
                  <a:gd name="T36" fmla="*/ 1 w 382"/>
                  <a:gd name="T37" fmla="*/ 1 h 386"/>
                  <a:gd name="T38" fmla="*/ 1 w 382"/>
                  <a:gd name="T39" fmla="*/ 1 h 386"/>
                  <a:gd name="T40" fmla="*/ 1 w 382"/>
                  <a:gd name="T41" fmla="*/ 1 h 386"/>
                  <a:gd name="T42" fmla="*/ 1 w 382"/>
                  <a:gd name="T43" fmla="*/ 1 h 386"/>
                  <a:gd name="T44" fmla="*/ 1 w 382"/>
                  <a:gd name="T45" fmla="*/ 1 h 386"/>
                  <a:gd name="T46" fmla="*/ 1 w 382"/>
                  <a:gd name="T47" fmla="*/ 1 h 386"/>
                  <a:gd name="T48" fmla="*/ 1 w 382"/>
                  <a:gd name="T49" fmla="*/ 1 h 386"/>
                  <a:gd name="T50" fmla="*/ 1 w 382"/>
                  <a:gd name="T51" fmla="*/ 1 h 386"/>
                  <a:gd name="T52" fmla="*/ 1 w 382"/>
                  <a:gd name="T53" fmla="*/ 1 h 386"/>
                  <a:gd name="T54" fmla="*/ 1 w 382"/>
                  <a:gd name="T55" fmla="*/ 1 h 386"/>
                  <a:gd name="T56" fmla="*/ 1 w 382"/>
                  <a:gd name="T57" fmla="*/ 1 h 386"/>
                  <a:gd name="T58" fmla="*/ 1 w 382"/>
                  <a:gd name="T59" fmla="*/ 1 h 386"/>
                  <a:gd name="T60" fmla="*/ 1 w 382"/>
                  <a:gd name="T61" fmla="*/ 1 h 386"/>
                  <a:gd name="T62" fmla="*/ 1 w 382"/>
                  <a:gd name="T63" fmla="*/ 1 h 386"/>
                  <a:gd name="T64" fmla="*/ 1 w 382"/>
                  <a:gd name="T65" fmla="*/ 1 h 386"/>
                  <a:gd name="T66" fmla="*/ 1 w 382"/>
                  <a:gd name="T67" fmla="*/ 1 h 386"/>
                  <a:gd name="T68" fmla="*/ 1 w 382"/>
                  <a:gd name="T69" fmla="*/ 1 h 386"/>
                  <a:gd name="T70" fmla="*/ 1 w 382"/>
                  <a:gd name="T71" fmla="*/ 1 h 386"/>
                  <a:gd name="T72" fmla="*/ 1 w 382"/>
                  <a:gd name="T73" fmla="*/ 1 h 386"/>
                  <a:gd name="T74" fmla="*/ 1 w 382"/>
                  <a:gd name="T75" fmla="*/ 1 h 386"/>
                  <a:gd name="T76" fmla="*/ 1 w 382"/>
                  <a:gd name="T77" fmla="*/ 1 h 386"/>
                  <a:gd name="T78" fmla="*/ 1 w 382"/>
                  <a:gd name="T79" fmla="*/ 1 h 386"/>
                  <a:gd name="T80" fmla="*/ 1 w 382"/>
                  <a:gd name="T81" fmla="*/ 1 h 386"/>
                  <a:gd name="T82" fmla="*/ 1 w 382"/>
                  <a:gd name="T83" fmla="*/ 1 h 386"/>
                  <a:gd name="T84" fmla="*/ 1 w 382"/>
                  <a:gd name="T85" fmla="*/ 1 h 386"/>
                  <a:gd name="T86" fmla="*/ 1 w 382"/>
                  <a:gd name="T87" fmla="*/ 1 h 386"/>
                  <a:gd name="T88" fmla="*/ 1 w 382"/>
                  <a:gd name="T89" fmla="*/ 1 h 386"/>
                  <a:gd name="T90" fmla="*/ 1 w 382"/>
                  <a:gd name="T91" fmla="*/ 1 h 386"/>
                  <a:gd name="T92" fmla="*/ 1 w 382"/>
                  <a:gd name="T93" fmla="*/ 1 h 386"/>
                  <a:gd name="T94" fmla="*/ 1 w 382"/>
                  <a:gd name="T95" fmla="*/ 1 h 386"/>
                  <a:gd name="T96" fmla="*/ 1 w 382"/>
                  <a:gd name="T97" fmla="*/ 1 h 386"/>
                  <a:gd name="T98" fmla="*/ 1 w 382"/>
                  <a:gd name="T99" fmla="*/ 1 h 386"/>
                  <a:gd name="T100" fmla="*/ 1 w 382"/>
                  <a:gd name="T101" fmla="*/ 1 h 386"/>
                  <a:gd name="T102" fmla="*/ 1 w 382"/>
                  <a:gd name="T103" fmla="*/ 1 h 386"/>
                  <a:gd name="T104" fmla="*/ 1 w 382"/>
                  <a:gd name="T105" fmla="*/ 1 h 386"/>
                  <a:gd name="T106" fmla="*/ 1 w 382"/>
                  <a:gd name="T107" fmla="*/ 1 h 386"/>
                  <a:gd name="T108" fmla="*/ 1 w 382"/>
                  <a:gd name="T109" fmla="*/ 1 h 386"/>
                  <a:gd name="T110" fmla="*/ 1 w 382"/>
                  <a:gd name="T111" fmla="*/ 1 h 386"/>
                  <a:gd name="T112" fmla="*/ 1 w 382"/>
                  <a:gd name="T113" fmla="*/ 1 h 3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2"/>
                  <a:gd name="T172" fmla="*/ 0 h 386"/>
                  <a:gd name="T173" fmla="*/ 382 w 382"/>
                  <a:gd name="T174" fmla="*/ 386 h 3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2" h="386">
                    <a:moveTo>
                      <a:pt x="263" y="38"/>
                    </a:moveTo>
                    <a:lnTo>
                      <a:pt x="263" y="38"/>
                    </a:lnTo>
                    <a:lnTo>
                      <a:pt x="261" y="36"/>
                    </a:lnTo>
                    <a:lnTo>
                      <a:pt x="257" y="34"/>
                    </a:lnTo>
                    <a:lnTo>
                      <a:pt x="254" y="34"/>
                    </a:lnTo>
                    <a:lnTo>
                      <a:pt x="251" y="34"/>
                    </a:lnTo>
                    <a:lnTo>
                      <a:pt x="247" y="34"/>
                    </a:lnTo>
                    <a:lnTo>
                      <a:pt x="242" y="36"/>
                    </a:lnTo>
                    <a:lnTo>
                      <a:pt x="234" y="36"/>
                    </a:lnTo>
                    <a:lnTo>
                      <a:pt x="227" y="35"/>
                    </a:lnTo>
                    <a:lnTo>
                      <a:pt x="224" y="34"/>
                    </a:lnTo>
                    <a:lnTo>
                      <a:pt x="220" y="31"/>
                    </a:lnTo>
                    <a:lnTo>
                      <a:pt x="218" y="31"/>
                    </a:lnTo>
                    <a:lnTo>
                      <a:pt x="213" y="31"/>
                    </a:lnTo>
                    <a:lnTo>
                      <a:pt x="207" y="28"/>
                    </a:lnTo>
                    <a:lnTo>
                      <a:pt x="205" y="27"/>
                    </a:lnTo>
                    <a:lnTo>
                      <a:pt x="204" y="25"/>
                    </a:lnTo>
                    <a:lnTo>
                      <a:pt x="199" y="22"/>
                    </a:lnTo>
                    <a:lnTo>
                      <a:pt x="195" y="21"/>
                    </a:lnTo>
                    <a:lnTo>
                      <a:pt x="191" y="19"/>
                    </a:lnTo>
                    <a:lnTo>
                      <a:pt x="186" y="17"/>
                    </a:lnTo>
                    <a:lnTo>
                      <a:pt x="181" y="15"/>
                    </a:lnTo>
                    <a:lnTo>
                      <a:pt x="179" y="17"/>
                    </a:lnTo>
                    <a:lnTo>
                      <a:pt x="178" y="17"/>
                    </a:lnTo>
                    <a:lnTo>
                      <a:pt x="178" y="21"/>
                    </a:lnTo>
                    <a:lnTo>
                      <a:pt x="179" y="25"/>
                    </a:lnTo>
                    <a:lnTo>
                      <a:pt x="179" y="27"/>
                    </a:lnTo>
                    <a:lnTo>
                      <a:pt x="178" y="28"/>
                    </a:lnTo>
                    <a:lnTo>
                      <a:pt x="177" y="28"/>
                    </a:lnTo>
                    <a:lnTo>
                      <a:pt x="173" y="26"/>
                    </a:lnTo>
                    <a:lnTo>
                      <a:pt x="170" y="23"/>
                    </a:lnTo>
                    <a:lnTo>
                      <a:pt x="166" y="19"/>
                    </a:lnTo>
                    <a:lnTo>
                      <a:pt x="162" y="15"/>
                    </a:lnTo>
                    <a:lnTo>
                      <a:pt x="136" y="4"/>
                    </a:lnTo>
                    <a:lnTo>
                      <a:pt x="134" y="2"/>
                    </a:lnTo>
                    <a:lnTo>
                      <a:pt x="127" y="0"/>
                    </a:lnTo>
                    <a:lnTo>
                      <a:pt x="123" y="0"/>
                    </a:lnTo>
                    <a:lnTo>
                      <a:pt x="118" y="0"/>
                    </a:lnTo>
                    <a:lnTo>
                      <a:pt x="112" y="1"/>
                    </a:lnTo>
                    <a:lnTo>
                      <a:pt x="105" y="4"/>
                    </a:lnTo>
                    <a:lnTo>
                      <a:pt x="95" y="8"/>
                    </a:lnTo>
                    <a:lnTo>
                      <a:pt x="90" y="9"/>
                    </a:lnTo>
                    <a:lnTo>
                      <a:pt x="86" y="9"/>
                    </a:lnTo>
                    <a:lnTo>
                      <a:pt x="82" y="9"/>
                    </a:lnTo>
                    <a:lnTo>
                      <a:pt x="77" y="10"/>
                    </a:lnTo>
                    <a:lnTo>
                      <a:pt x="71" y="13"/>
                    </a:lnTo>
                    <a:lnTo>
                      <a:pt x="67" y="17"/>
                    </a:lnTo>
                    <a:lnTo>
                      <a:pt x="65" y="21"/>
                    </a:lnTo>
                    <a:lnTo>
                      <a:pt x="62" y="30"/>
                    </a:lnTo>
                    <a:lnTo>
                      <a:pt x="56" y="41"/>
                    </a:lnTo>
                    <a:lnTo>
                      <a:pt x="52" y="48"/>
                    </a:lnTo>
                    <a:lnTo>
                      <a:pt x="48" y="53"/>
                    </a:lnTo>
                    <a:lnTo>
                      <a:pt x="43" y="56"/>
                    </a:lnTo>
                    <a:lnTo>
                      <a:pt x="39" y="57"/>
                    </a:lnTo>
                    <a:lnTo>
                      <a:pt x="30" y="58"/>
                    </a:lnTo>
                    <a:lnTo>
                      <a:pt x="22" y="61"/>
                    </a:lnTo>
                    <a:lnTo>
                      <a:pt x="19" y="62"/>
                    </a:lnTo>
                    <a:lnTo>
                      <a:pt x="17" y="65"/>
                    </a:lnTo>
                    <a:lnTo>
                      <a:pt x="14" y="68"/>
                    </a:lnTo>
                    <a:lnTo>
                      <a:pt x="14" y="71"/>
                    </a:lnTo>
                    <a:lnTo>
                      <a:pt x="15" y="77"/>
                    </a:lnTo>
                    <a:lnTo>
                      <a:pt x="18" y="82"/>
                    </a:lnTo>
                    <a:lnTo>
                      <a:pt x="31" y="94"/>
                    </a:lnTo>
                    <a:lnTo>
                      <a:pt x="40" y="104"/>
                    </a:lnTo>
                    <a:lnTo>
                      <a:pt x="52" y="117"/>
                    </a:lnTo>
                    <a:lnTo>
                      <a:pt x="56" y="122"/>
                    </a:lnTo>
                    <a:lnTo>
                      <a:pt x="58" y="129"/>
                    </a:lnTo>
                    <a:lnTo>
                      <a:pt x="58" y="134"/>
                    </a:lnTo>
                    <a:lnTo>
                      <a:pt x="58" y="135"/>
                    </a:lnTo>
                    <a:lnTo>
                      <a:pt x="57" y="138"/>
                    </a:lnTo>
                    <a:lnTo>
                      <a:pt x="53" y="139"/>
                    </a:lnTo>
                    <a:lnTo>
                      <a:pt x="50" y="140"/>
                    </a:lnTo>
                    <a:lnTo>
                      <a:pt x="48" y="139"/>
                    </a:lnTo>
                    <a:lnTo>
                      <a:pt x="45" y="138"/>
                    </a:lnTo>
                    <a:lnTo>
                      <a:pt x="41" y="134"/>
                    </a:lnTo>
                    <a:lnTo>
                      <a:pt x="36" y="130"/>
                    </a:lnTo>
                    <a:lnTo>
                      <a:pt x="30" y="130"/>
                    </a:lnTo>
                    <a:lnTo>
                      <a:pt x="22" y="131"/>
                    </a:lnTo>
                    <a:lnTo>
                      <a:pt x="14" y="135"/>
                    </a:lnTo>
                    <a:lnTo>
                      <a:pt x="10" y="138"/>
                    </a:lnTo>
                    <a:lnTo>
                      <a:pt x="8" y="142"/>
                    </a:lnTo>
                    <a:lnTo>
                      <a:pt x="2" y="148"/>
                    </a:lnTo>
                    <a:lnTo>
                      <a:pt x="0" y="155"/>
                    </a:lnTo>
                    <a:lnTo>
                      <a:pt x="0" y="159"/>
                    </a:lnTo>
                    <a:lnTo>
                      <a:pt x="1" y="161"/>
                    </a:lnTo>
                    <a:lnTo>
                      <a:pt x="4" y="165"/>
                    </a:lnTo>
                    <a:lnTo>
                      <a:pt x="8" y="168"/>
                    </a:lnTo>
                    <a:lnTo>
                      <a:pt x="17" y="174"/>
                    </a:lnTo>
                    <a:lnTo>
                      <a:pt x="27" y="178"/>
                    </a:lnTo>
                    <a:lnTo>
                      <a:pt x="32" y="179"/>
                    </a:lnTo>
                    <a:lnTo>
                      <a:pt x="37" y="179"/>
                    </a:lnTo>
                    <a:lnTo>
                      <a:pt x="44" y="179"/>
                    </a:lnTo>
                    <a:lnTo>
                      <a:pt x="49" y="177"/>
                    </a:lnTo>
                    <a:lnTo>
                      <a:pt x="58" y="173"/>
                    </a:lnTo>
                    <a:lnTo>
                      <a:pt x="65" y="170"/>
                    </a:lnTo>
                    <a:lnTo>
                      <a:pt x="67" y="170"/>
                    </a:lnTo>
                    <a:lnTo>
                      <a:pt x="69" y="172"/>
                    </a:lnTo>
                    <a:lnTo>
                      <a:pt x="70" y="174"/>
                    </a:lnTo>
                    <a:lnTo>
                      <a:pt x="70" y="176"/>
                    </a:lnTo>
                    <a:lnTo>
                      <a:pt x="67" y="177"/>
                    </a:lnTo>
                    <a:lnTo>
                      <a:pt x="66" y="179"/>
                    </a:lnTo>
                    <a:lnTo>
                      <a:pt x="66" y="181"/>
                    </a:lnTo>
                    <a:lnTo>
                      <a:pt x="66" y="183"/>
                    </a:lnTo>
                    <a:lnTo>
                      <a:pt x="71" y="191"/>
                    </a:lnTo>
                    <a:lnTo>
                      <a:pt x="71" y="192"/>
                    </a:lnTo>
                    <a:lnTo>
                      <a:pt x="71" y="194"/>
                    </a:lnTo>
                    <a:lnTo>
                      <a:pt x="70" y="196"/>
                    </a:lnTo>
                    <a:lnTo>
                      <a:pt x="67" y="199"/>
                    </a:lnTo>
                    <a:lnTo>
                      <a:pt x="60" y="203"/>
                    </a:lnTo>
                    <a:lnTo>
                      <a:pt x="50" y="207"/>
                    </a:lnTo>
                    <a:lnTo>
                      <a:pt x="47" y="209"/>
                    </a:lnTo>
                    <a:lnTo>
                      <a:pt x="44" y="212"/>
                    </a:lnTo>
                    <a:lnTo>
                      <a:pt x="41" y="216"/>
                    </a:lnTo>
                    <a:lnTo>
                      <a:pt x="41" y="220"/>
                    </a:lnTo>
                    <a:lnTo>
                      <a:pt x="41" y="221"/>
                    </a:lnTo>
                    <a:lnTo>
                      <a:pt x="30" y="229"/>
                    </a:lnTo>
                    <a:lnTo>
                      <a:pt x="19" y="235"/>
                    </a:lnTo>
                    <a:lnTo>
                      <a:pt x="13" y="241"/>
                    </a:lnTo>
                    <a:lnTo>
                      <a:pt x="11" y="243"/>
                    </a:lnTo>
                    <a:lnTo>
                      <a:pt x="13" y="246"/>
                    </a:lnTo>
                    <a:lnTo>
                      <a:pt x="14" y="248"/>
                    </a:lnTo>
                    <a:lnTo>
                      <a:pt x="17" y="252"/>
                    </a:lnTo>
                    <a:lnTo>
                      <a:pt x="21" y="255"/>
                    </a:lnTo>
                    <a:lnTo>
                      <a:pt x="31" y="258"/>
                    </a:lnTo>
                    <a:lnTo>
                      <a:pt x="30" y="260"/>
                    </a:lnTo>
                    <a:lnTo>
                      <a:pt x="30" y="267"/>
                    </a:lnTo>
                    <a:lnTo>
                      <a:pt x="30" y="271"/>
                    </a:lnTo>
                    <a:lnTo>
                      <a:pt x="31" y="274"/>
                    </a:lnTo>
                    <a:lnTo>
                      <a:pt x="34" y="278"/>
                    </a:lnTo>
                    <a:lnTo>
                      <a:pt x="37" y="281"/>
                    </a:lnTo>
                    <a:lnTo>
                      <a:pt x="53" y="281"/>
                    </a:lnTo>
                    <a:lnTo>
                      <a:pt x="56" y="286"/>
                    </a:lnTo>
                    <a:lnTo>
                      <a:pt x="57" y="293"/>
                    </a:lnTo>
                    <a:lnTo>
                      <a:pt x="58" y="299"/>
                    </a:lnTo>
                    <a:lnTo>
                      <a:pt x="60" y="301"/>
                    </a:lnTo>
                    <a:lnTo>
                      <a:pt x="62" y="302"/>
                    </a:lnTo>
                    <a:lnTo>
                      <a:pt x="66" y="301"/>
                    </a:lnTo>
                    <a:lnTo>
                      <a:pt x="69" y="299"/>
                    </a:lnTo>
                    <a:lnTo>
                      <a:pt x="70" y="297"/>
                    </a:lnTo>
                    <a:lnTo>
                      <a:pt x="74" y="297"/>
                    </a:lnTo>
                    <a:lnTo>
                      <a:pt x="77" y="298"/>
                    </a:lnTo>
                    <a:lnTo>
                      <a:pt x="78" y="302"/>
                    </a:lnTo>
                    <a:lnTo>
                      <a:pt x="78" y="304"/>
                    </a:lnTo>
                    <a:lnTo>
                      <a:pt x="82" y="307"/>
                    </a:lnTo>
                    <a:lnTo>
                      <a:pt x="83" y="308"/>
                    </a:lnTo>
                    <a:lnTo>
                      <a:pt x="87" y="308"/>
                    </a:lnTo>
                    <a:lnTo>
                      <a:pt x="90" y="307"/>
                    </a:lnTo>
                    <a:lnTo>
                      <a:pt x="95" y="304"/>
                    </a:lnTo>
                    <a:lnTo>
                      <a:pt x="101" y="298"/>
                    </a:lnTo>
                    <a:lnTo>
                      <a:pt x="105" y="295"/>
                    </a:lnTo>
                    <a:lnTo>
                      <a:pt x="108" y="295"/>
                    </a:lnTo>
                    <a:lnTo>
                      <a:pt x="108" y="298"/>
                    </a:lnTo>
                    <a:lnTo>
                      <a:pt x="105" y="308"/>
                    </a:lnTo>
                    <a:lnTo>
                      <a:pt x="103" y="316"/>
                    </a:lnTo>
                    <a:lnTo>
                      <a:pt x="99" y="324"/>
                    </a:lnTo>
                    <a:lnTo>
                      <a:pt x="86" y="334"/>
                    </a:lnTo>
                    <a:lnTo>
                      <a:pt x="75" y="343"/>
                    </a:lnTo>
                    <a:lnTo>
                      <a:pt x="66" y="353"/>
                    </a:lnTo>
                    <a:lnTo>
                      <a:pt x="60" y="357"/>
                    </a:lnTo>
                    <a:lnTo>
                      <a:pt x="53" y="362"/>
                    </a:lnTo>
                    <a:lnTo>
                      <a:pt x="50" y="364"/>
                    </a:lnTo>
                    <a:lnTo>
                      <a:pt x="49" y="368"/>
                    </a:lnTo>
                    <a:lnTo>
                      <a:pt x="56" y="366"/>
                    </a:lnTo>
                    <a:lnTo>
                      <a:pt x="74" y="360"/>
                    </a:lnTo>
                    <a:lnTo>
                      <a:pt x="79" y="358"/>
                    </a:lnTo>
                    <a:lnTo>
                      <a:pt x="86" y="354"/>
                    </a:lnTo>
                    <a:lnTo>
                      <a:pt x="100" y="343"/>
                    </a:lnTo>
                    <a:lnTo>
                      <a:pt x="113" y="332"/>
                    </a:lnTo>
                    <a:lnTo>
                      <a:pt x="125" y="320"/>
                    </a:lnTo>
                    <a:lnTo>
                      <a:pt x="129" y="317"/>
                    </a:lnTo>
                    <a:lnTo>
                      <a:pt x="138" y="312"/>
                    </a:lnTo>
                    <a:lnTo>
                      <a:pt x="142" y="308"/>
                    </a:lnTo>
                    <a:lnTo>
                      <a:pt x="144" y="304"/>
                    </a:lnTo>
                    <a:lnTo>
                      <a:pt x="144" y="301"/>
                    </a:lnTo>
                    <a:lnTo>
                      <a:pt x="142" y="297"/>
                    </a:lnTo>
                    <a:lnTo>
                      <a:pt x="140" y="295"/>
                    </a:lnTo>
                    <a:lnTo>
                      <a:pt x="138" y="294"/>
                    </a:lnTo>
                    <a:lnTo>
                      <a:pt x="138" y="293"/>
                    </a:lnTo>
                    <a:lnTo>
                      <a:pt x="138" y="291"/>
                    </a:lnTo>
                    <a:lnTo>
                      <a:pt x="139" y="290"/>
                    </a:lnTo>
                    <a:lnTo>
                      <a:pt x="142" y="288"/>
                    </a:lnTo>
                    <a:lnTo>
                      <a:pt x="149" y="276"/>
                    </a:lnTo>
                    <a:lnTo>
                      <a:pt x="156" y="265"/>
                    </a:lnTo>
                    <a:lnTo>
                      <a:pt x="160" y="255"/>
                    </a:lnTo>
                    <a:lnTo>
                      <a:pt x="161" y="254"/>
                    </a:lnTo>
                    <a:lnTo>
                      <a:pt x="168" y="250"/>
                    </a:lnTo>
                    <a:lnTo>
                      <a:pt x="177" y="247"/>
                    </a:lnTo>
                    <a:lnTo>
                      <a:pt x="183" y="247"/>
                    </a:lnTo>
                    <a:lnTo>
                      <a:pt x="190" y="247"/>
                    </a:lnTo>
                    <a:lnTo>
                      <a:pt x="194" y="250"/>
                    </a:lnTo>
                    <a:lnTo>
                      <a:pt x="196" y="252"/>
                    </a:lnTo>
                    <a:lnTo>
                      <a:pt x="195" y="254"/>
                    </a:lnTo>
                    <a:lnTo>
                      <a:pt x="194" y="255"/>
                    </a:lnTo>
                    <a:lnTo>
                      <a:pt x="190" y="255"/>
                    </a:lnTo>
                    <a:lnTo>
                      <a:pt x="182" y="258"/>
                    </a:lnTo>
                    <a:lnTo>
                      <a:pt x="177" y="259"/>
                    </a:lnTo>
                    <a:lnTo>
                      <a:pt x="172" y="261"/>
                    </a:lnTo>
                    <a:lnTo>
                      <a:pt x="169" y="264"/>
                    </a:lnTo>
                    <a:lnTo>
                      <a:pt x="166" y="269"/>
                    </a:lnTo>
                    <a:lnTo>
                      <a:pt x="165" y="273"/>
                    </a:lnTo>
                    <a:lnTo>
                      <a:pt x="164" y="277"/>
                    </a:lnTo>
                    <a:lnTo>
                      <a:pt x="161" y="280"/>
                    </a:lnTo>
                    <a:lnTo>
                      <a:pt x="160" y="282"/>
                    </a:lnTo>
                    <a:lnTo>
                      <a:pt x="161" y="288"/>
                    </a:lnTo>
                    <a:lnTo>
                      <a:pt x="162" y="290"/>
                    </a:lnTo>
                    <a:lnTo>
                      <a:pt x="164" y="293"/>
                    </a:lnTo>
                    <a:lnTo>
                      <a:pt x="168" y="293"/>
                    </a:lnTo>
                    <a:lnTo>
                      <a:pt x="172" y="291"/>
                    </a:lnTo>
                    <a:lnTo>
                      <a:pt x="183" y="284"/>
                    </a:lnTo>
                    <a:lnTo>
                      <a:pt x="191" y="277"/>
                    </a:lnTo>
                    <a:lnTo>
                      <a:pt x="194" y="274"/>
                    </a:lnTo>
                    <a:lnTo>
                      <a:pt x="195" y="272"/>
                    </a:lnTo>
                    <a:lnTo>
                      <a:pt x="195" y="268"/>
                    </a:lnTo>
                    <a:lnTo>
                      <a:pt x="198" y="261"/>
                    </a:lnTo>
                    <a:lnTo>
                      <a:pt x="199" y="259"/>
                    </a:lnTo>
                    <a:lnTo>
                      <a:pt x="201" y="258"/>
                    </a:lnTo>
                    <a:lnTo>
                      <a:pt x="205" y="259"/>
                    </a:lnTo>
                    <a:lnTo>
                      <a:pt x="211" y="261"/>
                    </a:lnTo>
                    <a:lnTo>
                      <a:pt x="213" y="263"/>
                    </a:lnTo>
                    <a:lnTo>
                      <a:pt x="220" y="263"/>
                    </a:lnTo>
                    <a:lnTo>
                      <a:pt x="226" y="265"/>
                    </a:lnTo>
                    <a:lnTo>
                      <a:pt x="229" y="268"/>
                    </a:lnTo>
                    <a:lnTo>
                      <a:pt x="231" y="272"/>
                    </a:lnTo>
                    <a:lnTo>
                      <a:pt x="238" y="273"/>
                    </a:lnTo>
                    <a:lnTo>
                      <a:pt x="246" y="276"/>
                    </a:lnTo>
                    <a:lnTo>
                      <a:pt x="257" y="277"/>
                    </a:lnTo>
                    <a:lnTo>
                      <a:pt x="263" y="280"/>
                    </a:lnTo>
                    <a:lnTo>
                      <a:pt x="268" y="282"/>
                    </a:lnTo>
                    <a:lnTo>
                      <a:pt x="270" y="286"/>
                    </a:lnTo>
                    <a:lnTo>
                      <a:pt x="273" y="285"/>
                    </a:lnTo>
                    <a:lnTo>
                      <a:pt x="277" y="282"/>
                    </a:lnTo>
                    <a:lnTo>
                      <a:pt x="278" y="281"/>
                    </a:lnTo>
                    <a:lnTo>
                      <a:pt x="281" y="281"/>
                    </a:lnTo>
                    <a:lnTo>
                      <a:pt x="283" y="282"/>
                    </a:lnTo>
                    <a:lnTo>
                      <a:pt x="285" y="284"/>
                    </a:lnTo>
                    <a:lnTo>
                      <a:pt x="291" y="293"/>
                    </a:lnTo>
                    <a:lnTo>
                      <a:pt x="303" y="304"/>
                    </a:lnTo>
                    <a:lnTo>
                      <a:pt x="319" y="319"/>
                    </a:lnTo>
                    <a:lnTo>
                      <a:pt x="329" y="299"/>
                    </a:lnTo>
                    <a:lnTo>
                      <a:pt x="337" y="308"/>
                    </a:lnTo>
                    <a:lnTo>
                      <a:pt x="341" y="316"/>
                    </a:lnTo>
                    <a:lnTo>
                      <a:pt x="345" y="324"/>
                    </a:lnTo>
                    <a:lnTo>
                      <a:pt x="349" y="329"/>
                    </a:lnTo>
                    <a:lnTo>
                      <a:pt x="356" y="338"/>
                    </a:lnTo>
                    <a:lnTo>
                      <a:pt x="356" y="345"/>
                    </a:lnTo>
                    <a:lnTo>
                      <a:pt x="359" y="351"/>
                    </a:lnTo>
                    <a:lnTo>
                      <a:pt x="360" y="354"/>
                    </a:lnTo>
                    <a:lnTo>
                      <a:pt x="363" y="357"/>
                    </a:lnTo>
                    <a:lnTo>
                      <a:pt x="363" y="359"/>
                    </a:lnTo>
                    <a:lnTo>
                      <a:pt x="365" y="359"/>
                    </a:lnTo>
                    <a:lnTo>
                      <a:pt x="371" y="357"/>
                    </a:lnTo>
                    <a:lnTo>
                      <a:pt x="372" y="358"/>
                    </a:lnTo>
                    <a:lnTo>
                      <a:pt x="372" y="360"/>
                    </a:lnTo>
                    <a:lnTo>
                      <a:pt x="373" y="368"/>
                    </a:lnTo>
                    <a:lnTo>
                      <a:pt x="372" y="371"/>
                    </a:lnTo>
                    <a:lnTo>
                      <a:pt x="371" y="376"/>
                    </a:lnTo>
                    <a:lnTo>
                      <a:pt x="371" y="380"/>
                    </a:lnTo>
                    <a:lnTo>
                      <a:pt x="371" y="383"/>
                    </a:lnTo>
                    <a:lnTo>
                      <a:pt x="373" y="385"/>
                    </a:lnTo>
                    <a:lnTo>
                      <a:pt x="377" y="386"/>
                    </a:lnTo>
                    <a:lnTo>
                      <a:pt x="381" y="373"/>
                    </a:lnTo>
                    <a:lnTo>
                      <a:pt x="382" y="362"/>
                    </a:lnTo>
                    <a:lnTo>
                      <a:pt x="382" y="358"/>
                    </a:lnTo>
                    <a:lnTo>
                      <a:pt x="382" y="355"/>
                    </a:lnTo>
                    <a:lnTo>
                      <a:pt x="376" y="349"/>
                    </a:lnTo>
                    <a:lnTo>
                      <a:pt x="371" y="342"/>
                    </a:lnTo>
                    <a:lnTo>
                      <a:pt x="365" y="333"/>
                    </a:lnTo>
                    <a:lnTo>
                      <a:pt x="349" y="310"/>
                    </a:lnTo>
                    <a:lnTo>
                      <a:pt x="335" y="293"/>
                    </a:lnTo>
                    <a:lnTo>
                      <a:pt x="330" y="286"/>
                    </a:lnTo>
                    <a:lnTo>
                      <a:pt x="326" y="284"/>
                    </a:lnTo>
                    <a:lnTo>
                      <a:pt x="321" y="289"/>
                    </a:lnTo>
                    <a:lnTo>
                      <a:pt x="316" y="291"/>
                    </a:lnTo>
                    <a:lnTo>
                      <a:pt x="309" y="294"/>
                    </a:lnTo>
                    <a:lnTo>
                      <a:pt x="294" y="281"/>
                    </a:lnTo>
                    <a:lnTo>
                      <a:pt x="282" y="272"/>
                    </a:lnTo>
                    <a:lnTo>
                      <a:pt x="273" y="267"/>
                    </a:lnTo>
                    <a:lnTo>
                      <a:pt x="263" y="264"/>
                    </a:lnTo>
                    <a:lnTo>
                      <a:pt x="263" y="3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3" name="Freeform 7"/>
              <p:cNvSpPr>
                <a:spLocks/>
              </p:cNvSpPr>
              <p:nvPr/>
            </p:nvSpPr>
            <p:spPr bwMode="grayWhite">
              <a:xfrm>
                <a:off x="395" y="1251"/>
                <a:ext cx="10" cy="10"/>
              </a:xfrm>
              <a:custGeom>
                <a:avLst/>
                <a:gdLst>
                  <a:gd name="T0" fmla="*/ 0 w 21"/>
                  <a:gd name="T1" fmla="*/ 1 h 19"/>
                  <a:gd name="T2" fmla="*/ 0 w 21"/>
                  <a:gd name="T3" fmla="*/ 1 h 19"/>
                  <a:gd name="T4" fmla="*/ 0 w 21"/>
                  <a:gd name="T5" fmla="*/ 0 h 19"/>
                  <a:gd name="T6" fmla="*/ 0 w 21"/>
                  <a:gd name="T7" fmla="*/ 0 h 19"/>
                  <a:gd name="T8" fmla="*/ 0 w 21"/>
                  <a:gd name="T9" fmla="*/ 0 h 19"/>
                  <a:gd name="T10" fmla="*/ 0 w 21"/>
                  <a:gd name="T11" fmla="*/ 1 h 19"/>
                  <a:gd name="T12" fmla="*/ 0 w 21"/>
                  <a:gd name="T13" fmla="*/ 1 h 19"/>
                  <a:gd name="T14" fmla="*/ 0 w 21"/>
                  <a:gd name="T15" fmla="*/ 1 h 19"/>
                  <a:gd name="T16" fmla="*/ 0 w 21"/>
                  <a:gd name="T17" fmla="*/ 1 h 19"/>
                  <a:gd name="T18" fmla="*/ 0 w 21"/>
                  <a:gd name="T19" fmla="*/ 1 h 19"/>
                  <a:gd name="T20" fmla="*/ 0 w 21"/>
                  <a:gd name="T21" fmla="*/ 1 h 19"/>
                  <a:gd name="T22" fmla="*/ 0 w 21"/>
                  <a:gd name="T23" fmla="*/ 1 h 19"/>
                  <a:gd name="T24" fmla="*/ 0 w 21"/>
                  <a:gd name="T25" fmla="*/ 1 h 19"/>
                  <a:gd name="T26" fmla="*/ 0 w 21"/>
                  <a:gd name="T27" fmla="*/ 1 h 19"/>
                  <a:gd name="T28" fmla="*/ 0 w 21"/>
                  <a:gd name="T29" fmla="*/ 1 h 19"/>
                  <a:gd name="T30" fmla="*/ 0 w 21"/>
                  <a:gd name="T31" fmla="*/ 1 h 19"/>
                  <a:gd name="T32" fmla="*/ 0 w 21"/>
                  <a:gd name="T33" fmla="*/ 1 h 19"/>
                  <a:gd name="T34" fmla="*/ 0 w 21"/>
                  <a:gd name="T35" fmla="*/ 1 h 19"/>
                  <a:gd name="T36" fmla="*/ 0 w 21"/>
                  <a:gd name="T37" fmla="*/ 1 h 19"/>
                  <a:gd name="T38" fmla="*/ 0 w 21"/>
                  <a:gd name="T39" fmla="*/ 1 h 19"/>
                  <a:gd name="T40" fmla="*/ 0 w 21"/>
                  <a:gd name="T41" fmla="*/ 1 h 19"/>
                  <a:gd name="T42" fmla="*/ 0 w 21"/>
                  <a:gd name="T43" fmla="*/ 1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19"/>
                  <a:gd name="T68" fmla="*/ 21 w 21"/>
                  <a:gd name="T69" fmla="*/ 19 h 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19">
                    <a:moveTo>
                      <a:pt x="11" y="2"/>
                    </a:moveTo>
                    <a:lnTo>
                      <a:pt x="11" y="2"/>
                    </a:lnTo>
                    <a:lnTo>
                      <a:pt x="8" y="0"/>
                    </a:lnTo>
                    <a:lnTo>
                      <a:pt x="3" y="0"/>
                    </a:lnTo>
                    <a:lnTo>
                      <a:pt x="2" y="0"/>
                    </a:lnTo>
                    <a:lnTo>
                      <a:pt x="0" y="3"/>
                    </a:lnTo>
                    <a:lnTo>
                      <a:pt x="0" y="6"/>
                    </a:lnTo>
                    <a:lnTo>
                      <a:pt x="3" y="11"/>
                    </a:lnTo>
                    <a:lnTo>
                      <a:pt x="8" y="15"/>
                    </a:lnTo>
                    <a:lnTo>
                      <a:pt x="12" y="17"/>
                    </a:lnTo>
                    <a:lnTo>
                      <a:pt x="15" y="19"/>
                    </a:lnTo>
                    <a:lnTo>
                      <a:pt x="18" y="17"/>
                    </a:lnTo>
                    <a:lnTo>
                      <a:pt x="21" y="15"/>
                    </a:lnTo>
                    <a:lnTo>
                      <a:pt x="21" y="11"/>
                    </a:lnTo>
                    <a:lnTo>
                      <a:pt x="21" y="10"/>
                    </a:lnTo>
                    <a:lnTo>
                      <a:pt x="20" y="8"/>
                    </a:lnTo>
                    <a:lnTo>
                      <a:pt x="13" y="3"/>
                    </a:lnTo>
                    <a:lnTo>
                      <a:pt x="11" y="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4" name="Freeform 8"/>
              <p:cNvSpPr>
                <a:spLocks/>
              </p:cNvSpPr>
              <p:nvPr/>
            </p:nvSpPr>
            <p:spPr bwMode="grayWhite">
              <a:xfrm>
                <a:off x="477" y="1315"/>
                <a:ext cx="6" cy="8"/>
              </a:xfrm>
              <a:custGeom>
                <a:avLst/>
                <a:gdLst>
                  <a:gd name="T0" fmla="*/ 1 w 12"/>
                  <a:gd name="T1" fmla="*/ 0 h 17"/>
                  <a:gd name="T2" fmla="*/ 1 w 12"/>
                  <a:gd name="T3" fmla="*/ 0 h 17"/>
                  <a:gd name="T4" fmla="*/ 1 w 12"/>
                  <a:gd name="T5" fmla="*/ 0 h 17"/>
                  <a:gd name="T6" fmla="*/ 1 w 12"/>
                  <a:gd name="T7" fmla="*/ 0 h 17"/>
                  <a:gd name="T8" fmla="*/ 1 w 12"/>
                  <a:gd name="T9" fmla="*/ 0 h 17"/>
                  <a:gd name="T10" fmla="*/ 0 w 12"/>
                  <a:gd name="T11" fmla="*/ 0 h 17"/>
                  <a:gd name="T12" fmla="*/ 0 w 12"/>
                  <a:gd name="T13" fmla="*/ 0 h 17"/>
                  <a:gd name="T14" fmla="*/ 0 w 12"/>
                  <a:gd name="T15" fmla="*/ 0 h 17"/>
                  <a:gd name="T16" fmla="*/ 1 w 12"/>
                  <a:gd name="T17" fmla="*/ 0 h 17"/>
                  <a:gd name="T18" fmla="*/ 1 w 12"/>
                  <a:gd name="T19" fmla="*/ 0 h 17"/>
                  <a:gd name="T20" fmla="*/ 1 w 12"/>
                  <a:gd name="T21" fmla="*/ 0 h 17"/>
                  <a:gd name="T22" fmla="*/ 1 w 12"/>
                  <a:gd name="T23" fmla="*/ 0 h 17"/>
                  <a:gd name="T24" fmla="*/ 1 w 12"/>
                  <a:gd name="T25" fmla="*/ 0 h 17"/>
                  <a:gd name="T26" fmla="*/ 1 w 12"/>
                  <a:gd name="T27" fmla="*/ 0 h 17"/>
                  <a:gd name="T28" fmla="*/ 1 w 12"/>
                  <a:gd name="T29" fmla="*/ 0 h 17"/>
                  <a:gd name="T30" fmla="*/ 1 w 12"/>
                  <a:gd name="T31" fmla="*/ 0 h 17"/>
                  <a:gd name="T32" fmla="*/ 1 w 12"/>
                  <a:gd name="T33" fmla="*/ 0 h 17"/>
                  <a:gd name="T34" fmla="*/ 1 w 12"/>
                  <a:gd name="T35" fmla="*/ 0 h 17"/>
                  <a:gd name="T36" fmla="*/ 1 w 12"/>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
                  <a:gd name="T58" fmla="*/ 0 h 17"/>
                  <a:gd name="T59" fmla="*/ 12 w 12"/>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 h="17">
                    <a:moveTo>
                      <a:pt x="7" y="0"/>
                    </a:moveTo>
                    <a:lnTo>
                      <a:pt x="7" y="0"/>
                    </a:lnTo>
                    <a:lnTo>
                      <a:pt x="4" y="0"/>
                    </a:lnTo>
                    <a:lnTo>
                      <a:pt x="2" y="4"/>
                    </a:lnTo>
                    <a:lnTo>
                      <a:pt x="0" y="11"/>
                    </a:lnTo>
                    <a:lnTo>
                      <a:pt x="0" y="13"/>
                    </a:lnTo>
                    <a:lnTo>
                      <a:pt x="2" y="16"/>
                    </a:lnTo>
                    <a:lnTo>
                      <a:pt x="2" y="17"/>
                    </a:lnTo>
                    <a:lnTo>
                      <a:pt x="4" y="17"/>
                    </a:lnTo>
                    <a:lnTo>
                      <a:pt x="7" y="17"/>
                    </a:lnTo>
                    <a:lnTo>
                      <a:pt x="12" y="13"/>
                    </a:lnTo>
                    <a:lnTo>
                      <a:pt x="12" y="8"/>
                    </a:lnTo>
                    <a:lnTo>
                      <a:pt x="11" y="3"/>
                    </a:lnTo>
                    <a:lnTo>
                      <a:pt x="10" y="2"/>
                    </a:lnTo>
                    <a:lnTo>
                      <a:pt x="7"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grpSp>
        <p:sp>
          <p:nvSpPr>
            <p:cNvPr id="146478" name="Freeform 9"/>
            <p:cNvSpPr>
              <a:spLocks/>
            </p:cNvSpPr>
            <p:nvPr/>
          </p:nvSpPr>
          <p:spPr bwMode="grayWhite">
            <a:xfrm>
              <a:off x="1246" y="950"/>
              <a:ext cx="489" cy="356"/>
            </a:xfrm>
            <a:custGeom>
              <a:avLst/>
              <a:gdLst>
                <a:gd name="T0" fmla="*/ 6 w 526"/>
                <a:gd name="T1" fmla="*/ 6 h 384"/>
                <a:gd name="T2" fmla="*/ 0 w 526"/>
                <a:gd name="T3" fmla="*/ 6 h 384"/>
                <a:gd name="T4" fmla="*/ 4 w 526"/>
                <a:gd name="T5" fmla="*/ 6 h 384"/>
                <a:gd name="T6" fmla="*/ 6 w 526"/>
                <a:gd name="T7" fmla="*/ 6 h 384"/>
                <a:gd name="T8" fmla="*/ 7 w 526"/>
                <a:gd name="T9" fmla="*/ 6 h 384"/>
                <a:gd name="T10" fmla="*/ 7 w 526"/>
                <a:gd name="T11" fmla="*/ 6 h 384"/>
                <a:gd name="T12" fmla="*/ 7 w 526"/>
                <a:gd name="T13" fmla="*/ 6 h 384"/>
                <a:gd name="T14" fmla="*/ 7 w 526"/>
                <a:gd name="T15" fmla="*/ 6 h 384"/>
                <a:gd name="T16" fmla="*/ 7 w 526"/>
                <a:gd name="T17" fmla="*/ 6 h 384"/>
                <a:gd name="T18" fmla="*/ 7 w 526"/>
                <a:gd name="T19" fmla="*/ 6 h 384"/>
                <a:gd name="T20" fmla="*/ 7 w 526"/>
                <a:gd name="T21" fmla="*/ 6 h 384"/>
                <a:gd name="T22" fmla="*/ 7 w 526"/>
                <a:gd name="T23" fmla="*/ 6 h 384"/>
                <a:gd name="T24" fmla="*/ 7 w 526"/>
                <a:gd name="T25" fmla="*/ 6 h 384"/>
                <a:gd name="T26" fmla="*/ 7 w 526"/>
                <a:gd name="T27" fmla="*/ 6 h 384"/>
                <a:gd name="T28" fmla="*/ 7 w 526"/>
                <a:gd name="T29" fmla="*/ 6 h 384"/>
                <a:gd name="T30" fmla="*/ 7 w 526"/>
                <a:gd name="T31" fmla="*/ 6 h 384"/>
                <a:gd name="T32" fmla="*/ 7 w 526"/>
                <a:gd name="T33" fmla="*/ 6 h 384"/>
                <a:gd name="T34" fmla="*/ 7 w 526"/>
                <a:gd name="T35" fmla="*/ 6 h 384"/>
                <a:gd name="T36" fmla="*/ 7 w 526"/>
                <a:gd name="T37" fmla="*/ 6 h 384"/>
                <a:gd name="T38" fmla="*/ 7 w 526"/>
                <a:gd name="T39" fmla="*/ 6 h 384"/>
                <a:gd name="T40" fmla="*/ 7 w 526"/>
                <a:gd name="T41" fmla="*/ 6 h 384"/>
                <a:gd name="T42" fmla="*/ 7 w 526"/>
                <a:gd name="T43" fmla="*/ 6 h 384"/>
                <a:gd name="T44" fmla="*/ 7 w 526"/>
                <a:gd name="T45" fmla="*/ 6 h 384"/>
                <a:gd name="T46" fmla="*/ 7 w 526"/>
                <a:gd name="T47" fmla="*/ 6 h 384"/>
                <a:gd name="T48" fmla="*/ 7 w 526"/>
                <a:gd name="T49" fmla="*/ 6 h 384"/>
                <a:gd name="T50" fmla="*/ 7 w 526"/>
                <a:gd name="T51" fmla="*/ 6 h 384"/>
                <a:gd name="T52" fmla="*/ 7 w 526"/>
                <a:gd name="T53" fmla="*/ 6 h 384"/>
                <a:gd name="T54" fmla="*/ 7 w 526"/>
                <a:gd name="T55" fmla="*/ 6 h 384"/>
                <a:gd name="T56" fmla="*/ 7 w 526"/>
                <a:gd name="T57" fmla="*/ 6 h 384"/>
                <a:gd name="T58" fmla="*/ 7 w 526"/>
                <a:gd name="T59" fmla="*/ 6 h 384"/>
                <a:gd name="T60" fmla="*/ 7 w 526"/>
                <a:gd name="T61" fmla="*/ 6 h 384"/>
                <a:gd name="T62" fmla="*/ 7 w 526"/>
                <a:gd name="T63" fmla="*/ 6 h 384"/>
                <a:gd name="T64" fmla="*/ 7 w 526"/>
                <a:gd name="T65" fmla="*/ 6 h 384"/>
                <a:gd name="T66" fmla="*/ 7 w 526"/>
                <a:gd name="T67" fmla="*/ 6 h 384"/>
                <a:gd name="T68" fmla="*/ 7 w 526"/>
                <a:gd name="T69" fmla="*/ 6 h 384"/>
                <a:gd name="T70" fmla="*/ 7 w 526"/>
                <a:gd name="T71" fmla="*/ 6 h 384"/>
                <a:gd name="T72" fmla="*/ 7 w 526"/>
                <a:gd name="T73" fmla="*/ 0 h 384"/>
                <a:gd name="T74" fmla="*/ 7 w 526"/>
                <a:gd name="T75" fmla="*/ 6 h 384"/>
                <a:gd name="T76" fmla="*/ 7 w 526"/>
                <a:gd name="T77" fmla="*/ 6 h 384"/>
                <a:gd name="T78" fmla="*/ 7 w 526"/>
                <a:gd name="T79" fmla="*/ 6 h 384"/>
                <a:gd name="T80" fmla="*/ 7 w 526"/>
                <a:gd name="T81" fmla="*/ 6 h 384"/>
                <a:gd name="T82" fmla="*/ 7 w 526"/>
                <a:gd name="T83" fmla="*/ 6 h 384"/>
                <a:gd name="T84" fmla="*/ 7 w 526"/>
                <a:gd name="T85" fmla="*/ 6 h 384"/>
                <a:gd name="T86" fmla="*/ 7 w 526"/>
                <a:gd name="T87" fmla="*/ 6 h 384"/>
                <a:gd name="T88" fmla="*/ 7 w 526"/>
                <a:gd name="T89" fmla="*/ 6 h 384"/>
                <a:gd name="T90" fmla="*/ 7 w 526"/>
                <a:gd name="T91" fmla="*/ 6 h 384"/>
                <a:gd name="T92" fmla="*/ 7 w 526"/>
                <a:gd name="T93" fmla="*/ 6 h 384"/>
                <a:gd name="T94" fmla="*/ 7 w 526"/>
                <a:gd name="T95" fmla="*/ 6 h 384"/>
                <a:gd name="T96" fmla="*/ 7 w 526"/>
                <a:gd name="T97" fmla="*/ 6 h 384"/>
                <a:gd name="T98" fmla="*/ 7 w 526"/>
                <a:gd name="T99" fmla="*/ 6 h 384"/>
                <a:gd name="T100" fmla="*/ 7 w 526"/>
                <a:gd name="T101" fmla="*/ 6 h 384"/>
                <a:gd name="T102" fmla="*/ 7 w 526"/>
                <a:gd name="T103" fmla="*/ 6 h 384"/>
                <a:gd name="T104" fmla="*/ 7 w 526"/>
                <a:gd name="T105" fmla="*/ 6 h 384"/>
                <a:gd name="T106" fmla="*/ 7 w 526"/>
                <a:gd name="T107" fmla="*/ 6 h 384"/>
                <a:gd name="T108" fmla="*/ 7 w 526"/>
                <a:gd name="T109" fmla="*/ 6 h 384"/>
                <a:gd name="T110" fmla="*/ 7 w 526"/>
                <a:gd name="T111" fmla="*/ 6 h 384"/>
                <a:gd name="T112" fmla="*/ 7 w 526"/>
                <a:gd name="T113" fmla="*/ 6 h 384"/>
                <a:gd name="T114" fmla="*/ 7 w 526"/>
                <a:gd name="T115" fmla="*/ 6 h 384"/>
                <a:gd name="T116" fmla="*/ 7 w 526"/>
                <a:gd name="T117" fmla="*/ 6 h 384"/>
                <a:gd name="T118" fmla="*/ 7 w 526"/>
                <a:gd name="T119" fmla="*/ 6 h 3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6"/>
                <a:gd name="T181" fmla="*/ 0 h 384"/>
                <a:gd name="T182" fmla="*/ 526 w 526"/>
                <a:gd name="T183" fmla="*/ 384 h 3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6" h="384">
                  <a:moveTo>
                    <a:pt x="20" y="242"/>
                  </a:moveTo>
                  <a:lnTo>
                    <a:pt x="6" y="232"/>
                  </a:lnTo>
                  <a:lnTo>
                    <a:pt x="2" y="232"/>
                  </a:lnTo>
                  <a:lnTo>
                    <a:pt x="0" y="232"/>
                  </a:lnTo>
                  <a:lnTo>
                    <a:pt x="0" y="228"/>
                  </a:lnTo>
                  <a:lnTo>
                    <a:pt x="4" y="216"/>
                  </a:lnTo>
                  <a:lnTo>
                    <a:pt x="6" y="210"/>
                  </a:lnTo>
                  <a:lnTo>
                    <a:pt x="6" y="206"/>
                  </a:lnTo>
                  <a:lnTo>
                    <a:pt x="6" y="202"/>
                  </a:lnTo>
                  <a:lnTo>
                    <a:pt x="8" y="202"/>
                  </a:lnTo>
                  <a:lnTo>
                    <a:pt x="10" y="202"/>
                  </a:lnTo>
                  <a:lnTo>
                    <a:pt x="12" y="210"/>
                  </a:lnTo>
                  <a:lnTo>
                    <a:pt x="10" y="214"/>
                  </a:lnTo>
                  <a:lnTo>
                    <a:pt x="10" y="216"/>
                  </a:lnTo>
                  <a:lnTo>
                    <a:pt x="10" y="218"/>
                  </a:lnTo>
                  <a:lnTo>
                    <a:pt x="20" y="210"/>
                  </a:lnTo>
                  <a:lnTo>
                    <a:pt x="18" y="208"/>
                  </a:lnTo>
                  <a:lnTo>
                    <a:pt x="18" y="202"/>
                  </a:lnTo>
                  <a:lnTo>
                    <a:pt x="22" y="198"/>
                  </a:lnTo>
                  <a:lnTo>
                    <a:pt x="20" y="192"/>
                  </a:lnTo>
                  <a:lnTo>
                    <a:pt x="14" y="190"/>
                  </a:lnTo>
                  <a:lnTo>
                    <a:pt x="14" y="176"/>
                  </a:lnTo>
                  <a:lnTo>
                    <a:pt x="16" y="174"/>
                  </a:lnTo>
                  <a:lnTo>
                    <a:pt x="20" y="176"/>
                  </a:lnTo>
                  <a:lnTo>
                    <a:pt x="22" y="174"/>
                  </a:lnTo>
                  <a:lnTo>
                    <a:pt x="32" y="170"/>
                  </a:lnTo>
                  <a:lnTo>
                    <a:pt x="24" y="164"/>
                  </a:lnTo>
                  <a:lnTo>
                    <a:pt x="24" y="162"/>
                  </a:lnTo>
                  <a:lnTo>
                    <a:pt x="16" y="166"/>
                  </a:lnTo>
                  <a:lnTo>
                    <a:pt x="16" y="154"/>
                  </a:lnTo>
                  <a:lnTo>
                    <a:pt x="16" y="148"/>
                  </a:lnTo>
                  <a:lnTo>
                    <a:pt x="18" y="136"/>
                  </a:lnTo>
                  <a:lnTo>
                    <a:pt x="18" y="126"/>
                  </a:lnTo>
                  <a:lnTo>
                    <a:pt x="16" y="118"/>
                  </a:lnTo>
                  <a:lnTo>
                    <a:pt x="18" y="98"/>
                  </a:lnTo>
                  <a:lnTo>
                    <a:pt x="20" y="90"/>
                  </a:lnTo>
                  <a:lnTo>
                    <a:pt x="12" y="62"/>
                  </a:lnTo>
                  <a:lnTo>
                    <a:pt x="12" y="44"/>
                  </a:lnTo>
                  <a:lnTo>
                    <a:pt x="14" y="34"/>
                  </a:lnTo>
                  <a:lnTo>
                    <a:pt x="18" y="18"/>
                  </a:lnTo>
                  <a:lnTo>
                    <a:pt x="68" y="54"/>
                  </a:lnTo>
                  <a:lnTo>
                    <a:pt x="92" y="68"/>
                  </a:lnTo>
                  <a:lnTo>
                    <a:pt x="112" y="74"/>
                  </a:lnTo>
                  <a:lnTo>
                    <a:pt x="124" y="82"/>
                  </a:lnTo>
                  <a:lnTo>
                    <a:pt x="134" y="82"/>
                  </a:lnTo>
                  <a:lnTo>
                    <a:pt x="138" y="84"/>
                  </a:lnTo>
                  <a:lnTo>
                    <a:pt x="142" y="88"/>
                  </a:lnTo>
                  <a:lnTo>
                    <a:pt x="144" y="114"/>
                  </a:lnTo>
                  <a:lnTo>
                    <a:pt x="142" y="118"/>
                  </a:lnTo>
                  <a:lnTo>
                    <a:pt x="134" y="124"/>
                  </a:lnTo>
                  <a:lnTo>
                    <a:pt x="130" y="134"/>
                  </a:lnTo>
                  <a:lnTo>
                    <a:pt x="130" y="144"/>
                  </a:lnTo>
                  <a:lnTo>
                    <a:pt x="132" y="148"/>
                  </a:lnTo>
                  <a:lnTo>
                    <a:pt x="132" y="152"/>
                  </a:lnTo>
                  <a:lnTo>
                    <a:pt x="130" y="156"/>
                  </a:lnTo>
                  <a:lnTo>
                    <a:pt x="130" y="162"/>
                  </a:lnTo>
                  <a:lnTo>
                    <a:pt x="134" y="166"/>
                  </a:lnTo>
                  <a:lnTo>
                    <a:pt x="144" y="160"/>
                  </a:lnTo>
                  <a:lnTo>
                    <a:pt x="148" y="138"/>
                  </a:lnTo>
                  <a:lnTo>
                    <a:pt x="154" y="134"/>
                  </a:lnTo>
                  <a:lnTo>
                    <a:pt x="158" y="124"/>
                  </a:lnTo>
                  <a:lnTo>
                    <a:pt x="170" y="110"/>
                  </a:lnTo>
                  <a:lnTo>
                    <a:pt x="170" y="106"/>
                  </a:lnTo>
                  <a:lnTo>
                    <a:pt x="164" y="86"/>
                  </a:lnTo>
                  <a:lnTo>
                    <a:pt x="154" y="58"/>
                  </a:lnTo>
                  <a:lnTo>
                    <a:pt x="154" y="54"/>
                  </a:lnTo>
                  <a:lnTo>
                    <a:pt x="158" y="52"/>
                  </a:lnTo>
                  <a:lnTo>
                    <a:pt x="164" y="54"/>
                  </a:lnTo>
                  <a:lnTo>
                    <a:pt x="170" y="42"/>
                  </a:lnTo>
                  <a:lnTo>
                    <a:pt x="168" y="28"/>
                  </a:lnTo>
                  <a:lnTo>
                    <a:pt x="160" y="26"/>
                  </a:lnTo>
                  <a:lnTo>
                    <a:pt x="158" y="18"/>
                  </a:lnTo>
                  <a:lnTo>
                    <a:pt x="158" y="0"/>
                  </a:lnTo>
                  <a:lnTo>
                    <a:pt x="262" y="28"/>
                  </a:lnTo>
                  <a:lnTo>
                    <a:pt x="362" y="54"/>
                  </a:lnTo>
                  <a:lnTo>
                    <a:pt x="524" y="92"/>
                  </a:lnTo>
                  <a:lnTo>
                    <a:pt x="526" y="92"/>
                  </a:lnTo>
                  <a:lnTo>
                    <a:pt x="470" y="342"/>
                  </a:lnTo>
                  <a:lnTo>
                    <a:pt x="468" y="344"/>
                  </a:lnTo>
                  <a:lnTo>
                    <a:pt x="466" y="350"/>
                  </a:lnTo>
                  <a:lnTo>
                    <a:pt x="468" y="354"/>
                  </a:lnTo>
                  <a:lnTo>
                    <a:pt x="470" y="358"/>
                  </a:lnTo>
                  <a:lnTo>
                    <a:pt x="472" y="362"/>
                  </a:lnTo>
                  <a:lnTo>
                    <a:pt x="472" y="366"/>
                  </a:lnTo>
                  <a:lnTo>
                    <a:pt x="470" y="366"/>
                  </a:lnTo>
                  <a:lnTo>
                    <a:pt x="466" y="372"/>
                  </a:lnTo>
                  <a:lnTo>
                    <a:pt x="466" y="378"/>
                  </a:lnTo>
                  <a:lnTo>
                    <a:pt x="468" y="384"/>
                  </a:lnTo>
                  <a:lnTo>
                    <a:pt x="330" y="352"/>
                  </a:lnTo>
                  <a:lnTo>
                    <a:pt x="318" y="354"/>
                  </a:lnTo>
                  <a:lnTo>
                    <a:pt x="312" y="354"/>
                  </a:lnTo>
                  <a:lnTo>
                    <a:pt x="304" y="352"/>
                  </a:lnTo>
                  <a:lnTo>
                    <a:pt x="296" y="352"/>
                  </a:lnTo>
                  <a:lnTo>
                    <a:pt x="290" y="350"/>
                  </a:lnTo>
                  <a:lnTo>
                    <a:pt x="284" y="350"/>
                  </a:lnTo>
                  <a:lnTo>
                    <a:pt x="276" y="352"/>
                  </a:lnTo>
                  <a:lnTo>
                    <a:pt x="266" y="350"/>
                  </a:lnTo>
                  <a:lnTo>
                    <a:pt x="256" y="350"/>
                  </a:lnTo>
                  <a:lnTo>
                    <a:pt x="246" y="354"/>
                  </a:lnTo>
                  <a:lnTo>
                    <a:pt x="238" y="356"/>
                  </a:lnTo>
                  <a:lnTo>
                    <a:pt x="222" y="354"/>
                  </a:lnTo>
                  <a:lnTo>
                    <a:pt x="218" y="352"/>
                  </a:lnTo>
                  <a:lnTo>
                    <a:pt x="206" y="346"/>
                  </a:lnTo>
                  <a:lnTo>
                    <a:pt x="176" y="352"/>
                  </a:lnTo>
                  <a:lnTo>
                    <a:pt x="170" y="342"/>
                  </a:lnTo>
                  <a:lnTo>
                    <a:pt x="144" y="334"/>
                  </a:lnTo>
                  <a:lnTo>
                    <a:pt x="130" y="332"/>
                  </a:lnTo>
                  <a:lnTo>
                    <a:pt x="114" y="334"/>
                  </a:lnTo>
                  <a:lnTo>
                    <a:pt x="90" y="332"/>
                  </a:lnTo>
                  <a:lnTo>
                    <a:pt x="70" y="324"/>
                  </a:lnTo>
                  <a:lnTo>
                    <a:pt x="66" y="314"/>
                  </a:lnTo>
                  <a:lnTo>
                    <a:pt x="68" y="290"/>
                  </a:lnTo>
                  <a:lnTo>
                    <a:pt x="70" y="284"/>
                  </a:lnTo>
                  <a:lnTo>
                    <a:pt x="66" y="270"/>
                  </a:lnTo>
                  <a:lnTo>
                    <a:pt x="52" y="258"/>
                  </a:lnTo>
                  <a:lnTo>
                    <a:pt x="40" y="258"/>
                  </a:lnTo>
                  <a:lnTo>
                    <a:pt x="40" y="254"/>
                  </a:lnTo>
                  <a:lnTo>
                    <a:pt x="34" y="248"/>
                  </a:lnTo>
                  <a:lnTo>
                    <a:pt x="20" y="24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79" name="Freeform 10"/>
            <p:cNvSpPr>
              <a:spLocks/>
            </p:cNvSpPr>
            <p:nvPr/>
          </p:nvSpPr>
          <p:spPr bwMode="grayWhite">
            <a:xfrm>
              <a:off x="1115" y="1175"/>
              <a:ext cx="587" cy="489"/>
            </a:xfrm>
            <a:custGeom>
              <a:avLst/>
              <a:gdLst>
                <a:gd name="T0" fmla="*/ 6 w 634"/>
                <a:gd name="T1" fmla="*/ 6 h 528"/>
                <a:gd name="T2" fmla="*/ 4 w 634"/>
                <a:gd name="T3" fmla="*/ 6 h 528"/>
                <a:gd name="T4" fmla="*/ 6 w 634"/>
                <a:gd name="T5" fmla="*/ 6 h 528"/>
                <a:gd name="T6" fmla="*/ 6 w 634"/>
                <a:gd name="T7" fmla="*/ 6 h 528"/>
                <a:gd name="T8" fmla="*/ 6 w 634"/>
                <a:gd name="T9" fmla="*/ 6 h 528"/>
                <a:gd name="T10" fmla="*/ 6 w 634"/>
                <a:gd name="T11" fmla="*/ 6 h 528"/>
                <a:gd name="T12" fmla="*/ 6 w 634"/>
                <a:gd name="T13" fmla="*/ 6 h 528"/>
                <a:gd name="T14" fmla="*/ 6 w 634"/>
                <a:gd name="T15" fmla="*/ 6 h 528"/>
                <a:gd name="T16" fmla="*/ 6 w 634"/>
                <a:gd name="T17" fmla="*/ 6 h 528"/>
                <a:gd name="T18" fmla="*/ 6 w 634"/>
                <a:gd name="T19" fmla="*/ 6 h 528"/>
                <a:gd name="T20" fmla="*/ 6 w 634"/>
                <a:gd name="T21" fmla="*/ 6 h 528"/>
                <a:gd name="T22" fmla="*/ 6 w 634"/>
                <a:gd name="T23" fmla="*/ 2 h 528"/>
                <a:gd name="T24" fmla="*/ 6 w 634"/>
                <a:gd name="T25" fmla="*/ 2 h 528"/>
                <a:gd name="T26" fmla="*/ 6 w 634"/>
                <a:gd name="T27" fmla="*/ 6 h 528"/>
                <a:gd name="T28" fmla="*/ 6 w 634"/>
                <a:gd name="T29" fmla="*/ 6 h 528"/>
                <a:gd name="T30" fmla="*/ 6 w 634"/>
                <a:gd name="T31" fmla="*/ 6 h 528"/>
                <a:gd name="T32" fmla="*/ 6 w 634"/>
                <a:gd name="T33" fmla="*/ 6 h 528"/>
                <a:gd name="T34" fmla="*/ 6 w 634"/>
                <a:gd name="T35" fmla="*/ 6 h 528"/>
                <a:gd name="T36" fmla="*/ 6 w 634"/>
                <a:gd name="T37" fmla="*/ 6 h 528"/>
                <a:gd name="T38" fmla="*/ 6 w 634"/>
                <a:gd name="T39" fmla="*/ 6 h 528"/>
                <a:gd name="T40" fmla="*/ 6 w 634"/>
                <a:gd name="T41" fmla="*/ 6 h 528"/>
                <a:gd name="T42" fmla="*/ 6 w 634"/>
                <a:gd name="T43" fmla="*/ 6 h 528"/>
                <a:gd name="T44" fmla="*/ 6 w 634"/>
                <a:gd name="T45" fmla="*/ 6 h 528"/>
                <a:gd name="T46" fmla="*/ 6 w 634"/>
                <a:gd name="T47" fmla="*/ 6 h 528"/>
                <a:gd name="T48" fmla="*/ 6 w 634"/>
                <a:gd name="T49" fmla="*/ 6 h 528"/>
                <a:gd name="T50" fmla="*/ 6 w 634"/>
                <a:gd name="T51" fmla="*/ 6 h 528"/>
                <a:gd name="T52" fmla="*/ 6 w 634"/>
                <a:gd name="T53" fmla="*/ 6 h 528"/>
                <a:gd name="T54" fmla="*/ 6 w 634"/>
                <a:gd name="T55" fmla="*/ 6 h 528"/>
                <a:gd name="T56" fmla="*/ 6 w 634"/>
                <a:gd name="T57" fmla="*/ 6 h 528"/>
                <a:gd name="T58" fmla="*/ 6 w 634"/>
                <a:gd name="T59" fmla="*/ 6 h 528"/>
                <a:gd name="T60" fmla="*/ 6 w 634"/>
                <a:gd name="T61" fmla="*/ 6 h 528"/>
                <a:gd name="T62" fmla="*/ 6 w 634"/>
                <a:gd name="T63" fmla="*/ 6 h 528"/>
                <a:gd name="T64" fmla="*/ 6 w 634"/>
                <a:gd name="T65" fmla="*/ 6 h 528"/>
                <a:gd name="T66" fmla="*/ 6 w 634"/>
                <a:gd name="T67" fmla="*/ 6 h 528"/>
                <a:gd name="T68" fmla="*/ 6 w 634"/>
                <a:gd name="T69" fmla="*/ 6 h 528"/>
                <a:gd name="T70" fmla="*/ 6 w 634"/>
                <a:gd name="T71" fmla="*/ 6 h 528"/>
                <a:gd name="T72" fmla="*/ 6 w 634"/>
                <a:gd name="T73" fmla="*/ 6 h 528"/>
                <a:gd name="T74" fmla="*/ 6 w 634"/>
                <a:gd name="T75" fmla="*/ 6 h 528"/>
                <a:gd name="T76" fmla="*/ 6 w 634"/>
                <a:gd name="T77" fmla="*/ 6 h 528"/>
                <a:gd name="T78" fmla="*/ 6 w 634"/>
                <a:gd name="T79" fmla="*/ 6 h 5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4"/>
                <a:gd name="T121" fmla="*/ 0 h 528"/>
                <a:gd name="T122" fmla="*/ 634 w 634"/>
                <a:gd name="T123" fmla="*/ 528 h 5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4" h="528">
                  <a:moveTo>
                    <a:pt x="8" y="398"/>
                  </a:moveTo>
                  <a:lnTo>
                    <a:pt x="6" y="392"/>
                  </a:lnTo>
                  <a:lnTo>
                    <a:pt x="0" y="372"/>
                  </a:lnTo>
                  <a:lnTo>
                    <a:pt x="4" y="362"/>
                  </a:lnTo>
                  <a:lnTo>
                    <a:pt x="4" y="354"/>
                  </a:lnTo>
                  <a:lnTo>
                    <a:pt x="10" y="338"/>
                  </a:lnTo>
                  <a:lnTo>
                    <a:pt x="8" y="306"/>
                  </a:lnTo>
                  <a:lnTo>
                    <a:pt x="12" y="300"/>
                  </a:lnTo>
                  <a:lnTo>
                    <a:pt x="18" y="296"/>
                  </a:lnTo>
                  <a:lnTo>
                    <a:pt x="22" y="292"/>
                  </a:lnTo>
                  <a:lnTo>
                    <a:pt x="26" y="282"/>
                  </a:lnTo>
                  <a:lnTo>
                    <a:pt x="30" y="278"/>
                  </a:lnTo>
                  <a:lnTo>
                    <a:pt x="32" y="264"/>
                  </a:lnTo>
                  <a:lnTo>
                    <a:pt x="34" y="262"/>
                  </a:lnTo>
                  <a:lnTo>
                    <a:pt x="54" y="240"/>
                  </a:lnTo>
                  <a:lnTo>
                    <a:pt x="62" y="220"/>
                  </a:lnTo>
                  <a:lnTo>
                    <a:pt x="78" y="188"/>
                  </a:lnTo>
                  <a:lnTo>
                    <a:pt x="98" y="134"/>
                  </a:lnTo>
                  <a:lnTo>
                    <a:pt x="110" y="110"/>
                  </a:lnTo>
                  <a:lnTo>
                    <a:pt x="122" y="76"/>
                  </a:lnTo>
                  <a:lnTo>
                    <a:pt x="136" y="34"/>
                  </a:lnTo>
                  <a:lnTo>
                    <a:pt x="142" y="20"/>
                  </a:lnTo>
                  <a:lnTo>
                    <a:pt x="144" y="6"/>
                  </a:lnTo>
                  <a:lnTo>
                    <a:pt x="144" y="2"/>
                  </a:lnTo>
                  <a:lnTo>
                    <a:pt x="150" y="0"/>
                  </a:lnTo>
                  <a:lnTo>
                    <a:pt x="158" y="2"/>
                  </a:lnTo>
                  <a:lnTo>
                    <a:pt x="162" y="0"/>
                  </a:lnTo>
                  <a:lnTo>
                    <a:pt x="176" y="6"/>
                  </a:lnTo>
                  <a:lnTo>
                    <a:pt x="182" y="12"/>
                  </a:lnTo>
                  <a:lnTo>
                    <a:pt x="182" y="16"/>
                  </a:lnTo>
                  <a:lnTo>
                    <a:pt x="194" y="16"/>
                  </a:lnTo>
                  <a:lnTo>
                    <a:pt x="208" y="28"/>
                  </a:lnTo>
                  <a:lnTo>
                    <a:pt x="212" y="42"/>
                  </a:lnTo>
                  <a:lnTo>
                    <a:pt x="210" y="48"/>
                  </a:lnTo>
                  <a:lnTo>
                    <a:pt x="208" y="72"/>
                  </a:lnTo>
                  <a:lnTo>
                    <a:pt x="212" y="82"/>
                  </a:lnTo>
                  <a:lnTo>
                    <a:pt x="232" y="90"/>
                  </a:lnTo>
                  <a:lnTo>
                    <a:pt x="256" y="92"/>
                  </a:lnTo>
                  <a:lnTo>
                    <a:pt x="272" y="90"/>
                  </a:lnTo>
                  <a:lnTo>
                    <a:pt x="286" y="92"/>
                  </a:lnTo>
                  <a:lnTo>
                    <a:pt x="312" y="100"/>
                  </a:lnTo>
                  <a:lnTo>
                    <a:pt x="318" y="110"/>
                  </a:lnTo>
                  <a:lnTo>
                    <a:pt x="348" y="104"/>
                  </a:lnTo>
                  <a:lnTo>
                    <a:pt x="360" y="110"/>
                  </a:lnTo>
                  <a:lnTo>
                    <a:pt x="364" y="112"/>
                  </a:lnTo>
                  <a:lnTo>
                    <a:pt x="380" y="114"/>
                  </a:lnTo>
                  <a:lnTo>
                    <a:pt x="388" y="112"/>
                  </a:lnTo>
                  <a:lnTo>
                    <a:pt x="398" y="108"/>
                  </a:lnTo>
                  <a:lnTo>
                    <a:pt x="408" y="108"/>
                  </a:lnTo>
                  <a:lnTo>
                    <a:pt x="418" y="110"/>
                  </a:lnTo>
                  <a:lnTo>
                    <a:pt x="426" y="108"/>
                  </a:lnTo>
                  <a:lnTo>
                    <a:pt x="432" y="108"/>
                  </a:lnTo>
                  <a:lnTo>
                    <a:pt x="438" y="110"/>
                  </a:lnTo>
                  <a:lnTo>
                    <a:pt x="446" y="110"/>
                  </a:lnTo>
                  <a:lnTo>
                    <a:pt x="454" y="112"/>
                  </a:lnTo>
                  <a:lnTo>
                    <a:pt x="460" y="112"/>
                  </a:lnTo>
                  <a:lnTo>
                    <a:pt x="472" y="110"/>
                  </a:lnTo>
                  <a:lnTo>
                    <a:pt x="610" y="142"/>
                  </a:lnTo>
                  <a:lnTo>
                    <a:pt x="612" y="150"/>
                  </a:lnTo>
                  <a:lnTo>
                    <a:pt x="618" y="160"/>
                  </a:lnTo>
                  <a:lnTo>
                    <a:pt x="624" y="162"/>
                  </a:lnTo>
                  <a:lnTo>
                    <a:pt x="632" y="168"/>
                  </a:lnTo>
                  <a:lnTo>
                    <a:pt x="634" y="182"/>
                  </a:lnTo>
                  <a:lnTo>
                    <a:pt x="600" y="234"/>
                  </a:lnTo>
                  <a:lnTo>
                    <a:pt x="594" y="240"/>
                  </a:lnTo>
                  <a:lnTo>
                    <a:pt x="592" y="246"/>
                  </a:lnTo>
                  <a:lnTo>
                    <a:pt x="586" y="254"/>
                  </a:lnTo>
                  <a:lnTo>
                    <a:pt x="574" y="260"/>
                  </a:lnTo>
                  <a:lnTo>
                    <a:pt x="558" y="286"/>
                  </a:lnTo>
                  <a:lnTo>
                    <a:pt x="554" y="298"/>
                  </a:lnTo>
                  <a:lnTo>
                    <a:pt x="556" y="306"/>
                  </a:lnTo>
                  <a:lnTo>
                    <a:pt x="568" y="310"/>
                  </a:lnTo>
                  <a:lnTo>
                    <a:pt x="572" y="318"/>
                  </a:lnTo>
                  <a:lnTo>
                    <a:pt x="570" y="324"/>
                  </a:lnTo>
                  <a:lnTo>
                    <a:pt x="568" y="326"/>
                  </a:lnTo>
                  <a:lnTo>
                    <a:pt x="566" y="328"/>
                  </a:lnTo>
                  <a:lnTo>
                    <a:pt x="566" y="340"/>
                  </a:lnTo>
                  <a:lnTo>
                    <a:pt x="556" y="352"/>
                  </a:lnTo>
                  <a:lnTo>
                    <a:pt x="516" y="528"/>
                  </a:lnTo>
                  <a:lnTo>
                    <a:pt x="304" y="478"/>
                  </a:lnTo>
                  <a:lnTo>
                    <a:pt x="8" y="39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0" name="Freeform 11"/>
            <p:cNvSpPr>
              <a:spLocks/>
            </p:cNvSpPr>
            <p:nvPr/>
          </p:nvSpPr>
          <p:spPr bwMode="grayWhite">
            <a:xfrm>
              <a:off x="1066" y="1544"/>
              <a:ext cx="585" cy="998"/>
            </a:xfrm>
            <a:custGeom>
              <a:avLst/>
              <a:gdLst>
                <a:gd name="T0" fmla="*/ 6 w 630"/>
                <a:gd name="T1" fmla="*/ 6 h 1076"/>
                <a:gd name="T2" fmla="*/ 6 w 630"/>
                <a:gd name="T3" fmla="*/ 6 h 1076"/>
                <a:gd name="T4" fmla="*/ 6 w 630"/>
                <a:gd name="T5" fmla="*/ 6 h 1076"/>
                <a:gd name="T6" fmla="*/ 6 w 630"/>
                <a:gd name="T7" fmla="*/ 6 h 1076"/>
                <a:gd name="T8" fmla="*/ 6 w 630"/>
                <a:gd name="T9" fmla="*/ 6 h 1076"/>
                <a:gd name="T10" fmla="*/ 6 w 630"/>
                <a:gd name="T11" fmla="*/ 6 h 1076"/>
                <a:gd name="T12" fmla="*/ 6 w 630"/>
                <a:gd name="T13" fmla="*/ 6 h 1076"/>
                <a:gd name="T14" fmla="*/ 6 w 630"/>
                <a:gd name="T15" fmla="*/ 6 h 1076"/>
                <a:gd name="T16" fmla="*/ 6 w 630"/>
                <a:gd name="T17" fmla="*/ 6 h 1076"/>
                <a:gd name="T18" fmla="*/ 6 w 630"/>
                <a:gd name="T19" fmla="*/ 6 h 1076"/>
                <a:gd name="T20" fmla="*/ 6 w 630"/>
                <a:gd name="T21" fmla="*/ 6 h 1076"/>
                <a:gd name="T22" fmla="*/ 6 w 630"/>
                <a:gd name="T23" fmla="*/ 6 h 1076"/>
                <a:gd name="T24" fmla="*/ 6 w 630"/>
                <a:gd name="T25" fmla="*/ 6 h 1076"/>
                <a:gd name="T26" fmla="*/ 6 w 630"/>
                <a:gd name="T27" fmla="*/ 6 h 1076"/>
                <a:gd name="T28" fmla="*/ 6 w 630"/>
                <a:gd name="T29" fmla="*/ 6 h 1076"/>
                <a:gd name="T30" fmla="*/ 6 w 630"/>
                <a:gd name="T31" fmla="*/ 6 h 1076"/>
                <a:gd name="T32" fmla="*/ 6 w 630"/>
                <a:gd name="T33" fmla="*/ 6 h 1076"/>
                <a:gd name="T34" fmla="*/ 6 w 630"/>
                <a:gd name="T35" fmla="*/ 6 h 1076"/>
                <a:gd name="T36" fmla="*/ 6 w 630"/>
                <a:gd name="T37" fmla="*/ 6 h 1076"/>
                <a:gd name="T38" fmla="*/ 6 w 630"/>
                <a:gd name="T39" fmla="*/ 6 h 1076"/>
                <a:gd name="T40" fmla="*/ 6 w 630"/>
                <a:gd name="T41" fmla="*/ 6 h 1076"/>
                <a:gd name="T42" fmla="*/ 6 w 630"/>
                <a:gd name="T43" fmla="*/ 6 h 1076"/>
                <a:gd name="T44" fmla="*/ 6 w 630"/>
                <a:gd name="T45" fmla="*/ 6 h 1076"/>
                <a:gd name="T46" fmla="*/ 6 w 630"/>
                <a:gd name="T47" fmla="*/ 6 h 1076"/>
                <a:gd name="T48" fmla="*/ 6 w 630"/>
                <a:gd name="T49" fmla="*/ 6 h 1076"/>
                <a:gd name="T50" fmla="*/ 6 w 630"/>
                <a:gd name="T51" fmla="*/ 6 h 1076"/>
                <a:gd name="T52" fmla="*/ 6 w 630"/>
                <a:gd name="T53" fmla="*/ 6 h 1076"/>
                <a:gd name="T54" fmla="*/ 6 w 630"/>
                <a:gd name="T55" fmla="*/ 6 h 1076"/>
                <a:gd name="T56" fmla="*/ 6 w 630"/>
                <a:gd name="T57" fmla="*/ 6 h 1076"/>
                <a:gd name="T58" fmla="*/ 6 w 630"/>
                <a:gd name="T59" fmla="*/ 6 h 1076"/>
                <a:gd name="T60" fmla="*/ 6 w 630"/>
                <a:gd name="T61" fmla="*/ 6 h 1076"/>
                <a:gd name="T62" fmla="*/ 4 w 630"/>
                <a:gd name="T63" fmla="*/ 6 h 1076"/>
                <a:gd name="T64" fmla="*/ 2 w 630"/>
                <a:gd name="T65" fmla="*/ 6 h 1076"/>
                <a:gd name="T66" fmla="*/ 6 w 630"/>
                <a:gd name="T67" fmla="*/ 6 h 1076"/>
                <a:gd name="T68" fmla="*/ 6 w 630"/>
                <a:gd name="T69" fmla="*/ 6 h 1076"/>
                <a:gd name="T70" fmla="*/ 6 w 630"/>
                <a:gd name="T71" fmla="*/ 6 h 1076"/>
                <a:gd name="T72" fmla="*/ 6 w 630"/>
                <a:gd name="T73" fmla="*/ 6 h 1076"/>
                <a:gd name="T74" fmla="*/ 6 w 630"/>
                <a:gd name="T75" fmla="*/ 6 h 1076"/>
                <a:gd name="T76" fmla="*/ 6 w 630"/>
                <a:gd name="T77" fmla="*/ 6 h 1076"/>
                <a:gd name="T78" fmla="*/ 6 w 630"/>
                <a:gd name="T79" fmla="*/ 6 h 1076"/>
                <a:gd name="T80" fmla="*/ 6 w 630"/>
                <a:gd name="T81" fmla="*/ 6 h 1076"/>
                <a:gd name="T82" fmla="*/ 6 w 630"/>
                <a:gd name="T83" fmla="*/ 6 h 1076"/>
                <a:gd name="T84" fmla="*/ 6 w 630"/>
                <a:gd name="T85" fmla="*/ 6 h 1076"/>
                <a:gd name="T86" fmla="*/ 6 w 630"/>
                <a:gd name="T87" fmla="*/ 6 h 1076"/>
                <a:gd name="T88" fmla="*/ 6 w 630"/>
                <a:gd name="T89" fmla="*/ 6 h 1076"/>
                <a:gd name="T90" fmla="*/ 6 w 630"/>
                <a:gd name="T91" fmla="*/ 6 h 1076"/>
                <a:gd name="T92" fmla="*/ 6 w 630"/>
                <a:gd name="T93" fmla="*/ 6 h 10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0"/>
                <a:gd name="T142" fmla="*/ 0 h 1076"/>
                <a:gd name="T143" fmla="*/ 630 w 630"/>
                <a:gd name="T144" fmla="*/ 1076 h 10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0" h="1076">
                  <a:moveTo>
                    <a:pt x="548" y="1072"/>
                  </a:moveTo>
                  <a:lnTo>
                    <a:pt x="358" y="1052"/>
                  </a:lnTo>
                  <a:lnTo>
                    <a:pt x="356" y="1050"/>
                  </a:lnTo>
                  <a:lnTo>
                    <a:pt x="354" y="1040"/>
                  </a:lnTo>
                  <a:lnTo>
                    <a:pt x="356" y="1036"/>
                  </a:lnTo>
                  <a:lnTo>
                    <a:pt x="358" y="1034"/>
                  </a:lnTo>
                  <a:lnTo>
                    <a:pt x="356" y="1032"/>
                  </a:lnTo>
                  <a:lnTo>
                    <a:pt x="352" y="1030"/>
                  </a:lnTo>
                  <a:lnTo>
                    <a:pt x="350" y="1022"/>
                  </a:lnTo>
                  <a:lnTo>
                    <a:pt x="352" y="1020"/>
                  </a:lnTo>
                  <a:lnTo>
                    <a:pt x="350" y="988"/>
                  </a:lnTo>
                  <a:lnTo>
                    <a:pt x="334" y="952"/>
                  </a:lnTo>
                  <a:lnTo>
                    <a:pt x="324" y="942"/>
                  </a:lnTo>
                  <a:lnTo>
                    <a:pt x="316" y="928"/>
                  </a:lnTo>
                  <a:lnTo>
                    <a:pt x="296" y="912"/>
                  </a:lnTo>
                  <a:lnTo>
                    <a:pt x="284" y="912"/>
                  </a:lnTo>
                  <a:lnTo>
                    <a:pt x="278" y="906"/>
                  </a:lnTo>
                  <a:lnTo>
                    <a:pt x="282" y="896"/>
                  </a:lnTo>
                  <a:lnTo>
                    <a:pt x="280" y="890"/>
                  </a:lnTo>
                  <a:lnTo>
                    <a:pt x="280" y="884"/>
                  </a:lnTo>
                  <a:lnTo>
                    <a:pt x="274" y="876"/>
                  </a:lnTo>
                  <a:lnTo>
                    <a:pt x="254" y="874"/>
                  </a:lnTo>
                  <a:lnTo>
                    <a:pt x="242" y="870"/>
                  </a:lnTo>
                  <a:lnTo>
                    <a:pt x="228" y="858"/>
                  </a:lnTo>
                  <a:lnTo>
                    <a:pt x="220" y="836"/>
                  </a:lnTo>
                  <a:lnTo>
                    <a:pt x="208" y="826"/>
                  </a:lnTo>
                  <a:lnTo>
                    <a:pt x="194" y="822"/>
                  </a:lnTo>
                  <a:lnTo>
                    <a:pt x="158" y="806"/>
                  </a:lnTo>
                  <a:lnTo>
                    <a:pt x="148" y="806"/>
                  </a:lnTo>
                  <a:lnTo>
                    <a:pt x="132" y="798"/>
                  </a:lnTo>
                  <a:lnTo>
                    <a:pt x="124" y="788"/>
                  </a:lnTo>
                  <a:lnTo>
                    <a:pt x="124" y="780"/>
                  </a:lnTo>
                  <a:lnTo>
                    <a:pt x="128" y="774"/>
                  </a:lnTo>
                  <a:lnTo>
                    <a:pt x="132" y="756"/>
                  </a:lnTo>
                  <a:lnTo>
                    <a:pt x="134" y="746"/>
                  </a:lnTo>
                  <a:lnTo>
                    <a:pt x="136" y="740"/>
                  </a:lnTo>
                  <a:lnTo>
                    <a:pt x="134" y="728"/>
                  </a:lnTo>
                  <a:lnTo>
                    <a:pt x="124" y="724"/>
                  </a:lnTo>
                  <a:lnTo>
                    <a:pt x="124" y="712"/>
                  </a:lnTo>
                  <a:lnTo>
                    <a:pt x="126" y="710"/>
                  </a:lnTo>
                  <a:lnTo>
                    <a:pt x="128" y="710"/>
                  </a:lnTo>
                  <a:lnTo>
                    <a:pt x="128" y="700"/>
                  </a:lnTo>
                  <a:lnTo>
                    <a:pt x="118" y="692"/>
                  </a:lnTo>
                  <a:lnTo>
                    <a:pt x="96" y="650"/>
                  </a:lnTo>
                  <a:lnTo>
                    <a:pt x="94" y="638"/>
                  </a:lnTo>
                  <a:lnTo>
                    <a:pt x="90" y="628"/>
                  </a:lnTo>
                  <a:lnTo>
                    <a:pt x="88" y="620"/>
                  </a:lnTo>
                  <a:lnTo>
                    <a:pt x="70" y="594"/>
                  </a:lnTo>
                  <a:lnTo>
                    <a:pt x="72" y="570"/>
                  </a:lnTo>
                  <a:lnTo>
                    <a:pt x="76" y="564"/>
                  </a:lnTo>
                  <a:lnTo>
                    <a:pt x="82" y="564"/>
                  </a:lnTo>
                  <a:lnTo>
                    <a:pt x="90" y="554"/>
                  </a:lnTo>
                  <a:lnTo>
                    <a:pt x="92" y="536"/>
                  </a:lnTo>
                  <a:lnTo>
                    <a:pt x="86" y="532"/>
                  </a:lnTo>
                  <a:lnTo>
                    <a:pt x="74" y="526"/>
                  </a:lnTo>
                  <a:lnTo>
                    <a:pt x="60" y="514"/>
                  </a:lnTo>
                  <a:lnTo>
                    <a:pt x="56" y="502"/>
                  </a:lnTo>
                  <a:lnTo>
                    <a:pt x="56" y="470"/>
                  </a:lnTo>
                  <a:lnTo>
                    <a:pt x="60" y="466"/>
                  </a:lnTo>
                  <a:lnTo>
                    <a:pt x="58" y="456"/>
                  </a:lnTo>
                  <a:lnTo>
                    <a:pt x="62" y="454"/>
                  </a:lnTo>
                  <a:lnTo>
                    <a:pt x="64" y="438"/>
                  </a:lnTo>
                  <a:lnTo>
                    <a:pt x="68" y="438"/>
                  </a:lnTo>
                  <a:lnTo>
                    <a:pt x="70" y="444"/>
                  </a:lnTo>
                  <a:lnTo>
                    <a:pt x="70" y="456"/>
                  </a:lnTo>
                  <a:lnTo>
                    <a:pt x="72" y="460"/>
                  </a:lnTo>
                  <a:lnTo>
                    <a:pt x="84" y="468"/>
                  </a:lnTo>
                  <a:lnTo>
                    <a:pt x="86" y="466"/>
                  </a:lnTo>
                  <a:lnTo>
                    <a:pt x="88" y="456"/>
                  </a:lnTo>
                  <a:lnTo>
                    <a:pt x="82" y="438"/>
                  </a:lnTo>
                  <a:lnTo>
                    <a:pt x="80" y="428"/>
                  </a:lnTo>
                  <a:lnTo>
                    <a:pt x="82" y="414"/>
                  </a:lnTo>
                  <a:lnTo>
                    <a:pt x="78" y="412"/>
                  </a:lnTo>
                  <a:lnTo>
                    <a:pt x="70" y="422"/>
                  </a:lnTo>
                  <a:lnTo>
                    <a:pt x="70" y="426"/>
                  </a:lnTo>
                  <a:lnTo>
                    <a:pt x="68" y="432"/>
                  </a:lnTo>
                  <a:lnTo>
                    <a:pt x="56" y="428"/>
                  </a:lnTo>
                  <a:lnTo>
                    <a:pt x="46" y="412"/>
                  </a:lnTo>
                  <a:lnTo>
                    <a:pt x="34" y="406"/>
                  </a:lnTo>
                  <a:lnTo>
                    <a:pt x="38" y="396"/>
                  </a:lnTo>
                  <a:lnTo>
                    <a:pt x="38" y="360"/>
                  </a:lnTo>
                  <a:lnTo>
                    <a:pt x="24" y="342"/>
                  </a:lnTo>
                  <a:lnTo>
                    <a:pt x="18" y="330"/>
                  </a:lnTo>
                  <a:lnTo>
                    <a:pt x="6" y="300"/>
                  </a:lnTo>
                  <a:lnTo>
                    <a:pt x="12" y="290"/>
                  </a:lnTo>
                  <a:lnTo>
                    <a:pt x="10" y="280"/>
                  </a:lnTo>
                  <a:lnTo>
                    <a:pt x="8" y="272"/>
                  </a:lnTo>
                  <a:lnTo>
                    <a:pt x="14" y="250"/>
                  </a:lnTo>
                  <a:lnTo>
                    <a:pt x="22" y="240"/>
                  </a:lnTo>
                  <a:lnTo>
                    <a:pt x="22" y="234"/>
                  </a:lnTo>
                  <a:lnTo>
                    <a:pt x="22" y="212"/>
                  </a:lnTo>
                  <a:lnTo>
                    <a:pt x="12" y="192"/>
                  </a:lnTo>
                  <a:lnTo>
                    <a:pt x="12" y="188"/>
                  </a:lnTo>
                  <a:lnTo>
                    <a:pt x="8" y="182"/>
                  </a:lnTo>
                  <a:lnTo>
                    <a:pt x="4" y="176"/>
                  </a:lnTo>
                  <a:lnTo>
                    <a:pt x="0" y="166"/>
                  </a:lnTo>
                  <a:lnTo>
                    <a:pt x="0" y="154"/>
                  </a:lnTo>
                  <a:lnTo>
                    <a:pt x="2" y="150"/>
                  </a:lnTo>
                  <a:lnTo>
                    <a:pt x="0" y="140"/>
                  </a:lnTo>
                  <a:lnTo>
                    <a:pt x="12" y="124"/>
                  </a:lnTo>
                  <a:lnTo>
                    <a:pt x="40" y="94"/>
                  </a:lnTo>
                  <a:lnTo>
                    <a:pt x="40" y="86"/>
                  </a:lnTo>
                  <a:lnTo>
                    <a:pt x="42" y="76"/>
                  </a:lnTo>
                  <a:lnTo>
                    <a:pt x="48" y="70"/>
                  </a:lnTo>
                  <a:lnTo>
                    <a:pt x="54" y="58"/>
                  </a:lnTo>
                  <a:lnTo>
                    <a:pt x="58" y="30"/>
                  </a:lnTo>
                  <a:lnTo>
                    <a:pt x="50" y="18"/>
                  </a:lnTo>
                  <a:lnTo>
                    <a:pt x="58" y="4"/>
                  </a:lnTo>
                  <a:lnTo>
                    <a:pt x="60" y="0"/>
                  </a:lnTo>
                  <a:lnTo>
                    <a:pt x="356" y="80"/>
                  </a:lnTo>
                  <a:lnTo>
                    <a:pt x="282" y="374"/>
                  </a:lnTo>
                  <a:lnTo>
                    <a:pt x="606" y="852"/>
                  </a:lnTo>
                  <a:lnTo>
                    <a:pt x="606" y="866"/>
                  </a:lnTo>
                  <a:lnTo>
                    <a:pt x="608" y="872"/>
                  </a:lnTo>
                  <a:lnTo>
                    <a:pt x="606" y="876"/>
                  </a:lnTo>
                  <a:lnTo>
                    <a:pt x="612" y="888"/>
                  </a:lnTo>
                  <a:lnTo>
                    <a:pt x="612" y="898"/>
                  </a:lnTo>
                  <a:lnTo>
                    <a:pt x="616" y="904"/>
                  </a:lnTo>
                  <a:lnTo>
                    <a:pt x="618" y="916"/>
                  </a:lnTo>
                  <a:lnTo>
                    <a:pt x="624" y="920"/>
                  </a:lnTo>
                  <a:lnTo>
                    <a:pt x="628" y="926"/>
                  </a:lnTo>
                  <a:lnTo>
                    <a:pt x="630" y="934"/>
                  </a:lnTo>
                  <a:lnTo>
                    <a:pt x="628" y="938"/>
                  </a:lnTo>
                  <a:lnTo>
                    <a:pt x="626" y="936"/>
                  </a:lnTo>
                  <a:lnTo>
                    <a:pt x="616" y="944"/>
                  </a:lnTo>
                  <a:lnTo>
                    <a:pt x="604" y="948"/>
                  </a:lnTo>
                  <a:lnTo>
                    <a:pt x="594" y="960"/>
                  </a:lnTo>
                  <a:lnTo>
                    <a:pt x="588" y="986"/>
                  </a:lnTo>
                  <a:lnTo>
                    <a:pt x="572" y="1006"/>
                  </a:lnTo>
                  <a:lnTo>
                    <a:pt x="564" y="1006"/>
                  </a:lnTo>
                  <a:lnTo>
                    <a:pt x="564" y="1012"/>
                  </a:lnTo>
                  <a:lnTo>
                    <a:pt x="566" y="1020"/>
                  </a:lnTo>
                  <a:lnTo>
                    <a:pt x="566" y="1026"/>
                  </a:lnTo>
                  <a:lnTo>
                    <a:pt x="562" y="1038"/>
                  </a:lnTo>
                  <a:lnTo>
                    <a:pt x="564" y="1044"/>
                  </a:lnTo>
                  <a:lnTo>
                    <a:pt x="576" y="1052"/>
                  </a:lnTo>
                  <a:lnTo>
                    <a:pt x="578" y="1058"/>
                  </a:lnTo>
                  <a:lnTo>
                    <a:pt x="574" y="1062"/>
                  </a:lnTo>
                  <a:lnTo>
                    <a:pt x="572" y="1068"/>
                  </a:lnTo>
                  <a:lnTo>
                    <a:pt x="566" y="1076"/>
                  </a:lnTo>
                  <a:lnTo>
                    <a:pt x="562" y="1074"/>
                  </a:lnTo>
                  <a:lnTo>
                    <a:pt x="548" y="107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1" name="Freeform 12"/>
            <p:cNvSpPr>
              <a:spLocks/>
            </p:cNvSpPr>
            <p:nvPr/>
          </p:nvSpPr>
          <p:spPr bwMode="grayWhite">
            <a:xfrm>
              <a:off x="1593" y="1034"/>
              <a:ext cx="436" cy="710"/>
            </a:xfrm>
            <a:custGeom>
              <a:avLst/>
              <a:gdLst>
                <a:gd name="T0" fmla="*/ 6 w 470"/>
                <a:gd name="T1" fmla="*/ 7 h 762"/>
                <a:gd name="T2" fmla="*/ 6 w 470"/>
                <a:gd name="T3" fmla="*/ 7 h 762"/>
                <a:gd name="T4" fmla="*/ 6 w 470"/>
                <a:gd name="T5" fmla="*/ 7 h 762"/>
                <a:gd name="T6" fmla="*/ 6 w 470"/>
                <a:gd name="T7" fmla="*/ 7 h 762"/>
                <a:gd name="T8" fmla="*/ 6 w 470"/>
                <a:gd name="T9" fmla="*/ 7 h 762"/>
                <a:gd name="T10" fmla="*/ 6 w 470"/>
                <a:gd name="T11" fmla="*/ 7 h 762"/>
                <a:gd name="T12" fmla="*/ 6 w 470"/>
                <a:gd name="T13" fmla="*/ 7 h 762"/>
                <a:gd name="T14" fmla="*/ 6 w 470"/>
                <a:gd name="T15" fmla="*/ 7 h 762"/>
                <a:gd name="T16" fmla="*/ 6 w 470"/>
                <a:gd name="T17" fmla="*/ 7 h 762"/>
                <a:gd name="T18" fmla="*/ 6 w 470"/>
                <a:gd name="T19" fmla="*/ 7 h 762"/>
                <a:gd name="T20" fmla="*/ 6 w 470"/>
                <a:gd name="T21" fmla="*/ 7 h 762"/>
                <a:gd name="T22" fmla="*/ 6 w 470"/>
                <a:gd name="T23" fmla="*/ 7 h 762"/>
                <a:gd name="T24" fmla="*/ 6 w 470"/>
                <a:gd name="T25" fmla="*/ 7 h 762"/>
                <a:gd name="T26" fmla="*/ 6 w 470"/>
                <a:gd name="T27" fmla="*/ 7 h 762"/>
                <a:gd name="T28" fmla="*/ 6 w 470"/>
                <a:gd name="T29" fmla="*/ 0 h 762"/>
                <a:gd name="T30" fmla="*/ 6 w 470"/>
                <a:gd name="T31" fmla="*/ 7 h 762"/>
                <a:gd name="T32" fmla="*/ 6 w 470"/>
                <a:gd name="T33" fmla="*/ 7 h 762"/>
                <a:gd name="T34" fmla="*/ 6 w 470"/>
                <a:gd name="T35" fmla="*/ 7 h 762"/>
                <a:gd name="T36" fmla="*/ 6 w 470"/>
                <a:gd name="T37" fmla="*/ 7 h 762"/>
                <a:gd name="T38" fmla="*/ 6 w 470"/>
                <a:gd name="T39" fmla="*/ 7 h 762"/>
                <a:gd name="T40" fmla="*/ 6 w 470"/>
                <a:gd name="T41" fmla="*/ 7 h 762"/>
                <a:gd name="T42" fmla="*/ 6 w 470"/>
                <a:gd name="T43" fmla="*/ 7 h 762"/>
                <a:gd name="T44" fmla="*/ 6 w 470"/>
                <a:gd name="T45" fmla="*/ 7 h 762"/>
                <a:gd name="T46" fmla="*/ 6 w 470"/>
                <a:gd name="T47" fmla="*/ 7 h 762"/>
                <a:gd name="T48" fmla="*/ 6 w 470"/>
                <a:gd name="T49" fmla="*/ 7 h 762"/>
                <a:gd name="T50" fmla="*/ 6 w 470"/>
                <a:gd name="T51" fmla="*/ 7 h 762"/>
                <a:gd name="T52" fmla="*/ 6 w 470"/>
                <a:gd name="T53" fmla="*/ 7 h 762"/>
                <a:gd name="T54" fmla="*/ 6 w 470"/>
                <a:gd name="T55" fmla="*/ 7 h 762"/>
                <a:gd name="T56" fmla="*/ 6 w 470"/>
                <a:gd name="T57" fmla="*/ 7 h 762"/>
                <a:gd name="T58" fmla="*/ 6 w 470"/>
                <a:gd name="T59" fmla="*/ 7 h 762"/>
                <a:gd name="T60" fmla="*/ 6 w 470"/>
                <a:gd name="T61" fmla="*/ 7 h 762"/>
                <a:gd name="T62" fmla="*/ 6 w 470"/>
                <a:gd name="T63" fmla="*/ 7 h 762"/>
                <a:gd name="T64" fmla="*/ 6 w 470"/>
                <a:gd name="T65" fmla="*/ 7 h 762"/>
                <a:gd name="T66" fmla="*/ 6 w 470"/>
                <a:gd name="T67" fmla="*/ 7 h 762"/>
                <a:gd name="T68" fmla="*/ 6 w 470"/>
                <a:gd name="T69" fmla="*/ 7 h 762"/>
                <a:gd name="T70" fmla="*/ 6 w 470"/>
                <a:gd name="T71" fmla="*/ 7 h 762"/>
                <a:gd name="T72" fmla="*/ 6 w 470"/>
                <a:gd name="T73" fmla="*/ 7 h 762"/>
                <a:gd name="T74" fmla="*/ 6 w 470"/>
                <a:gd name="T75" fmla="*/ 7 h 762"/>
                <a:gd name="T76" fmla="*/ 6 w 470"/>
                <a:gd name="T77" fmla="*/ 7 h 762"/>
                <a:gd name="T78" fmla="*/ 6 w 470"/>
                <a:gd name="T79" fmla="*/ 7 h 762"/>
                <a:gd name="T80" fmla="*/ 6 w 470"/>
                <a:gd name="T81" fmla="*/ 7 h 762"/>
                <a:gd name="T82" fmla="*/ 6 w 470"/>
                <a:gd name="T83" fmla="*/ 7 h 762"/>
                <a:gd name="T84" fmla="*/ 6 w 470"/>
                <a:gd name="T85" fmla="*/ 7 h 762"/>
                <a:gd name="T86" fmla="*/ 6 w 470"/>
                <a:gd name="T87" fmla="*/ 7 h 762"/>
                <a:gd name="T88" fmla="*/ 6 w 470"/>
                <a:gd name="T89" fmla="*/ 7 h 762"/>
                <a:gd name="T90" fmla="*/ 6 w 470"/>
                <a:gd name="T91" fmla="*/ 7 h 762"/>
                <a:gd name="T92" fmla="*/ 6 w 470"/>
                <a:gd name="T93" fmla="*/ 7 h 762"/>
                <a:gd name="T94" fmla="*/ 6 w 470"/>
                <a:gd name="T95" fmla="*/ 7 h 762"/>
                <a:gd name="T96" fmla="*/ 6 w 470"/>
                <a:gd name="T97" fmla="*/ 7 h 7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0"/>
                <a:gd name="T148" fmla="*/ 0 h 762"/>
                <a:gd name="T149" fmla="*/ 470 w 470"/>
                <a:gd name="T150" fmla="*/ 762 h 7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0" h="762">
                  <a:moveTo>
                    <a:pt x="0" y="678"/>
                  </a:moveTo>
                  <a:lnTo>
                    <a:pt x="40" y="502"/>
                  </a:lnTo>
                  <a:lnTo>
                    <a:pt x="50" y="490"/>
                  </a:lnTo>
                  <a:lnTo>
                    <a:pt x="50" y="478"/>
                  </a:lnTo>
                  <a:lnTo>
                    <a:pt x="52" y="476"/>
                  </a:lnTo>
                  <a:lnTo>
                    <a:pt x="54" y="474"/>
                  </a:lnTo>
                  <a:lnTo>
                    <a:pt x="56" y="468"/>
                  </a:lnTo>
                  <a:lnTo>
                    <a:pt x="52" y="460"/>
                  </a:lnTo>
                  <a:lnTo>
                    <a:pt x="40" y="456"/>
                  </a:lnTo>
                  <a:lnTo>
                    <a:pt x="38" y="448"/>
                  </a:lnTo>
                  <a:lnTo>
                    <a:pt x="42" y="436"/>
                  </a:lnTo>
                  <a:lnTo>
                    <a:pt x="58" y="410"/>
                  </a:lnTo>
                  <a:lnTo>
                    <a:pt x="70" y="404"/>
                  </a:lnTo>
                  <a:lnTo>
                    <a:pt x="76" y="396"/>
                  </a:lnTo>
                  <a:lnTo>
                    <a:pt x="78" y="390"/>
                  </a:lnTo>
                  <a:lnTo>
                    <a:pt x="84" y="384"/>
                  </a:lnTo>
                  <a:lnTo>
                    <a:pt x="118" y="332"/>
                  </a:lnTo>
                  <a:lnTo>
                    <a:pt x="116" y="318"/>
                  </a:lnTo>
                  <a:lnTo>
                    <a:pt x="108" y="312"/>
                  </a:lnTo>
                  <a:lnTo>
                    <a:pt x="102" y="310"/>
                  </a:lnTo>
                  <a:lnTo>
                    <a:pt x="96" y="300"/>
                  </a:lnTo>
                  <a:lnTo>
                    <a:pt x="94" y="292"/>
                  </a:lnTo>
                  <a:lnTo>
                    <a:pt x="92" y="280"/>
                  </a:lnTo>
                  <a:lnTo>
                    <a:pt x="96" y="274"/>
                  </a:lnTo>
                  <a:lnTo>
                    <a:pt x="98" y="270"/>
                  </a:lnTo>
                  <a:lnTo>
                    <a:pt x="94" y="262"/>
                  </a:lnTo>
                  <a:lnTo>
                    <a:pt x="94" y="252"/>
                  </a:lnTo>
                  <a:lnTo>
                    <a:pt x="96" y="250"/>
                  </a:lnTo>
                  <a:lnTo>
                    <a:pt x="152" y="0"/>
                  </a:lnTo>
                  <a:lnTo>
                    <a:pt x="150" y="0"/>
                  </a:lnTo>
                  <a:lnTo>
                    <a:pt x="214" y="16"/>
                  </a:lnTo>
                  <a:lnTo>
                    <a:pt x="196" y="110"/>
                  </a:lnTo>
                  <a:lnTo>
                    <a:pt x="208" y="136"/>
                  </a:lnTo>
                  <a:lnTo>
                    <a:pt x="212" y="154"/>
                  </a:lnTo>
                  <a:lnTo>
                    <a:pt x="208" y="162"/>
                  </a:lnTo>
                  <a:lnTo>
                    <a:pt x="204" y="168"/>
                  </a:lnTo>
                  <a:lnTo>
                    <a:pt x="208" y="172"/>
                  </a:lnTo>
                  <a:lnTo>
                    <a:pt x="216" y="184"/>
                  </a:lnTo>
                  <a:lnTo>
                    <a:pt x="234" y="200"/>
                  </a:lnTo>
                  <a:lnTo>
                    <a:pt x="246" y="226"/>
                  </a:lnTo>
                  <a:lnTo>
                    <a:pt x="248" y="238"/>
                  </a:lnTo>
                  <a:lnTo>
                    <a:pt x="254" y="252"/>
                  </a:lnTo>
                  <a:lnTo>
                    <a:pt x="264" y="252"/>
                  </a:lnTo>
                  <a:lnTo>
                    <a:pt x="264" y="260"/>
                  </a:lnTo>
                  <a:lnTo>
                    <a:pt x="280" y="262"/>
                  </a:lnTo>
                  <a:lnTo>
                    <a:pt x="284" y="268"/>
                  </a:lnTo>
                  <a:lnTo>
                    <a:pt x="268" y="300"/>
                  </a:lnTo>
                  <a:lnTo>
                    <a:pt x="270" y="304"/>
                  </a:lnTo>
                  <a:lnTo>
                    <a:pt x="264" y="310"/>
                  </a:lnTo>
                  <a:lnTo>
                    <a:pt x="262" y="326"/>
                  </a:lnTo>
                  <a:lnTo>
                    <a:pt x="264" y="326"/>
                  </a:lnTo>
                  <a:lnTo>
                    <a:pt x="264" y="336"/>
                  </a:lnTo>
                  <a:lnTo>
                    <a:pt x="252" y="344"/>
                  </a:lnTo>
                  <a:lnTo>
                    <a:pt x="252" y="352"/>
                  </a:lnTo>
                  <a:lnTo>
                    <a:pt x="254" y="358"/>
                  </a:lnTo>
                  <a:lnTo>
                    <a:pt x="250" y="366"/>
                  </a:lnTo>
                  <a:lnTo>
                    <a:pt x="264" y="378"/>
                  </a:lnTo>
                  <a:lnTo>
                    <a:pt x="268" y="378"/>
                  </a:lnTo>
                  <a:lnTo>
                    <a:pt x="288" y="360"/>
                  </a:lnTo>
                  <a:lnTo>
                    <a:pt x="292" y="360"/>
                  </a:lnTo>
                  <a:lnTo>
                    <a:pt x="294" y="360"/>
                  </a:lnTo>
                  <a:lnTo>
                    <a:pt x="296" y="368"/>
                  </a:lnTo>
                  <a:lnTo>
                    <a:pt x="300" y="370"/>
                  </a:lnTo>
                  <a:lnTo>
                    <a:pt x="304" y="374"/>
                  </a:lnTo>
                  <a:lnTo>
                    <a:pt x="302" y="386"/>
                  </a:lnTo>
                  <a:lnTo>
                    <a:pt x="302" y="406"/>
                  </a:lnTo>
                  <a:lnTo>
                    <a:pt x="306" y="418"/>
                  </a:lnTo>
                  <a:lnTo>
                    <a:pt x="314" y="430"/>
                  </a:lnTo>
                  <a:lnTo>
                    <a:pt x="314" y="436"/>
                  </a:lnTo>
                  <a:lnTo>
                    <a:pt x="308" y="444"/>
                  </a:lnTo>
                  <a:lnTo>
                    <a:pt x="316" y="458"/>
                  </a:lnTo>
                  <a:lnTo>
                    <a:pt x="324" y="458"/>
                  </a:lnTo>
                  <a:lnTo>
                    <a:pt x="332" y="466"/>
                  </a:lnTo>
                  <a:lnTo>
                    <a:pt x="334" y="474"/>
                  </a:lnTo>
                  <a:lnTo>
                    <a:pt x="330" y="486"/>
                  </a:lnTo>
                  <a:lnTo>
                    <a:pt x="330" y="490"/>
                  </a:lnTo>
                  <a:lnTo>
                    <a:pt x="336" y="500"/>
                  </a:lnTo>
                  <a:lnTo>
                    <a:pt x="346" y="506"/>
                  </a:lnTo>
                  <a:lnTo>
                    <a:pt x="350" y="496"/>
                  </a:lnTo>
                  <a:lnTo>
                    <a:pt x="356" y="494"/>
                  </a:lnTo>
                  <a:lnTo>
                    <a:pt x="370" y="500"/>
                  </a:lnTo>
                  <a:lnTo>
                    <a:pt x="376" y="502"/>
                  </a:lnTo>
                  <a:lnTo>
                    <a:pt x="384" y="494"/>
                  </a:lnTo>
                  <a:lnTo>
                    <a:pt x="388" y="494"/>
                  </a:lnTo>
                  <a:lnTo>
                    <a:pt x="392" y="498"/>
                  </a:lnTo>
                  <a:lnTo>
                    <a:pt x="412" y="498"/>
                  </a:lnTo>
                  <a:lnTo>
                    <a:pt x="420" y="504"/>
                  </a:lnTo>
                  <a:lnTo>
                    <a:pt x="424" y="502"/>
                  </a:lnTo>
                  <a:lnTo>
                    <a:pt x="444" y="502"/>
                  </a:lnTo>
                  <a:lnTo>
                    <a:pt x="442" y="494"/>
                  </a:lnTo>
                  <a:lnTo>
                    <a:pt x="452" y="488"/>
                  </a:lnTo>
                  <a:lnTo>
                    <a:pt x="462" y="496"/>
                  </a:lnTo>
                  <a:lnTo>
                    <a:pt x="464" y="508"/>
                  </a:lnTo>
                  <a:lnTo>
                    <a:pt x="470" y="516"/>
                  </a:lnTo>
                  <a:lnTo>
                    <a:pt x="436" y="762"/>
                  </a:lnTo>
                  <a:lnTo>
                    <a:pt x="434" y="762"/>
                  </a:lnTo>
                  <a:lnTo>
                    <a:pt x="216" y="722"/>
                  </a:lnTo>
                  <a:lnTo>
                    <a:pt x="0" y="67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2" name="Freeform 13"/>
            <p:cNvSpPr>
              <a:spLocks/>
            </p:cNvSpPr>
            <p:nvPr/>
          </p:nvSpPr>
          <p:spPr bwMode="grayWhite">
            <a:xfrm>
              <a:off x="1328" y="1619"/>
              <a:ext cx="465" cy="716"/>
            </a:xfrm>
            <a:custGeom>
              <a:avLst/>
              <a:gdLst>
                <a:gd name="T0" fmla="*/ 6 w 502"/>
                <a:gd name="T1" fmla="*/ 0 h 772"/>
                <a:gd name="T2" fmla="*/ 0 w 502"/>
                <a:gd name="T3" fmla="*/ 6 h 772"/>
                <a:gd name="T4" fmla="*/ 6 w 502"/>
                <a:gd name="T5" fmla="*/ 6 h 772"/>
                <a:gd name="T6" fmla="*/ 6 w 502"/>
                <a:gd name="T7" fmla="*/ 6 h 772"/>
                <a:gd name="T8" fmla="*/ 6 w 502"/>
                <a:gd name="T9" fmla="*/ 6 h 772"/>
                <a:gd name="T10" fmla="*/ 6 w 502"/>
                <a:gd name="T11" fmla="*/ 6 h 772"/>
                <a:gd name="T12" fmla="*/ 6 w 502"/>
                <a:gd name="T13" fmla="*/ 6 h 772"/>
                <a:gd name="T14" fmla="*/ 6 w 502"/>
                <a:gd name="T15" fmla="*/ 6 h 772"/>
                <a:gd name="T16" fmla="*/ 6 w 502"/>
                <a:gd name="T17" fmla="*/ 6 h 772"/>
                <a:gd name="T18" fmla="*/ 6 w 502"/>
                <a:gd name="T19" fmla="*/ 6 h 772"/>
                <a:gd name="T20" fmla="*/ 6 w 502"/>
                <a:gd name="T21" fmla="*/ 6 h 772"/>
                <a:gd name="T22" fmla="*/ 6 w 502"/>
                <a:gd name="T23" fmla="*/ 6 h 772"/>
                <a:gd name="T24" fmla="*/ 6 w 502"/>
                <a:gd name="T25" fmla="*/ 6 h 772"/>
                <a:gd name="T26" fmla="*/ 6 w 502"/>
                <a:gd name="T27" fmla="*/ 6 h 772"/>
                <a:gd name="T28" fmla="*/ 6 w 502"/>
                <a:gd name="T29" fmla="*/ 6 h 772"/>
                <a:gd name="T30" fmla="*/ 6 w 502"/>
                <a:gd name="T31" fmla="*/ 6 h 772"/>
                <a:gd name="T32" fmla="*/ 6 w 502"/>
                <a:gd name="T33" fmla="*/ 6 h 772"/>
                <a:gd name="T34" fmla="*/ 6 w 502"/>
                <a:gd name="T35" fmla="*/ 6 h 772"/>
                <a:gd name="T36" fmla="*/ 6 w 502"/>
                <a:gd name="T37" fmla="*/ 6 h 772"/>
                <a:gd name="T38" fmla="*/ 6 w 502"/>
                <a:gd name="T39" fmla="*/ 6 h 772"/>
                <a:gd name="T40" fmla="*/ 6 w 502"/>
                <a:gd name="T41" fmla="*/ 0 h 7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2"/>
                <a:gd name="T64" fmla="*/ 0 h 772"/>
                <a:gd name="T65" fmla="*/ 502 w 502"/>
                <a:gd name="T66" fmla="*/ 772 h 7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2" h="772">
                  <a:moveTo>
                    <a:pt x="74" y="0"/>
                  </a:moveTo>
                  <a:lnTo>
                    <a:pt x="0" y="294"/>
                  </a:lnTo>
                  <a:lnTo>
                    <a:pt x="324" y="772"/>
                  </a:lnTo>
                  <a:lnTo>
                    <a:pt x="324" y="768"/>
                  </a:lnTo>
                  <a:lnTo>
                    <a:pt x="328" y="760"/>
                  </a:lnTo>
                  <a:lnTo>
                    <a:pt x="334" y="740"/>
                  </a:lnTo>
                  <a:lnTo>
                    <a:pt x="330" y="732"/>
                  </a:lnTo>
                  <a:lnTo>
                    <a:pt x="336" y="686"/>
                  </a:lnTo>
                  <a:lnTo>
                    <a:pt x="332" y="668"/>
                  </a:lnTo>
                  <a:lnTo>
                    <a:pt x="336" y="662"/>
                  </a:lnTo>
                  <a:lnTo>
                    <a:pt x="348" y="660"/>
                  </a:lnTo>
                  <a:lnTo>
                    <a:pt x="364" y="664"/>
                  </a:lnTo>
                  <a:lnTo>
                    <a:pt x="368" y="670"/>
                  </a:lnTo>
                  <a:lnTo>
                    <a:pt x="368" y="674"/>
                  </a:lnTo>
                  <a:lnTo>
                    <a:pt x="374" y="680"/>
                  </a:lnTo>
                  <a:lnTo>
                    <a:pt x="382" y="680"/>
                  </a:lnTo>
                  <a:lnTo>
                    <a:pt x="398" y="638"/>
                  </a:lnTo>
                  <a:lnTo>
                    <a:pt x="406" y="586"/>
                  </a:lnTo>
                  <a:lnTo>
                    <a:pt x="502" y="94"/>
                  </a:lnTo>
                  <a:lnTo>
                    <a:pt x="286" y="50"/>
                  </a:lnTo>
                  <a:lnTo>
                    <a:pt x="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3" name="Freeform 14"/>
            <p:cNvSpPr>
              <a:spLocks/>
            </p:cNvSpPr>
            <p:nvPr/>
          </p:nvSpPr>
          <p:spPr bwMode="grayWhite">
            <a:xfrm>
              <a:off x="2069" y="1853"/>
              <a:ext cx="531" cy="420"/>
            </a:xfrm>
            <a:custGeom>
              <a:avLst/>
              <a:gdLst>
                <a:gd name="T0" fmla="*/ 0 w 572"/>
                <a:gd name="T1" fmla="*/ 6 h 454"/>
                <a:gd name="T2" fmla="*/ 6 w 572"/>
                <a:gd name="T3" fmla="*/ 0 h 454"/>
                <a:gd name="T4" fmla="*/ 6 w 572"/>
                <a:gd name="T5" fmla="*/ 6 h 454"/>
                <a:gd name="T6" fmla="*/ 6 w 572"/>
                <a:gd name="T7" fmla="*/ 6 h 454"/>
                <a:gd name="T8" fmla="*/ 6 w 572"/>
                <a:gd name="T9" fmla="*/ 6 h 454"/>
                <a:gd name="T10" fmla="*/ 6 w 572"/>
                <a:gd name="T11" fmla="*/ 6 h 454"/>
                <a:gd name="T12" fmla="*/ 6 w 572"/>
                <a:gd name="T13" fmla="*/ 6 h 454"/>
                <a:gd name="T14" fmla="*/ 0 w 572"/>
                <a:gd name="T15" fmla="*/ 6 h 454"/>
                <a:gd name="T16" fmla="*/ 0 60000 65536"/>
                <a:gd name="T17" fmla="*/ 0 60000 65536"/>
                <a:gd name="T18" fmla="*/ 0 60000 65536"/>
                <a:gd name="T19" fmla="*/ 0 60000 65536"/>
                <a:gd name="T20" fmla="*/ 0 60000 65536"/>
                <a:gd name="T21" fmla="*/ 0 60000 65536"/>
                <a:gd name="T22" fmla="*/ 0 60000 65536"/>
                <a:gd name="T23" fmla="*/ 0 60000 65536"/>
                <a:gd name="T24" fmla="*/ 0 w 572"/>
                <a:gd name="T25" fmla="*/ 0 h 454"/>
                <a:gd name="T26" fmla="*/ 572 w 572"/>
                <a:gd name="T27" fmla="*/ 454 h 4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2" h="454">
                  <a:moveTo>
                    <a:pt x="0" y="396"/>
                  </a:moveTo>
                  <a:lnTo>
                    <a:pt x="54" y="0"/>
                  </a:lnTo>
                  <a:lnTo>
                    <a:pt x="424" y="42"/>
                  </a:lnTo>
                  <a:lnTo>
                    <a:pt x="572" y="54"/>
                  </a:lnTo>
                  <a:lnTo>
                    <a:pt x="566" y="154"/>
                  </a:lnTo>
                  <a:lnTo>
                    <a:pt x="548" y="454"/>
                  </a:lnTo>
                  <a:lnTo>
                    <a:pt x="472" y="448"/>
                  </a:lnTo>
                  <a:lnTo>
                    <a:pt x="0" y="39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4" name="Freeform 15"/>
            <p:cNvSpPr>
              <a:spLocks/>
            </p:cNvSpPr>
            <p:nvPr/>
          </p:nvSpPr>
          <p:spPr bwMode="grayWhite">
            <a:xfrm>
              <a:off x="1995" y="2219"/>
              <a:ext cx="511" cy="530"/>
            </a:xfrm>
            <a:custGeom>
              <a:avLst/>
              <a:gdLst>
                <a:gd name="T0" fmla="*/ 6 w 552"/>
                <a:gd name="T1" fmla="*/ 0 h 570"/>
                <a:gd name="T2" fmla="*/ 0 w 552"/>
                <a:gd name="T3" fmla="*/ 7 h 570"/>
                <a:gd name="T4" fmla="*/ 0 w 552"/>
                <a:gd name="T5" fmla="*/ 7 h 570"/>
                <a:gd name="T6" fmla="*/ 6 w 552"/>
                <a:gd name="T7" fmla="*/ 7 h 570"/>
                <a:gd name="T8" fmla="*/ 6 w 552"/>
                <a:gd name="T9" fmla="*/ 7 h 570"/>
                <a:gd name="T10" fmla="*/ 6 w 552"/>
                <a:gd name="T11" fmla="*/ 7 h 570"/>
                <a:gd name="T12" fmla="*/ 6 w 552"/>
                <a:gd name="T13" fmla="*/ 7 h 570"/>
                <a:gd name="T14" fmla="*/ 6 w 552"/>
                <a:gd name="T15" fmla="*/ 7 h 570"/>
                <a:gd name="T16" fmla="*/ 6 w 552"/>
                <a:gd name="T17" fmla="*/ 7 h 570"/>
                <a:gd name="T18" fmla="*/ 6 w 552"/>
                <a:gd name="T19" fmla="*/ 7 h 570"/>
                <a:gd name="T20" fmla="*/ 6 w 552"/>
                <a:gd name="T21" fmla="*/ 7 h 570"/>
                <a:gd name="T22" fmla="*/ 6 w 552"/>
                <a:gd name="T23" fmla="*/ 7 h 570"/>
                <a:gd name="T24" fmla="*/ 6 w 552"/>
                <a:gd name="T25" fmla="*/ 7 h 570"/>
                <a:gd name="T26" fmla="*/ 6 w 552"/>
                <a:gd name="T27" fmla="*/ 7 h 570"/>
                <a:gd name="T28" fmla="*/ 6 w 552"/>
                <a:gd name="T29" fmla="*/ 7 h 570"/>
                <a:gd name="T30" fmla="*/ 6 w 552"/>
                <a:gd name="T31" fmla="*/ 7 h 570"/>
                <a:gd name="T32" fmla="*/ 6 w 552"/>
                <a:gd name="T33" fmla="*/ 0 h 5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2"/>
                <a:gd name="T52" fmla="*/ 0 h 570"/>
                <a:gd name="T53" fmla="*/ 552 w 552"/>
                <a:gd name="T54" fmla="*/ 570 h 5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2" h="570">
                  <a:moveTo>
                    <a:pt x="80" y="0"/>
                  </a:moveTo>
                  <a:lnTo>
                    <a:pt x="0" y="560"/>
                  </a:lnTo>
                  <a:lnTo>
                    <a:pt x="72" y="570"/>
                  </a:lnTo>
                  <a:lnTo>
                    <a:pt x="78" y="526"/>
                  </a:lnTo>
                  <a:lnTo>
                    <a:pt x="214" y="542"/>
                  </a:lnTo>
                  <a:lnTo>
                    <a:pt x="214" y="540"/>
                  </a:lnTo>
                  <a:lnTo>
                    <a:pt x="210" y="532"/>
                  </a:lnTo>
                  <a:lnTo>
                    <a:pt x="214" y="528"/>
                  </a:lnTo>
                  <a:lnTo>
                    <a:pt x="212" y="526"/>
                  </a:lnTo>
                  <a:lnTo>
                    <a:pt x="210" y="522"/>
                  </a:lnTo>
                  <a:lnTo>
                    <a:pt x="212" y="520"/>
                  </a:lnTo>
                  <a:lnTo>
                    <a:pt x="508" y="550"/>
                  </a:lnTo>
                  <a:lnTo>
                    <a:pt x="544" y="102"/>
                  </a:lnTo>
                  <a:lnTo>
                    <a:pt x="550" y="102"/>
                  </a:lnTo>
                  <a:lnTo>
                    <a:pt x="552" y="52"/>
                  </a:lnTo>
                  <a:lnTo>
                    <a:pt x="80"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5" name="Freeform 16"/>
            <p:cNvSpPr>
              <a:spLocks/>
            </p:cNvSpPr>
            <p:nvPr/>
          </p:nvSpPr>
          <p:spPr bwMode="grayWhite">
            <a:xfrm>
              <a:off x="2462" y="1706"/>
              <a:ext cx="605" cy="298"/>
            </a:xfrm>
            <a:custGeom>
              <a:avLst/>
              <a:gdLst>
                <a:gd name="T0" fmla="*/ 0 w 650"/>
                <a:gd name="T1" fmla="*/ 6 h 322"/>
                <a:gd name="T2" fmla="*/ 7 w 650"/>
                <a:gd name="T3" fmla="*/ 0 h 322"/>
                <a:gd name="T4" fmla="*/ 7 w 650"/>
                <a:gd name="T5" fmla="*/ 6 h 322"/>
                <a:gd name="T6" fmla="*/ 7 w 650"/>
                <a:gd name="T7" fmla="*/ 6 h 322"/>
                <a:gd name="T8" fmla="*/ 7 w 650"/>
                <a:gd name="T9" fmla="*/ 6 h 322"/>
                <a:gd name="T10" fmla="*/ 7 w 650"/>
                <a:gd name="T11" fmla="*/ 6 h 322"/>
                <a:gd name="T12" fmla="*/ 7 w 650"/>
                <a:gd name="T13" fmla="*/ 6 h 322"/>
                <a:gd name="T14" fmla="*/ 7 w 650"/>
                <a:gd name="T15" fmla="*/ 6 h 322"/>
                <a:gd name="T16" fmla="*/ 7 w 650"/>
                <a:gd name="T17" fmla="*/ 6 h 322"/>
                <a:gd name="T18" fmla="*/ 7 w 650"/>
                <a:gd name="T19" fmla="*/ 6 h 322"/>
                <a:gd name="T20" fmla="*/ 7 w 650"/>
                <a:gd name="T21" fmla="*/ 6 h 322"/>
                <a:gd name="T22" fmla="*/ 7 w 650"/>
                <a:gd name="T23" fmla="*/ 6 h 322"/>
                <a:gd name="T24" fmla="*/ 7 w 650"/>
                <a:gd name="T25" fmla="*/ 6 h 322"/>
                <a:gd name="T26" fmla="*/ 7 w 650"/>
                <a:gd name="T27" fmla="*/ 6 h 322"/>
                <a:gd name="T28" fmla="*/ 7 w 650"/>
                <a:gd name="T29" fmla="*/ 6 h 322"/>
                <a:gd name="T30" fmla="*/ 7 w 650"/>
                <a:gd name="T31" fmla="*/ 6 h 322"/>
                <a:gd name="T32" fmla="*/ 7 w 650"/>
                <a:gd name="T33" fmla="*/ 6 h 322"/>
                <a:gd name="T34" fmla="*/ 7 w 650"/>
                <a:gd name="T35" fmla="*/ 6 h 322"/>
                <a:gd name="T36" fmla="*/ 7 w 650"/>
                <a:gd name="T37" fmla="*/ 6 h 322"/>
                <a:gd name="T38" fmla="*/ 7 w 650"/>
                <a:gd name="T39" fmla="*/ 6 h 322"/>
                <a:gd name="T40" fmla="*/ 7 w 650"/>
                <a:gd name="T41" fmla="*/ 6 h 322"/>
                <a:gd name="T42" fmla="*/ 7 w 650"/>
                <a:gd name="T43" fmla="*/ 6 h 322"/>
                <a:gd name="T44" fmla="*/ 7 w 650"/>
                <a:gd name="T45" fmla="*/ 6 h 322"/>
                <a:gd name="T46" fmla="*/ 7 w 650"/>
                <a:gd name="T47" fmla="*/ 6 h 322"/>
                <a:gd name="T48" fmla="*/ 7 w 650"/>
                <a:gd name="T49" fmla="*/ 6 h 322"/>
                <a:gd name="T50" fmla="*/ 7 w 650"/>
                <a:gd name="T51" fmla="*/ 6 h 322"/>
                <a:gd name="T52" fmla="*/ 7 w 650"/>
                <a:gd name="T53" fmla="*/ 6 h 322"/>
                <a:gd name="T54" fmla="*/ 7 w 650"/>
                <a:gd name="T55" fmla="*/ 6 h 322"/>
                <a:gd name="T56" fmla="*/ 7 w 650"/>
                <a:gd name="T57" fmla="*/ 6 h 322"/>
                <a:gd name="T58" fmla="*/ 7 w 650"/>
                <a:gd name="T59" fmla="*/ 6 h 322"/>
                <a:gd name="T60" fmla="*/ 7 w 650"/>
                <a:gd name="T61" fmla="*/ 6 h 322"/>
                <a:gd name="T62" fmla="*/ 7 w 650"/>
                <a:gd name="T63" fmla="*/ 6 h 322"/>
                <a:gd name="T64" fmla="*/ 7 w 650"/>
                <a:gd name="T65" fmla="*/ 6 h 322"/>
                <a:gd name="T66" fmla="*/ 7 w 650"/>
                <a:gd name="T67" fmla="*/ 6 h 322"/>
                <a:gd name="T68" fmla="*/ 7 w 650"/>
                <a:gd name="T69" fmla="*/ 6 h 322"/>
                <a:gd name="T70" fmla="*/ 7 w 650"/>
                <a:gd name="T71" fmla="*/ 6 h 322"/>
                <a:gd name="T72" fmla="*/ 7 w 650"/>
                <a:gd name="T73" fmla="*/ 6 h 322"/>
                <a:gd name="T74" fmla="*/ 7 w 650"/>
                <a:gd name="T75" fmla="*/ 6 h 322"/>
                <a:gd name="T76" fmla="*/ 7 w 650"/>
                <a:gd name="T77" fmla="*/ 6 h 322"/>
                <a:gd name="T78" fmla="*/ 7 w 650"/>
                <a:gd name="T79" fmla="*/ 6 h 322"/>
                <a:gd name="T80" fmla="*/ 7 w 650"/>
                <a:gd name="T81" fmla="*/ 6 h 322"/>
                <a:gd name="T82" fmla="*/ 7 w 650"/>
                <a:gd name="T83" fmla="*/ 6 h 322"/>
                <a:gd name="T84" fmla="*/ 7 w 650"/>
                <a:gd name="T85" fmla="*/ 6 h 322"/>
                <a:gd name="T86" fmla="*/ 7 w 650"/>
                <a:gd name="T87" fmla="*/ 6 h 322"/>
                <a:gd name="T88" fmla="*/ 7 w 650"/>
                <a:gd name="T89" fmla="*/ 6 h 322"/>
                <a:gd name="T90" fmla="*/ 0 w 650"/>
                <a:gd name="T91" fmla="*/ 6 h 322"/>
                <a:gd name="T92" fmla="*/ 0 w 650"/>
                <a:gd name="T93" fmla="*/ 6 h 3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0"/>
                <a:gd name="T142" fmla="*/ 0 h 322"/>
                <a:gd name="T143" fmla="*/ 650 w 650"/>
                <a:gd name="T144" fmla="*/ 322 h 3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0" h="322">
                  <a:moveTo>
                    <a:pt x="0" y="200"/>
                  </a:moveTo>
                  <a:lnTo>
                    <a:pt x="16" y="0"/>
                  </a:lnTo>
                  <a:lnTo>
                    <a:pt x="418" y="22"/>
                  </a:lnTo>
                  <a:lnTo>
                    <a:pt x="428" y="38"/>
                  </a:lnTo>
                  <a:lnTo>
                    <a:pt x="442" y="38"/>
                  </a:lnTo>
                  <a:lnTo>
                    <a:pt x="452" y="34"/>
                  </a:lnTo>
                  <a:lnTo>
                    <a:pt x="460" y="40"/>
                  </a:lnTo>
                  <a:lnTo>
                    <a:pt x="464" y="52"/>
                  </a:lnTo>
                  <a:lnTo>
                    <a:pt x="476" y="56"/>
                  </a:lnTo>
                  <a:lnTo>
                    <a:pt x="486" y="52"/>
                  </a:lnTo>
                  <a:lnTo>
                    <a:pt x="496" y="46"/>
                  </a:lnTo>
                  <a:lnTo>
                    <a:pt x="510" y="46"/>
                  </a:lnTo>
                  <a:lnTo>
                    <a:pt x="518" y="48"/>
                  </a:lnTo>
                  <a:lnTo>
                    <a:pt x="550" y="68"/>
                  </a:lnTo>
                  <a:lnTo>
                    <a:pt x="564" y="80"/>
                  </a:lnTo>
                  <a:lnTo>
                    <a:pt x="566" y="90"/>
                  </a:lnTo>
                  <a:lnTo>
                    <a:pt x="576" y="96"/>
                  </a:lnTo>
                  <a:lnTo>
                    <a:pt x="576" y="102"/>
                  </a:lnTo>
                  <a:lnTo>
                    <a:pt x="570" y="116"/>
                  </a:lnTo>
                  <a:lnTo>
                    <a:pt x="578" y="124"/>
                  </a:lnTo>
                  <a:lnTo>
                    <a:pt x="584" y="140"/>
                  </a:lnTo>
                  <a:lnTo>
                    <a:pt x="592" y="148"/>
                  </a:lnTo>
                  <a:lnTo>
                    <a:pt x="590" y="156"/>
                  </a:lnTo>
                  <a:lnTo>
                    <a:pt x="592" y="164"/>
                  </a:lnTo>
                  <a:lnTo>
                    <a:pt x="602" y="172"/>
                  </a:lnTo>
                  <a:lnTo>
                    <a:pt x="604" y="180"/>
                  </a:lnTo>
                  <a:lnTo>
                    <a:pt x="602" y="188"/>
                  </a:lnTo>
                  <a:lnTo>
                    <a:pt x="600" y="204"/>
                  </a:lnTo>
                  <a:lnTo>
                    <a:pt x="610" y="208"/>
                  </a:lnTo>
                  <a:lnTo>
                    <a:pt x="612" y="216"/>
                  </a:lnTo>
                  <a:lnTo>
                    <a:pt x="608" y="224"/>
                  </a:lnTo>
                  <a:lnTo>
                    <a:pt x="610" y="232"/>
                  </a:lnTo>
                  <a:lnTo>
                    <a:pt x="616" y="240"/>
                  </a:lnTo>
                  <a:lnTo>
                    <a:pt x="612" y="248"/>
                  </a:lnTo>
                  <a:lnTo>
                    <a:pt x="616" y="258"/>
                  </a:lnTo>
                  <a:lnTo>
                    <a:pt x="618" y="262"/>
                  </a:lnTo>
                  <a:lnTo>
                    <a:pt x="624" y="272"/>
                  </a:lnTo>
                  <a:lnTo>
                    <a:pt x="632" y="280"/>
                  </a:lnTo>
                  <a:lnTo>
                    <a:pt x="634" y="294"/>
                  </a:lnTo>
                  <a:lnTo>
                    <a:pt x="644" y="306"/>
                  </a:lnTo>
                  <a:lnTo>
                    <a:pt x="650" y="308"/>
                  </a:lnTo>
                  <a:lnTo>
                    <a:pt x="648" y="320"/>
                  </a:lnTo>
                  <a:lnTo>
                    <a:pt x="648" y="322"/>
                  </a:lnTo>
                  <a:lnTo>
                    <a:pt x="142" y="312"/>
                  </a:lnTo>
                  <a:lnTo>
                    <a:pt x="148" y="212"/>
                  </a:lnTo>
                  <a:lnTo>
                    <a:pt x="0" y="2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6" name="Freeform 17"/>
            <p:cNvSpPr>
              <a:spLocks/>
            </p:cNvSpPr>
            <p:nvPr/>
          </p:nvSpPr>
          <p:spPr bwMode="grayWhite">
            <a:xfrm>
              <a:off x="2578" y="1995"/>
              <a:ext cx="542" cy="289"/>
            </a:xfrm>
            <a:custGeom>
              <a:avLst/>
              <a:gdLst>
                <a:gd name="T0" fmla="*/ 6 w 584"/>
                <a:gd name="T1" fmla="*/ 0 h 312"/>
                <a:gd name="T2" fmla="*/ 6 w 584"/>
                <a:gd name="T3" fmla="*/ 6 h 312"/>
                <a:gd name="T4" fmla="*/ 6 w 584"/>
                <a:gd name="T5" fmla="*/ 6 h 312"/>
                <a:gd name="T6" fmla="*/ 6 w 584"/>
                <a:gd name="T7" fmla="*/ 6 h 312"/>
                <a:gd name="T8" fmla="*/ 6 w 584"/>
                <a:gd name="T9" fmla="*/ 6 h 312"/>
                <a:gd name="T10" fmla="*/ 6 w 584"/>
                <a:gd name="T11" fmla="*/ 6 h 312"/>
                <a:gd name="T12" fmla="*/ 6 w 584"/>
                <a:gd name="T13" fmla="*/ 6 h 312"/>
                <a:gd name="T14" fmla="*/ 6 w 584"/>
                <a:gd name="T15" fmla="*/ 6 h 312"/>
                <a:gd name="T16" fmla="*/ 6 w 584"/>
                <a:gd name="T17" fmla="*/ 6 h 312"/>
                <a:gd name="T18" fmla="*/ 6 w 584"/>
                <a:gd name="T19" fmla="*/ 6 h 312"/>
                <a:gd name="T20" fmla="*/ 6 w 584"/>
                <a:gd name="T21" fmla="*/ 6 h 312"/>
                <a:gd name="T22" fmla="*/ 6 w 584"/>
                <a:gd name="T23" fmla="*/ 6 h 312"/>
                <a:gd name="T24" fmla="*/ 0 w 584"/>
                <a:gd name="T25" fmla="*/ 6 h 312"/>
                <a:gd name="T26" fmla="*/ 6 w 584"/>
                <a:gd name="T27" fmla="*/ 0 h 3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4"/>
                <a:gd name="T43" fmla="*/ 0 h 312"/>
                <a:gd name="T44" fmla="*/ 584 w 584"/>
                <a:gd name="T45" fmla="*/ 312 h 3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4" h="312">
                  <a:moveTo>
                    <a:pt x="18" y="0"/>
                  </a:moveTo>
                  <a:lnTo>
                    <a:pt x="524" y="10"/>
                  </a:lnTo>
                  <a:lnTo>
                    <a:pt x="558" y="36"/>
                  </a:lnTo>
                  <a:lnTo>
                    <a:pt x="548" y="48"/>
                  </a:lnTo>
                  <a:lnTo>
                    <a:pt x="546" y="60"/>
                  </a:lnTo>
                  <a:lnTo>
                    <a:pt x="550" y="66"/>
                  </a:lnTo>
                  <a:lnTo>
                    <a:pt x="558" y="70"/>
                  </a:lnTo>
                  <a:lnTo>
                    <a:pt x="564" y="88"/>
                  </a:lnTo>
                  <a:lnTo>
                    <a:pt x="572" y="92"/>
                  </a:lnTo>
                  <a:lnTo>
                    <a:pt x="578" y="94"/>
                  </a:lnTo>
                  <a:lnTo>
                    <a:pt x="582" y="96"/>
                  </a:lnTo>
                  <a:lnTo>
                    <a:pt x="584" y="312"/>
                  </a:lnTo>
                  <a:lnTo>
                    <a:pt x="0" y="300"/>
                  </a:lnTo>
                  <a:lnTo>
                    <a:pt x="18"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7" name="Freeform 18"/>
            <p:cNvSpPr>
              <a:spLocks/>
            </p:cNvSpPr>
            <p:nvPr/>
          </p:nvSpPr>
          <p:spPr bwMode="grayWhite">
            <a:xfrm>
              <a:off x="2942" y="1141"/>
              <a:ext cx="483" cy="543"/>
            </a:xfrm>
            <a:custGeom>
              <a:avLst/>
              <a:gdLst>
                <a:gd name="T0" fmla="*/ 7 w 518"/>
                <a:gd name="T1" fmla="*/ 7 h 584"/>
                <a:gd name="T2" fmla="*/ 7 w 518"/>
                <a:gd name="T3" fmla="*/ 7 h 584"/>
                <a:gd name="T4" fmla="*/ 7 w 518"/>
                <a:gd name="T5" fmla="*/ 7 h 584"/>
                <a:gd name="T6" fmla="*/ 7 w 518"/>
                <a:gd name="T7" fmla="*/ 7 h 584"/>
                <a:gd name="T8" fmla="*/ 7 w 518"/>
                <a:gd name="T9" fmla="*/ 7 h 584"/>
                <a:gd name="T10" fmla="*/ 7 w 518"/>
                <a:gd name="T11" fmla="*/ 7 h 584"/>
                <a:gd name="T12" fmla="*/ 7 w 518"/>
                <a:gd name="T13" fmla="*/ 7 h 584"/>
                <a:gd name="T14" fmla="*/ 7 w 518"/>
                <a:gd name="T15" fmla="*/ 7 h 584"/>
                <a:gd name="T16" fmla="*/ 2 w 518"/>
                <a:gd name="T17" fmla="*/ 7 h 584"/>
                <a:gd name="T18" fmla="*/ 7 w 518"/>
                <a:gd name="T19" fmla="*/ 7 h 584"/>
                <a:gd name="T20" fmla="*/ 0 w 518"/>
                <a:gd name="T21" fmla="*/ 7 h 584"/>
                <a:gd name="T22" fmla="*/ 7 w 518"/>
                <a:gd name="T23" fmla="*/ 7 h 584"/>
                <a:gd name="T24" fmla="*/ 7 w 518"/>
                <a:gd name="T25" fmla="*/ 0 h 584"/>
                <a:gd name="T26" fmla="*/ 7 w 518"/>
                <a:gd name="T27" fmla="*/ 7 h 584"/>
                <a:gd name="T28" fmla="*/ 7 w 518"/>
                <a:gd name="T29" fmla="*/ 7 h 584"/>
                <a:gd name="T30" fmla="*/ 7 w 518"/>
                <a:gd name="T31" fmla="*/ 7 h 584"/>
                <a:gd name="T32" fmla="*/ 7 w 518"/>
                <a:gd name="T33" fmla="*/ 7 h 584"/>
                <a:gd name="T34" fmla="*/ 7 w 518"/>
                <a:gd name="T35" fmla="*/ 7 h 584"/>
                <a:gd name="T36" fmla="*/ 7 w 518"/>
                <a:gd name="T37" fmla="*/ 7 h 584"/>
                <a:gd name="T38" fmla="*/ 7 w 518"/>
                <a:gd name="T39" fmla="*/ 7 h 584"/>
                <a:gd name="T40" fmla="*/ 7 w 518"/>
                <a:gd name="T41" fmla="*/ 7 h 584"/>
                <a:gd name="T42" fmla="*/ 7 w 518"/>
                <a:gd name="T43" fmla="*/ 7 h 584"/>
                <a:gd name="T44" fmla="*/ 7 w 518"/>
                <a:gd name="T45" fmla="*/ 7 h 584"/>
                <a:gd name="T46" fmla="*/ 7 w 518"/>
                <a:gd name="T47" fmla="*/ 7 h 584"/>
                <a:gd name="T48" fmla="*/ 7 w 518"/>
                <a:gd name="T49" fmla="*/ 7 h 584"/>
                <a:gd name="T50" fmla="*/ 7 w 518"/>
                <a:gd name="T51" fmla="*/ 7 h 584"/>
                <a:gd name="T52" fmla="*/ 7 w 518"/>
                <a:gd name="T53" fmla="*/ 7 h 584"/>
                <a:gd name="T54" fmla="*/ 7 w 518"/>
                <a:gd name="T55" fmla="*/ 7 h 584"/>
                <a:gd name="T56" fmla="*/ 7 w 518"/>
                <a:gd name="T57" fmla="*/ 7 h 584"/>
                <a:gd name="T58" fmla="*/ 7 w 518"/>
                <a:gd name="T59" fmla="*/ 7 h 584"/>
                <a:gd name="T60" fmla="*/ 7 w 518"/>
                <a:gd name="T61" fmla="*/ 7 h 584"/>
                <a:gd name="T62" fmla="*/ 7 w 518"/>
                <a:gd name="T63" fmla="*/ 7 h 584"/>
                <a:gd name="T64" fmla="*/ 7 w 518"/>
                <a:gd name="T65" fmla="*/ 7 h 584"/>
                <a:gd name="T66" fmla="*/ 7 w 518"/>
                <a:gd name="T67" fmla="*/ 7 h 584"/>
                <a:gd name="T68" fmla="*/ 7 w 518"/>
                <a:gd name="T69" fmla="*/ 7 h 584"/>
                <a:gd name="T70" fmla="*/ 7 w 518"/>
                <a:gd name="T71" fmla="*/ 7 h 584"/>
                <a:gd name="T72" fmla="*/ 7 w 518"/>
                <a:gd name="T73" fmla="*/ 7 h 584"/>
                <a:gd name="T74" fmla="*/ 7 w 518"/>
                <a:gd name="T75" fmla="*/ 7 h 584"/>
                <a:gd name="T76" fmla="*/ 7 w 518"/>
                <a:gd name="T77" fmla="*/ 7 h 584"/>
                <a:gd name="T78" fmla="*/ 7 w 518"/>
                <a:gd name="T79" fmla="*/ 7 h 584"/>
                <a:gd name="T80" fmla="*/ 7 w 518"/>
                <a:gd name="T81" fmla="*/ 7 h 584"/>
                <a:gd name="T82" fmla="*/ 7 w 518"/>
                <a:gd name="T83" fmla="*/ 7 h 584"/>
                <a:gd name="T84" fmla="*/ 7 w 518"/>
                <a:gd name="T85" fmla="*/ 7 h 584"/>
                <a:gd name="T86" fmla="*/ 7 w 518"/>
                <a:gd name="T87" fmla="*/ 7 h 584"/>
                <a:gd name="T88" fmla="*/ 7 w 518"/>
                <a:gd name="T89" fmla="*/ 7 h 584"/>
                <a:gd name="T90" fmla="*/ 7 w 518"/>
                <a:gd name="T91" fmla="*/ 7 h 584"/>
                <a:gd name="T92" fmla="*/ 7 w 518"/>
                <a:gd name="T93" fmla="*/ 7 h 584"/>
                <a:gd name="T94" fmla="*/ 7 w 518"/>
                <a:gd name="T95" fmla="*/ 7 h 584"/>
                <a:gd name="T96" fmla="*/ 7 w 518"/>
                <a:gd name="T97" fmla="*/ 7 h 584"/>
                <a:gd name="T98" fmla="*/ 7 w 518"/>
                <a:gd name="T99" fmla="*/ 7 h 584"/>
                <a:gd name="T100" fmla="*/ 7 w 518"/>
                <a:gd name="T101" fmla="*/ 7 h 584"/>
                <a:gd name="T102" fmla="*/ 7 w 518"/>
                <a:gd name="T103" fmla="*/ 7 h 584"/>
                <a:gd name="T104" fmla="*/ 7 w 518"/>
                <a:gd name="T105" fmla="*/ 7 h 5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8"/>
                <a:gd name="T160" fmla="*/ 0 h 584"/>
                <a:gd name="T161" fmla="*/ 518 w 518"/>
                <a:gd name="T162" fmla="*/ 584 h 5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8" h="584">
                  <a:moveTo>
                    <a:pt x="50" y="584"/>
                  </a:moveTo>
                  <a:lnTo>
                    <a:pt x="50" y="402"/>
                  </a:lnTo>
                  <a:lnTo>
                    <a:pt x="24" y="378"/>
                  </a:lnTo>
                  <a:lnTo>
                    <a:pt x="22" y="370"/>
                  </a:lnTo>
                  <a:lnTo>
                    <a:pt x="36" y="356"/>
                  </a:lnTo>
                  <a:lnTo>
                    <a:pt x="40" y="346"/>
                  </a:lnTo>
                  <a:lnTo>
                    <a:pt x="40" y="338"/>
                  </a:lnTo>
                  <a:lnTo>
                    <a:pt x="40" y="324"/>
                  </a:lnTo>
                  <a:lnTo>
                    <a:pt x="40" y="310"/>
                  </a:lnTo>
                  <a:lnTo>
                    <a:pt x="30" y="274"/>
                  </a:lnTo>
                  <a:lnTo>
                    <a:pt x="28" y="268"/>
                  </a:lnTo>
                  <a:lnTo>
                    <a:pt x="28" y="250"/>
                  </a:lnTo>
                  <a:lnTo>
                    <a:pt x="26" y="240"/>
                  </a:lnTo>
                  <a:lnTo>
                    <a:pt x="24" y="190"/>
                  </a:lnTo>
                  <a:lnTo>
                    <a:pt x="18" y="160"/>
                  </a:lnTo>
                  <a:lnTo>
                    <a:pt x="10" y="152"/>
                  </a:lnTo>
                  <a:lnTo>
                    <a:pt x="4" y="120"/>
                  </a:lnTo>
                  <a:lnTo>
                    <a:pt x="2" y="92"/>
                  </a:lnTo>
                  <a:lnTo>
                    <a:pt x="4" y="76"/>
                  </a:lnTo>
                  <a:lnTo>
                    <a:pt x="8" y="68"/>
                  </a:lnTo>
                  <a:lnTo>
                    <a:pt x="0" y="44"/>
                  </a:lnTo>
                  <a:lnTo>
                    <a:pt x="0" y="36"/>
                  </a:lnTo>
                  <a:lnTo>
                    <a:pt x="134" y="36"/>
                  </a:lnTo>
                  <a:lnTo>
                    <a:pt x="134" y="14"/>
                  </a:lnTo>
                  <a:lnTo>
                    <a:pt x="136" y="0"/>
                  </a:lnTo>
                  <a:lnTo>
                    <a:pt x="146" y="0"/>
                  </a:lnTo>
                  <a:lnTo>
                    <a:pt x="160" y="6"/>
                  </a:lnTo>
                  <a:lnTo>
                    <a:pt x="162" y="28"/>
                  </a:lnTo>
                  <a:lnTo>
                    <a:pt x="166" y="42"/>
                  </a:lnTo>
                  <a:lnTo>
                    <a:pt x="164" y="56"/>
                  </a:lnTo>
                  <a:lnTo>
                    <a:pt x="180" y="66"/>
                  </a:lnTo>
                  <a:lnTo>
                    <a:pt x="184" y="64"/>
                  </a:lnTo>
                  <a:lnTo>
                    <a:pt x="194" y="66"/>
                  </a:lnTo>
                  <a:lnTo>
                    <a:pt x="200" y="72"/>
                  </a:lnTo>
                  <a:lnTo>
                    <a:pt x="212" y="72"/>
                  </a:lnTo>
                  <a:lnTo>
                    <a:pt x="224" y="72"/>
                  </a:lnTo>
                  <a:lnTo>
                    <a:pt x="226" y="78"/>
                  </a:lnTo>
                  <a:lnTo>
                    <a:pt x="226" y="82"/>
                  </a:lnTo>
                  <a:lnTo>
                    <a:pt x="246" y="80"/>
                  </a:lnTo>
                  <a:lnTo>
                    <a:pt x="252" y="74"/>
                  </a:lnTo>
                  <a:lnTo>
                    <a:pt x="282" y="72"/>
                  </a:lnTo>
                  <a:lnTo>
                    <a:pt x="300" y="78"/>
                  </a:lnTo>
                  <a:lnTo>
                    <a:pt x="304" y="78"/>
                  </a:lnTo>
                  <a:lnTo>
                    <a:pt x="302" y="82"/>
                  </a:lnTo>
                  <a:lnTo>
                    <a:pt x="308" y="86"/>
                  </a:lnTo>
                  <a:lnTo>
                    <a:pt x="310" y="86"/>
                  </a:lnTo>
                  <a:lnTo>
                    <a:pt x="314" y="90"/>
                  </a:lnTo>
                  <a:lnTo>
                    <a:pt x="318" y="102"/>
                  </a:lnTo>
                  <a:lnTo>
                    <a:pt x="324" y="106"/>
                  </a:lnTo>
                  <a:lnTo>
                    <a:pt x="332" y="96"/>
                  </a:lnTo>
                  <a:lnTo>
                    <a:pt x="336" y="94"/>
                  </a:lnTo>
                  <a:lnTo>
                    <a:pt x="344" y="96"/>
                  </a:lnTo>
                  <a:lnTo>
                    <a:pt x="348" y="106"/>
                  </a:lnTo>
                  <a:lnTo>
                    <a:pt x="364" y="110"/>
                  </a:lnTo>
                  <a:lnTo>
                    <a:pt x="368" y="116"/>
                  </a:lnTo>
                  <a:lnTo>
                    <a:pt x="376" y="122"/>
                  </a:lnTo>
                  <a:lnTo>
                    <a:pt x="386" y="122"/>
                  </a:lnTo>
                  <a:lnTo>
                    <a:pt x="396" y="120"/>
                  </a:lnTo>
                  <a:lnTo>
                    <a:pt x="422" y="102"/>
                  </a:lnTo>
                  <a:lnTo>
                    <a:pt x="426" y="104"/>
                  </a:lnTo>
                  <a:lnTo>
                    <a:pt x="432" y="112"/>
                  </a:lnTo>
                  <a:lnTo>
                    <a:pt x="470" y="112"/>
                  </a:lnTo>
                  <a:lnTo>
                    <a:pt x="476" y="114"/>
                  </a:lnTo>
                  <a:lnTo>
                    <a:pt x="482" y="116"/>
                  </a:lnTo>
                  <a:lnTo>
                    <a:pt x="492" y="124"/>
                  </a:lnTo>
                  <a:lnTo>
                    <a:pt x="500" y="120"/>
                  </a:lnTo>
                  <a:lnTo>
                    <a:pt x="518" y="118"/>
                  </a:lnTo>
                  <a:lnTo>
                    <a:pt x="508" y="128"/>
                  </a:lnTo>
                  <a:lnTo>
                    <a:pt x="484" y="140"/>
                  </a:lnTo>
                  <a:lnTo>
                    <a:pt x="472" y="144"/>
                  </a:lnTo>
                  <a:lnTo>
                    <a:pt x="464" y="148"/>
                  </a:lnTo>
                  <a:lnTo>
                    <a:pt x="454" y="158"/>
                  </a:lnTo>
                  <a:lnTo>
                    <a:pt x="434" y="166"/>
                  </a:lnTo>
                  <a:lnTo>
                    <a:pt x="424" y="174"/>
                  </a:lnTo>
                  <a:lnTo>
                    <a:pt x="392" y="210"/>
                  </a:lnTo>
                  <a:lnTo>
                    <a:pt x="344" y="252"/>
                  </a:lnTo>
                  <a:lnTo>
                    <a:pt x="340" y="260"/>
                  </a:lnTo>
                  <a:lnTo>
                    <a:pt x="334" y="264"/>
                  </a:lnTo>
                  <a:lnTo>
                    <a:pt x="336" y="318"/>
                  </a:lnTo>
                  <a:lnTo>
                    <a:pt x="332" y="324"/>
                  </a:lnTo>
                  <a:lnTo>
                    <a:pt x="324" y="326"/>
                  </a:lnTo>
                  <a:lnTo>
                    <a:pt x="304" y="342"/>
                  </a:lnTo>
                  <a:lnTo>
                    <a:pt x="304" y="352"/>
                  </a:lnTo>
                  <a:lnTo>
                    <a:pt x="302" y="354"/>
                  </a:lnTo>
                  <a:lnTo>
                    <a:pt x="296" y="370"/>
                  </a:lnTo>
                  <a:lnTo>
                    <a:pt x="306" y="374"/>
                  </a:lnTo>
                  <a:lnTo>
                    <a:pt x="314" y="388"/>
                  </a:lnTo>
                  <a:lnTo>
                    <a:pt x="308" y="398"/>
                  </a:lnTo>
                  <a:lnTo>
                    <a:pt x="310" y="408"/>
                  </a:lnTo>
                  <a:lnTo>
                    <a:pt x="306" y="426"/>
                  </a:lnTo>
                  <a:lnTo>
                    <a:pt x="306" y="450"/>
                  </a:lnTo>
                  <a:lnTo>
                    <a:pt x="310" y="456"/>
                  </a:lnTo>
                  <a:lnTo>
                    <a:pt x="318" y="462"/>
                  </a:lnTo>
                  <a:lnTo>
                    <a:pt x="320" y="466"/>
                  </a:lnTo>
                  <a:lnTo>
                    <a:pt x="338" y="470"/>
                  </a:lnTo>
                  <a:lnTo>
                    <a:pt x="342" y="472"/>
                  </a:lnTo>
                  <a:lnTo>
                    <a:pt x="342" y="476"/>
                  </a:lnTo>
                  <a:lnTo>
                    <a:pt x="348" y="480"/>
                  </a:lnTo>
                  <a:lnTo>
                    <a:pt x="368" y="490"/>
                  </a:lnTo>
                  <a:lnTo>
                    <a:pt x="376" y="504"/>
                  </a:lnTo>
                  <a:lnTo>
                    <a:pt x="396" y="520"/>
                  </a:lnTo>
                  <a:lnTo>
                    <a:pt x="418" y="534"/>
                  </a:lnTo>
                  <a:lnTo>
                    <a:pt x="420" y="540"/>
                  </a:lnTo>
                  <a:lnTo>
                    <a:pt x="420" y="552"/>
                  </a:lnTo>
                  <a:lnTo>
                    <a:pt x="422" y="572"/>
                  </a:lnTo>
                  <a:lnTo>
                    <a:pt x="50" y="58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8" name="Freeform 19"/>
            <p:cNvSpPr>
              <a:spLocks/>
            </p:cNvSpPr>
            <p:nvPr/>
          </p:nvSpPr>
          <p:spPr bwMode="grayWhite">
            <a:xfrm>
              <a:off x="3036" y="1942"/>
              <a:ext cx="491" cy="422"/>
            </a:xfrm>
            <a:custGeom>
              <a:avLst/>
              <a:gdLst>
                <a:gd name="T0" fmla="*/ 7 w 528"/>
                <a:gd name="T1" fmla="*/ 6 h 456"/>
                <a:gd name="T2" fmla="*/ 7 w 528"/>
                <a:gd name="T3" fmla="*/ 6 h 456"/>
                <a:gd name="T4" fmla="*/ 7 w 528"/>
                <a:gd name="T5" fmla="*/ 6 h 456"/>
                <a:gd name="T6" fmla="*/ 7 w 528"/>
                <a:gd name="T7" fmla="*/ 6 h 456"/>
                <a:gd name="T8" fmla="*/ 7 w 528"/>
                <a:gd name="T9" fmla="*/ 6 h 456"/>
                <a:gd name="T10" fmla="*/ 7 w 528"/>
                <a:gd name="T11" fmla="*/ 6 h 456"/>
                <a:gd name="T12" fmla="*/ 7 w 528"/>
                <a:gd name="T13" fmla="*/ 6 h 456"/>
                <a:gd name="T14" fmla="*/ 7 w 528"/>
                <a:gd name="T15" fmla="*/ 6 h 456"/>
                <a:gd name="T16" fmla="*/ 7 w 528"/>
                <a:gd name="T17" fmla="*/ 6 h 456"/>
                <a:gd name="T18" fmla="*/ 7 w 528"/>
                <a:gd name="T19" fmla="*/ 6 h 456"/>
                <a:gd name="T20" fmla="*/ 7 w 528"/>
                <a:gd name="T21" fmla="*/ 6 h 456"/>
                <a:gd name="T22" fmla="*/ 7 w 528"/>
                <a:gd name="T23" fmla="*/ 6 h 456"/>
                <a:gd name="T24" fmla="*/ 7 w 528"/>
                <a:gd name="T25" fmla="*/ 6 h 456"/>
                <a:gd name="T26" fmla="*/ 7 w 528"/>
                <a:gd name="T27" fmla="*/ 6 h 456"/>
                <a:gd name="T28" fmla="*/ 7 w 528"/>
                <a:gd name="T29" fmla="*/ 6 h 456"/>
                <a:gd name="T30" fmla="*/ 7 w 528"/>
                <a:gd name="T31" fmla="*/ 6 h 456"/>
                <a:gd name="T32" fmla="*/ 7 w 528"/>
                <a:gd name="T33" fmla="*/ 6 h 456"/>
                <a:gd name="T34" fmla="*/ 7 w 528"/>
                <a:gd name="T35" fmla="*/ 6 h 456"/>
                <a:gd name="T36" fmla="*/ 7 w 528"/>
                <a:gd name="T37" fmla="*/ 6 h 456"/>
                <a:gd name="T38" fmla="*/ 7 w 528"/>
                <a:gd name="T39" fmla="*/ 6 h 456"/>
                <a:gd name="T40" fmla="*/ 7 w 528"/>
                <a:gd name="T41" fmla="*/ 6 h 456"/>
                <a:gd name="T42" fmla="*/ 7 w 528"/>
                <a:gd name="T43" fmla="*/ 6 h 456"/>
                <a:gd name="T44" fmla="*/ 7 w 528"/>
                <a:gd name="T45" fmla="*/ 6 h 456"/>
                <a:gd name="T46" fmla="*/ 7 w 528"/>
                <a:gd name="T47" fmla="*/ 6 h 456"/>
                <a:gd name="T48" fmla="*/ 7 w 528"/>
                <a:gd name="T49" fmla="*/ 6 h 456"/>
                <a:gd name="T50" fmla="*/ 7 w 528"/>
                <a:gd name="T51" fmla="*/ 6 h 456"/>
                <a:gd name="T52" fmla="*/ 7 w 528"/>
                <a:gd name="T53" fmla="*/ 6 h 456"/>
                <a:gd name="T54" fmla="*/ 7 w 528"/>
                <a:gd name="T55" fmla="*/ 6 h 456"/>
                <a:gd name="T56" fmla="*/ 0 w 528"/>
                <a:gd name="T57" fmla="*/ 6 h 456"/>
                <a:gd name="T58" fmla="*/ 7 w 528"/>
                <a:gd name="T59" fmla="*/ 6 h 456"/>
                <a:gd name="T60" fmla="*/ 7 w 528"/>
                <a:gd name="T61" fmla="*/ 6 h 456"/>
                <a:gd name="T62" fmla="*/ 7 w 528"/>
                <a:gd name="T63" fmla="*/ 6 h 456"/>
                <a:gd name="T64" fmla="*/ 7 w 528"/>
                <a:gd name="T65" fmla="*/ 6 h 456"/>
                <a:gd name="T66" fmla="*/ 7 w 528"/>
                <a:gd name="T67" fmla="*/ 6 h 456"/>
                <a:gd name="T68" fmla="*/ 7 w 528"/>
                <a:gd name="T69" fmla="*/ 6 h 456"/>
                <a:gd name="T70" fmla="*/ 7 w 528"/>
                <a:gd name="T71" fmla="*/ 6 h 456"/>
                <a:gd name="T72" fmla="*/ 7 w 528"/>
                <a:gd name="T73" fmla="*/ 6 h 456"/>
                <a:gd name="T74" fmla="*/ 7 w 528"/>
                <a:gd name="T75" fmla="*/ 6 h 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8"/>
                <a:gd name="T115" fmla="*/ 0 h 456"/>
                <a:gd name="T116" fmla="*/ 528 w 528"/>
                <a:gd name="T117" fmla="*/ 456 h 4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8" h="456">
                  <a:moveTo>
                    <a:pt x="92" y="420"/>
                  </a:moveTo>
                  <a:lnTo>
                    <a:pt x="444" y="404"/>
                  </a:lnTo>
                  <a:lnTo>
                    <a:pt x="442" y="408"/>
                  </a:lnTo>
                  <a:lnTo>
                    <a:pt x="450" y="414"/>
                  </a:lnTo>
                  <a:lnTo>
                    <a:pt x="454" y="422"/>
                  </a:lnTo>
                  <a:lnTo>
                    <a:pt x="452" y="430"/>
                  </a:lnTo>
                  <a:lnTo>
                    <a:pt x="442" y="438"/>
                  </a:lnTo>
                  <a:lnTo>
                    <a:pt x="432" y="450"/>
                  </a:lnTo>
                  <a:lnTo>
                    <a:pt x="430" y="456"/>
                  </a:lnTo>
                  <a:lnTo>
                    <a:pt x="484" y="452"/>
                  </a:lnTo>
                  <a:lnTo>
                    <a:pt x="488" y="438"/>
                  </a:lnTo>
                  <a:lnTo>
                    <a:pt x="486" y="432"/>
                  </a:lnTo>
                  <a:lnTo>
                    <a:pt x="490" y="416"/>
                  </a:lnTo>
                  <a:lnTo>
                    <a:pt x="496" y="402"/>
                  </a:lnTo>
                  <a:lnTo>
                    <a:pt x="502" y="394"/>
                  </a:lnTo>
                  <a:lnTo>
                    <a:pt x="512" y="390"/>
                  </a:lnTo>
                  <a:lnTo>
                    <a:pt x="516" y="392"/>
                  </a:lnTo>
                  <a:lnTo>
                    <a:pt x="520" y="388"/>
                  </a:lnTo>
                  <a:lnTo>
                    <a:pt x="528" y="364"/>
                  </a:lnTo>
                  <a:lnTo>
                    <a:pt x="526" y="354"/>
                  </a:lnTo>
                  <a:lnTo>
                    <a:pt x="520" y="352"/>
                  </a:lnTo>
                  <a:lnTo>
                    <a:pt x="518" y="350"/>
                  </a:lnTo>
                  <a:lnTo>
                    <a:pt x="518" y="348"/>
                  </a:lnTo>
                  <a:lnTo>
                    <a:pt x="516" y="346"/>
                  </a:lnTo>
                  <a:lnTo>
                    <a:pt x="510" y="346"/>
                  </a:lnTo>
                  <a:lnTo>
                    <a:pt x="510" y="350"/>
                  </a:lnTo>
                  <a:lnTo>
                    <a:pt x="506" y="352"/>
                  </a:lnTo>
                  <a:lnTo>
                    <a:pt x="490" y="324"/>
                  </a:lnTo>
                  <a:lnTo>
                    <a:pt x="490" y="320"/>
                  </a:lnTo>
                  <a:lnTo>
                    <a:pt x="496" y="314"/>
                  </a:lnTo>
                  <a:lnTo>
                    <a:pt x="498" y="310"/>
                  </a:lnTo>
                  <a:lnTo>
                    <a:pt x="490" y="302"/>
                  </a:lnTo>
                  <a:lnTo>
                    <a:pt x="486" y="284"/>
                  </a:lnTo>
                  <a:lnTo>
                    <a:pt x="464" y="264"/>
                  </a:lnTo>
                  <a:lnTo>
                    <a:pt x="452" y="262"/>
                  </a:lnTo>
                  <a:lnTo>
                    <a:pt x="430" y="248"/>
                  </a:lnTo>
                  <a:lnTo>
                    <a:pt x="418" y="234"/>
                  </a:lnTo>
                  <a:lnTo>
                    <a:pt x="412" y="224"/>
                  </a:lnTo>
                  <a:lnTo>
                    <a:pt x="416" y="218"/>
                  </a:lnTo>
                  <a:lnTo>
                    <a:pt x="430" y="200"/>
                  </a:lnTo>
                  <a:lnTo>
                    <a:pt x="428" y="186"/>
                  </a:lnTo>
                  <a:lnTo>
                    <a:pt x="432" y="174"/>
                  </a:lnTo>
                  <a:lnTo>
                    <a:pt x="428" y="168"/>
                  </a:lnTo>
                  <a:lnTo>
                    <a:pt x="410" y="158"/>
                  </a:lnTo>
                  <a:lnTo>
                    <a:pt x="404" y="162"/>
                  </a:lnTo>
                  <a:lnTo>
                    <a:pt x="396" y="170"/>
                  </a:lnTo>
                  <a:lnTo>
                    <a:pt x="392" y="166"/>
                  </a:lnTo>
                  <a:lnTo>
                    <a:pt x="380" y="130"/>
                  </a:lnTo>
                  <a:lnTo>
                    <a:pt x="374" y="124"/>
                  </a:lnTo>
                  <a:lnTo>
                    <a:pt x="350" y="106"/>
                  </a:lnTo>
                  <a:lnTo>
                    <a:pt x="328" y="80"/>
                  </a:lnTo>
                  <a:lnTo>
                    <a:pt x="328" y="72"/>
                  </a:lnTo>
                  <a:lnTo>
                    <a:pt x="320" y="56"/>
                  </a:lnTo>
                  <a:lnTo>
                    <a:pt x="320" y="38"/>
                  </a:lnTo>
                  <a:lnTo>
                    <a:pt x="324" y="26"/>
                  </a:lnTo>
                  <a:lnTo>
                    <a:pt x="324" y="22"/>
                  </a:lnTo>
                  <a:lnTo>
                    <a:pt x="300" y="0"/>
                  </a:lnTo>
                  <a:lnTo>
                    <a:pt x="0" y="8"/>
                  </a:lnTo>
                  <a:lnTo>
                    <a:pt x="6" y="18"/>
                  </a:lnTo>
                  <a:lnTo>
                    <a:pt x="14" y="26"/>
                  </a:lnTo>
                  <a:lnTo>
                    <a:pt x="16" y="40"/>
                  </a:lnTo>
                  <a:lnTo>
                    <a:pt x="26" y="52"/>
                  </a:lnTo>
                  <a:lnTo>
                    <a:pt x="32" y="54"/>
                  </a:lnTo>
                  <a:lnTo>
                    <a:pt x="30" y="66"/>
                  </a:lnTo>
                  <a:lnTo>
                    <a:pt x="30" y="68"/>
                  </a:lnTo>
                  <a:lnTo>
                    <a:pt x="64" y="94"/>
                  </a:lnTo>
                  <a:lnTo>
                    <a:pt x="54" y="106"/>
                  </a:lnTo>
                  <a:lnTo>
                    <a:pt x="52" y="118"/>
                  </a:lnTo>
                  <a:lnTo>
                    <a:pt x="56" y="124"/>
                  </a:lnTo>
                  <a:lnTo>
                    <a:pt x="64" y="128"/>
                  </a:lnTo>
                  <a:lnTo>
                    <a:pt x="70" y="146"/>
                  </a:lnTo>
                  <a:lnTo>
                    <a:pt x="78" y="150"/>
                  </a:lnTo>
                  <a:lnTo>
                    <a:pt x="84" y="152"/>
                  </a:lnTo>
                  <a:lnTo>
                    <a:pt x="88" y="154"/>
                  </a:lnTo>
                  <a:lnTo>
                    <a:pt x="90" y="370"/>
                  </a:lnTo>
                  <a:lnTo>
                    <a:pt x="92" y="42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89" name="Freeform 20"/>
            <p:cNvSpPr>
              <a:spLocks/>
            </p:cNvSpPr>
            <p:nvPr/>
          </p:nvSpPr>
          <p:spPr bwMode="grayWhite">
            <a:xfrm>
              <a:off x="3167" y="2644"/>
              <a:ext cx="418" cy="360"/>
            </a:xfrm>
            <a:custGeom>
              <a:avLst/>
              <a:gdLst>
                <a:gd name="T0" fmla="*/ 7 w 448"/>
                <a:gd name="T1" fmla="*/ 6 h 388"/>
                <a:gd name="T2" fmla="*/ 7 w 448"/>
                <a:gd name="T3" fmla="*/ 6 h 388"/>
                <a:gd name="T4" fmla="*/ 7 w 448"/>
                <a:gd name="T5" fmla="*/ 6 h 388"/>
                <a:gd name="T6" fmla="*/ 7 w 448"/>
                <a:gd name="T7" fmla="*/ 6 h 388"/>
                <a:gd name="T8" fmla="*/ 7 w 448"/>
                <a:gd name="T9" fmla="*/ 6 h 388"/>
                <a:gd name="T10" fmla="*/ 7 w 448"/>
                <a:gd name="T11" fmla="*/ 6 h 388"/>
                <a:gd name="T12" fmla="*/ 7 w 448"/>
                <a:gd name="T13" fmla="*/ 6 h 388"/>
                <a:gd name="T14" fmla="*/ 7 w 448"/>
                <a:gd name="T15" fmla="*/ 6 h 388"/>
                <a:gd name="T16" fmla="*/ 7 w 448"/>
                <a:gd name="T17" fmla="*/ 6 h 388"/>
                <a:gd name="T18" fmla="*/ 7 w 448"/>
                <a:gd name="T19" fmla="*/ 6 h 388"/>
                <a:gd name="T20" fmla="*/ 7 w 448"/>
                <a:gd name="T21" fmla="*/ 6 h 388"/>
                <a:gd name="T22" fmla="*/ 7 w 448"/>
                <a:gd name="T23" fmla="*/ 6 h 388"/>
                <a:gd name="T24" fmla="*/ 7 w 448"/>
                <a:gd name="T25" fmla="*/ 6 h 388"/>
                <a:gd name="T26" fmla="*/ 7 w 448"/>
                <a:gd name="T27" fmla="*/ 6 h 388"/>
                <a:gd name="T28" fmla="*/ 7 w 448"/>
                <a:gd name="T29" fmla="*/ 6 h 388"/>
                <a:gd name="T30" fmla="*/ 7 w 448"/>
                <a:gd name="T31" fmla="*/ 6 h 388"/>
                <a:gd name="T32" fmla="*/ 7 w 448"/>
                <a:gd name="T33" fmla="*/ 6 h 388"/>
                <a:gd name="T34" fmla="*/ 7 w 448"/>
                <a:gd name="T35" fmla="*/ 6 h 388"/>
                <a:gd name="T36" fmla="*/ 7 w 448"/>
                <a:gd name="T37" fmla="*/ 6 h 388"/>
                <a:gd name="T38" fmla="*/ 7 w 448"/>
                <a:gd name="T39" fmla="*/ 6 h 388"/>
                <a:gd name="T40" fmla="*/ 7 w 448"/>
                <a:gd name="T41" fmla="*/ 6 h 388"/>
                <a:gd name="T42" fmla="*/ 7 w 448"/>
                <a:gd name="T43" fmla="*/ 6 h 388"/>
                <a:gd name="T44" fmla="*/ 7 w 448"/>
                <a:gd name="T45" fmla="*/ 6 h 388"/>
                <a:gd name="T46" fmla="*/ 7 w 448"/>
                <a:gd name="T47" fmla="*/ 6 h 388"/>
                <a:gd name="T48" fmla="*/ 7 w 448"/>
                <a:gd name="T49" fmla="*/ 6 h 388"/>
                <a:gd name="T50" fmla="*/ 7 w 448"/>
                <a:gd name="T51" fmla="*/ 6 h 388"/>
                <a:gd name="T52" fmla="*/ 7 w 448"/>
                <a:gd name="T53" fmla="*/ 6 h 388"/>
                <a:gd name="T54" fmla="*/ 7 w 448"/>
                <a:gd name="T55" fmla="*/ 6 h 388"/>
                <a:gd name="T56" fmla="*/ 7 w 448"/>
                <a:gd name="T57" fmla="*/ 6 h 388"/>
                <a:gd name="T58" fmla="*/ 7 w 448"/>
                <a:gd name="T59" fmla="*/ 6 h 388"/>
                <a:gd name="T60" fmla="*/ 7 w 448"/>
                <a:gd name="T61" fmla="*/ 6 h 388"/>
                <a:gd name="T62" fmla="*/ 7 w 448"/>
                <a:gd name="T63" fmla="*/ 6 h 388"/>
                <a:gd name="T64" fmla="*/ 7 w 448"/>
                <a:gd name="T65" fmla="*/ 6 h 388"/>
                <a:gd name="T66" fmla="*/ 7 w 448"/>
                <a:gd name="T67" fmla="*/ 6 h 388"/>
                <a:gd name="T68" fmla="*/ 7 w 448"/>
                <a:gd name="T69" fmla="*/ 6 h 388"/>
                <a:gd name="T70" fmla="*/ 7 w 448"/>
                <a:gd name="T71" fmla="*/ 6 h 388"/>
                <a:gd name="T72" fmla="*/ 7 w 448"/>
                <a:gd name="T73" fmla="*/ 6 h 388"/>
                <a:gd name="T74" fmla="*/ 7 w 448"/>
                <a:gd name="T75" fmla="*/ 6 h 388"/>
                <a:gd name="T76" fmla="*/ 7 w 448"/>
                <a:gd name="T77" fmla="*/ 6 h 388"/>
                <a:gd name="T78" fmla="*/ 7 w 448"/>
                <a:gd name="T79" fmla="*/ 6 h 388"/>
                <a:gd name="T80" fmla="*/ 7 w 448"/>
                <a:gd name="T81" fmla="*/ 6 h 388"/>
                <a:gd name="T82" fmla="*/ 6 w 448"/>
                <a:gd name="T83" fmla="*/ 6 h 3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8"/>
                <a:gd name="T127" fmla="*/ 0 h 388"/>
                <a:gd name="T128" fmla="*/ 448 w 448"/>
                <a:gd name="T129" fmla="*/ 388 h 3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8" h="388">
                  <a:moveTo>
                    <a:pt x="0" y="6"/>
                  </a:moveTo>
                  <a:lnTo>
                    <a:pt x="240" y="0"/>
                  </a:lnTo>
                  <a:lnTo>
                    <a:pt x="240" y="8"/>
                  </a:lnTo>
                  <a:lnTo>
                    <a:pt x="250" y="28"/>
                  </a:lnTo>
                  <a:lnTo>
                    <a:pt x="250" y="46"/>
                  </a:lnTo>
                  <a:lnTo>
                    <a:pt x="256" y="58"/>
                  </a:lnTo>
                  <a:lnTo>
                    <a:pt x="262" y="62"/>
                  </a:lnTo>
                  <a:lnTo>
                    <a:pt x="262" y="72"/>
                  </a:lnTo>
                  <a:lnTo>
                    <a:pt x="252" y="78"/>
                  </a:lnTo>
                  <a:lnTo>
                    <a:pt x="248" y="82"/>
                  </a:lnTo>
                  <a:lnTo>
                    <a:pt x="244" y="102"/>
                  </a:lnTo>
                  <a:lnTo>
                    <a:pt x="228" y="126"/>
                  </a:lnTo>
                  <a:lnTo>
                    <a:pt x="214" y="168"/>
                  </a:lnTo>
                  <a:lnTo>
                    <a:pt x="214" y="198"/>
                  </a:lnTo>
                  <a:lnTo>
                    <a:pt x="368" y="192"/>
                  </a:lnTo>
                  <a:lnTo>
                    <a:pt x="372" y="198"/>
                  </a:lnTo>
                  <a:lnTo>
                    <a:pt x="368" y="212"/>
                  </a:lnTo>
                  <a:lnTo>
                    <a:pt x="368" y="234"/>
                  </a:lnTo>
                  <a:lnTo>
                    <a:pt x="386" y="250"/>
                  </a:lnTo>
                  <a:lnTo>
                    <a:pt x="388" y="270"/>
                  </a:lnTo>
                  <a:lnTo>
                    <a:pt x="366" y="266"/>
                  </a:lnTo>
                  <a:lnTo>
                    <a:pt x="346" y="256"/>
                  </a:lnTo>
                  <a:lnTo>
                    <a:pt x="342" y="254"/>
                  </a:lnTo>
                  <a:lnTo>
                    <a:pt x="334" y="258"/>
                  </a:lnTo>
                  <a:lnTo>
                    <a:pt x="320" y="272"/>
                  </a:lnTo>
                  <a:lnTo>
                    <a:pt x="320" y="278"/>
                  </a:lnTo>
                  <a:lnTo>
                    <a:pt x="326" y="286"/>
                  </a:lnTo>
                  <a:lnTo>
                    <a:pt x="334" y="288"/>
                  </a:lnTo>
                  <a:lnTo>
                    <a:pt x="350" y="286"/>
                  </a:lnTo>
                  <a:lnTo>
                    <a:pt x="360" y="280"/>
                  </a:lnTo>
                  <a:lnTo>
                    <a:pt x="366" y="276"/>
                  </a:lnTo>
                  <a:lnTo>
                    <a:pt x="376" y="278"/>
                  </a:lnTo>
                  <a:lnTo>
                    <a:pt x="382" y="276"/>
                  </a:lnTo>
                  <a:lnTo>
                    <a:pt x="382" y="280"/>
                  </a:lnTo>
                  <a:lnTo>
                    <a:pt x="380" y="284"/>
                  </a:lnTo>
                  <a:lnTo>
                    <a:pt x="374" y="290"/>
                  </a:lnTo>
                  <a:lnTo>
                    <a:pt x="374" y="296"/>
                  </a:lnTo>
                  <a:lnTo>
                    <a:pt x="380" y="300"/>
                  </a:lnTo>
                  <a:lnTo>
                    <a:pt x="386" y="300"/>
                  </a:lnTo>
                  <a:lnTo>
                    <a:pt x="390" y="296"/>
                  </a:lnTo>
                  <a:lnTo>
                    <a:pt x="398" y="284"/>
                  </a:lnTo>
                  <a:lnTo>
                    <a:pt x="414" y="278"/>
                  </a:lnTo>
                  <a:lnTo>
                    <a:pt x="420" y="274"/>
                  </a:lnTo>
                  <a:lnTo>
                    <a:pt x="424" y="274"/>
                  </a:lnTo>
                  <a:lnTo>
                    <a:pt x="428" y="280"/>
                  </a:lnTo>
                  <a:lnTo>
                    <a:pt x="426" y="286"/>
                  </a:lnTo>
                  <a:lnTo>
                    <a:pt x="428" y="290"/>
                  </a:lnTo>
                  <a:lnTo>
                    <a:pt x="426" y="296"/>
                  </a:lnTo>
                  <a:lnTo>
                    <a:pt x="420" y="302"/>
                  </a:lnTo>
                  <a:lnTo>
                    <a:pt x="406" y="318"/>
                  </a:lnTo>
                  <a:lnTo>
                    <a:pt x="394" y="328"/>
                  </a:lnTo>
                  <a:lnTo>
                    <a:pt x="394" y="336"/>
                  </a:lnTo>
                  <a:lnTo>
                    <a:pt x="398" y="344"/>
                  </a:lnTo>
                  <a:lnTo>
                    <a:pt x="414" y="354"/>
                  </a:lnTo>
                  <a:lnTo>
                    <a:pt x="444" y="366"/>
                  </a:lnTo>
                  <a:lnTo>
                    <a:pt x="448" y="370"/>
                  </a:lnTo>
                  <a:lnTo>
                    <a:pt x="444" y="378"/>
                  </a:lnTo>
                  <a:lnTo>
                    <a:pt x="440" y="380"/>
                  </a:lnTo>
                  <a:lnTo>
                    <a:pt x="416" y="388"/>
                  </a:lnTo>
                  <a:lnTo>
                    <a:pt x="414" y="370"/>
                  </a:lnTo>
                  <a:lnTo>
                    <a:pt x="400" y="364"/>
                  </a:lnTo>
                  <a:lnTo>
                    <a:pt x="376" y="354"/>
                  </a:lnTo>
                  <a:lnTo>
                    <a:pt x="372" y="346"/>
                  </a:lnTo>
                  <a:lnTo>
                    <a:pt x="366" y="342"/>
                  </a:lnTo>
                  <a:lnTo>
                    <a:pt x="360" y="346"/>
                  </a:lnTo>
                  <a:lnTo>
                    <a:pt x="356" y="364"/>
                  </a:lnTo>
                  <a:lnTo>
                    <a:pt x="360" y="366"/>
                  </a:lnTo>
                  <a:lnTo>
                    <a:pt x="360" y="370"/>
                  </a:lnTo>
                  <a:lnTo>
                    <a:pt x="346" y="380"/>
                  </a:lnTo>
                  <a:lnTo>
                    <a:pt x="342" y="378"/>
                  </a:lnTo>
                  <a:lnTo>
                    <a:pt x="334" y="368"/>
                  </a:lnTo>
                  <a:lnTo>
                    <a:pt x="330" y="368"/>
                  </a:lnTo>
                  <a:lnTo>
                    <a:pt x="322" y="370"/>
                  </a:lnTo>
                  <a:lnTo>
                    <a:pt x="318" y="366"/>
                  </a:lnTo>
                  <a:lnTo>
                    <a:pt x="314" y="368"/>
                  </a:lnTo>
                  <a:lnTo>
                    <a:pt x="302" y="380"/>
                  </a:lnTo>
                  <a:lnTo>
                    <a:pt x="288" y="380"/>
                  </a:lnTo>
                  <a:lnTo>
                    <a:pt x="284" y="376"/>
                  </a:lnTo>
                  <a:lnTo>
                    <a:pt x="270" y="374"/>
                  </a:lnTo>
                  <a:lnTo>
                    <a:pt x="250" y="348"/>
                  </a:lnTo>
                  <a:lnTo>
                    <a:pt x="238" y="346"/>
                  </a:lnTo>
                  <a:lnTo>
                    <a:pt x="226" y="342"/>
                  </a:lnTo>
                  <a:lnTo>
                    <a:pt x="222" y="334"/>
                  </a:lnTo>
                  <a:lnTo>
                    <a:pt x="220" y="332"/>
                  </a:lnTo>
                  <a:lnTo>
                    <a:pt x="216" y="332"/>
                  </a:lnTo>
                  <a:lnTo>
                    <a:pt x="216" y="330"/>
                  </a:lnTo>
                  <a:lnTo>
                    <a:pt x="216" y="326"/>
                  </a:lnTo>
                  <a:lnTo>
                    <a:pt x="212" y="324"/>
                  </a:lnTo>
                  <a:lnTo>
                    <a:pt x="208" y="326"/>
                  </a:lnTo>
                  <a:lnTo>
                    <a:pt x="198" y="324"/>
                  </a:lnTo>
                  <a:lnTo>
                    <a:pt x="198" y="322"/>
                  </a:lnTo>
                  <a:lnTo>
                    <a:pt x="196" y="316"/>
                  </a:lnTo>
                  <a:lnTo>
                    <a:pt x="190" y="316"/>
                  </a:lnTo>
                  <a:lnTo>
                    <a:pt x="174" y="330"/>
                  </a:lnTo>
                  <a:lnTo>
                    <a:pt x="182" y="340"/>
                  </a:lnTo>
                  <a:lnTo>
                    <a:pt x="178" y="342"/>
                  </a:lnTo>
                  <a:lnTo>
                    <a:pt x="152" y="344"/>
                  </a:lnTo>
                  <a:lnTo>
                    <a:pt x="108" y="334"/>
                  </a:lnTo>
                  <a:lnTo>
                    <a:pt x="82" y="326"/>
                  </a:lnTo>
                  <a:lnTo>
                    <a:pt x="24" y="334"/>
                  </a:lnTo>
                  <a:lnTo>
                    <a:pt x="20" y="330"/>
                  </a:lnTo>
                  <a:lnTo>
                    <a:pt x="18" y="324"/>
                  </a:lnTo>
                  <a:lnTo>
                    <a:pt x="22" y="320"/>
                  </a:lnTo>
                  <a:lnTo>
                    <a:pt x="24" y="314"/>
                  </a:lnTo>
                  <a:lnTo>
                    <a:pt x="30" y="308"/>
                  </a:lnTo>
                  <a:lnTo>
                    <a:pt x="36" y="286"/>
                  </a:lnTo>
                  <a:lnTo>
                    <a:pt x="32" y="278"/>
                  </a:lnTo>
                  <a:lnTo>
                    <a:pt x="32" y="270"/>
                  </a:lnTo>
                  <a:lnTo>
                    <a:pt x="34" y="266"/>
                  </a:lnTo>
                  <a:lnTo>
                    <a:pt x="32" y="260"/>
                  </a:lnTo>
                  <a:lnTo>
                    <a:pt x="36" y="248"/>
                  </a:lnTo>
                  <a:lnTo>
                    <a:pt x="42" y="242"/>
                  </a:lnTo>
                  <a:lnTo>
                    <a:pt x="44" y="232"/>
                  </a:lnTo>
                  <a:lnTo>
                    <a:pt x="48" y="214"/>
                  </a:lnTo>
                  <a:lnTo>
                    <a:pt x="48" y="204"/>
                  </a:lnTo>
                  <a:lnTo>
                    <a:pt x="44" y="188"/>
                  </a:lnTo>
                  <a:lnTo>
                    <a:pt x="38" y="178"/>
                  </a:lnTo>
                  <a:lnTo>
                    <a:pt x="36" y="176"/>
                  </a:lnTo>
                  <a:lnTo>
                    <a:pt x="36" y="170"/>
                  </a:lnTo>
                  <a:lnTo>
                    <a:pt x="34" y="166"/>
                  </a:lnTo>
                  <a:lnTo>
                    <a:pt x="30" y="156"/>
                  </a:lnTo>
                  <a:lnTo>
                    <a:pt x="24" y="152"/>
                  </a:lnTo>
                  <a:lnTo>
                    <a:pt x="22" y="148"/>
                  </a:lnTo>
                  <a:lnTo>
                    <a:pt x="26" y="138"/>
                  </a:lnTo>
                  <a:lnTo>
                    <a:pt x="18" y="124"/>
                  </a:lnTo>
                  <a:lnTo>
                    <a:pt x="6" y="112"/>
                  </a:lnTo>
                  <a:lnTo>
                    <a:pt x="2" y="106"/>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0" name="Freeform 21"/>
            <p:cNvSpPr>
              <a:spLocks/>
            </p:cNvSpPr>
            <p:nvPr/>
          </p:nvSpPr>
          <p:spPr bwMode="grayWhite">
            <a:xfrm>
              <a:off x="3333" y="1750"/>
              <a:ext cx="292" cy="518"/>
            </a:xfrm>
            <a:custGeom>
              <a:avLst/>
              <a:gdLst>
                <a:gd name="T0" fmla="*/ 7 w 314"/>
                <a:gd name="T1" fmla="*/ 6 h 558"/>
                <a:gd name="T2" fmla="*/ 7 w 314"/>
                <a:gd name="T3" fmla="*/ 6 h 558"/>
                <a:gd name="T4" fmla="*/ 7 w 314"/>
                <a:gd name="T5" fmla="*/ 6 h 558"/>
                <a:gd name="T6" fmla="*/ 7 w 314"/>
                <a:gd name="T7" fmla="*/ 6 h 558"/>
                <a:gd name="T8" fmla="*/ 7 w 314"/>
                <a:gd name="T9" fmla="*/ 6 h 558"/>
                <a:gd name="T10" fmla="*/ 7 w 314"/>
                <a:gd name="T11" fmla="*/ 6 h 558"/>
                <a:gd name="T12" fmla="*/ 7 w 314"/>
                <a:gd name="T13" fmla="*/ 6 h 558"/>
                <a:gd name="T14" fmla="*/ 7 w 314"/>
                <a:gd name="T15" fmla="*/ 6 h 558"/>
                <a:gd name="T16" fmla="*/ 7 w 314"/>
                <a:gd name="T17" fmla="*/ 6 h 558"/>
                <a:gd name="T18" fmla="*/ 7 w 314"/>
                <a:gd name="T19" fmla="*/ 6 h 558"/>
                <a:gd name="T20" fmla="*/ 7 w 314"/>
                <a:gd name="T21" fmla="*/ 6 h 558"/>
                <a:gd name="T22" fmla="*/ 7 w 314"/>
                <a:gd name="T23" fmla="*/ 6 h 558"/>
                <a:gd name="T24" fmla="*/ 4 w 314"/>
                <a:gd name="T25" fmla="*/ 6 h 558"/>
                <a:gd name="T26" fmla="*/ 0 w 314"/>
                <a:gd name="T27" fmla="*/ 6 h 558"/>
                <a:gd name="T28" fmla="*/ 7 w 314"/>
                <a:gd name="T29" fmla="*/ 6 h 558"/>
                <a:gd name="T30" fmla="*/ 7 w 314"/>
                <a:gd name="T31" fmla="*/ 6 h 558"/>
                <a:gd name="T32" fmla="*/ 7 w 314"/>
                <a:gd name="T33" fmla="*/ 6 h 558"/>
                <a:gd name="T34" fmla="*/ 7 w 314"/>
                <a:gd name="T35" fmla="*/ 6 h 558"/>
                <a:gd name="T36" fmla="*/ 7 w 314"/>
                <a:gd name="T37" fmla="*/ 6 h 558"/>
                <a:gd name="T38" fmla="*/ 7 w 314"/>
                <a:gd name="T39" fmla="*/ 6 h 558"/>
                <a:gd name="T40" fmla="*/ 7 w 314"/>
                <a:gd name="T41" fmla="*/ 6 h 558"/>
                <a:gd name="T42" fmla="*/ 7 w 314"/>
                <a:gd name="T43" fmla="*/ 6 h 558"/>
                <a:gd name="T44" fmla="*/ 7 w 314"/>
                <a:gd name="T45" fmla="*/ 6 h 558"/>
                <a:gd name="T46" fmla="*/ 7 w 314"/>
                <a:gd name="T47" fmla="*/ 6 h 558"/>
                <a:gd name="T48" fmla="*/ 7 w 314"/>
                <a:gd name="T49" fmla="*/ 6 h 558"/>
                <a:gd name="T50" fmla="*/ 7 w 314"/>
                <a:gd name="T51" fmla="*/ 6 h 558"/>
                <a:gd name="T52" fmla="*/ 7 w 314"/>
                <a:gd name="T53" fmla="*/ 6 h 558"/>
                <a:gd name="T54" fmla="*/ 7 w 314"/>
                <a:gd name="T55" fmla="*/ 6 h 558"/>
                <a:gd name="T56" fmla="*/ 7 w 314"/>
                <a:gd name="T57" fmla="*/ 6 h 558"/>
                <a:gd name="T58" fmla="*/ 7 w 314"/>
                <a:gd name="T59" fmla="*/ 6 h 558"/>
                <a:gd name="T60" fmla="*/ 7 w 314"/>
                <a:gd name="T61" fmla="*/ 6 h 558"/>
                <a:gd name="T62" fmla="*/ 7 w 314"/>
                <a:gd name="T63" fmla="*/ 6 h 558"/>
                <a:gd name="T64" fmla="*/ 7 w 314"/>
                <a:gd name="T65" fmla="*/ 6 h 558"/>
                <a:gd name="T66" fmla="*/ 7 w 314"/>
                <a:gd name="T67" fmla="*/ 6 h 558"/>
                <a:gd name="T68" fmla="*/ 7 w 314"/>
                <a:gd name="T69" fmla="*/ 6 h 558"/>
                <a:gd name="T70" fmla="*/ 7 w 314"/>
                <a:gd name="T71" fmla="*/ 6 h 558"/>
                <a:gd name="T72" fmla="*/ 7 w 314"/>
                <a:gd name="T73" fmla="*/ 6 h 558"/>
                <a:gd name="T74" fmla="*/ 7 w 314"/>
                <a:gd name="T75" fmla="*/ 6 h 558"/>
                <a:gd name="T76" fmla="*/ 7 w 314"/>
                <a:gd name="T77" fmla="*/ 6 h 558"/>
                <a:gd name="T78" fmla="*/ 7 w 314"/>
                <a:gd name="T79" fmla="*/ 6 h 558"/>
                <a:gd name="T80" fmla="*/ 7 w 314"/>
                <a:gd name="T81" fmla="*/ 6 h 558"/>
                <a:gd name="T82" fmla="*/ 7 w 314"/>
                <a:gd name="T83" fmla="*/ 6 h 558"/>
                <a:gd name="T84" fmla="*/ 7 w 314"/>
                <a:gd name="T85" fmla="*/ 6 h 558"/>
                <a:gd name="T86" fmla="*/ 7 w 314"/>
                <a:gd name="T87" fmla="*/ 6 h 558"/>
                <a:gd name="T88" fmla="*/ 7 w 314"/>
                <a:gd name="T89" fmla="*/ 6 h 558"/>
                <a:gd name="T90" fmla="*/ 7 w 314"/>
                <a:gd name="T91" fmla="*/ 6 h 558"/>
                <a:gd name="T92" fmla="*/ 7 w 314"/>
                <a:gd name="T93" fmla="*/ 6 h 558"/>
                <a:gd name="T94" fmla="*/ 7 w 314"/>
                <a:gd name="T95" fmla="*/ 6 h 5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4"/>
                <a:gd name="T145" fmla="*/ 0 h 558"/>
                <a:gd name="T146" fmla="*/ 314 w 314"/>
                <a:gd name="T147" fmla="*/ 558 h 55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4" h="558">
                  <a:moveTo>
                    <a:pt x="258" y="0"/>
                  </a:moveTo>
                  <a:lnTo>
                    <a:pt x="52" y="14"/>
                  </a:lnTo>
                  <a:lnTo>
                    <a:pt x="56" y="18"/>
                  </a:lnTo>
                  <a:lnTo>
                    <a:pt x="70" y="30"/>
                  </a:lnTo>
                  <a:lnTo>
                    <a:pt x="72" y="38"/>
                  </a:lnTo>
                  <a:lnTo>
                    <a:pt x="86" y="46"/>
                  </a:lnTo>
                  <a:lnTo>
                    <a:pt x="92" y="64"/>
                  </a:lnTo>
                  <a:lnTo>
                    <a:pt x="90" y="72"/>
                  </a:lnTo>
                  <a:lnTo>
                    <a:pt x="86" y="82"/>
                  </a:lnTo>
                  <a:lnTo>
                    <a:pt x="80" y="88"/>
                  </a:lnTo>
                  <a:lnTo>
                    <a:pt x="80" y="96"/>
                  </a:lnTo>
                  <a:lnTo>
                    <a:pt x="68" y="110"/>
                  </a:lnTo>
                  <a:lnTo>
                    <a:pt x="56" y="114"/>
                  </a:lnTo>
                  <a:lnTo>
                    <a:pt x="52" y="118"/>
                  </a:lnTo>
                  <a:lnTo>
                    <a:pt x="36" y="120"/>
                  </a:lnTo>
                  <a:lnTo>
                    <a:pt x="30" y="124"/>
                  </a:lnTo>
                  <a:lnTo>
                    <a:pt x="24" y="134"/>
                  </a:lnTo>
                  <a:lnTo>
                    <a:pt x="26" y="142"/>
                  </a:lnTo>
                  <a:lnTo>
                    <a:pt x="34" y="152"/>
                  </a:lnTo>
                  <a:lnTo>
                    <a:pt x="38" y="158"/>
                  </a:lnTo>
                  <a:lnTo>
                    <a:pt x="34" y="172"/>
                  </a:lnTo>
                  <a:lnTo>
                    <a:pt x="24" y="198"/>
                  </a:lnTo>
                  <a:lnTo>
                    <a:pt x="12" y="204"/>
                  </a:lnTo>
                  <a:lnTo>
                    <a:pt x="8" y="212"/>
                  </a:lnTo>
                  <a:lnTo>
                    <a:pt x="10" y="220"/>
                  </a:lnTo>
                  <a:lnTo>
                    <a:pt x="4" y="228"/>
                  </a:lnTo>
                  <a:lnTo>
                    <a:pt x="4" y="232"/>
                  </a:lnTo>
                  <a:lnTo>
                    <a:pt x="0" y="244"/>
                  </a:lnTo>
                  <a:lnTo>
                    <a:pt x="0" y="262"/>
                  </a:lnTo>
                  <a:lnTo>
                    <a:pt x="8" y="278"/>
                  </a:lnTo>
                  <a:lnTo>
                    <a:pt x="8" y="286"/>
                  </a:lnTo>
                  <a:lnTo>
                    <a:pt x="30" y="312"/>
                  </a:lnTo>
                  <a:lnTo>
                    <a:pt x="54" y="330"/>
                  </a:lnTo>
                  <a:lnTo>
                    <a:pt x="60" y="336"/>
                  </a:lnTo>
                  <a:lnTo>
                    <a:pt x="72" y="372"/>
                  </a:lnTo>
                  <a:lnTo>
                    <a:pt x="76" y="376"/>
                  </a:lnTo>
                  <a:lnTo>
                    <a:pt x="84" y="368"/>
                  </a:lnTo>
                  <a:lnTo>
                    <a:pt x="90" y="364"/>
                  </a:lnTo>
                  <a:lnTo>
                    <a:pt x="108" y="374"/>
                  </a:lnTo>
                  <a:lnTo>
                    <a:pt x="112" y="380"/>
                  </a:lnTo>
                  <a:lnTo>
                    <a:pt x="108" y="392"/>
                  </a:lnTo>
                  <a:lnTo>
                    <a:pt x="110" y="406"/>
                  </a:lnTo>
                  <a:lnTo>
                    <a:pt x="96" y="424"/>
                  </a:lnTo>
                  <a:lnTo>
                    <a:pt x="92" y="430"/>
                  </a:lnTo>
                  <a:lnTo>
                    <a:pt x="98" y="440"/>
                  </a:lnTo>
                  <a:lnTo>
                    <a:pt x="110" y="454"/>
                  </a:lnTo>
                  <a:lnTo>
                    <a:pt x="132" y="468"/>
                  </a:lnTo>
                  <a:lnTo>
                    <a:pt x="144" y="470"/>
                  </a:lnTo>
                  <a:lnTo>
                    <a:pt x="166" y="490"/>
                  </a:lnTo>
                  <a:lnTo>
                    <a:pt x="170" y="508"/>
                  </a:lnTo>
                  <a:lnTo>
                    <a:pt x="178" y="516"/>
                  </a:lnTo>
                  <a:lnTo>
                    <a:pt x="176" y="520"/>
                  </a:lnTo>
                  <a:lnTo>
                    <a:pt x="170" y="526"/>
                  </a:lnTo>
                  <a:lnTo>
                    <a:pt x="170" y="530"/>
                  </a:lnTo>
                  <a:lnTo>
                    <a:pt x="186" y="558"/>
                  </a:lnTo>
                  <a:lnTo>
                    <a:pt x="190" y="556"/>
                  </a:lnTo>
                  <a:lnTo>
                    <a:pt x="190" y="552"/>
                  </a:lnTo>
                  <a:lnTo>
                    <a:pt x="196" y="552"/>
                  </a:lnTo>
                  <a:lnTo>
                    <a:pt x="198" y="554"/>
                  </a:lnTo>
                  <a:lnTo>
                    <a:pt x="202" y="538"/>
                  </a:lnTo>
                  <a:lnTo>
                    <a:pt x="212" y="532"/>
                  </a:lnTo>
                  <a:lnTo>
                    <a:pt x="224" y="534"/>
                  </a:lnTo>
                  <a:lnTo>
                    <a:pt x="234" y="540"/>
                  </a:lnTo>
                  <a:lnTo>
                    <a:pt x="244" y="546"/>
                  </a:lnTo>
                  <a:lnTo>
                    <a:pt x="254" y="542"/>
                  </a:lnTo>
                  <a:lnTo>
                    <a:pt x="250" y="522"/>
                  </a:lnTo>
                  <a:lnTo>
                    <a:pt x="248" y="510"/>
                  </a:lnTo>
                  <a:lnTo>
                    <a:pt x="256" y="506"/>
                  </a:lnTo>
                  <a:lnTo>
                    <a:pt x="280" y="500"/>
                  </a:lnTo>
                  <a:lnTo>
                    <a:pt x="282" y="498"/>
                  </a:lnTo>
                  <a:lnTo>
                    <a:pt x="274" y="488"/>
                  </a:lnTo>
                  <a:lnTo>
                    <a:pt x="272" y="484"/>
                  </a:lnTo>
                  <a:lnTo>
                    <a:pt x="276" y="482"/>
                  </a:lnTo>
                  <a:lnTo>
                    <a:pt x="278" y="474"/>
                  </a:lnTo>
                  <a:lnTo>
                    <a:pt x="280" y="470"/>
                  </a:lnTo>
                  <a:lnTo>
                    <a:pt x="280" y="468"/>
                  </a:lnTo>
                  <a:lnTo>
                    <a:pt x="278" y="464"/>
                  </a:lnTo>
                  <a:lnTo>
                    <a:pt x="278" y="460"/>
                  </a:lnTo>
                  <a:lnTo>
                    <a:pt x="284" y="442"/>
                  </a:lnTo>
                  <a:lnTo>
                    <a:pt x="284" y="428"/>
                  </a:lnTo>
                  <a:lnTo>
                    <a:pt x="294" y="416"/>
                  </a:lnTo>
                  <a:lnTo>
                    <a:pt x="302" y="400"/>
                  </a:lnTo>
                  <a:lnTo>
                    <a:pt x="302" y="394"/>
                  </a:lnTo>
                  <a:lnTo>
                    <a:pt x="314" y="374"/>
                  </a:lnTo>
                  <a:lnTo>
                    <a:pt x="310" y="354"/>
                  </a:lnTo>
                  <a:lnTo>
                    <a:pt x="302" y="336"/>
                  </a:lnTo>
                  <a:lnTo>
                    <a:pt x="304" y="324"/>
                  </a:lnTo>
                  <a:lnTo>
                    <a:pt x="302" y="314"/>
                  </a:lnTo>
                  <a:lnTo>
                    <a:pt x="306" y="310"/>
                  </a:lnTo>
                  <a:lnTo>
                    <a:pt x="286" y="74"/>
                  </a:lnTo>
                  <a:lnTo>
                    <a:pt x="282" y="72"/>
                  </a:lnTo>
                  <a:lnTo>
                    <a:pt x="280" y="66"/>
                  </a:lnTo>
                  <a:lnTo>
                    <a:pt x="274" y="46"/>
                  </a:lnTo>
                  <a:lnTo>
                    <a:pt x="272" y="38"/>
                  </a:lnTo>
                  <a:lnTo>
                    <a:pt x="264" y="32"/>
                  </a:lnTo>
                  <a:lnTo>
                    <a:pt x="258" y="18"/>
                  </a:lnTo>
                  <a:lnTo>
                    <a:pt x="258"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1" name="Freeform 22"/>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round/>
              <a:headEnd/>
              <a:tailEnd/>
            </a:ln>
          </p:spPr>
          <p:txBody>
            <a:bodyPr/>
            <a:lstStyle/>
            <a:p>
              <a:endParaRPr lang="en-US"/>
            </a:p>
          </p:txBody>
        </p:sp>
        <p:sp>
          <p:nvSpPr>
            <p:cNvPr id="146492" name="Freeform 23"/>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round/>
              <a:headEnd/>
              <a:tailEnd/>
            </a:ln>
          </p:spPr>
          <p:txBody>
            <a:bodyPr/>
            <a:lstStyle/>
            <a:p>
              <a:endParaRPr lang="en-US"/>
            </a:p>
          </p:txBody>
        </p:sp>
        <p:sp>
          <p:nvSpPr>
            <p:cNvPr id="146493" name="Freeform 24"/>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4" name="Freeform 25"/>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5" name="Freeform 26"/>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6" name="Freeform 27"/>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7" name="Freeform 28"/>
            <p:cNvSpPr>
              <a:spLocks/>
            </p:cNvSpPr>
            <p:nvPr/>
          </p:nvSpPr>
          <p:spPr bwMode="grayWhite">
            <a:xfrm>
              <a:off x="3591" y="1797"/>
              <a:ext cx="223" cy="389"/>
            </a:xfrm>
            <a:custGeom>
              <a:avLst/>
              <a:gdLst>
                <a:gd name="T0" fmla="*/ 7 w 240"/>
                <a:gd name="T1" fmla="*/ 6 h 420"/>
                <a:gd name="T2" fmla="*/ 7 w 240"/>
                <a:gd name="T3" fmla="*/ 6 h 420"/>
                <a:gd name="T4" fmla="*/ 7 w 240"/>
                <a:gd name="T5" fmla="*/ 6 h 420"/>
                <a:gd name="T6" fmla="*/ 7 w 240"/>
                <a:gd name="T7" fmla="*/ 6 h 420"/>
                <a:gd name="T8" fmla="*/ 7 w 240"/>
                <a:gd name="T9" fmla="*/ 6 h 420"/>
                <a:gd name="T10" fmla="*/ 7 w 240"/>
                <a:gd name="T11" fmla="*/ 6 h 420"/>
                <a:gd name="T12" fmla="*/ 7 w 240"/>
                <a:gd name="T13" fmla="*/ 6 h 420"/>
                <a:gd name="T14" fmla="*/ 7 w 240"/>
                <a:gd name="T15" fmla="*/ 6 h 420"/>
                <a:gd name="T16" fmla="*/ 7 w 240"/>
                <a:gd name="T17" fmla="*/ 6 h 420"/>
                <a:gd name="T18" fmla="*/ 7 w 240"/>
                <a:gd name="T19" fmla="*/ 6 h 420"/>
                <a:gd name="T20" fmla="*/ 6 w 240"/>
                <a:gd name="T21" fmla="*/ 6 h 420"/>
                <a:gd name="T22" fmla="*/ 6 w 240"/>
                <a:gd name="T23" fmla="*/ 6 h 420"/>
                <a:gd name="T24" fmla="*/ 0 w 240"/>
                <a:gd name="T25" fmla="*/ 6 h 420"/>
                <a:gd name="T26" fmla="*/ 0 w 240"/>
                <a:gd name="T27" fmla="*/ 6 h 420"/>
                <a:gd name="T28" fmla="*/ 2 w 240"/>
                <a:gd name="T29" fmla="*/ 6 h 420"/>
                <a:gd name="T30" fmla="*/ 2 w 240"/>
                <a:gd name="T31" fmla="*/ 6 h 420"/>
                <a:gd name="T32" fmla="*/ 7 w 240"/>
                <a:gd name="T33" fmla="*/ 6 h 420"/>
                <a:gd name="T34" fmla="*/ 7 w 240"/>
                <a:gd name="T35" fmla="*/ 6 h 420"/>
                <a:gd name="T36" fmla="*/ 7 w 240"/>
                <a:gd name="T37" fmla="*/ 6 h 420"/>
                <a:gd name="T38" fmla="*/ 7 w 240"/>
                <a:gd name="T39" fmla="*/ 6 h 420"/>
                <a:gd name="T40" fmla="*/ 7 w 240"/>
                <a:gd name="T41" fmla="*/ 6 h 420"/>
                <a:gd name="T42" fmla="*/ 7 w 240"/>
                <a:gd name="T43" fmla="*/ 6 h 420"/>
                <a:gd name="T44" fmla="*/ 7 w 240"/>
                <a:gd name="T45" fmla="*/ 6 h 420"/>
                <a:gd name="T46" fmla="*/ 7 w 240"/>
                <a:gd name="T47" fmla="*/ 6 h 420"/>
                <a:gd name="T48" fmla="*/ 7 w 240"/>
                <a:gd name="T49" fmla="*/ 6 h 420"/>
                <a:gd name="T50" fmla="*/ 7 w 240"/>
                <a:gd name="T51" fmla="*/ 6 h 420"/>
                <a:gd name="T52" fmla="*/ 7 w 240"/>
                <a:gd name="T53" fmla="*/ 6 h 420"/>
                <a:gd name="T54" fmla="*/ 7 w 240"/>
                <a:gd name="T55" fmla="*/ 6 h 420"/>
                <a:gd name="T56" fmla="*/ 7 w 240"/>
                <a:gd name="T57" fmla="*/ 6 h 420"/>
                <a:gd name="T58" fmla="*/ 7 w 240"/>
                <a:gd name="T59" fmla="*/ 6 h 420"/>
                <a:gd name="T60" fmla="*/ 7 w 240"/>
                <a:gd name="T61" fmla="*/ 6 h 420"/>
                <a:gd name="T62" fmla="*/ 7 w 240"/>
                <a:gd name="T63" fmla="*/ 6 h 420"/>
                <a:gd name="T64" fmla="*/ 7 w 240"/>
                <a:gd name="T65" fmla="*/ 6 h 420"/>
                <a:gd name="T66" fmla="*/ 7 w 240"/>
                <a:gd name="T67" fmla="*/ 6 h 420"/>
                <a:gd name="T68" fmla="*/ 7 w 240"/>
                <a:gd name="T69" fmla="*/ 6 h 420"/>
                <a:gd name="T70" fmla="*/ 7 w 240"/>
                <a:gd name="T71" fmla="*/ 6 h 420"/>
                <a:gd name="T72" fmla="*/ 7 w 240"/>
                <a:gd name="T73" fmla="*/ 6 h 420"/>
                <a:gd name="T74" fmla="*/ 7 w 240"/>
                <a:gd name="T75" fmla="*/ 6 h 420"/>
                <a:gd name="T76" fmla="*/ 7 w 240"/>
                <a:gd name="T77" fmla="*/ 6 h 420"/>
                <a:gd name="T78" fmla="*/ 7 w 240"/>
                <a:gd name="T79" fmla="*/ 6 h 420"/>
                <a:gd name="T80" fmla="*/ 7 w 240"/>
                <a:gd name="T81" fmla="*/ 6 h 420"/>
                <a:gd name="T82" fmla="*/ 7 w 240"/>
                <a:gd name="T83" fmla="*/ 6 h 420"/>
                <a:gd name="T84" fmla="*/ 7 w 240"/>
                <a:gd name="T85" fmla="*/ 6 h 420"/>
                <a:gd name="T86" fmla="*/ 7 w 240"/>
                <a:gd name="T87" fmla="*/ 6 h 420"/>
                <a:gd name="T88" fmla="*/ 7 w 240"/>
                <a:gd name="T89" fmla="*/ 6 h 420"/>
                <a:gd name="T90" fmla="*/ 7 w 240"/>
                <a:gd name="T91" fmla="*/ 6 h 420"/>
                <a:gd name="T92" fmla="*/ 7 w 240"/>
                <a:gd name="T93" fmla="*/ 4 h 420"/>
                <a:gd name="T94" fmla="*/ 7 w 240"/>
                <a:gd name="T95" fmla="*/ 0 h 420"/>
                <a:gd name="T96" fmla="*/ 7 w 240"/>
                <a:gd name="T97" fmla="*/ 6 h 420"/>
                <a:gd name="T98" fmla="*/ 7 w 240"/>
                <a:gd name="T99" fmla="*/ 6 h 420"/>
                <a:gd name="T100" fmla="*/ 7 w 240"/>
                <a:gd name="T101" fmla="*/ 6 h 420"/>
                <a:gd name="T102" fmla="*/ 7 w 240"/>
                <a:gd name="T103" fmla="*/ 6 h 420"/>
                <a:gd name="T104" fmla="*/ 7 w 240"/>
                <a:gd name="T105" fmla="*/ 6 h 420"/>
                <a:gd name="T106" fmla="*/ 7 w 240"/>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0"/>
                <a:gd name="T163" fmla="*/ 0 h 420"/>
                <a:gd name="T164" fmla="*/ 240 w 240"/>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0" h="420">
                  <a:moveTo>
                    <a:pt x="8" y="24"/>
                  </a:moveTo>
                  <a:lnTo>
                    <a:pt x="28" y="260"/>
                  </a:lnTo>
                  <a:lnTo>
                    <a:pt x="24" y="264"/>
                  </a:lnTo>
                  <a:lnTo>
                    <a:pt x="26" y="274"/>
                  </a:lnTo>
                  <a:lnTo>
                    <a:pt x="24" y="286"/>
                  </a:lnTo>
                  <a:lnTo>
                    <a:pt x="32" y="304"/>
                  </a:lnTo>
                  <a:lnTo>
                    <a:pt x="36" y="324"/>
                  </a:lnTo>
                  <a:lnTo>
                    <a:pt x="24" y="344"/>
                  </a:lnTo>
                  <a:lnTo>
                    <a:pt x="24" y="350"/>
                  </a:lnTo>
                  <a:lnTo>
                    <a:pt x="16" y="366"/>
                  </a:lnTo>
                  <a:lnTo>
                    <a:pt x="6" y="378"/>
                  </a:lnTo>
                  <a:lnTo>
                    <a:pt x="6" y="392"/>
                  </a:lnTo>
                  <a:lnTo>
                    <a:pt x="0" y="410"/>
                  </a:lnTo>
                  <a:lnTo>
                    <a:pt x="0" y="414"/>
                  </a:lnTo>
                  <a:lnTo>
                    <a:pt x="2" y="418"/>
                  </a:lnTo>
                  <a:lnTo>
                    <a:pt x="8" y="420"/>
                  </a:lnTo>
                  <a:lnTo>
                    <a:pt x="14" y="418"/>
                  </a:lnTo>
                  <a:lnTo>
                    <a:pt x="12" y="414"/>
                  </a:lnTo>
                  <a:lnTo>
                    <a:pt x="16" y="406"/>
                  </a:lnTo>
                  <a:lnTo>
                    <a:pt x="30" y="408"/>
                  </a:lnTo>
                  <a:lnTo>
                    <a:pt x="48" y="400"/>
                  </a:lnTo>
                  <a:lnTo>
                    <a:pt x="72" y="412"/>
                  </a:lnTo>
                  <a:lnTo>
                    <a:pt x="74" y="414"/>
                  </a:lnTo>
                  <a:lnTo>
                    <a:pt x="78" y="412"/>
                  </a:lnTo>
                  <a:lnTo>
                    <a:pt x="84" y="398"/>
                  </a:lnTo>
                  <a:lnTo>
                    <a:pt x="96" y="392"/>
                  </a:lnTo>
                  <a:lnTo>
                    <a:pt x="102" y="400"/>
                  </a:lnTo>
                  <a:lnTo>
                    <a:pt x="110" y="404"/>
                  </a:lnTo>
                  <a:lnTo>
                    <a:pt x="116" y="400"/>
                  </a:lnTo>
                  <a:lnTo>
                    <a:pt x="122" y="380"/>
                  </a:lnTo>
                  <a:lnTo>
                    <a:pt x="128" y="372"/>
                  </a:lnTo>
                  <a:lnTo>
                    <a:pt x="132" y="374"/>
                  </a:lnTo>
                  <a:lnTo>
                    <a:pt x="142" y="384"/>
                  </a:lnTo>
                  <a:lnTo>
                    <a:pt x="162" y="382"/>
                  </a:lnTo>
                  <a:lnTo>
                    <a:pt x="166" y="366"/>
                  </a:lnTo>
                  <a:lnTo>
                    <a:pt x="198" y="324"/>
                  </a:lnTo>
                  <a:lnTo>
                    <a:pt x="198" y="310"/>
                  </a:lnTo>
                  <a:lnTo>
                    <a:pt x="204" y="306"/>
                  </a:lnTo>
                  <a:lnTo>
                    <a:pt x="216" y="308"/>
                  </a:lnTo>
                  <a:lnTo>
                    <a:pt x="226" y="300"/>
                  </a:lnTo>
                  <a:lnTo>
                    <a:pt x="236" y="298"/>
                  </a:lnTo>
                  <a:lnTo>
                    <a:pt x="240" y="292"/>
                  </a:lnTo>
                  <a:lnTo>
                    <a:pt x="234" y="274"/>
                  </a:lnTo>
                  <a:lnTo>
                    <a:pt x="234" y="270"/>
                  </a:lnTo>
                  <a:lnTo>
                    <a:pt x="236" y="262"/>
                  </a:lnTo>
                  <a:lnTo>
                    <a:pt x="208" y="4"/>
                  </a:lnTo>
                  <a:lnTo>
                    <a:pt x="208" y="0"/>
                  </a:lnTo>
                  <a:lnTo>
                    <a:pt x="54" y="18"/>
                  </a:lnTo>
                  <a:lnTo>
                    <a:pt x="50" y="22"/>
                  </a:lnTo>
                  <a:lnTo>
                    <a:pt x="40" y="26"/>
                  </a:lnTo>
                  <a:lnTo>
                    <a:pt x="32" y="30"/>
                  </a:lnTo>
                  <a:lnTo>
                    <a:pt x="18" y="32"/>
                  </a:lnTo>
                  <a:lnTo>
                    <a:pt x="8" y="24"/>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8" name="Freeform 29"/>
            <p:cNvSpPr>
              <a:spLocks/>
            </p:cNvSpPr>
            <p:nvPr/>
          </p:nvSpPr>
          <p:spPr bwMode="grayWhite">
            <a:xfrm>
              <a:off x="3367" y="2444"/>
              <a:ext cx="255" cy="451"/>
            </a:xfrm>
            <a:custGeom>
              <a:avLst/>
              <a:gdLst>
                <a:gd name="T0" fmla="*/ 6 w 276"/>
                <a:gd name="T1" fmla="*/ 0 h 486"/>
                <a:gd name="T2" fmla="*/ 6 w 276"/>
                <a:gd name="T3" fmla="*/ 6 h 486"/>
                <a:gd name="T4" fmla="*/ 6 w 276"/>
                <a:gd name="T5" fmla="*/ 6 h 486"/>
                <a:gd name="T6" fmla="*/ 6 w 276"/>
                <a:gd name="T7" fmla="*/ 6 h 486"/>
                <a:gd name="T8" fmla="*/ 6 w 276"/>
                <a:gd name="T9" fmla="*/ 6 h 486"/>
                <a:gd name="T10" fmla="*/ 6 w 276"/>
                <a:gd name="T11" fmla="*/ 6 h 486"/>
                <a:gd name="T12" fmla="*/ 6 w 276"/>
                <a:gd name="T13" fmla="*/ 6 h 486"/>
                <a:gd name="T14" fmla="*/ 6 w 276"/>
                <a:gd name="T15" fmla="*/ 6 h 486"/>
                <a:gd name="T16" fmla="*/ 6 w 276"/>
                <a:gd name="T17" fmla="*/ 6 h 486"/>
                <a:gd name="T18" fmla="*/ 6 w 276"/>
                <a:gd name="T19" fmla="*/ 6 h 486"/>
                <a:gd name="T20" fmla="*/ 6 w 276"/>
                <a:gd name="T21" fmla="*/ 6 h 486"/>
                <a:gd name="T22" fmla="*/ 6 w 276"/>
                <a:gd name="T23" fmla="*/ 6 h 486"/>
                <a:gd name="T24" fmla="*/ 6 w 276"/>
                <a:gd name="T25" fmla="*/ 6 h 486"/>
                <a:gd name="T26" fmla="*/ 6 w 276"/>
                <a:gd name="T27" fmla="*/ 6 h 486"/>
                <a:gd name="T28" fmla="*/ 6 w 276"/>
                <a:gd name="T29" fmla="*/ 6 h 486"/>
                <a:gd name="T30" fmla="*/ 6 w 276"/>
                <a:gd name="T31" fmla="*/ 6 h 486"/>
                <a:gd name="T32" fmla="*/ 6 w 276"/>
                <a:gd name="T33" fmla="*/ 6 h 486"/>
                <a:gd name="T34" fmla="*/ 6 w 276"/>
                <a:gd name="T35" fmla="*/ 6 h 486"/>
                <a:gd name="T36" fmla="*/ 6 w 276"/>
                <a:gd name="T37" fmla="*/ 6 h 486"/>
                <a:gd name="T38" fmla="*/ 6 w 276"/>
                <a:gd name="T39" fmla="*/ 6 h 486"/>
                <a:gd name="T40" fmla="*/ 6 w 276"/>
                <a:gd name="T41" fmla="*/ 6 h 486"/>
                <a:gd name="T42" fmla="*/ 6 w 276"/>
                <a:gd name="T43" fmla="*/ 6 h 486"/>
                <a:gd name="T44" fmla="*/ 6 w 276"/>
                <a:gd name="T45" fmla="*/ 6 h 486"/>
                <a:gd name="T46" fmla="*/ 6 w 276"/>
                <a:gd name="T47" fmla="*/ 6 h 486"/>
                <a:gd name="T48" fmla="*/ 6 w 276"/>
                <a:gd name="T49" fmla="*/ 6 h 486"/>
                <a:gd name="T50" fmla="*/ 6 w 276"/>
                <a:gd name="T51" fmla="*/ 6 h 486"/>
                <a:gd name="T52" fmla="*/ 6 w 276"/>
                <a:gd name="T53" fmla="*/ 6 h 486"/>
                <a:gd name="T54" fmla="*/ 6 w 276"/>
                <a:gd name="T55" fmla="*/ 6 h 486"/>
                <a:gd name="T56" fmla="*/ 6 w 276"/>
                <a:gd name="T57" fmla="*/ 6 h 486"/>
                <a:gd name="T58" fmla="*/ 6 w 276"/>
                <a:gd name="T59" fmla="*/ 6 h 486"/>
                <a:gd name="T60" fmla="*/ 6 w 276"/>
                <a:gd name="T61" fmla="*/ 6 h 486"/>
                <a:gd name="T62" fmla="*/ 6 w 276"/>
                <a:gd name="T63" fmla="*/ 6 h 486"/>
                <a:gd name="T64" fmla="*/ 6 w 276"/>
                <a:gd name="T65" fmla="*/ 6 h 486"/>
                <a:gd name="T66" fmla="*/ 0 w 276"/>
                <a:gd name="T67" fmla="*/ 6 h 486"/>
                <a:gd name="T68" fmla="*/ 0 w 276"/>
                <a:gd name="T69" fmla="*/ 6 h 486"/>
                <a:gd name="T70" fmla="*/ 6 w 276"/>
                <a:gd name="T71" fmla="*/ 6 h 486"/>
                <a:gd name="T72" fmla="*/ 6 w 276"/>
                <a:gd name="T73" fmla="*/ 6 h 486"/>
                <a:gd name="T74" fmla="*/ 6 w 276"/>
                <a:gd name="T75" fmla="*/ 6 h 486"/>
                <a:gd name="T76" fmla="*/ 6 w 276"/>
                <a:gd name="T77" fmla="*/ 6 h 486"/>
                <a:gd name="T78" fmla="*/ 6 w 276"/>
                <a:gd name="T79" fmla="*/ 6 h 486"/>
                <a:gd name="T80" fmla="*/ 6 w 276"/>
                <a:gd name="T81" fmla="*/ 6 h 486"/>
                <a:gd name="T82" fmla="*/ 6 w 276"/>
                <a:gd name="T83" fmla="*/ 6 h 486"/>
                <a:gd name="T84" fmla="*/ 6 w 276"/>
                <a:gd name="T85" fmla="*/ 6 h 486"/>
                <a:gd name="T86" fmla="*/ 6 w 276"/>
                <a:gd name="T87" fmla="*/ 6 h 486"/>
                <a:gd name="T88" fmla="*/ 6 w 276"/>
                <a:gd name="T89" fmla="*/ 6 h 486"/>
                <a:gd name="T90" fmla="*/ 6 w 276"/>
                <a:gd name="T91" fmla="*/ 6 h 486"/>
                <a:gd name="T92" fmla="*/ 6 w 276"/>
                <a:gd name="T93" fmla="*/ 6 h 486"/>
                <a:gd name="T94" fmla="*/ 6 w 276"/>
                <a:gd name="T95" fmla="*/ 6 h 486"/>
                <a:gd name="T96" fmla="*/ 6 w 276"/>
                <a:gd name="T97" fmla="*/ 6 h 486"/>
                <a:gd name="T98" fmla="*/ 6 w 276"/>
                <a:gd name="T99" fmla="*/ 6 h 486"/>
                <a:gd name="T100" fmla="*/ 6 w 276"/>
                <a:gd name="T101" fmla="*/ 6 h 486"/>
                <a:gd name="T102" fmla="*/ 6 w 276"/>
                <a:gd name="T103" fmla="*/ 6 h 486"/>
                <a:gd name="T104" fmla="*/ 6 w 276"/>
                <a:gd name="T105" fmla="*/ 0 h 4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6"/>
                <a:gd name="T160" fmla="*/ 0 h 486"/>
                <a:gd name="T161" fmla="*/ 276 w 276"/>
                <a:gd name="T162" fmla="*/ 486 h 48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6" h="486">
                  <a:moveTo>
                    <a:pt x="256" y="0"/>
                  </a:moveTo>
                  <a:lnTo>
                    <a:pt x="90" y="14"/>
                  </a:lnTo>
                  <a:lnTo>
                    <a:pt x="88" y="18"/>
                  </a:lnTo>
                  <a:lnTo>
                    <a:pt x="72" y="32"/>
                  </a:lnTo>
                  <a:lnTo>
                    <a:pt x="68" y="48"/>
                  </a:lnTo>
                  <a:lnTo>
                    <a:pt x="68" y="62"/>
                  </a:lnTo>
                  <a:lnTo>
                    <a:pt x="66" y="72"/>
                  </a:lnTo>
                  <a:lnTo>
                    <a:pt x="52" y="80"/>
                  </a:lnTo>
                  <a:lnTo>
                    <a:pt x="42" y="96"/>
                  </a:lnTo>
                  <a:lnTo>
                    <a:pt x="38" y="100"/>
                  </a:lnTo>
                  <a:lnTo>
                    <a:pt x="38" y="112"/>
                  </a:lnTo>
                  <a:lnTo>
                    <a:pt x="30" y="122"/>
                  </a:lnTo>
                  <a:lnTo>
                    <a:pt x="30" y="132"/>
                  </a:lnTo>
                  <a:lnTo>
                    <a:pt x="26" y="144"/>
                  </a:lnTo>
                  <a:lnTo>
                    <a:pt x="18" y="158"/>
                  </a:lnTo>
                  <a:lnTo>
                    <a:pt x="20" y="174"/>
                  </a:lnTo>
                  <a:lnTo>
                    <a:pt x="28" y="182"/>
                  </a:lnTo>
                  <a:lnTo>
                    <a:pt x="30" y="192"/>
                  </a:lnTo>
                  <a:lnTo>
                    <a:pt x="32" y="194"/>
                  </a:lnTo>
                  <a:lnTo>
                    <a:pt x="32" y="198"/>
                  </a:lnTo>
                  <a:lnTo>
                    <a:pt x="28" y="202"/>
                  </a:lnTo>
                  <a:lnTo>
                    <a:pt x="26" y="210"/>
                  </a:lnTo>
                  <a:lnTo>
                    <a:pt x="26" y="216"/>
                  </a:lnTo>
                  <a:lnTo>
                    <a:pt x="26" y="224"/>
                  </a:lnTo>
                  <a:lnTo>
                    <a:pt x="36" y="244"/>
                  </a:lnTo>
                  <a:lnTo>
                    <a:pt x="36" y="262"/>
                  </a:lnTo>
                  <a:lnTo>
                    <a:pt x="42" y="274"/>
                  </a:lnTo>
                  <a:lnTo>
                    <a:pt x="48" y="278"/>
                  </a:lnTo>
                  <a:lnTo>
                    <a:pt x="48" y="288"/>
                  </a:lnTo>
                  <a:lnTo>
                    <a:pt x="38" y="294"/>
                  </a:lnTo>
                  <a:lnTo>
                    <a:pt x="34" y="298"/>
                  </a:lnTo>
                  <a:lnTo>
                    <a:pt x="30" y="318"/>
                  </a:lnTo>
                  <a:lnTo>
                    <a:pt x="14" y="342"/>
                  </a:lnTo>
                  <a:lnTo>
                    <a:pt x="0" y="384"/>
                  </a:lnTo>
                  <a:lnTo>
                    <a:pt x="0" y="414"/>
                  </a:lnTo>
                  <a:lnTo>
                    <a:pt x="154" y="408"/>
                  </a:lnTo>
                  <a:lnTo>
                    <a:pt x="158" y="414"/>
                  </a:lnTo>
                  <a:lnTo>
                    <a:pt x="154" y="428"/>
                  </a:lnTo>
                  <a:lnTo>
                    <a:pt x="154" y="450"/>
                  </a:lnTo>
                  <a:lnTo>
                    <a:pt x="172" y="466"/>
                  </a:lnTo>
                  <a:lnTo>
                    <a:pt x="174" y="486"/>
                  </a:lnTo>
                  <a:lnTo>
                    <a:pt x="186" y="486"/>
                  </a:lnTo>
                  <a:lnTo>
                    <a:pt x="202" y="472"/>
                  </a:lnTo>
                  <a:lnTo>
                    <a:pt x="240" y="460"/>
                  </a:lnTo>
                  <a:lnTo>
                    <a:pt x="250" y="464"/>
                  </a:lnTo>
                  <a:lnTo>
                    <a:pt x="264" y="460"/>
                  </a:lnTo>
                  <a:lnTo>
                    <a:pt x="266" y="462"/>
                  </a:lnTo>
                  <a:lnTo>
                    <a:pt x="274" y="466"/>
                  </a:lnTo>
                  <a:lnTo>
                    <a:pt x="276" y="464"/>
                  </a:lnTo>
                  <a:lnTo>
                    <a:pt x="260" y="316"/>
                  </a:lnTo>
                  <a:lnTo>
                    <a:pt x="258" y="302"/>
                  </a:lnTo>
                  <a:lnTo>
                    <a:pt x="264" y="10"/>
                  </a:lnTo>
                  <a:lnTo>
                    <a:pt x="25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9" name="Freeform 30"/>
            <p:cNvSpPr>
              <a:spLocks/>
            </p:cNvSpPr>
            <p:nvPr/>
          </p:nvSpPr>
          <p:spPr bwMode="grayWhite">
            <a:xfrm>
              <a:off x="3605" y="2428"/>
              <a:ext cx="282" cy="449"/>
            </a:xfrm>
            <a:custGeom>
              <a:avLst/>
              <a:gdLst>
                <a:gd name="T0" fmla="*/ 0 w 304"/>
                <a:gd name="T1" fmla="*/ 6 h 484"/>
                <a:gd name="T2" fmla="*/ 6 w 304"/>
                <a:gd name="T3" fmla="*/ 6 h 484"/>
                <a:gd name="T4" fmla="*/ 2 w 304"/>
                <a:gd name="T5" fmla="*/ 6 h 484"/>
                <a:gd name="T6" fmla="*/ 4 w 304"/>
                <a:gd name="T7" fmla="*/ 6 h 484"/>
                <a:gd name="T8" fmla="*/ 6 w 304"/>
                <a:gd name="T9" fmla="*/ 6 h 484"/>
                <a:gd name="T10" fmla="*/ 6 w 304"/>
                <a:gd name="T11" fmla="*/ 6 h 484"/>
                <a:gd name="T12" fmla="*/ 6 w 304"/>
                <a:gd name="T13" fmla="*/ 6 h 484"/>
                <a:gd name="T14" fmla="*/ 6 w 304"/>
                <a:gd name="T15" fmla="*/ 6 h 484"/>
                <a:gd name="T16" fmla="*/ 6 w 304"/>
                <a:gd name="T17" fmla="*/ 6 h 484"/>
                <a:gd name="T18" fmla="*/ 6 w 304"/>
                <a:gd name="T19" fmla="*/ 6 h 484"/>
                <a:gd name="T20" fmla="*/ 6 w 304"/>
                <a:gd name="T21" fmla="*/ 6 h 484"/>
                <a:gd name="T22" fmla="*/ 6 w 304"/>
                <a:gd name="T23" fmla="*/ 6 h 484"/>
                <a:gd name="T24" fmla="*/ 6 w 304"/>
                <a:gd name="T25" fmla="*/ 6 h 484"/>
                <a:gd name="T26" fmla="*/ 6 w 304"/>
                <a:gd name="T27" fmla="*/ 6 h 484"/>
                <a:gd name="T28" fmla="*/ 6 w 304"/>
                <a:gd name="T29" fmla="*/ 6 h 484"/>
                <a:gd name="T30" fmla="*/ 6 w 304"/>
                <a:gd name="T31" fmla="*/ 6 h 484"/>
                <a:gd name="T32" fmla="*/ 6 w 304"/>
                <a:gd name="T33" fmla="*/ 6 h 484"/>
                <a:gd name="T34" fmla="*/ 6 w 304"/>
                <a:gd name="T35" fmla="*/ 6 h 484"/>
                <a:gd name="T36" fmla="*/ 6 w 304"/>
                <a:gd name="T37" fmla="*/ 6 h 484"/>
                <a:gd name="T38" fmla="*/ 6 w 304"/>
                <a:gd name="T39" fmla="*/ 6 h 484"/>
                <a:gd name="T40" fmla="*/ 6 w 304"/>
                <a:gd name="T41" fmla="*/ 6 h 484"/>
                <a:gd name="T42" fmla="*/ 6 w 304"/>
                <a:gd name="T43" fmla="*/ 6 h 484"/>
                <a:gd name="T44" fmla="*/ 6 w 304"/>
                <a:gd name="T45" fmla="*/ 6 h 484"/>
                <a:gd name="T46" fmla="*/ 6 w 304"/>
                <a:gd name="T47" fmla="*/ 6 h 484"/>
                <a:gd name="T48" fmla="*/ 6 w 304"/>
                <a:gd name="T49" fmla="*/ 6 h 484"/>
                <a:gd name="T50" fmla="*/ 6 w 304"/>
                <a:gd name="T51" fmla="*/ 6 h 484"/>
                <a:gd name="T52" fmla="*/ 6 w 304"/>
                <a:gd name="T53" fmla="*/ 6 h 484"/>
                <a:gd name="T54" fmla="*/ 6 w 304"/>
                <a:gd name="T55" fmla="*/ 6 h 484"/>
                <a:gd name="T56" fmla="*/ 6 w 304"/>
                <a:gd name="T57" fmla="*/ 6 h 484"/>
                <a:gd name="T58" fmla="*/ 6 w 304"/>
                <a:gd name="T59" fmla="*/ 6 h 484"/>
                <a:gd name="T60" fmla="*/ 6 w 304"/>
                <a:gd name="T61" fmla="*/ 6 h 484"/>
                <a:gd name="T62" fmla="*/ 6 w 304"/>
                <a:gd name="T63" fmla="*/ 6 h 484"/>
                <a:gd name="T64" fmla="*/ 6 w 304"/>
                <a:gd name="T65" fmla="*/ 6 h 484"/>
                <a:gd name="T66" fmla="*/ 6 w 304"/>
                <a:gd name="T67" fmla="*/ 6 h 484"/>
                <a:gd name="T68" fmla="*/ 6 w 304"/>
                <a:gd name="T69" fmla="*/ 6 h 484"/>
                <a:gd name="T70" fmla="*/ 6 w 304"/>
                <a:gd name="T71" fmla="*/ 6 h 484"/>
                <a:gd name="T72" fmla="*/ 6 w 304"/>
                <a:gd name="T73" fmla="*/ 6 h 484"/>
                <a:gd name="T74" fmla="*/ 6 w 304"/>
                <a:gd name="T75" fmla="*/ 6 h 484"/>
                <a:gd name="T76" fmla="*/ 6 w 304"/>
                <a:gd name="T77" fmla="*/ 6 h 484"/>
                <a:gd name="T78" fmla="*/ 6 w 304"/>
                <a:gd name="T79" fmla="*/ 6 h 484"/>
                <a:gd name="T80" fmla="*/ 6 w 304"/>
                <a:gd name="T81" fmla="*/ 6 h 484"/>
                <a:gd name="T82" fmla="*/ 6 w 304"/>
                <a:gd name="T83" fmla="*/ 6 h 484"/>
                <a:gd name="T84" fmla="*/ 6 w 304"/>
                <a:gd name="T85" fmla="*/ 6 h 484"/>
                <a:gd name="T86" fmla="*/ 6 w 304"/>
                <a:gd name="T87" fmla="*/ 6 h 484"/>
                <a:gd name="T88" fmla="*/ 6 w 304"/>
                <a:gd name="T89" fmla="*/ 6 h 484"/>
                <a:gd name="T90" fmla="*/ 6 w 304"/>
                <a:gd name="T91" fmla="*/ 6 h 484"/>
                <a:gd name="T92" fmla="*/ 6 w 304"/>
                <a:gd name="T93" fmla="*/ 6 h 484"/>
                <a:gd name="T94" fmla="*/ 6 w 304"/>
                <a:gd name="T95" fmla="*/ 6 h 484"/>
                <a:gd name="T96" fmla="*/ 6 w 304"/>
                <a:gd name="T97" fmla="*/ 6 h 484"/>
                <a:gd name="T98" fmla="*/ 6 w 304"/>
                <a:gd name="T99" fmla="*/ 6 h 484"/>
                <a:gd name="T100" fmla="*/ 6 w 304"/>
                <a:gd name="T101" fmla="*/ 6 h 484"/>
                <a:gd name="T102" fmla="*/ 6 w 304"/>
                <a:gd name="T103" fmla="*/ 0 h 484"/>
                <a:gd name="T104" fmla="*/ 0 w 304"/>
                <a:gd name="T105" fmla="*/ 6 h 4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4"/>
                <a:gd name="T160" fmla="*/ 0 h 484"/>
                <a:gd name="T161" fmla="*/ 304 w 304"/>
                <a:gd name="T162" fmla="*/ 484 h 4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4" h="484">
                  <a:moveTo>
                    <a:pt x="0" y="18"/>
                  </a:moveTo>
                  <a:lnTo>
                    <a:pt x="8" y="28"/>
                  </a:lnTo>
                  <a:lnTo>
                    <a:pt x="2" y="320"/>
                  </a:lnTo>
                  <a:lnTo>
                    <a:pt x="4" y="334"/>
                  </a:lnTo>
                  <a:lnTo>
                    <a:pt x="20" y="482"/>
                  </a:lnTo>
                  <a:lnTo>
                    <a:pt x="24" y="478"/>
                  </a:lnTo>
                  <a:lnTo>
                    <a:pt x="30" y="476"/>
                  </a:lnTo>
                  <a:lnTo>
                    <a:pt x="42" y="480"/>
                  </a:lnTo>
                  <a:lnTo>
                    <a:pt x="46" y="474"/>
                  </a:lnTo>
                  <a:lnTo>
                    <a:pt x="48" y="452"/>
                  </a:lnTo>
                  <a:lnTo>
                    <a:pt x="54" y="438"/>
                  </a:lnTo>
                  <a:lnTo>
                    <a:pt x="62" y="452"/>
                  </a:lnTo>
                  <a:lnTo>
                    <a:pt x="60" y="458"/>
                  </a:lnTo>
                  <a:lnTo>
                    <a:pt x="64" y="470"/>
                  </a:lnTo>
                  <a:lnTo>
                    <a:pt x="74" y="484"/>
                  </a:lnTo>
                  <a:lnTo>
                    <a:pt x="82" y="484"/>
                  </a:lnTo>
                  <a:lnTo>
                    <a:pt x="90" y="484"/>
                  </a:lnTo>
                  <a:lnTo>
                    <a:pt x="100" y="472"/>
                  </a:lnTo>
                  <a:lnTo>
                    <a:pt x="102" y="472"/>
                  </a:lnTo>
                  <a:lnTo>
                    <a:pt x="106" y="468"/>
                  </a:lnTo>
                  <a:lnTo>
                    <a:pt x="106" y="466"/>
                  </a:lnTo>
                  <a:lnTo>
                    <a:pt x="106" y="464"/>
                  </a:lnTo>
                  <a:lnTo>
                    <a:pt x="100" y="460"/>
                  </a:lnTo>
                  <a:lnTo>
                    <a:pt x="100" y="458"/>
                  </a:lnTo>
                  <a:lnTo>
                    <a:pt x="104" y="450"/>
                  </a:lnTo>
                  <a:lnTo>
                    <a:pt x="104" y="446"/>
                  </a:lnTo>
                  <a:lnTo>
                    <a:pt x="96" y="442"/>
                  </a:lnTo>
                  <a:lnTo>
                    <a:pt x="94" y="440"/>
                  </a:lnTo>
                  <a:lnTo>
                    <a:pt x="90" y="436"/>
                  </a:lnTo>
                  <a:lnTo>
                    <a:pt x="84" y="428"/>
                  </a:lnTo>
                  <a:lnTo>
                    <a:pt x="82" y="420"/>
                  </a:lnTo>
                  <a:lnTo>
                    <a:pt x="86" y="418"/>
                  </a:lnTo>
                  <a:lnTo>
                    <a:pt x="84" y="416"/>
                  </a:lnTo>
                  <a:lnTo>
                    <a:pt x="84" y="410"/>
                  </a:lnTo>
                  <a:lnTo>
                    <a:pt x="304" y="390"/>
                  </a:lnTo>
                  <a:lnTo>
                    <a:pt x="302" y="384"/>
                  </a:lnTo>
                  <a:lnTo>
                    <a:pt x="292" y="368"/>
                  </a:lnTo>
                  <a:lnTo>
                    <a:pt x="294" y="342"/>
                  </a:lnTo>
                  <a:lnTo>
                    <a:pt x="284" y="320"/>
                  </a:lnTo>
                  <a:lnTo>
                    <a:pt x="282" y="304"/>
                  </a:lnTo>
                  <a:lnTo>
                    <a:pt x="288" y="292"/>
                  </a:lnTo>
                  <a:lnTo>
                    <a:pt x="288" y="278"/>
                  </a:lnTo>
                  <a:lnTo>
                    <a:pt x="296" y="266"/>
                  </a:lnTo>
                  <a:lnTo>
                    <a:pt x="296" y="264"/>
                  </a:lnTo>
                  <a:lnTo>
                    <a:pt x="290" y="256"/>
                  </a:lnTo>
                  <a:lnTo>
                    <a:pt x="292" y="246"/>
                  </a:lnTo>
                  <a:lnTo>
                    <a:pt x="286" y="242"/>
                  </a:lnTo>
                  <a:lnTo>
                    <a:pt x="278" y="236"/>
                  </a:lnTo>
                  <a:lnTo>
                    <a:pt x="276" y="230"/>
                  </a:lnTo>
                  <a:lnTo>
                    <a:pt x="272" y="214"/>
                  </a:lnTo>
                  <a:lnTo>
                    <a:pt x="266" y="210"/>
                  </a:lnTo>
                  <a:lnTo>
                    <a:pt x="208" y="0"/>
                  </a:lnTo>
                  <a:lnTo>
                    <a:pt x="0"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0" name="Freeform 31"/>
            <p:cNvSpPr>
              <a:spLocks/>
            </p:cNvSpPr>
            <p:nvPr/>
          </p:nvSpPr>
          <p:spPr bwMode="grayWhite">
            <a:xfrm>
              <a:off x="3927" y="1942"/>
              <a:ext cx="558" cy="317"/>
            </a:xfrm>
            <a:custGeom>
              <a:avLst/>
              <a:gdLst>
                <a:gd name="T0" fmla="*/ 7 w 600"/>
                <a:gd name="T1" fmla="*/ 6 h 344"/>
                <a:gd name="T2" fmla="*/ 7 w 600"/>
                <a:gd name="T3" fmla="*/ 6 h 344"/>
                <a:gd name="T4" fmla="*/ 7 w 600"/>
                <a:gd name="T5" fmla="*/ 6 h 344"/>
                <a:gd name="T6" fmla="*/ 7 w 600"/>
                <a:gd name="T7" fmla="*/ 6 h 344"/>
                <a:gd name="T8" fmla="*/ 7 w 600"/>
                <a:gd name="T9" fmla="*/ 6 h 344"/>
                <a:gd name="T10" fmla="*/ 7 w 600"/>
                <a:gd name="T11" fmla="*/ 6 h 344"/>
                <a:gd name="T12" fmla="*/ 7 w 600"/>
                <a:gd name="T13" fmla="*/ 6 h 344"/>
                <a:gd name="T14" fmla="*/ 7 w 600"/>
                <a:gd name="T15" fmla="*/ 6 h 344"/>
                <a:gd name="T16" fmla="*/ 7 w 600"/>
                <a:gd name="T17" fmla="*/ 6 h 344"/>
                <a:gd name="T18" fmla="*/ 7 w 600"/>
                <a:gd name="T19" fmla="*/ 6 h 344"/>
                <a:gd name="T20" fmla="*/ 7 w 600"/>
                <a:gd name="T21" fmla="*/ 6 h 344"/>
                <a:gd name="T22" fmla="*/ 7 w 600"/>
                <a:gd name="T23" fmla="*/ 6 h 344"/>
                <a:gd name="T24" fmla="*/ 7 w 600"/>
                <a:gd name="T25" fmla="*/ 6 h 344"/>
                <a:gd name="T26" fmla="*/ 7 w 600"/>
                <a:gd name="T27" fmla="*/ 6 h 344"/>
                <a:gd name="T28" fmla="*/ 7 w 600"/>
                <a:gd name="T29" fmla="*/ 6 h 344"/>
                <a:gd name="T30" fmla="*/ 7 w 600"/>
                <a:gd name="T31" fmla="*/ 6 h 344"/>
                <a:gd name="T32" fmla="*/ 7 w 600"/>
                <a:gd name="T33" fmla="*/ 6 h 344"/>
                <a:gd name="T34" fmla="*/ 7 w 600"/>
                <a:gd name="T35" fmla="*/ 6 h 344"/>
                <a:gd name="T36" fmla="*/ 7 w 600"/>
                <a:gd name="T37" fmla="*/ 6 h 344"/>
                <a:gd name="T38" fmla="*/ 7 w 600"/>
                <a:gd name="T39" fmla="*/ 6 h 344"/>
                <a:gd name="T40" fmla="*/ 7 w 600"/>
                <a:gd name="T41" fmla="*/ 6 h 344"/>
                <a:gd name="T42" fmla="*/ 7 w 600"/>
                <a:gd name="T43" fmla="*/ 4 h 344"/>
                <a:gd name="T44" fmla="*/ 7 w 600"/>
                <a:gd name="T45" fmla="*/ 6 h 344"/>
                <a:gd name="T46" fmla="*/ 7 w 600"/>
                <a:gd name="T47" fmla="*/ 6 h 344"/>
                <a:gd name="T48" fmla="*/ 7 w 600"/>
                <a:gd name="T49" fmla="*/ 6 h 344"/>
                <a:gd name="T50" fmla="*/ 7 w 600"/>
                <a:gd name="T51" fmla="*/ 6 h 344"/>
                <a:gd name="T52" fmla="*/ 7 w 600"/>
                <a:gd name="T53" fmla="*/ 6 h 344"/>
                <a:gd name="T54" fmla="*/ 7 w 600"/>
                <a:gd name="T55" fmla="*/ 6 h 344"/>
                <a:gd name="T56" fmla="*/ 7 w 600"/>
                <a:gd name="T57" fmla="*/ 6 h 344"/>
                <a:gd name="T58" fmla="*/ 7 w 600"/>
                <a:gd name="T59" fmla="*/ 6 h 344"/>
                <a:gd name="T60" fmla="*/ 7 w 600"/>
                <a:gd name="T61" fmla="*/ 6 h 344"/>
                <a:gd name="T62" fmla="*/ 7 w 600"/>
                <a:gd name="T63" fmla="*/ 6 h 344"/>
                <a:gd name="T64" fmla="*/ 7 w 600"/>
                <a:gd name="T65" fmla="*/ 6 h 344"/>
                <a:gd name="T66" fmla="*/ 7 w 600"/>
                <a:gd name="T67" fmla="*/ 6 h 344"/>
                <a:gd name="T68" fmla="*/ 7 w 600"/>
                <a:gd name="T69" fmla="*/ 6 h 344"/>
                <a:gd name="T70" fmla="*/ 7 w 600"/>
                <a:gd name="T71" fmla="*/ 6 h 344"/>
                <a:gd name="T72" fmla="*/ 7 w 600"/>
                <a:gd name="T73" fmla="*/ 6 h 344"/>
                <a:gd name="T74" fmla="*/ 7 w 600"/>
                <a:gd name="T75" fmla="*/ 6 h 344"/>
                <a:gd name="T76" fmla="*/ 7 w 600"/>
                <a:gd name="T77" fmla="*/ 6 h 344"/>
                <a:gd name="T78" fmla="*/ 7 w 600"/>
                <a:gd name="T79" fmla="*/ 6 h 344"/>
                <a:gd name="T80" fmla="*/ 7 w 600"/>
                <a:gd name="T81" fmla="*/ 6 h 344"/>
                <a:gd name="T82" fmla="*/ 7 w 600"/>
                <a:gd name="T83" fmla="*/ 6 h 3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0"/>
                <a:gd name="T127" fmla="*/ 0 h 344"/>
                <a:gd name="T128" fmla="*/ 600 w 600"/>
                <a:gd name="T129" fmla="*/ 344 h 3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0" h="344">
                  <a:moveTo>
                    <a:pt x="592" y="250"/>
                  </a:moveTo>
                  <a:lnTo>
                    <a:pt x="394" y="288"/>
                  </a:lnTo>
                  <a:lnTo>
                    <a:pt x="186" y="322"/>
                  </a:lnTo>
                  <a:lnTo>
                    <a:pt x="182" y="322"/>
                  </a:lnTo>
                  <a:lnTo>
                    <a:pt x="174" y="324"/>
                  </a:lnTo>
                  <a:lnTo>
                    <a:pt x="152" y="326"/>
                  </a:lnTo>
                  <a:lnTo>
                    <a:pt x="154" y="322"/>
                  </a:lnTo>
                  <a:lnTo>
                    <a:pt x="132" y="326"/>
                  </a:lnTo>
                  <a:lnTo>
                    <a:pt x="132" y="328"/>
                  </a:lnTo>
                  <a:lnTo>
                    <a:pt x="0" y="344"/>
                  </a:lnTo>
                  <a:lnTo>
                    <a:pt x="6" y="340"/>
                  </a:lnTo>
                  <a:lnTo>
                    <a:pt x="34" y="326"/>
                  </a:lnTo>
                  <a:lnTo>
                    <a:pt x="38" y="318"/>
                  </a:lnTo>
                  <a:lnTo>
                    <a:pt x="54" y="308"/>
                  </a:lnTo>
                  <a:lnTo>
                    <a:pt x="54" y="300"/>
                  </a:lnTo>
                  <a:lnTo>
                    <a:pt x="56" y="296"/>
                  </a:lnTo>
                  <a:lnTo>
                    <a:pt x="64" y="292"/>
                  </a:lnTo>
                  <a:lnTo>
                    <a:pt x="64" y="284"/>
                  </a:lnTo>
                  <a:lnTo>
                    <a:pt x="72" y="276"/>
                  </a:lnTo>
                  <a:lnTo>
                    <a:pt x="112" y="242"/>
                  </a:lnTo>
                  <a:lnTo>
                    <a:pt x="116" y="234"/>
                  </a:lnTo>
                  <a:lnTo>
                    <a:pt x="118" y="236"/>
                  </a:lnTo>
                  <a:lnTo>
                    <a:pt x="116" y="244"/>
                  </a:lnTo>
                  <a:lnTo>
                    <a:pt x="126" y="256"/>
                  </a:lnTo>
                  <a:lnTo>
                    <a:pt x="144" y="262"/>
                  </a:lnTo>
                  <a:lnTo>
                    <a:pt x="152" y="262"/>
                  </a:lnTo>
                  <a:lnTo>
                    <a:pt x="162" y="256"/>
                  </a:lnTo>
                  <a:lnTo>
                    <a:pt x="162" y="250"/>
                  </a:lnTo>
                  <a:lnTo>
                    <a:pt x="168" y="246"/>
                  </a:lnTo>
                  <a:lnTo>
                    <a:pt x="176" y="252"/>
                  </a:lnTo>
                  <a:lnTo>
                    <a:pt x="178" y="254"/>
                  </a:lnTo>
                  <a:lnTo>
                    <a:pt x="184" y="252"/>
                  </a:lnTo>
                  <a:lnTo>
                    <a:pt x="204" y="244"/>
                  </a:lnTo>
                  <a:lnTo>
                    <a:pt x="208" y="232"/>
                  </a:lnTo>
                  <a:lnTo>
                    <a:pt x="210" y="232"/>
                  </a:lnTo>
                  <a:lnTo>
                    <a:pt x="214" y="236"/>
                  </a:lnTo>
                  <a:lnTo>
                    <a:pt x="230" y="222"/>
                  </a:lnTo>
                  <a:lnTo>
                    <a:pt x="236" y="226"/>
                  </a:lnTo>
                  <a:lnTo>
                    <a:pt x="248" y="208"/>
                  </a:lnTo>
                  <a:lnTo>
                    <a:pt x="244" y="202"/>
                  </a:lnTo>
                  <a:lnTo>
                    <a:pt x="246" y="190"/>
                  </a:lnTo>
                  <a:lnTo>
                    <a:pt x="260" y="166"/>
                  </a:lnTo>
                  <a:lnTo>
                    <a:pt x="276" y="100"/>
                  </a:lnTo>
                  <a:lnTo>
                    <a:pt x="280" y="100"/>
                  </a:lnTo>
                  <a:lnTo>
                    <a:pt x="290" y="106"/>
                  </a:lnTo>
                  <a:lnTo>
                    <a:pt x="290" y="110"/>
                  </a:lnTo>
                  <a:lnTo>
                    <a:pt x="296" y="114"/>
                  </a:lnTo>
                  <a:lnTo>
                    <a:pt x="306" y="112"/>
                  </a:lnTo>
                  <a:lnTo>
                    <a:pt x="312" y="102"/>
                  </a:lnTo>
                  <a:lnTo>
                    <a:pt x="318" y="76"/>
                  </a:lnTo>
                  <a:lnTo>
                    <a:pt x="324" y="68"/>
                  </a:lnTo>
                  <a:lnTo>
                    <a:pt x="334" y="72"/>
                  </a:lnTo>
                  <a:lnTo>
                    <a:pt x="340" y="58"/>
                  </a:lnTo>
                  <a:lnTo>
                    <a:pt x="346" y="54"/>
                  </a:lnTo>
                  <a:lnTo>
                    <a:pt x="350" y="48"/>
                  </a:lnTo>
                  <a:lnTo>
                    <a:pt x="356" y="34"/>
                  </a:lnTo>
                  <a:lnTo>
                    <a:pt x="360" y="32"/>
                  </a:lnTo>
                  <a:lnTo>
                    <a:pt x="360" y="28"/>
                  </a:lnTo>
                  <a:lnTo>
                    <a:pt x="358" y="26"/>
                  </a:lnTo>
                  <a:lnTo>
                    <a:pt x="358" y="6"/>
                  </a:lnTo>
                  <a:lnTo>
                    <a:pt x="360" y="2"/>
                  </a:lnTo>
                  <a:lnTo>
                    <a:pt x="364" y="0"/>
                  </a:lnTo>
                  <a:lnTo>
                    <a:pt x="400" y="22"/>
                  </a:lnTo>
                  <a:lnTo>
                    <a:pt x="404" y="24"/>
                  </a:lnTo>
                  <a:lnTo>
                    <a:pt x="406" y="22"/>
                  </a:lnTo>
                  <a:lnTo>
                    <a:pt x="410" y="4"/>
                  </a:lnTo>
                  <a:lnTo>
                    <a:pt x="416" y="2"/>
                  </a:lnTo>
                  <a:lnTo>
                    <a:pt x="422" y="6"/>
                  </a:lnTo>
                  <a:lnTo>
                    <a:pt x="430" y="8"/>
                  </a:lnTo>
                  <a:lnTo>
                    <a:pt x="426" y="16"/>
                  </a:lnTo>
                  <a:lnTo>
                    <a:pt x="434" y="26"/>
                  </a:lnTo>
                  <a:lnTo>
                    <a:pt x="450" y="26"/>
                  </a:lnTo>
                  <a:lnTo>
                    <a:pt x="456" y="32"/>
                  </a:lnTo>
                  <a:lnTo>
                    <a:pt x="466" y="36"/>
                  </a:lnTo>
                  <a:lnTo>
                    <a:pt x="472" y="44"/>
                  </a:lnTo>
                  <a:lnTo>
                    <a:pt x="470" y="48"/>
                  </a:lnTo>
                  <a:lnTo>
                    <a:pt x="460" y="66"/>
                  </a:lnTo>
                  <a:lnTo>
                    <a:pt x="456" y="82"/>
                  </a:lnTo>
                  <a:lnTo>
                    <a:pt x="456" y="92"/>
                  </a:lnTo>
                  <a:lnTo>
                    <a:pt x="468" y="94"/>
                  </a:lnTo>
                  <a:lnTo>
                    <a:pt x="478" y="86"/>
                  </a:lnTo>
                  <a:lnTo>
                    <a:pt x="486" y="96"/>
                  </a:lnTo>
                  <a:lnTo>
                    <a:pt x="492" y="98"/>
                  </a:lnTo>
                  <a:lnTo>
                    <a:pt x="496" y="100"/>
                  </a:lnTo>
                  <a:lnTo>
                    <a:pt x="500" y="104"/>
                  </a:lnTo>
                  <a:lnTo>
                    <a:pt x="504" y="106"/>
                  </a:lnTo>
                  <a:lnTo>
                    <a:pt x="510" y="104"/>
                  </a:lnTo>
                  <a:lnTo>
                    <a:pt x="512" y="104"/>
                  </a:lnTo>
                  <a:lnTo>
                    <a:pt x="530" y="114"/>
                  </a:lnTo>
                  <a:lnTo>
                    <a:pt x="544" y="116"/>
                  </a:lnTo>
                  <a:lnTo>
                    <a:pt x="550" y="124"/>
                  </a:lnTo>
                  <a:lnTo>
                    <a:pt x="548" y="128"/>
                  </a:lnTo>
                  <a:lnTo>
                    <a:pt x="544" y="132"/>
                  </a:lnTo>
                  <a:lnTo>
                    <a:pt x="546" y="144"/>
                  </a:lnTo>
                  <a:lnTo>
                    <a:pt x="544" y="148"/>
                  </a:lnTo>
                  <a:lnTo>
                    <a:pt x="540" y="150"/>
                  </a:lnTo>
                  <a:lnTo>
                    <a:pt x="554" y="158"/>
                  </a:lnTo>
                  <a:lnTo>
                    <a:pt x="558" y="166"/>
                  </a:lnTo>
                  <a:lnTo>
                    <a:pt x="558" y="170"/>
                  </a:lnTo>
                  <a:lnTo>
                    <a:pt x="556" y="174"/>
                  </a:lnTo>
                  <a:lnTo>
                    <a:pt x="546" y="172"/>
                  </a:lnTo>
                  <a:lnTo>
                    <a:pt x="544" y="176"/>
                  </a:lnTo>
                  <a:lnTo>
                    <a:pt x="548" y="180"/>
                  </a:lnTo>
                  <a:lnTo>
                    <a:pt x="550" y="180"/>
                  </a:lnTo>
                  <a:lnTo>
                    <a:pt x="550" y="184"/>
                  </a:lnTo>
                  <a:lnTo>
                    <a:pt x="544" y="186"/>
                  </a:lnTo>
                  <a:lnTo>
                    <a:pt x="540" y="186"/>
                  </a:lnTo>
                  <a:lnTo>
                    <a:pt x="540" y="188"/>
                  </a:lnTo>
                  <a:lnTo>
                    <a:pt x="544" y="192"/>
                  </a:lnTo>
                  <a:lnTo>
                    <a:pt x="552" y="194"/>
                  </a:lnTo>
                  <a:lnTo>
                    <a:pt x="562" y="196"/>
                  </a:lnTo>
                  <a:lnTo>
                    <a:pt x="564" y="200"/>
                  </a:lnTo>
                  <a:lnTo>
                    <a:pt x="554" y="210"/>
                  </a:lnTo>
                  <a:lnTo>
                    <a:pt x="550" y="210"/>
                  </a:lnTo>
                  <a:lnTo>
                    <a:pt x="538" y="206"/>
                  </a:lnTo>
                  <a:lnTo>
                    <a:pt x="538" y="210"/>
                  </a:lnTo>
                  <a:lnTo>
                    <a:pt x="546" y="216"/>
                  </a:lnTo>
                  <a:lnTo>
                    <a:pt x="554" y="220"/>
                  </a:lnTo>
                  <a:lnTo>
                    <a:pt x="562" y="218"/>
                  </a:lnTo>
                  <a:lnTo>
                    <a:pt x="570" y="210"/>
                  </a:lnTo>
                  <a:lnTo>
                    <a:pt x="578" y="212"/>
                  </a:lnTo>
                  <a:lnTo>
                    <a:pt x="590" y="210"/>
                  </a:lnTo>
                  <a:lnTo>
                    <a:pt x="592" y="212"/>
                  </a:lnTo>
                  <a:lnTo>
                    <a:pt x="600" y="240"/>
                  </a:lnTo>
                  <a:lnTo>
                    <a:pt x="594" y="246"/>
                  </a:lnTo>
                  <a:lnTo>
                    <a:pt x="592" y="246"/>
                  </a:lnTo>
                  <a:lnTo>
                    <a:pt x="592" y="25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1" name="Freeform 32"/>
            <p:cNvSpPr>
              <a:spLocks/>
            </p:cNvSpPr>
            <p:nvPr/>
          </p:nvSpPr>
          <p:spPr bwMode="grayWhite">
            <a:xfrm>
              <a:off x="3967" y="2366"/>
              <a:ext cx="376" cy="282"/>
            </a:xfrm>
            <a:custGeom>
              <a:avLst/>
              <a:gdLst>
                <a:gd name="T0" fmla="*/ 7 w 404"/>
                <a:gd name="T1" fmla="*/ 6 h 304"/>
                <a:gd name="T2" fmla="*/ 7 w 404"/>
                <a:gd name="T3" fmla="*/ 6 h 304"/>
                <a:gd name="T4" fmla="*/ 7 w 404"/>
                <a:gd name="T5" fmla="*/ 6 h 304"/>
                <a:gd name="T6" fmla="*/ 7 w 404"/>
                <a:gd name="T7" fmla="*/ 6 h 304"/>
                <a:gd name="T8" fmla="*/ 7 w 404"/>
                <a:gd name="T9" fmla="*/ 6 h 304"/>
                <a:gd name="T10" fmla="*/ 7 w 404"/>
                <a:gd name="T11" fmla="*/ 6 h 304"/>
                <a:gd name="T12" fmla="*/ 7 w 404"/>
                <a:gd name="T13" fmla="*/ 6 h 304"/>
                <a:gd name="T14" fmla="*/ 7 w 404"/>
                <a:gd name="T15" fmla="*/ 6 h 304"/>
                <a:gd name="T16" fmla="*/ 7 w 404"/>
                <a:gd name="T17" fmla="*/ 6 h 304"/>
                <a:gd name="T18" fmla="*/ 7 w 404"/>
                <a:gd name="T19" fmla="*/ 6 h 304"/>
                <a:gd name="T20" fmla="*/ 7 w 404"/>
                <a:gd name="T21" fmla="*/ 6 h 304"/>
                <a:gd name="T22" fmla="*/ 7 w 404"/>
                <a:gd name="T23" fmla="*/ 6 h 304"/>
                <a:gd name="T24" fmla="*/ 7 w 404"/>
                <a:gd name="T25" fmla="*/ 6 h 304"/>
                <a:gd name="T26" fmla="*/ 6 w 404"/>
                <a:gd name="T27" fmla="*/ 6 h 304"/>
                <a:gd name="T28" fmla="*/ 7 w 404"/>
                <a:gd name="T29" fmla="*/ 6 h 304"/>
                <a:gd name="T30" fmla="*/ 7 w 404"/>
                <a:gd name="T31" fmla="*/ 6 h 304"/>
                <a:gd name="T32" fmla="*/ 7 w 404"/>
                <a:gd name="T33" fmla="*/ 6 h 304"/>
                <a:gd name="T34" fmla="*/ 7 w 404"/>
                <a:gd name="T35" fmla="*/ 6 h 304"/>
                <a:gd name="T36" fmla="*/ 7 w 404"/>
                <a:gd name="T37" fmla="*/ 6 h 304"/>
                <a:gd name="T38" fmla="*/ 7 w 404"/>
                <a:gd name="T39" fmla="*/ 6 h 304"/>
                <a:gd name="T40" fmla="*/ 7 w 404"/>
                <a:gd name="T41" fmla="*/ 2 h 304"/>
                <a:gd name="T42" fmla="*/ 7 w 404"/>
                <a:gd name="T43" fmla="*/ 6 h 304"/>
                <a:gd name="T44" fmla="*/ 7 w 404"/>
                <a:gd name="T45" fmla="*/ 6 h 304"/>
                <a:gd name="T46" fmla="*/ 7 w 404"/>
                <a:gd name="T47" fmla="*/ 6 h 304"/>
                <a:gd name="T48" fmla="*/ 7 w 404"/>
                <a:gd name="T49" fmla="*/ 6 h 304"/>
                <a:gd name="T50" fmla="*/ 7 w 404"/>
                <a:gd name="T51" fmla="*/ 6 h 304"/>
                <a:gd name="T52" fmla="*/ 7 w 404"/>
                <a:gd name="T53" fmla="*/ 6 h 304"/>
                <a:gd name="T54" fmla="*/ 7 w 404"/>
                <a:gd name="T55" fmla="*/ 6 h 304"/>
                <a:gd name="T56" fmla="*/ 7 w 404"/>
                <a:gd name="T57" fmla="*/ 6 h 304"/>
                <a:gd name="T58" fmla="*/ 7 w 404"/>
                <a:gd name="T59" fmla="*/ 6 h 304"/>
                <a:gd name="T60" fmla="*/ 7 w 404"/>
                <a:gd name="T61" fmla="*/ 6 h 304"/>
                <a:gd name="T62" fmla="*/ 7 w 404"/>
                <a:gd name="T63" fmla="*/ 6 h 304"/>
                <a:gd name="T64" fmla="*/ 7 w 404"/>
                <a:gd name="T65" fmla="*/ 6 h 304"/>
                <a:gd name="T66" fmla="*/ 7 w 404"/>
                <a:gd name="T67" fmla="*/ 6 h 304"/>
                <a:gd name="T68" fmla="*/ 7 w 404"/>
                <a:gd name="T69" fmla="*/ 6 h 304"/>
                <a:gd name="T70" fmla="*/ 7 w 404"/>
                <a:gd name="T71" fmla="*/ 6 h 304"/>
                <a:gd name="T72" fmla="*/ 7 w 404"/>
                <a:gd name="T73" fmla="*/ 6 h 304"/>
                <a:gd name="T74" fmla="*/ 7 w 404"/>
                <a:gd name="T75" fmla="*/ 6 h 304"/>
                <a:gd name="T76" fmla="*/ 7 w 404"/>
                <a:gd name="T77" fmla="*/ 6 h 304"/>
                <a:gd name="T78" fmla="*/ 7 w 404"/>
                <a:gd name="T79" fmla="*/ 6 h 304"/>
                <a:gd name="T80" fmla="*/ 7 w 404"/>
                <a:gd name="T81" fmla="*/ 6 h 304"/>
                <a:gd name="T82" fmla="*/ 7 w 404"/>
                <a:gd name="T83" fmla="*/ 6 h 304"/>
                <a:gd name="T84" fmla="*/ 7 w 404"/>
                <a:gd name="T85" fmla="*/ 6 h 304"/>
                <a:gd name="T86" fmla="*/ 7 w 404"/>
                <a:gd name="T87" fmla="*/ 6 h 3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4"/>
                <a:gd name="T133" fmla="*/ 0 h 304"/>
                <a:gd name="T134" fmla="*/ 404 w 404"/>
                <a:gd name="T135" fmla="*/ 304 h 3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4" h="304">
                  <a:moveTo>
                    <a:pt x="242" y="304"/>
                  </a:moveTo>
                  <a:lnTo>
                    <a:pt x="238" y="304"/>
                  </a:lnTo>
                  <a:lnTo>
                    <a:pt x="226" y="302"/>
                  </a:lnTo>
                  <a:lnTo>
                    <a:pt x="224" y="300"/>
                  </a:lnTo>
                  <a:lnTo>
                    <a:pt x="220" y="296"/>
                  </a:lnTo>
                  <a:lnTo>
                    <a:pt x="216" y="276"/>
                  </a:lnTo>
                  <a:lnTo>
                    <a:pt x="206" y="262"/>
                  </a:lnTo>
                  <a:lnTo>
                    <a:pt x="194" y="256"/>
                  </a:lnTo>
                  <a:lnTo>
                    <a:pt x="188" y="236"/>
                  </a:lnTo>
                  <a:lnTo>
                    <a:pt x="178" y="228"/>
                  </a:lnTo>
                  <a:lnTo>
                    <a:pt x="176" y="216"/>
                  </a:lnTo>
                  <a:lnTo>
                    <a:pt x="168" y="214"/>
                  </a:lnTo>
                  <a:lnTo>
                    <a:pt x="154" y="208"/>
                  </a:lnTo>
                  <a:lnTo>
                    <a:pt x="146" y="196"/>
                  </a:lnTo>
                  <a:lnTo>
                    <a:pt x="136" y="190"/>
                  </a:lnTo>
                  <a:lnTo>
                    <a:pt x="136" y="184"/>
                  </a:lnTo>
                  <a:lnTo>
                    <a:pt x="132" y="174"/>
                  </a:lnTo>
                  <a:lnTo>
                    <a:pt x="128" y="172"/>
                  </a:lnTo>
                  <a:lnTo>
                    <a:pt x="114" y="166"/>
                  </a:lnTo>
                  <a:lnTo>
                    <a:pt x="88" y="144"/>
                  </a:lnTo>
                  <a:lnTo>
                    <a:pt x="76" y="140"/>
                  </a:lnTo>
                  <a:lnTo>
                    <a:pt x="74" y="132"/>
                  </a:lnTo>
                  <a:lnTo>
                    <a:pt x="62" y="122"/>
                  </a:lnTo>
                  <a:lnTo>
                    <a:pt x="56" y="106"/>
                  </a:lnTo>
                  <a:lnTo>
                    <a:pt x="48" y="98"/>
                  </a:lnTo>
                  <a:lnTo>
                    <a:pt x="44" y="92"/>
                  </a:lnTo>
                  <a:lnTo>
                    <a:pt x="28" y="90"/>
                  </a:lnTo>
                  <a:lnTo>
                    <a:pt x="6" y="78"/>
                  </a:lnTo>
                  <a:lnTo>
                    <a:pt x="0" y="72"/>
                  </a:lnTo>
                  <a:lnTo>
                    <a:pt x="8" y="56"/>
                  </a:lnTo>
                  <a:lnTo>
                    <a:pt x="12" y="52"/>
                  </a:lnTo>
                  <a:lnTo>
                    <a:pt x="16" y="46"/>
                  </a:lnTo>
                  <a:lnTo>
                    <a:pt x="18" y="42"/>
                  </a:lnTo>
                  <a:lnTo>
                    <a:pt x="16" y="40"/>
                  </a:lnTo>
                  <a:lnTo>
                    <a:pt x="40" y="28"/>
                  </a:lnTo>
                  <a:lnTo>
                    <a:pt x="48" y="28"/>
                  </a:lnTo>
                  <a:lnTo>
                    <a:pt x="48" y="24"/>
                  </a:lnTo>
                  <a:lnTo>
                    <a:pt x="68" y="14"/>
                  </a:lnTo>
                  <a:lnTo>
                    <a:pt x="70" y="10"/>
                  </a:lnTo>
                  <a:lnTo>
                    <a:pt x="74" y="12"/>
                  </a:lnTo>
                  <a:lnTo>
                    <a:pt x="178" y="0"/>
                  </a:lnTo>
                  <a:lnTo>
                    <a:pt x="180" y="2"/>
                  </a:lnTo>
                  <a:lnTo>
                    <a:pt x="178" y="6"/>
                  </a:lnTo>
                  <a:lnTo>
                    <a:pt x="182" y="10"/>
                  </a:lnTo>
                  <a:lnTo>
                    <a:pt x="188" y="4"/>
                  </a:lnTo>
                  <a:lnTo>
                    <a:pt x="206" y="18"/>
                  </a:lnTo>
                  <a:lnTo>
                    <a:pt x="208" y="30"/>
                  </a:lnTo>
                  <a:lnTo>
                    <a:pt x="296" y="18"/>
                  </a:lnTo>
                  <a:lnTo>
                    <a:pt x="404" y="92"/>
                  </a:lnTo>
                  <a:lnTo>
                    <a:pt x="400" y="94"/>
                  </a:lnTo>
                  <a:lnTo>
                    <a:pt x="390" y="100"/>
                  </a:lnTo>
                  <a:lnTo>
                    <a:pt x="384" y="110"/>
                  </a:lnTo>
                  <a:lnTo>
                    <a:pt x="370" y="130"/>
                  </a:lnTo>
                  <a:lnTo>
                    <a:pt x="366" y="138"/>
                  </a:lnTo>
                  <a:lnTo>
                    <a:pt x="362" y="150"/>
                  </a:lnTo>
                  <a:lnTo>
                    <a:pt x="364" y="160"/>
                  </a:lnTo>
                  <a:lnTo>
                    <a:pt x="364" y="168"/>
                  </a:lnTo>
                  <a:lnTo>
                    <a:pt x="360" y="172"/>
                  </a:lnTo>
                  <a:lnTo>
                    <a:pt x="358" y="178"/>
                  </a:lnTo>
                  <a:lnTo>
                    <a:pt x="352" y="178"/>
                  </a:lnTo>
                  <a:lnTo>
                    <a:pt x="346" y="182"/>
                  </a:lnTo>
                  <a:lnTo>
                    <a:pt x="342" y="188"/>
                  </a:lnTo>
                  <a:lnTo>
                    <a:pt x="336" y="196"/>
                  </a:lnTo>
                  <a:lnTo>
                    <a:pt x="332" y="204"/>
                  </a:lnTo>
                  <a:lnTo>
                    <a:pt x="318" y="214"/>
                  </a:lnTo>
                  <a:lnTo>
                    <a:pt x="312" y="224"/>
                  </a:lnTo>
                  <a:lnTo>
                    <a:pt x="304" y="232"/>
                  </a:lnTo>
                  <a:lnTo>
                    <a:pt x="294" y="238"/>
                  </a:lnTo>
                  <a:lnTo>
                    <a:pt x="290" y="244"/>
                  </a:lnTo>
                  <a:lnTo>
                    <a:pt x="284" y="248"/>
                  </a:lnTo>
                  <a:lnTo>
                    <a:pt x="276" y="252"/>
                  </a:lnTo>
                  <a:lnTo>
                    <a:pt x="272" y="254"/>
                  </a:lnTo>
                  <a:lnTo>
                    <a:pt x="268" y="258"/>
                  </a:lnTo>
                  <a:lnTo>
                    <a:pt x="270" y="260"/>
                  </a:lnTo>
                  <a:lnTo>
                    <a:pt x="268" y="262"/>
                  </a:lnTo>
                  <a:lnTo>
                    <a:pt x="266" y="270"/>
                  </a:lnTo>
                  <a:lnTo>
                    <a:pt x="258" y="276"/>
                  </a:lnTo>
                  <a:lnTo>
                    <a:pt x="252" y="276"/>
                  </a:lnTo>
                  <a:lnTo>
                    <a:pt x="250" y="278"/>
                  </a:lnTo>
                  <a:lnTo>
                    <a:pt x="252" y="280"/>
                  </a:lnTo>
                  <a:lnTo>
                    <a:pt x="254" y="282"/>
                  </a:lnTo>
                  <a:lnTo>
                    <a:pt x="256" y="284"/>
                  </a:lnTo>
                  <a:lnTo>
                    <a:pt x="254" y="288"/>
                  </a:lnTo>
                  <a:lnTo>
                    <a:pt x="252" y="290"/>
                  </a:lnTo>
                  <a:lnTo>
                    <a:pt x="244" y="296"/>
                  </a:lnTo>
                  <a:lnTo>
                    <a:pt x="242" y="302"/>
                  </a:lnTo>
                  <a:lnTo>
                    <a:pt x="242" y="30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2" name="Freeform 33"/>
            <p:cNvSpPr>
              <a:spLocks/>
            </p:cNvSpPr>
            <p:nvPr/>
          </p:nvSpPr>
          <p:spPr bwMode="grayWhite">
            <a:xfrm>
              <a:off x="3798" y="2404"/>
              <a:ext cx="400" cy="413"/>
            </a:xfrm>
            <a:custGeom>
              <a:avLst/>
              <a:gdLst>
                <a:gd name="T0" fmla="*/ 6 w 432"/>
                <a:gd name="T1" fmla="*/ 6 h 446"/>
                <a:gd name="T2" fmla="*/ 6 w 432"/>
                <a:gd name="T3" fmla="*/ 6 h 446"/>
                <a:gd name="T4" fmla="*/ 6 w 432"/>
                <a:gd name="T5" fmla="*/ 6 h 446"/>
                <a:gd name="T6" fmla="*/ 6 w 432"/>
                <a:gd name="T7" fmla="*/ 6 h 446"/>
                <a:gd name="T8" fmla="*/ 6 w 432"/>
                <a:gd name="T9" fmla="*/ 6 h 446"/>
                <a:gd name="T10" fmla="*/ 6 w 432"/>
                <a:gd name="T11" fmla="*/ 6 h 446"/>
                <a:gd name="T12" fmla="*/ 6 w 432"/>
                <a:gd name="T13" fmla="*/ 6 h 446"/>
                <a:gd name="T14" fmla="*/ 6 w 432"/>
                <a:gd name="T15" fmla="*/ 6 h 446"/>
                <a:gd name="T16" fmla="*/ 6 w 432"/>
                <a:gd name="T17" fmla="*/ 6 h 446"/>
                <a:gd name="T18" fmla="*/ 6 w 432"/>
                <a:gd name="T19" fmla="*/ 6 h 446"/>
                <a:gd name="T20" fmla="*/ 6 w 432"/>
                <a:gd name="T21" fmla="*/ 6 h 446"/>
                <a:gd name="T22" fmla="*/ 6 w 432"/>
                <a:gd name="T23" fmla="*/ 6 h 446"/>
                <a:gd name="T24" fmla="*/ 6 w 432"/>
                <a:gd name="T25" fmla="*/ 6 h 446"/>
                <a:gd name="T26" fmla="*/ 6 w 432"/>
                <a:gd name="T27" fmla="*/ 6 h 446"/>
                <a:gd name="T28" fmla="*/ 6 w 432"/>
                <a:gd name="T29" fmla="*/ 6 h 446"/>
                <a:gd name="T30" fmla="*/ 6 w 432"/>
                <a:gd name="T31" fmla="*/ 6 h 446"/>
                <a:gd name="T32" fmla="*/ 6 w 432"/>
                <a:gd name="T33" fmla="*/ 6 h 446"/>
                <a:gd name="T34" fmla="*/ 6 w 432"/>
                <a:gd name="T35" fmla="*/ 6 h 446"/>
                <a:gd name="T36" fmla="*/ 6 w 432"/>
                <a:gd name="T37" fmla="*/ 6 h 446"/>
                <a:gd name="T38" fmla="*/ 6 w 432"/>
                <a:gd name="T39" fmla="*/ 6 h 446"/>
                <a:gd name="T40" fmla="*/ 6 w 432"/>
                <a:gd name="T41" fmla="*/ 6 h 446"/>
                <a:gd name="T42" fmla="*/ 6 w 432"/>
                <a:gd name="T43" fmla="*/ 6 h 446"/>
                <a:gd name="T44" fmla="*/ 6 w 432"/>
                <a:gd name="T45" fmla="*/ 6 h 446"/>
                <a:gd name="T46" fmla="*/ 6 w 432"/>
                <a:gd name="T47" fmla="*/ 6 h 446"/>
                <a:gd name="T48" fmla="*/ 6 w 432"/>
                <a:gd name="T49" fmla="*/ 6 h 446"/>
                <a:gd name="T50" fmla="*/ 6 w 432"/>
                <a:gd name="T51" fmla="*/ 6 h 446"/>
                <a:gd name="T52" fmla="*/ 6 w 432"/>
                <a:gd name="T53" fmla="*/ 6 h 446"/>
                <a:gd name="T54" fmla="*/ 6 w 432"/>
                <a:gd name="T55" fmla="*/ 6 h 446"/>
                <a:gd name="T56" fmla="*/ 6 w 432"/>
                <a:gd name="T57" fmla="*/ 6 h 446"/>
                <a:gd name="T58" fmla="*/ 6 w 432"/>
                <a:gd name="T59" fmla="*/ 6 h 446"/>
                <a:gd name="T60" fmla="*/ 6 w 432"/>
                <a:gd name="T61" fmla="*/ 6 h 446"/>
                <a:gd name="T62" fmla="*/ 6 w 432"/>
                <a:gd name="T63" fmla="*/ 6 h 446"/>
                <a:gd name="T64" fmla="*/ 6 w 432"/>
                <a:gd name="T65" fmla="*/ 6 h 446"/>
                <a:gd name="T66" fmla="*/ 6 w 432"/>
                <a:gd name="T67" fmla="*/ 6 h 446"/>
                <a:gd name="T68" fmla="*/ 6 w 432"/>
                <a:gd name="T69" fmla="*/ 6 h 446"/>
                <a:gd name="T70" fmla="*/ 6 w 432"/>
                <a:gd name="T71" fmla="*/ 6 h 446"/>
                <a:gd name="T72" fmla="*/ 6 w 432"/>
                <a:gd name="T73" fmla="*/ 6 h 446"/>
                <a:gd name="T74" fmla="*/ 6 w 432"/>
                <a:gd name="T75" fmla="*/ 6 h 446"/>
                <a:gd name="T76" fmla="*/ 6 w 432"/>
                <a:gd name="T77" fmla="*/ 6 h 446"/>
                <a:gd name="T78" fmla="*/ 6 w 432"/>
                <a:gd name="T79" fmla="*/ 0 h 446"/>
                <a:gd name="T80" fmla="*/ 0 w 432"/>
                <a:gd name="T81" fmla="*/ 6 h 4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2"/>
                <a:gd name="T124" fmla="*/ 0 h 446"/>
                <a:gd name="T125" fmla="*/ 432 w 432"/>
                <a:gd name="T126" fmla="*/ 446 h 4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2" h="446">
                  <a:moveTo>
                    <a:pt x="0" y="26"/>
                  </a:moveTo>
                  <a:lnTo>
                    <a:pt x="58" y="236"/>
                  </a:lnTo>
                  <a:lnTo>
                    <a:pt x="64" y="240"/>
                  </a:lnTo>
                  <a:lnTo>
                    <a:pt x="68" y="256"/>
                  </a:lnTo>
                  <a:lnTo>
                    <a:pt x="70" y="262"/>
                  </a:lnTo>
                  <a:lnTo>
                    <a:pt x="78" y="268"/>
                  </a:lnTo>
                  <a:lnTo>
                    <a:pt x="84" y="272"/>
                  </a:lnTo>
                  <a:lnTo>
                    <a:pt x="82" y="282"/>
                  </a:lnTo>
                  <a:lnTo>
                    <a:pt x="88" y="290"/>
                  </a:lnTo>
                  <a:lnTo>
                    <a:pt x="88" y="292"/>
                  </a:lnTo>
                  <a:lnTo>
                    <a:pt x="80" y="304"/>
                  </a:lnTo>
                  <a:lnTo>
                    <a:pt x="80" y="318"/>
                  </a:lnTo>
                  <a:lnTo>
                    <a:pt x="74" y="330"/>
                  </a:lnTo>
                  <a:lnTo>
                    <a:pt x="76" y="346"/>
                  </a:lnTo>
                  <a:lnTo>
                    <a:pt x="86" y="368"/>
                  </a:lnTo>
                  <a:lnTo>
                    <a:pt x="84" y="394"/>
                  </a:lnTo>
                  <a:lnTo>
                    <a:pt x="94" y="410"/>
                  </a:lnTo>
                  <a:lnTo>
                    <a:pt x="96" y="416"/>
                  </a:lnTo>
                  <a:lnTo>
                    <a:pt x="96" y="420"/>
                  </a:lnTo>
                  <a:lnTo>
                    <a:pt x="104" y="428"/>
                  </a:lnTo>
                  <a:lnTo>
                    <a:pt x="104" y="434"/>
                  </a:lnTo>
                  <a:lnTo>
                    <a:pt x="110" y="442"/>
                  </a:lnTo>
                  <a:lnTo>
                    <a:pt x="336" y="428"/>
                  </a:lnTo>
                  <a:lnTo>
                    <a:pt x="340" y="440"/>
                  </a:lnTo>
                  <a:lnTo>
                    <a:pt x="342" y="444"/>
                  </a:lnTo>
                  <a:lnTo>
                    <a:pt x="354" y="446"/>
                  </a:lnTo>
                  <a:lnTo>
                    <a:pt x="356" y="434"/>
                  </a:lnTo>
                  <a:lnTo>
                    <a:pt x="350" y="412"/>
                  </a:lnTo>
                  <a:lnTo>
                    <a:pt x="350" y="404"/>
                  </a:lnTo>
                  <a:lnTo>
                    <a:pt x="352" y="400"/>
                  </a:lnTo>
                  <a:lnTo>
                    <a:pt x="360" y="396"/>
                  </a:lnTo>
                  <a:lnTo>
                    <a:pt x="376" y="402"/>
                  </a:lnTo>
                  <a:lnTo>
                    <a:pt x="390" y="404"/>
                  </a:lnTo>
                  <a:lnTo>
                    <a:pt x="396" y="402"/>
                  </a:lnTo>
                  <a:lnTo>
                    <a:pt x="394" y="386"/>
                  </a:lnTo>
                  <a:lnTo>
                    <a:pt x="392" y="376"/>
                  </a:lnTo>
                  <a:lnTo>
                    <a:pt x="392" y="366"/>
                  </a:lnTo>
                  <a:lnTo>
                    <a:pt x="394" y="358"/>
                  </a:lnTo>
                  <a:lnTo>
                    <a:pt x="406" y="324"/>
                  </a:lnTo>
                  <a:lnTo>
                    <a:pt x="408" y="310"/>
                  </a:lnTo>
                  <a:lnTo>
                    <a:pt x="412" y="296"/>
                  </a:lnTo>
                  <a:lnTo>
                    <a:pt x="420" y="280"/>
                  </a:lnTo>
                  <a:lnTo>
                    <a:pt x="428" y="274"/>
                  </a:lnTo>
                  <a:lnTo>
                    <a:pt x="430" y="272"/>
                  </a:lnTo>
                  <a:lnTo>
                    <a:pt x="432" y="268"/>
                  </a:lnTo>
                  <a:lnTo>
                    <a:pt x="426" y="266"/>
                  </a:lnTo>
                  <a:lnTo>
                    <a:pt x="426" y="264"/>
                  </a:lnTo>
                  <a:lnTo>
                    <a:pt x="422" y="264"/>
                  </a:lnTo>
                  <a:lnTo>
                    <a:pt x="410" y="262"/>
                  </a:lnTo>
                  <a:lnTo>
                    <a:pt x="408" y="260"/>
                  </a:lnTo>
                  <a:lnTo>
                    <a:pt x="404" y="256"/>
                  </a:lnTo>
                  <a:lnTo>
                    <a:pt x="400" y="236"/>
                  </a:lnTo>
                  <a:lnTo>
                    <a:pt x="390" y="222"/>
                  </a:lnTo>
                  <a:lnTo>
                    <a:pt x="378" y="216"/>
                  </a:lnTo>
                  <a:lnTo>
                    <a:pt x="372" y="196"/>
                  </a:lnTo>
                  <a:lnTo>
                    <a:pt x="362" y="188"/>
                  </a:lnTo>
                  <a:lnTo>
                    <a:pt x="360" y="176"/>
                  </a:lnTo>
                  <a:lnTo>
                    <a:pt x="352" y="174"/>
                  </a:lnTo>
                  <a:lnTo>
                    <a:pt x="338" y="168"/>
                  </a:lnTo>
                  <a:lnTo>
                    <a:pt x="330" y="156"/>
                  </a:lnTo>
                  <a:lnTo>
                    <a:pt x="320" y="150"/>
                  </a:lnTo>
                  <a:lnTo>
                    <a:pt x="320" y="144"/>
                  </a:lnTo>
                  <a:lnTo>
                    <a:pt x="316" y="134"/>
                  </a:lnTo>
                  <a:lnTo>
                    <a:pt x="312" y="132"/>
                  </a:lnTo>
                  <a:lnTo>
                    <a:pt x="298" y="126"/>
                  </a:lnTo>
                  <a:lnTo>
                    <a:pt x="272" y="104"/>
                  </a:lnTo>
                  <a:lnTo>
                    <a:pt x="260" y="100"/>
                  </a:lnTo>
                  <a:lnTo>
                    <a:pt x="258" y="92"/>
                  </a:lnTo>
                  <a:lnTo>
                    <a:pt x="246" y="82"/>
                  </a:lnTo>
                  <a:lnTo>
                    <a:pt x="240" y="66"/>
                  </a:lnTo>
                  <a:lnTo>
                    <a:pt x="232" y="58"/>
                  </a:lnTo>
                  <a:lnTo>
                    <a:pt x="228" y="52"/>
                  </a:lnTo>
                  <a:lnTo>
                    <a:pt x="212" y="50"/>
                  </a:lnTo>
                  <a:lnTo>
                    <a:pt x="190" y="38"/>
                  </a:lnTo>
                  <a:lnTo>
                    <a:pt x="184" y="32"/>
                  </a:lnTo>
                  <a:lnTo>
                    <a:pt x="192" y="16"/>
                  </a:lnTo>
                  <a:lnTo>
                    <a:pt x="196" y="12"/>
                  </a:lnTo>
                  <a:lnTo>
                    <a:pt x="200" y="6"/>
                  </a:lnTo>
                  <a:lnTo>
                    <a:pt x="202" y="2"/>
                  </a:lnTo>
                  <a:lnTo>
                    <a:pt x="200" y="0"/>
                  </a:lnTo>
                  <a:lnTo>
                    <a:pt x="80" y="18"/>
                  </a:lnTo>
                  <a:lnTo>
                    <a:pt x="0" y="2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3" name="Freeform 34"/>
            <p:cNvSpPr>
              <a:spLocks/>
            </p:cNvSpPr>
            <p:nvPr/>
          </p:nvSpPr>
          <p:spPr bwMode="grayWhite">
            <a:xfrm>
              <a:off x="3680" y="2771"/>
              <a:ext cx="669" cy="504"/>
            </a:xfrm>
            <a:custGeom>
              <a:avLst/>
              <a:gdLst>
                <a:gd name="T0" fmla="*/ 2 w 720"/>
                <a:gd name="T1" fmla="*/ 6 h 544"/>
                <a:gd name="T2" fmla="*/ 2 w 720"/>
                <a:gd name="T3" fmla="*/ 6 h 544"/>
                <a:gd name="T4" fmla="*/ 7 w 720"/>
                <a:gd name="T5" fmla="*/ 6 h 544"/>
                <a:gd name="T6" fmla="*/ 7 w 720"/>
                <a:gd name="T7" fmla="*/ 6 h 544"/>
                <a:gd name="T8" fmla="*/ 7 w 720"/>
                <a:gd name="T9" fmla="*/ 6 h 544"/>
                <a:gd name="T10" fmla="*/ 7 w 720"/>
                <a:gd name="T11" fmla="*/ 6 h 544"/>
                <a:gd name="T12" fmla="*/ 7 w 720"/>
                <a:gd name="T13" fmla="*/ 6 h 544"/>
                <a:gd name="T14" fmla="*/ 7 w 720"/>
                <a:gd name="T15" fmla="*/ 6 h 544"/>
                <a:gd name="T16" fmla="*/ 7 w 720"/>
                <a:gd name="T17" fmla="*/ 6 h 544"/>
                <a:gd name="T18" fmla="*/ 7 w 720"/>
                <a:gd name="T19" fmla="*/ 6 h 544"/>
                <a:gd name="T20" fmla="*/ 7 w 720"/>
                <a:gd name="T21" fmla="*/ 6 h 544"/>
                <a:gd name="T22" fmla="*/ 7 w 720"/>
                <a:gd name="T23" fmla="*/ 6 h 544"/>
                <a:gd name="T24" fmla="*/ 7 w 720"/>
                <a:gd name="T25" fmla="*/ 6 h 544"/>
                <a:gd name="T26" fmla="*/ 7 w 720"/>
                <a:gd name="T27" fmla="*/ 6 h 544"/>
                <a:gd name="T28" fmla="*/ 7 w 720"/>
                <a:gd name="T29" fmla="*/ 6 h 544"/>
                <a:gd name="T30" fmla="*/ 7 w 720"/>
                <a:gd name="T31" fmla="*/ 6 h 544"/>
                <a:gd name="T32" fmla="*/ 7 w 720"/>
                <a:gd name="T33" fmla="*/ 6 h 544"/>
                <a:gd name="T34" fmla="*/ 7 w 720"/>
                <a:gd name="T35" fmla="*/ 6 h 544"/>
                <a:gd name="T36" fmla="*/ 7 w 720"/>
                <a:gd name="T37" fmla="*/ 6 h 544"/>
                <a:gd name="T38" fmla="*/ 7 w 720"/>
                <a:gd name="T39" fmla="*/ 6 h 544"/>
                <a:gd name="T40" fmla="*/ 7 w 720"/>
                <a:gd name="T41" fmla="*/ 6 h 544"/>
                <a:gd name="T42" fmla="*/ 7 w 720"/>
                <a:gd name="T43" fmla="*/ 6 h 544"/>
                <a:gd name="T44" fmla="*/ 7 w 720"/>
                <a:gd name="T45" fmla="*/ 6 h 544"/>
                <a:gd name="T46" fmla="*/ 7 w 720"/>
                <a:gd name="T47" fmla="*/ 6 h 544"/>
                <a:gd name="T48" fmla="*/ 7 w 720"/>
                <a:gd name="T49" fmla="*/ 6 h 544"/>
                <a:gd name="T50" fmla="*/ 7 w 720"/>
                <a:gd name="T51" fmla="*/ 6 h 544"/>
                <a:gd name="T52" fmla="*/ 7 w 720"/>
                <a:gd name="T53" fmla="*/ 6 h 544"/>
                <a:gd name="T54" fmla="*/ 7 w 720"/>
                <a:gd name="T55" fmla="*/ 6 h 544"/>
                <a:gd name="T56" fmla="*/ 7 w 720"/>
                <a:gd name="T57" fmla="*/ 6 h 544"/>
                <a:gd name="T58" fmla="*/ 7 w 720"/>
                <a:gd name="T59" fmla="*/ 6 h 544"/>
                <a:gd name="T60" fmla="*/ 7 w 720"/>
                <a:gd name="T61" fmla="*/ 6 h 544"/>
                <a:gd name="T62" fmla="*/ 7 w 720"/>
                <a:gd name="T63" fmla="*/ 6 h 544"/>
                <a:gd name="T64" fmla="*/ 7 w 720"/>
                <a:gd name="T65" fmla="*/ 6 h 544"/>
                <a:gd name="T66" fmla="*/ 7 w 720"/>
                <a:gd name="T67" fmla="*/ 6 h 544"/>
                <a:gd name="T68" fmla="*/ 7 w 720"/>
                <a:gd name="T69" fmla="*/ 6 h 544"/>
                <a:gd name="T70" fmla="*/ 7 w 720"/>
                <a:gd name="T71" fmla="*/ 6 h 544"/>
                <a:gd name="T72" fmla="*/ 7 w 720"/>
                <a:gd name="T73" fmla="*/ 6 h 544"/>
                <a:gd name="T74" fmla="*/ 7 w 720"/>
                <a:gd name="T75" fmla="*/ 6 h 544"/>
                <a:gd name="T76" fmla="*/ 7 w 720"/>
                <a:gd name="T77" fmla="*/ 6 h 544"/>
                <a:gd name="T78" fmla="*/ 7 w 720"/>
                <a:gd name="T79" fmla="*/ 6 h 544"/>
                <a:gd name="T80" fmla="*/ 7 w 720"/>
                <a:gd name="T81" fmla="*/ 6 h 544"/>
                <a:gd name="T82" fmla="*/ 7 w 720"/>
                <a:gd name="T83" fmla="*/ 6 h 544"/>
                <a:gd name="T84" fmla="*/ 7 w 720"/>
                <a:gd name="T85" fmla="*/ 6 h 544"/>
                <a:gd name="T86" fmla="*/ 7 w 720"/>
                <a:gd name="T87" fmla="*/ 6 h 544"/>
                <a:gd name="T88" fmla="*/ 7 w 720"/>
                <a:gd name="T89" fmla="*/ 6 h 544"/>
                <a:gd name="T90" fmla="*/ 7 w 720"/>
                <a:gd name="T91" fmla="*/ 6 h 544"/>
                <a:gd name="T92" fmla="*/ 7 w 720"/>
                <a:gd name="T93" fmla="*/ 6 h 544"/>
                <a:gd name="T94" fmla="*/ 7 w 720"/>
                <a:gd name="T95" fmla="*/ 6 h 544"/>
                <a:gd name="T96" fmla="*/ 7 w 720"/>
                <a:gd name="T97" fmla="*/ 6 h 544"/>
                <a:gd name="T98" fmla="*/ 7 w 720"/>
                <a:gd name="T99" fmla="*/ 6 h 544"/>
                <a:gd name="T100" fmla="*/ 7 w 720"/>
                <a:gd name="T101" fmla="*/ 6 h 544"/>
                <a:gd name="T102" fmla="*/ 7 w 720"/>
                <a:gd name="T103" fmla="*/ 6 h 544"/>
                <a:gd name="T104" fmla="*/ 7 w 720"/>
                <a:gd name="T105" fmla="*/ 6 h 544"/>
                <a:gd name="T106" fmla="*/ 7 w 720"/>
                <a:gd name="T107" fmla="*/ 6 h 544"/>
                <a:gd name="T108" fmla="*/ 7 w 720"/>
                <a:gd name="T109" fmla="*/ 6 h 544"/>
                <a:gd name="T110" fmla="*/ 7 w 720"/>
                <a:gd name="T111" fmla="*/ 4 h 544"/>
                <a:gd name="T112" fmla="*/ 7 w 720"/>
                <a:gd name="T113" fmla="*/ 6 h 544"/>
                <a:gd name="T114" fmla="*/ 7 w 720"/>
                <a:gd name="T115" fmla="*/ 6 h 544"/>
                <a:gd name="T116" fmla="*/ 7 w 720"/>
                <a:gd name="T117" fmla="*/ 6 h 544"/>
                <a:gd name="T118" fmla="*/ 7 w 720"/>
                <a:gd name="T119" fmla="*/ 6 h 5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0"/>
                <a:gd name="T181" fmla="*/ 0 h 544"/>
                <a:gd name="T182" fmla="*/ 720 w 720"/>
                <a:gd name="T183" fmla="*/ 544 h 54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0" h="544">
                  <a:moveTo>
                    <a:pt x="222" y="20"/>
                  </a:moveTo>
                  <a:lnTo>
                    <a:pt x="2" y="40"/>
                  </a:lnTo>
                  <a:lnTo>
                    <a:pt x="2" y="46"/>
                  </a:lnTo>
                  <a:lnTo>
                    <a:pt x="4" y="48"/>
                  </a:lnTo>
                  <a:lnTo>
                    <a:pt x="0" y="50"/>
                  </a:lnTo>
                  <a:lnTo>
                    <a:pt x="2" y="58"/>
                  </a:lnTo>
                  <a:lnTo>
                    <a:pt x="8" y="66"/>
                  </a:lnTo>
                  <a:lnTo>
                    <a:pt x="12" y="70"/>
                  </a:lnTo>
                  <a:lnTo>
                    <a:pt x="14" y="72"/>
                  </a:lnTo>
                  <a:lnTo>
                    <a:pt x="22" y="76"/>
                  </a:lnTo>
                  <a:lnTo>
                    <a:pt x="22" y="80"/>
                  </a:lnTo>
                  <a:lnTo>
                    <a:pt x="18" y="88"/>
                  </a:lnTo>
                  <a:lnTo>
                    <a:pt x="18" y="90"/>
                  </a:lnTo>
                  <a:lnTo>
                    <a:pt x="24" y="94"/>
                  </a:lnTo>
                  <a:lnTo>
                    <a:pt x="24" y="96"/>
                  </a:lnTo>
                  <a:lnTo>
                    <a:pt x="24" y="98"/>
                  </a:lnTo>
                  <a:lnTo>
                    <a:pt x="20" y="102"/>
                  </a:lnTo>
                  <a:lnTo>
                    <a:pt x="20" y="108"/>
                  </a:lnTo>
                  <a:lnTo>
                    <a:pt x="22" y="110"/>
                  </a:lnTo>
                  <a:lnTo>
                    <a:pt x="36" y="106"/>
                  </a:lnTo>
                  <a:lnTo>
                    <a:pt x="40" y="102"/>
                  </a:lnTo>
                  <a:lnTo>
                    <a:pt x="44" y="90"/>
                  </a:lnTo>
                  <a:lnTo>
                    <a:pt x="46" y="86"/>
                  </a:lnTo>
                  <a:lnTo>
                    <a:pt x="50" y="88"/>
                  </a:lnTo>
                  <a:lnTo>
                    <a:pt x="56" y="88"/>
                  </a:lnTo>
                  <a:lnTo>
                    <a:pt x="58" y="86"/>
                  </a:lnTo>
                  <a:lnTo>
                    <a:pt x="62" y="88"/>
                  </a:lnTo>
                  <a:lnTo>
                    <a:pt x="60" y="90"/>
                  </a:lnTo>
                  <a:lnTo>
                    <a:pt x="52" y="98"/>
                  </a:lnTo>
                  <a:lnTo>
                    <a:pt x="54" y="100"/>
                  </a:lnTo>
                  <a:lnTo>
                    <a:pt x="60" y="96"/>
                  </a:lnTo>
                  <a:lnTo>
                    <a:pt x="72" y="96"/>
                  </a:lnTo>
                  <a:lnTo>
                    <a:pt x="110" y="82"/>
                  </a:lnTo>
                  <a:lnTo>
                    <a:pt x="116" y="82"/>
                  </a:lnTo>
                  <a:lnTo>
                    <a:pt x="116" y="86"/>
                  </a:lnTo>
                  <a:lnTo>
                    <a:pt x="108" y="92"/>
                  </a:lnTo>
                  <a:lnTo>
                    <a:pt x="112" y="94"/>
                  </a:lnTo>
                  <a:lnTo>
                    <a:pt x="130" y="94"/>
                  </a:lnTo>
                  <a:lnTo>
                    <a:pt x="146" y="100"/>
                  </a:lnTo>
                  <a:lnTo>
                    <a:pt x="164" y="110"/>
                  </a:lnTo>
                  <a:lnTo>
                    <a:pt x="168" y="112"/>
                  </a:lnTo>
                  <a:lnTo>
                    <a:pt x="168" y="106"/>
                  </a:lnTo>
                  <a:lnTo>
                    <a:pt x="172" y="102"/>
                  </a:lnTo>
                  <a:lnTo>
                    <a:pt x="174" y="108"/>
                  </a:lnTo>
                  <a:lnTo>
                    <a:pt x="184" y="110"/>
                  </a:lnTo>
                  <a:lnTo>
                    <a:pt x="188" y="112"/>
                  </a:lnTo>
                  <a:lnTo>
                    <a:pt x="188" y="114"/>
                  </a:lnTo>
                  <a:lnTo>
                    <a:pt x="184" y="116"/>
                  </a:lnTo>
                  <a:lnTo>
                    <a:pt x="186" y="118"/>
                  </a:lnTo>
                  <a:lnTo>
                    <a:pt x="208" y="136"/>
                  </a:lnTo>
                  <a:lnTo>
                    <a:pt x="210" y="142"/>
                  </a:lnTo>
                  <a:lnTo>
                    <a:pt x="208" y="146"/>
                  </a:lnTo>
                  <a:lnTo>
                    <a:pt x="206" y="150"/>
                  </a:lnTo>
                  <a:lnTo>
                    <a:pt x="204" y="148"/>
                  </a:lnTo>
                  <a:lnTo>
                    <a:pt x="202" y="142"/>
                  </a:lnTo>
                  <a:lnTo>
                    <a:pt x="200" y="148"/>
                  </a:lnTo>
                  <a:lnTo>
                    <a:pt x="202" y="152"/>
                  </a:lnTo>
                  <a:lnTo>
                    <a:pt x="206" y="154"/>
                  </a:lnTo>
                  <a:lnTo>
                    <a:pt x="236" y="146"/>
                  </a:lnTo>
                  <a:lnTo>
                    <a:pt x="238" y="142"/>
                  </a:lnTo>
                  <a:lnTo>
                    <a:pt x="250" y="140"/>
                  </a:lnTo>
                  <a:lnTo>
                    <a:pt x="274" y="120"/>
                  </a:lnTo>
                  <a:lnTo>
                    <a:pt x="290" y="120"/>
                  </a:lnTo>
                  <a:lnTo>
                    <a:pt x="290" y="116"/>
                  </a:lnTo>
                  <a:lnTo>
                    <a:pt x="288" y="112"/>
                  </a:lnTo>
                  <a:lnTo>
                    <a:pt x="292" y="102"/>
                  </a:lnTo>
                  <a:lnTo>
                    <a:pt x="320" y="98"/>
                  </a:lnTo>
                  <a:lnTo>
                    <a:pt x="358" y="118"/>
                  </a:lnTo>
                  <a:lnTo>
                    <a:pt x="360" y="124"/>
                  </a:lnTo>
                  <a:lnTo>
                    <a:pt x="370" y="132"/>
                  </a:lnTo>
                  <a:lnTo>
                    <a:pt x="378" y="146"/>
                  </a:lnTo>
                  <a:lnTo>
                    <a:pt x="402" y="162"/>
                  </a:lnTo>
                  <a:lnTo>
                    <a:pt x="406" y="170"/>
                  </a:lnTo>
                  <a:lnTo>
                    <a:pt x="412" y="176"/>
                  </a:lnTo>
                  <a:lnTo>
                    <a:pt x="432" y="176"/>
                  </a:lnTo>
                  <a:lnTo>
                    <a:pt x="446" y="196"/>
                  </a:lnTo>
                  <a:lnTo>
                    <a:pt x="450" y="200"/>
                  </a:lnTo>
                  <a:lnTo>
                    <a:pt x="448" y="206"/>
                  </a:lnTo>
                  <a:lnTo>
                    <a:pt x="454" y="228"/>
                  </a:lnTo>
                  <a:lnTo>
                    <a:pt x="452" y="252"/>
                  </a:lnTo>
                  <a:lnTo>
                    <a:pt x="446" y="278"/>
                  </a:lnTo>
                  <a:lnTo>
                    <a:pt x="446" y="300"/>
                  </a:lnTo>
                  <a:lnTo>
                    <a:pt x="450" y="306"/>
                  </a:lnTo>
                  <a:lnTo>
                    <a:pt x="466" y="316"/>
                  </a:lnTo>
                  <a:lnTo>
                    <a:pt x="470" y="308"/>
                  </a:lnTo>
                  <a:lnTo>
                    <a:pt x="466" y="304"/>
                  </a:lnTo>
                  <a:lnTo>
                    <a:pt x="460" y="290"/>
                  </a:lnTo>
                  <a:lnTo>
                    <a:pt x="462" y="288"/>
                  </a:lnTo>
                  <a:lnTo>
                    <a:pt x="470" y="286"/>
                  </a:lnTo>
                  <a:lnTo>
                    <a:pt x="476" y="300"/>
                  </a:lnTo>
                  <a:lnTo>
                    <a:pt x="480" y="300"/>
                  </a:lnTo>
                  <a:lnTo>
                    <a:pt x="482" y="292"/>
                  </a:lnTo>
                  <a:lnTo>
                    <a:pt x="484" y="292"/>
                  </a:lnTo>
                  <a:lnTo>
                    <a:pt x="488" y="294"/>
                  </a:lnTo>
                  <a:lnTo>
                    <a:pt x="488" y="300"/>
                  </a:lnTo>
                  <a:lnTo>
                    <a:pt x="484" y="308"/>
                  </a:lnTo>
                  <a:lnTo>
                    <a:pt x="480" y="314"/>
                  </a:lnTo>
                  <a:lnTo>
                    <a:pt x="474" y="330"/>
                  </a:lnTo>
                  <a:lnTo>
                    <a:pt x="470" y="332"/>
                  </a:lnTo>
                  <a:lnTo>
                    <a:pt x="470" y="340"/>
                  </a:lnTo>
                  <a:lnTo>
                    <a:pt x="476" y="346"/>
                  </a:lnTo>
                  <a:lnTo>
                    <a:pt x="484" y="354"/>
                  </a:lnTo>
                  <a:lnTo>
                    <a:pt x="498" y="384"/>
                  </a:lnTo>
                  <a:lnTo>
                    <a:pt x="518" y="396"/>
                  </a:lnTo>
                  <a:lnTo>
                    <a:pt x="520" y="396"/>
                  </a:lnTo>
                  <a:lnTo>
                    <a:pt x="520" y="390"/>
                  </a:lnTo>
                  <a:lnTo>
                    <a:pt x="528" y="390"/>
                  </a:lnTo>
                  <a:lnTo>
                    <a:pt x="532" y="402"/>
                  </a:lnTo>
                  <a:lnTo>
                    <a:pt x="532" y="408"/>
                  </a:lnTo>
                  <a:lnTo>
                    <a:pt x="540" y="424"/>
                  </a:lnTo>
                  <a:lnTo>
                    <a:pt x="548" y="430"/>
                  </a:lnTo>
                  <a:lnTo>
                    <a:pt x="558" y="432"/>
                  </a:lnTo>
                  <a:lnTo>
                    <a:pt x="572" y="474"/>
                  </a:lnTo>
                  <a:lnTo>
                    <a:pt x="578" y="476"/>
                  </a:lnTo>
                  <a:lnTo>
                    <a:pt x="598" y="482"/>
                  </a:lnTo>
                  <a:lnTo>
                    <a:pt x="606" y="486"/>
                  </a:lnTo>
                  <a:lnTo>
                    <a:pt x="630" y="514"/>
                  </a:lnTo>
                  <a:lnTo>
                    <a:pt x="640" y="522"/>
                  </a:lnTo>
                  <a:lnTo>
                    <a:pt x="644" y="522"/>
                  </a:lnTo>
                  <a:lnTo>
                    <a:pt x="650" y="526"/>
                  </a:lnTo>
                  <a:lnTo>
                    <a:pt x="652" y="532"/>
                  </a:lnTo>
                  <a:lnTo>
                    <a:pt x="646" y="532"/>
                  </a:lnTo>
                  <a:lnTo>
                    <a:pt x="642" y="532"/>
                  </a:lnTo>
                  <a:lnTo>
                    <a:pt x="640" y="532"/>
                  </a:lnTo>
                  <a:lnTo>
                    <a:pt x="638" y="532"/>
                  </a:lnTo>
                  <a:lnTo>
                    <a:pt x="636" y="536"/>
                  </a:lnTo>
                  <a:lnTo>
                    <a:pt x="640" y="540"/>
                  </a:lnTo>
                  <a:lnTo>
                    <a:pt x="652" y="544"/>
                  </a:lnTo>
                  <a:lnTo>
                    <a:pt x="658" y="540"/>
                  </a:lnTo>
                  <a:lnTo>
                    <a:pt x="666" y="538"/>
                  </a:lnTo>
                  <a:lnTo>
                    <a:pt x="702" y="524"/>
                  </a:lnTo>
                  <a:lnTo>
                    <a:pt x="708" y="512"/>
                  </a:lnTo>
                  <a:lnTo>
                    <a:pt x="710" y="508"/>
                  </a:lnTo>
                  <a:lnTo>
                    <a:pt x="704" y="490"/>
                  </a:lnTo>
                  <a:lnTo>
                    <a:pt x="706" y="480"/>
                  </a:lnTo>
                  <a:lnTo>
                    <a:pt x="712" y="464"/>
                  </a:lnTo>
                  <a:lnTo>
                    <a:pt x="720" y="466"/>
                  </a:lnTo>
                  <a:lnTo>
                    <a:pt x="712" y="432"/>
                  </a:lnTo>
                  <a:lnTo>
                    <a:pt x="714" y="414"/>
                  </a:lnTo>
                  <a:lnTo>
                    <a:pt x="712" y="382"/>
                  </a:lnTo>
                  <a:lnTo>
                    <a:pt x="704" y="356"/>
                  </a:lnTo>
                  <a:lnTo>
                    <a:pt x="700" y="348"/>
                  </a:lnTo>
                  <a:lnTo>
                    <a:pt x="676" y="316"/>
                  </a:lnTo>
                  <a:lnTo>
                    <a:pt x="662" y="280"/>
                  </a:lnTo>
                  <a:lnTo>
                    <a:pt x="642" y="256"/>
                  </a:lnTo>
                  <a:lnTo>
                    <a:pt x="644" y="252"/>
                  </a:lnTo>
                  <a:lnTo>
                    <a:pt x="642" y="248"/>
                  </a:lnTo>
                  <a:lnTo>
                    <a:pt x="636" y="234"/>
                  </a:lnTo>
                  <a:lnTo>
                    <a:pt x="636" y="228"/>
                  </a:lnTo>
                  <a:lnTo>
                    <a:pt x="642" y="218"/>
                  </a:lnTo>
                  <a:lnTo>
                    <a:pt x="642" y="216"/>
                  </a:lnTo>
                  <a:lnTo>
                    <a:pt x="618" y="182"/>
                  </a:lnTo>
                  <a:lnTo>
                    <a:pt x="604" y="168"/>
                  </a:lnTo>
                  <a:lnTo>
                    <a:pt x="594" y="162"/>
                  </a:lnTo>
                  <a:lnTo>
                    <a:pt x="592" y="158"/>
                  </a:lnTo>
                  <a:lnTo>
                    <a:pt x="576" y="138"/>
                  </a:lnTo>
                  <a:lnTo>
                    <a:pt x="556" y="100"/>
                  </a:lnTo>
                  <a:lnTo>
                    <a:pt x="550" y="78"/>
                  </a:lnTo>
                  <a:lnTo>
                    <a:pt x="538" y="48"/>
                  </a:lnTo>
                  <a:lnTo>
                    <a:pt x="538" y="42"/>
                  </a:lnTo>
                  <a:lnTo>
                    <a:pt x="532" y="38"/>
                  </a:lnTo>
                  <a:lnTo>
                    <a:pt x="528" y="36"/>
                  </a:lnTo>
                  <a:lnTo>
                    <a:pt x="526" y="14"/>
                  </a:lnTo>
                  <a:lnTo>
                    <a:pt x="522" y="6"/>
                  </a:lnTo>
                  <a:lnTo>
                    <a:pt x="516" y="8"/>
                  </a:lnTo>
                  <a:lnTo>
                    <a:pt x="502" y="6"/>
                  </a:lnTo>
                  <a:lnTo>
                    <a:pt x="486" y="0"/>
                  </a:lnTo>
                  <a:lnTo>
                    <a:pt x="478" y="4"/>
                  </a:lnTo>
                  <a:lnTo>
                    <a:pt x="476" y="8"/>
                  </a:lnTo>
                  <a:lnTo>
                    <a:pt x="476" y="16"/>
                  </a:lnTo>
                  <a:lnTo>
                    <a:pt x="482" y="38"/>
                  </a:lnTo>
                  <a:lnTo>
                    <a:pt x="480" y="50"/>
                  </a:lnTo>
                  <a:lnTo>
                    <a:pt x="468" y="48"/>
                  </a:lnTo>
                  <a:lnTo>
                    <a:pt x="466" y="44"/>
                  </a:lnTo>
                  <a:lnTo>
                    <a:pt x="462" y="32"/>
                  </a:lnTo>
                  <a:lnTo>
                    <a:pt x="236" y="46"/>
                  </a:lnTo>
                  <a:lnTo>
                    <a:pt x="230" y="38"/>
                  </a:lnTo>
                  <a:lnTo>
                    <a:pt x="230" y="32"/>
                  </a:lnTo>
                  <a:lnTo>
                    <a:pt x="222" y="24"/>
                  </a:lnTo>
                  <a:lnTo>
                    <a:pt x="222" y="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4" name="Freeform 35"/>
            <p:cNvSpPr>
              <a:spLocks/>
            </p:cNvSpPr>
            <p:nvPr/>
          </p:nvSpPr>
          <p:spPr bwMode="grayWhite">
            <a:xfrm>
              <a:off x="4176" y="1879"/>
              <a:ext cx="336" cy="163"/>
            </a:xfrm>
            <a:custGeom>
              <a:avLst/>
              <a:gdLst>
                <a:gd name="T0" fmla="*/ 6 w 362"/>
                <a:gd name="T1" fmla="*/ 7 h 174"/>
                <a:gd name="T2" fmla="*/ 6 w 362"/>
                <a:gd name="T3" fmla="*/ 7 h 174"/>
                <a:gd name="T4" fmla="*/ 6 w 362"/>
                <a:gd name="T5" fmla="*/ 7 h 174"/>
                <a:gd name="T6" fmla="*/ 6 w 362"/>
                <a:gd name="T7" fmla="*/ 7 h 174"/>
                <a:gd name="T8" fmla="*/ 6 w 362"/>
                <a:gd name="T9" fmla="*/ 7 h 174"/>
                <a:gd name="T10" fmla="*/ 6 w 362"/>
                <a:gd name="T11" fmla="*/ 7 h 174"/>
                <a:gd name="T12" fmla="*/ 6 w 362"/>
                <a:gd name="T13" fmla="*/ 7 h 174"/>
                <a:gd name="T14" fmla="*/ 6 w 362"/>
                <a:gd name="T15" fmla="*/ 7 h 174"/>
                <a:gd name="T16" fmla="*/ 6 w 362"/>
                <a:gd name="T17" fmla="*/ 7 h 174"/>
                <a:gd name="T18" fmla="*/ 6 w 362"/>
                <a:gd name="T19" fmla="*/ 7 h 174"/>
                <a:gd name="T20" fmla="*/ 6 w 362"/>
                <a:gd name="T21" fmla="*/ 7 h 174"/>
                <a:gd name="T22" fmla="*/ 6 w 362"/>
                <a:gd name="T23" fmla="*/ 7 h 174"/>
                <a:gd name="T24" fmla="*/ 6 w 362"/>
                <a:gd name="T25" fmla="*/ 7 h 174"/>
                <a:gd name="T26" fmla="*/ 6 w 362"/>
                <a:gd name="T27" fmla="*/ 7 h 174"/>
                <a:gd name="T28" fmla="*/ 6 w 362"/>
                <a:gd name="T29" fmla="*/ 7 h 174"/>
                <a:gd name="T30" fmla="*/ 6 w 362"/>
                <a:gd name="T31" fmla="*/ 7 h 174"/>
                <a:gd name="T32" fmla="*/ 6 w 362"/>
                <a:gd name="T33" fmla="*/ 7 h 174"/>
                <a:gd name="T34" fmla="*/ 6 w 362"/>
                <a:gd name="T35" fmla="*/ 7 h 174"/>
                <a:gd name="T36" fmla="*/ 6 w 362"/>
                <a:gd name="T37" fmla="*/ 7 h 174"/>
                <a:gd name="T38" fmla="*/ 6 w 362"/>
                <a:gd name="T39" fmla="*/ 7 h 174"/>
                <a:gd name="T40" fmla="*/ 6 w 362"/>
                <a:gd name="T41" fmla="*/ 7 h 174"/>
                <a:gd name="T42" fmla="*/ 6 w 362"/>
                <a:gd name="T43" fmla="*/ 7 h 174"/>
                <a:gd name="T44" fmla="*/ 6 w 362"/>
                <a:gd name="T45" fmla="*/ 7 h 174"/>
                <a:gd name="T46" fmla="*/ 6 w 362"/>
                <a:gd name="T47" fmla="*/ 7 h 174"/>
                <a:gd name="T48" fmla="*/ 6 w 362"/>
                <a:gd name="T49" fmla="*/ 7 h 174"/>
                <a:gd name="T50" fmla="*/ 6 w 362"/>
                <a:gd name="T51" fmla="*/ 7 h 174"/>
                <a:gd name="T52" fmla="*/ 6 w 362"/>
                <a:gd name="T53" fmla="*/ 7 h 174"/>
                <a:gd name="T54" fmla="*/ 6 w 362"/>
                <a:gd name="T55" fmla="*/ 7 h 174"/>
                <a:gd name="T56" fmla="*/ 6 w 362"/>
                <a:gd name="T57" fmla="*/ 7 h 174"/>
                <a:gd name="T58" fmla="*/ 6 w 362"/>
                <a:gd name="T59" fmla="*/ 7 h 174"/>
                <a:gd name="T60" fmla="*/ 6 w 362"/>
                <a:gd name="T61" fmla="*/ 7 h 174"/>
                <a:gd name="T62" fmla="*/ 6 w 362"/>
                <a:gd name="T63" fmla="*/ 7 h 174"/>
                <a:gd name="T64" fmla="*/ 6 w 362"/>
                <a:gd name="T65" fmla="*/ 7 h 174"/>
                <a:gd name="T66" fmla="*/ 6 w 362"/>
                <a:gd name="T67" fmla="*/ 7 h 174"/>
                <a:gd name="T68" fmla="*/ 6 w 362"/>
                <a:gd name="T69" fmla="*/ 7 h 174"/>
                <a:gd name="T70" fmla="*/ 6 w 362"/>
                <a:gd name="T71" fmla="*/ 7 h 174"/>
                <a:gd name="T72" fmla="*/ 6 w 362"/>
                <a:gd name="T73" fmla="*/ 7 h 174"/>
                <a:gd name="T74" fmla="*/ 6 w 362"/>
                <a:gd name="T75" fmla="*/ 7 h 174"/>
                <a:gd name="T76" fmla="*/ 6 w 362"/>
                <a:gd name="T77" fmla="*/ 7 h 174"/>
                <a:gd name="T78" fmla="*/ 6 w 362"/>
                <a:gd name="T79" fmla="*/ 7 h 174"/>
                <a:gd name="T80" fmla="*/ 6 w 362"/>
                <a:gd name="T81" fmla="*/ 7 h 174"/>
                <a:gd name="T82" fmla="*/ 6 w 362"/>
                <a:gd name="T83" fmla="*/ 7 h 174"/>
                <a:gd name="T84" fmla="*/ 6 w 362"/>
                <a:gd name="T85" fmla="*/ 7 h 174"/>
                <a:gd name="T86" fmla="*/ 6 w 362"/>
                <a:gd name="T87" fmla="*/ 7 h 174"/>
                <a:gd name="T88" fmla="*/ 6 w 362"/>
                <a:gd name="T89" fmla="*/ 7 h 174"/>
                <a:gd name="T90" fmla="*/ 6 w 362"/>
                <a:gd name="T91" fmla="*/ 7 h 174"/>
                <a:gd name="T92" fmla="*/ 6 w 362"/>
                <a:gd name="T93" fmla="*/ 7 h 174"/>
                <a:gd name="T94" fmla="*/ 6 w 362"/>
                <a:gd name="T95" fmla="*/ 7 h 174"/>
                <a:gd name="T96" fmla="*/ 6 w 362"/>
                <a:gd name="T97" fmla="*/ 7 h 174"/>
                <a:gd name="T98" fmla="*/ 6 w 362"/>
                <a:gd name="T99" fmla="*/ 7 h 174"/>
                <a:gd name="T100" fmla="*/ 6 w 362"/>
                <a:gd name="T101" fmla="*/ 7 h 174"/>
                <a:gd name="T102" fmla="*/ 6 w 362"/>
                <a:gd name="T103" fmla="*/ 7 h 174"/>
                <a:gd name="T104" fmla="*/ 6 w 362"/>
                <a:gd name="T105" fmla="*/ 0 h 1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2"/>
                <a:gd name="T160" fmla="*/ 0 h 174"/>
                <a:gd name="T161" fmla="*/ 362 w 362"/>
                <a:gd name="T162" fmla="*/ 174 h 1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2" h="174">
                  <a:moveTo>
                    <a:pt x="274" y="0"/>
                  </a:moveTo>
                  <a:lnTo>
                    <a:pt x="208" y="12"/>
                  </a:lnTo>
                  <a:lnTo>
                    <a:pt x="0" y="52"/>
                  </a:lnTo>
                  <a:lnTo>
                    <a:pt x="12" y="104"/>
                  </a:lnTo>
                  <a:lnTo>
                    <a:pt x="16" y="96"/>
                  </a:lnTo>
                  <a:lnTo>
                    <a:pt x="20" y="94"/>
                  </a:lnTo>
                  <a:lnTo>
                    <a:pt x="36" y="76"/>
                  </a:lnTo>
                  <a:lnTo>
                    <a:pt x="42" y="74"/>
                  </a:lnTo>
                  <a:lnTo>
                    <a:pt x="48" y="66"/>
                  </a:lnTo>
                  <a:lnTo>
                    <a:pt x="54" y="62"/>
                  </a:lnTo>
                  <a:lnTo>
                    <a:pt x="58" y="52"/>
                  </a:lnTo>
                  <a:lnTo>
                    <a:pt x="62" y="58"/>
                  </a:lnTo>
                  <a:lnTo>
                    <a:pt x="72" y="60"/>
                  </a:lnTo>
                  <a:lnTo>
                    <a:pt x="82" y="56"/>
                  </a:lnTo>
                  <a:lnTo>
                    <a:pt x="84" y="50"/>
                  </a:lnTo>
                  <a:lnTo>
                    <a:pt x="108" y="42"/>
                  </a:lnTo>
                  <a:lnTo>
                    <a:pt x="114" y="44"/>
                  </a:lnTo>
                  <a:lnTo>
                    <a:pt x="120" y="46"/>
                  </a:lnTo>
                  <a:lnTo>
                    <a:pt x="128" y="42"/>
                  </a:lnTo>
                  <a:lnTo>
                    <a:pt x="130" y="50"/>
                  </a:lnTo>
                  <a:lnTo>
                    <a:pt x="134" y="52"/>
                  </a:lnTo>
                  <a:lnTo>
                    <a:pt x="142" y="70"/>
                  </a:lnTo>
                  <a:lnTo>
                    <a:pt x="148" y="68"/>
                  </a:lnTo>
                  <a:lnTo>
                    <a:pt x="154" y="72"/>
                  </a:lnTo>
                  <a:lnTo>
                    <a:pt x="162" y="74"/>
                  </a:lnTo>
                  <a:lnTo>
                    <a:pt x="158" y="82"/>
                  </a:lnTo>
                  <a:lnTo>
                    <a:pt x="166" y="92"/>
                  </a:lnTo>
                  <a:lnTo>
                    <a:pt x="182" y="92"/>
                  </a:lnTo>
                  <a:lnTo>
                    <a:pt x="188" y="98"/>
                  </a:lnTo>
                  <a:lnTo>
                    <a:pt x="198" y="102"/>
                  </a:lnTo>
                  <a:lnTo>
                    <a:pt x="204" y="110"/>
                  </a:lnTo>
                  <a:lnTo>
                    <a:pt x="202" y="114"/>
                  </a:lnTo>
                  <a:lnTo>
                    <a:pt x="192" y="132"/>
                  </a:lnTo>
                  <a:lnTo>
                    <a:pt x="188" y="148"/>
                  </a:lnTo>
                  <a:lnTo>
                    <a:pt x="188" y="158"/>
                  </a:lnTo>
                  <a:lnTo>
                    <a:pt x="200" y="160"/>
                  </a:lnTo>
                  <a:lnTo>
                    <a:pt x="210" y="152"/>
                  </a:lnTo>
                  <a:lnTo>
                    <a:pt x="218" y="162"/>
                  </a:lnTo>
                  <a:lnTo>
                    <a:pt x="224" y="164"/>
                  </a:lnTo>
                  <a:lnTo>
                    <a:pt x="224" y="162"/>
                  </a:lnTo>
                  <a:lnTo>
                    <a:pt x="232" y="160"/>
                  </a:lnTo>
                  <a:lnTo>
                    <a:pt x="246" y="160"/>
                  </a:lnTo>
                  <a:lnTo>
                    <a:pt x="262" y="166"/>
                  </a:lnTo>
                  <a:lnTo>
                    <a:pt x="268" y="170"/>
                  </a:lnTo>
                  <a:lnTo>
                    <a:pt x="272" y="170"/>
                  </a:lnTo>
                  <a:lnTo>
                    <a:pt x="272" y="166"/>
                  </a:lnTo>
                  <a:lnTo>
                    <a:pt x="268" y="162"/>
                  </a:lnTo>
                  <a:lnTo>
                    <a:pt x="262" y="150"/>
                  </a:lnTo>
                  <a:lnTo>
                    <a:pt x="256" y="148"/>
                  </a:lnTo>
                  <a:lnTo>
                    <a:pt x="254" y="146"/>
                  </a:lnTo>
                  <a:lnTo>
                    <a:pt x="256" y="144"/>
                  </a:lnTo>
                  <a:lnTo>
                    <a:pt x="258" y="144"/>
                  </a:lnTo>
                  <a:lnTo>
                    <a:pt x="260" y="140"/>
                  </a:lnTo>
                  <a:lnTo>
                    <a:pt x="252" y="136"/>
                  </a:lnTo>
                  <a:lnTo>
                    <a:pt x="246" y="126"/>
                  </a:lnTo>
                  <a:lnTo>
                    <a:pt x="240" y="110"/>
                  </a:lnTo>
                  <a:lnTo>
                    <a:pt x="238" y="104"/>
                  </a:lnTo>
                  <a:lnTo>
                    <a:pt x="238" y="92"/>
                  </a:lnTo>
                  <a:lnTo>
                    <a:pt x="240" y="74"/>
                  </a:lnTo>
                  <a:lnTo>
                    <a:pt x="240" y="70"/>
                  </a:lnTo>
                  <a:lnTo>
                    <a:pt x="236" y="68"/>
                  </a:lnTo>
                  <a:lnTo>
                    <a:pt x="236" y="62"/>
                  </a:lnTo>
                  <a:lnTo>
                    <a:pt x="238" y="58"/>
                  </a:lnTo>
                  <a:lnTo>
                    <a:pt x="240" y="54"/>
                  </a:lnTo>
                  <a:lnTo>
                    <a:pt x="242" y="48"/>
                  </a:lnTo>
                  <a:lnTo>
                    <a:pt x="256" y="38"/>
                  </a:lnTo>
                  <a:lnTo>
                    <a:pt x="258" y="36"/>
                  </a:lnTo>
                  <a:lnTo>
                    <a:pt x="262" y="22"/>
                  </a:lnTo>
                  <a:lnTo>
                    <a:pt x="270" y="22"/>
                  </a:lnTo>
                  <a:lnTo>
                    <a:pt x="272" y="28"/>
                  </a:lnTo>
                  <a:lnTo>
                    <a:pt x="266" y="38"/>
                  </a:lnTo>
                  <a:lnTo>
                    <a:pt x="262" y="46"/>
                  </a:lnTo>
                  <a:lnTo>
                    <a:pt x="256" y="52"/>
                  </a:lnTo>
                  <a:lnTo>
                    <a:pt x="252" y="60"/>
                  </a:lnTo>
                  <a:lnTo>
                    <a:pt x="258" y="70"/>
                  </a:lnTo>
                  <a:lnTo>
                    <a:pt x="264" y="72"/>
                  </a:lnTo>
                  <a:lnTo>
                    <a:pt x="268" y="90"/>
                  </a:lnTo>
                  <a:lnTo>
                    <a:pt x="266" y="92"/>
                  </a:lnTo>
                  <a:lnTo>
                    <a:pt x="256" y="100"/>
                  </a:lnTo>
                  <a:lnTo>
                    <a:pt x="258" y="104"/>
                  </a:lnTo>
                  <a:lnTo>
                    <a:pt x="266" y="106"/>
                  </a:lnTo>
                  <a:lnTo>
                    <a:pt x="268" y="110"/>
                  </a:lnTo>
                  <a:lnTo>
                    <a:pt x="266" y="118"/>
                  </a:lnTo>
                  <a:lnTo>
                    <a:pt x="268" y="124"/>
                  </a:lnTo>
                  <a:lnTo>
                    <a:pt x="268" y="128"/>
                  </a:lnTo>
                  <a:lnTo>
                    <a:pt x="272" y="140"/>
                  </a:lnTo>
                  <a:lnTo>
                    <a:pt x="284" y="148"/>
                  </a:lnTo>
                  <a:lnTo>
                    <a:pt x="290" y="148"/>
                  </a:lnTo>
                  <a:lnTo>
                    <a:pt x="292" y="144"/>
                  </a:lnTo>
                  <a:lnTo>
                    <a:pt x="300" y="144"/>
                  </a:lnTo>
                  <a:lnTo>
                    <a:pt x="302" y="146"/>
                  </a:lnTo>
                  <a:lnTo>
                    <a:pt x="300" y="152"/>
                  </a:lnTo>
                  <a:lnTo>
                    <a:pt x="306" y="162"/>
                  </a:lnTo>
                  <a:lnTo>
                    <a:pt x="308" y="166"/>
                  </a:lnTo>
                  <a:lnTo>
                    <a:pt x="310" y="172"/>
                  </a:lnTo>
                  <a:lnTo>
                    <a:pt x="320" y="172"/>
                  </a:lnTo>
                  <a:lnTo>
                    <a:pt x="322" y="174"/>
                  </a:lnTo>
                  <a:lnTo>
                    <a:pt x="328" y="166"/>
                  </a:lnTo>
                  <a:lnTo>
                    <a:pt x="352" y="158"/>
                  </a:lnTo>
                  <a:lnTo>
                    <a:pt x="354" y="154"/>
                  </a:lnTo>
                  <a:lnTo>
                    <a:pt x="356" y="148"/>
                  </a:lnTo>
                  <a:lnTo>
                    <a:pt x="362" y="114"/>
                  </a:lnTo>
                  <a:lnTo>
                    <a:pt x="360" y="112"/>
                  </a:lnTo>
                  <a:lnTo>
                    <a:pt x="310" y="122"/>
                  </a:lnTo>
                  <a:lnTo>
                    <a:pt x="2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5" name="Freeform 36"/>
            <p:cNvSpPr>
              <a:spLocks/>
            </p:cNvSpPr>
            <p:nvPr/>
          </p:nvSpPr>
          <p:spPr bwMode="grayWhite">
            <a:xfrm>
              <a:off x="4429" y="1866"/>
              <a:ext cx="80" cy="127"/>
            </a:xfrm>
            <a:custGeom>
              <a:avLst/>
              <a:gdLst>
                <a:gd name="T0" fmla="*/ 7 w 86"/>
                <a:gd name="T1" fmla="*/ 6 h 138"/>
                <a:gd name="T2" fmla="*/ 7 w 86"/>
                <a:gd name="T3" fmla="*/ 6 h 138"/>
                <a:gd name="T4" fmla="*/ 7 w 86"/>
                <a:gd name="T5" fmla="*/ 6 h 138"/>
                <a:gd name="T6" fmla="*/ 7 w 86"/>
                <a:gd name="T7" fmla="*/ 6 h 138"/>
                <a:gd name="T8" fmla="*/ 7 w 86"/>
                <a:gd name="T9" fmla="*/ 6 h 138"/>
                <a:gd name="T10" fmla="*/ 7 w 86"/>
                <a:gd name="T11" fmla="*/ 6 h 138"/>
                <a:gd name="T12" fmla="*/ 7 w 86"/>
                <a:gd name="T13" fmla="*/ 6 h 138"/>
                <a:gd name="T14" fmla="*/ 7 w 86"/>
                <a:gd name="T15" fmla="*/ 6 h 138"/>
                <a:gd name="T16" fmla="*/ 7 w 86"/>
                <a:gd name="T17" fmla="*/ 6 h 138"/>
                <a:gd name="T18" fmla="*/ 7 w 86"/>
                <a:gd name="T19" fmla="*/ 6 h 138"/>
                <a:gd name="T20" fmla="*/ 7 w 86"/>
                <a:gd name="T21" fmla="*/ 6 h 138"/>
                <a:gd name="T22" fmla="*/ 7 w 86"/>
                <a:gd name="T23" fmla="*/ 6 h 138"/>
                <a:gd name="T24" fmla="*/ 7 w 86"/>
                <a:gd name="T25" fmla="*/ 6 h 138"/>
                <a:gd name="T26" fmla="*/ 7 w 86"/>
                <a:gd name="T27" fmla="*/ 6 h 138"/>
                <a:gd name="T28" fmla="*/ 7 w 86"/>
                <a:gd name="T29" fmla="*/ 2 h 138"/>
                <a:gd name="T30" fmla="*/ 7 w 86"/>
                <a:gd name="T31" fmla="*/ 0 h 138"/>
                <a:gd name="T32" fmla="*/ 7 w 86"/>
                <a:gd name="T33" fmla="*/ 0 h 138"/>
                <a:gd name="T34" fmla="*/ 4 w 86"/>
                <a:gd name="T35" fmla="*/ 6 h 138"/>
                <a:gd name="T36" fmla="*/ 4 w 86"/>
                <a:gd name="T37" fmla="*/ 6 h 138"/>
                <a:gd name="T38" fmla="*/ 2 w 86"/>
                <a:gd name="T39" fmla="*/ 6 h 138"/>
                <a:gd name="T40" fmla="*/ 0 w 86"/>
                <a:gd name="T41" fmla="*/ 6 h 138"/>
                <a:gd name="T42" fmla="*/ 7 w 86"/>
                <a:gd name="T43" fmla="*/ 6 h 138"/>
                <a:gd name="T44" fmla="*/ 7 w 86"/>
                <a:gd name="T45" fmla="*/ 6 h 1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6"/>
                <a:gd name="T70" fmla="*/ 0 h 138"/>
                <a:gd name="T71" fmla="*/ 86 w 86"/>
                <a:gd name="T72" fmla="*/ 138 h 1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6" h="138">
                  <a:moveTo>
                    <a:pt x="86" y="128"/>
                  </a:moveTo>
                  <a:lnTo>
                    <a:pt x="86" y="118"/>
                  </a:lnTo>
                  <a:lnTo>
                    <a:pt x="80" y="104"/>
                  </a:lnTo>
                  <a:lnTo>
                    <a:pt x="70" y="94"/>
                  </a:lnTo>
                  <a:lnTo>
                    <a:pt x="56" y="86"/>
                  </a:lnTo>
                  <a:lnTo>
                    <a:pt x="52" y="80"/>
                  </a:lnTo>
                  <a:lnTo>
                    <a:pt x="48" y="72"/>
                  </a:lnTo>
                  <a:lnTo>
                    <a:pt x="38" y="54"/>
                  </a:lnTo>
                  <a:lnTo>
                    <a:pt x="34" y="46"/>
                  </a:lnTo>
                  <a:lnTo>
                    <a:pt x="24" y="36"/>
                  </a:lnTo>
                  <a:lnTo>
                    <a:pt x="22" y="30"/>
                  </a:lnTo>
                  <a:lnTo>
                    <a:pt x="20" y="24"/>
                  </a:lnTo>
                  <a:lnTo>
                    <a:pt x="20" y="22"/>
                  </a:lnTo>
                  <a:lnTo>
                    <a:pt x="20" y="20"/>
                  </a:lnTo>
                  <a:lnTo>
                    <a:pt x="26" y="2"/>
                  </a:lnTo>
                  <a:lnTo>
                    <a:pt x="20" y="0"/>
                  </a:lnTo>
                  <a:lnTo>
                    <a:pt x="12" y="0"/>
                  </a:lnTo>
                  <a:lnTo>
                    <a:pt x="4" y="8"/>
                  </a:lnTo>
                  <a:lnTo>
                    <a:pt x="4" y="14"/>
                  </a:lnTo>
                  <a:lnTo>
                    <a:pt x="2" y="14"/>
                  </a:lnTo>
                  <a:lnTo>
                    <a:pt x="0" y="16"/>
                  </a:lnTo>
                  <a:lnTo>
                    <a:pt x="36" y="138"/>
                  </a:lnTo>
                  <a:lnTo>
                    <a:pt x="86" y="12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6" name="Freeform 37"/>
            <p:cNvSpPr>
              <a:spLocks/>
            </p:cNvSpPr>
            <p:nvPr/>
          </p:nvSpPr>
          <p:spPr bwMode="grayWhite">
            <a:xfrm>
              <a:off x="4449" y="1715"/>
              <a:ext cx="103" cy="224"/>
            </a:xfrm>
            <a:custGeom>
              <a:avLst/>
              <a:gdLst>
                <a:gd name="T0" fmla="*/ 0 w 110"/>
                <a:gd name="T1" fmla="*/ 6 h 242"/>
                <a:gd name="T2" fmla="*/ 4 w 110"/>
                <a:gd name="T3" fmla="*/ 6 h 242"/>
                <a:gd name="T4" fmla="*/ 7 w 110"/>
                <a:gd name="T5" fmla="*/ 6 h 242"/>
                <a:gd name="T6" fmla="*/ 7 w 110"/>
                <a:gd name="T7" fmla="*/ 6 h 242"/>
                <a:gd name="T8" fmla="*/ 7 w 110"/>
                <a:gd name="T9" fmla="*/ 6 h 242"/>
                <a:gd name="T10" fmla="*/ 7 w 110"/>
                <a:gd name="T11" fmla="*/ 6 h 242"/>
                <a:gd name="T12" fmla="*/ 7 w 110"/>
                <a:gd name="T13" fmla="*/ 6 h 242"/>
                <a:gd name="T14" fmla="*/ 7 w 110"/>
                <a:gd name="T15" fmla="*/ 6 h 242"/>
                <a:gd name="T16" fmla="*/ 7 w 110"/>
                <a:gd name="T17" fmla="*/ 6 h 242"/>
                <a:gd name="T18" fmla="*/ 7 w 110"/>
                <a:gd name="T19" fmla="*/ 6 h 242"/>
                <a:gd name="T20" fmla="*/ 7 w 110"/>
                <a:gd name="T21" fmla="*/ 6 h 242"/>
                <a:gd name="T22" fmla="*/ 7 w 110"/>
                <a:gd name="T23" fmla="*/ 6 h 242"/>
                <a:gd name="T24" fmla="*/ 7 w 110"/>
                <a:gd name="T25" fmla="*/ 6 h 242"/>
                <a:gd name="T26" fmla="*/ 7 w 110"/>
                <a:gd name="T27" fmla="*/ 6 h 242"/>
                <a:gd name="T28" fmla="*/ 7 w 110"/>
                <a:gd name="T29" fmla="*/ 6 h 242"/>
                <a:gd name="T30" fmla="*/ 7 w 110"/>
                <a:gd name="T31" fmla="*/ 6 h 242"/>
                <a:gd name="T32" fmla="*/ 7 w 110"/>
                <a:gd name="T33" fmla="*/ 6 h 242"/>
                <a:gd name="T34" fmla="*/ 7 w 110"/>
                <a:gd name="T35" fmla="*/ 6 h 242"/>
                <a:gd name="T36" fmla="*/ 7 w 110"/>
                <a:gd name="T37" fmla="*/ 6 h 242"/>
                <a:gd name="T38" fmla="*/ 7 w 110"/>
                <a:gd name="T39" fmla="*/ 6 h 242"/>
                <a:gd name="T40" fmla="*/ 7 w 110"/>
                <a:gd name="T41" fmla="*/ 0 h 242"/>
                <a:gd name="T42" fmla="*/ 7 w 110"/>
                <a:gd name="T43" fmla="*/ 6 h 242"/>
                <a:gd name="T44" fmla="*/ 7 w 110"/>
                <a:gd name="T45" fmla="*/ 6 h 242"/>
                <a:gd name="T46" fmla="*/ 4 w 110"/>
                <a:gd name="T47" fmla="*/ 6 h 242"/>
                <a:gd name="T48" fmla="*/ 7 w 110"/>
                <a:gd name="T49" fmla="*/ 6 h 242"/>
                <a:gd name="T50" fmla="*/ 6 w 110"/>
                <a:gd name="T51" fmla="*/ 6 h 242"/>
                <a:gd name="T52" fmla="*/ 7 w 110"/>
                <a:gd name="T53" fmla="*/ 6 h 242"/>
                <a:gd name="T54" fmla="*/ 7 w 110"/>
                <a:gd name="T55" fmla="*/ 6 h 242"/>
                <a:gd name="T56" fmla="*/ 7 w 110"/>
                <a:gd name="T57" fmla="*/ 6 h 242"/>
                <a:gd name="T58" fmla="*/ 7 w 110"/>
                <a:gd name="T59" fmla="*/ 6 h 242"/>
                <a:gd name="T60" fmla="*/ 7 w 110"/>
                <a:gd name="T61" fmla="*/ 6 h 242"/>
                <a:gd name="T62" fmla="*/ 7 w 110"/>
                <a:gd name="T63" fmla="*/ 6 h 242"/>
                <a:gd name="T64" fmla="*/ 6 w 110"/>
                <a:gd name="T65" fmla="*/ 6 h 2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242"/>
                <a:gd name="T101" fmla="*/ 110 w 110"/>
                <a:gd name="T102" fmla="*/ 242 h 2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242">
                  <a:moveTo>
                    <a:pt x="6" y="164"/>
                  </a:moveTo>
                  <a:lnTo>
                    <a:pt x="0" y="182"/>
                  </a:lnTo>
                  <a:lnTo>
                    <a:pt x="0" y="184"/>
                  </a:lnTo>
                  <a:lnTo>
                    <a:pt x="4" y="182"/>
                  </a:lnTo>
                  <a:lnTo>
                    <a:pt x="8" y="192"/>
                  </a:lnTo>
                  <a:lnTo>
                    <a:pt x="14" y="198"/>
                  </a:lnTo>
                  <a:lnTo>
                    <a:pt x="20" y="206"/>
                  </a:lnTo>
                  <a:lnTo>
                    <a:pt x="38" y="214"/>
                  </a:lnTo>
                  <a:lnTo>
                    <a:pt x="44" y="216"/>
                  </a:lnTo>
                  <a:lnTo>
                    <a:pt x="56" y="218"/>
                  </a:lnTo>
                  <a:lnTo>
                    <a:pt x="62" y="220"/>
                  </a:lnTo>
                  <a:lnTo>
                    <a:pt x="62" y="232"/>
                  </a:lnTo>
                  <a:lnTo>
                    <a:pt x="62" y="238"/>
                  </a:lnTo>
                  <a:lnTo>
                    <a:pt x="66" y="242"/>
                  </a:lnTo>
                  <a:lnTo>
                    <a:pt x="70" y="236"/>
                  </a:lnTo>
                  <a:lnTo>
                    <a:pt x="76" y="226"/>
                  </a:lnTo>
                  <a:lnTo>
                    <a:pt x="76" y="214"/>
                  </a:lnTo>
                  <a:lnTo>
                    <a:pt x="84" y="200"/>
                  </a:lnTo>
                  <a:lnTo>
                    <a:pt x="88" y="190"/>
                  </a:lnTo>
                  <a:lnTo>
                    <a:pt x="100" y="174"/>
                  </a:lnTo>
                  <a:lnTo>
                    <a:pt x="104" y="162"/>
                  </a:lnTo>
                  <a:lnTo>
                    <a:pt x="110" y="150"/>
                  </a:lnTo>
                  <a:lnTo>
                    <a:pt x="108" y="144"/>
                  </a:lnTo>
                  <a:lnTo>
                    <a:pt x="106" y="110"/>
                  </a:lnTo>
                  <a:lnTo>
                    <a:pt x="104" y="84"/>
                  </a:lnTo>
                  <a:lnTo>
                    <a:pt x="98" y="76"/>
                  </a:lnTo>
                  <a:lnTo>
                    <a:pt x="88" y="80"/>
                  </a:lnTo>
                  <a:lnTo>
                    <a:pt x="84" y="82"/>
                  </a:lnTo>
                  <a:lnTo>
                    <a:pt x="80" y="82"/>
                  </a:lnTo>
                  <a:lnTo>
                    <a:pt x="78" y="78"/>
                  </a:lnTo>
                  <a:lnTo>
                    <a:pt x="76" y="82"/>
                  </a:lnTo>
                  <a:lnTo>
                    <a:pt x="74" y="80"/>
                  </a:lnTo>
                  <a:lnTo>
                    <a:pt x="74" y="76"/>
                  </a:lnTo>
                  <a:lnTo>
                    <a:pt x="80" y="64"/>
                  </a:lnTo>
                  <a:lnTo>
                    <a:pt x="82" y="60"/>
                  </a:lnTo>
                  <a:lnTo>
                    <a:pt x="86" y="60"/>
                  </a:lnTo>
                  <a:lnTo>
                    <a:pt x="86" y="50"/>
                  </a:lnTo>
                  <a:lnTo>
                    <a:pt x="88" y="42"/>
                  </a:lnTo>
                  <a:lnTo>
                    <a:pt x="90" y="38"/>
                  </a:lnTo>
                  <a:lnTo>
                    <a:pt x="94" y="34"/>
                  </a:lnTo>
                  <a:lnTo>
                    <a:pt x="90" y="24"/>
                  </a:lnTo>
                  <a:lnTo>
                    <a:pt x="26" y="0"/>
                  </a:lnTo>
                  <a:lnTo>
                    <a:pt x="22" y="4"/>
                  </a:lnTo>
                  <a:lnTo>
                    <a:pt x="18" y="12"/>
                  </a:lnTo>
                  <a:lnTo>
                    <a:pt x="18" y="16"/>
                  </a:lnTo>
                  <a:lnTo>
                    <a:pt x="14" y="30"/>
                  </a:lnTo>
                  <a:lnTo>
                    <a:pt x="6" y="40"/>
                  </a:lnTo>
                  <a:lnTo>
                    <a:pt x="4" y="42"/>
                  </a:lnTo>
                  <a:lnTo>
                    <a:pt x="4" y="46"/>
                  </a:lnTo>
                  <a:lnTo>
                    <a:pt x="10" y="52"/>
                  </a:lnTo>
                  <a:lnTo>
                    <a:pt x="10" y="62"/>
                  </a:lnTo>
                  <a:lnTo>
                    <a:pt x="6" y="64"/>
                  </a:lnTo>
                  <a:lnTo>
                    <a:pt x="6" y="82"/>
                  </a:lnTo>
                  <a:lnTo>
                    <a:pt x="8" y="84"/>
                  </a:lnTo>
                  <a:lnTo>
                    <a:pt x="18" y="86"/>
                  </a:lnTo>
                  <a:lnTo>
                    <a:pt x="20" y="98"/>
                  </a:lnTo>
                  <a:lnTo>
                    <a:pt x="30" y="100"/>
                  </a:lnTo>
                  <a:lnTo>
                    <a:pt x="32" y="102"/>
                  </a:lnTo>
                  <a:lnTo>
                    <a:pt x="38" y="106"/>
                  </a:lnTo>
                  <a:lnTo>
                    <a:pt x="42" y="110"/>
                  </a:lnTo>
                  <a:lnTo>
                    <a:pt x="52" y="118"/>
                  </a:lnTo>
                  <a:lnTo>
                    <a:pt x="52" y="120"/>
                  </a:lnTo>
                  <a:lnTo>
                    <a:pt x="40" y="128"/>
                  </a:lnTo>
                  <a:lnTo>
                    <a:pt x="28" y="140"/>
                  </a:lnTo>
                  <a:lnTo>
                    <a:pt x="26" y="150"/>
                  </a:lnTo>
                  <a:lnTo>
                    <a:pt x="6" y="16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7" name="Freeform 38"/>
            <p:cNvSpPr>
              <a:spLocks/>
            </p:cNvSpPr>
            <p:nvPr/>
          </p:nvSpPr>
          <p:spPr bwMode="grayWhite">
            <a:xfrm>
              <a:off x="4540" y="1517"/>
              <a:ext cx="241" cy="124"/>
            </a:xfrm>
            <a:custGeom>
              <a:avLst/>
              <a:gdLst>
                <a:gd name="T0" fmla="*/ 6 w 260"/>
                <a:gd name="T1" fmla="*/ 6 h 134"/>
                <a:gd name="T2" fmla="*/ 6 w 260"/>
                <a:gd name="T3" fmla="*/ 6 h 134"/>
                <a:gd name="T4" fmla="*/ 6 w 260"/>
                <a:gd name="T5" fmla="*/ 6 h 134"/>
                <a:gd name="T6" fmla="*/ 6 w 260"/>
                <a:gd name="T7" fmla="*/ 6 h 134"/>
                <a:gd name="T8" fmla="*/ 6 w 260"/>
                <a:gd name="T9" fmla="*/ 0 h 134"/>
                <a:gd name="T10" fmla="*/ 6 w 260"/>
                <a:gd name="T11" fmla="*/ 2 h 134"/>
                <a:gd name="T12" fmla="*/ 6 w 260"/>
                <a:gd name="T13" fmla="*/ 6 h 134"/>
                <a:gd name="T14" fmla="*/ 6 w 260"/>
                <a:gd name="T15" fmla="*/ 6 h 134"/>
                <a:gd name="T16" fmla="*/ 6 w 260"/>
                <a:gd name="T17" fmla="*/ 6 h 134"/>
                <a:gd name="T18" fmla="*/ 6 w 260"/>
                <a:gd name="T19" fmla="*/ 6 h 134"/>
                <a:gd name="T20" fmla="*/ 6 w 260"/>
                <a:gd name="T21" fmla="*/ 6 h 134"/>
                <a:gd name="T22" fmla="*/ 6 w 260"/>
                <a:gd name="T23" fmla="*/ 6 h 134"/>
                <a:gd name="T24" fmla="*/ 6 w 260"/>
                <a:gd name="T25" fmla="*/ 6 h 134"/>
                <a:gd name="T26" fmla="*/ 6 w 260"/>
                <a:gd name="T27" fmla="*/ 6 h 134"/>
                <a:gd name="T28" fmla="*/ 6 w 260"/>
                <a:gd name="T29" fmla="*/ 6 h 134"/>
                <a:gd name="T30" fmla="*/ 6 w 260"/>
                <a:gd name="T31" fmla="*/ 6 h 134"/>
                <a:gd name="T32" fmla="*/ 6 w 260"/>
                <a:gd name="T33" fmla="*/ 6 h 134"/>
                <a:gd name="T34" fmla="*/ 6 w 260"/>
                <a:gd name="T35" fmla="*/ 6 h 134"/>
                <a:gd name="T36" fmla="*/ 6 w 260"/>
                <a:gd name="T37" fmla="*/ 6 h 134"/>
                <a:gd name="T38" fmla="*/ 6 w 260"/>
                <a:gd name="T39" fmla="*/ 6 h 134"/>
                <a:gd name="T40" fmla="*/ 6 w 260"/>
                <a:gd name="T41" fmla="*/ 6 h 134"/>
                <a:gd name="T42" fmla="*/ 6 w 260"/>
                <a:gd name="T43" fmla="*/ 6 h 134"/>
                <a:gd name="T44" fmla="*/ 6 w 260"/>
                <a:gd name="T45" fmla="*/ 6 h 134"/>
                <a:gd name="T46" fmla="*/ 6 w 260"/>
                <a:gd name="T47" fmla="*/ 6 h 134"/>
                <a:gd name="T48" fmla="*/ 6 w 260"/>
                <a:gd name="T49" fmla="*/ 6 h 134"/>
                <a:gd name="T50" fmla="*/ 6 w 260"/>
                <a:gd name="T51" fmla="*/ 6 h 134"/>
                <a:gd name="T52" fmla="*/ 6 w 260"/>
                <a:gd name="T53" fmla="*/ 6 h 134"/>
                <a:gd name="T54" fmla="*/ 6 w 260"/>
                <a:gd name="T55" fmla="*/ 6 h 134"/>
                <a:gd name="T56" fmla="*/ 6 w 260"/>
                <a:gd name="T57" fmla="*/ 6 h 134"/>
                <a:gd name="T58" fmla="*/ 6 w 260"/>
                <a:gd name="T59" fmla="*/ 6 h 134"/>
                <a:gd name="T60" fmla="*/ 6 w 260"/>
                <a:gd name="T61" fmla="*/ 6 h 134"/>
                <a:gd name="T62" fmla="*/ 6 w 260"/>
                <a:gd name="T63" fmla="*/ 6 h 134"/>
                <a:gd name="T64" fmla="*/ 0 w 260"/>
                <a:gd name="T65" fmla="*/ 6 h 1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0"/>
                <a:gd name="T100" fmla="*/ 0 h 134"/>
                <a:gd name="T101" fmla="*/ 260 w 260"/>
                <a:gd name="T102" fmla="*/ 134 h 1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0" h="134">
                  <a:moveTo>
                    <a:pt x="0" y="56"/>
                  </a:moveTo>
                  <a:lnTo>
                    <a:pt x="52" y="44"/>
                  </a:lnTo>
                  <a:lnTo>
                    <a:pt x="138" y="26"/>
                  </a:lnTo>
                  <a:lnTo>
                    <a:pt x="138" y="22"/>
                  </a:lnTo>
                  <a:lnTo>
                    <a:pt x="142" y="20"/>
                  </a:lnTo>
                  <a:lnTo>
                    <a:pt x="144" y="22"/>
                  </a:lnTo>
                  <a:lnTo>
                    <a:pt x="144" y="20"/>
                  </a:lnTo>
                  <a:lnTo>
                    <a:pt x="144" y="14"/>
                  </a:lnTo>
                  <a:lnTo>
                    <a:pt x="150" y="12"/>
                  </a:lnTo>
                  <a:lnTo>
                    <a:pt x="156" y="0"/>
                  </a:lnTo>
                  <a:lnTo>
                    <a:pt x="162" y="0"/>
                  </a:lnTo>
                  <a:lnTo>
                    <a:pt x="166" y="2"/>
                  </a:lnTo>
                  <a:lnTo>
                    <a:pt x="170" y="14"/>
                  </a:lnTo>
                  <a:lnTo>
                    <a:pt x="180" y="22"/>
                  </a:lnTo>
                  <a:lnTo>
                    <a:pt x="182" y="26"/>
                  </a:lnTo>
                  <a:lnTo>
                    <a:pt x="182" y="30"/>
                  </a:lnTo>
                  <a:lnTo>
                    <a:pt x="176" y="32"/>
                  </a:lnTo>
                  <a:lnTo>
                    <a:pt x="172" y="42"/>
                  </a:lnTo>
                  <a:lnTo>
                    <a:pt x="168" y="52"/>
                  </a:lnTo>
                  <a:lnTo>
                    <a:pt x="168" y="58"/>
                  </a:lnTo>
                  <a:lnTo>
                    <a:pt x="180" y="58"/>
                  </a:lnTo>
                  <a:lnTo>
                    <a:pt x="190" y="64"/>
                  </a:lnTo>
                  <a:lnTo>
                    <a:pt x="204" y="78"/>
                  </a:lnTo>
                  <a:lnTo>
                    <a:pt x="210" y="88"/>
                  </a:lnTo>
                  <a:lnTo>
                    <a:pt x="216" y="96"/>
                  </a:lnTo>
                  <a:lnTo>
                    <a:pt x="234" y="98"/>
                  </a:lnTo>
                  <a:lnTo>
                    <a:pt x="244" y="94"/>
                  </a:lnTo>
                  <a:lnTo>
                    <a:pt x="250" y="82"/>
                  </a:lnTo>
                  <a:lnTo>
                    <a:pt x="246" y="78"/>
                  </a:lnTo>
                  <a:lnTo>
                    <a:pt x="240" y="72"/>
                  </a:lnTo>
                  <a:lnTo>
                    <a:pt x="232" y="68"/>
                  </a:lnTo>
                  <a:lnTo>
                    <a:pt x="232" y="64"/>
                  </a:lnTo>
                  <a:lnTo>
                    <a:pt x="238" y="64"/>
                  </a:lnTo>
                  <a:lnTo>
                    <a:pt x="242" y="64"/>
                  </a:lnTo>
                  <a:lnTo>
                    <a:pt x="254" y="82"/>
                  </a:lnTo>
                  <a:lnTo>
                    <a:pt x="260" y="98"/>
                  </a:lnTo>
                  <a:lnTo>
                    <a:pt x="260" y="106"/>
                  </a:lnTo>
                  <a:lnTo>
                    <a:pt x="252" y="100"/>
                  </a:lnTo>
                  <a:lnTo>
                    <a:pt x="244" y="106"/>
                  </a:lnTo>
                  <a:lnTo>
                    <a:pt x="232" y="112"/>
                  </a:lnTo>
                  <a:lnTo>
                    <a:pt x="220" y="124"/>
                  </a:lnTo>
                  <a:lnTo>
                    <a:pt x="214" y="124"/>
                  </a:lnTo>
                  <a:lnTo>
                    <a:pt x="214" y="122"/>
                  </a:lnTo>
                  <a:lnTo>
                    <a:pt x="214" y="116"/>
                  </a:lnTo>
                  <a:lnTo>
                    <a:pt x="212" y="108"/>
                  </a:lnTo>
                  <a:lnTo>
                    <a:pt x="208" y="108"/>
                  </a:lnTo>
                  <a:lnTo>
                    <a:pt x="202" y="120"/>
                  </a:lnTo>
                  <a:lnTo>
                    <a:pt x="192" y="132"/>
                  </a:lnTo>
                  <a:lnTo>
                    <a:pt x="190" y="134"/>
                  </a:lnTo>
                  <a:lnTo>
                    <a:pt x="184" y="128"/>
                  </a:lnTo>
                  <a:lnTo>
                    <a:pt x="184" y="126"/>
                  </a:lnTo>
                  <a:lnTo>
                    <a:pt x="180" y="126"/>
                  </a:lnTo>
                  <a:lnTo>
                    <a:pt x="178" y="124"/>
                  </a:lnTo>
                  <a:lnTo>
                    <a:pt x="174" y="120"/>
                  </a:lnTo>
                  <a:lnTo>
                    <a:pt x="174" y="116"/>
                  </a:lnTo>
                  <a:lnTo>
                    <a:pt x="160" y="112"/>
                  </a:lnTo>
                  <a:lnTo>
                    <a:pt x="156" y="104"/>
                  </a:lnTo>
                  <a:lnTo>
                    <a:pt x="152" y="102"/>
                  </a:lnTo>
                  <a:lnTo>
                    <a:pt x="148" y="92"/>
                  </a:lnTo>
                  <a:lnTo>
                    <a:pt x="122" y="98"/>
                  </a:lnTo>
                  <a:lnTo>
                    <a:pt x="54" y="116"/>
                  </a:lnTo>
                  <a:lnTo>
                    <a:pt x="52" y="120"/>
                  </a:lnTo>
                  <a:lnTo>
                    <a:pt x="52" y="122"/>
                  </a:lnTo>
                  <a:lnTo>
                    <a:pt x="48" y="116"/>
                  </a:lnTo>
                  <a:lnTo>
                    <a:pt x="2" y="128"/>
                  </a:lnTo>
                  <a:lnTo>
                    <a:pt x="0" y="124"/>
                  </a:lnTo>
                  <a:lnTo>
                    <a:pt x="0" y="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8" name="Freeform 39"/>
            <p:cNvSpPr>
              <a:spLocks/>
            </p:cNvSpPr>
            <p:nvPr/>
          </p:nvSpPr>
          <p:spPr bwMode="grayWhite">
            <a:xfrm>
              <a:off x="4654" y="1601"/>
              <a:ext cx="62" cy="72"/>
            </a:xfrm>
            <a:custGeom>
              <a:avLst/>
              <a:gdLst>
                <a:gd name="T0" fmla="*/ 0 w 68"/>
                <a:gd name="T1" fmla="*/ 6 h 76"/>
                <a:gd name="T2" fmla="*/ 5 w 68"/>
                <a:gd name="T3" fmla="*/ 9 h 76"/>
                <a:gd name="T4" fmla="*/ 5 w 68"/>
                <a:gd name="T5" fmla="*/ 9 h 76"/>
                <a:gd name="T6" fmla="*/ 5 w 68"/>
                <a:gd name="T7" fmla="*/ 9 h 76"/>
                <a:gd name="T8" fmla="*/ 5 w 68"/>
                <a:gd name="T9" fmla="*/ 9 h 76"/>
                <a:gd name="T10" fmla="*/ 5 w 68"/>
                <a:gd name="T11" fmla="*/ 9 h 76"/>
                <a:gd name="T12" fmla="*/ 5 w 68"/>
                <a:gd name="T13" fmla="*/ 9 h 76"/>
                <a:gd name="T14" fmla="*/ 5 w 68"/>
                <a:gd name="T15" fmla="*/ 9 h 76"/>
                <a:gd name="T16" fmla="*/ 5 w 68"/>
                <a:gd name="T17" fmla="*/ 9 h 76"/>
                <a:gd name="T18" fmla="*/ 5 w 68"/>
                <a:gd name="T19" fmla="*/ 9 h 76"/>
                <a:gd name="T20" fmla="*/ 5 w 68"/>
                <a:gd name="T21" fmla="*/ 9 h 76"/>
                <a:gd name="T22" fmla="*/ 5 w 68"/>
                <a:gd name="T23" fmla="*/ 9 h 76"/>
                <a:gd name="T24" fmla="*/ 5 w 68"/>
                <a:gd name="T25" fmla="*/ 9 h 76"/>
                <a:gd name="T26" fmla="*/ 5 w 68"/>
                <a:gd name="T27" fmla="*/ 9 h 76"/>
                <a:gd name="T28" fmla="*/ 5 w 68"/>
                <a:gd name="T29" fmla="*/ 9 h 76"/>
                <a:gd name="T30" fmla="*/ 5 w 68"/>
                <a:gd name="T31" fmla="*/ 9 h 76"/>
                <a:gd name="T32" fmla="*/ 5 w 68"/>
                <a:gd name="T33" fmla="*/ 9 h 76"/>
                <a:gd name="T34" fmla="*/ 5 w 68"/>
                <a:gd name="T35" fmla="*/ 9 h 76"/>
                <a:gd name="T36" fmla="*/ 5 w 68"/>
                <a:gd name="T37" fmla="*/ 9 h 76"/>
                <a:gd name="T38" fmla="*/ 5 w 68"/>
                <a:gd name="T39" fmla="*/ 9 h 76"/>
                <a:gd name="T40" fmla="*/ 5 w 68"/>
                <a:gd name="T41" fmla="*/ 9 h 76"/>
                <a:gd name="T42" fmla="*/ 5 w 68"/>
                <a:gd name="T43" fmla="*/ 9 h 76"/>
                <a:gd name="T44" fmla="*/ 5 w 68"/>
                <a:gd name="T45" fmla="*/ 9 h 76"/>
                <a:gd name="T46" fmla="*/ 5 w 68"/>
                <a:gd name="T47" fmla="*/ 9 h 76"/>
                <a:gd name="T48" fmla="*/ 5 w 68"/>
                <a:gd name="T49" fmla="*/ 9 h 76"/>
                <a:gd name="T50" fmla="*/ 5 w 68"/>
                <a:gd name="T51" fmla="*/ 9 h 76"/>
                <a:gd name="T52" fmla="*/ 5 w 68"/>
                <a:gd name="T53" fmla="*/ 9 h 76"/>
                <a:gd name="T54" fmla="*/ 5 w 68"/>
                <a:gd name="T55" fmla="*/ 9 h 76"/>
                <a:gd name="T56" fmla="*/ 5 w 68"/>
                <a:gd name="T57" fmla="*/ 9 h 76"/>
                <a:gd name="T58" fmla="*/ 5 w 68"/>
                <a:gd name="T59" fmla="*/ 9 h 76"/>
                <a:gd name="T60" fmla="*/ 5 w 68"/>
                <a:gd name="T61" fmla="*/ 9 h 76"/>
                <a:gd name="T62" fmla="*/ 5 w 68"/>
                <a:gd name="T63" fmla="*/ 9 h 76"/>
                <a:gd name="T64" fmla="*/ 5 w 68"/>
                <a:gd name="T65" fmla="*/ 0 h 76"/>
                <a:gd name="T66" fmla="*/ 0 w 68"/>
                <a:gd name="T67" fmla="*/ 6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
                <a:gd name="T103" fmla="*/ 0 h 76"/>
                <a:gd name="T104" fmla="*/ 68 w 68"/>
                <a:gd name="T105" fmla="*/ 76 h 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 h="76">
                  <a:moveTo>
                    <a:pt x="0" y="6"/>
                  </a:moveTo>
                  <a:lnTo>
                    <a:pt x="14" y="62"/>
                  </a:lnTo>
                  <a:lnTo>
                    <a:pt x="12" y="68"/>
                  </a:lnTo>
                  <a:lnTo>
                    <a:pt x="12" y="70"/>
                  </a:lnTo>
                  <a:lnTo>
                    <a:pt x="12" y="74"/>
                  </a:lnTo>
                  <a:lnTo>
                    <a:pt x="12" y="76"/>
                  </a:lnTo>
                  <a:lnTo>
                    <a:pt x="16" y="76"/>
                  </a:lnTo>
                  <a:lnTo>
                    <a:pt x="30" y="66"/>
                  </a:lnTo>
                  <a:lnTo>
                    <a:pt x="40" y="60"/>
                  </a:lnTo>
                  <a:lnTo>
                    <a:pt x="40" y="54"/>
                  </a:lnTo>
                  <a:lnTo>
                    <a:pt x="36" y="48"/>
                  </a:lnTo>
                  <a:lnTo>
                    <a:pt x="36" y="40"/>
                  </a:lnTo>
                  <a:lnTo>
                    <a:pt x="42" y="34"/>
                  </a:lnTo>
                  <a:lnTo>
                    <a:pt x="46" y="36"/>
                  </a:lnTo>
                  <a:lnTo>
                    <a:pt x="46" y="42"/>
                  </a:lnTo>
                  <a:lnTo>
                    <a:pt x="46" y="54"/>
                  </a:lnTo>
                  <a:lnTo>
                    <a:pt x="48" y="56"/>
                  </a:lnTo>
                  <a:lnTo>
                    <a:pt x="52" y="56"/>
                  </a:lnTo>
                  <a:lnTo>
                    <a:pt x="52" y="48"/>
                  </a:lnTo>
                  <a:lnTo>
                    <a:pt x="56" y="48"/>
                  </a:lnTo>
                  <a:lnTo>
                    <a:pt x="60" y="46"/>
                  </a:lnTo>
                  <a:lnTo>
                    <a:pt x="68" y="44"/>
                  </a:lnTo>
                  <a:lnTo>
                    <a:pt x="68" y="42"/>
                  </a:lnTo>
                  <a:lnTo>
                    <a:pt x="62" y="36"/>
                  </a:lnTo>
                  <a:lnTo>
                    <a:pt x="62" y="34"/>
                  </a:lnTo>
                  <a:lnTo>
                    <a:pt x="58" y="34"/>
                  </a:lnTo>
                  <a:lnTo>
                    <a:pt x="56" y="32"/>
                  </a:lnTo>
                  <a:lnTo>
                    <a:pt x="52" y="28"/>
                  </a:lnTo>
                  <a:lnTo>
                    <a:pt x="52" y="24"/>
                  </a:lnTo>
                  <a:lnTo>
                    <a:pt x="38" y="20"/>
                  </a:lnTo>
                  <a:lnTo>
                    <a:pt x="34" y="12"/>
                  </a:lnTo>
                  <a:lnTo>
                    <a:pt x="30" y="10"/>
                  </a:lnTo>
                  <a:lnTo>
                    <a:pt x="26" y="0"/>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9" name="Freeform 40"/>
            <p:cNvSpPr>
              <a:spLocks/>
            </p:cNvSpPr>
            <p:nvPr/>
          </p:nvSpPr>
          <p:spPr bwMode="grayWhite">
            <a:xfrm>
              <a:off x="4480" y="1337"/>
              <a:ext cx="129" cy="231"/>
            </a:xfrm>
            <a:custGeom>
              <a:avLst/>
              <a:gdLst>
                <a:gd name="T0" fmla="*/ 0 w 138"/>
                <a:gd name="T1" fmla="*/ 7 h 248"/>
                <a:gd name="T2" fmla="*/ 6 w 138"/>
                <a:gd name="T3" fmla="*/ 7 h 248"/>
                <a:gd name="T4" fmla="*/ 4 w 138"/>
                <a:gd name="T5" fmla="*/ 7 h 248"/>
                <a:gd name="T6" fmla="*/ 7 w 138"/>
                <a:gd name="T7" fmla="*/ 7 h 248"/>
                <a:gd name="T8" fmla="*/ 7 w 138"/>
                <a:gd name="T9" fmla="*/ 7 h 248"/>
                <a:gd name="T10" fmla="*/ 7 w 138"/>
                <a:gd name="T11" fmla="*/ 7 h 248"/>
                <a:gd name="T12" fmla="*/ 7 w 138"/>
                <a:gd name="T13" fmla="*/ 7 h 248"/>
                <a:gd name="T14" fmla="*/ 7 w 138"/>
                <a:gd name="T15" fmla="*/ 7 h 248"/>
                <a:gd name="T16" fmla="*/ 7 w 138"/>
                <a:gd name="T17" fmla="*/ 7 h 248"/>
                <a:gd name="T18" fmla="*/ 7 w 138"/>
                <a:gd name="T19" fmla="*/ 7 h 248"/>
                <a:gd name="T20" fmla="*/ 7 w 138"/>
                <a:gd name="T21" fmla="*/ 7 h 248"/>
                <a:gd name="T22" fmla="*/ 7 w 138"/>
                <a:gd name="T23" fmla="*/ 7 h 248"/>
                <a:gd name="T24" fmla="*/ 7 w 138"/>
                <a:gd name="T25" fmla="*/ 7 h 248"/>
                <a:gd name="T26" fmla="*/ 7 w 138"/>
                <a:gd name="T27" fmla="*/ 7 h 248"/>
                <a:gd name="T28" fmla="*/ 7 w 138"/>
                <a:gd name="T29" fmla="*/ 7 h 248"/>
                <a:gd name="T30" fmla="*/ 7 w 138"/>
                <a:gd name="T31" fmla="*/ 7 h 248"/>
                <a:gd name="T32" fmla="*/ 7 w 138"/>
                <a:gd name="T33" fmla="*/ 7 h 248"/>
                <a:gd name="T34" fmla="*/ 7 w 138"/>
                <a:gd name="T35" fmla="*/ 7 h 248"/>
                <a:gd name="T36" fmla="*/ 7 w 138"/>
                <a:gd name="T37" fmla="*/ 7 h 248"/>
                <a:gd name="T38" fmla="*/ 7 w 138"/>
                <a:gd name="T39" fmla="*/ 7 h 248"/>
                <a:gd name="T40" fmla="*/ 7 w 138"/>
                <a:gd name="T41" fmla="*/ 7 h 248"/>
                <a:gd name="T42" fmla="*/ 7 w 138"/>
                <a:gd name="T43" fmla="*/ 7 h 248"/>
                <a:gd name="T44" fmla="*/ 7 w 138"/>
                <a:gd name="T45" fmla="*/ 7 h 248"/>
                <a:gd name="T46" fmla="*/ 7 w 138"/>
                <a:gd name="T47" fmla="*/ 7 h 248"/>
                <a:gd name="T48" fmla="*/ 7 w 138"/>
                <a:gd name="T49" fmla="*/ 7 h 248"/>
                <a:gd name="T50" fmla="*/ 7 w 138"/>
                <a:gd name="T51" fmla="*/ 7 h 248"/>
                <a:gd name="T52" fmla="*/ 7 w 138"/>
                <a:gd name="T53" fmla="*/ 7 h 248"/>
                <a:gd name="T54" fmla="*/ 7 w 138"/>
                <a:gd name="T55" fmla="*/ 7 h 248"/>
                <a:gd name="T56" fmla="*/ 7 w 138"/>
                <a:gd name="T57" fmla="*/ 7 h 248"/>
                <a:gd name="T58" fmla="*/ 7 w 138"/>
                <a:gd name="T59" fmla="*/ 7 h 248"/>
                <a:gd name="T60" fmla="*/ 7 w 138"/>
                <a:gd name="T61" fmla="*/ 7 h 248"/>
                <a:gd name="T62" fmla="*/ 7 w 138"/>
                <a:gd name="T63" fmla="*/ 7 h 248"/>
                <a:gd name="T64" fmla="*/ 7 w 138"/>
                <a:gd name="T65" fmla="*/ 7 h 248"/>
                <a:gd name="T66" fmla="*/ 7 w 138"/>
                <a:gd name="T67" fmla="*/ 7 h 248"/>
                <a:gd name="T68" fmla="*/ 7 w 138"/>
                <a:gd name="T69" fmla="*/ 7 h 248"/>
                <a:gd name="T70" fmla="*/ 7 w 138"/>
                <a:gd name="T71" fmla="*/ 7 h 248"/>
                <a:gd name="T72" fmla="*/ 7 w 138"/>
                <a:gd name="T73" fmla="*/ 7 h 248"/>
                <a:gd name="T74" fmla="*/ 7 w 138"/>
                <a:gd name="T75" fmla="*/ 7 h 248"/>
                <a:gd name="T76" fmla="*/ 7 w 138"/>
                <a:gd name="T77" fmla="*/ 7 h 248"/>
                <a:gd name="T78" fmla="*/ 7 w 138"/>
                <a:gd name="T79" fmla="*/ 7 h 248"/>
                <a:gd name="T80" fmla="*/ 7 w 138"/>
                <a:gd name="T81" fmla="*/ 0 h 248"/>
                <a:gd name="T82" fmla="*/ 0 w 138"/>
                <a:gd name="T83" fmla="*/ 7 h 248"/>
                <a:gd name="T84" fmla="*/ 0 w 138"/>
                <a:gd name="T85" fmla="*/ 7 h 2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8"/>
                <a:gd name="T130" fmla="*/ 0 h 248"/>
                <a:gd name="T131" fmla="*/ 138 w 138"/>
                <a:gd name="T132" fmla="*/ 248 h 2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8" h="248">
                  <a:moveTo>
                    <a:pt x="0" y="32"/>
                  </a:moveTo>
                  <a:lnTo>
                    <a:pt x="6" y="42"/>
                  </a:lnTo>
                  <a:lnTo>
                    <a:pt x="4" y="46"/>
                  </a:lnTo>
                  <a:lnTo>
                    <a:pt x="8" y="50"/>
                  </a:lnTo>
                  <a:lnTo>
                    <a:pt x="8" y="54"/>
                  </a:lnTo>
                  <a:lnTo>
                    <a:pt x="20" y="82"/>
                  </a:lnTo>
                  <a:lnTo>
                    <a:pt x="24" y="102"/>
                  </a:lnTo>
                  <a:lnTo>
                    <a:pt x="18" y="114"/>
                  </a:lnTo>
                  <a:lnTo>
                    <a:pt x="20" y="124"/>
                  </a:lnTo>
                  <a:lnTo>
                    <a:pt x="32" y="152"/>
                  </a:lnTo>
                  <a:lnTo>
                    <a:pt x="30" y="164"/>
                  </a:lnTo>
                  <a:lnTo>
                    <a:pt x="32" y="170"/>
                  </a:lnTo>
                  <a:lnTo>
                    <a:pt x="34" y="168"/>
                  </a:lnTo>
                  <a:lnTo>
                    <a:pt x="34" y="166"/>
                  </a:lnTo>
                  <a:lnTo>
                    <a:pt x="38" y="164"/>
                  </a:lnTo>
                  <a:lnTo>
                    <a:pt x="46" y="178"/>
                  </a:lnTo>
                  <a:lnTo>
                    <a:pt x="50" y="202"/>
                  </a:lnTo>
                  <a:lnTo>
                    <a:pt x="50" y="216"/>
                  </a:lnTo>
                  <a:lnTo>
                    <a:pt x="56" y="232"/>
                  </a:lnTo>
                  <a:lnTo>
                    <a:pt x="64" y="248"/>
                  </a:lnTo>
                  <a:lnTo>
                    <a:pt x="116" y="236"/>
                  </a:lnTo>
                  <a:lnTo>
                    <a:pt x="116" y="232"/>
                  </a:lnTo>
                  <a:lnTo>
                    <a:pt x="110" y="226"/>
                  </a:lnTo>
                  <a:lnTo>
                    <a:pt x="110" y="216"/>
                  </a:lnTo>
                  <a:lnTo>
                    <a:pt x="112" y="212"/>
                  </a:lnTo>
                  <a:lnTo>
                    <a:pt x="110" y="202"/>
                  </a:lnTo>
                  <a:lnTo>
                    <a:pt x="106" y="162"/>
                  </a:lnTo>
                  <a:lnTo>
                    <a:pt x="106" y="150"/>
                  </a:lnTo>
                  <a:lnTo>
                    <a:pt x="110" y="126"/>
                  </a:lnTo>
                  <a:lnTo>
                    <a:pt x="114" y="110"/>
                  </a:lnTo>
                  <a:lnTo>
                    <a:pt x="116" y="100"/>
                  </a:lnTo>
                  <a:lnTo>
                    <a:pt x="110" y="90"/>
                  </a:lnTo>
                  <a:lnTo>
                    <a:pt x="110" y="82"/>
                  </a:lnTo>
                  <a:lnTo>
                    <a:pt x="114" y="76"/>
                  </a:lnTo>
                  <a:lnTo>
                    <a:pt x="130" y="64"/>
                  </a:lnTo>
                  <a:lnTo>
                    <a:pt x="138" y="42"/>
                  </a:lnTo>
                  <a:lnTo>
                    <a:pt x="130" y="28"/>
                  </a:lnTo>
                  <a:lnTo>
                    <a:pt x="128" y="22"/>
                  </a:lnTo>
                  <a:lnTo>
                    <a:pt x="132" y="18"/>
                  </a:lnTo>
                  <a:lnTo>
                    <a:pt x="130" y="14"/>
                  </a:lnTo>
                  <a:lnTo>
                    <a:pt x="126" y="0"/>
                  </a:lnTo>
                  <a:lnTo>
                    <a:pt x="0" y="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0" name="Freeform 41"/>
            <p:cNvSpPr>
              <a:spLocks/>
            </p:cNvSpPr>
            <p:nvPr/>
          </p:nvSpPr>
          <p:spPr bwMode="grayWhite">
            <a:xfrm>
              <a:off x="4578" y="1303"/>
              <a:ext cx="118" cy="254"/>
            </a:xfrm>
            <a:custGeom>
              <a:avLst/>
              <a:gdLst>
                <a:gd name="T0" fmla="*/ 7 w 126"/>
                <a:gd name="T1" fmla="*/ 6 h 274"/>
                <a:gd name="T2" fmla="*/ 7 w 126"/>
                <a:gd name="T3" fmla="*/ 6 h 274"/>
                <a:gd name="T4" fmla="*/ 7 w 126"/>
                <a:gd name="T5" fmla="*/ 6 h 274"/>
                <a:gd name="T6" fmla="*/ 7 w 126"/>
                <a:gd name="T7" fmla="*/ 6 h 274"/>
                <a:gd name="T8" fmla="*/ 7 w 126"/>
                <a:gd name="T9" fmla="*/ 6 h 274"/>
                <a:gd name="T10" fmla="*/ 7 w 126"/>
                <a:gd name="T11" fmla="*/ 6 h 274"/>
                <a:gd name="T12" fmla="*/ 7 w 126"/>
                <a:gd name="T13" fmla="*/ 6 h 274"/>
                <a:gd name="T14" fmla="*/ 7 w 126"/>
                <a:gd name="T15" fmla="*/ 6 h 274"/>
                <a:gd name="T16" fmla="*/ 7 w 126"/>
                <a:gd name="T17" fmla="*/ 6 h 274"/>
                <a:gd name="T18" fmla="*/ 7 w 126"/>
                <a:gd name="T19" fmla="*/ 6 h 274"/>
                <a:gd name="T20" fmla="*/ 7 w 126"/>
                <a:gd name="T21" fmla="*/ 6 h 274"/>
                <a:gd name="T22" fmla="*/ 7 w 126"/>
                <a:gd name="T23" fmla="*/ 6 h 274"/>
                <a:gd name="T24" fmla="*/ 4 w 126"/>
                <a:gd name="T25" fmla="*/ 6 h 274"/>
                <a:gd name="T26" fmla="*/ 4 w 126"/>
                <a:gd name="T27" fmla="*/ 6 h 274"/>
                <a:gd name="T28" fmla="*/ 6 w 126"/>
                <a:gd name="T29" fmla="*/ 6 h 274"/>
                <a:gd name="T30" fmla="*/ 4 w 126"/>
                <a:gd name="T31" fmla="*/ 6 h 274"/>
                <a:gd name="T32" fmla="*/ 0 w 126"/>
                <a:gd name="T33" fmla="*/ 6 h 274"/>
                <a:gd name="T34" fmla="*/ 0 w 126"/>
                <a:gd name="T35" fmla="*/ 6 h 274"/>
                <a:gd name="T36" fmla="*/ 4 w 126"/>
                <a:gd name="T37" fmla="*/ 6 h 274"/>
                <a:gd name="T38" fmla="*/ 7 w 126"/>
                <a:gd name="T39" fmla="*/ 6 h 274"/>
                <a:gd name="T40" fmla="*/ 7 w 126"/>
                <a:gd name="T41" fmla="*/ 6 h 274"/>
                <a:gd name="T42" fmla="*/ 4 w 126"/>
                <a:gd name="T43" fmla="*/ 6 h 274"/>
                <a:gd name="T44" fmla="*/ 4 w 126"/>
                <a:gd name="T45" fmla="*/ 6 h 274"/>
                <a:gd name="T46" fmla="*/ 7 w 126"/>
                <a:gd name="T47" fmla="*/ 6 h 274"/>
                <a:gd name="T48" fmla="*/ 7 w 126"/>
                <a:gd name="T49" fmla="*/ 6 h 274"/>
                <a:gd name="T50" fmla="*/ 7 w 126"/>
                <a:gd name="T51" fmla="*/ 6 h 274"/>
                <a:gd name="T52" fmla="*/ 7 w 126"/>
                <a:gd name="T53" fmla="*/ 6 h 274"/>
                <a:gd name="T54" fmla="*/ 7 w 126"/>
                <a:gd name="T55" fmla="*/ 6 h 274"/>
                <a:gd name="T56" fmla="*/ 7 w 126"/>
                <a:gd name="T57" fmla="*/ 6 h 274"/>
                <a:gd name="T58" fmla="*/ 7 w 126"/>
                <a:gd name="T59" fmla="*/ 6 h 274"/>
                <a:gd name="T60" fmla="*/ 7 w 126"/>
                <a:gd name="T61" fmla="*/ 6 h 274"/>
                <a:gd name="T62" fmla="*/ 7 w 126"/>
                <a:gd name="T63" fmla="*/ 6 h 274"/>
                <a:gd name="T64" fmla="*/ 7 w 126"/>
                <a:gd name="T65" fmla="*/ 6 h 274"/>
                <a:gd name="T66" fmla="*/ 7 w 126"/>
                <a:gd name="T67" fmla="*/ 6 h 274"/>
                <a:gd name="T68" fmla="*/ 7 w 126"/>
                <a:gd name="T69" fmla="*/ 6 h 274"/>
                <a:gd name="T70" fmla="*/ 7 w 126"/>
                <a:gd name="T71" fmla="*/ 4 h 274"/>
                <a:gd name="T72" fmla="*/ 7 w 126"/>
                <a:gd name="T73" fmla="*/ 6 h 274"/>
                <a:gd name="T74" fmla="*/ 7 w 126"/>
                <a:gd name="T75" fmla="*/ 6 h 274"/>
                <a:gd name="T76" fmla="*/ 7 w 126"/>
                <a:gd name="T77" fmla="*/ 0 h 274"/>
                <a:gd name="T78" fmla="*/ 7 w 126"/>
                <a:gd name="T79" fmla="*/ 6 h 274"/>
                <a:gd name="T80" fmla="*/ 7 w 126"/>
                <a:gd name="T81" fmla="*/ 6 h 274"/>
                <a:gd name="T82" fmla="*/ 7 w 126"/>
                <a:gd name="T83" fmla="*/ 6 h 274"/>
                <a:gd name="T84" fmla="*/ 7 w 126"/>
                <a:gd name="T85" fmla="*/ 6 h 274"/>
                <a:gd name="T86" fmla="*/ 7 w 126"/>
                <a:gd name="T87" fmla="*/ 6 h 274"/>
                <a:gd name="T88" fmla="*/ 7 w 126"/>
                <a:gd name="T89" fmla="*/ 6 h 274"/>
                <a:gd name="T90" fmla="*/ 7 w 126"/>
                <a:gd name="T91" fmla="*/ 6 h 274"/>
                <a:gd name="T92" fmla="*/ 7 w 126"/>
                <a:gd name="T93" fmla="*/ 6 h 274"/>
                <a:gd name="T94" fmla="*/ 7 w 126"/>
                <a:gd name="T95" fmla="*/ 6 h 274"/>
                <a:gd name="T96" fmla="*/ 7 w 126"/>
                <a:gd name="T97" fmla="*/ 6 h 274"/>
                <a:gd name="T98" fmla="*/ 7 w 126"/>
                <a:gd name="T99" fmla="*/ 6 h 274"/>
                <a:gd name="T100" fmla="*/ 7 w 126"/>
                <a:gd name="T101" fmla="*/ 6 h 2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6"/>
                <a:gd name="T154" fmla="*/ 0 h 274"/>
                <a:gd name="T155" fmla="*/ 126 w 126"/>
                <a:gd name="T156" fmla="*/ 274 h 2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6" h="274">
                  <a:moveTo>
                    <a:pt x="124" y="232"/>
                  </a:moveTo>
                  <a:lnTo>
                    <a:pt x="120" y="230"/>
                  </a:lnTo>
                  <a:lnTo>
                    <a:pt x="114" y="230"/>
                  </a:lnTo>
                  <a:lnTo>
                    <a:pt x="108" y="242"/>
                  </a:lnTo>
                  <a:lnTo>
                    <a:pt x="102" y="244"/>
                  </a:lnTo>
                  <a:lnTo>
                    <a:pt x="102" y="250"/>
                  </a:lnTo>
                  <a:lnTo>
                    <a:pt x="102" y="252"/>
                  </a:lnTo>
                  <a:lnTo>
                    <a:pt x="100" y="250"/>
                  </a:lnTo>
                  <a:lnTo>
                    <a:pt x="96" y="252"/>
                  </a:lnTo>
                  <a:lnTo>
                    <a:pt x="96" y="256"/>
                  </a:lnTo>
                  <a:lnTo>
                    <a:pt x="10" y="274"/>
                  </a:lnTo>
                  <a:lnTo>
                    <a:pt x="10" y="270"/>
                  </a:lnTo>
                  <a:lnTo>
                    <a:pt x="4" y="264"/>
                  </a:lnTo>
                  <a:lnTo>
                    <a:pt x="4" y="254"/>
                  </a:lnTo>
                  <a:lnTo>
                    <a:pt x="6" y="250"/>
                  </a:lnTo>
                  <a:lnTo>
                    <a:pt x="4" y="240"/>
                  </a:lnTo>
                  <a:lnTo>
                    <a:pt x="0" y="200"/>
                  </a:lnTo>
                  <a:lnTo>
                    <a:pt x="0" y="188"/>
                  </a:lnTo>
                  <a:lnTo>
                    <a:pt x="4" y="164"/>
                  </a:lnTo>
                  <a:lnTo>
                    <a:pt x="8" y="148"/>
                  </a:lnTo>
                  <a:lnTo>
                    <a:pt x="10" y="138"/>
                  </a:lnTo>
                  <a:lnTo>
                    <a:pt x="4" y="128"/>
                  </a:lnTo>
                  <a:lnTo>
                    <a:pt x="4" y="120"/>
                  </a:lnTo>
                  <a:lnTo>
                    <a:pt x="8" y="114"/>
                  </a:lnTo>
                  <a:lnTo>
                    <a:pt x="24" y="102"/>
                  </a:lnTo>
                  <a:lnTo>
                    <a:pt x="32" y="80"/>
                  </a:lnTo>
                  <a:lnTo>
                    <a:pt x="24" y="66"/>
                  </a:lnTo>
                  <a:lnTo>
                    <a:pt x="22" y="60"/>
                  </a:lnTo>
                  <a:lnTo>
                    <a:pt x="26" y="56"/>
                  </a:lnTo>
                  <a:lnTo>
                    <a:pt x="24" y="52"/>
                  </a:lnTo>
                  <a:lnTo>
                    <a:pt x="20" y="38"/>
                  </a:lnTo>
                  <a:lnTo>
                    <a:pt x="24" y="20"/>
                  </a:lnTo>
                  <a:lnTo>
                    <a:pt x="20" y="14"/>
                  </a:lnTo>
                  <a:lnTo>
                    <a:pt x="22" y="10"/>
                  </a:lnTo>
                  <a:lnTo>
                    <a:pt x="26" y="10"/>
                  </a:lnTo>
                  <a:lnTo>
                    <a:pt x="30" y="4"/>
                  </a:lnTo>
                  <a:lnTo>
                    <a:pt x="34" y="6"/>
                  </a:lnTo>
                  <a:lnTo>
                    <a:pt x="38" y="6"/>
                  </a:lnTo>
                  <a:lnTo>
                    <a:pt x="42" y="0"/>
                  </a:lnTo>
                  <a:lnTo>
                    <a:pt x="98" y="168"/>
                  </a:lnTo>
                  <a:lnTo>
                    <a:pt x="100" y="172"/>
                  </a:lnTo>
                  <a:lnTo>
                    <a:pt x="100" y="180"/>
                  </a:lnTo>
                  <a:lnTo>
                    <a:pt x="100" y="182"/>
                  </a:lnTo>
                  <a:lnTo>
                    <a:pt x="114" y="194"/>
                  </a:lnTo>
                  <a:lnTo>
                    <a:pt x="116" y="194"/>
                  </a:lnTo>
                  <a:lnTo>
                    <a:pt x="118" y="200"/>
                  </a:lnTo>
                  <a:lnTo>
                    <a:pt x="118" y="202"/>
                  </a:lnTo>
                  <a:lnTo>
                    <a:pt x="126" y="216"/>
                  </a:lnTo>
                  <a:lnTo>
                    <a:pt x="126" y="220"/>
                  </a:lnTo>
                  <a:lnTo>
                    <a:pt x="124" y="226"/>
                  </a:lnTo>
                  <a:lnTo>
                    <a:pt x="124" y="2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1" name="Freeform 42"/>
            <p:cNvSpPr>
              <a:spLocks/>
            </p:cNvSpPr>
            <p:nvPr/>
          </p:nvSpPr>
          <p:spPr bwMode="grayWhite">
            <a:xfrm>
              <a:off x="4618" y="1072"/>
              <a:ext cx="267" cy="432"/>
            </a:xfrm>
            <a:custGeom>
              <a:avLst/>
              <a:gdLst>
                <a:gd name="T0" fmla="*/ 6 w 288"/>
                <a:gd name="T1" fmla="*/ 7 h 464"/>
                <a:gd name="T2" fmla="*/ 6 w 288"/>
                <a:gd name="T3" fmla="*/ 7 h 464"/>
                <a:gd name="T4" fmla="*/ 6 w 288"/>
                <a:gd name="T5" fmla="*/ 7 h 464"/>
                <a:gd name="T6" fmla="*/ 6 w 288"/>
                <a:gd name="T7" fmla="*/ 7 h 464"/>
                <a:gd name="T8" fmla="*/ 6 w 288"/>
                <a:gd name="T9" fmla="*/ 7 h 464"/>
                <a:gd name="T10" fmla="*/ 6 w 288"/>
                <a:gd name="T11" fmla="*/ 7 h 464"/>
                <a:gd name="T12" fmla="*/ 6 w 288"/>
                <a:gd name="T13" fmla="*/ 7 h 464"/>
                <a:gd name="T14" fmla="*/ 6 w 288"/>
                <a:gd name="T15" fmla="*/ 7 h 464"/>
                <a:gd name="T16" fmla="*/ 6 w 288"/>
                <a:gd name="T17" fmla="*/ 7 h 464"/>
                <a:gd name="T18" fmla="*/ 6 w 288"/>
                <a:gd name="T19" fmla="*/ 7 h 464"/>
                <a:gd name="T20" fmla="*/ 6 w 288"/>
                <a:gd name="T21" fmla="*/ 7 h 464"/>
                <a:gd name="T22" fmla="*/ 6 w 288"/>
                <a:gd name="T23" fmla="*/ 7 h 464"/>
                <a:gd name="T24" fmla="*/ 6 w 288"/>
                <a:gd name="T25" fmla="*/ 7 h 464"/>
                <a:gd name="T26" fmla="*/ 6 w 288"/>
                <a:gd name="T27" fmla="*/ 7 h 464"/>
                <a:gd name="T28" fmla="*/ 6 w 288"/>
                <a:gd name="T29" fmla="*/ 7 h 464"/>
                <a:gd name="T30" fmla="*/ 6 w 288"/>
                <a:gd name="T31" fmla="*/ 7 h 464"/>
                <a:gd name="T32" fmla="*/ 6 w 288"/>
                <a:gd name="T33" fmla="*/ 7 h 464"/>
                <a:gd name="T34" fmla="*/ 6 w 288"/>
                <a:gd name="T35" fmla="*/ 7 h 464"/>
                <a:gd name="T36" fmla="*/ 6 w 288"/>
                <a:gd name="T37" fmla="*/ 7 h 464"/>
                <a:gd name="T38" fmla="*/ 6 w 288"/>
                <a:gd name="T39" fmla="*/ 7 h 464"/>
                <a:gd name="T40" fmla="*/ 6 w 288"/>
                <a:gd name="T41" fmla="*/ 7 h 464"/>
                <a:gd name="T42" fmla="*/ 6 w 288"/>
                <a:gd name="T43" fmla="*/ 7 h 464"/>
                <a:gd name="T44" fmla="*/ 6 w 288"/>
                <a:gd name="T45" fmla="*/ 7 h 464"/>
                <a:gd name="T46" fmla="*/ 6 w 288"/>
                <a:gd name="T47" fmla="*/ 7 h 464"/>
                <a:gd name="T48" fmla="*/ 6 w 288"/>
                <a:gd name="T49" fmla="*/ 7 h 464"/>
                <a:gd name="T50" fmla="*/ 6 w 288"/>
                <a:gd name="T51" fmla="*/ 7 h 464"/>
                <a:gd name="T52" fmla="*/ 6 w 288"/>
                <a:gd name="T53" fmla="*/ 7 h 464"/>
                <a:gd name="T54" fmla="*/ 6 w 288"/>
                <a:gd name="T55" fmla="*/ 7 h 464"/>
                <a:gd name="T56" fmla="*/ 6 w 288"/>
                <a:gd name="T57" fmla="*/ 7 h 464"/>
                <a:gd name="T58" fmla="*/ 6 w 288"/>
                <a:gd name="T59" fmla="*/ 7 h 464"/>
                <a:gd name="T60" fmla="*/ 6 w 288"/>
                <a:gd name="T61" fmla="*/ 7 h 464"/>
                <a:gd name="T62" fmla="*/ 6 w 288"/>
                <a:gd name="T63" fmla="*/ 7 h 464"/>
                <a:gd name="T64" fmla="*/ 6 w 288"/>
                <a:gd name="T65" fmla="*/ 7 h 464"/>
                <a:gd name="T66" fmla="*/ 6 w 288"/>
                <a:gd name="T67" fmla="*/ 7 h 464"/>
                <a:gd name="T68" fmla="*/ 6 w 288"/>
                <a:gd name="T69" fmla="*/ 7 h 464"/>
                <a:gd name="T70" fmla="*/ 6 w 288"/>
                <a:gd name="T71" fmla="*/ 7 h 464"/>
                <a:gd name="T72" fmla="*/ 6 w 288"/>
                <a:gd name="T73" fmla="*/ 7 h 464"/>
                <a:gd name="T74" fmla="*/ 6 w 288"/>
                <a:gd name="T75" fmla="*/ 7 h 464"/>
                <a:gd name="T76" fmla="*/ 6 w 288"/>
                <a:gd name="T77" fmla="*/ 7 h 464"/>
                <a:gd name="T78" fmla="*/ 6 w 288"/>
                <a:gd name="T79" fmla="*/ 2 h 464"/>
                <a:gd name="T80" fmla="*/ 6 w 288"/>
                <a:gd name="T81" fmla="*/ 2 h 464"/>
                <a:gd name="T82" fmla="*/ 6 w 288"/>
                <a:gd name="T83" fmla="*/ 7 h 464"/>
                <a:gd name="T84" fmla="*/ 6 w 288"/>
                <a:gd name="T85" fmla="*/ 7 h 464"/>
                <a:gd name="T86" fmla="*/ 6 w 288"/>
                <a:gd name="T87" fmla="*/ 7 h 464"/>
                <a:gd name="T88" fmla="*/ 6 w 288"/>
                <a:gd name="T89" fmla="*/ 7 h 464"/>
                <a:gd name="T90" fmla="*/ 6 w 288"/>
                <a:gd name="T91" fmla="*/ 7 h 464"/>
                <a:gd name="T92" fmla="*/ 6 w 288"/>
                <a:gd name="T93" fmla="*/ 7 h 464"/>
                <a:gd name="T94" fmla="*/ 6 w 288"/>
                <a:gd name="T95" fmla="*/ 7 h 464"/>
                <a:gd name="T96" fmla="*/ 6 w 288"/>
                <a:gd name="T97" fmla="*/ 7 h 464"/>
                <a:gd name="T98" fmla="*/ 6 w 288"/>
                <a:gd name="T99" fmla="*/ 7 h 464"/>
                <a:gd name="T100" fmla="*/ 6 w 288"/>
                <a:gd name="T101" fmla="*/ 7 h 464"/>
                <a:gd name="T102" fmla="*/ 6 w 288"/>
                <a:gd name="T103" fmla="*/ 7 h 464"/>
                <a:gd name="T104" fmla="*/ 6 w 288"/>
                <a:gd name="T105" fmla="*/ 7 h 464"/>
                <a:gd name="T106" fmla="*/ 6 w 288"/>
                <a:gd name="T107" fmla="*/ 7 h 464"/>
                <a:gd name="T108" fmla="*/ 6 w 288"/>
                <a:gd name="T109" fmla="*/ 7 h 464"/>
                <a:gd name="T110" fmla="*/ 6 w 288"/>
                <a:gd name="T111" fmla="*/ 7 h 4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8"/>
                <a:gd name="T169" fmla="*/ 0 h 464"/>
                <a:gd name="T170" fmla="*/ 288 w 288"/>
                <a:gd name="T171" fmla="*/ 464 h 4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8" h="464">
                  <a:moveTo>
                    <a:pt x="0" y="248"/>
                  </a:moveTo>
                  <a:lnTo>
                    <a:pt x="56" y="416"/>
                  </a:lnTo>
                  <a:lnTo>
                    <a:pt x="58" y="420"/>
                  </a:lnTo>
                  <a:lnTo>
                    <a:pt x="58" y="428"/>
                  </a:lnTo>
                  <a:lnTo>
                    <a:pt x="58" y="430"/>
                  </a:lnTo>
                  <a:lnTo>
                    <a:pt x="72" y="442"/>
                  </a:lnTo>
                  <a:lnTo>
                    <a:pt x="74" y="442"/>
                  </a:lnTo>
                  <a:lnTo>
                    <a:pt x="76" y="448"/>
                  </a:lnTo>
                  <a:lnTo>
                    <a:pt x="76" y="450"/>
                  </a:lnTo>
                  <a:lnTo>
                    <a:pt x="84" y="464"/>
                  </a:lnTo>
                  <a:lnTo>
                    <a:pt x="86" y="462"/>
                  </a:lnTo>
                  <a:lnTo>
                    <a:pt x="88" y="450"/>
                  </a:lnTo>
                  <a:lnTo>
                    <a:pt x="88" y="438"/>
                  </a:lnTo>
                  <a:lnTo>
                    <a:pt x="94" y="426"/>
                  </a:lnTo>
                  <a:lnTo>
                    <a:pt x="100" y="408"/>
                  </a:lnTo>
                  <a:lnTo>
                    <a:pt x="106" y="400"/>
                  </a:lnTo>
                  <a:lnTo>
                    <a:pt x="108" y="396"/>
                  </a:lnTo>
                  <a:lnTo>
                    <a:pt x="104" y="394"/>
                  </a:lnTo>
                  <a:lnTo>
                    <a:pt x="100" y="384"/>
                  </a:lnTo>
                  <a:lnTo>
                    <a:pt x="118" y="366"/>
                  </a:lnTo>
                  <a:lnTo>
                    <a:pt x="122" y="368"/>
                  </a:lnTo>
                  <a:lnTo>
                    <a:pt x="124" y="376"/>
                  </a:lnTo>
                  <a:lnTo>
                    <a:pt x="126" y="378"/>
                  </a:lnTo>
                  <a:lnTo>
                    <a:pt x="130" y="376"/>
                  </a:lnTo>
                  <a:lnTo>
                    <a:pt x="130" y="368"/>
                  </a:lnTo>
                  <a:lnTo>
                    <a:pt x="130" y="362"/>
                  </a:lnTo>
                  <a:lnTo>
                    <a:pt x="144" y="360"/>
                  </a:lnTo>
                  <a:lnTo>
                    <a:pt x="150" y="356"/>
                  </a:lnTo>
                  <a:lnTo>
                    <a:pt x="150" y="348"/>
                  </a:lnTo>
                  <a:lnTo>
                    <a:pt x="154" y="346"/>
                  </a:lnTo>
                  <a:lnTo>
                    <a:pt x="160" y="346"/>
                  </a:lnTo>
                  <a:lnTo>
                    <a:pt x="166" y="342"/>
                  </a:lnTo>
                  <a:lnTo>
                    <a:pt x="168" y="338"/>
                  </a:lnTo>
                  <a:lnTo>
                    <a:pt x="172" y="328"/>
                  </a:lnTo>
                  <a:lnTo>
                    <a:pt x="170" y="318"/>
                  </a:lnTo>
                  <a:lnTo>
                    <a:pt x="178" y="308"/>
                  </a:lnTo>
                  <a:lnTo>
                    <a:pt x="178" y="302"/>
                  </a:lnTo>
                  <a:lnTo>
                    <a:pt x="182" y="302"/>
                  </a:lnTo>
                  <a:lnTo>
                    <a:pt x="192" y="304"/>
                  </a:lnTo>
                  <a:lnTo>
                    <a:pt x="198" y="300"/>
                  </a:lnTo>
                  <a:lnTo>
                    <a:pt x="200" y="296"/>
                  </a:lnTo>
                  <a:lnTo>
                    <a:pt x="204" y="286"/>
                  </a:lnTo>
                  <a:lnTo>
                    <a:pt x="208" y="286"/>
                  </a:lnTo>
                  <a:lnTo>
                    <a:pt x="216" y="274"/>
                  </a:lnTo>
                  <a:lnTo>
                    <a:pt x="226" y="276"/>
                  </a:lnTo>
                  <a:lnTo>
                    <a:pt x="234" y="282"/>
                  </a:lnTo>
                  <a:lnTo>
                    <a:pt x="244" y="264"/>
                  </a:lnTo>
                  <a:lnTo>
                    <a:pt x="252" y="258"/>
                  </a:lnTo>
                  <a:lnTo>
                    <a:pt x="268" y="246"/>
                  </a:lnTo>
                  <a:lnTo>
                    <a:pt x="272" y="238"/>
                  </a:lnTo>
                  <a:lnTo>
                    <a:pt x="274" y="236"/>
                  </a:lnTo>
                  <a:lnTo>
                    <a:pt x="278" y="236"/>
                  </a:lnTo>
                  <a:lnTo>
                    <a:pt x="286" y="234"/>
                  </a:lnTo>
                  <a:lnTo>
                    <a:pt x="288" y="226"/>
                  </a:lnTo>
                  <a:lnTo>
                    <a:pt x="288" y="218"/>
                  </a:lnTo>
                  <a:lnTo>
                    <a:pt x="282" y="216"/>
                  </a:lnTo>
                  <a:lnTo>
                    <a:pt x="280" y="216"/>
                  </a:lnTo>
                  <a:lnTo>
                    <a:pt x="276" y="214"/>
                  </a:lnTo>
                  <a:lnTo>
                    <a:pt x="280" y="208"/>
                  </a:lnTo>
                  <a:lnTo>
                    <a:pt x="282" y="206"/>
                  </a:lnTo>
                  <a:lnTo>
                    <a:pt x="280" y="200"/>
                  </a:lnTo>
                  <a:lnTo>
                    <a:pt x="276" y="188"/>
                  </a:lnTo>
                  <a:lnTo>
                    <a:pt x="268" y="184"/>
                  </a:lnTo>
                  <a:lnTo>
                    <a:pt x="262" y="184"/>
                  </a:lnTo>
                  <a:lnTo>
                    <a:pt x="260" y="188"/>
                  </a:lnTo>
                  <a:lnTo>
                    <a:pt x="254" y="190"/>
                  </a:lnTo>
                  <a:lnTo>
                    <a:pt x="248" y="188"/>
                  </a:lnTo>
                  <a:lnTo>
                    <a:pt x="240" y="162"/>
                  </a:lnTo>
                  <a:lnTo>
                    <a:pt x="244" y="158"/>
                  </a:lnTo>
                  <a:lnTo>
                    <a:pt x="242" y="154"/>
                  </a:lnTo>
                  <a:lnTo>
                    <a:pt x="240" y="152"/>
                  </a:lnTo>
                  <a:lnTo>
                    <a:pt x="236" y="152"/>
                  </a:lnTo>
                  <a:lnTo>
                    <a:pt x="232" y="154"/>
                  </a:lnTo>
                  <a:lnTo>
                    <a:pt x="222" y="150"/>
                  </a:lnTo>
                  <a:lnTo>
                    <a:pt x="216" y="150"/>
                  </a:lnTo>
                  <a:lnTo>
                    <a:pt x="212" y="148"/>
                  </a:lnTo>
                  <a:lnTo>
                    <a:pt x="208" y="132"/>
                  </a:lnTo>
                  <a:lnTo>
                    <a:pt x="208" y="130"/>
                  </a:lnTo>
                  <a:lnTo>
                    <a:pt x="172" y="20"/>
                  </a:lnTo>
                  <a:lnTo>
                    <a:pt x="142" y="2"/>
                  </a:lnTo>
                  <a:lnTo>
                    <a:pt x="134" y="0"/>
                  </a:lnTo>
                  <a:lnTo>
                    <a:pt x="128" y="2"/>
                  </a:lnTo>
                  <a:lnTo>
                    <a:pt x="124" y="6"/>
                  </a:lnTo>
                  <a:lnTo>
                    <a:pt x="122" y="12"/>
                  </a:lnTo>
                  <a:lnTo>
                    <a:pt x="118" y="12"/>
                  </a:lnTo>
                  <a:lnTo>
                    <a:pt x="108" y="16"/>
                  </a:lnTo>
                  <a:lnTo>
                    <a:pt x="92" y="30"/>
                  </a:lnTo>
                  <a:lnTo>
                    <a:pt x="88" y="30"/>
                  </a:lnTo>
                  <a:lnTo>
                    <a:pt x="82" y="22"/>
                  </a:lnTo>
                  <a:lnTo>
                    <a:pt x="82" y="12"/>
                  </a:lnTo>
                  <a:lnTo>
                    <a:pt x="80" y="8"/>
                  </a:lnTo>
                  <a:lnTo>
                    <a:pt x="74" y="8"/>
                  </a:lnTo>
                  <a:lnTo>
                    <a:pt x="64" y="12"/>
                  </a:lnTo>
                  <a:lnTo>
                    <a:pt x="38" y="96"/>
                  </a:lnTo>
                  <a:lnTo>
                    <a:pt x="38" y="110"/>
                  </a:lnTo>
                  <a:lnTo>
                    <a:pt x="42" y="114"/>
                  </a:lnTo>
                  <a:lnTo>
                    <a:pt x="42" y="124"/>
                  </a:lnTo>
                  <a:lnTo>
                    <a:pt x="40" y="130"/>
                  </a:lnTo>
                  <a:lnTo>
                    <a:pt x="36" y="134"/>
                  </a:lnTo>
                  <a:lnTo>
                    <a:pt x="32" y="142"/>
                  </a:lnTo>
                  <a:lnTo>
                    <a:pt x="40" y="176"/>
                  </a:lnTo>
                  <a:lnTo>
                    <a:pt x="36" y="188"/>
                  </a:lnTo>
                  <a:lnTo>
                    <a:pt x="36" y="196"/>
                  </a:lnTo>
                  <a:lnTo>
                    <a:pt x="24" y="214"/>
                  </a:lnTo>
                  <a:lnTo>
                    <a:pt x="22" y="220"/>
                  </a:lnTo>
                  <a:lnTo>
                    <a:pt x="26" y="230"/>
                  </a:lnTo>
                  <a:lnTo>
                    <a:pt x="26" y="232"/>
                  </a:lnTo>
                  <a:lnTo>
                    <a:pt x="18" y="232"/>
                  </a:lnTo>
                  <a:lnTo>
                    <a:pt x="20" y="240"/>
                  </a:lnTo>
                  <a:lnTo>
                    <a:pt x="18" y="246"/>
                  </a:lnTo>
                  <a:lnTo>
                    <a:pt x="14" y="246"/>
                  </a:lnTo>
                  <a:lnTo>
                    <a:pt x="8" y="244"/>
                  </a:lnTo>
                  <a:lnTo>
                    <a:pt x="0" y="24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2" name="Freeform 43"/>
            <p:cNvSpPr>
              <a:spLocks/>
            </p:cNvSpPr>
            <p:nvPr/>
          </p:nvSpPr>
          <p:spPr bwMode="grayWhite">
            <a:xfrm>
              <a:off x="3122" y="2315"/>
              <a:ext cx="363" cy="336"/>
            </a:xfrm>
            <a:custGeom>
              <a:avLst/>
              <a:gdLst>
                <a:gd name="T0" fmla="*/ 0 w 392"/>
                <a:gd name="T1" fmla="*/ 7 h 360"/>
                <a:gd name="T2" fmla="*/ 6 w 392"/>
                <a:gd name="T3" fmla="*/ 0 h 360"/>
                <a:gd name="T4" fmla="*/ 6 w 392"/>
                <a:gd name="T5" fmla="*/ 4 h 360"/>
                <a:gd name="T6" fmla="*/ 6 w 392"/>
                <a:gd name="T7" fmla="*/ 7 h 360"/>
                <a:gd name="T8" fmla="*/ 6 w 392"/>
                <a:gd name="T9" fmla="*/ 7 h 360"/>
                <a:gd name="T10" fmla="*/ 6 w 392"/>
                <a:gd name="T11" fmla="*/ 7 h 360"/>
                <a:gd name="T12" fmla="*/ 6 w 392"/>
                <a:gd name="T13" fmla="*/ 7 h 360"/>
                <a:gd name="T14" fmla="*/ 6 w 392"/>
                <a:gd name="T15" fmla="*/ 7 h 360"/>
                <a:gd name="T16" fmla="*/ 6 w 392"/>
                <a:gd name="T17" fmla="*/ 7 h 360"/>
                <a:gd name="T18" fmla="*/ 6 w 392"/>
                <a:gd name="T19" fmla="*/ 7 h 360"/>
                <a:gd name="T20" fmla="*/ 6 w 392"/>
                <a:gd name="T21" fmla="*/ 7 h 360"/>
                <a:gd name="T22" fmla="*/ 6 w 392"/>
                <a:gd name="T23" fmla="*/ 7 h 360"/>
                <a:gd name="T24" fmla="*/ 6 w 392"/>
                <a:gd name="T25" fmla="*/ 7 h 360"/>
                <a:gd name="T26" fmla="*/ 6 w 392"/>
                <a:gd name="T27" fmla="*/ 7 h 360"/>
                <a:gd name="T28" fmla="*/ 6 w 392"/>
                <a:gd name="T29" fmla="*/ 7 h 360"/>
                <a:gd name="T30" fmla="*/ 6 w 392"/>
                <a:gd name="T31" fmla="*/ 7 h 360"/>
                <a:gd name="T32" fmla="*/ 6 w 392"/>
                <a:gd name="T33" fmla="*/ 7 h 360"/>
                <a:gd name="T34" fmla="*/ 6 w 392"/>
                <a:gd name="T35" fmla="*/ 7 h 360"/>
                <a:gd name="T36" fmla="*/ 6 w 392"/>
                <a:gd name="T37" fmla="*/ 7 h 360"/>
                <a:gd name="T38" fmla="*/ 6 w 392"/>
                <a:gd name="T39" fmla="*/ 7 h 360"/>
                <a:gd name="T40" fmla="*/ 6 w 392"/>
                <a:gd name="T41" fmla="*/ 7 h 360"/>
                <a:gd name="T42" fmla="*/ 6 w 392"/>
                <a:gd name="T43" fmla="*/ 7 h 360"/>
                <a:gd name="T44" fmla="*/ 6 w 392"/>
                <a:gd name="T45" fmla="*/ 7 h 360"/>
                <a:gd name="T46" fmla="*/ 6 w 392"/>
                <a:gd name="T47" fmla="*/ 7 h 360"/>
                <a:gd name="T48" fmla="*/ 6 w 392"/>
                <a:gd name="T49" fmla="*/ 7 h 360"/>
                <a:gd name="T50" fmla="*/ 6 w 392"/>
                <a:gd name="T51" fmla="*/ 7 h 360"/>
                <a:gd name="T52" fmla="*/ 6 w 392"/>
                <a:gd name="T53" fmla="*/ 7 h 360"/>
                <a:gd name="T54" fmla="*/ 6 w 392"/>
                <a:gd name="T55" fmla="*/ 7 h 360"/>
                <a:gd name="T56" fmla="*/ 6 w 392"/>
                <a:gd name="T57" fmla="*/ 7 h 360"/>
                <a:gd name="T58" fmla="*/ 6 w 392"/>
                <a:gd name="T59" fmla="*/ 7 h 360"/>
                <a:gd name="T60" fmla="*/ 6 w 392"/>
                <a:gd name="T61" fmla="*/ 7 h 360"/>
                <a:gd name="T62" fmla="*/ 6 w 392"/>
                <a:gd name="T63" fmla="*/ 7 h 360"/>
                <a:gd name="T64" fmla="*/ 6 w 392"/>
                <a:gd name="T65" fmla="*/ 7 h 360"/>
                <a:gd name="T66" fmla="*/ 6 w 392"/>
                <a:gd name="T67" fmla="*/ 7 h 360"/>
                <a:gd name="T68" fmla="*/ 6 w 392"/>
                <a:gd name="T69" fmla="*/ 7 h 360"/>
                <a:gd name="T70" fmla="*/ 6 w 392"/>
                <a:gd name="T71" fmla="*/ 7 h 360"/>
                <a:gd name="T72" fmla="*/ 6 w 392"/>
                <a:gd name="T73" fmla="*/ 7 h 360"/>
                <a:gd name="T74" fmla="*/ 6 w 392"/>
                <a:gd name="T75" fmla="*/ 7 h 360"/>
                <a:gd name="T76" fmla="*/ 6 w 392"/>
                <a:gd name="T77" fmla="*/ 7 h 360"/>
                <a:gd name="T78" fmla="*/ 6 w 392"/>
                <a:gd name="T79" fmla="*/ 7 h 360"/>
                <a:gd name="T80" fmla="*/ 6 w 392"/>
                <a:gd name="T81" fmla="*/ 7 h 360"/>
                <a:gd name="T82" fmla="*/ 6 w 392"/>
                <a:gd name="T83" fmla="*/ 7 h 360"/>
                <a:gd name="T84" fmla="*/ 6 w 392"/>
                <a:gd name="T85" fmla="*/ 7 h 360"/>
                <a:gd name="T86" fmla="*/ 6 w 392"/>
                <a:gd name="T87" fmla="*/ 7 h 360"/>
                <a:gd name="T88" fmla="*/ 6 w 392"/>
                <a:gd name="T89" fmla="*/ 7 h 360"/>
                <a:gd name="T90" fmla="*/ 6 w 392"/>
                <a:gd name="T91" fmla="*/ 7 h 360"/>
                <a:gd name="T92" fmla="*/ 6 w 392"/>
                <a:gd name="T93" fmla="*/ 7 h 360"/>
                <a:gd name="T94" fmla="*/ 6 w 392"/>
                <a:gd name="T95" fmla="*/ 7 h 360"/>
                <a:gd name="T96" fmla="*/ 0 w 392"/>
                <a:gd name="T97" fmla="*/ 7 h 3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2"/>
                <a:gd name="T148" fmla="*/ 0 h 360"/>
                <a:gd name="T149" fmla="*/ 392 w 392"/>
                <a:gd name="T150" fmla="*/ 360 h 3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2" h="360">
                  <a:moveTo>
                    <a:pt x="0" y="16"/>
                  </a:moveTo>
                  <a:lnTo>
                    <a:pt x="352" y="0"/>
                  </a:lnTo>
                  <a:lnTo>
                    <a:pt x="350" y="4"/>
                  </a:lnTo>
                  <a:lnTo>
                    <a:pt x="358" y="10"/>
                  </a:lnTo>
                  <a:lnTo>
                    <a:pt x="362" y="18"/>
                  </a:lnTo>
                  <a:lnTo>
                    <a:pt x="360" y="26"/>
                  </a:lnTo>
                  <a:lnTo>
                    <a:pt x="350" y="34"/>
                  </a:lnTo>
                  <a:lnTo>
                    <a:pt x="340" y="46"/>
                  </a:lnTo>
                  <a:lnTo>
                    <a:pt x="338" y="52"/>
                  </a:lnTo>
                  <a:lnTo>
                    <a:pt x="392" y="48"/>
                  </a:lnTo>
                  <a:lnTo>
                    <a:pt x="390" y="54"/>
                  </a:lnTo>
                  <a:lnTo>
                    <a:pt x="392" y="58"/>
                  </a:lnTo>
                  <a:lnTo>
                    <a:pt x="388" y="66"/>
                  </a:lnTo>
                  <a:lnTo>
                    <a:pt x="378" y="76"/>
                  </a:lnTo>
                  <a:lnTo>
                    <a:pt x="374" y="98"/>
                  </a:lnTo>
                  <a:lnTo>
                    <a:pt x="364" y="110"/>
                  </a:lnTo>
                  <a:lnTo>
                    <a:pt x="366" y="124"/>
                  </a:lnTo>
                  <a:lnTo>
                    <a:pt x="364" y="142"/>
                  </a:lnTo>
                  <a:lnTo>
                    <a:pt x="362" y="142"/>
                  </a:lnTo>
                  <a:lnTo>
                    <a:pt x="354" y="152"/>
                  </a:lnTo>
                  <a:lnTo>
                    <a:pt x="352" y="156"/>
                  </a:lnTo>
                  <a:lnTo>
                    <a:pt x="336" y="170"/>
                  </a:lnTo>
                  <a:lnTo>
                    <a:pt x="332" y="186"/>
                  </a:lnTo>
                  <a:lnTo>
                    <a:pt x="332" y="200"/>
                  </a:lnTo>
                  <a:lnTo>
                    <a:pt x="330" y="210"/>
                  </a:lnTo>
                  <a:lnTo>
                    <a:pt x="316" y="218"/>
                  </a:lnTo>
                  <a:lnTo>
                    <a:pt x="306" y="234"/>
                  </a:lnTo>
                  <a:lnTo>
                    <a:pt x="302" y="238"/>
                  </a:lnTo>
                  <a:lnTo>
                    <a:pt x="302" y="250"/>
                  </a:lnTo>
                  <a:lnTo>
                    <a:pt x="294" y="260"/>
                  </a:lnTo>
                  <a:lnTo>
                    <a:pt x="294" y="270"/>
                  </a:lnTo>
                  <a:lnTo>
                    <a:pt x="290" y="282"/>
                  </a:lnTo>
                  <a:lnTo>
                    <a:pt x="282" y="296"/>
                  </a:lnTo>
                  <a:lnTo>
                    <a:pt x="284" y="312"/>
                  </a:lnTo>
                  <a:lnTo>
                    <a:pt x="292" y="320"/>
                  </a:lnTo>
                  <a:lnTo>
                    <a:pt x="294" y="330"/>
                  </a:lnTo>
                  <a:lnTo>
                    <a:pt x="296" y="332"/>
                  </a:lnTo>
                  <a:lnTo>
                    <a:pt x="296" y="336"/>
                  </a:lnTo>
                  <a:lnTo>
                    <a:pt x="292" y="340"/>
                  </a:lnTo>
                  <a:lnTo>
                    <a:pt x="290" y="348"/>
                  </a:lnTo>
                  <a:lnTo>
                    <a:pt x="290" y="354"/>
                  </a:lnTo>
                  <a:lnTo>
                    <a:pt x="50" y="360"/>
                  </a:lnTo>
                  <a:lnTo>
                    <a:pt x="50" y="308"/>
                  </a:lnTo>
                  <a:lnTo>
                    <a:pt x="38" y="306"/>
                  </a:lnTo>
                  <a:lnTo>
                    <a:pt x="28" y="310"/>
                  </a:lnTo>
                  <a:lnTo>
                    <a:pt x="24" y="308"/>
                  </a:lnTo>
                  <a:lnTo>
                    <a:pt x="12" y="300"/>
                  </a:lnTo>
                  <a:lnTo>
                    <a:pt x="14" y="124"/>
                  </a:lnTo>
                  <a:lnTo>
                    <a:pt x="0" y="1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3" name="Freeform 44"/>
            <p:cNvSpPr>
              <a:spLocks/>
            </p:cNvSpPr>
            <p:nvPr/>
          </p:nvSpPr>
          <p:spPr bwMode="grayWhite">
            <a:xfrm>
              <a:off x="1704" y="1706"/>
              <a:ext cx="416" cy="513"/>
            </a:xfrm>
            <a:custGeom>
              <a:avLst/>
              <a:gdLst>
                <a:gd name="T0" fmla="*/ 7 w 446"/>
                <a:gd name="T1" fmla="*/ 6 h 554"/>
                <a:gd name="T2" fmla="*/ 7 w 446"/>
                <a:gd name="T3" fmla="*/ 6 h 554"/>
                <a:gd name="T4" fmla="*/ 7 w 446"/>
                <a:gd name="T5" fmla="*/ 6 h 554"/>
                <a:gd name="T6" fmla="*/ 7 w 446"/>
                <a:gd name="T7" fmla="*/ 6 h 554"/>
                <a:gd name="T8" fmla="*/ 7 w 446"/>
                <a:gd name="T9" fmla="*/ 0 h 554"/>
                <a:gd name="T10" fmla="*/ 0 w 446"/>
                <a:gd name="T11" fmla="*/ 6 h 554"/>
                <a:gd name="T12" fmla="*/ 0 w 446"/>
                <a:gd name="T13" fmla="*/ 6 h 554"/>
                <a:gd name="T14" fmla="*/ 7 w 446"/>
                <a:gd name="T15" fmla="*/ 6 h 554"/>
                <a:gd name="T16" fmla="*/ 0 60000 65536"/>
                <a:gd name="T17" fmla="*/ 0 60000 65536"/>
                <a:gd name="T18" fmla="*/ 0 60000 65536"/>
                <a:gd name="T19" fmla="*/ 0 60000 65536"/>
                <a:gd name="T20" fmla="*/ 0 60000 65536"/>
                <a:gd name="T21" fmla="*/ 0 60000 65536"/>
                <a:gd name="T22" fmla="*/ 0 60000 65536"/>
                <a:gd name="T23" fmla="*/ 0 60000 65536"/>
                <a:gd name="T24" fmla="*/ 0 w 446"/>
                <a:gd name="T25" fmla="*/ 0 h 554"/>
                <a:gd name="T26" fmla="*/ 446 w 446"/>
                <a:gd name="T27" fmla="*/ 554 h 5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6" h="554">
                  <a:moveTo>
                    <a:pt x="392" y="554"/>
                  </a:moveTo>
                  <a:lnTo>
                    <a:pt x="446" y="158"/>
                  </a:lnTo>
                  <a:lnTo>
                    <a:pt x="300" y="136"/>
                  </a:lnTo>
                  <a:lnTo>
                    <a:pt x="314" y="40"/>
                  </a:lnTo>
                  <a:lnTo>
                    <a:pt x="96" y="0"/>
                  </a:lnTo>
                  <a:lnTo>
                    <a:pt x="0" y="492"/>
                  </a:lnTo>
                  <a:lnTo>
                    <a:pt x="392" y="55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4" name="Freeform 45"/>
            <p:cNvSpPr>
              <a:spLocks/>
            </p:cNvSpPr>
            <p:nvPr/>
          </p:nvSpPr>
          <p:spPr bwMode="grayWhite">
            <a:xfrm>
              <a:off x="1775" y="1050"/>
              <a:ext cx="749" cy="474"/>
            </a:xfrm>
            <a:custGeom>
              <a:avLst/>
              <a:gdLst>
                <a:gd name="T0" fmla="*/ 7 w 806"/>
                <a:gd name="T1" fmla="*/ 7 h 510"/>
                <a:gd name="T2" fmla="*/ 7 w 806"/>
                <a:gd name="T3" fmla="*/ 7 h 510"/>
                <a:gd name="T4" fmla="*/ 7 w 806"/>
                <a:gd name="T5" fmla="*/ 7 h 510"/>
                <a:gd name="T6" fmla="*/ 7 w 806"/>
                <a:gd name="T7" fmla="*/ 7 h 510"/>
                <a:gd name="T8" fmla="*/ 7 w 806"/>
                <a:gd name="T9" fmla="*/ 7 h 510"/>
                <a:gd name="T10" fmla="*/ 7 w 806"/>
                <a:gd name="T11" fmla="*/ 7 h 510"/>
                <a:gd name="T12" fmla="*/ 7 w 806"/>
                <a:gd name="T13" fmla="*/ 7 h 510"/>
                <a:gd name="T14" fmla="*/ 7 w 806"/>
                <a:gd name="T15" fmla="*/ 7 h 510"/>
                <a:gd name="T16" fmla="*/ 7 w 806"/>
                <a:gd name="T17" fmla="*/ 7 h 510"/>
                <a:gd name="T18" fmla="*/ 7 w 806"/>
                <a:gd name="T19" fmla="*/ 7 h 510"/>
                <a:gd name="T20" fmla="*/ 7 w 806"/>
                <a:gd name="T21" fmla="*/ 7 h 510"/>
                <a:gd name="T22" fmla="*/ 7 w 806"/>
                <a:gd name="T23" fmla="*/ 7 h 510"/>
                <a:gd name="T24" fmla="*/ 7 w 806"/>
                <a:gd name="T25" fmla="*/ 7 h 510"/>
                <a:gd name="T26" fmla="*/ 7 w 806"/>
                <a:gd name="T27" fmla="*/ 7 h 510"/>
                <a:gd name="T28" fmla="*/ 7 w 806"/>
                <a:gd name="T29" fmla="*/ 7 h 510"/>
                <a:gd name="T30" fmla="*/ 7 w 806"/>
                <a:gd name="T31" fmla="*/ 7 h 510"/>
                <a:gd name="T32" fmla="*/ 7 w 806"/>
                <a:gd name="T33" fmla="*/ 7 h 510"/>
                <a:gd name="T34" fmla="*/ 7 w 806"/>
                <a:gd name="T35" fmla="*/ 7 h 510"/>
                <a:gd name="T36" fmla="*/ 7 w 806"/>
                <a:gd name="T37" fmla="*/ 7 h 510"/>
                <a:gd name="T38" fmla="*/ 7 w 806"/>
                <a:gd name="T39" fmla="*/ 7 h 510"/>
                <a:gd name="T40" fmla="*/ 7 w 806"/>
                <a:gd name="T41" fmla="*/ 7 h 510"/>
                <a:gd name="T42" fmla="*/ 7 w 806"/>
                <a:gd name="T43" fmla="*/ 7 h 510"/>
                <a:gd name="T44" fmla="*/ 7 w 806"/>
                <a:gd name="T45" fmla="*/ 7 h 510"/>
                <a:gd name="T46" fmla="*/ 7 w 806"/>
                <a:gd name="T47" fmla="*/ 7 h 510"/>
                <a:gd name="T48" fmla="*/ 7 w 806"/>
                <a:gd name="T49" fmla="*/ 7 h 510"/>
                <a:gd name="T50" fmla="*/ 7 w 806"/>
                <a:gd name="T51" fmla="*/ 7 h 510"/>
                <a:gd name="T52" fmla="*/ 7 w 806"/>
                <a:gd name="T53" fmla="*/ 7 h 510"/>
                <a:gd name="T54" fmla="*/ 7 w 806"/>
                <a:gd name="T55" fmla="*/ 7 h 510"/>
                <a:gd name="T56" fmla="*/ 7 w 806"/>
                <a:gd name="T57" fmla="*/ 7 h 510"/>
                <a:gd name="T58" fmla="*/ 7 w 806"/>
                <a:gd name="T59" fmla="*/ 7 h 510"/>
                <a:gd name="T60" fmla="*/ 7 w 806"/>
                <a:gd name="T61" fmla="*/ 7 h 510"/>
                <a:gd name="T62" fmla="*/ 7 w 806"/>
                <a:gd name="T63" fmla="*/ 7 h 510"/>
                <a:gd name="T64" fmla="*/ 0 w 806"/>
                <a:gd name="T65" fmla="*/ 7 h 510"/>
                <a:gd name="T66" fmla="*/ 7 w 806"/>
                <a:gd name="T67" fmla="*/ 7 h 510"/>
                <a:gd name="T68" fmla="*/ 7 w 806"/>
                <a:gd name="T69" fmla="*/ 7 h 510"/>
                <a:gd name="T70" fmla="*/ 7 w 806"/>
                <a:gd name="T71" fmla="*/ 7 h 5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6"/>
                <a:gd name="T109" fmla="*/ 0 h 510"/>
                <a:gd name="T110" fmla="*/ 806 w 806"/>
                <a:gd name="T111" fmla="*/ 510 h 5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6" h="510">
                  <a:moveTo>
                    <a:pt x="772" y="510"/>
                  </a:moveTo>
                  <a:lnTo>
                    <a:pt x="282" y="450"/>
                  </a:lnTo>
                  <a:lnTo>
                    <a:pt x="274" y="500"/>
                  </a:lnTo>
                  <a:lnTo>
                    <a:pt x="268" y="492"/>
                  </a:lnTo>
                  <a:lnTo>
                    <a:pt x="266" y="480"/>
                  </a:lnTo>
                  <a:lnTo>
                    <a:pt x="256" y="472"/>
                  </a:lnTo>
                  <a:lnTo>
                    <a:pt x="246" y="478"/>
                  </a:lnTo>
                  <a:lnTo>
                    <a:pt x="248" y="486"/>
                  </a:lnTo>
                  <a:lnTo>
                    <a:pt x="228" y="486"/>
                  </a:lnTo>
                  <a:lnTo>
                    <a:pt x="224" y="488"/>
                  </a:lnTo>
                  <a:lnTo>
                    <a:pt x="216" y="482"/>
                  </a:lnTo>
                  <a:lnTo>
                    <a:pt x="196" y="482"/>
                  </a:lnTo>
                  <a:lnTo>
                    <a:pt x="192" y="478"/>
                  </a:lnTo>
                  <a:lnTo>
                    <a:pt x="188" y="478"/>
                  </a:lnTo>
                  <a:lnTo>
                    <a:pt x="180" y="486"/>
                  </a:lnTo>
                  <a:lnTo>
                    <a:pt x="174" y="484"/>
                  </a:lnTo>
                  <a:lnTo>
                    <a:pt x="160" y="478"/>
                  </a:lnTo>
                  <a:lnTo>
                    <a:pt x="154" y="480"/>
                  </a:lnTo>
                  <a:lnTo>
                    <a:pt x="150" y="490"/>
                  </a:lnTo>
                  <a:lnTo>
                    <a:pt x="140" y="484"/>
                  </a:lnTo>
                  <a:lnTo>
                    <a:pt x="134" y="474"/>
                  </a:lnTo>
                  <a:lnTo>
                    <a:pt x="134" y="470"/>
                  </a:lnTo>
                  <a:lnTo>
                    <a:pt x="138" y="458"/>
                  </a:lnTo>
                  <a:lnTo>
                    <a:pt x="136" y="450"/>
                  </a:lnTo>
                  <a:lnTo>
                    <a:pt x="128" y="442"/>
                  </a:lnTo>
                  <a:lnTo>
                    <a:pt x="120" y="442"/>
                  </a:lnTo>
                  <a:lnTo>
                    <a:pt x="112" y="428"/>
                  </a:lnTo>
                  <a:lnTo>
                    <a:pt x="118" y="420"/>
                  </a:lnTo>
                  <a:lnTo>
                    <a:pt x="118" y="414"/>
                  </a:lnTo>
                  <a:lnTo>
                    <a:pt x="110" y="402"/>
                  </a:lnTo>
                  <a:lnTo>
                    <a:pt x="106" y="390"/>
                  </a:lnTo>
                  <a:lnTo>
                    <a:pt x="106" y="370"/>
                  </a:lnTo>
                  <a:lnTo>
                    <a:pt x="108" y="358"/>
                  </a:lnTo>
                  <a:lnTo>
                    <a:pt x="104" y="354"/>
                  </a:lnTo>
                  <a:lnTo>
                    <a:pt x="100" y="352"/>
                  </a:lnTo>
                  <a:lnTo>
                    <a:pt x="98" y="344"/>
                  </a:lnTo>
                  <a:lnTo>
                    <a:pt x="96" y="344"/>
                  </a:lnTo>
                  <a:lnTo>
                    <a:pt x="92" y="344"/>
                  </a:lnTo>
                  <a:lnTo>
                    <a:pt x="72" y="362"/>
                  </a:lnTo>
                  <a:lnTo>
                    <a:pt x="68" y="362"/>
                  </a:lnTo>
                  <a:lnTo>
                    <a:pt x="54" y="350"/>
                  </a:lnTo>
                  <a:lnTo>
                    <a:pt x="58" y="342"/>
                  </a:lnTo>
                  <a:lnTo>
                    <a:pt x="56" y="336"/>
                  </a:lnTo>
                  <a:lnTo>
                    <a:pt x="56" y="328"/>
                  </a:lnTo>
                  <a:lnTo>
                    <a:pt x="68" y="320"/>
                  </a:lnTo>
                  <a:lnTo>
                    <a:pt x="68" y="310"/>
                  </a:lnTo>
                  <a:lnTo>
                    <a:pt x="66" y="310"/>
                  </a:lnTo>
                  <a:lnTo>
                    <a:pt x="68" y="294"/>
                  </a:lnTo>
                  <a:lnTo>
                    <a:pt x="74" y="288"/>
                  </a:lnTo>
                  <a:lnTo>
                    <a:pt x="72" y="284"/>
                  </a:lnTo>
                  <a:lnTo>
                    <a:pt x="88" y="252"/>
                  </a:lnTo>
                  <a:lnTo>
                    <a:pt x="84" y="246"/>
                  </a:lnTo>
                  <a:lnTo>
                    <a:pt x="68" y="244"/>
                  </a:lnTo>
                  <a:lnTo>
                    <a:pt x="68" y="236"/>
                  </a:lnTo>
                  <a:lnTo>
                    <a:pt x="58" y="236"/>
                  </a:lnTo>
                  <a:lnTo>
                    <a:pt x="52" y="222"/>
                  </a:lnTo>
                  <a:lnTo>
                    <a:pt x="50" y="210"/>
                  </a:lnTo>
                  <a:lnTo>
                    <a:pt x="38" y="184"/>
                  </a:lnTo>
                  <a:lnTo>
                    <a:pt x="20" y="168"/>
                  </a:lnTo>
                  <a:lnTo>
                    <a:pt x="12" y="156"/>
                  </a:lnTo>
                  <a:lnTo>
                    <a:pt x="8" y="152"/>
                  </a:lnTo>
                  <a:lnTo>
                    <a:pt x="12" y="146"/>
                  </a:lnTo>
                  <a:lnTo>
                    <a:pt x="16" y="138"/>
                  </a:lnTo>
                  <a:lnTo>
                    <a:pt x="12" y="120"/>
                  </a:lnTo>
                  <a:lnTo>
                    <a:pt x="0" y="94"/>
                  </a:lnTo>
                  <a:lnTo>
                    <a:pt x="18" y="0"/>
                  </a:lnTo>
                  <a:lnTo>
                    <a:pt x="92" y="12"/>
                  </a:lnTo>
                  <a:lnTo>
                    <a:pt x="288" y="46"/>
                  </a:lnTo>
                  <a:lnTo>
                    <a:pt x="490" y="80"/>
                  </a:lnTo>
                  <a:lnTo>
                    <a:pt x="806" y="112"/>
                  </a:lnTo>
                  <a:lnTo>
                    <a:pt x="782" y="414"/>
                  </a:lnTo>
                  <a:lnTo>
                    <a:pt x="772" y="51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5" name="Freeform 46"/>
            <p:cNvSpPr>
              <a:spLocks/>
            </p:cNvSpPr>
            <p:nvPr/>
          </p:nvSpPr>
          <p:spPr bwMode="grayWhite">
            <a:xfrm>
              <a:off x="1984" y="1468"/>
              <a:ext cx="507" cy="422"/>
            </a:xfrm>
            <a:custGeom>
              <a:avLst/>
              <a:gdLst>
                <a:gd name="T0" fmla="*/ 6 w 548"/>
                <a:gd name="T1" fmla="*/ 6 h 456"/>
                <a:gd name="T2" fmla="*/ 6 w 548"/>
                <a:gd name="T3" fmla="*/ 6 h 456"/>
                <a:gd name="T4" fmla="*/ 6 w 548"/>
                <a:gd name="T5" fmla="*/ 6 h 456"/>
                <a:gd name="T6" fmla="*/ 6 w 548"/>
                <a:gd name="T7" fmla="*/ 0 h 456"/>
                <a:gd name="T8" fmla="*/ 6 w 548"/>
                <a:gd name="T9" fmla="*/ 6 h 456"/>
                <a:gd name="T10" fmla="*/ 6 w 548"/>
                <a:gd name="T11" fmla="*/ 6 h 456"/>
                <a:gd name="T12" fmla="*/ 6 w 548"/>
                <a:gd name="T13" fmla="*/ 6 h 456"/>
                <a:gd name="T14" fmla="*/ 0 w 548"/>
                <a:gd name="T15" fmla="*/ 6 h 456"/>
                <a:gd name="T16" fmla="*/ 6 w 548"/>
                <a:gd name="T17" fmla="*/ 6 h 456"/>
                <a:gd name="T18" fmla="*/ 6 w 548"/>
                <a:gd name="T19" fmla="*/ 6 h 456"/>
                <a:gd name="T20" fmla="*/ 6 w 548"/>
                <a:gd name="T21" fmla="*/ 6 h 4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8"/>
                <a:gd name="T34" fmla="*/ 0 h 456"/>
                <a:gd name="T35" fmla="*/ 548 w 548"/>
                <a:gd name="T36" fmla="*/ 456 h 4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8" h="456">
                  <a:moveTo>
                    <a:pt x="516" y="456"/>
                  </a:moveTo>
                  <a:lnTo>
                    <a:pt x="532" y="256"/>
                  </a:lnTo>
                  <a:lnTo>
                    <a:pt x="548" y="60"/>
                  </a:lnTo>
                  <a:lnTo>
                    <a:pt x="58" y="0"/>
                  </a:lnTo>
                  <a:lnTo>
                    <a:pt x="50" y="50"/>
                  </a:lnTo>
                  <a:lnTo>
                    <a:pt x="16" y="296"/>
                  </a:lnTo>
                  <a:lnTo>
                    <a:pt x="14" y="296"/>
                  </a:lnTo>
                  <a:lnTo>
                    <a:pt x="0" y="392"/>
                  </a:lnTo>
                  <a:lnTo>
                    <a:pt x="146" y="414"/>
                  </a:lnTo>
                  <a:lnTo>
                    <a:pt x="516" y="4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6" name="Freeform 47"/>
            <p:cNvSpPr>
              <a:spLocks/>
            </p:cNvSpPr>
            <p:nvPr/>
          </p:nvSpPr>
          <p:spPr bwMode="grayWhite">
            <a:xfrm>
              <a:off x="2502" y="1155"/>
              <a:ext cx="478" cy="300"/>
            </a:xfrm>
            <a:custGeom>
              <a:avLst/>
              <a:gdLst>
                <a:gd name="T0" fmla="*/ 0 w 516"/>
                <a:gd name="T1" fmla="*/ 6 h 324"/>
                <a:gd name="T2" fmla="*/ 6 w 516"/>
                <a:gd name="T3" fmla="*/ 0 h 324"/>
                <a:gd name="T4" fmla="*/ 6 w 516"/>
                <a:gd name="T5" fmla="*/ 6 h 324"/>
                <a:gd name="T6" fmla="*/ 6 w 516"/>
                <a:gd name="T7" fmla="*/ 6 h 324"/>
                <a:gd name="T8" fmla="*/ 6 w 516"/>
                <a:gd name="T9" fmla="*/ 6 h 324"/>
                <a:gd name="T10" fmla="*/ 6 w 516"/>
                <a:gd name="T11" fmla="*/ 6 h 324"/>
                <a:gd name="T12" fmla="*/ 6 w 516"/>
                <a:gd name="T13" fmla="*/ 6 h 324"/>
                <a:gd name="T14" fmla="*/ 6 w 516"/>
                <a:gd name="T15" fmla="*/ 6 h 324"/>
                <a:gd name="T16" fmla="*/ 6 w 516"/>
                <a:gd name="T17" fmla="*/ 6 h 324"/>
                <a:gd name="T18" fmla="*/ 6 w 516"/>
                <a:gd name="T19" fmla="*/ 6 h 324"/>
                <a:gd name="T20" fmla="*/ 6 w 516"/>
                <a:gd name="T21" fmla="*/ 6 h 324"/>
                <a:gd name="T22" fmla="*/ 6 w 516"/>
                <a:gd name="T23" fmla="*/ 6 h 324"/>
                <a:gd name="T24" fmla="*/ 6 w 516"/>
                <a:gd name="T25" fmla="*/ 6 h 324"/>
                <a:gd name="T26" fmla="*/ 6 w 516"/>
                <a:gd name="T27" fmla="*/ 6 h 324"/>
                <a:gd name="T28" fmla="*/ 6 w 516"/>
                <a:gd name="T29" fmla="*/ 6 h 324"/>
                <a:gd name="T30" fmla="*/ 6 w 516"/>
                <a:gd name="T31" fmla="*/ 6 h 324"/>
                <a:gd name="T32" fmla="*/ 6 w 516"/>
                <a:gd name="T33" fmla="*/ 6 h 324"/>
                <a:gd name="T34" fmla="*/ 6 w 516"/>
                <a:gd name="T35" fmla="*/ 6 h 324"/>
                <a:gd name="T36" fmla="*/ 6 w 516"/>
                <a:gd name="T37" fmla="*/ 6 h 324"/>
                <a:gd name="T38" fmla="*/ 0 w 516"/>
                <a:gd name="T39" fmla="*/ 6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6"/>
                <a:gd name="T61" fmla="*/ 0 h 324"/>
                <a:gd name="T62" fmla="*/ 516 w 516"/>
                <a:gd name="T63" fmla="*/ 324 h 3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6" h="324">
                  <a:moveTo>
                    <a:pt x="0" y="302"/>
                  </a:moveTo>
                  <a:lnTo>
                    <a:pt x="24" y="0"/>
                  </a:lnTo>
                  <a:lnTo>
                    <a:pt x="252" y="16"/>
                  </a:lnTo>
                  <a:lnTo>
                    <a:pt x="476" y="22"/>
                  </a:lnTo>
                  <a:lnTo>
                    <a:pt x="476" y="30"/>
                  </a:lnTo>
                  <a:lnTo>
                    <a:pt x="484" y="54"/>
                  </a:lnTo>
                  <a:lnTo>
                    <a:pt x="480" y="62"/>
                  </a:lnTo>
                  <a:lnTo>
                    <a:pt x="478" y="78"/>
                  </a:lnTo>
                  <a:lnTo>
                    <a:pt x="480" y="106"/>
                  </a:lnTo>
                  <a:lnTo>
                    <a:pt x="486" y="138"/>
                  </a:lnTo>
                  <a:lnTo>
                    <a:pt x="494" y="146"/>
                  </a:lnTo>
                  <a:lnTo>
                    <a:pt x="500" y="176"/>
                  </a:lnTo>
                  <a:lnTo>
                    <a:pt x="502" y="226"/>
                  </a:lnTo>
                  <a:lnTo>
                    <a:pt x="504" y="236"/>
                  </a:lnTo>
                  <a:lnTo>
                    <a:pt x="504" y="254"/>
                  </a:lnTo>
                  <a:lnTo>
                    <a:pt x="506" y="260"/>
                  </a:lnTo>
                  <a:lnTo>
                    <a:pt x="516" y="296"/>
                  </a:lnTo>
                  <a:lnTo>
                    <a:pt x="516" y="310"/>
                  </a:lnTo>
                  <a:lnTo>
                    <a:pt x="516" y="324"/>
                  </a:lnTo>
                  <a:lnTo>
                    <a:pt x="0"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7" name="Freeform 48"/>
            <p:cNvSpPr>
              <a:spLocks/>
            </p:cNvSpPr>
            <p:nvPr/>
          </p:nvSpPr>
          <p:spPr bwMode="grayWhite">
            <a:xfrm>
              <a:off x="2478" y="1435"/>
              <a:ext cx="511" cy="344"/>
            </a:xfrm>
            <a:custGeom>
              <a:avLst/>
              <a:gdLst>
                <a:gd name="T0" fmla="*/ 0 w 552"/>
                <a:gd name="T1" fmla="*/ 6 h 372"/>
                <a:gd name="T2" fmla="*/ 6 w 552"/>
                <a:gd name="T3" fmla="*/ 6 h 372"/>
                <a:gd name="T4" fmla="*/ 6 w 552"/>
                <a:gd name="T5" fmla="*/ 0 h 372"/>
                <a:gd name="T6" fmla="*/ 6 w 552"/>
                <a:gd name="T7" fmla="*/ 6 h 372"/>
                <a:gd name="T8" fmla="*/ 6 w 552"/>
                <a:gd name="T9" fmla="*/ 6 h 372"/>
                <a:gd name="T10" fmla="*/ 6 w 552"/>
                <a:gd name="T11" fmla="*/ 6 h 372"/>
                <a:gd name="T12" fmla="*/ 6 w 552"/>
                <a:gd name="T13" fmla="*/ 6 h 372"/>
                <a:gd name="T14" fmla="*/ 6 w 552"/>
                <a:gd name="T15" fmla="*/ 6 h 372"/>
                <a:gd name="T16" fmla="*/ 6 w 552"/>
                <a:gd name="T17" fmla="*/ 6 h 372"/>
                <a:gd name="T18" fmla="*/ 6 w 552"/>
                <a:gd name="T19" fmla="*/ 6 h 372"/>
                <a:gd name="T20" fmla="*/ 6 w 552"/>
                <a:gd name="T21" fmla="*/ 6 h 372"/>
                <a:gd name="T22" fmla="*/ 6 w 552"/>
                <a:gd name="T23" fmla="*/ 6 h 372"/>
                <a:gd name="T24" fmla="*/ 6 w 552"/>
                <a:gd name="T25" fmla="*/ 6 h 372"/>
                <a:gd name="T26" fmla="*/ 6 w 552"/>
                <a:gd name="T27" fmla="*/ 6 h 372"/>
                <a:gd name="T28" fmla="*/ 6 w 552"/>
                <a:gd name="T29" fmla="*/ 6 h 372"/>
                <a:gd name="T30" fmla="*/ 6 w 552"/>
                <a:gd name="T31" fmla="*/ 6 h 372"/>
                <a:gd name="T32" fmla="*/ 6 w 552"/>
                <a:gd name="T33" fmla="*/ 6 h 372"/>
                <a:gd name="T34" fmla="*/ 6 w 552"/>
                <a:gd name="T35" fmla="*/ 6 h 372"/>
                <a:gd name="T36" fmla="*/ 6 w 552"/>
                <a:gd name="T37" fmla="*/ 6 h 372"/>
                <a:gd name="T38" fmla="*/ 6 w 552"/>
                <a:gd name="T39" fmla="*/ 6 h 372"/>
                <a:gd name="T40" fmla="*/ 6 w 552"/>
                <a:gd name="T41" fmla="*/ 6 h 372"/>
                <a:gd name="T42" fmla="*/ 6 w 552"/>
                <a:gd name="T43" fmla="*/ 6 h 372"/>
                <a:gd name="T44" fmla="*/ 6 w 552"/>
                <a:gd name="T45" fmla="*/ 6 h 372"/>
                <a:gd name="T46" fmla="*/ 6 w 552"/>
                <a:gd name="T47" fmla="*/ 6 h 372"/>
                <a:gd name="T48" fmla="*/ 6 w 552"/>
                <a:gd name="T49" fmla="*/ 6 h 372"/>
                <a:gd name="T50" fmla="*/ 6 w 552"/>
                <a:gd name="T51" fmla="*/ 6 h 372"/>
                <a:gd name="T52" fmla="*/ 6 w 552"/>
                <a:gd name="T53" fmla="*/ 6 h 372"/>
                <a:gd name="T54" fmla="*/ 6 w 552"/>
                <a:gd name="T55" fmla="*/ 6 h 372"/>
                <a:gd name="T56" fmla="*/ 6 w 552"/>
                <a:gd name="T57" fmla="*/ 6 h 372"/>
                <a:gd name="T58" fmla="*/ 6 w 552"/>
                <a:gd name="T59" fmla="*/ 6 h 372"/>
                <a:gd name="T60" fmla="*/ 6 w 552"/>
                <a:gd name="T61" fmla="*/ 6 h 372"/>
                <a:gd name="T62" fmla="*/ 6 w 552"/>
                <a:gd name="T63" fmla="*/ 6 h 372"/>
                <a:gd name="T64" fmla="*/ 6 w 552"/>
                <a:gd name="T65" fmla="*/ 6 h 372"/>
                <a:gd name="T66" fmla="*/ 6 w 552"/>
                <a:gd name="T67" fmla="*/ 6 h 372"/>
                <a:gd name="T68" fmla="*/ 6 w 552"/>
                <a:gd name="T69" fmla="*/ 6 h 372"/>
                <a:gd name="T70" fmla="*/ 0 w 552"/>
                <a:gd name="T71" fmla="*/ 6 h 3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52"/>
                <a:gd name="T109" fmla="*/ 0 h 372"/>
                <a:gd name="T110" fmla="*/ 552 w 552"/>
                <a:gd name="T111" fmla="*/ 372 h 3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52" h="372">
                  <a:moveTo>
                    <a:pt x="0" y="292"/>
                  </a:moveTo>
                  <a:lnTo>
                    <a:pt x="16" y="96"/>
                  </a:lnTo>
                  <a:lnTo>
                    <a:pt x="26" y="0"/>
                  </a:lnTo>
                  <a:lnTo>
                    <a:pt x="542" y="22"/>
                  </a:lnTo>
                  <a:lnTo>
                    <a:pt x="542" y="30"/>
                  </a:lnTo>
                  <a:lnTo>
                    <a:pt x="538" y="40"/>
                  </a:lnTo>
                  <a:lnTo>
                    <a:pt x="524" y="54"/>
                  </a:lnTo>
                  <a:lnTo>
                    <a:pt x="526" y="62"/>
                  </a:lnTo>
                  <a:lnTo>
                    <a:pt x="552" y="86"/>
                  </a:lnTo>
                  <a:lnTo>
                    <a:pt x="552" y="268"/>
                  </a:lnTo>
                  <a:lnTo>
                    <a:pt x="546" y="266"/>
                  </a:lnTo>
                  <a:lnTo>
                    <a:pt x="540" y="268"/>
                  </a:lnTo>
                  <a:lnTo>
                    <a:pt x="544" y="274"/>
                  </a:lnTo>
                  <a:lnTo>
                    <a:pt x="546" y="280"/>
                  </a:lnTo>
                  <a:lnTo>
                    <a:pt x="542" y="290"/>
                  </a:lnTo>
                  <a:lnTo>
                    <a:pt x="548" y="294"/>
                  </a:lnTo>
                  <a:lnTo>
                    <a:pt x="552" y="310"/>
                  </a:lnTo>
                  <a:lnTo>
                    <a:pt x="546" y="314"/>
                  </a:lnTo>
                  <a:lnTo>
                    <a:pt x="546" y="324"/>
                  </a:lnTo>
                  <a:lnTo>
                    <a:pt x="540" y="340"/>
                  </a:lnTo>
                  <a:lnTo>
                    <a:pt x="546" y="358"/>
                  </a:lnTo>
                  <a:lnTo>
                    <a:pt x="550" y="368"/>
                  </a:lnTo>
                  <a:lnTo>
                    <a:pt x="548" y="372"/>
                  </a:lnTo>
                  <a:lnTo>
                    <a:pt x="534" y="360"/>
                  </a:lnTo>
                  <a:lnTo>
                    <a:pt x="502" y="340"/>
                  </a:lnTo>
                  <a:lnTo>
                    <a:pt x="494" y="338"/>
                  </a:lnTo>
                  <a:lnTo>
                    <a:pt x="480" y="338"/>
                  </a:lnTo>
                  <a:lnTo>
                    <a:pt x="470" y="344"/>
                  </a:lnTo>
                  <a:lnTo>
                    <a:pt x="460" y="348"/>
                  </a:lnTo>
                  <a:lnTo>
                    <a:pt x="448" y="344"/>
                  </a:lnTo>
                  <a:lnTo>
                    <a:pt x="444" y="332"/>
                  </a:lnTo>
                  <a:lnTo>
                    <a:pt x="436" y="326"/>
                  </a:lnTo>
                  <a:lnTo>
                    <a:pt x="426" y="330"/>
                  </a:lnTo>
                  <a:lnTo>
                    <a:pt x="412" y="330"/>
                  </a:lnTo>
                  <a:lnTo>
                    <a:pt x="402" y="314"/>
                  </a:lnTo>
                  <a:lnTo>
                    <a:pt x="0" y="29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8" name="Freeform 49"/>
            <p:cNvSpPr>
              <a:spLocks/>
            </p:cNvSpPr>
            <p:nvPr/>
          </p:nvSpPr>
          <p:spPr bwMode="grayWhite">
            <a:xfrm>
              <a:off x="2978" y="1673"/>
              <a:ext cx="440" cy="289"/>
            </a:xfrm>
            <a:custGeom>
              <a:avLst/>
              <a:gdLst>
                <a:gd name="T0" fmla="*/ 6 w 474"/>
                <a:gd name="T1" fmla="*/ 0 h 312"/>
                <a:gd name="T2" fmla="*/ 6 w 474"/>
                <a:gd name="T3" fmla="*/ 6 h 312"/>
                <a:gd name="T4" fmla="*/ 6 w 474"/>
                <a:gd name="T5" fmla="*/ 6 h 312"/>
                <a:gd name="T6" fmla="*/ 6 w 474"/>
                <a:gd name="T7" fmla="*/ 6 h 312"/>
                <a:gd name="T8" fmla="*/ 6 w 474"/>
                <a:gd name="T9" fmla="*/ 6 h 312"/>
                <a:gd name="T10" fmla="*/ 6 w 474"/>
                <a:gd name="T11" fmla="*/ 6 h 312"/>
                <a:gd name="T12" fmla="*/ 6 w 474"/>
                <a:gd name="T13" fmla="*/ 6 h 312"/>
                <a:gd name="T14" fmla="*/ 6 w 474"/>
                <a:gd name="T15" fmla="*/ 6 h 312"/>
                <a:gd name="T16" fmla="*/ 6 w 474"/>
                <a:gd name="T17" fmla="*/ 6 h 312"/>
                <a:gd name="T18" fmla="*/ 6 w 474"/>
                <a:gd name="T19" fmla="*/ 6 h 312"/>
                <a:gd name="T20" fmla="*/ 6 w 474"/>
                <a:gd name="T21" fmla="*/ 6 h 312"/>
                <a:gd name="T22" fmla="*/ 6 w 474"/>
                <a:gd name="T23" fmla="*/ 6 h 312"/>
                <a:gd name="T24" fmla="*/ 6 w 474"/>
                <a:gd name="T25" fmla="*/ 6 h 312"/>
                <a:gd name="T26" fmla="*/ 6 w 474"/>
                <a:gd name="T27" fmla="*/ 6 h 312"/>
                <a:gd name="T28" fmla="*/ 6 w 474"/>
                <a:gd name="T29" fmla="*/ 6 h 312"/>
                <a:gd name="T30" fmla="*/ 6 w 474"/>
                <a:gd name="T31" fmla="*/ 6 h 312"/>
                <a:gd name="T32" fmla="*/ 6 w 474"/>
                <a:gd name="T33" fmla="*/ 6 h 312"/>
                <a:gd name="T34" fmla="*/ 6 w 474"/>
                <a:gd name="T35" fmla="*/ 6 h 312"/>
                <a:gd name="T36" fmla="*/ 6 w 474"/>
                <a:gd name="T37" fmla="*/ 6 h 312"/>
                <a:gd name="T38" fmla="*/ 6 w 474"/>
                <a:gd name="T39" fmla="*/ 6 h 312"/>
                <a:gd name="T40" fmla="*/ 6 w 474"/>
                <a:gd name="T41" fmla="*/ 6 h 312"/>
                <a:gd name="T42" fmla="*/ 6 w 474"/>
                <a:gd name="T43" fmla="*/ 6 h 312"/>
                <a:gd name="T44" fmla="*/ 6 w 474"/>
                <a:gd name="T45" fmla="*/ 6 h 312"/>
                <a:gd name="T46" fmla="*/ 6 w 474"/>
                <a:gd name="T47" fmla="*/ 6 h 312"/>
                <a:gd name="T48" fmla="*/ 6 w 474"/>
                <a:gd name="T49" fmla="*/ 6 h 312"/>
                <a:gd name="T50" fmla="*/ 6 w 474"/>
                <a:gd name="T51" fmla="*/ 6 h 312"/>
                <a:gd name="T52" fmla="*/ 6 w 474"/>
                <a:gd name="T53" fmla="*/ 6 h 312"/>
                <a:gd name="T54" fmla="*/ 6 w 474"/>
                <a:gd name="T55" fmla="*/ 6 h 312"/>
                <a:gd name="T56" fmla="*/ 6 w 474"/>
                <a:gd name="T57" fmla="*/ 6 h 312"/>
                <a:gd name="T58" fmla="*/ 6 w 474"/>
                <a:gd name="T59" fmla="*/ 6 h 312"/>
                <a:gd name="T60" fmla="*/ 6 w 474"/>
                <a:gd name="T61" fmla="*/ 6 h 312"/>
                <a:gd name="T62" fmla="*/ 6 w 474"/>
                <a:gd name="T63" fmla="*/ 6 h 312"/>
                <a:gd name="T64" fmla="*/ 2 w 474"/>
                <a:gd name="T65" fmla="*/ 6 h 312"/>
                <a:gd name="T66" fmla="*/ 4 w 474"/>
                <a:gd name="T67" fmla="*/ 6 h 312"/>
                <a:gd name="T68" fmla="*/ 6 w 474"/>
                <a:gd name="T69" fmla="*/ 6 h 3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4"/>
                <a:gd name="T106" fmla="*/ 0 h 312"/>
                <a:gd name="T107" fmla="*/ 474 w 474"/>
                <a:gd name="T108" fmla="*/ 312 h 3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4" h="312">
                  <a:moveTo>
                    <a:pt x="12" y="12"/>
                  </a:moveTo>
                  <a:lnTo>
                    <a:pt x="384" y="0"/>
                  </a:lnTo>
                  <a:lnTo>
                    <a:pt x="390" y="12"/>
                  </a:lnTo>
                  <a:lnTo>
                    <a:pt x="398" y="18"/>
                  </a:lnTo>
                  <a:lnTo>
                    <a:pt x="396" y="26"/>
                  </a:lnTo>
                  <a:lnTo>
                    <a:pt x="392" y="34"/>
                  </a:lnTo>
                  <a:lnTo>
                    <a:pt x="396" y="46"/>
                  </a:lnTo>
                  <a:lnTo>
                    <a:pt x="402" y="74"/>
                  </a:lnTo>
                  <a:lnTo>
                    <a:pt x="424" y="82"/>
                  </a:lnTo>
                  <a:lnTo>
                    <a:pt x="432" y="88"/>
                  </a:lnTo>
                  <a:lnTo>
                    <a:pt x="434" y="98"/>
                  </a:lnTo>
                  <a:lnTo>
                    <a:pt x="438" y="102"/>
                  </a:lnTo>
                  <a:lnTo>
                    <a:pt x="452" y="114"/>
                  </a:lnTo>
                  <a:lnTo>
                    <a:pt x="454" y="122"/>
                  </a:lnTo>
                  <a:lnTo>
                    <a:pt x="468" y="130"/>
                  </a:lnTo>
                  <a:lnTo>
                    <a:pt x="474" y="148"/>
                  </a:lnTo>
                  <a:lnTo>
                    <a:pt x="472" y="156"/>
                  </a:lnTo>
                  <a:lnTo>
                    <a:pt x="468" y="166"/>
                  </a:lnTo>
                  <a:lnTo>
                    <a:pt x="462" y="172"/>
                  </a:lnTo>
                  <a:lnTo>
                    <a:pt x="462" y="180"/>
                  </a:lnTo>
                  <a:lnTo>
                    <a:pt x="450" y="194"/>
                  </a:lnTo>
                  <a:lnTo>
                    <a:pt x="438" y="198"/>
                  </a:lnTo>
                  <a:lnTo>
                    <a:pt x="434" y="202"/>
                  </a:lnTo>
                  <a:lnTo>
                    <a:pt x="418" y="204"/>
                  </a:lnTo>
                  <a:lnTo>
                    <a:pt x="412" y="208"/>
                  </a:lnTo>
                  <a:lnTo>
                    <a:pt x="406" y="218"/>
                  </a:lnTo>
                  <a:lnTo>
                    <a:pt x="408" y="226"/>
                  </a:lnTo>
                  <a:lnTo>
                    <a:pt x="416" y="236"/>
                  </a:lnTo>
                  <a:lnTo>
                    <a:pt x="420" y="242"/>
                  </a:lnTo>
                  <a:lnTo>
                    <a:pt x="416" y="256"/>
                  </a:lnTo>
                  <a:lnTo>
                    <a:pt x="406" y="282"/>
                  </a:lnTo>
                  <a:lnTo>
                    <a:pt x="394" y="288"/>
                  </a:lnTo>
                  <a:lnTo>
                    <a:pt x="390" y="296"/>
                  </a:lnTo>
                  <a:lnTo>
                    <a:pt x="392" y="304"/>
                  </a:lnTo>
                  <a:lnTo>
                    <a:pt x="386" y="312"/>
                  </a:lnTo>
                  <a:lnTo>
                    <a:pt x="362" y="290"/>
                  </a:lnTo>
                  <a:lnTo>
                    <a:pt x="62" y="298"/>
                  </a:lnTo>
                  <a:lnTo>
                    <a:pt x="60" y="294"/>
                  </a:lnTo>
                  <a:lnTo>
                    <a:pt x="56" y="284"/>
                  </a:lnTo>
                  <a:lnTo>
                    <a:pt x="60" y="276"/>
                  </a:lnTo>
                  <a:lnTo>
                    <a:pt x="54" y="268"/>
                  </a:lnTo>
                  <a:lnTo>
                    <a:pt x="52" y="260"/>
                  </a:lnTo>
                  <a:lnTo>
                    <a:pt x="56" y="252"/>
                  </a:lnTo>
                  <a:lnTo>
                    <a:pt x="54" y="244"/>
                  </a:lnTo>
                  <a:lnTo>
                    <a:pt x="44" y="240"/>
                  </a:lnTo>
                  <a:lnTo>
                    <a:pt x="46" y="224"/>
                  </a:lnTo>
                  <a:lnTo>
                    <a:pt x="48" y="216"/>
                  </a:lnTo>
                  <a:lnTo>
                    <a:pt x="46" y="208"/>
                  </a:lnTo>
                  <a:lnTo>
                    <a:pt x="36" y="200"/>
                  </a:lnTo>
                  <a:lnTo>
                    <a:pt x="34" y="192"/>
                  </a:lnTo>
                  <a:lnTo>
                    <a:pt x="36" y="184"/>
                  </a:lnTo>
                  <a:lnTo>
                    <a:pt x="28" y="176"/>
                  </a:lnTo>
                  <a:lnTo>
                    <a:pt x="22" y="160"/>
                  </a:lnTo>
                  <a:lnTo>
                    <a:pt x="14" y="152"/>
                  </a:lnTo>
                  <a:lnTo>
                    <a:pt x="20" y="138"/>
                  </a:lnTo>
                  <a:lnTo>
                    <a:pt x="20" y="132"/>
                  </a:lnTo>
                  <a:lnTo>
                    <a:pt x="10" y="126"/>
                  </a:lnTo>
                  <a:lnTo>
                    <a:pt x="8" y="116"/>
                  </a:lnTo>
                  <a:lnTo>
                    <a:pt x="10" y="112"/>
                  </a:lnTo>
                  <a:lnTo>
                    <a:pt x="6" y="102"/>
                  </a:lnTo>
                  <a:lnTo>
                    <a:pt x="0" y="84"/>
                  </a:lnTo>
                  <a:lnTo>
                    <a:pt x="6" y="68"/>
                  </a:lnTo>
                  <a:lnTo>
                    <a:pt x="6" y="58"/>
                  </a:lnTo>
                  <a:lnTo>
                    <a:pt x="12" y="54"/>
                  </a:lnTo>
                  <a:lnTo>
                    <a:pt x="8" y="38"/>
                  </a:lnTo>
                  <a:lnTo>
                    <a:pt x="2" y="34"/>
                  </a:lnTo>
                  <a:lnTo>
                    <a:pt x="6" y="24"/>
                  </a:lnTo>
                  <a:lnTo>
                    <a:pt x="4" y="18"/>
                  </a:lnTo>
                  <a:lnTo>
                    <a:pt x="0" y="12"/>
                  </a:lnTo>
                  <a:lnTo>
                    <a:pt x="6" y="10"/>
                  </a:lnTo>
                  <a:lnTo>
                    <a:pt x="12" y="1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19" name="Freeform 50"/>
            <p:cNvSpPr>
              <a:spLocks/>
            </p:cNvSpPr>
            <p:nvPr/>
          </p:nvSpPr>
          <p:spPr bwMode="grayWhite">
            <a:xfrm>
              <a:off x="3218" y="1352"/>
              <a:ext cx="387" cy="412"/>
            </a:xfrm>
            <a:custGeom>
              <a:avLst/>
              <a:gdLst>
                <a:gd name="T0" fmla="*/ 7 w 416"/>
                <a:gd name="T1" fmla="*/ 7 h 442"/>
                <a:gd name="T2" fmla="*/ 7 w 416"/>
                <a:gd name="T3" fmla="*/ 7 h 442"/>
                <a:gd name="T4" fmla="*/ 7 w 416"/>
                <a:gd name="T5" fmla="*/ 7 h 442"/>
                <a:gd name="T6" fmla="*/ 7 w 416"/>
                <a:gd name="T7" fmla="*/ 7 h 442"/>
                <a:gd name="T8" fmla="*/ 7 w 416"/>
                <a:gd name="T9" fmla="*/ 7 h 442"/>
                <a:gd name="T10" fmla="*/ 7 w 416"/>
                <a:gd name="T11" fmla="*/ 7 h 442"/>
                <a:gd name="T12" fmla="*/ 7 w 416"/>
                <a:gd name="T13" fmla="*/ 7 h 442"/>
                <a:gd name="T14" fmla="*/ 7 w 416"/>
                <a:gd name="T15" fmla="*/ 7 h 442"/>
                <a:gd name="T16" fmla="*/ 7 w 416"/>
                <a:gd name="T17" fmla="*/ 7 h 442"/>
                <a:gd name="T18" fmla="*/ 7 w 416"/>
                <a:gd name="T19" fmla="*/ 7 h 442"/>
                <a:gd name="T20" fmla="*/ 7 w 416"/>
                <a:gd name="T21" fmla="*/ 7 h 442"/>
                <a:gd name="T22" fmla="*/ 7 w 416"/>
                <a:gd name="T23" fmla="*/ 7 h 442"/>
                <a:gd name="T24" fmla="*/ 7 w 416"/>
                <a:gd name="T25" fmla="*/ 7 h 442"/>
                <a:gd name="T26" fmla="*/ 7 w 416"/>
                <a:gd name="T27" fmla="*/ 7 h 442"/>
                <a:gd name="T28" fmla="*/ 0 w 416"/>
                <a:gd name="T29" fmla="*/ 7 h 442"/>
                <a:gd name="T30" fmla="*/ 7 w 416"/>
                <a:gd name="T31" fmla="*/ 7 h 442"/>
                <a:gd name="T32" fmla="*/ 7 w 416"/>
                <a:gd name="T33" fmla="*/ 7 h 442"/>
                <a:gd name="T34" fmla="*/ 7 w 416"/>
                <a:gd name="T35" fmla="*/ 7 h 442"/>
                <a:gd name="T36" fmla="*/ 7 w 416"/>
                <a:gd name="T37" fmla="*/ 7 h 442"/>
                <a:gd name="T38" fmla="*/ 7 w 416"/>
                <a:gd name="T39" fmla="*/ 7 h 442"/>
                <a:gd name="T40" fmla="*/ 7 w 416"/>
                <a:gd name="T41" fmla="*/ 7 h 442"/>
                <a:gd name="T42" fmla="*/ 7 w 416"/>
                <a:gd name="T43" fmla="*/ 0 h 442"/>
                <a:gd name="T44" fmla="*/ 7 w 416"/>
                <a:gd name="T45" fmla="*/ 2 h 442"/>
                <a:gd name="T46" fmla="*/ 7 w 416"/>
                <a:gd name="T47" fmla="*/ 7 h 442"/>
                <a:gd name="T48" fmla="*/ 7 w 416"/>
                <a:gd name="T49" fmla="*/ 7 h 442"/>
                <a:gd name="T50" fmla="*/ 7 w 416"/>
                <a:gd name="T51" fmla="*/ 7 h 442"/>
                <a:gd name="T52" fmla="*/ 7 w 416"/>
                <a:gd name="T53" fmla="*/ 7 h 442"/>
                <a:gd name="T54" fmla="*/ 7 w 416"/>
                <a:gd name="T55" fmla="*/ 7 h 442"/>
                <a:gd name="T56" fmla="*/ 7 w 416"/>
                <a:gd name="T57" fmla="*/ 7 h 442"/>
                <a:gd name="T58" fmla="*/ 7 w 416"/>
                <a:gd name="T59" fmla="*/ 7 h 442"/>
                <a:gd name="T60" fmla="*/ 7 w 416"/>
                <a:gd name="T61" fmla="*/ 7 h 442"/>
                <a:gd name="T62" fmla="*/ 7 w 416"/>
                <a:gd name="T63" fmla="*/ 7 h 442"/>
                <a:gd name="T64" fmla="*/ 7 w 416"/>
                <a:gd name="T65" fmla="*/ 7 h 442"/>
                <a:gd name="T66" fmla="*/ 7 w 416"/>
                <a:gd name="T67" fmla="*/ 7 h 442"/>
                <a:gd name="T68" fmla="*/ 7 w 416"/>
                <a:gd name="T69" fmla="*/ 7 h 442"/>
                <a:gd name="T70" fmla="*/ 7 w 416"/>
                <a:gd name="T71" fmla="*/ 7 h 442"/>
                <a:gd name="T72" fmla="*/ 7 w 416"/>
                <a:gd name="T73" fmla="*/ 7 h 442"/>
                <a:gd name="T74" fmla="*/ 7 w 416"/>
                <a:gd name="T75" fmla="*/ 7 h 442"/>
                <a:gd name="T76" fmla="*/ 7 w 416"/>
                <a:gd name="T77" fmla="*/ 7 h 442"/>
                <a:gd name="T78" fmla="*/ 7 w 416"/>
                <a:gd name="T79" fmla="*/ 7 h 442"/>
                <a:gd name="T80" fmla="*/ 7 w 416"/>
                <a:gd name="T81" fmla="*/ 7 h 442"/>
                <a:gd name="T82" fmla="*/ 7 w 416"/>
                <a:gd name="T83" fmla="*/ 7 h 442"/>
                <a:gd name="T84" fmla="*/ 7 w 416"/>
                <a:gd name="T85" fmla="*/ 7 h 442"/>
                <a:gd name="T86" fmla="*/ 7 w 416"/>
                <a:gd name="T87" fmla="*/ 7 h 442"/>
                <a:gd name="T88" fmla="*/ 7 w 416"/>
                <a:gd name="T89" fmla="*/ 7 h 442"/>
                <a:gd name="T90" fmla="*/ 7 w 416"/>
                <a:gd name="T91" fmla="*/ 7 h 442"/>
                <a:gd name="T92" fmla="*/ 7 w 416"/>
                <a:gd name="T93" fmla="*/ 7 h 442"/>
                <a:gd name="T94" fmla="*/ 7 w 416"/>
                <a:gd name="T95" fmla="*/ 7 h 442"/>
                <a:gd name="T96" fmla="*/ 7 w 416"/>
                <a:gd name="T97" fmla="*/ 7 h 442"/>
                <a:gd name="T98" fmla="*/ 7 w 416"/>
                <a:gd name="T99" fmla="*/ 7 h 442"/>
                <a:gd name="T100" fmla="*/ 7 w 416"/>
                <a:gd name="T101" fmla="*/ 7 h 442"/>
                <a:gd name="T102" fmla="*/ 7 w 416"/>
                <a:gd name="T103" fmla="*/ 7 h 442"/>
                <a:gd name="T104" fmla="*/ 7 w 416"/>
                <a:gd name="T105" fmla="*/ 7 h 442"/>
                <a:gd name="T106" fmla="*/ 7 w 416"/>
                <a:gd name="T107" fmla="*/ 7 h 442"/>
                <a:gd name="T108" fmla="*/ 7 w 416"/>
                <a:gd name="T109" fmla="*/ 7 h 442"/>
                <a:gd name="T110" fmla="*/ 7 w 416"/>
                <a:gd name="T111" fmla="*/ 7 h 442"/>
                <a:gd name="T112" fmla="*/ 7 w 416"/>
                <a:gd name="T113" fmla="*/ 7 h 442"/>
                <a:gd name="T114" fmla="*/ 7 w 416"/>
                <a:gd name="T115" fmla="*/ 7 h 442"/>
                <a:gd name="T116" fmla="*/ 7 w 416"/>
                <a:gd name="T117" fmla="*/ 7 h 442"/>
                <a:gd name="T118" fmla="*/ 7 w 416"/>
                <a:gd name="T119" fmla="*/ 7 h 442"/>
                <a:gd name="T120" fmla="*/ 7 w 416"/>
                <a:gd name="T121" fmla="*/ 7 h 4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16"/>
                <a:gd name="T184" fmla="*/ 0 h 442"/>
                <a:gd name="T185" fmla="*/ 416 w 416"/>
                <a:gd name="T186" fmla="*/ 442 h 4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16" h="442">
                  <a:moveTo>
                    <a:pt x="176" y="442"/>
                  </a:moveTo>
                  <a:lnTo>
                    <a:pt x="174" y="432"/>
                  </a:lnTo>
                  <a:lnTo>
                    <a:pt x="166" y="426"/>
                  </a:lnTo>
                  <a:lnTo>
                    <a:pt x="144" y="418"/>
                  </a:lnTo>
                  <a:lnTo>
                    <a:pt x="138" y="390"/>
                  </a:lnTo>
                  <a:lnTo>
                    <a:pt x="134" y="378"/>
                  </a:lnTo>
                  <a:lnTo>
                    <a:pt x="138" y="370"/>
                  </a:lnTo>
                  <a:lnTo>
                    <a:pt x="140" y="362"/>
                  </a:lnTo>
                  <a:lnTo>
                    <a:pt x="132" y="356"/>
                  </a:lnTo>
                  <a:lnTo>
                    <a:pt x="126" y="344"/>
                  </a:lnTo>
                  <a:lnTo>
                    <a:pt x="124" y="324"/>
                  </a:lnTo>
                  <a:lnTo>
                    <a:pt x="124" y="312"/>
                  </a:lnTo>
                  <a:lnTo>
                    <a:pt x="122" y="306"/>
                  </a:lnTo>
                  <a:lnTo>
                    <a:pt x="100" y="292"/>
                  </a:lnTo>
                  <a:lnTo>
                    <a:pt x="80" y="276"/>
                  </a:lnTo>
                  <a:lnTo>
                    <a:pt x="72" y="262"/>
                  </a:lnTo>
                  <a:lnTo>
                    <a:pt x="52" y="252"/>
                  </a:lnTo>
                  <a:lnTo>
                    <a:pt x="46" y="248"/>
                  </a:lnTo>
                  <a:lnTo>
                    <a:pt x="46" y="244"/>
                  </a:lnTo>
                  <a:lnTo>
                    <a:pt x="42" y="242"/>
                  </a:lnTo>
                  <a:lnTo>
                    <a:pt x="24" y="238"/>
                  </a:lnTo>
                  <a:lnTo>
                    <a:pt x="22" y="234"/>
                  </a:lnTo>
                  <a:lnTo>
                    <a:pt x="14" y="228"/>
                  </a:lnTo>
                  <a:lnTo>
                    <a:pt x="10" y="222"/>
                  </a:lnTo>
                  <a:lnTo>
                    <a:pt x="10" y="198"/>
                  </a:lnTo>
                  <a:lnTo>
                    <a:pt x="14" y="180"/>
                  </a:lnTo>
                  <a:lnTo>
                    <a:pt x="12" y="170"/>
                  </a:lnTo>
                  <a:lnTo>
                    <a:pt x="18" y="160"/>
                  </a:lnTo>
                  <a:lnTo>
                    <a:pt x="10" y="146"/>
                  </a:lnTo>
                  <a:lnTo>
                    <a:pt x="0" y="142"/>
                  </a:lnTo>
                  <a:lnTo>
                    <a:pt x="6" y="126"/>
                  </a:lnTo>
                  <a:lnTo>
                    <a:pt x="8" y="124"/>
                  </a:lnTo>
                  <a:lnTo>
                    <a:pt x="8" y="114"/>
                  </a:lnTo>
                  <a:lnTo>
                    <a:pt x="28" y="98"/>
                  </a:lnTo>
                  <a:lnTo>
                    <a:pt x="36" y="96"/>
                  </a:lnTo>
                  <a:lnTo>
                    <a:pt x="40" y="90"/>
                  </a:lnTo>
                  <a:lnTo>
                    <a:pt x="38" y="36"/>
                  </a:lnTo>
                  <a:lnTo>
                    <a:pt x="44" y="32"/>
                  </a:lnTo>
                  <a:lnTo>
                    <a:pt x="48" y="24"/>
                  </a:lnTo>
                  <a:lnTo>
                    <a:pt x="56" y="28"/>
                  </a:lnTo>
                  <a:lnTo>
                    <a:pt x="66" y="30"/>
                  </a:lnTo>
                  <a:lnTo>
                    <a:pt x="78" y="30"/>
                  </a:lnTo>
                  <a:lnTo>
                    <a:pt x="96" y="18"/>
                  </a:lnTo>
                  <a:lnTo>
                    <a:pt x="130" y="0"/>
                  </a:lnTo>
                  <a:lnTo>
                    <a:pt x="138" y="0"/>
                  </a:lnTo>
                  <a:lnTo>
                    <a:pt x="140" y="2"/>
                  </a:lnTo>
                  <a:lnTo>
                    <a:pt x="140" y="10"/>
                  </a:lnTo>
                  <a:lnTo>
                    <a:pt x="136" y="16"/>
                  </a:lnTo>
                  <a:lnTo>
                    <a:pt x="136" y="20"/>
                  </a:lnTo>
                  <a:lnTo>
                    <a:pt x="132" y="34"/>
                  </a:lnTo>
                  <a:lnTo>
                    <a:pt x="146" y="28"/>
                  </a:lnTo>
                  <a:lnTo>
                    <a:pt x="152" y="28"/>
                  </a:lnTo>
                  <a:lnTo>
                    <a:pt x="160" y="36"/>
                  </a:lnTo>
                  <a:lnTo>
                    <a:pt x="168" y="34"/>
                  </a:lnTo>
                  <a:lnTo>
                    <a:pt x="172" y="40"/>
                  </a:lnTo>
                  <a:lnTo>
                    <a:pt x="182" y="42"/>
                  </a:lnTo>
                  <a:lnTo>
                    <a:pt x="188" y="46"/>
                  </a:lnTo>
                  <a:lnTo>
                    <a:pt x="190" y="56"/>
                  </a:lnTo>
                  <a:lnTo>
                    <a:pt x="196" y="60"/>
                  </a:lnTo>
                  <a:lnTo>
                    <a:pt x="260" y="72"/>
                  </a:lnTo>
                  <a:lnTo>
                    <a:pt x="268" y="72"/>
                  </a:lnTo>
                  <a:lnTo>
                    <a:pt x="282" y="84"/>
                  </a:lnTo>
                  <a:lnTo>
                    <a:pt x="292" y="84"/>
                  </a:lnTo>
                  <a:lnTo>
                    <a:pt x="294" y="88"/>
                  </a:lnTo>
                  <a:lnTo>
                    <a:pt x="298" y="84"/>
                  </a:lnTo>
                  <a:lnTo>
                    <a:pt x="302" y="84"/>
                  </a:lnTo>
                  <a:lnTo>
                    <a:pt x="318" y="86"/>
                  </a:lnTo>
                  <a:lnTo>
                    <a:pt x="328" y="90"/>
                  </a:lnTo>
                  <a:lnTo>
                    <a:pt x="334" y="94"/>
                  </a:lnTo>
                  <a:lnTo>
                    <a:pt x="330" y="96"/>
                  </a:lnTo>
                  <a:lnTo>
                    <a:pt x="330" y="100"/>
                  </a:lnTo>
                  <a:lnTo>
                    <a:pt x="340" y="102"/>
                  </a:lnTo>
                  <a:lnTo>
                    <a:pt x="354" y="110"/>
                  </a:lnTo>
                  <a:lnTo>
                    <a:pt x="356" y="118"/>
                  </a:lnTo>
                  <a:lnTo>
                    <a:pt x="352" y="142"/>
                  </a:lnTo>
                  <a:lnTo>
                    <a:pt x="354" y="144"/>
                  </a:lnTo>
                  <a:lnTo>
                    <a:pt x="366" y="142"/>
                  </a:lnTo>
                  <a:lnTo>
                    <a:pt x="368" y="142"/>
                  </a:lnTo>
                  <a:lnTo>
                    <a:pt x="366" y="148"/>
                  </a:lnTo>
                  <a:lnTo>
                    <a:pt x="362" y="152"/>
                  </a:lnTo>
                  <a:lnTo>
                    <a:pt x="366" y="164"/>
                  </a:lnTo>
                  <a:lnTo>
                    <a:pt x="376" y="170"/>
                  </a:lnTo>
                  <a:lnTo>
                    <a:pt x="374" y="172"/>
                  </a:lnTo>
                  <a:lnTo>
                    <a:pt x="360" y="188"/>
                  </a:lnTo>
                  <a:lnTo>
                    <a:pt x="352" y="206"/>
                  </a:lnTo>
                  <a:lnTo>
                    <a:pt x="348" y="218"/>
                  </a:lnTo>
                  <a:lnTo>
                    <a:pt x="346" y="224"/>
                  </a:lnTo>
                  <a:lnTo>
                    <a:pt x="350" y="228"/>
                  </a:lnTo>
                  <a:lnTo>
                    <a:pt x="360" y="222"/>
                  </a:lnTo>
                  <a:lnTo>
                    <a:pt x="372" y="200"/>
                  </a:lnTo>
                  <a:lnTo>
                    <a:pt x="384" y="190"/>
                  </a:lnTo>
                  <a:lnTo>
                    <a:pt x="390" y="188"/>
                  </a:lnTo>
                  <a:lnTo>
                    <a:pt x="392" y="182"/>
                  </a:lnTo>
                  <a:lnTo>
                    <a:pt x="398" y="176"/>
                  </a:lnTo>
                  <a:lnTo>
                    <a:pt x="400" y="170"/>
                  </a:lnTo>
                  <a:lnTo>
                    <a:pt x="400" y="162"/>
                  </a:lnTo>
                  <a:lnTo>
                    <a:pt x="400" y="158"/>
                  </a:lnTo>
                  <a:lnTo>
                    <a:pt x="404" y="154"/>
                  </a:lnTo>
                  <a:lnTo>
                    <a:pt x="406" y="148"/>
                  </a:lnTo>
                  <a:lnTo>
                    <a:pt x="410" y="146"/>
                  </a:lnTo>
                  <a:lnTo>
                    <a:pt x="414" y="146"/>
                  </a:lnTo>
                  <a:lnTo>
                    <a:pt x="416" y="150"/>
                  </a:lnTo>
                  <a:lnTo>
                    <a:pt x="414" y="162"/>
                  </a:lnTo>
                  <a:lnTo>
                    <a:pt x="404" y="188"/>
                  </a:lnTo>
                  <a:lnTo>
                    <a:pt x="400" y="194"/>
                  </a:lnTo>
                  <a:lnTo>
                    <a:pt x="396" y="202"/>
                  </a:lnTo>
                  <a:lnTo>
                    <a:pt x="396" y="208"/>
                  </a:lnTo>
                  <a:lnTo>
                    <a:pt x="388" y="228"/>
                  </a:lnTo>
                  <a:lnTo>
                    <a:pt x="388" y="246"/>
                  </a:lnTo>
                  <a:lnTo>
                    <a:pt x="386" y="258"/>
                  </a:lnTo>
                  <a:lnTo>
                    <a:pt x="378" y="268"/>
                  </a:lnTo>
                  <a:lnTo>
                    <a:pt x="376" y="274"/>
                  </a:lnTo>
                  <a:lnTo>
                    <a:pt x="378" y="288"/>
                  </a:lnTo>
                  <a:lnTo>
                    <a:pt x="380" y="312"/>
                  </a:lnTo>
                  <a:lnTo>
                    <a:pt x="376" y="316"/>
                  </a:lnTo>
                  <a:lnTo>
                    <a:pt x="368" y="342"/>
                  </a:lnTo>
                  <a:lnTo>
                    <a:pt x="372" y="378"/>
                  </a:lnTo>
                  <a:lnTo>
                    <a:pt x="382" y="404"/>
                  </a:lnTo>
                  <a:lnTo>
                    <a:pt x="380" y="408"/>
                  </a:lnTo>
                  <a:lnTo>
                    <a:pt x="382" y="412"/>
                  </a:lnTo>
                  <a:lnTo>
                    <a:pt x="380" y="418"/>
                  </a:lnTo>
                  <a:lnTo>
                    <a:pt x="382" y="428"/>
                  </a:lnTo>
                  <a:lnTo>
                    <a:pt x="176" y="44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0" name="Freeform 51"/>
            <p:cNvSpPr>
              <a:spLocks/>
            </p:cNvSpPr>
            <p:nvPr/>
          </p:nvSpPr>
          <p:spPr bwMode="grayWhite">
            <a:xfrm>
              <a:off x="1568" y="2162"/>
              <a:ext cx="501" cy="578"/>
            </a:xfrm>
            <a:custGeom>
              <a:avLst/>
              <a:gdLst>
                <a:gd name="T0" fmla="*/ 7 w 538"/>
                <a:gd name="T1" fmla="*/ 7 h 622"/>
                <a:gd name="T2" fmla="*/ 7 w 538"/>
                <a:gd name="T3" fmla="*/ 7 h 622"/>
                <a:gd name="T4" fmla="*/ 7 w 538"/>
                <a:gd name="T5" fmla="*/ 0 h 622"/>
                <a:gd name="T6" fmla="*/ 7 w 538"/>
                <a:gd name="T7" fmla="*/ 0 h 622"/>
                <a:gd name="T8" fmla="*/ 7 w 538"/>
                <a:gd name="T9" fmla="*/ 7 h 622"/>
                <a:gd name="T10" fmla="*/ 7 w 538"/>
                <a:gd name="T11" fmla="*/ 7 h 622"/>
                <a:gd name="T12" fmla="*/ 7 w 538"/>
                <a:gd name="T13" fmla="*/ 7 h 622"/>
                <a:gd name="T14" fmla="*/ 7 w 538"/>
                <a:gd name="T15" fmla="*/ 7 h 622"/>
                <a:gd name="T16" fmla="*/ 7 w 538"/>
                <a:gd name="T17" fmla="*/ 7 h 622"/>
                <a:gd name="T18" fmla="*/ 7 w 538"/>
                <a:gd name="T19" fmla="*/ 7 h 622"/>
                <a:gd name="T20" fmla="*/ 7 w 538"/>
                <a:gd name="T21" fmla="*/ 7 h 622"/>
                <a:gd name="T22" fmla="*/ 7 w 538"/>
                <a:gd name="T23" fmla="*/ 7 h 622"/>
                <a:gd name="T24" fmla="*/ 7 w 538"/>
                <a:gd name="T25" fmla="*/ 7 h 622"/>
                <a:gd name="T26" fmla="*/ 7 w 538"/>
                <a:gd name="T27" fmla="*/ 7 h 622"/>
                <a:gd name="T28" fmla="*/ 7 w 538"/>
                <a:gd name="T29" fmla="*/ 7 h 622"/>
                <a:gd name="T30" fmla="*/ 7 w 538"/>
                <a:gd name="T31" fmla="*/ 7 h 622"/>
                <a:gd name="T32" fmla="*/ 7 w 538"/>
                <a:gd name="T33" fmla="*/ 7 h 622"/>
                <a:gd name="T34" fmla="*/ 7 w 538"/>
                <a:gd name="T35" fmla="*/ 7 h 622"/>
                <a:gd name="T36" fmla="*/ 7 w 538"/>
                <a:gd name="T37" fmla="*/ 7 h 622"/>
                <a:gd name="T38" fmla="*/ 7 w 538"/>
                <a:gd name="T39" fmla="*/ 7 h 622"/>
                <a:gd name="T40" fmla="*/ 7 w 538"/>
                <a:gd name="T41" fmla="*/ 7 h 622"/>
                <a:gd name="T42" fmla="*/ 7 w 538"/>
                <a:gd name="T43" fmla="*/ 7 h 622"/>
                <a:gd name="T44" fmla="*/ 7 w 538"/>
                <a:gd name="T45" fmla="*/ 7 h 622"/>
                <a:gd name="T46" fmla="*/ 7 w 538"/>
                <a:gd name="T47" fmla="*/ 7 h 622"/>
                <a:gd name="T48" fmla="*/ 7 w 538"/>
                <a:gd name="T49" fmla="*/ 7 h 622"/>
                <a:gd name="T50" fmla="*/ 7 w 538"/>
                <a:gd name="T51" fmla="*/ 7 h 622"/>
                <a:gd name="T52" fmla="*/ 7 w 538"/>
                <a:gd name="T53" fmla="*/ 7 h 622"/>
                <a:gd name="T54" fmla="*/ 7 w 538"/>
                <a:gd name="T55" fmla="*/ 7 h 622"/>
                <a:gd name="T56" fmla="*/ 7 w 538"/>
                <a:gd name="T57" fmla="*/ 7 h 622"/>
                <a:gd name="T58" fmla="*/ 7 w 538"/>
                <a:gd name="T59" fmla="*/ 7 h 622"/>
                <a:gd name="T60" fmla="*/ 7 w 538"/>
                <a:gd name="T61" fmla="*/ 7 h 622"/>
                <a:gd name="T62" fmla="*/ 7 w 538"/>
                <a:gd name="T63" fmla="*/ 7 h 622"/>
                <a:gd name="T64" fmla="*/ 7 w 538"/>
                <a:gd name="T65" fmla="*/ 7 h 622"/>
                <a:gd name="T66" fmla="*/ 7 w 538"/>
                <a:gd name="T67" fmla="*/ 7 h 622"/>
                <a:gd name="T68" fmla="*/ 7 w 538"/>
                <a:gd name="T69" fmla="*/ 7 h 622"/>
                <a:gd name="T70" fmla="*/ 7 w 538"/>
                <a:gd name="T71" fmla="*/ 7 h 622"/>
                <a:gd name="T72" fmla="*/ 7 w 538"/>
                <a:gd name="T73" fmla="*/ 7 h 622"/>
                <a:gd name="T74" fmla="*/ 7 w 538"/>
                <a:gd name="T75" fmla="*/ 7 h 622"/>
                <a:gd name="T76" fmla="*/ 7 w 538"/>
                <a:gd name="T77" fmla="*/ 7 h 622"/>
                <a:gd name="T78" fmla="*/ 7 w 538"/>
                <a:gd name="T79" fmla="*/ 7 h 622"/>
                <a:gd name="T80" fmla="*/ 7 w 538"/>
                <a:gd name="T81" fmla="*/ 7 h 622"/>
                <a:gd name="T82" fmla="*/ 7 w 538"/>
                <a:gd name="T83" fmla="*/ 7 h 622"/>
                <a:gd name="T84" fmla="*/ 7 w 538"/>
                <a:gd name="T85" fmla="*/ 7 h 622"/>
                <a:gd name="T86" fmla="*/ 7 w 538"/>
                <a:gd name="T87" fmla="*/ 7 h 622"/>
                <a:gd name="T88" fmla="*/ 7 w 538"/>
                <a:gd name="T89" fmla="*/ 7 h 622"/>
                <a:gd name="T90" fmla="*/ 7 w 538"/>
                <a:gd name="T91" fmla="*/ 7 h 622"/>
                <a:gd name="T92" fmla="*/ 7 w 538"/>
                <a:gd name="T93" fmla="*/ 7 h 622"/>
                <a:gd name="T94" fmla="*/ 7 w 538"/>
                <a:gd name="T95" fmla="*/ 7 h 622"/>
                <a:gd name="T96" fmla="*/ 6 w 538"/>
                <a:gd name="T97" fmla="*/ 7 h 622"/>
                <a:gd name="T98" fmla="*/ 0 w 538"/>
                <a:gd name="T99" fmla="*/ 7 h 622"/>
                <a:gd name="T100" fmla="*/ 7 w 538"/>
                <a:gd name="T101" fmla="*/ 7 h 622"/>
                <a:gd name="T102" fmla="*/ 7 w 538"/>
                <a:gd name="T103" fmla="*/ 7 h 622"/>
                <a:gd name="T104" fmla="*/ 7 w 538"/>
                <a:gd name="T105" fmla="*/ 7 h 6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38"/>
                <a:gd name="T160" fmla="*/ 0 h 622"/>
                <a:gd name="T161" fmla="*/ 538 w 538"/>
                <a:gd name="T162" fmla="*/ 622 h 6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38" h="622">
                  <a:moveTo>
                    <a:pt x="458" y="622"/>
                  </a:moveTo>
                  <a:lnTo>
                    <a:pt x="538" y="62"/>
                  </a:lnTo>
                  <a:lnTo>
                    <a:pt x="146" y="0"/>
                  </a:lnTo>
                  <a:lnTo>
                    <a:pt x="138" y="52"/>
                  </a:lnTo>
                  <a:lnTo>
                    <a:pt x="122" y="94"/>
                  </a:lnTo>
                  <a:lnTo>
                    <a:pt x="114" y="94"/>
                  </a:lnTo>
                  <a:lnTo>
                    <a:pt x="108" y="88"/>
                  </a:lnTo>
                  <a:lnTo>
                    <a:pt x="108" y="84"/>
                  </a:lnTo>
                  <a:lnTo>
                    <a:pt x="104" y="78"/>
                  </a:lnTo>
                  <a:lnTo>
                    <a:pt x="88" y="74"/>
                  </a:lnTo>
                  <a:lnTo>
                    <a:pt x="76" y="76"/>
                  </a:lnTo>
                  <a:lnTo>
                    <a:pt x="72" y="82"/>
                  </a:lnTo>
                  <a:lnTo>
                    <a:pt x="76" y="100"/>
                  </a:lnTo>
                  <a:lnTo>
                    <a:pt x="70" y="146"/>
                  </a:lnTo>
                  <a:lnTo>
                    <a:pt x="74" y="154"/>
                  </a:lnTo>
                  <a:lnTo>
                    <a:pt x="68" y="174"/>
                  </a:lnTo>
                  <a:lnTo>
                    <a:pt x="64" y="182"/>
                  </a:lnTo>
                  <a:lnTo>
                    <a:pt x="64" y="186"/>
                  </a:lnTo>
                  <a:lnTo>
                    <a:pt x="64" y="200"/>
                  </a:lnTo>
                  <a:lnTo>
                    <a:pt x="66" y="206"/>
                  </a:lnTo>
                  <a:lnTo>
                    <a:pt x="64" y="210"/>
                  </a:lnTo>
                  <a:lnTo>
                    <a:pt x="70" y="222"/>
                  </a:lnTo>
                  <a:lnTo>
                    <a:pt x="70" y="232"/>
                  </a:lnTo>
                  <a:lnTo>
                    <a:pt x="74" y="238"/>
                  </a:lnTo>
                  <a:lnTo>
                    <a:pt x="76" y="250"/>
                  </a:lnTo>
                  <a:lnTo>
                    <a:pt x="82" y="254"/>
                  </a:lnTo>
                  <a:lnTo>
                    <a:pt x="86" y="260"/>
                  </a:lnTo>
                  <a:lnTo>
                    <a:pt x="88" y="268"/>
                  </a:lnTo>
                  <a:lnTo>
                    <a:pt x="86" y="272"/>
                  </a:lnTo>
                  <a:lnTo>
                    <a:pt x="84" y="270"/>
                  </a:lnTo>
                  <a:lnTo>
                    <a:pt x="74" y="278"/>
                  </a:lnTo>
                  <a:lnTo>
                    <a:pt x="62" y="282"/>
                  </a:lnTo>
                  <a:lnTo>
                    <a:pt x="52" y="294"/>
                  </a:lnTo>
                  <a:lnTo>
                    <a:pt x="46" y="320"/>
                  </a:lnTo>
                  <a:lnTo>
                    <a:pt x="30" y="340"/>
                  </a:lnTo>
                  <a:lnTo>
                    <a:pt x="22" y="340"/>
                  </a:lnTo>
                  <a:lnTo>
                    <a:pt x="22" y="346"/>
                  </a:lnTo>
                  <a:lnTo>
                    <a:pt x="24" y="354"/>
                  </a:lnTo>
                  <a:lnTo>
                    <a:pt x="24" y="360"/>
                  </a:lnTo>
                  <a:lnTo>
                    <a:pt x="20" y="372"/>
                  </a:lnTo>
                  <a:lnTo>
                    <a:pt x="22" y="378"/>
                  </a:lnTo>
                  <a:lnTo>
                    <a:pt x="34" y="386"/>
                  </a:lnTo>
                  <a:lnTo>
                    <a:pt x="36" y="392"/>
                  </a:lnTo>
                  <a:lnTo>
                    <a:pt x="32" y="396"/>
                  </a:lnTo>
                  <a:lnTo>
                    <a:pt x="30" y="402"/>
                  </a:lnTo>
                  <a:lnTo>
                    <a:pt x="24" y="410"/>
                  </a:lnTo>
                  <a:lnTo>
                    <a:pt x="20" y="408"/>
                  </a:lnTo>
                  <a:lnTo>
                    <a:pt x="6" y="406"/>
                  </a:lnTo>
                  <a:lnTo>
                    <a:pt x="0" y="430"/>
                  </a:lnTo>
                  <a:lnTo>
                    <a:pt x="290" y="596"/>
                  </a:lnTo>
                  <a:lnTo>
                    <a:pt x="458" y="62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1" name="Freeform 52"/>
            <p:cNvSpPr>
              <a:spLocks/>
            </p:cNvSpPr>
            <p:nvPr/>
          </p:nvSpPr>
          <p:spPr bwMode="grayWhite">
            <a:xfrm>
              <a:off x="2504" y="2268"/>
              <a:ext cx="629" cy="327"/>
            </a:xfrm>
            <a:custGeom>
              <a:avLst/>
              <a:gdLst>
                <a:gd name="T0" fmla="*/ 6 w 678"/>
                <a:gd name="T1" fmla="*/ 6 h 352"/>
                <a:gd name="T2" fmla="*/ 0 w 678"/>
                <a:gd name="T3" fmla="*/ 7 h 352"/>
                <a:gd name="T4" fmla="*/ 6 w 678"/>
                <a:gd name="T5" fmla="*/ 7 h 352"/>
                <a:gd name="T6" fmla="*/ 6 w 678"/>
                <a:gd name="T7" fmla="*/ 7 h 352"/>
                <a:gd name="T8" fmla="*/ 6 w 678"/>
                <a:gd name="T9" fmla="*/ 7 h 352"/>
                <a:gd name="T10" fmla="*/ 6 w 678"/>
                <a:gd name="T11" fmla="*/ 7 h 352"/>
                <a:gd name="T12" fmla="*/ 6 w 678"/>
                <a:gd name="T13" fmla="*/ 7 h 352"/>
                <a:gd name="T14" fmla="*/ 6 w 678"/>
                <a:gd name="T15" fmla="*/ 7 h 352"/>
                <a:gd name="T16" fmla="*/ 6 w 678"/>
                <a:gd name="T17" fmla="*/ 7 h 352"/>
                <a:gd name="T18" fmla="*/ 6 w 678"/>
                <a:gd name="T19" fmla="*/ 7 h 352"/>
                <a:gd name="T20" fmla="*/ 6 w 678"/>
                <a:gd name="T21" fmla="*/ 7 h 352"/>
                <a:gd name="T22" fmla="*/ 6 w 678"/>
                <a:gd name="T23" fmla="*/ 7 h 352"/>
                <a:gd name="T24" fmla="*/ 6 w 678"/>
                <a:gd name="T25" fmla="*/ 7 h 352"/>
                <a:gd name="T26" fmla="*/ 6 w 678"/>
                <a:gd name="T27" fmla="*/ 7 h 352"/>
                <a:gd name="T28" fmla="*/ 6 w 678"/>
                <a:gd name="T29" fmla="*/ 7 h 352"/>
                <a:gd name="T30" fmla="*/ 6 w 678"/>
                <a:gd name="T31" fmla="*/ 7 h 352"/>
                <a:gd name="T32" fmla="*/ 6 w 678"/>
                <a:gd name="T33" fmla="*/ 7 h 352"/>
                <a:gd name="T34" fmla="*/ 6 w 678"/>
                <a:gd name="T35" fmla="*/ 7 h 352"/>
                <a:gd name="T36" fmla="*/ 6 w 678"/>
                <a:gd name="T37" fmla="*/ 7 h 352"/>
                <a:gd name="T38" fmla="*/ 6 w 678"/>
                <a:gd name="T39" fmla="*/ 7 h 352"/>
                <a:gd name="T40" fmla="*/ 6 w 678"/>
                <a:gd name="T41" fmla="*/ 7 h 352"/>
                <a:gd name="T42" fmla="*/ 6 w 678"/>
                <a:gd name="T43" fmla="*/ 7 h 352"/>
                <a:gd name="T44" fmla="*/ 6 w 678"/>
                <a:gd name="T45" fmla="*/ 7 h 352"/>
                <a:gd name="T46" fmla="*/ 6 w 678"/>
                <a:gd name="T47" fmla="*/ 7 h 352"/>
                <a:gd name="T48" fmla="*/ 6 w 678"/>
                <a:gd name="T49" fmla="*/ 7 h 352"/>
                <a:gd name="T50" fmla="*/ 6 w 678"/>
                <a:gd name="T51" fmla="*/ 7 h 352"/>
                <a:gd name="T52" fmla="*/ 6 w 678"/>
                <a:gd name="T53" fmla="*/ 7 h 352"/>
                <a:gd name="T54" fmla="*/ 6 w 678"/>
                <a:gd name="T55" fmla="*/ 7 h 352"/>
                <a:gd name="T56" fmla="*/ 6 w 678"/>
                <a:gd name="T57" fmla="*/ 7 h 352"/>
                <a:gd name="T58" fmla="*/ 6 w 678"/>
                <a:gd name="T59" fmla="*/ 7 h 352"/>
                <a:gd name="T60" fmla="*/ 6 w 678"/>
                <a:gd name="T61" fmla="*/ 7 h 352"/>
                <a:gd name="T62" fmla="*/ 6 w 678"/>
                <a:gd name="T63" fmla="*/ 7 h 352"/>
                <a:gd name="T64" fmla="*/ 6 w 678"/>
                <a:gd name="T65" fmla="*/ 7 h 352"/>
                <a:gd name="T66" fmla="*/ 6 w 678"/>
                <a:gd name="T67" fmla="*/ 7 h 352"/>
                <a:gd name="T68" fmla="*/ 6 w 678"/>
                <a:gd name="T69" fmla="*/ 7 h 3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78"/>
                <a:gd name="T106" fmla="*/ 0 h 352"/>
                <a:gd name="T107" fmla="*/ 678 w 678"/>
                <a:gd name="T108" fmla="*/ 352 h 3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78" h="352">
                  <a:moveTo>
                    <a:pt x="662" y="18"/>
                  </a:moveTo>
                  <a:lnTo>
                    <a:pt x="78" y="6"/>
                  </a:lnTo>
                  <a:lnTo>
                    <a:pt x="2" y="0"/>
                  </a:lnTo>
                  <a:lnTo>
                    <a:pt x="0" y="50"/>
                  </a:lnTo>
                  <a:lnTo>
                    <a:pt x="236" y="64"/>
                  </a:lnTo>
                  <a:lnTo>
                    <a:pt x="230" y="256"/>
                  </a:lnTo>
                  <a:lnTo>
                    <a:pt x="238" y="256"/>
                  </a:lnTo>
                  <a:lnTo>
                    <a:pt x="242" y="260"/>
                  </a:lnTo>
                  <a:lnTo>
                    <a:pt x="254" y="276"/>
                  </a:lnTo>
                  <a:lnTo>
                    <a:pt x="260" y="278"/>
                  </a:lnTo>
                  <a:lnTo>
                    <a:pt x="276" y="276"/>
                  </a:lnTo>
                  <a:lnTo>
                    <a:pt x="282" y="270"/>
                  </a:lnTo>
                  <a:lnTo>
                    <a:pt x="290" y="276"/>
                  </a:lnTo>
                  <a:lnTo>
                    <a:pt x="294" y="280"/>
                  </a:lnTo>
                  <a:lnTo>
                    <a:pt x="294" y="284"/>
                  </a:lnTo>
                  <a:lnTo>
                    <a:pt x="298" y="292"/>
                  </a:lnTo>
                  <a:lnTo>
                    <a:pt x="300" y="294"/>
                  </a:lnTo>
                  <a:lnTo>
                    <a:pt x="322" y="298"/>
                  </a:lnTo>
                  <a:lnTo>
                    <a:pt x="330" y="302"/>
                  </a:lnTo>
                  <a:lnTo>
                    <a:pt x="334" y="302"/>
                  </a:lnTo>
                  <a:lnTo>
                    <a:pt x="336" y="300"/>
                  </a:lnTo>
                  <a:lnTo>
                    <a:pt x="342" y="298"/>
                  </a:lnTo>
                  <a:lnTo>
                    <a:pt x="346" y="306"/>
                  </a:lnTo>
                  <a:lnTo>
                    <a:pt x="356" y="310"/>
                  </a:lnTo>
                  <a:lnTo>
                    <a:pt x="362" y="304"/>
                  </a:lnTo>
                  <a:lnTo>
                    <a:pt x="382" y="306"/>
                  </a:lnTo>
                  <a:lnTo>
                    <a:pt x="382" y="310"/>
                  </a:lnTo>
                  <a:lnTo>
                    <a:pt x="390" y="318"/>
                  </a:lnTo>
                  <a:lnTo>
                    <a:pt x="394" y="320"/>
                  </a:lnTo>
                  <a:lnTo>
                    <a:pt x="394" y="330"/>
                  </a:lnTo>
                  <a:lnTo>
                    <a:pt x="410" y="334"/>
                  </a:lnTo>
                  <a:lnTo>
                    <a:pt x="412" y="322"/>
                  </a:lnTo>
                  <a:lnTo>
                    <a:pt x="418" y="320"/>
                  </a:lnTo>
                  <a:lnTo>
                    <a:pt x="438" y="334"/>
                  </a:lnTo>
                  <a:lnTo>
                    <a:pt x="442" y="334"/>
                  </a:lnTo>
                  <a:lnTo>
                    <a:pt x="450" y="330"/>
                  </a:lnTo>
                  <a:lnTo>
                    <a:pt x="456" y="330"/>
                  </a:lnTo>
                  <a:lnTo>
                    <a:pt x="458" y="334"/>
                  </a:lnTo>
                  <a:lnTo>
                    <a:pt x="456" y="340"/>
                  </a:lnTo>
                  <a:lnTo>
                    <a:pt x="460" y="348"/>
                  </a:lnTo>
                  <a:lnTo>
                    <a:pt x="466" y="344"/>
                  </a:lnTo>
                  <a:lnTo>
                    <a:pt x="464" y="338"/>
                  </a:lnTo>
                  <a:lnTo>
                    <a:pt x="470" y="330"/>
                  </a:lnTo>
                  <a:lnTo>
                    <a:pt x="478" y="326"/>
                  </a:lnTo>
                  <a:lnTo>
                    <a:pt x="480" y="326"/>
                  </a:lnTo>
                  <a:lnTo>
                    <a:pt x="482" y="332"/>
                  </a:lnTo>
                  <a:lnTo>
                    <a:pt x="492" y="336"/>
                  </a:lnTo>
                  <a:lnTo>
                    <a:pt x="496" y="334"/>
                  </a:lnTo>
                  <a:lnTo>
                    <a:pt x="498" y="330"/>
                  </a:lnTo>
                  <a:lnTo>
                    <a:pt x="506" y="332"/>
                  </a:lnTo>
                  <a:lnTo>
                    <a:pt x="506" y="334"/>
                  </a:lnTo>
                  <a:lnTo>
                    <a:pt x="514" y="340"/>
                  </a:lnTo>
                  <a:lnTo>
                    <a:pt x="526" y="348"/>
                  </a:lnTo>
                  <a:lnTo>
                    <a:pt x="540" y="338"/>
                  </a:lnTo>
                  <a:lnTo>
                    <a:pt x="544" y="334"/>
                  </a:lnTo>
                  <a:lnTo>
                    <a:pt x="562" y="334"/>
                  </a:lnTo>
                  <a:lnTo>
                    <a:pt x="576" y="328"/>
                  </a:lnTo>
                  <a:lnTo>
                    <a:pt x="582" y="326"/>
                  </a:lnTo>
                  <a:lnTo>
                    <a:pt x="590" y="326"/>
                  </a:lnTo>
                  <a:lnTo>
                    <a:pt x="608" y="330"/>
                  </a:lnTo>
                  <a:lnTo>
                    <a:pt x="620" y="326"/>
                  </a:lnTo>
                  <a:lnTo>
                    <a:pt x="622" y="324"/>
                  </a:lnTo>
                  <a:lnTo>
                    <a:pt x="660" y="344"/>
                  </a:lnTo>
                  <a:lnTo>
                    <a:pt x="668" y="346"/>
                  </a:lnTo>
                  <a:lnTo>
                    <a:pt x="672" y="350"/>
                  </a:lnTo>
                  <a:lnTo>
                    <a:pt x="676" y="352"/>
                  </a:lnTo>
                  <a:lnTo>
                    <a:pt x="678" y="176"/>
                  </a:lnTo>
                  <a:lnTo>
                    <a:pt x="664" y="68"/>
                  </a:lnTo>
                  <a:lnTo>
                    <a:pt x="662"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2" name="Freeform 53"/>
            <p:cNvSpPr>
              <a:spLocks/>
            </p:cNvSpPr>
            <p:nvPr/>
          </p:nvSpPr>
          <p:spPr bwMode="grayWhite">
            <a:xfrm>
              <a:off x="2189" y="2315"/>
              <a:ext cx="1022" cy="996"/>
            </a:xfrm>
            <a:custGeom>
              <a:avLst/>
              <a:gdLst>
                <a:gd name="T0" fmla="*/ 6 w 1102"/>
                <a:gd name="T1" fmla="*/ 6 h 1074"/>
                <a:gd name="T2" fmla="*/ 6 w 1102"/>
                <a:gd name="T3" fmla="*/ 6 h 1074"/>
                <a:gd name="T4" fmla="*/ 6 w 1102"/>
                <a:gd name="T5" fmla="*/ 6 h 1074"/>
                <a:gd name="T6" fmla="*/ 6 w 1102"/>
                <a:gd name="T7" fmla="*/ 6 h 1074"/>
                <a:gd name="T8" fmla="*/ 6 w 1102"/>
                <a:gd name="T9" fmla="*/ 6 h 1074"/>
                <a:gd name="T10" fmla="*/ 6 w 1102"/>
                <a:gd name="T11" fmla="*/ 6 h 1074"/>
                <a:gd name="T12" fmla="*/ 6 w 1102"/>
                <a:gd name="T13" fmla="*/ 6 h 1074"/>
                <a:gd name="T14" fmla="*/ 6 w 1102"/>
                <a:gd name="T15" fmla="*/ 6 h 1074"/>
                <a:gd name="T16" fmla="*/ 6 w 1102"/>
                <a:gd name="T17" fmla="*/ 6 h 1074"/>
                <a:gd name="T18" fmla="*/ 6 w 1102"/>
                <a:gd name="T19" fmla="*/ 6 h 1074"/>
                <a:gd name="T20" fmla="*/ 6 w 1102"/>
                <a:gd name="T21" fmla="*/ 6 h 1074"/>
                <a:gd name="T22" fmla="*/ 6 w 1102"/>
                <a:gd name="T23" fmla="*/ 6 h 1074"/>
                <a:gd name="T24" fmla="*/ 6 w 1102"/>
                <a:gd name="T25" fmla="*/ 6 h 1074"/>
                <a:gd name="T26" fmla="*/ 6 w 1102"/>
                <a:gd name="T27" fmla="*/ 6 h 1074"/>
                <a:gd name="T28" fmla="*/ 6 w 1102"/>
                <a:gd name="T29" fmla="*/ 6 h 1074"/>
                <a:gd name="T30" fmla="*/ 6 w 1102"/>
                <a:gd name="T31" fmla="*/ 0 h 1074"/>
                <a:gd name="T32" fmla="*/ 0 w 1102"/>
                <a:gd name="T33" fmla="*/ 6 h 1074"/>
                <a:gd name="T34" fmla="*/ 4 w 1102"/>
                <a:gd name="T35" fmla="*/ 6 h 1074"/>
                <a:gd name="T36" fmla="*/ 6 w 1102"/>
                <a:gd name="T37" fmla="*/ 6 h 1074"/>
                <a:gd name="T38" fmla="*/ 6 w 1102"/>
                <a:gd name="T39" fmla="*/ 6 h 1074"/>
                <a:gd name="T40" fmla="*/ 6 w 1102"/>
                <a:gd name="T41" fmla="*/ 6 h 1074"/>
                <a:gd name="T42" fmla="*/ 6 w 1102"/>
                <a:gd name="T43" fmla="*/ 6 h 1074"/>
                <a:gd name="T44" fmla="*/ 6 w 1102"/>
                <a:gd name="T45" fmla="*/ 6 h 1074"/>
                <a:gd name="T46" fmla="*/ 6 w 1102"/>
                <a:gd name="T47" fmla="*/ 6 h 1074"/>
                <a:gd name="T48" fmla="*/ 6 w 1102"/>
                <a:gd name="T49" fmla="*/ 6 h 1074"/>
                <a:gd name="T50" fmla="*/ 6 w 1102"/>
                <a:gd name="T51" fmla="*/ 6 h 1074"/>
                <a:gd name="T52" fmla="*/ 6 w 1102"/>
                <a:gd name="T53" fmla="*/ 6 h 1074"/>
                <a:gd name="T54" fmla="*/ 6 w 1102"/>
                <a:gd name="T55" fmla="*/ 6 h 1074"/>
                <a:gd name="T56" fmla="*/ 6 w 1102"/>
                <a:gd name="T57" fmla="*/ 6 h 1074"/>
                <a:gd name="T58" fmla="*/ 6 w 1102"/>
                <a:gd name="T59" fmla="*/ 6 h 1074"/>
                <a:gd name="T60" fmla="*/ 6 w 1102"/>
                <a:gd name="T61" fmla="*/ 6 h 1074"/>
                <a:gd name="T62" fmla="*/ 6 w 1102"/>
                <a:gd name="T63" fmla="*/ 6 h 1074"/>
                <a:gd name="T64" fmla="*/ 6 w 1102"/>
                <a:gd name="T65" fmla="*/ 6 h 1074"/>
                <a:gd name="T66" fmla="*/ 6 w 1102"/>
                <a:gd name="T67" fmla="*/ 6 h 1074"/>
                <a:gd name="T68" fmla="*/ 6 w 1102"/>
                <a:gd name="T69" fmla="*/ 6 h 1074"/>
                <a:gd name="T70" fmla="*/ 6 w 1102"/>
                <a:gd name="T71" fmla="*/ 6 h 1074"/>
                <a:gd name="T72" fmla="*/ 6 w 1102"/>
                <a:gd name="T73" fmla="*/ 6 h 1074"/>
                <a:gd name="T74" fmla="*/ 6 w 1102"/>
                <a:gd name="T75" fmla="*/ 6 h 1074"/>
                <a:gd name="T76" fmla="*/ 6 w 1102"/>
                <a:gd name="T77" fmla="*/ 6 h 1074"/>
                <a:gd name="T78" fmla="*/ 6 w 1102"/>
                <a:gd name="T79" fmla="*/ 6 h 1074"/>
                <a:gd name="T80" fmla="*/ 6 w 1102"/>
                <a:gd name="T81" fmla="*/ 6 h 1074"/>
                <a:gd name="T82" fmla="*/ 6 w 1102"/>
                <a:gd name="T83" fmla="*/ 6 h 1074"/>
                <a:gd name="T84" fmla="*/ 6 w 1102"/>
                <a:gd name="T85" fmla="*/ 6 h 1074"/>
                <a:gd name="T86" fmla="*/ 6 w 1102"/>
                <a:gd name="T87" fmla="*/ 6 h 1074"/>
                <a:gd name="T88" fmla="*/ 6 w 1102"/>
                <a:gd name="T89" fmla="*/ 6 h 1074"/>
                <a:gd name="T90" fmla="*/ 6 w 1102"/>
                <a:gd name="T91" fmla="*/ 6 h 1074"/>
                <a:gd name="T92" fmla="*/ 6 w 1102"/>
                <a:gd name="T93" fmla="*/ 6 h 1074"/>
                <a:gd name="T94" fmla="*/ 6 w 1102"/>
                <a:gd name="T95" fmla="*/ 6 h 1074"/>
                <a:gd name="T96" fmla="*/ 6 w 1102"/>
                <a:gd name="T97" fmla="*/ 6 h 1074"/>
                <a:gd name="T98" fmla="*/ 6 w 1102"/>
                <a:gd name="T99" fmla="*/ 6 h 1074"/>
                <a:gd name="T100" fmla="*/ 6 w 1102"/>
                <a:gd name="T101" fmla="*/ 6 h 1074"/>
                <a:gd name="T102" fmla="*/ 6 w 1102"/>
                <a:gd name="T103" fmla="*/ 6 h 1074"/>
                <a:gd name="T104" fmla="*/ 6 w 1102"/>
                <a:gd name="T105" fmla="*/ 6 h 1074"/>
                <a:gd name="T106" fmla="*/ 6 w 1102"/>
                <a:gd name="T107" fmla="*/ 6 h 1074"/>
                <a:gd name="T108" fmla="*/ 6 w 1102"/>
                <a:gd name="T109" fmla="*/ 6 h 1074"/>
                <a:gd name="T110" fmla="*/ 6 w 1102"/>
                <a:gd name="T111" fmla="*/ 6 h 1074"/>
                <a:gd name="T112" fmla="*/ 6 w 1102"/>
                <a:gd name="T113" fmla="*/ 6 h 1074"/>
                <a:gd name="T114" fmla="*/ 6 w 1102"/>
                <a:gd name="T115" fmla="*/ 6 h 1074"/>
                <a:gd name="T116" fmla="*/ 6 w 1102"/>
                <a:gd name="T117" fmla="*/ 6 h 1074"/>
                <a:gd name="T118" fmla="*/ 6 w 1102"/>
                <a:gd name="T119" fmla="*/ 6 h 10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02"/>
                <a:gd name="T181" fmla="*/ 0 h 1074"/>
                <a:gd name="T182" fmla="*/ 1102 w 1102"/>
                <a:gd name="T183" fmla="*/ 1074 h 107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02" h="1074">
                  <a:moveTo>
                    <a:pt x="1016" y="302"/>
                  </a:moveTo>
                  <a:lnTo>
                    <a:pt x="1012" y="300"/>
                  </a:lnTo>
                  <a:lnTo>
                    <a:pt x="1008" y="296"/>
                  </a:lnTo>
                  <a:lnTo>
                    <a:pt x="1000" y="294"/>
                  </a:lnTo>
                  <a:lnTo>
                    <a:pt x="962" y="274"/>
                  </a:lnTo>
                  <a:lnTo>
                    <a:pt x="960" y="276"/>
                  </a:lnTo>
                  <a:lnTo>
                    <a:pt x="948" y="280"/>
                  </a:lnTo>
                  <a:lnTo>
                    <a:pt x="930" y="276"/>
                  </a:lnTo>
                  <a:lnTo>
                    <a:pt x="922" y="276"/>
                  </a:lnTo>
                  <a:lnTo>
                    <a:pt x="916" y="278"/>
                  </a:lnTo>
                  <a:lnTo>
                    <a:pt x="902" y="284"/>
                  </a:lnTo>
                  <a:lnTo>
                    <a:pt x="884" y="284"/>
                  </a:lnTo>
                  <a:lnTo>
                    <a:pt x="880" y="288"/>
                  </a:lnTo>
                  <a:lnTo>
                    <a:pt x="866" y="298"/>
                  </a:lnTo>
                  <a:lnTo>
                    <a:pt x="854" y="290"/>
                  </a:lnTo>
                  <a:lnTo>
                    <a:pt x="846" y="284"/>
                  </a:lnTo>
                  <a:lnTo>
                    <a:pt x="846" y="282"/>
                  </a:lnTo>
                  <a:lnTo>
                    <a:pt x="838" y="280"/>
                  </a:lnTo>
                  <a:lnTo>
                    <a:pt x="836" y="284"/>
                  </a:lnTo>
                  <a:lnTo>
                    <a:pt x="832" y="286"/>
                  </a:lnTo>
                  <a:lnTo>
                    <a:pt x="822" y="282"/>
                  </a:lnTo>
                  <a:lnTo>
                    <a:pt x="820" y="276"/>
                  </a:lnTo>
                  <a:lnTo>
                    <a:pt x="818" y="276"/>
                  </a:lnTo>
                  <a:lnTo>
                    <a:pt x="810" y="280"/>
                  </a:lnTo>
                  <a:lnTo>
                    <a:pt x="804" y="288"/>
                  </a:lnTo>
                  <a:lnTo>
                    <a:pt x="806" y="294"/>
                  </a:lnTo>
                  <a:lnTo>
                    <a:pt x="800" y="298"/>
                  </a:lnTo>
                  <a:lnTo>
                    <a:pt x="796" y="290"/>
                  </a:lnTo>
                  <a:lnTo>
                    <a:pt x="798" y="284"/>
                  </a:lnTo>
                  <a:lnTo>
                    <a:pt x="796" y="280"/>
                  </a:lnTo>
                  <a:lnTo>
                    <a:pt x="790" y="280"/>
                  </a:lnTo>
                  <a:lnTo>
                    <a:pt x="782" y="284"/>
                  </a:lnTo>
                  <a:lnTo>
                    <a:pt x="778" y="284"/>
                  </a:lnTo>
                  <a:lnTo>
                    <a:pt x="758" y="270"/>
                  </a:lnTo>
                  <a:lnTo>
                    <a:pt x="752" y="272"/>
                  </a:lnTo>
                  <a:lnTo>
                    <a:pt x="750" y="284"/>
                  </a:lnTo>
                  <a:lnTo>
                    <a:pt x="734" y="280"/>
                  </a:lnTo>
                  <a:lnTo>
                    <a:pt x="734" y="270"/>
                  </a:lnTo>
                  <a:lnTo>
                    <a:pt x="730" y="268"/>
                  </a:lnTo>
                  <a:lnTo>
                    <a:pt x="722" y="260"/>
                  </a:lnTo>
                  <a:lnTo>
                    <a:pt x="722" y="256"/>
                  </a:lnTo>
                  <a:lnTo>
                    <a:pt x="702" y="254"/>
                  </a:lnTo>
                  <a:lnTo>
                    <a:pt x="696" y="260"/>
                  </a:lnTo>
                  <a:lnTo>
                    <a:pt x="686" y="256"/>
                  </a:lnTo>
                  <a:lnTo>
                    <a:pt x="682" y="248"/>
                  </a:lnTo>
                  <a:lnTo>
                    <a:pt x="676" y="250"/>
                  </a:lnTo>
                  <a:lnTo>
                    <a:pt x="674" y="252"/>
                  </a:lnTo>
                  <a:lnTo>
                    <a:pt x="670" y="252"/>
                  </a:lnTo>
                  <a:lnTo>
                    <a:pt x="662" y="248"/>
                  </a:lnTo>
                  <a:lnTo>
                    <a:pt x="640" y="244"/>
                  </a:lnTo>
                  <a:lnTo>
                    <a:pt x="638" y="242"/>
                  </a:lnTo>
                  <a:lnTo>
                    <a:pt x="634" y="234"/>
                  </a:lnTo>
                  <a:lnTo>
                    <a:pt x="634" y="230"/>
                  </a:lnTo>
                  <a:lnTo>
                    <a:pt x="630" y="226"/>
                  </a:lnTo>
                  <a:lnTo>
                    <a:pt x="622" y="220"/>
                  </a:lnTo>
                  <a:lnTo>
                    <a:pt x="616" y="226"/>
                  </a:lnTo>
                  <a:lnTo>
                    <a:pt x="600" y="228"/>
                  </a:lnTo>
                  <a:lnTo>
                    <a:pt x="594" y="226"/>
                  </a:lnTo>
                  <a:lnTo>
                    <a:pt x="582" y="210"/>
                  </a:lnTo>
                  <a:lnTo>
                    <a:pt x="578" y="206"/>
                  </a:lnTo>
                  <a:lnTo>
                    <a:pt x="570" y="206"/>
                  </a:lnTo>
                  <a:lnTo>
                    <a:pt x="576" y="14"/>
                  </a:lnTo>
                  <a:lnTo>
                    <a:pt x="340" y="0"/>
                  </a:lnTo>
                  <a:lnTo>
                    <a:pt x="334" y="0"/>
                  </a:lnTo>
                  <a:lnTo>
                    <a:pt x="298" y="448"/>
                  </a:lnTo>
                  <a:lnTo>
                    <a:pt x="2" y="418"/>
                  </a:lnTo>
                  <a:lnTo>
                    <a:pt x="0" y="420"/>
                  </a:lnTo>
                  <a:lnTo>
                    <a:pt x="2" y="424"/>
                  </a:lnTo>
                  <a:lnTo>
                    <a:pt x="4" y="426"/>
                  </a:lnTo>
                  <a:lnTo>
                    <a:pt x="0" y="430"/>
                  </a:lnTo>
                  <a:lnTo>
                    <a:pt x="4" y="438"/>
                  </a:lnTo>
                  <a:lnTo>
                    <a:pt x="4" y="440"/>
                  </a:lnTo>
                  <a:lnTo>
                    <a:pt x="20" y="450"/>
                  </a:lnTo>
                  <a:lnTo>
                    <a:pt x="24" y="462"/>
                  </a:lnTo>
                  <a:lnTo>
                    <a:pt x="30" y="474"/>
                  </a:lnTo>
                  <a:lnTo>
                    <a:pt x="46" y="484"/>
                  </a:lnTo>
                  <a:lnTo>
                    <a:pt x="92" y="540"/>
                  </a:lnTo>
                  <a:lnTo>
                    <a:pt x="130" y="572"/>
                  </a:lnTo>
                  <a:lnTo>
                    <a:pt x="134" y="576"/>
                  </a:lnTo>
                  <a:lnTo>
                    <a:pt x="136" y="584"/>
                  </a:lnTo>
                  <a:lnTo>
                    <a:pt x="136" y="592"/>
                  </a:lnTo>
                  <a:lnTo>
                    <a:pt x="138" y="596"/>
                  </a:lnTo>
                  <a:lnTo>
                    <a:pt x="148" y="610"/>
                  </a:lnTo>
                  <a:lnTo>
                    <a:pt x="146" y="642"/>
                  </a:lnTo>
                  <a:lnTo>
                    <a:pt x="148" y="652"/>
                  </a:lnTo>
                  <a:lnTo>
                    <a:pt x="162" y="674"/>
                  </a:lnTo>
                  <a:lnTo>
                    <a:pt x="220" y="718"/>
                  </a:lnTo>
                  <a:lnTo>
                    <a:pt x="260" y="742"/>
                  </a:lnTo>
                  <a:lnTo>
                    <a:pt x="272" y="744"/>
                  </a:lnTo>
                  <a:lnTo>
                    <a:pt x="278" y="740"/>
                  </a:lnTo>
                  <a:lnTo>
                    <a:pt x="288" y="728"/>
                  </a:lnTo>
                  <a:lnTo>
                    <a:pt x="294" y="724"/>
                  </a:lnTo>
                  <a:lnTo>
                    <a:pt x="312" y="684"/>
                  </a:lnTo>
                  <a:lnTo>
                    <a:pt x="320" y="672"/>
                  </a:lnTo>
                  <a:lnTo>
                    <a:pt x="326" y="668"/>
                  </a:lnTo>
                  <a:lnTo>
                    <a:pt x="340" y="672"/>
                  </a:lnTo>
                  <a:lnTo>
                    <a:pt x="342" y="672"/>
                  </a:lnTo>
                  <a:lnTo>
                    <a:pt x="346" y="666"/>
                  </a:lnTo>
                  <a:lnTo>
                    <a:pt x="350" y="662"/>
                  </a:lnTo>
                  <a:lnTo>
                    <a:pt x="356" y="664"/>
                  </a:lnTo>
                  <a:lnTo>
                    <a:pt x="364" y="668"/>
                  </a:lnTo>
                  <a:lnTo>
                    <a:pt x="386" y="672"/>
                  </a:lnTo>
                  <a:lnTo>
                    <a:pt x="392" y="674"/>
                  </a:lnTo>
                  <a:lnTo>
                    <a:pt x="408" y="680"/>
                  </a:lnTo>
                  <a:lnTo>
                    <a:pt x="414" y="676"/>
                  </a:lnTo>
                  <a:lnTo>
                    <a:pt x="432" y="686"/>
                  </a:lnTo>
                  <a:lnTo>
                    <a:pt x="436" y="696"/>
                  </a:lnTo>
                  <a:lnTo>
                    <a:pt x="438" y="698"/>
                  </a:lnTo>
                  <a:lnTo>
                    <a:pt x="440" y="702"/>
                  </a:lnTo>
                  <a:lnTo>
                    <a:pt x="444" y="702"/>
                  </a:lnTo>
                  <a:lnTo>
                    <a:pt x="452" y="708"/>
                  </a:lnTo>
                  <a:lnTo>
                    <a:pt x="462" y="722"/>
                  </a:lnTo>
                  <a:lnTo>
                    <a:pt x="478" y="736"/>
                  </a:lnTo>
                  <a:lnTo>
                    <a:pt x="488" y="750"/>
                  </a:lnTo>
                  <a:lnTo>
                    <a:pt x="488" y="754"/>
                  </a:lnTo>
                  <a:lnTo>
                    <a:pt x="514" y="818"/>
                  </a:lnTo>
                  <a:lnTo>
                    <a:pt x="518" y="828"/>
                  </a:lnTo>
                  <a:lnTo>
                    <a:pt x="546" y="862"/>
                  </a:lnTo>
                  <a:lnTo>
                    <a:pt x="548" y="868"/>
                  </a:lnTo>
                  <a:lnTo>
                    <a:pt x="568" y="890"/>
                  </a:lnTo>
                  <a:lnTo>
                    <a:pt x="572" y="894"/>
                  </a:lnTo>
                  <a:lnTo>
                    <a:pt x="580" y="902"/>
                  </a:lnTo>
                  <a:lnTo>
                    <a:pt x="582" y="908"/>
                  </a:lnTo>
                  <a:lnTo>
                    <a:pt x="582" y="928"/>
                  </a:lnTo>
                  <a:lnTo>
                    <a:pt x="588" y="936"/>
                  </a:lnTo>
                  <a:lnTo>
                    <a:pt x="590" y="960"/>
                  </a:lnTo>
                  <a:lnTo>
                    <a:pt x="596" y="968"/>
                  </a:lnTo>
                  <a:lnTo>
                    <a:pt x="616" y="1006"/>
                  </a:lnTo>
                  <a:lnTo>
                    <a:pt x="618" y="1018"/>
                  </a:lnTo>
                  <a:lnTo>
                    <a:pt x="632" y="1018"/>
                  </a:lnTo>
                  <a:lnTo>
                    <a:pt x="648" y="1028"/>
                  </a:lnTo>
                  <a:lnTo>
                    <a:pt x="666" y="1034"/>
                  </a:lnTo>
                  <a:lnTo>
                    <a:pt x="694" y="1052"/>
                  </a:lnTo>
                  <a:lnTo>
                    <a:pt x="732" y="1054"/>
                  </a:lnTo>
                  <a:lnTo>
                    <a:pt x="738" y="1056"/>
                  </a:lnTo>
                  <a:lnTo>
                    <a:pt x="758" y="1070"/>
                  </a:lnTo>
                  <a:lnTo>
                    <a:pt x="770" y="1074"/>
                  </a:lnTo>
                  <a:lnTo>
                    <a:pt x="778" y="1062"/>
                  </a:lnTo>
                  <a:lnTo>
                    <a:pt x="788" y="1064"/>
                  </a:lnTo>
                  <a:lnTo>
                    <a:pt x="790" y="1062"/>
                  </a:lnTo>
                  <a:lnTo>
                    <a:pt x="790" y="1056"/>
                  </a:lnTo>
                  <a:lnTo>
                    <a:pt x="782" y="1054"/>
                  </a:lnTo>
                  <a:lnTo>
                    <a:pt x="782" y="1050"/>
                  </a:lnTo>
                  <a:lnTo>
                    <a:pt x="774" y="1040"/>
                  </a:lnTo>
                  <a:lnTo>
                    <a:pt x="762" y="994"/>
                  </a:lnTo>
                  <a:lnTo>
                    <a:pt x="756" y="974"/>
                  </a:lnTo>
                  <a:lnTo>
                    <a:pt x="766" y="946"/>
                  </a:lnTo>
                  <a:lnTo>
                    <a:pt x="764" y="938"/>
                  </a:lnTo>
                  <a:lnTo>
                    <a:pt x="762" y="936"/>
                  </a:lnTo>
                  <a:lnTo>
                    <a:pt x="758" y="936"/>
                  </a:lnTo>
                  <a:lnTo>
                    <a:pt x="758" y="934"/>
                  </a:lnTo>
                  <a:lnTo>
                    <a:pt x="758" y="932"/>
                  </a:lnTo>
                  <a:lnTo>
                    <a:pt x="760" y="930"/>
                  </a:lnTo>
                  <a:lnTo>
                    <a:pt x="772" y="922"/>
                  </a:lnTo>
                  <a:lnTo>
                    <a:pt x="780" y="896"/>
                  </a:lnTo>
                  <a:lnTo>
                    <a:pt x="774" y="894"/>
                  </a:lnTo>
                  <a:lnTo>
                    <a:pt x="770" y="882"/>
                  </a:lnTo>
                  <a:lnTo>
                    <a:pt x="778" y="874"/>
                  </a:lnTo>
                  <a:lnTo>
                    <a:pt x="786" y="880"/>
                  </a:lnTo>
                  <a:lnTo>
                    <a:pt x="800" y="870"/>
                  </a:lnTo>
                  <a:lnTo>
                    <a:pt x="804" y="856"/>
                  </a:lnTo>
                  <a:lnTo>
                    <a:pt x="796" y="852"/>
                  </a:lnTo>
                  <a:lnTo>
                    <a:pt x="800" y="846"/>
                  </a:lnTo>
                  <a:lnTo>
                    <a:pt x="804" y="846"/>
                  </a:lnTo>
                  <a:lnTo>
                    <a:pt x="806" y="848"/>
                  </a:lnTo>
                  <a:lnTo>
                    <a:pt x="810" y="844"/>
                  </a:lnTo>
                  <a:lnTo>
                    <a:pt x="814" y="846"/>
                  </a:lnTo>
                  <a:lnTo>
                    <a:pt x="820" y="846"/>
                  </a:lnTo>
                  <a:lnTo>
                    <a:pt x="822" y="844"/>
                  </a:lnTo>
                  <a:lnTo>
                    <a:pt x="824" y="842"/>
                  </a:lnTo>
                  <a:lnTo>
                    <a:pt x="824" y="830"/>
                  </a:lnTo>
                  <a:lnTo>
                    <a:pt x="826" y="826"/>
                  </a:lnTo>
                  <a:lnTo>
                    <a:pt x="828" y="826"/>
                  </a:lnTo>
                  <a:lnTo>
                    <a:pt x="832" y="828"/>
                  </a:lnTo>
                  <a:lnTo>
                    <a:pt x="834" y="828"/>
                  </a:lnTo>
                  <a:lnTo>
                    <a:pt x="856" y="824"/>
                  </a:lnTo>
                  <a:lnTo>
                    <a:pt x="858" y="822"/>
                  </a:lnTo>
                  <a:lnTo>
                    <a:pt x="858" y="820"/>
                  </a:lnTo>
                  <a:lnTo>
                    <a:pt x="856" y="818"/>
                  </a:lnTo>
                  <a:lnTo>
                    <a:pt x="846" y="810"/>
                  </a:lnTo>
                  <a:lnTo>
                    <a:pt x="846" y="806"/>
                  </a:lnTo>
                  <a:lnTo>
                    <a:pt x="866" y="800"/>
                  </a:lnTo>
                  <a:lnTo>
                    <a:pt x="868" y="796"/>
                  </a:lnTo>
                  <a:lnTo>
                    <a:pt x="874" y="794"/>
                  </a:lnTo>
                  <a:lnTo>
                    <a:pt x="876" y="796"/>
                  </a:lnTo>
                  <a:lnTo>
                    <a:pt x="874" y="798"/>
                  </a:lnTo>
                  <a:lnTo>
                    <a:pt x="876" y="804"/>
                  </a:lnTo>
                  <a:lnTo>
                    <a:pt x="880" y="804"/>
                  </a:lnTo>
                  <a:lnTo>
                    <a:pt x="884" y="802"/>
                  </a:lnTo>
                  <a:lnTo>
                    <a:pt x="914" y="792"/>
                  </a:lnTo>
                  <a:lnTo>
                    <a:pt x="964" y="758"/>
                  </a:lnTo>
                  <a:lnTo>
                    <a:pt x="966" y="746"/>
                  </a:lnTo>
                  <a:lnTo>
                    <a:pt x="990" y="726"/>
                  </a:lnTo>
                  <a:lnTo>
                    <a:pt x="990" y="724"/>
                  </a:lnTo>
                  <a:lnTo>
                    <a:pt x="982" y="710"/>
                  </a:lnTo>
                  <a:lnTo>
                    <a:pt x="982" y="698"/>
                  </a:lnTo>
                  <a:lnTo>
                    <a:pt x="998" y="692"/>
                  </a:lnTo>
                  <a:lnTo>
                    <a:pt x="1002" y="692"/>
                  </a:lnTo>
                  <a:lnTo>
                    <a:pt x="1000" y="704"/>
                  </a:lnTo>
                  <a:lnTo>
                    <a:pt x="1000" y="708"/>
                  </a:lnTo>
                  <a:lnTo>
                    <a:pt x="1020" y="706"/>
                  </a:lnTo>
                  <a:lnTo>
                    <a:pt x="1022" y="710"/>
                  </a:lnTo>
                  <a:lnTo>
                    <a:pt x="1058" y="694"/>
                  </a:lnTo>
                  <a:lnTo>
                    <a:pt x="1078" y="694"/>
                  </a:lnTo>
                  <a:lnTo>
                    <a:pt x="1080" y="692"/>
                  </a:lnTo>
                  <a:lnTo>
                    <a:pt x="1078" y="690"/>
                  </a:lnTo>
                  <a:lnTo>
                    <a:pt x="1074" y="686"/>
                  </a:lnTo>
                  <a:lnTo>
                    <a:pt x="1072" y="680"/>
                  </a:lnTo>
                  <a:lnTo>
                    <a:pt x="1076" y="676"/>
                  </a:lnTo>
                  <a:lnTo>
                    <a:pt x="1078" y="670"/>
                  </a:lnTo>
                  <a:lnTo>
                    <a:pt x="1084" y="664"/>
                  </a:lnTo>
                  <a:lnTo>
                    <a:pt x="1090" y="642"/>
                  </a:lnTo>
                  <a:lnTo>
                    <a:pt x="1086" y="634"/>
                  </a:lnTo>
                  <a:lnTo>
                    <a:pt x="1086" y="626"/>
                  </a:lnTo>
                  <a:lnTo>
                    <a:pt x="1088" y="622"/>
                  </a:lnTo>
                  <a:lnTo>
                    <a:pt x="1086" y="616"/>
                  </a:lnTo>
                  <a:lnTo>
                    <a:pt x="1090" y="604"/>
                  </a:lnTo>
                  <a:lnTo>
                    <a:pt x="1096" y="598"/>
                  </a:lnTo>
                  <a:lnTo>
                    <a:pt x="1098" y="588"/>
                  </a:lnTo>
                  <a:lnTo>
                    <a:pt x="1102" y="570"/>
                  </a:lnTo>
                  <a:lnTo>
                    <a:pt x="1102" y="560"/>
                  </a:lnTo>
                  <a:lnTo>
                    <a:pt x="1098" y="544"/>
                  </a:lnTo>
                  <a:lnTo>
                    <a:pt x="1092" y="534"/>
                  </a:lnTo>
                  <a:lnTo>
                    <a:pt x="1090" y="532"/>
                  </a:lnTo>
                  <a:lnTo>
                    <a:pt x="1090" y="526"/>
                  </a:lnTo>
                  <a:lnTo>
                    <a:pt x="1088" y="522"/>
                  </a:lnTo>
                  <a:lnTo>
                    <a:pt x="1084" y="512"/>
                  </a:lnTo>
                  <a:lnTo>
                    <a:pt x="1078" y="508"/>
                  </a:lnTo>
                  <a:lnTo>
                    <a:pt x="1076" y="504"/>
                  </a:lnTo>
                  <a:lnTo>
                    <a:pt x="1080" y="494"/>
                  </a:lnTo>
                  <a:lnTo>
                    <a:pt x="1072" y="480"/>
                  </a:lnTo>
                  <a:lnTo>
                    <a:pt x="1060" y="468"/>
                  </a:lnTo>
                  <a:lnTo>
                    <a:pt x="1056" y="462"/>
                  </a:lnTo>
                  <a:lnTo>
                    <a:pt x="1054" y="362"/>
                  </a:lnTo>
                  <a:lnTo>
                    <a:pt x="1054" y="310"/>
                  </a:lnTo>
                  <a:lnTo>
                    <a:pt x="1042" y="308"/>
                  </a:lnTo>
                  <a:lnTo>
                    <a:pt x="1032" y="312"/>
                  </a:lnTo>
                  <a:lnTo>
                    <a:pt x="1028" y="310"/>
                  </a:lnTo>
                  <a:lnTo>
                    <a:pt x="1016"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3" name="Freeform 54"/>
            <p:cNvSpPr>
              <a:spLocks/>
            </p:cNvSpPr>
            <p:nvPr/>
          </p:nvSpPr>
          <p:spPr bwMode="grayWhite">
            <a:xfrm>
              <a:off x="3496" y="2037"/>
              <a:ext cx="538" cy="278"/>
            </a:xfrm>
            <a:custGeom>
              <a:avLst/>
              <a:gdLst>
                <a:gd name="T0" fmla="*/ 6 w 580"/>
                <a:gd name="T1" fmla="*/ 7 h 298"/>
                <a:gd name="T2" fmla="*/ 6 w 580"/>
                <a:gd name="T3" fmla="*/ 7 h 298"/>
                <a:gd name="T4" fmla="*/ 6 w 580"/>
                <a:gd name="T5" fmla="*/ 7 h 298"/>
                <a:gd name="T6" fmla="*/ 6 w 580"/>
                <a:gd name="T7" fmla="*/ 7 h 298"/>
                <a:gd name="T8" fmla="*/ 6 w 580"/>
                <a:gd name="T9" fmla="*/ 7 h 298"/>
                <a:gd name="T10" fmla="*/ 6 w 580"/>
                <a:gd name="T11" fmla="*/ 7 h 298"/>
                <a:gd name="T12" fmla="*/ 6 w 580"/>
                <a:gd name="T13" fmla="*/ 7 h 298"/>
                <a:gd name="T14" fmla="*/ 6 w 580"/>
                <a:gd name="T15" fmla="*/ 7 h 298"/>
                <a:gd name="T16" fmla="*/ 6 w 580"/>
                <a:gd name="T17" fmla="*/ 7 h 298"/>
                <a:gd name="T18" fmla="*/ 6 w 580"/>
                <a:gd name="T19" fmla="*/ 7 h 298"/>
                <a:gd name="T20" fmla="*/ 6 w 580"/>
                <a:gd name="T21" fmla="*/ 7 h 298"/>
                <a:gd name="T22" fmla="*/ 6 w 580"/>
                <a:gd name="T23" fmla="*/ 7 h 298"/>
                <a:gd name="T24" fmla="*/ 6 w 580"/>
                <a:gd name="T25" fmla="*/ 7 h 298"/>
                <a:gd name="T26" fmla="*/ 6 w 580"/>
                <a:gd name="T27" fmla="*/ 7 h 298"/>
                <a:gd name="T28" fmla="*/ 6 w 580"/>
                <a:gd name="T29" fmla="*/ 7 h 298"/>
                <a:gd name="T30" fmla="*/ 6 w 580"/>
                <a:gd name="T31" fmla="*/ 7 h 298"/>
                <a:gd name="T32" fmla="*/ 6 w 580"/>
                <a:gd name="T33" fmla="*/ 7 h 298"/>
                <a:gd name="T34" fmla="*/ 6 w 580"/>
                <a:gd name="T35" fmla="*/ 7 h 298"/>
                <a:gd name="T36" fmla="*/ 6 w 580"/>
                <a:gd name="T37" fmla="*/ 7 h 298"/>
                <a:gd name="T38" fmla="*/ 6 w 580"/>
                <a:gd name="T39" fmla="*/ 7 h 298"/>
                <a:gd name="T40" fmla="*/ 6 w 580"/>
                <a:gd name="T41" fmla="*/ 7 h 298"/>
                <a:gd name="T42" fmla="*/ 6 w 580"/>
                <a:gd name="T43" fmla="*/ 7 h 298"/>
                <a:gd name="T44" fmla="*/ 6 w 580"/>
                <a:gd name="T45" fmla="*/ 7 h 298"/>
                <a:gd name="T46" fmla="*/ 6 w 580"/>
                <a:gd name="T47" fmla="*/ 7 h 298"/>
                <a:gd name="T48" fmla="*/ 6 w 580"/>
                <a:gd name="T49" fmla="*/ 0 h 298"/>
                <a:gd name="T50" fmla="*/ 6 w 580"/>
                <a:gd name="T51" fmla="*/ 6 h 298"/>
                <a:gd name="T52" fmla="*/ 6 w 580"/>
                <a:gd name="T53" fmla="*/ 2 h 298"/>
                <a:gd name="T54" fmla="*/ 6 w 580"/>
                <a:gd name="T55" fmla="*/ 7 h 298"/>
                <a:gd name="T56" fmla="*/ 6 w 580"/>
                <a:gd name="T57" fmla="*/ 7 h 298"/>
                <a:gd name="T58" fmla="*/ 6 w 580"/>
                <a:gd name="T59" fmla="*/ 7 h 298"/>
                <a:gd name="T60" fmla="*/ 6 w 580"/>
                <a:gd name="T61" fmla="*/ 7 h 298"/>
                <a:gd name="T62" fmla="*/ 6 w 580"/>
                <a:gd name="T63" fmla="*/ 7 h 298"/>
                <a:gd name="T64" fmla="*/ 6 w 580"/>
                <a:gd name="T65" fmla="*/ 7 h 298"/>
                <a:gd name="T66" fmla="*/ 6 w 580"/>
                <a:gd name="T67" fmla="*/ 7 h 298"/>
                <a:gd name="T68" fmla="*/ 6 w 580"/>
                <a:gd name="T69" fmla="*/ 7 h 298"/>
                <a:gd name="T70" fmla="*/ 6 w 580"/>
                <a:gd name="T71" fmla="*/ 7 h 298"/>
                <a:gd name="T72" fmla="*/ 6 w 580"/>
                <a:gd name="T73" fmla="*/ 7 h 298"/>
                <a:gd name="T74" fmla="*/ 6 w 580"/>
                <a:gd name="T75" fmla="*/ 7 h 298"/>
                <a:gd name="T76" fmla="*/ 6 w 580"/>
                <a:gd name="T77" fmla="*/ 7 h 298"/>
                <a:gd name="T78" fmla="*/ 6 w 580"/>
                <a:gd name="T79" fmla="*/ 7 h 298"/>
                <a:gd name="T80" fmla="*/ 6 w 580"/>
                <a:gd name="T81" fmla="*/ 7 h 298"/>
                <a:gd name="T82" fmla="*/ 6 w 580"/>
                <a:gd name="T83" fmla="*/ 7 h 298"/>
                <a:gd name="T84" fmla="*/ 6 w 580"/>
                <a:gd name="T85" fmla="*/ 7 h 298"/>
                <a:gd name="T86" fmla="*/ 6 w 580"/>
                <a:gd name="T87" fmla="*/ 7 h 298"/>
                <a:gd name="T88" fmla="*/ 6 w 580"/>
                <a:gd name="T89" fmla="*/ 7 h 298"/>
                <a:gd name="T90" fmla="*/ 6 w 580"/>
                <a:gd name="T91" fmla="*/ 7 h 298"/>
                <a:gd name="T92" fmla="*/ 6 w 580"/>
                <a:gd name="T93" fmla="*/ 7 h 298"/>
                <a:gd name="T94" fmla="*/ 6 w 580"/>
                <a:gd name="T95" fmla="*/ 7 h 298"/>
                <a:gd name="T96" fmla="*/ 6 w 580"/>
                <a:gd name="T97" fmla="*/ 7 h 298"/>
                <a:gd name="T98" fmla="*/ 6 w 580"/>
                <a:gd name="T99" fmla="*/ 7 h 298"/>
                <a:gd name="T100" fmla="*/ 6 w 580"/>
                <a:gd name="T101" fmla="*/ 7 h 298"/>
                <a:gd name="T102" fmla="*/ 6 w 580"/>
                <a:gd name="T103" fmla="*/ 7 h 298"/>
                <a:gd name="T104" fmla="*/ 6 w 580"/>
                <a:gd name="T105" fmla="*/ 7 h 298"/>
                <a:gd name="T106" fmla="*/ 6 w 580"/>
                <a:gd name="T107" fmla="*/ 7 h 298"/>
                <a:gd name="T108" fmla="*/ 6 w 580"/>
                <a:gd name="T109" fmla="*/ 7 h 2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0"/>
                <a:gd name="T166" fmla="*/ 0 h 298"/>
                <a:gd name="T167" fmla="*/ 580 w 580"/>
                <a:gd name="T168" fmla="*/ 298 h 2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0" h="298">
                  <a:moveTo>
                    <a:pt x="0" y="298"/>
                  </a:moveTo>
                  <a:lnTo>
                    <a:pt x="116" y="288"/>
                  </a:lnTo>
                  <a:lnTo>
                    <a:pt x="116" y="278"/>
                  </a:lnTo>
                  <a:lnTo>
                    <a:pt x="114" y="274"/>
                  </a:lnTo>
                  <a:lnTo>
                    <a:pt x="126" y="272"/>
                  </a:lnTo>
                  <a:lnTo>
                    <a:pt x="132" y="274"/>
                  </a:lnTo>
                  <a:lnTo>
                    <a:pt x="458" y="246"/>
                  </a:lnTo>
                  <a:lnTo>
                    <a:pt x="464" y="240"/>
                  </a:lnTo>
                  <a:lnTo>
                    <a:pt x="470" y="236"/>
                  </a:lnTo>
                  <a:lnTo>
                    <a:pt x="498" y="222"/>
                  </a:lnTo>
                  <a:lnTo>
                    <a:pt x="502" y="214"/>
                  </a:lnTo>
                  <a:lnTo>
                    <a:pt x="518" y="204"/>
                  </a:lnTo>
                  <a:lnTo>
                    <a:pt x="518" y="196"/>
                  </a:lnTo>
                  <a:lnTo>
                    <a:pt x="520" y="192"/>
                  </a:lnTo>
                  <a:lnTo>
                    <a:pt x="528" y="188"/>
                  </a:lnTo>
                  <a:lnTo>
                    <a:pt x="528" y="180"/>
                  </a:lnTo>
                  <a:lnTo>
                    <a:pt x="536" y="172"/>
                  </a:lnTo>
                  <a:lnTo>
                    <a:pt x="576" y="138"/>
                  </a:lnTo>
                  <a:lnTo>
                    <a:pt x="580" y="130"/>
                  </a:lnTo>
                  <a:lnTo>
                    <a:pt x="574" y="130"/>
                  </a:lnTo>
                  <a:lnTo>
                    <a:pt x="568" y="126"/>
                  </a:lnTo>
                  <a:lnTo>
                    <a:pt x="566" y="126"/>
                  </a:lnTo>
                  <a:lnTo>
                    <a:pt x="564" y="122"/>
                  </a:lnTo>
                  <a:lnTo>
                    <a:pt x="556" y="120"/>
                  </a:lnTo>
                  <a:lnTo>
                    <a:pt x="552" y="120"/>
                  </a:lnTo>
                  <a:lnTo>
                    <a:pt x="550" y="118"/>
                  </a:lnTo>
                  <a:lnTo>
                    <a:pt x="540" y="102"/>
                  </a:lnTo>
                  <a:lnTo>
                    <a:pt x="524" y="82"/>
                  </a:lnTo>
                  <a:lnTo>
                    <a:pt x="522" y="76"/>
                  </a:lnTo>
                  <a:lnTo>
                    <a:pt x="522" y="70"/>
                  </a:lnTo>
                  <a:lnTo>
                    <a:pt x="522" y="62"/>
                  </a:lnTo>
                  <a:lnTo>
                    <a:pt x="520" y="48"/>
                  </a:lnTo>
                  <a:lnTo>
                    <a:pt x="518" y="46"/>
                  </a:lnTo>
                  <a:lnTo>
                    <a:pt x="508" y="38"/>
                  </a:lnTo>
                  <a:lnTo>
                    <a:pt x="500" y="38"/>
                  </a:lnTo>
                  <a:lnTo>
                    <a:pt x="492" y="26"/>
                  </a:lnTo>
                  <a:lnTo>
                    <a:pt x="488" y="20"/>
                  </a:lnTo>
                  <a:lnTo>
                    <a:pt x="478" y="26"/>
                  </a:lnTo>
                  <a:lnTo>
                    <a:pt x="476" y="32"/>
                  </a:lnTo>
                  <a:lnTo>
                    <a:pt x="470" y="34"/>
                  </a:lnTo>
                  <a:lnTo>
                    <a:pt x="468" y="36"/>
                  </a:lnTo>
                  <a:lnTo>
                    <a:pt x="458" y="38"/>
                  </a:lnTo>
                  <a:lnTo>
                    <a:pt x="444" y="32"/>
                  </a:lnTo>
                  <a:lnTo>
                    <a:pt x="438" y="34"/>
                  </a:lnTo>
                  <a:lnTo>
                    <a:pt x="432" y="42"/>
                  </a:lnTo>
                  <a:lnTo>
                    <a:pt x="416" y="30"/>
                  </a:lnTo>
                  <a:lnTo>
                    <a:pt x="400" y="32"/>
                  </a:lnTo>
                  <a:lnTo>
                    <a:pt x="388" y="26"/>
                  </a:lnTo>
                  <a:lnTo>
                    <a:pt x="382" y="12"/>
                  </a:lnTo>
                  <a:lnTo>
                    <a:pt x="366" y="0"/>
                  </a:lnTo>
                  <a:lnTo>
                    <a:pt x="358" y="6"/>
                  </a:lnTo>
                  <a:lnTo>
                    <a:pt x="354" y="6"/>
                  </a:lnTo>
                  <a:lnTo>
                    <a:pt x="346" y="2"/>
                  </a:lnTo>
                  <a:lnTo>
                    <a:pt x="338" y="2"/>
                  </a:lnTo>
                  <a:lnTo>
                    <a:pt x="336" y="10"/>
                  </a:lnTo>
                  <a:lnTo>
                    <a:pt x="336" y="14"/>
                  </a:lnTo>
                  <a:lnTo>
                    <a:pt x="342" y="32"/>
                  </a:lnTo>
                  <a:lnTo>
                    <a:pt x="338" y="38"/>
                  </a:lnTo>
                  <a:lnTo>
                    <a:pt x="328" y="40"/>
                  </a:lnTo>
                  <a:lnTo>
                    <a:pt x="318" y="48"/>
                  </a:lnTo>
                  <a:lnTo>
                    <a:pt x="306" y="46"/>
                  </a:lnTo>
                  <a:lnTo>
                    <a:pt x="300" y="50"/>
                  </a:lnTo>
                  <a:lnTo>
                    <a:pt x="300" y="64"/>
                  </a:lnTo>
                  <a:lnTo>
                    <a:pt x="268" y="106"/>
                  </a:lnTo>
                  <a:lnTo>
                    <a:pt x="264" y="122"/>
                  </a:lnTo>
                  <a:lnTo>
                    <a:pt x="244" y="124"/>
                  </a:lnTo>
                  <a:lnTo>
                    <a:pt x="234" y="114"/>
                  </a:lnTo>
                  <a:lnTo>
                    <a:pt x="230" y="112"/>
                  </a:lnTo>
                  <a:lnTo>
                    <a:pt x="224" y="120"/>
                  </a:lnTo>
                  <a:lnTo>
                    <a:pt x="218" y="140"/>
                  </a:lnTo>
                  <a:lnTo>
                    <a:pt x="212" y="144"/>
                  </a:lnTo>
                  <a:lnTo>
                    <a:pt x="204" y="140"/>
                  </a:lnTo>
                  <a:lnTo>
                    <a:pt x="198" y="132"/>
                  </a:lnTo>
                  <a:lnTo>
                    <a:pt x="186" y="138"/>
                  </a:lnTo>
                  <a:lnTo>
                    <a:pt x="180" y="152"/>
                  </a:lnTo>
                  <a:lnTo>
                    <a:pt x="176" y="154"/>
                  </a:lnTo>
                  <a:lnTo>
                    <a:pt x="174" y="152"/>
                  </a:lnTo>
                  <a:lnTo>
                    <a:pt x="150" y="140"/>
                  </a:lnTo>
                  <a:lnTo>
                    <a:pt x="132" y="148"/>
                  </a:lnTo>
                  <a:lnTo>
                    <a:pt x="118" y="146"/>
                  </a:lnTo>
                  <a:lnTo>
                    <a:pt x="114" y="154"/>
                  </a:lnTo>
                  <a:lnTo>
                    <a:pt x="116" y="158"/>
                  </a:lnTo>
                  <a:lnTo>
                    <a:pt x="110" y="160"/>
                  </a:lnTo>
                  <a:lnTo>
                    <a:pt x="104" y="158"/>
                  </a:lnTo>
                  <a:lnTo>
                    <a:pt x="104" y="160"/>
                  </a:lnTo>
                  <a:lnTo>
                    <a:pt x="102" y="164"/>
                  </a:lnTo>
                  <a:lnTo>
                    <a:pt x="100" y="172"/>
                  </a:lnTo>
                  <a:lnTo>
                    <a:pt x="96" y="174"/>
                  </a:lnTo>
                  <a:lnTo>
                    <a:pt x="98" y="178"/>
                  </a:lnTo>
                  <a:lnTo>
                    <a:pt x="106" y="188"/>
                  </a:lnTo>
                  <a:lnTo>
                    <a:pt x="104" y="190"/>
                  </a:lnTo>
                  <a:lnTo>
                    <a:pt x="80" y="196"/>
                  </a:lnTo>
                  <a:lnTo>
                    <a:pt x="72" y="200"/>
                  </a:lnTo>
                  <a:lnTo>
                    <a:pt x="74" y="212"/>
                  </a:lnTo>
                  <a:lnTo>
                    <a:pt x="78" y="232"/>
                  </a:lnTo>
                  <a:lnTo>
                    <a:pt x="68" y="236"/>
                  </a:lnTo>
                  <a:lnTo>
                    <a:pt x="58" y="230"/>
                  </a:lnTo>
                  <a:lnTo>
                    <a:pt x="48" y="224"/>
                  </a:lnTo>
                  <a:lnTo>
                    <a:pt x="36" y="222"/>
                  </a:lnTo>
                  <a:lnTo>
                    <a:pt x="26" y="228"/>
                  </a:lnTo>
                  <a:lnTo>
                    <a:pt x="22" y="244"/>
                  </a:lnTo>
                  <a:lnTo>
                    <a:pt x="22" y="246"/>
                  </a:lnTo>
                  <a:lnTo>
                    <a:pt x="24" y="248"/>
                  </a:lnTo>
                  <a:lnTo>
                    <a:pt x="30" y="250"/>
                  </a:lnTo>
                  <a:lnTo>
                    <a:pt x="32" y="260"/>
                  </a:lnTo>
                  <a:lnTo>
                    <a:pt x="24" y="284"/>
                  </a:lnTo>
                  <a:lnTo>
                    <a:pt x="20" y="288"/>
                  </a:lnTo>
                  <a:lnTo>
                    <a:pt x="16" y="286"/>
                  </a:lnTo>
                  <a:lnTo>
                    <a:pt x="6" y="290"/>
                  </a:lnTo>
                  <a:lnTo>
                    <a:pt x="0" y="29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4" name="Freeform 55"/>
            <p:cNvSpPr>
              <a:spLocks/>
            </p:cNvSpPr>
            <p:nvPr/>
          </p:nvSpPr>
          <p:spPr bwMode="grayWhite">
            <a:xfrm>
              <a:off x="3449" y="2246"/>
              <a:ext cx="600" cy="211"/>
            </a:xfrm>
            <a:custGeom>
              <a:avLst/>
              <a:gdLst>
                <a:gd name="T0" fmla="*/ 7 w 646"/>
                <a:gd name="T1" fmla="*/ 0 h 228"/>
                <a:gd name="T2" fmla="*/ 7 w 646"/>
                <a:gd name="T3" fmla="*/ 6 h 228"/>
                <a:gd name="T4" fmla="*/ 7 w 646"/>
                <a:gd name="T5" fmla="*/ 6 h 228"/>
                <a:gd name="T6" fmla="*/ 7 w 646"/>
                <a:gd name="T7" fmla="*/ 6 h 228"/>
                <a:gd name="T8" fmla="*/ 7 w 646"/>
                <a:gd name="T9" fmla="*/ 6 h 228"/>
                <a:gd name="T10" fmla="*/ 7 w 646"/>
                <a:gd name="T11" fmla="*/ 6 h 228"/>
                <a:gd name="T12" fmla="*/ 7 w 646"/>
                <a:gd name="T13" fmla="*/ 6 h 228"/>
                <a:gd name="T14" fmla="*/ 7 w 646"/>
                <a:gd name="T15" fmla="*/ 6 h 228"/>
                <a:gd name="T16" fmla="*/ 7 w 646"/>
                <a:gd name="T17" fmla="*/ 6 h 228"/>
                <a:gd name="T18" fmla="*/ 7 w 646"/>
                <a:gd name="T19" fmla="*/ 6 h 228"/>
                <a:gd name="T20" fmla="*/ 7 w 646"/>
                <a:gd name="T21" fmla="*/ 6 h 228"/>
                <a:gd name="T22" fmla="*/ 7 w 646"/>
                <a:gd name="T23" fmla="*/ 6 h 228"/>
                <a:gd name="T24" fmla="*/ 7 w 646"/>
                <a:gd name="T25" fmla="*/ 6 h 228"/>
                <a:gd name="T26" fmla="*/ 7 w 646"/>
                <a:gd name="T27" fmla="*/ 6 h 228"/>
                <a:gd name="T28" fmla="*/ 7 w 646"/>
                <a:gd name="T29" fmla="*/ 6 h 228"/>
                <a:gd name="T30" fmla="*/ 7 w 646"/>
                <a:gd name="T31" fmla="*/ 6 h 228"/>
                <a:gd name="T32" fmla="*/ 7 w 646"/>
                <a:gd name="T33" fmla="*/ 6 h 228"/>
                <a:gd name="T34" fmla="*/ 7 w 646"/>
                <a:gd name="T35" fmla="*/ 6 h 228"/>
                <a:gd name="T36" fmla="*/ 7 w 646"/>
                <a:gd name="T37" fmla="*/ 6 h 228"/>
                <a:gd name="T38" fmla="*/ 7 w 646"/>
                <a:gd name="T39" fmla="*/ 6 h 228"/>
                <a:gd name="T40" fmla="*/ 7 w 646"/>
                <a:gd name="T41" fmla="*/ 6 h 228"/>
                <a:gd name="T42" fmla="*/ 7 w 646"/>
                <a:gd name="T43" fmla="*/ 6 h 228"/>
                <a:gd name="T44" fmla="*/ 0 w 646"/>
                <a:gd name="T45" fmla="*/ 6 h 228"/>
                <a:gd name="T46" fmla="*/ 7 w 646"/>
                <a:gd name="T47" fmla="*/ 6 h 228"/>
                <a:gd name="T48" fmla="*/ 7 w 646"/>
                <a:gd name="T49" fmla="*/ 6 h 228"/>
                <a:gd name="T50" fmla="*/ 7 w 646"/>
                <a:gd name="T51" fmla="*/ 6 h 228"/>
                <a:gd name="T52" fmla="*/ 7 w 646"/>
                <a:gd name="T53" fmla="*/ 6 h 228"/>
                <a:gd name="T54" fmla="*/ 7 w 646"/>
                <a:gd name="T55" fmla="*/ 6 h 228"/>
                <a:gd name="T56" fmla="*/ 7 w 646"/>
                <a:gd name="T57" fmla="*/ 6 h 228"/>
                <a:gd name="T58" fmla="*/ 7 w 646"/>
                <a:gd name="T59" fmla="*/ 6 h 228"/>
                <a:gd name="T60" fmla="*/ 7 w 646"/>
                <a:gd name="T61" fmla="*/ 6 h 228"/>
                <a:gd name="T62" fmla="*/ 7 w 646"/>
                <a:gd name="T63" fmla="*/ 6 h 228"/>
                <a:gd name="T64" fmla="*/ 7 w 646"/>
                <a:gd name="T65" fmla="*/ 6 h 228"/>
                <a:gd name="T66" fmla="*/ 7 w 646"/>
                <a:gd name="T67" fmla="*/ 6 h 228"/>
                <a:gd name="T68" fmla="*/ 7 w 646"/>
                <a:gd name="T69" fmla="*/ 6 h 228"/>
                <a:gd name="T70" fmla="*/ 7 w 646"/>
                <a:gd name="T71" fmla="*/ 6 h 228"/>
                <a:gd name="T72" fmla="*/ 7 w 646"/>
                <a:gd name="T73" fmla="*/ 6 h 228"/>
                <a:gd name="T74" fmla="*/ 7 w 646"/>
                <a:gd name="T75" fmla="*/ 6 h 228"/>
                <a:gd name="T76" fmla="*/ 7 w 646"/>
                <a:gd name="T77" fmla="*/ 6 h 228"/>
                <a:gd name="T78" fmla="*/ 7 w 646"/>
                <a:gd name="T79" fmla="*/ 6 h 228"/>
                <a:gd name="T80" fmla="*/ 7 w 646"/>
                <a:gd name="T81" fmla="*/ 6 h 228"/>
                <a:gd name="T82" fmla="*/ 7 w 646"/>
                <a:gd name="T83" fmla="*/ 6 h 228"/>
                <a:gd name="T84" fmla="*/ 7 w 646"/>
                <a:gd name="T85" fmla="*/ 6 h 228"/>
                <a:gd name="T86" fmla="*/ 7 w 646"/>
                <a:gd name="T87" fmla="*/ 6 h 228"/>
                <a:gd name="T88" fmla="*/ 7 w 646"/>
                <a:gd name="T89" fmla="*/ 6 h 228"/>
                <a:gd name="T90" fmla="*/ 7 w 646"/>
                <a:gd name="T91" fmla="*/ 6 h 228"/>
                <a:gd name="T92" fmla="*/ 7 w 646"/>
                <a:gd name="T93" fmla="*/ 6 h 228"/>
                <a:gd name="T94" fmla="*/ 7 w 646"/>
                <a:gd name="T95" fmla="*/ 6 h 228"/>
                <a:gd name="T96" fmla="*/ 7 w 646"/>
                <a:gd name="T97" fmla="*/ 6 h 228"/>
                <a:gd name="T98" fmla="*/ 7 w 646"/>
                <a:gd name="T99" fmla="*/ 6 h 228"/>
                <a:gd name="T100" fmla="*/ 7 w 646"/>
                <a:gd name="T101" fmla="*/ 6 h 228"/>
                <a:gd name="T102" fmla="*/ 7 w 646"/>
                <a:gd name="T103" fmla="*/ 6 h 228"/>
                <a:gd name="T104" fmla="*/ 7 w 646"/>
                <a:gd name="T105" fmla="*/ 6 h 228"/>
                <a:gd name="T106" fmla="*/ 7 w 646"/>
                <a:gd name="T107" fmla="*/ 6 h 228"/>
                <a:gd name="T108" fmla="*/ 7 w 646"/>
                <a:gd name="T109" fmla="*/ 6 h 228"/>
                <a:gd name="T110" fmla="*/ 7 w 646"/>
                <a:gd name="T111" fmla="*/ 6 h 228"/>
                <a:gd name="T112" fmla="*/ 7 w 646"/>
                <a:gd name="T113" fmla="*/ 6 h 228"/>
                <a:gd name="T114" fmla="*/ 7 w 646"/>
                <a:gd name="T115" fmla="*/ 0 h 2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46"/>
                <a:gd name="T175" fmla="*/ 0 h 228"/>
                <a:gd name="T176" fmla="*/ 646 w 646"/>
                <a:gd name="T177" fmla="*/ 228 h 2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46" h="228">
                  <a:moveTo>
                    <a:pt x="646" y="0"/>
                  </a:moveTo>
                  <a:lnTo>
                    <a:pt x="514" y="16"/>
                  </a:lnTo>
                  <a:lnTo>
                    <a:pt x="508" y="22"/>
                  </a:lnTo>
                  <a:lnTo>
                    <a:pt x="182" y="50"/>
                  </a:lnTo>
                  <a:lnTo>
                    <a:pt x="176" y="48"/>
                  </a:lnTo>
                  <a:lnTo>
                    <a:pt x="164" y="50"/>
                  </a:lnTo>
                  <a:lnTo>
                    <a:pt x="166" y="54"/>
                  </a:lnTo>
                  <a:lnTo>
                    <a:pt x="166" y="64"/>
                  </a:lnTo>
                  <a:lnTo>
                    <a:pt x="50" y="74"/>
                  </a:lnTo>
                  <a:lnTo>
                    <a:pt x="44" y="88"/>
                  </a:lnTo>
                  <a:lnTo>
                    <a:pt x="40" y="104"/>
                  </a:lnTo>
                  <a:lnTo>
                    <a:pt x="42" y="110"/>
                  </a:lnTo>
                  <a:lnTo>
                    <a:pt x="38" y="124"/>
                  </a:lnTo>
                  <a:lnTo>
                    <a:pt x="36" y="130"/>
                  </a:lnTo>
                  <a:lnTo>
                    <a:pt x="38" y="134"/>
                  </a:lnTo>
                  <a:lnTo>
                    <a:pt x="34" y="142"/>
                  </a:lnTo>
                  <a:lnTo>
                    <a:pt x="24" y="152"/>
                  </a:lnTo>
                  <a:lnTo>
                    <a:pt x="20" y="174"/>
                  </a:lnTo>
                  <a:lnTo>
                    <a:pt x="10" y="186"/>
                  </a:lnTo>
                  <a:lnTo>
                    <a:pt x="12" y="200"/>
                  </a:lnTo>
                  <a:lnTo>
                    <a:pt x="10" y="218"/>
                  </a:lnTo>
                  <a:lnTo>
                    <a:pt x="8" y="218"/>
                  </a:lnTo>
                  <a:lnTo>
                    <a:pt x="0" y="228"/>
                  </a:lnTo>
                  <a:lnTo>
                    <a:pt x="166" y="214"/>
                  </a:lnTo>
                  <a:lnTo>
                    <a:pt x="374" y="196"/>
                  </a:lnTo>
                  <a:lnTo>
                    <a:pt x="454" y="188"/>
                  </a:lnTo>
                  <a:lnTo>
                    <a:pt x="456" y="164"/>
                  </a:lnTo>
                  <a:lnTo>
                    <a:pt x="464" y="164"/>
                  </a:lnTo>
                  <a:lnTo>
                    <a:pt x="468" y="164"/>
                  </a:lnTo>
                  <a:lnTo>
                    <a:pt x="474" y="158"/>
                  </a:lnTo>
                  <a:lnTo>
                    <a:pt x="474" y="152"/>
                  </a:lnTo>
                  <a:lnTo>
                    <a:pt x="474" y="146"/>
                  </a:lnTo>
                  <a:lnTo>
                    <a:pt x="476" y="140"/>
                  </a:lnTo>
                  <a:lnTo>
                    <a:pt x="482" y="134"/>
                  </a:lnTo>
                  <a:lnTo>
                    <a:pt x="498" y="126"/>
                  </a:lnTo>
                  <a:lnTo>
                    <a:pt x="518" y="122"/>
                  </a:lnTo>
                  <a:lnTo>
                    <a:pt x="536" y="106"/>
                  </a:lnTo>
                  <a:lnTo>
                    <a:pt x="542" y="102"/>
                  </a:lnTo>
                  <a:lnTo>
                    <a:pt x="554" y="92"/>
                  </a:lnTo>
                  <a:lnTo>
                    <a:pt x="556" y="82"/>
                  </a:lnTo>
                  <a:lnTo>
                    <a:pt x="560" y="82"/>
                  </a:lnTo>
                  <a:lnTo>
                    <a:pt x="564" y="82"/>
                  </a:lnTo>
                  <a:lnTo>
                    <a:pt x="568" y="78"/>
                  </a:lnTo>
                  <a:lnTo>
                    <a:pt x="568" y="76"/>
                  </a:lnTo>
                  <a:lnTo>
                    <a:pt x="574" y="70"/>
                  </a:lnTo>
                  <a:lnTo>
                    <a:pt x="578" y="70"/>
                  </a:lnTo>
                  <a:lnTo>
                    <a:pt x="582" y="74"/>
                  </a:lnTo>
                  <a:lnTo>
                    <a:pt x="588" y="70"/>
                  </a:lnTo>
                  <a:lnTo>
                    <a:pt x="590" y="66"/>
                  </a:lnTo>
                  <a:lnTo>
                    <a:pt x="598" y="58"/>
                  </a:lnTo>
                  <a:lnTo>
                    <a:pt x="606" y="56"/>
                  </a:lnTo>
                  <a:lnTo>
                    <a:pt x="618" y="56"/>
                  </a:lnTo>
                  <a:lnTo>
                    <a:pt x="632" y="34"/>
                  </a:lnTo>
                  <a:lnTo>
                    <a:pt x="642" y="26"/>
                  </a:lnTo>
                  <a:lnTo>
                    <a:pt x="644" y="20"/>
                  </a:lnTo>
                  <a:lnTo>
                    <a:pt x="646" y="14"/>
                  </a:lnTo>
                  <a:lnTo>
                    <a:pt x="644" y="6"/>
                  </a:lnTo>
                  <a:lnTo>
                    <a:pt x="64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5" name="Freeform 56"/>
            <p:cNvSpPr>
              <a:spLocks/>
            </p:cNvSpPr>
            <p:nvPr/>
          </p:nvSpPr>
          <p:spPr bwMode="grayWhite">
            <a:xfrm>
              <a:off x="3785" y="1739"/>
              <a:ext cx="306" cy="343"/>
            </a:xfrm>
            <a:custGeom>
              <a:avLst/>
              <a:gdLst>
                <a:gd name="T0" fmla="*/ 6 w 330"/>
                <a:gd name="T1" fmla="*/ 6 h 370"/>
                <a:gd name="T2" fmla="*/ 6 w 330"/>
                <a:gd name="T3" fmla="*/ 6 h 370"/>
                <a:gd name="T4" fmla="*/ 6 w 330"/>
                <a:gd name="T5" fmla="*/ 6 h 370"/>
                <a:gd name="T6" fmla="*/ 6 w 330"/>
                <a:gd name="T7" fmla="*/ 6 h 370"/>
                <a:gd name="T8" fmla="*/ 6 w 330"/>
                <a:gd name="T9" fmla="*/ 6 h 370"/>
                <a:gd name="T10" fmla="*/ 6 w 330"/>
                <a:gd name="T11" fmla="*/ 6 h 370"/>
                <a:gd name="T12" fmla="*/ 6 w 330"/>
                <a:gd name="T13" fmla="*/ 6 h 370"/>
                <a:gd name="T14" fmla="*/ 6 w 330"/>
                <a:gd name="T15" fmla="*/ 6 h 370"/>
                <a:gd name="T16" fmla="*/ 6 w 330"/>
                <a:gd name="T17" fmla="*/ 6 h 370"/>
                <a:gd name="T18" fmla="*/ 6 w 330"/>
                <a:gd name="T19" fmla="*/ 6 h 370"/>
                <a:gd name="T20" fmla="*/ 6 w 330"/>
                <a:gd name="T21" fmla="*/ 6 h 370"/>
                <a:gd name="T22" fmla="*/ 6 w 330"/>
                <a:gd name="T23" fmla="*/ 6 h 370"/>
                <a:gd name="T24" fmla="*/ 6 w 330"/>
                <a:gd name="T25" fmla="*/ 6 h 370"/>
                <a:gd name="T26" fmla="*/ 6 w 330"/>
                <a:gd name="T27" fmla="*/ 6 h 370"/>
                <a:gd name="T28" fmla="*/ 6 w 330"/>
                <a:gd name="T29" fmla="*/ 6 h 370"/>
                <a:gd name="T30" fmla="*/ 6 w 330"/>
                <a:gd name="T31" fmla="*/ 6 h 370"/>
                <a:gd name="T32" fmla="*/ 6 w 330"/>
                <a:gd name="T33" fmla="*/ 6 h 370"/>
                <a:gd name="T34" fmla="*/ 6 w 330"/>
                <a:gd name="T35" fmla="*/ 6 h 370"/>
                <a:gd name="T36" fmla="*/ 6 w 330"/>
                <a:gd name="T37" fmla="*/ 6 h 370"/>
                <a:gd name="T38" fmla="*/ 6 w 330"/>
                <a:gd name="T39" fmla="*/ 6 h 370"/>
                <a:gd name="T40" fmla="*/ 6 w 330"/>
                <a:gd name="T41" fmla="*/ 6 h 370"/>
                <a:gd name="T42" fmla="*/ 6 w 330"/>
                <a:gd name="T43" fmla="*/ 6 h 370"/>
                <a:gd name="T44" fmla="*/ 6 w 330"/>
                <a:gd name="T45" fmla="*/ 6 h 370"/>
                <a:gd name="T46" fmla="*/ 6 w 330"/>
                <a:gd name="T47" fmla="*/ 6 h 370"/>
                <a:gd name="T48" fmla="*/ 6 w 330"/>
                <a:gd name="T49" fmla="*/ 6 h 370"/>
                <a:gd name="T50" fmla="*/ 6 w 330"/>
                <a:gd name="T51" fmla="*/ 6 h 370"/>
                <a:gd name="T52" fmla="*/ 6 w 330"/>
                <a:gd name="T53" fmla="*/ 6 h 370"/>
                <a:gd name="T54" fmla="*/ 6 w 330"/>
                <a:gd name="T55" fmla="*/ 6 h 370"/>
                <a:gd name="T56" fmla="*/ 6 w 330"/>
                <a:gd name="T57" fmla="*/ 6 h 370"/>
                <a:gd name="T58" fmla="*/ 6 w 330"/>
                <a:gd name="T59" fmla="*/ 6 h 370"/>
                <a:gd name="T60" fmla="*/ 6 w 330"/>
                <a:gd name="T61" fmla="*/ 6 h 370"/>
                <a:gd name="T62" fmla="*/ 6 w 330"/>
                <a:gd name="T63" fmla="*/ 6 h 370"/>
                <a:gd name="T64" fmla="*/ 6 w 330"/>
                <a:gd name="T65" fmla="*/ 6 h 370"/>
                <a:gd name="T66" fmla="*/ 6 w 330"/>
                <a:gd name="T67" fmla="*/ 6 h 370"/>
                <a:gd name="T68" fmla="*/ 6 w 330"/>
                <a:gd name="T69" fmla="*/ 6 h 370"/>
                <a:gd name="T70" fmla="*/ 6 w 330"/>
                <a:gd name="T71" fmla="*/ 6 h 370"/>
                <a:gd name="T72" fmla="*/ 6 w 330"/>
                <a:gd name="T73" fmla="*/ 6 h 370"/>
                <a:gd name="T74" fmla="*/ 0 w 330"/>
                <a:gd name="T75" fmla="*/ 6 h 3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0"/>
                <a:gd name="T115" fmla="*/ 0 h 370"/>
                <a:gd name="T116" fmla="*/ 330 w 330"/>
                <a:gd name="T117" fmla="*/ 370 h 3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0" h="370">
                  <a:moveTo>
                    <a:pt x="0" y="66"/>
                  </a:moveTo>
                  <a:lnTo>
                    <a:pt x="28" y="324"/>
                  </a:lnTo>
                  <a:lnTo>
                    <a:pt x="36" y="324"/>
                  </a:lnTo>
                  <a:lnTo>
                    <a:pt x="44" y="328"/>
                  </a:lnTo>
                  <a:lnTo>
                    <a:pt x="48" y="328"/>
                  </a:lnTo>
                  <a:lnTo>
                    <a:pt x="56" y="322"/>
                  </a:lnTo>
                  <a:lnTo>
                    <a:pt x="72" y="334"/>
                  </a:lnTo>
                  <a:lnTo>
                    <a:pt x="78" y="348"/>
                  </a:lnTo>
                  <a:lnTo>
                    <a:pt x="90" y="354"/>
                  </a:lnTo>
                  <a:lnTo>
                    <a:pt x="106" y="352"/>
                  </a:lnTo>
                  <a:lnTo>
                    <a:pt x="122" y="364"/>
                  </a:lnTo>
                  <a:lnTo>
                    <a:pt x="128" y="356"/>
                  </a:lnTo>
                  <a:lnTo>
                    <a:pt x="134" y="354"/>
                  </a:lnTo>
                  <a:lnTo>
                    <a:pt x="148" y="360"/>
                  </a:lnTo>
                  <a:lnTo>
                    <a:pt x="158" y="358"/>
                  </a:lnTo>
                  <a:lnTo>
                    <a:pt x="160" y="356"/>
                  </a:lnTo>
                  <a:lnTo>
                    <a:pt x="166" y="354"/>
                  </a:lnTo>
                  <a:lnTo>
                    <a:pt x="168" y="348"/>
                  </a:lnTo>
                  <a:lnTo>
                    <a:pt x="178" y="342"/>
                  </a:lnTo>
                  <a:lnTo>
                    <a:pt x="182" y="348"/>
                  </a:lnTo>
                  <a:lnTo>
                    <a:pt x="190" y="360"/>
                  </a:lnTo>
                  <a:lnTo>
                    <a:pt x="198" y="360"/>
                  </a:lnTo>
                  <a:lnTo>
                    <a:pt x="208" y="368"/>
                  </a:lnTo>
                  <a:lnTo>
                    <a:pt x="210" y="370"/>
                  </a:lnTo>
                  <a:lnTo>
                    <a:pt x="220" y="370"/>
                  </a:lnTo>
                  <a:lnTo>
                    <a:pt x="228" y="356"/>
                  </a:lnTo>
                  <a:lnTo>
                    <a:pt x="234" y="352"/>
                  </a:lnTo>
                  <a:lnTo>
                    <a:pt x="234" y="342"/>
                  </a:lnTo>
                  <a:lnTo>
                    <a:pt x="234" y="330"/>
                  </a:lnTo>
                  <a:lnTo>
                    <a:pt x="240" y="306"/>
                  </a:lnTo>
                  <a:lnTo>
                    <a:pt x="246" y="306"/>
                  </a:lnTo>
                  <a:lnTo>
                    <a:pt x="254" y="318"/>
                  </a:lnTo>
                  <a:lnTo>
                    <a:pt x="262" y="308"/>
                  </a:lnTo>
                  <a:lnTo>
                    <a:pt x="260" y="296"/>
                  </a:lnTo>
                  <a:lnTo>
                    <a:pt x="268" y="280"/>
                  </a:lnTo>
                  <a:lnTo>
                    <a:pt x="274" y="272"/>
                  </a:lnTo>
                  <a:lnTo>
                    <a:pt x="274" y="268"/>
                  </a:lnTo>
                  <a:lnTo>
                    <a:pt x="280" y="262"/>
                  </a:lnTo>
                  <a:lnTo>
                    <a:pt x="288" y="264"/>
                  </a:lnTo>
                  <a:lnTo>
                    <a:pt x="296" y="260"/>
                  </a:lnTo>
                  <a:lnTo>
                    <a:pt x="298" y="258"/>
                  </a:lnTo>
                  <a:lnTo>
                    <a:pt x="312" y="240"/>
                  </a:lnTo>
                  <a:lnTo>
                    <a:pt x="316" y="238"/>
                  </a:lnTo>
                  <a:lnTo>
                    <a:pt x="324" y="230"/>
                  </a:lnTo>
                  <a:lnTo>
                    <a:pt x="322" y="220"/>
                  </a:lnTo>
                  <a:lnTo>
                    <a:pt x="320" y="214"/>
                  </a:lnTo>
                  <a:lnTo>
                    <a:pt x="320" y="206"/>
                  </a:lnTo>
                  <a:lnTo>
                    <a:pt x="324" y="198"/>
                  </a:lnTo>
                  <a:lnTo>
                    <a:pt x="330" y="162"/>
                  </a:lnTo>
                  <a:lnTo>
                    <a:pt x="316" y="154"/>
                  </a:lnTo>
                  <a:lnTo>
                    <a:pt x="326" y="146"/>
                  </a:lnTo>
                  <a:lnTo>
                    <a:pt x="322" y="136"/>
                  </a:lnTo>
                  <a:lnTo>
                    <a:pt x="328" y="130"/>
                  </a:lnTo>
                  <a:lnTo>
                    <a:pt x="330" y="132"/>
                  </a:lnTo>
                  <a:lnTo>
                    <a:pt x="308" y="0"/>
                  </a:lnTo>
                  <a:lnTo>
                    <a:pt x="270" y="20"/>
                  </a:lnTo>
                  <a:lnTo>
                    <a:pt x="254" y="30"/>
                  </a:lnTo>
                  <a:lnTo>
                    <a:pt x="246" y="34"/>
                  </a:lnTo>
                  <a:lnTo>
                    <a:pt x="224" y="58"/>
                  </a:lnTo>
                  <a:lnTo>
                    <a:pt x="218" y="62"/>
                  </a:lnTo>
                  <a:lnTo>
                    <a:pt x="212" y="62"/>
                  </a:lnTo>
                  <a:lnTo>
                    <a:pt x="200" y="62"/>
                  </a:lnTo>
                  <a:lnTo>
                    <a:pt x="194" y="64"/>
                  </a:lnTo>
                  <a:lnTo>
                    <a:pt x="176" y="78"/>
                  </a:lnTo>
                  <a:lnTo>
                    <a:pt x="168" y="76"/>
                  </a:lnTo>
                  <a:lnTo>
                    <a:pt x="154" y="72"/>
                  </a:lnTo>
                  <a:lnTo>
                    <a:pt x="150" y="74"/>
                  </a:lnTo>
                  <a:lnTo>
                    <a:pt x="146" y="72"/>
                  </a:lnTo>
                  <a:lnTo>
                    <a:pt x="150" y="66"/>
                  </a:lnTo>
                  <a:lnTo>
                    <a:pt x="146" y="66"/>
                  </a:lnTo>
                  <a:lnTo>
                    <a:pt x="136" y="64"/>
                  </a:lnTo>
                  <a:lnTo>
                    <a:pt x="112" y="56"/>
                  </a:lnTo>
                  <a:lnTo>
                    <a:pt x="108" y="56"/>
                  </a:lnTo>
                  <a:lnTo>
                    <a:pt x="96" y="58"/>
                  </a:lnTo>
                  <a:lnTo>
                    <a:pt x="96" y="52"/>
                  </a:lnTo>
                  <a:lnTo>
                    <a:pt x="0" y="66"/>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6" name="Freeform 57"/>
            <p:cNvSpPr>
              <a:spLocks/>
            </p:cNvSpPr>
            <p:nvPr/>
          </p:nvSpPr>
          <p:spPr bwMode="grayWhite">
            <a:xfrm>
              <a:off x="4114" y="1368"/>
              <a:ext cx="551" cy="422"/>
            </a:xfrm>
            <a:custGeom>
              <a:avLst/>
              <a:gdLst>
                <a:gd name="T0" fmla="*/ 6 w 594"/>
                <a:gd name="T1" fmla="*/ 6 h 456"/>
                <a:gd name="T2" fmla="*/ 6 w 594"/>
                <a:gd name="T3" fmla="*/ 6 h 456"/>
                <a:gd name="T4" fmla="*/ 6 w 594"/>
                <a:gd name="T5" fmla="*/ 6 h 456"/>
                <a:gd name="T6" fmla="*/ 6 w 594"/>
                <a:gd name="T7" fmla="*/ 6 h 456"/>
                <a:gd name="T8" fmla="*/ 6 w 594"/>
                <a:gd name="T9" fmla="*/ 6 h 456"/>
                <a:gd name="T10" fmla="*/ 6 w 594"/>
                <a:gd name="T11" fmla="*/ 6 h 456"/>
                <a:gd name="T12" fmla="*/ 6 w 594"/>
                <a:gd name="T13" fmla="*/ 6 h 456"/>
                <a:gd name="T14" fmla="*/ 6 w 594"/>
                <a:gd name="T15" fmla="*/ 6 h 456"/>
                <a:gd name="T16" fmla="*/ 6 w 594"/>
                <a:gd name="T17" fmla="*/ 6 h 456"/>
                <a:gd name="T18" fmla="*/ 6 w 594"/>
                <a:gd name="T19" fmla="*/ 6 h 456"/>
                <a:gd name="T20" fmla="*/ 6 w 594"/>
                <a:gd name="T21" fmla="*/ 6 h 456"/>
                <a:gd name="T22" fmla="*/ 6 w 594"/>
                <a:gd name="T23" fmla="*/ 6 h 456"/>
                <a:gd name="T24" fmla="*/ 6 w 594"/>
                <a:gd name="T25" fmla="*/ 6 h 456"/>
                <a:gd name="T26" fmla="*/ 6 w 594"/>
                <a:gd name="T27" fmla="*/ 6 h 456"/>
                <a:gd name="T28" fmla="*/ 6 w 594"/>
                <a:gd name="T29" fmla="*/ 6 h 456"/>
                <a:gd name="T30" fmla="*/ 6 w 594"/>
                <a:gd name="T31" fmla="*/ 6 h 456"/>
                <a:gd name="T32" fmla="*/ 6 w 594"/>
                <a:gd name="T33" fmla="*/ 6 h 456"/>
                <a:gd name="T34" fmla="*/ 6 w 594"/>
                <a:gd name="T35" fmla="*/ 6 h 456"/>
                <a:gd name="T36" fmla="*/ 6 w 594"/>
                <a:gd name="T37" fmla="*/ 6 h 456"/>
                <a:gd name="T38" fmla="*/ 6 w 594"/>
                <a:gd name="T39" fmla="*/ 6 h 456"/>
                <a:gd name="T40" fmla="*/ 6 w 594"/>
                <a:gd name="T41" fmla="*/ 6 h 456"/>
                <a:gd name="T42" fmla="*/ 6 w 594"/>
                <a:gd name="T43" fmla="*/ 6 h 456"/>
                <a:gd name="T44" fmla="*/ 6 w 594"/>
                <a:gd name="T45" fmla="*/ 6 h 456"/>
                <a:gd name="T46" fmla="*/ 6 w 594"/>
                <a:gd name="T47" fmla="*/ 6 h 456"/>
                <a:gd name="T48" fmla="*/ 6 w 594"/>
                <a:gd name="T49" fmla="*/ 6 h 456"/>
                <a:gd name="T50" fmla="*/ 6 w 594"/>
                <a:gd name="T51" fmla="*/ 6 h 456"/>
                <a:gd name="T52" fmla="*/ 6 w 594"/>
                <a:gd name="T53" fmla="*/ 0 h 456"/>
                <a:gd name="T54" fmla="*/ 6 w 594"/>
                <a:gd name="T55" fmla="*/ 6 h 456"/>
                <a:gd name="T56" fmla="*/ 6 w 594"/>
                <a:gd name="T57" fmla="*/ 6 h 456"/>
                <a:gd name="T58" fmla="*/ 6 w 594"/>
                <a:gd name="T59" fmla="*/ 6 h 456"/>
                <a:gd name="T60" fmla="*/ 6 w 594"/>
                <a:gd name="T61" fmla="*/ 6 h 456"/>
                <a:gd name="T62" fmla="*/ 6 w 594"/>
                <a:gd name="T63" fmla="*/ 6 h 456"/>
                <a:gd name="T64" fmla="*/ 6 w 594"/>
                <a:gd name="T65" fmla="*/ 6 h 456"/>
                <a:gd name="T66" fmla="*/ 6 w 594"/>
                <a:gd name="T67" fmla="*/ 6 h 456"/>
                <a:gd name="T68" fmla="*/ 6 w 594"/>
                <a:gd name="T69" fmla="*/ 6 h 456"/>
                <a:gd name="T70" fmla="*/ 6 w 594"/>
                <a:gd name="T71" fmla="*/ 6 h 456"/>
                <a:gd name="T72" fmla="*/ 6 w 594"/>
                <a:gd name="T73" fmla="*/ 6 h 456"/>
                <a:gd name="T74" fmla="*/ 6 w 594"/>
                <a:gd name="T75" fmla="*/ 6 h 456"/>
                <a:gd name="T76" fmla="*/ 6 w 594"/>
                <a:gd name="T77" fmla="*/ 6 h 456"/>
                <a:gd name="T78" fmla="*/ 6 w 594"/>
                <a:gd name="T79" fmla="*/ 6 h 456"/>
                <a:gd name="T80" fmla="*/ 6 w 594"/>
                <a:gd name="T81" fmla="*/ 6 h 456"/>
                <a:gd name="T82" fmla="*/ 6 w 594"/>
                <a:gd name="T83" fmla="*/ 6 h 456"/>
                <a:gd name="T84" fmla="*/ 6 w 594"/>
                <a:gd name="T85" fmla="*/ 6 h 456"/>
                <a:gd name="T86" fmla="*/ 6 w 594"/>
                <a:gd name="T87" fmla="*/ 6 h 456"/>
                <a:gd name="T88" fmla="*/ 6 w 594"/>
                <a:gd name="T89" fmla="*/ 6 h 4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94"/>
                <a:gd name="T136" fmla="*/ 0 h 456"/>
                <a:gd name="T137" fmla="*/ 594 w 594"/>
                <a:gd name="T138" fmla="*/ 456 h 4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94" h="456">
                  <a:moveTo>
                    <a:pt x="386" y="374"/>
                  </a:moveTo>
                  <a:lnTo>
                    <a:pt x="450" y="398"/>
                  </a:lnTo>
                  <a:lnTo>
                    <a:pt x="454" y="408"/>
                  </a:lnTo>
                  <a:lnTo>
                    <a:pt x="450" y="412"/>
                  </a:lnTo>
                  <a:lnTo>
                    <a:pt x="448" y="416"/>
                  </a:lnTo>
                  <a:lnTo>
                    <a:pt x="446" y="424"/>
                  </a:lnTo>
                  <a:lnTo>
                    <a:pt x="446" y="434"/>
                  </a:lnTo>
                  <a:lnTo>
                    <a:pt x="442" y="434"/>
                  </a:lnTo>
                  <a:lnTo>
                    <a:pt x="440" y="438"/>
                  </a:lnTo>
                  <a:lnTo>
                    <a:pt x="434" y="450"/>
                  </a:lnTo>
                  <a:lnTo>
                    <a:pt x="434" y="454"/>
                  </a:lnTo>
                  <a:lnTo>
                    <a:pt x="436" y="456"/>
                  </a:lnTo>
                  <a:lnTo>
                    <a:pt x="438" y="452"/>
                  </a:lnTo>
                  <a:lnTo>
                    <a:pt x="440" y="450"/>
                  </a:lnTo>
                  <a:lnTo>
                    <a:pt x="450" y="440"/>
                  </a:lnTo>
                  <a:lnTo>
                    <a:pt x="456" y="442"/>
                  </a:lnTo>
                  <a:lnTo>
                    <a:pt x="470" y="442"/>
                  </a:lnTo>
                  <a:lnTo>
                    <a:pt x="474" y="438"/>
                  </a:lnTo>
                  <a:lnTo>
                    <a:pt x="488" y="434"/>
                  </a:lnTo>
                  <a:lnTo>
                    <a:pt x="500" y="430"/>
                  </a:lnTo>
                  <a:lnTo>
                    <a:pt x="506" y="424"/>
                  </a:lnTo>
                  <a:lnTo>
                    <a:pt x="514" y="416"/>
                  </a:lnTo>
                  <a:lnTo>
                    <a:pt x="550" y="392"/>
                  </a:lnTo>
                  <a:lnTo>
                    <a:pt x="560" y="386"/>
                  </a:lnTo>
                  <a:lnTo>
                    <a:pt x="568" y="380"/>
                  </a:lnTo>
                  <a:lnTo>
                    <a:pt x="574" y="378"/>
                  </a:lnTo>
                  <a:lnTo>
                    <a:pt x="578" y="372"/>
                  </a:lnTo>
                  <a:lnTo>
                    <a:pt x="586" y="368"/>
                  </a:lnTo>
                  <a:lnTo>
                    <a:pt x="590" y="364"/>
                  </a:lnTo>
                  <a:lnTo>
                    <a:pt x="594" y="356"/>
                  </a:lnTo>
                  <a:lnTo>
                    <a:pt x="594" y="354"/>
                  </a:lnTo>
                  <a:lnTo>
                    <a:pt x="594" y="352"/>
                  </a:lnTo>
                  <a:lnTo>
                    <a:pt x="586" y="360"/>
                  </a:lnTo>
                  <a:lnTo>
                    <a:pt x="578" y="362"/>
                  </a:lnTo>
                  <a:lnTo>
                    <a:pt x="568" y="366"/>
                  </a:lnTo>
                  <a:lnTo>
                    <a:pt x="564" y="370"/>
                  </a:lnTo>
                  <a:lnTo>
                    <a:pt x="560" y="376"/>
                  </a:lnTo>
                  <a:lnTo>
                    <a:pt x="552" y="382"/>
                  </a:lnTo>
                  <a:lnTo>
                    <a:pt x="550" y="378"/>
                  </a:lnTo>
                  <a:lnTo>
                    <a:pt x="552" y="372"/>
                  </a:lnTo>
                  <a:lnTo>
                    <a:pt x="560" y="364"/>
                  </a:lnTo>
                  <a:lnTo>
                    <a:pt x="566" y="352"/>
                  </a:lnTo>
                  <a:lnTo>
                    <a:pt x="564" y="350"/>
                  </a:lnTo>
                  <a:lnTo>
                    <a:pt x="558" y="356"/>
                  </a:lnTo>
                  <a:lnTo>
                    <a:pt x="554" y="364"/>
                  </a:lnTo>
                  <a:lnTo>
                    <a:pt x="548" y="368"/>
                  </a:lnTo>
                  <a:lnTo>
                    <a:pt x="528" y="380"/>
                  </a:lnTo>
                  <a:lnTo>
                    <a:pt x="504" y="392"/>
                  </a:lnTo>
                  <a:lnTo>
                    <a:pt x="482" y="402"/>
                  </a:lnTo>
                  <a:lnTo>
                    <a:pt x="474" y="408"/>
                  </a:lnTo>
                  <a:lnTo>
                    <a:pt x="466" y="418"/>
                  </a:lnTo>
                  <a:lnTo>
                    <a:pt x="462" y="414"/>
                  </a:lnTo>
                  <a:lnTo>
                    <a:pt x="460" y="406"/>
                  </a:lnTo>
                  <a:lnTo>
                    <a:pt x="464" y="398"/>
                  </a:lnTo>
                  <a:lnTo>
                    <a:pt x="470" y="392"/>
                  </a:lnTo>
                  <a:lnTo>
                    <a:pt x="462" y="384"/>
                  </a:lnTo>
                  <a:lnTo>
                    <a:pt x="474" y="372"/>
                  </a:lnTo>
                  <a:lnTo>
                    <a:pt x="474" y="368"/>
                  </a:lnTo>
                  <a:lnTo>
                    <a:pt x="470" y="360"/>
                  </a:lnTo>
                  <a:lnTo>
                    <a:pt x="460" y="288"/>
                  </a:lnTo>
                  <a:lnTo>
                    <a:pt x="458" y="284"/>
                  </a:lnTo>
                  <a:lnTo>
                    <a:pt x="458" y="216"/>
                  </a:lnTo>
                  <a:lnTo>
                    <a:pt x="450" y="200"/>
                  </a:lnTo>
                  <a:lnTo>
                    <a:pt x="444" y="184"/>
                  </a:lnTo>
                  <a:lnTo>
                    <a:pt x="444" y="170"/>
                  </a:lnTo>
                  <a:lnTo>
                    <a:pt x="440" y="146"/>
                  </a:lnTo>
                  <a:lnTo>
                    <a:pt x="432" y="132"/>
                  </a:lnTo>
                  <a:lnTo>
                    <a:pt x="428" y="134"/>
                  </a:lnTo>
                  <a:lnTo>
                    <a:pt x="428" y="136"/>
                  </a:lnTo>
                  <a:lnTo>
                    <a:pt x="426" y="138"/>
                  </a:lnTo>
                  <a:lnTo>
                    <a:pt x="424" y="132"/>
                  </a:lnTo>
                  <a:lnTo>
                    <a:pt x="426" y="120"/>
                  </a:lnTo>
                  <a:lnTo>
                    <a:pt x="414" y="92"/>
                  </a:lnTo>
                  <a:lnTo>
                    <a:pt x="412" y="82"/>
                  </a:lnTo>
                  <a:lnTo>
                    <a:pt x="418" y="70"/>
                  </a:lnTo>
                  <a:lnTo>
                    <a:pt x="414" y="50"/>
                  </a:lnTo>
                  <a:lnTo>
                    <a:pt x="402" y="22"/>
                  </a:lnTo>
                  <a:lnTo>
                    <a:pt x="402" y="18"/>
                  </a:lnTo>
                  <a:lnTo>
                    <a:pt x="398" y="14"/>
                  </a:lnTo>
                  <a:lnTo>
                    <a:pt x="400" y="10"/>
                  </a:lnTo>
                  <a:lnTo>
                    <a:pt x="394" y="0"/>
                  </a:lnTo>
                  <a:lnTo>
                    <a:pt x="300" y="24"/>
                  </a:lnTo>
                  <a:lnTo>
                    <a:pt x="300" y="20"/>
                  </a:lnTo>
                  <a:lnTo>
                    <a:pt x="296" y="20"/>
                  </a:lnTo>
                  <a:lnTo>
                    <a:pt x="288" y="26"/>
                  </a:lnTo>
                  <a:lnTo>
                    <a:pt x="266" y="48"/>
                  </a:lnTo>
                  <a:lnTo>
                    <a:pt x="244" y="80"/>
                  </a:lnTo>
                  <a:lnTo>
                    <a:pt x="240" y="86"/>
                  </a:lnTo>
                  <a:lnTo>
                    <a:pt x="242" y="90"/>
                  </a:lnTo>
                  <a:lnTo>
                    <a:pt x="238" y="102"/>
                  </a:lnTo>
                  <a:lnTo>
                    <a:pt x="234" y="108"/>
                  </a:lnTo>
                  <a:lnTo>
                    <a:pt x="210" y="130"/>
                  </a:lnTo>
                  <a:lnTo>
                    <a:pt x="208" y="134"/>
                  </a:lnTo>
                  <a:lnTo>
                    <a:pt x="212" y="144"/>
                  </a:lnTo>
                  <a:lnTo>
                    <a:pt x="214" y="146"/>
                  </a:lnTo>
                  <a:lnTo>
                    <a:pt x="220" y="144"/>
                  </a:lnTo>
                  <a:lnTo>
                    <a:pt x="224" y="148"/>
                  </a:lnTo>
                  <a:lnTo>
                    <a:pt x="226" y="154"/>
                  </a:lnTo>
                  <a:lnTo>
                    <a:pt x="220" y="158"/>
                  </a:lnTo>
                  <a:lnTo>
                    <a:pt x="222" y="166"/>
                  </a:lnTo>
                  <a:lnTo>
                    <a:pt x="228" y="174"/>
                  </a:lnTo>
                  <a:lnTo>
                    <a:pt x="228" y="188"/>
                  </a:lnTo>
                  <a:lnTo>
                    <a:pt x="212" y="194"/>
                  </a:lnTo>
                  <a:lnTo>
                    <a:pt x="190" y="218"/>
                  </a:lnTo>
                  <a:lnTo>
                    <a:pt x="174" y="224"/>
                  </a:lnTo>
                  <a:lnTo>
                    <a:pt x="136" y="234"/>
                  </a:lnTo>
                  <a:lnTo>
                    <a:pt x="124" y="230"/>
                  </a:lnTo>
                  <a:lnTo>
                    <a:pt x="114" y="228"/>
                  </a:lnTo>
                  <a:lnTo>
                    <a:pt x="94" y="230"/>
                  </a:lnTo>
                  <a:lnTo>
                    <a:pt x="72" y="234"/>
                  </a:lnTo>
                  <a:lnTo>
                    <a:pt x="52" y="242"/>
                  </a:lnTo>
                  <a:lnTo>
                    <a:pt x="40" y="248"/>
                  </a:lnTo>
                  <a:lnTo>
                    <a:pt x="38" y="262"/>
                  </a:lnTo>
                  <a:lnTo>
                    <a:pt x="38" y="270"/>
                  </a:lnTo>
                  <a:lnTo>
                    <a:pt x="54" y="288"/>
                  </a:lnTo>
                  <a:lnTo>
                    <a:pt x="56" y="296"/>
                  </a:lnTo>
                  <a:lnTo>
                    <a:pt x="54" y="302"/>
                  </a:lnTo>
                  <a:lnTo>
                    <a:pt x="48" y="306"/>
                  </a:lnTo>
                  <a:lnTo>
                    <a:pt x="42" y="320"/>
                  </a:lnTo>
                  <a:lnTo>
                    <a:pt x="12" y="350"/>
                  </a:lnTo>
                  <a:lnTo>
                    <a:pt x="0" y="360"/>
                  </a:lnTo>
                  <a:lnTo>
                    <a:pt x="6" y="386"/>
                  </a:lnTo>
                  <a:lnTo>
                    <a:pt x="324" y="322"/>
                  </a:lnTo>
                  <a:lnTo>
                    <a:pt x="330" y="326"/>
                  </a:lnTo>
                  <a:lnTo>
                    <a:pt x="332" y="330"/>
                  </a:lnTo>
                  <a:lnTo>
                    <a:pt x="334" y="334"/>
                  </a:lnTo>
                  <a:lnTo>
                    <a:pt x="338" y="332"/>
                  </a:lnTo>
                  <a:lnTo>
                    <a:pt x="340" y="336"/>
                  </a:lnTo>
                  <a:lnTo>
                    <a:pt x="346" y="336"/>
                  </a:lnTo>
                  <a:lnTo>
                    <a:pt x="356" y="356"/>
                  </a:lnTo>
                  <a:lnTo>
                    <a:pt x="356" y="362"/>
                  </a:lnTo>
                  <a:lnTo>
                    <a:pt x="360" y="366"/>
                  </a:lnTo>
                  <a:lnTo>
                    <a:pt x="360" y="368"/>
                  </a:lnTo>
                  <a:lnTo>
                    <a:pt x="380" y="370"/>
                  </a:lnTo>
                  <a:lnTo>
                    <a:pt x="386" y="37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7" name="Freeform 58"/>
            <p:cNvSpPr>
              <a:spLocks/>
            </p:cNvSpPr>
            <p:nvPr/>
          </p:nvSpPr>
          <p:spPr bwMode="grayWhite">
            <a:xfrm>
              <a:off x="4069" y="1666"/>
              <a:ext cx="427" cy="278"/>
            </a:xfrm>
            <a:custGeom>
              <a:avLst/>
              <a:gdLst>
                <a:gd name="T0" fmla="*/ 6 w 460"/>
                <a:gd name="T1" fmla="*/ 7 h 298"/>
                <a:gd name="T2" fmla="*/ 6 w 460"/>
                <a:gd name="T3" fmla="*/ 7 h 298"/>
                <a:gd name="T4" fmla="*/ 6 w 460"/>
                <a:gd name="T5" fmla="*/ 7 h 298"/>
                <a:gd name="T6" fmla="*/ 6 w 460"/>
                <a:gd name="T7" fmla="*/ 7 h 298"/>
                <a:gd name="T8" fmla="*/ 6 w 460"/>
                <a:gd name="T9" fmla="*/ 7 h 298"/>
                <a:gd name="T10" fmla="*/ 6 w 460"/>
                <a:gd name="T11" fmla="*/ 7 h 298"/>
                <a:gd name="T12" fmla="*/ 6 w 460"/>
                <a:gd name="T13" fmla="*/ 7 h 298"/>
                <a:gd name="T14" fmla="*/ 6 w 460"/>
                <a:gd name="T15" fmla="*/ 7 h 298"/>
                <a:gd name="T16" fmla="*/ 6 w 460"/>
                <a:gd name="T17" fmla="*/ 7 h 298"/>
                <a:gd name="T18" fmla="*/ 6 w 460"/>
                <a:gd name="T19" fmla="*/ 7 h 298"/>
                <a:gd name="T20" fmla="*/ 6 w 460"/>
                <a:gd name="T21" fmla="*/ 7 h 298"/>
                <a:gd name="T22" fmla="*/ 6 w 460"/>
                <a:gd name="T23" fmla="*/ 7 h 298"/>
                <a:gd name="T24" fmla="*/ 6 w 460"/>
                <a:gd name="T25" fmla="*/ 7 h 298"/>
                <a:gd name="T26" fmla="*/ 6 w 460"/>
                <a:gd name="T27" fmla="*/ 7 h 298"/>
                <a:gd name="T28" fmla="*/ 6 w 460"/>
                <a:gd name="T29" fmla="*/ 7 h 298"/>
                <a:gd name="T30" fmla="*/ 6 w 460"/>
                <a:gd name="T31" fmla="*/ 7 h 298"/>
                <a:gd name="T32" fmla="*/ 6 w 460"/>
                <a:gd name="T33" fmla="*/ 7 h 298"/>
                <a:gd name="T34" fmla="*/ 6 w 460"/>
                <a:gd name="T35" fmla="*/ 7 h 298"/>
                <a:gd name="T36" fmla="*/ 6 w 460"/>
                <a:gd name="T37" fmla="*/ 7 h 298"/>
                <a:gd name="T38" fmla="*/ 6 w 460"/>
                <a:gd name="T39" fmla="*/ 7 h 298"/>
                <a:gd name="T40" fmla="*/ 6 w 460"/>
                <a:gd name="T41" fmla="*/ 7 h 298"/>
                <a:gd name="T42" fmla="*/ 6 w 460"/>
                <a:gd name="T43" fmla="*/ 7 h 298"/>
                <a:gd name="T44" fmla="*/ 6 w 460"/>
                <a:gd name="T45" fmla="*/ 7 h 298"/>
                <a:gd name="T46" fmla="*/ 6 w 460"/>
                <a:gd name="T47" fmla="*/ 7 h 298"/>
                <a:gd name="T48" fmla="*/ 6 w 460"/>
                <a:gd name="T49" fmla="*/ 7 h 298"/>
                <a:gd name="T50" fmla="*/ 6 w 460"/>
                <a:gd name="T51" fmla="*/ 7 h 298"/>
                <a:gd name="T52" fmla="*/ 6 w 460"/>
                <a:gd name="T53" fmla="*/ 7 h 298"/>
                <a:gd name="T54" fmla="*/ 6 w 460"/>
                <a:gd name="T55" fmla="*/ 7 h 298"/>
                <a:gd name="T56" fmla="*/ 6 w 460"/>
                <a:gd name="T57" fmla="*/ 7 h 298"/>
                <a:gd name="T58" fmla="*/ 6 w 460"/>
                <a:gd name="T59" fmla="*/ 7 h 298"/>
                <a:gd name="T60" fmla="*/ 6 w 460"/>
                <a:gd name="T61" fmla="*/ 7 h 298"/>
                <a:gd name="T62" fmla="*/ 6 w 460"/>
                <a:gd name="T63" fmla="*/ 7 h 298"/>
                <a:gd name="T64" fmla="*/ 6 w 460"/>
                <a:gd name="T65" fmla="*/ 7 h 298"/>
                <a:gd name="T66" fmla="*/ 6 w 460"/>
                <a:gd name="T67" fmla="*/ 7 h 298"/>
                <a:gd name="T68" fmla="*/ 6 w 460"/>
                <a:gd name="T69" fmla="*/ 7 h 298"/>
                <a:gd name="T70" fmla="*/ 6 w 460"/>
                <a:gd name="T71" fmla="*/ 7 h 298"/>
                <a:gd name="T72" fmla="*/ 6 w 460"/>
                <a:gd name="T73" fmla="*/ 7 h 298"/>
                <a:gd name="T74" fmla="*/ 6 w 460"/>
                <a:gd name="T75" fmla="*/ 7 h 298"/>
                <a:gd name="T76" fmla="*/ 6 w 460"/>
                <a:gd name="T77" fmla="*/ 7 h 298"/>
                <a:gd name="T78" fmla="*/ 6 w 460"/>
                <a:gd name="T79" fmla="*/ 7 h 298"/>
                <a:gd name="T80" fmla="*/ 6 w 460"/>
                <a:gd name="T81" fmla="*/ 7 h 298"/>
                <a:gd name="T82" fmla="*/ 6 w 460"/>
                <a:gd name="T83" fmla="*/ 7 h 298"/>
                <a:gd name="T84" fmla="*/ 6 w 460"/>
                <a:gd name="T85" fmla="*/ 7 h 298"/>
                <a:gd name="T86" fmla="*/ 6 w 460"/>
                <a:gd name="T87" fmla="*/ 4 h 298"/>
                <a:gd name="T88" fmla="*/ 6 w 460"/>
                <a:gd name="T89" fmla="*/ 0 h 298"/>
                <a:gd name="T90" fmla="*/ 6 w 460"/>
                <a:gd name="T91" fmla="*/ 7 h 298"/>
                <a:gd name="T92" fmla="*/ 6 w 460"/>
                <a:gd name="T93" fmla="*/ 7 h 298"/>
                <a:gd name="T94" fmla="*/ 6 w 460"/>
                <a:gd name="T95" fmla="*/ 7 h 298"/>
                <a:gd name="T96" fmla="*/ 6 w 460"/>
                <a:gd name="T97" fmla="*/ 7 h 298"/>
                <a:gd name="T98" fmla="*/ 6 w 460"/>
                <a:gd name="T99" fmla="*/ 7 h 298"/>
                <a:gd name="T100" fmla="*/ 6 w 460"/>
                <a:gd name="T101" fmla="*/ 7 h 298"/>
                <a:gd name="T102" fmla="*/ 6 w 460"/>
                <a:gd name="T103" fmla="*/ 7 h 298"/>
                <a:gd name="T104" fmla="*/ 4 w 460"/>
                <a:gd name="T105" fmla="*/ 7 h 298"/>
                <a:gd name="T106" fmla="*/ 0 w 460"/>
                <a:gd name="T107" fmla="*/ 7 h 298"/>
                <a:gd name="T108" fmla="*/ 6 w 460"/>
                <a:gd name="T109" fmla="*/ 7 h 298"/>
                <a:gd name="T110" fmla="*/ 6 w 460"/>
                <a:gd name="T111" fmla="*/ 7 h 298"/>
                <a:gd name="T112" fmla="*/ 6 w 460"/>
                <a:gd name="T113" fmla="*/ 7 h 2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0"/>
                <a:gd name="T172" fmla="*/ 0 h 298"/>
                <a:gd name="T173" fmla="*/ 460 w 460"/>
                <a:gd name="T174" fmla="*/ 298 h 2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0" h="298">
                  <a:moveTo>
                    <a:pt x="114" y="282"/>
                  </a:moveTo>
                  <a:lnTo>
                    <a:pt x="322" y="242"/>
                  </a:lnTo>
                  <a:lnTo>
                    <a:pt x="388" y="230"/>
                  </a:lnTo>
                  <a:lnTo>
                    <a:pt x="390" y="228"/>
                  </a:lnTo>
                  <a:lnTo>
                    <a:pt x="392" y="228"/>
                  </a:lnTo>
                  <a:lnTo>
                    <a:pt x="392" y="222"/>
                  </a:lnTo>
                  <a:lnTo>
                    <a:pt x="400" y="214"/>
                  </a:lnTo>
                  <a:lnTo>
                    <a:pt x="408" y="214"/>
                  </a:lnTo>
                  <a:lnTo>
                    <a:pt x="414" y="216"/>
                  </a:lnTo>
                  <a:lnTo>
                    <a:pt x="434" y="202"/>
                  </a:lnTo>
                  <a:lnTo>
                    <a:pt x="436" y="192"/>
                  </a:lnTo>
                  <a:lnTo>
                    <a:pt x="448" y="180"/>
                  </a:lnTo>
                  <a:lnTo>
                    <a:pt x="460" y="172"/>
                  </a:lnTo>
                  <a:lnTo>
                    <a:pt x="460" y="170"/>
                  </a:lnTo>
                  <a:lnTo>
                    <a:pt x="450" y="162"/>
                  </a:lnTo>
                  <a:lnTo>
                    <a:pt x="446" y="158"/>
                  </a:lnTo>
                  <a:lnTo>
                    <a:pt x="440" y="154"/>
                  </a:lnTo>
                  <a:lnTo>
                    <a:pt x="438" y="152"/>
                  </a:lnTo>
                  <a:lnTo>
                    <a:pt x="428" y="150"/>
                  </a:lnTo>
                  <a:lnTo>
                    <a:pt x="426" y="138"/>
                  </a:lnTo>
                  <a:lnTo>
                    <a:pt x="416" y="136"/>
                  </a:lnTo>
                  <a:lnTo>
                    <a:pt x="414" y="134"/>
                  </a:lnTo>
                  <a:lnTo>
                    <a:pt x="414" y="116"/>
                  </a:lnTo>
                  <a:lnTo>
                    <a:pt x="418" y="114"/>
                  </a:lnTo>
                  <a:lnTo>
                    <a:pt x="418" y="104"/>
                  </a:lnTo>
                  <a:lnTo>
                    <a:pt x="412" y="98"/>
                  </a:lnTo>
                  <a:lnTo>
                    <a:pt x="412" y="94"/>
                  </a:lnTo>
                  <a:lnTo>
                    <a:pt x="414" y="92"/>
                  </a:lnTo>
                  <a:lnTo>
                    <a:pt x="422" y="82"/>
                  </a:lnTo>
                  <a:lnTo>
                    <a:pt x="426" y="68"/>
                  </a:lnTo>
                  <a:lnTo>
                    <a:pt x="426" y="64"/>
                  </a:lnTo>
                  <a:lnTo>
                    <a:pt x="430" y="56"/>
                  </a:lnTo>
                  <a:lnTo>
                    <a:pt x="434" y="52"/>
                  </a:lnTo>
                  <a:lnTo>
                    <a:pt x="428" y="48"/>
                  </a:lnTo>
                  <a:lnTo>
                    <a:pt x="408" y="46"/>
                  </a:lnTo>
                  <a:lnTo>
                    <a:pt x="408" y="44"/>
                  </a:lnTo>
                  <a:lnTo>
                    <a:pt x="404" y="40"/>
                  </a:lnTo>
                  <a:lnTo>
                    <a:pt x="404" y="34"/>
                  </a:lnTo>
                  <a:lnTo>
                    <a:pt x="394" y="14"/>
                  </a:lnTo>
                  <a:lnTo>
                    <a:pt x="388" y="14"/>
                  </a:lnTo>
                  <a:lnTo>
                    <a:pt x="386" y="10"/>
                  </a:lnTo>
                  <a:lnTo>
                    <a:pt x="382" y="12"/>
                  </a:lnTo>
                  <a:lnTo>
                    <a:pt x="380" y="8"/>
                  </a:lnTo>
                  <a:lnTo>
                    <a:pt x="378" y="4"/>
                  </a:lnTo>
                  <a:lnTo>
                    <a:pt x="372" y="0"/>
                  </a:lnTo>
                  <a:lnTo>
                    <a:pt x="54" y="64"/>
                  </a:lnTo>
                  <a:lnTo>
                    <a:pt x="48" y="38"/>
                  </a:lnTo>
                  <a:lnTo>
                    <a:pt x="32" y="54"/>
                  </a:lnTo>
                  <a:lnTo>
                    <a:pt x="28" y="56"/>
                  </a:lnTo>
                  <a:lnTo>
                    <a:pt x="26" y="52"/>
                  </a:lnTo>
                  <a:lnTo>
                    <a:pt x="24" y="52"/>
                  </a:lnTo>
                  <a:lnTo>
                    <a:pt x="20" y="62"/>
                  </a:lnTo>
                  <a:lnTo>
                    <a:pt x="4" y="74"/>
                  </a:lnTo>
                  <a:lnTo>
                    <a:pt x="0" y="78"/>
                  </a:lnTo>
                  <a:lnTo>
                    <a:pt x="22" y="210"/>
                  </a:lnTo>
                  <a:lnTo>
                    <a:pt x="38" y="298"/>
                  </a:lnTo>
                  <a:lnTo>
                    <a:pt x="114" y="28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8" name="Freeform 59"/>
            <p:cNvSpPr>
              <a:spLocks/>
            </p:cNvSpPr>
            <p:nvPr/>
          </p:nvSpPr>
          <p:spPr bwMode="grayWhite">
            <a:xfrm>
              <a:off x="3871" y="2173"/>
              <a:ext cx="645" cy="278"/>
            </a:xfrm>
            <a:custGeom>
              <a:avLst/>
              <a:gdLst>
                <a:gd name="T0" fmla="*/ 7 w 694"/>
                <a:gd name="T1" fmla="*/ 6 h 300"/>
                <a:gd name="T2" fmla="*/ 7 w 694"/>
                <a:gd name="T3" fmla="*/ 6 h 300"/>
                <a:gd name="T4" fmla="*/ 7 w 694"/>
                <a:gd name="T5" fmla="*/ 6 h 300"/>
                <a:gd name="T6" fmla="*/ 7 w 694"/>
                <a:gd name="T7" fmla="*/ 6 h 300"/>
                <a:gd name="T8" fmla="*/ 7 w 694"/>
                <a:gd name="T9" fmla="*/ 6 h 300"/>
                <a:gd name="T10" fmla="*/ 7 w 694"/>
                <a:gd name="T11" fmla="*/ 6 h 300"/>
                <a:gd name="T12" fmla="*/ 7 w 694"/>
                <a:gd name="T13" fmla="*/ 6 h 300"/>
                <a:gd name="T14" fmla="*/ 7 w 694"/>
                <a:gd name="T15" fmla="*/ 6 h 300"/>
                <a:gd name="T16" fmla="*/ 7 w 694"/>
                <a:gd name="T17" fmla="*/ 6 h 300"/>
                <a:gd name="T18" fmla="*/ 7 w 694"/>
                <a:gd name="T19" fmla="*/ 6 h 300"/>
                <a:gd name="T20" fmla="*/ 7 w 694"/>
                <a:gd name="T21" fmla="*/ 6 h 300"/>
                <a:gd name="T22" fmla="*/ 7 w 694"/>
                <a:gd name="T23" fmla="*/ 6 h 300"/>
                <a:gd name="T24" fmla="*/ 7 w 694"/>
                <a:gd name="T25" fmla="*/ 6 h 300"/>
                <a:gd name="T26" fmla="*/ 7 w 694"/>
                <a:gd name="T27" fmla="*/ 4 h 300"/>
                <a:gd name="T28" fmla="*/ 7 w 694"/>
                <a:gd name="T29" fmla="*/ 6 h 300"/>
                <a:gd name="T30" fmla="*/ 7 w 694"/>
                <a:gd name="T31" fmla="*/ 6 h 300"/>
                <a:gd name="T32" fmla="*/ 7 w 694"/>
                <a:gd name="T33" fmla="*/ 6 h 300"/>
                <a:gd name="T34" fmla="*/ 7 w 694"/>
                <a:gd name="T35" fmla="*/ 6 h 300"/>
                <a:gd name="T36" fmla="*/ 7 w 694"/>
                <a:gd name="T37" fmla="*/ 6 h 300"/>
                <a:gd name="T38" fmla="*/ 7 w 694"/>
                <a:gd name="T39" fmla="*/ 6 h 300"/>
                <a:gd name="T40" fmla="*/ 7 w 694"/>
                <a:gd name="T41" fmla="*/ 6 h 300"/>
                <a:gd name="T42" fmla="*/ 7 w 694"/>
                <a:gd name="T43" fmla="*/ 6 h 300"/>
                <a:gd name="T44" fmla="*/ 7 w 694"/>
                <a:gd name="T45" fmla="*/ 6 h 300"/>
                <a:gd name="T46" fmla="*/ 7 w 694"/>
                <a:gd name="T47" fmla="*/ 6 h 300"/>
                <a:gd name="T48" fmla="*/ 7 w 694"/>
                <a:gd name="T49" fmla="*/ 6 h 300"/>
                <a:gd name="T50" fmla="*/ 7 w 694"/>
                <a:gd name="T51" fmla="*/ 6 h 300"/>
                <a:gd name="T52" fmla="*/ 7 w 694"/>
                <a:gd name="T53" fmla="*/ 6 h 300"/>
                <a:gd name="T54" fmla="*/ 7 w 694"/>
                <a:gd name="T55" fmla="*/ 6 h 300"/>
                <a:gd name="T56" fmla="*/ 7 w 694"/>
                <a:gd name="T57" fmla="*/ 6 h 300"/>
                <a:gd name="T58" fmla="*/ 7 w 694"/>
                <a:gd name="T59" fmla="*/ 6 h 300"/>
                <a:gd name="T60" fmla="*/ 7 w 694"/>
                <a:gd name="T61" fmla="*/ 6 h 300"/>
                <a:gd name="T62" fmla="*/ 7 w 694"/>
                <a:gd name="T63" fmla="*/ 6 h 300"/>
                <a:gd name="T64" fmla="*/ 7 w 694"/>
                <a:gd name="T65" fmla="*/ 6 h 300"/>
                <a:gd name="T66" fmla="*/ 7 w 694"/>
                <a:gd name="T67" fmla="*/ 6 h 300"/>
                <a:gd name="T68" fmla="*/ 7 w 694"/>
                <a:gd name="T69" fmla="*/ 6 h 300"/>
                <a:gd name="T70" fmla="*/ 7 w 694"/>
                <a:gd name="T71" fmla="*/ 6 h 300"/>
                <a:gd name="T72" fmla="*/ 7 w 694"/>
                <a:gd name="T73" fmla="*/ 6 h 300"/>
                <a:gd name="T74" fmla="*/ 7 w 694"/>
                <a:gd name="T75" fmla="*/ 6 h 300"/>
                <a:gd name="T76" fmla="*/ 7 w 694"/>
                <a:gd name="T77" fmla="*/ 6 h 300"/>
                <a:gd name="T78" fmla="*/ 7 w 694"/>
                <a:gd name="T79" fmla="*/ 6 h 300"/>
                <a:gd name="T80" fmla="*/ 7 w 694"/>
                <a:gd name="T81" fmla="*/ 6 h 300"/>
                <a:gd name="T82" fmla="*/ 7 w 694"/>
                <a:gd name="T83" fmla="*/ 6 h 300"/>
                <a:gd name="T84" fmla="*/ 7 w 694"/>
                <a:gd name="T85" fmla="*/ 6 h 300"/>
                <a:gd name="T86" fmla="*/ 7 w 694"/>
                <a:gd name="T87" fmla="*/ 6 h 300"/>
                <a:gd name="T88" fmla="*/ 7 w 694"/>
                <a:gd name="T89" fmla="*/ 6 h 300"/>
                <a:gd name="T90" fmla="*/ 7 w 694"/>
                <a:gd name="T91" fmla="*/ 6 h 300"/>
                <a:gd name="T92" fmla="*/ 7 w 694"/>
                <a:gd name="T93" fmla="*/ 6 h 300"/>
                <a:gd name="T94" fmla="*/ 7 w 694"/>
                <a:gd name="T95" fmla="*/ 6 h 300"/>
                <a:gd name="T96" fmla="*/ 7 w 694"/>
                <a:gd name="T97" fmla="*/ 6 h 300"/>
                <a:gd name="T98" fmla="*/ 0 w 694"/>
                <a:gd name="T99" fmla="*/ 6 h 3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4"/>
                <a:gd name="T151" fmla="*/ 0 h 300"/>
                <a:gd name="T152" fmla="*/ 694 w 694"/>
                <a:gd name="T153" fmla="*/ 300 h 3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4" h="300">
                  <a:moveTo>
                    <a:pt x="0" y="266"/>
                  </a:moveTo>
                  <a:lnTo>
                    <a:pt x="2" y="242"/>
                  </a:lnTo>
                  <a:lnTo>
                    <a:pt x="10" y="242"/>
                  </a:lnTo>
                  <a:lnTo>
                    <a:pt x="14" y="242"/>
                  </a:lnTo>
                  <a:lnTo>
                    <a:pt x="20" y="236"/>
                  </a:lnTo>
                  <a:lnTo>
                    <a:pt x="20" y="230"/>
                  </a:lnTo>
                  <a:lnTo>
                    <a:pt x="20" y="224"/>
                  </a:lnTo>
                  <a:lnTo>
                    <a:pt x="22" y="218"/>
                  </a:lnTo>
                  <a:lnTo>
                    <a:pt x="28" y="212"/>
                  </a:lnTo>
                  <a:lnTo>
                    <a:pt x="44" y="204"/>
                  </a:lnTo>
                  <a:lnTo>
                    <a:pt x="64" y="200"/>
                  </a:lnTo>
                  <a:lnTo>
                    <a:pt x="82" y="184"/>
                  </a:lnTo>
                  <a:lnTo>
                    <a:pt x="88" y="180"/>
                  </a:lnTo>
                  <a:lnTo>
                    <a:pt x="100" y="170"/>
                  </a:lnTo>
                  <a:lnTo>
                    <a:pt x="102" y="160"/>
                  </a:lnTo>
                  <a:lnTo>
                    <a:pt x="106" y="160"/>
                  </a:lnTo>
                  <a:lnTo>
                    <a:pt x="110" y="160"/>
                  </a:lnTo>
                  <a:lnTo>
                    <a:pt x="114" y="156"/>
                  </a:lnTo>
                  <a:lnTo>
                    <a:pt x="114" y="154"/>
                  </a:lnTo>
                  <a:lnTo>
                    <a:pt x="120" y="148"/>
                  </a:lnTo>
                  <a:lnTo>
                    <a:pt x="124" y="148"/>
                  </a:lnTo>
                  <a:lnTo>
                    <a:pt x="128" y="152"/>
                  </a:lnTo>
                  <a:lnTo>
                    <a:pt x="134" y="148"/>
                  </a:lnTo>
                  <a:lnTo>
                    <a:pt x="136" y="144"/>
                  </a:lnTo>
                  <a:lnTo>
                    <a:pt x="144" y="136"/>
                  </a:lnTo>
                  <a:lnTo>
                    <a:pt x="152" y="134"/>
                  </a:lnTo>
                  <a:lnTo>
                    <a:pt x="164" y="134"/>
                  </a:lnTo>
                  <a:lnTo>
                    <a:pt x="178" y="112"/>
                  </a:lnTo>
                  <a:lnTo>
                    <a:pt x="188" y="104"/>
                  </a:lnTo>
                  <a:lnTo>
                    <a:pt x="190" y="98"/>
                  </a:lnTo>
                  <a:lnTo>
                    <a:pt x="192" y="92"/>
                  </a:lnTo>
                  <a:lnTo>
                    <a:pt x="190" y="84"/>
                  </a:lnTo>
                  <a:lnTo>
                    <a:pt x="192" y="78"/>
                  </a:lnTo>
                  <a:lnTo>
                    <a:pt x="192" y="76"/>
                  </a:lnTo>
                  <a:lnTo>
                    <a:pt x="214" y="72"/>
                  </a:lnTo>
                  <a:lnTo>
                    <a:pt x="212" y="76"/>
                  </a:lnTo>
                  <a:lnTo>
                    <a:pt x="234" y="74"/>
                  </a:lnTo>
                  <a:lnTo>
                    <a:pt x="242" y="72"/>
                  </a:lnTo>
                  <a:lnTo>
                    <a:pt x="246" y="72"/>
                  </a:lnTo>
                  <a:lnTo>
                    <a:pt x="454" y="38"/>
                  </a:lnTo>
                  <a:lnTo>
                    <a:pt x="652" y="0"/>
                  </a:lnTo>
                  <a:lnTo>
                    <a:pt x="656" y="4"/>
                  </a:lnTo>
                  <a:lnTo>
                    <a:pt x="658" y="8"/>
                  </a:lnTo>
                  <a:lnTo>
                    <a:pt x="664" y="10"/>
                  </a:lnTo>
                  <a:lnTo>
                    <a:pt x="666" y="12"/>
                  </a:lnTo>
                  <a:lnTo>
                    <a:pt x="670" y="16"/>
                  </a:lnTo>
                  <a:lnTo>
                    <a:pt x="672" y="20"/>
                  </a:lnTo>
                  <a:lnTo>
                    <a:pt x="678" y="30"/>
                  </a:lnTo>
                  <a:lnTo>
                    <a:pt x="676" y="32"/>
                  </a:lnTo>
                  <a:lnTo>
                    <a:pt x="674" y="32"/>
                  </a:lnTo>
                  <a:lnTo>
                    <a:pt x="672" y="30"/>
                  </a:lnTo>
                  <a:lnTo>
                    <a:pt x="666" y="32"/>
                  </a:lnTo>
                  <a:lnTo>
                    <a:pt x="662" y="32"/>
                  </a:lnTo>
                  <a:lnTo>
                    <a:pt x="658" y="30"/>
                  </a:lnTo>
                  <a:lnTo>
                    <a:pt x="656" y="30"/>
                  </a:lnTo>
                  <a:lnTo>
                    <a:pt x="658" y="34"/>
                  </a:lnTo>
                  <a:lnTo>
                    <a:pt x="656" y="36"/>
                  </a:lnTo>
                  <a:lnTo>
                    <a:pt x="638" y="46"/>
                  </a:lnTo>
                  <a:lnTo>
                    <a:pt x="634" y="50"/>
                  </a:lnTo>
                  <a:lnTo>
                    <a:pt x="628" y="56"/>
                  </a:lnTo>
                  <a:lnTo>
                    <a:pt x="616" y="58"/>
                  </a:lnTo>
                  <a:lnTo>
                    <a:pt x="612" y="66"/>
                  </a:lnTo>
                  <a:lnTo>
                    <a:pt x="612" y="68"/>
                  </a:lnTo>
                  <a:lnTo>
                    <a:pt x="614" y="70"/>
                  </a:lnTo>
                  <a:lnTo>
                    <a:pt x="620" y="68"/>
                  </a:lnTo>
                  <a:lnTo>
                    <a:pt x="632" y="62"/>
                  </a:lnTo>
                  <a:lnTo>
                    <a:pt x="644" y="58"/>
                  </a:lnTo>
                  <a:lnTo>
                    <a:pt x="652" y="54"/>
                  </a:lnTo>
                  <a:lnTo>
                    <a:pt x="664" y="54"/>
                  </a:lnTo>
                  <a:lnTo>
                    <a:pt x="664" y="56"/>
                  </a:lnTo>
                  <a:lnTo>
                    <a:pt x="664" y="64"/>
                  </a:lnTo>
                  <a:lnTo>
                    <a:pt x="664" y="66"/>
                  </a:lnTo>
                  <a:lnTo>
                    <a:pt x="668" y="70"/>
                  </a:lnTo>
                  <a:lnTo>
                    <a:pt x="672" y="68"/>
                  </a:lnTo>
                  <a:lnTo>
                    <a:pt x="674" y="64"/>
                  </a:lnTo>
                  <a:lnTo>
                    <a:pt x="682" y="54"/>
                  </a:lnTo>
                  <a:lnTo>
                    <a:pt x="686" y="54"/>
                  </a:lnTo>
                  <a:lnTo>
                    <a:pt x="692" y="64"/>
                  </a:lnTo>
                  <a:lnTo>
                    <a:pt x="692" y="80"/>
                  </a:lnTo>
                  <a:lnTo>
                    <a:pt x="694" y="84"/>
                  </a:lnTo>
                  <a:lnTo>
                    <a:pt x="694" y="88"/>
                  </a:lnTo>
                  <a:lnTo>
                    <a:pt x="684" y="96"/>
                  </a:lnTo>
                  <a:lnTo>
                    <a:pt x="682" y="102"/>
                  </a:lnTo>
                  <a:lnTo>
                    <a:pt x="680" y="106"/>
                  </a:lnTo>
                  <a:lnTo>
                    <a:pt x="672" y="112"/>
                  </a:lnTo>
                  <a:lnTo>
                    <a:pt x="666" y="114"/>
                  </a:lnTo>
                  <a:lnTo>
                    <a:pt x="660" y="118"/>
                  </a:lnTo>
                  <a:lnTo>
                    <a:pt x="646" y="116"/>
                  </a:lnTo>
                  <a:lnTo>
                    <a:pt x="642" y="116"/>
                  </a:lnTo>
                  <a:lnTo>
                    <a:pt x="640" y="116"/>
                  </a:lnTo>
                  <a:lnTo>
                    <a:pt x="638" y="110"/>
                  </a:lnTo>
                  <a:lnTo>
                    <a:pt x="638" y="108"/>
                  </a:lnTo>
                  <a:lnTo>
                    <a:pt x="636" y="106"/>
                  </a:lnTo>
                  <a:lnTo>
                    <a:pt x="632" y="104"/>
                  </a:lnTo>
                  <a:lnTo>
                    <a:pt x="630" y="106"/>
                  </a:lnTo>
                  <a:lnTo>
                    <a:pt x="632" y="120"/>
                  </a:lnTo>
                  <a:lnTo>
                    <a:pt x="630" y="122"/>
                  </a:lnTo>
                  <a:lnTo>
                    <a:pt x="628" y="120"/>
                  </a:lnTo>
                  <a:lnTo>
                    <a:pt x="632" y="128"/>
                  </a:lnTo>
                  <a:lnTo>
                    <a:pt x="638" y="128"/>
                  </a:lnTo>
                  <a:lnTo>
                    <a:pt x="642" y="134"/>
                  </a:lnTo>
                  <a:lnTo>
                    <a:pt x="638" y="140"/>
                  </a:lnTo>
                  <a:lnTo>
                    <a:pt x="642" y="144"/>
                  </a:lnTo>
                  <a:lnTo>
                    <a:pt x="626" y="162"/>
                  </a:lnTo>
                  <a:lnTo>
                    <a:pt x="622" y="164"/>
                  </a:lnTo>
                  <a:lnTo>
                    <a:pt x="614" y="162"/>
                  </a:lnTo>
                  <a:lnTo>
                    <a:pt x="608" y="162"/>
                  </a:lnTo>
                  <a:lnTo>
                    <a:pt x="606" y="164"/>
                  </a:lnTo>
                  <a:lnTo>
                    <a:pt x="612" y="168"/>
                  </a:lnTo>
                  <a:lnTo>
                    <a:pt x="628" y="166"/>
                  </a:lnTo>
                  <a:lnTo>
                    <a:pt x="638" y="164"/>
                  </a:lnTo>
                  <a:lnTo>
                    <a:pt x="652" y="156"/>
                  </a:lnTo>
                  <a:lnTo>
                    <a:pt x="654" y="152"/>
                  </a:lnTo>
                  <a:lnTo>
                    <a:pt x="658" y="152"/>
                  </a:lnTo>
                  <a:lnTo>
                    <a:pt x="664" y="158"/>
                  </a:lnTo>
                  <a:lnTo>
                    <a:pt x="658" y="170"/>
                  </a:lnTo>
                  <a:lnTo>
                    <a:pt x="646" y="184"/>
                  </a:lnTo>
                  <a:lnTo>
                    <a:pt x="632" y="186"/>
                  </a:lnTo>
                  <a:lnTo>
                    <a:pt x="628" y="188"/>
                  </a:lnTo>
                  <a:lnTo>
                    <a:pt x="612" y="190"/>
                  </a:lnTo>
                  <a:lnTo>
                    <a:pt x="598" y="212"/>
                  </a:lnTo>
                  <a:lnTo>
                    <a:pt x="592" y="214"/>
                  </a:lnTo>
                  <a:lnTo>
                    <a:pt x="592" y="218"/>
                  </a:lnTo>
                  <a:lnTo>
                    <a:pt x="576" y="228"/>
                  </a:lnTo>
                  <a:lnTo>
                    <a:pt x="568" y="240"/>
                  </a:lnTo>
                  <a:lnTo>
                    <a:pt x="560" y="258"/>
                  </a:lnTo>
                  <a:lnTo>
                    <a:pt x="556" y="282"/>
                  </a:lnTo>
                  <a:lnTo>
                    <a:pt x="552" y="288"/>
                  </a:lnTo>
                  <a:lnTo>
                    <a:pt x="542" y="292"/>
                  </a:lnTo>
                  <a:lnTo>
                    <a:pt x="510" y="296"/>
                  </a:lnTo>
                  <a:lnTo>
                    <a:pt x="508" y="300"/>
                  </a:lnTo>
                  <a:lnTo>
                    <a:pt x="400" y="226"/>
                  </a:lnTo>
                  <a:lnTo>
                    <a:pt x="312" y="238"/>
                  </a:lnTo>
                  <a:lnTo>
                    <a:pt x="310" y="226"/>
                  </a:lnTo>
                  <a:lnTo>
                    <a:pt x="292" y="212"/>
                  </a:lnTo>
                  <a:lnTo>
                    <a:pt x="286" y="218"/>
                  </a:lnTo>
                  <a:lnTo>
                    <a:pt x="282" y="214"/>
                  </a:lnTo>
                  <a:lnTo>
                    <a:pt x="284" y="210"/>
                  </a:lnTo>
                  <a:lnTo>
                    <a:pt x="282" y="208"/>
                  </a:lnTo>
                  <a:lnTo>
                    <a:pt x="178" y="220"/>
                  </a:lnTo>
                  <a:lnTo>
                    <a:pt x="174" y="218"/>
                  </a:lnTo>
                  <a:lnTo>
                    <a:pt x="172" y="222"/>
                  </a:lnTo>
                  <a:lnTo>
                    <a:pt x="152" y="232"/>
                  </a:lnTo>
                  <a:lnTo>
                    <a:pt x="152" y="236"/>
                  </a:lnTo>
                  <a:lnTo>
                    <a:pt x="144" y="236"/>
                  </a:lnTo>
                  <a:lnTo>
                    <a:pt x="120" y="248"/>
                  </a:lnTo>
                  <a:lnTo>
                    <a:pt x="0" y="26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9" name="Freeform 60"/>
            <p:cNvSpPr>
              <a:spLocks/>
            </p:cNvSpPr>
            <p:nvPr/>
          </p:nvSpPr>
          <p:spPr bwMode="grayWhite">
            <a:xfrm>
              <a:off x="3978" y="1859"/>
              <a:ext cx="329" cy="325"/>
            </a:xfrm>
            <a:custGeom>
              <a:avLst/>
              <a:gdLst>
                <a:gd name="T0" fmla="*/ 7 w 354"/>
                <a:gd name="T1" fmla="*/ 0 h 350"/>
                <a:gd name="T2" fmla="*/ 7 w 354"/>
                <a:gd name="T3" fmla="*/ 6 h 350"/>
                <a:gd name="T4" fmla="*/ 7 w 354"/>
                <a:gd name="T5" fmla="*/ 6 h 350"/>
                <a:gd name="T6" fmla="*/ 7 w 354"/>
                <a:gd name="T7" fmla="*/ 6 h 350"/>
                <a:gd name="T8" fmla="*/ 7 w 354"/>
                <a:gd name="T9" fmla="*/ 6 h 350"/>
                <a:gd name="T10" fmla="*/ 7 w 354"/>
                <a:gd name="T11" fmla="*/ 6 h 350"/>
                <a:gd name="T12" fmla="*/ 7 w 354"/>
                <a:gd name="T13" fmla="*/ 6 h 350"/>
                <a:gd name="T14" fmla="*/ 7 w 354"/>
                <a:gd name="T15" fmla="*/ 6 h 350"/>
                <a:gd name="T16" fmla="*/ 7 w 354"/>
                <a:gd name="T17" fmla="*/ 6 h 350"/>
                <a:gd name="T18" fmla="*/ 7 w 354"/>
                <a:gd name="T19" fmla="*/ 6 h 350"/>
                <a:gd name="T20" fmla="*/ 7 w 354"/>
                <a:gd name="T21" fmla="*/ 6 h 350"/>
                <a:gd name="T22" fmla="*/ 7 w 354"/>
                <a:gd name="T23" fmla="*/ 6 h 350"/>
                <a:gd name="T24" fmla="*/ 7 w 354"/>
                <a:gd name="T25" fmla="*/ 6 h 350"/>
                <a:gd name="T26" fmla="*/ 7 w 354"/>
                <a:gd name="T27" fmla="*/ 6 h 350"/>
                <a:gd name="T28" fmla="*/ 7 w 354"/>
                <a:gd name="T29" fmla="*/ 6 h 350"/>
                <a:gd name="T30" fmla="*/ 2 w 354"/>
                <a:gd name="T31" fmla="*/ 6 h 350"/>
                <a:gd name="T32" fmla="*/ 2 w 354"/>
                <a:gd name="T33" fmla="*/ 6 h 350"/>
                <a:gd name="T34" fmla="*/ 7 w 354"/>
                <a:gd name="T35" fmla="*/ 6 h 350"/>
                <a:gd name="T36" fmla="*/ 7 w 354"/>
                <a:gd name="T37" fmla="*/ 6 h 350"/>
                <a:gd name="T38" fmla="*/ 7 w 354"/>
                <a:gd name="T39" fmla="*/ 6 h 350"/>
                <a:gd name="T40" fmla="*/ 7 w 354"/>
                <a:gd name="T41" fmla="*/ 6 h 350"/>
                <a:gd name="T42" fmla="*/ 7 w 354"/>
                <a:gd name="T43" fmla="*/ 6 h 350"/>
                <a:gd name="T44" fmla="*/ 7 w 354"/>
                <a:gd name="T45" fmla="*/ 6 h 350"/>
                <a:gd name="T46" fmla="*/ 7 w 354"/>
                <a:gd name="T47" fmla="*/ 6 h 350"/>
                <a:gd name="T48" fmla="*/ 7 w 354"/>
                <a:gd name="T49" fmla="*/ 6 h 350"/>
                <a:gd name="T50" fmla="*/ 7 w 354"/>
                <a:gd name="T51" fmla="*/ 6 h 350"/>
                <a:gd name="T52" fmla="*/ 7 w 354"/>
                <a:gd name="T53" fmla="*/ 6 h 350"/>
                <a:gd name="T54" fmla="*/ 7 w 354"/>
                <a:gd name="T55" fmla="*/ 6 h 350"/>
                <a:gd name="T56" fmla="*/ 7 w 354"/>
                <a:gd name="T57" fmla="*/ 6 h 350"/>
                <a:gd name="T58" fmla="*/ 7 w 354"/>
                <a:gd name="T59" fmla="*/ 6 h 350"/>
                <a:gd name="T60" fmla="*/ 7 w 354"/>
                <a:gd name="T61" fmla="*/ 6 h 350"/>
                <a:gd name="T62" fmla="*/ 7 w 354"/>
                <a:gd name="T63" fmla="*/ 6 h 350"/>
                <a:gd name="T64" fmla="*/ 7 w 354"/>
                <a:gd name="T65" fmla="*/ 6 h 350"/>
                <a:gd name="T66" fmla="*/ 7 w 354"/>
                <a:gd name="T67" fmla="*/ 6 h 350"/>
                <a:gd name="T68" fmla="*/ 7 w 354"/>
                <a:gd name="T69" fmla="*/ 6 h 350"/>
                <a:gd name="T70" fmla="*/ 7 w 354"/>
                <a:gd name="T71" fmla="*/ 6 h 350"/>
                <a:gd name="T72" fmla="*/ 7 w 354"/>
                <a:gd name="T73" fmla="*/ 6 h 350"/>
                <a:gd name="T74" fmla="*/ 7 w 354"/>
                <a:gd name="T75" fmla="*/ 6 h 350"/>
                <a:gd name="T76" fmla="*/ 7 w 354"/>
                <a:gd name="T77" fmla="*/ 6 h 350"/>
                <a:gd name="T78" fmla="*/ 7 w 354"/>
                <a:gd name="T79" fmla="*/ 6 h 350"/>
                <a:gd name="T80" fmla="*/ 7 w 354"/>
                <a:gd name="T81" fmla="*/ 6 h 350"/>
                <a:gd name="T82" fmla="*/ 7 w 354"/>
                <a:gd name="T83" fmla="*/ 6 h 350"/>
                <a:gd name="T84" fmla="*/ 7 w 354"/>
                <a:gd name="T85" fmla="*/ 6 h 350"/>
                <a:gd name="T86" fmla="*/ 7 w 354"/>
                <a:gd name="T87" fmla="*/ 6 h 350"/>
                <a:gd name="T88" fmla="*/ 7 w 354"/>
                <a:gd name="T89" fmla="*/ 6 h 350"/>
                <a:gd name="T90" fmla="*/ 7 w 354"/>
                <a:gd name="T91" fmla="*/ 6 h 350"/>
                <a:gd name="T92" fmla="*/ 7 w 354"/>
                <a:gd name="T93" fmla="*/ 6 h 350"/>
                <a:gd name="T94" fmla="*/ 7 w 354"/>
                <a:gd name="T95" fmla="*/ 6 h 350"/>
                <a:gd name="T96" fmla="*/ 7 w 354"/>
                <a:gd name="T97" fmla="*/ 6 h 350"/>
                <a:gd name="T98" fmla="*/ 7 w 354"/>
                <a:gd name="T99" fmla="*/ 6 h 350"/>
                <a:gd name="T100" fmla="*/ 7 w 354"/>
                <a:gd name="T101" fmla="*/ 6 h 350"/>
                <a:gd name="T102" fmla="*/ 7 w 354"/>
                <a:gd name="T103" fmla="*/ 6 h 350"/>
                <a:gd name="T104" fmla="*/ 7 w 354"/>
                <a:gd name="T105" fmla="*/ 6 h 350"/>
                <a:gd name="T106" fmla="*/ 7 w 354"/>
                <a:gd name="T107" fmla="*/ 6 h 350"/>
                <a:gd name="T108" fmla="*/ 7 w 354"/>
                <a:gd name="T109" fmla="*/ 6 h 3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4"/>
                <a:gd name="T166" fmla="*/ 0 h 350"/>
                <a:gd name="T167" fmla="*/ 354 w 354"/>
                <a:gd name="T168" fmla="*/ 350 h 35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4" h="350">
                  <a:moveTo>
                    <a:pt x="120" y="2"/>
                  </a:moveTo>
                  <a:lnTo>
                    <a:pt x="118" y="0"/>
                  </a:lnTo>
                  <a:lnTo>
                    <a:pt x="112" y="6"/>
                  </a:lnTo>
                  <a:lnTo>
                    <a:pt x="116" y="16"/>
                  </a:lnTo>
                  <a:lnTo>
                    <a:pt x="106" y="24"/>
                  </a:lnTo>
                  <a:lnTo>
                    <a:pt x="120" y="32"/>
                  </a:lnTo>
                  <a:lnTo>
                    <a:pt x="114" y="68"/>
                  </a:lnTo>
                  <a:lnTo>
                    <a:pt x="110" y="76"/>
                  </a:lnTo>
                  <a:lnTo>
                    <a:pt x="110" y="84"/>
                  </a:lnTo>
                  <a:lnTo>
                    <a:pt x="112" y="90"/>
                  </a:lnTo>
                  <a:lnTo>
                    <a:pt x="114" y="100"/>
                  </a:lnTo>
                  <a:lnTo>
                    <a:pt x="106" y="108"/>
                  </a:lnTo>
                  <a:lnTo>
                    <a:pt x="102" y="110"/>
                  </a:lnTo>
                  <a:lnTo>
                    <a:pt x="88" y="128"/>
                  </a:lnTo>
                  <a:lnTo>
                    <a:pt x="86" y="130"/>
                  </a:lnTo>
                  <a:lnTo>
                    <a:pt x="78" y="134"/>
                  </a:lnTo>
                  <a:lnTo>
                    <a:pt x="70" y="132"/>
                  </a:lnTo>
                  <a:lnTo>
                    <a:pt x="64" y="138"/>
                  </a:lnTo>
                  <a:lnTo>
                    <a:pt x="64" y="142"/>
                  </a:lnTo>
                  <a:lnTo>
                    <a:pt x="58" y="150"/>
                  </a:lnTo>
                  <a:lnTo>
                    <a:pt x="50" y="166"/>
                  </a:lnTo>
                  <a:lnTo>
                    <a:pt x="52" y="178"/>
                  </a:lnTo>
                  <a:lnTo>
                    <a:pt x="44" y="188"/>
                  </a:lnTo>
                  <a:lnTo>
                    <a:pt x="36" y="176"/>
                  </a:lnTo>
                  <a:lnTo>
                    <a:pt x="30" y="176"/>
                  </a:lnTo>
                  <a:lnTo>
                    <a:pt x="24" y="200"/>
                  </a:lnTo>
                  <a:lnTo>
                    <a:pt x="24" y="212"/>
                  </a:lnTo>
                  <a:lnTo>
                    <a:pt x="24" y="222"/>
                  </a:lnTo>
                  <a:lnTo>
                    <a:pt x="18" y="226"/>
                  </a:lnTo>
                  <a:lnTo>
                    <a:pt x="10" y="240"/>
                  </a:lnTo>
                  <a:lnTo>
                    <a:pt x="0" y="240"/>
                  </a:lnTo>
                  <a:lnTo>
                    <a:pt x="2" y="254"/>
                  </a:lnTo>
                  <a:lnTo>
                    <a:pt x="2" y="262"/>
                  </a:lnTo>
                  <a:lnTo>
                    <a:pt x="2" y="268"/>
                  </a:lnTo>
                  <a:lnTo>
                    <a:pt x="4" y="274"/>
                  </a:lnTo>
                  <a:lnTo>
                    <a:pt x="20" y="294"/>
                  </a:lnTo>
                  <a:lnTo>
                    <a:pt x="30" y="310"/>
                  </a:lnTo>
                  <a:lnTo>
                    <a:pt x="32" y="312"/>
                  </a:lnTo>
                  <a:lnTo>
                    <a:pt x="36" y="312"/>
                  </a:lnTo>
                  <a:lnTo>
                    <a:pt x="44" y="314"/>
                  </a:lnTo>
                  <a:lnTo>
                    <a:pt x="46" y="318"/>
                  </a:lnTo>
                  <a:lnTo>
                    <a:pt x="48" y="318"/>
                  </a:lnTo>
                  <a:lnTo>
                    <a:pt x="54" y="322"/>
                  </a:lnTo>
                  <a:lnTo>
                    <a:pt x="60" y="322"/>
                  </a:lnTo>
                  <a:lnTo>
                    <a:pt x="62" y="324"/>
                  </a:lnTo>
                  <a:lnTo>
                    <a:pt x="60" y="332"/>
                  </a:lnTo>
                  <a:lnTo>
                    <a:pt x="70" y="344"/>
                  </a:lnTo>
                  <a:lnTo>
                    <a:pt x="88" y="350"/>
                  </a:lnTo>
                  <a:lnTo>
                    <a:pt x="96" y="350"/>
                  </a:lnTo>
                  <a:lnTo>
                    <a:pt x="106" y="344"/>
                  </a:lnTo>
                  <a:lnTo>
                    <a:pt x="106" y="338"/>
                  </a:lnTo>
                  <a:lnTo>
                    <a:pt x="112" y="334"/>
                  </a:lnTo>
                  <a:lnTo>
                    <a:pt x="120" y="340"/>
                  </a:lnTo>
                  <a:lnTo>
                    <a:pt x="122" y="342"/>
                  </a:lnTo>
                  <a:lnTo>
                    <a:pt x="128" y="340"/>
                  </a:lnTo>
                  <a:lnTo>
                    <a:pt x="148" y="332"/>
                  </a:lnTo>
                  <a:lnTo>
                    <a:pt x="152" y="320"/>
                  </a:lnTo>
                  <a:lnTo>
                    <a:pt x="154" y="320"/>
                  </a:lnTo>
                  <a:lnTo>
                    <a:pt x="158" y="324"/>
                  </a:lnTo>
                  <a:lnTo>
                    <a:pt x="174" y="310"/>
                  </a:lnTo>
                  <a:lnTo>
                    <a:pt x="180" y="314"/>
                  </a:lnTo>
                  <a:lnTo>
                    <a:pt x="192" y="296"/>
                  </a:lnTo>
                  <a:lnTo>
                    <a:pt x="188" y="290"/>
                  </a:lnTo>
                  <a:lnTo>
                    <a:pt x="190" y="278"/>
                  </a:lnTo>
                  <a:lnTo>
                    <a:pt x="204" y="254"/>
                  </a:lnTo>
                  <a:lnTo>
                    <a:pt x="220" y="188"/>
                  </a:lnTo>
                  <a:lnTo>
                    <a:pt x="224" y="188"/>
                  </a:lnTo>
                  <a:lnTo>
                    <a:pt x="234" y="194"/>
                  </a:lnTo>
                  <a:lnTo>
                    <a:pt x="234" y="198"/>
                  </a:lnTo>
                  <a:lnTo>
                    <a:pt x="240" y="202"/>
                  </a:lnTo>
                  <a:lnTo>
                    <a:pt x="250" y="200"/>
                  </a:lnTo>
                  <a:lnTo>
                    <a:pt x="256" y="190"/>
                  </a:lnTo>
                  <a:lnTo>
                    <a:pt x="262" y="164"/>
                  </a:lnTo>
                  <a:lnTo>
                    <a:pt x="268" y="156"/>
                  </a:lnTo>
                  <a:lnTo>
                    <a:pt x="278" y="160"/>
                  </a:lnTo>
                  <a:lnTo>
                    <a:pt x="284" y="146"/>
                  </a:lnTo>
                  <a:lnTo>
                    <a:pt x="290" y="142"/>
                  </a:lnTo>
                  <a:lnTo>
                    <a:pt x="294" y="136"/>
                  </a:lnTo>
                  <a:lnTo>
                    <a:pt x="300" y="122"/>
                  </a:lnTo>
                  <a:lnTo>
                    <a:pt x="304" y="120"/>
                  </a:lnTo>
                  <a:lnTo>
                    <a:pt x="304" y="116"/>
                  </a:lnTo>
                  <a:lnTo>
                    <a:pt x="302" y="114"/>
                  </a:lnTo>
                  <a:lnTo>
                    <a:pt x="302" y="94"/>
                  </a:lnTo>
                  <a:lnTo>
                    <a:pt x="304" y="90"/>
                  </a:lnTo>
                  <a:lnTo>
                    <a:pt x="308" y="88"/>
                  </a:lnTo>
                  <a:lnTo>
                    <a:pt x="344" y="110"/>
                  </a:lnTo>
                  <a:lnTo>
                    <a:pt x="348" y="112"/>
                  </a:lnTo>
                  <a:lnTo>
                    <a:pt x="350" y="110"/>
                  </a:lnTo>
                  <a:lnTo>
                    <a:pt x="354" y="92"/>
                  </a:lnTo>
                  <a:lnTo>
                    <a:pt x="346" y="74"/>
                  </a:lnTo>
                  <a:lnTo>
                    <a:pt x="342" y="72"/>
                  </a:lnTo>
                  <a:lnTo>
                    <a:pt x="340" y="64"/>
                  </a:lnTo>
                  <a:lnTo>
                    <a:pt x="332" y="68"/>
                  </a:lnTo>
                  <a:lnTo>
                    <a:pt x="326" y="66"/>
                  </a:lnTo>
                  <a:lnTo>
                    <a:pt x="320" y="64"/>
                  </a:lnTo>
                  <a:lnTo>
                    <a:pt x="296" y="72"/>
                  </a:lnTo>
                  <a:lnTo>
                    <a:pt x="294" y="78"/>
                  </a:lnTo>
                  <a:lnTo>
                    <a:pt x="284" y="82"/>
                  </a:lnTo>
                  <a:lnTo>
                    <a:pt x="274" y="80"/>
                  </a:lnTo>
                  <a:lnTo>
                    <a:pt x="270" y="74"/>
                  </a:lnTo>
                  <a:lnTo>
                    <a:pt x="266" y="84"/>
                  </a:lnTo>
                  <a:lnTo>
                    <a:pt x="260" y="88"/>
                  </a:lnTo>
                  <a:lnTo>
                    <a:pt x="254" y="96"/>
                  </a:lnTo>
                  <a:lnTo>
                    <a:pt x="248" y="98"/>
                  </a:lnTo>
                  <a:lnTo>
                    <a:pt x="232" y="116"/>
                  </a:lnTo>
                  <a:lnTo>
                    <a:pt x="228" y="118"/>
                  </a:lnTo>
                  <a:lnTo>
                    <a:pt x="224" y="126"/>
                  </a:lnTo>
                  <a:lnTo>
                    <a:pt x="212" y="74"/>
                  </a:lnTo>
                  <a:lnTo>
                    <a:pt x="136" y="90"/>
                  </a:lnTo>
                  <a:lnTo>
                    <a:pt x="120" y="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30" name="Freeform 61"/>
            <p:cNvSpPr>
              <a:spLocks/>
            </p:cNvSpPr>
            <p:nvPr/>
          </p:nvSpPr>
          <p:spPr bwMode="grayWhite">
            <a:xfrm>
              <a:off x="4540" y="1608"/>
              <a:ext cx="125" cy="122"/>
            </a:xfrm>
            <a:custGeom>
              <a:avLst/>
              <a:gdLst>
                <a:gd name="T0" fmla="*/ 0 w 134"/>
                <a:gd name="T1" fmla="*/ 5 h 134"/>
                <a:gd name="T2" fmla="*/ 7 w 134"/>
                <a:gd name="T3" fmla="*/ 5 h 134"/>
                <a:gd name="T4" fmla="*/ 7 w 134"/>
                <a:gd name="T5" fmla="*/ 5 h 134"/>
                <a:gd name="T6" fmla="*/ 7 w 134"/>
                <a:gd name="T7" fmla="*/ 5 h 134"/>
                <a:gd name="T8" fmla="*/ 7 w 134"/>
                <a:gd name="T9" fmla="*/ 5 h 134"/>
                <a:gd name="T10" fmla="*/ 7 w 134"/>
                <a:gd name="T11" fmla="*/ 0 h 134"/>
                <a:gd name="T12" fmla="*/ 7 w 134"/>
                <a:gd name="T13" fmla="*/ 5 h 134"/>
                <a:gd name="T14" fmla="*/ 7 w 134"/>
                <a:gd name="T15" fmla="*/ 5 h 134"/>
                <a:gd name="T16" fmla="*/ 7 w 134"/>
                <a:gd name="T17" fmla="*/ 5 h 134"/>
                <a:gd name="T18" fmla="*/ 7 w 134"/>
                <a:gd name="T19" fmla="*/ 5 h 134"/>
                <a:gd name="T20" fmla="*/ 7 w 134"/>
                <a:gd name="T21" fmla="*/ 5 h 134"/>
                <a:gd name="T22" fmla="*/ 7 w 134"/>
                <a:gd name="T23" fmla="*/ 5 h 134"/>
                <a:gd name="T24" fmla="*/ 7 w 134"/>
                <a:gd name="T25" fmla="*/ 5 h 134"/>
                <a:gd name="T26" fmla="*/ 7 w 134"/>
                <a:gd name="T27" fmla="*/ 5 h 134"/>
                <a:gd name="T28" fmla="*/ 7 w 134"/>
                <a:gd name="T29" fmla="*/ 5 h 134"/>
                <a:gd name="T30" fmla="*/ 7 w 134"/>
                <a:gd name="T31" fmla="*/ 5 h 134"/>
                <a:gd name="T32" fmla="*/ 7 w 134"/>
                <a:gd name="T33" fmla="*/ 5 h 134"/>
                <a:gd name="T34" fmla="*/ 7 w 134"/>
                <a:gd name="T35" fmla="*/ 5 h 134"/>
                <a:gd name="T36" fmla="*/ 7 w 134"/>
                <a:gd name="T37" fmla="*/ 5 h 134"/>
                <a:gd name="T38" fmla="*/ 7 w 134"/>
                <a:gd name="T39" fmla="*/ 5 h 134"/>
                <a:gd name="T40" fmla="*/ 7 w 134"/>
                <a:gd name="T41" fmla="*/ 5 h 134"/>
                <a:gd name="T42" fmla="*/ 7 w 134"/>
                <a:gd name="T43" fmla="*/ 5 h 134"/>
                <a:gd name="T44" fmla="*/ 7 w 134"/>
                <a:gd name="T45" fmla="*/ 5 h 134"/>
                <a:gd name="T46" fmla="*/ 2 w 134"/>
                <a:gd name="T47" fmla="*/ 5 h 134"/>
                <a:gd name="T48" fmla="*/ 7 w 134"/>
                <a:gd name="T49" fmla="*/ 5 h 134"/>
                <a:gd name="T50" fmla="*/ 7 w 134"/>
                <a:gd name="T51" fmla="*/ 5 h 134"/>
                <a:gd name="T52" fmla="*/ 7 w 134"/>
                <a:gd name="T53" fmla="*/ 5 h 134"/>
                <a:gd name="T54" fmla="*/ 0 w 134"/>
                <a:gd name="T55" fmla="*/ 5 h 1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4"/>
                <a:gd name="T85" fmla="*/ 0 h 134"/>
                <a:gd name="T86" fmla="*/ 134 w 134"/>
                <a:gd name="T87" fmla="*/ 134 h 13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4" h="134">
                  <a:moveTo>
                    <a:pt x="0" y="30"/>
                  </a:moveTo>
                  <a:lnTo>
                    <a:pt x="46" y="18"/>
                  </a:lnTo>
                  <a:lnTo>
                    <a:pt x="50" y="24"/>
                  </a:lnTo>
                  <a:lnTo>
                    <a:pt x="50" y="22"/>
                  </a:lnTo>
                  <a:lnTo>
                    <a:pt x="52" y="18"/>
                  </a:lnTo>
                  <a:lnTo>
                    <a:pt x="120" y="0"/>
                  </a:lnTo>
                  <a:lnTo>
                    <a:pt x="134" y="56"/>
                  </a:lnTo>
                  <a:lnTo>
                    <a:pt x="132" y="62"/>
                  </a:lnTo>
                  <a:lnTo>
                    <a:pt x="132" y="64"/>
                  </a:lnTo>
                  <a:lnTo>
                    <a:pt x="132" y="68"/>
                  </a:lnTo>
                  <a:lnTo>
                    <a:pt x="132" y="70"/>
                  </a:lnTo>
                  <a:lnTo>
                    <a:pt x="124" y="70"/>
                  </a:lnTo>
                  <a:lnTo>
                    <a:pt x="102" y="80"/>
                  </a:lnTo>
                  <a:lnTo>
                    <a:pt x="96" y="80"/>
                  </a:lnTo>
                  <a:lnTo>
                    <a:pt x="94" y="82"/>
                  </a:lnTo>
                  <a:lnTo>
                    <a:pt x="92" y="86"/>
                  </a:lnTo>
                  <a:lnTo>
                    <a:pt x="92" y="88"/>
                  </a:lnTo>
                  <a:lnTo>
                    <a:pt x="78" y="90"/>
                  </a:lnTo>
                  <a:lnTo>
                    <a:pt x="60" y="98"/>
                  </a:lnTo>
                  <a:lnTo>
                    <a:pt x="58" y="94"/>
                  </a:lnTo>
                  <a:lnTo>
                    <a:pt x="46" y="106"/>
                  </a:lnTo>
                  <a:lnTo>
                    <a:pt x="20" y="128"/>
                  </a:lnTo>
                  <a:lnTo>
                    <a:pt x="10" y="134"/>
                  </a:lnTo>
                  <a:lnTo>
                    <a:pt x="2" y="126"/>
                  </a:lnTo>
                  <a:lnTo>
                    <a:pt x="14" y="114"/>
                  </a:lnTo>
                  <a:lnTo>
                    <a:pt x="14" y="110"/>
                  </a:lnTo>
                  <a:lnTo>
                    <a:pt x="10" y="102"/>
                  </a:lnTo>
                  <a:lnTo>
                    <a:pt x="0" y="3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98" name="Freeform 20"/>
            <p:cNvSpPr>
              <a:spLocks/>
            </p:cNvSpPr>
            <p:nvPr/>
          </p:nvSpPr>
          <p:spPr bwMode="grayWhite">
            <a:xfrm>
              <a:off x="3162" y="2650"/>
              <a:ext cx="418" cy="360"/>
            </a:xfrm>
            <a:custGeom>
              <a:avLst/>
              <a:gdLst>
                <a:gd name="T0" fmla="*/ 7 w 448"/>
                <a:gd name="T1" fmla="*/ 6 h 388"/>
                <a:gd name="T2" fmla="*/ 7 w 448"/>
                <a:gd name="T3" fmla="*/ 6 h 388"/>
                <a:gd name="T4" fmla="*/ 7 w 448"/>
                <a:gd name="T5" fmla="*/ 6 h 388"/>
                <a:gd name="T6" fmla="*/ 7 w 448"/>
                <a:gd name="T7" fmla="*/ 6 h 388"/>
                <a:gd name="T8" fmla="*/ 7 w 448"/>
                <a:gd name="T9" fmla="*/ 6 h 388"/>
                <a:gd name="T10" fmla="*/ 7 w 448"/>
                <a:gd name="T11" fmla="*/ 6 h 388"/>
                <a:gd name="T12" fmla="*/ 7 w 448"/>
                <a:gd name="T13" fmla="*/ 6 h 388"/>
                <a:gd name="T14" fmla="*/ 7 w 448"/>
                <a:gd name="T15" fmla="*/ 6 h 388"/>
                <a:gd name="T16" fmla="*/ 7 w 448"/>
                <a:gd name="T17" fmla="*/ 6 h 388"/>
                <a:gd name="T18" fmla="*/ 7 w 448"/>
                <a:gd name="T19" fmla="*/ 6 h 388"/>
                <a:gd name="T20" fmla="*/ 7 w 448"/>
                <a:gd name="T21" fmla="*/ 6 h 388"/>
                <a:gd name="T22" fmla="*/ 7 w 448"/>
                <a:gd name="T23" fmla="*/ 6 h 388"/>
                <a:gd name="T24" fmla="*/ 7 w 448"/>
                <a:gd name="T25" fmla="*/ 6 h 388"/>
                <a:gd name="T26" fmla="*/ 7 w 448"/>
                <a:gd name="T27" fmla="*/ 6 h 388"/>
                <a:gd name="T28" fmla="*/ 7 w 448"/>
                <a:gd name="T29" fmla="*/ 6 h 388"/>
                <a:gd name="T30" fmla="*/ 7 w 448"/>
                <a:gd name="T31" fmla="*/ 6 h 388"/>
                <a:gd name="T32" fmla="*/ 7 w 448"/>
                <a:gd name="T33" fmla="*/ 6 h 388"/>
                <a:gd name="T34" fmla="*/ 7 w 448"/>
                <a:gd name="T35" fmla="*/ 6 h 388"/>
                <a:gd name="T36" fmla="*/ 7 w 448"/>
                <a:gd name="T37" fmla="*/ 6 h 388"/>
                <a:gd name="T38" fmla="*/ 7 w 448"/>
                <a:gd name="T39" fmla="*/ 6 h 388"/>
                <a:gd name="T40" fmla="*/ 7 w 448"/>
                <a:gd name="T41" fmla="*/ 6 h 388"/>
                <a:gd name="T42" fmla="*/ 7 w 448"/>
                <a:gd name="T43" fmla="*/ 6 h 388"/>
                <a:gd name="T44" fmla="*/ 7 w 448"/>
                <a:gd name="T45" fmla="*/ 6 h 388"/>
                <a:gd name="T46" fmla="*/ 7 w 448"/>
                <a:gd name="T47" fmla="*/ 6 h 388"/>
                <a:gd name="T48" fmla="*/ 7 w 448"/>
                <a:gd name="T49" fmla="*/ 6 h 388"/>
                <a:gd name="T50" fmla="*/ 7 w 448"/>
                <a:gd name="T51" fmla="*/ 6 h 388"/>
                <a:gd name="T52" fmla="*/ 7 w 448"/>
                <a:gd name="T53" fmla="*/ 6 h 388"/>
                <a:gd name="T54" fmla="*/ 7 w 448"/>
                <a:gd name="T55" fmla="*/ 6 h 388"/>
                <a:gd name="T56" fmla="*/ 7 w 448"/>
                <a:gd name="T57" fmla="*/ 6 h 388"/>
                <a:gd name="T58" fmla="*/ 7 w 448"/>
                <a:gd name="T59" fmla="*/ 6 h 388"/>
                <a:gd name="T60" fmla="*/ 7 w 448"/>
                <a:gd name="T61" fmla="*/ 6 h 388"/>
                <a:gd name="T62" fmla="*/ 7 w 448"/>
                <a:gd name="T63" fmla="*/ 6 h 388"/>
                <a:gd name="T64" fmla="*/ 7 w 448"/>
                <a:gd name="T65" fmla="*/ 6 h 388"/>
                <a:gd name="T66" fmla="*/ 7 w 448"/>
                <a:gd name="T67" fmla="*/ 6 h 388"/>
                <a:gd name="T68" fmla="*/ 7 w 448"/>
                <a:gd name="T69" fmla="*/ 6 h 388"/>
                <a:gd name="T70" fmla="*/ 7 w 448"/>
                <a:gd name="T71" fmla="*/ 6 h 388"/>
                <a:gd name="T72" fmla="*/ 7 w 448"/>
                <a:gd name="T73" fmla="*/ 6 h 388"/>
                <a:gd name="T74" fmla="*/ 7 w 448"/>
                <a:gd name="T75" fmla="*/ 6 h 388"/>
                <a:gd name="T76" fmla="*/ 7 w 448"/>
                <a:gd name="T77" fmla="*/ 6 h 388"/>
                <a:gd name="T78" fmla="*/ 7 w 448"/>
                <a:gd name="T79" fmla="*/ 6 h 388"/>
                <a:gd name="T80" fmla="*/ 7 w 448"/>
                <a:gd name="T81" fmla="*/ 6 h 388"/>
                <a:gd name="T82" fmla="*/ 6 w 448"/>
                <a:gd name="T83" fmla="*/ 6 h 3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8"/>
                <a:gd name="T127" fmla="*/ 0 h 388"/>
                <a:gd name="T128" fmla="*/ 448 w 448"/>
                <a:gd name="T129" fmla="*/ 388 h 3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8" h="388">
                  <a:moveTo>
                    <a:pt x="0" y="6"/>
                  </a:moveTo>
                  <a:lnTo>
                    <a:pt x="240" y="0"/>
                  </a:lnTo>
                  <a:lnTo>
                    <a:pt x="240" y="8"/>
                  </a:lnTo>
                  <a:lnTo>
                    <a:pt x="250" y="28"/>
                  </a:lnTo>
                  <a:lnTo>
                    <a:pt x="250" y="46"/>
                  </a:lnTo>
                  <a:lnTo>
                    <a:pt x="256" y="58"/>
                  </a:lnTo>
                  <a:lnTo>
                    <a:pt x="262" y="62"/>
                  </a:lnTo>
                  <a:lnTo>
                    <a:pt x="262" y="72"/>
                  </a:lnTo>
                  <a:lnTo>
                    <a:pt x="252" y="78"/>
                  </a:lnTo>
                  <a:lnTo>
                    <a:pt x="248" y="82"/>
                  </a:lnTo>
                  <a:lnTo>
                    <a:pt x="244" y="102"/>
                  </a:lnTo>
                  <a:lnTo>
                    <a:pt x="228" y="126"/>
                  </a:lnTo>
                  <a:lnTo>
                    <a:pt x="214" y="168"/>
                  </a:lnTo>
                  <a:lnTo>
                    <a:pt x="214" y="198"/>
                  </a:lnTo>
                  <a:lnTo>
                    <a:pt x="368" y="192"/>
                  </a:lnTo>
                  <a:lnTo>
                    <a:pt x="372" y="198"/>
                  </a:lnTo>
                  <a:lnTo>
                    <a:pt x="368" y="212"/>
                  </a:lnTo>
                  <a:lnTo>
                    <a:pt x="368" y="234"/>
                  </a:lnTo>
                  <a:lnTo>
                    <a:pt x="386" y="250"/>
                  </a:lnTo>
                  <a:lnTo>
                    <a:pt x="388" y="270"/>
                  </a:lnTo>
                  <a:lnTo>
                    <a:pt x="366" y="266"/>
                  </a:lnTo>
                  <a:lnTo>
                    <a:pt x="346" y="256"/>
                  </a:lnTo>
                  <a:lnTo>
                    <a:pt x="342" y="254"/>
                  </a:lnTo>
                  <a:lnTo>
                    <a:pt x="334" y="258"/>
                  </a:lnTo>
                  <a:lnTo>
                    <a:pt x="320" y="272"/>
                  </a:lnTo>
                  <a:lnTo>
                    <a:pt x="320" y="278"/>
                  </a:lnTo>
                  <a:lnTo>
                    <a:pt x="326" y="286"/>
                  </a:lnTo>
                  <a:lnTo>
                    <a:pt x="334" y="288"/>
                  </a:lnTo>
                  <a:lnTo>
                    <a:pt x="350" y="286"/>
                  </a:lnTo>
                  <a:lnTo>
                    <a:pt x="360" y="280"/>
                  </a:lnTo>
                  <a:lnTo>
                    <a:pt x="366" y="276"/>
                  </a:lnTo>
                  <a:lnTo>
                    <a:pt x="376" y="278"/>
                  </a:lnTo>
                  <a:lnTo>
                    <a:pt x="382" y="276"/>
                  </a:lnTo>
                  <a:lnTo>
                    <a:pt x="382" y="280"/>
                  </a:lnTo>
                  <a:lnTo>
                    <a:pt x="380" y="284"/>
                  </a:lnTo>
                  <a:lnTo>
                    <a:pt x="374" y="290"/>
                  </a:lnTo>
                  <a:lnTo>
                    <a:pt x="374" y="296"/>
                  </a:lnTo>
                  <a:lnTo>
                    <a:pt x="380" y="300"/>
                  </a:lnTo>
                  <a:lnTo>
                    <a:pt x="386" y="300"/>
                  </a:lnTo>
                  <a:lnTo>
                    <a:pt x="390" y="296"/>
                  </a:lnTo>
                  <a:lnTo>
                    <a:pt x="398" y="284"/>
                  </a:lnTo>
                  <a:lnTo>
                    <a:pt x="414" y="278"/>
                  </a:lnTo>
                  <a:lnTo>
                    <a:pt x="420" y="274"/>
                  </a:lnTo>
                  <a:lnTo>
                    <a:pt x="424" y="274"/>
                  </a:lnTo>
                  <a:lnTo>
                    <a:pt x="428" y="280"/>
                  </a:lnTo>
                  <a:lnTo>
                    <a:pt x="426" y="286"/>
                  </a:lnTo>
                  <a:lnTo>
                    <a:pt x="428" y="290"/>
                  </a:lnTo>
                  <a:lnTo>
                    <a:pt x="426" y="296"/>
                  </a:lnTo>
                  <a:lnTo>
                    <a:pt x="420" y="302"/>
                  </a:lnTo>
                  <a:lnTo>
                    <a:pt x="406" y="318"/>
                  </a:lnTo>
                  <a:lnTo>
                    <a:pt x="394" y="328"/>
                  </a:lnTo>
                  <a:lnTo>
                    <a:pt x="394" y="336"/>
                  </a:lnTo>
                  <a:lnTo>
                    <a:pt x="398" y="344"/>
                  </a:lnTo>
                  <a:lnTo>
                    <a:pt x="414" y="354"/>
                  </a:lnTo>
                  <a:lnTo>
                    <a:pt x="444" y="366"/>
                  </a:lnTo>
                  <a:lnTo>
                    <a:pt x="448" y="370"/>
                  </a:lnTo>
                  <a:lnTo>
                    <a:pt x="444" y="378"/>
                  </a:lnTo>
                  <a:lnTo>
                    <a:pt x="440" y="380"/>
                  </a:lnTo>
                  <a:lnTo>
                    <a:pt x="416" y="388"/>
                  </a:lnTo>
                  <a:lnTo>
                    <a:pt x="414" y="370"/>
                  </a:lnTo>
                  <a:lnTo>
                    <a:pt x="400" y="364"/>
                  </a:lnTo>
                  <a:lnTo>
                    <a:pt x="376" y="354"/>
                  </a:lnTo>
                  <a:lnTo>
                    <a:pt x="372" y="346"/>
                  </a:lnTo>
                  <a:lnTo>
                    <a:pt x="366" y="342"/>
                  </a:lnTo>
                  <a:lnTo>
                    <a:pt x="360" y="346"/>
                  </a:lnTo>
                  <a:lnTo>
                    <a:pt x="356" y="364"/>
                  </a:lnTo>
                  <a:lnTo>
                    <a:pt x="360" y="366"/>
                  </a:lnTo>
                  <a:lnTo>
                    <a:pt x="360" y="370"/>
                  </a:lnTo>
                  <a:lnTo>
                    <a:pt x="346" y="380"/>
                  </a:lnTo>
                  <a:lnTo>
                    <a:pt x="342" y="378"/>
                  </a:lnTo>
                  <a:lnTo>
                    <a:pt x="334" y="368"/>
                  </a:lnTo>
                  <a:lnTo>
                    <a:pt x="330" y="368"/>
                  </a:lnTo>
                  <a:lnTo>
                    <a:pt x="322" y="370"/>
                  </a:lnTo>
                  <a:lnTo>
                    <a:pt x="318" y="366"/>
                  </a:lnTo>
                  <a:lnTo>
                    <a:pt x="314" y="368"/>
                  </a:lnTo>
                  <a:lnTo>
                    <a:pt x="302" y="380"/>
                  </a:lnTo>
                  <a:lnTo>
                    <a:pt x="288" y="380"/>
                  </a:lnTo>
                  <a:lnTo>
                    <a:pt x="284" y="376"/>
                  </a:lnTo>
                  <a:lnTo>
                    <a:pt x="270" y="374"/>
                  </a:lnTo>
                  <a:lnTo>
                    <a:pt x="250" y="348"/>
                  </a:lnTo>
                  <a:lnTo>
                    <a:pt x="238" y="346"/>
                  </a:lnTo>
                  <a:lnTo>
                    <a:pt x="226" y="342"/>
                  </a:lnTo>
                  <a:lnTo>
                    <a:pt x="222" y="334"/>
                  </a:lnTo>
                  <a:lnTo>
                    <a:pt x="220" y="332"/>
                  </a:lnTo>
                  <a:lnTo>
                    <a:pt x="216" y="332"/>
                  </a:lnTo>
                  <a:lnTo>
                    <a:pt x="216" y="330"/>
                  </a:lnTo>
                  <a:lnTo>
                    <a:pt x="216" y="326"/>
                  </a:lnTo>
                  <a:lnTo>
                    <a:pt x="212" y="324"/>
                  </a:lnTo>
                  <a:lnTo>
                    <a:pt x="208" y="326"/>
                  </a:lnTo>
                  <a:lnTo>
                    <a:pt x="198" y="324"/>
                  </a:lnTo>
                  <a:lnTo>
                    <a:pt x="198" y="322"/>
                  </a:lnTo>
                  <a:lnTo>
                    <a:pt x="196" y="316"/>
                  </a:lnTo>
                  <a:lnTo>
                    <a:pt x="190" y="316"/>
                  </a:lnTo>
                  <a:lnTo>
                    <a:pt x="174" y="330"/>
                  </a:lnTo>
                  <a:lnTo>
                    <a:pt x="182" y="340"/>
                  </a:lnTo>
                  <a:lnTo>
                    <a:pt x="178" y="342"/>
                  </a:lnTo>
                  <a:lnTo>
                    <a:pt x="152" y="344"/>
                  </a:lnTo>
                  <a:lnTo>
                    <a:pt x="108" y="334"/>
                  </a:lnTo>
                  <a:lnTo>
                    <a:pt x="82" y="326"/>
                  </a:lnTo>
                  <a:lnTo>
                    <a:pt x="24" y="334"/>
                  </a:lnTo>
                  <a:lnTo>
                    <a:pt x="20" y="330"/>
                  </a:lnTo>
                  <a:lnTo>
                    <a:pt x="18" y="324"/>
                  </a:lnTo>
                  <a:lnTo>
                    <a:pt x="22" y="320"/>
                  </a:lnTo>
                  <a:lnTo>
                    <a:pt x="24" y="314"/>
                  </a:lnTo>
                  <a:lnTo>
                    <a:pt x="30" y="308"/>
                  </a:lnTo>
                  <a:lnTo>
                    <a:pt x="36" y="286"/>
                  </a:lnTo>
                  <a:lnTo>
                    <a:pt x="32" y="278"/>
                  </a:lnTo>
                  <a:lnTo>
                    <a:pt x="32" y="270"/>
                  </a:lnTo>
                  <a:lnTo>
                    <a:pt x="34" y="266"/>
                  </a:lnTo>
                  <a:lnTo>
                    <a:pt x="32" y="260"/>
                  </a:lnTo>
                  <a:lnTo>
                    <a:pt x="36" y="248"/>
                  </a:lnTo>
                  <a:lnTo>
                    <a:pt x="42" y="242"/>
                  </a:lnTo>
                  <a:lnTo>
                    <a:pt x="44" y="232"/>
                  </a:lnTo>
                  <a:lnTo>
                    <a:pt x="48" y="214"/>
                  </a:lnTo>
                  <a:lnTo>
                    <a:pt x="48" y="204"/>
                  </a:lnTo>
                  <a:lnTo>
                    <a:pt x="44" y="188"/>
                  </a:lnTo>
                  <a:lnTo>
                    <a:pt x="38" y="178"/>
                  </a:lnTo>
                  <a:lnTo>
                    <a:pt x="36" y="176"/>
                  </a:lnTo>
                  <a:lnTo>
                    <a:pt x="36" y="170"/>
                  </a:lnTo>
                  <a:lnTo>
                    <a:pt x="34" y="166"/>
                  </a:lnTo>
                  <a:lnTo>
                    <a:pt x="30" y="156"/>
                  </a:lnTo>
                  <a:lnTo>
                    <a:pt x="24" y="152"/>
                  </a:lnTo>
                  <a:lnTo>
                    <a:pt x="22" y="148"/>
                  </a:lnTo>
                  <a:lnTo>
                    <a:pt x="26" y="138"/>
                  </a:lnTo>
                  <a:lnTo>
                    <a:pt x="18" y="124"/>
                  </a:lnTo>
                  <a:lnTo>
                    <a:pt x="6" y="112"/>
                  </a:lnTo>
                  <a:lnTo>
                    <a:pt x="2" y="106"/>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grpSp>
      <p:sp>
        <p:nvSpPr>
          <p:cNvPr id="146439" name="Rectangle 62"/>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American Tort Reform Association; Insurance Information Institute</a:t>
            </a:r>
          </a:p>
        </p:txBody>
      </p:sp>
      <p:grpSp>
        <p:nvGrpSpPr>
          <p:cNvPr id="4" name="Group 63"/>
          <p:cNvGrpSpPr>
            <a:grpSpLocks/>
          </p:cNvGrpSpPr>
          <p:nvPr/>
        </p:nvGrpSpPr>
        <p:grpSpPr bwMode="auto">
          <a:xfrm>
            <a:off x="2426633" y="4075019"/>
            <a:ext cx="212725" cy="212725"/>
            <a:chOff x="3300" y="3702"/>
            <a:chExt cx="162" cy="162"/>
          </a:xfrm>
        </p:grpSpPr>
        <p:sp>
          <p:nvSpPr>
            <p:cNvPr id="146475"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5"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5" name="Group 66"/>
          <p:cNvGrpSpPr>
            <a:grpSpLocks/>
          </p:cNvGrpSpPr>
          <p:nvPr/>
        </p:nvGrpSpPr>
        <p:grpSpPr bwMode="auto">
          <a:xfrm>
            <a:off x="7153275" y="3568700"/>
            <a:ext cx="212725" cy="212725"/>
            <a:chOff x="3300" y="3702"/>
            <a:chExt cx="162" cy="162"/>
          </a:xfrm>
        </p:grpSpPr>
        <p:sp>
          <p:nvSpPr>
            <p:cNvPr id="146473" name="Oval 67"/>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8" name="AutoShape 68"/>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6" name="Group 75"/>
          <p:cNvGrpSpPr>
            <a:grpSpLocks/>
          </p:cNvGrpSpPr>
          <p:nvPr/>
        </p:nvGrpSpPr>
        <p:grpSpPr bwMode="auto">
          <a:xfrm>
            <a:off x="6133540" y="3536483"/>
            <a:ext cx="212725" cy="212725"/>
            <a:chOff x="3300" y="3702"/>
            <a:chExt cx="162" cy="162"/>
          </a:xfrm>
        </p:grpSpPr>
        <p:sp>
          <p:nvSpPr>
            <p:cNvPr id="146469" name="Oval 76"/>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57" name="AutoShape 77"/>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7" name="Group 81"/>
          <p:cNvGrpSpPr>
            <a:grpSpLocks/>
          </p:cNvGrpSpPr>
          <p:nvPr/>
        </p:nvGrpSpPr>
        <p:grpSpPr bwMode="auto">
          <a:xfrm>
            <a:off x="7794625" y="2713038"/>
            <a:ext cx="212725" cy="212725"/>
            <a:chOff x="3300" y="3702"/>
            <a:chExt cx="162" cy="162"/>
          </a:xfrm>
        </p:grpSpPr>
        <p:sp>
          <p:nvSpPr>
            <p:cNvPr id="146467" name="Oval 82"/>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63" name="AutoShape 83"/>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sp>
        <p:nvSpPr>
          <p:cNvPr id="146448" name="Line 90"/>
          <p:cNvSpPr>
            <a:spLocks noChangeShapeType="1"/>
          </p:cNvSpPr>
          <p:nvPr/>
        </p:nvSpPr>
        <p:spPr bwMode="auto">
          <a:xfrm>
            <a:off x="7259638" y="1539875"/>
            <a:ext cx="0" cy="2003425"/>
          </a:xfrm>
          <a:prstGeom prst="line">
            <a:avLst/>
          </a:prstGeom>
          <a:noFill/>
          <a:ln w="28575">
            <a:solidFill>
              <a:schemeClr val="tx1"/>
            </a:solidFill>
            <a:round/>
            <a:headEnd/>
            <a:tailEnd type="triangle" w="lg" len="med"/>
          </a:ln>
        </p:spPr>
        <p:txBody>
          <a:bodyPr/>
          <a:lstStyle/>
          <a:p>
            <a:endParaRPr lang="en-US"/>
          </a:p>
        </p:txBody>
      </p:sp>
      <p:sp>
        <p:nvSpPr>
          <p:cNvPr id="1991771" name="Rectangle 91"/>
          <p:cNvSpPr>
            <a:spLocks noChangeArrowheads="1"/>
          </p:cNvSpPr>
          <p:nvPr/>
        </p:nvSpPr>
        <p:spPr bwMode="blackWhite">
          <a:xfrm>
            <a:off x="5881688" y="1206500"/>
            <a:ext cx="1444625" cy="4699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a:solidFill>
                  <a:schemeClr val="bg1"/>
                </a:solidFill>
              </a:rPr>
              <a:t>West Virginia</a:t>
            </a:r>
          </a:p>
        </p:txBody>
      </p:sp>
      <p:sp>
        <p:nvSpPr>
          <p:cNvPr id="146450" name="Freeform 92"/>
          <p:cNvSpPr>
            <a:spLocks/>
          </p:cNvSpPr>
          <p:nvPr/>
        </p:nvSpPr>
        <p:spPr bwMode="auto">
          <a:xfrm rot="21424727">
            <a:off x="5516096" y="1762779"/>
            <a:ext cx="555625" cy="1908268"/>
          </a:xfrm>
          <a:custGeom>
            <a:avLst/>
            <a:gdLst>
              <a:gd name="T0" fmla="*/ 0 w 350"/>
              <a:gd name="T1" fmla="*/ 0 h 984"/>
              <a:gd name="T2" fmla="*/ 0 w 350"/>
              <a:gd name="T3" fmla="*/ 2147483647 h 984"/>
              <a:gd name="T4" fmla="*/ 2147483647 w 350"/>
              <a:gd name="T5" fmla="*/ 2147483647 h 984"/>
              <a:gd name="T6" fmla="*/ 0 60000 65536"/>
              <a:gd name="T7" fmla="*/ 0 60000 65536"/>
              <a:gd name="T8" fmla="*/ 0 60000 65536"/>
              <a:gd name="T9" fmla="*/ 0 w 350"/>
              <a:gd name="T10" fmla="*/ 0 h 984"/>
              <a:gd name="T11" fmla="*/ 350 w 350"/>
              <a:gd name="T12" fmla="*/ 984 h 984"/>
            </a:gdLst>
            <a:ahLst/>
            <a:cxnLst>
              <a:cxn ang="T6">
                <a:pos x="T0" y="T1"/>
              </a:cxn>
              <a:cxn ang="T7">
                <a:pos x="T2" y="T3"/>
              </a:cxn>
              <a:cxn ang="T8">
                <a:pos x="T4" y="T5"/>
              </a:cxn>
            </a:cxnLst>
            <a:rect l="T9" t="T10" r="T11" b="T12"/>
            <a:pathLst>
              <a:path w="350" h="984">
                <a:moveTo>
                  <a:pt x="0" y="0"/>
                </a:moveTo>
                <a:lnTo>
                  <a:pt x="0" y="984"/>
                </a:lnTo>
                <a:lnTo>
                  <a:pt x="350" y="984"/>
                </a:lnTo>
              </a:path>
            </a:pathLst>
          </a:custGeom>
          <a:noFill/>
          <a:ln w="28575" cap="flat" cmpd="sng">
            <a:solidFill>
              <a:schemeClr val="tx1"/>
            </a:solidFill>
            <a:prstDash val="solid"/>
            <a:round/>
            <a:headEnd type="none" w="med" len="med"/>
            <a:tailEnd type="triangle" w="lg" len="med"/>
          </a:ln>
        </p:spPr>
        <p:txBody>
          <a:bodyPr/>
          <a:lstStyle/>
          <a:p>
            <a:endParaRPr lang="en-US"/>
          </a:p>
        </p:txBody>
      </p:sp>
      <p:sp>
        <p:nvSpPr>
          <p:cNvPr id="1991773" name="Rectangle 93"/>
          <p:cNvSpPr>
            <a:spLocks noChangeArrowheads="1"/>
          </p:cNvSpPr>
          <p:nvPr/>
        </p:nvSpPr>
        <p:spPr bwMode="blackWhite">
          <a:xfrm>
            <a:off x="3848100" y="1076325"/>
            <a:ext cx="1870076" cy="8382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a:solidFill>
                  <a:schemeClr val="bg1"/>
                </a:solidFill>
              </a:rPr>
              <a:t>Illinois</a:t>
            </a:r>
          </a:p>
          <a:p>
            <a:pPr algn="ctr">
              <a:lnSpc>
                <a:spcPct val="90000"/>
              </a:lnSpc>
              <a:spcBef>
                <a:spcPct val="25000"/>
              </a:spcBef>
              <a:defRPr/>
            </a:pPr>
            <a:r>
              <a:rPr lang="en-US" sz="1400" b="1" dirty="0" smtClean="0">
                <a:solidFill>
                  <a:schemeClr val="bg1"/>
                </a:solidFill>
              </a:rPr>
              <a:t>Madison County</a:t>
            </a:r>
            <a:endParaRPr lang="en-US" sz="1400" b="1" dirty="0">
              <a:solidFill>
                <a:schemeClr val="bg1"/>
              </a:solidFill>
            </a:endParaRPr>
          </a:p>
        </p:txBody>
      </p:sp>
      <p:sp>
        <p:nvSpPr>
          <p:cNvPr id="146452" name="Line 96"/>
          <p:cNvSpPr>
            <a:spLocks noChangeShapeType="1"/>
          </p:cNvSpPr>
          <p:nvPr/>
        </p:nvSpPr>
        <p:spPr bwMode="auto">
          <a:xfrm flipH="1" flipV="1">
            <a:off x="8010525" y="2933699"/>
            <a:ext cx="258763" cy="849313"/>
          </a:xfrm>
          <a:prstGeom prst="line">
            <a:avLst/>
          </a:prstGeom>
          <a:noFill/>
          <a:ln w="28575">
            <a:solidFill>
              <a:schemeClr val="tx1"/>
            </a:solidFill>
            <a:round/>
            <a:headEnd/>
            <a:tailEnd type="triangle" w="lg" len="med"/>
          </a:ln>
        </p:spPr>
        <p:txBody>
          <a:bodyPr/>
          <a:lstStyle/>
          <a:p>
            <a:endParaRPr lang="en-US"/>
          </a:p>
        </p:txBody>
      </p:sp>
      <p:sp>
        <p:nvSpPr>
          <p:cNvPr id="1991777" name="Rectangle 97"/>
          <p:cNvSpPr>
            <a:spLocks noChangeArrowheads="1"/>
          </p:cNvSpPr>
          <p:nvPr/>
        </p:nvSpPr>
        <p:spPr bwMode="blackWhite">
          <a:xfrm>
            <a:off x="7440613" y="3862388"/>
            <a:ext cx="1444625" cy="790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endParaRPr lang="en-US" sz="1600" b="1" i="1" dirty="0" smtClean="0">
              <a:solidFill>
                <a:schemeClr val="bg1"/>
              </a:solidFill>
            </a:endParaRPr>
          </a:p>
          <a:p>
            <a:pPr algn="ctr">
              <a:lnSpc>
                <a:spcPct val="90000"/>
              </a:lnSpc>
              <a:spcBef>
                <a:spcPct val="25000"/>
              </a:spcBef>
              <a:defRPr/>
            </a:pPr>
            <a:r>
              <a:rPr lang="en-US" sz="1600" b="1" i="1" dirty="0" smtClean="0">
                <a:solidFill>
                  <a:schemeClr val="bg1"/>
                </a:solidFill>
              </a:rPr>
              <a:t>New York City Asbestos Litigation</a:t>
            </a:r>
            <a:endParaRPr lang="en-US" sz="1600" b="1" i="1" dirty="0">
              <a:solidFill>
                <a:schemeClr val="bg1"/>
              </a:solidFill>
            </a:endParaRPr>
          </a:p>
          <a:p>
            <a:pPr algn="ctr">
              <a:lnSpc>
                <a:spcPct val="90000"/>
              </a:lnSpc>
              <a:spcBef>
                <a:spcPct val="25000"/>
              </a:spcBef>
              <a:defRPr/>
            </a:pPr>
            <a:endParaRPr lang="en-US" sz="1400" b="1" dirty="0">
              <a:solidFill>
                <a:schemeClr val="bg1"/>
              </a:solidFill>
            </a:endParaRPr>
          </a:p>
        </p:txBody>
      </p:sp>
      <p:grpSp>
        <p:nvGrpSpPr>
          <p:cNvPr id="8" name="Group 98"/>
          <p:cNvGrpSpPr>
            <a:grpSpLocks/>
          </p:cNvGrpSpPr>
          <p:nvPr/>
        </p:nvGrpSpPr>
        <p:grpSpPr bwMode="auto">
          <a:xfrm>
            <a:off x="179388" y="1181101"/>
            <a:ext cx="2070100" cy="4165600"/>
            <a:chOff x="100" y="760"/>
            <a:chExt cx="1416" cy="2641"/>
          </a:xfrm>
        </p:grpSpPr>
        <p:sp>
          <p:nvSpPr>
            <p:cNvPr id="146461" name="Rectangle 99"/>
            <p:cNvSpPr>
              <a:spLocks noChangeArrowheads="1"/>
            </p:cNvSpPr>
            <p:nvPr/>
          </p:nvSpPr>
          <p:spPr bwMode="blackWhite">
            <a:xfrm>
              <a:off x="100" y="856"/>
              <a:ext cx="1416" cy="1336"/>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6462" name="Rectangle 100"/>
            <p:cNvSpPr>
              <a:spLocks noChangeArrowheads="1"/>
            </p:cNvSpPr>
            <p:nvPr/>
          </p:nvSpPr>
          <p:spPr bwMode="blackWhite">
            <a:xfrm>
              <a:off x="100" y="760"/>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Watch List</a:t>
              </a:r>
            </a:p>
          </p:txBody>
        </p:sp>
        <p:sp>
          <p:nvSpPr>
            <p:cNvPr id="146463" name="Text Box 101"/>
            <p:cNvSpPr txBox="1">
              <a:spLocks noChangeArrowheads="1"/>
            </p:cNvSpPr>
            <p:nvPr/>
          </p:nvSpPr>
          <p:spPr bwMode="auto">
            <a:xfrm>
              <a:off x="127" y="1079"/>
              <a:ext cx="1385" cy="121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200" b="1" dirty="0" smtClean="0"/>
                <a:t>Atlantic County, New Jersey</a:t>
              </a:r>
            </a:p>
            <a:p>
              <a:pPr marL="228600" indent="-228600" eaLnBrk="0" hangingPunct="0">
                <a:lnSpc>
                  <a:spcPct val="90000"/>
                </a:lnSpc>
                <a:spcBef>
                  <a:spcPct val="25000"/>
                </a:spcBef>
                <a:buClr>
                  <a:schemeClr val="accent2"/>
                </a:buClr>
                <a:buFont typeface="Wingdings" pitchFamily="2" charset="2"/>
                <a:buChar char="n"/>
              </a:pPr>
              <a:r>
                <a:rPr lang="en-US" sz="1200" b="1" dirty="0" smtClean="0"/>
                <a:t>Mississippi Delta</a:t>
              </a:r>
            </a:p>
            <a:p>
              <a:pPr marL="228600" indent="-228600" eaLnBrk="0" hangingPunct="0">
                <a:lnSpc>
                  <a:spcPct val="90000"/>
                </a:lnSpc>
                <a:spcBef>
                  <a:spcPct val="25000"/>
                </a:spcBef>
                <a:buClr>
                  <a:schemeClr val="accent2"/>
                </a:buClr>
                <a:buFont typeface="Wingdings" pitchFamily="2" charset="2"/>
                <a:buChar char="n"/>
              </a:pPr>
              <a:r>
                <a:rPr lang="en-US" sz="1200" b="1" dirty="0" smtClean="0"/>
                <a:t>Montana</a:t>
              </a:r>
            </a:p>
            <a:p>
              <a:pPr marL="228600" indent="-228600" eaLnBrk="0" hangingPunct="0">
                <a:lnSpc>
                  <a:spcPct val="90000"/>
                </a:lnSpc>
                <a:spcBef>
                  <a:spcPct val="25000"/>
                </a:spcBef>
                <a:buClr>
                  <a:schemeClr val="accent2"/>
                </a:buClr>
                <a:buFont typeface="Wingdings" pitchFamily="2" charset="2"/>
                <a:buChar char="n"/>
              </a:pPr>
              <a:r>
                <a:rPr lang="en-US" sz="1200" b="1" dirty="0" smtClean="0"/>
                <a:t>Nevada</a:t>
              </a:r>
            </a:p>
            <a:p>
              <a:pPr marL="228600" indent="-228600" eaLnBrk="0" hangingPunct="0">
                <a:lnSpc>
                  <a:spcPct val="90000"/>
                </a:lnSpc>
                <a:spcBef>
                  <a:spcPct val="25000"/>
                </a:spcBef>
                <a:buClr>
                  <a:schemeClr val="accent2"/>
                </a:buClr>
                <a:buFont typeface="Wingdings" pitchFamily="2" charset="2"/>
                <a:buChar char="n"/>
              </a:pPr>
              <a:r>
                <a:rPr lang="en-US" sz="1200" b="1" dirty="0" smtClean="0"/>
                <a:t>Newport News, Virginia</a:t>
              </a:r>
            </a:p>
            <a:p>
              <a:pPr marL="228600" indent="-228600" eaLnBrk="0" hangingPunct="0">
                <a:lnSpc>
                  <a:spcPct val="90000"/>
                </a:lnSpc>
                <a:spcBef>
                  <a:spcPct val="25000"/>
                </a:spcBef>
                <a:buClr>
                  <a:schemeClr val="accent2"/>
                </a:buClr>
                <a:buFont typeface="Wingdings" pitchFamily="2" charset="2"/>
                <a:buChar char="n"/>
              </a:pPr>
              <a:r>
                <a:rPr lang="en-US" sz="1200" b="1" dirty="0" smtClean="0"/>
                <a:t>Philadelphia, Pennsylvania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sp>
          <p:nvSpPr>
            <p:cNvPr id="146464" name="Rectangle 102"/>
            <p:cNvSpPr>
              <a:spLocks noChangeArrowheads="1"/>
            </p:cNvSpPr>
            <p:nvPr/>
          </p:nvSpPr>
          <p:spPr bwMode="blackWhite">
            <a:xfrm>
              <a:off x="100" y="2486"/>
              <a:ext cx="1416" cy="91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6465" name="Rectangle 103"/>
            <p:cNvSpPr>
              <a:spLocks noChangeArrowheads="1"/>
            </p:cNvSpPr>
            <p:nvPr/>
          </p:nvSpPr>
          <p:spPr bwMode="blackWhite">
            <a:xfrm>
              <a:off x="100" y="2270"/>
              <a:ext cx="1416" cy="409"/>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Dishonorable Mention</a:t>
              </a:r>
            </a:p>
          </p:txBody>
        </p:sp>
        <p:sp>
          <p:nvSpPr>
            <p:cNvPr id="146466" name="Text Box 104"/>
            <p:cNvSpPr txBox="1">
              <a:spLocks noChangeArrowheads="1"/>
            </p:cNvSpPr>
            <p:nvPr/>
          </p:nvSpPr>
          <p:spPr bwMode="auto">
            <a:xfrm>
              <a:off x="127" y="2709"/>
              <a:ext cx="1369" cy="359"/>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AL </a:t>
              </a:r>
              <a:r>
                <a:rPr lang="en-US" sz="1500" dirty="0"/>
                <a:t>Supreme Court</a:t>
              </a:r>
            </a:p>
            <a:p>
              <a:pPr marL="228600" indent="-228600" eaLnBrk="0" hangingPunct="0">
                <a:lnSpc>
                  <a:spcPct val="90000"/>
                </a:lnSpc>
                <a:spcBef>
                  <a:spcPct val="25000"/>
                </a:spcBef>
                <a:buClr>
                  <a:schemeClr val="accent2"/>
                </a:buClr>
                <a:buFont typeface="Wingdings" pitchFamily="2" charset="2"/>
                <a:buChar char="n"/>
              </a:pPr>
              <a:r>
                <a:rPr lang="en-US" sz="1500" dirty="0" smtClean="0"/>
                <a:t>PA Supreme Court</a:t>
              </a:r>
              <a:endParaRPr lang="en-US" sz="1500" dirty="0"/>
            </a:p>
          </p:txBody>
        </p:sp>
      </p:grpSp>
      <p:sp>
        <p:nvSpPr>
          <p:cNvPr id="146455" name="Line 84"/>
          <p:cNvSpPr>
            <a:spLocks noChangeShapeType="1"/>
          </p:cNvSpPr>
          <p:nvPr/>
        </p:nvSpPr>
        <p:spPr bwMode="auto">
          <a:xfrm flipH="1">
            <a:off x="2595282" y="3375213"/>
            <a:ext cx="255494" cy="632012"/>
          </a:xfrm>
          <a:prstGeom prst="line">
            <a:avLst/>
          </a:prstGeom>
          <a:noFill/>
          <a:ln w="28575">
            <a:solidFill>
              <a:schemeClr val="tx1"/>
            </a:solidFill>
            <a:round/>
            <a:headEnd/>
            <a:tailEnd type="triangle" w="lg" len="med"/>
          </a:ln>
        </p:spPr>
        <p:txBody>
          <a:bodyPr/>
          <a:lstStyle/>
          <a:p>
            <a:endParaRPr lang="en-US"/>
          </a:p>
        </p:txBody>
      </p:sp>
      <p:sp>
        <p:nvSpPr>
          <p:cNvPr id="109" name="Rectangle 89"/>
          <p:cNvSpPr>
            <a:spLocks noChangeArrowheads="1"/>
          </p:cNvSpPr>
          <p:nvPr/>
        </p:nvSpPr>
        <p:spPr bwMode="blackWhite">
          <a:xfrm>
            <a:off x="2790825" y="2762250"/>
            <a:ext cx="1209675" cy="59372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California</a:t>
            </a:r>
            <a:endParaRPr lang="en-US" sz="1600" b="1" i="1" dirty="0">
              <a:solidFill>
                <a:schemeClr val="bg1"/>
              </a:solidFill>
            </a:endParaRPr>
          </a:p>
        </p:txBody>
      </p:sp>
      <p:sp>
        <p:nvSpPr>
          <p:cNvPr id="110" name="Rectangle 89"/>
          <p:cNvSpPr>
            <a:spLocks noChangeArrowheads="1"/>
          </p:cNvSpPr>
          <p:nvPr/>
        </p:nvSpPr>
        <p:spPr bwMode="blackWhite">
          <a:xfrm>
            <a:off x="6368546" y="5773343"/>
            <a:ext cx="1495425" cy="536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Florida</a:t>
            </a:r>
            <a:endParaRPr lang="en-US" sz="1400" b="1" dirty="0">
              <a:solidFill>
                <a:schemeClr val="bg1"/>
              </a:solidFill>
            </a:endParaRPr>
          </a:p>
        </p:txBody>
      </p:sp>
      <p:grpSp>
        <p:nvGrpSpPr>
          <p:cNvPr id="9" name="Group 63"/>
          <p:cNvGrpSpPr>
            <a:grpSpLocks/>
          </p:cNvGrpSpPr>
          <p:nvPr/>
        </p:nvGrpSpPr>
        <p:grpSpPr bwMode="auto">
          <a:xfrm>
            <a:off x="7395053" y="5326437"/>
            <a:ext cx="212725" cy="212725"/>
            <a:chOff x="3300" y="3702"/>
            <a:chExt cx="162" cy="162"/>
          </a:xfrm>
        </p:grpSpPr>
        <p:sp>
          <p:nvSpPr>
            <p:cNvPr id="146459"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13"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cxnSp>
        <p:nvCxnSpPr>
          <p:cNvPr id="11" name="Straight Arrow Connector 10"/>
          <p:cNvCxnSpPr/>
          <p:nvPr/>
        </p:nvCxnSpPr>
        <p:spPr>
          <a:xfrm flipV="1">
            <a:off x="6888169" y="5346134"/>
            <a:ext cx="424946" cy="39410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99" name="Rectangle 4"/>
          <p:cNvSpPr>
            <a:spLocks noChangeArrowheads="1"/>
          </p:cNvSpPr>
          <p:nvPr/>
        </p:nvSpPr>
        <p:spPr bwMode="blackWhite">
          <a:xfrm>
            <a:off x="2328182" y="4933696"/>
            <a:ext cx="3985116" cy="150468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Volkswagen:  Massive tort actions, fines, penalties certain.  Are others vulnerable? Issue of cheating on environmental standards and liability looms large.</a:t>
            </a:r>
            <a:endParaRPr lang="en-US" b="1" dirty="0">
              <a:solidFill>
                <a:srgbClr val="FFFFFF"/>
              </a:solidFill>
            </a:endParaRPr>
          </a:p>
        </p:txBody>
      </p:sp>
      <p:sp>
        <p:nvSpPr>
          <p:cNvPr id="100" name="AutoShape 6"/>
          <p:cNvSpPr>
            <a:spLocks noChangeArrowheads="1"/>
          </p:cNvSpPr>
          <p:nvPr/>
        </p:nvSpPr>
        <p:spPr bwMode="blackWhite">
          <a:xfrm>
            <a:off x="3644548" y="3880900"/>
            <a:ext cx="2432203" cy="862096"/>
          </a:xfrm>
          <a:prstGeom prst="wedgeRectCallout">
            <a:avLst>
              <a:gd name="adj1" fmla="val 100979"/>
              <a:gd name="adj2" fmla="val 9087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Assignment of Benefits issue looms large in FL</a:t>
            </a:r>
            <a:endParaRPr lang="en-US" b="1" dirty="0">
              <a:solidFill>
                <a:schemeClr val="bg1"/>
              </a:solidFill>
              <a:cs typeface="+mn-cs"/>
            </a:endParaRPr>
          </a:p>
        </p:txBody>
      </p:sp>
    </p:spTree>
    <p:extLst>
      <p:ext uri="{BB962C8B-B14F-4D97-AF65-F5344CB8AC3E}">
        <p14:creationId xmlns:p14="http://schemas.microsoft.com/office/powerpoint/2010/main" val="30120270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53" presetClass="entr" presetSubtype="0" fill="hold" grpId="0" nodeType="afterEffect">
                                  <p:stCondLst>
                                    <p:cond delay="700"/>
                                  </p:stCondLst>
                                  <p:childTnLst>
                                    <p:set>
                                      <p:cBhvr>
                                        <p:cTn id="10" dur="1" fill="hold">
                                          <p:stCondLst>
                                            <p:cond delay="0"/>
                                          </p:stCondLst>
                                        </p:cTn>
                                        <p:tgtEl>
                                          <p:spTgt spid="99"/>
                                        </p:tgtEl>
                                        <p:attrNameLst>
                                          <p:attrName>style.visibility</p:attrName>
                                        </p:attrNameLst>
                                      </p:cBhvr>
                                      <p:to>
                                        <p:strVal val="visible"/>
                                      </p:to>
                                    </p:set>
                                    <p:anim calcmode="lin" valueType="num">
                                      <p:cBhvr>
                                        <p:cTn id="11" dur="500" fill="hold"/>
                                        <p:tgtEl>
                                          <p:spTgt spid="99"/>
                                        </p:tgtEl>
                                        <p:attrNameLst>
                                          <p:attrName>ppt_w</p:attrName>
                                        </p:attrNameLst>
                                      </p:cBhvr>
                                      <p:tavLst>
                                        <p:tav tm="0">
                                          <p:val>
                                            <p:fltVal val="0"/>
                                          </p:val>
                                        </p:tav>
                                        <p:tav tm="100000">
                                          <p:val>
                                            <p:strVal val="#ppt_w"/>
                                          </p:val>
                                        </p:tav>
                                      </p:tavLst>
                                    </p:anim>
                                    <p:anim calcmode="lin" valueType="num">
                                      <p:cBhvr>
                                        <p:cTn id="12" dur="500" fill="hold"/>
                                        <p:tgtEl>
                                          <p:spTgt spid="99"/>
                                        </p:tgtEl>
                                        <p:attrNameLst>
                                          <p:attrName>ppt_h</p:attrName>
                                        </p:attrNameLst>
                                      </p:cBhvr>
                                      <p:tavLst>
                                        <p:tav tm="0">
                                          <p:val>
                                            <p:fltVal val="0"/>
                                          </p:val>
                                        </p:tav>
                                        <p:tav tm="100000">
                                          <p:val>
                                            <p:strVal val="#ppt_h"/>
                                          </p:val>
                                        </p:tav>
                                      </p:tavLst>
                                    </p:anim>
                                    <p:animEffect transition="in" filter="fade">
                                      <p:cBhvr>
                                        <p:cTn id="13" dur="500"/>
                                        <p:tgtEl>
                                          <p:spTgt spid="99"/>
                                        </p:tgtEl>
                                      </p:cBhvr>
                                    </p:animEffect>
                                  </p:childTnLst>
                                </p:cTn>
                              </p:par>
                            </p:childTnLst>
                          </p:cTn>
                        </p:par>
                        <p:par>
                          <p:cTn id="14" fill="hold">
                            <p:stCondLst>
                              <p:cond delay="2200"/>
                            </p:stCondLst>
                            <p:childTnLst>
                              <p:par>
                                <p:cTn id="15" presetID="22" presetClass="entr" presetSubtype="2" fill="hold" grpId="0" nodeType="afterEffect">
                                  <p:stCondLst>
                                    <p:cond delay="700"/>
                                  </p:stCondLst>
                                  <p:childTnLst>
                                    <p:set>
                                      <p:cBhvr>
                                        <p:cTn id="16" dur="1" fill="hold">
                                          <p:stCondLst>
                                            <p:cond delay="0"/>
                                          </p:stCondLst>
                                        </p:cTn>
                                        <p:tgtEl>
                                          <p:spTgt spid="100"/>
                                        </p:tgtEl>
                                        <p:attrNameLst>
                                          <p:attrName>style.visibility</p:attrName>
                                        </p:attrNameLst>
                                      </p:cBhvr>
                                      <p:to>
                                        <p:strVal val="visible"/>
                                      </p:to>
                                    </p:set>
                                    <p:animEffect transition="in" filter="wipe(right)">
                                      <p:cBhvr>
                                        <p:cTn id="1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00" grpId="0" animBg="1"/>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2363724"/>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smtClean="0">
                <a:solidFill>
                  <a:srgbClr val="00B050"/>
                </a:solidFill>
              </a:rPr>
              <a:t>twitter.com/</a:t>
            </a:r>
            <a:r>
              <a:rPr lang="en-US" sz="3600" b="1" i="1" dirty="0" err="1" smtClean="0">
                <a:solidFill>
                  <a:srgbClr val="00B050"/>
                </a:solidFill>
              </a:rPr>
              <a:t>bob_Hartwig</a:t>
            </a:r>
            <a:endParaRPr lang="en-US" sz="3600" b="1" i="1" dirty="0" smtClean="0">
              <a:solidFill>
                <a:srgbClr val="00B050"/>
              </a:solidFill>
            </a:endParaRPr>
          </a:p>
          <a:p>
            <a:pPr algn="ctr" eaLnBrk="0" hangingPunct="0">
              <a:lnSpc>
                <a:spcPct val="90000"/>
              </a:lnSpc>
              <a:spcBef>
                <a:spcPct val="25000"/>
              </a:spcBef>
              <a:buClr>
                <a:schemeClr val="accent2"/>
              </a:buClr>
              <a:buFont typeface="Wingdings" pitchFamily="2" charset="2"/>
              <a:buNone/>
            </a:pPr>
            <a:r>
              <a:rPr lang="en-US" sz="3600" b="1" i="1" dirty="0" smtClean="0">
                <a:solidFill>
                  <a:srgbClr val="00B050"/>
                </a:solidFill>
              </a:rPr>
              <a:t>Download at </a:t>
            </a:r>
            <a:r>
              <a:rPr lang="en-US" sz="3600" b="1" i="1" dirty="0" smtClean="0">
                <a:solidFill>
                  <a:srgbClr val="00B050"/>
                </a:solidFill>
                <a:hlinkClick r:id="rId3"/>
              </a:rPr>
              <a:t>www.iii.org/presentations</a:t>
            </a:r>
            <a:r>
              <a:rPr lang="en-US" sz="3600" b="1" i="1" dirty="0" smtClean="0">
                <a:solidFill>
                  <a:srgbClr val="00B050"/>
                </a:solidFill>
              </a:rPr>
              <a:t> </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152</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8" name="Rectangle 4"/>
          <p:cNvSpPr>
            <a:spLocks noChangeArrowheads="1"/>
          </p:cNvSpPr>
          <p:nvPr/>
        </p:nvSpPr>
        <p:spPr bwMode="auto">
          <a:xfrm>
            <a:off x="244272" y="6263007"/>
            <a:ext cx="8640966"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A.M. Best; Barclays research for estimates.</a:t>
            </a:r>
            <a:endParaRPr lang="en-US" sz="1100" dirty="0">
              <a:solidFill>
                <a:srgbClr val="000000"/>
              </a:solidFill>
            </a:endParaRPr>
          </a:p>
        </p:txBody>
      </p:sp>
      <p:sp>
        <p:nvSpPr>
          <p:cNvPr id="16408" name="Rectangle 7"/>
          <p:cNvSpPr>
            <a:spLocks noChangeArrowheads="1"/>
          </p:cNvSpPr>
          <p:nvPr/>
        </p:nvSpPr>
        <p:spPr bwMode="black">
          <a:xfrm>
            <a:off x="244272" y="1790860"/>
            <a:ext cx="160914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smtClean="0">
                <a:solidFill>
                  <a:srgbClr val="225A7A"/>
                </a:solidFill>
              </a:rPr>
              <a:t>Reserve Change</a:t>
            </a:r>
            <a:endParaRPr lang="en-US" sz="1600" b="1" dirty="0">
              <a:solidFill>
                <a:srgbClr val="225A7A"/>
              </a:solidFill>
            </a:endParaRPr>
          </a:p>
        </p:txBody>
      </p:sp>
      <p:sp>
        <p:nvSpPr>
          <p:cNvPr id="21" name="Rectangle 3"/>
          <p:cNvSpPr txBox="1">
            <a:spLocks noChangeArrowheads="1"/>
          </p:cNvSpPr>
          <p:nvPr/>
        </p:nvSpPr>
        <p:spPr bwMode="black">
          <a:xfrm>
            <a:off x="42356" y="-64758"/>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latin typeface="Arial" panose="020B0604020202020204" pitchFamily="34" charset="0"/>
              </a:rPr>
              <a:t>P/C Insurance Loss Reserve Development, 1992 – 2017E*</a:t>
            </a:r>
          </a:p>
        </p:txBody>
      </p:sp>
      <p:pic>
        <p:nvPicPr>
          <p:cNvPr id="2" name="Picture 1"/>
          <p:cNvPicPr>
            <a:picLocks noChangeAspect="1"/>
          </p:cNvPicPr>
          <p:nvPr/>
        </p:nvPicPr>
        <p:blipFill>
          <a:blip r:embed="rId4"/>
          <a:stretch>
            <a:fillRect/>
          </a:stretch>
        </p:blipFill>
        <p:spPr>
          <a:xfrm>
            <a:off x="42356" y="2498647"/>
            <a:ext cx="7991098" cy="3704785"/>
          </a:xfrm>
          <a:prstGeom prst="rect">
            <a:avLst/>
          </a:prstGeom>
        </p:spPr>
      </p:pic>
      <p:sp>
        <p:nvSpPr>
          <p:cNvPr id="8" name="AutoShape 6"/>
          <p:cNvSpPr>
            <a:spLocks noChangeArrowheads="1"/>
          </p:cNvSpPr>
          <p:nvPr/>
        </p:nvSpPr>
        <p:spPr bwMode="blackWhite">
          <a:xfrm>
            <a:off x="4017818" y="1120017"/>
            <a:ext cx="3805381" cy="1336855"/>
          </a:xfrm>
          <a:prstGeom prst="wedgeRectCallout">
            <a:avLst>
              <a:gd name="adj1" fmla="val 14539"/>
              <a:gd name="adj2" fmla="val 9721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Reserve releases are expected to gradually taper off slowly, but will continue to benefit the bottom line and combined ratio through at least 2017</a:t>
            </a:r>
            <a:endParaRPr lang="en-US" b="1" dirty="0">
              <a:solidFill>
                <a:schemeClr val="bg1"/>
              </a:solidFill>
              <a:cs typeface="+mn-cs"/>
            </a:endParaRPr>
          </a:p>
        </p:txBody>
      </p:sp>
    </p:spTree>
    <p:custDataLst>
      <p:tags r:id="rId1"/>
    </p:custDataLst>
    <p:extLst>
      <p:ext uri="{BB962C8B-B14F-4D97-AF65-F5344CB8AC3E}">
        <p14:creationId xmlns:p14="http://schemas.microsoft.com/office/powerpoint/2010/main" val="35031603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solidFill>
            <a:srgbClr val="002060"/>
          </a:solidFill>
          <a:ln w="12700" cap="flat" algn="ctr">
            <a:noFill/>
          </a:ln>
        </p:spPr>
        <p:txBody>
          <a:bodyPr/>
          <a:lstStyle/>
          <a:p>
            <a:pPr algn="ctr" defTabSz="914400" eaLnBrk="1" hangingPunct="1">
              <a:lnSpc>
                <a:spcPct val="95000"/>
              </a:lnSpc>
              <a:spcBef>
                <a:spcPct val="25000"/>
              </a:spcBef>
            </a:pPr>
            <a:r>
              <a:rPr lang="en-US" sz="4200" dirty="0" smtClean="0">
                <a:solidFill>
                  <a:schemeClr val="bg1"/>
                </a:solidFill>
              </a:rPr>
              <a:t>Profitability &amp; Politics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17</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17</a:t>
            </a:fld>
            <a:endParaRPr lang="en-US"/>
          </a:p>
        </p:txBody>
      </p:sp>
      <p:sp>
        <p:nvSpPr>
          <p:cNvPr id="10" name="Rectangle 8"/>
          <p:cNvSpPr>
            <a:spLocks noChangeArrowheads="1"/>
          </p:cNvSpPr>
          <p:nvPr/>
        </p:nvSpPr>
        <p:spPr bwMode="auto">
          <a:xfrm>
            <a:off x="449194" y="4919931"/>
            <a:ext cx="7842715" cy="12003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i="1" dirty="0" smtClean="0">
                <a:solidFill>
                  <a:srgbClr val="FF0000"/>
                </a:solidFill>
              </a:rPr>
              <a:t>How Is Profitability Affected by the President’s Political Party?</a:t>
            </a:r>
            <a:endParaRPr lang="en-US" sz="4000" b="1" i="1" dirty="0">
              <a:solidFill>
                <a:srgbClr val="FF0000"/>
              </a:solidFill>
            </a:endParaRPr>
          </a:p>
        </p:txBody>
      </p:sp>
    </p:spTree>
    <p:extLst>
      <p:ext uri="{BB962C8B-B14F-4D97-AF65-F5344CB8AC3E}">
        <p14:creationId xmlns:p14="http://schemas.microsoft.com/office/powerpoint/2010/main" val="234788789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0"/>
                                        </p:tgtEl>
                                        <p:attrNameLst>
                                          <p:attrName>style.visibility</p:attrName>
                                        </p:attrNameLst>
                                      </p:cBhvr>
                                      <p:to>
                                        <p:strVal val="visible"/>
                                      </p:to>
                                    </p:set>
                                    <p:animEffect transition="in" filter="barn(outVertical)">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5362" name="Object 2"/>
          <p:cNvGraphicFramePr>
            <a:graphicFrameLocks noGrp="1" noChangeAspect="1"/>
          </p:cNvGraphicFramePr>
          <p:nvPr>
            <p:ph type="chart" idx="4294967295"/>
            <p:extLst>
              <p:ext uri="{D42A27DB-BD31-4B8C-83A1-F6EECF244321}">
                <p14:modId xmlns:p14="http://schemas.microsoft.com/office/powerpoint/2010/main" val="4197236620"/>
              </p:ext>
            </p:extLst>
          </p:nvPr>
        </p:nvGraphicFramePr>
        <p:xfrm>
          <a:off x="0" y="1228725"/>
          <a:ext cx="8566150" cy="5210175"/>
        </p:xfrm>
        <a:graphic>
          <a:graphicData uri="http://schemas.openxmlformats.org/presentationml/2006/ole">
            <mc:AlternateContent xmlns:mc="http://schemas.openxmlformats.org/markup-compatibility/2006">
              <mc:Choice xmlns:v="urn:schemas-microsoft-com:vml" Requires="v">
                <p:oleObj spid="_x0000_s28378341" name="Chart" r:id="rId4" imgW="8629689" imgH="5248240" progId="MSGraph.Chart.8">
                  <p:embed followColorScheme="full"/>
                </p:oleObj>
              </mc:Choice>
              <mc:Fallback>
                <p:oleObj name="Chart" r:id="rId4" imgW="8629689" imgH="5248240" progId="MSGraph.Chart.8">
                  <p:embed followColorScheme="full"/>
                  <p:pic>
                    <p:nvPicPr>
                      <p:cNvPr id="0" name=""/>
                      <p:cNvPicPr>
                        <a:picLocks noChangeAspect="1" noChangeArrowheads="1"/>
                      </p:cNvPicPr>
                      <p:nvPr/>
                    </p:nvPicPr>
                    <p:blipFill>
                      <a:blip r:embed="rId5"/>
                      <a:srcRect/>
                      <a:stretch>
                        <a:fillRect/>
                      </a:stretch>
                    </p:blipFill>
                    <p:spPr bwMode="auto">
                      <a:xfrm>
                        <a:off x="0" y="1228725"/>
                        <a:ext cx="8566150" cy="5210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3" name="Rectangle 4"/>
          <p:cNvSpPr>
            <a:spLocks noChangeArrowheads="1"/>
          </p:cNvSpPr>
          <p:nvPr/>
        </p:nvSpPr>
        <p:spPr bwMode="auto">
          <a:xfrm>
            <a:off x="34412" y="6388592"/>
            <a:ext cx="8428652" cy="400752"/>
          </a:xfrm>
          <a:prstGeom prst="rect">
            <a:avLst/>
          </a:prstGeom>
          <a:noFill/>
          <a:ln w="9525">
            <a:noFill/>
            <a:miter lim="800000"/>
            <a:headEnd/>
            <a:tailEnd/>
          </a:ln>
        </p:spPr>
        <p:txBody>
          <a:bodyPr wrap="square" lIns="92075" tIns="46038" rIns="92075" bIns="46038">
            <a:spAutoFit/>
          </a:bodyPr>
          <a:lstStyle/>
          <a:p>
            <a:pPr>
              <a:spcBef>
                <a:spcPct val="0"/>
              </a:spcBef>
              <a:buClrTx/>
              <a:buFontTx/>
              <a:buNone/>
            </a:pPr>
            <a:r>
              <a:rPr lang="en-US" sz="1000" dirty="0" smtClean="0">
                <a:latin typeface="Arial" charset="0"/>
              </a:rPr>
              <a:t>*Truman </a:t>
            </a:r>
            <a:r>
              <a:rPr lang="en-US" sz="1000" dirty="0">
                <a:latin typeface="Arial" charset="0"/>
              </a:rPr>
              <a:t>administration ROE of 6.97% based on 3 years only, </a:t>
            </a:r>
            <a:r>
              <a:rPr lang="en-US" sz="1000" dirty="0" smtClean="0">
                <a:latin typeface="Arial" charset="0"/>
              </a:rPr>
              <a:t>1950-52;</a:t>
            </a:r>
            <a:r>
              <a:rPr lang="en-US" sz="1000" dirty="0" smtClean="0"/>
              <a:t>.</a:t>
            </a:r>
            <a:endParaRPr lang="en-US" sz="1000" dirty="0">
              <a:latin typeface="Arial" charset="0"/>
            </a:endParaRPr>
          </a:p>
          <a:p>
            <a:pPr>
              <a:spcBef>
                <a:spcPct val="0"/>
              </a:spcBef>
              <a:buClrTx/>
              <a:buFontTx/>
              <a:buNone/>
            </a:pPr>
            <a:r>
              <a:rPr lang="en-US" sz="1000" dirty="0" smtClean="0">
                <a:latin typeface="Arial" charset="0"/>
              </a:rPr>
              <a:t>  Source</a:t>
            </a:r>
            <a:r>
              <a:rPr lang="en-US" sz="1000" dirty="0">
                <a:latin typeface="Arial" charset="0"/>
              </a:rPr>
              <a:t>: Insurance Information Institute</a:t>
            </a:r>
          </a:p>
        </p:txBody>
      </p:sp>
      <p:sp>
        <p:nvSpPr>
          <p:cNvPr id="7045125" name="Text Box 5"/>
          <p:cNvSpPr txBox="1">
            <a:spLocks noChangeArrowheads="1"/>
          </p:cNvSpPr>
          <p:nvPr/>
        </p:nvSpPr>
        <p:spPr bwMode="auto">
          <a:xfrm>
            <a:off x="5718175" y="2482850"/>
            <a:ext cx="3273425" cy="1421928"/>
          </a:xfrm>
          <a:prstGeom prst="rect">
            <a:avLst/>
          </a:prstGeom>
          <a:solidFill>
            <a:schemeClr val="bg1"/>
          </a:solidFill>
          <a:ln w="38100">
            <a:solidFill>
              <a:srgbClr val="FF0000"/>
            </a:solidFill>
            <a:miter lim="800000"/>
            <a:headEnd type="none" w="sm" len="sm"/>
            <a:tailEnd type="none" w="sm" len="sm"/>
          </a:ln>
        </p:spPr>
        <p:txBody>
          <a:bodyPr wrap="square">
            <a:spAutoFit/>
          </a:bodyPr>
          <a:lstStyle/>
          <a:p>
            <a:pPr algn="ctr">
              <a:lnSpc>
                <a:spcPct val="90000"/>
              </a:lnSpc>
              <a:buClrTx/>
              <a:buFontTx/>
              <a:buNone/>
            </a:pPr>
            <a:r>
              <a:rPr lang="en-US" sz="2400" b="1" dirty="0">
                <a:latin typeface="Arial" charset="0"/>
              </a:rPr>
              <a:t>OVERALL RECORD: </a:t>
            </a:r>
            <a:r>
              <a:rPr lang="en-US" sz="2400" b="1" u="sng" dirty="0" smtClean="0">
                <a:latin typeface="Arial" charset="0"/>
              </a:rPr>
              <a:t>1950-2014</a:t>
            </a:r>
            <a:r>
              <a:rPr lang="en-US" sz="2400" b="1" dirty="0" smtClean="0">
                <a:latin typeface="Arial" charset="0"/>
              </a:rPr>
              <a:t>*</a:t>
            </a:r>
            <a:endParaRPr lang="en-US" sz="2400" b="1" dirty="0">
              <a:latin typeface="Arial" charset="0"/>
            </a:endParaRPr>
          </a:p>
          <a:p>
            <a:pPr>
              <a:lnSpc>
                <a:spcPct val="90000"/>
              </a:lnSpc>
              <a:buClrTx/>
              <a:buFontTx/>
              <a:buNone/>
            </a:pPr>
            <a:r>
              <a:rPr lang="en-US" sz="2400" b="1" dirty="0">
                <a:solidFill>
                  <a:srgbClr val="3333FF"/>
                </a:solidFill>
                <a:latin typeface="Arial" charset="0"/>
              </a:rPr>
              <a:t>Democrats	  </a:t>
            </a:r>
            <a:r>
              <a:rPr lang="en-US" sz="2400" b="1" dirty="0" smtClean="0">
                <a:solidFill>
                  <a:srgbClr val="3333FF"/>
                </a:solidFill>
                <a:latin typeface="Arial" charset="0"/>
              </a:rPr>
              <a:t>7.72%</a:t>
            </a:r>
            <a:endParaRPr lang="en-US" sz="2400" b="1" dirty="0">
              <a:solidFill>
                <a:srgbClr val="3333FF"/>
              </a:solidFill>
              <a:latin typeface="Arial" charset="0"/>
            </a:endParaRPr>
          </a:p>
          <a:p>
            <a:pPr>
              <a:lnSpc>
                <a:spcPct val="90000"/>
              </a:lnSpc>
              <a:buClrTx/>
              <a:buFontTx/>
              <a:buNone/>
            </a:pPr>
            <a:r>
              <a:rPr lang="en-US" sz="2400" b="1" dirty="0">
                <a:solidFill>
                  <a:srgbClr val="FF0000"/>
                </a:solidFill>
                <a:latin typeface="Arial" charset="0"/>
              </a:rPr>
              <a:t>Republicans	  </a:t>
            </a:r>
            <a:r>
              <a:rPr lang="en-US" sz="2400" b="1" dirty="0" smtClean="0">
                <a:solidFill>
                  <a:srgbClr val="FF0000"/>
                </a:solidFill>
                <a:latin typeface="Arial" charset="0"/>
              </a:rPr>
              <a:t>7.85%</a:t>
            </a:r>
            <a:endParaRPr lang="en-US" sz="2400" b="1" dirty="0">
              <a:solidFill>
                <a:srgbClr val="FF0000"/>
              </a:solidFill>
              <a:latin typeface="Arial" charset="0"/>
            </a:endParaRPr>
          </a:p>
        </p:txBody>
      </p:sp>
      <p:sp>
        <p:nvSpPr>
          <p:cNvPr id="7045126" name="Text Box 6"/>
          <p:cNvSpPr txBox="1">
            <a:spLocks noChangeArrowheads="1"/>
          </p:cNvSpPr>
          <p:nvPr/>
        </p:nvSpPr>
        <p:spPr bwMode="auto">
          <a:xfrm>
            <a:off x="5405281" y="4106510"/>
            <a:ext cx="3429000" cy="1419225"/>
          </a:xfrm>
          <a:prstGeom prst="rect">
            <a:avLst/>
          </a:prstGeom>
          <a:noFill/>
          <a:ln w="38100">
            <a:solidFill>
              <a:srgbClr val="FF0000"/>
            </a:solidFill>
            <a:miter lim="800000"/>
            <a:headEnd type="none" w="sm" len="sm"/>
            <a:tailEnd type="none" w="sm" len="sm"/>
          </a:ln>
          <a:effectLst/>
        </p:spPr>
        <p:txBody>
          <a:bodyPr>
            <a:spAutoFit/>
          </a:bodyPr>
          <a:lstStyle/>
          <a:p>
            <a:pPr algn="ctr">
              <a:lnSpc>
                <a:spcPct val="90000"/>
              </a:lnSpc>
              <a:buClrTx/>
              <a:buFontTx/>
              <a:buNone/>
              <a:defRPr/>
            </a:pPr>
            <a:r>
              <a:rPr lang="en-US" sz="2400" b="1" dirty="0">
                <a:solidFill>
                  <a:srgbClr val="3333FF"/>
                </a:solidFill>
                <a:latin typeface="Arial" pitchFamily="34" charset="0"/>
                <a:cs typeface="Arial" pitchFamily="34" charset="0"/>
              </a:rPr>
              <a:t>Party of President has marginal bearing on profitability of P/C insurance industry</a:t>
            </a:r>
          </a:p>
        </p:txBody>
      </p:sp>
      <p:sp>
        <p:nvSpPr>
          <p:cNvPr id="7" name="Rectangle 2"/>
          <p:cNvSpPr txBox="1">
            <a:spLocks noChangeArrowheads="1"/>
          </p:cNvSpPr>
          <p:nvPr/>
        </p:nvSpPr>
        <p:spPr>
          <a:xfrm>
            <a:off x="131301" y="0"/>
            <a:ext cx="7557525" cy="860425"/>
          </a:xfrm>
          <a:prstGeom prst="rect">
            <a:avLst/>
          </a:prstGeom>
        </p:spPr>
        <p:txBody>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P/C</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a:t>
            </a:r>
            <a:r>
              <a:rPr lang="en-US" sz="3000" b="1" kern="0" noProof="0" dirty="0" smtClean="0">
                <a:solidFill>
                  <a:srgbClr val="225A7A"/>
                </a:solidFill>
                <a:ea typeface="+mj-ea"/>
                <a:cs typeface="+mj-cs"/>
              </a:rPr>
              <a:t>I</a:t>
            </a:r>
            <a:r>
              <a:rPr lang="en-US" sz="3000" b="1" kern="0" dirty="0" err="1" smtClean="0">
                <a:solidFill>
                  <a:srgbClr val="225A7A"/>
                </a:solidFill>
                <a:ea typeface="+mj-ea"/>
                <a:cs typeface="+mj-cs"/>
              </a:rPr>
              <a:t>nsurance</a:t>
            </a:r>
            <a:r>
              <a:rPr lang="en-US" sz="3000" b="1" kern="0" dirty="0" smtClean="0">
                <a:solidFill>
                  <a:srgbClr val="225A7A"/>
                </a:solidFill>
                <a:ea typeface="+mj-ea"/>
                <a:cs typeface="+mj-cs"/>
              </a:rPr>
              <a:t> Industry ROE by Presidential Administration, 1950-2014*</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Tree>
    <p:extLst>
      <p:ext uri="{BB962C8B-B14F-4D97-AF65-F5344CB8AC3E}">
        <p14:creationId xmlns:p14="http://schemas.microsoft.com/office/powerpoint/2010/main" val="154823618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7045125"/>
                                        </p:tgtEl>
                                        <p:attrNameLst>
                                          <p:attrName>style.visibility</p:attrName>
                                        </p:attrNameLst>
                                      </p:cBhvr>
                                      <p:to>
                                        <p:strVal val="visible"/>
                                      </p:to>
                                    </p:set>
                                    <p:animEffect transition="in" filter="dissolve">
                                      <p:cBhvr>
                                        <p:cTn id="7" dur="500"/>
                                        <p:tgtEl>
                                          <p:spTgt spid="7045125"/>
                                        </p:tgtEl>
                                      </p:cBhvr>
                                    </p:animEffect>
                                  </p:childTnLst>
                                </p:cTn>
                              </p:par>
                            </p:childTnLst>
                          </p:cTn>
                        </p:par>
                        <p:par>
                          <p:cTn id="8" fill="hold">
                            <p:stCondLst>
                              <p:cond delay="1500"/>
                            </p:stCondLst>
                            <p:childTnLst>
                              <p:par>
                                <p:cTn id="9" presetID="9" presetClass="entr" presetSubtype="0" fill="hold" grpId="0" nodeType="afterEffect">
                                  <p:stCondLst>
                                    <p:cond delay="1000"/>
                                  </p:stCondLst>
                                  <p:childTnLst>
                                    <p:set>
                                      <p:cBhvr>
                                        <p:cTn id="10" dur="1" fill="hold">
                                          <p:stCondLst>
                                            <p:cond delay="0"/>
                                          </p:stCondLst>
                                        </p:cTn>
                                        <p:tgtEl>
                                          <p:spTgt spid="7045126"/>
                                        </p:tgtEl>
                                        <p:attrNameLst>
                                          <p:attrName>style.visibility</p:attrName>
                                        </p:attrNameLst>
                                      </p:cBhvr>
                                      <p:to>
                                        <p:strVal val="visible"/>
                                      </p:to>
                                    </p:set>
                                    <p:animEffect transition="in" filter="dissolve">
                                      <p:cBhvr>
                                        <p:cTn id="11" dur="500"/>
                                        <p:tgtEl>
                                          <p:spTgt spid="704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45125" grpId="0" animBg="1"/>
      <p:bldP spid="7045126"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046146" name="Object 2"/>
          <p:cNvGraphicFramePr>
            <a:graphicFrameLocks noChangeAspect="1"/>
          </p:cNvGraphicFramePr>
          <p:nvPr>
            <p:extLst/>
          </p:nvPr>
        </p:nvGraphicFramePr>
        <p:xfrm>
          <a:off x="0" y="1236408"/>
          <a:ext cx="8880475" cy="5891213"/>
        </p:xfrm>
        <a:graphic>
          <a:graphicData uri="http://schemas.openxmlformats.org/presentationml/2006/ole">
            <mc:AlternateContent xmlns:mc="http://schemas.openxmlformats.org/markup-compatibility/2006">
              <mc:Choice xmlns:v="urn:schemas-microsoft-com:vml" Requires="v">
                <p:oleObj spid="_x0000_s28522512" name="Chart" r:id="rId4" imgW="8286815" imgH="5524639" progId="MSGraph.Chart.8">
                  <p:embed followColorScheme="full"/>
                </p:oleObj>
              </mc:Choice>
              <mc:Fallback>
                <p:oleObj name="Chart" r:id="rId4" imgW="8286815" imgH="5524639" progId="MSGraph.Chart.8">
                  <p:embed followColorScheme="full"/>
                  <p:pic>
                    <p:nvPicPr>
                      <p:cNvPr id="0" name=""/>
                      <p:cNvPicPr>
                        <a:picLocks noChangeAspect="1" noChangeArrowheads="1"/>
                      </p:cNvPicPr>
                      <p:nvPr/>
                    </p:nvPicPr>
                    <p:blipFill>
                      <a:blip r:embed="rId5"/>
                      <a:srcRect/>
                      <a:stretch>
                        <a:fillRect/>
                      </a:stretch>
                    </p:blipFill>
                    <p:spPr bwMode="auto">
                      <a:xfrm>
                        <a:off x="0" y="1236408"/>
                        <a:ext cx="8880475" cy="5891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46148" name="Rectangle 4"/>
          <p:cNvSpPr>
            <a:spLocks noChangeArrowheads="1"/>
          </p:cNvSpPr>
          <p:nvPr/>
        </p:nvSpPr>
        <p:spPr bwMode="auto">
          <a:xfrm>
            <a:off x="1339652" y="1152833"/>
            <a:ext cx="6875207" cy="366713"/>
          </a:xfrm>
          <a:prstGeom prst="rect">
            <a:avLst/>
          </a:prstGeom>
          <a:noFill/>
          <a:ln w="9525">
            <a:noFill/>
            <a:miter lim="800000"/>
            <a:headEnd/>
            <a:tailEnd/>
          </a:ln>
        </p:spPr>
        <p:txBody>
          <a:bodyPr wrap="square" lIns="92075" tIns="46038" rIns="92075" bIns="46038">
            <a:spAutoFit/>
          </a:bodyPr>
          <a:lstStyle/>
          <a:p>
            <a:pPr>
              <a:spcBef>
                <a:spcPct val="0"/>
              </a:spcBef>
              <a:buClrTx/>
              <a:buFontTx/>
              <a:buNone/>
            </a:pPr>
            <a:r>
              <a:rPr lang="en-US" sz="1800" b="1" dirty="0">
                <a:solidFill>
                  <a:srgbClr val="3333FF"/>
                </a:solidFill>
                <a:latin typeface="Arial" charset="0"/>
              </a:rPr>
              <a:t>BLUE</a:t>
            </a:r>
            <a:r>
              <a:rPr lang="en-US" sz="1400" b="1" dirty="0">
                <a:latin typeface="Arial" charset="0"/>
              </a:rPr>
              <a:t> = </a:t>
            </a:r>
            <a:r>
              <a:rPr lang="en-US" b="1" dirty="0">
                <a:latin typeface="Arial" charset="0"/>
              </a:rPr>
              <a:t>Democratic President</a:t>
            </a:r>
            <a:r>
              <a:rPr lang="en-US" sz="1400" b="1" dirty="0">
                <a:latin typeface="Arial" charset="0"/>
              </a:rPr>
              <a:t>        </a:t>
            </a:r>
            <a:r>
              <a:rPr lang="en-US" sz="1800" b="1" dirty="0">
                <a:solidFill>
                  <a:srgbClr val="FF3300"/>
                </a:solidFill>
                <a:latin typeface="Arial" charset="0"/>
              </a:rPr>
              <a:t>RED</a:t>
            </a:r>
            <a:r>
              <a:rPr lang="en-US" sz="1400" b="1" dirty="0">
                <a:latin typeface="Arial" charset="0"/>
              </a:rPr>
              <a:t> = </a:t>
            </a:r>
            <a:r>
              <a:rPr lang="en-US" b="1" dirty="0">
                <a:latin typeface="Arial" charset="0"/>
              </a:rPr>
              <a:t>Republican President</a:t>
            </a:r>
          </a:p>
        </p:txBody>
      </p:sp>
      <p:sp>
        <p:nvSpPr>
          <p:cNvPr id="16388" name="Rectangle 5"/>
          <p:cNvSpPr>
            <a:spLocks noChangeArrowheads="1"/>
          </p:cNvSpPr>
          <p:nvPr/>
        </p:nvSpPr>
        <p:spPr bwMode="auto">
          <a:xfrm>
            <a:off x="2169268" y="1651819"/>
            <a:ext cx="544436" cy="4215581"/>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89" name="Rectangle 6"/>
          <p:cNvSpPr>
            <a:spLocks noChangeArrowheads="1"/>
          </p:cNvSpPr>
          <p:nvPr/>
        </p:nvSpPr>
        <p:spPr bwMode="auto">
          <a:xfrm>
            <a:off x="2362200" y="5715000"/>
            <a:ext cx="685800" cy="152400"/>
          </a:xfrm>
          <a:prstGeom prst="rect">
            <a:avLst/>
          </a:prstGeom>
          <a:noFill/>
          <a:ln w="9525">
            <a:noFill/>
            <a:miter lim="800000"/>
            <a:headEnd/>
            <a:tailEnd/>
          </a:ln>
        </p:spPr>
        <p:txBody>
          <a:bodyPr wrap="none" lIns="92075" tIns="46038" rIns="92075" bIns="46038" anchor="ctr"/>
          <a:lstStyle/>
          <a:p>
            <a:endParaRPr lang="en-US"/>
          </a:p>
        </p:txBody>
      </p:sp>
      <p:sp>
        <p:nvSpPr>
          <p:cNvPr id="16390" name="Rectangle 7"/>
          <p:cNvSpPr>
            <a:spLocks noChangeArrowheads="1"/>
          </p:cNvSpPr>
          <p:nvPr/>
        </p:nvSpPr>
        <p:spPr bwMode="auto">
          <a:xfrm>
            <a:off x="2713704" y="1651824"/>
            <a:ext cx="412529" cy="4247530"/>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1" name="Rectangle 8"/>
          <p:cNvSpPr>
            <a:spLocks noChangeArrowheads="1"/>
          </p:cNvSpPr>
          <p:nvPr/>
        </p:nvSpPr>
        <p:spPr bwMode="auto">
          <a:xfrm>
            <a:off x="6983008" y="1647007"/>
            <a:ext cx="967251" cy="4242619"/>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2" name="Rectangle 9"/>
          <p:cNvSpPr>
            <a:spLocks noChangeArrowheads="1"/>
          </p:cNvSpPr>
          <p:nvPr/>
        </p:nvSpPr>
        <p:spPr bwMode="auto">
          <a:xfrm>
            <a:off x="6006277" y="1651824"/>
            <a:ext cx="981629" cy="4247531"/>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3" name="Rectangle 10"/>
          <p:cNvSpPr>
            <a:spLocks noChangeArrowheads="1"/>
          </p:cNvSpPr>
          <p:nvPr/>
        </p:nvSpPr>
        <p:spPr bwMode="auto">
          <a:xfrm>
            <a:off x="4585549" y="1651824"/>
            <a:ext cx="1418484" cy="4247531"/>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4" name="Rectangle 11"/>
          <p:cNvSpPr>
            <a:spLocks noChangeArrowheads="1"/>
          </p:cNvSpPr>
          <p:nvPr/>
        </p:nvSpPr>
        <p:spPr bwMode="auto">
          <a:xfrm>
            <a:off x="823452" y="1652136"/>
            <a:ext cx="366253" cy="4191000"/>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5" name="Rectangle 12"/>
          <p:cNvSpPr>
            <a:spLocks noChangeArrowheads="1"/>
          </p:cNvSpPr>
          <p:nvPr/>
        </p:nvSpPr>
        <p:spPr bwMode="auto">
          <a:xfrm>
            <a:off x="3132204" y="1651819"/>
            <a:ext cx="982596" cy="4249997"/>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6" name="Rectangle 13"/>
          <p:cNvSpPr>
            <a:spLocks noChangeArrowheads="1"/>
          </p:cNvSpPr>
          <p:nvPr/>
        </p:nvSpPr>
        <p:spPr bwMode="auto">
          <a:xfrm>
            <a:off x="1177047" y="1651819"/>
            <a:ext cx="1005715" cy="4191317"/>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7" name="Rectangle 14"/>
          <p:cNvSpPr>
            <a:spLocks noChangeArrowheads="1"/>
          </p:cNvSpPr>
          <p:nvPr/>
        </p:nvSpPr>
        <p:spPr bwMode="auto">
          <a:xfrm>
            <a:off x="4110721" y="1651819"/>
            <a:ext cx="474827" cy="4232788"/>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9" name="Text Box 16"/>
          <p:cNvSpPr txBox="1">
            <a:spLocks noChangeArrowheads="1"/>
          </p:cNvSpPr>
          <p:nvPr/>
        </p:nvSpPr>
        <p:spPr bwMode="auto">
          <a:xfrm rot="-5400000">
            <a:off x="523672" y="2057400"/>
            <a:ext cx="914400"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Truman</a:t>
            </a:r>
          </a:p>
        </p:txBody>
      </p:sp>
      <p:sp>
        <p:nvSpPr>
          <p:cNvPr id="16400" name="Text Box 17"/>
          <p:cNvSpPr txBox="1">
            <a:spLocks noChangeArrowheads="1"/>
          </p:cNvSpPr>
          <p:nvPr/>
        </p:nvSpPr>
        <p:spPr bwMode="auto">
          <a:xfrm>
            <a:off x="2977556" y="1821432"/>
            <a:ext cx="1293813"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Nixon/Ford</a:t>
            </a:r>
          </a:p>
        </p:txBody>
      </p:sp>
      <p:sp>
        <p:nvSpPr>
          <p:cNvPr id="16401" name="Text Box 18"/>
          <p:cNvSpPr txBox="1">
            <a:spLocks noChangeArrowheads="1"/>
          </p:cNvSpPr>
          <p:nvPr/>
        </p:nvSpPr>
        <p:spPr bwMode="auto">
          <a:xfrm rot="16200000">
            <a:off x="1919795" y="2152924"/>
            <a:ext cx="1453100" cy="523862"/>
          </a:xfrm>
          <a:prstGeom prst="rect">
            <a:avLst/>
          </a:prstGeom>
          <a:noFill/>
          <a:ln w="9525">
            <a:noFill/>
            <a:miter lim="800000"/>
            <a:headEnd/>
            <a:tailEnd/>
          </a:ln>
        </p:spPr>
        <p:txBody>
          <a:bodyPr wrap="square" lIns="92075" tIns="46038" rIns="92075" bIns="46038">
            <a:spAutoFit/>
          </a:bodyPr>
          <a:lstStyle/>
          <a:p>
            <a:pPr marL="342900" indent="-342900" algn="r">
              <a:buClr>
                <a:schemeClr val="tx1"/>
              </a:buClr>
              <a:buFontTx/>
              <a:buNone/>
            </a:pPr>
            <a:r>
              <a:rPr lang="en-US" sz="1400" b="1" dirty="0"/>
              <a:t>Kennedy/ Johnson</a:t>
            </a:r>
          </a:p>
        </p:txBody>
      </p:sp>
      <p:sp>
        <p:nvSpPr>
          <p:cNvPr id="16402" name="Text Box 19"/>
          <p:cNvSpPr txBox="1">
            <a:spLocks noChangeArrowheads="1"/>
          </p:cNvSpPr>
          <p:nvPr/>
        </p:nvSpPr>
        <p:spPr bwMode="auto">
          <a:xfrm rot="16200000">
            <a:off x="1041352" y="2057400"/>
            <a:ext cx="1293812"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Eisenhower</a:t>
            </a:r>
          </a:p>
        </p:txBody>
      </p:sp>
      <p:sp>
        <p:nvSpPr>
          <p:cNvPr id="16403" name="Text Box 20"/>
          <p:cNvSpPr txBox="1">
            <a:spLocks noChangeArrowheads="1"/>
          </p:cNvSpPr>
          <p:nvPr/>
        </p:nvSpPr>
        <p:spPr bwMode="auto">
          <a:xfrm rot="16200000">
            <a:off x="3692506" y="1865676"/>
            <a:ext cx="1293812"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Carter</a:t>
            </a:r>
          </a:p>
        </p:txBody>
      </p:sp>
      <p:sp>
        <p:nvSpPr>
          <p:cNvPr id="16404" name="Text Box 21"/>
          <p:cNvSpPr txBox="1">
            <a:spLocks noChangeArrowheads="1"/>
          </p:cNvSpPr>
          <p:nvPr/>
        </p:nvSpPr>
        <p:spPr bwMode="auto">
          <a:xfrm>
            <a:off x="4578593" y="1848571"/>
            <a:ext cx="1443755" cy="308419"/>
          </a:xfrm>
          <a:prstGeom prst="rect">
            <a:avLst/>
          </a:prstGeom>
          <a:noFill/>
          <a:ln w="9525">
            <a:noFill/>
            <a:miter lim="800000"/>
            <a:headEnd/>
            <a:tailEnd/>
          </a:ln>
        </p:spPr>
        <p:txBody>
          <a:bodyPr wrap="square" lIns="92075" tIns="46038" rIns="92075" bIns="46038">
            <a:spAutoFit/>
          </a:bodyPr>
          <a:lstStyle/>
          <a:p>
            <a:pPr marL="342900" indent="-342900" algn="ctr">
              <a:buClr>
                <a:schemeClr val="tx1"/>
              </a:buClr>
              <a:buFontTx/>
              <a:buNone/>
            </a:pPr>
            <a:r>
              <a:rPr lang="en-US" sz="1400" b="1" dirty="0" smtClean="0"/>
              <a:t>Reagan/Bush I</a:t>
            </a:r>
            <a:endParaRPr lang="en-US" sz="1400" b="1" dirty="0"/>
          </a:p>
        </p:txBody>
      </p:sp>
      <p:sp>
        <p:nvSpPr>
          <p:cNvPr id="16405" name="Text Box 22"/>
          <p:cNvSpPr txBox="1">
            <a:spLocks noChangeArrowheads="1"/>
          </p:cNvSpPr>
          <p:nvPr/>
        </p:nvSpPr>
        <p:spPr bwMode="auto">
          <a:xfrm>
            <a:off x="5834985" y="1850928"/>
            <a:ext cx="1293813"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Clinton</a:t>
            </a:r>
          </a:p>
        </p:txBody>
      </p:sp>
      <p:sp>
        <p:nvSpPr>
          <p:cNvPr id="16406" name="Text Box 23"/>
          <p:cNvSpPr txBox="1">
            <a:spLocks noChangeArrowheads="1"/>
          </p:cNvSpPr>
          <p:nvPr/>
        </p:nvSpPr>
        <p:spPr bwMode="auto">
          <a:xfrm>
            <a:off x="6833064" y="1850926"/>
            <a:ext cx="1293813"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smtClean="0"/>
              <a:t>Bush II</a:t>
            </a:r>
            <a:endParaRPr lang="en-US" sz="1400" b="1" dirty="0"/>
          </a:p>
        </p:txBody>
      </p:sp>
      <p:sp>
        <p:nvSpPr>
          <p:cNvPr id="24" name="Rectangle 2"/>
          <p:cNvSpPr txBox="1">
            <a:spLocks noChangeArrowheads="1"/>
          </p:cNvSpPr>
          <p:nvPr/>
        </p:nvSpPr>
        <p:spPr>
          <a:xfrm>
            <a:off x="131301" y="0"/>
            <a:ext cx="7557525" cy="860425"/>
          </a:xfrm>
          <a:prstGeom prst="rect">
            <a:avLst/>
          </a:prstGeom>
        </p:spPr>
        <p:txBody>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P/C</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a:t>
            </a:r>
            <a:r>
              <a:rPr lang="en-US" sz="3000" b="1" kern="0" dirty="0" smtClean="0">
                <a:solidFill>
                  <a:srgbClr val="225A7A"/>
                </a:solidFill>
                <a:ea typeface="+mj-ea"/>
                <a:cs typeface="+mj-cs"/>
              </a:rPr>
              <a:t>insurance Industry ROE by Presidential Party Affiliation, 1950- 2014</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
        <p:nvSpPr>
          <p:cNvPr id="26" name="Rectangle 14"/>
          <p:cNvSpPr>
            <a:spLocks noChangeArrowheads="1"/>
          </p:cNvSpPr>
          <p:nvPr/>
        </p:nvSpPr>
        <p:spPr bwMode="auto">
          <a:xfrm>
            <a:off x="7950259" y="1641994"/>
            <a:ext cx="756089" cy="4232788"/>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27" name="Text Box 20"/>
          <p:cNvSpPr txBox="1">
            <a:spLocks noChangeArrowheads="1"/>
          </p:cNvSpPr>
          <p:nvPr/>
        </p:nvSpPr>
        <p:spPr bwMode="auto">
          <a:xfrm rot="16200000">
            <a:off x="7805848" y="1898283"/>
            <a:ext cx="1293812"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endParaRPr lang="en-US" sz="1400" b="1" dirty="0"/>
          </a:p>
        </p:txBody>
      </p:sp>
      <p:sp>
        <p:nvSpPr>
          <p:cNvPr id="28" name="Text Box 20"/>
          <p:cNvSpPr txBox="1">
            <a:spLocks noChangeArrowheads="1"/>
          </p:cNvSpPr>
          <p:nvPr/>
        </p:nvSpPr>
        <p:spPr bwMode="auto">
          <a:xfrm>
            <a:off x="7703548" y="1839603"/>
            <a:ext cx="1293812"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smtClean="0"/>
              <a:t>Obama</a:t>
            </a:r>
            <a:endParaRPr lang="en-US" sz="1400" b="1" dirty="0"/>
          </a:p>
        </p:txBody>
      </p:sp>
      <p:sp>
        <p:nvSpPr>
          <p:cNvPr id="29" name="Rectangle 4"/>
          <p:cNvSpPr>
            <a:spLocks noChangeArrowheads="1"/>
          </p:cNvSpPr>
          <p:nvPr/>
        </p:nvSpPr>
        <p:spPr bwMode="auto">
          <a:xfrm>
            <a:off x="9873" y="6437792"/>
            <a:ext cx="8428652" cy="400752"/>
          </a:xfrm>
          <a:prstGeom prst="rect">
            <a:avLst/>
          </a:prstGeom>
          <a:noFill/>
          <a:ln w="9525">
            <a:noFill/>
            <a:miter lim="800000"/>
            <a:headEnd/>
            <a:tailEnd/>
          </a:ln>
        </p:spPr>
        <p:txBody>
          <a:bodyPr wrap="square" lIns="92075" tIns="46038" rIns="92075" bIns="46038">
            <a:spAutoFit/>
          </a:bodyPr>
          <a:lstStyle/>
          <a:p>
            <a:pPr>
              <a:spcBef>
                <a:spcPct val="0"/>
              </a:spcBef>
              <a:buClrTx/>
              <a:buFontTx/>
              <a:buNone/>
            </a:pPr>
            <a:r>
              <a:rPr lang="en-US" sz="1000" dirty="0" smtClean="0"/>
              <a:t>.</a:t>
            </a:r>
            <a:endParaRPr lang="en-US" sz="1000" dirty="0">
              <a:latin typeface="Arial" charset="0"/>
            </a:endParaRPr>
          </a:p>
          <a:p>
            <a:pPr>
              <a:spcBef>
                <a:spcPct val="0"/>
              </a:spcBef>
              <a:buClrTx/>
              <a:buFontTx/>
              <a:buNone/>
            </a:pPr>
            <a:r>
              <a:rPr lang="en-US" sz="1000" dirty="0" smtClean="0">
                <a:latin typeface="Arial" charset="0"/>
              </a:rPr>
              <a:t>  Source</a:t>
            </a:r>
            <a:r>
              <a:rPr lang="en-US" sz="1000" dirty="0">
                <a:latin typeface="Arial" charset="0"/>
              </a:rPr>
              <a:t>: Insurance Information Institute</a:t>
            </a:r>
          </a:p>
        </p:txBody>
      </p:sp>
    </p:spTree>
    <p:extLst>
      <p:ext uri="{BB962C8B-B14F-4D97-AF65-F5344CB8AC3E}">
        <p14:creationId xmlns:p14="http://schemas.microsoft.com/office/powerpoint/2010/main" val="37791275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046146"/>
                                        </p:tgtEl>
                                        <p:attrNameLst>
                                          <p:attrName>style.visibility</p:attrName>
                                        </p:attrNameLst>
                                      </p:cBhvr>
                                      <p:to>
                                        <p:strVal val="visible"/>
                                      </p:to>
                                    </p:set>
                                    <p:animEffect transition="in" filter="wipe(left)">
                                      <p:cBhvr>
                                        <p:cTn id="7" dur="500"/>
                                        <p:tgtEl>
                                          <p:spTgt spid="704614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7046148"/>
                                        </p:tgtEl>
                                        <p:attrNameLst>
                                          <p:attrName>style.visibility</p:attrName>
                                        </p:attrNameLst>
                                      </p:cBhvr>
                                      <p:to>
                                        <p:strVal val="visible"/>
                                      </p:to>
                                    </p:set>
                                    <p:anim calcmode="lin" valueType="num">
                                      <p:cBhvr additive="base">
                                        <p:cTn id="11" dur="500" fill="hold"/>
                                        <p:tgtEl>
                                          <p:spTgt spid="7046148"/>
                                        </p:tgtEl>
                                        <p:attrNameLst>
                                          <p:attrName>ppt_x</p:attrName>
                                        </p:attrNameLst>
                                      </p:cBhvr>
                                      <p:tavLst>
                                        <p:tav tm="0">
                                          <p:val>
                                            <p:strVal val="1+#ppt_w/2"/>
                                          </p:val>
                                        </p:tav>
                                        <p:tav tm="100000">
                                          <p:val>
                                            <p:strVal val="#ppt_x"/>
                                          </p:val>
                                        </p:tav>
                                      </p:tavLst>
                                    </p:anim>
                                    <p:anim calcmode="lin" valueType="num">
                                      <p:cBhvr additive="base">
                                        <p:cTn id="12" dur="500" fill="hold"/>
                                        <p:tgtEl>
                                          <p:spTgt spid="70461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046146" grpId="0" bld="series" animBg="0"/>
      <p:bldP spid="7046148"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4096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1AA2504-BC28-4AD6-BA7C-608BD075952B}" type="slidenum">
              <a:rPr lang="en-US" sz="900">
                <a:solidFill>
                  <a:schemeClr val="bg1"/>
                </a:solidFill>
              </a:rPr>
              <a:pPr algn="r" eaLnBrk="0" hangingPunct="0">
                <a:lnSpc>
                  <a:spcPct val="85000"/>
                </a:lnSpc>
                <a:spcBef>
                  <a:spcPct val="20000"/>
                </a:spcBef>
              </a:pPr>
              <a:t>2</a:t>
            </a:fld>
            <a:endParaRPr lang="en-US" sz="900">
              <a:solidFill>
                <a:schemeClr val="bg1"/>
              </a:solidFill>
            </a:endParaRPr>
          </a:p>
        </p:txBody>
      </p:sp>
      <p:pic>
        <p:nvPicPr>
          <p:cNvPr id="40964"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dirty="0" smtClean="0">
                <a:solidFill>
                  <a:srgbClr val="FFFFFF"/>
                </a:solidFill>
              </a:rPr>
              <a:t>Insurance Industry        Financial Performance</a:t>
            </a:r>
            <a:endParaRPr lang="en-US" sz="4000" b="1" i="1" dirty="0">
              <a:solidFill>
                <a:srgbClr val="FFFFFF"/>
              </a:solidFill>
            </a:endParaRPr>
          </a:p>
        </p:txBody>
      </p:sp>
      <p:sp>
        <p:nvSpPr>
          <p:cNvPr id="1940487" name="Rectangle 7"/>
          <p:cNvSpPr>
            <a:spLocks noChangeArrowheads="1"/>
          </p:cNvSpPr>
          <p:nvPr/>
        </p:nvSpPr>
        <p:spPr bwMode="auto">
          <a:xfrm>
            <a:off x="596900" y="3952875"/>
            <a:ext cx="8020050" cy="1228028"/>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i="1" dirty="0" smtClean="0">
                <a:solidFill>
                  <a:srgbClr val="225A7A"/>
                </a:solidFill>
              </a:rPr>
              <a:t>2014 Was a Reasonably Good Year</a:t>
            </a:r>
            <a:endParaRPr lang="en-US" sz="3600" b="1" dirty="0" smtClean="0">
              <a:solidFill>
                <a:srgbClr val="225A7A"/>
              </a:solidFill>
            </a:endParaRPr>
          </a:p>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2015: A Repeat of 2014?</a:t>
            </a:r>
            <a:endParaRPr lang="en-US" sz="3600" b="1" i="1" dirty="0">
              <a:solidFill>
                <a:srgbClr val="225A7A"/>
              </a:solidFill>
            </a:endParaRPr>
          </a:p>
        </p:txBody>
      </p:sp>
      <p:sp>
        <p:nvSpPr>
          <p:cNvPr id="7" name="Date Placeholder 6"/>
          <p:cNvSpPr>
            <a:spLocks noGrp="1"/>
          </p:cNvSpPr>
          <p:nvPr>
            <p:ph type="dt" sz="quarter"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426C877-B266-4C1B-993F-5E881D9B13BD}" type="slidenum">
              <a:rPr lang="en-US" smtClean="0"/>
              <a:pPr>
                <a:defRPr/>
              </a:pPr>
              <a:t>2</a:t>
            </a:fld>
            <a:endParaRPr lang="en-US"/>
          </a:p>
        </p:txBody>
      </p:sp>
    </p:spTree>
    <p:extLst>
      <p:ext uri="{BB962C8B-B14F-4D97-AF65-F5344CB8AC3E}">
        <p14:creationId xmlns:p14="http://schemas.microsoft.com/office/powerpoint/2010/main" val="25941067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CURRENT ISSUES IN AUTO INSURANCE</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20</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1354217"/>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Price Optimization</a:t>
            </a:r>
          </a:p>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Attacks on Underwriting Criteria</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20</a:t>
            </a:fld>
            <a:endParaRPr lang="en-US"/>
          </a:p>
        </p:txBody>
      </p:sp>
    </p:spTree>
    <p:extLst>
      <p:ext uri="{BB962C8B-B14F-4D97-AF65-F5344CB8AC3E}">
        <p14:creationId xmlns:p14="http://schemas.microsoft.com/office/powerpoint/2010/main" val="50016524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21</a:t>
            </a:fld>
            <a:endParaRPr lang="en-US" sz="900"/>
          </a:p>
        </p:txBody>
      </p:sp>
      <p:sp>
        <p:nvSpPr>
          <p:cNvPr id="65541" name="Rectangle 2"/>
          <p:cNvSpPr>
            <a:spLocks noGrp="1" noChangeArrowheads="1"/>
          </p:cNvSpPr>
          <p:nvPr>
            <p:ph type="title" idx="4294967295"/>
          </p:nvPr>
        </p:nvSpPr>
        <p:spPr>
          <a:xfrm>
            <a:off x="118144" y="90488"/>
            <a:ext cx="7699330" cy="860425"/>
          </a:xfrm>
        </p:spPr>
        <p:txBody>
          <a:bodyPr/>
          <a:lstStyle/>
          <a:p>
            <a:r>
              <a:rPr lang="en-US" dirty="0" smtClean="0"/>
              <a:t>Price Optimization: The Latest</a:t>
            </a:r>
            <a:endParaRPr lang="en-US" dirty="0"/>
          </a:p>
        </p:txBody>
      </p:sp>
      <p:sp>
        <p:nvSpPr>
          <p:cNvPr id="1922051" name="Rectangle 3"/>
          <p:cNvSpPr>
            <a:spLocks noGrp="1" noChangeArrowheads="1"/>
          </p:cNvSpPr>
          <p:nvPr>
            <p:ph type="body" idx="4294967295"/>
          </p:nvPr>
        </p:nvSpPr>
        <p:spPr>
          <a:xfrm>
            <a:off x="107488" y="1018426"/>
            <a:ext cx="8863988" cy="4652963"/>
          </a:xfrm>
        </p:spPr>
        <p:txBody>
          <a:bodyPr/>
          <a:lstStyle/>
          <a:p>
            <a:r>
              <a:rPr lang="en-US" sz="2000" b="1" dirty="0" smtClean="0"/>
              <a:t>Significant Discussion of Price Optimization Issue in Recent Months</a:t>
            </a:r>
          </a:p>
          <a:p>
            <a:r>
              <a:rPr lang="en-US" sz="2000" b="1" dirty="0" smtClean="0"/>
              <a:t>Several States Have Issued Bulletins Addressing Its Use</a:t>
            </a:r>
          </a:p>
          <a:p>
            <a:pPr lvl="1"/>
            <a:r>
              <a:rPr lang="en-US" sz="1800" b="1" dirty="0" smtClean="0"/>
              <a:t>Requests for information in several other states</a:t>
            </a:r>
          </a:p>
          <a:p>
            <a:r>
              <a:rPr lang="en-US" sz="2000" b="1" dirty="0"/>
              <a:t>Each State Defines Price Optimization Differently</a:t>
            </a:r>
          </a:p>
          <a:p>
            <a:pPr lvl="1"/>
            <a:r>
              <a:rPr lang="en-US" sz="1800" b="1" dirty="0"/>
              <a:t>At least </a:t>
            </a:r>
            <a:r>
              <a:rPr lang="en-US" sz="1800" b="1" dirty="0" smtClean="0"/>
              <a:t>10 </a:t>
            </a:r>
            <a:r>
              <a:rPr lang="en-US" sz="1800" b="1" dirty="0"/>
              <a:t>definitions from states; NAIC, vendors and </a:t>
            </a:r>
            <a:r>
              <a:rPr lang="en-US" sz="1800" b="1" dirty="0" smtClean="0"/>
              <a:t>others</a:t>
            </a:r>
            <a:endParaRPr lang="en-US" sz="2000" b="1" dirty="0" smtClean="0"/>
          </a:p>
          <a:p>
            <a:r>
              <a:rPr lang="en-US" sz="2000" b="1" dirty="0" smtClean="0"/>
              <a:t>States’ Concerns Come Despite Absence </a:t>
            </a:r>
            <a:r>
              <a:rPr lang="en-US" sz="2000" b="1" dirty="0"/>
              <a:t>of A</a:t>
            </a:r>
            <a:r>
              <a:rPr lang="en-US" sz="2000" b="1" dirty="0" smtClean="0"/>
              <a:t>ny </a:t>
            </a:r>
            <a:r>
              <a:rPr lang="en-US" sz="2000" b="1" dirty="0"/>
              <a:t>D</a:t>
            </a:r>
            <a:r>
              <a:rPr lang="en-US" sz="2000" b="1" dirty="0" smtClean="0"/>
              <a:t>iscernable </a:t>
            </a:r>
            <a:r>
              <a:rPr lang="en-US" sz="2000" b="1" dirty="0"/>
              <a:t>or D</a:t>
            </a:r>
            <a:r>
              <a:rPr lang="en-US" sz="2000" b="1" dirty="0" smtClean="0"/>
              <a:t>etectable </a:t>
            </a:r>
            <a:r>
              <a:rPr lang="en-US" sz="2000" b="1" dirty="0"/>
              <a:t>M</a:t>
            </a:r>
            <a:r>
              <a:rPr lang="en-US" sz="2000" b="1" dirty="0" smtClean="0"/>
              <a:t>arket Disruptions</a:t>
            </a:r>
          </a:p>
          <a:p>
            <a:pPr lvl="1"/>
            <a:r>
              <a:rPr lang="en-US" sz="1800" b="1" dirty="0" smtClean="0"/>
              <a:t>Competition in auto insurance markets is intense, healthy and vigorous</a:t>
            </a:r>
          </a:p>
          <a:p>
            <a:pPr lvl="1"/>
            <a:r>
              <a:rPr lang="en-US" sz="1800" b="1" dirty="0" smtClean="0"/>
              <a:t>More than 99% of drivers are insured through the voluntary market</a:t>
            </a:r>
          </a:p>
          <a:p>
            <a:pPr lvl="1"/>
            <a:r>
              <a:rPr lang="en-US" sz="1800" b="1" dirty="0" smtClean="0"/>
              <a:t>Absence of consumer complaints</a:t>
            </a:r>
          </a:p>
          <a:p>
            <a:pPr lvl="1"/>
            <a:r>
              <a:rPr lang="en-US" sz="1800" b="1" dirty="0" smtClean="0"/>
              <a:t>High degree of consumer satisfaction with auto insurers</a:t>
            </a:r>
          </a:p>
          <a:p>
            <a:pPr lvl="1"/>
            <a:r>
              <a:rPr lang="en-US" sz="1800" b="1" dirty="0" smtClean="0"/>
              <a:t>Empowered Consumers:  Have more tools available today than ever before to help them shop, collect and compare prices</a:t>
            </a:r>
          </a:p>
          <a:p>
            <a:pPr lvl="1"/>
            <a:r>
              <a:rPr lang="en-US" sz="1800" b="1" i="1" dirty="0"/>
              <a:t>Rates are not inadequate, excessive or unfairly discriminatory</a:t>
            </a:r>
          </a:p>
          <a:p>
            <a:pPr marL="406400" lvl="1" indent="0">
              <a:buNone/>
            </a:pPr>
            <a:r>
              <a:rPr lang="en-US" sz="1800" b="1" dirty="0" smtClean="0"/>
              <a:t> </a:t>
            </a:r>
          </a:p>
        </p:txBody>
      </p:sp>
    </p:spTree>
    <p:extLst>
      <p:ext uri="{BB962C8B-B14F-4D97-AF65-F5344CB8AC3E}">
        <p14:creationId xmlns:p14="http://schemas.microsoft.com/office/powerpoint/2010/main" val="37454666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922051">
                                            <p:txEl>
                                              <p:pRg st="5" end="5"/>
                                            </p:txEl>
                                          </p:spTgt>
                                        </p:tgtEl>
                                        <p:attrNameLst>
                                          <p:attrName>style.visibility</p:attrName>
                                        </p:attrNameLst>
                                      </p:cBhvr>
                                      <p:to>
                                        <p:strVal val="visible"/>
                                      </p:to>
                                    </p:set>
                                    <p:animEffect transition="in" filter="wipe(left)">
                                      <p:cBhvr>
                                        <p:cTn id="28" dur="500"/>
                                        <p:tgtEl>
                                          <p:spTgt spid="1922051">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922051">
                                            <p:txEl>
                                              <p:pRg st="8" end="8"/>
                                            </p:txEl>
                                          </p:spTgt>
                                        </p:tgtEl>
                                        <p:attrNameLst>
                                          <p:attrName>style.visibility</p:attrName>
                                        </p:attrNameLst>
                                      </p:cBhvr>
                                      <p:to>
                                        <p:strVal val="visible"/>
                                      </p:to>
                                    </p:set>
                                    <p:animEffect transition="in" filter="wipe(left)">
                                      <p:cBhvr>
                                        <p:cTn id="37" dur="500"/>
                                        <p:tgtEl>
                                          <p:spTgt spid="1922051">
                                            <p:txEl>
                                              <p:pRg st="8" end="8"/>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922051">
                                            <p:txEl>
                                              <p:pRg st="9" end="9"/>
                                            </p:txEl>
                                          </p:spTgt>
                                        </p:tgtEl>
                                        <p:attrNameLst>
                                          <p:attrName>style.visibility</p:attrName>
                                        </p:attrNameLst>
                                      </p:cBhvr>
                                      <p:to>
                                        <p:strVal val="visible"/>
                                      </p:to>
                                    </p:set>
                                    <p:animEffect transition="in" filter="wipe(left)">
                                      <p:cBhvr>
                                        <p:cTn id="40" dur="500"/>
                                        <p:tgtEl>
                                          <p:spTgt spid="1922051">
                                            <p:txEl>
                                              <p:pRg st="9" end="9"/>
                                            </p:txEl>
                                          </p:spTgt>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922051">
                                            <p:txEl>
                                              <p:pRg st="10" end="10"/>
                                            </p:txEl>
                                          </p:spTgt>
                                        </p:tgtEl>
                                        <p:attrNameLst>
                                          <p:attrName>style.visibility</p:attrName>
                                        </p:attrNameLst>
                                      </p:cBhvr>
                                      <p:to>
                                        <p:strVal val="visible"/>
                                      </p:to>
                                    </p:set>
                                    <p:animEffect transition="in" filter="wipe(left)">
                                      <p:cBhvr>
                                        <p:cTn id="43" dur="500"/>
                                        <p:tgtEl>
                                          <p:spTgt spid="1922051">
                                            <p:txEl>
                                              <p:pRg st="10" end="10"/>
                                            </p:txEl>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922051">
                                            <p:txEl>
                                              <p:pRg st="11" end="11"/>
                                            </p:txEl>
                                          </p:spTgt>
                                        </p:tgtEl>
                                        <p:attrNameLst>
                                          <p:attrName>style.visibility</p:attrName>
                                        </p:attrNameLst>
                                      </p:cBhvr>
                                      <p:to>
                                        <p:strVal val="visible"/>
                                      </p:to>
                                    </p:set>
                                    <p:animEffect transition="in" filter="wipe(left)">
                                      <p:cBhvr>
                                        <p:cTn id="46" dur="500"/>
                                        <p:tgtEl>
                                          <p:spTgt spid="1922051">
                                            <p:txEl>
                                              <p:pRg st="11" end="11"/>
                                            </p:txEl>
                                          </p:spTgt>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922051">
                                            <p:txEl>
                                              <p:pRg st="12" end="12"/>
                                            </p:txEl>
                                          </p:spTgt>
                                        </p:tgtEl>
                                        <p:attrNameLst>
                                          <p:attrName>style.visibility</p:attrName>
                                        </p:attrNameLst>
                                      </p:cBhvr>
                                      <p:to>
                                        <p:strVal val="visible"/>
                                      </p:to>
                                    </p:set>
                                    <p:animEffect transition="in" filter="wipe(left)">
                                      <p:cBhvr>
                                        <p:cTn id="49" dur="500"/>
                                        <p:tgtEl>
                                          <p:spTgt spid="192205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I.I.I. Actions: NCOIL Hearing Testimony </a:t>
            </a:r>
            <a:endParaRPr lang="en-US" dirty="0"/>
          </a:p>
        </p:txBody>
      </p:sp>
      <p:sp>
        <p:nvSpPr>
          <p:cNvPr id="5" name="Date Placeholder 4"/>
          <p:cNvSpPr>
            <a:spLocks noGrp="1"/>
          </p:cNvSpPr>
          <p:nvPr>
            <p:ph type="dt" sz="half" idx="10"/>
          </p:nvPr>
        </p:nvSpPr>
        <p:spPr/>
        <p:txBody>
          <a:bodyPr/>
          <a:lstStyle/>
          <a:p>
            <a:pPr>
              <a:defRPr/>
            </a:pPr>
            <a:r>
              <a:rPr lang="en-US" smtClean="0">
                <a:solidFill>
                  <a:srgbClr val="FFFFFF"/>
                </a:solidFill>
              </a:rPr>
              <a:t>12/01/09 - 9pm</a:t>
            </a:r>
            <a:endParaRPr lang="en-US" dirty="0">
              <a:solidFill>
                <a:srgbClr val="FFFFFF"/>
              </a:solidFill>
            </a:endParaRPr>
          </a:p>
        </p:txBody>
      </p:sp>
      <p:sp>
        <p:nvSpPr>
          <p:cNvPr id="6" name="Footer Placeholder 5"/>
          <p:cNvSpPr>
            <a:spLocks noGrp="1"/>
          </p:cNvSpPr>
          <p:nvPr>
            <p:ph type="ftr" sz="quarter" idx="11"/>
          </p:nvPr>
        </p:nvSpPr>
        <p:spPr/>
        <p:txBody>
          <a:bodyPr/>
          <a:lstStyle/>
          <a:p>
            <a:pPr>
              <a:defRPr/>
            </a:pPr>
            <a:r>
              <a:rPr lang="en-US" smtClean="0">
                <a:solidFill>
                  <a:srgbClr val="FFFFFF"/>
                </a:solidFill>
              </a:rPr>
              <a:t>eSlide – P6466 – The Financial Crisis and the Future of the P/C</a:t>
            </a:r>
            <a:endParaRPr lang="en-US" dirty="0">
              <a:solidFill>
                <a:srgbClr val="FFFFFF"/>
              </a:solidFill>
            </a:endParaRPr>
          </a:p>
        </p:txBody>
      </p:sp>
      <p:sp>
        <p:nvSpPr>
          <p:cNvPr id="7" name="Slide Number Placeholder 6"/>
          <p:cNvSpPr>
            <a:spLocks noGrp="1"/>
          </p:cNvSpPr>
          <p:nvPr>
            <p:ph type="sldNum" sz="quarter" idx="12"/>
          </p:nvPr>
        </p:nvSpPr>
        <p:spPr/>
        <p:txBody>
          <a:bodyPr/>
          <a:lstStyle/>
          <a:p>
            <a:pPr>
              <a:defRPr/>
            </a:pPr>
            <a:fld id="{FB96CF80-9CB0-41A6-AEE1-6604F1D51A5C}" type="slidenum">
              <a:rPr lang="en-US" smtClean="0">
                <a:solidFill>
                  <a:srgbClr val="000000"/>
                </a:solidFill>
              </a:rPr>
              <a:pPr>
                <a:defRPr/>
              </a:pPr>
              <a:t>22</a:t>
            </a:fld>
            <a:endParaRPr lang="en-US" dirty="0">
              <a:solidFill>
                <a:srgbClr val="000000"/>
              </a:solidFill>
            </a:endParaRPr>
          </a:p>
        </p:txBody>
      </p:sp>
      <p:sp>
        <p:nvSpPr>
          <p:cNvPr id="15"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6" name="Picture 15"/>
          <p:cNvPicPr>
            <a:picLocks noChangeAspect="1"/>
          </p:cNvPicPr>
          <p:nvPr/>
        </p:nvPicPr>
        <p:blipFill>
          <a:blip r:embed="rId2"/>
          <a:stretch>
            <a:fillRect/>
          </a:stretch>
        </p:blipFill>
        <p:spPr>
          <a:xfrm>
            <a:off x="591042" y="1407319"/>
            <a:ext cx="3609975" cy="4676775"/>
          </a:xfrm>
          <a:prstGeom prst="rect">
            <a:avLst/>
          </a:prstGeom>
          <a:ln>
            <a:solidFill>
              <a:srgbClr val="2B7299"/>
            </a:solidFill>
          </a:ln>
        </p:spPr>
      </p:pic>
      <p:sp>
        <p:nvSpPr>
          <p:cNvPr id="17" name="AutoShape 38"/>
          <p:cNvSpPr>
            <a:spLocks noChangeArrowheads="1"/>
          </p:cNvSpPr>
          <p:nvPr/>
        </p:nvSpPr>
        <p:spPr bwMode="blackWhite">
          <a:xfrm>
            <a:off x="5704260" y="1630075"/>
            <a:ext cx="3120652" cy="3745965"/>
          </a:xfrm>
          <a:prstGeom prst="wedgeRectCallout">
            <a:avLst>
              <a:gd name="adj1" fmla="val -102714"/>
              <a:gd name="adj2" fmla="val 7400"/>
            </a:avLst>
          </a:prstGeom>
          <a:gradFill rotWithShape="1">
            <a:gsLst>
              <a:gs pos="0">
                <a:schemeClr val="accent1"/>
              </a:gs>
              <a:gs pos="100000">
                <a:srgbClr val="173C51"/>
              </a:gs>
            </a:gsLst>
            <a:lin ang="5400000" scaled="1"/>
          </a:gradFill>
          <a:ln w="28575" algn="ctr">
            <a:solidFill>
              <a:schemeClr val="accent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2000" b="1" dirty="0" smtClean="0">
                <a:solidFill>
                  <a:srgbClr val="FFFFFF"/>
                </a:solidFill>
                <a:cs typeface="Arial" charset="0"/>
              </a:rPr>
              <a:t>Testified as industry’s witness at July 17 National Conference of Insurance Legislators’ hearing on Price Optimization;</a:t>
            </a:r>
          </a:p>
          <a:p>
            <a:pPr algn="ctr" fontAlgn="base">
              <a:lnSpc>
                <a:spcPct val="100000"/>
              </a:lnSpc>
              <a:spcBef>
                <a:spcPct val="0"/>
              </a:spcBef>
              <a:spcAft>
                <a:spcPct val="0"/>
              </a:spcAft>
              <a:buClrTx/>
              <a:buFontTx/>
              <a:buNone/>
            </a:pPr>
            <a:endParaRPr lang="en-US" sz="2000" b="1" dirty="0">
              <a:solidFill>
                <a:srgbClr val="FFFFFF"/>
              </a:solidFill>
              <a:cs typeface="Arial" charset="0"/>
            </a:endParaRPr>
          </a:p>
          <a:p>
            <a:pPr algn="ctr" fontAlgn="base">
              <a:lnSpc>
                <a:spcPct val="100000"/>
              </a:lnSpc>
              <a:spcBef>
                <a:spcPct val="0"/>
              </a:spcBef>
              <a:spcAft>
                <a:spcPct val="0"/>
              </a:spcAft>
              <a:buClrTx/>
              <a:buFontTx/>
              <a:buNone/>
            </a:pPr>
            <a:r>
              <a:rPr lang="en-US" sz="2000" b="1" dirty="0" smtClean="0">
                <a:solidFill>
                  <a:srgbClr val="FFFFFF"/>
                </a:solidFill>
                <a:cs typeface="Arial" charset="0"/>
              </a:rPr>
              <a:t>Worked very closely with PCI, AIA, NAMIC and independent companies.</a:t>
            </a:r>
            <a:endParaRPr lang="en-US" sz="2000" b="1" dirty="0">
              <a:solidFill>
                <a:srgbClr val="FFFFFF"/>
              </a:solidFill>
              <a:cs typeface="Arial" charset="0"/>
            </a:endParaRPr>
          </a:p>
        </p:txBody>
      </p:sp>
    </p:spTree>
    <p:extLst>
      <p:ext uri="{BB962C8B-B14F-4D97-AF65-F5344CB8AC3E}">
        <p14:creationId xmlns:p14="http://schemas.microsoft.com/office/powerpoint/2010/main" val="1493532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Consumer Reports - #</a:t>
            </a:r>
            <a:r>
              <a:rPr lang="en-US" dirty="0" err="1" smtClean="0"/>
              <a:t>fixcarinsurance</a:t>
            </a:r>
            <a:endParaRPr lang="en-US" dirty="0"/>
          </a:p>
        </p:txBody>
      </p:sp>
      <p:pic>
        <p:nvPicPr>
          <p:cNvPr id="8" name="Content Placeholder 7"/>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478465" y="1600200"/>
            <a:ext cx="4038600" cy="3380625"/>
          </a:xfrm>
        </p:spPr>
      </p:pic>
      <p:sp>
        <p:nvSpPr>
          <p:cNvPr id="7" name="Content Placeholder 6"/>
          <p:cNvSpPr>
            <a:spLocks noGrp="1"/>
          </p:cNvSpPr>
          <p:nvPr>
            <p:ph sz="half" idx="2"/>
          </p:nvPr>
        </p:nvSpPr>
        <p:spPr/>
        <p:txBody>
          <a:bodyPr/>
          <a:lstStyle/>
          <a:p>
            <a:r>
              <a:rPr lang="en-US" dirty="0" smtClean="0"/>
              <a:t>CR’s complaint</a:t>
            </a:r>
          </a:p>
          <a:p>
            <a:pPr lvl="1"/>
            <a:r>
              <a:rPr lang="en-US" dirty="0"/>
              <a:t>Analyzed 2 billion quotes</a:t>
            </a:r>
          </a:p>
          <a:p>
            <a:pPr lvl="1"/>
            <a:r>
              <a:rPr lang="en-US" dirty="0" smtClean="0"/>
              <a:t>Price-setting is “shrouded in secrecy and rife with inequities”</a:t>
            </a:r>
          </a:p>
          <a:p>
            <a:pPr lvl="2"/>
            <a:r>
              <a:rPr lang="en-US" dirty="0" smtClean="0"/>
              <a:t>Credit Scoring</a:t>
            </a:r>
          </a:p>
          <a:p>
            <a:pPr lvl="2"/>
            <a:r>
              <a:rPr lang="en-US" dirty="0" smtClean="0"/>
              <a:t>Price Optimization</a:t>
            </a:r>
          </a:p>
          <a:p>
            <a:pPr lvl="1"/>
            <a:r>
              <a:rPr lang="en-US" dirty="0" smtClean="0"/>
              <a:t>“Little transparency and not enough fairness”</a:t>
            </a:r>
          </a:p>
        </p:txBody>
      </p:sp>
      <p:sp>
        <p:nvSpPr>
          <p:cNvPr id="4" name="Date Placeholder 3"/>
          <p:cNvSpPr>
            <a:spLocks noGrp="1"/>
          </p:cNvSpPr>
          <p:nvPr>
            <p:ph type="dt" sz="half" idx="10"/>
          </p:nvPr>
        </p:nvSpPr>
        <p:spPr/>
        <p:txBody>
          <a:bodyPr/>
          <a:lstStyle/>
          <a:p>
            <a:pPr>
              <a:defRPr/>
            </a:pPr>
            <a:r>
              <a:rPr lang="en-US" smtClean="0"/>
              <a:t>12/01/09 - 9pm</a:t>
            </a:r>
            <a:endParaRPr lang="en-US"/>
          </a:p>
        </p:txBody>
      </p:sp>
      <p:sp>
        <p:nvSpPr>
          <p:cNvPr id="5" name="Slide Number Placeholder 4"/>
          <p:cNvSpPr>
            <a:spLocks noGrp="1"/>
          </p:cNvSpPr>
          <p:nvPr>
            <p:ph type="sldNum" sz="quarter" idx="12"/>
          </p:nvPr>
        </p:nvSpPr>
        <p:spPr/>
        <p:txBody>
          <a:bodyPr/>
          <a:lstStyle/>
          <a:p>
            <a:pPr>
              <a:defRPr/>
            </a:pPr>
            <a:fld id="{8F1D8FF3-5AB6-4EC6-BDC2-E6058C96F901}" type="slidenum">
              <a:rPr lang="en-US" smtClean="0"/>
              <a:pPr>
                <a:defRPr/>
              </a:pPr>
              <a:t>23</a:t>
            </a:fld>
            <a:endParaRPr lang="en-US"/>
          </a:p>
        </p:txBody>
      </p:sp>
      <p:sp>
        <p:nvSpPr>
          <p:cNvPr id="9" name="Rectangle 6"/>
          <p:cNvSpPr>
            <a:spLocks noChangeArrowheads="1"/>
          </p:cNvSpPr>
          <p:nvPr/>
        </p:nvSpPr>
        <p:spPr bwMode="blackWhite">
          <a:xfrm>
            <a:off x="478466" y="5187876"/>
            <a:ext cx="4038600" cy="9382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September Consumer Reports, Released July 30.</a:t>
            </a:r>
            <a:endParaRPr lang="en-US" sz="2000" b="1" dirty="0">
              <a:solidFill>
                <a:srgbClr val="FFFFFF"/>
              </a:solidFill>
            </a:endParaRPr>
          </a:p>
        </p:txBody>
      </p:sp>
    </p:spTree>
    <p:extLst>
      <p:ext uri="{BB962C8B-B14F-4D97-AF65-F5344CB8AC3E}">
        <p14:creationId xmlns:p14="http://schemas.microsoft.com/office/powerpoint/2010/main" val="603201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Consumer Reports: I.I.I Response</a:t>
            </a:r>
            <a:endParaRPr lang="en-US" dirty="0"/>
          </a:p>
        </p:txBody>
      </p:sp>
      <p:sp>
        <p:nvSpPr>
          <p:cNvPr id="4" name="Date Placeholder 3"/>
          <p:cNvSpPr>
            <a:spLocks noGrp="1"/>
          </p:cNvSpPr>
          <p:nvPr>
            <p:ph type="dt" sz="half" idx="10"/>
          </p:nvPr>
        </p:nvSpPr>
        <p:spPr/>
        <p:txBody>
          <a:bodyPr/>
          <a:lstStyle/>
          <a:p>
            <a:pPr>
              <a:defRPr/>
            </a:pPr>
            <a:r>
              <a:rPr lang="en-US" smtClean="0"/>
              <a:t>12/01/09 - 9pm</a:t>
            </a:r>
            <a:endParaRPr lang="en-US"/>
          </a:p>
        </p:txBody>
      </p:sp>
      <p:sp>
        <p:nvSpPr>
          <p:cNvPr id="5" name="Slide Number Placeholder 4"/>
          <p:cNvSpPr>
            <a:spLocks noGrp="1"/>
          </p:cNvSpPr>
          <p:nvPr>
            <p:ph type="sldNum" sz="quarter" idx="12"/>
          </p:nvPr>
        </p:nvSpPr>
        <p:spPr/>
        <p:txBody>
          <a:bodyPr/>
          <a:lstStyle/>
          <a:p>
            <a:pPr>
              <a:defRPr/>
            </a:pPr>
            <a:fld id="{8F1D8FF3-5AB6-4EC6-BDC2-E6058C96F901}" type="slidenum">
              <a:rPr lang="en-US" smtClean="0"/>
              <a:pPr>
                <a:defRPr/>
              </a:pPr>
              <a:t>24</a:t>
            </a:fld>
            <a:endParaRPr lang="en-US"/>
          </a:p>
        </p:txBody>
      </p:sp>
      <p:sp>
        <p:nvSpPr>
          <p:cNvPr id="3" name="Content Placeholder 2"/>
          <p:cNvSpPr>
            <a:spLocks noGrp="1"/>
          </p:cNvSpPr>
          <p:nvPr>
            <p:ph sz="half" idx="1"/>
          </p:nvPr>
        </p:nvSpPr>
        <p:spPr>
          <a:xfrm>
            <a:off x="4562475" y="1123441"/>
            <a:ext cx="4038600" cy="4525963"/>
          </a:xfrm>
        </p:spPr>
        <p:txBody>
          <a:bodyPr/>
          <a:lstStyle/>
          <a:p>
            <a:r>
              <a:rPr lang="en-US" dirty="0" smtClean="0"/>
              <a:t>Non-Driving </a:t>
            </a:r>
            <a:r>
              <a:rPr lang="en-US" dirty="0"/>
              <a:t>Factors </a:t>
            </a:r>
            <a:r>
              <a:rPr lang="en-US" dirty="0" smtClean="0"/>
              <a:t>Proved Effective, Have </a:t>
            </a:r>
            <a:r>
              <a:rPr lang="en-US" dirty="0"/>
              <a:t>Been Used for </a:t>
            </a:r>
            <a:r>
              <a:rPr lang="en-US" dirty="0" smtClean="0"/>
              <a:t>Decades</a:t>
            </a:r>
            <a:endParaRPr lang="en-US" dirty="0"/>
          </a:p>
          <a:p>
            <a:pPr lvl="2"/>
            <a:r>
              <a:rPr lang="en-US" dirty="0"/>
              <a:t>Gender</a:t>
            </a:r>
          </a:p>
          <a:p>
            <a:pPr lvl="2"/>
            <a:r>
              <a:rPr lang="en-US" dirty="0"/>
              <a:t>Territory</a:t>
            </a:r>
          </a:p>
          <a:p>
            <a:pPr lvl="2"/>
            <a:r>
              <a:rPr lang="en-US" dirty="0"/>
              <a:t>Age</a:t>
            </a:r>
          </a:p>
          <a:p>
            <a:pPr lvl="2"/>
            <a:r>
              <a:rPr lang="en-US" dirty="0" smtClean="0"/>
              <a:t>Grades</a:t>
            </a:r>
          </a:p>
          <a:p>
            <a:r>
              <a:rPr lang="en-US" dirty="0" smtClean="0"/>
              <a:t>Hundreds of Class Plan Filings Annually Reconfirm Their Value</a:t>
            </a:r>
          </a:p>
          <a:p>
            <a:pPr lvl="1"/>
            <a:endParaRPr lang="en-US" dirty="0"/>
          </a:p>
        </p:txBody>
      </p:sp>
      <p:pic>
        <p:nvPicPr>
          <p:cNvPr id="6" name="Picture 5"/>
          <p:cNvPicPr>
            <a:picLocks noChangeAspect="1"/>
          </p:cNvPicPr>
          <p:nvPr/>
        </p:nvPicPr>
        <p:blipFill>
          <a:blip r:embed="rId2"/>
          <a:stretch>
            <a:fillRect/>
          </a:stretch>
        </p:blipFill>
        <p:spPr>
          <a:xfrm>
            <a:off x="374473" y="1123441"/>
            <a:ext cx="3624439" cy="5318544"/>
          </a:xfrm>
          <a:prstGeom prst="rect">
            <a:avLst/>
          </a:prstGeom>
        </p:spPr>
      </p:pic>
    </p:spTree>
    <p:extLst>
      <p:ext uri="{BB962C8B-B14F-4D97-AF65-F5344CB8AC3E}">
        <p14:creationId xmlns:p14="http://schemas.microsoft.com/office/powerpoint/2010/main" val="2435400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EE8ADF7-1D45-4667-8BCC-12A86472BB90}" type="slidenum">
              <a:rPr lang="en-US" sz="900">
                <a:solidFill>
                  <a:schemeClr val="bg1"/>
                </a:solidFill>
              </a:rPr>
              <a:pPr algn="r" eaLnBrk="0" hangingPunct="0">
                <a:lnSpc>
                  <a:spcPct val="85000"/>
                </a:lnSpc>
                <a:spcBef>
                  <a:spcPct val="20000"/>
                </a:spcBef>
              </a:pPr>
              <a:t>25</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dirty="0" smtClean="0">
                <a:solidFill>
                  <a:schemeClr val="bg1"/>
                </a:solidFill>
              </a:rPr>
              <a:t>Recent Attacks on the Insurance Industry</a:t>
            </a:r>
            <a:endParaRPr lang="en-US" sz="4200" b="1" dirty="0">
              <a:solidFill>
                <a:schemeClr val="bg1"/>
              </a:solidFill>
            </a:endParaRPr>
          </a:p>
        </p:txBody>
      </p:sp>
      <p:sp>
        <p:nvSpPr>
          <p:cNvPr id="2152456" name="Rectangle 8"/>
          <p:cNvSpPr>
            <a:spLocks noChangeArrowheads="1"/>
          </p:cNvSpPr>
          <p:nvPr/>
        </p:nvSpPr>
        <p:spPr bwMode="auto">
          <a:xfrm>
            <a:off x="854075" y="4362450"/>
            <a:ext cx="7435850" cy="120032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Why Are Critics Suddenly More Aggressive?</a:t>
            </a:r>
          </a:p>
        </p:txBody>
      </p:sp>
    </p:spTree>
    <p:extLst>
      <p:ext uri="{BB962C8B-B14F-4D97-AF65-F5344CB8AC3E}">
        <p14:creationId xmlns:p14="http://schemas.microsoft.com/office/powerpoint/2010/main" val="28225646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CFA’s Conclusion: The ‘Widow Penalty’</a:t>
            </a:r>
            <a:endParaRPr lang="en-US" dirty="0"/>
          </a:p>
        </p:txBody>
      </p:sp>
      <p:sp>
        <p:nvSpPr>
          <p:cNvPr id="3" name="Date Placeholder 2"/>
          <p:cNvSpPr>
            <a:spLocks noGrp="1"/>
          </p:cNvSpPr>
          <p:nvPr>
            <p:ph type="dt" sz="half" idx="10"/>
          </p:nvPr>
        </p:nvSpPr>
        <p:spPr/>
        <p:txBody>
          <a:bodyPr/>
          <a:lstStyle/>
          <a:p>
            <a:pPr>
              <a:defRPr/>
            </a:pPr>
            <a:r>
              <a:rPr lang="en-US" smtClean="0"/>
              <a:t>12/01/09 - 9pm</a:t>
            </a:r>
            <a:endParaRPr lang="en-US"/>
          </a:p>
        </p:txBody>
      </p:sp>
      <p:sp>
        <p:nvSpPr>
          <p:cNvPr id="4" name="Slide Number Placeholder 3"/>
          <p:cNvSpPr>
            <a:spLocks noGrp="1"/>
          </p:cNvSpPr>
          <p:nvPr>
            <p:ph type="sldNum" sz="quarter" idx="12"/>
          </p:nvPr>
        </p:nvSpPr>
        <p:spPr/>
        <p:txBody>
          <a:bodyPr/>
          <a:lstStyle/>
          <a:p>
            <a:pPr>
              <a:defRPr/>
            </a:pPr>
            <a:fld id="{103D1549-189B-430A-BC2E-B6FA9183E25C}" type="slidenum">
              <a:rPr lang="en-US" smtClean="0"/>
              <a:pPr>
                <a:defRPr/>
              </a:pPr>
              <a:t>26</a:t>
            </a:fld>
            <a:endParaRPr lang="en-US"/>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4072" y="1310326"/>
            <a:ext cx="8505154" cy="4091233"/>
          </a:xfrm>
          <a:prstGeom prst="rect">
            <a:avLst/>
          </a:prstGeom>
        </p:spPr>
      </p:pic>
      <p:sp>
        <p:nvSpPr>
          <p:cNvPr id="6" name="TextBox 5"/>
          <p:cNvSpPr txBox="1"/>
          <p:nvPr/>
        </p:nvSpPr>
        <p:spPr>
          <a:xfrm>
            <a:off x="377072" y="5693790"/>
            <a:ext cx="8097625" cy="830997"/>
          </a:xfrm>
          <a:prstGeom prst="rect">
            <a:avLst/>
          </a:prstGeom>
          <a:noFill/>
        </p:spPr>
        <p:txBody>
          <a:bodyPr wrap="square" rtlCol="0">
            <a:spAutoFit/>
          </a:bodyPr>
          <a:lstStyle/>
          <a:p>
            <a:r>
              <a:rPr lang="en-US" sz="1200" dirty="0" smtClean="0"/>
              <a:t>“a </a:t>
            </a:r>
            <a:r>
              <a:rPr lang="en-US" sz="1200" dirty="0"/>
              <a:t>change in marital status from married to unmarried (through divorce or the death of a spouse) can cause a woman’s auto insurance premiums to rise as much as 226%—suggesting a </a:t>
            </a:r>
            <a:r>
              <a:rPr lang="en-US" sz="1200" dirty="0" smtClean="0"/>
              <a:t>‘widow penalty’ </a:t>
            </a:r>
            <a:r>
              <a:rPr lang="en-US" sz="1200" dirty="0"/>
              <a:t>that CFA director of insurance Bob Hunter said in a press teleconference Monday with executive director Stephen Brobeck is </a:t>
            </a:r>
            <a:r>
              <a:rPr lang="en-US" sz="1200" dirty="0" smtClean="0"/>
              <a:t>‘</a:t>
            </a:r>
            <a:r>
              <a:rPr lang="en-US" sz="1200" b="1" i="1" dirty="0" smtClean="0">
                <a:solidFill>
                  <a:srgbClr val="FF0000"/>
                </a:solidFill>
              </a:rPr>
              <a:t>immoral </a:t>
            </a:r>
            <a:r>
              <a:rPr lang="en-US" sz="1200" b="1" i="1" dirty="0">
                <a:solidFill>
                  <a:srgbClr val="FF0000"/>
                </a:solidFill>
              </a:rPr>
              <a:t>and should be stopped at once</a:t>
            </a:r>
            <a:r>
              <a:rPr lang="en-US" sz="1200" b="1" i="1" dirty="0" smtClean="0">
                <a:solidFill>
                  <a:srgbClr val="FF0000"/>
                </a:solidFill>
              </a:rPr>
              <a:t>.’”</a:t>
            </a:r>
            <a:endParaRPr lang="en-US" sz="1200" b="1" i="1" dirty="0">
              <a:solidFill>
                <a:srgbClr val="FF0000"/>
              </a:solidFill>
            </a:endParaRPr>
          </a:p>
        </p:txBody>
      </p:sp>
      <p:sp>
        <p:nvSpPr>
          <p:cNvPr id="7" name="Oval 6"/>
          <p:cNvSpPr/>
          <p:nvPr/>
        </p:nvSpPr>
        <p:spPr>
          <a:xfrm>
            <a:off x="1743959" y="5099901"/>
            <a:ext cx="1555422" cy="3016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9758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7522" name="Rectangle 105"/>
          <p:cNvSpPr>
            <a:spLocks noGrp="1" noChangeArrowheads="1"/>
          </p:cNvSpPr>
          <p:nvPr>
            <p:ph type="dt" sz="quarter" idx="10"/>
          </p:nvPr>
        </p:nvSpPr>
        <p:spPr>
          <a:noFill/>
        </p:spPr>
        <p:txBody>
          <a:bodyPr/>
          <a:lstStyle/>
          <a:p>
            <a:r>
              <a:rPr lang="en-US" smtClean="0"/>
              <a:t>12/01/09 - 9pm</a:t>
            </a:r>
          </a:p>
        </p:txBody>
      </p:sp>
      <p:sp>
        <p:nvSpPr>
          <p:cNvPr id="107523"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7524" name="Rectangle 110"/>
          <p:cNvSpPr>
            <a:spLocks noGrp="1" noChangeArrowheads="1"/>
          </p:cNvSpPr>
          <p:nvPr>
            <p:ph type="sldNum" sz="quarter" idx="12"/>
          </p:nvPr>
        </p:nvSpPr>
        <p:spPr>
          <a:noFill/>
        </p:spPr>
        <p:txBody>
          <a:bodyPr/>
          <a:lstStyle/>
          <a:p>
            <a:fld id="{A4C7BCE1-8634-4D87-B8C2-16540BBDFA5A}" type="slidenum">
              <a:rPr lang="en-US" smtClean="0"/>
              <a:pPr/>
              <a:t>27</a:t>
            </a:fld>
            <a:endParaRPr lang="en-US" smtClean="0"/>
          </a:p>
        </p:txBody>
      </p:sp>
      <p:sp>
        <p:nvSpPr>
          <p:cNvPr id="107525" name="Rectangle 2"/>
          <p:cNvSpPr>
            <a:spLocks noGrp="1" noChangeArrowheads="1"/>
          </p:cNvSpPr>
          <p:nvPr>
            <p:ph type="title"/>
          </p:nvPr>
        </p:nvSpPr>
        <p:spPr/>
        <p:txBody>
          <a:bodyPr/>
          <a:lstStyle/>
          <a:p>
            <a:r>
              <a:rPr lang="en-US" dirty="0" smtClean="0"/>
              <a:t>What’s Driving Attacks on the  Insurance Industry?</a:t>
            </a:r>
          </a:p>
        </p:txBody>
      </p:sp>
      <p:sp>
        <p:nvSpPr>
          <p:cNvPr id="1922051" name="Rectangle 3"/>
          <p:cNvSpPr>
            <a:spLocks noGrp="1" noChangeArrowheads="1"/>
          </p:cNvSpPr>
          <p:nvPr>
            <p:ph type="body" idx="1"/>
          </p:nvPr>
        </p:nvSpPr>
        <p:spPr>
          <a:xfrm>
            <a:off x="133023" y="1122456"/>
            <a:ext cx="8963025" cy="4652963"/>
          </a:xfrm>
        </p:spPr>
        <p:txBody>
          <a:bodyPr/>
          <a:lstStyle/>
          <a:p>
            <a:pPr>
              <a:lnSpc>
                <a:spcPct val="100000"/>
              </a:lnSpc>
              <a:spcBef>
                <a:spcPct val="50000"/>
              </a:spcBef>
            </a:pPr>
            <a:r>
              <a:rPr lang="en-US" sz="1800" b="1" dirty="0" smtClean="0"/>
              <a:t>Recent Surge in Attacks is Associated with Income Inequality Debate in the United States</a:t>
            </a:r>
          </a:p>
          <a:p>
            <a:pPr lvl="1">
              <a:lnSpc>
                <a:spcPct val="100000"/>
              </a:lnSpc>
            </a:pPr>
            <a:r>
              <a:rPr lang="en-US" sz="1600" dirty="0" smtClean="0"/>
              <a:t>Attacks not confined to auto insurance (e.g., Workers Comp, </a:t>
            </a:r>
            <a:r>
              <a:rPr lang="en-US" sz="1600" dirty="0"/>
              <a:t>H</a:t>
            </a:r>
            <a:r>
              <a:rPr lang="en-US" sz="1600" dirty="0" smtClean="0"/>
              <a:t>ealth)</a:t>
            </a:r>
          </a:p>
          <a:p>
            <a:pPr lvl="1">
              <a:lnSpc>
                <a:spcPct val="100000"/>
              </a:lnSpc>
            </a:pPr>
            <a:r>
              <a:rPr lang="en-US" sz="1600" dirty="0" smtClean="0"/>
              <a:t>Not confined to insurance (banks, lending in general, student loans)</a:t>
            </a:r>
          </a:p>
          <a:p>
            <a:pPr>
              <a:lnSpc>
                <a:spcPct val="100000"/>
              </a:lnSpc>
              <a:spcBef>
                <a:spcPct val="50000"/>
              </a:spcBef>
            </a:pPr>
            <a:r>
              <a:rPr lang="en-US" sz="1800" b="1" dirty="0" smtClean="0"/>
              <a:t>Politics, Economics, Regulation &amp; Demographics Are Principal Drivers</a:t>
            </a:r>
            <a:endParaRPr lang="en-US" sz="1600" dirty="0" smtClean="0"/>
          </a:p>
          <a:p>
            <a:pPr lvl="1">
              <a:lnSpc>
                <a:spcPct val="100000"/>
              </a:lnSpc>
            </a:pPr>
            <a:r>
              <a:rPr lang="en-US" sz="1600" dirty="0" smtClean="0"/>
              <a:t>CFA/CR and others (</a:t>
            </a:r>
            <a:r>
              <a:rPr lang="en-US" sz="1600" dirty="0" err="1" smtClean="0"/>
              <a:t>ProPublica</a:t>
            </a:r>
            <a:r>
              <a:rPr lang="en-US" sz="1600" dirty="0" smtClean="0"/>
              <a:t>) emboldened in current environment</a:t>
            </a:r>
          </a:p>
          <a:p>
            <a:pPr lvl="1">
              <a:lnSpc>
                <a:spcPct val="100000"/>
              </a:lnSpc>
            </a:pPr>
            <a:r>
              <a:rPr lang="en-US" sz="1600" dirty="0" smtClean="0"/>
              <a:t>Dodd-Frank Act stuffed with income inequality mandates and studies</a:t>
            </a:r>
          </a:p>
          <a:p>
            <a:pPr lvl="1">
              <a:lnSpc>
                <a:spcPct val="100000"/>
              </a:lnSpc>
            </a:pPr>
            <a:r>
              <a:rPr lang="en-US" sz="1600" dirty="0" smtClean="0"/>
              <a:t>FIO now studying auto insurance affordability; Wants to create index.</a:t>
            </a:r>
          </a:p>
          <a:p>
            <a:pPr lvl="1">
              <a:lnSpc>
                <a:spcPct val="100000"/>
              </a:lnSpc>
            </a:pPr>
            <a:r>
              <a:rPr lang="en-US" sz="1600" dirty="0" smtClean="0"/>
              <a:t>Definition of “fairness” is shifting</a:t>
            </a:r>
          </a:p>
          <a:p>
            <a:pPr>
              <a:lnSpc>
                <a:spcPct val="100000"/>
              </a:lnSpc>
              <a:spcBef>
                <a:spcPct val="50000"/>
              </a:spcBef>
            </a:pPr>
            <a:r>
              <a:rPr lang="en-US" sz="1800" b="1" dirty="0" smtClean="0"/>
              <a:t>CFA Has Been Able to Attack Certain Rating Factors Based on New Perception of Fairness (which is independent of actual risk)</a:t>
            </a:r>
          </a:p>
          <a:p>
            <a:pPr lvl="1">
              <a:lnSpc>
                <a:spcPct val="100000"/>
              </a:lnSpc>
            </a:pPr>
            <a:r>
              <a:rPr lang="en-US" sz="1600" b="1" dirty="0" smtClean="0"/>
              <a:t>Education		Occupation	Marital Status	Gender</a:t>
            </a:r>
          </a:p>
          <a:p>
            <a:pPr lvl="1">
              <a:lnSpc>
                <a:spcPct val="100000"/>
              </a:lnSpc>
            </a:pPr>
            <a:r>
              <a:rPr lang="en-US" sz="1600" b="1" dirty="0" smtClean="0"/>
              <a:t>Age		Credit Profile	Location		</a:t>
            </a:r>
            <a:r>
              <a:rPr lang="en-US" sz="1600" b="1" i="1" dirty="0" smtClean="0"/>
              <a:t>“Price Optimization”</a:t>
            </a:r>
          </a:p>
          <a:p>
            <a:pPr>
              <a:lnSpc>
                <a:spcPct val="100000"/>
              </a:lnSpc>
              <a:spcBef>
                <a:spcPct val="50000"/>
              </a:spcBef>
            </a:pPr>
            <a:r>
              <a:rPr lang="en-US" sz="1800" b="1" dirty="0" smtClean="0"/>
              <a:t>All of These Are Vulnerable to Attack in the Current Environment</a:t>
            </a:r>
          </a:p>
          <a:p>
            <a:pPr>
              <a:lnSpc>
                <a:spcPct val="100000"/>
              </a:lnSpc>
              <a:spcBef>
                <a:spcPct val="50000"/>
              </a:spcBef>
            </a:pPr>
            <a:r>
              <a:rPr lang="en-US" sz="1800" b="1" dirty="0" smtClean="0"/>
              <a:t>Infinite Number of Quotes </a:t>
            </a:r>
            <a:r>
              <a:rPr lang="en-US" sz="1800" b="1" dirty="0" err="1" smtClean="0"/>
              <a:t>Online</a:t>
            </a:r>
            <a:r>
              <a:rPr lang="en-US" sz="1800" b="1" dirty="0" err="1" smtClean="0">
                <a:sym typeface="Wingdings" panose="05000000000000000000" pitchFamily="2" charset="2"/>
              </a:rPr>
              <a:t>CFA</a:t>
            </a:r>
            <a:r>
              <a:rPr lang="en-US" sz="1800" b="1" dirty="0" smtClean="0">
                <a:sym typeface="Wingdings" panose="05000000000000000000" pitchFamily="2" charset="2"/>
              </a:rPr>
              <a:t> Uses to Highlight Perceived Inequities</a:t>
            </a:r>
            <a:endParaRPr lang="en-US" sz="1800" b="1" dirty="0" smtClean="0"/>
          </a:p>
        </p:txBody>
      </p:sp>
    </p:spTree>
    <p:extLst>
      <p:ext uri="{BB962C8B-B14F-4D97-AF65-F5344CB8AC3E}">
        <p14:creationId xmlns:p14="http://schemas.microsoft.com/office/powerpoint/2010/main" val="22497337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922051">
                                            <p:txEl>
                                              <p:pRg st="7" end="7"/>
                                            </p:txEl>
                                          </p:spTgt>
                                        </p:tgtEl>
                                        <p:attrNameLst>
                                          <p:attrName>style.visibility</p:attrName>
                                        </p:attrNameLst>
                                      </p:cBhvr>
                                      <p:to>
                                        <p:strVal val="visible"/>
                                      </p:to>
                                    </p:set>
                                    <p:animEffect transition="in" filter="wipe(left)">
                                      <p:cBhvr>
                                        <p:cTn id="30" dur="500"/>
                                        <p:tgtEl>
                                          <p:spTgt spid="1922051">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922051">
                                            <p:txEl>
                                              <p:pRg st="8" end="8"/>
                                            </p:txEl>
                                          </p:spTgt>
                                        </p:tgtEl>
                                        <p:attrNameLst>
                                          <p:attrName>style.visibility</p:attrName>
                                        </p:attrNameLst>
                                      </p:cBhvr>
                                      <p:to>
                                        <p:strVal val="visible"/>
                                      </p:to>
                                    </p:set>
                                    <p:animEffect transition="in" filter="wipe(left)">
                                      <p:cBhvr>
                                        <p:cTn id="35" dur="500"/>
                                        <p:tgtEl>
                                          <p:spTgt spid="1922051">
                                            <p:txEl>
                                              <p:pRg st="8" end="8"/>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922051">
                                            <p:txEl>
                                              <p:pRg st="9" end="9"/>
                                            </p:txEl>
                                          </p:spTgt>
                                        </p:tgtEl>
                                        <p:attrNameLst>
                                          <p:attrName>style.visibility</p:attrName>
                                        </p:attrNameLst>
                                      </p:cBhvr>
                                      <p:to>
                                        <p:strVal val="visible"/>
                                      </p:to>
                                    </p:set>
                                    <p:animEffect transition="in" filter="wipe(left)">
                                      <p:cBhvr>
                                        <p:cTn id="38" dur="500"/>
                                        <p:tgtEl>
                                          <p:spTgt spid="1922051">
                                            <p:txEl>
                                              <p:pRg st="9" end="9"/>
                                            </p:txEl>
                                          </p:spTgt>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922051">
                                            <p:txEl>
                                              <p:pRg st="10" end="10"/>
                                            </p:txEl>
                                          </p:spTgt>
                                        </p:tgtEl>
                                        <p:attrNameLst>
                                          <p:attrName>style.visibility</p:attrName>
                                        </p:attrNameLst>
                                      </p:cBhvr>
                                      <p:to>
                                        <p:strVal val="visible"/>
                                      </p:to>
                                    </p:set>
                                    <p:animEffect transition="in" filter="wipe(left)">
                                      <p:cBhvr>
                                        <p:cTn id="41" dur="500"/>
                                        <p:tgtEl>
                                          <p:spTgt spid="1922051">
                                            <p:txEl>
                                              <p:pRg st="10" end="1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922051">
                                            <p:txEl>
                                              <p:pRg st="11" end="11"/>
                                            </p:txEl>
                                          </p:spTgt>
                                        </p:tgtEl>
                                        <p:attrNameLst>
                                          <p:attrName>style.visibility</p:attrName>
                                        </p:attrNameLst>
                                      </p:cBhvr>
                                      <p:to>
                                        <p:strVal val="visible"/>
                                      </p:to>
                                    </p:set>
                                    <p:animEffect transition="in" filter="wipe(left)">
                                      <p:cBhvr>
                                        <p:cTn id="46" dur="500"/>
                                        <p:tgtEl>
                                          <p:spTgt spid="1922051">
                                            <p:txEl>
                                              <p:pRg st="11" end="1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922051">
                                            <p:txEl>
                                              <p:pRg st="12" end="12"/>
                                            </p:txEl>
                                          </p:spTgt>
                                        </p:tgtEl>
                                        <p:attrNameLst>
                                          <p:attrName>style.visibility</p:attrName>
                                        </p:attrNameLst>
                                      </p:cBhvr>
                                      <p:to>
                                        <p:strVal val="visible"/>
                                      </p:to>
                                    </p:set>
                                    <p:animEffect transition="in" filter="wipe(left)">
                                      <p:cBhvr>
                                        <p:cTn id="51" dur="500"/>
                                        <p:tgtEl>
                                          <p:spTgt spid="192205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Handout for Government Affairs Staff Attending NAIC Meeting </a:t>
            </a:r>
            <a:endParaRPr lang="en-US" dirty="0"/>
          </a:p>
        </p:txBody>
      </p:sp>
      <p:pic>
        <p:nvPicPr>
          <p:cNvPr id="8" name="Content Placeholder 7"/>
          <p:cNvPicPr>
            <a:picLocks noGrp="1" noChangeAspect="1"/>
          </p:cNvPicPr>
          <p:nvPr>
            <p:ph sz="half" idx="1"/>
          </p:nvPr>
        </p:nvPicPr>
        <p:blipFill>
          <a:blip r:embed="rId2"/>
          <a:stretch>
            <a:fillRect/>
          </a:stretch>
        </p:blipFill>
        <p:spPr>
          <a:xfrm>
            <a:off x="298451" y="1600200"/>
            <a:ext cx="3894898" cy="5133873"/>
          </a:xfrm>
          <a:prstGeom prst="rect">
            <a:avLst/>
          </a:prstGeom>
          <a:ln>
            <a:solidFill>
              <a:srgbClr val="2B7299"/>
            </a:solidFill>
          </a:ln>
        </p:spPr>
      </p:pic>
      <p:pic>
        <p:nvPicPr>
          <p:cNvPr id="9" name="Content Placeholder 8"/>
          <p:cNvPicPr>
            <a:picLocks noGrp="1" noChangeAspect="1"/>
          </p:cNvPicPr>
          <p:nvPr>
            <p:ph sz="half" idx="2"/>
          </p:nvPr>
        </p:nvPicPr>
        <p:blipFill>
          <a:blip r:embed="rId3"/>
          <a:stretch>
            <a:fillRect/>
          </a:stretch>
        </p:blipFill>
        <p:spPr>
          <a:xfrm>
            <a:off x="4903076" y="1600199"/>
            <a:ext cx="3899741" cy="5101247"/>
          </a:xfrm>
          <a:prstGeom prst="rect">
            <a:avLst/>
          </a:prstGeom>
          <a:ln>
            <a:solidFill>
              <a:srgbClr val="2B7299"/>
            </a:solidFill>
          </a:ln>
        </p:spPr>
      </p:pic>
      <p:sp>
        <p:nvSpPr>
          <p:cNvPr id="5" name="Date Placeholder 4"/>
          <p:cNvSpPr>
            <a:spLocks noGrp="1"/>
          </p:cNvSpPr>
          <p:nvPr>
            <p:ph type="dt" sz="half" idx="10"/>
          </p:nvPr>
        </p:nvSpPr>
        <p:spPr/>
        <p:txBody>
          <a:bodyPr/>
          <a:lstStyle/>
          <a:p>
            <a:pPr>
              <a:defRPr/>
            </a:pPr>
            <a:r>
              <a:rPr lang="en-US" smtClean="0">
                <a:solidFill>
                  <a:srgbClr val="FFFFFF"/>
                </a:solidFill>
              </a:rPr>
              <a:t>12/01/09 - 9pm</a:t>
            </a:r>
            <a:endParaRPr lang="en-US" dirty="0">
              <a:solidFill>
                <a:srgbClr val="FFFFFF"/>
              </a:solidFill>
            </a:endParaRPr>
          </a:p>
        </p:txBody>
      </p:sp>
      <p:sp>
        <p:nvSpPr>
          <p:cNvPr id="6" name="Footer Placeholder 5"/>
          <p:cNvSpPr>
            <a:spLocks noGrp="1"/>
          </p:cNvSpPr>
          <p:nvPr>
            <p:ph type="ftr" sz="quarter" idx="11"/>
          </p:nvPr>
        </p:nvSpPr>
        <p:spPr/>
        <p:txBody>
          <a:bodyPr/>
          <a:lstStyle/>
          <a:p>
            <a:pPr>
              <a:defRPr/>
            </a:pPr>
            <a:r>
              <a:rPr lang="en-US" smtClean="0">
                <a:solidFill>
                  <a:srgbClr val="FFFFFF"/>
                </a:solidFill>
              </a:rPr>
              <a:t>eSlide – P6466 – The Financial Crisis and the Future of the P/C</a:t>
            </a:r>
            <a:endParaRPr lang="en-US" dirty="0">
              <a:solidFill>
                <a:srgbClr val="FFFFFF"/>
              </a:solidFill>
            </a:endParaRPr>
          </a:p>
        </p:txBody>
      </p:sp>
      <p:sp>
        <p:nvSpPr>
          <p:cNvPr id="7" name="Slide Number Placeholder 6"/>
          <p:cNvSpPr>
            <a:spLocks noGrp="1"/>
          </p:cNvSpPr>
          <p:nvPr>
            <p:ph type="sldNum" sz="quarter" idx="12"/>
          </p:nvPr>
        </p:nvSpPr>
        <p:spPr/>
        <p:txBody>
          <a:bodyPr/>
          <a:lstStyle/>
          <a:p>
            <a:pPr>
              <a:defRPr/>
            </a:pPr>
            <a:fld id="{FB96CF80-9CB0-41A6-AEE1-6604F1D51A5C}" type="slidenum">
              <a:rPr lang="en-US" smtClean="0">
                <a:solidFill>
                  <a:srgbClr val="000000"/>
                </a:solidFill>
              </a:rPr>
              <a:pPr>
                <a:defRPr/>
              </a:pPr>
              <a:t>28</a:t>
            </a:fld>
            <a:endParaRPr lang="en-US" dirty="0">
              <a:solidFill>
                <a:srgbClr val="000000"/>
              </a:solidFill>
            </a:endParaRPr>
          </a:p>
        </p:txBody>
      </p:sp>
    </p:spTree>
    <p:extLst>
      <p:ext uri="{BB962C8B-B14F-4D97-AF65-F5344CB8AC3E}">
        <p14:creationId xmlns:p14="http://schemas.microsoft.com/office/powerpoint/2010/main" val="1652912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INVESTMENTS: </a:t>
            </a:r>
            <a:br>
              <a:rPr lang="en-US" sz="3800" dirty="0" smtClean="0">
                <a:solidFill>
                  <a:schemeClr val="bg1"/>
                </a:solidFill>
              </a:rPr>
            </a:br>
            <a:r>
              <a:rPr lang="en-US" sz="3800" dirty="0" smtClean="0">
                <a:solidFill>
                  <a:schemeClr val="bg1"/>
                </a:solidFill>
              </a:rPr>
              <a:t>THE NEW REALITY</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29</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Investment Performance is a Key Driver of </a:t>
            </a:r>
            <a:r>
              <a:rPr lang="en-US" sz="4000" b="1" dirty="0" smtClean="0">
                <a:solidFill>
                  <a:srgbClr val="225A7A"/>
                </a:solidFill>
              </a:rPr>
              <a:t>Profitability</a:t>
            </a:r>
          </a:p>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 </a:t>
            </a:r>
            <a:r>
              <a:rPr lang="en-US" sz="4000" b="1" i="1" dirty="0" smtClean="0">
                <a:solidFill>
                  <a:srgbClr val="225A7A"/>
                </a:solidFill>
              </a:rPr>
              <a:t>Depressed Yields Will Necessarily Influence Underwriting &amp; Pricing</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29</a:t>
            </a:fld>
            <a:endParaRPr lang="en-US"/>
          </a:p>
        </p:txBody>
      </p:sp>
    </p:spTree>
    <p:extLst>
      <p:ext uri="{BB962C8B-B14F-4D97-AF65-F5344CB8AC3E}">
        <p14:creationId xmlns:p14="http://schemas.microsoft.com/office/powerpoint/2010/main" val="376008221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773349" y="134938"/>
            <a:ext cx="6921230" cy="860425"/>
          </a:xfrm>
        </p:spPr>
        <p:txBody>
          <a:bodyPr/>
          <a:lstStyle/>
          <a:p>
            <a:r>
              <a:rPr lang="en-US" dirty="0" smtClean="0">
                <a:latin typeface="Arial" panose="020B0604020202020204" pitchFamily="34" charset="0"/>
              </a:rPr>
              <a:t>P/C Industry Net Income After Taxes</a:t>
            </a:r>
            <a:br>
              <a:rPr lang="en-US" dirty="0" smtClean="0">
                <a:latin typeface="Arial" panose="020B0604020202020204" pitchFamily="34" charset="0"/>
              </a:rPr>
            </a:br>
            <a:r>
              <a:rPr lang="en-US" dirty="0" smtClean="0">
                <a:latin typeface="Arial" panose="020B0604020202020204" pitchFamily="34" charset="0"/>
              </a:rPr>
              <a:t>1991–2015:H1</a:t>
            </a:r>
          </a:p>
        </p:txBody>
      </p:sp>
      <p:sp>
        <p:nvSpPr>
          <p:cNvPr id="14339" name="Text Box 5"/>
          <p:cNvSpPr txBox="1">
            <a:spLocks noChangeArrowheads="1"/>
          </p:cNvSpPr>
          <p:nvPr/>
        </p:nvSpPr>
        <p:spPr bwMode="auto">
          <a:xfrm>
            <a:off x="832357" y="1067118"/>
            <a:ext cx="2374900" cy="24936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198438" indent="-19843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2005 ROE*= 9.6%</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2006 ROE = 12.7%</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2007 ROE = 10.9%</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2008 ROE = 0.1%</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2009 ROE = 5.0%</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2010 ROE = 6.6%</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2011 ROAS</a:t>
            </a:r>
            <a:r>
              <a:rPr lang="en-US" sz="1200" baseline="30000" dirty="0">
                <a:solidFill>
                  <a:srgbClr val="000000"/>
                </a:solidFill>
              </a:rPr>
              <a:t>1</a:t>
            </a:r>
            <a:r>
              <a:rPr lang="en-US" sz="1200" dirty="0">
                <a:solidFill>
                  <a:srgbClr val="000000"/>
                </a:solidFill>
              </a:rPr>
              <a:t> = 3.5%</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2012 ROAS</a:t>
            </a:r>
            <a:r>
              <a:rPr lang="en-US" sz="1200" baseline="30000" dirty="0">
                <a:solidFill>
                  <a:srgbClr val="000000"/>
                </a:solidFill>
              </a:rPr>
              <a:t>1</a:t>
            </a:r>
            <a:r>
              <a:rPr lang="en-US" sz="1200" dirty="0">
                <a:solidFill>
                  <a:srgbClr val="000000"/>
                </a:solidFill>
              </a:rPr>
              <a:t> = 5.9%</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smtClean="0">
                <a:solidFill>
                  <a:srgbClr val="000000"/>
                </a:solidFill>
              </a:rPr>
              <a:t>2013 </a:t>
            </a:r>
            <a:r>
              <a:rPr lang="en-US" sz="1200" dirty="0">
                <a:solidFill>
                  <a:srgbClr val="000000"/>
                </a:solidFill>
              </a:rPr>
              <a:t>ROAS</a:t>
            </a:r>
            <a:r>
              <a:rPr lang="en-US" sz="1200" baseline="30000" dirty="0">
                <a:solidFill>
                  <a:srgbClr val="000000"/>
                </a:solidFill>
              </a:rPr>
              <a:t>1</a:t>
            </a:r>
            <a:r>
              <a:rPr lang="en-US" sz="1200" dirty="0">
                <a:solidFill>
                  <a:srgbClr val="000000"/>
                </a:solidFill>
              </a:rPr>
              <a:t> = </a:t>
            </a:r>
            <a:r>
              <a:rPr lang="en-US" sz="1200" dirty="0" smtClean="0">
                <a:solidFill>
                  <a:srgbClr val="000000"/>
                </a:solidFill>
              </a:rPr>
              <a:t>10.2%</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smtClean="0">
                <a:solidFill>
                  <a:srgbClr val="000000"/>
                </a:solidFill>
              </a:rPr>
              <a:t>2014</a:t>
            </a:r>
            <a:r>
              <a:rPr lang="en-US" sz="1200" dirty="0">
                <a:solidFill>
                  <a:srgbClr val="000000"/>
                </a:solidFill>
              </a:rPr>
              <a:t> ROAS</a:t>
            </a:r>
            <a:r>
              <a:rPr lang="en-US" sz="1200" baseline="30000" dirty="0">
                <a:solidFill>
                  <a:srgbClr val="000000"/>
                </a:solidFill>
              </a:rPr>
              <a:t>1</a:t>
            </a:r>
            <a:r>
              <a:rPr lang="en-US" sz="1200" dirty="0">
                <a:solidFill>
                  <a:srgbClr val="000000"/>
                </a:solidFill>
              </a:rPr>
              <a:t> = </a:t>
            </a:r>
            <a:r>
              <a:rPr lang="en-US" sz="1200" dirty="0" smtClean="0">
                <a:solidFill>
                  <a:srgbClr val="000000"/>
                </a:solidFill>
              </a:rPr>
              <a:t>8.4%</a:t>
            </a:r>
          </a:p>
          <a:p>
            <a:pPr>
              <a:lnSpc>
                <a:spcPct val="90000"/>
              </a:lnSpc>
              <a:spcBef>
                <a:spcPct val="20000"/>
              </a:spcBef>
              <a:buClr>
                <a:srgbClr val="FF6801"/>
              </a:buClr>
              <a:buFont typeface="Wingdings" panose="05000000000000000000" pitchFamily="2" charset="2"/>
              <a:buChar char="n"/>
            </a:pPr>
            <a:r>
              <a:rPr lang="en-US" sz="1200" dirty="0" smtClean="0">
                <a:solidFill>
                  <a:srgbClr val="000000"/>
                </a:solidFill>
              </a:rPr>
              <a:t>2015:H1 ROAS </a:t>
            </a:r>
            <a:r>
              <a:rPr lang="en-US" sz="1200" dirty="0">
                <a:solidFill>
                  <a:srgbClr val="000000"/>
                </a:solidFill>
              </a:rPr>
              <a:t>= </a:t>
            </a:r>
            <a:r>
              <a:rPr lang="en-US" sz="1200" dirty="0" smtClean="0">
                <a:solidFill>
                  <a:srgbClr val="000000"/>
                </a:solidFill>
              </a:rPr>
              <a:t>9.2%</a:t>
            </a:r>
            <a:endParaRPr lang="en-US" sz="1200" dirty="0">
              <a:solidFill>
                <a:srgbClr val="000000"/>
              </a:solidFill>
            </a:endParaRPr>
          </a:p>
          <a:p>
            <a:pPr fontAlgn="base">
              <a:lnSpc>
                <a:spcPct val="90000"/>
              </a:lnSpc>
              <a:spcBef>
                <a:spcPct val="20000"/>
              </a:spcBef>
              <a:spcAft>
                <a:spcPct val="0"/>
              </a:spcAft>
              <a:buClr>
                <a:srgbClr val="FF6801"/>
              </a:buClr>
              <a:buFont typeface="Wingdings" panose="05000000000000000000" pitchFamily="2" charset="2"/>
              <a:buChar char="n"/>
            </a:pPr>
            <a:endParaRPr lang="en-US" sz="1200" dirty="0" smtClean="0">
              <a:solidFill>
                <a:srgbClr val="000000"/>
              </a:solidFill>
            </a:endParaRPr>
          </a:p>
        </p:txBody>
      </p:sp>
      <p:sp>
        <p:nvSpPr>
          <p:cNvPr id="14340" name="Rectangle 5"/>
          <p:cNvSpPr>
            <a:spLocks noChangeArrowheads="1"/>
          </p:cNvSpPr>
          <p:nvPr/>
        </p:nvSpPr>
        <p:spPr bwMode="auto">
          <a:xfrm>
            <a:off x="0" y="6249988"/>
            <a:ext cx="86106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85000"/>
              </a:lnSpc>
              <a:spcBef>
                <a:spcPct val="25000"/>
              </a:spcBef>
              <a:spcAft>
                <a:spcPct val="0"/>
              </a:spcAft>
              <a:buClr>
                <a:srgbClr val="FF6801"/>
              </a:buClr>
              <a:buFont typeface="Arial" panose="020B0604020202020204" pitchFamily="34" charset="0"/>
              <a:buChar char="•"/>
            </a:pPr>
            <a:r>
              <a:rPr lang="en-US" sz="1100" dirty="0">
                <a:solidFill>
                  <a:srgbClr val="000000"/>
                </a:solidFill>
              </a:rPr>
              <a:t>ROE figures are GAAP; </a:t>
            </a:r>
            <a:r>
              <a:rPr lang="en-US" sz="1100" baseline="30000" dirty="0">
                <a:solidFill>
                  <a:srgbClr val="000000"/>
                </a:solidFill>
              </a:rPr>
              <a:t>1</a:t>
            </a:r>
            <a:r>
              <a:rPr lang="en-US" sz="1100" dirty="0">
                <a:solidFill>
                  <a:srgbClr val="000000"/>
                </a:solidFill>
              </a:rPr>
              <a:t>Return on avg. surplus.  Excluding Mortgage &amp; Financial Guaranty insurers yields </a:t>
            </a:r>
            <a:r>
              <a:rPr lang="en-US" sz="1100" dirty="0" smtClean="0">
                <a:solidFill>
                  <a:srgbClr val="000000"/>
                </a:solidFill>
              </a:rPr>
              <a:t>a 8.2% ROAS in 2014, 9.8% </a:t>
            </a:r>
            <a:r>
              <a:rPr lang="en-US" sz="1100" dirty="0">
                <a:solidFill>
                  <a:srgbClr val="000000"/>
                </a:solidFill>
              </a:rPr>
              <a:t>ROAS </a:t>
            </a:r>
            <a:r>
              <a:rPr lang="en-US" sz="1100" dirty="0" smtClean="0">
                <a:solidFill>
                  <a:srgbClr val="000000"/>
                </a:solidFill>
              </a:rPr>
              <a:t>in 2013, </a:t>
            </a:r>
            <a:r>
              <a:rPr lang="en-US" sz="1100" dirty="0">
                <a:solidFill>
                  <a:srgbClr val="000000"/>
                </a:solidFill>
              </a:rPr>
              <a:t>6.2% ROAS in 2012, 4.7% ROAS for 2011, 7.6% for 2010 and 7.4% for 2009.</a:t>
            </a:r>
          </a:p>
          <a:p>
            <a:pPr fontAlgn="base">
              <a:lnSpc>
                <a:spcPct val="85000"/>
              </a:lnSpc>
              <a:spcBef>
                <a:spcPct val="25000"/>
              </a:spcBef>
              <a:spcAft>
                <a:spcPct val="0"/>
              </a:spcAft>
              <a:buClr>
                <a:srgbClr val="FF6801"/>
              </a:buClr>
            </a:pPr>
            <a:r>
              <a:rPr lang="en-US" sz="1100" dirty="0">
                <a:solidFill>
                  <a:srgbClr val="000000"/>
                </a:solidFill>
              </a:rPr>
              <a:t>Sources: A.M. Best, </a:t>
            </a:r>
            <a:r>
              <a:rPr lang="en-US" sz="1100" dirty="0" smtClean="0">
                <a:solidFill>
                  <a:srgbClr val="000000"/>
                </a:solidFill>
              </a:rPr>
              <a:t>ISO; Insurance </a:t>
            </a:r>
            <a:r>
              <a:rPr lang="en-US" sz="1100" dirty="0">
                <a:solidFill>
                  <a:srgbClr val="000000"/>
                </a:solidFill>
              </a:rPr>
              <a:t>Information Institute</a:t>
            </a:r>
          </a:p>
        </p:txBody>
      </p:sp>
      <p:graphicFrame>
        <p:nvGraphicFramePr>
          <p:cNvPr id="14341" name="Object 3"/>
          <p:cNvGraphicFramePr>
            <a:graphicFrameLocks/>
          </p:cNvGraphicFramePr>
          <p:nvPr>
            <p:extLst>
              <p:ext uri="{D42A27DB-BD31-4B8C-83A1-F6EECF244321}">
                <p14:modId xmlns:p14="http://schemas.microsoft.com/office/powerpoint/2010/main" val="3985384423"/>
              </p:ext>
            </p:extLst>
          </p:nvPr>
        </p:nvGraphicFramePr>
        <p:xfrm>
          <a:off x="96398" y="1395273"/>
          <a:ext cx="8748712" cy="5064125"/>
        </p:xfrm>
        <a:graphic>
          <a:graphicData uri="http://schemas.openxmlformats.org/presentationml/2006/ole">
            <mc:AlternateContent xmlns:mc="http://schemas.openxmlformats.org/markup-compatibility/2006">
              <mc:Choice xmlns:v="urn:schemas-microsoft-com:vml" Requires="v">
                <p:oleObj spid="_x0000_s28363009" name="Chart" r:id="rId5" imgW="8715408" imgH="5048319" progId="MSGraph.Chart.8">
                  <p:embed followColorScheme="full"/>
                </p:oleObj>
              </mc:Choice>
              <mc:Fallback>
                <p:oleObj name="Chart" r:id="rId5" imgW="8715408" imgH="5048319" progId="MSGraph.Chart.8">
                  <p:embed followColorScheme="full"/>
                  <p:pic>
                    <p:nvPicPr>
                      <p:cNvPr id="0" name=""/>
                      <p:cNvPicPr>
                        <a:picLocks noChangeArrowheads="1"/>
                      </p:cNvPicPr>
                      <p:nvPr/>
                    </p:nvPicPr>
                    <p:blipFill>
                      <a:blip r:embed="rId6"/>
                      <a:srcRect/>
                      <a:stretch>
                        <a:fillRect/>
                      </a:stretch>
                    </p:blipFill>
                    <p:spPr bwMode="auto">
                      <a:xfrm>
                        <a:off x="96398" y="1395273"/>
                        <a:ext cx="8748712"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PPTShape_0"/>
          <p:cNvSpPr>
            <a:spLocks noChangeArrowheads="1"/>
          </p:cNvSpPr>
          <p:nvPr/>
        </p:nvSpPr>
        <p:spPr bwMode="blackWhite">
          <a:xfrm>
            <a:off x="6191286" y="1563547"/>
            <a:ext cx="1503293" cy="912809"/>
          </a:xfrm>
          <a:prstGeom prst="wedgeRectCallout">
            <a:avLst>
              <a:gd name="adj1" fmla="val 84852"/>
              <a:gd name="adj2" fmla="val 136862"/>
            </a:avLst>
          </a:prstGeom>
          <a:solidFill>
            <a:schemeClr val="tx2"/>
          </a:soli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0000"/>
              </a:lnSpc>
              <a:spcBef>
                <a:spcPct val="50000"/>
              </a:spcBef>
              <a:spcAft>
                <a:spcPct val="0"/>
              </a:spcAft>
              <a:buClr>
                <a:srgbClr val="FFFFFF"/>
              </a:buClr>
              <a:buFont typeface="Wingdings" panose="05000000000000000000" pitchFamily="2" charset="2"/>
              <a:buNone/>
            </a:pPr>
            <a:r>
              <a:rPr lang="en-US" sz="1400" b="1" dirty="0">
                <a:solidFill>
                  <a:srgbClr val="000000"/>
                </a:solidFill>
              </a:rPr>
              <a:t>Net income </a:t>
            </a:r>
            <a:r>
              <a:rPr lang="en-US" sz="1400" b="1" dirty="0" smtClean="0">
                <a:solidFill>
                  <a:srgbClr val="000000"/>
                </a:solidFill>
              </a:rPr>
              <a:t>fell modestly             (-12.5%) in 2014 vs. 2013</a:t>
            </a:r>
            <a:endParaRPr lang="en-US" sz="1400" b="1" dirty="0">
              <a:solidFill>
                <a:srgbClr val="000000"/>
              </a:solidFill>
            </a:endParaRPr>
          </a:p>
        </p:txBody>
      </p:sp>
      <p:sp>
        <p:nvSpPr>
          <p:cNvPr id="2" name="TextBox 1"/>
          <p:cNvSpPr txBox="1"/>
          <p:nvPr/>
        </p:nvSpPr>
        <p:spPr>
          <a:xfrm>
            <a:off x="73924" y="1118274"/>
            <a:ext cx="940239" cy="276999"/>
          </a:xfrm>
          <a:prstGeom prst="rect">
            <a:avLst/>
          </a:prstGeom>
          <a:noFill/>
        </p:spPr>
        <p:txBody>
          <a:bodyPr wrap="square" rtlCol="0">
            <a:spAutoFit/>
          </a:bodyPr>
          <a:lstStyle/>
          <a:p>
            <a:pPr fontAlgn="base">
              <a:spcBef>
                <a:spcPct val="0"/>
              </a:spcBef>
              <a:spcAft>
                <a:spcPct val="0"/>
              </a:spcAft>
            </a:pPr>
            <a:r>
              <a:rPr lang="en-US" sz="1200" dirty="0" smtClean="0">
                <a:solidFill>
                  <a:srgbClr val="000000"/>
                </a:solidFill>
                <a:latin typeface="Arial" charset="0"/>
                <a:cs typeface="Arial" charset="0"/>
              </a:rPr>
              <a:t>$ Millions</a:t>
            </a:r>
            <a:endParaRPr lang="en-US" sz="1200" dirty="0">
              <a:solidFill>
                <a:srgbClr val="000000"/>
              </a:solidFill>
              <a:latin typeface="Arial" charset="0"/>
              <a:cs typeface="Arial" charset="0"/>
            </a:endParaRPr>
          </a:p>
        </p:txBody>
      </p:sp>
    </p:spTree>
    <p:custDataLst>
      <p:tags r:id="rId2"/>
    </p:custDataLst>
    <p:extLst>
      <p:ext uri="{BB962C8B-B14F-4D97-AF65-F5344CB8AC3E}">
        <p14:creationId xmlns:p14="http://schemas.microsoft.com/office/powerpoint/2010/main" val="21012548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Income: 2000–2015E</a:t>
            </a:r>
            <a:r>
              <a:rPr lang="en-US" baseline="30000" dirty="0" smtClean="0"/>
              <a:t>1</a:t>
            </a:r>
          </a:p>
        </p:txBody>
      </p:sp>
      <p:graphicFrame>
        <p:nvGraphicFramePr>
          <p:cNvPr id="58370" name="Object 3"/>
          <p:cNvGraphicFramePr>
            <a:graphicFrameLocks/>
          </p:cNvGraphicFramePr>
          <p:nvPr>
            <p:extLst/>
          </p:nvPr>
        </p:nvGraphicFramePr>
        <p:xfrm>
          <a:off x="225893" y="1518584"/>
          <a:ext cx="8451850" cy="3663950"/>
        </p:xfrm>
        <a:graphic>
          <a:graphicData uri="http://schemas.openxmlformats.org/presentationml/2006/ole">
            <mc:AlternateContent xmlns:mc="http://schemas.openxmlformats.org/markup-compatibility/2006">
              <mc:Choice xmlns:v="urn:schemas-microsoft-com:vml" Requires="v">
                <p:oleObj spid="_x0000_s28523533" name="Chart" r:id="rId4" imgW="8439111" imgH="3657600" progId="MSGraph.Chart.8">
                  <p:embed followColorScheme="full"/>
                </p:oleObj>
              </mc:Choice>
              <mc:Fallback>
                <p:oleObj name="Chart" r:id="rId4" imgW="8439111" imgH="3657600" progId="MSGraph.Chart.8">
                  <p:embed followColorScheme="full"/>
                  <p:pic>
                    <p:nvPicPr>
                      <p:cNvPr id="0" name=""/>
                      <p:cNvPicPr>
                        <a:picLocks noChangeArrowheads="1"/>
                      </p:cNvPicPr>
                      <p:nvPr/>
                    </p:nvPicPr>
                    <p:blipFill>
                      <a:blip r:embed="rId5"/>
                      <a:srcRect/>
                      <a:stretch>
                        <a:fillRect/>
                      </a:stretch>
                    </p:blipFill>
                    <p:spPr bwMode="auto">
                      <a:xfrm>
                        <a:off x="225893" y="1518584"/>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37323" y="5225536"/>
            <a:ext cx="8240420"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Due </a:t>
            </a:r>
            <a:r>
              <a:rPr lang="en-US" sz="2000" b="1" dirty="0">
                <a:solidFill>
                  <a:srgbClr val="FFFFFF"/>
                </a:solidFill>
              </a:rPr>
              <a:t>to persistently low interest </a:t>
            </a:r>
            <a:r>
              <a:rPr lang="en-US" sz="2000" b="1" dirty="0" smtClean="0">
                <a:solidFill>
                  <a:srgbClr val="FFFFFF"/>
                </a:solidFill>
              </a:rPr>
              <a:t>rates,</a:t>
            </a:r>
            <a:br>
              <a:rPr lang="en-US" sz="2000" b="1" dirty="0" smtClean="0">
                <a:solidFill>
                  <a:srgbClr val="FFFFFF"/>
                </a:solidFill>
              </a:rPr>
            </a:br>
            <a:r>
              <a:rPr lang="en-US" sz="2000" b="1" dirty="0" smtClean="0">
                <a:solidFill>
                  <a:srgbClr val="FFFFFF"/>
                </a:solidFill>
              </a:rPr>
              <a:t>investment income </a:t>
            </a:r>
            <a:r>
              <a:rPr lang="en-US" sz="2000" b="1" dirty="0">
                <a:solidFill>
                  <a:srgbClr val="FFFFFF"/>
                </a:solidFill>
              </a:rPr>
              <a:t>f</a:t>
            </a:r>
            <a:r>
              <a:rPr lang="en-US" sz="2000" b="1" dirty="0" smtClean="0">
                <a:solidFill>
                  <a:srgbClr val="FFFFFF"/>
                </a:solidFill>
              </a:rPr>
              <a:t>ell in 2012, 2013 and 2014.</a:t>
            </a:r>
            <a:endParaRPr lang="en-US" sz="2000" b="1" dirty="0">
              <a:solidFill>
                <a:srgbClr val="FFFFFF"/>
              </a:solidFill>
            </a:endParaRPr>
          </a:p>
        </p:txBody>
      </p:sp>
      <p:sp>
        <p:nvSpPr>
          <p:cNvPr id="58373" name="Rectangle 5"/>
          <p:cNvSpPr>
            <a:spLocks noChangeArrowheads="1"/>
          </p:cNvSpPr>
          <p:nvPr/>
        </p:nvSpPr>
        <p:spPr bwMode="auto">
          <a:xfrm>
            <a:off x="-1" y="6454490"/>
            <a:ext cx="8915401"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smtClean="0"/>
              <a:t>1</a:t>
            </a:r>
            <a:r>
              <a:rPr lang="en-US" sz="1100" dirty="0" smtClean="0"/>
              <a:t> </a:t>
            </a:r>
            <a:r>
              <a:rPr lang="en-US" sz="1100" dirty="0"/>
              <a:t>Investment gains consist primarily of </a:t>
            </a:r>
            <a:r>
              <a:rPr lang="en-US" sz="1100" dirty="0" smtClean="0"/>
              <a:t>interest and </a:t>
            </a:r>
            <a:r>
              <a:rPr lang="en-US" sz="1100" dirty="0"/>
              <a:t>stock </a:t>
            </a:r>
            <a:r>
              <a:rPr lang="en-US" sz="1100" dirty="0" smtClean="0"/>
              <a:t>dividends.        *2015 figure is estimated based on annualized data through Q2.</a:t>
            </a:r>
          </a:p>
          <a:p>
            <a:pPr marL="133350" indent="-133350" eaLnBrk="0" hangingPunct="0">
              <a:lnSpc>
                <a:spcPct val="90000"/>
              </a:lnSpc>
              <a:buClr>
                <a:schemeClr val="accent2"/>
              </a:buClr>
              <a:tabLst>
                <a:tab pos="112713" algn="r"/>
              </a:tabLst>
            </a:pPr>
            <a:r>
              <a:rPr lang="en-US" sz="1100" dirty="0" smtClean="0"/>
              <a:t>Sources</a:t>
            </a:r>
            <a:r>
              <a:rPr lang="en-US" sz="1100" dirty="0"/>
              <a:t>: </a:t>
            </a:r>
            <a:r>
              <a:rPr lang="en-US" sz="1100" dirty="0" smtClean="0"/>
              <a:t>ISO; Insurance </a:t>
            </a:r>
            <a:r>
              <a:rPr lang="en-US" sz="1100" dirty="0"/>
              <a:t>Information </a:t>
            </a:r>
            <a:r>
              <a:rPr lang="en-US" sz="1100" dirty="0" smtClean="0"/>
              <a:t>Institute.</a:t>
            </a:r>
            <a:endParaRPr lang="en-US" sz="1100" dirty="0"/>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6425736" y="1105268"/>
            <a:ext cx="2489664" cy="795771"/>
          </a:xfrm>
          <a:prstGeom prst="wedgeRectCallout">
            <a:avLst>
              <a:gd name="adj1" fmla="val 25062"/>
              <a:gd name="adj2" fmla="val 13554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Investment earnings are still below their 2007 pre-crisis peak</a:t>
            </a:r>
            <a:endParaRPr lang="en-US" b="1" dirty="0">
              <a:solidFill>
                <a:schemeClr val="bg1"/>
              </a:solidFill>
              <a:latin typeface="Arial" pitchFamily="34" charset="0"/>
              <a:cs typeface="+mn-cs"/>
            </a:endParaRPr>
          </a:p>
        </p:txBody>
      </p:sp>
    </p:spTree>
    <p:extLst>
      <p:ext uri="{BB962C8B-B14F-4D97-AF65-F5344CB8AC3E}">
        <p14:creationId xmlns:p14="http://schemas.microsoft.com/office/powerpoint/2010/main" val="95059248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53890" name="Rectangle 2"/>
          <p:cNvSpPr>
            <a:spLocks noGrp="1" noChangeArrowheads="1"/>
          </p:cNvSpPr>
          <p:nvPr>
            <p:ph type="title"/>
          </p:nvPr>
        </p:nvSpPr>
        <p:spPr>
          <a:xfrm>
            <a:off x="228600" y="223838"/>
            <a:ext cx="8178800" cy="457200"/>
          </a:xfrm>
        </p:spPr>
        <p:txBody>
          <a:bodyPr/>
          <a:lstStyle/>
          <a:p>
            <a:r>
              <a:rPr lang="en-US" altLang="en-US" dirty="0"/>
              <a:t>Distribution of Invested Assets: P/C Insurance Industry, </a:t>
            </a:r>
            <a:r>
              <a:rPr lang="en-US" altLang="en-US" dirty="0" smtClean="0"/>
              <a:t>2013</a:t>
            </a:r>
            <a:endParaRPr lang="en-US" altLang="en-US" dirty="0"/>
          </a:p>
        </p:txBody>
      </p:sp>
      <p:graphicFrame>
        <p:nvGraphicFramePr>
          <p:cNvPr id="2853891" name="Object 3"/>
          <p:cNvGraphicFramePr>
            <a:graphicFrameLocks noGrp="1" noChangeAspect="1"/>
          </p:cNvGraphicFramePr>
          <p:nvPr>
            <p:ph idx="1"/>
            <p:extLst/>
          </p:nvPr>
        </p:nvGraphicFramePr>
        <p:xfrm>
          <a:off x="-1827213" y="1641475"/>
          <a:ext cx="11347451" cy="5673725"/>
        </p:xfrm>
        <a:graphic>
          <a:graphicData uri="http://schemas.openxmlformats.org/presentationml/2006/ole">
            <mc:AlternateContent xmlns:mc="http://schemas.openxmlformats.org/markup-compatibility/2006">
              <mc:Choice xmlns:v="urn:schemas-microsoft-com:vml" Requires="v">
                <p:oleObj spid="_x0000_s28524557" name="Chart" r:id="rId3" imgW="10820504" imgH="5410339" progId="MSGraph.Chart.8">
                  <p:embed followColorScheme="full"/>
                </p:oleObj>
              </mc:Choice>
              <mc:Fallback>
                <p:oleObj name="Chart" r:id="rId3" imgW="10820504" imgH="5410339" progId="MSGraph.Chart.8">
                  <p:embed followColorScheme="full"/>
                  <p:pic>
                    <p:nvPicPr>
                      <p:cNvPr id="0" name=""/>
                      <p:cNvPicPr>
                        <a:picLocks noChangeAspect="1" noChangeArrowheads="1"/>
                      </p:cNvPicPr>
                      <p:nvPr/>
                    </p:nvPicPr>
                    <p:blipFill>
                      <a:blip r:embed="rId4"/>
                      <a:srcRect/>
                      <a:stretch>
                        <a:fillRect/>
                      </a:stretch>
                    </p:blipFill>
                    <p:spPr bwMode="auto">
                      <a:xfrm>
                        <a:off x="-1827213" y="1641475"/>
                        <a:ext cx="11347451" cy="5673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53892" name="Rectangle 4"/>
          <p:cNvSpPr>
            <a:spLocks noChangeArrowheads="1"/>
          </p:cNvSpPr>
          <p:nvPr/>
        </p:nvSpPr>
        <p:spPr bwMode="auto">
          <a:xfrm>
            <a:off x="228600" y="6264275"/>
            <a:ext cx="8712200" cy="5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0"/>
              </a:spcBef>
              <a:buClrTx/>
              <a:buFontTx/>
              <a:buNone/>
            </a:pPr>
            <a:endParaRPr lang="en-US" altLang="en-US" sz="1400" b="1" dirty="0">
              <a:latin typeface="Arial" panose="020B0604020202020204" pitchFamily="34" charset="0"/>
            </a:endParaRPr>
          </a:p>
          <a:p>
            <a:pPr>
              <a:spcBef>
                <a:spcPct val="0"/>
              </a:spcBef>
              <a:buClrTx/>
              <a:buFontTx/>
              <a:buNone/>
            </a:pPr>
            <a:r>
              <a:rPr lang="en-US" altLang="en-US" sz="1400" b="1" dirty="0">
                <a:latin typeface="Arial" panose="020B0604020202020204" pitchFamily="34" charset="0"/>
              </a:rPr>
              <a:t>Source:  Insurance Information Institute </a:t>
            </a:r>
            <a:r>
              <a:rPr lang="en-US" altLang="en-US" sz="1400" b="1" i="1" dirty="0">
                <a:latin typeface="Arial" panose="020B0604020202020204" pitchFamily="34" charset="0"/>
              </a:rPr>
              <a:t>Fact Book </a:t>
            </a:r>
            <a:r>
              <a:rPr lang="en-US" altLang="en-US" sz="1400" b="1" i="1" dirty="0" smtClean="0">
                <a:latin typeface="Arial" panose="020B0604020202020204" pitchFamily="34" charset="0"/>
              </a:rPr>
              <a:t>2015, </a:t>
            </a:r>
            <a:r>
              <a:rPr lang="en-US" altLang="en-US" sz="1400" b="1" dirty="0">
                <a:latin typeface="Arial" panose="020B0604020202020204" pitchFamily="34" charset="0"/>
              </a:rPr>
              <a:t>A.M. Best.</a:t>
            </a:r>
          </a:p>
        </p:txBody>
      </p:sp>
      <p:sp>
        <p:nvSpPr>
          <p:cNvPr id="2853894" name="Text Box 6"/>
          <p:cNvSpPr txBox="1">
            <a:spLocks noChangeArrowheads="1"/>
          </p:cNvSpPr>
          <p:nvPr/>
        </p:nvSpPr>
        <p:spPr bwMode="auto">
          <a:xfrm>
            <a:off x="6400800" y="4254500"/>
            <a:ext cx="2133600" cy="1090613"/>
          </a:xfrm>
          <a:prstGeom prst="rect">
            <a:avLst/>
          </a:prstGeom>
          <a:solidFill>
            <a:srgbClr val="FFFF00"/>
          </a:solidFill>
          <a:ln w="12700">
            <a:solidFill>
              <a:srgbClr val="0000CC"/>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buClrTx/>
              <a:buFontTx/>
              <a:buNone/>
            </a:pPr>
            <a:r>
              <a:rPr lang="en-US" altLang="en-US" sz="2400" dirty="0"/>
              <a:t>Total Invested Assets = $</a:t>
            </a:r>
            <a:r>
              <a:rPr lang="en-US" altLang="en-US" sz="2400" dirty="0" smtClean="0"/>
              <a:t>1.5 </a:t>
            </a:r>
            <a:r>
              <a:rPr lang="en-US" altLang="en-US" sz="2400" dirty="0"/>
              <a:t>Trillion</a:t>
            </a:r>
            <a:endParaRPr lang="en-US" altLang="en-US" sz="2400" i="1" dirty="0"/>
          </a:p>
        </p:txBody>
      </p:sp>
      <p:sp>
        <p:nvSpPr>
          <p:cNvPr id="2853895" name="Text Box 7"/>
          <p:cNvSpPr txBox="1">
            <a:spLocks noChangeArrowheads="1"/>
          </p:cNvSpPr>
          <p:nvPr/>
        </p:nvSpPr>
        <p:spPr bwMode="auto">
          <a:xfrm>
            <a:off x="3124200" y="1371600"/>
            <a:ext cx="2438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r>
              <a:rPr lang="en-US" altLang="en-US" sz="3200" b="1"/>
              <a:t>$ Billions</a:t>
            </a:r>
          </a:p>
        </p:txBody>
      </p:sp>
    </p:spTree>
    <p:extLst>
      <p:ext uri="{BB962C8B-B14F-4D97-AF65-F5344CB8AC3E}">
        <p14:creationId xmlns:p14="http://schemas.microsoft.com/office/powerpoint/2010/main" val="4162010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2853894"/>
                                        </p:tgtEl>
                                        <p:attrNameLst>
                                          <p:attrName>style.visibility</p:attrName>
                                        </p:attrNameLst>
                                      </p:cBhvr>
                                      <p:to>
                                        <p:strVal val="visible"/>
                                      </p:to>
                                    </p:set>
                                    <p:anim calcmode="lin" valueType="num">
                                      <p:cBhvr additive="base">
                                        <p:cTn id="7" dur="500" fill="hold"/>
                                        <p:tgtEl>
                                          <p:spTgt spid="2853894"/>
                                        </p:tgtEl>
                                        <p:attrNameLst>
                                          <p:attrName>ppt_x</p:attrName>
                                        </p:attrNameLst>
                                      </p:cBhvr>
                                      <p:tavLst>
                                        <p:tav tm="0">
                                          <p:val>
                                            <p:strVal val="0-#ppt_w/2"/>
                                          </p:val>
                                        </p:tav>
                                        <p:tav tm="100000">
                                          <p:val>
                                            <p:strVal val="#ppt_x"/>
                                          </p:val>
                                        </p:tav>
                                      </p:tavLst>
                                    </p:anim>
                                    <p:anim calcmode="lin" valueType="num">
                                      <p:cBhvr additive="base">
                                        <p:cTn id="8" dur="500" fill="hold"/>
                                        <p:tgtEl>
                                          <p:spTgt spid="28538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3894"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5C05A54-118B-41A1-B90D-339B96E840C1}" type="slidenum">
              <a:rPr lang="en-US" sz="900"/>
              <a:pPr algn="r" eaLnBrk="0" hangingPunct="0">
                <a:lnSpc>
                  <a:spcPct val="85000"/>
                </a:lnSpc>
                <a:spcBef>
                  <a:spcPct val="20000"/>
                </a:spcBef>
              </a:pPr>
              <a:t>32</a:t>
            </a:fld>
            <a:endParaRPr lang="en-US" sz="900"/>
          </a:p>
        </p:txBody>
      </p:sp>
      <p:sp>
        <p:nvSpPr>
          <p:cNvPr id="11270" name="Rectangle 7"/>
          <p:cNvSpPr>
            <a:spLocks noGrp="1" noChangeArrowheads="1"/>
          </p:cNvSpPr>
          <p:nvPr>
            <p:ph type="title" idx="4294967295"/>
          </p:nvPr>
        </p:nvSpPr>
        <p:spPr>
          <a:xfrm>
            <a:off x="565150" y="147638"/>
            <a:ext cx="7102475" cy="860425"/>
          </a:xfrm>
        </p:spPr>
        <p:txBody>
          <a:bodyPr/>
          <a:lstStyle/>
          <a:p>
            <a:r>
              <a:rPr lang="en-US" dirty="0" smtClean="0">
                <a:latin typeface="Arial" pitchFamily="34" charset="0"/>
              </a:rPr>
              <a:t>U.S. Treasury Security Yields:</a:t>
            </a:r>
            <a:br>
              <a:rPr lang="en-US" dirty="0" smtClean="0">
                <a:latin typeface="Arial" pitchFamily="34" charset="0"/>
              </a:rPr>
            </a:br>
            <a:r>
              <a:rPr lang="en-US" dirty="0" smtClean="0">
                <a:latin typeface="Arial" pitchFamily="34" charset="0"/>
              </a:rPr>
              <a:t>A Long Downward Trend, 1990–2015*</a:t>
            </a:r>
          </a:p>
        </p:txBody>
      </p:sp>
      <p:sp>
        <p:nvSpPr>
          <p:cNvPr id="11271"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constant maturity, nominal rates, through </a:t>
            </a:r>
            <a:r>
              <a:rPr lang="en-US" sz="1100" dirty="0" smtClean="0"/>
              <a:t>October 2015.</a:t>
            </a:r>
            <a:endParaRPr lang="en-US" sz="1100" dirty="0"/>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a:hlinkClick r:id="rId4"/>
              </a:rPr>
              <a:t>http://</a:t>
            </a:r>
            <a:r>
              <a:rPr lang="en-US" sz="1100" dirty="0" smtClean="0">
                <a:hlinkClick r:id="rId4"/>
              </a:rPr>
              <a:t>www.federalreserve.gov/releases/h15/data.htm</a:t>
            </a:r>
            <a:r>
              <a:rPr lang="en-US" sz="1100" dirty="0" smtClean="0"/>
              <a:t>. National </a:t>
            </a:r>
            <a:r>
              <a:rPr lang="en-US" sz="1100" dirty="0"/>
              <a:t>Bureau of Economic Research (recession dates); Insurance Information </a:t>
            </a:r>
            <a:r>
              <a:rPr lang="en-US" sz="1100" dirty="0" smtClean="0"/>
              <a:t>Institute.</a:t>
            </a:r>
            <a:endParaRPr lang="en-US" sz="1100" dirty="0"/>
          </a:p>
        </p:txBody>
      </p:sp>
      <p:graphicFrame>
        <p:nvGraphicFramePr>
          <p:cNvPr id="11266" name="Object 2"/>
          <p:cNvGraphicFramePr>
            <a:graphicFrameLocks noChangeAspect="1"/>
          </p:cNvGraphicFramePr>
          <p:nvPr>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8525581" name="Chart" r:id="rId5" imgW="8343822" imgH="4381639" progId="MSGraph.Chart.8">
                  <p:embed followColorScheme="full"/>
                </p:oleObj>
              </mc:Choice>
              <mc:Fallback>
                <p:oleObj name="Chart" r:id="rId5" imgW="8343822" imgH="4381639" progId="MSGraph.Chart.8">
                  <p:embed followColorScheme="full"/>
                  <p:pic>
                    <p:nvPicPr>
                      <p:cNvPr id="0" name=""/>
                      <p:cNvPicPr>
                        <a:picLocks noChangeAspect="1" noChangeArrowheads="1"/>
                      </p:cNvPicPr>
                      <p:nvPr/>
                    </p:nvPicPr>
                    <p:blipFill>
                      <a:blip r:embed="rId6"/>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352800" y="1143000"/>
            <a:ext cx="2876550" cy="809625"/>
          </a:xfrm>
          <a:prstGeom prst="wedgeRectCallout">
            <a:avLst>
              <a:gd name="adj1" fmla="val 16981"/>
              <a:gd name="adj2" fmla="val 20600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Yields on 10-Year U.S. Treasury Notes have been essentially  below 5% for a full decade. </a:t>
            </a:r>
          </a:p>
        </p:txBody>
      </p:sp>
      <p:sp>
        <p:nvSpPr>
          <p:cNvPr id="11273"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a:t>
            </a:r>
            <a:r>
              <a:rPr lang="en-US" sz="1600" b="1" dirty="0" smtClean="0">
                <a:solidFill>
                  <a:schemeClr val="bg1"/>
                </a:solidFill>
              </a:rPr>
              <a:t>come. </a:t>
            </a:r>
            <a:endParaRPr lang="en-US" sz="1600" b="1" dirty="0">
              <a:solidFill>
                <a:schemeClr val="bg1"/>
              </a:solidFill>
            </a:endParaRPr>
          </a:p>
        </p:txBody>
      </p:sp>
      <p:sp>
        <p:nvSpPr>
          <p:cNvPr id="11" name="AutoShape 38"/>
          <p:cNvSpPr>
            <a:spLocks noChangeArrowheads="1"/>
          </p:cNvSpPr>
          <p:nvPr/>
        </p:nvSpPr>
        <p:spPr bwMode="blackWhite">
          <a:xfrm>
            <a:off x="7177549" y="1207675"/>
            <a:ext cx="1704975" cy="1500289"/>
          </a:xfrm>
          <a:prstGeom prst="wedgeRectCallout">
            <a:avLst>
              <a:gd name="adj1" fmla="val 29522"/>
              <a:gd name="adj2" fmla="val 11523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U.S. Treasury </a:t>
            </a:r>
            <a:r>
              <a:rPr lang="en-US" sz="1400" b="1" dirty="0" smtClean="0">
                <a:solidFill>
                  <a:schemeClr val="bg1"/>
                </a:solidFill>
              </a:rPr>
              <a:t>yields </a:t>
            </a:r>
            <a:r>
              <a:rPr lang="en-US" sz="1400" b="1" dirty="0">
                <a:solidFill>
                  <a:schemeClr val="bg1"/>
                </a:solidFill>
              </a:rPr>
              <a:t>plunged to </a:t>
            </a:r>
            <a:r>
              <a:rPr lang="en-US" sz="1400" b="1" dirty="0" smtClean="0">
                <a:solidFill>
                  <a:schemeClr val="bg1"/>
                </a:solidFill>
              </a:rPr>
              <a:t>historic lows in 2013. Longer-term yields rebounded then sank fell again.</a:t>
            </a:r>
            <a:endParaRPr lang="en-US" sz="1400" b="1" dirty="0">
              <a:solidFill>
                <a:schemeClr val="bg1"/>
              </a:solidFill>
            </a:endParaRP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A96446C4-2A73-4543-B6D3-B7D75012C05C}" type="slidenum">
              <a:rPr lang="en-US" smtClean="0"/>
              <a:pPr>
                <a:defRPr/>
              </a:pPr>
              <a:t>32</a:t>
            </a:fld>
            <a:endParaRPr lang="en-US"/>
          </a:p>
        </p:txBody>
      </p:sp>
      <p:sp>
        <p:nvSpPr>
          <p:cNvPr id="14" name="Rectangle 7"/>
          <p:cNvSpPr>
            <a:spLocks noChangeArrowheads="1"/>
          </p:cNvSpPr>
          <p:nvPr/>
        </p:nvSpPr>
        <p:spPr bwMode="grayWhite">
          <a:xfrm>
            <a:off x="7819697" y="3657928"/>
            <a:ext cx="1012459" cy="1981200"/>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34427992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a:spLocks noGrp="1" noChangeArrowheads="1"/>
          </p:cNvSpPr>
          <p:nvPr>
            <p:ph type="dt" sz="quarter" idx="10"/>
          </p:nvPr>
        </p:nvSpPr>
        <p:spPr/>
        <p:txBody>
          <a:bodyPr/>
          <a:lstStyle/>
          <a:p>
            <a:pPr>
              <a:defRPr/>
            </a:pPr>
            <a:r>
              <a:rPr lang="en-US" smtClean="0"/>
              <a:t>12/01/09 - 9pm</a:t>
            </a:r>
          </a:p>
        </p:txBody>
      </p:sp>
      <p:sp>
        <p:nvSpPr>
          <p:cNvPr id="32773" name="Rectangle 110"/>
          <p:cNvSpPr>
            <a:spLocks noGrp="1" noChangeArrowheads="1"/>
          </p:cNvSpPr>
          <p:nvPr>
            <p:ph type="sldNum" sz="quarter" idx="12"/>
          </p:nvPr>
        </p:nvSpPr>
        <p:spPr/>
        <p:txBody>
          <a:bodyPr/>
          <a:lstStyle/>
          <a:p>
            <a:pPr>
              <a:defRPr/>
            </a:pPr>
            <a:fld id="{69CC7C34-1D1D-46EB-AE51-2805A64C4A02}" type="slidenum">
              <a:rPr lang="en-US" smtClean="0"/>
              <a:pPr>
                <a:defRPr/>
              </a:pPr>
              <a:t>33</a:t>
            </a:fld>
            <a:endParaRPr lang="en-US" smtClean="0"/>
          </a:p>
        </p:txBody>
      </p:sp>
      <p:sp>
        <p:nvSpPr>
          <p:cNvPr id="59398" name="Rectangle 2"/>
          <p:cNvSpPr>
            <a:spLocks noGrp="1" noChangeArrowheads="1"/>
          </p:cNvSpPr>
          <p:nvPr>
            <p:ph type="title"/>
          </p:nvPr>
        </p:nvSpPr>
        <p:spPr>
          <a:xfrm>
            <a:off x="190500" y="90488"/>
            <a:ext cx="7500938" cy="860425"/>
          </a:xfrm>
        </p:spPr>
        <p:txBody>
          <a:bodyPr/>
          <a:lstStyle/>
          <a:p>
            <a:r>
              <a:rPr lang="en-US" dirty="0" smtClean="0"/>
              <a:t>Treasury Yield Curves:  </a:t>
            </a:r>
            <a:br>
              <a:rPr lang="en-US" dirty="0" smtClean="0"/>
            </a:br>
            <a:r>
              <a:rPr lang="en-US" dirty="0" smtClean="0"/>
              <a:t>Pre-Crisis (July 2007) vs. June 2015 </a:t>
            </a:r>
          </a:p>
        </p:txBody>
      </p:sp>
      <p:graphicFrame>
        <p:nvGraphicFramePr>
          <p:cNvPr id="59394" name="Object 3"/>
          <p:cNvGraphicFramePr>
            <a:graphicFrameLocks noChangeAspect="1"/>
          </p:cNvGraphicFramePr>
          <p:nvPr>
            <p:extLst/>
          </p:nvPr>
        </p:nvGraphicFramePr>
        <p:xfrm>
          <a:off x="444500" y="1290638"/>
          <a:ext cx="8335963" cy="4262437"/>
        </p:xfrm>
        <a:graphic>
          <a:graphicData uri="http://schemas.openxmlformats.org/presentationml/2006/ole">
            <mc:AlternateContent xmlns:mc="http://schemas.openxmlformats.org/markup-compatibility/2006">
              <mc:Choice xmlns:v="urn:schemas-microsoft-com:vml" Requires="v">
                <p:oleObj spid="_x0000_s28526605" name="Chart" r:id="rId4" imgW="8439111" imgH="4314721" progId="MSGraph.Chart.8">
                  <p:embed followColorScheme="full"/>
                </p:oleObj>
              </mc:Choice>
              <mc:Fallback>
                <p:oleObj name="Chart" r:id="rId4" imgW="8439111" imgH="4314721" progId="MSGraph.Chart.8">
                  <p:embed followColorScheme="full"/>
                  <p:pic>
                    <p:nvPicPr>
                      <p:cNvPr id="0" name=""/>
                      <p:cNvPicPr>
                        <a:picLocks noChangeAspect="1" noChangeArrowheads="1"/>
                      </p:cNvPicPr>
                      <p:nvPr/>
                    </p:nvPicPr>
                    <p:blipFill>
                      <a:blip r:embed="rId5"/>
                      <a:srcRect/>
                      <a:stretch>
                        <a:fillRect/>
                      </a:stretch>
                    </p:blipFill>
                    <p:spPr bwMode="gray">
                      <a:xfrm>
                        <a:off x="444500" y="1290638"/>
                        <a:ext cx="8335963" cy="4262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00228" name="AutoShape 4"/>
          <p:cNvSpPr>
            <a:spLocks noChangeArrowheads="1"/>
          </p:cNvSpPr>
          <p:nvPr/>
        </p:nvSpPr>
        <p:spPr bwMode="blackWhite">
          <a:xfrm>
            <a:off x="1007746" y="2274858"/>
            <a:ext cx="3468688" cy="1991031"/>
          </a:xfrm>
          <a:prstGeom prst="wedgeRectCallout">
            <a:avLst>
              <a:gd name="adj1" fmla="val 13080"/>
              <a:gd name="adj2" fmla="val 6305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cs typeface="+mn-cs"/>
              </a:rPr>
              <a:t>Treasury yield curve remains near its most depressed level in at least </a:t>
            </a:r>
            <a:r>
              <a:rPr lang="en-US" b="1" dirty="0" smtClean="0">
                <a:solidFill>
                  <a:schemeClr val="bg1"/>
                </a:solidFill>
                <a:cs typeface="+mn-cs"/>
              </a:rPr>
              <a:t>45 </a:t>
            </a:r>
            <a:r>
              <a:rPr lang="en-US" b="1" dirty="0">
                <a:solidFill>
                  <a:schemeClr val="bg1"/>
                </a:solidFill>
                <a:cs typeface="+mn-cs"/>
              </a:rPr>
              <a:t>years. Investment income is falling as a result.  </a:t>
            </a:r>
            <a:r>
              <a:rPr lang="en-US" b="1" dirty="0" smtClean="0">
                <a:solidFill>
                  <a:schemeClr val="bg1"/>
                </a:solidFill>
                <a:cs typeface="+mn-cs"/>
              </a:rPr>
              <a:t>Even when the Fed  begins to raise rates, yields unlikely to return to pre-crisis levels anytime soon</a:t>
            </a:r>
            <a:endParaRPr lang="en-US" b="1" dirty="0">
              <a:solidFill>
                <a:schemeClr val="bg1"/>
              </a:solidFill>
              <a:cs typeface="+mn-cs"/>
            </a:endParaRPr>
          </a:p>
        </p:txBody>
      </p:sp>
      <p:sp>
        <p:nvSpPr>
          <p:cNvPr id="2100229" name="Rectangle 5"/>
          <p:cNvSpPr>
            <a:spLocks noChangeArrowheads="1"/>
          </p:cNvSpPr>
          <p:nvPr/>
        </p:nvSpPr>
        <p:spPr bwMode="blackWhite">
          <a:xfrm>
            <a:off x="530225" y="5553075"/>
            <a:ext cx="8070850" cy="94389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a:t>
            </a:r>
            <a:r>
              <a:rPr lang="en-US" b="1" dirty="0" smtClean="0">
                <a:solidFill>
                  <a:srgbClr val="FFFFFF"/>
                </a:solidFill>
              </a:rPr>
              <a:t>Fed Is Actively is Signaling that it Is Likely to Begin Raising Rates Later in 2015 but Only Very Gradually</a:t>
            </a:r>
            <a:endParaRPr lang="en-US" b="1" dirty="0">
              <a:solidFill>
                <a:srgbClr val="FFFFFF"/>
              </a:solidFill>
            </a:endParaRPr>
          </a:p>
        </p:txBody>
      </p:sp>
      <p:sp>
        <p:nvSpPr>
          <p:cNvPr id="10" name="Rectangle 4"/>
          <p:cNvSpPr>
            <a:spLocks noChangeArrowheads="1"/>
          </p:cNvSpPr>
          <p:nvPr/>
        </p:nvSpPr>
        <p:spPr bwMode="auto">
          <a:xfrm>
            <a:off x="0" y="6389410"/>
            <a:ext cx="75692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Federal Reserve Board of Governors; </a:t>
            </a:r>
            <a:r>
              <a:rPr lang="en-US" sz="1100" dirty="0"/>
              <a:t>Insurance Information Institute.</a:t>
            </a:r>
          </a:p>
        </p:txBody>
      </p:sp>
    </p:spTree>
    <p:extLst>
      <p:ext uri="{BB962C8B-B14F-4D97-AF65-F5344CB8AC3E}">
        <p14:creationId xmlns:p14="http://schemas.microsoft.com/office/powerpoint/2010/main" val="202959886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2100228"/>
                                        </p:tgtEl>
                                        <p:attrNameLst>
                                          <p:attrName>style.visibility</p:attrName>
                                        </p:attrNameLst>
                                      </p:cBhvr>
                                      <p:to>
                                        <p:strVal val="visible"/>
                                      </p:to>
                                    </p:set>
                                    <p:animEffect transition="in" filter="wipe(right)">
                                      <p:cBhvr>
                                        <p:cTn id="7" dur="500"/>
                                        <p:tgtEl>
                                          <p:spTgt spid="2100228"/>
                                        </p:tgtEl>
                                      </p:cBhvr>
                                    </p:animEffect>
                                  </p:childTnLst>
                                </p:cTn>
                              </p:par>
                            </p:childTnLst>
                          </p:cTn>
                        </p:par>
                        <p:par>
                          <p:cTn id="8" fill="hold">
                            <p:stCondLst>
                              <p:cond delay="1000"/>
                            </p:stCondLst>
                            <p:childTnLst>
                              <p:par>
                                <p:cTn id="9" presetID="53" presetClass="entr" presetSubtype="0" fill="hold" grpId="0" nodeType="afterEffect">
                                  <p:stCondLst>
                                    <p:cond delay="500"/>
                                  </p:stCondLst>
                                  <p:childTnLst>
                                    <p:set>
                                      <p:cBhvr>
                                        <p:cTn id="10" dur="1" fill="hold">
                                          <p:stCondLst>
                                            <p:cond delay="0"/>
                                          </p:stCondLst>
                                        </p:cTn>
                                        <p:tgtEl>
                                          <p:spTgt spid="2100229"/>
                                        </p:tgtEl>
                                        <p:attrNameLst>
                                          <p:attrName>style.visibility</p:attrName>
                                        </p:attrNameLst>
                                      </p:cBhvr>
                                      <p:to>
                                        <p:strVal val="visible"/>
                                      </p:to>
                                    </p:set>
                                    <p:anim calcmode="lin" valueType="num">
                                      <p:cBhvr>
                                        <p:cTn id="11" dur="500" fill="hold"/>
                                        <p:tgtEl>
                                          <p:spTgt spid="2100229"/>
                                        </p:tgtEl>
                                        <p:attrNameLst>
                                          <p:attrName>ppt_w</p:attrName>
                                        </p:attrNameLst>
                                      </p:cBhvr>
                                      <p:tavLst>
                                        <p:tav tm="0">
                                          <p:val>
                                            <p:fltVal val="0"/>
                                          </p:val>
                                        </p:tav>
                                        <p:tav tm="100000">
                                          <p:val>
                                            <p:strVal val="#ppt_w"/>
                                          </p:val>
                                        </p:tav>
                                      </p:tavLst>
                                    </p:anim>
                                    <p:anim calcmode="lin" valueType="num">
                                      <p:cBhvr>
                                        <p:cTn id="12" dur="500" fill="hold"/>
                                        <p:tgtEl>
                                          <p:spTgt spid="2100229"/>
                                        </p:tgtEl>
                                        <p:attrNameLst>
                                          <p:attrName>ppt_h</p:attrName>
                                        </p:attrNameLst>
                                      </p:cBhvr>
                                      <p:tavLst>
                                        <p:tav tm="0">
                                          <p:val>
                                            <p:fltVal val="0"/>
                                          </p:val>
                                        </p:tav>
                                        <p:tav tm="100000">
                                          <p:val>
                                            <p:strVal val="#ppt_h"/>
                                          </p:val>
                                        </p:tav>
                                      </p:tavLst>
                                    </p:anim>
                                    <p:animEffect transition="in" filter="fade">
                                      <p:cBhvr>
                                        <p:cTn id="13" dur="500"/>
                                        <p:tgtEl>
                                          <p:spTgt spid="2100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0228" grpId="0" animBg="1"/>
      <p:bldP spid="2100229"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Net Yield on Property/Casualty Insurance Invested Assets, 2007–2015*</a:t>
            </a:r>
            <a:endParaRPr lang="en-US" baseline="30000" dirty="0" smtClean="0"/>
          </a:p>
        </p:txBody>
      </p:sp>
      <p:graphicFrame>
        <p:nvGraphicFramePr>
          <p:cNvPr id="58370" name="Object 3"/>
          <p:cNvGraphicFramePr>
            <a:graphicFrameLocks/>
          </p:cNvGraphicFramePr>
          <p:nvPr>
            <p:extLst/>
          </p:nvPr>
        </p:nvGraphicFramePr>
        <p:xfrm>
          <a:off x="429816" y="1916743"/>
          <a:ext cx="7779464" cy="3279535"/>
        </p:xfrm>
        <a:graphic>
          <a:graphicData uri="http://schemas.openxmlformats.org/presentationml/2006/ole">
            <mc:AlternateContent xmlns:mc="http://schemas.openxmlformats.org/markup-compatibility/2006">
              <mc:Choice xmlns:v="urn:schemas-microsoft-com:vml" Requires="v">
                <p:oleObj spid="_x0000_s28527629" name="Chart" r:id="rId4" imgW="8429540" imgH="3667160" progId="MSGraph.Chart.8">
                  <p:embed followColorScheme="full"/>
                </p:oleObj>
              </mc:Choice>
              <mc:Fallback>
                <p:oleObj name="Chart" r:id="rId4" imgW="8429540" imgH="3667160" progId="MSGraph.Chart.8">
                  <p:embed followColorScheme="full"/>
                  <p:pic>
                    <p:nvPicPr>
                      <p:cNvPr id="0" name=""/>
                      <p:cNvPicPr>
                        <a:picLocks noChangeArrowheads="1"/>
                      </p:cNvPicPr>
                      <p:nvPr/>
                    </p:nvPicPr>
                    <p:blipFill>
                      <a:blip r:embed="rId5"/>
                      <a:srcRect/>
                      <a:stretch>
                        <a:fillRect/>
                      </a:stretch>
                    </p:blipFill>
                    <p:spPr bwMode="auto">
                      <a:xfrm>
                        <a:off x="429816" y="1916743"/>
                        <a:ext cx="7779464" cy="3279535"/>
                      </a:xfrm>
                      <a:prstGeom prst="rect">
                        <a:avLst/>
                      </a:prstGeom>
                      <a:noFill/>
                      <a:ln>
                        <a:noFill/>
                      </a:ln>
                      <a:effectLst/>
                      <a:extLst/>
                    </p:spPr>
                  </p:pic>
                </p:oleObj>
              </mc:Fallback>
            </mc:AlternateContent>
          </a:graphicData>
        </a:graphic>
      </p:graphicFrame>
      <p:sp>
        <p:nvSpPr>
          <p:cNvPr id="242692" name="Rectangle 4"/>
          <p:cNvSpPr>
            <a:spLocks noChangeArrowheads="1"/>
          </p:cNvSpPr>
          <p:nvPr/>
        </p:nvSpPr>
        <p:spPr bwMode="blackWhite">
          <a:xfrm>
            <a:off x="389158" y="5369719"/>
            <a:ext cx="8338281" cy="74660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48006" anchor="ctr"/>
          <a:lstStyle/>
          <a:p>
            <a:pPr algn="ctr">
              <a:lnSpc>
                <a:spcPct val="95000"/>
              </a:lnSpc>
              <a:spcBef>
                <a:spcPct val="25000"/>
              </a:spcBef>
            </a:pPr>
            <a:r>
              <a:rPr lang="en-US" sz="1500" b="1" dirty="0">
                <a:solidFill>
                  <a:srgbClr val="FFFFFF"/>
                </a:solidFill>
              </a:rPr>
              <a:t>The yield on invested assets remains low relative to pre-crisis yields.  The Fed’s plan to raise interest rates in late 2015 has already pushed up some yields, albeit quite modestly.</a:t>
            </a:r>
          </a:p>
        </p:txBody>
      </p:sp>
      <p:sp>
        <p:nvSpPr>
          <p:cNvPr id="58373" name="Rectangle 5"/>
          <p:cNvSpPr>
            <a:spLocks noChangeArrowheads="1"/>
          </p:cNvSpPr>
          <p:nvPr/>
        </p:nvSpPr>
        <p:spPr bwMode="auto">
          <a:xfrm>
            <a:off x="0" y="6511234"/>
            <a:ext cx="6686551" cy="332399"/>
          </a:xfrm>
          <a:prstGeom prst="rect">
            <a:avLst/>
          </a:prstGeom>
          <a:noFill/>
          <a:ln w="9525" algn="ctr">
            <a:noFill/>
            <a:miter lim="800000"/>
            <a:headEnd/>
            <a:tailEnd/>
          </a:ln>
        </p:spPr>
        <p:txBody>
          <a:bodyPr wrap="square" lIns="274320" tIns="0" rIns="0" bIns="102870" anchor="b">
            <a:spAutoFit/>
          </a:bodyPr>
          <a:lstStyle/>
          <a:p>
            <a:pPr marL="100010" indent="-100010" eaLnBrk="0" hangingPunct="0">
              <a:lnSpc>
                <a:spcPct val="90000"/>
              </a:lnSpc>
              <a:buClr>
                <a:schemeClr val="accent2"/>
              </a:buClr>
              <a:tabLst>
                <a:tab pos="84533" algn="r"/>
              </a:tabLst>
            </a:pPr>
            <a:r>
              <a:rPr lang="en-US" sz="825" dirty="0"/>
              <a:t>*2015 figure is the average of the four quarters ending in </a:t>
            </a:r>
            <a:r>
              <a:rPr lang="en-US" sz="825" dirty="0" smtClean="0"/>
              <a:t>2015:Q2.</a:t>
            </a:r>
            <a:endParaRPr lang="en-US" sz="825" dirty="0"/>
          </a:p>
          <a:p>
            <a:pPr marL="100010" indent="-100010" eaLnBrk="0" hangingPunct="0">
              <a:lnSpc>
                <a:spcPct val="90000"/>
              </a:lnSpc>
              <a:buClr>
                <a:schemeClr val="accent2"/>
              </a:buClr>
              <a:tabLst>
                <a:tab pos="84533" algn="r"/>
              </a:tabLst>
            </a:pPr>
            <a:r>
              <a:rPr lang="en-US" sz="825" dirty="0"/>
              <a:t>Sources: SNL Financial; Insurance Information Institute</a:t>
            </a:r>
          </a:p>
        </p:txBody>
      </p:sp>
      <p:sp>
        <p:nvSpPr>
          <p:cNvPr id="58374" name="Rectangle 6"/>
          <p:cNvSpPr>
            <a:spLocks noChangeArrowheads="1"/>
          </p:cNvSpPr>
          <p:nvPr/>
        </p:nvSpPr>
        <p:spPr bwMode="black">
          <a:xfrm>
            <a:off x="429816" y="1650103"/>
            <a:ext cx="6166247" cy="249299"/>
          </a:xfrm>
          <a:prstGeom prst="rect">
            <a:avLst/>
          </a:prstGeom>
          <a:noFill/>
          <a:ln w="9525" algn="ctr">
            <a:noFill/>
            <a:miter lim="800000"/>
            <a:headEnd/>
            <a:tailEnd/>
          </a:ln>
        </p:spPr>
        <p:txBody>
          <a:bodyPr lIns="0" tIns="0" rIns="0" bIns="0">
            <a:spAutoFit/>
          </a:bodyPr>
          <a:lstStyle/>
          <a:p>
            <a:pPr defTabSz="85723" eaLnBrk="0" hangingPunct="0">
              <a:lnSpc>
                <a:spcPct val="90000"/>
              </a:lnSpc>
              <a:spcBef>
                <a:spcPct val="20000"/>
              </a:spcBef>
            </a:pPr>
            <a:r>
              <a:rPr lang="en-US" b="1" dirty="0" smtClean="0">
                <a:solidFill>
                  <a:srgbClr val="225A7A"/>
                </a:solidFill>
              </a:rPr>
              <a:t>(Percent)</a:t>
            </a:r>
            <a:endParaRPr lang="en-US" b="1" dirty="0">
              <a:solidFill>
                <a:srgbClr val="225A7A"/>
              </a:solidFill>
            </a:endParaRPr>
          </a:p>
        </p:txBody>
      </p:sp>
      <p:sp>
        <p:nvSpPr>
          <p:cNvPr id="8" name="AutoShape 7"/>
          <p:cNvSpPr>
            <a:spLocks noChangeArrowheads="1"/>
          </p:cNvSpPr>
          <p:nvPr/>
        </p:nvSpPr>
        <p:spPr bwMode="blackWhite">
          <a:xfrm>
            <a:off x="6380901" y="1612190"/>
            <a:ext cx="2143125" cy="845480"/>
          </a:xfrm>
          <a:prstGeom prst="wedgeRectCallout">
            <a:avLst>
              <a:gd name="adj1" fmla="val 10777"/>
              <a:gd name="adj2" fmla="val 15330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68580" bIns="68580" anchor="ctr"/>
          <a:lstStyle/>
          <a:p>
            <a:pPr algn="ctr" eaLnBrk="0" hangingPunct="0">
              <a:lnSpc>
                <a:spcPct val="90000"/>
              </a:lnSpc>
              <a:spcBef>
                <a:spcPct val="50000"/>
              </a:spcBef>
              <a:buClr>
                <a:schemeClr val="bg1"/>
              </a:buClr>
              <a:buFont typeface="Wingdings" pitchFamily="2" charset="2"/>
              <a:buNone/>
              <a:defRPr/>
            </a:pPr>
            <a:r>
              <a:rPr lang="en-US" sz="1500" b="1" dirty="0">
                <a:solidFill>
                  <a:schemeClr val="bg1"/>
                </a:solidFill>
                <a:latin typeface="Arial" pitchFamily="34" charset="0"/>
                <a:cs typeface="+mn-cs"/>
              </a:rPr>
              <a:t>Book yield in 2015 is down </a:t>
            </a:r>
            <a:r>
              <a:rPr lang="en-US" sz="1500" b="1" dirty="0" smtClean="0">
                <a:solidFill>
                  <a:schemeClr val="bg1"/>
                </a:solidFill>
                <a:latin typeface="Arial" pitchFamily="34" charset="0"/>
                <a:cs typeface="+mn-cs"/>
              </a:rPr>
              <a:t>77 </a:t>
            </a:r>
            <a:r>
              <a:rPr lang="en-US" sz="1500" b="1" dirty="0">
                <a:solidFill>
                  <a:schemeClr val="bg1"/>
                </a:solidFill>
                <a:latin typeface="Arial" pitchFamily="34" charset="0"/>
                <a:cs typeface="+mn-cs"/>
              </a:rPr>
              <a:t>BP from pre-crisis levels</a:t>
            </a:r>
          </a:p>
        </p:txBody>
      </p:sp>
    </p:spTree>
    <p:extLst>
      <p:ext uri="{BB962C8B-B14F-4D97-AF65-F5344CB8AC3E}">
        <p14:creationId xmlns:p14="http://schemas.microsoft.com/office/powerpoint/2010/main" val="34943427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35</a:t>
            </a:fld>
            <a:endParaRPr lang="en-US" smtClean="0"/>
          </a:p>
        </p:txBody>
      </p:sp>
      <p:sp>
        <p:nvSpPr>
          <p:cNvPr id="66566" name="Rectangle 11"/>
          <p:cNvSpPr>
            <a:spLocks noGrp="1" noChangeArrowheads="1"/>
          </p:cNvSpPr>
          <p:nvPr>
            <p:ph type="title"/>
          </p:nvPr>
        </p:nvSpPr>
        <p:spPr/>
        <p:txBody>
          <a:bodyPr/>
          <a:lstStyle/>
          <a:p>
            <a:r>
              <a:rPr lang="en-US" dirty="0" smtClean="0"/>
              <a:t>Interest Rate Forecasts: 2015 – 2021</a:t>
            </a:r>
          </a:p>
        </p:txBody>
      </p:sp>
      <p:graphicFrame>
        <p:nvGraphicFramePr>
          <p:cNvPr id="66562" name="Object 4"/>
          <p:cNvGraphicFramePr>
            <a:graphicFrameLocks noChangeAspect="1"/>
          </p:cNvGraphicFramePr>
          <p:nvPr>
            <p:extLst/>
          </p:nvPr>
        </p:nvGraphicFramePr>
        <p:xfrm>
          <a:off x="39687" y="1668667"/>
          <a:ext cx="8867775" cy="3771900"/>
        </p:xfrm>
        <a:graphic>
          <a:graphicData uri="http://schemas.openxmlformats.org/presentationml/2006/ole">
            <mc:AlternateContent xmlns:mc="http://schemas.openxmlformats.org/markup-compatibility/2006">
              <mc:Choice xmlns:v="urn:schemas-microsoft-com:vml" Requires="v">
                <p:oleObj spid="_x0000_s28528653" name="Chart" r:id="rId4" imgW="8534400" imgH="3771900" progId="MSGraph.Chart.8">
                  <p:embed followColorScheme="full"/>
                </p:oleObj>
              </mc:Choice>
              <mc:Fallback>
                <p:oleObj name="Chart" r:id="rId4" imgW="8534400" imgH="3771900" progId="MSGraph.Chart.8">
                  <p:embed followColorScheme="full"/>
                  <p:pic>
                    <p:nvPicPr>
                      <p:cNvPr id="0" name=""/>
                      <p:cNvPicPr>
                        <a:picLocks noChangeAspect="1" noChangeArrowheads="1"/>
                      </p:cNvPicPr>
                      <p:nvPr/>
                    </p:nvPicPr>
                    <p:blipFill>
                      <a:blip r:embed="rId5"/>
                      <a:srcRect/>
                      <a:stretch>
                        <a:fillRect/>
                      </a:stretch>
                    </p:blipFill>
                    <p:spPr bwMode="gray">
                      <a:xfrm>
                        <a:off x="39687" y="1668667"/>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146920" y="5447440"/>
            <a:ext cx="8760542" cy="75834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latin typeface="Arial" panose="020B0604020202020204" pitchFamily="34" charset="0"/>
                <a:cs typeface="Arial" panose="020B0604020202020204" pitchFamily="34" charset="0"/>
              </a:rPr>
              <a:t>A full normalization of interest rates is unlikely until the 2020s, more than a decade after the onset of the financial crisis.</a:t>
            </a:r>
            <a:endParaRPr lang="en-US" sz="2000" b="1" dirty="0">
              <a:solidFill>
                <a:srgbClr val="FFFFFF"/>
              </a:solidFill>
              <a:latin typeface="Arial" panose="020B0604020202020204" pitchFamily="34" charset="0"/>
              <a:cs typeface="Arial" panose="020B0604020202020204" pitchFamily="34" charset="0"/>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Yield (%)</a:t>
            </a:r>
            <a:endParaRPr lang="en-US" sz="1600" b="1" dirty="0">
              <a:solidFill>
                <a:srgbClr val="225A7A"/>
              </a:solidFill>
            </a:endParaRPr>
          </a:p>
        </p:txBody>
      </p:sp>
      <p:sp>
        <p:nvSpPr>
          <p:cNvPr id="12" name="Rectangle 5"/>
          <p:cNvSpPr>
            <a:spLocks noChangeArrowheads="1"/>
          </p:cNvSpPr>
          <p:nvPr/>
        </p:nvSpPr>
        <p:spPr bwMode="auto">
          <a:xfrm>
            <a:off x="0" y="6449878"/>
            <a:ext cx="8601075" cy="28238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latin typeface="Arial "/>
              </a:rPr>
              <a:t>Sources: Blue Chip Economic Indicators (11/15 for 2015 and 2016; for 2017-2021 10/15 issue); Insurance Info. Institute. </a:t>
            </a:r>
            <a:endParaRPr lang="en-US" sz="1100" dirty="0">
              <a:latin typeface="Arial "/>
            </a:endParaRPr>
          </a:p>
        </p:txBody>
      </p:sp>
      <p:sp>
        <p:nvSpPr>
          <p:cNvPr id="13" name="Rectangle 3"/>
          <p:cNvSpPr>
            <a:spLocks noChangeArrowheads="1"/>
          </p:cNvSpPr>
          <p:nvPr/>
        </p:nvSpPr>
        <p:spPr bwMode="black">
          <a:xfrm>
            <a:off x="965068" y="1417229"/>
            <a:ext cx="35085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latin typeface="Arial" panose="020B0604020202020204" pitchFamily="34" charset="0"/>
                <a:cs typeface="Arial" panose="020B0604020202020204" pitchFamily="34" charset="0"/>
              </a:rPr>
              <a:t>3-Month Treasury</a:t>
            </a:r>
            <a:endParaRPr lang="en-US" sz="2400" b="1" u="sng" dirty="0">
              <a:solidFill>
                <a:srgbClr val="225A7A"/>
              </a:solidFill>
              <a:latin typeface="Arial" panose="020B0604020202020204" pitchFamily="34" charset="0"/>
              <a:cs typeface="Arial" panose="020B0604020202020204" pitchFamily="34" charset="0"/>
            </a:endParaRPr>
          </a:p>
        </p:txBody>
      </p:sp>
      <p:sp>
        <p:nvSpPr>
          <p:cNvPr id="16" name="Rectangle 3"/>
          <p:cNvSpPr>
            <a:spLocks noChangeArrowheads="1"/>
          </p:cNvSpPr>
          <p:nvPr/>
        </p:nvSpPr>
        <p:spPr bwMode="black">
          <a:xfrm>
            <a:off x="5275131" y="1426749"/>
            <a:ext cx="35085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latin typeface="Arial" panose="020B0604020202020204" pitchFamily="34" charset="0"/>
                <a:cs typeface="Arial" panose="020B0604020202020204" pitchFamily="34" charset="0"/>
              </a:rPr>
              <a:t>10-Year Treasury</a:t>
            </a:r>
            <a:endParaRPr lang="en-US" sz="2400" b="1" u="sng" dirty="0">
              <a:solidFill>
                <a:srgbClr val="225A7A"/>
              </a:solidFill>
              <a:latin typeface="Arial" panose="020B0604020202020204" pitchFamily="34" charset="0"/>
              <a:cs typeface="Arial" panose="020B0604020202020204" pitchFamily="34" charset="0"/>
            </a:endParaRPr>
          </a:p>
        </p:txBody>
      </p:sp>
      <p:sp>
        <p:nvSpPr>
          <p:cNvPr id="18" name="AutoShape 38"/>
          <p:cNvSpPr>
            <a:spLocks noChangeArrowheads="1"/>
          </p:cNvSpPr>
          <p:nvPr/>
        </p:nvSpPr>
        <p:spPr bwMode="blackWhite">
          <a:xfrm>
            <a:off x="6742113" y="3545840"/>
            <a:ext cx="2306637" cy="1243678"/>
          </a:xfrm>
          <a:prstGeom prst="wedgeRectCallout">
            <a:avLst>
              <a:gd name="adj1" fmla="val -110599"/>
              <a:gd name="adj2" fmla="val -364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latin typeface="Arial" panose="020B0604020202020204" pitchFamily="34" charset="0"/>
                <a:cs typeface="Arial" panose="020B0604020202020204" pitchFamily="34" charset="0"/>
              </a:rPr>
              <a:t>The end of the Fed’s QE program in 2014 and a stronger economy have yet to push longer-term yields much higher</a:t>
            </a:r>
            <a:endParaRPr lang="en-US"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52991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8"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7" name="Rectangle 105"/>
          <p:cNvSpPr>
            <a:spLocks noGrp="1" noChangeArrowheads="1"/>
          </p:cNvSpPr>
          <p:nvPr>
            <p:ph type="dt" sz="quarter" idx="10"/>
          </p:nvPr>
        </p:nvSpPr>
        <p:spPr/>
        <p:txBody>
          <a:bodyPr/>
          <a:lstStyle/>
          <a:p>
            <a:pPr>
              <a:defRPr/>
            </a:pPr>
            <a:r>
              <a:rPr lang="en-US" smtClean="0"/>
              <a:t>12/01/09 - 9pm</a:t>
            </a:r>
          </a:p>
        </p:txBody>
      </p:sp>
      <p:sp>
        <p:nvSpPr>
          <p:cNvPr id="72709" name="Rectangle 110"/>
          <p:cNvSpPr>
            <a:spLocks noGrp="1" noChangeArrowheads="1"/>
          </p:cNvSpPr>
          <p:nvPr>
            <p:ph type="sldNum" sz="quarter" idx="12"/>
          </p:nvPr>
        </p:nvSpPr>
        <p:spPr/>
        <p:txBody>
          <a:bodyPr/>
          <a:lstStyle/>
          <a:p>
            <a:pPr>
              <a:defRPr/>
            </a:pPr>
            <a:fld id="{81AD1AA6-5342-47E3-91E6-60DBEF277DA8}" type="slidenum">
              <a:rPr lang="en-US" smtClean="0"/>
              <a:pPr>
                <a:defRPr/>
              </a:pPr>
              <a:t>36</a:t>
            </a:fld>
            <a:endParaRPr lang="en-US" smtClean="0"/>
          </a:p>
        </p:txBody>
      </p:sp>
      <p:sp>
        <p:nvSpPr>
          <p:cNvPr id="35846" name="Rectangle 2"/>
          <p:cNvSpPr>
            <a:spLocks noGrp="1" noChangeArrowheads="1"/>
          </p:cNvSpPr>
          <p:nvPr>
            <p:ph type="title"/>
          </p:nvPr>
        </p:nvSpPr>
        <p:spPr>
          <a:xfrm>
            <a:off x="155575" y="0"/>
            <a:ext cx="7550150" cy="989013"/>
          </a:xfrm>
        </p:spPr>
        <p:txBody>
          <a:bodyPr/>
          <a:lstStyle/>
          <a:p>
            <a:r>
              <a:rPr lang="en-US" dirty="0" smtClean="0"/>
              <a:t>Annual Inflation Rates, (CPI-U, %),</a:t>
            </a:r>
            <a:br>
              <a:rPr lang="en-US" dirty="0" smtClean="0"/>
            </a:br>
            <a:r>
              <a:rPr lang="en-US" dirty="0" smtClean="0"/>
              <a:t>1990–2016F</a:t>
            </a:r>
          </a:p>
        </p:txBody>
      </p:sp>
      <p:graphicFrame>
        <p:nvGraphicFramePr>
          <p:cNvPr id="35842" name="Object 3"/>
          <p:cNvGraphicFramePr>
            <a:graphicFrameLocks noChangeAspect="1"/>
          </p:cNvGraphicFramePr>
          <p:nvPr>
            <p:extLst/>
          </p:nvPr>
        </p:nvGraphicFramePr>
        <p:xfrm>
          <a:off x="161925" y="1639888"/>
          <a:ext cx="8659813" cy="4008437"/>
        </p:xfrm>
        <a:graphic>
          <a:graphicData uri="http://schemas.openxmlformats.org/presentationml/2006/ole">
            <mc:AlternateContent xmlns:mc="http://schemas.openxmlformats.org/markup-compatibility/2006">
              <mc:Choice xmlns:v="urn:schemas-microsoft-com:vml" Requires="v">
                <p:oleObj spid="_x0000_s28529677" name="Chart" r:id="rId4" imgW="8296386" imgH="3847961" progId="MSGraph.Chart.8">
                  <p:embed followColorScheme="full"/>
                </p:oleObj>
              </mc:Choice>
              <mc:Fallback>
                <p:oleObj name="Chart" r:id="rId4" imgW="8296386" imgH="3847961" progId="MSGraph.Chart.8">
                  <p:embed followColorScheme="full"/>
                  <p:pic>
                    <p:nvPicPr>
                      <p:cNvPr id="0" name=""/>
                      <p:cNvPicPr>
                        <a:picLocks noChangeAspect="1" noChangeArrowheads="1"/>
                      </p:cNvPicPr>
                      <p:nvPr/>
                    </p:nvPicPr>
                    <p:blipFill>
                      <a:blip r:embed="rId5"/>
                      <a:srcRect/>
                      <a:stretch>
                        <a:fillRect/>
                      </a:stretch>
                    </p:blipFill>
                    <p:spPr bwMode="gray">
                      <a:xfrm>
                        <a:off x="161925" y="1639888"/>
                        <a:ext cx="8659813" cy="4008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7" name="Rectangle 4"/>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Sources: US Bureau of Labor Statistics; Blue Chip Economic Indicators, </a:t>
            </a:r>
            <a:r>
              <a:rPr lang="en-US" sz="1100" dirty="0" smtClean="0"/>
              <a:t>11/15 </a:t>
            </a:r>
            <a:r>
              <a:rPr lang="en-US" sz="1100" dirty="0"/>
              <a:t>(forecasts). </a:t>
            </a:r>
          </a:p>
        </p:txBody>
      </p:sp>
      <p:sp>
        <p:nvSpPr>
          <p:cNvPr id="1965061" name="Rectangle 5"/>
          <p:cNvSpPr>
            <a:spLocks noChangeArrowheads="1"/>
          </p:cNvSpPr>
          <p:nvPr/>
        </p:nvSpPr>
        <p:spPr bwMode="blackWhite">
          <a:xfrm>
            <a:off x="984736" y="5534025"/>
            <a:ext cx="7338649" cy="9731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a:t>
            </a:r>
            <a:r>
              <a:rPr lang="en-US" b="1" dirty="0" smtClean="0">
                <a:solidFill>
                  <a:srgbClr val="FFFFFF"/>
                </a:solidFill>
              </a:rPr>
              <a:t>lack </a:t>
            </a:r>
            <a:r>
              <a:rPr lang="en-US" b="1" dirty="0">
                <a:solidFill>
                  <a:srgbClr val="FFFFFF"/>
                </a:solidFill>
              </a:rPr>
              <a:t>in the U.S. economy </a:t>
            </a:r>
            <a:r>
              <a:rPr lang="en-US" b="1" dirty="0" smtClean="0">
                <a:solidFill>
                  <a:srgbClr val="FFFFFF"/>
                </a:solidFill>
              </a:rPr>
              <a:t>and falling energy prices suggests </a:t>
            </a:r>
            <a:r>
              <a:rPr lang="en-US" b="1" dirty="0">
                <a:solidFill>
                  <a:srgbClr val="FFFFFF"/>
                </a:solidFill>
              </a:rPr>
              <a:t>that </a:t>
            </a:r>
            <a:r>
              <a:rPr lang="en-US" b="1" dirty="0" smtClean="0">
                <a:solidFill>
                  <a:srgbClr val="FFFFFF"/>
                </a:solidFill>
              </a:rPr>
              <a:t>inflationary pressures should remain subdued for an extended period of times</a:t>
            </a:r>
            <a:endParaRPr lang="en-US" b="1" dirty="0">
              <a:solidFill>
                <a:srgbClr val="FFFFFF"/>
              </a:solidFill>
            </a:endParaRPr>
          </a:p>
        </p:txBody>
      </p:sp>
      <p:sp>
        <p:nvSpPr>
          <p:cNvPr id="35849" name="Rectangle 6"/>
          <p:cNvSpPr>
            <a:spLocks noChangeArrowheads="1"/>
          </p:cNvSpPr>
          <p:nvPr/>
        </p:nvSpPr>
        <p:spPr bwMode="black">
          <a:xfrm>
            <a:off x="233363" y="1162050"/>
            <a:ext cx="1090612" cy="6858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Inflation Rates (%)</a:t>
            </a:r>
          </a:p>
        </p:txBody>
      </p:sp>
      <p:sp>
        <p:nvSpPr>
          <p:cNvPr id="1965063" name="AutoShape 7"/>
          <p:cNvSpPr>
            <a:spLocks noChangeArrowheads="1"/>
          </p:cNvSpPr>
          <p:nvPr/>
        </p:nvSpPr>
        <p:spPr bwMode="blackWhite">
          <a:xfrm>
            <a:off x="2908300" y="1150938"/>
            <a:ext cx="4048125" cy="1309687"/>
          </a:xfrm>
          <a:prstGeom prst="wedgeRectCallout">
            <a:avLst>
              <a:gd name="adj1" fmla="val 16391"/>
              <a:gd name="adj2" fmla="val 734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Inflation peaked at 5.6% in August 2008 on high energy and commodity crisis. The recession and the collapse of the commodity bubble reduced inflationary pressures in 2009/10</a:t>
            </a:r>
          </a:p>
        </p:txBody>
      </p:sp>
      <p:sp>
        <p:nvSpPr>
          <p:cNvPr id="11" name="AutoShape 7"/>
          <p:cNvSpPr>
            <a:spLocks noChangeArrowheads="1"/>
          </p:cNvSpPr>
          <p:nvPr/>
        </p:nvSpPr>
        <p:spPr bwMode="blackWhite">
          <a:xfrm>
            <a:off x="7273904" y="1155699"/>
            <a:ext cx="1620223" cy="1874715"/>
          </a:xfrm>
          <a:prstGeom prst="wedgeRectCallout">
            <a:avLst>
              <a:gd name="adj1" fmla="val 10089"/>
              <a:gd name="adj2" fmla="val 1008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Inflationary expectations have slipped (due in part to falling energy costs) allowing the Fed to maintain low interest rates</a:t>
            </a:r>
            <a:endParaRPr lang="en-US" sz="1400" b="1" dirty="0">
              <a:cs typeface="+mn-cs"/>
            </a:endParaRPr>
          </a:p>
        </p:txBody>
      </p:sp>
    </p:spTree>
    <p:extLst>
      <p:ext uri="{BB962C8B-B14F-4D97-AF65-F5344CB8AC3E}">
        <p14:creationId xmlns:p14="http://schemas.microsoft.com/office/powerpoint/2010/main" val="14548794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65063"/>
                                        </p:tgtEl>
                                        <p:attrNameLst>
                                          <p:attrName>style.visibility</p:attrName>
                                        </p:attrNameLst>
                                      </p:cBhvr>
                                      <p:to>
                                        <p:strVal val="visible"/>
                                      </p:to>
                                    </p:set>
                                    <p:animEffect transition="in" filter="wipe(down)">
                                      <p:cBhvr>
                                        <p:cTn id="7" dur="500"/>
                                        <p:tgtEl>
                                          <p:spTgt spid="1965063"/>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1965061"/>
                                        </p:tgtEl>
                                        <p:attrNameLst>
                                          <p:attrName>style.visibility</p:attrName>
                                        </p:attrNameLst>
                                      </p:cBhvr>
                                      <p:to>
                                        <p:strVal val="visible"/>
                                      </p:to>
                                    </p:set>
                                    <p:anim calcmode="lin" valueType="num">
                                      <p:cBhvr>
                                        <p:cTn id="11" dur="500" fill="hold"/>
                                        <p:tgtEl>
                                          <p:spTgt spid="1965061"/>
                                        </p:tgtEl>
                                        <p:attrNameLst>
                                          <p:attrName>ppt_w</p:attrName>
                                        </p:attrNameLst>
                                      </p:cBhvr>
                                      <p:tavLst>
                                        <p:tav tm="0">
                                          <p:val>
                                            <p:fltVal val="0"/>
                                          </p:val>
                                        </p:tav>
                                        <p:tav tm="100000">
                                          <p:val>
                                            <p:strVal val="#ppt_w"/>
                                          </p:val>
                                        </p:tav>
                                      </p:tavLst>
                                    </p:anim>
                                    <p:anim calcmode="lin" valueType="num">
                                      <p:cBhvr>
                                        <p:cTn id="12" dur="500" fill="hold"/>
                                        <p:tgtEl>
                                          <p:spTgt spid="1965061"/>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5061" grpId="0" animBg="1"/>
      <p:bldP spid="1965063" grpId="0" animBg="1"/>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277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277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114D5-877E-4294-A425-BF743B05D88E}" type="slidenum">
              <a:rPr lang="en-US" sz="900"/>
              <a:pPr algn="r" eaLnBrk="0" hangingPunct="0">
                <a:lnSpc>
                  <a:spcPct val="85000"/>
                </a:lnSpc>
                <a:spcBef>
                  <a:spcPct val="20000"/>
                </a:spcBef>
              </a:pPr>
              <a:t>37</a:t>
            </a:fld>
            <a:endParaRPr lang="en-US" sz="900"/>
          </a:p>
        </p:txBody>
      </p:sp>
      <p:sp>
        <p:nvSpPr>
          <p:cNvPr id="32774" name="Rectangle 2"/>
          <p:cNvSpPr>
            <a:spLocks noGrp="1" noChangeArrowheads="1"/>
          </p:cNvSpPr>
          <p:nvPr>
            <p:ph type="title" idx="4294967295"/>
          </p:nvPr>
        </p:nvSpPr>
        <p:spPr/>
        <p:txBody>
          <a:bodyPr/>
          <a:lstStyle/>
          <a:p>
            <a:r>
              <a:rPr lang="en-US" dirty="0" smtClean="0"/>
              <a:t>P/C Insurer Net Realized </a:t>
            </a:r>
            <a:br>
              <a:rPr lang="en-US" dirty="0" smtClean="0"/>
            </a:br>
            <a:r>
              <a:rPr lang="en-US" dirty="0" smtClean="0"/>
              <a:t>Capital Gains/Losses, 1990-2015:Q2</a:t>
            </a:r>
          </a:p>
        </p:txBody>
      </p:sp>
      <p:sp>
        <p:nvSpPr>
          <p:cNvPr id="32775" name="Rectangle 4"/>
          <p:cNvSpPr>
            <a:spLocks noChangeArrowheads="1"/>
          </p:cNvSpPr>
          <p:nvPr/>
        </p:nvSpPr>
        <p:spPr bwMode="auto">
          <a:xfrm>
            <a:off x="0" y="6414802"/>
            <a:ext cx="8596313"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smtClean="0"/>
              <a:t>*Through Q2 2015.</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Sources</a:t>
            </a:r>
            <a:r>
              <a:rPr lang="en-US" sz="1100" dirty="0"/>
              <a:t>: A.M. Best, ISO, </a:t>
            </a:r>
            <a:r>
              <a:rPr lang="en-US" sz="1100" dirty="0" smtClean="0"/>
              <a:t>SNL, Insurance </a:t>
            </a:r>
            <a:r>
              <a:rPr lang="en-US" sz="1100" dirty="0"/>
              <a:t>Information Institute.                                   </a:t>
            </a:r>
          </a:p>
        </p:txBody>
      </p:sp>
      <p:graphicFrame>
        <p:nvGraphicFramePr>
          <p:cNvPr id="32770" name="Object 3"/>
          <p:cNvGraphicFramePr>
            <a:graphicFrameLocks/>
          </p:cNvGraphicFramePr>
          <p:nvPr>
            <p:extLst/>
          </p:nvPr>
        </p:nvGraphicFramePr>
        <p:xfrm>
          <a:off x="304800" y="1152525"/>
          <a:ext cx="8582025" cy="4572000"/>
        </p:xfrm>
        <a:graphic>
          <a:graphicData uri="http://schemas.openxmlformats.org/presentationml/2006/ole">
            <mc:AlternateContent xmlns:mc="http://schemas.openxmlformats.org/markup-compatibility/2006">
              <mc:Choice xmlns:v="urn:schemas-microsoft-com:vml" Requires="v">
                <p:oleObj spid="_x0000_s28530701" name="Chart" r:id="rId4" imgW="8581836" imgH="4162598" progId="MSGraph.Chart.8">
                  <p:embed followColorScheme="full"/>
                </p:oleObj>
              </mc:Choice>
              <mc:Fallback>
                <p:oleObj name="Chart" r:id="rId4" imgW="8581836" imgH="4162598" progId="MSGraph.Chart.8">
                  <p:embed followColorScheme="full"/>
                  <p:pic>
                    <p:nvPicPr>
                      <p:cNvPr id="0" name=""/>
                      <p:cNvPicPr>
                        <a:picLocks noChangeArrowheads="1"/>
                      </p:cNvPicPr>
                      <p:nvPr/>
                    </p:nvPicPr>
                    <p:blipFill>
                      <a:blip r:embed="rId5"/>
                      <a:srcRect/>
                      <a:stretch>
                        <a:fillRect/>
                      </a:stretch>
                    </p:blipFill>
                    <p:spPr bwMode="auto">
                      <a:xfrm>
                        <a:off x="304800" y="1152525"/>
                        <a:ext cx="858202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5413" name="Rectangle 5"/>
          <p:cNvSpPr>
            <a:spLocks noChangeArrowheads="1"/>
          </p:cNvSpPr>
          <p:nvPr/>
        </p:nvSpPr>
        <p:spPr bwMode="blackWhite">
          <a:xfrm>
            <a:off x="263525" y="5492376"/>
            <a:ext cx="8664575" cy="8651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Posted Net Realized Capital Gains in 2010 - 2014 Following Two Years of Realized Losses During the Financial Crisis.  Realized </a:t>
            </a:r>
            <a:r>
              <a:rPr lang="en-US" b="1" dirty="0">
                <a:solidFill>
                  <a:srgbClr val="FFFFFF"/>
                </a:solidFill>
              </a:rPr>
              <a:t>Capital Losses Were a</a:t>
            </a:r>
            <a:r>
              <a:rPr lang="en-US" b="1" dirty="0" smtClean="0">
                <a:solidFill>
                  <a:srgbClr val="FFFFFF"/>
                </a:solidFill>
              </a:rPr>
              <a:t> </a:t>
            </a:r>
            <a:r>
              <a:rPr lang="en-US" b="1" dirty="0">
                <a:solidFill>
                  <a:srgbClr val="FFFFFF"/>
                </a:solidFill>
              </a:rPr>
              <a:t>Primary Cause </a:t>
            </a:r>
            <a:r>
              <a:rPr lang="en-US" b="1" dirty="0" smtClean="0">
                <a:solidFill>
                  <a:srgbClr val="FFFFFF"/>
                </a:solidFill>
              </a:rPr>
              <a:t>of </a:t>
            </a:r>
            <a:r>
              <a:rPr lang="en-US" b="1" dirty="0">
                <a:solidFill>
                  <a:srgbClr val="FFFFFF"/>
                </a:solidFill>
              </a:rPr>
              <a:t>2008/2009’s Large Drop in Profits and </a:t>
            </a:r>
            <a:r>
              <a:rPr lang="en-US" b="1" dirty="0" smtClean="0">
                <a:solidFill>
                  <a:srgbClr val="FFFFFF"/>
                </a:solidFill>
              </a:rPr>
              <a:t>ROE.</a:t>
            </a:r>
            <a:endParaRPr lang="en-US" b="1" dirty="0">
              <a:solidFill>
                <a:srgbClr val="FFFFFF"/>
              </a:solidFill>
            </a:endParaRPr>
          </a:p>
        </p:txBody>
      </p:sp>
      <p:sp>
        <p:nvSpPr>
          <p:cNvPr id="32777"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32778" name="Rectangle 8"/>
          <p:cNvSpPr>
            <a:spLocks noChangeArrowheads="1"/>
          </p:cNvSpPr>
          <p:nvPr/>
        </p:nvSpPr>
        <p:spPr bwMode="auto">
          <a:xfrm>
            <a:off x="7820516" y="1397607"/>
            <a:ext cx="656831" cy="1872368"/>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2" name="AutoShape 8"/>
          <p:cNvSpPr>
            <a:spLocks noChangeArrowheads="1"/>
          </p:cNvSpPr>
          <p:nvPr/>
        </p:nvSpPr>
        <p:spPr bwMode="blackWhite">
          <a:xfrm>
            <a:off x="4673600" y="1152525"/>
            <a:ext cx="2815784" cy="710383"/>
          </a:xfrm>
          <a:prstGeom prst="wedgeRectCallout">
            <a:avLst>
              <a:gd name="adj1" fmla="val 60033"/>
              <a:gd name="adj2" fmla="val 1950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Realized capital gains rose sharply as equity markets rallied in 2013-14</a:t>
            </a:r>
            <a:endParaRPr lang="en-US" sz="1600" b="1" dirty="0">
              <a:solidFill>
                <a:schemeClr val="bg1"/>
              </a:solidFill>
            </a:endParaRPr>
          </a:p>
        </p:txBody>
      </p:sp>
    </p:spTree>
    <p:extLst>
      <p:ext uri="{BB962C8B-B14F-4D97-AF65-F5344CB8AC3E}">
        <p14:creationId xmlns:p14="http://schemas.microsoft.com/office/powerpoint/2010/main" val="80920124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65413"/>
                                        </p:tgtEl>
                                        <p:attrNameLst>
                                          <p:attrName>style.visibility</p:attrName>
                                        </p:attrNameLst>
                                      </p:cBhvr>
                                      <p:to>
                                        <p:strVal val="visible"/>
                                      </p:to>
                                    </p:set>
                                    <p:anim calcmode="lin" valueType="num">
                                      <p:cBhvr>
                                        <p:cTn id="7" dur="500" fill="hold"/>
                                        <p:tgtEl>
                                          <p:spTgt spid="2065413"/>
                                        </p:tgtEl>
                                        <p:attrNameLst>
                                          <p:attrName>ppt_w</p:attrName>
                                        </p:attrNameLst>
                                      </p:cBhvr>
                                      <p:tavLst>
                                        <p:tav tm="0">
                                          <p:val>
                                            <p:fltVal val="0"/>
                                          </p:val>
                                        </p:tav>
                                        <p:tav tm="100000">
                                          <p:val>
                                            <p:strVal val="#ppt_w"/>
                                          </p:val>
                                        </p:tav>
                                      </p:tavLst>
                                    </p:anim>
                                    <p:anim calcmode="lin" valueType="num">
                                      <p:cBhvr>
                                        <p:cTn id="8" dur="500" fill="hold"/>
                                        <p:tgtEl>
                                          <p:spTgt spid="2065413"/>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413" grpId="0" animBg="1"/>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Gain: 1994–2015:Q2</a:t>
            </a:r>
            <a:r>
              <a:rPr lang="en-US" baseline="30000" dirty="0" smtClean="0"/>
              <a:t>1</a:t>
            </a:r>
          </a:p>
        </p:txBody>
      </p:sp>
      <p:graphicFrame>
        <p:nvGraphicFramePr>
          <p:cNvPr id="58370" name="Object 3"/>
          <p:cNvGraphicFramePr>
            <a:graphicFrameLocks/>
          </p:cNvGraphicFramePr>
          <p:nvPr>
            <p:extLst/>
          </p:nvPr>
        </p:nvGraphicFramePr>
        <p:xfrm>
          <a:off x="360363" y="1558925"/>
          <a:ext cx="8451850" cy="3663950"/>
        </p:xfrm>
        <a:graphic>
          <a:graphicData uri="http://schemas.openxmlformats.org/presentationml/2006/ole">
            <mc:AlternateContent xmlns:mc="http://schemas.openxmlformats.org/markup-compatibility/2006">
              <mc:Choice xmlns:v="urn:schemas-microsoft-com:vml" Requires="v">
                <p:oleObj spid="_x0000_s28531725" name="Chart" r:id="rId4" imgW="8458252" imgH="3638481" progId="MSGraph.Chart.8">
                  <p:embed followColorScheme="full"/>
                </p:oleObj>
              </mc:Choice>
              <mc:Fallback>
                <p:oleObj name="Chart" r:id="rId4" imgW="8458252" imgH="3638481" progId="MSGraph.Chart.8">
                  <p:embed followColorScheme="full"/>
                  <p:pic>
                    <p:nvPicPr>
                      <p:cNvPr id="0" name=""/>
                      <p:cNvPicPr>
                        <a:picLocks noChangeArrowheads="1"/>
                      </p:cNvPicPr>
                      <p:nvPr/>
                    </p:nvPicPr>
                    <p:blipFill>
                      <a:blip r:embed="rId5"/>
                      <a:srcRect/>
                      <a:stretch>
                        <a:fillRect/>
                      </a:stretch>
                    </p:blipFill>
                    <p:spPr bwMode="auto">
                      <a:xfrm>
                        <a:off x="360363" y="1558925"/>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Total Investment Gains Were Down Slightly in 2014 as Low Interest Rates Pressured Investment Income but Realized Capital Gains Remained Robust</a:t>
            </a:r>
            <a:endParaRPr lang="en-US" b="1" dirty="0">
              <a:solidFill>
                <a:srgbClr val="FFFFFF"/>
              </a:solidFill>
            </a:endParaRPr>
          </a:p>
        </p:txBody>
      </p:sp>
      <p:sp>
        <p:nvSpPr>
          <p:cNvPr id="58373" name="Rectangle 5"/>
          <p:cNvSpPr>
            <a:spLocks noChangeArrowheads="1"/>
          </p:cNvSpPr>
          <p:nvPr/>
        </p:nvSpPr>
        <p:spPr bwMode="auto">
          <a:xfrm>
            <a:off x="-103236" y="6302140"/>
            <a:ext cx="9144000"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dirty="0"/>
              <a:t>* 2005 figure includes special one-time dividend of $</a:t>
            </a:r>
            <a:r>
              <a:rPr lang="en-US" sz="1100" dirty="0" smtClean="0"/>
              <a:t>3.2B; 2015 figure is through Q2 2015.</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t>
            </a:r>
            <a:r>
              <a:rPr lang="en-US" sz="1100" dirty="0" smtClean="0"/>
              <a:t>ISO, SNL; </a:t>
            </a:r>
            <a:r>
              <a:rPr lang="en-US" sz="1100" dirty="0"/>
              <a:t>Insurance Information Institute.</a:t>
            </a:r>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3814762" y="3716594"/>
            <a:ext cx="2810735" cy="976429"/>
          </a:xfrm>
          <a:prstGeom prst="wedgeRectCallout">
            <a:avLst>
              <a:gd name="adj1" fmla="val 102372"/>
              <a:gd name="adj2" fmla="val -12588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Investment </a:t>
            </a:r>
            <a:r>
              <a:rPr lang="en-US" sz="1600" b="1" dirty="0">
                <a:solidFill>
                  <a:schemeClr val="bg1"/>
                </a:solidFill>
                <a:latin typeface="Arial" pitchFamily="34" charset="0"/>
                <a:cs typeface="+mn-cs"/>
              </a:rPr>
              <a:t>gains </a:t>
            </a:r>
            <a:r>
              <a:rPr lang="en-US" sz="1600" b="1" dirty="0" smtClean="0">
                <a:solidFill>
                  <a:schemeClr val="bg1"/>
                </a:solidFill>
                <a:latin typeface="Arial" pitchFamily="34" charset="0"/>
                <a:cs typeface="+mn-cs"/>
              </a:rPr>
              <a:t>in 2014 will rival the post-crisis high reached in 2013</a:t>
            </a:r>
            <a:endParaRPr lang="en-US" sz="1600" b="1" dirty="0">
              <a:solidFill>
                <a:schemeClr val="bg1"/>
              </a:solidFill>
              <a:latin typeface="Arial" pitchFamily="34" charset="0"/>
              <a:cs typeface="+mn-cs"/>
            </a:endParaRPr>
          </a:p>
        </p:txBody>
      </p:sp>
    </p:spTree>
    <p:extLst>
      <p:ext uri="{BB962C8B-B14F-4D97-AF65-F5344CB8AC3E}">
        <p14:creationId xmlns:p14="http://schemas.microsoft.com/office/powerpoint/2010/main" val="397566792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nvPr>
        </p:nvGraphicFramePr>
        <p:xfrm>
          <a:off x="-30163" y="1181575"/>
          <a:ext cx="8915401" cy="5889625"/>
        </p:xfrm>
        <a:graphic>
          <a:graphicData uri="http://schemas.openxmlformats.org/presentationml/2006/ole">
            <mc:AlternateContent xmlns:mc="http://schemas.openxmlformats.org/markup-compatibility/2006">
              <mc:Choice xmlns:v="urn:schemas-microsoft-com:vml" Requires="v">
                <p:oleObj spid="_x0000_s28532749" name="Chart" r:id="rId5" imgW="8258103" imgH="5534198" progId="MSGraph.Chart.8">
                  <p:embed followColorScheme="full"/>
                </p:oleObj>
              </mc:Choice>
              <mc:Fallback>
                <p:oleObj name="Chart" r:id="rId5" imgW="8258103" imgH="5534198" progId="MSGraph.Chart.8">
                  <p:embed followColorScheme="full"/>
                  <p:pic>
                    <p:nvPicPr>
                      <p:cNvPr id="0" name=""/>
                      <p:cNvPicPr>
                        <a:picLocks noChangeAspect="1" noChangeArrowheads="1"/>
                      </p:cNvPicPr>
                      <p:nvPr/>
                    </p:nvPicPr>
                    <p:blipFill>
                      <a:blip r:embed="rId6"/>
                      <a:srcRect/>
                      <a:stretch>
                        <a:fillRect/>
                      </a:stretch>
                    </p:blipFill>
                    <p:spPr bwMode="auto">
                      <a:xfrm>
                        <a:off x="-30163" y="1181575"/>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4"/>
          <p:cNvSpPr>
            <a:spLocks noChangeArrowheads="1"/>
          </p:cNvSpPr>
          <p:nvPr/>
        </p:nvSpPr>
        <p:spPr bwMode="auto">
          <a:xfrm>
            <a:off x="244272" y="6154005"/>
            <a:ext cx="8640966"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r>
              <a:rPr lang="en-US" sz="1100" dirty="0" smtClean="0">
                <a:solidFill>
                  <a:srgbClr val="000000"/>
                </a:solidFill>
              </a:rPr>
              <a:t>*Through Nov. 9, 2015.</a:t>
            </a: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NYU Stern School </a:t>
            </a:r>
            <a:r>
              <a:rPr lang="en-US" sz="1100" dirty="0">
                <a:solidFill>
                  <a:srgbClr val="000000"/>
                </a:solidFill>
              </a:rPr>
              <a:t>of Business: </a:t>
            </a:r>
            <a:r>
              <a:rPr lang="en-US" sz="1100" dirty="0">
                <a:solidFill>
                  <a:srgbClr val="000000"/>
                </a:solidFill>
                <a:hlinkClick r:id="rId7"/>
              </a:rPr>
              <a:t>http://pages.stern.nyu.edu/~</a:t>
            </a:r>
            <a:r>
              <a:rPr lang="en-US" sz="1100" dirty="0" smtClean="0">
                <a:solidFill>
                  <a:srgbClr val="000000"/>
                </a:solidFill>
                <a:hlinkClick r:id="rId7"/>
              </a:rPr>
              <a:t>adamodar/New_Home_Page/datafile/histretSP.html</a:t>
            </a:r>
            <a:r>
              <a:rPr lang="en-US" sz="1100" dirty="0" smtClean="0">
                <a:solidFill>
                  <a:srgbClr val="000000"/>
                </a:solidFill>
              </a:rPr>
              <a:t>  Ins. Info. Inst.</a:t>
            </a:r>
            <a:endParaRPr lang="en-US" sz="1100" dirty="0">
              <a:solidFill>
                <a:srgbClr val="000000"/>
              </a:solidFill>
            </a:endParaRPr>
          </a:p>
        </p:txBody>
      </p:sp>
      <p:sp>
        <p:nvSpPr>
          <p:cNvPr id="16401" name="AutoShape 18"/>
          <p:cNvSpPr>
            <a:spLocks noChangeArrowheads="1"/>
          </p:cNvSpPr>
          <p:nvPr/>
        </p:nvSpPr>
        <p:spPr bwMode="auto">
          <a:xfrm>
            <a:off x="5603726" y="4719118"/>
            <a:ext cx="1171418" cy="506782"/>
          </a:xfrm>
          <a:prstGeom prst="wedgeRectCallout">
            <a:avLst>
              <a:gd name="adj1" fmla="val 66134"/>
              <a:gd name="adj2" fmla="val -26633"/>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Tech Bubble Implosion</a:t>
            </a:r>
            <a:endParaRPr lang="en-US" sz="1000" dirty="0">
              <a:solidFill>
                <a:srgbClr val="000000"/>
              </a:solidFill>
            </a:endParaRPr>
          </a:p>
        </p:txBody>
      </p:sp>
      <p:sp>
        <p:nvSpPr>
          <p:cNvPr id="16403" name="AutoShape 20"/>
          <p:cNvSpPr>
            <a:spLocks noChangeArrowheads="1"/>
          </p:cNvSpPr>
          <p:nvPr/>
        </p:nvSpPr>
        <p:spPr bwMode="auto">
          <a:xfrm>
            <a:off x="6385115" y="5329395"/>
            <a:ext cx="1078171" cy="405481"/>
          </a:xfrm>
          <a:prstGeom prst="wedgeRectCallout">
            <a:avLst>
              <a:gd name="adj1" fmla="val 72480"/>
              <a:gd name="adj2" fmla="val -26424"/>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Financial Crisis</a:t>
            </a:r>
            <a:endParaRPr lang="en-US" sz="1000" dirty="0">
              <a:solidFill>
                <a:srgbClr val="000000"/>
              </a:solidFill>
            </a:endParaRPr>
          </a:p>
        </p:txBody>
      </p:sp>
      <p:sp>
        <p:nvSpPr>
          <p:cNvPr id="16408" name="Rectangle 7"/>
          <p:cNvSpPr>
            <a:spLocks noChangeArrowheads="1"/>
          </p:cNvSpPr>
          <p:nvPr/>
        </p:nvSpPr>
        <p:spPr bwMode="black">
          <a:xfrm>
            <a:off x="185738" y="1155700"/>
            <a:ext cx="160914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smtClean="0">
                <a:solidFill>
                  <a:srgbClr val="225A7A"/>
                </a:solidFill>
              </a:rPr>
              <a:t>Annual Return</a:t>
            </a:r>
            <a:endParaRPr lang="en-US" sz="1600" b="1" dirty="0">
              <a:solidFill>
                <a:srgbClr val="225A7A"/>
              </a:solidFill>
            </a:endParaRPr>
          </a:p>
        </p:txBody>
      </p:sp>
      <p:sp>
        <p:nvSpPr>
          <p:cNvPr id="16409" name="AutoShape 6"/>
          <p:cNvSpPr>
            <a:spLocks noChangeArrowheads="1"/>
          </p:cNvSpPr>
          <p:nvPr/>
        </p:nvSpPr>
        <p:spPr bwMode="auto">
          <a:xfrm>
            <a:off x="3578034" y="5412386"/>
            <a:ext cx="1202806" cy="275619"/>
          </a:xfrm>
          <a:prstGeom prst="wedgeRectCallout">
            <a:avLst>
              <a:gd name="adj1" fmla="val -31527"/>
              <a:gd name="adj2" fmla="val -16453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Energy Crisis</a:t>
            </a:r>
            <a:endParaRPr lang="en-US" sz="1000" dirty="0">
              <a:solidFill>
                <a:srgbClr val="000000"/>
              </a:solidFill>
            </a:endParaRPr>
          </a:p>
        </p:txBody>
      </p:sp>
      <p:sp>
        <p:nvSpPr>
          <p:cNvPr id="19" name="AutoShape 8"/>
          <p:cNvSpPr>
            <a:spLocks noChangeArrowheads="1"/>
          </p:cNvSpPr>
          <p:nvPr/>
        </p:nvSpPr>
        <p:spPr bwMode="blackWhite">
          <a:xfrm>
            <a:off x="7993234" y="4869432"/>
            <a:ext cx="772370" cy="542954"/>
          </a:xfrm>
          <a:prstGeom prst="wedgeRectCallout">
            <a:avLst>
              <a:gd name="adj1" fmla="val 28255"/>
              <a:gd name="adj2" fmla="val -1837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2015*:</a:t>
            </a:r>
          </a:p>
          <a:p>
            <a:pPr algn="ctr">
              <a:lnSpc>
                <a:spcPct val="90000"/>
              </a:lnSpc>
              <a:spcBef>
                <a:spcPct val="50000"/>
              </a:spcBef>
              <a:buClr>
                <a:srgbClr val="FFFFFF"/>
              </a:buClr>
              <a:buFont typeface="Wingdings" pitchFamily="2" charset="2"/>
              <a:buNone/>
              <a:defRPr/>
            </a:pPr>
            <a:r>
              <a:rPr lang="en-US" sz="1200" b="1" dirty="0" smtClean="0">
                <a:solidFill>
                  <a:srgbClr val="FFFFFF"/>
                </a:solidFill>
              </a:rPr>
              <a:t>+1.0%</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latin typeface="Arial" panose="020B0604020202020204" pitchFamily="34" charset="0"/>
              </a:rPr>
              <a:t>S&amp;P 500 Index Returns</a:t>
            </a:r>
            <a:r>
              <a:rPr lang="en-US" kern="0" dirty="0">
                <a:latin typeface="Arial" panose="020B0604020202020204" pitchFamily="34" charset="0"/>
              </a:rPr>
              <a:t>,</a:t>
            </a:r>
            <a:r>
              <a:rPr lang="en-US" kern="0" dirty="0" smtClean="0">
                <a:latin typeface="Arial" panose="020B0604020202020204" pitchFamily="34" charset="0"/>
              </a:rPr>
              <a:t> 1950 – 2015*</a:t>
            </a:r>
          </a:p>
        </p:txBody>
      </p:sp>
      <p:sp>
        <p:nvSpPr>
          <p:cNvPr id="22" name="AutoShape 6"/>
          <p:cNvSpPr>
            <a:spLocks noChangeArrowheads="1"/>
          </p:cNvSpPr>
          <p:nvPr/>
        </p:nvSpPr>
        <p:spPr bwMode="auto">
          <a:xfrm>
            <a:off x="4179437" y="4470569"/>
            <a:ext cx="1365550" cy="309114"/>
          </a:xfrm>
          <a:prstGeom prst="wedgeRectCallout">
            <a:avLst>
              <a:gd name="adj1" fmla="val -44426"/>
              <a:gd name="adj2" fmla="val -130631"/>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Fed Raises Rate</a:t>
            </a:r>
            <a:endParaRPr lang="en-US" sz="1000" dirty="0">
              <a:solidFill>
                <a:srgbClr val="000000"/>
              </a:solidFill>
            </a:endParaRPr>
          </a:p>
        </p:txBody>
      </p:sp>
      <p:sp>
        <p:nvSpPr>
          <p:cNvPr id="31" name="AutoShape 6"/>
          <p:cNvSpPr>
            <a:spLocks noChangeArrowheads="1"/>
          </p:cNvSpPr>
          <p:nvPr/>
        </p:nvSpPr>
        <p:spPr bwMode="blackWhite">
          <a:xfrm>
            <a:off x="2386013" y="1061665"/>
            <a:ext cx="5849357" cy="1119499"/>
          </a:xfrm>
          <a:prstGeom prst="wedgeRectCallout">
            <a:avLst>
              <a:gd name="adj1" fmla="val 3411"/>
              <a:gd name="adj2" fmla="val 7833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Volatility is endemic to stock markets—and may be increasing—but there is no persistent downward trend over long periods of time</a:t>
            </a:r>
            <a:endParaRPr lang="en-US" sz="2000" b="1" dirty="0">
              <a:solidFill>
                <a:schemeClr val="bg1"/>
              </a:solidFill>
              <a:cs typeface="+mn-cs"/>
            </a:endParaRPr>
          </a:p>
        </p:txBody>
      </p:sp>
    </p:spTree>
    <p:custDataLst>
      <p:tags r:id="rId2"/>
    </p:custDataLst>
    <p:extLst>
      <p:ext uri="{BB962C8B-B14F-4D97-AF65-F5344CB8AC3E}">
        <p14:creationId xmlns:p14="http://schemas.microsoft.com/office/powerpoint/2010/main" val="41328116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a:noFill/>
        </p:spPr>
        <p:txBody>
          <a:bodyPr/>
          <a:lstStyle/>
          <a:p>
            <a:r>
              <a:rPr lang="en-US" smtClean="0"/>
              <a:t>12/01/09 - 9pm</a:t>
            </a:r>
          </a:p>
        </p:txBody>
      </p:sp>
      <p:sp>
        <p:nvSpPr>
          <p:cNvPr id="522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4</a:t>
            </a:fld>
            <a:endParaRPr lang="en-US" smtClean="0"/>
          </a:p>
        </p:txBody>
      </p:sp>
      <p:sp>
        <p:nvSpPr>
          <p:cNvPr id="52230" name="Rectangle 2"/>
          <p:cNvSpPr>
            <a:spLocks noGrp="1" noChangeArrowheads="1"/>
          </p:cNvSpPr>
          <p:nvPr>
            <p:ph type="title"/>
          </p:nvPr>
        </p:nvSpPr>
        <p:spPr/>
        <p:txBody>
          <a:bodyPr/>
          <a:lstStyle/>
          <a:p>
            <a:r>
              <a:rPr lang="en-US" dirty="0" smtClean="0"/>
              <a:t>ROE: Property/Casualty Insurance by Major Event, 1987–2015E</a:t>
            </a:r>
          </a:p>
        </p:txBody>
      </p:sp>
      <p:sp>
        <p:nvSpPr>
          <p:cNvPr id="52231" name="Rectangle 3"/>
          <p:cNvSpPr>
            <a:spLocks noChangeArrowheads="1"/>
          </p:cNvSpPr>
          <p:nvPr/>
        </p:nvSpPr>
        <p:spPr bwMode="auto">
          <a:xfrm>
            <a:off x="0" y="6414802"/>
            <a:ext cx="7569200" cy="44319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smtClean="0"/>
              <a:t>* 	Excludes </a:t>
            </a:r>
            <a:r>
              <a:rPr lang="en-US" sz="1100" dirty="0"/>
              <a:t>Mortgage &amp; Financial Guarantee in 2008 </a:t>
            </a:r>
            <a:r>
              <a:rPr lang="en-US" sz="1100" dirty="0" smtClean="0"/>
              <a:t>– 2014. </a:t>
            </a:r>
          </a:p>
          <a:p>
            <a:pPr marL="133350" indent="-133350" eaLnBrk="0" hangingPunct="0">
              <a:lnSpc>
                <a:spcPct val="90000"/>
              </a:lnSpc>
              <a:buClr>
                <a:schemeClr val="accent2"/>
              </a:buClr>
              <a:buFont typeface="Wingdings" pitchFamily="2" charset="2"/>
              <a:buNone/>
              <a:tabLst>
                <a:tab pos="112713" algn="r"/>
              </a:tabLst>
            </a:pPr>
            <a:r>
              <a:rPr lang="en-US" sz="1100" dirty="0"/>
              <a:t>	Sources: ISO, </a:t>
            </a:r>
            <a:r>
              <a:rPr lang="en-US" sz="1100" i="1" dirty="0" smtClean="0"/>
              <a:t>Fortune</a:t>
            </a:r>
            <a:r>
              <a:rPr lang="en-US" sz="1100" dirty="0" smtClean="0"/>
              <a:t>; Insurance Information Institute.</a:t>
            </a:r>
            <a:endParaRPr lang="en-US" sz="1100" dirty="0"/>
          </a:p>
        </p:txBody>
      </p:sp>
      <p:graphicFrame>
        <p:nvGraphicFramePr>
          <p:cNvPr id="2026500" name="Object 2"/>
          <p:cNvGraphicFramePr>
            <a:graphicFrameLocks/>
          </p:cNvGraphicFramePr>
          <p:nvPr>
            <p:extLst>
              <p:ext uri="{D42A27DB-BD31-4B8C-83A1-F6EECF244321}">
                <p14:modId xmlns:p14="http://schemas.microsoft.com/office/powerpoint/2010/main" val="2883571768"/>
              </p:ext>
            </p:extLst>
          </p:nvPr>
        </p:nvGraphicFramePr>
        <p:xfrm>
          <a:off x="287337" y="1475843"/>
          <a:ext cx="8569325" cy="4579937"/>
        </p:xfrm>
        <a:graphic>
          <a:graphicData uri="http://schemas.openxmlformats.org/presentationml/2006/ole">
            <mc:AlternateContent xmlns:mc="http://schemas.openxmlformats.org/markup-compatibility/2006">
              <mc:Choice xmlns:v="urn:schemas-microsoft-com:vml" Requires="v">
                <p:oleObj spid="_x0000_s28366082" name="Chart" r:id="rId4" imgW="8600977" imgH="4600679" progId="MSGraph.Chart.8">
                  <p:embed followColorScheme="full"/>
                </p:oleObj>
              </mc:Choice>
              <mc:Fallback>
                <p:oleObj name="Chart" r:id="rId4" imgW="8600977" imgH="4600679" progId="MSGraph.Chart.8">
                  <p:embed followColorScheme="full"/>
                  <p:pic>
                    <p:nvPicPr>
                      <p:cNvPr id="0" name=""/>
                      <p:cNvPicPr>
                        <a:picLocks noChangeArrowheads="1"/>
                      </p:cNvPicPr>
                      <p:nvPr/>
                    </p:nvPicPr>
                    <p:blipFill>
                      <a:blip r:embed="rId5"/>
                      <a:srcRect/>
                      <a:stretch>
                        <a:fillRect/>
                      </a:stretch>
                    </p:blipFill>
                    <p:spPr bwMode="gray">
                      <a:xfrm>
                        <a:off x="287337" y="1475843"/>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2" name="Rectangle 5"/>
          <p:cNvSpPr>
            <a:spLocks noChangeArrowheads="1"/>
          </p:cNvSpPr>
          <p:nvPr/>
        </p:nvSpPr>
        <p:spPr bwMode="blackWhite">
          <a:xfrm>
            <a:off x="1666875" y="1377950"/>
            <a:ext cx="3900488"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P/C Profitability Is Both by </a:t>
            </a:r>
            <a:br>
              <a:rPr lang="en-US" b="1" dirty="0">
                <a:solidFill>
                  <a:srgbClr val="FFFFFF"/>
                </a:solidFill>
              </a:rPr>
            </a:br>
            <a:r>
              <a:rPr lang="en-US" b="1" dirty="0">
                <a:solidFill>
                  <a:srgbClr val="FFFFFF"/>
                </a:solidFill>
              </a:rPr>
              <a:t> Cyclicality and Ordinary </a:t>
            </a:r>
            <a:r>
              <a:rPr lang="en-US" b="1" dirty="0" smtClean="0">
                <a:solidFill>
                  <a:srgbClr val="FFFFFF"/>
                </a:solidFill>
              </a:rPr>
              <a:t>Volatility</a:t>
            </a:r>
            <a:endParaRPr lang="pt-BR" b="1" dirty="0">
              <a:solidFill>
                <a:srgbClr val="FFFFFF"/>
              </a:solidFill>
            </a:endParaRPr>
          </a:p>
        </p:txBody>
      </p:sp>
      <p:sp>
        <p:nvSpPr>
          <p:cNvPr id="2026503" name="Oval 7"/>
          <p:cNvSpPr>
            <a:spLocks noChangeArrowheads="1"/>
          </p:cNvSpPr>
          <p:nvPr/>
        </p:nvSpPr>
        <p:spPr bwMode="auto">
          <a:xfrm>
            <a:off x="1660298" y="3138300"/>
            <a:ext cx="307975" cy="533400"/>
          </a:xfrm>
          <a:prstGeom prst="ellipse">
            <a:avLst/>
          </a:prstGeom>
          <a:noFill/>
          <a:ln w="38100">
            <a:solidFill>
              <a:srgbClr val="FF6801"/>
            </a:solidFill>
            <a:round/>
            <a:headEnd/>
            <a:tailEnd/>
          </a:ln>
        </p:spPr>
        <p:txBody>
          <a:bodyPr wrap="none" anchor="ctr"/>
          <a:lstStyle/>
          <a:p>
            <a:endParaRPr lang="en-US"/>
          </a:p>
        </p:txBody>
      </p:sp>
      <p:sp>
        <p:nvSpPr>
          <p:cNvPr id="2026504" name="AutoShape 8"/>
          <p:cNvSpPr>
            <a:spLocks noChangeArrowheads="1"/>
          </p:cNvSpPr>
          <p:nvPr/>
        </p:nvSpPr>
        <p:spPr bwMode="blackWhite">
          <a:xfrm>
            <a:off x="1064823" y="3871451"/>
            <a:ext cx="754062" cy="292100"/>
          </a:xfrm>
          <a:prstGeom prst="wedgeRectCallout">
            <a:avLst>
              <a:gd name="adj1" fmla="val 46112"/>
              <a:gd name="adj2" fmla="val -1233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Hugo</a:t>
            </a:r>
          </a:p>
        </p:txBody>
      </p:sp>
      <p:sp>
        <p:nvSpPr>
          <p:cNvPr id="2026506" name="Oval 10"/>
          <p:cNvSpPr>
            <a:spLocks noChangeArrowheads="1"/>
          </p:cNvSpPr>
          <p:nvPr/>
        </p:nvSpPr>
        <p:spPr bwMode="auto">
          <a:xfrm>
            <a:off x="2224636" y="3763786"/>
            <a:ext cx="307975" cy="533400"/>
          </a:xfrm>
          <a:prstGeom prst="ellipse">
            <a:avLst/>
          </a:prstGeom>
          <a:noFill/>
          <a:ln w="38100">
            <a:solidFill>
              <a:srgbClr val="FF6801"/>
            </a:solidFill>
            <a:round/>
            <a:headEnd/>
            <a:tailEnd/>
          </a:ln>
        </p:spPr>
        <p:txBody>
          <a:bodyPr wrap="none" anchor="ctr"/>
          <a:lstStyle/>
          <a:p>
            <a:endParaRPr lang="en-US"/>
          </a:p>
        </p:txBody>
      </p:sp>
      <p:sp>
        <p:nvSpPr>
          <p:cNvPr id="2026507" name="AutoShape 11"/>
          <p:cNvSpPr>
            <a:spLocks noChangeArrowheads="1"/>
          </p:cNvSpPr>
          <p:nvPr/>
        </p:nvSpPr>
        <p:spPr bwMode="blackWhite">
          <a:xfrm>
            <a:off x="1169333" y="4463503"/>
            <a:ext cx="1085850" cy="292100"/>
          </a:xfrm>
          <a:prstGeom prst="wedgeRectCallout">
            <a:avLst>
              <a:gd name="adj1" fmla="val 46408"/>
              <a:gd name="adj2" fmla="val -12805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Andrew</a:t>
            </a:r>
          </a:p>
        </p:txBody>
      </p:sp>
      <p:sp>
        <p:nvSpPr>
          <p:cNvPr id="2026509" name="Oval 13"/>
          <p:cNvSpPr>
            <a:spLocks noChangeArrowheads="1"/>
          </p:cNvSpPr>
          <p:nvPr/>
        </p:nvSpPr>
        <p:spPr bwMode="auto">
          <a:xfrm>
            <a:off x="2759141" y="3635529"/>
            <a:ext cx="307975" cy="533400"/>
          </a:xfrm>
          <a:prstGeom prst="ellipse">
            <a:avLst/>
          </a:prstGeom>
          <a:noFill/>
          <a:ln w="38100">
            <a:solidFill>
              <a:srgbClr val="FF6801"/>
            </a:solidFill>
            <a:round/>
            <a:headEnd/>
            <a:tailEnd/>
          </a:ln>
        </p:spPr>
        <p:txBody>
          <a:bodyPr wrap="none" anchor="ctr"/>
          <a:lstStyle/>
          <a:p>
            <a:endParaRPr lang="en-US"/>
          </a:p>
        </p:txBody>
      </p:sp>
      <p:sp>
        <p:nvSpPr>
          <p:cNvPr id="2026510" name="AutoShape 14"/>
          <p:cNvSpPr>
            <a:spLocks noChangeArrowheads="1"/>
          </p:cNvSpPr>
          <p:nvPr/>
        </p:nvSpPr>
        <p:spPr bwMode="blackWhite">
          <a:xfrm>
            <a:off x="2295070" y="4781363"/>
            <a:ext cx="1162050" cy="292100"/>
          </a:xfrm>
          <a:prstGeom prst="wedgeRectCallout">
            <a:avLst>
              <a:gd name="adj1" fmla="val 12904"/>
              <a:gd name="adj2" fmla="val -2460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Northridge</a:t>
            </a:r>
          </a:p>
        </p:txBody>
      </p:sp>
      <p:sp>
        <p:nvSpPr>
          <p:cNvPr id="2026512" name="Oval 16"/>
          <p:cNvSpPr>
            <a:spLocks noChangeArrowheads="1"/>
          </p:cNvSpPr>
          <p:nvPr/>
        </p:nvSpPr>
        <p:spPr bwMode="auto">
          <a:xfrm>
            <a:off x="3597669" y="2745954"/>
            <a:ext cx="307975" cy="533400"/>
          </a:xfrm>
          <a:prstGeom prst="ellipse">
            <a:avLst/>
          </a:prstGeom>
          <a:noFill/>
          <a:ln w="38100">
            <a:solidFill>
              <a:srgbClr val="FF6801"/>
            </a:solidFill>
            <a:round/>
            <a:headEnd/>
            <a:tailEnd/>
          </a:ln>
        </p:spPr>
        <p:txBody>
          <a:bodyPr wrap="none" anchor="ctr"/>
          <a:lstStyle/>
          <a:p>
            <a:endParaRPr lang="en-US"/>
          </a:p>
        </p:txBody>
      </p:sp>
      <p:sp>
        <p:nvSpPr>
          <p:cNvPr id="2026513" name="AutoShape 17"/>
          <p:cNvSpPr>
            <a:spLocks noChangeArrowheads="1"/>
          </p:cNvSpPr>
          <p:nvPr/>
        </p:nvSpPr>
        <p:spPr bwMode="blackWhite">
          <a:xfrm>
            <a:off x="3329153" y="4017501"/>
            <a:ext cx="1265424" cy="711200"/>
          </a:xfrm>
          <a:prstGeom prst="wedgeRectCallout">
            <a:avLst>
              <a:gd name="adj1" fmla="val -15588"/>
              <a:gd name="adj2" fmla="val -1474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Lowest CAT Losses in </a:t>
            </a:r>
            <a:br>
              <a:rPr lang="en-US" sz="1400" b="1" dirty="0">
                <a:solidFill>
                  <a:schemeClr val="bg1"/>
                </a:solidFill>
              </a:rPr>
            </a:br>
            <a:r>
              <a:rPr lang="en-US" sz="1400" b="1" dirty="0">
                <a:solidFill>
                  <a:schemeClr val="bg1"/>
                </a:solidFill>
              </a:rPr>
              <a:t>15 Years</a:t>
            </a:r>
          </a:p>
        </p:txBody>
      </p:sp>
      <p:sp>
        <p:nvSpPr>
          <p:cNvPr id="2026515" name="Oval 19"/>
          <p:cNvSpPr>
            <a:spLocks noChangeArrowheads="1"/>
          </p:cNvSpPr>
          <p:nvPr/>
        </p:nvSpPr>
        <p:spPr bwMode="auto">
          <a:xfrm>
            <a:off x="4677086" y="4652869"/>
            <a:ext cx="307975" cy="533400"/>
          </a:xfrm>
          <a:prstGeom prst="ellipse">
            <a:avLst/>
          </a:prstGeom>
          <a:noFill/>
          <a:ln w="38100">
            <a:solidFill>
              <a:srgbClr val="FF6801"/>
            </a:solidFill>
            <a:round/>
            <a:headEnd/>
            <a:tailEnd/>
          </a:ln>
        </p:spPr>
        <p:txBody>
          <a:bodyPr wrap="none" anchor="ctr"/>
          <a:lstStyle/>
          <a:p>
            <a:endParaRPr lang="en-US"/>
          </a:p>
        </p:txBody>
      </p:sp>
      <p:sp>
        <p:nvSpPr>
          <p:cNvPr id="2026516" name="AutoShape 20"/>
          <p:cNvSpPr>
            <a:spLocks noChangeArrowheads="1"/>
          </p:cNvSpPr>
          <p:nvPr/>
        </p:nvSpPr>
        <p:spPr bwMode="blackWhite">
          <a:xfrm>
            <a:off x="4284516" y="3447957"/>
            <a:ext cx="958850" cy="292100"/>
          </a:xfrm>
          <a:prstGeom prst="wedgeRectCallout">
            <a:avLst>
              <a:gd name="adj1" fmla="val 8604"/>
              <a:gd name="adj2" fmla="val 33937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Sept. 11</a:t>
            </a:r>
          </a:p>
        </p:txBody>
      </p:sp>
      <p:sp>
        <p:nvSpPr>
          <p:cNvPr id="2026518" name="Oval 22"/>
          <p:cNvSpPr>
            <a:spLocks noChangeArrowheads="1"/>
          </p:cNvSpPr>
          <p:nvPr/>
        </p:nvSpPr>
        <p:spPr bwMode="auto">
          <a:xfrm>
            <a:off x="5800589" y="3037728"/>
            <a:ext cx="307975" cy="533400"/>
          </a:xfrm>
          <a:prstGeom prst="ellipse">
            <a:avLst/>
          </a:prstGeom>
          <a:noFill/>
          <a:ln w="38100">
            <a:solidFill>
              <a:srgbClr val="FF6801"/>
            </a:solidFill>
            <a:round/>
            <a:headEnd/>
            <a:tailEnd/>
          </a:ln>
        </p:spPr>
        <p:txBody>
          <a:bodyPr wrap="none" anchor="ctr"/>
          <a:lstStyle/>
          <a:p>
            <a:endParaRPr lang="en-US"/>
          </a:p>
        </p:txBody>
      </p:sp>
      <p:sp>
        <p:nvSpPr>
          <p:cNvPr id="2026519" name="AutoShape 23"/>
          <p:cNvSpPr>
            <a:spLocks noChangeArrowheads="1"/>
          </p:cNvSpPr>
          <p:nvPr/>
        </p:nvSpPr>
        <p:spPr bwMode="blackWhite">
          <a:xfrm>
            <a:off x="5729556" y="1792031"/>
            <a:ext cx="1174750" cy="508000"/>
          </a:xfrm>
          <a:prstGeom prst="wedgeRectCallout">
            <a:avLst>
              <a:gd name="adj1" fmla="val -33054"/>
              <a:gd name="adj2" fmla="val 1881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Katrina, Rita, Wilma</a:t>
            </a:r>
          </a:p>
        </p:txBody>
      </p:sp>
      <p:sp>
        <p:nvSpPr>
          <p:cNvPr id="2026521" name="Oval 25"/>
          <p:cNvSpPr>
            <a:spLocks noChangeArrowheads="1"/>
          </p:cNvSpPr>
          <p:nvPr/>
        </p:nvSpPr>
        <p:spPr bwMode="auto">
          <a:xfrm>
            <a:off x="5485821" y="3059420"/>
            <a:ext cx="307975" cy="533400"/>
          </a:xfrm>
          <a:prstGeom prst="ellipse">
            <a:avLst/>
          </a:prstGeom>
          <a:noFill/>
          <a:ln w="38100">
            <a:solidFill>
              <a:srgbClr val="FF6801"/>
            </a:solidFill>
            <a:round/>
            <a:headEnd/>
            <a:tailEnd/>
          </a:ln>
        </p:spPr>
        <p:txBody>
          <a:bodyPr wrap="none" anchor="ctr"/>
          <a:lstStyle/>
          <a:p>
            <a:endParaRPr lang="en-US"/>
          </a:p>
        </p:txBody>
      </p:sp>
      <p:sp>
        <p:nvSpPr>
          <p:cNvPr id="2026522" name="AutoShape 26"/>
          <p:cNvSpPr>
            <a:spLocks noChangeArrowheads="1"/>
          </p:cNvSpPr>
          <p:nvPr/>
        </p:nvSpPr>
        <p:spPr bwMode="blackWhite">
          <a:xfrm>
            <a:off x="5252093" y="4184467"/>
            <a:ext cx="1314450" cy="292100"/>
          </a:xfrm>
          <a:prstGeom prst="wedgeRectCallout">
            <a:avLst>
              <a:gd name="adj1" fmla="val -23583"/>
              <a:gd name="adj2" fmla="val -231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4 Hurricanes</a:t>
            </a:r>
          </a:p>
        </p:txBody>
      </p:sp>
      <p:sp>
        <p:nvSpPr>
          <p:cNvPr id="2026524" name="Oval 28"/>
          <p:cNvSpPr>
            <a:spLocks noChangeArrowheads="1"/>
          </p:cNvSpPr>
          <p:nvPr/>
        </p:nvSpPr>
        <p:spPr bwMode="auto">
          <a:xfrm>
            <a:off x="6606707" y="3815944"/>
            <a:ext cx="307975" cy="533400"/>
          </a:xfrm>
          <a:prstGeom prst="ellipse">
            <a:avLst/>
          </a:prstGeom>
          <a:noFill/>
          <a:ln w="38100">
            <a:solidFill>
              <a:srgbClr val="FF6801"/>
            </a:solidFill>
            <a:round/>
            <a:headEnd/>
            <a:tailEnd/>
          </a:ln>
        </p:spPr>
        <p:txBody>
          <a:bodyPr wrap="none" anchor="ctr"/>
          <a:lstStyle/>
          <a:p>
            <a:endParaRPr lang="en-US"/>
          </a:p>
        </p:txBody>
      </p:sp>
      <p:sp>
        <p:nvSpPr>
          <p:cNvPr id="2026525" name="AutoShape 29"/>
          <p:cNvSpPr>
            <a:spLocks noChangeArrowheads="1"/>
          </p:cNvSpPr>
          <p:nvPr/>
        </p:nvSpPr>
        <p:spPr bwMode="blackWhite">
          <a:xfrm>
            <a:off x="6205268" y="4805269"/>
            <a:ext cx="1152525" cy="546100"/>
          </a:xfrm>
          <a:prstGeom prst="wedgeRectCallout">
            <a:avLst>
              <a:gd name="adj1" fmla="val -7288"/>
              <a:gd name="adj2" fmla="val -129513"/>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t>Financial Crisis*</a:t>
            </a:r>
          </a:p>
        </p:txBody>
      </p:sp>
      <p:sp>
        <p:nvSpPr>
          <p:cNvPr id="52249" name="Rectangle 31"/>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26" name="AutoShape 26"/>
          <p:cNvSpPr>
            <a:spLocks noChangeArrowheads="1"/>
          </p:cNvSpPr>
          <p:nvPr/>
        </p:nvSpPr>
        <p:spPr bwMode="blackWhite">
          <a:xfrm>
            <a:off x="7357793" y="4632673"/>
            <a:ext cx="1098599" cy="678425"/>
          </a:xfrm>
          <a:prstGeom prst="wedgeRectCallout">
            <a:avLst>
              <a:gd name="adj1" fmla="val -26346"/>
              <a:gd name="adj2" fmla="val -974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Record Tornado Losses</a:t>
            </a:r>
            <a:endParaRPr lang="en-US" sz="1400" b="1" dirty="0">
              <a:solidFill>
                <a:schemeClr val="bg1"/>
              </a:solidFill>
            </a:endParaRPr>
          </a:p>
        </p:txBody>
      </p:sp>
      <p:sp>
        <p:nvSpPr>
          <p:cNvPr id="27" name="Oval 28"/>
          <p:cNvSpPr>
            <a:spLocks noChangeArrowheads="1"/>
          </p:cNvSpPr>
          <p:nvPr/>
        </p:nvSpPr>
        <p:spPr bwMode="auto">
          <a:xfrm>
            <a:off x="7389778" y="3803522"/>
            <a:ext cx="307975" cy="533400"/>
          </a:xfrm>
          <a:prstGeom prst="ellipse">
            <a:avLst/>
          </a:prstGeom>
          <a:noFill/>
          <a:ln w="38100">
            <a:solidFill>
              <a:srgbClr val="FF6801"/>
            </a:solidFill>
            <a:round/>
            <a:headEnd/>
            <a:tailEnd/>
          </a:ln>
        </p:spPr>
        <p:txBody>
          <a:bodyPr wrap="none" anchor="ctr"/>
          <a:lstStyle/>
          <a:p>
            <a:endParaRPr lang="en-US"/>
          </a:p>
        </p:txBody>
      </p:sp>
      <p:sp>
        <p:nvSpPr>
          <p:cNvPr id="28" name="Oval 28"/>
          <p:cNvSpPr>
            <a:spLocks noChangeArrowheads="1"/>
          </p:cNvSpPr>
          <p:nvPr/>
        </p:nvSpPr>
        <p:spPr bwMode="auto">
          <a:xfrm>
            <a:off x="7695534" y="3516834"/>
            <a:ext cx="307975" cy="533400"/>
          </a:xfrm>
          <a:prstGeom prst="ellipse">
            <a:avLst/>
          </a:prstGeom>
          <a:noFill/>
          <a:ln w="38100">
            <a:solidFill>
              <a:srgbClr val="FF6801"/>
            </a:solidFill>
            <a:round/>
            <a:headEnd/>
            <a:tailEnd/>
          </a:ln>
        </p:spPr>
        <p:txBody>
          <a:bodyPr wrap="none" anchor="ctr"/>
          <a:lstStyle/>
          <a:p>
            <a:endParaRPr lang="en-US"/>
          </a:p>
        </p:txBody>
      </p:sp>
      <p:sp>
        <p:nvSpPr>
          <p:cNvPr id="29" name="AutoShape 26"/>
          <p:cNvSpPr>
            <a:spLocks noChangeArrowheads="1"/>
          </p:cNvSpPr>
          <p:nvPr/>
        </p:nvSpPr>
        <p:spPr bwMode="blackWhite">
          <a:xfrm>
            <a:off x="7955725" y="4244473"/>
            <a:ext cx="766915" cy="329380"/>
          </a:xfrm>
          <a:prstGeom prst="wedgeRectCallout">
            <a:avLst>
              <a:gd name="adj1" fmla="val -49371"/>
              <a:gd name="adj2" fmla="val -1110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Sandy</a:t>
            </a:r>
            <a:endParaRPr lang="en-US" sz="1400" b="1" dirty="0">
              <a:solidFill>
                <a:schemeClr val="bg1"/>
              </a:solidFill>
            </a:endParaRPr>
          </a:p>
        </p:txBody>
      </p:sp>
      <p:sp>
        <p:nvSpPr>
          <p:cNvPr id="30" name="Oval 28"/>
          <p:cNvSpPr>
            <a:spLocks noChangeArrowheads="1"/>
          </p:cNvSpPr>
          <p:nvPr/>
        </p:nvSpPr>
        <p:spPr bwMode="auto">
          <a:xfrm>
            <a:off x="7937252" y="2964875"/>
            <a:ext cx="307975" cy="533400"/>
          </a:xfrm>
          <a:prstGeom prst="ellipse">
            <a:avLst/>
          </a:prstGeom>
          <a:noFill/>
          <a:ln w="38100">
            <a:solidFill>
              <a:srgbClr val="FF6801"/>
            </a:solidFill>
            <a:round/>
            <a:headEnd/>
            <a:tailEnd/>
          </a:ln>
        </p:spPr>
        <p:txBody>
          <a:bodyPr wrap="none" anchor="ctr"/>
          <a:lstStyle/>
          <a:p>
            <a:endParaRPr lang="en-US"/>
          </a:p>
        </p:txBody>
      </p:sp>
      <p:sp>
        <p:nvSpPr>
          <p:cNvPr id="31" name="AutoShape 26"/>
          <p:cNvSpPr>
            <a:spLocks noChangeArrowheads="1"/>
          </p:cNvSpPr>
          <p:nvPr/>
        </p:nvSpPr>
        <p:spPr bwMode="blackWhite">
          <a:xfrm>
            <a:off x="7284258" y="2337910"/>
            <a:ext cx="766915" cy="402509"/>
          </a:xfrm>
          <a:prstGeom prst="wedgeRectCallout">
            <a:avLst>
              <a:gd name="adj1" fmla="val 43223"/>
              <a:gd name="adj2" fmla="val 1110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Low CATs</a:t>
            </a:r>
            <a:endParaRPr lang="en-US" sz="1400" b="1" dirty="0">
              <a:solidFill>
                <a:schemeClr val="bg1"/>
              </a:solidFill>
            </a:endParaRPr>
          </a:p>
        </p:txBody>
      </p:sp>
      <p:sp>
        <p:nvSpPr>
          <p:cNvPr id="32" name="AutoShape 26"/>
          <p:cNvSpPr>
            <a:spLocks noChangeArrowheads="1"/>
          </p:cNvSpPr>
          <p:nvPr/>
        </p:nvSpPr>
        <p:spPr bwMode="blackWhite">
          <a:xfrm>
            <a:off x="8051173" y="1549099"/>
            <a:ext cx="985145" cy="638166"/>
          </a:xfrm>
          <a:prstGeom prst="wedgeRectCallout">
            <a:avLst>
              <a:gd name="adj1" fmla="val -8621"/>
              <a:gd name="adj2" fmla="val 2236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Modestly higher CATs</a:t>
            </a:r>
            <a:endParaRPr lang="en-US" sz="1400" b="1" dirty="0">
              <a:solidFill>
                <a:schemeClr val="bg1"/>
              </a:solidFill>
            </a:endParaRPr>
          </a:p>
        </p:txBody>
      </p:sp>
      <p:sp>
        <p:nvSpPr>
          <p:cNvPr id="33" name="Oval 28"/>
          <p:cNvSpPr>
            <a:spLocks noChangeArrowheads="1"/>
          </p:cNvSpPr>
          <p:nvPr/>
        </p:nvSpPr>
        <p:spPr bwMode="auto">
          <a:xfrm>
            <a:off x="8234632" y="3249304"/>
            <a:ext cx="307975" cy="533400"/>
          </a:xfrm>
          <a:prstGeom prst="ellipse">
            <a:avLst/>
          </a:prstGeom>
          <a:noFill/>
          <a:ln w="38100">
            <a:solidFill>
              <a:srgbClr val="FF6801"/>
            </a:solidFill>
            <a:round/>
            <a:headEnd/>
            <a:tailEnd/>
          </a:ln>
        </p:spPr>
        <p:txBody>
          <a:bodyPr wrap="none" anchor="ctr"/>
          <a:lstStyle/>
          <a:p>
            <a:endParaRPr lang="en-US"/>
          </a:p>
        </p:txBody>
      </p:sp>
    </p:spTree>
    <p:extLst>
      <p:ext uri="{BB962C8B-B14F-4D97-AF65-F5344CB8AC3E}">
        <p14:creationId xmlns:p14="http://schemas.microsoft.com/office/powerpoint/2010/main" val="15927880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10" presetClass="entr" presetSubtype="0" fill="hold" grpId="0" nodeType="afterEffect">
                                  <p:stCondLst>
                                    <p:cond delay="700"/>
                                  </p:stCondLst>
                                  <p:childTnLst>
                                    <p:set>
                                      <p:cBhvr>
                                        <p:cTn id="10" dur="1" fill="hold">
                                          <p:stCondLst>
                                            <p:cond delay="0"/>
                                          </p:stCondLst>
                                        </p:cTn>
                                        <p:tgtEl>
                                          <p:spTgt spid="2026503"/>
                                        </p:tgtEl>
                                        <p:attrNameLst>
                                          <p:attrName>style.visibility</p:attrName>
                                        </p:attrNameLst>
                                      </p:cBhvr>
                                      <p:to>
                                        <p:strVal val="visible"/>
                                      </p:to>
                                    </p:set>
                                    <p:animEffect transition="in" filter="fade">
                                      <p:cBhvr>
                                        <p:cTn id="11" dur="1000"/>
                                        <p:tgtEl>
                                          <p:spTgt spid="2026503"/>
                                        </p:tgtEl>
                                      </p:cBhvr>
                                    </p:animEffect>
                                  </p:childTnLst>
                                </p:cTn>
                              </p:par>
                            </p:childTnLst>
                          </p:cTn>
                        </p:par>
                        <p:par>
                          <p:cTn id="12" fill="hold">
                            <p:stCondLst>
                              <p:cond delay="3400"/>
                            </p:stCondLst>
                            <p:childTnLst>
                              <p:par>
                                <p:cTn id="13" presetID="22" presetClass="entr" presetSubtype="1" fill="hold" grpId="0" nodeType="afterEffect">
                                  <p:stCondLst>
                                    <p:cond delay="0"/>
                                  </p:stCondLst>
                                  <p:childTnLst>
                                    <p:set>
                                      <p:cBhvr>
                                        <p:cTn id="14" dur="1" fill="hold">
                                          <p:stCondLst>
                                            <p:cond delay="0"/>
                                          </p:stCondLst>
                                        </p:cTn>
                                        <p:tgtEl>
                                          <p:spTgt spid="2026504"/>
                                        </p:tgtEl>
                                        <p:attrNameLst>
                                          <p:attrName>style.visibility</p:attrName>
                                        </p:attrNameLst>
                                      </p:cBhvr>
                                      <p:to>
                                        <p:strVal val="visible"/>
                                      </p:to>
                                    </p:set>
                                    <p:animEffect transition="in" filter="wipe(up)">
                                      <p:cBhvr>
                                        <p:cTn id="15" dur="500"/>
                                        <p:tgtEl>
                                          <p:spTgt spid="2026504"/>
                                        </p:tgtEl>
                                      </p:cBhvr>
                                    </p:animEffect>
                                  </p:childTnLst>
                                </p:cTn>
                              </p:par>
                            </p:childTnLst>
                          </p:cTn>
                        </p:par>
                        <p:par>
                          <p:cTn id="16" fill="hold">
                            <p:stCondLst>
                              <p:cond delay="3900"/>
                            </p:stCondLst>
                            <p:childTnLst>
                              <p:par>
                                <p:cTn id="17" presetID="10" presetClass="entr" presetSubtype="0" fill="hold" grpId="0" nodeType="afterEffect">
                                  <p:stCondLst>
                                    <p:cond delay="700"/>
                                  </p:stCondLst>
                                  <p:childTnLst>
                                    <p:set>
                                      <p:cBhvr>
                                        <p:cTn id="18" dur="1" fill="hold">
                                          <p:stCondLst>
                                            <p:cond delay="0"/>
                                          </p:stCondLst>
                                        </p:cTn>
                                        <p:tgtEl>
                                          <p:spTgt spid="2026506"/>
                                        </p:tgtEl>
                                        <p:attrNameLst>
                                          <p:attrName>style.visibility</p:attrName>
                                        </p:attrNameLst>
                                      </p:cBhvr>
                                      <p:to>
                                        <p:strVal val="visible"/>
                                      </p:to>
                                    </p:set>
                                    <p:animEffect transition="in" filter="fade">
                                      <p:cBhvr>
                                        <p:cTn id="19" dur="1000"/>
                                        <p:tgtEl>
                                          <p:spTgt spid="2026506"/>
                                        </p:tgtEl>
                                      </p:cBhvr>
                                    </p:animEffect>
                                  </p:childTnLst>
                                </p:cTn>
                              </p:par>
                            </p:childTnLst>
                          </p:cTn>
                        </p:par>
                        <p:par>
                          <p:cTn id="20" fill="hold">
                            <p:stCondLst>
                              <p:cond delay="5600"/>
                            </p:stCondLst>
                            <p:childTnLst>
                              <p:par>
                                <p:cTn id="21" presetID="22" presetClass="entr" presetSubtype="1" fill="hold" grpId="0" nodeType="afterEffect">
                                  <p:stCondLst>
                                    <p:cond delay="0"/>
                                  </p:stCondLst>
                                  <p:childTnLst>
                                    <p:set>
                                      <p:cBhvr>
                                        <p:cTn id="22" dur="1" fill="hold">
                                          <p:stCondLst>
                                            <p:cond delay="0"/>
                                          </p:stCondLst>
                                        </p:cTn>
                                        <p:tgtEl>
                                          <p:spTgt spid="2026507"/>
                                        </p:tgtEl>
                                        <p:attrNameLst>
                                          <p:attrName>style.visibility</p:attrName>
                                        </p:attrNameLst>
                                      </p:cBhvr>
                                      <p:to>
                                        <p:strVal val="visible"/>
                                      </p:to>
                                    </p:set>
                                    <p:animEffect transition="in" filter="wipe(up)">
                                      <p:cBhvr>
                                        <p:cTn id="23" dur="500"/>
                                        <p:tgtEl>
                                          <p:spTgt spid="2026507"/>
                                        </p:tgtEl>
                                      </p:cBhvr>
                                    </p:animEffect>
                                  </p:childTnLst>
                                </p:cTn>
                              </p:par>
                            </p:childTnLst>
                          </p:cTn>
                        </p:par>
                        <p:par>
                          <p:cTn id="24" fill="hold">
                            <p:stCondLst>
                              <p:cond delay="6100"/>
                            </p:stCondLst>
                            <p:childTnLst>
                              <p:par>
                                <p:cTn id="25" presetID="10" presetClass="entr" presetSubtype="0" fill="hold" grpId="0" nodeType="afterEffect">
                                  <p:stCondLst>
                                    <p:cond delay="700"/>
                                  </p:stCondLst>
                                  <p:childTnLst>
                                    <p:set>
                                      <p:cBhvr>
                                        <p:cTn id="26" dur="1" fill="hold">
                                          <p:stCondLst>
                                            <p:cond delay="0"/>
                                          </p:stCondLst>
                                        </p:cTn>
                                        <p:tgtEl>
                                          <p:spTgt spid="2026509"/>
                                        </p:tgtEl>
                                        <p:attrNameLst>
                                          <p:attrName>style.visibility</p:attrName>
                                        </p:attrNameLst>
                                      </p:cBhvr>
                                      <p:to>
                                        <p:strVal val="visible"/>
                                      </p:to>
                                    </p:set>
                                    <p:animEffect transition="in" filter="fade">
                                      <p:cBhvr>
                                        <p:cTn id="27" dur="1000"/>
                                        <p:tgtEl>
                                          <p:spTgt spid="2026509"/>
                                        </p:tgtEl>
                                      </p:cBhvr>
                                    </p:animEffect>
                                  </p:childTnLst>
                                </p:cTn>
                              </p:par>
                            </p:childTnLst>
                          </p:cTn>
                        </p:par>
                        <p:par>
                          <p:cTn id="28" fill="hold">
                            <p:stCondLst>
                              <p:cond delay="7800"/>
                            </p:stCondLst>
                            <p:childTnLst>
                              <p:par>
                                <p:cTn id="29" presetID="22" presetClass="entr" presetSubtype="1" fill="hold" grpId="0" nodeType="afterEffect">
                                  <p:stCondLst>
                                    <p:cond delay="0"/>
                                  </p:stCondLst>
                                  <p:childTnLst>
                                    <p:set>
                                      <p:cBhvr>
                                        <p:cTn id="30" dur="1" fill="hold">
                                          <p:stCondLst>
                                            <p:cond delay="0"/>
                                          </p:stCondLst>
                                        </p:cTn>
                                        <p:tgtEl>
                                          <p:spTgt spid="2026510"/>
                                        </p:tgtEl>
                                        <p:attrNameLst>
                                          <p:attrName>style.visibility</p:attrName>
                                        </p:attrNameLst>
                                      </p:cBhvr>
                                      <p:to>
                                        <p:strVal val="visible"/>
                                      </p:to>
                                    </p:set>
                                    <p:animEffect transition="in" filter="wipe(up)">
                                      <p:cBhvr>
                                        <p:cTn id="31" dur="500"/>
                                        <p:tgtEl>
                                          <p:spTgt spid="2026510"/>
                                        </p:tgtEl>
                                      </p:cBhvr>
                                    </p:animEffect>
                                  </p:childTnLst>
                                </p:cTn>
                              </p:par>
                            </p:childTnLst>
                          </p:cTn>
                        </p:par>
                        <p:par>
                          <p:cTn id="32" fill="hold">
                            <p:stCondLst>
                              <p:cond delay="8300"/>
                            </p:stCondLst>
                            <p:childTnLst>
                              <p:par>
                                <p:cTn id="33" presetID="10" presetClass="entr" presetSubtype="0" fill="hold" grpId="0" nodeType="afterEffect">
                                  <p:stCondLst>
                                    <p:cond delay="700"/>
                                  </p:stCondLst>
                                  <p:childTnLst>
                                    <p:set>
                                      <p:cBhvr>
                                        <p:cTn id="34" dur="1" fill="hold">
                                          <p:stCondLst>
                                            <p:cond delay="0"/>
                                          </p:stCondLst>
                                        </p:cTn>
                                        <p:tgtEl>
                                          <p:spTgt spid="2026512"/>
                                        </p:tgtEl>
                                        <p:attrNameLst>
                                          <p:attrName>style.visibility</p:attrName>
                                        </p:attrNameLst>
                                      </p:cBhvr>
                                      <p:to>
                                        <p:strVal val="visible"/>
                                      </p:to>
                                    </p:set>
                                    <p:animEffect transition="in" filter="fade">
                                      <p:cBhvr>
                                        <p:cTn id="35" dur="1000"/>
                                        <p:tgtEl>
                                          <p:spTgt spid="2026512"/>
                                        </p:tgtEl>
                                      </p:cBhvr>
                                    </p:animEffect>
                                  </p:childTnLst>
                                </p:cTn>
                              </p:par>
                            </p:childTnLst>
                          </p:cTn>
                        </p:par>
                        <p:par>
                          <p:cTn id="36" fill="hold">
                            <p:stCondLst>
                              <p:cond delay="10000"/>
                            </p:stCondLst>
                            <p:childTnLst>
                              <p:par>
                                <p:cTn id="37" presetID="22" presetClass="entr" presetSubtype="1" fill="hold" grpId="0" nodeType="afterEffect">
                                  <p:stCondLst>
                                    <p:cond delay="0"/>
                                  </p:stCondLst>
                                  <p:childTnLst>
                                    <p:set>
                                      <p:cBhvr>
                                        <p:cTn id="38" dur="1" fill="hold">
                                          <p:stCondLst>
                                            <p:cond delay="0"/>
                                          </p:stCondLst>
                                        </p:cTn>
                                        <p:tgtEl>
                                          <p:spTgt spid="2026513"/>
                                        </p:tgtEl>
                                        <p:attrNameLst>
                                          <p:attrName>style.visibility</p:attrName>
                                        </p:attrNameLst>
                                      </p:cBhvr>
                                      <p:to>
                                        <p:strVal val="visible"/>
                                      </p:to>
                                    </p:set>
                                    <p:animEffect transition="in" filter="wipe(up)">
                                      <p:cBhvr>
                                        <p:cTn id="39" dur="500"/>
                                        <p:tgtEl>
                                          <p:spTgt spid="2026513"/>
                                        </p:tgtEl>
                                      </p:cBhvr>
                                    </p:animEffect>
                                  </p:childTnLst>
                                </p:cTn>
                              </p:par>
                            </p:childTnLst>
                          </p:cTn>
                        </p:par>
                        <p:par>
                          <p:cTn id="40" fill="hold">
                            <p:stCondLst>
                              <p:cond delay="10500"/>
                            </p:stCondLst>
                            <p:childTnLst>
                              <p:par>
                                <p:cTn id="41" presetID="10" presetClass="entr" presetSubtype="0" fill="hold" grpId="0" nodeType="afterEffect">
                                  <p:stCondLst>
                                    <p:cond delay="700"/>
                                  </p:stCondLst>
                                  <p:childTnLst>
                                    <p:set>
                                      <p:cBhvr>
                                        <p:cTn id="42" dur="1" fill="hold">
                                          <p:stCondLst>
                                            <p:cond delay="0"/>
                                          </p:stCondLst>
                                        </p:cTn>
                                        <p:tgtEl>
                                          <p:spTgt spid="2026515"/>
                                        </p:tgtEl>
                                        <p:attrNameLst>
                                          <p:attrName>style.visibility</p:attrName>
                                        </p:attrNameLst>
                                      </p:cBhvr>
                                      <p:to>
                                        <p:strVal val="visible"/>
                                      </p:to>
                                    </p:set>
                                    <p:animEffect transition="in" filter="fade">
                                      <p:cBhvr>
                                        <p:cTn id="43" dur="1000"/>
                                        <p:tgtEl>
                                          <p:spTgt spid="2026515"/>
                                        </p:tgtEl>
                                      </p:cBhvr>
                                    </p:animEffect>
                                  </p:childTnLst>
                                </p:cTn>
                              </p:par>
                            </p:childTnLst>
                          </p:cTn>
                        </p:par>
                        <p:par>
                          <p:cTn id="44" fill="hold">
                            <p:stCondLst>
                              <p:cond delay="12200"/>
                            </p:stCondLst>
                            <p:childTnLst>
                              <p:par>
                                <p:cTn id="45" presetID="22" presetClass="entr" presetSubtype="4" fill="hold" grpId="0" nodeType="afterEffect">
                                  <p:stCondLst>
                                    <p:cond delay="0"/>
                                  </p:stCondLst>
                                  <p:childTnLst>
                                    <p:set>
                                      <p:cBhvr>
                                        <p:cTn id="46" dur="1" fill="hold">
                                          <p:stCondLst>
                                            <p:cond delay="0"/>
                                          </p:stCondLst>
                                        </p:cTn>
                                        <p:tgtEl>
                                          <p:spTgt spid="2026516"/>
                                        </p:tgtEl>
                                        <p:attrNameLst>
                                          <p:attrName>style.visibility</p:attrName>
                                        </p:attrNameLst>
                                      </p:cBhvr>
                                      <p:to>
                                        <p:strVal val="visible"/>
                                      </p:to>
                                    </p:set>
                                    <p:animEffect transition="in" filter="wipe(down)">
                                      <p:cBhvr>
                                        <p:cTn id="47" dur="500"/>
                                        <p:tgtEl>
                                          <p:spTgt spid="2026516"/>
                                        </p:tgtEl>
                                      </p:cBhvr>
                                    </p:animEffect>
                                  </p:childTnLst>
                                </p:cTn>
                              </p:par>
                            </p:childTnLst>
                          </p:cTn>
                        </p:par>
                        <p:par>
                          <p:cTn id="48" fill="hold">
                            <p:stCondLst>
                              <p:cond delay="12700"/>
                            </p:stCondLst>
                            <p:childTnLst>
                              <p:par>
                                <p:cTn id="49" presetID="10" presetClass="entr" presetSubtype="0" fill="hold" grpId="0" nodeType="afterEffect">
                                  <p:stCondLst>
                                    <p:cond delay="700"/>
                                  </p:stCondLst>
                                  <p:childTnLst>
                                    <p:set>
                                      <p:cBhvr>
                                        <p:cTn id="50" dur="1" fill="hold">
                                          <p:stCondLst>
                                            <p:cond delay="0"/>
                                          </p:stCondLst>
                                        </p:cTn>
                                        <p:tgtEl>
                                          <p:spTgt spid="2026521"/>
                                        </p:tgtEl>
                                        <p:attrNameLst>
                                          <p:attrName>style.visibility</p:attrName>
                                        </p:attrNameLst>
                                      </p:cBhvr>
                                      <p:to>
                                        <p:strVal val="visible"/>
                                      </p:to>
                                    </p:set>
                                    <p:animEffect transition="in" filter="fade">
                                      <p:cBhvr>
                                        <p:cTn id="51" dur="1000"/>
                                        <p:tgtEl>
                                          <p:spTgt spid="2026521"/>
                                        </p:tgtEl>
                                      </p:cBhvr>
                                    </p:animEffect>
                                  </p:childTnLst>
                                </p:cTn>
                              </p:par>
                            </p:childTnLst>
                          </p:cTn>
                        </p:par>
                        <p:par>
                          <p:cTn id="52" fill="hold">
                            <p:stCondLst>
                              <p:cond delay="14400"/>
                            </p:stCondLst>
                            <p:childTnLst>
                              <p:par>
                                <p:cTn id="53" presetID="22" presetClass="entr" presetSubtype="1" fill="hold" grpId="0" nodeType="afterEffect">
                                  <p:stCondLst>
                                    <p:cond delay="0"/>
                                  </p:stCondLst>
                                  <p:childTnLst>
                                    <p:set>
                                      <p:cBhvr>
                                        <p:cTn id="54" dur="1" fill="hold">
                                          <p:stCondLst>
                                            <p:cond delay="0"/>
                                          </p:stCondLst>
                                        </p:cTn>
                                        <p:tgtEl>
                                          <p:spTgt spid="2026522"/>
                                        </p:tgtEl>
                                        <p:attrNameLst>
                                          <p:attrName>style.visibility</p:attrName>
                                        </p:attrNameLst>
                                      </p:cBhvr>
                                      <p:to>
                                        <p:strVal val="visible"/>
                                      </p:to>
                                    </p:set>
                                    <p:animEffect transition="in" filter="wipe(up)">
                                      <p:cBhvr>
                                        <p:cTn id="55" dur="500"/>
                                        <p:tgtEl>
                                          <p:spTgt spid="2026522"/>
                                        </p:tgtEl>
                                      </p:cBhvr>
                                    </p:animEffect>
                                  </p:childTnLst>
                                </p:cTn>
                              </p:par>
                            </p:childTnLst>
                          </p:cTn>
                        </p:par>
                        <p:par>
                          <p:cTn id="56" fill="hold">
                            <p:stCondLst>
                              <p:cond delay="14900"/>
                            </p:stCondLst>
                            <p:childTnLst>
                              <p:par>
                                <p:cTn id="57" presetID="10" presetClass="entr" presetSubtype="0" fill="hold" grpId="0" nodeType="afterEffect">
                                  <p:stCondLst>
                                    <p:cond delay="700"/>
                                  </p:stCondLst>
                                  <p:childTnLst>
                                    <p:set>
                                      <p:cBhvr>
                                        <p:cTn id="58" dur="1" fill="hold">
                                          <p:stCondLst>
                                            <p:cond delay="0"/>
                                          </p:stCondLst>
                                        </p:cTn>
                                        <p:tgtEl>
                                          <p:spTgt spid="2026518"/>
                                        </p:tgtEl>
                                        <p:attrNameLst>
                                          <p:attrName>style.visibility</p:attrName>
                                        </p:attrNameLst>
                                      </p:cBhvr>
                                      <p:to>
                                        <p:strVal val="visible"/>
                                      </p:to>
                                    </p:set>
                                    <p:animEffect transition="in" filter="fade">
                                      <p:cBhvr>
                                        <p:cTn id="59" dur="1000"/>
                                        <p:tgtEl>
                                          <p:spTgt spid="2026518"/>
                                        </p:tgtEl>
                                      </p:cBhvr>
                                    </p:animEffect>
                                  </p:childTnLst>
                                </p:cTn>
                              </p:par>
                            </p:childTnLst>
                          </p:cTn>
                        </p:par>
                        <p:par>
                          <p:cTn id="60" fill="hold">
                            <p:stCondLst>
                              <p:cond delay="16600"/>
                            </p:stCondLst>
                            <p:childTnLst>
                              <p:par>
                                <p:cTn id="61" presetID="22" presetClass="entr" presetSubtype="4" fill="hold" grpId="0" nodeType="afterEffect">
                                  <p:stCondLst>
                                    <p:cond delay="0"/>
                                  </p:stCondLst>
                                  <p:childTnLst>
                                    <p:set>
                                      <p:cBhvr>
                                        <p:cTn id="62" dur="1" fill="hold">
                                          <p:stCondLst>
                                            <p:cond delay="0"/>
                                          </p:stCondLst>
                                        </p:cTn>
                                        <p:tgtEl>
                                          <p:spTgt spid="2026519"/>
                                        </p:tgtEl>
                                        <p:attrNameLst>
                                          <p:attrName>style.visibility</p:attrName>
                                        </p:attrNameLst>
                                      </p:cBhvr>
                                      <p:to>
                                        <p:strVal val="visible"/>
                                      </p:to>
                                    </p:set>
                                    <p:animEffect transition="in" filter="wipe(down)">
                                      <p:cBhvr>
                                        <p:cTn id="63" dur="500"/>
                                        <p:tgtEl>
                                          <p:spTgt spid="2026519"/>
                                        </p:tgtEl>
                                      </p:cBhvr>
                                    </p:animEffect>
                                  </p:childTnLst>
                                </p:cTn>
                              </p:par>
                            </p:childTnLst>
                          </p:cTn>
                        </p:par>
                        <p:par>
                          <p:cTn id="64" fill="hold">
                            <p:stCondLst>
                              <p:cond delay="17100"/>
                            </p:stCondLst>
                            <p:childTnLst>
                              <p:par>
                                <p:cTn id="65" presetID="10" presetClass="entr" presetSubtype="0" fill="hold" grpId="0" nodeType="afterEffect">
                                  <p:stCondLst>
                                    <p:cond delay="700"/>
                                  </p:stCondLst>
                                  <p:childTnLst>
                                    <p:set>
                                      <p:cBhvr>
                                        <p:cTn id="66" dur="1" fill="hold">
                                          <p:stCondLst>
                                            <p:cond delay="0"/>
                                          </p:stCondLst>
                                        </p:cTn>
                                        <p:tgtEl>
                                          <p:spTgt spid="2026524"/>
                                        </p:tgtEl>
                                        <p:attrNameLst>
                                          <p:attrName>style.visibility</p:attrName>
                                        </p:attrNameLst>
                                      </p:cBhvr>
                                      <p:to>
                                        <p:strVal val="visible"/>
                                      </p:to>
                                    </p:set>
                                    <p:animEffect transition="in" filter="fade">
                                      <p:cBhvr>
                                        <p:cTn id="67" dur="1000"/>
                                        <p:tgtEl>
                                          <p:spTgt spid="2026524"/>
                                        </p:tgtEl>
                                      </p:cBhvr>
                                    </p:animEffect>
                                  </p:childTnLst>
                                </p:cTn>
                              </p:par>
                            </p:childTnLst>
                          </p:cTn>
                        </p:par>
                        <p:par>
                          <p:cTn id="68" fill="hold">
                            <p:stCondLst>
                              <p:cond delay="18800"/>
                            </p:stCondLst>
                            <p:childTnLst>
                              <p:par>
                                <p:cTn id="69" presetID="22" presetClass="entr" presetSubtype="1" fill="hold" grpId="0" nodeType="afterEffect">
                                  <p:stCondLst>
                                    <p:cond delay="0"/>
                                  </p:stCondLst>
                                  <p:childTnLst>
                                    <p:set>
                                      <p:cBhvr>
                                        <p:cTn id="70" dur="1" fill="hold">
                                          <p:stCondLst>
                                            <p:cond delay="0"/>
                                          </p:stCondLst>
                                        </p:cTn>
                                        <p:tgtEl>
                                          <p:spTgt spid="2026525"/>
                                        </p:tgtEl>
                                        <p:attrNameLst>
                                          <p:attrName>style.visibility</p:attrName>
                                        </p:attrNameLst>
                                      </p:cBhvr>
                                      <p:to>
                                        <p:strVal val="visible"/>
                                      </p:to>
                                    </p:set>
                                    <p:animEffect transition="in" filter="wipe(up)">
                                      <p:cBhvr>
                                        <p:cTn id="71" dur="500"/>
                                        <p:tgtEl>
                                          <p:spTgt spid="2026525"/>
                                        </p:tgtEl>
                                      </p:cBhvr>
                                    </p:animEffect>
                                  </p:childTnLst>
                                </p:cTn>
                              </p:par>
                            </p:childTnLst>
                          </p:cTn>
                        </p:par>
                        <p:par>
                          <p:cTn id="72" fill="hold">
                            <p:stCondLst>
                              <p:cond delay="19300"/>
                            </p:stCondLst>
                            <p:childTnLst>
                              <p:par>
                                <p:cTn id="73" presetID="22" presetClass="entr" presetSubtype="1"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up)">
                                      <p:cBhvr>
                                        <p:cTn id="75" dur="500"/>
                                        <p:tgtEl>
                                          <p:spTgt spid="26"/>
                                        </p:tgtEl>
                                      </p:cBhvr>
                                    </p:animEffect>
                                  </p:childTnLst>
                                </p:cTn>
                              </p:par>
                            </p:childTnLst>
                          </p:cTn>
                        </p:par>
                        <p:par>
                          <p:cTn id="76" fill="hold">
                            <p:stCondLst>
                              <p:cond delay="19800"/>
                            </p:stCondLst>
                            <p:childTnLst>
                              <p:par>
                                <p:cTn id="77" presetID="10" presetClass="entr" presetSubtype="0" fill="hold" grpId="0" nodeType="afterEffect">
                                  <p:stCondLst>
                                    <p:cond delay="70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1000"/>
                                        <p:tgtEl>
                                          <p:spTgt spid="27"/>
                                        </p:tgtEl>
                                      </p:cBhvr>
                                    </p:animEffect>
                                  </p:childTnLst>
                                </p:cTn>
                              </p:par>
                            </p:childTnLst>
                          </p:cTn>
                        </p:par>
                        <p:par>
                          <p:cTn id="80" fill="hold">
                            <p:stCondLst>
                              <p:cond delay="21500"/>
                            </p:stCondLst>
                            <p:childTnLst>
                              <p:par>
                                <p:cTn id="81" presetID="10" presetClass="entr" presetSubtype="0" fill="hold" grpId="0" nodeType="afterEffect">
                                  <p:stCondLst>
                                    <p:cond delay="70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1000"/>
                                        <p:tgtEl>
                                          <p:spTgt spid="28"/>
                                        </p:tgtEl>
                                      </p:cBhvr>
                                    </p:animEffect>
                                  </p:childTnLst>
                                </p:cTn>
                              </p:par>
                            </p:childTnLst>
                          </p:cTn>
                        </p:par>
                        <p:par>
                          <p:cTn id="84" fill="hold">
                            <p:stCondLst>
                              <p:cond delay="232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par>
                          <p:cTn id="88" fill="hold">
                            <p:stCondLst>
                              <p:cond delay="23700"/>
                            </p:stCondLst>
                            <p:childTnLst>
                              <p:par>
                                <p:cTn id="89" presetID="10" presetClass="entr" presetSubtype="0" fill="hold" grpId="0" nodeType="afterEffect">
                                  <p:stCondLst>
                                    <p:cond delay="70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1000"/>
                                        <p:tgtEl>
                                          <p:spTgt spid="30"/>
                                        </p:tgtEl>
                                      </p:cBhvr>
                                    </p:animEffect>
                                  </p:childTnLst>
                                </p:cTn>
                              </p:par>
                            </p:childTnLst>
                          </p:cTn>
                        </p:par>
                        <p:par>
                          <p:cTn id="92" fill="hold">
                            <p:stCondLst>
                              <p:cond delay="25400"/>
                            </p:stCondLst>
                            <p:childTnLst>
                              <p:par>
                                <p:cTn id="93" presetID="22" presetClass="entr" presetSubtype="1"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up)">
                                      <p:cBhvr>
                                        <p:cTn id="95" dur="500"/>
                                        <p:tgtEl>
                                          <p:spTgt spid="31"/>
                                        </p:tgtEl>
                                      </p:cBhvr>
                                    </p:animEffect>
                                  </p:childTnLst>
                                </p:cTn>
                              </p:par>
                            </p:childTnLst>
                          </p:cTn>
                        </p:par>
                        <p:par>
                          <p:cTn id="96" fill="hold">
                            <p:stCondLst>
                              <p:cond delay="25900"/>
                            </p:stCondLst>
                            <p:childTnLst>
                              <p:par>
                                <p:cTn id="97" presetID="22" presetClass="entr" presetSubtype="1"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up)">
                                      <p:cBhvr>
                                        <p:cTn id="99" dur="500"/>
                                        <p:tgtEl>
                                          <p:spTgt spid="32"/>
                                        </p:tgtEl>
                                      </p:cBhvr>
                                    </p:animEffect>
                                  </p:childTnLst>
                                </p:cTn>
                              </p:par>
                            </p:childTnLst>
                          </p:cTn>
                        </p:par>
                        <p:par>
                          <p:cTn id="100" fill="hold">
                            <p:stCondLst>
                              <p:cond delay="26400"/>
                            </p:stCondLst>
                            <p:childTnLst>
                              <p:par>
                                <p:cTn id="101" presetID="10" presetClass="entr" presetSubtype="0" fill="hold" grpId="0" nodeType="afterEffect">
                                  <p:stCondLst>
                                    <p:cond delay="70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2026503" grpId="0" animBg="1"/>
      <p:bldP spid="2026504" grpId="0" animBg="1"/>
      <p:bldP spid="2026506" grpId="0" animBg="1"/>
      <p:bldP spid="2026507" grpId="0" animBg="1"/>
      <p:bldP spid="2026509" grpId="0" animBg="1"/>
      <p:bldP spid="2026510" grpId="0" animBg="1"/>
      <p:bldP spid="2026512" grpId="0" animBg="1"/>
      <p:bldP spid="2026513" grpId="0" animBg="1"/>
      <p:bldP spid="2026515" grpId="0" animBg="1"/>
      <p:bldP spid="2026516" grpId="0" animBg="1"/>
      <p:bldP spid="2026518" grpId="0" animBg="1"/>
      <p:bldP spid="2026519" grpId="0" animBg="1"/>
      <p:bldP spid="2026521" grpId="0" animBg="1"/>
      <p:bldP spid="2026522" grpId="0" animBg="1"/>
      <p:bldP spid="2026524" grpId="0" animBg="1"/>
      <p:bldP spid="20265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04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04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54C3BA2-5309-47FB-8C6B-909E44510230}" type="slidenum">
              <a:rPr lang="en-US" sz="900"/>
              <a:pPr algn="r" eaLnBrk="0" hangingPunct="0">
                <a:lnSpc>
                  <a:spcPct val="85000"/>
                </a:lnSpc>
                <a:spcBef>
                  <a:spcPct val="20000"/>
                </a:spcBef>
              </a:pPr>
              <a:t>40</a:t>
            </a:fld>
            <a:endParaRPr lang="en-US" sz="900"/>
          </a:p>
        </p:txBody>
      </p:sp>
      <p:graphicFrame>
        <p:nvGraphicFramePr>
          <p:cNvPr id="60418" name="Object 3"/>
          <p:cNvGraphicFramePr>
            <a:graphicFrameLocks/>
          </p:cNvGraphicFramePr>
          <p:nvPr>
            <p:extLst/>
          </p:nvPr>
        </p:nvGraphicFramePr>
        <p:xfrm>
          <a:off x="304800" y="1447800"/>
          <a:ext cx="8623300" cy="3771900"/>
        </p:xfrm>
        <a:graphic>
          <a:graphicData uri="http://schemas.openxmlformats.org/presentationml/2006/ole">
            <mc:AlternateContent xmlns:mc="http://schemas.openxmlformats.org/markup-compatibility/2006">
              <mc:Choice xmlns:v="urn:schemas-microsoft-com:vml" Requires="v">
                <p:oleObj spid="_x0000_s28533773" name="Chart" r:id="rId4" imgW="8620118" imgH="3771900" progId="MSGraph.Chart.8">
                  <p:embed followColorScheme="full"/>
                </p:oleObj>
              </mc:Choice>
              <mc:Fallback>
                <p:oleObj name="Chart" r:id="rId4" imgW="8620118" imgH="3771900" progId="MSGraph.Chart.8">
                  <p:embed followColorScheme="full"/>
                  <p:pic>
                    <p:nvPicPr>
                      <p:cNvPr id="0" name=""/>
                      <p:cNvPicPr>
                        <a:picLocks noChangeArrowheads="1"/>
                      </p:cNvPicPr>
                      <p:nvPr/>
                    </p:nvPicPr>
                    <p:blipFill>
                      <a:blip r:embed="rId5"/>
                      <a:srcRect/>
                      <a:stretch>
                        <a:fillRect/>
                      </a:stretch>
                    </p:blipFill>
                    <p:spPr bwMode="auto">
                      <a:xfrm>
                        <a:off x="304800" y="1447800"/>
                        <a:ext cx="86233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1050925" y="5410200"/>
            <a:ext cx="69627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Lower Investment Earnings Place a Greater Burden on Underwriting and Pricing Discipline</a:t>
            </a:r>
          </a:p>
        </p:txBody>
      </p:sp>
      <p:sp>
        <p:nvSpPr>
          <p:cNvPr id="60423" name="Rectangle 4"/>
          <p:cNvSpPr>
            <a:spLocks noChangeArrowheads="1"/>
          </p:cNvSpPr>
          <p:nvPr/>
        </p:nvSpPr>
        <p:spPr bwMode="auto">
          <a:xfrm>
            <a:off x="0" y="6203950"/>
            <a:ext cx="7569200"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*Based on 2008 Invested Assets and Earned Premiums</a:t>
            </a:r>
          </a:p>
          <a:p>
            <a:pPr eaLnBrk="0" hangingPunct="0">
              <a:lnSpc>
                <a:spcPct val="85000"/>
              </a:lnSpc>
              <a:spcBef>
                <a:spcPct val="25000"/>
              </a:spcBef>
              <a:buClr>
                <a:schemeClr val="accent2"/>
              </a:buClr>
              <a:buFont typeface="Wingdings" pitchFamily="2" charset="2"/>
              <a:buNone/>
            </a:pPr>
            <a:r>
              <a:rPr lang="en-US" sz="1100" dirty="0"/>
              <a:t>**US domestic reinsurance only</a:t>
            </a:r>
          </a:p>
          <a:p>
            <a:pPr eaLnBrk="0" hangingPunct="0">
              <a:lnSpc>
                <a:spcPct val="85000"/>
              </a:lnSpc>
              <a:spcBef>
                <a:spcPct val="25000"/>
              </a:spcBef>
              <a:buClr>
                <a:schemeClr val="accent2"/>
              </a:buClr>
              <a:buFont typeface="Wingdings" pitchFamily="2" charset="2"/>
              <a:buNone/>
            </a:pPr>
            <a:r>
              <a:rPr lang="en-US" sz="1100" dirty="0"/>
              <a:t>Source: A.M. Best; Insurance Information Institute.</a:t>
            </a:r>
          </a:p>
        </p:txBody>
      </p:sp>
      <p:sp>
        <p:nvSpPr>
          <p:cNvPr id="12" name="Rectangle 2"/>
          <p:cNvSpPr txBox="1">
            <a:spLocks noChangeArrowheads="1"/>
          </p:cNvSpPr>
          <p:nvPr/>
        </p:nvSpPr>
        <p:spPr>
          <a:xfrm>
            <a:off x="31750" y="-46038"/>
            <a:ext cx="7400925" cy="860426"/>
          </a:xfrm>
          <a:prstGeom prst="rect">
            <a:avLst/>
          </a:prstGeom>
        </p:spPr>
        <p:txBody>
          <a:bodyPr/>
          <a:lstStyle/>
          <a:p>
            <a:pPr defTabSz="114300" eaLnBrk="0" hangingPunct="0">
              <a:lnSpc>
                <a:spcPct val="90000"/>
              </a:lnSpc>
              <a:defRPr/>
            </a:pPr>
            <a:r>
              <a:rPr lang="en-US" sz="2400" b="1" kern="0">
                <a:solidFill>
                  <a:srgbClr val="225A7A"/>
                </a:solidFill>
                <a:ea typeface="+mj-ea"/>
                <a:cs typeface="+mj-cs"/>
              </a:rPr>
              <a:t>Reduction in Combined Ratio Necessary to Offset 1% Decline in Investment Yield to Maintain Constant ROE, by Line*</a:t>
            </a:r>
            <a:endParaRPr lang="en-US" sz="2400" b="1" kern="0" dirty="0">
              <a:solidFill>
                <a:srgbClr val="225A7A"/>
              </a:solidFill>
              <a:ea typeface="+mj-ea"/>
              <a:cs typeface="+mj-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40</a:t>
            </a:fld>
            <a:endParaRPr lang="en-US"/>
          </a:p>
        </p:txBody>
      </p:sp>
    </p:spTree>
    <p:extLst>
      <p:ext uri="{BB962C8B-B14F-4D97-AF65-F5344CB8AC3E}">
        <p14:creationId xmlns:p14="http://schemas.microsoft.com/office/powerpoint/2010/main" val="89507660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483" name="Rectangle 105"/>
          <p:cNvSpPr>
            <a:spLocks noGrp="1" noChangeArrowheads="1"/>
          </p:cNvSpPr>
          <p:nvPr>
            <p:ph type="dt" sz="quarter" idx="10"/>
          </p:nvPr>
        </p:nvSpPr>
        <p:spPr/>
        <p:txBody>
          <a:bodyPr/>
          <a:lstStyle/>
          <a:p>
            <a:pPr>
              <a:defRPr/>
            </a:pPr>
            <a:r>
              <a:rPr lang="en-US" smtClean="0"/>
              <a:t>12/01/09 - 9pm</a:t>
            </a:r>
          </a:p>
        </p:txBody>
      </p:sp>
      <p:sp>
        <p:nvSpPr>
          <p:cNvPr id="20484"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113668"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3AF5DC5B-F6B8-40B2-84D4-591C15945005}" type="slidenum">
              <a:rPr lang="en-US" sz="900" smtClean="0"/>
              <a:pPr>
                <a:lnSpc>
                  <a:spcPct val="85000"/>
                </a:lnSpc>
                <a:spcBef>
                  <a:spcPct val="20000"/>
                </a:spcBef>
                <a:buClrTx/>
                <a:buFontTx/>
                <a:buNone/>
              </a:pPr>
              <a:t>41</a:t>
            </a:fld>
            <a:endParaRPr lang="en-US" sz="900" smtClean="0"/>
          </a:p>
        </p:txBody>
      </p:sp>
      <p:sp>
        <p:nvSpPr>
          <p:cNvPr id="113669" name="Rectangle 2"/>
          <p:cNvSpPr>
            <a:spLocks noGrp="1" noChangeArrowheads="1"/>
          </p:cNvSpPr>
          <p:nvPr>
            <p:ph type="title"/>
          </p:nvPr>
        </p:nvSpPr>
        <p:spPr>
          <a:xfrm>
            <a:off x="612775" y="157163"/>
            <a:ext cx="7064375" cy="860425"/>
          </a:xfrm>
        </p:spPr>
        <p:txBody>
          <a:bodyPr/>
          <a:lstStyle/>
          <a:p>
            <a:r>
              <a:rPr lang="en-US" smtClean="0">
                <a:latin typeface="Arial" panose="020B0604020202020204" pitchFamily="34" charset="0"/>
              </a:rPr>
              <a:t>Distribution of Bond Maturities,</a:t>
            </a:r>
            <a:br>
              <a:rPr lang="en-US" smtClean="0">
                <a:latin typeface="Arial" panose="020B0604020202020204" pitchFamily="34" charset="0"/>
              </a:rPr>
            </a:br>
            <a:r>
              <a:rPr lang="en-US" smtClean="0">
                <a:latin typeface="Arial" panose="020B0604020202020204" pitchFamily="34" charset="0"/>
              </a:rPr>
              <a:t>P/C Insurance Industry, 2003-2013</a:t>
            </a:r>
            <a:endParaRPr lang="en-US" sz="2000" smtClean="0">
              <a:latin typeface="Arial" panose="020B0604020202020204" pitchFamily="34" charset="0"/>
            </a:endParaRPr>
          </a:p>
        </p:txBody>
      </p:sp>
      <p:graphicFrame>
        <p:nvGraphicFramePr>
          <p:cNvPr id="2" name="Object 3"/>
          <p:cNvGraphicFramePr>
            <a:graphicFrameLocks noChangeAspect="1"/>
          </p:cNvGraphicFramePr>
          <p:nvPr>
            <p:extLst/>
          </p:nvPr>
        </p:nvGraphicFramePr>
        <p:xfrm>
          <a:off x="401934" y="793820"/>
          <a:ext cx="8340132" cy="5283130"/>
        </p:xfrm>
        <a:graphic>
          <a:graphicData uri="http://schemas.openxmlformats.org/drawingml/2006/chart">
            <c:chart xmlns:c="http://schemas.openxmlformats.org/drawingml/2006/chart" xmlns:r="http://schemas.openxmlformats.org/officeDocument/2006/relationships" r:id="rId3"/>
          </a:graphicData>
        </a:graphic>
      </p:graphicFrame>
      <p:sp>
        <p:nvSpPr>
          <p:cNvPr id="113671" name="Rectangle 4"/>
          <p:cNvSpPr>
            <a:spLocks noChangeArrowheads="1"/>
          </p:cNvSpPr>
          <p:nvPr/>
        </p:nvSpPr>
        <p:spPr bwMode="auto">
          <a:xfrm>
            <a:off x="0" y="6389688"/>
            <a:ext cx="81216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endParaRPr lang="en-US" sz="1100"/>
          </a:p>
          <a:p>
            <a:pPr>
              <a:lnSpc>
                <a:spcPct val="85000"/>
              </a:lnSpc>
              <a:spcBef>
                <a:spcPct val="25000"/>
              </a:spcBef>
              <a:buFont typeface="Wingdings" panose="05000000000000000000" pitchFamily="2" charset="2"/>
              <a:buNone/>
            </a:pPr>
            <a:r>
              <a:rPr lang="en-US" sz="1100"/>
              <a:t>Sources: SNL Financial; Insurance Information Institute. </a:t>
            </a:r>
          </a:p>
        </p:txBody>
      </p:sp>
      <p:sp>
        <p:nvSpPr>
          <p:cNvPr id="113672" name="Rectangle 5"/>
          <p:cNvSpPr>
            <a:spLocks noChangeArrowheads="1"/>
          </p:cNvSpPr>
          <p:nvPr/>
        </p:nvSpPr>
        <p:spPr bwMode="blackWhite">
          <a:xfrm>
            <a:off x="222250" y="5248275"/>
            <a:ext cx="8740775" cy="12668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Tx/>
              <a:buNone/>
            </a:pPr>
            <a:r>
              <a:rPr lang="en-US" sz="1600" b="1">
                <a:solidFill>
                  <a:schemeClr val="bg1"/>
                </a:solidFill>
              </a:rPr>
              <a:t>The main shift over these years has been from bonds with longer maturities to bonds with shorter maturities. The industry first trimmed its holdings of over-10-year bonds (from 24.6% in 2003 to 15.5% in 2012) and then trimmed bonds in the 5-10-year category (from 31.3% in 2003 to 27.6% in 2012) .</a:t>
            </a:r>
            <a:r>
              <a:rPr lang="en-US" sz="1600" b="1">
                <a:solidFill>
                  <a:srgbClr val="FFFFFF"/>
                </a:solidFill>
              </a:rPr>
              <a:t> Falling average maturity of the P/C industry’s bond portfolio is contributing to a drop in investment income along with lower yields.</a:t>
            </a:r>
          </a:p>
        </p:txBody>
      </p:sp>
    </p:spTree>
    <p:extLst>
      <p:ext uri="{BB962C8B-B14F-4D97-AF65-F5344CB8AC3E}">
        <p14:creationId xmlns:p14="http://schemas.microsoft.com/office/powerpoint/2010/main" val="5003831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chart seriesIdx="-4" categoryIdx="0" bldStep="category"/>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chart seriesIdx="-4" categoryIdx="1"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chart seriesIdx="-4" categoryIdx="2"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chart seriesIdx="-4" categoryIdx="3"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chart seriesIdx="-4" categoryIdx="4" bldStep="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chart seriesIdx="-4" categoryIdx="5" bldStep="category"/>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graphicEl>
                                              <a:chart seriesIdx="-4" categoryIdx="6" bldStep="category"/>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graphicEl>
                                              <a:chart seriesIdx="-4" categoryIdx="7" bldStep="category"/>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graphicEl>
                                              <a:chart seriesIdx="-4" categoryIdx="8" bldStep="category"/>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graphicEl>
                                              <a:chart seriesIdx="-4" categoryIdx="9" bldStep="category"/>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graphicEl>
                                              <a:chart seriesIdx="-4" categoryIdx="10"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category" animBg="0"/>
        </p:bldSub>
      </p:bldGraphic>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CAPITAL/CAPACITY </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42</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1908215"/>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Capital Accumulation Has   Multiple Impacts </a:t>
            </a:r>
          </a:p>
          <a:p>
            <a:pPr marL="292100" indent="-292100" algn="ctr" eaLnBrk="0" hangingPunct="0">
              <a:lnSpc>
                <a:spcPct val="90000"/>
              </a:lnSpc>
              <a:spcBef>
                <a:spcPct val="25000"/>
              </a:spcBef>
              <a:buClr>
                <a:schemeClr val="accent2"/>
              </a:buClr>
              <a:buFont typeface="Wingdings" pitchFamily="2" charset="2"/>
              <a:buNone/>
            </a:pPr>
            <a:r>
              <a:rPr lang="en-US" sz="4000" b="1" i="1" dirty="0" smtClean="0">
                <a:solidFill>
                  <a:srgbClr val="FF0000"/>
                </a:solidFill>
              </a:rPr>
              <a:t>Alternative Capital Impacts?</a:t>
            </a:r>
            <a:r>
              <a:rPr lang="en-US" sz="4000" b="1" dirty="0" smtClean="0">
                <a:solidFill>
                  <a:srgbClr val="225A7A"/>
                </a:solidFill>
              </a:rPr>
              <a:t> </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42</a:t>
            </a:fld>
            <a:endParaRPr lang="en-US"/>
          </a:p>
        </p:txBody>
      </p:sp>
    </p:spTree>
    <p:extLst>
      <p:ext uri="{BB962C8B-B14F-4D97-AF65-F5344CB8AC3E}">
        <p14:creationId xmlns:p14="http://schemas.microsoft.com/office/powerpoint/2010/main" val="283986947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471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43</a:t>
            </a:fld>
            <a:endParaRPr lang="en-US" sz="900">
              <a:solidFill>
                <a:srgbClr val="000000"/>
              </a:solidFill>
              <a:latin typeface="Arial" charset="0"/>
              <a:cs typeface="Arial" charset="0"/>
            </a:endParaRPr>
          </a:p>
        </p:txBody>
      </p:sp>
      <p:sp>
        <p:nvSpPr>
          <p:cNvPr id="47110" name="Rectangle 2"/>
          <p:cNvSpPr>
            <a:spLocks noGrp="1" noChangeArrowheads="1"/>
          </p:cNvSpPr>
          <p:nvPr>
            <p:ph type="title" idx="4294967295"/>
          </p:nvPr>
        </p:nvSpPr>
        <p:spPr>
          <a:xfrm>
            <a:off x="259377" y="100116"/>
            <a:ext cx="4312623" cy="860425"/>
          </a:xfrm>
        </p:spPr>
        <p:txBody>
          <a:bodyPr/>
          <a:lstStyle/>
          <a:p>
            <a:r>
              <a:rPr lang="en-US" dirty="0" smtClean="0"/>
              <a:t>Policyholder Surplus, </a:t>
            </a:r>
            <a:br>
              <a:rPr lang="en-US" dirty="0" smtClean="0"/>
            </a:br>
            <a:r>
              <a:rPr lang="en-US" dirty="0" smtClean="0"/>
              <a:t>2006:Q4–2015:Q2</a:t>
            </a:r>
          </a:p>
        </p:txBody>
      </p:sp>
      <p:sp>
        <p:nvSpPr>
          <p:cNvPr id="47111" name="Rectangle 4"/>
          <p:cNvSpPr>
            <a:spLocks noChangeArrowheads="1"/>
          </p:cNvSpPr>
          <p:nvPr/>
        </p:nvSpPr>
        <p:spPr bwMode="auto">
          <a:xfrm>
            <a:off x="-171450" y="6584950"/>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latin typeface="Arial" charset="0"/>
                <a:cs typeface="Arial" charset="0"/>
              </a:rPr>
              <a:t>Sources: ISO, A.M .Best.</a:t>
            </a:r>
          </a:p>
        </p:txBody>
      </p:sp>
      <p:sp>
        <p:nvSpPr>
          <p:cNvPr id="47112" name="PPTShape_0"/>
          <p:cNvSpPr>
            <a:spLocks noChangeArrowheads="1"/>
          </p:cNvSpPr>
          <p:nvPr/>
        </p:nvSpPr>
        <p:spPr bwMode="black">
          <a:xfrm>
            <a:off x="169550" y="1123259"/>
            <a:ext cx="8221663"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 Billions)</a:t>
            </a:r>
          </a:p>
        </p:txBody>
      </p:sp>
      <p:graphicFrame>
        <p:nvGraphicFramePr>
          <p:cNvPr id="47106" name="Object 3"/>
          <p:cNvGraphicFramePr>
            <a:graphicFrameLocks/>
          </p:cNvGraphicFramePr>
          <p:nvPr>
            <p:extLst>
              <p:ext uri="{D42A27DB-BD31-4B8C-83A1-F6EECF244321}">
                <p14:modId xmlns:p14="http://schemas.microsoft.com/office/powerpoint/2010/main" val="987031264"/>
              </p:ext>
            </p:extLst>
          </p:nvPr>
        </p:nvGraphicFramePr>
        <p:xfrm>
          <a:off x="228600" y="1299781"/>
          <a:ext cx="8736496" cy="3362325"/>
        </p:xfrm>
        <a:graphic>
          <a:graphicData uri="http://schemas.openxmlformats.org/presentationml/2006/ole">
            <mc:AlternateContent xmlns:mc="http://schemas.openxmlformats.org/markup-compatibility/2006">
              <mc:Choice xmlns:v="urn:schemas-microsoft-com:vml" Requires="v">
                <p:oleObj spid="_x0000_s28371194" name="Chart" r:id="rId5" imgW="8772414" imgH="3305140" progId="MSGraph.Chart.8">
                  <p:embed followColorScheme="full"/>
                </p:oleObj>
              </mc:Choice>
              <mc:Fallback>
                <p:oleObj name="Chart" r:id="rId5" imgW="8772414" imgH="3305140" progId="MSGraph.Chart.8">
                  <p:embed followColorScheme="full"/>
                  <p:pic>
                    <p:nvPicPr>
                      <p:cNvPr id="0" name=""/>
                      <p:cNvPicPr>
                        <a:picLocks noChangeArrowheads="1"/>
                      </p:cNvPicPr>
                      <p:nvPr/>
                    </p:nvPicPr>
                    <p:blipFill>
                      <a:blip r:embed="rId6"/>
                      <a:srcRect/>
                      <a:stretch>
                        <a:fillRect/>
                      </a:stretch>
                    </p:blipFill>
                    <p:spPr bwMode="auto">
                      <a:xfrm>
                        <a:off x="228600" y="1299781"/>
                        <a:ext cx="8736496"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00776" name="AutoShape 8"/>
          <p:cNvSpPr>
            <a:spLocks noChangeArrowheads="1"/>
          </p:cNvSpPr>
          <p:nvPr/>
        </p:nvSpPr>
        <p:spPr bwMode="blackWhite">
          <a:xfrm>
            <a:off x="1620036" y="1299781"/>
            <a:ext cx="1696563" cy="568325"/>
          </a:xfrm>
          <a:prstGeom prst="wedgeRectCallout">
            <a:avLst>
              <a:gd name="adj1" fmla="val -47891"/>
              <a:gd name="adj2" fmla="val 1966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2007:Q3</a:t>
            </a:r>
            <a:r>
              <a:rPr lang="en-US" sz="1600" b="1" dirty="0">
                <a:solidFill>
                  <a:srgbClr val="FFFFFF"/>
                </a:solidFill>
                <a:latin typeface="Arial" charset="0"/>
                <a:cs typeface="Arial" charset="0"/>
              </a:rPr>
              <a:t/>
            </a:r>
            <a:br>
              <a:rPr lang="en-US" sz="1600" b="1" dirty="0">
                <a:solidFill>
                  <a:srgbClr val="FFFFFF"/>
                </a:solidFill>
                <a:latin typeface="Arial" charset="0"/>
                <a:cs typeface="Arial" charset="0"/>
              </a:rPr>
            </a:br>
            <a:r>
              <a:rPr lang="en-US" sz="1600" b="1" dirty="0" smtClean="0">
                <a:solidFill>
                  <a:srgbClr val="FFFFFF"/>
                </a:solidFill>
                <a:latin typeface="Arial" charset="0"/>
                <a:cs typeface="Arial" charset="0"/>
              </a:rPr>
              <a:t>Pre-Crisis Peak</a:t>
            </a:r>
            <a:endParaRPr lang="en-US" sz="1600" b="1" dirty="0">
              <a:solidFill>
                <a:srgbClr val="FFFFFF"/>
              </a:solidFill>
              <a:latin typeface="Arial" charset="0"/>
              <a:cs typeface="Arial" charset="0"/>
            </a:endParaRPr>
          </a:p>
        </p:txBody>
      </p:sp>
      <p:sp>
        <p:nvSpPr>
          <p:cNvPr id="47122" name="Text Box 5"/>
          <p:cNvSpPr txBox="1">
            <a:spLocks noChangeArrowheads="1"/>
          </p:cNvSpPr>
          <p:nvPr/>
        </p:nvSpPr>
        <p:spPr bwMode="auto">
          <a:xfrm>
            <a:off x="5799089" y="5440557"/>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latin typeface="Arial" charset="0"/>
              <a:cs typeface="Arial" charset="0"/>
            </a:endParaRPr>
          </a:p>
          <a:p>
            <a:pPr eaLnBrk="0" fontAlgn="base" hangingPunct="0">
              <a:lnSpc>
                <a:spcPct val="85000"/>
              </a:lnSpc>
              <a:spcBef>
                <a:spcPct val="25000"/>
              </a:spcBef>
              <a:spcAft>
                <a:spcPct val="0"/>
              </a:spcAft>
            </a:pPr>
            <a:endParaRPr lang="en-US" sz="1600" b="1" dirty="0">
              <a:solidFill>
                <a:srgbClr val="000000"/>
              </a:solidFill>
              <a:latin typeface="Arial" charset="0"/>
              <a:cs typeface="Arial" charset="0"/>
            </a:endParaRPr>
          </a:p>
          <a:p>
            <a:pPr eaLnBrk="0" fontAlgn="base" hangingPunct="0">
              <a:lnSpc>
                <a:spcPct val="85000"/>
              </a:lnSpc>
              <a:spcBef>
                <a:spcPct val="25000"/>
              </a:spcBef>
              <a:spcAft>
                <a:spcPct val="0"/>
              </a:spcAft>
            </a:pPr>
            <a:endParaRPr lang="en-US" sz="1600" b="1" i="1" dirty="0">
              <a:solidFill>
                <a:srgbClr val="339966"/>
              </a:solidFill>
              <a:latin typeface="Arial" charset="0"/>
              <a:cs typeface="Arial" charset="0"/>
            </a:endParaRPr>
          </a:p>
        </p:txBody>
      </p:sp>
      <p:sp>
        <p:nvSpPr>
          <p:cNvPr id="16" name="PPTShape_1"/>
          <p:cNvSpPr>
            <a:spLocks noChangeArrowheads="1"/>
          </p:cNvSpPr>
          <p:nvPr/>
        </p:nvSpPr>
        <p:spPr bwMode="blackWhite">
          <a:xfrm>
            <a:off x="5600701" y="3458818"/>
            <a:ext cx="2739986" cy="556591"/>
          </a:xfrm>
          <a:prstGeom prst="wedgeRectCallout">
            <a:avLst>
              <a:gd name="adj1" fmla="val 62773"/>
              <a:gd name="adj2" fmla="val -145744"/>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000000"/>
                </a:solidFill>
                <a:latin typeface="Arial" charset="0"/>
                <a:cs typeface="Arial" charset="0"/>
              </a:rPr>
              <a:t>Surplus </a:t>
            </a:r>
            <a:r>
              <a:rPr lang="en-US" sz="1400" b="1" dirty="0" smtClean="0">
                <a:solidFill>
                  <a:srgbClr val="000000"/>
                </a:solidFill>
                <a:latin typeface="Arial" charset="0"/>
                <a:cs typeface="Arial" charset="0"/>
              </a:rPr>
              <a:t>as of 6/30/15 stood at a near-record high $672.4B</a:t>
            </a:r>
            <a:endParaRPr lang="en-US" sz="1400" b="1" dirty="0">
              <a:solidFill>
                <a:srgbClr val="000000"/>
              </a:solidFill>
              <a:latin typeface="Arial" charset="0"/>
              <a:cs typeface="Arial" charset="0"/>
            </a:endParaRPr>
          </a:p>
        </p:txBody>
      </p:sp>
      <p:sp>
        <p:nvSpPr>
          <p:cNvPr id="47116" name="Text Box 18"/>
          <p:cNvSpPr txBox="1">
            <a:spLocks noChangeArrowheads="1"/>
          </p:cNvSpPr>
          <p:nvPr/>
        </p:nvSpPr>
        <p:spPr bwMode="auto">
          <a:xfrm>
            <a:off x="191123" y="5439216"/>
            <a:ext cx="3112729" cy="1169551"/>
          </a:xfrm>
          <a:prstGeom prst="rect">
            <a:avLst/>
          </a:prstGeom>
          <a:noFill/>
          <a:ln w="9525">
            <a:noFill/>
            <a:miter lim="800000"/>
            <a:headEnd/>
            <a:tailEnd/>
          </a:ln>
        </p:spPr>
        <p:txBody>
          <a:bodyPr wrap="square">
            <a:spAutoFit/>
          </a:bodyPr>
          <a:lstStyle/>
          <a:p>
            <a:pPr fontAlgn="base">
              <a:spcBef>
                <a:spcPct val="50000"/>
              </a:spcBef>
              <a:spcAft>
                <a:spcPct val="0"/>
              </a:spcAft>
            </a:pPr>
            <a:r>
              <a:rPr lang="en-US" sz="1400" dirty="0" smtClean="0">
                <a:solidFill>
                  <a:srgbClr val="000000"/>
                </a:solidFill>
              </a:rPr>
              <a:t>2010:Q1 data i</a:t>
            </a:r>
            <a:r>
              <a:rPr lang="en-US" sz="1400" dirty="0" smtClean="0">
                <a:solidFill>
                  <a:srgbClr val="000000"/>
                </a:solidFill>
                <a:latin typeface="Arial" charset="0"/>
                <a:cs typeface="Arial" charset="0"/>
              </a:rPr>
              <a:t>ncludes </a:t>
            </a:r>
            <a:r>
              <a:rPr lang="en-US" sz="1400" dirty="0">
                <a:solidFill>
                  <a:srgbClr val="000000"/>
                </a:solidFill>
                <a:latin typeface="Arial" charset="0"/>
                <a:cs typeface="Arial" charset="0"/>
              </a:rPr>
              <a:t>$22.5B of paid-in capital from a holding company parent for one insurer’s investment in a non-insurance business </a:t>
            </a:r>
            <a:r>
              <a:rPr lang="en-US" sz="1400" dirty="0" smtClean="0">
                <a:solidFill>
                  <a:srgbClr val="000000"/>
                </a:solidFill>
              </a:rPr>
              <a:t>.</a:t>
            </a:r>
            <a:endParaRPr lang="en-US" sz="1400" dirty="0">
              <a:solidFill>
                <a:srgbClr val="000000"/>
              </a:solidFill>
              <a:latin typeface="Arial" charset="0"/>
              <a:cs typeface="Arial" charset="0"/>
            </a:endParaRPr>
          </a:p>
        </p:txBody>
      </p:sp>
      <p:sp>
        <p:nvSpPr>
          <p:cNvPr id="18" name="AutoShape 7"/>
          <p:cNvSpPr>
            <a:spLocks noChangeArrowheads="1"/>
          </p:cNvSpPr>
          <p:nvPr/>
        </p:nvSpPr>
        <p:spPr bwMode="blackWhite">
          <a:xfrm>
            <a:off x="198782" y="4790660"/>
            <a:ext cx="8686800" cy="65598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latin typeface="Arial" charset="0"/>
                <a:cs typeface="Arial" charset="0"/>
              </a:rPr>
              <a:t>The </a:t>
            </a:r>
            <a:r>
              <a:rPr lang="en-US" sz="2000" b="1" dirty="0" smtClean="0">
                <a:solidFill>
                  <a:srgbClr val="FFFFFF"/>
                </a:solidFill>
                <a:latin typeface="Arial" charset="0"/>
                <a:cs typeface="Arial" charset="0"/>
              </a:rPr>
              <a:t>industry </a:t>
            </a:r>
            <a:r>
              <a:rPr lang="en-US" sz="2000" b="1" dirty="0">
                <a:solidFill>
                  <a:srgbClr val="FFFFFF"/>
                </a:solidFill>
                <a:latin typeface="Arial" charset="0"/>
                <a:cs typeface="Arial" charset="0"/>
              </a:rPr>
              <a:t>now has $1 of surplus for every $</a:t>
            </a:r>
            <a:r>
              <a:rPr lang="en-US" sz="2000" b="1" dirty="0" smtClean="0">
                <a:solidFill>
                  <a:srgbClr val="FFFFFF"/>
                </a:solidFill>
                <a:latin typeface="Arial" charset="0"/>
                <a:cs typeface="Arial" charset="0"/>
              </a:rPr>
              <a:t>0.73 </a:t>
            </a:r>
            <a:r>
              <a:rPr lang="en-US" sz="2000" b="1" dirty="0">
                <a:solidFill>
                  <a:srgbClr val="FFFFFF"/>
                </a:solidFill>
                <a:latin typeface="Arial" charset="0"/>
                <a:cs typeface="Arial" charset="0"/>
              </a:rPr>
              <a:t>of </a:t>
            </a:r>
            <a:r>
              <a:rPr lang="en-US" sz="2000" b="1" dirty="0" smtClean="0">
                <a:solidFill>
                  <a:srgbClr val="FFFFFF"/>
                </a:solidFill>
                <a:latin typeface="Arial" charset="0"/>
                <a:cs typeface="Arial" charset="0"/>
              </a:rPr>
              <a:t>NPW,</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close to the </a:t>
            </a:r>
            <a:r>
              <a:rPr lang="en-US" sz="2000" b="1" dirty="0">
                <a:solidFill>
                  <a:srgbClr val="FFFFFF"/>
                </a:solidFill>
                <a:latin typeface="Arial" charset="0"/>
                <a:cs typeface="Arial" charset="0"/>
              </a:rPr>
              <a:t>strongest claims-paying status in its history.</a:t>
            </a:r>
          </a:p>
        </p:txBody>
      </p:sp>
      <p:sp>
        <p:nvSpPr>
          <p:cNvPr id="19" name="PPTShape_2"/>
          <p:cNvSpPr>
            <a:spLocks noChangeArrowheads="1"/>
          </p:cNvSpPr>
          <p:nvPr/>
        </p:nvSpPr>
        <p:spPr bwMode="blackWhite">
          <a:xfrm>
            <a:off x="3810000" y="1180639"/>
            <a:ext cx="2563812" cy="568325"/>
          </a:xfrm>
          <a:prstGeom prst="wedgeRectCallout">
            <a:avLst>
              <a:gd name="adj1" fmla="val 15172"/>
              <a:gd name="adj2" fmla="val 1469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Drop due to near-record 2011 CAT losses</a:t>
            </a:r>
            <a:endParaRPr lang="en-US" sz="1600" b="1" dirty="0">
              <a:solidFill>
                <a:srgbClr val="FFFFFF"/>
              </a:solidFill>
              <a:latin typeface="Arial" charset="0"/>
              <a:cs typeface="Arial" charset="0"/>
            </a:endParaRPr>
          </a:p>
        </p:txBody>
      </p:sp>
      <p:sp>
        <p:nvSpPr>
          <p:cNvPr id="15" name="Rectangle 5"/>
          <p:cNvSpPr>
            <a:spLocks noChangeArrowheads="1"/>
          </p:cNvSpPr>
          <p:nvPr/>
        </p:nvSpPr>
        <p:spPr bwMode="blackWhite">
          <a:xfrm>
            <a:off x="3382297" y="5595730"/>
            <a:ext cx="5449819" cy="93062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latin typeface="Arial" charset="0"/>
                <a:cs typeface="Arial" charset="0"/>
              </a:rPr>
              <a:t>The P/C insurance </a:t>
            </a:r>
            <a:r>
              <a:rPr lang="en-US" sz="2000" b="1" dirty="0" smtClean="0">
                <a:solidFill>
                  <a:srgbClr val="FFFFFF"/>
                </a:solidFill>
              </a:rPr>
              <a:t>i</a:t>
            </a:r>
            <a:r>
              <a:rPr lang="en-US" sz="2000" b="1" dirty="0" smtClean="0">
                <a:solidFill>
                  <a:srgbClr val="FFFFFF"/>
                </a:solidFill>
                <a:latin typeface="Arial" charset="0"/>
                <a:cs typeface="Arial" charset="0"/>
              </a:rPr>
              <a:t>ndustry </a:t>
            </a:r>
            <a:r>
              <a:rPr lang="en-US" sz="2000" b="1" dirty="0" smtClean="0">
                <a:solidFill>
                  <a:srgbClr val="FFFFFF"/>
                </a:solidFill>
              </a:rPr>
              <a:t>e</a:t>
            </a:r>
            <a:r>
              <a:rPr lang="en-US" sz="2000" b="1" dirty="0" smtClean="0">
                <a:solidFill>
                  <a:srgbClr val="FFFFFF"/>
                </a:solidFill>
                <a:latin typeface="Arial" charset="0"/>
                <a:cs typeface="Arial" charset="0"/>
              </a:rPr>
              <a:t>ntered 2015</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in </a:t>
            </a:r>
            <a:r>
              <a:rPr lang="en-US" sz="2000" b="1" dirty="0" smtClean="0">
                <a:solidFill>
                  <a:srgbClr val="FFFFFF"/>
                </a:solidFill>
              </a:rPr>
              <a:t>v</a:t>
            </a:r>
            <a:r>
              <a:rPr lang="en-US" sz="2000" b="1" dirty="0" smtClean="0">
                <a:solidFill>
                  <a:srgbClr val="FFFFFF"/>
                </a:solidFill>
                <a:latin typeface="Arial" charset="0"/>
                <a:cs typeface="Arial" charset="0"/>
              </a:rPr>
              <a:t>ery </a:t>
            </a:r>
            <a:r>
              <a:rPr lang="en-US" sz="2000" b="1" dirty="0" smtClean="0">
                <a:solidFill>
                  <a:srgbClr val="FFFFFF"/>
                </a:solidFill>
              </a:rPr>
              <a:t>s</a:t>
            </a:r>
            <a:r>
              <a:rPr lang="en-US" sz="2000" b="1" dirty="0" smtClean="0">
                <a:solidFill>
                  <a:srgbClr val="FFFFFF"/>
                </a:solidFill>
                <a:latin typeface="Arial" charset="0"/>
                <a:cs typeface="Arial" charset="0"/>
              </a:rPr>
              <a:t>trong </a:t>
            </a:r>
            <a:r>
              <a:rPr lang="en-US" sz="2000" b="1" dirty="0" smtClean="0">
                <a:solidFill>
                  <a:srgbClr val="FFFFFF"/>
                </a:solidFill>
              </a:rPr>
              <a:t>f</a:t>
            </a:r>
            <a:r>
              <a:rPr lang="en-US" sz="2000" b="1" dirty="0" smtClean="0">
                <a:solidFill>
                  <a:srgbClr val="FFFFFF"/>
                </a:solidFill>
                <a:latin typeface="Arial" charset="0"/>
                <a:cs typeface="Arial" charset="0"/>
              </a:rPr>
              <a:t>inancial condition.</a:t>
            </a:r>
            <a:endParaRPr lang="en-US" sz="2000" b="1" dirty="0">
              <a:solidFill>
                <a:srgbClr val="FFFFFF"/>
              </a:solidFill>
              <a:latin typeface="Arial" charset="0"/>
              <a:cs typeface="Arial" charset="0"/>
            </a:endParaRPr>
          </a:p>
        </p:txBody>
      </p:sp>
    </p:spTree>
    <p:custDataLst>
      <p:tags r:id="rId2"/>
    </p:custDataLst>
    <p:extLst>
      <p:ext uri="{BB962C8B-B14F-4D97-AF65-F5344CB8AC3E}">
        <p14:creationId xmlns:p14="http://schemas.microsoft.com/office/powerpoint/2010/main" val="21689071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par>
                          <p:cTn id="16" fill="hold">
                            <p:stCondLst>
                              <p:cond delay="22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700"/>
                            </p:stCondLst>
                            <p:childTnLst>
                              <p:par>
                                <p:cTn id="21" presetID="23" presetClass="entr" presetSubtype="16"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6" grpId="0" animBg="1"/>
      <p:bldP spid="18" grpId="0" animBg="1"/>
      <p:bldP spid="19" grpId="0" animBg="1"/>
      <p:bldP spid="15"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endParaRPr lang="en-US" altLang="en-US" dirty="0" smtClean="0">
              <a:solidFill>
                <a:srgbClr val="000000"/>
              </a:solidFill>
            </a:endParaRPr>
          </a:p>
        </p:txBody>
      </p:sp>
      <p:sp>
        <p:nvSpPr>
          <p:cNvPr id="5123"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lnSpc>
                <a:spcPct val="85000"/>
              </a:lnSpc>
              <a:spcBef>
                <a:spcPct val="20000"/>
              </a:spcBef>
              <a:spcAft>
                <a:spcPct val="0"/>
              </a:spcAft>
            </a:pPr>
            <a:fld id="{39ADAE91-60BA-437A-A912-F6A617115E39}" type="slidenum">
              <a:rPr lang="en-US" altLang="en-US" sz="900" smtClean="0">
                <a:solidFill>
                  <a:srgbClr val="FFFFFF"/>
                </a:solidFill>
              </a:rPr>
              <a:pPr algn="r" eaLnBrk="0" fontAlgn="base" hangingPunct="0">
                <a:lnSpc>
                  <a:spcPct val="85000"/>
                </a:lnSpc>
                <a:spcBef>
                  <a:spcPct val="20000"/>
                </a:spcBef>
                <a:spcAft>
                  <a:spcPct val="0"/>
                </a:spcAft>
              </a:pPr>
              <a:t>44</a:t>
            </a:fld>
            <a:endParaRPr lang="en-US" altLang="en-US" sz="900" dirty="0" smtClean="0">
              <a:solidFill>
                <a:srgbClr val="FFFFFF"/>
              </a:solidFill>
            </a:endParaRPr>
          </a:p>
        </p:txBody>
      </p:sp>
      <p:pic>
        <p:nvPicPr>
          <p:cNvPr id="5124"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4102" name="Rectangle 6"/>
          <p:cNvSpPr>
            <a:spLocks noChangeArrowheads="1"/>
          </p:cNvSpPr>
          <p:nvPr/>
        </p:nvSpPr>
        <p:spPr bwMode="blackWhite">
          <a:xfrm>
            <a:off x="447674" y="2073006"/>
            <a:ext cx="8239125" cy="173252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5000"/>
              </a:lnSpc>
              <a:spcBef>
                <a:spcPct val="25000"/>
              </a:spcBef>
              <a:spcAft>
                <a:spcPct val="0"/>
              </a:spcAft>
            </a:pPr>
            <a:r>
              <a:rPr lang="en-US" altLang="en-US" sz="4800" b="1" dirty="0" smtClean="0">
                <a:solidFill>
                  <a:srgbClr val="FFFFFF"/>
                </a:solidFill>
              </a:rPr>
              <a:t>Alternative Capital</a:t>
            </a:r>
          </a:p>
        </p:txBody>
      </p:sp>
      <p:sp>
        <p:nvSpPr>
          <p:cNvPr id="8" name="Date Placeholder 7"/>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9" name="Slide Number Placeholder 8"/>
          <p:cNvSpPr>
            <a:spLocks noGrp="1"/>
          </p:cNvSpPr>
          <p:nvPr>
            <p:ph type="sldNum" sz="quarter" idx="12"/>
          </p:nvPr>
        </p:nvSpPr>
        <p:spPr/>
        <p:txBody>
          <a:bodyPr/>
          <a:lstStyle/>
          <a:p>
            <a:pPr>
              <a:defRPr/>
            </a:pPr>
            <a:fld id="{01C6CFF6-A16C-47FC-AFD0-A1BB862DCC3B}" type="slidenum">
              <a:rPr lang="en-US" smtClean="0">
                <a:solidFill>
                  <a:srgbClr val="000000"/>
                </a:solidFill>
              </a:rPr>
              <a:pPr>
                <a:defRPr/>
              </a:pPr>
              <a:t>44</a:t>
            </a:fld>
            <a:endParaRPr lang="en-US" dirty="0">
              <a:solidFill>
                <a:srgbClr val="000000"/>
              </a:solidFill>
            </a:endParaRPr>
          </a:p>
        </p:txBody>
      </p:sp>
      <p:sp>
        <p:nvSpPr>
          <p:cNvPr id="5128" name="Rectangle 8"/>
          <p:cNvSpPr>
            <a:spLocks noChangeArrowheads="1"/>
          </p:cNvSpPr>
          <p:nvPr/>
        </p:nvSpPr>
        <p:spPr bwMode="auto">
          <a:xfrm>
            <a:off x="176212" y="4014854"/>
            <a:ext cx="8424863" cy="172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0" fontAlgn="base" hangingPunct="0">
              <a:spcBef>
                <a:spcPct val="25000"/>
              </a:spcBef>
              <a:spcAft>
                <a:spcPct val="0"/>
              </a:spcAft>
              <a:buClr>
                <a:srgbClr val="FF6801"/>
              </a:buClr>
              <a:buFont typeface="Wingdings" panose="05000000000000000000" pitchFamily="2" charset="2"/>
              <a:buNone/>
            </a:pPr>
            <a:r>
              <a:rPr lang="en-US" altLang="en-US" sz="3600" b="1" dirty="0" smtClean="0">
                <a:solidFill>
                  <a:srgbClr val="225A7A"/>
                </a:solidFill>
                <a:cs typeface="Arial" panose="020B0604020202020204" pitchFamily="34" charset="0"/>
              </a:rPr>
              <a:t>New Investors Continue to Change the Reinsurance Landscape</a:t>
            </a:r>
          </a:p>
          <a:p>
            <a:pPr algn="ctr" eaLnBrk="0" fontAlgn="base" hangingPunct="0">
              <a:spcBef>
                <a:spcPct val="25000"/>
              </a:spcBef>
              <a:spcAft>
                <a:spcPct val="0"/>
              </a:spcAft>
              <a:buClr>
                <a:srgbClr val="FF6801"/>
              </a:buClr>
              <a:buFont typeface="Wingdings" panose="05000000000000000000" pitchFamily="2" charset="2"/>
              <a:buNone/>
            </a:pPr>
            <a:endParaRPr lang="en-US" altLang="en-US" sz="3600" b="1" dirty="0" smtClean="0">
              <a:solidFill>
                <a:srgbClr val="225A7A"/>
              </a:solidFill>
              <a:cs typeface="Arial" panose="020B0604020202020204" pitchFamily="34" charset="0"/>
            </a:endParaRPr>
          </a:p>
        </p:txBody>
      </p:sp>
      <p:sp>
        <p:nvSpPr>
          <p:cNvPr id="10" name="Rectangle 8"/>
          <p:cNvSpPr>
            <a:spLocks noChangeArrowheads="1"/>
          </p:cNvSpPr>
          <p:nvPr/>
        </p:nvSpPr>
        <p:spPr bwMode="auto">
          <a:xfrm>
            <a:off x="176212" y="5556999"/>
            <a:ext cx="8424863"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0" fontAlgn="base" hangingPunct="0">
              <a:spcBef>
                <a:spcPct val="25000"/>
              </a:spcBef>
              <a:spcAft>
                <a:spcPct val="0"/>
              </a:spcAft>
              <a:buClr>
                <a:srgbClr val="FF6801"/>
              </a:buClr>
              <a:buFont typeface="Wingdings" panose="05000000000000000000" pitchFamily="2" charset="2"/>
              <a:buNone/>
            </a:pPr>
            <a:r>
              <a:rPr lang="en-US" altLang="en-US" sz="3200" b="1" i="1" dirty="0" smtClean="0">
                <a:solidFill>
                  <a:srgbClr val="C00000"/>
                </a:solidFill>
                <a:cs typeface="Arial" panose="020B0604020202020204" pitchFamily="34" charset="0"/>
              </a:rPr>
              <a:t>First I.I.I. White Paper on Issue Was Released in March 2015</a:t>
            </a:r>
          </a:p>
        </p:txBody>
      </p:sp>
    </p:spTree>
    <p:extLst>
      <p:ext uri="{BB962C8B-B14F-4D97-AF65-F5344CB8AC3E}">
        <p14:creationId xmlns:p14="http://schemas.microsoft.com/office/powerpoint/2010/main" val="317411552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88900" y="0"/>
            <a:ext cx="8229600" cy="1069975"/>
          </a:xfrm>
        </p:spPr>
        <p:txBody>
          <a:bodyPr/>
          <a:lstStyle/>
          <a:p>
            <a:r>
              <a:rPr lang="en-US" altLang="en-US" dirty="0" smtClean="0">
                <a:latin typeface="Arial "/>
              </a:rPr>
              <a:t>Global Reinsurance Capital (Traditional    and Alternative), 2006 - 2014</a:t>
            </a:r>
          </a:p>
        </p:txBody>
      </p:sp>
      <p:sp>
        <p:nvSpPr>
          <p:cNvPr id="7171"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2014 data is as of June 30, 2014.</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Aon Benfield Analytics; Insurance Information Institute.</a:t>
            </a:r>
          </a:p>
        </p:txBody>
      </p:sp>
      <p:sp>
        <p:nvSpPr>
          <p:cNvPr id="6" name="AutoShape 14"/>
          <p:cNvSpPr>
            <a:spLocks noChangeArrowheads="1"/>
          </p:cNvSpPr>
          <p:nvPr/>
        </p:nvSpPr>
        <p:spPr bwMode="blackWhite">
          <a:xfrm>
            <a:off x="4386263" y="909638"/>
            <a:ext cx="3683000" cy="893762"/>
          </a:xfrm>
          <a:prstGeom prst="wedgeRectCallout">
            <a:avLst>
              <a:gd name="adj1" fmla="val 46083"/>
              <a:gd name="adj2" fmla="val 680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buFont typeface="Wingdings" panose="05000000000000000000" pitchFamily="2" charset="2"/>
              <a:buNone/>
            </a:pPr>
            <a:r>
              <a:rPr lang="en-US" altLang="en-US" sz="1600" b="1" dirty="0" smtClean="0">
                <a:solidFill>
                  <a:srgbClr val="FFFFFF"/>
                </a:solidFill>
              </a:rPr>
              <a:t>Total reinsurance capital reached a record $570B in 2013, up 68% from 2008. </a:t>
            </a:r>
          </a:p>
        </p:txBody>
      </p:sp>
      <p:graphicFrame>
        <p:nvGraphicFramePr>
          <p:cNvPr id="7173" name="Object 3"/>
          <p:cNvGraphicFramePr>
            <a:graphicFrameLocks noChangeAspect="1"/>
          </p:cNvGraphicFramePr>
          <p:nvPr/>
        </p:nvGraphicFramePr>
        <p:xfrm>
          <a:off x="327025" y="1206500"/>
          <a:ext cx="8296275" cy="4289425"/>
        </p:xfrm>
        <a:graphic>
          <a:graphicData uri="http://schemas.openxmlformats.org/presentationml/2006/ole">
            <mc:AlternateContent xmlns:mc="http://schemas.openxmlformats.org/markup-compatibility/2006">
              <mc:Choice xmlns:v="urn:schemas-microsoft-com:vml" Requires="v">
                <p:oleObj spid="_x0000_s28060202" name="Chart" r:id="rId4" imgW="8303472" imgH="4298052" progId="Excel.Chart.8">
                  <p:embed/>
                </p:oleObj>
              </mc:Choice>
              <mc:Fallback>
                <p:oleObj name="Chart" r:id="rId4" imgW="8303472" imgH="4298052"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025" y="1206500"/>
                        <a:ext cx="8296275"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But alternative capacity has grown 210% since 2008, to $50B. It has more than doubled in the past three years.</a:t>
            </a:r>
          </a:p>
        </p:txBody>
      </p:sp>
      <p:sp>
        <p:nvSpPr>
          <p:cNvPr id="3" name="Rectangle 2"/>
          <p:cNvSpPr/>
          <p:nvPr/>
        </p:nvSpPr>
        <p:spPr>
          <a:xfrm>
            <a:off x="6076950" y="5092700"/>
            <a:ext cx="693738" cy="300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Tree>
    <p:extLst>
      <p:ext uri="{BB962C8B-B14F-4D97-AF65-F5344CB8AC3E}">
        <p14:creationId xmlns:p14="http://schemas.microsoft.com/office/powerpoint/2010/main" val="20533503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nodeType="afterGroup">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88899" y="0"/>
            <a:ext cx="8588375" cy="1069975"/>
          </a:xfrm>
        </p:spPr>
        <p:txBody>
          <a:bodyPr/>
          <a:lstStyle/>
          <a:p>
            <a:r>
              <a:rPr lang="en-US" altLang="en-US" dirty="0" smtClean="0">
                <a:latin typeface="Arial "/>
              </a:rPr>
              <a:t>Alternative Capital as a Percentage of Traditional Global Reinsurance Capital</a:t>
            </a:r>
          </a:p>
        </p:txBody>
      </p:sp>
      <p:sp>
        <p:nvSpPr>
          <p:cNvPr id="8195"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2014 data is as of June 30, 2014.</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Aon Benfield Analytics; Insurance Information Institute.</a:t>
            </a:r>
          </a:p>
        </p:txBody>
      </p:sp>
      <p:graphicFrame>
        <p:nvGraphicFramePr>
          <p:cNvPr id="2" name="Object 3"/>
          <p:cNvGraphicFramePr>
            <a:graphicFrameLocks noChangeAspect="1"/>
          </p:cNvGraphicFramePr>
          <p:nvPr>
            <p:extLst>
              <p:ext uri="{D42A27DB-BD31-4B8C-83A1-F6EECF244321}">
                <p14:modId xmlns:p14="http://schemas.microsoft.com/office/powerpoint/2010/main" val="2668159601"/>
              </p:ext>
            </p:extLst>
          </p:nvPr>
        </p:nvGraphicFramePr>
        <p:xfrm>
          <a:off x="377825" y="1257300"/>
          <a:ext cx="8194675" cy="4187825"/>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Alternative Capital’s Share of Global Reinsurance Capital Has More Than Doubled Since 2010.</a:t>
            </a:r>
          </a:p>
        </p:txBody>
      </p:sp>
    </p:spTree>
    <p:extLst>
      <p:ext uri="{BB962C8B-B14F-4D97-AF65-F5344CB8AC3E}">
        <p14:creationId xmlns:p14="http://schemas.microsoft.com/office/powerpoint/2010/main" val="33472081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smtClean="0">
                <a:latin typeface="Arial" panose="020B0604020202020204" pitchFamily="34" charset="0"/>
              </a:rPr>
              <a:t>Catastrophe Bond Issuance and Outstanding: 1997-2015:Q2</a:t>
            </a:r>
          </a:p>
        </p:txBody>
      </p:sp>
      <p:graphicFrame>
        <p:nvGraphicFramePr>
          <p:cNvPr id="2" name="Content Placeholder 9"/>
          <p:cNvGraphicFramePr>
            <a:graphicFrameLocks noGrp="1"/>
          </p:cNvGraphicFramePr>
          <p:nvPr>
            <p:ph idx="1"/>
            <p:extLst/>
          </p:nvPr>
        </p:nvGraphicFramePr>
        <p:xfrm>
          <a:off x="495300" y="1647825"/>
          <a:ext cx="8153400" cy="3665538"/>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dirty="0" smtClean="0">
                <a:solidFill>
                  <a:srgbClr val="FFFFFF"/>
                </a:solidFill>
              </a:rPr>
              <a:t>eSlide – P6466 – The Financial Crisis and the Future of the P/C</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B39845FE-BC15-4173-A513-F665543C23C0}" type="slidenum">
              <a:rPr lang="en-US" smtClean="0">
                <a:solidFill>
                  <a:srgbClr val="000000"/>
                </a:solidFill>
              </a:rPr>
              <a:pPr>
                <a:defRPr/>
              </a:pPr>
              <a:t>47</a:t>
            </a:fld>
            <a:endParaRPr lang="en-US" dirty="0">
              <a:solidFill>
                <a:srgbClr val="000000"/>
              </a:solidFill>
            </a:endParaRPr>
          </a:p>
        </p:txBody>
      </p:sp>
      <p:sp>
        <p:nvSpPr>
          <p:cNvPr id="10247" name="Rectangle 3"/>
          <p:cNvSpPr>
            <a:spLocks noChangeArrowheads="1"/>
          </p:cNvSpPr>
          <p:nvPr/>
        </p:nvSpPr>
        <p:spPr bwMode="black">
          <a:xfrm>
            <a:off x="347663" y="1163638"/>
            <a:ext cx="8221662"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600" b="1" dirty="0" smtClean="0">
                <a:solidFill>
                  <a:srgbClr val="225A7A"/>
                </a:solidFill>
                <a:cs typeface="Arial" panose="020B0604020202020204" pitchFamily="34" charset="0"/>
              </a:rPr>
              <a:t>Risk Capital Amount ($ Millions)</a:t>
            </a:r>
          </a:p>
        </p:txBody>
      </p:sp>
      <p:sp>
        <p:nvSpPr>
          <p:cNvPr id="12" name="Rectangle 6"/>
          <p:cNvSpPr>
            <a:spLocks noChangeArrowheads="1"/>
          </p:cNvSpPr>
          <p:nvPr/>
        </p:nvSpPr>
        <p:spPr bwMode="blackWhite">
          <a:xfrm>
            <a:off x="574675" y="5416550"/>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1800" b="1" dirty="0" smtClean="0">
                <a:solidFill>
                  <a:srgbClr val="FFFFFF"/>
                </a:solidFill>
                <a:cs typeface="Arial" panose="020B0604020202020204" pitchFamily="34" charset="0"/>
              </a:rPr>
              <a:t>Cat Bond Issuance Appears to Be Slowing Down in 2015 from 2014’s Record Pace.  Lower Yields on Bonds Explain Some of the Contraction.</a:t>
            </a:r>
          </a:p>
        </p:txBody>
      </p:sp>
      <p:sp>
        <p:nvSpPr>
          <p:cNvPr id="10249" name="TextBox 2"/>
          <p:cNvSpPr txBox="1">
            <a:spLocks noChangeArrowheads="1"/>
          </p:cNvSpPr>
          <p:nvPr/>
        </p:nvSpPr>
        <p:spPr bwMode="auto">
          <a:xfrm>
            <a:off x="347663" y="6386036"/>
            <a:ext cx="53101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US" altLang="en-US" sz="1100" dirty="0" smtClean="0">
                <a:solidFill>
                  <a:srgbClr val="000000"/>
                </a:solidFill>
              </a:rPr>
              <a:t>Source: Guy Carpenter.</a:t>
            </a:r>
          </a:p>
        </p:txBody>
      </p:sp>
    </p:spTree>
    <p:extLst>
      <p:ext uri="{BB962C8B-B14F-4D97-AF65-F5344CB8AC3E}">
        <p14:creationId xmlns:p14="http://schemas.microsoft.com/office/powerpoint/2010/main" val="3995581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smtClean="0">
                <a:latin typeface="Arial" panose="020B0604020202020204" pitchFamily="34" charset="0"/>
              </a:rPr>
              <a:t>US Property CAT Rate on Line Index &amp; Global Reinsurance ROE</a:t>
            </a:r>
          </a:p>
        </p:txBody>
      </p:sp>
      <p:sp>
        <p:nvSpPr>
          <p:cNvPr id="4" name="Date Placeholder 3"/>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dirty="0" smtClean="0">
                <a:solidFill>
                  <a:srgbClr val="FFFFFF"/>
                </a:solidFill>
              </a:rPr>
              <a:t>eSlide – P6466 – The Financial Crisis and the Future of the P/C</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3F5CDE5C-039C-4D8D-B8B2-FD17BF00E157}" type="slidenum">
              <a:rPr lang="en-US" smtClean="0">
                <a:solidFill>
                  <a:srgbClr val="000000"/>
                </a:solidFill>
              </a:rPr>
              <a:pPr>
                <a:defRPr/>
              </a:pPr>
              <a:t>48</a:t>
            </a:fld>
            <a:endParaRPr lang="en-US" dirty="0">
              <a:solidFill>
                <a:srgbClr val="000000"/>
              </a:solidFill>
            </a:endParaRPr>
          </a:p>
        </p:txBody>
      </p:sp>
      <p:sp>
        <p:nvSpPr>
          <p:cNvPr id="10" name="Rectangle 6"/>
          <p:cNvSpPr>
            <a:spLocks noChangeArrowheads="1"/>
          </p:cNvSpPr>
          <p:nvPr/>
        </p:nvSpPr>
        <p:spPr bwMode="blackWhite">
          <a:xfrm>
            <a:off x="415925" y="5561013"/>
            <a:ext cx="8312150" cy="7254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5000"/>
              </a:lnSpc>
              <a:spcBef>
                <a:spcPct val="25000"/>
              </a:spcBef>
              <a:spcAft>
                <a:spcPct val="0"/>
              </a:spcAft>
            </a:pPr>
            <a:r>
              <a:rPr lang="en-US" altLang="en-US" b="1" dirty="0" smtClean="0">
                <a:solidFill>
                  <a:srgbClr val="FFFFFF"/>
                </a:solidFill>
              </a:rPr>
              <a:t>Record traditional capacity, alternative capital and low CAT activity have pressured reinsurance prices; ROEs are own only very modestly</a:t>
            </a:r>
          </a:p>
        </p:txBody>
      </p:sp>
      <p:sp>
        <p:nvSpPr>
          <p:cNvPr id="11272" name="Rectangle 4"/>
          <p:cNvSpPr>
            <a:spLocks noChangeArrowheads="1"/>
          </p:cNvSpPr>
          <p:nvPr/>
        </p:nvSpPr>
        <p:spPr bwMode="auto">
          <a:xfrm>
            <a:off x="0" y="6426200"/>
            <a:ext cx="75692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Barclays PLC from Guy Carpenter; Insurance Information Institute.</a:t>
            </a:r>
          </a:p>
        </p:txBody>
      </p:sp>
      <p:pic>
        <p:nvPicPr>
          <p:cNvPr id="3" name="Picture 2"/>
          <p:cNvPicPr>
            <a:picLocks noChangeAspect="1"/>
          </p:cNvPicPr>
          <p:nvPr/>
        </p:nvPicPr>
        <p:blipFill>
          <a:blip r:embed="rId2"/>
          <a:stretch>
            <a:fillRect/>
          </a:stretch>
        </p:blipFill>
        <p:spPr>
          <a:xfrm>
            <a:off x="85725" y="1671200"/>
            <a:ext cx="4234903" cy="2490321"/>
          </a:xfrm>
          <a:prstGeom prst="rect">
            <a:avLst/>
          </a:prstGeom>
          <a:ln>
            <a:solidFill>
              <a:schemeClr val="accent1"/>
            </a:solidFill>
          </a:ln>
        </p:spPr>
      </p:pic>
      <p:pic>
        <p:nvPicPr>
          <p:cNvPr id="7" name="Picture 6"/>
          <p:cNvPicPr>
            <a:picLocks noChangeAspect="1"/>
          </p:cNvPicPr>
          <p:nvPr/>
        </p:nvPicPr>
        <p:blipFill>
          <a:blip r:embed="rId3"/>
          <a:stretch>
            <a:fillRect/>
          </a:stretch>
        </p:blipFill>
        <p:spPr>
          <a:xfrm>
            <a:off x="4734374" y="1671200"/>
            <a:ext cx="4106336" cy="2490321"/>
          </a:xfrm>
          <a:prstGeom prst="rect">
            <a:avLst/>
          </a:prstGeom>
          <a:ln>
            <a:solidFill>
              <a:schemeClr val="accent1"/>
            </a:solidFill>
          </a:ln>
        </p:spPr>
      </p:pic>
      <p:sp>
        <p:nvSpPr>
          <p:cNvPr id="12" name="TextBox 1"/>
          <p:cNvSpPr txBox="1"/>
          <p:nvPr/>
        </p:nvSpPr>
        <p:spPr>
          <a:xfrm>
            <a:off x="1088961" y="1192707"/>
            <a:ext cx="2695639" cy="43988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800" b="1" u="sng" dirty="0" smtClean="0">
                <a:solidFill>
                  <a:srgbClr val="225A7A"/>
                </a:solidFill>
                <a:latin typeface="Arial"/>
                <a:cs typeface="Arial"/>
              </a:rPr>
              <a:t>US Property CAT ROL</a:t>
            </a:r>
            <a:endParaRPr lang="en-US" sz="1800" b="1" i="0" u="sng" strike="noStrike" baseline="0" dirty="0">
              <a:solidFill>
                <a:srgbClr val="225A7A"/>
              </a:solidFill>
              <a:latin typeface="Arial"/>
              <a:cs typeface="Arial"/>
            </a:endParaRPr>
          </a:p>
        </p:txBody>
      </p:sp>
      <p:sp>
        <p:nvSpPr>
          <p:cNvPr id="13" name="TextBox 1"/>
          <p:cNvSpPr txBox="1"/>
          <p:nvPr/>
        </p:nvSpPr>
        <p:spPr>
          <a:xfrm>
            <a:off x="5439722" y="1177687"/>
            <a:ext cx="3288353" cy="43988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800" b="1" u="sng" dirty="0" smtClean="0">
                <a:solidFill>
                  <a:srgbClr val="225A7A"/>
                </a:solidFill>
                <a:latin typeface="Arial"/>
                <a:cs typeface="Arial"/>
              </a:rPr>
              <a:t>Global Reinsurance ROE</a:t>
            </a:r>
            <a:endParaRPr lang="en-US" sz="1800" b="1" i="0" u="sng" strike="noStrike" baseline="0" dirty="0">
              <a:solidFill>
                <a:srgbClr val="225A7A"/>
              </a:solidFill>
              <a:latin typeface="Arial"/>
              <a:cs typeface="Arial"/>
            </a:endParaRPr>
          </a:p>
        </p:txBody>
      </p:sp>
    </p:spTree>
    <p:extLst>
      <p:ext uri="{BB962C8B-B14F-4D97-AF65-F5344CB8AC3E}">
        <p14:creationId xmlns:p14="http://schemas.microsoft.com/office/powerpoint/2010/main" val="1132821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M&amp;A UPDATE:</a:t>
            </a:r>
            <a:br>
              <a:rPr lang="en-US" sz="3800" dirty="0" smtClean="0">
                <a:solidFill>
                  <a:schemeClr val="bg1"/>
                </a:solidFill>
              </a:rPr>
            </a:br>
            <a:r>
              <a:rPr lang="en-US" sz="3800" i="1" dirty="0" smtClean="0">
                <a:solidFill>
                  <a:schemeClr val="bg1"/>
                </a:solidFill>
              </a:rPr>
              <a:t> A PATH TO GROWTH? </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49</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175432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Are Capital Accumulation, Drive for Growth and Scale Stimulating M&amp;A Activity?</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49</a:t>
            </a:fld>
            <a:endParaRPr lang="en-US"/>
          </a:p>
        </p:txBody>
      </p:sp>
    </p:spTree>
    <p:extLst>
      <p:ext uri="{BB962C8B-B14F-4D97-AF65-F5344CB8AC3E}">
        <p14:creationId xmlns:p14="http://schemas.microsoft.com/office/powerpoint/2010/main" val="201208519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22532"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22533" name="Rectangle 110"/>
          <p:cNvSpPr>
            <a:spLocks noGrp="1" noChangeArrowheads="1"/>
          </p:cNvSpPr>
          <p:nvPr>
            <p:ph type="sldNum" sz="quarter" idx="12"/>
          </p:nvPr>
        </p:nvSpPr>
        <p:spPr/>
        <p:txBody>
          <a:bodyPr/>
          <a:lstStyle/>
          <a:p>
            <a:pPr>
              <a:defRPr/>
            </a:pPr>
            <a:fld id="{44D5F50F-E340-4757-8594-9CD26E9B588B}" type="slidenum">
              <a:rPr lang="en-US" smtClean="0">
                <a:solidFill>
                  <a:srgbClr val="000000"/>
                </a:solidFill>
              </a:rPr>
              <a:pPr>
                <a:defRPr/>
              </a:pPr>
              <a:t>5</a:t>
            </a:fld>
            <a:endParaRPr lang="en-US" smtClean="0">
              <a:solidFill>
                <a:srgbClr val="000000"/>
              </a:solidFill>
            </a:endParaRPr>
          </a:p>
        </p:txBody>
      </p:sp>
      <p:sp>
        <p:nvSpPr>
          <p:cNvPr id="37894" name="Rectangle 2"/>
          <p:cNvSpPr>
            <a:spLocks noGrp="1" noChangeArrowheads="1"/>
          </p:cNvSpPr>
          <p:nvPr>
            <p:ph type="title"/>
          </p:nvPr>
        </p:nvSpPr>
        <p:spPr>
          <a:xfrm>
            <a:off x="235386" y="90488"/>
            <a:ext cx="7400925" cy="860425"/>
          </a:xfrm>
        </p:spPr>
        <p:txBody>
          <a:bodyPr/>
          <a:lstStyle/>
          <a:p>
            <a:r>
              <a:rPr lang="en-US" dirty="0" smtClean="0"/>
              <a:t>P/C Insurance Industry </a:t>
            </a:r>
            <a:br>
              <a:rPr lang="en-US" dirty="0" smtClean="0"/>
            </a:br>
            <a:r>
              <a:rPr lang="en-US" dirty="0" smtClean="0"/>
              <a:t>Combined Ratio, 2001–2015:H1*</a:t>
            </a:r>
          </a:p>
        </p:txBody>
      </p:sp>
      <p:sp>
        <p:nvSpPr>
          <p:cNvPr id="37895" name="Rectangle 3"/>
          <p:cNvSpPr>
            <a:spLocks noChangeArrowheads="1"/>
          </p:cNvSpPr>
          <p:nvPr/>
        </p:nvSpPr>
        <p:spPr bwMode="auto">
          <a:xfrm>
            <a:off x="-50240" y="6308709"/>
            <a:ext cx="8915400" cy="569387"/>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 Excludes Mortgage &amp; Financial Guaranty insurers 2008--</a:t>
            </a:r>
            <a:r>
              <a:rPr lang="en-US" sz="1000" dirty="0" smtClean="0">
                <a:solidFill>
                  <a:srgbClr val="000000"/>
                </a:solidFill>
                <a:latin typeface="Arial" charset="0"/>
                <a:cs typeface="Arial" charset="0"/>
              </a:rPr>
              <a:t>2014. </a:t>
            </a:r>
            <a:r>
              <a:rPr lang="en-US" sz="1000" dirty="0">
                <a:solidFill>
                  <a:srgbClr val="000000"/>
                </a:solidFill>
                <a:latin typeface="Arial" charset="0"/>
                <a:cs typeface="Arial" charset="0"/>
              </a:rPr>
              <a:t>Including M&amp;FG, 2008=105.1, 2009=100.7, 2010=102.4, </a:t>
            </a:r>
            <a:r>
              <a:rPr lang="en-US" sz="1000" dirty="0" smtClean="0">
                <a:solidFill>
                  <a:srgbClr val="000000"/>
                </a:solidFill>
                <a:latin typeface="Arial" charset="0"/>
                <a:cs typeface="Arial" charset="0"/>
              </a:rPr>
              <a:t>2011=108.1; 2012:=103.2; 2013: = 96.1; 2014: = 97.0.                              </a:t>
            </a:r>
            <a:endParaRPr lang="en-US" sz="10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Sources: A.M. Best, ISO</a:t>
            </a:r>
            <a:r>
              <a:rPr lang="en-US" sz="1000" dirty="0" smtClean="0">
                <a:solidFill>
                  <a:srgbClr val="000000"/>
                </a:solidFill>
                <a:latin typeface="Arial" charset="0"/>
                <a:cs typeface="Arial" charset="0"/>
              </a:rPr>
              <a:t>.</a:t>
            </a:r>
            <a:endParaRPr lang="en-US" sz="1000" dirty="0">
              <a:solidFill>
                <a:srgbClr val="000000"/>
              </a:solidFill>
              <a:latin typeface="Arial" charset="0"/>
              <a:cs typeface="Arial" charset="0"/>
            </a:endParaRPr>
          </a:p>
        </p:txBody>
      </p:sp>
      <p:graphicFrame>
        <p:nvGraphicFramePr>
          <p:cNvPr id="37890" name="Object 4"/>
          <p:cNvGraphicFramePr>
            <a:graphicFrameLocks noChangeAspect="1"/>
          </p:cNvGraphicFramePr>
          <p:nvPr>
            <p:extLst>
              <p:ext uri="{D42A27DB-BD31-4B8C-83A1-F6EECF244321}">
                <p14:modId xmlns:p14="http://schemas.microsoft.com/office/powerpoint/2010/main" val="1536775302"/>
              </p:ext>
            </p:extLst>
          </p:nvPr>
        </p:nvGraphicFramePr>
        <p:xfrm>
          <a:off x="182563" y="2645473"/>
          <a:ext cx="8577263" cy="3614738"/>
        </p:xfrm>
        <a:graphic>
          <a:graphicData uri="http://schemas.openxmlformats.org/presentationml/2006/ole">
            <mc:AlternateContent xmlns:mc="http://schemas.openxmlformats.org/markup-compatibility/2006">
              <mc:Choice xmlns:v="urn:schemas-microsoft-com:vml" Requires="v">
                <p:oleObj spid="_x0000_s28302649" name="Chart" r:id="rId5" imgW="8534400" imgH="3628921" progId="MSGraph.Chart.8">
                  <p:embed followColorScheme="full"/>
                </p:oleObj>
              </mc:Choice>
              <mc:Fallback>
                <p:oleObj name="Chart" r:id="rId5" imgW="8534400" imgH="3628921" progId="MSGraph.Chart.8">
                  <p:embed followColorScheme="full"/>
                  <p:pic>
                    <p:nvPicPr>
                      <p:cNvPr id="0" name=""/>
                      <p:cNvPicPr>
                        <a:picLocks noChangeAspect="1" noChangeArrowheads="1"/>
                      </p:cNvPicPr>
                      <p:nvPr/>
                    </p:nvPicPr>
                    <p:blipFill>
                      <a:blip r:embed="rId6"/>
                      <a:srcRect/>
                      <a:stretch>
                        <a:fillRect/>
                      </a:stretch>
                    </p:blipFill>
                    <p:spPr bwMode="gray">
                      <a:xfrm>
                        <a:off x="182563" y="2645473"/>
                        <a:ext cx="8577263" cy="3614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51335" name="AutoShape 7"/>
          <p:cNvSpPr>
            <a:spLocks noChangeArrowheads="1"/>
          </p:cNvSpPr>
          <p:nvPr/>
        </p:nvSpPr>
        <p:spPr bwMode="blackWhite">
          <a:xfrm>
            <a:off x="182563" y="1280039"/>
            <a:ext cx="2124075" cy="1231900"/>
          </a:xfrm>
          <a:prstGeom prst="wedgeRectCallout">
            <a:avLst>
              <a:gd name="adj1" fmla="val -11509"/>
              <a:gd name="adj2" fmla="val 941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As Recently as 2001, Insurers Paid Out Nearly $1.16 for Every $1 in Earned Premiums</a:t>
            </a:r>
          </a:p>
        </p:txBody>
      </p:sp>
      <p:sp>
        <p:nvSpPr>
          <p:cNvPr id="4451336" name="AutoShape 8"/>
          <p:cNvSpPr>
            <a:spLocks noChangeArrowheads="1"/>
          </p:cNvSpPr>
          <p:nvPr/>
        </p:nvSpPr>
        <p:spPr bwMode="blackWhite">
          <a:xfrm>
            <a:off x="3763158" y="2093058"/>
            <a:ext cx="1198563" cy="1228725"/>
          </a:xfrm>
          <a:prstGeom prst="wedgeRectCallout">
            <a:avLst>
              <a:gd name="adj1" fmla="val -17938"/>
              <a:gd name="adj2" fmla="val 185434"/>
            </a:avLst>
          </a:prstGeom>
          <a:gradFill rotWithShape="1">
            <a:gsLst>
              <a:gs pos="0">
                <a:schemeClr val="tx2"/>
              </a:gs>
              <a:gs pos="100000">
                <a:srgbClr val="9E8000"/>
              </a:gs>
            </a:gsLst>
            <a:lin ang="5400000" scaled="1"/>
          </a:gra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000000"/>
                </a:solidFill>
                <a:latin typeface="Arial" charset="0"/>
                <a:cs typeface="Arial" charset="0"/>
              </a:rPr>
              <a:t>Relatively Low CAT Losses, Reserve Releases</a:t>
            </a:r>
          </a:p>
        </p:txBody>
      </p:sp>
      <p:sp>
        <p:nvSpPr>
          <p:cNvPr id="13" name="AutoShape 5"/>
          <p:cNvSpPr>
            <a:spLocks noChangeArrowheads="1"/>
          </p:cNvSpPr>
          <p:nvPr/>
        </p:nvSpPr>
        <p:spPr bwMode="blackWhite">
          <a:xfrm>
            <a:off x="2316028" y="1114616"/>
            <a:ext cx="1709738" cy="895350"/>
          </a:xfrm>
          <a:prstGeom prst="wedgeRectCallout">
            <a:avLst>
              <a:gd name="adj1" fmla="val -6925"/>
              <a:gd name="adj2" fmla="val 343568"/>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Heavy Use of Reinsurance Lowered Net Losses</a:t>
            </a:r>
          </a:p>
        </p:txBody>
      </p:sp>
      <p:sp>
        <p:nvSpPr>
          <p:cNvPr id="3" name="AutoShape 9"/>
          <p:cNvSpPr>
            <a:spLocks noChangeArrowheads="1"/>
          </p:cNvSpPr>
          <p:nvPr/>
        </p:nvSpPr>
        <p:spPr bwMode="blackWhite">
          <a:xfrm>
            <a:off x="5093888" y="1185602"/>
            <a:ext cx="1116013" cy="1206500"/>
          </a:xfrm>
          <a:prstGeom prst="wedgeRectCallout">
            <a:avLst>
              <a:gd name="adj1" fmla="val -42487"/>
              <a:gd name="adj2" fmla="val 238611"/>
            </a:avLst>
          </a:prstGeom>
          <a:solidFill>
            <a:srgbClr val="FF00FF"/>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Relatively Low CAT Losses, Reserve Releases</a:t>
            </a:r>
          </a:p>
        </p:txBody>
      </p:sp>
      <p:sp>
        <p:nvSpPr>
          <p:cNvPr id="15" name="PPTShape_1"/>
          <p:cNvSpPr>
            <a:spLocks noChangeArrowheads="1"/>
          </p:cNvSpPr>
          <p:nvPr/>
        </p:nvSpPr>
        <p:spPr bwMode="blackWhite">
          <a:xfrm>
            <a:off x="6765477" y="1098931"/>
            <a:ext cx="1101725" cy="1654175"/>
          </a:xfrm>
          <a:prstGeom prst="wedgeRectCallout">
            <a:avLst>
              <a:gd name="adj1" fmla="val -76758"/>
              <a:gd name="adj2" fmla="val 155514"/>
            </a:avLst>
          </a:prstGeom>
          <a:solidFill>
            <a:schemeClr val="bg1">
              <a:lumMod val="50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Higher CAT Losses, Shrinking Reserve Releases, Toll of Soft Market</a:t>
            </a:r>
          </a:p>
        </p:txBody>
      </p:sp>
      <p:sp>
        <p:nvSpPr>
          <p:cNvPr id="16" name="PPTShape_2"/>
          <p:cNvSpPr>
            <a:spLocks noChangeArrowheads="1"/>
          </p:cNvSpPr>
          <p:nvPr/>
        </p:nvSpPr>
        <p:spPr bwMode="blackWhite">
          <a:xfrm>
            <a:off x="4350777" y="3595201"/>
            <a:ext cx="1316038" cy="571500"/>
          </a:xfrm>
          <a:prstGeom prst="wedgeRectCallout">
            <a:avLst>
              <a:gd name="adj1" fmla="val -31266"/>
              <a:gd name="adj2" fmla="val 109367"/>
            </a:avLst>
          </a:prstGeom>
          <a:gradFill rotWithShape="1">
            <a:gsLst>
              <a:gs pos="0">
                <a:schemeClr val="bg2"/>
              </a:gs>
              <a:gs pos="100000">
                <a:srgbClr val="4A869E"/>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Cyclical Deterioration</a:t>
            </a:r>
          </a:p>
        </p:txBody>
      </p:sp>
      <p:sp>
        <p:nvSpPr>
          <p:cNvPr id="17" name="PPTShape_3"/>
          <p:cNvSpPr>
            <a:spLocks noChangeArrowheads="1"/>
          </p:cNvSpPr>
          <p:nvPr/>
        </p:nvSpPr>
        <p:spPr bwMode="blackWhite">
          <a:xfrm>
            <a:off x="7033177" y="3195713"/>
            <a:ext cx="915740" cy="582804"/>
          </a:xfrm>
          <a:prstGeom prst="wedgeRectCallout">
            <a:avLst>
              <a:gd name="adj1" fmla="val -62991"/>
              <a:gd name="adj2" fmla="val 155800"/>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Sandy Impacts</a:t>
            </a:r>
            <a:endParaRPr lang="en-US" sz="1400" b="1" dirty="0">
              <a:solidFill>
                <a:srgbClr val="FFFFFF"/>
              </a:solidFill>
              <a:latin typeface="Arial" charset="0"/>
              <a:cs typeface="Arial" charset="0"/>
            </a:endParaRPr>
          </a:p>
        </p:txBody>
      </p:sp>
      <p:sp>
        <p:nvSpPr>
          <p:cNvPr id="18" name="PPTShape_4"/>
          <p:cNvSpPr>
            <a:spLocks noChangeArrowheads="1"/>
          </p:cNvSpPr>
          <p:nvPr/>
        </p:nvSpPr>
        <p:spPr bwMode="blackWhite">
          <a:xfrm>
            <a:off x="7316339" y="3912051"/>
            <a:ext cx="915740" cy="684963"/>
          </a:xfrm>
          <a:prstGeom prst="wedgeRectCallout">
            <a:avLst>
              <a:gd name="adj1" fmla="val -39990"/>
              <a:gd name="adj2" fmla="val 97028"/>
            </a:avLst>
          </a:prstGeom>
          <a:solidFill>
            <a:schemeClr val="tx1"/>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Lower CAT Losses</a:t>
            </a:r>
            <a:endParaRPr lang="en-US" sz="1400" b="1" dirty="0">
              <a:solidFill>
                <a:srgbClr val="FFFFFF"/>
              </a:solidFill>
              <a:latin typeface="Arial" charset="0"/>
              <a:cs typeface="Arial" charset="0"/>
            </a:endParaRPr>
          </a:p>
        </p:txBody>
      </p:sp>
      <p:sp>
        <p:nvSpPr>
          <p:cNvPr id="19" name="AutoShape 6"/>
          <p:cNvSpPr>
            <a:spLocks noChangeArrowheads="1"/>
          </p:cNvSpPr>
          <p:nvPr/>
        </p:nvSpPr>
        <p:spPr bwMode="blackWhite">
          <a:xfrm>
            <a:off x="3084203" y="3516620"/>
            <a:ext cx="1251488" cy="895350"/>
          </a:xfrm>
          <a:prstGeom prst="wedgeRectCallout">
            <a:avLst>
              <a:gd name="adj1" fmla="val -10466"/>
              <a:gd name="adj2" fmla="val 153169"/>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Best Combined Ratio Since 1949 (87.6)</a:t>
            </a:r>
          </a:p>
        </p:txBody>
      </p:sp>
      <p:sp>
        <p:nvSpPr>
          <p:cNvPr id="20" name="PPTShape_0"/>
          <p:cNvSpPr>
            <a:spLocks noChangeArrowheads="1"/>
          </p:cNvSpPr>
          <p:nvPr/>
        </p:nvSpPr>
        <p:spPr bwMode="blackWhite">
          <a:xfrm>
            <a:off x="5702053" y="2511939"/>
            <a:ext cx="1038225" cy="1119188"/>
          </a:xfrm>
          <a:prstGeom prst="wedgeRectCallout">
            <a:avLst>
              <a:gd name="adj1" fmla="val -41663"/>
              <a:gd name="adj2" fmla="val 124655"/>
            </a:avLst>
          </a:prstGeom>
          <a:solidFill>
            <a:srgbClr val="0070C0"/>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Avg. CAT Losses, More Reserve Releases</a:t>
            </a:r>
          </a:p>
        </p:txBody>
      </p:sp>
    </p:spTree>
    <p:custDataLst>
      <p:tags r:id="rId2"/>
    </p:custDataLst>
    <p:extLst>
      <p:ext uri="{BB962C8B-B14F-4D97-AF65-F5344CB8AC3E}">
        <p14:creationId xmlns:p14="http://schemas.microsoft.com/office/powerpoint/2010/main" val="252715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451335"/>
                                        </p:tgtEl>
                                        <p:attrNameLst>
                                          <p:attrName>style.visibility</p:attrName>
                                        </p:attrNameLst>
                                      </p:cBhvr>
                                      <p:to>
                                        <p:strVal val="visible"/>
                                      </p:to>
                                    </p:set>
                                    <p:animEffect transition="in" filter="wipe(down)">
                                      <p:cBhvr>
                                        <p:cTn id="7" dur="500"/>
                                        <p:tgtEl>
                                          <p:spTgt spid="4451335"/>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4451336"/>
                                        </p:tgtEl>
                                        <p:attrNameLst>
                                          <p:attrName>style.visibility</p:attrName>
                                        </p:attrNameLst>
                                      </p:cBhvr>
                                      <p:to>
                                        <p:strVal val="visible"/>
                                      </p:to>
                                    </p:set>
                                    <p:animEffect transition="in" filter="wipe(down)">
                                      <p:cBhvr>
                                        <p:cTn id="15" dur="500"/>
                                        <p:tgtEl>
                                          <p:spTgt spid="4451336"/>
                                        </p:tgtEl>
                                      </p:cBhvr>
                                    </p:animEffect>
                                  </p:childTnLst>
                                </p:cTn>
                              </p:par>
                            </p:childTnLst>
                          </p:cTn>
                        </p:par>
                        <p:par>
                          <p:cTn id="16" fill="hold">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p:stCondLst>
                              <p:cond delay="4000"/>
                            </p:stCondLst>
                            <p:childTnLst>
                              <p:par>
                                <p:cTn id="21" presetID="22" presetClass="entr" presetSubtype="4" fill="hold" grpId="0" nodeType="afterEffect">
                                  <p:stCondLst>
                                    <p:cond delay="50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par>
                          <p:cTn id="24" fill="hold">
                            <p:stCondLst>
                              <p:cond delay="5000"/>
                            </p:stCondLst>
                            <p:childTnLst>
                              <p:par>
                                <p:cTn id="25" presetID="22" presetClass="entr" presetSubtype="4" fill="hold" grpId="0" nodeType="after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par>
                          <p:cTn id="28" fill="hold">
                            <p:stCondLst>
                              <p:cond delay="6000"/>
                            </p:stCondLst>
                            <p:childTnLst>
                              <p:par>
                                <p:cTn id="29" presetID="22" presetClass="entr" presetSubtype="4" fill="hold" grpId="0" nodeType="afterEffect">
                                  <p:stCondLst>
                                    <p:cond delay="50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childTnLst>
                          </p:cTn>
                        </p:par>
                        <p:par>
                          <p:cTn id="32" fill="hold">
                            <p:stCondLst>
                              <p:cond delay="7000"/>
                            </p:stCondLst>
                            <p:childTnLst>
                              <p:par>
                                <p:cTn id="33" presetID="22" presetClass="entr" presetSubtype="4" fill="hold" grpId="0" nodeType="afterEffect">
                                  <p:stCondLst>
                                    <p:cond delay="50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childTnLst>
                          </p:cTn>
                        </p:par>
                        <p:par>
                          <p:cTn id="36" fill="hold">
                            <p:stCondLst>
                              <p:cond delay="8000"/>
                            </p:stCondLst>
                            <p:childTnLst>
                              <p:par>
                                <p:cTn id="37" presetID="22" presetClass="entr" presetSubtype="4" fill="hold" grpId="0" nodeType="afterEffect">
                                  <p:stCondLst>
                                    <p:cond delay="50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00"/>
                                        <p:tgtEl>
                                          <p:spTgt spid="19"/>
                                        </p:tgtEl>
                                      </p:cBhvr>
                                    </p:animEffect>
                                  </p:childTnLst>
                                </p:cTn>
                              </p:par>
                            </p:childTnLst>
                          </p:cTn>
                        </p:par>
                        <p:par>
                          <p:cTn id="40" fill="hold">
                            <p:stCondLst>
                              <p:cond delay="9000"/>
                            </p:stCondLst>
                            <p:childTnLst>
                              <p:par>
                                <p:cTn id="41" presetID="22" presetClass="entr" presetSubtype="4" fill="hold" grpId="0" nodeType="afterEffect">
                                  <p:stCondLst>
                                    <p:cond delay="50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1335" grpId="0" animBg="1"/>
      <p:bldP spid="4451336" grpId="0" animBg="1"/>
      <p:bldP spid="13" grpId="0" animBg="1"/>
      <p:bldP spid="3" grpId="0" animBg="1"/>
      <p:bldP spid="15" grpId="0" animBg="1"/>
      <p:bldP spid="16" grpId="0" animBg="1"/>
      <p:bldP spid="17" grpId="0" animBg="1"/>
      <p:bldP spid="18" grpId="0" animBg="1"/>
      <p:bldP spid="19" grpId="0" animBg="1"/>
      <p:bldP spid="2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12/01/09 - 9pm</a:t>
            </a:r>
          </a:p>
        </p:txBody>
      </p:sp>
      <p:sp>
        <p:nvSpPr>
          <p:cNvPr id="5837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eSlide – P6466 – The Financial Crisis and the Future of the P/C</a:t>
            </a:r>
          </a:p>
        </p:txBody>
      </p:sp>
      <p:sp>
        <p:nvSpPr>
          <p:cNvPr id="5837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55D3EE-FCDE-48E0-A014-CB608766439D}" type="slidenum">
              <a:rPr lang="en-US" altLang="en-US" smtClean="0"/>
              <a:pPr/>
              <a:t>50</a:t>
            </a:fld>
            <a:endParaRPr lang="en-US" altLang="en-US" smtClean="0"/>
          </a:p>
        </p:txBody>
      </p:sp>
      <p:sp>
        <p:nvSpPr>
          <p:cNvPr id="58373" name="Rectangle 2"/>
          <p:cNvSpPr>
            <a:spLocks noGrp="1" noChangeArrowheads="1"/>
          </p:cNvSpPr>
          <p:nvPr>
            <p:ph type="title"/>
          </p:nvPr>
        </p:nvSpPr>
        <p:spPr/>
        <p:txBody>
          <a:bodyPr/>
          <a:lstStyle/>
          <a:p>
            <a:r>
              <a:rPr lang="en-US" altLang="en-US" sz="2400" dirty="0" smtClean="0">
                <a:latin typeface="Arial" panose="020B0604020202020204" pitchFamily="34" charset="0"/>
              </a:rPr>
              <a:t>U.S. INSURANCE MERGERS AND ACQUISITIONS,</a:t>
            </a:r>
            <a:br>
              <a:rPr lang="en-US" altLang="en-US" sz="2400" dirty="0" smtClean="0">
                <a:latin typeface="Arial" panose="020B0604020202020204" pitchFamily="34" charset="0"/>
              </a:rPr>
            </a:br>
            <a:r>
              <a:rPr lang="en-US" altLang="en-US" sz="2400" dirty="0" smtClean="0">
                <a:latin typeface="Arial" panose="020B0604020202020204" pitchFamily="34" charset="0"/>
              </a:rPr>
              <a:t>P/C SECTOR, 1994-2014 (1)</a:t>
            </a:r>
          </a:p>
        </p:txBody>
      </p:sp>
      <p:graphicFrame>
        <p:nvGraphicFramePr>
          <p:cNvPr id="58374" name="Object 3"/>
          <p:cNvGraphicFramePr>
            <a:graphicFrameLocks noGrp="1"/>
          </p:cNvGraphicFramePr>
          <p:nvPr>
            <p:ph type="chart" idx="4294967295"/>
            <p:extLst/>
          </p:nvPr>
        </p:nvGraphicFramePr>
        <p:xfrm>
          <a:off x="300038" y="1620838"/>
          <a:ext cx="8542337" cy="4513262"/>
        </p:xfrm>
        <a:graphic>
          <a:graphicData uri="http://schemas.openxmlformats.org/presentationml/2006/ole">
            <mc:AlternateContent xmlns:mc="http://schemas.openxmlformats.org/markup-compatibility/2006">
              <mc:Choice xmlns:v="urn:schemas-microsoft-com:vml" Requires="v">
                <p:oleObj spid="_x0000_s28346650" name="Chart" r:id="rId4" imgW="8581836" imgH="4533761" progId="MSGraph.Chart.8">
                  <p:embed followColorScheme="full"/>
                </p:oleObj>
              </mc:Choice>
              <mc:Fallback>
                <p:oleObj name="Chart" r:id="rId4" imgW="8581836" imgH="4533761" progId="MSGraph.Chart.8">
                  <p:embed followColorScheme="full"/>
                  <p:pic>
                    <p:nvPicPr>
                      <p:cNvPr id="0" name=""/>
                      <p:cNvPicPr>
                        <a:picLocks noGrp="1" noChangeArrowheads="1"/>
                      </p:cNvPicPr>
                      <p:nvPr/>
                    </p:nvPicPr>
                    <p:blipFill>
                      <a:blip r:embed="rId5"/>
                      <a:srcRect/>
                      <a:stretch>
                        <a:fillRect/>
                      </a:stretch>
                    </p:blipFill>
                    <p:spPr bwMode="gray">
                      <a:xfrm>
                        <a:off x="300038" y="1620838"/>
                        <a:ext cx="8542337" cy="451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75" name="Rectangle 4"/>
          <p:cNvSpPr>
            <a:spLocks noChangeArrowheads="1"/>
          </p:cNvSpPr>
          <p:nvPr/>
        </p:nvSpPr>
        <p:spPr bwMode="black">
          <a:xfrm>
            <a:off x="307975" y="1266824"/>
            <a:ext cx="8534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defRPr>
            </a:lvl1pPr>
            <a:lvl2pPr marL="742950" indent="-285750" defTabSz="114300">
              <a:defRPr>
                <a:solidFill>
                  <a:schemeClr val="tx1"/>
                </a:solidFill>
                <a:latin typeface="Arial" panose="020B0604020202020204" pitchFamily="34" charset="0"/>
              </a:defRPr>
            </a:lvl2pPr>
            <a:lvl3pPr marL="1143000" indent="-228600" defTabSz="114300">
              <a:defRPr>
                <a:solidFill>
                  <a:schemeClr val="tx1"/>
                </a:solidFill>
                <a:latin typeface="Arial" panose="020B0604020202020204" pitchFamily="34" charset="0"/>
              </a:defRPr>
            </a:lvl3pPr>
            <a:lvl4pPr marL="1600200" indent="-228600" defTabSz="114300">
              <a:defRPr>
                <a:solidFill>
                  <a:schemeClr val="tx1"/>
                </a:solidFill>
                <a:latin typeface="Arial" panose="020B0604020202020204" pitchFamily="34" charset="0"/>
              </a:defRPr>
            </a:lvl4pPr>
            <a:lvl5pPr marL="2057400" indent="-228600" defTabSz="11430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US" altLang="en-US" sz="1600" b="1">
                <a:solidFill>
                  <a:srgbClr val="225A7A"/>
                </a:solidFill>
              </a:rPr>
              <a:t>($ Millions)</a:t>
            </a:r>
          </a:p>
        </p:txBody>
      </p:sp>
      <p:sp>
        <p:nvSpPr>
          <p:cNvPr id="58376" name="Rectangle 5"/>
          <p:cNvSpPr>
            <a:spLocks noChangeArrowheads="1"/>
          </p:cNvSpPr>
          <p:nvPr/>
        </p:nvSpPr>
        <p:spPr bwMode="auto">
          <a:xfrm>
            <a:off x="0" y="6203950"/>
            <a:ext cx="75692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(1) Includes transactions where a U.S. company was the acquirer and/or the target.</a:t>
            </a:r>
          </a:p>
          <a:p>
            <a:pPr>
              <a:lnSpc>
                <a:spcPct val="85000"/>
              </a:lnSpc>
              <a:spcBef>
                <a:spcPct val="25000"/>
              </a:spcBef>
              <a:buClr>
                <a:schemeClr val="accent2"/>
              </a:buClr>
              <a:buFont typeface="Wingdings" panose="05000000000000000000" pitchFamily="2" charset="2"/>
              <a:buNone/>
            </a:pPr>
            <a:endParaRPr lang="en-US" altLang="en-US" sz="1100" dirty="0"/>
          </a:p>
          <a:p>
            <a:pPr>
              <a:lnSpc>
                <a:spcPct val="85000"/>
              </a:lnSpc>
              <a:spcBef>
                <a:spcPct val="25000"/>
              </a:spcBef>
              <a:buClr>
                <a:schemeClr val="accent2"/>
              </a:buClr>
              <a:buFont typeface="Wingdings" panose="05000000000000000000" pitchFamily="2" charset="2"/>
              <a:buNone/>
            </a:pPr>
            <a:r>
              <a:rPr lang="en-US" altLang="en-US" sz="1100" dirty="0"/>
              <a:t>Source: Conning proprietary database.</a:t>
            </a:r>
          </a:p>
        </p:txBody>
      </p:sp>
      <p:sp>
        <p:nvSpPr>
          <p:cNvPr id="1989639" name="AutoShape 7"/>
          <p:cNvSpPr>
            <a:spLocks noChangeArrowheads="1"/>
          </p:cNvSpPr>
          <p:nvPr/>
        </p:nvSpPr>
        <p:spPr bwMode="blackWhite">
          <a:xfrm>
            <a:off x="5785944" y="1098550"/>
            <a:ext cx="1993599" cy="1501298"/>
          </a:xfrm>
          <a:prstGeom prst="wedgeRectCallout">
            <a:avLst>
              <a:gd name="adj1" fmla="val 43349"/>
              <a:gd name="adj2" fmla="val 1510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a:solidFill>
                  <a:schemeClr val="bg1"/>
                </a:solidFill>
              </a:rPr>
              <a:t>M&amp;A activity in the P/C sector </a:t>
            </a:r>
            <a:r>
              <a:rPr lang="en-US" sz="1600" b="1" dirty="0" smtClean="0">
                <a:solidFill>
                  <a:schemeClr val="bg1"/>
                </a:solidFill>
              </a:rPr>
              <a:t>was up sharply in 2014 but remains well below </a:t>
            </a:r>
            <a:r>
              <a:rPr lang="en-US" sz="1600" b="1" dirty="0">
                <a:solidFill>
                  <a:schemeClr val="bg1"/>
                </a:solidFill>
              </a:rPr>
              <a:t>pre-crisis </a:t>
            </a:r>
            <a:r>
              <a:rPr lang="en-US" sz="1600" b="1" dirty="0" smtClean="0">
                <a:solidFill>
                  <a:schemeClr val="bg1"/>
                </a:solidFill>
              </a:rPr>
              <a:t>or late 1990s levels.</a:t>
            </a:r>
            <a:endParaRPr lang="en-US" sz="1600" b="1" dirty="0">
              <a:solidFill>
                <a:schemeClr val="bg1"/>
              </a:solidFill>
            </a:endParaRPr>
          </a:p>
        </p:txBody>
      </p:sp>
      <p:sp>
        <p:nvSpPr>
          <p:cNvPr id="10" name="AutoShape 8"/>
          <p:cNvSpPr>
            <a:spLocks noChangeArrowheads="1"/>
          </p:cNvSpPr>
          <p:nvPr/>
        </p:nvSpPr>
        <p:spPr bwMode="blackWhite">
          <a:xfrm>
            <a:off x="3664688" y="1098550"/>
            <a:ext cx="1813035" cy="1379060"/>
          </a:xfrm>
          <a:prstGeom prst="wedgeRectCallout">
            <a:avLst>
              <a:gd name="adj1" fmla="val -74753"/>
              <a:gd name="adj2" fmla="val 2752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M&amp;A activity in 2015 will likely reach its highest level since 1998</a:t>
            </a:r>
            <a:endParaRPr lang="en-US" b="1" dirty="0">
              <a:solidFill>
                <a:srgbClr val="FFFFFF"/>
              </a:solidFill>
            </a:endParaRPr>
          </a:p>
        </p:txBody>
      </p:sp>
    </p:spTree>
    <p:extLst>
      <p:ext uri="{BB962C8B-B14F-4D97-AF65-F5344CB8AC3E}">
        <p14:creationId xmlns:p14="http://schemas.microsoft.com/office/powerpoint/2010/main" val="22541287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51</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Growth</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501446" y="4180503"/>
            <a:ext cx="7842715" cy="1754326"/>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Premium Growth Rates Vary Tremendously by State and Over Time, But…</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51</a:t>
            </a:fld>
            <a:endParaRPr lang="en-US"/>
          </a:p>
        </p:txBody>
      </p:sp>
    </p:spTree>
    <p:extLst>
      <p:ext uri="{BB962C8B-B14F-4D97-AF65-F5344CB8AC3E}">
        <p14:creationId xmlns:p14="http://schemas.microsoft.com/office/powerpoint/2010/main" val="34056969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t>12/01/09 - 9pm</a:t>
            </a:r>
          </a:p>
        </p:txBody>
      </p:sp>
      <p:sp>
        <p:nvSpPr>
          <p:cNvPr id="1434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14029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3290AF0-4428-4E60-A625-F9EAFEF3B4DF}" type="slidenum">
              <a:rPr lang="en-US" altLang="en-US" smtClean="0">
                <a:solidFill>
                  <a:srgbClr val="000000"/>
                </a:solidFill>
              </a:rPr>
              <a:pPr/>
              <a:t>52</a:t>
            </a:fld>
            <a:endParaRPr lang="en-US" altLang="en-US" smtClean="0">
              <a:solidFill>
                <a:srgbClr val="000000"/>
              </a:solidFill>
            </a:endParaRPr>
          </a:p>
        </p:txBody>
      </p:sp>
      <p:sp>
        <p:nvSpPr>
          <p:cNvPr id="140293" name="Rectangle 6"/>
          <p:cNvSpPr>
            <a:spLocks noChangeArrowheads="1"/>
          </p:cNvSpPr>
          <p:nvPr/>
        </p:nvSpPr>
        <p:spPr bwMode="auto">
          <a:xfrm>
            <a:off x="1673046" y="1836738"/>
            <a:ext cx="708025"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sp>
        <p:nvSpPr>
          <p:cNvPr id="140294" name="Rectangle 15"/>
          <p:cNvSpPr>
            <a:spLocks noChangeArrowheads="1"/>
          </p:cNvSpPr>
          <p:nvPr/>
        </p:nvSpPr>
        <p:spPr bwMode="auto">
          <a:xfrm>
            <a:off x="3258243" y="1836738"/>
            <a:ext cx="709612"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sp>
        <p:nvSpPr>
          <p:cNvPr id="140295" name="Rectangle 16"/>
          <p:cNvSpPr>
            <a:spLocks noChangeArrowheads="1"/>
          </p:cNvSpPr>
          <p:nvPr/>
        </p:nvSpPr>
        <p:spPr bwMode="auto">
          <a:xfrm>
            <a:off x="6092623" y="1822450"/>
            <a:ext cx="708025" cy="3754438"/>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graphicFrame>
        <p:nvGraphicFramePr>
          <p:cNvPr id="140296" name="Object 2"/>
          <p:cNvGraphicFramePr>
            <a:graphicFrameLocks/>
          </p:cNvGraphicFramePr>
          <p:nvPr>
            <p:extLst>
              <p:ext uri="{D42A27DB-BD31-4B8C-83A1-F6EECF244321}">
                <p14:modId xmlns:p14="http://schemas.microsoft.com/office/powerpoint/2010/main" val="2268757790"/>
              </p:ext>
            </p:extLst>
          </p:nvPr>
        </p:nvGraphicFramePr>
        <p:xfrm>
          <a:off x="363538" y="1927225"/>
          <a:ext cx="8718550" cy="4633913"/>
        </p:xfrm>
        <a:graphic>
          <a:graphicData uri="http://schemas.openxmlformats.org/presentationml/2006/ole">
            <mc:AlternateContent xmlns:mc="http://schemas.openxmlformats.org/markup-compatibility/2006">
              <mc:Choice xmlns:v="urn:schemas-microsoft-com:vml" Requires="v">
                <p:oleObj spid="_x0000_s28261702" name="Chart" r:id="rId4" imgW="8591407" imgH="4572000" progId="MSGraph.Chart.8">
                  <p:embed followColorScheme="full"/>
                </p:oleObj>
              </mc:Choice>
              <mc:Fallback>
                <p:oleObj name="Chart" r:id="rId4" imgW="8591407" imgH="4572000" progId="MSGraph.Chart.8">
                  <p:embed followColorScheme="full"/>
                  <p:pic>
                    <p:nvPicPr>
                      <p:cNvPr id="0" name=""/>
                      <p:cNvPicPr>
                        <a:picLocks noChangeArrowheads="1"/>
                      </p:cNvPicPr>
                      <p:nvPr/>
                    </p:nvPicPr>
                    <p:blipFill>
                      <a:blip r:embed="rId5"/>
                      <a:srcRect/>
                      <a:stretch>
                        <a:fillRect/>
                      </a:stretch>
                    </p:blipFill>
                    <p:spPr bwMode="gray">
                      <a:xfrm>
                        <a:off x="363538" y="1927225"/>
                        <a:ext cx="8718550" cy="463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40297" name="Rectangle 3"/>
          <p:cNvSpPr>
            <a:spLocks noGrp="1" noChangeArrowheads="1"/>
          </p:cNvSpPr>
          <p:nvPr>
            <p:ph type="title"/>
          </p:nvPr>
        </p:nvSpPr>
        <p:spPr>
          <a:xfrm>
            <a:off x="234950" y="90488"/>
            <a:ext cx="7400925" cy="860425"/>
          </a:xfrm>
        </p:spPr>
        <p:txBody>
          <a:bodyPr/>
          <a:lstStyle/>
          <a:p>
            <a:r>
              <a:rPr lang="en-US" altLang="en-US" dirty="0" smtClean="0">
                <a:latin typeface="Arial" panose="020B0604020202020204" pitchFamily="34" charset="0"/>
              </a:rPr>
              <a:t>Net Premium Growth (All P/C Lines): Annual Change, 1971—2015:H1</a:t>
            </a:r>
          </a:p>
        </p:txBody>
      </p:sp>
      <p:sp>
        <p:nvSpPr>
          <p:cNvPr id="140298" name="Rectangle 5"/>
          <p:cNvSpPr>
            <a:spLocks noChangeArrowheads="1"/>
          </p:cNvSpPr>
          <p:nvPr/>
        </p:nvSpPr>
        <p:spPr bwMode="black">
          <a:xfrm>
            <a:off x="347663" y="1266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a:solidFill>
                  <a:srgbClr val="225A7A"/>
                </a:solidFill>
              </a:rPr>
              <a:t>(Percent)</a:t>
            </a:r>
          </a:p>
        </p:txBody>
      </p:sp>
      <p:sp>
        <p:nvSpPr>
          <p:cNvPr id="140299" name="Text Box 10"/>
          <p:cNvSpPr txBox="1">
            <a:spLocks noChangeArrowheads="1"/>
          </p:cNvSpPr>
          <p:nvPr/>
        </p:nvSpPr>
        <p:spPr bwMode="auto">
          <a:xfrm>
            <a:off x="1449388"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rPr>
              <a:t>1975-78</a:t>
            </a:r>
          </a:p>
        </p:txBody>
      </p:sp>
      <p:sp>
        <p:nvSpPr>
          <p:cNvPr id="140300" name="Text Box 11"/>
          <p:cNvSpPr txBox="1">
            <a:spLocks noChangeArrowheads="1"/>
          </p:cNvSpPr>
          <p:nvPr/>
        </p:nvSpPr>
        <p:spPr bwMode="auto">
          <a:xfrm>
            <a:off x="3170238"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rPr>
              <a:t>1984-87</a:t>
            </a:r>
          </a:p>
        </p:txBody>
      </p:sp>
      <p:sp>
        <p:nvSpPr>
          <p:cNvPr id="140301" name="Text Box 12"/>
          <p:cNvSpPr txBox="1">
            <a:spLocks noChangeArrowheads="1"/>
          </p:cNvSpPr>
          <p:nvPr/>
        </p:nvSpPr>
        <p:spPr bwMode="auto">
          <a:xfrm>
            <a:off x="6048375"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rPr>
              <a:t>2000-03</a:t>
            </a:r>
          </a:p>
        </p:txBody>
      </p:sp>
      <p:sp>
        <p:nvSpPr>
          <p:cNvPr id="140302" name="Rectangle 13"/>
          <p:cNvSpPr>
            <a:spLocks noChangeArrowheads="1"/>
          </p:cNvSpPr>
          <p:nvPr/>
        </p:nvSpPr>
        <p:spPr bwMode="auto">
          <a:xfrm>
            <a:off x="-264160" y="6323648"/>
            <a:ext cx="75692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buClr>
                <a:srgbClr val="FF6801"/>
              </a:buClr>
              <a:buFont typeface="Wingdings" panose="05000000000000000000" pitchFamily="2" charset="2"/>
              <a:buNone/>
            </a:pPr>
            <a:r>
              <a:rPr lang="en-US" altLang="en-US" sz="1100" dirty="0">
                <a:solidFill>
                  <a:srgbClr val="000000"/>
                </a:solidFill>
              </a:rPr>
              <a:t> </a:t>
            </a:r>
          </a:p>
          <a:p>
            <a:pPr>
              <a:lnSpc>
                <a:spcPct val="90000"/>
              </a:lnSpc>
              <a:buClr>
                <a:srgbClr val="FF6801"/>
              </a:buClr>
              <a:buFont typeface="Wingdings" panose="05000000000000000000" pitchFamily="2" charset="2"/>
              <a:buNone/>
            </a:pPr>
            <a:r>
              <a:rPr lang="en-US" altLang="en-US" sz="1100" dirty="0">
                <a:solidFill>
                  <a:srgbClr val="000000"/>
                </a:solidFill>
              </a:rPr>
              <a:t>Shaded areas denote “hard market” periods</a:t>
            </a:r>
          </a:p>
          <a:p>
            <a:pPr>
              <a:lnSpc>
                <a:spcPct val="90000"/>
              </a:lnSpc>
              <a:buClr>
                <a:srgbClr val="FF6801"/>
              </a:buClr>
              <a:buFont typeface="Wingdings" panose="05000000000000000000" pitchFamily="2" charset="2"/>
              <a:buNone/>
            </a:pPr>
            <a:r>
              <a:rPr lang="en-US" altLang="en-US" sz="1100" dirty="0">
                <a:solidFill>
                  <a:srgbClr val="000000"/>
                </a:solidFill>
              </a:rPr>
              <a:t>Sources:  A.M. Best (1971-2013), ISO (</a:t>
            </a:r>
            <a:r>
              <a:rPr lang="en-US" altLang="en-US" sz="1100" smtClean="0">
                <a:solidFill>
                  <a:srgbClr val="000000"/>
                </a:solidFill>
              </a:rPr>
              <a:t>2014-15).</a:t>
            </a:r>
            <a:endParaRPr lang="en-US" altLang="en-US" sz="1100" dirty="0">
              <a:solidFill>
                <a:srgbClr val="000000"/>
              </a:solidFill>
            </a:endParaRPr>
          </a:p>
        </p:txBody>
      </p:sp>
      <p:sp>
        <p:nvSpPr>
          <p:cNvPr id="2034702" name="AutoShape 14"/>
          <p:cNvSpPr>
            <a:spLocks noChangeArrowheads="1"/>
          </p:cNvSpPr>
          <p:nvPr/>
        </p:nvSpPr>
        <p:spPr bwMode="blackWhite">
          <a:xfrm>
            <a:off x="5090910" y="1925638"/>
            <a:ext cx="2711450" cy="1046162"/>
          </a:xfrm>
          <a:prstGeom prst="wedgeRectCallout">
            <a:avLst>
              <a:gd name="adj1" fmla="val 42574"/>
              <a:gd name="adj2" fmla="val 27537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altLang="en-US" sz="1400" b="1" dirty="0">
                <a:solidFill>
                  <a:srgbClr val="FFFFFF"/>
                </a:solidFill>
              </a:rPr>
              <a:t>Net Written Premiums Fell 0.7% in 2007 (First Decline Since 1943) by 2.0% in 2008, and 4.2% in 2009, the First 3-Year Decline Since 1930-33.</a:t>
            </a:r>
          </a:p>
        </p:txBody>
      </p:sp>
      <p:sp>
        <p:nvSpPr>
          <p:cNvPr id="18" name="AutoShape 7"/>
          <p:cNvSpPr>
            <a:spLocks noChangeArrowheads="1"/>
          </p:cNvSpPr>
          <p:nvPr/>
        </p:nvSpPr>
        <p:spPr bwMode="blackWhite">
          <a:xfrm>
            <a:off x="7450160" y="3128962"/>
            <a:ext cx="1631928" cy="1169988"/>
          </a:xfrm>
          <a:prstGeom prst="wedgeRectCallout">
            <a:avLst>
              <a:gd name="adj1" fmla="val 34208"/>
              <a:gd name="adj2" fmla="val 10325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400" b="1" dirty="0" smtClean="0">
                <a:solidFill>
                  <a:srgbClr val="FFFFFF"/>
                </a:solidFill>
                <a:latin typeface="Arial "/>
                <a:cs typeface="Arial" charset="0"/>
              </a:rPr>
              <a:t>2015:H1: </a:t>
            </a:r>
            <a:r>
              <a:rPr lang="en-US" sz="1400" b="1" dirty="0" smtClean="0">
                <a:solidFill>
                  <a:srgbClr val="FFFFFF"/>
                </a:solidFill>
                <a:latin typeface="Arial "/>
              </a:rPr>
              <a:t>4.1</a:t>
            </a:r>
            <a:r>
              <a:rPr lang="en-US" sz="1400" b="1" dirty="0" smtClean="0">
                <a:solidFill>
                  <a:srgbClr val="FFFFFF"/>
                </a:solidFill>
                <a:latin typeface="Arial "/>
                <a:cs typeface="Arial" charset="0"/>
              </a:rPr>
              <a:t>%</a:t>
            </a:r>
          </a:p>
          <a:p>
            <a:pPr algn="ctr">
              <a:lnSpc>
                <a:spcPct val="90000"/>
              </a:lnSpc>
              <a:spcBef>
                <a:spcPct val="50000"/>
              </a:spcBef>
              <a:buClr>
                <a:srgbClr val="FFFFFF"/>
              </a:buClr>
              <a:buFont typeface="Wingdings" pitchFamily="2" charset="2"/>
              <a:buNone/>
              <a:defRPr/>
            </a:pPr>
            <a:r>
              <a:rPr lang="en-US" sz="1400" b="1" dirty="0" smtClean="0">
                <a:solidFill>
                  <a:srgbClr val="FFFFFF"/>
                </a:solidFill>
                <a:latin typeface="Arial "/>
                <a:cs typeface="Arial" charset="0"/>
              </a:rPr>
              <a:t>2014</a:t>
            </a:r>
            <a:r>
              <a:rPr lang="en-US" sz="1400" b="1" dirty="0">
                <a:solidFill>
                  <a:srgbClr val="FFFFFF"/>
                </a:solidFill>
                <a:latin typeface="Arial "/>
                <a:cs typeface="Arial" charset="0"/>
              </a:rPr>
              <a:t>: 4.1%</a:t>
            </a:r>
          </a:p>
          <a:p>
            <a:pPr algn="ctr">
              <a:lnSpc>
                <a:spcPct val="90000"/>
              </a:lnSpc>
              <a:spcBef>
                <a:spcPct val="50000"/>
              </a:spcBef>
              <a:buClr>
                <a:srgbClr val="FFFFFF"/>
              </a:buClr>
              <a:buFont typeface="Wingdings" pitchFamily="2" charset="2"/>
              <a:buNone/>
              <a:defRPr/>
            </a:pPr>
            <a:r>
              <a:rPr lang="en-US" sz="1400" b="1" dirty="0">
                <a:solidFill>
                  <a:srgbClr val="FFFFFF"/>
                </a:solidFill>
                <a:latin typeface="Arial "/>
                <a:cs typeface="Arial" charset="0"/>
              </a:rPr>
              <a:t>2013: 4.4%</a:t>
            </a:r>
          </a:p>
          <a:p>
            <a:pPr algn="ctr">
              <a:lnSpc>
                <a:spcPct val="90000"/>
              </a:lnSpc>
              <a:spcBef>
                <a:spcPct val="50000"/>
              </a:spcBef>
              <a:buClr>
                <a:srgbClr val="FFFFFF"/>
              </a:buClr>
              <a:buFont typeface="Wingdings" pitchFamily="2" charset="2"/>
              <a:buNone/>
              <a:defRPr/>
            </a:pPr>
            <a:r>
              <a:rPr lang="en-US" sz="1400" b="1" dirty="0">
                <a:solidFill>
                  <a:srgbClr val="FFFFFF"/>
                </a:solidFill>
                <a:latin typeface="Arial "/>
                <a:cs typeface="Arial" charset="0"/>
              </a:rPr>
              <a:t>2012: +</a:t>
            </a:r>
            <a:r>
              <a:rPr lang="en-US" sz="1400" b="1" dirty="0">
                <a:solidFill>
                  <a:srgbClr val="FFFFFF"/>
                </a:solidFill>
                <a:latin typeface="Arial "/>
              </a:rPr>
              <a:t>4.2</a:t>
            </a:r>
            <a:r>
              <a:rPr lang="en-US" sz="1400" b="1" dirty="0">
                <a:solidFill>
                  <a:srgbClr val="FFFFFF"/>
                </a:solidFill>
                <a:latin typeface="Arial "/>
                <a:cs typeface="Arial" charset="0"/>
              </a:rPr>
              <a:t>%</a:t>
            </a:r>
            <a:endParaRPr lang="en-US" sz="1600" b="1" dirty="0">
              <a:solidFill>
                <a:srgbClr val="FFFFFF"/>
              </a:solidFill>
              <a:latin typeface="Arial "/>
              <a:cs typeface="Arial" charset="0"/>
            </a:endParaRPr>
          </a:p>
        </p:txBody>
      </p:sp>
      <p:sp>
        <p:nvSpPr>
          <p:cNvPr id="17" name="Text Box 6"/>
          <p:cNvSpPr txBox="1">
            <a:spLocks noChangeArrowheads="1"/>
          </p:cNvSpPr>
          <p:nvPr/>
        </p:nvSpPr>
        <p:spPr bwMode="blackWhite">
          <a:xfrm>
            <a:off x="4194410" y="3171882"/>
            <a:ext cx="1671658" cy="930796"/>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Outlook</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2016F: 4.0%</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2017F: 3.8%</a:t>
            </a:r>
            <a:endParaRPr lang="en-US" sz="1600" b="1" dirty="0">
              <a:solidFill>
                <a:schemeClr val="bg1"/>
              </a:solidFill>
              <a:cs typeface="+mn-cs"/>
            </a:endParaRPr>
          </a:p>
        </p:txBody>
      </p:sp>
    </p:spTree>
    <p:extLst>
      <p:ext uri="{BB962C8B-B14F-4D97-AF65-F5344CB8AC3E}">
        <p14:creationId xmlns:p14="http://schemas.microsoft.com/office/powerpoint/2010/main" val="18510914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034702"/>
                                        </p:tgtEl>
                                        <p:attrNameLst>
                                          <p:attrName>style.visibility</p:attrName>
                                        </p:attrNameLst>
                                      </p:cBhvr>
                                      <p:to>
                                        <p:strVal val="visible"/>
                                      </p:to>
                                    </p:set>
                                    <p:animEffect transition="in" filter="wipe(right)">
                                      <p:cBhvr>
                                        <p:cTn id="7" dur="500"/>
                                        <p:tgtEl>
                                          <p:spTgt spid="2034702"/>
                                        </p:tgtEl>
                                      </p:cBhvr>
                                    </p:animEffect>
                                  </p:childTnLst>
                                </p:cTn>
                              </p:par>
                            </p:childTnLst>
                          </p:cTn>
                        </p:par>
                        <p:par>
                          <p:cTn id="8" fill="hold" nodeType="afterGroup">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par>
                          <p:cTn id="12" fill="hold">
                            <p:stCondLst>
                              <p:cond delay="2700"/>
                            </p:stCondLst>
                            <p:childTnLst>
                              <p:par>
                                <p:cTn id="13" presetID="10" presetClass="entr" presetSubtype="0" fill="hold" grpId="0" nodeType="afterEffect">
                                  <p:stCondLst>
                                    <p:cond delay="70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702" grpId="0" animBg="1"/>
      <p:bldP spid="18" grpId="0" animBg="1"/>
      <p:bldP spid="17"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nvPr>
        </p:nvGraphicFramePr>
        <p:xfrm>
          <a:off x="-170223" y="1155700"/>
          <a:ext cx="8915401" cy="5889625"/>
        </p:xfrm>
        <a:graphic>
          <a:graphicData uri="http://schemas.openxmlformats.org/presentationml/2006/ole">
            <mc:AlternateContent xmlns:mc="http://schemas.openxmlformats.org/markup-compatibility/2006">
              <mc:Choice xmlns:v="urn:schemas-microsoft-com:vml" Requires="v">
                <p:oleObj spid="_x0000_s28482652" name="Chart" r:id="rId5" imgW="8267674" imgH="5495960" progId="MSGraph.Chart.8">
                  <p:embed followColorScheme="full"/>
                </p:oleObj>
              </mc:Choice>
              <mc:Fallback>
                <p:oleObj name="Chart" r:id="rId5" imgW="8267674" imgH="5495960" progId="MSGraph.Chart.8">
                  <p:embed followColorScheme="full"/>
                  <p:pic>
                    <p:nvPicPr>
                      <p:cNvPr id="0" name=""/>
                      <p:cNvPicPr>
                        <a:picLocks noChangeAspect="1" noChangeArrowheads="1"/>
                      </p:cNvPicPr>
                      <p:nvPr/>
                    </p:nvPicPr>
                    <p:blipFill>
                      <a:blip r:embed="rId6"/>
                      <a:srcRect/>
                      <a:stretch>
                        <a:fillRect/>
                      </a:stretch>
                    </p:blipFill>
                    <p:spPr bwMode="auto">
                      <a:xfrm>
                        <a:off x="-170223" y="1155700"/>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4"/>
          <p:cNvSpPr>
            <a:spLocks noChangeArrowheads="1"/>
          </p:cNvSpPr>
          <p:nvPr/>
        </p:nvSpPr>
        <p:spPr bwMode="auto">
          <a:xfrm>
            <a:off x="78807" y="6249802"/>
            <a:ext cx="8249055"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smtClean="0">
                <a:solidFill>
                  <a:srgbClr val="000000"/>
                </a:solidFill>
              </a:rPr>
              <a:t>Note: Data through 1934 are based on stock companies only. Data include state funds beginning in 1998.</a:t>
            </a:r>
            <a:endParaRPr lang="en-US" sz="1100" dirty="0">
              <a:solidFill>
                <a:srgbClr val="000000"/>
              </a:solidFill>
            </a:endParaRPr>
          </a:p>
          <a:p>
            <a:r>
              <a:rPr lang="en-US" sz="1100" dirty="0">
                <a:solidFill>
                  <a:srgbClr val="000000"/>
                </a:solidFill>
              </a:rPr>
              <a:t>Source:  </a:t>
            </a:r>
            <a:r>
              <a:rPr lang="en-US" sz="1100" dirty="0" smtClean="0">
                <a:solidFill>
                  <a:srgbClr val="000000"/>
                </a:solidFill>
              </a:rPr>
              <a:t>A.M. Best; Insurance </a:t>
            </a:r>
            <a:r>
              <a:rPr lang="en-US" sz="1100" dirty="0">
                <a:solidFill>
                  <a:srgbClr val="000000"/>
                </a:solidFill>
              </a:rPr>
              <a:t>Information </a:t>
            </a:r>
            <a:r>
              <a:rPr lang="en-US" sz="1100" dirty="0" smtClean="0">
                <a:solidFill>
                  <a:srgbClr val="000000"/>
                </a:solidFill>
              </a:rPr>
              <a:t>Institute.</a:t>
            </a:r>
            <a:endParaRPr lang="en-US" sz="1100" dirty="0">
              <a:solidFill>
                <a:srgbClr val="000000"/>
              </a:solidFill>
            </a:endParaRPr>
          </a:p>
        </p:txBody>
      </p:sp>
      <p:sp>
        <p:nvSpPr>
          <p:cNvPr id="16390" name="AutoShape 7"/>
          <p:cNvSpPr>
            <a:spLocks noChangeArrowheads="1"/>
          </p:cNvSpPr>
          <p:nvPr/>
        </p:nvSpPr>
        <p:spPr bwMode="auto">
          <a:xfrm>
            <a:off x="2833721" y="1946355"/>
            <a:ext cx="1810339" cy="692666"/>
          </a:xfrm>
          <a:prstGeom prst="wedgeRectCallout">
            <a:avLst>
              <a:gd name="adj1" fmla="val 71757"/>
              <a:gd name="adj2" fmla="val -317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Economic Shocks, Inflation:</a:t>
            </a:r>
          </a:p>
          <a:p>
            <a:pPr algn="ctr"/>
            <a:r>
              <a:rPr lang="en-US" sz="1200" b="1" dirty="0" smtClean="0">
                <a:solidFill>
                  <a:srgbClr val="000000"/>
                </a:solidFill>
              </a:rPr>
              <a:t>1976: 22.0</a:t>
            </a:r>
            <a:r>
              <a:rPr lang="en-US" sz="1200" b="1" dirty="0">
                <a:solidFill>
                  <a:srgbClr val="000000"/>
                </a:solidFill>
              </a:rPr>
              <a:t>%</a:t>
            </a:r>
            <a:endParaRPr lang="en-US" sz="1000" dirty="0">
              <a:solidFill>
                <a:srgbClr val="000000"/>
              </a:solidFill>
            </a:endParaRPr>
          </a:p>
        </p:txBody>
      </p:sp>
      <p:sp>
        <p:nvSpPr>
          <p:cNvPr id="16395" name="AutoShape 12"/>
          <p:cNvSpPr>
            <a:spLocks noChangeArrowheads="1"/>
          </p:cNvSpPr>
          <p:nvPr/>
        </p:nvSpPr>
        <p:spPr bwMode="auto">
          <a:xfrm>
            <a:off x="6188297" y="2045801"/>
            <a:ext cx="1299912" cy="432267"/>
          </a:xfrm>
          <a:prstGeom prst="wedgeRectCallout">
            <a:avLst>
              <a:gd name="adj1" fmla="val -54742"/>
              <a:gd name="adj2" fmla="val -2553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Tort Crisis</a:t>
            </a:r>
          </a:p>
          <a:p>
            <a:pPr algn="ctr"/>
            <a:r>
              <a:rPr lang="en-US" sz="1200" b="1" dirty="0" smtClean="0">
                <a:solidFill>
                  <a:srgbClr val="000000"/>
                </a:solidFill>
              </a:rPr>
              <a:t>1985/86: 22.2%</a:t>
            </a:r>
            <a:endParaRPr lang="en-US" sz="1000" dirty="0">
              <a:solidFill>
                <a:srgbClr val="000000"/>
              </a:solidFill>
            </a:endParaRPr>
          </a:p>
        </p:txBody>
      </p:sp>
      <p:sp>
        <p:nvSpPr>
          <p:cNvPr id="16396" name="AutoShape 13"/>
          <p:cNvSpPr>
            <a:spLocks noChangeArrowheads="1"/>
          </p:cNvSpPr>
          <p:nvPr/>
        </p:nvSpPr>
        <p:spPr bwMode="auto">
          <a:xfrm>
            <a:off x="7734617" y="2438994"/>
            <a:ext cx="1010561" cy="460880"/>
          </a:xfrm>
          <a:prstGeom prst="wedgeRectCallout">
            <a:avLst>
              <a:gd name="adj1" fmla="val -68899"/>
              <a:gd name="adj2" fmla="val 30453"/>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Post-9/11</a:t>
            </a:r>
          </a:p>
          <a:p>
            <a:pPr algn="ctr"/>
            <a:r>
              <a:rPr lang="en-US" sz="1200" b="1" dirty="0" smtClean="0">
                <a:solidFill>
                  <a:srgbClr val="000000"/>
                </a:solidFill>
              </a:rPr>
              <a:t>2002:15.3%</a:t>
            </a:r>
            <a:endParaRPr lang="en-US" sz="1000" dirty="0">
              <a:solidFill>
                <a:srgbClr val="000000"/>
              </a:solidFill>
            </a:endParaRPr>
          </a:p>
        </p:txBody>
      </p:sp>
      <p:sp>
        <p:nvSpPr>
          <p:cNvPr id="16402" name="AutoShape 19"/>
          <p:cNvSpPr>
            <a:spLocks noChangeArrowheads="1"/>
          </p:cNvSpPr>
          <p:nvPr/>
        </p:nvSpPr>
        <p:spPr bwMode="auto">
          <a:xfrm>
            <a:off x="5937549" y="4454339"/>
            <a:ext cx="1151052" cy="1040770"/>
          </a:xfrm>
          <a:prstGeom prst="wedgeRectCallout">
            <a:avLst>
              <a:gd name="adj1" fmla="val -64732"/>
              <a:gd name="adj2" fmla="val -100986"/>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Twin Recessions; Interest Rate Hikes</a:t>
            </a:r>
          </a:p>
          <a:p>
            <a:pPr algn="ctr"/>
            <a:r>
              <a:rPr lang="en-US" sz="1200" b="1" dirty="0" smtClean="0">
                <a:solidFill>
                  <a:srgbClr val="000000"/>
                </a:solidFill>
              </a:rPr>
              <a:t>1987: 3.7%</a:t>
            </a:r>
            <a:endParaRPr lang="en-US" sz="1000" dirty="0">
              <a:solidFill>
                <a:srgbClr val="000000"/>
              </a:solidFill>
            </a:endParaRPr>
          </a:p>
        </p:txBody>
      </p:sp>
      <p:sp>
        <p:nvSpPr>
          <p:cNvPr id="16403" name="AutoShape 20"/>
          <p:cNvSpPr>
            <a:spLocks noChangeArrowheads="1"/>
          </p:cNvSpPr>
          <p:nvPr/>
        </p:nvSpPr>
        <p:spPr bwMode="auto">
          <a:xfrm>
            <a:off x="7174191" y="5124913"/>
            <a:ext cx="1037547" cy="638895"/>
          </a:xfrm>
          <a:prstGeom prst="wedgeRectCallout">
            <a:avLst>
              <a:gd name="adj1" fmla="val 25014"/>
              <a:gd name="adj2" fmla="val -12258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Great Recession:2010: -4.9%</a:t>
            </a:r>
            <a:endParaRPr lang="en-US" sz="1000" dirty="0">
              <a:solidFill>
                <a:srgbClr val="000000"/>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29" name="AutoShape 8"/>
          <p:cNvSpPr>
            <a:spLocks noChangeArrowheads="1"/>
          </p:cNvSpPr>
          <p:nvPr/>
        </p:nvSpPr>
        <p:spPr bwMode="blackWhite">
          <a:xfrm>
            <a:off x="8211738" y="3046883"/>
            <a:ext cx="727671" cy="430787"/>
          </a:xfrm>
          <a:prstGeom prst="wedgeRectCallout">
            <a:avLst>
              <a:gd name="adj1" fmla="val -12519"/>
              <a:gd name="adj2" fmla="val 9965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2015E 4.1%</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2700" kern="0" dirty="0" smtClean="0">
                <a:latin typeface="Arial" panose="020B0604020202020204" pitchFamily="34" charset="0"/>
              </a:rPr>
              <a:t>NPW Premium Growth: Peaks &amp; Troughs in the P/C Insurance Industry, 1926 – 2015E</a:t>
            </a:r>
          </a:p>
        </p:txBody>
      </p:sp>
      <p:sp>
        <p:nvSpPr>
          <p:cNvPr id="24" name="AutoShape 6"/>
          <p:cNvSpPr>
            <a:spLocks noChangeArrowheads="1"/>
          </p:cNvSpPr>
          <p:nvPr/>
        </p:nvSpPr>
        <p:spPr bwMode="auto">
          <a:xfrm>
            <a:off x="1624324" y="5345880"/>
            <a:ext cx="1893939" cy="440407"/>
          </a:xfrm>
          <a:prstGeom prst="wedgeRectCallout">
            <a:avLst>
              <a:gd name="adj1" fmla="val -61774"/>
              <a:gd name="adj2" fmla="val -1346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Great Depression</a:t>
            </a:r>
          </a:p>
          <a:p>
            <a:pPr algn="ctr"/>
            <a:r>
              <a:rPr lang="en-US" sz="1200" b="1" dirty="0" smtClean="0">
                <a:solidFill>
                  <a:srgbClr val="000000"/>
                </a:solidFill>
              </a:rPr>
              <a:t>1932: -15.9% max drop</a:t>
            </a:r>
            <a:endParaRPr lang="en-US" sz="1000" dirty="0">
              <a:solidFill>
                <a:srgbClr val="000000"/>
              </a:solidFill>
            </a:endParaRPr>
          </a:p>
        </p:txBody>
      </p:sp>
      <p:sp>
        <p:nvSpPr>
          <p:cNvPr id="28" name="AutoShape 7"/>
          <p:cNvSpPr>
            <a:spLocks noChangeArrowheads="1"/>
          </p:cNvSpPr>
          <p:nvPr/>
        </p:nvSpPr>
        <p:spPr bwMode="auto">
          <a:xfrm>
            <a:off x="2102082" y="1155700"/>
            <a:ext cx="1560046" cy="398828"/>
          </a:xfrm>
          <a:prstGeom prst="wedgeRectCallout">
            <a:avLst>
              <a:gd name="adj1" fmla="val -19425"/>
              <a:gd name="adj2" fmla="val 8905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 WW II Peak:</a:t>
            </a:r>
          </a:p>
          <a:p>
            <a:pPr algn="ctr"/>
            <a:r>
              <a:rPr lang="en-US" sz="1200" b="1" dirty="0" smtClean="0">
                <a:solidFill>
                  <a:srgbClr val="000000"/>
                </a:solidFill>
              </a:rPr>
              <a:t>1947: 26.2%</a:t>
            </a:r>
            <a:endParaRPr lang="en-US" sz="1000" dirty="0">
              <a:solidFill>
                <a:srgbClr val="000000"/>
              </a:solidFill>
            </a:endParaRPr>
          </a:p>
        </p:txBody>
      </p:sp>
      <p:sp>
        <p:nvSpPr>
          <p:cNvPr id="30" name="AutoShape 7"/>
          <p:cNvSpPr>
            <a:spLocks noChangeArrowheads="1"/>
          </p:cNvSpPr>
          <p:nvPr/>
        </p:nvSpPr>
        <p:spPr bwMode="auto">
          <a:xfrm>
            <a:off x="971945" y="1924104"/>
            <a:ext cx="1196332" cy="489440"/>
          </a:xfrm>
          <a:prstGeom prst="wedgeRectCallout">
            <a:avLst>
              <a:gd name="adj1" fmla="val 36234"/>
              <a:gd name="adj2" fmla="val 10254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Start of WW II</a:t>
            </a:r>
          </a:p>
          <a:p>
            <a:pPr algn="ctr"/>
            <a:r>
              <a:rPr lang="en-US" sz="1200" b="1" dirty="0" smtClean="0">
                <a:solidFill>
                  <a:srgbClr val="000000"/>
                </a:solidFill>
              </a:rPr>
              <a:t>1941: 15.8%</a:t>
            </a:r>
            <a:endParaRPr lang="en-US" sz="1000" dirty="0">
              <a:solidFill>
                <a:srgbClr val="000000"/>
              </a:solidFill>
            </a:endParaRPr>
          </a:p>
        </p:txBody>
      </p:sp>
      <p:sp>
        <p:nvSpPr>
          <p:cNvPr id="31" name="AutoShape 6"/>
          <p:cNvSpPr>
            <a:spLocks noChangeArrowheads="1"/>
          </p:cNvSpPr>
          <p:nvPr/>
        </p:nvSpPr>
        <p:spPr bwMode="blackWhite">
          <a:xfrm>
            <a:off x="2959655" y="4125731"/>
            <a:ext cx="2854763" cy="1145800"/>
          </a:xfrm>
          <a:prstGeom prst="wedgeRectCallout">
            <a:avLst>
              <a:gd name="adj1" fmla="val -7240"/>
              <a:gd name="adj2" fmla="val -815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1950-70: Extended period of stability in growth and profitability.  Low interest rates, low inflation, “Bureau” rate regulation all played a role</a:t>
            </a:r>
            <a:endParaRPr lang="en-US" sz="1400" b="1" dirty="0">
              <a:solidFill>
                <a:schemeClr val="bg1"/>
              </a:solidFill>
              <a:cs typeface="+mn-cs"/>
            </a:endParaRPr>
          </a:p>
        </p:txBody>
      </p:sp>
      <p:sp>
        <p:nvSpPr>
          <p:cNvPr id="32" name="AutoShape 6"/>
          <p:cNvSpPr>
            <a:spLocks noChangeArrowheads="1"/>
          </p:cNvSpPr>
          <p:nvPr/>
        </p:nvSpPr>
        <p:spPr bwMode="blackWhite">
          <a:xfrm>
            <a:off x="3940215" y="1026522"/>
            <a:ext cx="3231916" cy="869168"/>
          </a:xfrm>
          <a:prstGeom prst="wedgeRectCallout">
            <a:avLst>
              <a:gd name="adj1" fmla="val 14"/>
              <a:gd name="adj2" fmla="val 839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1970-90: Peak premium growth was much higher in this period while troughs were comparable.  Rapid inflation, economic volatility, high interest rates, tort environment all played roles</a:t>
            </a:r>
            <a:endParaRPr lang="en-US" sz="1200" b="1" dirty="0">
              <a:solidFill>
                <a:schemeClr val="bg1"/>
              </a:solidFill>
              <a:cs typeface="+mn-cs"/>
            </a:endParaRPr>
          </a:p>
        </p:txBody>
      </p:sp>
      <p:sp>
        <p:nvSpPr>
          <p:cNvPr id="26" name="AutoShape 6"/>
          <p:cNvSpPr>
            <a:spLocks noChangeArrowheads="1"/>
          </p:cNvSpPr>
          <p:nvPr/>
        </p:nvSpPr>
        <p:spPr bwMode="blackWhite">
          <a:xfrm>
            <a:off x="6270172" y="2639118"/>
            <a:ext cx="1001490" cy="590645"/>
          </a:xfrm>
          <a:prstGeom prst="wedgeRectCallout">
            <a:avLst>
              <a:gd name="adj1" fmla="val 824"/>
              <a:gd name="adj2" fmla="val 1016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1988-2000: Period of inter-cycle stability</a:t>
            </a:r>
            <a:endParaRPr lang="en-US" sz="1050" b="1" dirty="0">
              <a:solidFill>
                <a:schemeClr val="bg1"/>
              </a:solidFill>
              <a:cs typeface="+mn-cs"/>
            </a:endParaRPr>
          </a:p>
        </p:txBody>
      </p:sp>
      <p:sp>
        <p:nvSpPr>
          <p:cNvPr id="34" name="AutoShape 6"/>
          <p:cNvSpPr>
            <a:spLocks noChangeArrowheads="1"/>
          </p:cNvSpPr>
          <p:nvPr/>
        </p:nvSpPr>
        <p:spPr bwMode="blackWhite">
          <a:xfrm>
            <a:off x="8170632" y="4005943"/>
            <a:ext cx="922303" cy="1118970"/>
          </a:xfrm>
          <a:prstGeom prst="wedgeRectCallout">
            <a:avLst>
              <a:gd name="adj1" fmla="val -7674"/>
              <a:gd name="adj2" fmla="val -6414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2010-20XX? Post-recession period of stable growth?</a:t>
            </a:r>
            <a:endParaRPr lang="en-US" sz="1050" b="1" dirty="0">
              <a:solidFill>
                <a:schemeClr val="bg1"/>
              </a:solidFill>
              <a:cs typeface="+mn-cs"/>
            </a:endParaRPr>
          </a:p>
        </p:txBody>
      </p:sp>
    </p:spTree>
    <p:custDataLst>
      <p:tags r:id="rId2"/>
    </p:custDataLst>
    <p:extLst>
      <p:ext uri="{BB962C8B-B14F-4D97-AF65-F5344CB8AC3E}">
        <p14:creationId xmlns:p14="http://schemas.microsoft.com/office/powerpoint/2010/main" val="35136703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32"/>
                                        </p:tgtEl>
                                        <p:attrNameLst>
                                          <p:attrName>style.visibility</p:attrName>
                                        </p:attrNameLst>
                                      </p:cBhvr>
                                      <p:to>
                                        <p:strVal val="visible"/>
                                      </p:to>
                                    </p:set>
                                    <p:animEffect transition="in" filter="wipe(right)">
                                      <p:cBhvr>
                                        <p:cTn id="11" dur="500"/>
                                        <p:tgtEl>
                                          <p:spTgt spid="32"/>
                                        </p:tgtEl>
                                      </p:cBhvr>
                                    </p:animEffect>
                                  </p:childTnLst>
                                </p:cTn>
                              </p:par>
                            </p:childTnLst>
                          </p:cTn>
                        </p:par>
                        <p:par>
                          <p:cTn id="12" fill="hold">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26"/>
                                        </p:tgtEl>
                                        <p:attrNameLst>
                                          <p:attrName>style.visibility</p:attrName>
                                        </p:attrNameLst>
                                      </p:cBhvr>
                                      <p:to>
                                        <p:strVal val="visible"/>
                                      </p:to>
                                    </p:set>
                                    <p:animEffect transition="in" filter="wipe(right)">
                                      <p:cBhvr>
                                        <p:cTn id="15" dur="500"/>
                                        <p:tgtEl>
                                          <p:spTgt spid="26"/>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34"/>
                                        </p:tgtEl>
                                        <p:attrNameLst>
                                          <p:attrName>style.visibility</p:attrName>
                                        </p:attrNameLst>
                                      </p:cBhvr>
                                      <p:to>
                                        <p:strVal val="visible"/>
                                      </p:to>
                                    </p:set>
                                    <p:animEffect transition="in" filter="wipe(right)">
                                      <p:cBhvr>
                                        <p:cTn id="1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26" grpId="0" animBg="1"/>
      <p:bldP spid="3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54</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2007-2014</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2893938428"/>
              </p:ext>
            </p:extLst>
          </p:nvPr>
        </p:nvGraphicFramePr>
        <p:xfrm>
          <a:off x="53975" y="1708150"/>
          <a:ext cx="9121775" cy="4689475"/>
        </p:xfrm>
        <a:graphic>
          <a:graphicData uri="http://schemas.openxmlformats.org/presentationml/2006/ole">
            <mc:AlternateContent xmlns:mc="http://schemas.openxmlformats.org/markup-compatibility/2006">
              <mc:Choice xmlns:v="urn:schemas-microsoft-com:vml" Requires="v">
                <p:oleObj spid="_x0000_s28332332" name="Chart" r:id="rId4" imgW="5880039" imgH="3022508" progId="MSGraph.Chart.8">
                  <p:embed followColorScheme="full"/>
                </p:oleObj>
              </mc:Choice>
              <mc:Fallback>
                <p:oleObj name="Chart" r:id="rId4" imgW="5880039" imgH="3022508" progId="MSGraph.Chart.8">
                  <p:embed followColorScheme="full"/>
                  <p:pic>
                    <p:nvPicPr>
                      <p:cNvPr id="0" name=""/>
                      <p:cNvPicPr>
                        <a:picLocks noChangeAspect="1" noChangeArrowheads="1"/>
                      </p:cNvPicPr>
                      <p:nvPr/>
                    </p:nvPicPr>
                    <p:blipFill>
                      <a:blip r:embed="rId5"/>
                      <a:srcRect/>
                      <a:stretch>
                        <a:fillRect/>
                      </a:stretch>
                    </p:blipFill>
                    <p:spPr bwMode="auto">
                      <a:xfrm>
                        <a:off x="53975" y="1708150"/>
                        <a:ext cx="9121775" cy="4689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579826"/>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3358490" y="1629112"/>
            <a:ext cx="3677829" cy="1298758"/>
          </a:xfrm>
          <a:prstGeom prst="wedgeRectCallout">
            <a:avLst>
              <a:gd name="adj1" fmla="val -106309"/>
              <a:gd name="adj2" fmla="val 3851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North Dakota was the country’s growth leader over the past 7 years with premiums written expanding  by 70.7%, fueled by the state’s energy boom</a:t>
            </a:r>
            <a:endParaRPr lang="en-US" b="1" dirty="0">
              <a:solidFill>
                <a:schemeClr val="bg1"/>
              </a:solidFill>
            </a:endParaRPr>
          </a:p>
        </p:txBody>
      </p:sp>
      <p:sp>
        <p:nvSpPr>
          <p:cNvPr id="10" name="Text Box 6"/>
          <p:cNvSpPr txBox="1">
            <a:spLocks noChangeArrowheads="1"/>
          </p:cNvSpPr>
          <p:nvPr/>
        </p:nvSpPr>
        <p:spPr bwMode="blackWhite">
          <a:xfrm>
            <a:off x="4865077" y="3145097"/>
            <a:ext cx="3914775" cy="930796"/>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Total P/C</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13.0%</a:t>
            </a:r>
            <a:endParaRPr lang="en-US" sz="1600" b="1" dirty="0">
              <a:solidFill>
                <a:schemeClr val="bg1"/>
              </a:solidFill>
              <a:cs typeface="+mn-cs"/>
            </a:endParaRPr>
          </a:p>
        </p:txBody>
      </p:sp>
    </p:spTree>
    <p:extLst>
      <p:ext uri="{BB962C8B-B14F-4D97-AF65-F5344CB8AC3E}">
        <p14:creationId xmlns:p14="http://schemas.microsoft.com/office/powerpoint/2010/main" val="37252042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10" presetClass="entr" presetSubtype="0"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55</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2007-2014</a:t>
            </a:r>
          </a:p>
        </p:txBody>
      </p:sp>
      <p:graphicFrame>
        <p:nvGraphicFramePr>
          <p:cNvPr id="84994" name="Object 3"/>
          <p:cNvGraphicFramePr>
            <a:graphicFrameLocks noGrp="1" noChangeAspect="1"/>
          </p:cNvGraphicFramePr>
          <p:nvPr>
            <p:ph idx="4294967295"/>
            <p:extLst>
              <p:ext uri="{D42A27DB-BD31-4B8C-83A1-F6EECF244321}">
                <p14:modId xmlns:p14="http://schemas.microsoft.com/office/powerpoint/2010/main" val="1593781036"/>
              </p:ext>
            </p:extLst>
          </p:nvPr>
        </p:nvGraphicFramePr>
        <p:xfrm>
          <a:off x="4763" y="1793875"/>
          <a:ext cx="9132887" cy="4714875"/>
        </p:xfrm>
        <a:graphic>
          <a:graphicData uri="http://schemas.openxmlformats.org/presentationml/2006/ole">
            <mc:AlternateContent xmlns:mc="http://schemas.openxmlformats.org/markup-compatibility/2006">
              <mc:Choice xmlns:v="urn:schemas-microsoft-com:vml" Requires="v">
                <p:oleObj spid="_x0000_s28333357" name="Chart" r:id="rId4" imgW="8820267" imgH="4552881" progId="MSGraph.Chart.8">
                  <p:embed followColorScheme="full"/>
                </p:oleObj>
              </mc:Choice>
              <mc:Fallback>
                <p:oleObj name="Chart" r:id="rId4" imgW="8820267" imgH="4552881" progId="MSGraph.Chart.8">
                  <p:embed followColorScheme="full"/>
                  <p:pic>
                    <p:nvPicPr>
                      <p:cNvPr id="0" name=""/>
                      <p:cNvPicPr>
                        <a:picLocks noChangeAspect="1" noChangeArrowheads="1"/>
                      </p:cNvPicPr>
                      <p:nvPr/>
                    </p:nvPicPr>
                    <p:blipFill>
                      <a:blip r:embed="rId5"/>
                      <a:srcRect/>
                      <a:stretch>
                        <a:fillRect/>
                      </a:stretch>
                    </p:blipFill>
                    <p:spPr bwMode="auto">
                      <a:xfrm>
                        <a:off x="4763" y="1793875"/>
                        <a:ext cx="9132887" cy="471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580232"/>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809398" y="4151312"/>
            <a:ext cx="3062749" cy="1230312"/>
          </a:xfrm>
          <a:prstGeom prst="wedgeRectCallout">
            <a:avLst>
              <a:gd name="adj1" fmla="val 102710"/>
              <a:gd name="adj2" fmla="val 814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Growth was negative in 4 states and DC between 2007 and 2014</a:t>
            </a:r>
            <a:endParaRPr lang="en-US" b="1" dirty="0">
              <a:solidFill>
                <a:schemeClr val="bg1"/>
              </a:solidFill>
            </a:endParaRPr>
          </a:p>
        </p:txBody>
      </p:sp>
    </p:spTree>
    <p:extLst>
      <p:ext uri="{BB962C8B-B14F-4D97-AF65-F5344CB8AC3E}">
        <p14:creationId xmlns:p14="http://schemas.microsoft.com/office/powerpoint/2010/main" val="8569347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56</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2007-2014</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3629399081"/>
              </p:ext>
            </p:extLst>
          </p:nvPr>
        </p:nvGraphicFramePr>
        <p:xfrm>
          <a:off x="36513" y="1712913"/>
          <a:ext cx="9051925" cy="4697412"/>
        </p:xfrm>
        <a:graphic>
          <a:graphicData uri="http://schemas.openxmlformats.org/presentationml/2006/ole">
            <mc:AlternateContent xmlns:mc="http://schemas.openxmlformats.org/markup-compatibility/2006">
              <mc:Choice xmlns:v="urn:schemas-microsoft-com:vml" Requires="v">
                <p:oleObj spid="_x0000_s28338475" name="Chart" r:id="rId4" imgW="5873798" imgH="3047861" progId="MSGraph.Chart.8">
                  <p:embed followColorScheme="full"/>
                </p:oleObj>
              </mc:Choice>
              <mc:Fallback>
                <p:oleObj name="Chart" r:id="rId4" imgW="5873798" imgH="3047861" progId="MSGraph.Chart.8">
                  <p:embed followColorScheme="full"/>
                  <p:pic>
                    <p:nvPicPr>
                      <p:cNvPr id="0" name=""/>
                      <p:cNvPicPr>
                        <a:picLocks noChangeAspect="1" noChangeArrowheads="1"/>
                      </p:cNvPicPr>
                      <p:nvPr/>
                    </p:nvPicPr>
                    <p:blipFill>
                      <a:blip r:embed="rId5"/>
                      <a:srcRect/>
                      <a:stretch>
                        <a:fillRect/>
                      </a:stretch>
                    </p:blipFill>
                    <p:spPr bwMode="auto">
                      <a:xfrm>
                        <a:off x="36513" y="1712913"/>
                        <a:ext cx="9051925" cy="4697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43096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023345" y="2143125"/>
            <a:ext cx="2548655" cy="1526622"/>
          </a:xfrm>
          <a:prstGeom prst="wedgeRectCallout">
            <a:avLst>
              <a:gd name="adj1" fmla="val -69817"/>
              <a:gd name="adj2" fmla="val 2536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43 states showed commercial lines growth from 2007 through 2014</a:t>
            </a:r>
            <a:endParaRPr lang="en-US" b="1" dirty="0">
              <a:solidFill>
                <a:schemeClr val="bg1"/>
              </a:solidFill>
            </a:endParaRPr>
          </a:p>
        </p:txBody>
      </p:sp>
      <p:sp>
        <p:nvSpPr>
          <p:cNvPr id="10" name="Text Box 6"/>
          <p:cNvSpPr txBox="1">
            <a:spLocks noChangeArrowheads="1"/>
          </p:cNvSpPr>
          <p:nvPr/>
        </p:nvSpPr>
        <p:spPr bwMode="blackWhite">
          <a:xfrm>
            <a:off x="4933584" y="2192215"/>
            <a:ext cx="4062412" cy="98571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Commercial</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5.9%</a:t>
            </a:r>
            <a:endParaRPr lang="en-US" sz="1600" b="1" dirty="0">
              <a:solidFill>
                <a:schemeClr val="bg1"/>
              </a:solidFill>
              <a:cs typeface="+mn-cs"/>
            </a:endParaRPr>
          </a:p>
        </p:txBody>
      </p:sp>
    </p:spTree>
    <p:extLst>
      <p:ext uri="{BB962C8B-B14F-4D97-AF65-F5344CB8AC3E}">
        <p14:creationId xmlns:p14="http://schemas.microsoft.com/office/powerpoint/2010/main" val="40197123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10" presetClass="entr" presetSubtype="0"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57</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2007-2014</a:t>
            </a:r>
          </a:p>
        </p:txBody>
      </p:sp>
      <p:graphicFrame>
        <p:nvGraphicFramePr>
          <p:cNvPr id="84994" name="Object 3"/>
          <p:cNvGraphicFramePr>
            <a:graphicFrameLocks noGrp="1" noChangeAspect="1"/>
          </p:cNvGraphicFramePr>
          <p:nvPr>
            <p:ph idx="4294967295"/>
            <p:extLst>
              <p:ext uri="{D42A27DB-BD31-4B8C-83A1-F6EECF244321}">
                <p14:modId xmlns:p14="http://schemas.microsoft.com/office/powerpoint/2010/main" val="1125357083"/>
              </p:ext>
            </p:extLst>
          </p:nvPr>
        </p:nvGraphicFramePr>
        <p:xfrm>
          <a:off x="17463" y="1951038"/>
          <a:ext cx="9107487" cy="4686300"/>
        </p:xfrm>
        <a:graphic>
          <a:graphicData uri="http://schemas.openxmlformats.org/presentationml/2006/ole">
            <mc:AlternateContent xmlns:mc="http://schemas.openxmlformats.org/markup-compatibility/2006">
              <mc:Choice xmlns:v="urn:schemas-microsoft-com:vml" Requires="v">
                <p:oleObj spid="_x0000_s28339499" name="Chart" r:id="rId4" imgW="8810697" imgH="4533761" progId="MSGraph.Chart.8">
                  <p:embed followColorScheme="full"/>
                </p:oleObj>
              </mc:Choice>
              <mc:Fallback>
                <p:oleObj name="Chart" r:id="rId4" imgW="8810697" imgH="4533761" progId="MSGraph.Chart.8">
                  <p:embed followColorScheme="full"/>
                  <p:pic>
                    <p:nvPicPr>
                      <p:cNvPr id="0" name=""/>
                      <p:cNvPicPr>
                        <a:picLocks noChangeAspect="1" noChangeArrowheads="1"/>
                      </p:cNvPicPr>
                      <p:nvPr/>
                    </p:nvPicPr>
                    <p:blipFill>
                      <a:blip r:embed="rId5"/>
                      <a:srcRect/>
                      <a:stretch>
                        <a:fillRect/>
                      </a:stretch>
                    </p:blipFill>
                    <p:spPr bwMode="auto">
                      <a:xfrm>
                        <a:off x="17463" y="1951038"/>
                        <a:ext cx="9107487" cy="468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9" name="AutoShape 7"/>
          <p:cNvSpPr>
            <a:spLocks noChangeArrowheads="1"/>
          </p:cNvSpPr>
          <p:nvPr/>
        </p:nvSpPr>
        <p:spPr bwMode="blackWhite">
          <a:xfrm>
            <a:off x="4845148" y="1819279"/>
            <a:ext cx="3898801" cy="887177"/>
          </a:xfrm>
          <a:prstGeom prst="wedgeRectCallout">
            <a:avLst>
              <a:gd name="adj1" fmla="val -73420"/>
              <a:gd name="adj2" fmla="val 5728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Nearly half the states have yet to see commercial lines premium volume return to pre-crisis levels</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40332506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58</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Pricing Trends</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581025" y="4094162"/>
            <a:ext cx="7842715"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rgbClr val="FF6801"/>
              </a:buClr>
            </a:pPr>
            <a:r>
              <a:rPr lang="en-US" sz="4000" b="1" dirty="0">
                <a:solidFill>
                  <a:srgbClr val="225A7A"/>
                </a:solidFill>
              </a:rPr>
              <a:t>Personal Lines </a:t>
            </a:r>
            <a:r>
              <a:rPr lang="en-US" sz="4000" b="1" dirty="0" smtClean="0">
                <a:solidFill>
                  <a:srgbClr val="225A7A"/>
                </a:solidFill>
              </a:rPr>
              <a:t>Pricing Is </a:t>
            </a:r>
            <a:r>
              <a:rPr lang="en-US" sz="4000" b="1" dirty="0">
                <a:solidFill>
                  <a:srgbClr val="225A7A"/>
                </a:solidFill>
              </a:rPr>
              <a:t>Up</a:t>
            </a:r>
            <a:endParaRPr lang="en-US" sz="4000" b="1" i="1" dirty="0">
              <a:solidFill>
                <a:srgbClr val="225A7A"/>
              </a:solidFill>
            </a:endParaRP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Survey Results Suggest Commercial Pricing Has Flattened Out</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58</a:t>
            </a:fld>
            <a:endParaRPr lang="en-US"/>
          </a:p>
        </p:txBody>
      </p:sp>
    </p:spTree>
    <p:extLst>
      <p:ext uri="{BB962C8B-B14F-4D97-AF65-F5344CB8AC3E}">
        <p14:creationId xmlns:p14="http://schemas.microsoft.com/office/powerpoint/2010/main" val="960129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59</a:t>
            </a:fld>
            <a:endParaRPr lang="en-US" sz="900"/>
          </a:p>
        </p:txBody>
      </p:sp>
      <p:sp>
        <p:nvSpPr>
          <p:cNvPr id="11270" name="Rectangle 7"/>
          <p:cNvSpPr>
            <a:spLocks noGrp="1" noChangeArrowheads="1"/>
          </p:cNvSpPr>
          <p:nvPr>
            <p:ph type="title" idx="4294967295"/>
          </p:nvPr>
        </p:nvSpPr>
        <p:spPr>
          <a:xfrm>
            <a:off x="450850" y="161925"/>
            <a:ext cx="7400925" cy="860425"/>
          </a:xfrm>
        </p:spPr>
        <p:txBody>
          <a:bodyPr/>
          <a:lstStyle/>
          <a:p>
            <a:r>
              <a:rPr lang="en-US" dirty="0" smtClean="0"/>
              <a:t>Monthly Change in Auto Insurance Prices, 1991–2015*</a:t>
            </a:r>
          </a:p>
        </p:txBody>
      </p:sp>
      <p:sp>
        <p:nvSpPr>
          <p:cNvPr id="11271" name="Text Box 5"/>
          <p:cNvSpPr txBox="1">
            <a:spLocks noChangeArrowheads="1"/>
          </p:cNvSpPr>
          <p:nvPr/>
        </p:nvSpPr>
        <p:spPr bwMode="auto">
          <a:xfrm>
            <a:off x="0" y="6207125"/>
            <a:ext cx="8724900" cy="6508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*Percentage change from same month in prior year; through </a:t>
            </a:r>
            <a:r>
              <a:rPr lang="en-US" sz="1100" dirty="0" smtClean="0"/>
              <a:t>Sept. 2015; </a:t>
            </a:r>
            <a:r>
              <a:rPr lang="en-US" sz="1100" dirty="0"/>
              <a:t>seasonally adjusted</a:t>
            </a:r>
          </a:p>
          <a:p>
            <a:pPr eaLnBrk="0" hangingPunct="0">
              <a:lnSpc>
                <a:spcPct val="85000"/>
              </a:lnSpc>
              <a:spcBef>
                <a:spcPct val="25000"/>
              </a:spcBef>
              <a:buClr>
                <a:schemeClr val="accent2"/>
              </a:buClr>
              <a:buFont typeface="Wingdings" pitchFamily="2" charset="2"/>
              <a:buNone/>
            </a:pP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US Bureau of Labor Statistics;  National Bureau of Economic Research (recession dates); Insurance Information Institutes.</a:t>
            </a:r>
          </a:p>
        </p:txBody>
      </p:sp>
      <p:graphicFrame>
        <p:nvGraphicFramePr>
          <p:cNvPr id="11266" name="Object 8"/>
          <p:cNvGraphicFramePr>
            <a:graphicFrameLocks noChangeAspect="1"/>
          </p:cNvGraphicFramePr>
          <p:nvPr>
            <p:extLst>
              <p:ext uri="{D42A27DB-BD31-4B8C-83A1-F6EECF244321}">
                <p14:modId xmlns:p14="http://schemas.microsoft.com/office/powerpoint/2010/main" val="4052864003"/>
              </p:ext>
            </p:extLst>
          </p:nvPr>
        </p:nvGraphicFramePr>
        <p:xfrm>
          <a:off x="377825" y="1371805"/>
          <a:ext cx="8343900" cy="4838700"/>
        </p:xfrm>
        <a:graphic>
          <a:graphicData uri="http://schemas.openxmlformats.org/presentationml/2006/ole">
            <mc:AlternateContent xmlns:mc="http://schemas.openxmlformats.org/markup-compatibility/2006">
              <mc:Choice xmlns:v="urn:schemas-microsoft-com:vml" Requires="v">
                <p:oleObj spid="_x0000_s28422322" name="Chart" r:id="rId4" imgW="8343822" imgH="4381639" progId="MSGraph.Chart.8">
                  <p:embed followColorScheme="full"/>
                </p:oleObj>
              </mc:Choice>
              <mc:Fallback>
                <p:oleObj name="Chart" r:id="rId4" imgW="8343822" imgH="4381639" progId="MSGraph.Chart.8">
                  <p:embed followColorScheme="full"/>
                  <p:pic>
                    <p:nvPicPr>
                      <p:cNvPr id="0" name=""/>
                      <p:cNvPicPr>
                        <a:picLocks noChangeAspect="1" noChangeArrowheads="1"/>
                      </p:cNvPicPr>
                      <p:nvPr/>
                    </p:nvPicPr>
                    <p:blipFill>
                      <a:blip r:embed="rId5"/>
                      <a:srcRect/>
                      <a:stretch>
                        <a:fillRect/>
                      </a:stretch>
                    </p:blipFill>
                    <p:spPr bwMode="gray">
                      <a:xfrm>
                        <a:off x="377825" y="1371805"/>
                        <a:ext cx="8343900"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1760417" y="1125538"/>
            <a:ext cx="2701032" cy="1312862"/>
          </a:xfrm>
          <a:prstGeom prst="wedgeRectCallout">
            <a:avLst>
              <a:gd name="adj1" fmla="val -16698"/>
              <a:gd name="adj2" fmla="val 359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a:solidFill>
                  <a:schemeClr val="bg1"/>
                </a:solidFill>
              </a:rPr>
              <a:t>Cyclical peaks in PP Auto tend to occur </a:t>
            </a:r>
            <a:r>
              <a:rPr lang="en-US" sz="1600" b="1" dirty="0" smtClean="0">
                <a:solidFill>
                  <a:schemeClr val="bg1"/>
                </a:solidFill>
              </a:rPr>
              <a:t>roughly every </a:t>
            </a:r>
            <a:r>
              <a:rPr lang="en-US" sz="1600" b="1" dirty="0">
                <a:solidFill>
                  <a:schemeClr val="bg1"/>
                </a:solidFill>
              </a:rPr>
              <a:t>10 years (early 1990s, early 2000s and likely the early 2010s)</a:t>
            </a:r>
            <a:endParaRPr lang="en-US" sz="1600" b="1" dirty="0">
              <a:solidFill>
                <a:schemeClr val="bg1"/>
              </a:solidFill>
              <a:latin typeface="Arial" pitchFamily="34" charset="0"/>
            </a:endParaRPr>
          </a:p>
        </p:txBody>
      </p:sp>
      <p:sp>
        <p:nvSpPr>
          <p:cNvPr id="9" name="AutoShape 6"/>
          <p:cNvSpPr>
            <a:spLocks noChangeArrowheads="1"/>
          </p:cNvSpPr>
          <p:nvPr/>
        </p:nvSpPr>
        <p:spPr bwMode="blackWhite">
          <a:xfrm>
            <a:off x="1525194" y="4280256"/>
            <a:ext cx="1743075" cy="1143000"/>
          </a:xfrm>
          <a:prstGeom prst="wedgeRectCallout">
            <a:avLst>
              <a:gd name="adj1" fmla="val 111292"/>
              <a:gd name="adj2" fmla="val -895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“Hard” markets tend to occur during recessionary periods</a:t>
            </a:r>
          </a:p>
        </p:txBody>
      </p:sp>
      <p:sp>
        <p:nvSpPr>
          <p:cNvPr id="10" name="AutoShape 6"/>
          <p:cNvSpPr>
            <a:spLocks noChangeArrowheads="1"/>
          </p:cNvSpPr>
          <p:nvPr/>
        </p:nvSpPr>
        <p:spPr bwMode="blackWhite">
          <a:xfrm>
            <a:off x="5742043" y="1864513"/>
            <a:ext cx="1944483" cy="954088"/>
          </a:xfrm>
          <a:prstGeom prst="wedgeRectCallout">
            <a:avLst>
              <a:gd name="adj1" fmla="val 25328"/>
              <a:gd name="adj2" fmla="val 8244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Pricing peak occurred in late 2010 at 5.3%, falling to 2.8% by Mar. 2012</a:t>
            </a:r>
            <a:endParaRPr lang="en-US" sz="1400" b="1" dirty="0">
              <a:solidFill>
                <a:schemeClr val="bg1"/>
              </a:solidFill>
            </a:endParaRPr>
          </a:p>
        </p:txBody>
      </p:sp>
      <p:sp>
        <p:nvSpPr>
          <p:cNvPr id="11" name="AutoShape 6"/>
          <p:cNvSpPr>
            <a:spLocks noChangeArrowheads="1"/>
          </p:cNvSpPr>
          <p:nvPr/>
        </p:nvSpPr>
        <p:spPr bwMode="blackWhite">
          <a:xfrm>
            <a:off x="7443018" y="4424516"/>
            <a:ext cx="1636349" cy="1052265"/>
          </a:xfrm>
          <a:prstGeom prst="wedgeRectCallout">
            <a:avLst>
              <a:gd name="adj1" fmla="val 24129"/>
              <a:gd name="adj2" fmla="val -1543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Sept. 2015 reading of 5.5% is up from 4.2%</a:t>
            </a:r>
            <a:br>
              <a:rPr lang="en-US" sz="1400" b="1" dirty="0" smtClean="0">
                <a:solidFill>
                  <a:schemeClr val="bg1"/>
                </a:solidFill>
              </a:rPr>
            </a:br>
            <a:r>
              <a:rPr lang="en-US" sz="1400" b="1" dirty="0" smtClean="0">
                <a:solidFill>
                  <a:schemeClr val="bg1"/>
                </a:solidFill>
              </a:rPr>
              <a:t>a year earlier</a:t>
            </a:r>
            <a:endParaRPr lang="en-US" sz="1400" b="1" dirty="0">
              <a:solidFill>
                <a:schemeClr val="bg1"/>
              </a:solidFill>
            </a:endParaRPr>
          </a:p>
        </p:txBody>
      </p:sp>
    </p:spTree>
    <p:extLst>
      <p:ext uri="{BB962C8B-B14F-4D97-AF65-F5344CB8AC3E}">
        <p14:creationId xmlns:p14="http://schemas.microsoft.com/office/powerpoint/2010/main" val="27615349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2700"/>
                            </p:stCondLst>
                            <p:childTnLst>
                              <p:par>
                                <p:cTn id="13" presetID="22" presetClass="entr" presetSubtype="2"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par>
                          <p:cTn id="16" fill="hold">
                            <p:stCondLst>
                              <p:cond delay="4200"/>
                            </p:stCondLst>
                            <p:childTnLst>
                              <p:par>
                                <p:cTn id="17" presetID="22" presetClass="entr" presetSubtype="2" fill="hold" grpId="0" nodeType="after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a:xfrm>
            <a:off x="-824734" y="6982688"/>
            <a:ext cx="1352550" cy="117725"/>
          </a:xfrm>
          <a:noFill/>
        </p:spPr>
        <p:txBody>
          <a:bodyPr/>
          <a:lstStyle/>
          <a:p>
            <a:r>
              <a:rPr lang="en-US" smtClean="0"/>
              <a:t>12/01/09 - 9pm</a:t>
            </a:r>
          </a:p>
        </p:txBody>
      </p:sp>
      <p:sp>
        <p:nvSpPr>
          <p:cNvPr id="2052" name="Rectangle 106"/>
          <p:cNvSpPr>
            <a:spLocks noGrp="1" noChangeArrowheads="1"/>
          </p:cNvSpPr>
          <p:nvPr>
            <p:ph type="ftr" sz="quarter" idx="11"/>
          </p:nvPr>
        </p:nvSpPr>
        <p:spPr>
          <a:xfrm>
            <a:off x="1785116" y="6982688"/>
            <a:ext cx="3752850" cy="117725"/>
          </a:xfrm>
          <a:noFill/>
        </p:spPr>
        <p:txBody>
          <a:bodyPr/>
          <a:lstStyle/>
          <a:p>
            <a:r>
              <a:rPr lang="en-US" smtClean="0"/>
              <a:t>eSlide – P6466 – The Financial Crisis and the Future of the P/C</a:t>
            </a:r>
          </a:p>
        </p:txBody>
      </p:sp>
      <p:sp>
        <p:nvSpPr>
          <p:cNvPr id="2053" name="Rectangle 110"/>
          <p:cNvSpPr>
            <a:spLocks noGrp="1" noChangeArrowheads="1"/>
          </p:cNvSpPr>
          <p:nvPr>
            <p:ph type="sldNum" sz="quarter" idx="12"/>
          </p:nvPr>
        </p:nvSpPr>
        <p:spPr>
          <a:xfrm>
            <a:off x="8199384" y="6428733"/>
            <a:ext cx="447675" cy="117725"/>
          </a:xfrm>
          <a:noFill/>
        </p:spPr>
        <p:txBody>
          <a:bodyPr/>
          <a:lstStyle/>
          <a:p>
            <a:fld id="{711F9022-1FFB-4FAE-BDFD-22A5219EA810}" type="slidenum">
              <a:rPr lang="en-US" smtClean="0"/>
              <a:pPr/>
              <a:t>6</a:t>
            </a:fld>
            <a:endParaRPr lang="en-US" dirty="0" smtClean="0"/>
          </a:p>
        </p:txBody>
      </p:sp>
      <p:sp>
        <p:nvSpPr>
          <p:cNvPr id="2054" name="Rectangle 2"/>
          <p:cNvSpPr>
            <a:spLocks noGrp="1" noChangeArrowheads="1"/>
          </p:cNvSpPr>
          <p:nvPr>
            <p:ph type="title"/>
          </p:nvPr>
        </p:nvSpPr>
        <p:spPr>
          <a:xfrm>
            <a:off x="232541" y="184861"/>
            <a:ext cx="7400925" cy="645319"/>
          </a:xfrm>
        </p:spPr>
        <p:txBody>
          <a:bodyPr/>
          <a:lstStyle/>
          <a:p>
            <a:r>
              <a:rPr lang="en-US" dirty="0" smtClean="0"/>
              <a:t>Auto &amp; Home vs. All Lines, Net Written</a:t>
            </a:r>
            <a:br>
              <a:rPr lang="en-US" dirty="0" smtClean="0"/>
            </a:br>
            <a:r>
              <a:rPr lang="en-US" dirty="0" smtClean="0"/>
              <a:t>Premium Growth, 2000–2018F</a:t>
            </a:r>
          </a:p>
        </p:txBody>
      </p:sp>
      <p:graphicFrame>
        <p:nvGraphicFramePr>
          <p:cNvPr id="2050" name="Object 3"/>
          <p:cNvGraphicFramePr>
            <a:graphicFrameLocks noChangeAspect="1"/>
          </p:cNvGraphicFramePr>
          <p:nvPr>
            <p:extLst/>
          </p:nvPr>
        </p:nvGraphicFramePr>
        <p:xfrm>
          <a:off x="496833" y="1939798"/>
          <a:ext cx="7926388" cy="4243387"/>
        </p:xfrm>
        <a:graphic>
          <a:graphicData uri="http://schemas.openxmlformats.org/presentationml/2006/ole">
            <mc:AlternateContent xmlns:mc="http://schemas.openxmlformats.org/markup-compatibility/2006">
              <mc:Choice xmlns:v="urn:schemas-microsoft-com:vml" Requires="v">
                <p:oleObj spid="_x0000_s28518427" name="Chart" r:id="rId4" imgW="10487201" imgH="5619819" progId="MSGraph.Chart.8">
                  <p:embed followColorScheme="full"/>
                </p:oleObj>
              </mc:Choice>
              <mc:Fallback>
                <p:oleObj name="Chart" r:id="rId4" imgW="10487201" imgH="5619819" progId="MSGraph.Chart.8">
                  <p:embed followColorScheme="full"/>
                  <p:pic>
                    <p:nvPicPr>
                      <p:cNvPr id="0" name=""/>
                      <p:cNvPicPr>
                        <a:picLocks noChangeAspect="1" noChangeArrowheads="1"/>
                      </p:cNvPicPr>
                      <p:nvPr/>
                    </p:nvPicPr>
                    <p:blipFill>
                      <a:blip r:embed="rId5"/>
                      <a:srcRect/>
                      <a:stretch>
                        <a:fillRect/>
                      </a:stretch>
                    </p:blipFill>
                    <p:spPr bwMode="gray">
                      <a:xfrm>
                        <a:off x="496833" y="1939798"/>
                        <a:ext cx="7926388" cy="4243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5" name="Rectangle 4"/>
          <p:cNvSpPr>
            <a:spLocks noChangeArrowheads="1"/>
          </p:cNvSpPr>
          <p:nvPr/>
        </p:nvSpPr>
        <p:spPr bwMode="auto">
          <a:xfrm>
            <a:off x="90301" y="6183185"/>
            <a:ext cx="6091238" cy="491096"/>
          </a:xfrm>
          <a:prstGeom prst="rect">
            <a:avLst/>
          </a:prstGeom>
          <a:noFill/>
          <a:ln w="9525">
            <a:noFill/>
            <a:miter lim="800000"/>
            <a:headEnd/>
            <a:tailEnd/>
          </a:ln>
        </p:spPr>
        <p:txBody>
          <a:bodyPr lIns="274320" tIns="0" rIns="0" bIns="102870" anchor="b">
            <a:spAutoFit/>
          </a:bodyPr>
          <a:lstStyle/>
          <a:p>
            <a:pPr eaLnBrk="0" hangingPunct="0">
              <a:lnSpc>
                <a:spcPct val="85000"/>
              </a:lnSpc>
              <a:spcBef>
                <a:spcPct val="25000"/>
              </a:spcBef>
              <a:buClr>
                <a:schemeClr val="accent2"/>
              </a:buClr>
              <a:buFont typeface="Wingdings" pitchFamily="2" charset="2"/>
              <a:buNone/>
            </a:pPr>
            <a:endParaRPr lang="en-US" sz="825" dirty="0"/>
          </a:p>
          <a:p>
            <a:pPr eaLnBrk="0" hangingPunct="0">
              <a:lnSpc>
                <a:spcPct val="85000"/>
              </a:lnSpc>
              <a:spcBef>
                <a:spcPct val="25000"/>
              </a:spcBef>
              <a:buClr>
                <a:schemeClr val="accent2"/>
              </a:buClr>
              <a:buFont typeface="Wingdings" pitchFamily="2" charset="2"/>
              <a:buNone/>
            </a:pPr>
            <a:endParaRPr lang="en-US" sz="825" dirty="0"/>
          </a:p>
          <a:p>
            <a:pPr eaLnBrk="0" hangingPunct="0">
              <a:lnSpc>
                <a:spcPct val="85000"/>
              </a:lnSpc>
              <a:spcBef>
                <a:spcPct val="25000"/>
              </a:spcBef>
              <a:buClr>
                <a:schemeClr val="accent2"/>
              </a:buClr>
              <a:buFont typeface="Wingdings" pitchFamily="2" charset="2"/>
              <a:buNone/>
            </a:pPr>
            <a:r>
              <a:rPr lang="en-US" sz="825" dirty="0"/>
              <a:t>Sources: A.M. Best (2000-2014); </a:t>
            </a:r>
            <a:r>
              <a:rPr lang="en-US" sz="825" dirty="0" smtClean="0"/>
              <a:t>Conning/Insurance Information Institute </a:t>
            </a:r>
            <a:r>
              <a:rPr lang="en-US" sz="825" dirty="0"/>
              <a:t>(</a:t>
            </a:r>
            <a:r>
              <a:rPr lang="en-US" sz="825" dirty="0" smtClean="0"/>
              <a:t>2015F-2018F</a:t>
            </a:r>
            <a:r>
              <a:rPr lang="en-US" sz="825" dirty="0"/>
              <a:t>); Insurance Information Institute.</a:t>
            </a:r>
          </a:p>
        </p:txBody>
      </p:sp>
      <p:sp>
        <p:nvSpPr>
          <p:cNvPr id="2056" name="Text Box 5"/>
          <p:cNvSpPr txBox="1">
            <a:spLocks noChangeArrowheads="1"/>
          </p:cNvSpPr>
          <p:nvPr/>
        </p:nvSpPr>
        <p:spPr bwMode="auto">
          <a:xfrm>
            <a:off x="3057265" y="2622756"/>
            <a:ext cx="1388269" cy="614363"/>
          </a:xfrm>
          <a:prstGeom prst="rect">
            <a:avLst/>
          </a:prstGeom>
          <a:solidFill>
            <a:schemeClr val="bg1"/>
          </a:solidFill>
          <a:ln w="28575">
            <a:solidFill>
              <a:schemeClr val="accent1"/>
            </a:solidFill>
            <a:miter lim="800000"/>
            <a:headEnd/>
            <a:tailEnd/>
          </a:ln>
        </p:spPr>
        <p:txBody>
          <a:bodyPr anchor="ctr"/>
          <a:lstStyle/>
          <a:p>
            <a:pPr algn="ctr">
              <a:lnSpc>
                <a:spcPct val="90000"/>
              </a:lnSpc>
              <a:spcBef>
                <a:spcPct val="10000"/>
              </a:spcBef>
            </a:pPr>
            <a:r>
              <a:rPr lang="en-US" sz="900" b="1" u="sng" dirty="0"/>
              <a:t>Average 2000-2014</a:t>
            </a:r>
          </a:p>
          <a:p>
            <a:pPr algn="ctr">
              <a:lnSpc>
                <a:spcPct val="90000"/>
              </a:lnSpc>
              <a:spcBef>
                <a:spcPct val="10000"/>
              </a:spcBef>
            </a:pPr>
            <a:r>
              <a:rPr lang="en-US" sz="900" b="1" dirty="0">
                <a:solidFill>
                  <a:schemeClr val="accent1"/>
                </a:solidFill>
              </a:rPr>
              <a:t>Auto = 3.0%</a:t>
            </a:r>
          </a:p>
          <a:p>
            <a:pPr algn="ctr">
              <a:lnSpc>
                <a:spcPct val="90000"/>
              </a:lnSpc>
              <a:spcBef>
                <a:spcPct val="10000"/>
              </a:spcBef>
            </a:pPr>
            <a:r>
              <a:rPr lang="en-US" sz="900" b="1" dirty="0">
                <a:solidFill>
                  <a:srgbClr val="FFC000"/>
                </a:solidFill>
              </a:rPr>
              <a:t>Home = 6.4%</a:t>
            </a:r>
          </a:p>
          <a:p>
            <a:pPr algn="ctr">
              <a:lnSpc>
                <a:spcPct val="90000"/>
              </a:lnSpc>
              <a:spcBef>
                <a:spcPct val="10000"/>
              </a:spcBef>
            </a:pPr>
            <a:r>
              <a:rPr lang="en-US" sz="900" b="1" dirty="0">
                <a:solidFill>
                  <a:srgbClr val="C00000"/>
                </a:solidFill>
              </a:rPr>
              <a:t>All Lines = 3.8%</a:t>
            </a:r>
          </a:p>
        </p:txBody>
      </p:sp>
      <p:sp>
        <p:nvSpPr>
          <p:cNvPr id="1928198" name="AutoShape 6"/>
          <p:cNvSpPr>
            <a:spLocks noChangeArrowheads="1"/>
          </p:cNvSpPr>
          <p:nvPr/>
        </p:nvSpPr>
        <p:spPr bwMode="blackWhite">
          <a:xfrm>
            <a:off x="946918" y="1419950"/>
            <a:ext cx="3164681" cy="546497"/>
          </a:xfrm>
          <a:prstGeom prst="wedgeRectCallout">
            <a:avLst>
              <a:gd name="adj1" fmla="val 1136"/>
              <a:gd name="adj2" fmla="val 153687"/>
            </a:avLst>
          </a:prstGeom>
          <a:solidFill>
            <a:srgbClr val="FFC000"/>
          </a:solidFill>
          <a:ln w="28575" algn="ctr">
            <a:solidFill>
              <a:schemeClr val="bg1"/>
            </a:solidFill>
            <a:miter lim="800000"/>
            <a:headEnd/>
            <a:tailEnd/>
          </a:ln>
        </p:spPr>
        <p:txBody>
          <a:bodyPr tIns="68580" bIns="68580" anchor="ctr"/>
          <a:lstStyle/>
          <a:p>
            <a:pPr algn="ctr" eaLnBrk="0" hangingPunct="0">
              <a:lnSpc>
                <a:spcPct val="90000"/>
              </a:lnSpc>
              <a:spcBef>
                <a:spcPct val="50000"/>
              </a:spcBef>
              <a:buClr>
                <a:schemeClr val="bg1"/>
              </a:buClr>
              <a:buFont typeface="Wingdings" pitchFamily="2" charset="2"/>
              <a:buNone/>
            </a:pPr>
            <a:r>
              <a:rPr lang="en-US" sz="1050" b="1" dirty="0">
                <a:solidFill>
                  <a:schemeClr val="bg1"/>
                </a:solidFill>
              </a:rPr>
              <a:t>While homeowners insurance has grown faster than auto for many years, auto is generally more profitable, though not recently</a:t>
            </a:r>
          </a:p>
        </p:txBody>
      </p:sp>
    </p:spTree>
    <p:extLst>
      <p:ext uri="{BB962C8B-B14F-4D97-AF65-F5344CB8AC3E}">
        <p14:creationId xmlns:p14="http://schemas.microsoft.com/office/powerpoint/2010/main" val="31265657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928198"/>
                                        </p:tgtEl>
                                        <p:attrNameLst>
                                          <p:attrName>style.visibility</p:attrName>
                                        </p:attrNameLst>
                                      </p:cBhvr>
                                      <p:to>
                                        <p:strVal val="visible"/>
                                      </p:to>
                                    </p:set>
                                    <p:animEffect transition="in" filter="wipe(right)">
                                      <p:cBhvr>
                                        <p:cTn id="7" dur="500"/>
                                        <p:tgtEl>
                                          <p:spTgt spid="192819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5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5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50" grpId="0" bld="series"/>
      <p:bldP spid="192819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5725" y="58956"/>
            <a:ext cx="7812799" cy="860425"/>
          </a:xfrm>
        </p:spPr>
        <p:txBody>
          <a:bodyPr/>
          <a:lstStyle/>
          <a:p>
            <a:r>
              <a:rPr lang="en-US" dirty="0" smtClean="0"/>
              <a:t>Commercial Lines Rate Change by Month (vs. Year Earlier), July 2001 – Oct. 2015</a:t>
            </a:r>
            <a:endParaRPr lang="en-US" dirty="0"/>
          </a:p>
        </p:txBody>
      </p:sp>
      <p:graphicFrame>
        <p:nvGraphicFramePr>
          <p:cNvPr id="9" name="Content Placeholder 8"/>
          <p:cNvGraphicFramePr>
            <a:graphicFrameLocks noGrp="1"/>
          </p:cNvGraphicFramePr>
          <p:nvPr>
            <p:ph idx="1"/>
            <p:extLst/>
          </p:nvPr>
        </p:nvGraphicFramePr>
        <p:xfrm>
          <a:off x="549275" y="1354684"/>
          <a:ext cx="8153400" cy="4067175"/>
        </p:xfrm>
        <a:graphic>
          <a:graphicData uri="http://schemas.openxmlformats.org/drawingml/2006/chart">
            <c:chart xmlns:c="http://schemas.openxmlformats.org/drawingml/2006/chart" xmlns:r="http://schemas.openxmlformats.org/officeDocument/2006/relationships" r:id="rId2"/>
          </a:graphicData>
        </a:graphic>
      </p:graphicFrame>
      <p:sp>
        <p:nvSpPr>
          <p:cNvPr id="2" name="Date Placeholder 1"/>
          <p:cNvSpPr>
            <a:spLocks noGrp="1"/>
          </p:cNvSpPr>
          <p:nvPr>
            <p:ph type="dt" sz="half" idx="10"/>
          </p:nvPr>
        </p:nvSpPr>
        <p:spPr/>
        <p:txBody>
          <a:bodyPr/>
          <a:lstStyle/>
          <a:p>
            <a:pPr>
              <a:defRPr/>
            </a:pPr>
            <a:r>
              <a:rPr lang="en-US" smtClean="0"/>
              <a:t>12/01/09 - 9pm</a:t>
            </a:r>
            <a:endParaRPr lang="en-US"/>
          </a:p>
        </p:txBody>
      </p:sp>
      <p:sp>
        <p:nvSpPr>
          <p:cNvPr id="3" name="Slide Number Placeholder 2"/>
          <p:cNvSpPr>
            <a:spLocks noGrp="1"/>
          </p:cNvSpPr>
          <p:nvPr>
            <p:ph type="sldNum" sz="quarter" idx="12"/>
          </p:nvPr>
        </p:nvSpPr>
        <p:spPr/>
        <p:txBody>
          <a:bodyPr/>
          <a:lstStyle/>
          <a:p>
            <a:pPr>
              <a:defRPr/>
            </a:pPr>
            <a:fld id="{5F01FB31-7258-42A1-965C-9B1085C98A59}" type="slidenum">
              <a:rPr lang="en-US" smtClean="0"/>
              <a:pPr>
                <a:defRPr/>
              </a:pPr>
              <a:t>60</a:t>
            </a:fld>
            <a:endParaRPr lang="en-US"/>
          </a:p>
        </p:txBody>
      </p:sp>
      <p:sp>
        <p:nvSpPr>
          <p:cNvPr id="10" name="TextBox 9"/>
          <p:cNvSpPr txBox="1"/>
          <p:nvPr/>
        </p:nvSpPr>
        <p:spPr>
          <a:xfrm>
            <a:off x="495300" y="6429375"/>
            <a:ext cx="7204075" cy="261610"/>
          </a:xfrm>
          <a:prstGeom prst="rect">
            <a:avLst/>
          </a:prstGeom>
          <a:noFill/>
        </p:spPr>
        <p:txBody>
          <a:bodyPr wrap="square" rtlCol="0">
            <a:spAutoFit/>
          </a:bodyPr>
          <a:lstStyle/>
          <a:p>
            <a:r>
              <a:rPr lang="en-US" sz="1100" dirty="0" smtClean="0"/>
              <a:t>SOURCE: </a:t>
            </a:r>
            <a:r>
              <a:rPr lang="en-US" sz="1100" dirty="0" err="1" smtClean="0"/>
              <a:t>MarketScout</a:t>
            </a:r>
            <a:r>
              <a:rPr lang="en-US" sz="1100" dirty="0" smtClean="0"/>
              <a:t>, Insurance Information Institute.</a:t>
            </a:r>
            <a:endParaRPr lang="en-US" sz="1100" dirty="0"/>
          </a:p>
        </p:txBody>
      </p:sp>
      <p:sp>
        <p:nvSpPr>
          <p:cNvPr id="11" name="Rectangle 5"/>
          <p:cNvSpPr>
            <a:spLocks noChangeArrowheads="1"/>
          </p:cNvSpPr>
          <p:nvPr/>
        </p:nvSpPr>
        <p:spPr bwMode="blackWhite">
          <a:xfrm>
            <a:off x="495300" y="5489410"/>
            <a:ext cx="8207375" cy="8048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95000"/>
              </a:lnSpc>
              <a:spcBef>
                <a:spcPct val="25000"/>
              </a:spcBef>
              <a:buClrTx/>
              <a:buFontTx/>
              <a:buNone/>
            </a:pPr>
            <a:r>
              <a:rPr lang="en-US" altLang="en-US" sz="2000" b="1" dirty="0" smtClean="0">
                <a:solidFill>
                  <a:srgbClr val="FFFFFF"/>
                </a:solidFill>
              </a:rPr>
              <a:t>Commercial Insurance Rate Changes Are Flat to Slightly Down</a:t>
            </a:r>
            <a:endParaRPr lang="en-US" altLang="en-US" sz="2000" b="1" dirty="0">
              <a:solidFill>
                <a:srgbClr val="FFFFFF"/>
              </a:solidFill>
            </a:endParaRPr>
          </a:p>
        </p:txBody>
      </p:sp>
      <p:sp>
        <p:nvSpPr>
          <p:cNvPr id="13" name="AutoShape 14"/>
          <p:cNvSpPr>
            <a:spLocks noChangeArrowheads="1"/>
          </p:cNvSpPr>
          <p:nvPr/>
        </p:nvSpPr>
        <p:spPr bwMode="blackWhite">
          <a:xfrm>
            <a:off x="2990967" y="1385619"/>
            <a:ext cx="2960399" cy="599208"/>
          </a:xfrm>
          <a:prstGeom prst="wedgeRectCallout">
            <a:avLst>
              <a:gd name="adj1" fmla="val 90231"/>
              <a:gd name="adj2" fmla="val 248281"/>
            </a:avLst>
          </a:prstGeom>
          <a:gradFill rotWithShape="1">
            <a:gsLst>
              <a:gs pos="0">
                <a:schemeClr val="accent1"/>
              </a:gs>
              <a:gs pos="100000">
                <a:srgbClr val="173C51"/>
              </a:gs>
            </a:gsLst>
            <a:lin ang="5400000" scaled="1"/>
          </a:gradFill>
          <a:ln w="28575" algn="ctr">
            <a:solidFill>
              <a:schemeClr val="accent1"/>
            </a:solidFill>
            <a:miter lim="800000"/>
            <a:headEnd/>
            <a:tailEnd/>
          </a:ln>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buClr>
                <a:srgbClr val="FFFFFF"/>
              </a:buClr>
              <a:buFont typeface="Wingdings" panose="05000000000000000000" pitchFamily="2" charset="2"/>
              <a:buNone/>
            </a:pPr>
            <a:r>
              <a:rPr lang="en-US" altLang="en-US" sz="1600" b="1" dirty="0" smtClean="0">
                <a:solidFill>
                  <a:srgbClr val="FFFFFF"/>
                </a:solidFill>
                <a:latin typeface="Arial" panose="020B0604020202020204" pitchFamily="34" charset="0"/>
                <a:cs typeface="Arial" panose="020B0604020202020204" pitchFamily="34" charset="0"/>
              </a:rPr>
              <a:t>Not Much of A Hard Market, By Historic Standards</a:t>
            </a:r>
            <a:endParaRPr lang="en-US" altLang="en-US" sz="1600" b="1" dirty="0">
              <a:solidFill>
                <a:srgbClr val="FFFFFF"/>
              </a:solidFill>
              <a:latin typeface="Arial" panose="020B0604020202020204" pitchFamily="34" charset="0"/>
              <a:cs typeface="Arial" panose="020B0604020202020204" pitchFamily="34" charset="0"/>
            </a:endParaRPr>
          </a:p>
        </p:txBody>
      </p:sp>
      <p:sp>
        <p:nvSpPr>
          <p:cNvPr id="14" name="AutoShape 14"/>
          <p:cNvSpPr>
            <a:spLocks noChangeArrowheads="1"/>
          </p:cNvSpPr>
          <p:nvPr/>
        </p:nvSpPr>
        <p:spPr bwMode="blackWhite">
          <a:xfrm>
            <a:off x="7699375" y="1984827"/>
            <a:ext cx="1349375" cy="465641"/>
          </a:xfrm>
          <a:prstGeom prst="wedgeRectCallout">
            <a:avLst>
              <a:gd name="adj1" fmla="val 11137"/>
              <a:gd name="adj2" fmla="val 281657"/>
            </a:avLst>
          </a:prstGeom>
          <a:gradFill rotWithShape="1">
            <a:gsLst>
              <a:gs pos="0">
                <a:schemeClr val="accent1"/>
              </a:gs>
              <a:gs pos="100000">
                <a:srgbClr val="173C51"/>
              </a:gs>
            </a:gsLst>
            <a:lin ang="5400000" scaled="1"/>
          </a:gradFill>
          <a:ln w="28575" algn="ctr">
            <a:solidFill>
              <a:schemeClr val="accent1"/>
            </a:solidFill>
            <a:miter lim="800000"/>
            <a:headEnd/>
            <a:tailEnd/>
          </a:ln>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buClr>
                <a:srgbClr val="FFFFFF"/>
              </a:buClr>
              <a:buFont typeface="Wingdings" panose="05000000000000000000" pitchFamily="2" charset="2"/>
              <a:buNone/>
            </a:pPr>
            <a:r>
              <a:rPr lang="en-US" altLang="en-US" sz="1600" b="1" dirty="0" smtClean="0">
                <a:solidFill>
                  <a:srgbClr val="FFFFFF"/>
                </a:solidFill>
                <a:latin typeface="Arial" panose="020B0604020202020204" pitchFamily="34" charset="0"/>
                <a:cs typeface="Arial" panose="020B0604020202020204" pitchFamily="34" charset="0"/>
              </a:rPr>
              <a:t>Oct. 2015:   -2.0%</a:t>
            </a:r>
            <a:endParaRPr lang="en-US" altLang="en-US" sz="16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4767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 presetClass="entr" presetSubtype="4" fill="hold" grpId="0" nodeType="afterEffect">
                                  <p:stCondLst>
                                    <p:cond delay="10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 presetClass="entr" presetSubtype="4" fill="hold" grpId="0" nodeType="afterEffect">
                                  <p:stCondLst>
                                    <p:cond delay="100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ppt_x"/>
                                          </p:val>
                                        </p:tav>
                                        <p:tav tm="100000">
                                          <p:val>
                                            <p:strVal val="#ppt_x"/>
                                          </p:val>
                                        </p:tav>
                                      </p:tavLst>
                                    </p:anim>
                                    <p:anim calcmode="lin" valueType="num">
                                      <p:cBhvr additive="base">
                                        <p:cTn id="1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101381" name="Rectangle 110"/>
          <p:cNvSpPr>
            <a:spLocks noGrp="1" noChangeArrowheads="1"/>
          </p:cNvSpPr>
          <p:nvPr>
            <p:ph type="sldNum" sz="quarter" idx="12"/>
          </p:nvPr>
        </p:nvSpPr>
        <p:spPr>
          <a:noFill/>
        </p:spPr>
        <p:txBody>
          <a:bodyPr/>
          <a:lstStyle/>
          <a:p>
            <a:fld id="{A87CD4B1-62DD-4C9F-B92F-E15EAAAF53A1}" type="slidenum">
              <a:rPr lang="en-US" smtClean="0">
                <a:solidFill>
                  <a:srgbClr val="000000"/>
                </a:solidFill>
              </a:rPr>
              <a:pPr/>
              <a:t>61</a:t>
            </a:fld>
            <a:endParaRPr lang="en-US" smtClean="0">
              <a:solidFill>
                <a:srgbClr val="000000"/>
              </a:solidFill>
            </a:endParaRPr>
          </a:p>
        </p:txBody>
      </p:sp>
      <p:sp>
        <p:nvSpPr>
          <p:cNvPr id="101382" name="Rectangle 2"/>
          <p:cNvSpPr>
            <a:spLocks noGrp="1" noChangeArrowheads="1"/>
          </p:cNvSpPr>
          <p:nvPr>
            <p:ph type="title"/>
          </p:nvPr>
        </p:nvSpPr>
        <p:spPr>
          <a:xfrm>
            <a:off x="235386" y="90488"/>
            <a:ext cx="7400925" cy="860425"/>
          </a:xfrm>
        </p:spPr>
        <p:txBody>
          <a:bodyPr/>
          <a:lstStyle/>
          <a:p>
            <a:r>
              <a:rPr lang="en-US" dirty="0" smtClean="0"/>
              <a:t>Change in Commercial Rate Renewals, by Line: 2015:Q3</a:t>
            </a:r>
          </a:p>
        </p:txBody>
      </p:sp>
      <p:sp>
        <p:nvSpPr>
          <p:cNvPr id="101383" name="Rectangle 4"/>
          <p:cNvSpPr>
            <a:spLocks noChangeArrowheads="1"/>
          </p:cNvSpPr>
          <p:nvPr/>
        </p:nvSpPr>
        <p:spPr bwMode="auto">
          <a:xfrm>
            <a:off x="0" y="6634417"/>
            <a:ext cx="7569200"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Council of Insurance Agents and Brokers; Insurance Information Institute.</a:t>
            </a:r>
          </a:p>
        </p:txBody>
      </p:sp>
      <p:sp>
        <p:nvSpPr>
          <p:cNvPr id="1938437" name="Rectangle 5"/>
          <p:cNvSpPr>
            <a:spLocks noChangeArrowheads="1"/>
          </p:cNvSpPr>
          <p:nvPr/>
        </p:nvSpPr>
        <p:spPr bwMode="blackWhite">
          <a:xfrm>
            <a:off x="849745" y="5338919"/>
            <a:ext cx="7850910" cy="109137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Major Commercial Lines </a:t>
            </a:r>
            <a:r>
              <a:rPr lang="en-US" b="1" dirty="0" smtClean="0">
                <a:solidFill>
                  <a:srgbClr val="FFFFFF"/>
                </a:solidFill>
                <a:latin typeface="Arial" charset="0"/>
                <a:cs typeface="Arial" charset="0"/>
              </a:rPr>
              <a:t>Renewals Were Mixed to Down in Q3:2015;   EPL, D&amp;O and Commercial Saw Gains</a:t>
            </a:r>
            <a:endParaRPr lang="en-US" b="1" dirty="0">
              <a:solidFill>
                <a:srgbClr val="FFFFFF"/>
              </a:solidFill>
              <a:latin typeface="Arial" charset="0"/>
              <a:cs typeface="Arial" charset="0"/>
            </a:endParaRPr>
          </a:p>
        </p:txBody>
      </p:sp>
      <p:sp>
        <p:nvSpPr>
          <p:cNvPr id="101385"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Percentage Change (%)</a:t>
            </a:r>
          </a:p>
        </p:txBody>
      </p:sp>
      <p:graphicFrame>
        <p:nvGraphicFramePr>
          <p:cNvPr id="101378" name="Object 7"/>
          <p:cNvGraphicFramePr>
            <a:graphicFrameLocks noChangeAspect="1"/>
          </p:cNvGraphicFramePr>
          <p:nvPr>
            <p:extLst/>
          </p:nvPr>
        </p:nvGraphicFramePr>
        <p:xfrm>
          <a:off x="493762" y="1611286"/>
          <a:ext cx="8296275" cy="3752850"/>
        </p:xfrm>
        <a:graphic>
          <a:graphicData uri="http://schemas.openxmlformats.org/presentationml/2006/ole">
            <mc:AlternateContent xmlns:mc="http://schemas.openxmlformats.org/markup-compatibility/2006">
              <mc:Choice xmlns:v="urn:schemas-microsoft-com:vml" Requires="v">
                <p:oleObj spid="_x0000_s28534796" name="Chart" r:id="rId4" imgW="8315527" imgH="3771900" progId="MSGraph.Chart.8">
                  <p:embed followColorScheme="full"/>
                </p:oleObj>
              </mc:Choice>
              <mc:Fallback>
                <p:oleObj name="Chart" r:id="rId4" imgW="8315527" imgH="3771900" progId="MSGraph.Chart.8">
                  <p:embed followColorScheme="full"/>
                  <p:pic>
                    <p:nvPicPr>
                      <p:cNvPr id="0" name=""/>
                      <p:cNvPicPr>
                        <a:picLocks noChangeAspect="1" noChangeArrowheads="1"/>
                      </p:cNvPicPr>
                      <p:nvPr/>
                    </p:nvPicPr>
                    <p:blipFill>
                      <a:blip r:embed="rId5"/>
                      <a:srcRect/>
                      <a:stretch>
                        <a:fillRect/>
                      </a:stretch>
                    </p:blipFill>
                    <p:spPr bwMode="auto">
                      <a:xfrm>
                        <a:off x="493762" y="1611286"/>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AutoShape 8"/>
          <p:cNvSpPr>
            <a:spLocks noChangeArrowheads="1"/>
          </p:cNvSpPr>
          <p:nvPr/>
        </p:nvSpPr>
        <p:spPr bwMode="blackWhite">
          <a:xfrm>
            <a:off x="2886597" y="1074711"/>
            <a:ext cx="2624779" cy="1276910"/>
          </a:xfrm>
          <a:prstGeom prst="wedgeRectCallout">
            <a:avLst>
              <a:gd name="adj1" fmla="val 144103"/>
              <a:gd name="adj2" fmla="val 77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Commercial Auto </a:t>
            </a:r>
            <a:r>
              <a:rPr lang="en-US" sz="1600" b="1" dirty="0" smtClean="0">
                <a:solidFill>
                  <a:srgbClr val="FFFFFF"/>
                </a:solidFill>
                <a:latin typeface="Arial" charset="0"/>
                <a:cs typeface="Arial" charset="0"/>
              </a:rPr>
              <a:t>rate increases are larger than any other line, followed by EPL and D&amp;O</a:t>
            </a:r>
            <a:endParaRPr lang="en-US" sz="1600" b="1" dirty="0">
              <a:solidFill>
                <a:srgbClr val="FFFFFF"/>
              </a:solidFill>
              <a:latin typeface="Arial" charset="0"/>
              <a:cs typeface="Arial" charset="0"/>
            </a:endParaRPr>
          </a:p>
        </p:txBody>
      </p:sp>
      <p:sp>
        <p:nvSpPr>
          <p:cNvPr id="11" name="Rectangle 4"/>
          <p:cNvSpPr>
            <a:spLocks noChangeArrowheads="1"/>
          </p:cNvSpPr>
          <p:nvPr/>
        </p:nvSpPr>
        <p:spPr bwMode="auto">
          <a:xfrm>
            <a:off x="-3" y="6493407"/>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extLst>
      <p:ext uri="{BB962C8B-B14F-4D97-AF65-F5344CB8AC3E}">
        <p14:creationId xmlns:p14="http://schemas.microsoft.com/office/powerpoint/2010/main" val="15842841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8437"/>
                                        </p:tgtEl>
                                        <p:attrNameLst>
                                          <p:attrName>style.visibility</p:attrName>
                                        </p:attrNameLst>
                                      </p:cBhvr>
                                      <p:to>
                                        <p:strVal val="visible"/>
                                      </p:to>
                                    </p:set>
                                    <p:anim calcmode="lin" valueType="num">
                                      <p:cBhvr>
                                        <p:cTn id="7" dur="500" fill="hold"/>
                                        <p:tgtEl>
                                          <p:spTgt spid="1938437"/>
                                        </p:tgtEl>
                                        <p:attrNameLst>
                                          <p:attrName>ppt_w</p:attrName>
                                        </p:attrNameLst>
                                      </p:cBhvr>
                                      <p:tavLst>
                                        <p:tav tm="0">
                                          <p:val>
                                            <p:fltVal val="0"/>
                                          </p:val>
                                        </p:tav>
                                        <p:tav tm="100000">
                                          <p:val>
                                            <p:strVal val="#ppt_w"/>
                                          </p:val>
                                        </p:tav>
                                      </p:tavLst>
                                    </p:anim>
                                    <p:anim calcmode="lin" valueType="num">
                                      <p:cBhvr>
                                        <p:cTn id="8" dur="500" fill="hold"/>
                                        <p:tgtEl>
                                          <p:spTgt spid="1938437"/>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8437" grpId="0" animBg="1"/>
      <p:bldP spid="10"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266"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62D471F0-31D6-4C89-A34E-BAC6C48B9C3F}" type="slidenum">
              <a:rPr lang="en-US" altLang="en-US" sz="900"/>
              <a:pPr algn="r">
                <a:lnSpc>
                  <a:spcPct val="85000"/>
                </a:lnSpc>
                <a:spcBef>
                  <a:spcPct val="20000"/>
                </a:spcBef>
                <a:buClrTx/>
                <a:buFontTx/>
                <a:buNone/>
              </a:pPr>
              <a:t>62</a:t>
            </a:fld>
            <a:endParaRPr lang="en-US" altLang="en-US" sz="900"/>
          </a:p>
        </p:txBody>
      </p:sp>
      <p:sp>
        <p:nvSpPr>
          <p:cNvPr id="11267" name="Rectangle 2"/>
          <p:cNvSpPr>
            <a:spLocks noGrp="1" noChangeArrowheads="1"/>
          </p:cNvSpPr>
          <p:nvPr>
            <p:ph type="title" idx="4294967295"/>
          </p:nvPr>
        </p:nvSpPr>
        <p:spPr/>
        <p:txBody>
          <a:bodyPr/>
          <a:lstStyle/>
          <a:p>
            <a:r>
              <a:rPr lang="en-US" sz="3200" dirty="0" smtClean="0"/>
              <a:t>How the Risk Dollar is Spent </a:t>
            </a:r>
            <a:r>
              <a:rPr lang="en-US" sz="2600" dirty="0" smtClean="0"/>
              <a:t/>
            </a:r>
            <a:br>
              <a:rPr lang="en-US" sz="2600" dirty="0" smtClean="0"/>
            </a:br>
            <a:r>
              <a:rPr lang="en-US" sz="2400" i="1" dirty="0" smtClean="0"/>
              <a:t>(U.S. Firms with Revenues Under $1 Bill)</a:t>
            </a:r>
            <a:endParaRPr lang="en-US" altLang="en-US" sz="2600" i="1" dirty="0" smtClean="0">
              <a:latin typeface="Arial" panose="020B0604020202020204" pitchFamily="34" charset="0"/>
            </a:endParaRPr>
          </a:p>
        </p:txBody>
      </p:sp>
      <p:graphicFrame>
        <p:nvGraphicFramePr>
          <p:cNvPr id="9" name="Content Placeholder 6"/>
          <p:cNvGraphicFramePr>
            <a:graphicFrameLocks/>
          </p:cNvGraphicFramePr>
          <p:nvPr>
            <p:extLst/>
          </p:nvPr>
        </p:nvGraphicFramePr>
        <p:xfrm>
          <a:off x="0" y="1282944"/>
          <a:ext cx="9144001" cy="5212079"/>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p:cNvCxnSpPr/>
          <p:nvPr/>
        </p:nvCxnSpPr>
        <p:spPr>
          <a:xfrm flipH="1">
            <a:off x="6615953" y="3585882"/>
            <a:ext cx="8068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6418729" y="5020235"/>
            <a:ext cx="681318" cy="13447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384612" y="5387788"/>
            <a:ext cx="519953" cy="1434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55694" y="4222376"/>
            <a:ext cx="528918" cy="358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86000" y="2913529"/>
            <a:ext cx="430306" cy="89647"/>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1"/>
          <p:cNvSpPr txBox="1"/>
          <p:nvPr/>
        </p:nvSpPr>
        <p:spPr>
          <a:xfrm>
            <a:off x="62717" y="6503771"/>
            <a:ext cx="5451818" cy="38964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dirty="0" smtClean="0">
                <a:latin typeface="Arial" panose="020B0604020202020204" pitchFamily="34" charset="0"/>
                <a:cs typeface="Arial" panose="020B0604020202020204" pitchFamily="34" charset="0"/>
              </a:rPr>
              <a:t>Source</a:t>
            </a:r>
            <a:r>
              <a:rPr lang="en-US" sz="800" dirty="0" smtClean="0"/>
              <a:t>:</a:t>
            </a:r>
            <a:r>
              <a:rPr lang="en-US" dirty="0" smtClean="0">
                <a:latin typeface="Arial" panose="020B0604020202020204" pitchFamily="34" charset="0"/>
                <a:cs typeface="Arial" panose="020B0604020202020204" pitchFamily="34" charset="0"/>
              </a:rPr>
              <a:t> 2015 RIMS Benchmark Survey; Insurance Information Institute.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1871245"/>
      </p:ext>
    </p:extLst>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5411" name="Rectangle 3"/>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7109066-2C1F-4559-A4C4-555C33A2673B}" type="slidenum">
              <a:rPr lang="en-US" sz="900">
                <a:solidFill>
                  <a:schemeClr val="bg1"/>
                </a:solidFill>
              </a:rPr>
              <a:pPr algn="r" eaLnBrk="0" hangingPunct="0">
                <a:lnSpc>
                  <a:spcPct val="85000"/>
                </a:lnSpc>
                <a:spcBef>
                  <a:spcPct val="20000"/>
                </a:spcBef>
              </a:pPr>
              <a:t>63</a:t>
            </a:fld>
            <a:endParaRPr lang="en-US" sz="900">
              <a:solidFill>
                <a:schemeClr val="bg1"/>
              </a:solidFill>
            </a:endParaRPr>
          </a:p>
        </p:txBody>
      </p:sp>
      <p:pic>
        <p:nvPicPr>
          <p:cNvPr id="145412" name="Picture 4"/>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18661" name="Rectangle 5"/>
          <p:cNvSpPr>
            <a:spLocks noChangeArrowheads="1"/>
          </p:cNvSpPr>
          <p:nvPr/>
        </p:nvSpPr>
        <p:spPr bwMode="blackWhite">
          <a:xfrm>
            <a:off x="681037" y="2479675"/>
            <a:ext cx="7772400" cy="20669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100000"/>
              </a:spcBef>
            </a:pPr>
            <a:r>
              <a:rPr lang="en-US" sz="4000" b="1" dirty="0" smtClean="0">
                <a:solidFill>
                  <a:srgbClr val="FFFFFF"/>
                </a:solidFill>
              </a:rPr>
              <a:t>Underwriting Performance</a:t>
            </a:r>
            <a:endParaRPr lang="en-US" sz="4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79649112-2361-4913-9798-B6AEBB59A8D4}" type="slidenum">
              <a:rPr lang="en-US" smtClean="0"/>
              <a:pPr>
                <a:defRPr/>
              </a:pPr>
              <a:t>63</a:t>
            </a:fld>
            <a:endParaRPr lang="en-US"/>
          </a:p>
        </p:txBody>
      </p:sp>
    </p:spTree>
    <p:extLst>
      <p:ext uri="{BB962C8B-B14F-4D97-AF65-F5344CB8AC3E}">
        <p14:creationId xmlns:p14="http://schemas.microsoft.com/office/powerpoint/2010/main" val="409368502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118661"/>
                                        </p:tgtEl>
                                        <p:attrNameLst>
                                          <p:attrName>style.visibility</p:attrName>
                                        </p:attrNameLst>
                                      </p:cBhvr>
                                      <p:to>
                                        <p:strVal val="visible"/>
                                      </p:to>
                                    </p:set>
                                    <p:anim calcmode="lin" valueType="num">
                                      <p:cBhvr>
                                        <p:cTn id="7" dur="500" fill="hold"/>
                                        <p:tgtEl>
                                          <p:spTgt spid="2118661"/>
                                        </p:tgtEl>
                                        <p:attrNameLst>
                                          <p:attrName>ppt_w</p:attrName>
                                        </p:attrNameLst>
                                      </p:cBhvr>
                                      <p:tavLst>
                                        <p:tav tm="0">
                                          <p:val>
                                            <p:fltVal val="0"/>
                                          </p:val>
                                        </p:tav>
                                        <p:tav tm="100000">
                                          <p:val>
                                            <p:strVal val="#ppt_w"/>
                                          </p:val>
                                        </p:tav>
                                      </p:tavLst>
                                    </p:anim>
                                    <p:anim calcmode="lin" valueType="num">
                                      <p:cBhvr>
                                        <p:cTn id="8" dur="500" fill="hold"/>
                                        <p:tgtEl>
                                          <p:spTgt spid="2118661"/>
                                        </p:tgtEl>
                                        <p:attrNameLst>
                                          <p:attrName>ppt_h</p:attrName>
                                        </p:attrNameLst>
                                      </p:cBhvr>
                                      <p:tavLst>
                                        <p:tav tm="0">
                                          <p:val>
                                            <p:fltVal val="0"/>
                                          </p:val>
                                        </p:tav>
                                        <p:tav tm="100000">
                                          <p:val>
                                            <p:strVal val="#ppt_h"/>
                                          </p:val>
                                        </p:tav>
                                      </p:tavLst>
                                    </p:anim>
                                    <p:animEffect transition="in" filter="fade">
                                      <p:cBhvr>
                                        <p:cTn id="9" dur="500"/>
                                        <p:tgtEl>
                                          <p:spTgt spid="2118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8661"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smtClean="0"/>
              <a:t>Homeowners Insurance Combined Ratio: 1990–2017F</a:t>
            </a:r>
            <a:endParaRPr lang="en-US" baseline="30000" dirty="0" smtClean="0"/>
          </a:p>
        </p:txBody>
      </p:sp>
      <p:graphicFrame>
        <p:nvGraphicFramePr>
          <p:cNvPr id="54274" name="Object 3"/>
          <p:cNvGraphicFramePr>
            <a:graphicFrameLocks/>
          </p:cNvGraphicFramePr>
          <p:nvPr>
            <p:extLst>
              <p:ext uri="{D42A27DB-BD31-4B8C-83A1-F6EECF244321}">
                <p14:modId xmlns:p14="http://schemas.microsoft.com/office/powerpoint/2010/main" val="2900743634"/>
              </p:ext>
            </p:extLst>
          </p:nvPr>
        </p:nvGraphicFramePr>
        <p:xfrm>
          <a:off x="250723" y="1587500"/>
          <a:ext cx="8686799" cy="3663950"/>
        </p:xfrm>
        <a:graphic>
          <a:graphicData uri="http://schemas.openxmlformats.org/presentationml/2006/ole">
            <mc:AlternateContent xmlns:mc="http://schemas.openxmlformats.org/markup-compatibility/2006">
              <mc:Choice xmlns:v="urn:schemas-microsoft-com:vml" Requires="v">
                <p:oleObj spid="_x0000_s28420275" name="Chart" r:id="rId4" imgW="8401245" imgH="3638481" progId="MSGraph.Chart.8">
                  <p:embed followColorScheme="full"/>
                </p:oleObj>
              </mc:Choice>
              <mc:Fallback>
                <p:oleObj name="Chart" r:id="rId4" imgW="8401245" imgH="3638481" progId="MSGraph.Chart.8">
                  <p:embed followColorScheme="full"/>
                  <p:pic>
                    <p:nvPicPr>
                      <p:cNvPr id="0" name=""/>
                      <p:cNvPicPr>
                        <a:picLocks noChangeArrowheads="1"/>
                      </p:cNvPicPr>
                      <p:nvPr/>
                    </p:nvPicPr>
                    <p:blipFill>
                      <a:blip r:embed="rId5"/>
                      <a:srcRect/>
                      <a:stretch>
                        <a:fillRect/>
                      </a:stretch>
                    </p:blipFill>
                    <p:spPr bwMode="auto">
                      <a:xfrm>
                        <a:off x="250723" y="1587500"/>
                        <a:ext cx="8686799"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196975" y="5338763"/>
            <a:ext cx="6951663" cy="103254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Homeowners </a:t>
            </a:r>
            <a:r>
              <a:rPr lang="en-US" b="1" dirty="0" smtClean="0">
                <a:solidFill>
                  <a:srgbClr val="FFFFFF"/>
                </a:solidFill>
              </a:rPr>
              <a:t>Performance in 2011/12 Impacted by Large Cat </a:t>
            </a:r>
            <a:r>
              <a:rPr lang="en-US" b="1" dirty="0">
                <a:solidFill>
                  <a:srgbClr val="FFFFFF"/>
                </a:solidFill>
              </a:rPr>
              <a:t>Losses.  Extreme Regional Variation Can Be Expected Due to Local Catastrophe Loss Activity</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64</a:t>
            </a:fld>
            <a:endParaRPr lang="en-US"/>
          </a:p>
        </p:txBody>
      </p:sp>
      <p:sp>
        <p:nvSpPr>
          <p:cNvPr id="8" name="AutoShape 13"/>
          <p:cNvSpPr>
            <a:spLocks noChangeArrowheads="1"/>
          </p:cNvSpPr>
          <p:nvPr/>
        </p:nvSpPr>
        <p:spPr bwMode="blackWhite">
          <a:xfrm>
            <a:off x="4594122" y="2386708"/>
            <a:ext cx="1165122" cy="636784"/>
          </a:xfrm>
          <a:prstGeom prst="wedgeRectCallout">
            <a:avLst>
              <a:gd name="adj1" fmla="val 72538"/>
              <a:gd name="adj2" fmla="val 6103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Ike</a:t>
            </a:r>
            <a:endParaRPr lang="en-US" sz="1600" b="1" dirty="0">
              <a:solidFill>
                <a:schemeClr val="bg1"/>
              </a:solidFill>
            </a:endParaRPr>
          </a:p>
        </p:txBody>
      </p:sp>
      <p:sp>
        <p:nvSpPr>
          <p:cNvPr id="9" name="AutoShape 13"/>
          <p:cNvSpPr>
            <a:spLocks noChangeArrowheads="1"/>
          </p:cNvSpPr>
          <p:nvPr/>
        </p:nvSpPr>
        <p:spPr bwMode="blackWhite">
          <a:xfrm>
            <a:off x="7343170" y="2209728"/>
            <a:ext cx="1253613" cy="813764"/>
          </a:xfrm>
          <a:prstGeom prst="wedgeRectCallout">
            <a:avLst>
              <a:gd name="adj1" fmla="val -46353"/>
              <a:gd name="adj2" fmla="val 1150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Sandy</a:t>
            </a:r>
            <a:endParaRPr lang="en-US" sz="1600" b="1" dirty="0">
              <a:solidFill>
                <a:schemeClr val="bg1"/>
              </a:solidFill>
            </a:endParaRPr>
          </a:p>
        </p:txBody>
      </p:sp>
      <p:sp>
        <p:nvSpPr>
          <p:cNvPr id="10" name="AutoShape 13"/>
          <p:cNvSpPr>
            <a:spLocks noChangeArrowheads="1"/>
          </p:cNvSpPr>
          <p:nvPr/>
        </p:nvSpPr>
        <p:spPr bwMode="blackWhite">
          <a:xfrm>
            <a:off x="5635749" y="1587500"/>
            <a:ext cx="1366683" cy="813764"/>
          </a:xfrm>
          <a:prstGeom prst="wedgeRectCallout">
            <a:avLst>
              <a:gd name="adj1" fmla="val 46117"/>
              <a:gd name="adj2" fmla="val 10914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Record tornado activity</a:t>
            </a:r>
            <a:endParaRPr lang="en-US" sz="1600" b="1" dirty="0">
              <a:solidFill>
                <a:schemeClr val="bg1"/>
              </a:solidFill>
            </a:endParaRPr>
          </a:p>
        </p:txBody>
      </p:sp>
      <p:sp>
        <p:nvSpPr>
          <p:cNvPr id="11" name="AutoShape 13"/>
          <p:cNvSpPr>
            <a:spLocks noChangeArrowheads="1"/>
          </p:cNvSpPr>
          <p:nvPr/>
        </p:nvSpPr>
        <p:spPr bwMode="blackWhite">
          <a:xfrm>
            <a:off x="2099188" y="1391265"/>
            <a:ext cx="1165122" cy="636784"/>
          </a:xfrm>
          <a:prstGeom prst="wedgeRectCallout">
            <a:avLst>
              <a:gd name="adj1" fmla="val -77745"/>
              <a:gd name="adj2" fmla="val 1158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Andrew</a:t>
            </a:r>
            <a:endParaRPr lang="en-US" sz="1600" b="1" dirty="0">
              <a:solidFill>
                <a:schemeClr val="bg1"/>
              </a:solidFill>
            </a:endParaRPr>
          </a:p>
        </p:txBody>
      </p:sp>
      <p:sp>
        <p:nvSpPr>
          <p:cNvPr id="12"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1990-2014);Conning (2015F-2017F).</a:t>
            </a:r>
            <a:endParaRPr lang="en-US" sz="1100" dirty="0"/>
          </a:p>
        </p:txBody>
      </p:sp>
    </p:spTree>
    <p:extLst>
      <p:ext uri="{BB962C8B-B14F-4D97-AF65-F5344CB8AC3E}">
        <p14:creationId xmlns:p14="http://schemas.microsoft.com/office/powerpoint/2010/main" val="6830356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2500"/>
                            </p:stCondLst>
                            <p:childTnLst>
                              <p:par>
                                <p:cTn id="14" presetID="22" presetClass="entr" presetSubtype="2"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500"/>
                            </p:stCondLst>
                            <p:childTnLst>
                              <p:par>
                                <p:cTn id="18" presetID="22" presetClass="entr" presetSubtype="2"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par>
                          <p:cTn id="21" fill="hold">
                            <p:stCondLst>
                              <p:cond delay="4500"/>
                            </p:stCondLst>
                            <p:childTnLst>
                              <p:par>
                                <p:cTn id="22" presetID="22" presetClass="entr" presetSubtype="2" fill="hold" grpId="0" nodeType="after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P spid="9" grpId="0" animBg="1"/>
      <p:bldP spid="10" grpId="0" animBg="1"/>
      <p:bldP spid="11"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20B89FB5-AD98-44FE-AF19-71096C30F6D3}" type="slidenum">
              <a:rPr lang="en-US" smtClean="0"/>
              <a:pPr/>
              <a:t>65</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500" dirty="0" smtClean="0"/>
              <a:t>Homeowners Multi-Peril Loss &amp; ALAE Ratio, 2014:</a:t>
            </a:r>
            <a:br>
              <a:rPr lang="en-US" sz="2500" dirty="0" smtClean="0"/>
            </a:br>
            <a:r>
              <a:rPr lang="en-US" sz="2500" dirty="0" smtClean="0"/>
              <a:t>Highest 25 States</a:t>
            </a:r>
          </a:p>
        </p:txBody>
      </p:sp>
      <p:graphicFrame>
        <p:nvGraphicFramePr>
          <p:cNvPr id="1026" name="Object 3"/>
          <p:cNvGraphicFramePr>
            <a:graphicFrameLocks noGrp="1" noChangeAspect="1"/>
          </p:cNvGraphicFramePr>
          <p:nvPr>
            <p:ph idx="4294967295"/>
            <p:extLst/>
          </p:nvPr>
        </p:nvGraphicFramePr>
        <p:xfrm>
          <a:off x="0" y="1697038"/>
          <a:ext cx="9144000" cy="4740275"/>
        </p:xfrm>
        <a:graphic>
          <a:graphicData uri="http://schemas.openxmlformats.org/presentationml/2006/ole">
            <mc:AlternateContent xmlns:mc="http://schemas.openxmlformats.org/markup-compatibility/2006">
              <mc:Choice xmlns:v="urn:schemas-microsoft-com:vml" Requires="v">
                <p:oleObj spid="_x0000_s28511280" name="Chart" r:id="rId4" imgW="8820267" imgH="4572000" progId="MSGraph.Chart.8">
                  <p:embed followColorScheme="full"/>
                </p:oleObj>
              </mc:Choice>
              <mc:Fallback>
                <p:oleObj name="Chart" r:id="rId4" imgW="8820267" imgH="4572000" progId="MSGraph.Chart.8">
                  <p:embed followColorScheme="full"/>
                  <p:pic>
                    <p:nvPicPr>
                      <p:cNvPr id="0" name=""/>
                      <p:cNvPicPr>
                        <a:picLocks noChangeAspect="1" noChangeArrowheads="1"/>
                      </p:cNvPicPr>
                      <p:nvPr/>
                    </p:nvPicPr>
                    <p:blipFill>
                      <a:blip r:embed="rId5"/>
                      <a:srcRect/>
                      <a:stretch>
                        <a:fillRect/>
                      </a:stretch>
                    </p:blipFill>
                    <p:spPr bwMode="auto">
                      <a:xfrm>
                        <a:off x="0" y="1697038"/>
                        <a:ext cx="9144000" cy="4740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Sources:  SNL Financial; Insurance Information Institute.		</a:t>
            </a:r>
          </a:p>
        </p:txBody>
      </p:sp>
      <p:sp>
        <p:nvSpPr>
          <p:cNvPr id="6" name="AutoShape 13"/>
          <p:cNvSpPr>
            <a:spLocks noChangeArrowheads="1"/>
          </p:cNvSpPr>
          <p:nvPr/>
        </p:nvSpPr>
        <p:spPr bwMode="blackWhite">
          <a:xfrm>
            <a:off x="3078726" y="1168400"/>
            <a:ext cx="2986548" cy="1067877"/>
          </a:xfrm>
          <a:prstGeom prst="wedgeRectCallout">
            <a:avLst>
              <a:gd name="adj1" fmla="val -98801"/>
              <a:gd name="adj2" fmla="val 4217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MT had the worst loss ratio in 2014, followed by NE and SD…</a:t>
            </a:r>
            <a:endParaRPr lang="en-US" b="1" dirty="0">
              <a:solidFill>
                <a:schemeClr val="bg1"/>
              </a:solidFill>
            </a:endParaRPr>
          </a:p>
        </p:txBody>
      </p:sp>
    </p:spTree>
    <p:extLst>
      <p:ext uri="{BB962C8B-B14F-4D97-AF65-F5344CB8AC3E}">
        <p14:creationId xmlns:p14="http://schemas.microsoft.com/office/powerpoint/2010/main" val="26922180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975B5FC5-61BE-43F8-A59A-192BACFBE669}" type="slidenum">
              <a:rPr lang="en-US" smtClean="0"/>
              <a:pPr/>
              <a:t>66</a:t>
            </a:fld>
            <a:endParaRPr lang="en-US" smtClean="0"/>
          </a:p>
        </p:txBody>
      </p:sp>
      <p:sp>
        <p:nvSpPr>
          <p:cNvPr id="2052"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500" dirty="0" smtClean="0"/>
              <a:t>Homeowners Multi-Peril Loss &amp; ALAE Ratio, 2014:</a:t>
            </a:r>
            <a:br>
              <a:rPr lang="en-US" sz="2500" dirty="0" smtClean="0"/>
            </a:br>
            <a:r>
              <a:rPr lang="en-US" sz="2500" dirty="0" smtClean="0"/>
              <a:t>Lowest 25 States and DC</a:t>
            </a:r>
          </a:p>
        </p:txBody>
      </p:sp>
      <p:graphicFrame>
        <p:nvGraphicFramePr>
          <p:cNvPr id="2050" name="Object 3"/>
          <p:cNvGraphicFramePr>
            <a:graphicFrameLocks noGrp="1" noChangeAspect="1"/>
          </p:cNvGraphicFramePr>
          <p:nvPr>
            <p:ph idx="4294967295"/>
            <p:extLst>
              <p:ext uri="{D42A27DB-BD31-4B8C-83A1-F6EECF244321}">
                <p14:modId xmlns:p14="http://schemas.microsoft.com/office/powerpoint/2010/main" val="4257695010"/>
              </p:ext>
            </p:extLst>
          </p:nvPr>
        </p:nvGraphicFramePr>
        <p:xfrm>
          <a:off x="0" y="1703388"/>
          <a:ext cx="9144000" cy="4725987"/>
        </p:xfrm>
        <a:graphic>
          <a:graphicData uri="http://schemas.openxmlformats.org/presentationml/2006/ole">
            <mc:AlternateContent xmlns:mc="http://schemas.openxmlformats.org/markup-compatibility/2006">
              <mc:Choice xmlns:v="urn:schemas-microsoft-com:vml" Requires="v">
                <p:oleObj spid="_x0000_s28512304" name="Chart" r:id="rId4" imgW="8810697" imgH="4552881" progId="MSGraph.Chart.8">
                  <p:embed followColorScheme="full"/>
                </p:oleObj>
              </mc:Choice>
              <mc:Fallback>
                <p:oleObj name="Chart" r:id="rId4" imgW="8810697" imgH="4552881" progId="MSGraph.Chart.8">
                  <p:embed followColorScheme="full"/>
                  <p:pic>
                    <p:nvPicPr>
                      <p:cNvPr id="0" name=""/>
                      <p:cNvPicPr>
                        <a:picLocks noChangeAspect="1" noChangeArrowheads="1"/>
                      </p:cNvPicPr>
                      <p:nvPr/>
                    </p:nvPicPr>
                    <p:blipFill>
                      <a:blip r:embed="rId5"/>
                      <a:srcRect/>
                      <a:stretch>
                        <a:fillRect/>
                      </a:stretch>
                    </p:blipFill>
                    <p:spPr bwMode="auto">
                      <a:xfrm>
                        <a:off x="0" y="1703388"/>
                        <a:ext cx="9144000" cy="4725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3"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Sources:  SNL Financial; Insurance Information Institute.		</a:t>
            </a:r>
          </a:p>
        </p:txBody>
      </p:sp>
      <p:sp>
        <p:nvSpPr>
          <p:cNvPr id="6" name="AutoShape 13"/>
          <p:cNvSpPr>
            <a:spLocks noChangeArrowheads="1"/>
          </p:cNvSpPr>
          <p:nvPr/>
        </p:nvSpPr>
        <p:spPr bwMode="blackWhite">
          <a:xfrm>
            <a:off x="4225159" y="1173798"/>
            <a:ext cx="4260080" cy="1129553"/>
          </a:xfrm>
          <a:prstGeom prst="wedgeRectCallout">
            <a:avLst>
              <a:gd name="adj1" fmla="val 49326"/>
              <a:gd name="adj2" fmla="val 16957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OK and FL had the best performances in 2014.  Traditionally high cat-loss states did well last year due to unusually low cat activity</a:t>
            </a:r>
            <a:endParaRPr lang="en-US" b="1" dirty="0">
              <a:solidFill>
                <a:schemeClr val="bg1"/>
              </a:solidFill>
            </a:endParaRPr>
          </a:p>
        </p:txBody>
      </p:sp>
    </p:spTree>
    <p:extLst>
      <p:ext uri="{BB962C8B-B14F-4D97-AF65-F5344CB8AC3E}">
        <p14:creationId xmlns:p14="http://schemas.microsoft.com/office/powerpoint/2010/main" val="35826766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idx="4294967295"/>
          </p:nvPr>
        </p:nvSpPr>
        <p:spPr>
          <a:xfrm>
            <a:off x="66675" y="90488"/>
            <a:ext cx="7699375" cy="860425"/>
          </a:xfrm>
        </p:spPr>
        <p:txBody>
          <a:bodyPr/>
          <a:lstStyle/>
          <a:p>
            <a:r>
              <a:rPr lang="en-US" altLang="en-US" sz="2600" dirty="0" smtClean="0">
                <a:latin typeface="Arial" panose="020B0604020202020204" pitchFamily="34" charset="0"/>
              </a:rPr>
              <a:t>Florida Citizens Policy Count, 2003 – 2015* (Thousands)</a:t>
            </a:r>
          </a:p>
        </p:txBody>
      </p:sp>
      <p:sp>
        <p:nvSpPr>
          <p:cNvPr id="5127" name="Rectangle 4"/>
          <p:cNvSpPr>
            <a:spLocks noChangeArrowheads="1"/>
          </p:cNvSpPr>
          <p:nvPr/>
        </p:nvSpPr>
        <p:spPr bwMode="auto">
          <a:xfrm>
            <a:off x="0" y="6364288"/>
            <a:ext cx="9191625" cy="4937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smtClean="0">
                <a:latin typeface="Arial" charset="0"/>
              </a:rPr>
              <a:t>*As of October 6, 2015.  All other figures are as of Dec. 31.</a:t>
            </a:r>
            <a:endParaRPr lang="en-US" sz="1100" dirty="0">
              <a:latin typeface="Arial" charset="0"/>
            </a:endParaRPr>
          </a:p>
          <a:p>
            <a:pPr eaLnBrk="0" hangingPunct="0">
              <a:lnSpc>
                <a:spcPct val="85000"/>
              </a:lnSpc>
              <a:spcBef>
                <a:spcPct val="25000"/>
              </a:spcBef>
              <a:buClr>
                <a:schemeClr val="accent2"/>
              </a:buClr>
              <a:buFont typeface="Wingdings" pitchFamily="2" charset="2"/>
              <a:buNone/>
              <a:defRPr/>
            </a:pPr>
            <a:r>
              <a:rPr lang="en-US" sz="1250" dirty="0">
                <a:latin typeface="Arial" charset="0"/>
              </a:rPr>
              <a:t>Source: </a:t>
            </a:r>
            <a:r>
              <a:rPr lang="en-US" sz="1250" dirty="0" smtClean="0"/>
              <a:t>Florida Citizens </a:t>
            </a:r>
            <a:r>
              <a:rPr lang="en-US" sz="1250" dirty="0" smtClean="0">
                <a:hlinkClick r:id="rId4"/>
              </a:rPr>
              <a:t>https</a:t>
            </a:r>
            <a:r>
              <a:rPr lang="en-US" sz="1250" dirty="0">
                <a:hlinkClick r:id="rId4"/>
              </a:rPr>
              <a:t>://www.citizensfla.com/about/bookofbusiness</a:t>
            </a:r>
            <a:r>
              <a:rPr lang="en-US" sz="1250" dirty="0" smtClean="0">
                <a:hlinkClick r:id="rId4"/>
              </a:rPr>
              <a:t>/</a:t>
            </a:r>
            <a:r>
              <a:rPr lang="en-US" sz="1250" dirty="0" smtClean="0"/>
              <a:t>; </a:t>
            </a:r>
            <a:r>
              <a:rPr lang="en-US" sz="1250" dirty="0">
                <a:latin typeface="Arial" charset="0"/>
              </a:rPr>
              <a:t>Insurance Information Institute (I.I.I.).</a:t>
            </a:r>
          </a:p>
        </p:txBody>
      </p:sp>
      <p:graphicFrame>
        <p:nvGraphicFramePr>
          <p:cNvPr id="7170" name="Object 2"/>
          <p:cNvGraphicFramePr>
            <a:graphicFrameLocks/>
          </p:cNvGraphicFramePr>
          <p:nvPr>
            <p:extLst/>
          </p:nvPr>
        </p:nvGraphicFramePr>
        <p:xfrm>
          <a:off x="280988" y="1230313"/>
          <a:ext cx="8493125" cy="4076700"/>
        </p:xfrm>
        <a:graphic>
          <a:graphicData uri="http://schemas.openxmlformats.org/presentationml/2006/ole">
            <mc:AlternateContent xmlns:mc="http://schemas.openxmlformats.org/markup-compatibility/2006">
              <mc:Choice xmlns:v="urn:schemas-microsoft-com:vml" Requires="v">
                <p:oleObj spid="_x0000_s28514351" name="Chart" r:id="rId5" imgW="5638696" imgH="2876619" progId="MSGraph.Chart.8">
                  <p:embed followColorScheme="full"/>
                </p:oleObj>
              </mc:Choice>
              <mc:Fallback>
                <p:oleObj name="Chart" r:id="rId5" imgW="5638696" imgH="2876619" progId="MSGraph.Chart.8">
                  <p:embed followColorScheme="full"/>
                  <p:pic>
                    <p:nvPicPr>
                      <p:cNvPr id="0" name=""/>
                      <p:cNvPicPr>
                        <a:picLocks noChangeArrowheads="1"/>
                      </p:cNvPicPr>
                      <p:nvPr/>
                    </p:nvPicPr>
                    <p:blipFill>
                      <a:blip r:embed="rId6"/>
                      <a:srcRect/>
                      <a:stretch>
                        <a:fillRect/>
                      </a:stretch>
                    </p:blipFill>
                    <p:spPr bwMode="auto">
                      <a:xfrm>
                        <a:off x="280988" y="1230313"/>
                        <a:ext cx="8493125" cy="407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4980" name="Rectangle 4"/>
          <p:cNvSpPr>
            <a:spLocks noChangeArrowheads="1"/>
          </p:cNvSpPr>
          <p:nvPr/>
        </p:nvSpPr>
        <p:spPr bwMode="blackWhite">
          <a:xfrm>
            <a:off x="654049" y="5308600"/>
            <a:ext cx="8120063" cy="900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5000"/>
              </a:lnSpc>
              <a:spcBef>
                <a:spcPct val="25000"/>
              </a:spcBef>
            </a:pPr>
            <a:r>
              <a:rPr lang="en-US" altLang="en-US" sz="1600" b="1" dirty="0" smtClean="0">
                <a:solidFill>
                  <a:srgbClr val="FFFFFF"/>
                </a:solidFill>
              </a:rPr>
              <a:t>A lack of major hurricanes, ample private sector/reinsurer capital and capital market interest—combined with structural changes to Citizens—have combined to take Citizens policy count and exposure to their lowest levels in many years</a:t>
            </a:r>
            <a:endParaRPr lang="en-US" altLang="en-US" sz="1600" b="1" dirty="0">
              <a:solidFill>
                <a:srgbClr val="FFFFFF"/>
              </a:solidFill>
            </a:endParaRPr>
          </a:p>
        </p:txBody>
      </p:sp>
      <p:sp>
        <p:nvSpPr>
          <p:cNvPr id="2" name="Right Arrow 1"/>
          <p:cNvSpPr/>
          <p:nvPr/>
        </p:nvSpPr>
        <p:spPr>
          <a:xfrm rot="2504873">
            <a:off x="6349999" y="2123441"/>
            <a:ext cx="2407920" cy="27432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utoShape 17"/>
          <p:cNvSpPr>
            <a:spLocks noChangeArrowheads="1"/>
          </p:cNvSpPr>
          <p:nvPr/>
        </p:nvSpPr>
        <p:spPr bwMode="blackWhite">
          <a:xfrm>
            <a:off x="5411470" y="3453912"/>
            <a:ext cx="1828799" cy="1091665"/>
          </a:xfrm>
          <a:prstGeom prst="wedgeRectCallout">
            <a:avLst>
              <a:gd name="adj1" fmla="val 109709"/>
              <a:gd name="adj2" fmla="val 21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Florida Citizen’s policy count is down by nearly 900,000 (61%) from its 2011 peak</a:t>
            </a:r>
            <a:endParaRPr lang="en-US" sz="1400" b="1" dirty="0">
              <a:solidFill>
                <a:schemeClr val="bg1"/>
              </a:solidFill>
            </a:endParaRPr>
          </a:p>
        </p:txBody>
      </p:sp>
    </p:spTree>
    <p:extLst>
      <p:ext uri="{BB962C8B-B14F-4D97-AF65-F5344CB8AC3E}">
        <p14:creationId xmlns:p14="http://schemas.microsoft.com/office/powerpoint/2010/main" val="262055706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par>
                          <p:cTn id="10" fill="hold">
                            <p:stCondLst>
                              <p:cond delay="1200"/>
                            </p:stCondLst>
                            <p:childTnLst>
                              <p:par>
                                <p:cTn id="11" presetID="22" presetClass="entr" presetSubtype="1"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P spid="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en-US" dirty="0" smtClean="0">
                <a:latin typeface="Arial" pitchFamily="34" charset="0"/>
              </a:rPr>
              <a:t>Private Passenger Auto Combined Ratio: 1993–2017F</a:t>
            </a:r>
            <a:endParaRPr lang="en-US" baseline="30000" dirty="0" smtClean="0">
              <a:latin typeface="Arial" pitchFamily="34" charset="0"/>
            </a:endParaRPr>
          </a:p>
        </p:txBody>
      </p:sp>
      <p:graphicFrame>
        <p:nvGraphicFramePr>
          <p:cNvPr id="26626" name="Object 3"/>
          <p:cNvGraphicFramePr>
            <a:graphicFrameLocks/>
          </p:cNvGraphicFramePr>
          <p:nvPr>
            <p:extLst>
              <p:ext uri="{D42A27DB-BD31-4B8C-83A1-F6EECF244321}">
                <p14:modId xmlns:p14="http://schemas.microsoft.com/office/powerpoint/2010/main" val="1586375478"/>
              </p:ext>
            </p:extLst>
          </p:nvPr>
        </p:nvGraphicFramePr>
        <p:xfrm>
          <a:off x="129848" y="1487488"/>
          <a:ext cx="8705850" cy="3794125"/>
        </p:xfrm>
        <a:graphic>
          <a:graphicData uri="http://schemas.openxmlformats.org/presentationml/2006/ole">
            <mc:AlternateContent xmlns:mc="http://schemas.openxmlformats.org/markup-compatibility/2006">
              <mc:Choice xmlns:v="urn:schemas-microsoft-com:vml" Requires="v">
                <p:oleObj spid="_x0000_s28419252" name="Chart" r:id="rId4" imgW="8448682" imgH="3686279" progId="MSGraph.Chart.8">
                  <p:embed followColorScheme="full"/>
                </p:oleObj>
              </mc:Choice>
              <mc:Fallback>
                <p:oleObj name="Chart" r:id="rId4" imgW="8448682" imgH="3686279" progId="MSGraph.Chart.8">
                  <p:embed followColorScheme="full"/>
                  <p:pic>
                    <p:nvPicPr>
                      <p:cNvPr id="0" name=""/>
                      <p:cNvPicPr>
                        <a:picLocks noChangeArrowheads="1"/>
                      </p:cNvPicPr>
                      <p:nvPr/>
                    </p:nvPicPr>
                    <p:blipFill>
                      <a:blip r:embed="rId5"/>
                      <a:srcRect/>
                      <a:stretch>
                        <a:fillRect/>
                      </a:stretch>
                    </p:blipFill>
                    <p:spPr bwMode="auto">
                      <a:xfrm>
                        <a:off x="129848" y="1487488"/>
                        <a:ext cx="8705850" cy="3794125"/>
                      </a:xfrm>
                      <a:prstGeom prst="rect">
                        <a:avLst/>
                      </a:prstGeom>
                      <a:noFill/>
                      <a:ln>
                        <a:noFill/>
                      </a:ln>
                      <a:effectLst/>
                      <a:extLst/>
                    </p:spPr>
                  </p:pic>
                </p:oleObj>
              </mc:Fallback>
            </mc:AlternateContent>
          </a:graphicData>
        </a:graphic>
      </p:graphicFrame>
      <p:sp>
        <p:nvSpPr>
          <p:cNvPr id="242692" name="Rectangle 4"/>
          <p:cNvSpPr>
            <a:spLocks noChangeArrowheads="1"/>
          </p:cNvSpPr>
          <p:nvPr/>
        </p:nvSpPr>
        <p:spPr bwMode="blackWhite">
          <a:xfrm>
            <a:off x="781843" y="5410857"/>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Passenger Auto </a:t>
            </a:r>
            <a:r>
              <a:rPr lang="en-US" b="1" dirty="0" err="1" smtClean="0">
                <a:solidFill>
                  <a:srgbClr val="FFFFFF"/>
                </a:solidFill>
              </a:rPr>
              <a:t>Underwriitng</a:t>
            </a:r>
            <a:r>
              <a:rPr lang="en-US" b="1" dirty="0" smtClean="0">
                <a:solidFill>
                  <a:srgbClr val="FFFFFF"/>
                </a:solidFill>
              </a:rPr>
              <a:t> Performance Is Exhibiting Remarkable Stability</a:t>
            </a:r>
            <a:endParaRPr lang="en-US"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68</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1990-2014); Conning (2015F – 2017F); Insurance Information Institute.</a:t>
            </a:r>
            <a:endParaRPr lang="en-US" sz="1100" dirty="0"/>
          </a:p>
        </p:txBody>
      </p:sp>
    </p:spTree>
    <p:extLst>
      <p:ext uri="{BB962C8B-B14F-4D97-AF65-F5344CB8AC3E}">
        <p14:creationId xmlns:p14="http://schemas.microsoft.com/office/powerpoint/2010/main" val="9184216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105"/>
          <p:cNvSpPr>
            <a:spLocks noGrp="1" noChangeArrowheads="1"/>
          </p:cNvSpPr>
          <p:nvPr>
            <p:ph type="dt" sz="quarter" idx="10"/>
          </p:nvPr>
        </p:nvSpPr>
        <p:spPr>
          <a:noFill/>
        </p:spPr>
        <p:txBody>
          <a:bodyPr/>
          <a:lstStyle/>
          <a:p>
            <a:r>
              <a:rPr lang="en-US" smtClean="0"/>
              <a:t>12/01/09 - 9pm</a:t>
            </a:r>
          </a:p>
        </p:txBody>
      </p:sp>
      <p:sp>
        <p:nvSpPr>
          <p:cNvPr id="4301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43013" name="Rectangle 110"/>
          <p:cNvSpPr>
            <a:spLocks noGrp="1" noChangeArrowheads="1"/>
          </p:cNvSpPr>
          <p:nvPr>
            <p:ph type="sldNum" sz="quarter" idx="12"/>
          </p:nvPr>
        </p:nvSpPr>
        <p:spPr>
          <a:noFill/>
        </p:spPr>
        <p:txBody>
          <a:bodyPr/>
          <a:lstStyle/>
          <a:p>
            <a:fld id="{0ABDFD3E-526B-46B2-97CB-8005B1766AB7}" type="slidenum">
              <a:rPr lang="en-US" smtClean="0"/>
              <a:pPr/>
              <a:t>69</a:t>
            </a:fld>
            <a:endParaRPr lang="en-US" smtClean="0"/>
          </a:p>
        </p:txBody>
      </p:sp>
      <p:sp>
        <p:nvSpPr>
          <p:cNvPr id="43014" name="Rectangle 2"/>
          <p:cNvSpPr>
            <a:spLocks noGrp="1" noChangeArrowheads="1"/>
          </p:cNvSpPr>
          <p:nvPr>
            <p:ph type="title"/>
          </p:nvPr>
        </p:nvSpPr>
        <p:spPr>
          <a:xfrm>
            <a:off x="66675" y="90488"/>
            <a:ext cx="8201025" cy="860425"/>
          </a:xfrm>
        </p:spPr>
        <p:txBody>
          <a:bodyPr/>
          <a:lstStyle/>
          <a:p>
            <a:r>
              <a:rPr lang="en-US" dirty="0" smtClean="0"/>
              <a:t>Collision Coverage: Severity </a:t>
            </a:r>
            <a:r>
              <a:rPr lang="en-US" dirty="0"/>
              <a:t>&amp;</a:t>
            </a:r>
            <a:r>
              <a:rPr lang="en-US" dirty="0" smtClean="0"/>
              <a:t> Frequency Trends Are Both Higher in 2015*</a:t>
            </a:r>
          </a:p>
        </p:txBody>
      </p:sp>
      <p:graphicFrame>
        <p:nvGraphicFramePr>
          <p:cNvPr id="43010" name="Object 3"/>
          <p:cNvGraphicFramePr>
            <a:graphicFrameLocks noChangeAspect="1"/>
          </p:cNvGraphicFramePr>
          <p:nvPr>
            <p:extLst/>
          </p:nvPr>
        </p:nvGraphicFramePr>
        <p:xfrm>
          <a:off x="381000" y="1600200"/>
          <a:ext cx="8648700" cy="3762375"/>
        </p:xfrm>
        <a:graphic>
          <a:graphicData uri="http://schemas.openxmlformats.org/presentationml/2006/ole">
            <mc:AlternateContent xmlns:mc="http://schemas.openxmlformats.org/markup-compatibility/2006">
              <mc:Choice xmlns:v="urn:schemas-microsoft-com:vml" Requires="v">
                <p:oleObj spid="_x0000_s28483666" name="Chart" r:id="rId4" imgW="8677125" imgH="3762340" progId="MSGraph.Chart.8">
                  <p:embed followColorScheme="full"/>
                </p:oleObj>
              </mc:Choice>
              <mc:Fallback>
                <p:oleObj name="Chart" r:id="rId4" imgW="8677125" imgH="3762340" progId="MSGraph.Chart.8">
                  <p:embed followColorScheme="full"/>
                  <p:pic>
                    <p:nvPicPr>
                      <p:cNvPr id="0" name=""/>
                      <p:cNvPicPr>
                        <a:picLocks noChangeAspect="1" noChangeArrowheads="1"/>
                      </p:cNvPicPr>
                      <p:nvPr/>
                    </p:nvPicPr>
                    <p:blipFill>
                      <a:blip r:embed="rId5"/>
                      <a:srcRect/>
                      <a:stretch>
                        <a:fillRect/>
                      </a:stretch>
                    </p:blipFill>
                    <p:spPr bwMode="gray">
                      <a:xfrm>
                        <a:off x="381000" y="1600200"/>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5"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Change, 2005 through </a:t>
            </a:r>
            <a:r>
              <a:rPr lang="en-US" sz="1600" b="1" dirty="0" smtClean="0">
                <a:solidFill>
                  <a:srgbClr val="225A7A"/>
                </a:solidFill>
              </a:rPr>
              <a:t>2015*</a:t>
            </a:r>
            <a:endParaRPr lang="en-US" sz="1600" b="1" dirty="0">
              <a:solidFill>
                <a:srgbClr val="225A7A"/>
              </a:solidFill>
            </a:endParaRPr>
          </a:p>
        </p:txBody>
      </p:sp>
      <p:sp>
        <p:nvSpPr>
          <p:cNvPr id="1936390" name="Rectangle 6"/>
          <p:cNvSpPr>
            <a:spLocks noChangeArrowheads="1"/>
          </p:cNvSpPr>
          <p:nvPr/>
        </p:nvSpPr>
        <p:spPr bwMode="blackWhite">
          <a:xfrm>
            <a:off x="561975" y="5381625"/>
            <a:ext cx="8143875" cy="909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The Recession, High Fuel Prices </a:t>
            </a:r>
            <a:r>
              <a:rPr lang="en-US" sz="2000" b="1" dirty="0" smtClean="0">
                <a:solidFill>
                  <a:srgbClr val="FFFFFF"/>
                </a:solidFill>
              </a:rPr>
              <a:t>Helped Temper Frequency and </a:t>
            </a:r>
            <a:r>
              <a:rPr lang="en-US" sz="2000" b="1" dirty="0">
                <a:solidFill>
                  <a:srgbClr val="FFFFFF"/>
                </a:solidFill>
              </a:rPr>
              <a:t>Severity, But this Trend Will Likely Be Reversed Based on Evidence from Past Recoveries</a:t>
            </a:r>
          </a:p>
        </p:txBody>
      </p:sp>
      <p:sp>
        <p:nvSpPr>
          <p:cNvPr id="10" name="Rectangle 4"/>
          <p:cNvSpPr>
            <a:spLocks noChangeArrowheads="1"/>
          </p:cNvSpPr>
          <p:nvPr/>
        </p:nvSpPr>
        <p:spPr bwMode="auto">
          <a:xfrm>
            <a:off x="0" y="6215905"/>
            <a:ext cx="730250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smtClean="0"/>
              <a:t>*2015 figure is for the 4 quarters ending with 2015:Q2.</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ISO/PCI </a:t>
            </a:r>
            <a:r>
              <a:rPr lang="en-US" sz="1100" i="1" dirty="0"/>
              <a:t>Fast Track </a:t>
            </a:r>
            <a:r>
              <a:rPr lang="en-US" sz="1100" dirty="0"/>
              <a:t>data; Insurance Information Institute</a:t>
            </a:r>
          </a:p>
        </p:txBody>
      </p:sp>
    </p:spTree>
    <p:extLst>
      <p:ext uri="{BB962C8B-B14F-4D97-AF65-F5344CB8AC3E}">
        <p14:creationId xmlns:p14="http://schemas.microsoft.com/office/powerpoint/2010/main" val="22027352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3AFDFB25-8CBA-40AE-965F-72913933AEBD}" type="slidenum">
              <a:rPr lang="en-US" smtClean="0"/>
              <a:pPr/>
              <a:t>7</a:t>
            </a:fld>
            <a:endParaRPr lang="en-US" smtClean="0"/>
          </a:p>
        </p:txBody>
      </p:sp>
      <p:sp>
        <p:nvSpPr>
          <p:cNvPr id="1030" name="Rectangle 2"/>
          <p:cNvSpPr>
            <a:spLocks noGrp="1" noChangeArrowheads="1"/>
          </p:cNvSpPr>
          <p:nvPr>
            <p:ph type="title"/>
          </p:nvPr>
        </p:nvSpPr>
        <p:spPr/>
        <p:txBody>
          <a:bodyPr/>
          <a:lstStyle/>
          <a:p>
            <a:r>
              <a:rPr lang="en-US" dirty="0" smtClean="0"/>
              <a:t>Distribution of Direct Premiums Written by Segment/Line, 2013</a:t>
            </a:r>
          </a:p>
        </p:txBody>
      </p:sp>
      <p:sp>
        <p:nvSpPr>
          <p:cNvPr id="1031" name="Rectangle 3"/>
          <p:cNvSpPr>
            <a:spLocks noChangeArrowheads="1"/>
          </p:cNvSpPr>
          <p:nvPr/>
        </p:nvSpPr>
        <p:spPr bwMode="auto">
          <a:xfrm>
            <a:off x="0" y="6389688"/>
            <a:ext cx="7569200"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Sources: A.M. Best; Insurance Information Institute research.</a:t>
            </a:r>
          </a:p>
        </p:txBody>
      </p:sp>
      <p:sp>
        <p:nvSpPr>
          <p:cNvPr id="2102276" name="Rectangle 4"/>
          <p:cNvSpPr>
            <a:spLocks noChangeArrowheads="1"/>
          </p:cNvSpPr>
          <p:nvPr/>
        </p:nvSpPr>
        <p:spPr bwMode="blackWhite">
          <a:xfrm>
            <a:off x="449263" y="1587500"/>
            <a:ext cx="3641725" cy="4597400"/>
          </a:xfrm>
          <a:prstGeom prst="rect">
            <a:avLst/>
          </a:prstGeom>
          <a:solidFill>
            <a:srgbClr val="ECF6F8"/>
          </a:solidFill>
          <a:ln w="12700" algn="ctr">
            <a:solidFill>
              <a:schemeClr val="accent1"/>
            </a:solidFill>
            <a:miter lim="800000"/>
            <a:headEnd/>
            <a:tailEnd/>
          </a:ln>
        </p:spPr>
        <p:txBody>
          <a:bodyPr tIns="640080" bIns="91440"/>
          <a:lstStyle/>
          <a:p>
            <a:pPr marL="227013" indent="-227013" eaLnBrk="0" hangingPunct="0">
              <a:lnSpc>
                <a:spcPct val="90000"/>
              </a:lnSpc>
              <a:spcBef>
                <a:spcPct val="75000"/>
              </a:spcBef>
              <a:buClr>
                <a:schemeClr val="accent2"/>
              </a:buClr>
              <a:buFont typeface="Wingdings" pitchFamily="2" charset="2"/>
              <a:buChar char="n"/>
            </a:pPr>
            <a:r>
              <a:rPr lang="en-US" dirty="0"/>
              <a:t>Personal/Commercial lines split has been about 50/50 for many </a:t>
            </a:r>
            <a:r>
              <a:rPr lang="en-US" dirty="0" smtClean="0"/>
              <a:t>years</a:t>
            </a:r>
            <a:endParaRPr lang="en-US" dirty="0"/>
          </a:p>
          <a:p>
            <a:pPr marL="227013" indent="-227013" eaLnBrk="0" hangingPunct="0">
              <a:lnSpc>
                <a:spcPct val="90000"/>
              </a:lnSpc>
              <a:spcBef>
                <a:spcPct val="75000"/>
              </a:spcBef>
              <a:buClr>
                <a:schemeClr val="accent2"/>
              </a:buClr>
              <a:buFont typeface="Wingdings" pitchFamily="2" charset="2"/>
              <a:buChar char="n"/>
            </a:pPr>
            <a:r>
              <a:rPr lang="en-US" dirty="0"/>
              <a:t>Pvt. Passenger Auto is by far the largest line of insurance and is currently the most important source of industry profits</a:t>
            </a:r>
          </a:p>
          <a:p>
            <a:pPr marL="227013" indent="-227013" eaLnBrk="0" hangingPunct="0">
              <a:lnSpc>
                <a:spcPct val="90000"/>
              </a:lnSpc>
              <a:spcBef>
                <a:spcPct val="75000"/>
              </a:spcBef>
              <a:buClr>
                <a:schemeClr val="accent2"/>
              </a:buClr>
              <a:buFont typeface="Wingdings" pitchFamily="2" charset="2"/>
              <a:buChar char="n"/>
            </a:pPr>
            <a:r>
              <a:rPr lang="en-US" dirty="0"/>
              <a:t>Billions of additional dollars in homeowners insurance premiums are written by state-run residual market plans</a:t>
            </a:r>
          </a:p>
        </p:txBody>
      </p:sp>
      <p:sp>
        <p:nvSpPr>
          <p:cNvPr id="2102277" name="Rectangle 5"/>
          <p:cNvSpPr>
            <a:spLocks noChangeArrowheads="1"/>
          </p:cNvSpPr>
          <p:nvPr/>
        </p:nvSpPr>
        <p:spPr bwMode="blackWhite">
          <a:xfrm>
            <a:off x="449263" y="1587500"/>
            <a:ext cx="3641725" cy="495300"/>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lIns="45720" rIns="45720" anchor="ctr"/>
          <a:lstStyle/>
          <a:p>
            <a:pPr algn="ctr">
              <a:lnSpc>
                <a:spcPct val="95000"/>
              </a:lnSpc>
              <a:spcBef>
                <a:spcPct val="25000"/>
              </a:spcBef>
              <a:defRPr/>
            </a:pPr>
            <a:r>
              <a:rPr lang="en-US" sz="2000" b="1" dirty="0">
                <a:solidFill>
                  <a:schemeClr val="bg1"/>
                </a:solidFill>
              </a:rPr>
              <a:t>Distribution Facts</a:t>
            </a:r>
          </a:p>
        </p:txBody>
      </p:sp>
      <p:graphicFrame>
        <p:nvGraphicFramePr>
          <p:cNvPr id="1026" name="Object 6"/>
          <p:cNvGraphicFramePr>
            <a:graphicFrameLocks/>
          </p:cNvGraphicFramePr>
          <p:nvPr>
            <p:extLst/>
          </p:nvPr>
        </p:nvGraphicFramePr>
        <p:xfrm>
          <a:off x="5241925" y="2185988"/>
          <a:ext cx="3308350" cy="3265487"/>
        </p:xfrm>
        <a:graphic>
          <a:graphicData uri="http://schemas.openxmlformats.org/presentationml/2006/ole">
            <mc:AlternateContent xmlns:mc="http://schemas.openxmlformats.org/markup-compatibility/2006">
              <mc:Choice xmlns:v="urn:schemas-microsoft-com:vml" Requires="v">
                <p:oleObj spid="_x0000_s28421296" name="Chart" r:id="rId4" imgW="3286014" imgH="3248198" progId="MSGraph.Chart.8">
                  <p:embed followColorScheme="full"/>
                </p:oleObj>
              </mc:Choice>
              <mc:Fallback>
                <p:oleObj name="Chart" r:id="rId4" imgW="3286014" imgH="3248198" progId="MSGraph.Chart.8">
                  <p:embed followColorScheme="full"/>
                  <p:pic>
                    <p:nvPicPr>
                      <p:cNvPr id="0" name=""/>
                      <p:cNvPicPr preferRelativeResize="0">
                        <a:picLocks noChangeArrowheads="1"/>
                      </p:cNvPicPr>
                      <p:nvPr/>
                    </p:nvPicPr>
                    <p:blipFill>
                      <a:blip r:embed="rId5"/>
                      <a:srcRect/>
                      <a:stretch>
                        <a:fillRect/>
                      </a:stretch>
                    </p:blipFill>
                    <p:spPr bwMode="gray">
                      <a:xfrm>
                        <a:off x="5241925" y="2185988"/>
                        <a:ext cx="3308350" cy="3265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4" name="Text Box 7"/>
          <p:cNvSpPr txBox="1">
            <a:spLocks noChangeArrowheads="1"/>
          </p:cNvSpPr>
          <p:nvPr/>
        </p:nvSpPr>
        <p:spPr bwMode="auto">
          <a:xfrm>
            <a:off x="6118225" y="2770188"/>
            <a:ext cx="1909763" cy="388937"/>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Commercial Lines</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269.2B/51%</a:t>
            </a:r>
            <a:endParaRPr lang="en-US" sz="1400" b="1" dirty="0">
              <a:solidFill>
                <a:schemeClr val="bg1"/>
              </a:solidFill>
            </a:endParaRPr>
          </a:p>
        </p:txBody>
      </p:sp>
      <p:sp>
        <p:nvSpPr>
          <p:cNvPr id="1035" name="Rectangle 10"/>
          <p:cNvSpPr>
            <a:spLocks noChangeArrowheads="1"/>
          </p:cNvSpPr>
          <p:nvPr/>
        </p:nvSpPr>
        <p:spPr bwMode="black">
          <a:xfrm>
            <a:off x="5362575" y="1701800"/>
            <a:ext cx="3187700" cy="247650"/>
          </a:xfrm>
          <a:prstGeom prst="rect">
            <a:avLst/>
          </a:prstGeom>
          <a:noFill/>
          <a:ln w="9525" algn="ctr">
            <a:noFill/>
            <a:miter lim="800000"/>
            <a:headEnd/>
            <a:tailEnd/>
          </a:ln>
        </p:spPr>
        <p:txBody>
          <a:bodyPr lIns="45720" tIns="0" rIns="45720" bIns="0">
            <a:spAutoFit/>
          </a:bodyPr>
          <a:lstStyle/>
          <a:p>
            <a:pPr algn="ctr" defTabSz="114300" eaLnBrk="0" hangingPunct="0">
              <a:lnSpc>
                <a:spcPct val="90000"/>
              </a:lnSpc>
              <a:spcBef>
                <a:spcPct val="20000"/>
              </a:spcBef>
            </a:pPr>
            <a:r>
              <a:rPr lang="en-US" b="1" dirty="0" smtClean="0">
                <a:solidFill>
                  <a:srgbClr val="225A7A"/>
                </a:solidFill>
              </a:rPr>
              <a:t>2013</a:t>
            </a:r>
            <a:endParaRPr lang="en-US" b="1" dirty="0">
              <a:solidFill>
                <a:srgbClr val="225A7A"/>
              </a:solidFill>
            </a:endParaRPr>
          </a:p>
        </p:txBody>
      </p:sp>
      <p:sp>
        <p:nvSpPr>
          <p:cNvPr id="1036" name="Text Box 7"/>
          <p:cNvSpPr txBox="1">
            <a:spLocks noChangeArrowheads="1"/>
          </p:cNvSpPr>
          <p:nvPr/>
        </p:nvSpPr>
        <p:spPr bwMode="auto">
          <a:xfrm>
            <a:off x="5975350" y="4308475"/>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Pvt. Pass Auto</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180.8B/34%</a:t>
            </a:r>
            <a:endParaRPr lang="en-US" sz="1400" b="1" dirty="0">
              <a:solidFill>
                <a:schemeClr val="bg1"/>
              </a:solidFill>
            </a:endParaRPr>
          </a:p>
        </p:txBody>
      </p:sp>
      <p:sp>
        <p:nvSpPr>
          <p:cNvPr id="1037" name="Text Box 7"/>
          <p:cNvSpPr txBox="1">
            <a:spLocks noChangeArrowheads="1"/>
          </p:cNvSpPr>
          <p:nvPr/>
        </p:nvSpPr>
        <p:spPr bwMode="auto">
          <a:xfrm>
            <a:off x="5105400" y="3492500"/>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Homeowners</a:t>
            </a:r>
          </a:p>
          <a:p>
            <a:pPr algn="ctr" eaLnBrk="0" hangingPunct="0">
              <a:lnSpc>
                <a:spcPct val="90000"/>
              </a:lnSpc>
              <a:buSzPct val="90000"/>
              <a:buFont typeface="Wingdings" pitchFamily="2" charset="2"/>
              <a:buNone/>
            </a:pPr>
            <a:r>
              <a:rPr lang="en-US" sz="1400" b="1" dirty="0" smtClean="0">
                <a:solidFill>
                  <a:schemeClr val="bg1"/>
                </a:solidFill>
              </a:rPr>
              <a:t>$80.7B/15%</a:t>
            </a:r>
            <a:endParaRPr lang="en-US" sz="1400" b="1" dirty="0">
              <a:solidFill>
                <a:schemeClr val="bg1"/>
              </a:solidFill>
            </a:endParaRPr>
          </a:p>
        </p:txBody>
      </p:sp>
    </p:spTree>
    <p:extLst>
      <p:ext uri="{BB962C8B-B14F-4D97-AF65-F5344CB8AC3E}">
        <p14:creationId xmlns:p14="http://schemas.microsoft.com/office/powerpoint/2010/main" val="114302684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102277"/>
                                        </p:tgtEl>
                                        <p:attrNameLst>
                                          <p:attrName>style.visibility</p:attrName>
                                        </p:attrNameLst>
                                      </p:cBhvr>
                                      <p:to>
                                        <p:strVal val="visible"/>
                                      </p:to>
                                    </p:set>
                                    <p:animEffect transition="in" filter="wipe(left)">
                                      <p:cBhvr>
                                        <p:cTn id="7" dur="500"/>
                                        <p:tgtEl>
                                          <p:spTgt spid="210227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102276"/>
                                        </p:tgtEl>
                                        <p:attrNameLst>
                                          <p:attrName>style.visibility</p:attrName>
                                        </p:attrNameLst>
                                      </p:cBhvr>
                                      <p:to>
                                        <p:strVal val="visible"/>
                                      </p:to>
                                    </p:set>
                                    <p:animEffect transition="in" filter="wipe(left)">
                                      <p:cBhvr>
                                        <p:cTn id="10" dur="500"/>
                                        <p:tgtEl>
                                          <p:spTgt spid="2102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2276" grpId="0" animBg="1"/>
      <p:bldP spid="2102277"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08962" name="Object 2"/>
          <p:cNvGraphicFramePr>
            <a:graphicFrameLocks noGrp="1" noChangeAspect="1"/>
          </p:cNvGraphicFramePr>
          <p:nvPr>
            <p:ph type="chart" idx="1"/>
            <p:extLst>
              <p:ext uri="{D42A27DB-BD31-4B8C-83A1-F6EECF244321}">
                <p14:modId xmlns:p14="http://schemas.microsoft.com/office/powerpoint/2010/main" val="3928084634"/>
              </p:ext>
            </p:extLst>
          </p:nvPr>
        </p:nvGraphicFramePr>
        <p:xfrm>
          <a:off x="206375" y="1627188"/>
          <a:ext cx="8766175" cy="4876800"/>
        </p:xfrm>
        <a:graphic>
          <a:graphicData uri="http://schemas.openxmlformats.org/presentationml/2006/ole">
            <mc:AlternateContent xmlns:mc="http://schemas.openxmlformats.org/markup-compatibility/2006">
              <mc:Choice xmlns:v="urn:schemas-microsoft-com:vml" Requires="v">
                <p:oleObj spid="_x0000_s28254534" name="Chart" r:id="rId3" imgW="8372534" imgH="4657621" progId="MSGraph.Chart.8">
                  <p:embed followColorScheme="full"/>
                </p:oleObj>
              </mc:Choice>
              <mc:Fallback>
                <p:oleObj name="Chart" r:id="rId3" imgW="8372534" imgH="4657621" progId="MSGraph.Chart.8">
                  <p:embed followColorScheme="full"/>
                  <p:pic>
                    <p:nvPicPr>
                      <p:cNvPr id="0" name=""/>
                      <p:cNvPicPr>
                        <a:picLocks noChangeAspect="1" noChangeArrowheads="1"/>
                      </p:cNvPicPr>
                      <p:nvPr/>
                    </p:nvPicPr>
                    <p:blipFill>
                      <a:blip r:embed="rId4"/>
                      <a:srcRect/>
                      <a:stretch>
                        <a:fillRect/>
                      </a:stretch>
                    </p:blipFill>
                    <p:spPr bwMode="auto">
                      <a:xfrm>
                        <a:off x="206375" y="1627188"/>
                        <a:ext cx="8766175" cy="487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08963" name="Text Box 3"/>
          <p:cNvSpPr txBox="1">
            <a:spLocks noChangeArrowheads="1"/>
          </p:cNvSpPr>
          <p:nvPr/>
        </p:nvSpPr>
        <p:spPr bwMode="auto">
          <a:xfrm>
            <a:off x="71438" y="6319539"/>
            <a:ext cx="8913812" cy="461665"/>
          </a:xfrm>
          <a:prstGeom prst="rect">
            <a:avLst/>
          </a:prstGeom>
          <a:noFill/>
          <a:ln w="9525">
            <a:noFill/>
            <a:miter lim="800000"/>
            <a:headEnd/>
            <a:tailEnd/>
          </a:ln>
          <a:effectLst/>
        </p:spPr>
        <p:txBody>
          <a:bodyPr>
            <a:spAutoFit/>
          </a:bodyPr>
          <a:lstStyle/>
          <a:p>
            <a:pPr eaLnBrk="1" hangingPunct="1">
              <a:buClrTx/>
              <a:buFontTx/>
              <a:buNone/>
            </a:pPr>
            <a:r>
              <a:rPr lang="en-US" sz="1200" dirty="0" smtClean="0"/>
              <a:t>*2007-2012 figures exclude mortgage and financial guaranty segments.</a:t>
            </a:r>
          </a:p>
          <a:p>
            <a:pPr eaLnBrk="1" hangingPunct="1">
              <a:buClrTx/>
              <a:buFontTx/>
              <a:buNone/>
            </a:pPr>
            <a:r>
              <a:rPr lang="en-US" sz="1200" dirty="0" smtClean="0"/>
              <a:t>Source</a:t>
            </a:r>
            <a:r>
              <a:rPr lang="en-US" sz="1200" dirty="0"/>
              <a:t>: </a:t>
            </a:r>
            <a:r>
              <a:rPr lang="en-US" sz="1200" dirty="0" smtClean="0"/>
              <a:t>A.M</a:t>
            </a:r>
            <a:r>
              <a:rPr lang="en-US" sz="1200" dirty="0"/>
              <a:t>. </a:t>
            </a:r>
            <a:r>
              <a:rPr lang="en-US" sz="1200" dirty="0" smtClean="0"/>
              <a:t>Best (1990-2014); Conning (2015-16F) </a:t>
            </a:r>
            <a:r>
              <a:rPr lang="en-US" sz="1200" dirty="0"/>
              <a:t>Insurance Information </a:t>
            </a:r>
            <a:r>
              <a:rPr lang="en-US" sz="1200" dirty="0" smtClean="0"/>
              <a:t>Institute.</a:t>
            </a:r>
            <a:endParaRPr lang="en-US" sz="1200" dirty="0"/>
          </a:p>
        </p:txBody>
      </p:sp>
      <p:sp>
        <p:nvSpPr>
          <p:cNvPr id="7208964" name="Rectangle 4"/>
          <p:cNvSpPr>
            <a:spLocks noGrp="1" noChangeArrowheads="1"/>
          </p:cNvSpPr>
          <p:nvPr>
            <p:ph type="title"/>
          </p:nvPr>
        </p:nvSpPr>
        <p:spPr/>
        <p:txBody>
          <a:bodyPr/>
          <a:lstStyle/>
          <a:p>
            <a:r>
              <a:rPr lang="en-US" dirty="0" smtClean="0"/>
              <a:t>Commercial </a:t>
            </a:r>
            <a:r>
              <a:rPr lang="en-US" dirty="0"/>
              <a:t>Lines Combined </a:t>
            </a:r>
            <a:r>
              <a:rPr lang="en-US" dirty="0" smtClean="0"/>
              <a:t>Ratio, 1990-2016F*</a:t>
            </a:r>
            <a:endParaRPr lang="en-US" dirty="0"/>
          </a:p>
        </p:txBody>
      </p:sp>
      <p:sp>
        <p:nvSpPr>
          <p:cNvPr id="5" name="AutoShape 13"/>
          <p:cNvSpPr>
            <a:spLocks noChangeArrowheads="1"/>
          </p:cNvSpPr>
          <p:nvPr/>
        </p:nvSpPr>
        <p:spPr bwMode="blackWhite">
          <a:xfrm>
            <a:off x="4700589" y="1184020"/>
            <a:ext cx="3578598" cy="1624925"/>
          </a:xfrm>
          <a:prstGeom prst="wedgeRectCallout">
            <a:avLst>
              <a:gd name="adj1" fmla="val 44590"/>
              <a:gd name="adj2" fmla="val 1331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Commercial lines underwriting performance improved in 2013/14 but higher cats, diminishing prior year reserves and rising loss cost trends in some lines could push combined ratios higher</a:t>
            </a:r>
            <a:endParaRPr lang="en-US" sz="1600" b="1" dirty="0">
              <a:solidFill>
                <a:schemeClr val="bg1"/>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213DCD5A-272D-460F-810D-8B44844B5B0F}" type="slidenum">
              <a:rPr lang="en-US" smtClean="0"/>
              <a:pPr>
                <a:defRPr/>
              </a:pPr>
              <a:t>70</a:t>
            </a:fld>
            <a:endParaRPr lang="en-US"/>
          </a:p>
        </p:txBody>
      </p:sp>
    </p:spTree>
    <p:extLst>
      <p:ext uri="{BB962C8B-B14F-4D97-AF65-F5344CB8AC3E}">
        <p14:creationId xmlns:p14="http://schemas.microsoft.com/office/powerpoint/2010/main" val="27735503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Commercial Auto Combined Ratio: 1993–2017F</a:t>
            </a:r>
            <a:endParaRPr lang="en-US" baseline="30000" dirty="0" smtClean="0"/>
          </a:p>
        </p:txBody>
      </p:sp>
      <p:graphicFrame>
        <p:nvGraphicFramePr>
          <p:cNvPr id="53250" name="Object 3"/>
          <p:cNvGraphicFramePr>
            <a:graphicFrameLocks/>
          </p:cNvGraphicFramePr>
          <p:nvPr>
            <p:extLst/>
          </p:nvPr>
        </p:nvGraphicFramePr>
        <p:xfrm>
          <a:off x="293688" y="1587500"/>
          <a:ext cx="8451850" cy="3663950"/>
        </p:xfrm>
        <a:graphic>
          <a:graphicData uri="http://schemas.openxmlformats.org/presentationml/2006/ole">
            <mc:AlternateContent xmlns:mc="http://schemas.openxmlformats.org/markup-compatibility/2006">
              <mc:Choice xmlns:v="urn:schemas-microsoft-com:vml" Requires="v">
                <p:oleObj spid="_x0000_s28535820"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293688" y="1587500"/>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899652" y="5390535"/>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Auto is Expected to </a:t>
            </a:r>
            <a:r>
              <a:rPr lang="en-US" sz="2000" b="1" dirty="0" smtClean="0">
                <a:solidFill>
                  <a:srgbClr val="FFFFFF"/>
                </a:solidFill>
              </a:rPr>
              <a:t>Improve Only Slowly as Rate Gains Barely Offset Adverse Frequency and Severity Trends</a:t>
            </a:r>
            <a:endParaRPr lang="en-US" sz="2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71</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1990-2014);Conning (2015F-2017F); Insurance Information Institute.</a:t>
            </a:r>
            <a:endParaRPr lang="en-US" sz="1100" dirty="0"/>
          </a:p>
        </p:txBody>
      </p:sp>
    </p:spTree>
    <p:extLst>
      <p:ext uri="{BB962C8B-B14F-4D97-AF65-F5344CB8AC3E}">
        <p14:creationId xmlns:p14="http://schemas.microsoft.com/office/powerpoint/2010/main" val="40694068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Commercial Property Combined Ratio: </a:t>
            </a:r>
            <a:br>
              <a:rPr lang="en-US" dirty="0" smtClean="0"/>
            </a:br>
            <a:r>
              <a:rPr lang="en-US" dirty="0" smtClean="0"/>
              <a:t>2007–2017F</a:t>
            </a:r>
            <a:endParaRPr lang="en-US" baseline="30000" dirty="0" smtClean="0"/>
          </a:p>
        </p:txBody>
      </p:sp>
      <p:graphicFrame>
        <p:nvGraphicFramePr>
          <p:cNvPr id="50178" name="Object 3"/>
          <p:cNvGraphicFramePr>
            <a:graphicFrameLocks/>
          </p:cNvGraphicFramePr>
          <p:nvPr>
            <p:extLst/>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536844"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38275" y="5339037"/>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t>
            </a:r>
            <a:r>
              <a:rPr lang="en-US" sz="2000" b="1" dirty="0" smtClean="0">
                <a:solidFill>
                  <a:srgbClr val="FFFFFF"/>
                </a:solidFill>
              </a:rPr>
              <a:t>Property Underwriting Performance Has Been Volatile in Recent Years, Largely Due to Fluctuations in CAT Activity</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Conning Research and Consulting.</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72</a:t>
            </a:fld>
            <a:endParaRPr lang="en-US"/>
          </a:p>
        </p:txBody>
      </p:sp>
    </p:spTree>
    <p:extLst>
      <p:ext uri="{BB962C8B-B14F-4D97-AF65-F5344CB8AC3E}">
        <p14:creationId xmlns:p14="http://schemas.microsoft.com/office/powerpoint/2010/main" val="9535999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General Liability Combined Ratio: </a:t>
            </a:r>
            <a:br>
              <a:rPr lang="en-US" dirty="0" smtClean="0"/>
            </a:br>
            <a:r>
              <a:rPr lang="en-US" dirty="0" smtClean="0"/>
              <a:t>2005–2017F</a:t>
            </a:r>
            <a:endParaRPr lang="en-US" baseline="30000" dirty="0" smtClean="0"/>
          </a:p>
        </p:txBody>
      </p:sp>
      <p:graphicFrame>
        <p:nvGraphicFramePr>
          <p:cNvPr id="50178" name="Object 3"/>
          <p:cNvGraphicFramePr>
            <a:graphicFrameLocks/>
          </p:cNvGraphicFramePr>
          <p:nvPr>
            <p:extLst/>
          </p:nvPr>
        </p:nvGraphicFramePr>
        <p:xfrm>
          <a:off x="293688" y="1331913"/>
          <a:ext cx="8477250" cy="3684587"/>
        </p:xfrm>
        <a:graphic>
          <a:graphicData uri="http://schemas.openxmlformats.org/presentationml/2006/ole">
            <mc:AlternateContent xmlns:mc="http://schemas.openxmlformats.org/markup-compatibility/2006">
              <mc:Choice xmlns:v="urn:schemas-microsoft-com:vml" Requires="v">
                <p:oleObj spid="_x0000_s28537868"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293688" y="1331913"/>
                        <a:ext cx="8477250" cy="368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95425" y="5257799"/>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t>
            </a:r>
            <a:r>
              <a:rPr lang="en-US" sz="2000" b="1" dirty="0" smtClean="0">
                <a:solidFill>
                  <a:srgbClr val="FFFFFF"/>
                </a:solidFill>
              </a:rPr>
              <a:t>General Liability Underwriting Performance Has Been Volatile in Recent Years</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Conning Research and Consulting.</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73</a:t>
            </a:fld>
            <a:endParaRPr lang="en-US"/>
          </a:p>
        </p:txBody>
      </p:sp>
    </p:spTree>
    <p:extLst>
      <p:ext uri="{BB962C8B-B14F-4D97-AF65-F5344CB8AC3E}">
        <p14:creationId xmlns:p14="http://schemas.microsoft.com/office/powerpoint/2010/main" val="3105191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Commercial Multi-Peril Combined Ratio: 1995–2016F</a:t>
            </a:r>
            <a:endParaRPr lang="en-US" baseline="30000" dirty="0" smtClean="0"/>
          </a:p>
        </p:txBody>
      </p:sp>
      <p:graphicFrame>
        <p:nvGraphicFramePr>
          <p:cNvPr id="50178" name="Object 3"/>
          <p:cNvGraphicFramePr>
            <a:graphicFrameLocks/>
          </p:cNvGraphicFramePr>
          <p:nvPr>
            <p:extLst/>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539916"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036320" y="5332934"/>
            <a:ext cx="7434494" cy="8480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Multi-Peril Underwriting Performance is </a:t>
            </a:r>
            <a:r>
              <a:rPr lang="en-US" sz="2000" b="1" dirty="0" smtClean="0">
                <a:solidFill>
                  <a:srgbClr val="FFFFFF"/>
                </a:solidFill>
              </a:rPr>
              <a:t>Expected </a:t>
            </a:r>
            <a:r>
              <a:rPr lang="en-US" sz="2000" b="1" dirty="0">
                <a:solidFill>
                  <a:srgbClr val="FFFFFF"/>
                </a:solidFill>
              </a:rPr>
              <a:t>to </a:t>
            </a:r>
            <a:r>
              <a:rPr lang="en-US" sz="2000" b="1" dirty="0" smtClean="0">
                <a:solidFill>
                  <a:srgbClr val="FFFFFF"/>
                </a:solidFill>
              </a:rPr>
              <a:t>Remains Stable in 2015 Assuming Normal Catastrophe Loss Activity</a:t>
            </a:r>
            <a:endParaRPr lang="en-US" sz="2000" b="1" dirty="0">
              <a:solidFill>
                <a:srgbClr val="FFFFFF"/>
              </a:solidFill>
            </a:endParaRPr>
          </a:p>
        </p:txBody>
      </p:sp>
      <p:sp>
        <p:nvSpPr>
          <p:cNvPr id="50181" name="Rectangle 5"/>
          <p:cNvSpPr>
            <a:spLocks noChangeArrowheads="1"/>
          </p:cNvSpPr>
          <p:nvPr/>
        </p:nvSpPr>
        <p:spPr bwMode="auto">
          <a:xfrm>
            <a:off x="-1" y="6262452"/>
            <a:ext cx="8554065"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*2015F-2016F figures are Conning figures for the combined liability and non-liability components.</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a:t>
            </a:r>
            <a:r>
              <a:rPr lang="en-US" sz="1100" dirty="0" smtClean="0"/>
              <a:t>; Conning; </a:t>
            </a:r>
            <a:r>
              <a:rPr lang="en-US" sz="1100" dirty="0"/>
              <a:t>Insurance Information Institute.</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74</a:t>
            </a:fld>
            <a:endParaRPr lang="en-US"/>
          </a:p>
        </p:txBody>
      </p:sp>
    </p:spTree>
    <p:extLst>
      <p:ext uri="{BB962C8B-B14F-4D97-AF65-F5344CB8AC3E}">
        <p14:creationId xmlns:p14="http://schemas.microsoft.com/office/powerpoint/2010/main" val="37612596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Inland Marine Combined Ratio: </a:t>
            </a:r>
            <a:br>
              <a:rPr lang="en-US" dirty="0" smtClean="0"/>
            </a:br>
            <a:r>
              <a:rPr lang="en-US" dirty="0" smtClean="0"/>
              <a:t>2004–2017F</a:t>
            </a:r>
            <a:endParaRPr lang="en-US" baseline="30000" dirty="0" smtClean="0"/>
          </a:p>
        </p:txBody>
      </p:sp>
      <p:graphicFrame>
        <p:nvGraphicFramePr>
          <p:cNvPr id="50178" name="Object 3"/>
          <p:cNvGraphicFramePr>
            <a:graphicFrameLocks/>
          </p:cNvGraphicFramePr>
          <p:nvPr>
            <p:extLst/>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540940"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95425" y="5257799"/>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Inland Marine Underwriting Performance Has Been Consistently Strong for Many Years</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A.M. Best (2004-2014); Conning Research and Consulting (2015F-2017F).</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75</a:t>
            </a:fld>
            <a:endParaRPr lang="en-US"/>
          </a:p>
        </p:txBody>
      </p:sp>
    </p:spTree>
    <p:extLst>
      <p:ext uri="{BB962C8B-B14F-4D97-AF65-F5344CB8AC3E}">
        <p14:creationId xmlns:p14="http://schemas.microsoft.com/office/powerpoint/2010/main" val="35003793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Workers Compensation Combined Ratio: 1994–2015F</a:t>
            </a:r>
            <a:endParaRPr lang="en-US" baseline="30000" dirty="0" smtClean="0"/>
          </a:p>
        </p:txBody>
      </p:sp>
      <p:graphicFrame>
        <p:nvGraphicFramePr>
          <p:cNvPr id="53250" name="Object 3"/>
          <p:cNvGraphicFramePr>
            <a:graphicFrameLocks/>
          </p:cNvGraphicFramePr>
          <p:nvPr>
            <p:extLst/>
          </p:nvPr>
        </p:nvGraphicFramePr>
        <p:xfrm>
          <a:off x="149225" y="1361133"/>
          <a:ext cx="8451850" cy="3879850"/>
        </p:xfrm>
        <a:graphic>
          <a:graphicData uri="http://schemas.openxmlformats.org/presentationml/2006/ole">
            <mc:AlternateContent xmlns:mc="http://schemas.openxmlformats.org/markup-compatibility/2006">
              <mc:Choice xmlns:v="urn:schemas-microsoft-com:vml" Requires="v">
                <p:oleObj spid="_x0000_s28538892"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149225" y="1361133"/>
                        <a:ext cx="8451850" cy="387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309716" y="5353050"/>
            <a:ext cx="8465573"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Workers Comp Results Began to Improve in 2012. </a:t>
            </a:r>
            <a:r>
              <a:rPr lang="en-US" sz="2400" b="1" dirty="0">
                <a:solidFill>
                  <a:srgbClr val="FFFFFF"/>
                </a:solidFill>
              </a:rPr>
              <a:t>Underwriting Results </a:t>
            </a:r>
            <a:r>
              <a:rPr lang="en-US" sz="2400" b="1" dirty="0" smtClean="0">
                <a:solidFill>
                  <a:srgbClr val="FFFFFF"/>
                </a:solidFill>
              </a:rPr>
              <a:t> Deteriorated </a:t>
            </a:r>
            <a:r>
              <a:rPr lang="en-US" sz="2400" b="1" dirty="0">
                <a:solidFill>
                  <a:srgbClr val="FFFFFF"/>
                </a:solidFill>
              </a:rPr>
              <a:t>Markedly </a:t>
            </a:r>
            <a:r>
              <a:rPr lang="en-US" sz="2400" b="1" dirty="0" smtClean="0">
                <a:solidFill>
                  <a:srgbClr val="FFFFFF"/>
                </a:solidFill>
              </a:rPr>
              <a:t>from 2007-2010/11 and Were the </a:t>
            </a:r>
            <a:r>
              <a:rPr lang="en-US" sz="2400" b="1" dirty="0">
                <a:solidFill>
                  <a:srgbClr val="FFFFFF"/>
                </a:solidFill>
              </a:rPr>
              <a:t>Worst </a:t>
            </a:r>
            <a:r>
              <a:rPr lang="en-US" sz="2400" b="1" dirty="0" smtClean="0">
                <a:solidFill>
                  <a:srgbClr val="FFFFFF"/>
                </a:solidFill>
              </a:rPr>
              <a:t>They Had </a:t>
            </a:r>
            <a:r>
              <a:rPr lang="en-US" sz="2400" b="1" dirty="0">
                <a:solidFill>
                  <a:srgbClr val="FFFFFF"/>
                </a:solidFill>
              </a:rPr>
              <a:t>Been in a </a:t>
            </a:r>
            <a:r>
              <a:rPr lang="en-US" sz="2400" b="1" dirty="0" smtClean="0">
                <a:solidFill>
                  <a:srgbClr val="FFFFFF"/>
                </a:solidFill>
              </a:rPr>
              <a:t>Decade. </a:t>
            </a:r>
            <a:endParaRPr lang="en-US" sz="2400" b="1" dirty="0">
              <a:solidFill>
                <a:srgbClr val="FFFFFF"/>
              </a:solidFill>
            </a:endParaRPr>
          </a:p>
        </p:txBody>
      </p:sp>
      <p:sp>
        <p:nvSpPr>
          <p:cNvPr id="53253" name="Rectangle 5"/>
          <p:cNvSpPr>
            <a:spLocks noChangeArrowheads="1"/>
          </p:cNvSpPr>
          <p:nvPr/>
        </p:nvSpPr>
        <p:spPr bwMode="auto">
          <a:xfrm>
            <a:off x="-58993" y="6414802"/>
            <a:ext cx="8603227"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(1994-2009); NCCI (2010-2014P) and are for private carriers only; Insurance </a:t>
            </a:r>
            <a:r>
              <a:rPr lang="en-US" sz="1100" dirty="0"/>
              <a:t>Information </a:t>
            </a:r>
            <a:r>
              <a:rPr lang="en-US" sz="1100" dirty="0" smtClean="0"/>
              <a:t>Institute (2015F).</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76</a:t>
            </a:fld>
            <a:endParaRPr lang="en-US"/>
          </a:p>
        </p:txBody>
      </p:sp>
      <p:sp>
        <p:nvSpPr>
          <p:cNvPr id="8" name="AutoShape 13"/>
          <p:cNvSpPr>
            <a:spLocks noChangeArrowheads="1"/>
          </p:cNvSpPr>
          <p:nvPr/>
        </p:nvSpPr>
        <p:spPr bwMode="blackWhite">
          <a:xfrm>
            <a:off x="6829425" y="1063625"/>
            <a:ext cx="2300287" cy="880121"/>
          </a:xfrm>
          <a:prstGeom prst="wedgeRectCallout">
            <a:avLst>
              <a:gd name="adj1" fmla="val 15752"/>
              <a:gd name="adj2" fmla="val 1834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results have improved markedly since 2011</a:t>
            </a:r>
            <a:endParaRPr lang="en-US" sz="1600" b="1" dirty="0">
              <a:solidFill>
                <a:schemeClr val="bg1"/>
              </a:solidFill>
            </a:endParaRPr>
          </a:p>
        </p:txBody>
      </p:sp>
    </p:spTree>
    <p:extLst>
      <p:ext uri="{BB962C8B-B14F-4D97-AF65-F5344CB8AC3E}">
        <p14:creationId xmlns:p14="http://schemas.microsoft.com/office/powerpoint/2010/main" val="28653367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6306"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Workers Compensation   Operating Environment</a:t>
            </a:r>
          </a:p>
        </p:txBody>
      </p:sp>
      <p:sp>
        <p:nvSpPr>
          <p:cNvPr id="11571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571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0523EE7-C669-4F06-8A4D-A73393AECA03}" type="slidenum">
              <a:rPr lang="en-US" sz="900">
                <a:solidFill>
                  <a:schemeClr val="bg1"/>
                </a:solidFill>
              </a:rPr>
              <a:pPr algn="r" eaLnBrk="0" hangingPunct="0">
                <a:lnSpc>
                  <a:spcPct val="85000"/>
                </a:lnSpc>
                <a:spcBef>
                  <a:spcPct val="20000"/>
                </a:spcBef>
              </a:pPr>
              <a:t>77</a:t>
            </a:fld>
            <a:endParaRPr lang="en-US" sz="900">
              <a:solidFill>
                <a:schemeClr val="bg1"/>
              </a:solidFill>
            </a:endParaRPr>
          </a:p>
        </p:txBody>
      </p:sp>
      <p:pic>
        <p:nvPicPr>
          <p:cNvPr id="11571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6310" name="Rectangle 6"/>
          <p:cNvSpPr>
            <a:spLocks noChangeArrowheads="1"/>
          </p:cNvSpPr>
          <p:nvPr/>
        </p:nvSpPr>
        <p:spPr bwMode="auto">
          <a:xfrm>
            <a:off x="363538" y="4324350"/>
            <a:ext cx="8416925" cy="97872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200" b="1" dirty="0" smtClean="0">
                <a:solidFill>
                  <a:srgbClr val="225A7A"/>
                </a:solidFill>
              </a:rPr>
              <a:t>Workers Comp Results Have Improved Substantially in Recent Years</a:t>
            </a:r>
            <a:endParaRPr lang="en-US" sz="32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77</a:t>
            </a:fld>
            <a:endParaRPr lang="en-US"/>
          </a:p>
        </p:txBody>
      </p:sp>
    </p:spTree>
    <p:extLst>
      <p:ext uri="{BB962C8B-B14F-4D97-AF65-F5344CB8AC3E}">
        <p14:creationId xmlns:p14="http://schemas.microsoft.com/office/powerpoint/2010/main" val="214223224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6306"/>
                                        </p:tgtEl>
                                        <p:attrNameLst>
                                          <p:attrName>style.visibility</p:attrName>
                                        </p:attrNameLst>
                                      </p:cBhvr>
                                      <p:to>
                                        <p:strVal val="visible"/>
                                      </p:to>
                                    </p:set>
                                    <p:animEffect transition="in" filter="barn(outVertical)">
                                      <p:cBhvr>
                                        <p:cTn id="7" dur="1000"/>
                                        <p:tgtEl>
                                          <p:spTgt spid="214630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6310"/>
                                        </p:tgtEl>
                                        <p:attrNameLst>
                                          <p:attrName>style.visibility</p:attrName>
                                        </p:attrNameLst>
                                      </p:cBhvr>
                                      <p:to>
                                        <p:strVal val="visible"/>
                                      </p:to>
                                    </p:set>
                                    <p:animEffect transition="in" filter="barn(outVertical)">
                                      <p:cBhvr>
                                        <p:cTn id="10" dur="1000"/>
                                        <p:tgtEl>
                                          <p:spTgt spid="2146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6306" grpId="0" animBg="1"/>
      <p:bldP spid="2146310"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Workers Compensation Combined Ratio: 1994–2015F</a:t>
            </a:r>
            <a:endParaRPr lang="en-US" baseline="30000" dirty="0" smtClean="0"/>
          </a:p>
        </p:txBody>
      </p:sp>
      <p:graphicFrame>
        <p:nvGraphicFramePr>
          <p:cNvPr id="53250" name="Object 3"/>
          <p:cNvGraphicFramePr>
            <a:graphicFrameLocks/>
          </p:cNvGraphicFramePr>
          <p:nvPr>
            <p:extLst/>
          </p:nvPr>
        </p:nvGraphicFramePr>
        <p:xfrm>
          <a:off x="149225" y="1361133"/>
          <a:ext cx="8451850" cy="3879850"/>
        </p:xfrm>
        <a:graphic>
          <a:graphicData uri="http://schemas.openxmlformats.org/presentationml/2006/ole">
            <mc:AlternateContent xmlns:mc="http://schemas.openxmlformats.org/markup-compatibility/2006">
              <mc:Choice xmlns:v="urn:schemas-microsoft-com:vml" Requires="v">
                <p:oleObj spid="_x0000_s28548100"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149225" y="1361133"/>
                        <a:ext cx="8451850" cy="387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309716" y="5353050"/>
            <a:ext cx="8465573"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Workers Comp Results Began to Improve in 2012. </a:t>
            </a:r>
            <a:r>
              <a:rPr lang="en-US" sz="2400" b="1" dirty="0">
                <a:solidFill>
                  <a:srgbClr val="FFFFFF"/>
                </a:solidFill>
              </a:rPr>
              <a:t>Underwriting Results </a:t>
            </a:r>
            <a:r>
              <a:rPr lang="en-US" sz="2400" b="1" dirty="0" smtClean="0">
                <a:solidFill>
                  <a:srgbClr val="FFFFFF"/>
                </a:solidFill>
              </a:rPr>
              <a:t> Deteriorated </a:t>
            </a:r>
            <a:r>
              <a:rPr lang="en-US" sz="2400" b="1" dirty="0">
                <a:solidFill>
                  <a:srgbClr val="FFFFFF"/>
                </a:solidFill>
              </a:rPr>
              <a:t>Markedly </a:t>
            </a:r>
            <a:r>
              <a:rPr lang="en-US" sz="2400" b="1" dirty="0" smtClean="0">
                <a:solidFill>
                  <a:srgbClr val="FFFFFF"/>
                </a:solidFill>
              </a:rPr>
              <a:t>from 2007-2010/11 and Were the </a:t>
            </a:r>
            <a:r>
              <a:rPr lang="en-US" sz="2400" b="1" dirty="0">
                <a:solidFill>
                  <a:srgbClr val="FFFFFF"/>
                </a:solidFill>
              </a:rPr>
              <a:t>Worst </a:t>
            </a:r>
            <a:r>
              <a:rPr lang="en-US" sz="2400" b="1" dirty="0" smtClean="0">
                <a:solidFill>
                  <a:srgbClr val="FFFFFF"/>
                </a:solidFill>
              </a:rPr>
              <a:t>They Had </a:t>
            </a:r>
            <a:r>
              <a:rPr lang="en-US" sz="2400" b="1" dirty="0">
                <a:solidFill>
                  <a:srgbClr val="FFFFFF"/>
                </a:solidFill>
              </a:rPr>
              <a:t>Been in a </a:t>
            </a:r>
            <a:r>
              <a:rPr lang="en-US" sz="2400" b="1" dirty="0" smtClean="0">
                <a:solidFill>
                  <a:srgbClr val="FFFFFF"/>
                </a:solidFill>
              </a:rPr>
              <a:t>Decade. </a:t>
            </a:r>
            <a:endParaRPr lang="en-US" sz="2400" b="1" dirty="0">
              <a:solidFill>
                <a:srgbClr val="FFFFFF"/>
              </a:solidFill>
            </a:endParaRPr>
          </a:p>
        </p:txBody>
      </p:sp>
      <p:sp>
        <p:nvSpPr>
          <p:cNvPr id="53253" name="Rectangle 5"/>
          <p:cNvSpPr>
            <a:spLocks noChangeArrowheads="1"/>
          </p:cNvSpPr>
          <p:nvPr/>
        </p:nvSpPr>
        <p:spPr bwMode="auto">
          <a:xfrm>
            <a:off x="-58993" y="6414802"/>
            <a:ext cx="8603227"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(1994-2009); NCCI (2010-2014P) and are for private carriers only; Insurance </a:t>
            </a:r>
            <a:r>
              <a:rPr lang="en-US" sz="1100" dirty="0"/>
              <a:t>Information </a:t>
            </a:r>
            <a:r>
              <a:rPr lang="en-US" sz="1100" dirty="0" smtClean="0"/>
              <a:t>Institute (2015F).</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78</a:t>
            </a:fld>
            <a:endParaRPr lang="en-US"/>
          </a:p>
        </p:txBody>
      </p:sp>
      <p:sp>
        <p:nvSpPr>
          <p:cNvPr id="8" name="AutoShape 13"/>
          <p:cNvSpPr>
            <a:spLocks noChangeArrowheads="1"/>
          </p:cNvSpPr>
          <p:nvPr/>
        </p:nvSpPr>
        <p:spPr bwMode="blackWhite">
          <a:xfrm>
            <a:off x="6829425" y="1063625"/>
            <a:ext cx="2300287" cy="880121"/>
          </a:xfrm>
          <a:prstGeom prst="wedgeRectCallout">
            <a:avLst>
              <a:gd name="adj1" fmla="val 15752"/>
              <a:gd name="adj2" fmla="val 1834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results have improved markedly since 2011</a:t>
            </a:r>
            <a:endParaRPr lang="en-US" sz="1600" b="1" dirty="0">
              <a:solidFill>
                <a:schemeClr val="bg1"/>
              </a:solidFill>
            </a:endParaRPr>
          </a:p>
        </p:txBody>
      </p:sp>
    </p:spTree>
    <p:extLst>
      <p:ext uri="{BB962C8B-B14F-4D97-AF65-F5344CB8AC3E}">
        <p14:creationId xmlns:p14="http://schemas.microsoft.com/office/powerpoint/2010/main" val="33988628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0000"/>
              </a:spcBef>
            </a:pPr>
            <a:r>
              <a:rPr lang="en-US" alt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5000"/>
              </a:lnSpc>
              <a:spcBef>
                <a:spcPct val="20000"/>
              </a:spcBef>
            </a:pPr>
            <a:r>
              <a:rPr lang="en-US" alt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302CD66C-0127-41DD-861A-62E8A119ABAF}" type="slidenum">
              <a:rPr lang="en-US" altLang="en-US" sz="900"/>
              <a:pPr algn="r">
                <a:lnSpc>
                  <a:spcPct val="85000"/>
                </a:lnSpc>
                <a:spcBef>
                  <a:spcPct val="20000"/>
                </a:spcBef>
              </a:pPr>
              <a:t>79</a:t>
            </a:fld>
            <a:endParaRPr lang="en-US" altLang="en-US" sz="900"/>
          </a:p>
        </p:txBody>
      </p:sp>
      <p:sp>
        <p:nvSpPr>
          <p:cNvPr id="65541" name="Rectangle 7"/>
          <p:cNvSpPr>
            <a:spLocks noGrp="1" noChangeArrowheads="1"/>
          </p:cNvSpPr>
          <p:nvPr>
            <p:ph type="title" idx="4294967295"/>
          </p:nvPr>
        </p:nvSpPr>
        <p:spPr>
          <a:xfrm>
            <a:off x="241300" y="128588"/>
            <a:ext cx="6711950" cy="860425"/>
          </a:xfrm>
        </p:spPr>
        <p:txBody>
          <a:bodyPr/>
          <a:lstStyle/>
          <a:p>
            <a:r>
              <a:rPr lang="en-US" altLang="en-US" sz="2800" dirty="0" smtClean="0">
                <a:latin typeface="Arial" panose="020B0604020202020204" pitchFamily="34" charset="0"/>
              </a:rPr>
              <a:t>Nonfarm Payroll (Wages and Salaries):</a:t>
            </a:r>
            <a:br>
              <a:rPr lang="en-US" altLang="en-US" sz="2800" dirty="0" smtClean="0">
                <a:latin typeface="Arial" panose="020B0604020202020204" pitchFamily="34" charset="0"/>
              </a:rPr>
            </a:br>
            <a:r>
              <a:rPr lang="en-US" altLang="en-US" sz="2800" dirty="0" smtClean="0">
                <a:latin typeface="Arial" panose="020B0604020202020204" pitchFamily="34" charset="0"/>
              </a:rPr>
              <a:t>Quarterly, 2005–2015:Q1</a:t>
            </a:r>
          </a:p>
        </p:txBody>
      </p:sp>
      <p:sp>
        <p:nvSpPr>
          <p:cNvPr id="65542" name="Text Box 5"/>
          <p:cNvSpPr txBox="1">
            <a:spLocks noChangeArrowheads="1"/>
          </p:cNvSpPr>
          <p:nvPr/>
        </p:nvSpPr>
        <p:spPr bwMode="auto">
          <a:xfrm>
            <a:off x="0" y="6245225"/>
            <a:ext cx="87249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Note: Recession indicated by gray shaded column. Data are seasonally adjusted annual rates.</a:t>
            </a:r>
          </a:p>
          <a:p>
            <a:pPr>
              <a:lnSpc>
                <a:spcPct val="85000"/>
              </a:lnSpc>
              <a:spcBef>
                <a:spcPct val="25000"/>
              </a:spcBef>
              <a:buClr>
                <a:schemeClr val="accent2"/>
              </a:buClr>
              <a:buFont typeface="Wingdings" panose="05000000000000000000" pitchFamily="2" charset="2"/>
              <a:buNone/>
            </a:pPr>
            <a:r>
              <a:rPr lang="en-US" altLang="en-US" sz="1100" dirty="0"/>
              <a:t>Sources: </a:t>
            </a:r>
            <a:r>
              <a:rPr lang="en-US" altLang="en-US" sz="1100" dirty="0">
                <a:hlinkClick r:id="rId4"/>
              </a:rPr>
              <a:t>http://research.stlouisfed.org/fred2/series/WASCUR</a:t>
            </a:r>
            <a:r>
              <a:rPr lang="en-US" altLang="en-US" sz="1100" dirty="0"/>
              <a:t>; National Bureau of Economic Research (recession dates); Insurance Information Institute.</a:t>
            </a:r>
          </a:p>
        </p:txBody>
      </p:sp>
      <p:sp>
        <p:nvSpPr>
          <p:cNvPr id="65543" name="Rectangle 6"/>
          <p:cNvSpPr>
            <a:spLocks noChangeArrowheads="1"/>
          </p:cNvSpPr>
          <p:nvPr/>
        </p:nvSpPr>
        <p:spPr bwMode="black">
          <a:xfrm>
            <a:off x="193675" y="1047750"/>
            <a:ext cx="2438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a:solidFill>
                  <a:srgbClr val="225A7A"/>
                </a:solidFill>
              </a:rPr>
              <a:t>Billions</a:t>
            </a:r>
          </a:p>
        </p:txBody>
      </p:sp>
      <p:graphicFrame>
        <p:nvGraphicFramePr>
          <p:cNvPr id="65544" name="Object 8"/>
          <p:cNvGraphicFramePr>
            <a:graphicFrameLocks noChangeAspect="1"/>
          </p:cNvGraphicFramePr>
          <p:nvPr>
            <p:extLst/>
          </p:nvPr>
        </p:nvGraphicFramePr>
        <p:xfrm>
          <a:off x="352425" y="1187450"/>
          <a:ext cx="8535988" cy="4838700"/>
        </p:xfrm>
        <a:graphic>
          <a:graphicData uri="http://schemas.openxmlformats.org/presentationml/2006/ole">
            <mc:AlternateContent xmlns:mc="http://schemas.openxmlformats.org/markup-compatibility/2006">
              <mc:Choice xmlns:v="urn:schemas-microsoft-com:vml" Requires="v">
                <p:oleObj spid="_x0000_s28549124" name="Chart" r:id="rId5" imgW="8343822" imgH="4381639" progId="MSGraph.Chart.8">
                  <p:embed followColorScheme="full"/>
                </p:oleObj>
              </mc:Choice>
              <mc:Fallback>
                <p:oleObj name="Chart" r:id="rId5" imgW="8343822" imgH="4381639" progId="MSGraph.Chart.8">
                  <p:embed followColorScheme="full"/>
                  <p:pic>
                    <p:nvPicPr>
                      <p:cNvPr id="0" name=""/>
                      <p:cNvPicPr>
                        <a:picLocks noChangeAspect="1" noChangeArrowheads="1"/>
                      </p:cNvPicPr>
                      <p:nvPr/>
                    </p:nvPicPr>
                    <p:blipFill>
                      <a:blip r:embed="rId6"/>
                      <a:srcRect/>
                      <a:stretch>
                        <a:fillRect/>
                      </a:stretch>
                    </p:blipFill>
                    <p:spPr bwMode="auto">
                      <a:xfrm>
                        <a:off x="352425" y="1187450"/>
                        <a:ext cx="8535988"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AutoShape 14"/>
          <p:cNvSpPr>
            <a:spLocks noChangeArrowheads="1"/>
          </p:cNvSpPr>
          <p:nvPr/>
        </p:nvSpPr>
        <p:spPr bwMode="blackWhite">
          <a:xfrm>
            <a:off x="1563688" y="1852613"/>
            <a:ext cx="2182812" cy="611187"/>
          </a:xfrm>
          <a:prstGeom prst="wedgeRectCallout">
            <a:avLst>
              <a:gd name="adj1" fmla="val 53070"/>
              <a:gd name="adj2" fmla="val 19889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a:solidFill>
                  <a:schemeClr val="bg1"/>
                </a:solidFill>
              </a:rPr>
              <a:t>Prior Peak was 2008:Q3 at $6.54 trillion</a:t>
            </a:r>
          </a:p>
        </p:txBody>
      </p:sp>
      <p:sp>
        <p:nvSpPr>
          <p:cNvPr id="12" name="AutoShape 14"/>
          <p:cNvSpPr>
            <a:spLocks noChangeArrowheads="1"/>
          </p:cNvSpPr>
          <p:nvPr/>
        </p:nvSpPr>
        <p:spPr bwMode="blackWhite">
          <a:xfrm>
            <a:off x="2632075" y="4430713"/>
            <a:ext cx="2419350" cy="728662"/>
          </a:xfrm>
          <a:prstGeom prst="wedgeRectCallout">
            <a:avLst>
              <a:gd name="adj1" fmla="val 17193"/>
              <a:gd name="adj2" fmla="val -9258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a:solidFill>
                  <a:schemeClr val="bg1"/>
                </a:solidFill>
              </a:rPr>
              <a:t>Recent trough (2009:Q1) was $6.23 trillion, down 5.3% from prior peak</a:t>
            </a:r>
          </a:p>
        </p:txBody>
      </p:sp>
      <p:sp>
        <p:nvSpPr>
          <p:cNvPr id="14" name="AutoShape 14"/>
          <p:cNvSpPr>
            <a:spLocks noChangeArrowheads="1"/>
          </p:cNvSpPr>
          <p:nvPr/>
        </p:nvSpPr>
        <p:spPr bwMode="blackWhite">
          <a:xfrm>
            <a:off x="5903913" y="3836504"/>
            <a:ext cx="2932112" cy="1241909"/>
          </a:xfrm>
          <a:prstGeom prst="wedgeRectCallout">
            <a:avLst>
              <a:gd name="adj1" fmla="val -47954"/>
              <a:gd name="adj2" fmla="val 2903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u="sng" dirty="0">
                <a:solidFill>
                  <a:schemeClr val="bg1"/>
                </a:solidFill>
              </a:rPr>
              <a:t>Growth rates</a:t>
            </a:r>
            <a:br>
              <a:rPr lang="en-US" altLang="en-US" sz="1400" b="1" u="sng" dirty="0">
                <a:solidFill>
                  <a:schemeClr val="bg1"/>
                </a:solidFill>
              </a:rPr>
            </a:br>
            <a:r>
              <a:rPr lang="en-US" altLang="en-US" sz="1400" b="1" dirty="0" smtClean="0">
                <a:solidFill>
                  <a:schemeClr val="bg1"/>
                </a:solidFill>
              </a:rPr>
              <a:t>2011:Q1 </a:t>
            </a:r>
            <a:r>
              <a:rPr lang="en-US" altLang="en-US" sz="1400" b="1" dirty="0">
                <a:solidFill>
                  <a:schemeClr val="bg1"/>
                </a:solidFill>
              </a:rPr>
              <a:t>over </a:t>
            </a:r>
            <a:r>
              <a:rPr lang="en-US" altLang="en-US" sz="1400" b="1" dirty="0" smtClean="0">
                <a:solidFill>
                  <a:schemeClr val="bg1"/>
                </a:solidFill>
              </a:rPr>
              <a:t>2010:Q1: 5.5%</a:t>
            </a:r>
            <a:r>
              <a:rPr lang="en-US" altLang="en-US" sz="1400" b="1" dirty="0">
                <a:solidFill>
                  <a:schemeClr val="bg1"/>
                </a:solidFill>
              </a:rPr>
              <a:t/>
            </a:r>
            <a:br>
              <a:rPr lang="en-US" altLang="en-US" sz="1400" b="1" dirty="0">
                <a:solidFill>
                  <a:schemeClr val="bg1"/>
                </a:solidFill>
              </a:rPr>
            </a:br>
            <a:r>
              <a:rPr lang="en-US" altLang="en-US" sz="1400" b="1" dirty="0" smtClean="0">
                <a:solidFill>
                  <a:schemeClr val="bg1"/>
                </a:solidFill>
              </a:rPr>
              <a:t>2012:Q1 </a:t>
            </a:r>
            <a:r>
              <a:rPr lang="en-US" altLang="en-US" sz="1400" b="1" dirty="0">
                <a:solidFill>
                  <a:schemeClr val="bg1"/>
                </a:solidFill>
              </a:rPr>
              <a:t>over </a:t>
            </a:r>
            <a:r>
              <a:rPr lang="en-US" altLang="en-US" sz="1400" b="1" dirty="0" smtClean="0">
                <a:solidFill>
                  <a:schemeClr val="bg1"/>
                </a:solidFill>
              </a:rPr>
              <a:t>2011:Q1: </a:t>
            </a:r>
            <a:r>
              <a:rPr lang="en-US" altLang="en-US" sz="1400" b="1" dirty="0">
                <a:solidFill>
                  <a:schemeClr val="bg1"/>
                </a:solidFill>
              </a:rPr>
              <a:t>4</a:t>
            </a:r>
            <a:r>
              <a:rPr lang="en-US" altLang="en-US" sz="1400" b="1" dirty="0" smtClean="0">
                <a:solidFill>
                  <a:schemeClr val="bg1"/>
                </a:solidFill>
              </a:rPr>
              <a:t>.2</a:t>
            </a:r>
            <a:r>
              <a:rPr lang="en-US" altLang="en-US" sz="1400" b="1" dirty="0">
                <a:solidFill>
                  <a:schemeClr val="bg1"/>
                </a:solidFill>
              </a:rPr>
              <a:t>%</a:t>
            </a:r>
            <a:br>
              <a:rPr lang="en-US" altLang="en-US" sz="1400" b="1" dirty="0">
                <a:solidFill>
                  <a:schemeClr val="bg1"/>
                </a:solidFill>
              </a:rPr>
            </a:br>
            <a:r>
              <a:rPr lang="en-US" altLang="en-US" sz="1400" b="1" dirty="0" smtClean="0">
                <a:solidFill>
                  <a:schemeClr val="bg1"/>
                </a:solidFill>
              </a:rPr>
              <a:t>2013:Q1 </a:t>
            </a:r>
            <a:r>
              <a:rPr lang="en-US" altLang="en-US" sz="1400" b="1" dirty="0">
                <a:solidFill>
                  <a:schemeClr val="bg1"/>
                </a:solidFill>
              </a:rPr>
              <a:t>over </a:t>
            </a:r>
            <a:r>
              <a:rPr lang="en-US" altLang="en-US" sz="1400" b="1" dirty="0" smtClean="0">
                <a:solidFill>
                  <a:schemeClr val="bg1"/>
                </a:solidFill>
              </a:rPr>
              <a:t>2012:Q1: 2.5%</a:t>
            </a:r>
            <a:r>
              <a:rPr lang="en-US" altLang="en-US" sz="1400" b="1" dirty="0">
                <a:solidFill>
                  <a:schemeClr val="bg1"/>
                </a:solidFill>
              </a:rPr>
              <a:t/>
            </a:r>
            <a:br>
              <a:rPr lang="en-US" altLang="en-US" sz="1400" b="1" dirty="0">
                <a:solidFill>
                  <a:schemeClr val="bg1"/>
                </a:solidFill>
              </a:rPr>
            </a:br>
            <a:r>
              <a:rPr lang="en-US" altLang="en-US" sz="1400" b="1" dirty="0" smtClean="0">
                <a:solidFill>
                  <a:schemeClr val="bg1"/>
                </a:solidFill>
              </a:rPr>
              <a:t>2014:Q1 </a:t>
            </a:r>
            <a:r>
              <a:rPr lang="en-US" altLang="en-US" sz="1400" b="1" dirty="0">
                <a:solidFill>
                  <a:schemeClr val="bg1"/>
                </a:solidFill>
              </a:rPr>
              <a:t>over </a:t>
            </a:r>
            <a:r>
              <a:rPr lang="en-US" altLang="en-US" sz="1400" b="1" dirty="0" smtClean="0">
                <a:solidFill>
                  <a:schemeClr val="bg1"/>
                </a:solidFill>
              </a:rPr>
              <a:t>2013:Q1: 4.3%</a:t>
            </a:r>
            <a:br>
              <a:rPr lang="en-US" altLang="en-US" sz="1400" b="1" dirty="0" smtClean="0">
                <a:solidFill>
                  <a:schemeClr val="bg1"/>
                </a:solidFill>
              </a:rPr>
            </a:br>
            <a:r>
              <a:rPr lang="en-US" altLang="en-US" sz="1400" b="1" dirty="0" smtClean="0">
                <a:solidFill>
                  <a:schemeClr val="bg1"/>
                </a:solidFill>
              </a:rPr>
              <a:t>2015:Q1 over 2014:Q1: 4.4%</a:t>
            </a:r>
            <a:endParaRPr lang="en-US" altLang="en-US" sz="1400" b="1" dirty="0">
              <a:solidFill>
                <a:schemeClr val="bg1"/>
              </a:solidFill>
            </a:endParaRPr>
          </a:p>
        </p:txBody>
      </p:sp>
      <p:sp>
        <p:nvSpPr>
          <p:cNvPr id="15" name="Date Placeholder 14"/>
          <p:cNvSpPr>
            <a:spLocks noGrp="1"/>
          </p:cNvSpPr>
          <p:nvPr>
            <p:ph type="dt" sz="quarter" idx="10"/>
          </p:nvPr>
        </p:nvSpPr>
        <p:spPr/>
        <p:txBody>
          <a:bodyPr/>
          <a:lstStyle/>
          <a:p>
            <a:pPr>
              <a:defRPr/>
            </a:pPr>
            <a:r>
              <a:rPr lang="en-US"/>
              <a:t>12/01/09 - 9pm</a:t>
            </a:r>
          </a:p>
        </p:txBody>
      </p:sp>
      <p:sp>
        <p:nvSpPr>
          <p:cNvPr id="65550" name="Slide Number Placeholder 1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87C8610-914A-4355-AF36-1B67D4861730}" type="slidenum">
              <a:rPr lang="en-US" altLang="en-US" smtClean="0"/>
              <a:pPr/>
              <a:t>79</a:t>
            </a:fld>
            <a:endParaRPr lang="en-US" altLang="en-US" smtClean="0"/>
          </a:p>
        </p:txBody>
      </p:sp>
      <p:sp>
        <p:nvSpPr>
          <p:cNvPr id="16" name="AutoShape 14"/>
          <p:cNvSpPr>
            <a:spLocks noChangeArrowheads="1"/>
          </p:cNvSpPr>
          <p:nvPr/>
        </p:nvSpPr>
        <p:spPr bwMode="blackWhite">
          <a:xfrm>
            <a:off x="5104302" y="1306966"/>
            <a:ext cx="2557000" cy="1091293"/>
          </a:xfrm>
          <a:prstGeom prst="wedgeRectCallout">
            <a:avLst>
              <a:gd name="adj1" fmla="val 86936"/>
              <a:gd name="adj2" fmla="val -28228"/>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Latest (</a:t>
            </a:r>
            <a:r>
              <a:rPr lang="en-US" b="1" dirty="0" smtClean="0">
                <a:solidFill>
                  <a:schemeClr val="bg1"/>
                </a:solidFill>
              </a:rPr>
              <a:t>2015:Q1) </a:t>
            </a:r>
            <a:r>
              <a:rPr lang="en-US" b="1" dirty="0">
                <a:solidFill>
                  <a:schemeClr val="bg1"/>
                </a:solidFill>
              </a:rPr>
              <a:t>was </a:t>
            </a:r>
            <a:r>
              <a:rPr lang="en-US" b="1" dirty="0" smtClean="0">
                <a:solidFill>
                  <a:schemeClr val="bg1"/>
                </a:solidFill>
              </a:rPr>
              <a:t>$7.66 trillion</a:t>
            </a:r>
            <a:r>
              <a:rPr lang="en-US" b="1" dirty="0">
                <a:solidFill>
                  <a:schemeClr val="bg1"/>
                </a:solidFill>
              </a:rPr>
              <a:t>, a new </a:t>
            </a:r>
            <a:r>
              <a:rPr lang="en-US" b="1" dirty="0" smtClean="0">
                <a:solidFill>
                  <a:schemeClr val="bg1"/>
                </a:solidFill>
              </a:rPr>
              <a:t>peak--$1.34 trillion above 2009 trough</a:t>
            </a:r>
            <a:endParaRPr lang="en-US" b="1" dirty="0">
              <a:solidFill>
                <a:schemeClr val="bg1"/>
              </a:solidFill>
            </a:endParaRPr>
          </a:p>
        </p:txBody>
      </p:sp>
    </p:spTree>
    <p:extLst>
      <p:ext uri="{BB962C8B-B14F-4D97-AF65-F5344CB8AC3E}">
        <p14:creationId xmlns:p14="http://schemas.microsoft.com/office/powerpoint/2010/main" val="13455092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500"/>
                                        <p:tgtEl>
                                          <p:spTgt spid="14"/>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6"/>
                                        </p:tgtEl>
                                        <p:attrNameLst>
                                          <p:attrName>style.visibility</p:attrName>
                                        </p:attrNameLst>
                                      </p:cBhvr>
                                      <p:to>
                                        <p:strVal val="visible"/>
                                      </p:to>
                                    </p:set>
                                    <p:animEffect transition="in" filter="wipe(right)">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D5646EB-362A-483F-BF88-F05F54F12F08}" type="slidenum">
              <a:rPr lang="en-US" smtClean="0"/>
              <a:pPr/>
              <a:t>8</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RNW All Lines by State, 2004-2013 Average:</a:t>
            </a:r>
            <a:br>
              <a:rPr lang="en-US" sz="2600" dirty="0" smtClean="0"/>
            </a:br>
            <a:r>
              <a:rPr lang="en-US" sz="2600" dirty="0" smtClean="0"/>
              <a:t>Highest 25 States</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1599941979"/>
              </p:ext>
            </p:extLst>
          </p:nvPr>
        </p:nvGraphicFramePr>
        <p:xfrm>
          <a:off x="1588" y="1541463"/>
          <a:ext cx="9140825" cy="4722812"/>
        </p:xfrm>
        <a:graphic>
          <a:graphicData uri="http://schemas.openxmlformats.org/presentationml/2006/ole">
            <mc:AlternateContent xmlns:mc="http://schemas.openxmlformats.org/markup-compatibility/2006">
              <mc:Choice xmlns:v="urn:schemas-microsoft-com:vml" Requires="v">
                <p:oleObj spid="_x0000_s28091927" name="Chart" r:id="rId4" imgW="8810697" imgH="4552881" progId="MSGraph.Chart.8">
                  <p:embed followColorScheme="full"/>
                </p:oleObj>
              </mc:Choice>
              <mc:Fallback>
                <p:oleObj name="Chart" r:id="rId4" imgW="8810697" imgH="4552881" progId="MSGraph.Chart.8">
                  <p:embed followColorScheme="full"/>
                  <p:pic>
                    <p:nvPicPr>
                      <p:cNvPr id="0" name=""/>
                      <p:cNvPicPr>
                        <a:picLocks noChangeAspect="1" noChangeArrowheads="1"/>
                      </p:cNvPicPr>
                      <p:nvPr/>
                    </p:nvPicPr>
                    <p:blipFill>
                      <a:blip r:embed="rId5"/>
                      <a:srcRect/>
                      <a:stretch>
                        <a:fillRect/>
                      </a:stretch>
                    </p:blipFill>
                    <p:spPr bwMode="auto">
                      <a:xfrm>
                        <a:off x="1588" y="1541463"/>
                        <a:ext cx="9140825" cy="4722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AutoShape 9"/>
          <p:cNvSpPr>
            <a:spLocks noChangeArrowheads="1"/>
          </p:cNvSpPr>
          <p:nvPr/>
        </p:nvSpPr>
        <p:spPr bwMode="blackWhite">
          <a:xfrm>
            <a:off x="1746762" y="1391971"/>
            <a:ext cx="3170903" cy="1179871"/>
          </a:xfrm>
          <a:prstGeom prst="wedgeRectCallout">
            <a:avLst>
              <a:gd name="adj1" fmla="val -36857"/>
              <a:gd name="adj2" fmla="val 79809"/>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smtClean="0">
                <a:solidFill>
                  <a:srgbClr val="FFFFFF"/>
                </a:solidFill>
              </a:rPr>
              <a:t>The most profitable states over the past decade are widely distributed geographically, though none are in the Gulf region</a:t>
            </a:r>
            <a:endParaRPr lang="en-US" sz="1600" b="1" dirty="0">
              <a:solidFill>
                <a:srgbClr val="FFFFFF"/>
              </a:solidFill>
            </a:endParaRPr>
          </a:p>
        </p:txBody>
      </p:sp>
      <p:sp>
        <p:nvSpPr>
          <p:cNvPr id="7" name="Rectangle 7"/>
          <p:cNvSpPr>
            <a:spLocks noChangeArrowheads="1"/>
          </p:cNvSpPr>
          <p:nvPr/>
        </p:nvSpPr>
        <p:spPr bwMode="auto">
          <a:xfrm>
            <a:off x="0" y="6386511"/>
            <a:ext cx="8750300" cy="428625"/>
          </a:xfrm>
          <a:prstGeom prst="rect">
            <a:avLst/>
          </a:prstGeom>
          <a:noFill/>
          <a:ln w="9525">
            <a:noFill/>
            <a:miter lim="800000"/>
            <a:headEnd/>
            <a:tailEnd/>
          </a:ln>
        </p:spPr>
        <p:txBody>
          <a:bodyPr>
            <a:spAutoFit/>
          </a:bodyPr>
          <a:lstStyle/>
          <a:p>
            <a:endParaRPr lang="en-US" sz="1100" dirty="0"/>
          </a:p>
          <a:p>
            <a:r>
              <a:rPr lang="en-US" sz="1100" dirty="0"/>
              <a:t>Source: </a:t>
            </a:r>
            <a:r>
              <a:rPr lang="en-US" sz="1100" dirty="0" smtClean="0"/>
              <a:t>NAIC; Insurance Information Institute.</a:t>
            </a:r>
            <a:r>
              <a:rPr lang="en-US" sz="1100" dirty="0"/>
              <a:t>	</a:t>
            </a:r>
          </a:p>
        </p:txBody>
      </p:sp>
      <p:sp>
        <p:nvSpPr>
          <p:cNvPr id="8" name="Text Box 6"/>
          <p:cNvSpPr txBox="1">
            <a:spLocks noChangeArrowheads="1"/>
          </p:cNvSpPr>
          <p:nvPr/>
        </p:nvSpPr>
        <p:spPr bwMode="blackWhite">
          <a:xfrm>
            <a:off x="5132141" y="1814605"/>
            <a:ext cx="3797383" cy="151447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Profitability Benchmark: All P/C</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7.9%</a:t>
            </a:r>
            <a:endParaRPr lang="en-US" sz="1600" b="1" dirty="0">
              <a:solidFill>
                <a:schemeClr val="bg1"/>
              </a:solidFill>
              <a:cs typeface="+mn-cs"/>
            </a:endParaRPr>
          </a:p>
        </p:txBody>
      </p:sp>
    </p:spTree>
    <p:extLst>
      <p:ext uri="{BB962C8B-B14F-4D97-AF65-F5344CB8AC3E}">
        <p14:creationId xmlns:p14="http://schemas.microsoft.com/office/powerpoint/2010/main" val="25123703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7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11817" name="Object 9"/>
          <p:cNvGraphicFramePr>
            <a:graphicFrameLocks noChangeAspect="1"/>
          </p:cNvGraphicFramePr>
          <p:nvPr>
            <p:extLst/>
          </p:nvPr>
        </p:nvGraphicFramePr>
        <p:xfrm>
          <a:off x="444500" y="1336263"/>
          <a:ext cx="8401050" cy="4191000"/>
        </p:xfrm>
        <a:graphic>
          <a:graphicData uri="http://schemas.openxmlformats.org/presentationml/2006/ole">
            <mc:AlternateContent xmlns:mc="http://schemas.openxmlformats.org/markup-compatibility/2006">
              <mc:Choice xmlns:v="urn:schemas-microsoft-com:vml" Requires="v">
                <p:oleObj spid="_x0000_s28550148" name="Chart" r:id="rId4" imgW="8410399" imgH="3581539" progId="MSGraph.Chart.8">
                  <p:embed followColorScheme="full"/>
                </p:oleObj>
              </mc:Choice>
              <mc:Fallback>
                <p:oleObj name="Chart" r:id="rId4" imgW="8410399" imgH="3581539" progId="MSGraph.Chart.8">
                  <p:embed followColorScheme="full"/>
                  <p:pic>
                    <p:nvPicPr>
                      <p:cNvPr id="0" name=""/>
                      <p:cNvPicPr>
                        <a:picLocks noChangeAspect="1" noChangeArrowheads="1"/>
                      </p:cNvPicPr>
                      <p:nvPr/>
                    </p:nvPicPr>
                    <p:blipFill>
                      <a:blip r:embed="rId5"/>
                      <a:srcRect/>
                      <a:stretch>
                        <a:fillRect/>
                      </a:stretch>
                    </p:blipFill>
                    <p:spPr bwMode="gray">
                      <a:xfrm>
                        <a:off x="444500" y="1336263"/>
                        <a:ext cx="8401050" cy="419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1"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a:noFill/>
        </p:spPr>
        <p:txBody>
          <a:bodyPr/>
          <a:lstStyle/>
          <a:p>
            <a:fld id="{602DEC48-124F-471B-8295-5E8460B7D313}" type="slidenum">
              <a:rPr lang="en-US" smtClean="0">
                <a:cs typeface="Arial" charset="0"/>
              </a:rPr>
              <a:pPr/>
              <a:t>80</a:t>
            </a:fld>
            <a:endParaRPr lang="en-US" smtClean="0">
              <a:cs typeface="Arial" charset="0"/>
            </a:endParaRPr>
          </a:p>
        </p:txBody>
      </p:sp>
      <p:sp>
        <p:nvSpPr>
          <p:cNvPr id="14342" name="Rectangle 15"/>
          <p:cNvSpPr>
            <a:spLocks noChangeArrowheads="1"/>
          </p:cNvSpPr>
          <p:nvPr/>
        </p:nvSpPr>
        <p:spPr bwMode="black">
          <a:xfrm>
            <a:off x="233363" y="1047750"/>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Payroll Base*                                                                                                                   WC NWP</a:t>
            </a:r>
          </a:p>
        </p:txBody>
      </p:sp>
      <p:sp>
        <p:nvSpPr>
          <p:cNvPr id="14343" name="Rectangle 14"/>
          <p:cNvSpPr>
            <a:spLocks noGrp="1" noChangeArrowheads="1"/>
          </p:cNvSpPr>
          <p:nvPr>
            <p:ph type="title"/>
          </p:nvPr>
        </p:nvSpPr>
        <p:spPr>
          <a:xfrm>
            <a:off x="147638" y="107950"/>
            <a:ext cx="7483475" cy="923925"/>
          </a:xfrm>
        </p:spPr>
        <p:txBody>
          <a:bodyPr/>
          <a:lstStyle/>
          <a:p>
            <a:r>
              <a:rPr lang="en-US" dirty="0" smtClean="0"/>
              <a:t>Payroll vs. Workers Comp Net Written Premiums, 1990-2014P</a:t>
            </a:r>
          </a:p>
        </p:txBody>
      </p:sp>
      <p:sp>
        <p:nvSpPr>
          <p:cNvPr id="14344" name="Rectangle 3"/>
          <p:cNvSpPr>
            <a:spLocks noChangeArrowheads="1"/>
          </p:cNvSpPr>
          <p:nvPr/>
        </p:nvSpPr>
        <p:spPr bwMode="auto">
          <a:xfrm>
            <a:off x="0" y="6389688"/>
            <a:ext cx="8772525"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*Private employment;  Shaded areas indicate recessions. </a:t>
            </a:r>
            <a:r>
              <a:rPr lang="en-US" sz="1100" dirty="0" smtClean="0"/>
              <a:t>WC </a:t>
            </a:r>
            <a:r>
              <a:rPr lang="en-US" sz="1100" dirty="0"/>
              <a:t>premiums for </a:t>
            </a:r>
            <a:r>
              <a:rPr lang="en-US" sz="1100" dirty="0" smtClean="0"/>
              <a:t>2014 are from NCCI.</a:t>
            </a:r>
            <a:endParaRPr lang="en-US" sz="1100" dirty="0"/>
          </a:p>
          <a:p>
            <a:pPr eaLnBrk="0" hangingPunct="0">
              <a:lnSpc>
                <a:spcPct val="85000"/>
              </a:lnSpc>
              <a:spcBef>
                <a:spcPct val="25000"/>
              </a:spcBef>
              <a:buClr>
                <a:schemeClr val="accent2"/>
              </a:buClr>
              <a:buFont typeface="Wingdings" pitchFamily="2" charset="2"/>
              <a:buNone/>
            </a:pPr>
            <a:r>
              <a:rPr lang="en-US" sz="1100" dirty="0"/>
              <a:t>Sources: NBER (recessions); Federal Reserve Bank of St. Louis at </a:t>
            </a:r>
            <a:r>
              <a:rPr lang="en-US" sz="1100" dirty="0">
                <a:hlinkClick r:id="rId6"/>
              </a:rPr>
              <a:t>http://research.stlouisfed.org/fred2/series/WASCUR</a:t>
            </a:r>
            <a:r>
              <a:rPr lang="en-US" sz="1100" dirty="0"/>
              <a:t> ; NCCI; I.I.I.</a:t>
            </a:r>
          </a:p>
        </p:txBody>
      </p:sp>
      <p:sp>
        <p:nvSpPr>
          <p:cNvPr id="1911821" name="Rectangle 13"/>
          <p:cNvSpPr>
            <a:spLocks noChangeArrowheads="1"/>
          </p:cNvSpPr>
          <p:nvPr/>
        </p:nvSpPr>
        <p:spPr bwMode="blackWhite">
          <a:xfrm>
            <a:off x="428625" y="5636672"/>
            <a:ext cx="8405812" cy="557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Continued </a:t>
            </a:r>
            <a:r>
              <a:rPr lang="en-US" b="1" dirty="0">
                <a:solidFill>
                  <a:srgbClr val="FFFFFF"/>
                </a:solidFill>
              </a:rPr>
              <a:t>P</a:t>
            </a:r>
            <a:r>
              <a:rPr lang="en-US" b="1" dirty="0" smtClean="0">
                <a:solidFill>
                  <a:srgbClr val="FFFFFF"/>
                </a:solidFill>
              </a:rPr>
              <a:t>ayroll </a:t>
            </a:r>
            <a:r>
              <a:rPr lang="en-US" b="1" dirty="0">
                <a:solidFill>
                  <a:srgbClr val="FFFFFF"/>
                </a:solidFill>
              </a:rPr>
              <a:t>G</a:t>
            </a:r>
            <a:r>
              <a:rPr lang="en-US" b="1" dirty="0" smtClean="0">
                <a:solidFill>
                  <a:srgbClr val="FFFFFF"/>
                </a:solidFill>
              </a:rPr>
              <a:t>rowth </a:t>
            </a:r>
            <a:r>
              <a:rPr lang="en-US" b="1" dirty="0">
                <a:solidFill>
                  <a:srgbClr val="FFFFFF"/>
                </a:solidFill>
              </a:rPr>
              <a:t>and </a:t>
            </a:r>
            <a:r>
              <a:rPr lang="en-US" b="1" dirty="0" smtClean="0">
                <a:solidFill>
                  <a:srgbClr val="FFFFFF"/>
                </a:solidFill>
              </a:rPr>
              <a:t>Rate Gains Suggest </a:t>
            </a:r>
            <a:r>
              <a:rPr lang="en-US" b="1" dirty="0">
                <a:solidFill>
                  <a:srgbClr val="FFFFFF"/>
                </a:solidFill>
              </a:rPr>
              <a:t>WC NWP </a:t>
            </a:r>
            <a:r>
              <a:rPr lang="en-US" b="1" dirty="0" smtClean="0">
                <a:solidFill>
                  <a:srgbClr val="FFFFFF"/>
                </a:solidFill>
              </a:rPr>
              <a:t>Will </a:t>
            </a:r>
            <a:r>
              <a:rPr lang="en-US" b="1" dirty="0">
                <a:solidFill>
                  <a:srgbClr val="FFFFFF"/>
                </a:solidFill>
              </a:rPr>
              <a:t>G</a:t>
            </a:r>
            <a:r>
              <a:rPr lang="en-US" b="1" dirty="0" smtClean="0">
                <a:solidFill>
                  <a:srgbClr val="FFFFFF"/>
                </a:solidFill>
              </a:rPr>
              <a:t>row </a:t>
            </a:r>
            <a:r>
              <a:rPr lang="en-US" b="1" dirty="0">
                <a:solidFill>
                  <a:srgbClr val="FFFFFF"/>
                </a:solidFill>
              </a:rPr>
              <a:t>A</a:t>
            </a:r>
            <a:r>
              <a:rPr lang="en-US" b="1" dirty="0" smtClean="0">
                <a:solidFill>
                  <a:srgbClr val="FFFFFF"/>
                </a:solidFill>
              </a:rPr>
              <a:t>gain </a:t>
            </a:r>
            <a:r>
              <a:rPr lang="en-US" b="1" dirty="0">
                <a:solidFill>
                  <a:srgbClr val="FFFFFF"/>
                </a:solidFill>
              </a:rPr>
              <a:t>in </a:t>
            </a:r>
            <a:r>
              <a:rPr lang="en-US" b="1" dirty="0" smtClean="0">
                <a:solidFill>
                  <a:srgbClr val="FFFFFF"/>
                </a:solidFill>
              </a:rPr>
              <a:t>2015</a:t>
            </a:r>
            <a:endParaRPr lang="en-US" b="1" dirty="0">
              <a:solidFill>
                <a:srgbClr val="FFFFFF"/>
              </a:solidFill>
            </a:endParaRPr>
          </a:p>
        </p:txBody>
      </p:sp>
      <p:sp>
        <p:nvSpPr>
          <p:cNvPr id="14346" name="Text Box 7"/>
          <p:cNvSpPr txBox="1">
            <a:spLocks noChangeArrowheads="1"/>
          </p:cNvSpPr>
          <p:nvPr/>
        </p:nvSpPr>
        <p:spPr bwMode="auto">
          <a:xfrm>
            <a:off x="1254331" y="1952625"/>
            <a:ext cx="641350"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7/90-3/91</a:t>
            </a:r>
          </a:p>
        </p:txBody>
      </p:sp>
      <p:sp>
        <p:nvSpPr>
          <p:cNvPr id="14347" name="Text Box 10"/>
          <p:cNvSpPr txBox="1">
            <a:spLocks noChangeArrowheads="1"/>
          </p:cNvSpPr>
          <p:nvPr/>
        </p:nvSpPr>
        <p:spPr bwMode="auto">
          <a:xfrm>
            <a:off x="4317297" y="1952625"/>
            <a:ext cx="725488"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3/01-11/01</a:t>
            </a:r>
          </a:p>
        </p:txBody>
      </p:sp>
      <p:sp>
        <p:nvSpPr>
          <p:cNvPr id="14348" name="Rectangle 16"/>
          <p:cNvSpPr>
            <a:spLocks noChangeArrowheads="1"/>
          </p:cNvSpPr>
          <p:nvPr/>
        </p:nvSpPr>
        <p:spPr bwMode="auto">
          <a:xfrm>
            <a:off x="1353245" y="2113884"/>
            <a:ext cx="262756" cy="2900568"/>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49" name="Rectangle 17"/>
          <p:cNvSpPr>
            <a:spLocks noChangeArrowheads="1"/>
          </p:cNvSpPr>
          <p:nvPr/>
        </p:nvSpPr>
        <p:spPr bwMode="auto">
          <a:xfrm>
            <a:off x="4402446" y="2093912"/>
            <a:ext cx="143839" cy="2950035"/>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0" name="Rectangle 18"/>
          <p:cNvSpPr>
            <a:spLocks noChangeArrowheads="1"/>
          </p:cNvSpPr>
          <p:nvPr/>
        </p:nvSpPr>
        <p:spPr bwMode="auto">
          <a:xfrm>
            <a:off x="6236696" y="2073020"/>
            <a:ext cx="511164" cy="2956179"/>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1" name="Text Box 10"/>
          <p:cNvSpPr txBox="1">
            <a:spLocks noChangeArrowheads="1"/>
          </p:cNvSpPr>
          <p:nvPr/>
        </p:nvSpPr>
        <p:spPr bwMode="auto">
          <a:xfrm>
            <a:off x="6137391" y="1817944"/>
            <a:ext cx="733425" cy="185738"/>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12/07-6/09</a:t>
            </a:r>
          </a:p>
        </p:txBody>
      </p:sp>
      <p:sp>
        <p:nvSpPr>
          <p:cNvPr id="14352" name="Rectangle 15"/>
          <p:cNvSpPr>
            <a:spLocks noChangeArrowheads="1"/>
          </p:cNvSpPr>
          <p:nvPr/>
        </p:nvSpPr>
        <p:spPr bwMode="black">
          <a:xfrm>
            <a:off x="185738" y="1247775"/>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$Billions                                                                                                                            $Billions</a:t>
            </a:r>
          </a:p>
        </p:txBody>
      </p:sp>
      <p:sp>
        <p:nvSpPr>
          <p:cNvPr id="17" name="AutoShape 14"/>
          <p:cNvSpPr>
            <a:spLocks noChangeArrowheads="1"/>
          </p:cNvSpPr>
          <p:nvPr/>
        </p:nvSpPr>
        <p:spPr bwMode="blackWhite">
          <a:xfrm>
            <a:off x="2232025" y="2281238"/>
            <a:ext cx="1895475" cy="946150"/>
          </a:xfrm>
          <a:prstGeom prst="wedgeRectCallout">
            <a:avLst>
              <a:gd name="adj1" fmla="val 141823"/>
              <a:gd name="adj2" fmla="val -46186"/>
            </a:avLst>
          </a:prstGeom>
          <a:solidFill>
            <a:schemeClr val="accent2"/>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WC premium volume dropped two years before the recession began</a:t>
            </a:r>
          </a:p>
        </p:txBody>
      </p:sp>
      <p:sp>
        <p:nvSpPr>
          <p:cNvPr id="18" name="AutoShape 38"/>
          <p:cNvSpPr>
            <a:spLocks noChangeArrowheads="1"/>
          </p:cNvSpPr>
          <p:nvPr/>
        </p:nvSpPr>
        <p:spPr bwMode="blackWhite">
          <a:xfrm>
            <a:off x="4513997" y="3430182"/>
            <a:ext cx="1882775" cy="1366837"/>
          </a:xfrm>
          <a:prstGeom prst="wedgeRectCallout">
            <a:avLst>
              <a:gd name="adj1" fmla="val 75206"/>
              <a:gd name="adj2" fmla="val -137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WC net premiums written were down $14B or 29.3% to $33.8B in 2010 after peaking at $47.8B in 2005</a:t>
            </a:r>
          </a:p>
        </p:txBody>
      </p:sp>
    </p:spTree>
    <p:extLst>
      <p:ext uri="{BB962C8B-B14F-4D97-AF65-F5344CB8AC3E}">
        <p14:creationId xmlns:p14="http://schemas.microsoft.com/office/powerpoint/2010/main" val="7801455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1911817"/>
                                        </p:tgtEl>
                                        <p:attrNameLst>
                                          <p:attrName>style.visibility</p:attrName>
                                        </p:attrNameLst>
                                      </p:cBhvr>
                                      <p:to>
                                        <p:strVal val="visible"/>
                                      </p:to>
                                    </p:set>
                                    <p:animEffect transition="in" filter="wipe(left)">
                                      <p:cBhvr>
                                        <p:cTn id="7" dur="1000"/>
                                        <p:tgtEl>
                                          <p:spTgt spid="19118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500"/>
                                  </p:stCondLst>
                                  <p:childTnLst>
                                    <p:set>
                                      <p:cBhvr>
                                        <p:cTn id="11" dur="1" fill="hold">
                                          <p:stCondLst>
                                            <p:cond delay="0"/>
                                          </p:stCondLst>
                                        </p:cTn>
                                        <p:tgtEl>
                                          <p:spTgt spid="1911817"/>
                                        </p:tgtEl>
                                        <p:attrNameLst>
                                          <p:attrName>style.visibility</p:attrName>
                                        </p:attrNameLst>
                                      </p:cBhvr>
                                      <p:to>
                                        <p:strVal val="visible"/>
                                      </p:to>
                                    </p:set>
                                    <p:animEffect transition="in" filter="wipe(left)">
                                      <p:cBhvr>
                                        <p:cTn id="12" dur="1000"/>
                                        <p:tgtEl>
                                          <p:spTgt spid="1911817"/>
                                        </p:tgtEl>
                                      </p:cBhvr>
                                    </p:animEffect>
                                  </p:childTnLst>
                                </p:cTn>
                              </p:par>
                            </p:childTnLst>
                          </p:cTn>
                        </p:par>
                        <p:par>
                          <p:cTn id="13" fill="hold">
                            <p:stCondLst>
                              <p:cond delay="1500"/>
                            </p:stCondLst>
                            <p:childTnLst>
                              <p:par>
                                <p:cTn id="14" presetID="23" presetClass="entr" presetSubtype="16" fill="hold" grpId="0" nodeType="afterEffect">
                                  <p:stCondLst>
                                    <p:cond delay="500"/>
                                  </p:stCondLst>
                                  <p:childTnLst>
                                    <p:set>
                                      <p:cBhvr>
                                        <p:cTn id="15" dur="1" fill="hold">
                                          <p:stCondLst>
                                            <p:cond delay="0"/>
                                          </p:stCondLst>
                                        </p:cTn>
                                        <p:tgtEl>
                                          <p:spTgt spid="1911821"/>
                                        </p:tgtEl>
                                        <p:attrNameLst>
                                          <p:attrName>style.visibility</p:attrName>
                                        </p:attrNameLst>
                                      </p:cBhvr>
                                      <p:to>
                                        <p:strVal val="visible"/>
                                      </p:to>
                                    </p:set>
                                    <p:anim calcmode="lin" valueType="num">
                                      <p:cBhvr>
                                        <p:cTn id="16" dur="500" fill="hold"/>
                                        <p:tgtEl>
                                          <p:spTgt spid="1911821"/>
                                        </p:tgtEl>
                                        <p:attrNameLst>
                                          <p:attrName>ppt_w</p:attrName>
                                        </p:attrNameLst>
                                      </p:cBhvr>
                                      <p:tavLst>
                                        <p:tav tm="0">
                                          <p:val>
                                            <p:fltVal val="0"/>
                                          </p:val>
                                        </p:tav>
                                        <p:tav tm="100000">
                                          <p:val>
                                            <p:strVal val="#ppt_w"/>
                                          </p:val>
                                        </p:tav>
                                      </p:tavLst>
                                    </p:anim>
                                    <p:anim calcmode="lin" valueType="num">
                                      <p:cBhvr>
                                        <p:cTn id="17" dur="500" fill="hold"/>
                                        <p:tgtEl>
                                          <p:spTgt spid="1911821"/>
                                        </p:tgtEl>
                                        <p:attrNameLst>
                                          <p:attrName>ppt_h</p:attrName>
                                        </p:attrNameLst>
                                      </p:cBhvr>
                                      <p:tavLst>
                                        <p:tav tm="0">
                                          <p:val>
                                            <p:fltVal val="0"/>
                                          </p:val>
                                        </p:tav>
                                        <p:tav tm="100000">
                                          <p:val>
                                            <p:strVal val="#ppt_h"/>
                                          </p:val>
                                        </p:tav>
                                      </p:tavLst>
                                    </p:anim>
                                  </p:childTnLst>
                                </p:cTn>
                              </p:par>
                            </p:childTnLst>
                          </p:cTn>
                        </p:par>
                        <p:par>
                          <p:cTn id="18" fill="hold">
                            <p:stCondLst>
                              <p:cond delay="2500"/>
                            </p:stCondLst>
                            <p:childTnLst>
                              <p:par>
                                <p:cTn id="19" presetID="22" presetClass="entr" presetSubtype="2" fill="hold" grpId="0" nodeType="afterEffect">
                                  <p:stCondLst>
                                    <p:cond delay="1000"/>
                                  </p:stCondLst>
                                  <p:childTnLst>
                                    <p:set>
                                      <p:cBhvr>
                                        <p:cTn id="20" dur="1" fill="hold">
                                          <p:stCondLst>
                                            <p:cond delay="0"/>
                                          </p:stCondLst>
                                        </p:cTn>
                                        <p:tgtEl>
                                          <p:spTgt spid="17"/>
                                        </p:tgtEl>
                                        <p:attrNameLst>
                                          <p:attrName>style.visibility</p:attrName>
                                        </p:attrNameLst>
                                      </p:cBhvr>
                                      <p:to>
                                        <p:strVal val="visible"/>
                                      </p:to>
                                    </p:set>
                                    <p:animEffect transition="in" filter="wipe(right)">
                                      <p:cBhvr>
                                        <p:cTn id="21" dur="500"/>
                                        <p:tgtEl>
                                          <p:spTgt spid="17"/>
                                        </p:tgtEl>
                                      </p:cBhvr>
                                    </p:animEffect>
                                  </p:childTnLst>
                                </p:cTn>
                              </p:par>
                            </p:childTnLst>
                          </p:cTn>
                        </p:par>
                        <p:par>
                          <p:cTn id="22" fill="hold">
                            <p:stCondLst>
                              <p:cond delay="4000"/>
                            </p:stCondLst>
                            <p:childTnLst>
                              <p:par>
                                <p:cTn id="23" presetID="22" presetClass="entr" presetSubtype="8" fill="hold" grpId="0" nodeType="afterEffect">
                                  <p:stCondLst>
                                    <p:cond delay="50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11817" grpId="0" bld="series" animBg="0"/>
      <p:bldP spid="1911821" grpId="0" animBg="1"/>
      <p:bldP spid="17" grpId="0" animBg="1"/>
      <p:bldP spid="18"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457200" y="379413"/>
            <a:ext cx="8229600" cy="687387"/>
          </a:xfrm>
        </p:spPr>
        <p:txBody>
          <a:bodyPr/>
          <a:lstStyle/>
          <a:p>
            <a:r>
              <a:rPr lang="en-US" dirty="0" smtClean="0">
                <a:cs typeface="Arial" charset="0"/>
              </a:rPr>
              <a:t>Workers Compensation Premium: </a:t>
            </a:r>
            <a:br>
              <a:rPr lang="en-US" dirty="0" smtClean="0">
                <a:cs typeface="Arial" charset="0"/>
              </a:rPr>
            </a:br>
            <a:r>
              <a:rPr lang="en-US" dirty="0" smtClean="0">
                <a:cs typeface="Arial" charset="0"/>
              </a:rPr>
              <a:t>Fourth Consecutive Year of Increase</a:t>
            </a:r>
            <a:br>
              <a:rPr lang="en-US" dirty="0" smtClean="0">
                <a:cs typeface="Arial" charset="0"/>
              </a:rPr>
            </a:br>
            <a:r>
              <a:rPr lang="en-US" sz="800" dirty="0" smtClean="0">
                <a:cs typeface="Arial" charset="0"/>
              </a:rPr>
              <a:t/>
            </a:r>
            <a:br>
              <a:rPr lang="en-US" sz="800" dirty="0" smtClean="0">
                <a:cs typeface="Arial" charset="0"/>
              </a:rPr>
            </a:br>
            <a:r>
              <a:rPr lang="en-US" sz="1600" dirty="0" smtClean="0">
                <a:solidFill>
                  <a:schemeClr val="tx1"/>
                </a:solidFill>
                <a:cs typeface="Arial" charset="0"/>
              </a:rPr>
              <a:t>Net Written Premium</a:t>
            </a:r>
          </a:p>
        </p:txBody>
      </p:sp>
      <p:graphicFrame>
        <p:nvGraphicFramePr>
          <p:cNvPr id="5" name="Content Placeholder 4"/>
          <p:cNvGraphicFramePr>
            <a:graphicFrameLocks noGrp="1"/>
          </p:cNvGraphicFramePr>
          <p:nvPr>
            <p:ph idx="1"/>
            <p:extLst/>
          </p:nvPr>
        </p:nvGraphicFramePr>
        <p:xfrm>
          <a:off x="0" y="1542590"/>
          <a:ext cx="8955088" cy="4310062"/>
        </p:xfrm>
        <a:graphic>
          <a:graphicData uri="http://schemas.openxmlformats.org/drawingml/2006/chart">
            <c:chart xmlns:c="http://schemas.openxmlformats.org/drawingml/2006/chart" xmlns:r="http://schemas.openxmlformats.org/officeDocument/2006/relationships" r:id="rId2"/>
          </a:graphicData>
        </a:graphic>
      </p:graphicFrame>
      <p:sp>
        <p:nvSpPr>
          <p:cNvPr id="18436" name="Slide Number Placeholder 3"/>
          <p:cNvSpPr>
            <a:spLocks noGrp="1"/>
          </p:cNvSpPr>
          <p:nvPr>
            <p:ph type="sldNum" sz="quarter" idx="12"/>
          </p:nvPr>
        </p:nvSpPr>
        <p:spPr>
          <a:xfrm>
            <a:off x="85725" y="6961188"/>
            <a:ext cx="1352550" cy="117475"/>
          </a:xfrm>
        </p:spPr>
        <p:txBody>
          <a:bodyPr/>
          <a:lstStyle/>
          <a:p>
            <a:pPr algn="l" defTabSz="913183">
              <a:spcBef>
                <a:spcPct val="0"/>
              </a:spcBef>
              <a:defRPr/>
            </a:pPr>
            <a:fld id="{46F27BA8-D9E3-4927-B5D7-FC488693ABDC}" type="slidenum">
              <a:rPr lang="en-US">
                <a:solidFill>
                  <a:srgbClr val="FFFFFF"/>
                </a:solidFill>
                <a:latin typeface="+mn-lt"/>
              </a:rPr>
              <a:pPr algn="l" defTabSz="913183">
                <a:spcBef>
                  <a:spcPct val="0"/>
                </a:spcBef>
                <a:defRPr/>
              </a:pPr>
              <a:t>81</a:t>
            </a:fld>
            <a:endParaRPr lang="en-US" dirty="0">
              <a:solidFill>
                <a:srgbClr val="FFFFFF"/>
              </a:solidFill>
              <a:latin typeface="+mn-lt"/>
            </a:endParaRPr>
          </a:p>
        </p:txBody>
      </p:sp>
      <p:sp>
        <p:nvSpPr>
          <p:cNvPr id="116741" name="Text Box 8"/>
          <p:cNvSpPr txBox="1">
            <a:spLocks noChangeArrowheads="1"/>
          </p:cNvSpPr>
          <p:nvPr/>
        </p:nvSpPr>
        <p:spPr bwMode="auto">
          <a:xfrm>
            <a:off x="0" y="1344613"/>
            <a:ext cx="1485900" cy="307975"/>
          </a:xfrm>
          <a:prstGeom prst="rect">
            <a:avLst/>
          </a:prstGeom>
          <a:noFill/>
          <a:ln w="9525">
            <a:noFill/>
            <a:miter lim="800000"/>
            <a:headEnd/>
            <a:tailEnd/>
          </a:ln>
        </p:spPr>
        <p:txBody>
          <a:bodyPr lIns="91397" tIns="45698" rIns="91397" bIns="45698">
            <a:spAutoFit/>
          </a:bodyPr>
          <a:lstStyle/>
          <a:p>
            <a:pPr eaLnBrk="0" hangingPunct="0">
              <a:spcBef>
                <a:spcPts val="438"/>
              </a:spcBef>
            </a:pPr>
            <a:r>
              <a:rPr lang="en-US" sz="1400" b="1"/>
              <a:t>$ Billions</a:t>
            </a:r>
          </a:p>
        </p:txBody>
      </p:sp>
      <p:sp>
        <p:nvSpPr>
          <p:cNvPr id="116742" name="Text Box 4"/>
          <p:cNvSpPr txBox="1">
            <a:spLocks noChangeArrowheads="1"/>
          </p:cNvSpPr>
          <p:nvPr/>
        </p:nvSpPr>
        <p:spPr bwMode="auto">
          <a:xfrm>
            <a:off x="3808413" y="5819775"/>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solidFill>
                  <a:schemeClr val="bg1"/>
                </a:solidFill>
              </a:rPr>
              <a:t>Calendar Year</a:t>
            </a:r>
          </a:p>
        </p:txBody>
      </p:sp>
      <p:sp>
        <p:nvSpPr>
          <p:cNvPr id="116743" name="Text Box 5"/>
          <p:cNvSpPr txBox="1">
            <a:spLocks noChangeArrowheads="1"/>
          </p:cNvSpPr>
          <p:nvPr/>
        </p:nvSpPr>
        <p:spPr bwMode="auto">
          <a:xfrm>
            <a:off x="274638" y="5808663"/>
            <a:ext cx="8212137" cy="861730"/>
          </a:xfrm>
          <a:prstGeom prst="rect">
            <a:avLst/>
          </a:prstGeom>
          <a:noFill/>
          <a:ln w="0">
            <a:noFill/>
            <a:miter lim="800000"/>
            <a:headEnd/>
            <a:tailEnd/>
          </a:ln>
        </p:spPr>
        <p:txBody>
          <a:bodyPr lIns="91397" tIns="45698" rIns="91397" bIns="45698">
            <a:spAutoFit/>
          </a:bodyPr>
          <a:lstStyle/>
          <a:p>
            <a:pPr eaLnBrk="0" hangingPunct="0">
              <a:tabLst>
                <a:tab pos="512763" algn="l"/>
              </a:tabLst>
            </a:pPr>
            <a:r>
              <a:rPr lang="en-US" sz="1000" dirty="0"/>
              <a:t>p Preliminary</a:t>
            </a:r>
          </a:p>
          <a:p>
            <a:pPr eaLnBrk="0" hangingPunct="0">
              <a:tabLst>
                <a:tab pos="512763" algn="l"/>
              </a:tabLst>
            </a:pPr>
            <a:endParaRPr lang="en-US" sz="1000" dirty="0"/>
          </a:p>
          <a:p>
            <a:pPr eaLnBrk="0" hangingPunct="0">
              <a:tabLst>
                <a:tab pos="512763" algn="l"/>
              </a:tabLst>
            </a:pPr>
            <a:r>
              <a:rPr lang="en-US" sz="1000" dirty="0"/>
              <a:t>Source:	</a:t>
            </a:r>
            <a:r>
              <a:rPr lang="en-US" sz="1000" dirty="0" smtClean="0"/>
              <a:t>NCCI from Annual Statement Data.</a:t>
            </a:r>
            <a:endParaRPr lang="en-US" sz="1000" dirty="0"/>
          </a:p>
          <a:p>
            <a:pPr eaLnBrk="0" hangingPunct="0">
              <a:tabLst>
                <a:tab pos="512763" algn="l"/>
              </a:tabLst>
            </a:pPr>
            <a:r>
              <a:rPr lang="en-US" sz="1000" dirty="0"/>
              <a:t>	</a:t>
            </a:r>
            <a:r>
              <a:rPr lang="en-US" sz="1000" dirty="0" smtClean="0"/>
              <a:t>Includes state insurance fund data for the following states: </a:t>
            </a:r>
            <a:r>
              <a:rPr lang="en-US" sz="1000" dirty="0"/>
              <a:t>AZ, CA, CO, HI, ID, KY, LA, MD, MO, MT, NM, OK, OR, RI, TX, </a:t>
            </a:r>
            <a:r>
              <a:rPr lang="en-US" sz="1000" dirty="0" smtClean="0"/>
              <a:t>UT.</a:t>
            </a:r>
            <a:endParaRPr lang="en-US" sz="1000" dirty="0"/>
          </a:p>
          <a:p>
            <a:pPr eaLnBrk="0" hangingPunct="0">
              <a:tabLst>
                <a:tab pos="512763" algn="l"/>
              </a:tabLst>
            </a:pPr>
            <a:r>
              <a:rPr lang="en-US" sz="1000" dirty="0" smtClean="0"/>
              <a:t>	Each calendar year total for State </a:t>
            </a:r>
            <a:r>
              <a:rPr lang="en-US" sz="1000" dirty="0"/>
              <a:t>Funds </a:t>
            </a:r>
            <a:r>
              <a:rPr lang="en-US" sz="1000" dirty="0" smtClean="0"/>
              <a:t>includes all funds operating as a state fund that year.</a:t>
            </a:r>
            <a:endParaRPr lang="en-US" sz="1000" dirty="0"/>
          </a:p>
        </p:txBody>
      </p:sp>
      <p:sp>
        <p:nvSpPr>
          <p:cNvPr id="8" name="Date Placeholder 7"/>
          <p:cNvSpPr>
            <a:spLocks noGrp="1"/>
          </p:cNvSpPr>
          <p:nvPr>
            <p:ph type="dt" sz="half" idx="10"/>
          </p:nvPr>
        </p:nvSpPr>
        <p:spPr/>
        <p:txBody>
          <a:bodyPr/>
          <a:lstStyle/>
          <a:p>
            <a:pPr>
              <a:defRPr/>
            </a:pPr>
            <a:r>
              <a:rPr lang="en-US" smtClean="0"/>
              <a:t>12/01/09 - 9pm</a:t>
            </a:r>
            <a:endParaRPr lang="en-US"/>
          </a:p>
        </p:txBody>
      </p:sp>
    </p:spTree>
    <p:extLst>
      <p:ext uri="{BB962C8B-B14F-4D97-AF65-F5344CB8AC3E}">
        <p14:creationId xmlns:p14="http://schemas.microsoft.com/office/powerpoint/2010/main" val="11870847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7" dur="1000"/>
                                        <p:tgtEl>
                                          <p:spTgt spid="5">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12" dur="500"/>
                                        <p:tgtEl>
                                          <p:spTgt spid="5">
                                            <p:graphicEl>
                                              <a:chart seriesIdx="1" categoryIdx="-4" bldStep="series"/>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15" dur="500"/>
                                        <p:tgtEl>
                                          <p:spTgt spid="5">
                                            <p:graphicEl>
                                              <a:chart seriesIdx="2" categoryIdx="-4" bldStep="series"/>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left)">
                                      <p:cBhvr>
                                        <p:cTn id="18" dur="1000"/>
                                        <p:tgtEl>
                                          <p:spTgt spid="5">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animBg="0"/>
        </p:bldSub>
      </p:bldGraphic>
    </p:bld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82</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2014 Workers Compensation Direct Written Premium Growth, by State*</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1600" b="1" dirty="0" smtClean="0">
                <a:solidFill>
                  <a:srgbClr val="225A7A"/>
                </a:solidFill>
              </a:rPr>
              <a:t>PRIVATE CARRIERS: Overall 2014 Growth = +4.6%</a:t>
            </a:r>
            <a:endParaRPr lang="en-US" sz="1600" b="1" dirty="0">
              <a:solidFill>
                <a:srgbClr val="225A7A"/>
              </a:solidFill>
            </a:endParaRPr>
          </a:p>
        </p:txBody>
      </p:sp>
      <p:sp>
        <p:nvSpPr>
          <p:cNvPr id="13" name="Rectangle 4"/>
          <p:cNvSpPr>
            <a:spLocks noChangeArrowheads="1"/>
          </p:cNvSpPr>
          <p:nvPr/>
        </p:nvSpPr>
        <p:spPr bwMode="auto">
          <a:xfrm>
            <a:off x="-188913" y="6230193"/>
            <a:ext cx="7569201"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*Excludes monopolistic fund states (in gray): OH, ND, WA and WY.</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a:t>
            </a:r>
            <a:endParaRPr lang="en-US" sz="1100" dirty="0"/>
          </a:p>
        </p:txBody>
      </p:sp>
      <p:pic>
        <p:nvPicPr>
          <p:cNvPr id="4" name="Picture 3"/>
          <p:cNvPicPr>
            <a:picLocks noChangeAspect="1"/>
          </p:cNvPicPr>
          <p:nvPr/>
        </p:nvPicPr>
        <p:blipFill>
          <a:blip r:embed="rId3"/>
          <a:stretch>
            <a:fillRect/>
          </a:stretch>
        </p:blipFill>
        <p:spPr>
          <a:xfrm>
            <a:off x="69131" y="1728788"/>
            <a:ext cx="8199657" cy="4662595"/>
          </a:xfrm>
          <a:prstGeom prst="rect">
            <a:avLst/>
          </a:prstGeom>
        </p:spPr>
      </p:pic>
      <p:sp>
        <p:nvSpPr>
          <p:cNvPr id="12" name="Text Box 17"/>
          <p:cNvSpPr txBox="1">
            <a:spLocks noChangeArrowheads="1"/>
          </p:cNvSpPr>
          <p:nvPr/>
        </p:nvSpPr>
        <p:spPr bwMode="auto">
          <a:xfrm>
            <a:off x="6915150" y="4255987"/>
            <a:ext cx="2133600" cy="132343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600" b="1" dirty="0" smtClean="0">
                <a:solidFill>
                  <a:schemeClr val="bg1"/>
                </a:solidFill>
                <a:latin typeface="Arial" pitchFamily="34" charset="0"/>
                <a:cs typeface="Arial" pitchFamily="34" charset="0"/>
              </a:rPr>
              <a:t>While growth rates varied widely, most states experienced positive growth in 2014</a:t>
            </a:r>
            <a:endParaRPr lang="en-US" sz="16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930398884"/>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83</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2013 Workers Compensation Direct Written Premium Growth, by State*</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1600" b="1" dirty="0" smtClean="0">
                <a:solidFill>
                  <a:srgbClr val="225A7A"/>
                </a:solidFill>
              </a:rPr>
              <a:t>PRIVATE CARRIERS: Overall 2013 Growth = +5.4%</a:t>
            </a:r>
            <a:endParaRPr lang="en-US" sz="1600" b="1" dirty="0">
              <a:solidFill>
                <a:srgbClr val="225A7A"/>
              </a:solidFill>
            </a:endParaRPr>
          </a:p>
        </p:txBody>
      </p:sp>
      <p:sp>
        <p:nvSpPr>
          <p:cNvPr id="13" name="Rectangle 4"/>
          <p:cNvSpPr>
            <a:spLocks noChangeArrowheads="1"/>
          </p:cNvSpPr>
          <p:nvPr/>
        </p:nvSpPr>
        <p:spPr bwMode="auto">
          <a:xfrm>
            <a:off x="-188913" y="6230193"/>
            <a:ext cx="7569201"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*Excludes monopolistic fund states (in white): OH, ND, WA and WY.</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a:t>
            </a:r>
            <a:endParaRPr lang="en-US" sz="1100" dirty="0"/>
          </a:p>
        </p:txBody>
      </p:sp>
      <p:pic>
        <p:nvPicPr>
          <p:cNvPr id="2" name="Picture 1"/>
          <p:cNvPicPr>
            <a:picLocks noChangeAspect="1"/>
          </p:cNvPicPr>
          <p:nvPr/>
        </p:nvPicPr>
        <p:blipFill>
          <a:blip r:embed="rId3"/>
          <a:stretch>
            <a:fillRect/>
          </a:stretch>
        </p:blipFill>
        <p:spPr>
          <a:xfrm>
            <a:off x="219600" y="1971681"/>
            <a:ext cx="8072492" cy="4226550"/>
          </a:xfrm>
          <a:prstGeom prst="rect">
            <a:avLst/>
          </a:prstGeom>
        </p:spPr>
      </p:pic>
      <p:sp>
        <p:nvSpPr>
          <p:cNvPr id="10" name="Text Box 17"/>
          <p:cNvSpPr txBox="1">
            <a:spLocks noChangeArrowheads="1"/>
          </p:cNvSpPr>
          <p:nvPr/>
        </p:nvSpPr>
        <p:spPr bwMode="auto">
          <a:xfrm>
            <a:off x="3131565" y="1376285"/>
            <a:ext cx="5510986" cy="646331"/>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While growth rates varied widely, all states experienced positive growth in 2013</a:t>
            </a:r>
            <a:endParaRPr lang="en-US"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441596596"/>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84</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dirty="0" smtClean="0"/>
              <a:t>Workers Compensation Components of Written Premium Change, 2013 to 2014</a:t>
            </a:r>
          </a:p>
        </p:txBody>
      </p:sp>
      <p:graphicFrame>
        <p:nvGraphicFramePr>
          <p:cNvPr id="2" name="Table 1"/>
          <p:cNvGraphicFramePr>
            <a:graphicFrameLocks noGrp="1"/>
          </p:cNvGraphicFramePr>
          <p:nvPr>
            <p:extLst/>
          </p:nvPr>
        </p:nvGraphicFramePr>
        <p:xfrm>
          <a:off x="157163" y="1325562"/>
          <a:ext cx="7634287" cy="4267200"/>
        </p:xfrm>
        <a:graphic>
          <a:graphicData uri="http://schemas.openxmlformats.org/drawingml/2006/table">
            <a:tbl>
              <a:tblPr firstRow="1" bandRow="1">
                <a:tableStyleId>{5C22544A-7EE6-4342-B048-85BDC9FD1C3A}</a:tableStyleId>
              </a:tblPr>
              <a:tblGrid>
                <a:gridCol w="5946393"/>
                <a:gridCol w="1687894"/>
              </a:tblGrid>
              <a:tr h="370840">
                <a:tc gridSpan="2">
                  <a:txBody>
                    <a:bodyPr/>
                    <a:lstStyle/>
                    <a:p>
                      <a:pPr algn="ctr"/>
                      <a:r>
                        <a:rPr lang="en-US" sz="2000" b="1" dirty="0" smtClean="0">
                          <a:latin typeface="Arial" panose="020B0604020202020204" pitchFamily="34" charset="0"/>
                          <a:cs typeface="Arial" panose="020B0604020202020204" pitchFamily="34" charset="0"/>
                        </a:rPr>
                        <a:t>Written</a:t>
                      </a:r>
                      <a:r>
                        <a:rPr lang="en-US" sz="2000" b="1" baseline="0" dirty="0" smtClean="0">
                          <a:latin typeface="Arial" panose="020B0604020202020204" pitchFamily="34" charset="0"/>
                          <a:cs typeface="Arial" panose="020B0604020202020204" pitchFamily="34" charset="0"/>
                        </a:rPr>
                        <a:t> Premium Change from 2013 to 2014</a:t>
                      </a:r>
                      <a:endParaRPr lang="en-US" sz="2000" b="1" dirty="0">
                        <a:latin typeface="Arial" panose="020B0604020202020204" pitchFamily="34" charset="0"/>
                        <a:cs typeface="Arial" panose="020B0604020202020204" pitchFamily="34" charset="0"/>
                      </a:endParaRPr>
                    </a:p>
                  </a:txBody>
                  <a:tcPr/>
                </a:tc>
                <a:tc hMerge="1">
                  <a:txBody>
                    <a:bodyPr/>
                    <a:lstStyle/>
                    <a:p>
                      <a:endParaRPr lang="en-US" dirty="0"/>
                    </a:p>
                  </a:txBody>
                  <a:tcPr/>
                </a:tc>
              </a:tr>
              <a:tr h="370840">
                <a:tc>
                  <a:txBody>
                    <a:bodyPr/>
                    <a:lstStyle/>
                    <a:p>
                      <a:r>
                        <a:rPr lang="en-US" sz="2000" b="1" dirty="0" smtClean="0">
                          <a:latin typeface="Arial" panose="020B0604020202020204" pitchFamily="34" charset="0"/>
                          <a:cs typeface="Arial" panose="020B0604020202020204" pitchFamily="34" charset="0"/>
                        </a:rPr>
                        <a:t>Net</a:t>
                      </a:r>
                      <a:r>
                        <a:rPr lang="en-US" sz="2000" b="1" baseline="0" dirty="0" smtClean="0">
                          <a:latin typeface="Arial" panose="020B0604020202020204" pitchFamily="34" charset="0"/>
                          <a:cs typeface="Arial" panose="020B0604020202020204" pitchFamily="34" charset="0"/>
                        </a:rPr>
                        <a:t> Written Premium—Countrywide</a:t>
                      </a:r>
                      <a:endParaRPr lang="en-US" sz="2000" b="1" dirty="0">
                        <a:latin typeface="Arial" panose="020B0604020202020204" pitchFamily="34" charset="0"/>
                        <a:cs typeface="Arial" panose="020B0604020202020204" pitchFamily="34" charset="0"/>
                      </a:endParaRPr>
                    </a:p>
                  </a:txBody>
                  <a:tcPr/>
                </a:tc>
                <a:tc>
                  <a:txBody>
                    <a:bodyPr/>
                    <a:lstStyle/>
                    <a:p>
                      <a:pPr algn="r"/>
                      <a:r>
                        <a:rPr lang="en-US" sz="2000" b="1" dirty="0" smtClean="0">
                          <a:latin typeface="Arial" panose="020B0604020202020204" pitchFamily="34" charset="0"/>
                          <a:cs typeface="Arial" panose="020B0604020202020204" pitchFamily="34" charset="0"/>
                        </a:rPr>
                        <a:t>+4.6%</a:t>
                      </a:r>
                      <a:endParaRPr lang="en-US" sz="2000" b="1" dirty="0">
                        <a:latin typeface="Arial" panose="020B0604020202020204" pitchFamily="34" charset="0"/>
                        <a:cs typeface="Arial" panose="020B0604020202020204" pitchFamily="34" charset="0"/>
                      </a:endParaRPr>
                    </a:p>
                  </a:txBody>
                  <a:tcPr/>
                </a:tc>
              </a:tr>
              <a:tr h="370840">
                <a:tc>
                  <a:txBody>
                    <a:bodyPr/>
                    <a:lstStyle/>
                    <a:p>
                      <a:r>
                        <a:rPr lang="en-US" sz="2000" b="1" dirty="0" smtClean="0">
                          <a:latin typeface="Arial" panose="020B0604020202020204" pitchFamily="34" charset="0"/>
                          <a:cs typeface="Arial" panose="020B0604020202020204" pitchFamily="34" charset="0"/>
                        </a:rPr>
                        <a:t>Direct Written Premium—Countrywide</a:t>
                      </a:r>
                      <a:endParaRPr lang="en-US" sz="2000" b="1" dirty="0">
                        <a:latin typeface="Arial" panose="020B0604020202020204" pitchFamily="34" charset="0"/>
                        <a:cs typeface="Arial" panose="020B0604020202020204" pitchFamily="34" charset="0"/>
                      </a:endParaRPr>
                    </a:p>
                  </a:txBody>
                  <a:tcPr/>
                </a:tc>
                <a:tc>
                  <a:txBody>
                    <a:bodyPr/>
                    <a:lstStyle/>
                    <a:p>
                      <a:pPr algn="r"/>
                      <a:r>
                        <a:rPr lang="en-US" sz="2000" b="1" dirty="0" smtClean="0">
                          <a:latin typeface="Arial" panose="020B0604020202020204" pitchFamily="34" charset="0"/>
                          <a:cs typeface="Arial" panose="020B0604020202020204" pitchFamily="34" charset="0"/>
                        </a:rPr>
                        <a:t>+4.6%</a:t>
                      </a:r>
                      <a:endParaRPr lang="en-US" sz="2000" b="1" dirty="0">
                        <a:latin typeface="Arial" panose="020B0604020202020204" pitchFamily="34" charset="0"/>
                        <a:cs typeface="Arial" panose="020B0604020202020204" pitchFamily="34" charset="0"/>
                      </a:endParaRPr>
                    </a:p>
                  </a:txBody>
                  <a:tcPr/>
                </a:tc>
              </a:tr>
              <a:tr h="0">
                <a:tc>
                  <a:txBody>
                    <a:bodyPr/>
                    <a:lstStyle/>
                    <a:p>
                      <a:r>
                        <a:rPr lang="en-US" sz="2000" b="1" dirty="0" smtClean="0">
                          <a:latin typeface="Arial" panose="020B0604020202020204" pitchFamily="34" charset="0"/>
                          <a:cs typeface="Arial" panose="020B0604020202020204" pitchFamily="34" charset="0"/>
                        </a:rPr>
                        <a:t>Direct Written Premium—NCCI States</a:t>
                      </a:r>
                      <a:endParaRPr lang="en-US" sz="2000" b="1" dirty="0">
                        <a:latin typeface="Arial" panose="020B0604020202020204" pitchFamily="34" charset="0"/>
                        <a:cs typeface="Arial" panose="020B0604020202020204" pitchFamily="34" charset="0"/>
                      </a:endParaRPr>
                    </a:p>
                  </a:txBody>
                  <a:tcPr/>
                </a:tc>
                <a:tc>
                  <a:txBody>
                    <a:bodyPr/>
                    <a:lstStyle/>
                    <a:p>
                      <a:pPr algn="r"/>
                      <a:r>
                        <a:rPr lang="en-US" sz="2000" b="1" dirty="0" smtClean="0">
                          <a:latin typeface="Arial" panose="020B0604020202020204" pitchFamily="34" charset="0"/>
                          <a:cs typeface="Arial" panose="020B0604020202020204" pitchFamily="34" charset="0"/>
                        </a:rPr>
                        <a:t>+4.5%</a:t>
                      </a:r>
                      <a:endParaRPr lang="en-US" sz="2000" b="1" dirty="0">
                        <a:latin typeface="Arial" panose="020B0604020202020204" pitchFamily="34" charset="0"/>
                        <a:cs typeface="Arial" panose="020B0604020202020204" pitchFamily="34" charset="0"/>
                      </a:endParaRPr>
                    </a:p>
                  </a:txBody>
                  <a:tcPr/>
                </a:tc>
              </a:tr>
              <a:tr h="370840">
                <a:tc>
                  <a:txBody>
                    <a:bodyPr/>
                    <a:lstStyle/>
                    <a:p>
                      <a:endParaRPr lang="en-US" sz="2000" b="1" dirty="0" smtClean="0">
                        <a:latin typeface="Arial" panose="020B060402020202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Components of DWP Change for NCCI</a:t>
                      </a:r>
                      <a:r>
                        <a:rPr lang="en-US" sz="2000" b="1" baseline="0" dirty="0" smtClean="0">
                          <a:latin typeface="Arial" panose="020B0604020202020204" pitchFamily="34" charset="0"/>
                          <a:cs typeface="Arial" panose="020B0604020202020204" pitchFamily="34" charset="0"/>
                        </a:rPr>
                        <a:t> States</a:t>
                      </a:r>
                      <a:endParaRPr lang="en-US" sz="2000" b="1" dirty="0">
                        <a:latin typeface="Arial" panose="020B0604020202020204" pitchFamily="34" charset="0"/>
                        <a:cs typeface="Arial" panose="020B0604020202020204" pitchFamily="34" charset="0"/>
                      </a:endParaRPr>
                    </a:p>
                  </a:txBody>
                  <a:tcPr/>
                </a:tc>
                <a:tc>
                  <a:txBody>
                    <a:bodyPr/>
                    <a:lstStyle/>
                    <a:p>
                      <a:pPr algn="r"/>
                      <a:endParaRPr lang="en-US" sz="2000" b="1" dirty="0">
                        <a:latin typeface="Arial" panose="020B0604020202020204" pitchFamily="34" charset="0"/>
                        <a:cs typeface="Arial" panose="020B0604020202020204" pitchFamily="34" charset="0"/>
                      </a:endParaRPr>
                    </a:p>
                  </a:txBody>
                  <a:tcPr/>
                </a:tc>
              </a:tr>
              <a:tr h="370840">
                <a:tc>
                  <a:txBody>
                    <a:bodyPr/>
                    <a:lstStyle/>
                    <a:p>
                      <a:r>
                        <a:rPr lang="en-US" sz="2000" baseline="0" dirty="0" smtClean="0">
                          <a:latin typeface="Arial" panose="020B0604020202020204" pitchFamily="34" charset="0"/>
                          <a:cs typeface="Arial" panose="020B0604020202020204" pitchFamily="34" charset="0"/>
                        </a:rPr>
                        <a:t>          Change in Carrier Estimated Payroll</a:t>
                      </a:r>
                      <a:endParaRPr lang="en-US" sz="2000" dirty="0">
                        <a:latin typeface="Arial" panose="020B0604020202020204" pitchFamily="34" charset="0"/>
                        <a:cs typeface="Arial" panose="020B0604020202020204" pitchFamily="34" charset="0"/>
                      </a:endParaRPr>
                    </a:p>
                  </a:txBody>
                  <a:tcPr/>
                </a:tc>
                <a:tc>
                  <a:txBody>
                    <a:bodyPr/>
                    <a:lstStyle/>
                    <a:p>
                      <a:pPr algn="r"/>
                      <a:r>
                        <a:rPr lang="en-US" sz="2000" dirty="0" smtClean="0">
                          <a:latin typeface="Arial" panose="020B0604020202020204" pitchFamily="34" charset="0"/>
                          <a:cs typeface="Arial" panose="020B0604020202020204" pitchFamily="34" charset="0"/>
                        </a:rPr>
                        <a:t>+4.7%</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baseline="0" dirty="0" smtClean="0">
                          <a:latin typeface="Arial" panose="020B0604020202020204" pitchFamily="34" charset="0"/>
                          <a:cs typeface="Arial" panose="020B0604020202020204" pitchFamily="34" charset="0"/>
                        </a:rPr>
                        <a:t>          Change in Bureau Loss Costs and Mix</a:t>
                      </a:r>
                      <a:endParaRPr lang="en-US" sz="2000" dirty="0">
                        <a:latin typeface="Arial" panose="020B0604020202020204" pitchFamily="34" charset="0"/>
                        <a:cs typeface="Arial" panose="020B0604020202020204" pitchFamily="34" charset="0"/>
                      </a:endParaRPr>
                    </a:p>
                  </a:txBody>
                  <a:tcPr/>
                </a:tc>
                <a:tc>
                  <a:txBody>
                    <a:bodyPr/>
                    <a:lstStyle/>
                    <a:p>
                      <a:pPr algn="r"/>
                      <a:r>
                        <a:rPr lang="en-US" sz="2000" dirty="0" smtClean="0">
                          <a:latin typeface="Arial" panose="020B0604020202020204" pitchFamily="34" charset="0"/>
                          <a:cs typeface="Arial" panose="020B0604020202020204" pitchFamily="34" charset="0"/>
                        </a:rPr>
                        <a:t>-1.4%</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baseline="0" dirty="0" smtClean="0">
                          <a:latin typeface="Arial" panose="020B0604020202020204" pitchFamily="34" charset="0"/>
                          <a:cs typeface="Arial" panose="020B0604020202020204" pitchFamily="34" charset="0"/>
                        </a:rPr>
                        <a:t>          Change in Carrier Discounting</a:t>
                      </a:r>
                      <a:endParaRPr lang="en-US" sz="2000" dirty="0">
                        <a:latin typeface="Arial" panose="020B0604020202020204" pitchFamily="34" charset="0"/>
                        <a:cs typeface="Arial" panose="020B0604020202020204" pitchFamily="34" charset="0"/>
                      </a:endParaRPr>
                    </a:p>
                  </a:txBody>
                  <a:tcPr/>
                </a:tc>
                <a:tc>
                  <a:txBody>
                    <a:bodyPr/>
                    <a:lstStyle/>
                    <a:p>
                      <a:pPr algn="r"/>
                      <a:r>
                        <a:rPr lang="en-US" sz="2000" dirty="0" smtClean="0">
                          <a:latin typeface="Arial" panose="020B0604020202020204" pitchFamily="34" charset="0"/>
                          <a:cs typeface="Arial" panose="020B0604020202020204" pitchFamily="34" charset="0"/>
                        </a:rPr>
                        <a:t>+0.4%</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baseline="0" dirty="0" smtClean="0">
                          <a:latin typeface="Arial" panose="020B0604020202020204" pitchFamily="34" charset="0"/>
                          <a:cs typeface="Arial" panose="020B0604020202020204" pitchFamily="34" charset="0"/>
                        </a:rPr>
                        <a:t>          Change in Other Factors</a:t>
                      </a:r>
                      <a:endParaRPr lang="en-US" sz="2000" dirty="0">
                        <a:latin typeface="Arial" panose="020B0604020202020204" pitchFamily="34" charset="0"/>
                        <a:cs typeface="Arial" panose="020B0604020202020204" pitchFamily="34" charset="0"/>
                      </a:endParaRPr>
                    </a:p>
                  </a:txBody>
                  <a:tcPr/>
                </a:tc>
                <a:tc>
                  <a:txBody>
                    <a:bodyPr/>
                    <a:lstStyle/>
                    <a:p>
                      <a:pPr algn="r"/>
                      <a:r>
                        <a:rPr lang="en-US" sz="2000" dirty="0" smtClean="0">
                          <a:latin typeface="Arial" panose="020B0604020202020204" pitchFamily="34" charset="0"/>
                          <a:cs typeface="Arial" panose="020B0604020202020204" pitchFamily="34" charset="0"/>
                        </a:rPr>
                        <a:t>+0.8%</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b="1" dirty="0" smtClean="0">
                          <a:latin typeface="Arial" panose="020B0604020202020204" pitchFamily="34" charset="0"/>
                          <a:cs typeface="Arial" panose="020B0604020202020204" pitchFamily="34" charset="0"/>
                        </a:rPr>
                        <a:t>Combined Effect</a:t>
                      </a:r>
                      <a:endParaRPr lang="en-US" sz="2000" b="1" dirty="0">
                        <a:latin typeface="Arial" panose="020B0604020202020204" pitchFamily="34" charset="0"/>
                        <a:cs typeface="Arial" panose="020B0604020202020204" pitchFamily="34" charset="0"/>
                      </a:endParaRPr>
                    </a:p>
                  </a:txBody>
                  <a:tcPr/>
                </a:tc>
                <a:tc>
                  <a:txBody>
                    <a:bodyPr/>
                    <a:lstStyle/>
                    <a:p>
                      <a:pPr algn="r"/>
                      <a:r>
                        <a:rPr lang="en-US" sz="2000" b="1" dirty="0" smtClean="0">
                          <a:latin typeface="Arial" panose="020B0604020202020204" pitchFamily="34" charset="0"/>
                          <a:cs typeface="Arial" panose="020B0604020202020204" pitchFamily="34" charset="0"/>
                        </a:rPr>
                        <a:t>+4.5%</a:t>
                      </a:r>
                      <a:endParaRPr lang="en-US" sz="2000" b="1" dirty="0">
                        <a:latin typeface="Arial" panose="020B0604020202020204" pitchFamily="34" charset="0"/>
                        <a:cs typeface="Arial" panose="020B0604020202020204" pitchFamily="34" charset="0"/>
                      </a:endParaRPr>
                    </a:p>
                  </a:txBody>
                  <a:tcPr/>
                </a:tc>
              </a:tr>
            </a:tbl>
          </a:graphicData>
        </a:graphic>
      </p:graphicFrame>
      <p:sp>
        <p:nvSpPr>
          <p:cNvPr id="10" name="Text Box 6"/>
          <p:cNvSpPr txBox="1">
            <a:spLocks noChangeArrowheads="1"/>
          </p:cNvSpPr>
          <p:nvPr/>
        </p:nvSpPr>
        <p:spPr bwMode="auto">
          <a:xfrm>
            <a:off x="67099" y="6169987"/>
            <a:ext cx="8384919" cy="553998"/>
          </a:xfrm>
          <a:prstGeom prst="rect">
            <a:avLst/>
          </a:prstGeom>
          <a:noFill/>
          <a:ln w="0">
            <a:noFill/>
            <a:miter lim="800000"/>
            <a:headEnd/>
            <a:tailEnd/>
          </a:ln>
        </p:spPr>
        <p:txBody>
          <a:bodyPr wrap="square">
            <a:spAutoFit/>
          </a:bodyPr>
          <a:lstStyle/>
          <a:p>
            <a:r>
              <a:rPr lang="en-US" sz="1000" dirty="0" smtClean="0"/>
              <a:t>Sources: Countrywide: Annual Statement data.</a:t>
            </a:r>
          </a:p>
          <a:p>
            <a:r>
              <a:rPr lang="en-US" sz="1000" dirty="0" smtClean="0"/>
              <a:t>NCCI States: Annual Statement Statutory Page 14 for all states where NCCI provides ratemaking services.</a:t>
            </a:r>
          </a:p>
          <a:p>
            <a:r>
              <a:rPr lang="en-US" sz="1000" dirty="0" smtClean="0"/>
              <a:t>Components: NCCI Policy data.</a:t>
            </a:r>
            <a:endParaRPr lang="en-US" sz="1000" dirty="0"/>
          </a:p>
        </p:txBody>
      </p:sp>
      <p:sp>
        <p:nvSpPr>
          <p:cNvPr id="11" name="AutoShape 8"/>
          <p:cNvSpPr>
            <a:spLocks noChangeArrowheads="1"/>
          </p:cNvSpPr>
          <p:nvPr/>
        </p:nvSpPr>
        <p:spPr bwMode="blackWhite">
          <a:xfrm>
            <a:off x="8084777" y="3500439"/>
            <a:ext cx="963973" cy="1533296"/>
          </a:xfrm>
          <a:prstGeom prst="wedgeRectCallout">
            <a:avLst>
              <a:gd name="adj1" fmla="val -83599"/>
              <a:gd name="adj2" fmla="val -309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Growth is now almost entirely payroll driven</a:t>
            </a:r>
            <a:endParaRPr lang="en-US" sz="1600" b="1" dirty="0">
              <a:solidFill>
                <a:schemeClr val="bg1"/>
              </a:solidFill>
            </a:endParaRPr>
          </a:p>
        </p:txBody>
      </p:sp>
    </p:spTree>
    <p:extLst>
      <p:ext uri="{BB962C8B-B14F-4D97-AF65-F5344CB8AC3E}">
        <p14:creationId xmlns:p14="http://schemas.microsoft.com/office/powerpoint/2010/main" val="37027056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3" name="Title 1"/>
          <p:cNvSpPr>
            <a:spLocks noGrp="1"/>
          </p:cNvSpPr>
          <p:nvPr>
            <p:ph type="title"/>
          </p:nvPr>
        </p:nvSpPr>
        <p:spPr>
          <a:xfrm>
            <a:off x="171445" y="161925"/>
            <a:ext cx="8229600" cy="687388"/>
          </a:xfrm>
        </p:spPr>
        <p:txBody>
          <a:bodyPr/>
          <a:lstStyle/>
          <a:p>
            <a:r>
              <a:rPr lang="en-US" dirty="0" smtClean="0">
                <a:cs typeface="Arial" charset="0"/>
              </a:rPr>
              <a:t>WC Approved Changes in Bureau     Premium Level (Rates/Loss Costs)</a:t>
            </a:r>
            <a:endParaRPr lang="en-US" sz="1600" dirty="0" smtClean="0">
              <a:solidFill>
                <a:schemeClr val="tx1"/>
              </a:solidFill>
              <a:cs typeface="Arial" charset="0"/>
            </a:endParaRPr>
          </a:p>
        </p:txBody>
      </p:sp>
      <p:graphicFrame>
        <p:nvGraphicFramePr>
          <p:cNvPr id="40962" name="Content Placeholder 4"/>
          <p:cNvGraphicFramePr>
            <a:graphicFrameLocks noGrp="1"/>
          </p:cNvGraphicFramePr>
          <p:nvPr>
            <p:ph idx="1"/>
            <p:extLst/>
          </p:nvPr>
        </p:nvGraphicFramePr>
        <p:xfrm>
          <a:off x="46038" y="1624013"/>
          <a:ext cx="8807450" cy="4614862"/>
        </p:xfrm>
        <a:graphic>
          <a:graphicData uri="http://schemas.openxmlformats.org/presentationml/2006/ole">
            <mc:AlternateContent xmlns:mc="http://schemas.openxmlformats.org/markup-compatibility/2006">
              <mc:Choice xmlns:v="urn:schemas-microsoft-com:vml" Requires="v">
                <p:oleObj spid="_x0000_s28551172" name="Worksheet" r:id="rId4" imgW="8762844" imgH="4590842" progId="Excel.Sheet.8">
                  <p:embed/>
                </p:oleObj>
              </mc:Choice>
              <mc:Fallback>
                <p:oleObj name="Worksheet" r:id="rId4" imgW="8762844" imgH="4590842" progId="Excel.Sheet.8">
                  <p:embed/>
                  <p:pic>
                    <p:nvPicPr>
                      <p:cNvPr id="0" name=""/>
                      <p:cNvPicPr>
                        <a:picLocks noGrp="1" noChangeArrowheads="1"/>
                      </p:cNvPicPr>
                      <p:nvPr/>
                    </p:nvPicPr>
                    <p:blipFill>
                      <a:blip r:embed="rId5"/>
                      <a:srcRect/>
                      <a:stretch>
                        <a:fillRect/>
                      </a:stretch>
                    </p:blipFill>
                    <p:spPr bwMode="auto">
                      <a:xfrm>
                        <a:off x="46038" y="1624013"/>
                        <a:ext cx="8807450" cy="4614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64" name="Slide Number Placeholder 3"/>
          <p:cNvSpPr>
            <a:spLocks noGrp="1"/>
          </p:cNvSpPr>
          <p:nvPr>
            <p:ph type="sldNum" sz="quarter" idx="12"/>
          </p:nvPr>
        </p:nvSpPr>
        <p:spPr>
          <a:xfrm>
            <a:off x="85725" y="6961188"/>
            <a:ext cx="1352550" cy="117475"/>
          </a:xfrm>
          <a:noFill/>
        </p:spPr>
        <p:txBody>
          <a:bodyPr/>
          <a:lstStyle/>
          <a:p>
            <a:pPr algn="l" defTabSz="912813">
              <a:spcBef>
                <a:spcPct val="0"/>
              </a:spcBef>
            </a:pPr>
            <a:fld id="{4C828E3B-5979-48FB-80D5-3012EEFB3162}" type="slidenum">
              <a:rPr lang="en-US" smtClean="0">
                <a:solidFill>
                  <a:schemeClr val="bg1"/>
                </a:solidFill>
                <a:cs typeface="Arial" charset="0"/>
              </a:rPr>
              <a:pPr algn="l" defTabSz="912813">
                <a:spcBef>
                  <a:spcPct val="0"/>
                </a:spcBef>
              </a:pPr>
              <a:t>85</a:t>
            </a:fld>
            <a:endParaRPr lang="en-US" smtClean="0">
              <a:solidFill>
                <a:schemeClr val="bg1"/>
              </a:solidFill>
              <a:cs typeface="Arial" charset="0"/>
            </a:endParaRPr>
          </a:p>
        </p:txBody>
      </p:sp>
      <p:sp>
        <p:nvSpPr>
          <p:cNvPr id="40965" name="Text Box 8"/>
          <p:cNvSpPr txBox="1">
            <a:spLocks noChangeArrowheads="1"/>
          </p:cNvSpPr>
          <p:nvPr/>
        </p:nvSpPr>
        <p:spPr bwMode="auto">
          <a:xfrm>
            <a:off x="0" y="1327150"/>
            <a:ext cx="1485900" cy="307975"/>
          </a:xfrm>
          <a:prstGeom prst="rect">
            <a:avLst/>
          </a:prstGeom>
          <a:noFill/>
          <a:ln w="9525">
            <a:noFill/>
            <a:miter lim="800000"/>
            <a:headEnd/>
            <a:tailEnd/>
          </a:ln>
        </p:spPr>
        <p:txBody>
          <a:bodyPr lIns="91397" tIns="45698" rIns="91397" bIns="45698">
            <a:spAutoFit/>
          </a:bodyPr>
          <a:lstStyle/>
          <a:p>
            <a:pPr eaLnBrk="0" hangingPunct="0">
              <a:spcBef>
                <a:spcPct val="50000"/>
              </a:spcBef>
            </a:pPr>
            <a:r>
              <a:rPr lang="en-US" sz="1400" b="1"/>
              <a:t>Percent</a:t>
            </a:r>
          </a:p>
        </p:txBody>
      </p:sp>
      <p:sp>
        <p:nvSpPr>
          <p:cNvPr id="40966" name="Text Box 4"/>
          <p:cNvSpPr txBox="1">
            <a:spLocks noChangeArrowheads="1"/>
          </p:cNvSpPr>
          <p:nvPr/>
        </p:nvSpPr>
        <p:spPr bwMode="auto">
          <a:xfrm>
            <a:off x="3686175" y="5530989"/>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dirty="0"/>
              <a:t>Calendar Year</a:t>
            </a:r>
          </a:p>
        </p:txBody>
      </p:sp>
      <p:sp>
        <p:nvSpPr>
          <p:cNvPr id="40968" name="Text Box 17"/>
          <p:cNvSpPr txBox="1">
            <a:spLocks noChangeArrowheads="1"/>
          </p:cNvSpPr>
          <p:nvPr/>
        </p:nvSpPr>
        <p:spPr bwMode="auto">
          <a:xfrm>
            <a:off x="134935" y="4595813"/>
            <a:ext cx="2192338" cy="7604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20000"/>
              </a:spcBef>
            </a:pPr>
            <a:r>
              <a:rPr lang="en-US" sz="1400" b="1" dirty="0"/>
              <a:t>Cumulative</a:t>
            </a:r>
          </a:p>
          <a:p>
            <a:pPr algn="ctr" eaLnBrk="0" hangingPunct="0">
              <a:lnSpc>
                <a:spcPct val="80000"/>
              </a:lnSpc>
              <a:spcBef>
                <a:spcPct val="20000"/>
              </a:spcBef>
            </a:pPr>
            <a:r>
              <a:rPr lang="en-US" sz="1400" b="1" dirty="0"/>
              <a:t>1990–1993</a:t>
            </a:r>
          </a:p>
          <a:p>
            <a:pPr algn="ctr" eaLnBrk="0" hangingPunct="0">
              <a:lnSpc>
                <a:spcPct val="80000"/>
              </a:lnSpc>
              <a:spcBef>
                <a:spcPct val="50000"/>
              </a:spcBef>
            </a:pPr>
            <a:r>
              <a:rPr lang="en-US" sz="1400" b="1" dirty="0"/>
              <a:t>+36.3%</a:t>
            </a:r>
          </a:p>
        </p:txBody>
      </p:sp>
      <p:sp>
        <p:nvSpPr>
          <p:cNvPr id="40969" name="AutoShape 20"/>
          <p:cNvSpPr>
            <a:spLocks/>
          </p:cNvSpPr>
          <p:nvPr/>
        </p:nvSpPr>
        <p:spPr bwMode="auto">
          <a:xfrm rot="16200000" flipV="1">
            <a:off x="1104823" y="3844847"/>
            <a:ext cx="247138" cy="1143666"/>
          </a:xfrm>
          <a:prstGeom prst="leftBrace">
            <a:avLst>
              <a:gd name="adj1" fmla="val 39992"/>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0" name="Text Box 22"/>
          <p:cNvSpPr txBox="1">
            <a:spLocks noChangeArrowheads="1"/>
          </p:cNvSpPr>
          <p:nvPr/>
        </p:nvSpPr>
        <p:spPr bwMode="auto">
          <a:xfrm>
            <a:off x="2901810" y="1801813"/>
            <a:ext cx="2868612" cy="5445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2000–2003</a:t>
            </a:r>
          </a:p>
          <a:p>
            <a:pPr algn="ctr" eaLnBrk="0" hangingPunct="0">
              <a:lnSpc>
                <a:spcPct val="80000"/>
              </a:lnSpc>
              <a:spcBef>
                <a:spcPct val="50000"/>
              </a:spcBef>
            </a:pPr>
            <a:r>
              <a:rPr lang="en-US" sz="1400" b="1" dirty="0"/>
              <a:t>+17.1%</a:t>
            </a:r>
          </a:p>
        </p:txBody>
      </p:sp>
      <p:sp>
        <p:nvSpPr>
          <p:cNvPr id="40971" name="AutoShape 23"/>
          <p:cNvSpPr>
            <a:spLocks/>
          </p:cNvSpPr>
          <p:nvPr/>
        </p:nvSpPr>
        <p:spPr bwMode="auto">
          <a:xfrm rot="5400000">
            <a:off x="4154347" y="2053696"/>
            <a:ext cx="363538" cy="1100418"/>
          </a:xfrm>
          <a:prstGeom prst="leftBrace">
            <a:avLst>
              <a:gd name="adj1" fmla="val 40364"/>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2" name="AutoShape 24"/>
          <p:cNvSpPr>
            <a:spLocks/>
          </p:cNvSpPr>
          <p:nvPr/>
        </p:nvSpPr>
        <p:spPr bwMode="auto">
          <a:xfrm rot="5400000">
            <a:off x="5933069" y="2703300"/>
            <a:ext cx="192881" cy="2057031"/>
          </a:xfrm>
          <a:prstGeom prst="leftBrace">
            <a:avLst>
              <a:gd name="adj1" fmla="val 52568"/>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3" name="Text Box 25"/>
          <p:cNvSpPr txBox="1">
            <a:spLocks noChangeArrowheads="1"/>
          </p:cNvSpPr>
          <p:nvPr/>
        </p:nvSpPr>
        <p:spPr bwMode="auto">
          <a:xfrm>
            <a:off x="4950008" y="2913062"/>
            <a:ext cx="2187575" cy="546100"/>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2004–2011</a:t>
            </a:r>
          </a:p>
          <a:p>
            <a:pPr algn="ctr" eaLnBrk="0" hangingPunct="0">
              <a:lnSpc>
                <a:spcPct val="80000"/>
              </a:lnSpc>
              <a:spcBef>
                <a:spcPct val="50000"/>
              </a:spcBef>
            </a:pPr>
            <a:r>
              <a:rPr lang="en-US" sz="1400" b="1" dirty="0" smtClean="0"/>
              <a:t>-30.8%</a:t>
            </a:r>
            <a:endParaRPr lang="en-US" sz="1400" b="1" dirty="0"/>
          </a:p>
        </p:txBody>
      </p:sp>
      <p:sp>
        <p:nvSpPr>
          <p:cNvPr id="40974" name="AutoShape 24"/>
          <p:cNvSpPr>
            <a:spLocks/>
          </p:cNvSpPr>
          <p:nvPr/>
        </p:nvSpPr>
        <p:spPr bwMode="auto">
          <a:xfrm rot="5400000">
            <a:off x="2711527" y="2835352"/>
            <a:ext cx="236537" cy="1712758"/>
          </a:xfrm>
          <a:prstGeom prst="leftBrace">
            <a:avLst>
              <a:gd name="adj1" fmla="val 52718"/>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5" name="Text Box 25"/>
          <p:cNvSpPr txBox="1">
            <a:spLocks noChangeArrowheads="1"/>
          </p:cNvSpPr>
          <p:nvPr/>
        </p:nvSpPr>
        <p:spPr bwMode="auto">
          <a:xfrm>
            <a:off x="1701085" y="2895853"/>
            <a:ext cx="2157412" cy="546100"/>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1994–1999</a:t>
            </a:r>
          </a:p>
          <a:p>
            <a:pPr algn="ctr" eaLnBrk="0" hangingPunct="0">
              <a:lnSpc>
                <a:spcPct val="80000"/>
              </a:lnSpc>
              <a:spcBef>
                <a:spcPct val="50000"/>
              </a:spcBef>
            </a:pPr>
            <a:r>
              <a:rPr lang="en-US" sz="1400" b="1" dirty="0"/>
              <a:t>-27.8%</a:t>
            </a:r>
          </a:p>
        </p:txBody>
      </p:sp>
      <p:sp>
        <p:nvSpPr>
          <p:cNvPr id="40976" name="Text Box 10"/>
          <p:cNvSpPr txBox="1">
            <a:spLocks noChangeArrowheads="1"/>
          </p:cNvSpPr>
          <p:nvPr/>
        </p:nvSpPr>
        <p:spPr bwMode="auto">
          <a:xfrm>
            <a:off x="84138" y="6113972"/>
            <a:ext cx="8678862" cy="707886"/>
          </a:xfrm>
          <a:prstGeom prst="rect">
            <a:avLst/>
          </a:prstGeom>
          <a:noFill/>
          <a:ln w="0">
            <a:noFill/>
            <a:miter lim="800000"/>
            <a:headEnd/>
            <a:tailEnd/>
          </a:ln>
        </p:spPr>
        <p:txBody>
          <a:bodyPr wrap="square">
            <a:spAutoFit/>
          </a:bodyPr>
          <a:lstStyle/>
          <a:p>
            <a:r>
              <a:rPr lang="en-US" sz="1000" dirty="0"/>
              <a:t>*States approved through </a:t>
            </a:r>
            <a:r>
              <a:rPr lang="en-US" sz="1000" dirty="0" smtClean="0"/>
              <a:t>4/24/15.</a:t>
            </a:r>
            <a:endParaRPr lang="en-US" sz="1000" dirty="0"/>
          </a:p>
          <a:p>
            <a:r>
              <a:rPr lang="en-US" sz="1000" dirty="0"/>
              <a:t>Note: </a:t>
            </a:r>
            <a:r>
              <a:rPr lang="en-US" sz="1000" dirty="0" smtClean="0"/>
              <a:t>Bureau premium level changes are countrywide </a:t>
            </a:r>
            <a:r>
              <a:rPr lang="en-US" sz="1000" dirty="0"/>
              <a:t>approved changes in advisory rates, loss costs and assigned risk rates as filed by applicable rating </a:t>
            </a:r>
            <a:r>
              <a:rPr lang="en-US" sz="1000" dirty="0" smtClean="0"/>
              <a:t>organization, relative to those previously approved.</a:t>
            </a:r>
            <a:endParaRPr lang="en-US" sz="1000" dirty="0"/>
          </a:p>
          <a:p>
            <a:r>
              <a:rPr lang="en-US" sz="1000" dirty="0"/>
              <a:t>Source: NCCI.</a:t>
            </a:r>
          </a:p>
        </p:txBody>
      </p:sp>
      <p:sp>
        <p:nvSpPr>
          <p:cNvPr id="40977" name="Text Box 8"/>
          <p:cNvSpPr txBox="1">
            <a:spLocks noChangeArrowheads="1"/>
          </p:cNvSpPr>
          <p:nvPr/>
        </p:nvSpPr>
        <p:spPr bwMode="auto">
          <a:xfrm>
            <a:off x="1654175" y="1196975"/>
            <a:ext cx="6226175" cy="338510"/>
          </a:xfrm>
          <a:prstGeom prst="rect">
            <a:avLst/>
          </a:prstGeom>
          <a:noFill/>
          <a:ln w="9525">
            <a:noFill/>
            <a:miter lim="800000"/>
            <a:headEnd/>
            <a:tailEnd/>
          </a:ln>
        </p:spPr>
        <p:txBody>
          <a:bodyPr lIns="91397" tIns="45698" rIns="91397" bIns="45698">
            <a:spAutoFit/>
          </a:bodyPr>
          <a:lstStyle/>
          <a:p>
            <a:pPr algn="ctr" eaLnBrk="0" hangingPunct="0">
              <a:spcBef>
                <a:spcPct val="50000"/>
              </a:spcBef>
            </a:pPr>
            <a:r>
              <a:rPr lang="en-US" sz="1600" b="1" dirty="0" smtClean="0"/>
              <a:t>By Effective Date for Total Market</a:t>
            </a:r>
            <a:endParaRPr lang="en-US" sz="1600" b="1" dirty="0"/>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AutoShape 8"/>
          <p:cNvSpPr>
            <a:spLocks noChangeArrowheads="1"/>
          </p:cNvSpPr>
          <p:nvPr/>
        </p:nvSpPr>
        <p:spPr bwMode="blackWhite">
          <a:xfrm>
            <a:off x="6332540" y="4998189"/>
            <a:ext cx="2408595" cy="792783"/>
          </a:xfrm>
          <a:prstGeom prst="wedgeRectCallout">
            <a:avLst>
              <a:gd name="adj1" fmla="val 39419"/>
              <a:gd name="adj2" fmla="val -794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Approved rates/loss costs are down for the first time since 2010</a:t>
            </a:r>
            <a:endParaRPr lang="en-US" sz="1600" b="1" dirty="0">
              <a:solidFill>
                <a:schemeClr val="bg1"/>
              </a:solidFill>
            </a:endParaRPr>
          </a:p>
        </p:txBody>
      </p:sp>
      <p:sp>
        <p:nvSpPr>
          <p:cNvPr id="20" name="AutoShape 23"/>
          <p:cNvSpPr>
            <a:spLocks/>
          </p:cNvSpPr>
          <p:nvPr/>
        </p:nvSpPr>
        <p:spPr bwMode="auto">
          <a:xfrm rot="5400000">
            <a:off x="7537852" y="1919290"/>
            <a:ext cx="363538" cy="1100418"/>
          </a:xfrm>
          <a:prstGeom prst="leftBrace">
            <a:avLst>
              <a:gd name="adj1" fmla="val 40364"/>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21" name="Text Box 22"/>
          <p:cNvSpPr txBox="1">
            <a:spLocks noChangeArrowheads="1"/>
          </p:cNvSpPr>
          <p:nvPr/>
        </p:nvSpPr>
        <p:spPr bwMode="auto">
          <a:xfrm>
            <a:off x="6275388" y="1750359"/>
            <a:ext cx="2868612" cy="5445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a:t>
            </a:r>
            <a:r>
              <a:rPr lang="en-US" sz="1400" b="1" dirty="0" smtClean="0"/>
              <a:t>2011–2014</a:t>
            </a:r>
            <a:endParaRPr lang="en-US" sz="1400" b="1" dirty="0"/>
          </a:p>
          <a:p>
            <a:pPr algn="ctr" eaLnBrk="0" hangingPunct="0">
              <a:lnSpc>
                <a:spcPct val="80000"/>
              </a:lnSpc>
              <a:spcBef>
                <a:spcPct val="50000"/>
              </a:spcBef>
            </a:pPr>
            <a:r>
              <a:rPr lang="en-US" sz="1400" b="1" dirty="0"/>
              <a:t>+</a:t>
            </a:r>
            <a:r>
              <a:rPr lang="en-US" sz="1400" b="1" dirty="0" smtClean="0"/>
              <a:t>11.8%</a:t>
            </a:r>
            <a:endParaRPr lang="en-US" sz="1400" b="1" dirty="0"/>
          </a:p>
        </p:txBody>
      </p:sp>
    </p:spTree>
    <p:extLst>
      <p:ext uri="{BB962C8B-B14F-4D97-AF65-F5344CB8AC3E}">
        <p14:creationId xmlns:p14="http://schemas.microsoft.com/office/powerpoint/2010/main" val="4984499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86</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dirty="0" smtClean="0"/>
              <a:t>WC Approved or Filed and Pending Change in NCCI Premium Level by State</a:t>
            </a:r>
          </a:p>
        </p:txBody>
      </p:sp>
      <p:sp>
        <p:nvSpPr>
          <p:cNvPr id="20" name="Rectangle 6"/>
          <p:cNvSpPr>
            <a:spLocks noChangeArrowheads="1"/>
          </p:cNvSpPr>
          <p:nvPr/>
        </p:nvSpPr>
        <p:spPr bwMode="black">
          <a:xfrm>
            <a:off x="192462" y="1140200"/>
            <a:ext cx="8221662" cy="276999"/>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000" b="1" dirty="0" smtClean="0">
                <a:solidFill>
                  <a:srgbClr val="225A7A"/>
                </a:solidFill>
              </a:rPr>
              <a:t>Latest Change for Voluntary Market</a:t>
            </a:r>
            <a:endParaRPr lang="en-US" sz="2000" b="1" dirty="0">
              <a:solidFill>
                <a:srgbClr val="225A7A"/>
              </a:solidFill>
            </a:endParaRPr>
          </a:p>
        </p:txBody>
      </p:sp>
      <p:sp>
        <p:nvSpPr>
          <p:cNvPr id="13" name="Rectangle 4"/>
          <p:cNvSpPr>
            <a:spLocks noChangeArrowheads="1"/>
          </p:cNvSpPr>
          <p:nvPr/>
        </p:nvSpPr>
        <p:spPr bwMode="auto">
          <a:xfrm>
            <a:off x="-188913" y="6230193"/>
            <a:ext cx="7569201"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*Excludes monopolistic fund states (in gray): OH, ND, WA and WY.</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a:t>
            </a:r>
            <a:endParaRPr lang="en-US" sz="1100" dirty="0"/>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9561" y="1601680"/>
            <a:ext cx="7672389" cy="4486275"/>
          </a:xfrm>
          <a:prstGeom prst="rect">
            <a:avLst/>
          </a:prstGeom>
        </p:spPr>
      </p:pic>
      <p:sp>
        <p:nvSpPr>
          <p:cNvPr id="14" name="Text Box 17"/>
          <p:cNvSpPr txBox="1">
            <a:spLocks noChangeArrowheads="1"/>
          </p:cNvSpPr>
          <p:nvPr/>
        </p:nvSpPr>
        <p:spPr bwMode="auto">
          <a:xfrm>
            <a:off x="6915150" y="4255987"/>
            <a:ext cx="2133600" cy="132343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600" b="1" dirty="0" smtClean="0">
                <a:solidFill>
                  <a:schemeClr val="bg1"/>
                </a:solidFill>
                <a:latin typeface="Arial" pitchFamily="34" charset="0"/>
                <a:cs typeface="Arial" pitchFamily="34" charset="0"/>
              </a:rPr>
              <a:t>While growth rates varied widely, most states experienced positive growth in 2014</a:t>
            </a:r>
            <a:endParaRPr lang="en-US" sz="16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408232449"/>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87</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dirty="0" smtClean="0"/>
              <a:t>WC Approved or Filed and Pending Change in NCCI Premium Level by State</a:t>
            </a:r>
          </a:p>
        </p:txBody>
      </p:sp>
      <p:pic>
        <p:nvPicPr>
          <p:cNvPr id="3" name="Picture 2"/>
          <p:cNvPicPr>
            <a:picLocks noChangeAspect="1"/>
          </p:cNvPicPr>
          <p:nvPr/>
        </p:nvPicPr>
        <p:blipFill>
          <a:blip r:embed="rId3"/>
          <a:stretch>
            <a:fillRect/>
          </a:stretch>
        </p:blipFill>
        <p:spPr>
          <a:xfrm>
            <a:off x="38503" y="1601680"/>
            <a:ext cx="9034057" cy="4303130"/>
          </a:xfrm>
          <a:prstGeom prst="rect">
            <a:avLst/>
          </a:prstGeom>
        </p:spPr>
      </p:pic>
      <p:sp>
        <p:nvSpPr>
          <p:cNvPr id="12" name="Text Box 10"/>
          <p:cNvSpPr txBox="1">
            <a:spLocks noChangeArrowheads="1"/>
          </p:cNvSpPr>
          <p:nvPr/>
        </p:nvSpPr>
        <p:spPr bwMode="auto">
          <a:xfrm>
            <a:off x="141290" y="6056820"/>
            <a:ext cx="8678862" cy="707886"/>
          </a:xfrm>
          <a:prstGeom prst="rect">
            <a:avLst/>
          </a:prstGeom>
          <a:noFill/>
          <a:ln w="0">
            <a:noFill/>
            <a:miter lim="800000"/>
            <a:headEnd/>
            <a:tailEnd/>
          </a:ln>
        </p:spPr>
        <p:txBody>
          <a:bodyPr wrap="square">
            <a:spAutoFit/>
          </a:bodyPr>
          <a:lstStyle/>
          <a:p>
            <a:r>
              <a:rPr lang="en-US" sz="1000" dirty="0" smtClean="0"/>
              <a:t>Note</a:t>
            </a:r>
            <a:r>
              <a:rPr lang="en-US" sz="1000" dirty="0"/>
              <a:t>: P</a:t>
            </a:r>
            <a:r>
              <a:rPr lang="en-US" sz="1000" dirty="0" smtClean="0"/>
              <a:t>remium level changes are approved </a:t>
            </a:r>
            <a:r>
              <a:rPr lang="en-US" sz="1000" dirty="0"/>
              <a:t>changes </a:t>
            </a:r>
            <a:r>
              <a:rPr lang="en-US" sz="1000" dirty="0" smtClean="0"/>
              <a:t>are approved or filed and pending changes in </a:t>
            </a:r>
            <a:r>
              <a:rPr lang="en-US" sz="1000" dirty="0"/>
              <a:t>advisory rates, loss costs and </a:t>
            </a:r>
            <a:r>
              <a:rPr lang="en-US" sz="1000" dirty="0" smtClean="0"/>
              <a:t>rating values as of 4/24/15 as filed </a:t>
            </a:r>
            <a:r>
              <a:rPr lang="en-US" sz="1000" dirty="0"/>
              <a:t>by applicable rating </a:t>
            </a:r>
            <a:r>
              <a:rPr lang="en-US" sz="1000" dirty="0" smtClean="0"/>
              <a:t>organization, relative to those previously approved.  SC is filed and pending. IN and NC are in cooperation with state rating bureaus.</a:t>
            </a:r>
            <a:endParaRPr lang="en-US" sz="1000" dirty="0"/>
          </a:p>
          <a:p>
            <a:r>
              <a:rPr lang="en-US" sz="1000" dirty="0"/>
              <a:t>Source: NCCI.</a:t>
            </a:r>
          </a:p>
        </p:txBody>
      </p:sp>
      <p:sp>
        <p:nvSpPr>
          <p:cNvPr id="15" name="Rectangle 6"/>
          <p:cNvSpPr>
            <a:spLocks noChangeArrowheads="1"/>
          </p:cNvSpPr>
          <p:nvPr/>
        </p:nvSpPr>
        <p:spPr bwMode="black">
          <a:xfrm>
            <a:off x="192462" y="1140200"/>
            <a:ext cx="8221662" cy="615553"/>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000" b="1" dirty="0" smtClean="0">
                <a:solidFill>
                  <a:srgbClr val="225A7A"/>
                </a:solidFill>
              </a:rPr>
              <a:t>Latest Change for Voluntary Market</a:t>
            </a:r>
          </a:p>
          <a:p>
            <a:pPr algn="ctr" defTabSz="114300" eaLnBrk="0" hangingPunct="0">
              <a:lnSpc>
                <a:spcPct val="90000"/>
              </a:lnSpc>
              <a:spcBef>
                <a:spcPct val="20000"/>
              </a:spcBef>
            </a:pPr>
            <a:r>
              <a:rPr lang="en-US" sz="2000" b="1" dirty="0" smtClean="0">
                <a:solidFill>
                  <a:srgbClr val="225A7A"/>
                </a:solidFill>
              </a:rPr>
              <a:t>Excludes Law-Only Filings</a:t>
            </a:r>
            <a:endParaRPr lang="en-US" sz="2000" b="1" dirty="0">
              <a:solidFill>
                <a:srgbClr val="225A7A"/>
              </a:solidFill>
            </a:endParaRPr>
          </a:p>
        </p:txBody>
      </p:sp>
      <p:sp>
        <p:nvSpPr>
          <p:cNvPr id="16" name="AutoShape 8"/>
          <p:cNvSpPr>
            <a:spLocks noChangeArrowheads="1"/>
          </p:cNvSpPr>
          <p:nvPr/>
        </p:nvSpPr>
        <p:spPr bwMode="blackWhite">
          <a:xfrm>
            <a:off x="5217751" y="1845926"/>
            <a:ext cx="2573699" cy="1121187"/>
          </a:xfrm>
          <a:prstGeom prst="wedgeRectCallout">
            <a:avLst>
              <a:gd name="adj1" fmla="val -35746"/>
              <a:gd name="adj2" fmla="val 9442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The majority of states experienced decreases in rates/loss costs over </a:t>
            </a:r>
            <a:endParaRPr lang="en-US" b="1" dirty="0">
              <a:solidFill>
                <a:schemeClr val="bg1"/>
              </a:solidFill>
            </a:endParaRPr>
          </a:p>
        </p:txBody>
      </p:sp>
    </p:spTree>
    <p:extLst>
      <p:ext uri="{BB962C8B-B14F-4D97-AF65-F5344CB8AC3E}">
        <p14:creationId xmlns:p14="http://schemas.microsoft.com/office/powerpoint/2010/main" val="27417046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smtClean="0"/>
              <a:t>Workers Compensation Lost-Time </a:t>
            </a:r>
            <a:br>
              <a:rPr lang="en-US" dirty="0" smtClean="0"/>
            </a:br>
            <a:r>
              <a:rPr lang="en-US" dirty="0" smtClean="0"/>
              <a:t>Claim Frequency Declined in 2014</a:t>
            </a:r>
            <a:r>
              <a:rPr lang="en-US" sz="800" dirty="0"/>
              <a:t/>
            </a:r>
            <a:br>
              <a:rPr lang="en-US" sz="800" dirty="0"/>
            </a:br>
            <a:endParaRPr lang="en-US" sz="1600" dirty="0">
              <a:solidFill>
                <a:schemeClr val="tx1"/>
              </a:solidFill>
              <a:latin typeface="Arial" pitchFamily="34" charset="0"/>
            </a:endParaRPr>
          </a:p>
        </p:txBody>
      </p:sp>
      <p:sp>
        <p:nvSpPr>
          <p:cNvPr id="4" name="Slide Number Placeholder 3"/>
          <p:cNvSpPr>
            <a:spLocks noGrp="1"/>
          </p:cNvSpPr>
          <p:nvPr>
            <p:ph type="sldNum" sz="quarter" idx="4294967295"/>
          </p:nvPr>
        </p:nvSpPr>
        <p:spPr>
          <a:xfrm>
            <a:off x="8500523" y="6411240"/>
            <a:ext cx="457200" cy="274320"/>
          </a:xfrm>
          <a:prstGeom prst="rect">
            <a:avLst/>
          </a:prstGeom>
        </p:spPr>
        <p:txBody>
          <a:bodyPr/>
          <a:lstStyle/>
          <a:p>
            <a:fld id="{92DC2852-4524-4D94-B636-4315D37E8450}" type="slidenum">
              <a:rPr lang="en-US" smtClean="0"/>
              <a:pPr/>
              <a:t>88</a:t>
            </a:fld>
            <a:endParaRPr lang="en-US" dirty="0"/>
          </a:p>
        </p:txBody>
      </p:sp>
      <p:graphicFrame>
        <p:nvGraphicFramePr>
          <p:cNvPr id="5" name="Content Placeholder 4"/>
          <p:cNvGraphicFramePr>
            <a:graphicFrameLocks noGrp="1"/>
          </p:cNvGraphicFramePr>
          <p:nvPr>
            <p:ph idx="4294967295"/>
            <p:extLst/>
          </p:nvPr>
        </p:nvGraphicFramePr>
        <p:xfrm>
          <a:off x="-26158" y="1553941"/>
          <a:ext cx="8915977" cy="419240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8"/>
          <p:cNvSpPr txBox="1">
            <a:spLocks noChangeArrowheads="1"/>
          </p:cNvSpPr>
          <p:nvPr/>
        </p:nvSpPr>
        <p:spPr bwMode="auto">
          <a:xfrm>
            <a:off x="-4549" y="1287808"/>
            <a:ext cx="1485900" cy="308028"/>
          </a:xfrm>
          <a:prstGeom prst="rect">
            <a:avLst/>
          </a:prstGeom>
          <a:noFill/>
          <a:ln w="9525">
            <a:noFill/>
            <a:miter lim="800000"/>
            <a:headEnd/>
            <a:tailEnd/>
          </a:ln>
          <a:effectLst/>
        </p:spPr>
        <p:txBody>
          <a:bodyPr lIns="91397" tIns="45698" rIns="91397" bIns="45698">
            <a:spAutoFit/>
          </a:bodyPr>
          <a:lstStyle/>
          <a:p>
            <a:pPr eaLnBrk="0" hangingPunct="0">
              <a:spcBef>
                <a:spcPct val="50000"/>
              </a:spcBef>
            </a:pPr>
            <a:r>
              <a:rPr lang="en-US" sz="1400" b="1" dirty="0">
                <a:latin typeface="Arial" charset="0"/>
              </a:rPr>
              <a:t>Percent</a:t>
            </a:r>
          </a:p>
        </p:txBody>
      </p:sp>
      <p:sp>
        <p:nvSpPr>
          <p:cNvPr id="8" name="Text Box 4"/>
          <p:cNvSpPr txBox="1">
            <a:spLocks noChangeArrowheads="1"/>
          </p:cNvSpPr>
          <p:nvPr/>
        </p:nvSpPr>
        <p:spPr bwMode="auto">
          <a:xfrm>
            <a:off x="3808416" y="5819776"/>
            <a:ext cx="1570578" cy="274616"/>
          </a:xfrm>
          <a:prstGeom prst="rect">
            <a:avLst/>
          </a:prstGeom>
          <a:noFill/>
          <a:ln w="9525">
            <a:noFill/>
            <a:miter lim="800000"/>
            <a:headEnd/>
            <a:tailEnd/>
          </a:ln>
          <a:effectLst/>
        </p:spPr>
        <p:txBody>
          <a:bodyPr wrap="none" lIns="91397" tIns="45698" rIns="91397" bIns="45698">
            <a:spAutoFit/>
          </a:bodyPr>
          <a:lstStyle/>
          <a:p>
            <a:pPr eaLnBrk="0" hangingPunct="0">
              <a:lnSpc>
                <a:spcPct val="75000"/>
              </a:lnSpc>
              <a:spcBef>
                <a:spcPct val="25000"/>
              </a:spcBef>
            </a:pPr>
            <a:r>
              <a:rPr lang="en-US" sz="1600" b="1" dirty="0">
                <a:latin typeface="Arial" charset="0"/>
              </a:rPr>
              <a:t>Accident Year</a:t>
            </a:r>
          </a:p>
        </p:txBody>
      </p:sp>
      <p:sp>
        <p:nvSpPr>
          <p:cNvPr id="9" name="Text Box 5"/>
          <p:cNvSpPr txBox="1">
            <a:spLocks noChangeArrowheads="1"/>
          </p:cNvSpPr>
          <p:nvPr/>
        </p:nvSpPr>
        <p:spPr bwMode="auto">
          <a:xfrm>
            <a:off x="78656" y="5711915"/>
            <a:ext cx="8213725" cy="1015618"/>
          </a:xfrm>
          <a:prstGeom prst="rect">
            <a:avLst/>
          </a:prstGeom>
          <a:noFill/>
          <a:ln w="0">
            <a:noFill/>
            <a:miter lim="800000"/>
            <a:headEnd/>
            <a:tailEnd/>
          </a:ln>
          <a:effectLst/>
        </p:spPr>
        <p:txBody>
          <a:bodyPr wrap="square" lIns="91397" tIns="45698" rIns="91397" bIns="45698">
            <a:spAutoFit/>
          </a:bodyPr>
          <a:lstStyle/>
          <a:p>
            <a:pPr>
              <a:tabLst>
                <a:tab pos="515695" algn="l"/>
              </a:tabLst>
            </a:pPr>
            <a:endParaRPr lang="en-US" sz="1000" dirty="0">
              <a:latin typeface="Arial" charset="0"/>
              <a:cs typeface="Arial" charset="0"/>
            </a:endParaRPr>
          </a:p>
          <a:p>
            <a:pPr>
              <a:tabLst>
                <a:tab pos="515695" algn="l"/>
              </a:tabLst>
            </a:pPr>
            <a:r>
              <a:rPr lang="en-US" sz="1000" dirty="0" smtClean="0">
                <a:latin typeface="Arial" charset="0"/>
                <a:cs typeface="Arial" charset="0"/>
              </a:rPr>
              <a:t>*Adjustments primarily due to significant audit activity.</a:t>
            </a:r>
          </a:p>
          <a:p>
            <a:pPr>
              <a:tabLst>
                <a:tab pos="515695" algn="l"/>
              </a:tabLst>
            </a:pPr>
            <a:r>
              <a:rPr lang="en-US" sz="1000" dirty="0" smtClean="0">
                <a:latin typeface="Arial" charset="0"/>
                <a:cs typeface="Arial" charset="0"/>
              </a:rPr>
              <a:t>2014p</a:t>
            </a:r>
            <a:r>
              <a:rPr lang="en-US" sz="1000" dirty="0">
                <a:latin typeface="Arial" charset="0"/>
                <a:cs typeface="Arial" charset="0"/>
              </a:rPr>
              <a:t>: Preliminary based on data valued as of </a:t>
            </a:r>
            <a:r>
              <a:rPr lang="en-US" sz="1000" dirty="0" smtClean="0">
                <a:latin typeface="Arial" charset="0"/>
                <a:cs typeface="Arial" charset="0"/>
              </a:rPr>
              <a:t>12/31/2014.</a:t>
            </a:r>
            <a:endParaRPr lang="en-US" sz="1000" dirty="0">
              <a:latin typeface="Arial" charset="0"/>
              <a:cs typeface="Arial" charset="0"/>
            </a:endParaRPr>
          </a:p>
          <a:p>
            <a:pPr>
              <a:tabLst>
                <a:tab pos="515695" algn="l"/>
              </a:tabLst>
            </a:pPr>
            <a:r>
              <a:rPr lang="en-US" sz="1000" dirty="0" smtClean="0">
                <a:latin typeface="Arial" charset="0"/>
                <a:cs typeface="Arial" charset="0"/>
              </a:rPr>
              <a:t>Source: NCCI Financial Call </a:t>
            </a:r>
            <a:r>
              <a:rPr lang="en-US" sz="1000" dirty="0" smtClean="0"/>
              <a:t>data, developed to ultimate and adjusted to current wage an voluntary loss cost level; E</a:t>
            </a:r>
            <a:r>
              <a:rPr lang="en-US" sz="1000" dirty="0" smtClean="0">
                <a:latin typeface="Arial" charset="0"/>
                <a:cs typeface="Arial" charset="0"/>
              </a:rPr>
              <a:t>xcludes </a:t>
            </a:r>
            <a:r>
              <a:rPr lang="en-US" sz="1000" dirty="0">
                <a:latin typeface="Arial" charset="0"/>
                <a:cs typeface="Arial" charset="0"/>
              </a:rPr>
              <a:t>high deductible </a:t>
            </a:r>
            <a:r>
              <a:rPr lang="en-US" sz="1000" dirty="0" smtClean="0">
                <a:latin typeface="Arial" charset="0"/>
                <a:cs typeface="Arial" charset="0"/>
              </a:rPr>
              <a:t>policies; 1994-2013: Based on data through 12/31/13.  Data for all states where NCCI provides ratemaking services, excluding WV.</a:t>
            </a:r>
            <a:endParaRPr lang="en-US" sz="1000" dirty="0">
              <a:latin typeface="Arial" charset="0"/>
              <a:cs typeface="Arial" charset="0"/>
            </a:endParaRPr>
          </a:p>
          <a:p>
            <a:pPr>
              <a:tabLst>
                <a:tab pos="515695" algn="l"/>
              </a:tabLst>
            </a:pPr>
            <a:r>
              <a:rPr lang="en-US" sz="1000" dirty="0">
                <a:latin typeface="Arial" charset="0"/>
                <a:cs typeface="Arial" charset="0"/>
              </a:rPr>
              <a:t>Frequency is the number of lost-time claims per $1M pure premium at current wage and voluntary loss cost </a:t>
            </a:r>
            <a:r>
              <a:rPr lang="en-US" sz="1000" dirty="0" smtClean="0">
                <a:latin typeface="Arial" charset="0"/>
                <a:cs typeface="Arial" charset="0"/>
              </a:rPr>
              <a:t>level</a:t>
            </a:r>
            <a:endParaRPr lang="en-US" sz="1000" dirty="0">
              <a:latin typeface="Arial" charset="0"/>
              <a:cs typeface="Arial" charset="0"/>
            </a:endParaRPr>
          </a:p>
        </p:txBody>
      </p:sp>
      <p:sp>
        <p:nvSpPr>
          <p:cNvPr id="10" name="Text Box 3"/>
          <p:cNvSpPr txBox="1">
            <a:spLocks noChangeArrowheads="1"/>
          </p:cNvSpPr>
          <p:nvPr/>
        </p:nvSpPr>
        <p:spPr bwMode="auto">
          <a:xfrm>
            <a:off x="3998912" y="1595836"/>
            <a:ext cx="3243262" cy="525250"/>
          </a:xfrm>
          <a:prstGeom prst="rect">
            <a:avLst/>
          </a:prstGeom>
          <a:noFill/>
          <a:ln w="0">
            <a:noFill/>
            <a:miter lim="800000"/>
            <a:headEnd/>
            <a:tailEnd/>
          </a:ln>
          <a:effectLst/>
        </p:spPr>
        <p:txBody>
          <a:bodyPr lIns="91397" tIns="45698" rIns="91397" bIns="45698">
            <a:spAutoFit/>
          </a:bodyPr>
          <a:lstStyle/>
          <a:p>
            <a:pPr algn="ctr" eaLnBrk="0" hangingPunct="0"/>
            <a:r>
              <a:rPr lang="en-US" sz="1400" b="1" dirty="0">
                <a:latin typeface="Arial" charset="0"/>
              </a:rPr>
              <a:t>Cumulative Change of –</a:t>
            </a:r>
            <a:r>
              <a:rPr lang="en-US" sz="1400" b="1" dirty="0" smtClean="0">
                <a:latin typeface="Arial" charset="0"/>
              </a:rPr>
              <a:t>51.1%</a:t>
            </a:r>
            <a:endParaRPr lang="en-US" sz="1400" b="1" dirty="0">
              <a:latin typeface="Arial" charset="0"/>
            </a:endParaRPr>
          </a:p>
          <a:p>
            <a:pPr algn="ctr" eaLnBrk="0" hangingPunct="0"/>
            <a:r>
              <a:rPr lang="en-US" sz="1400" b="1" dirty="0">
                <a:latin typeface="Arial" charset="0"/>
              </a:rPr>
              <a:t>(</a:t>
            </a:r>
            <a:r>
              <a:rPr lang="en-US" sz="1400" b="1" dirty="0" smtClean="0">
                <a:latin typeface="Arial" charset="0"/>
              </a:rPr>
              <a:t>1994–2013 </a:t>
            </a:r>
            <a:r>
              <a:rPr lang="en-US" sz="1400" b="1" dirty="0">
                <a:latin typeface="Arial" charset="0"/>
              </a:rPr>
              <a:t>adj.)</a:t>
            </a:r>
            <a:endParaRPr lang="en-US" sz="1400" b="1" dirty="0">
              <a:solidFill>
                <a:schemeClr val="bg2"/>
              </a:solidFill>
              <a:latin typeface="Arial" charset="0"/>
            </a:endParaRPr>
          </a:p>
        </p:txBody>
      </p:sp>
    </p:spTree>
    <p:extLst>
      <p:ext uri="{BB962C8B-B14F-4D97-AF65-F5344CB8AC3E}">
        <p14:creationId xmlns:p14="http://schemas.microsoft.com/office/powerpoint/2010/main" val="2743304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946626" name="Object 2"/>
          <p:cNvGraphicFramePr>
            <a:graphicFrameLocks noChangeAspect="1"/>
          </p:cNvGraphicFramePr>
          <p:nvPr>
            <p:extLst/>
          </p:nvPr>
        </p:nvGraphicFramePr>
        <p:xfrm>
          <a:off x="241298" y="2119312"/>
          <a:ext cx="8832850" cy="4151313"/>
        </p:xfrm>
        <a:graphic>
          <a:graphicData uri="http://schemas.openxmlformats.org/presentationml/2006/ole">
            <mc:AlternateContent xmlns:mc="http://schemas.openxmlformats.org/markup-compatibility/2006">
              <mc:Choice xmlns:v="urn:schemas-microsoft-com:vml" Requires="v">
                <p:oleObj spid="_x0000_s28552196" name="Chart" r:id="rId4" imgW="8439111" imgH="4076561" progId="MSGraph.Chart.8">
                  <p:embed followColorScheme="full"/>
                </p:oleObj>
              </mc:Choice>
              <mc:Fallback>
                <p:oleObj name="Chart" r:id="rId4" imgW="8439111" imgH="4076561" progId="MSGraph.Chart.8">
                  <p:embed followColorScheme="full"/>
                  <p:pic>
                    <p:nvPicPr>
                      <p:cNvPr id="0" name=""/>
                      <p:cNvPicPr>
                        <a:picLocks noChangeAspect="1" noChangeArrowheads="1"/>
                      </p:cNvPicPr>
                      <p:nvPr/>
                    </p:nvPicPr>
                    <p:blipFill>
                      <a:blip r:embed="rId5"/>
                      <a:srcRect/>
                      <a:stretch>
                        <a:fillRect/>
                      </a:stretch>
                    </p:blipFill>
                    <p:spPr bwMode="auto">
                      <a:xfrm>
                        <a:off x="241298" y="2119312"/>
                        <a:ext cx="8832850" cy="415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627" name="Text Box 3"/>
          <p:cNvSpPr txBox="1">
            <a:spLocks noChangeArrowheads="1"/>
          </p:cNvSpPr>
          <p:nvPr/>
        </p:nvSpPr>
        <p:spPr bwMode="auto">
          <a:xfrm>
            <a:off x="-7938" y="1292225"/>
            <a:ext cx="1835151" cy="523875"/>
          </a:xfrm>
          <a:prstGeom prst="rect">
            <a:avLst/>
          </a:prstGeom>
          <a:noFill/>
          <a:ln w="9525">
            <a:noFill/>
            <a:miter lim="800000"/>
            <a:headEnd/>
            <a:tailEnd/>
          </a:ln>
        </p:spPr>
        <p:txBody>
          <a:bodyPr wrap="none">
            <a:spAutoFit/>
          </a:bodyPr>
          <a:lstStyle/>
          <a:p>
            <a:pPr algn="ctr"/>
            <a:r>
              <a:rPr lang="en-US" sz="1400" b="1">
                <a:solidFill>
                  <a:schemeClr val="accent1"/>
                </a:solidFill>
              </a:rPr>
              <a:t>Indemnity</a:t>
            </a:r>
          </a:p>
          <a:p>
            <a:pPr algn="ctr"/>
            <a:r>
              <a:rPr lang="en-US" sz="1400" b="1">
                <a:solidFill>
                  <a:schemeClr val="accent1"/>
                </a:solidFill>
              </a:rPr>
              <a:t>Claim Cost ($ 000s)</a:t>
            </a:r>
          </a:p>
        </p:txBody>
      </p:sp>
      <p:sp>
        <p:nvSpPr>
          <p:cNvPr id="1946630" name="Text Box 7"/>
          <p:cNvSpPr txBox="1">
            <a:spLocks noChangeArrowheads="1"/>
          </p:cNvSpPr>
          <p:nvPr/>
        </p:nvSpPr>
        <p:spPr bwMode="auto">
          <a:xfrm>
            <a:off x="3808413" y="5972175"/>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
        <p:nvSpPr>
          <p:cNvPr id="9" name="Rectangle 2"/>
          <p:cNvSpPr txBox="1">
            <a:spLocks noChangeArrowheads="1"/>
          </p:cNvSpPr>
          <p:nvPr/>
        </p:nvSpPr>
        <p:spPr>
          <a:xfrm>
            <a:off x="298450" y="90488"/>
            <a:ext cx="7400925" cy="860425"/>
          </a:xfrm>
          <a:prstGeom prst="rect">
            <a:avLst/>
          </a:prstGeom>
        </p:spPr>
        <p:txBody>
          <a:bodyPr/>
          <a:lstStyle/>
          <a:p>
            <a:pPr defTabSz="114300" eaLnBrk="0" hangingPunct="0">
              <a:lnSpc>
                <a:spcPct val="90000"/>
              </a:lnSpc>
              <a:defRPr/>
            </a:pPr>
            <a:r>
              <a:rPr lang="en-US" sz="3000" b="1" kern="0" dirty="0">
                <a:solidFill>
                  <a:srgbClr val="225A7A"/>
                </a:solidFill>
                <a:ea typeface="+mj-ea"/>
                <a:cs typeface="+mj-cs"/>
              </a:rPr>
              <a:t>Workers Comp Indemnity Claim Costs: </a:t>
            </a:r>
            <a:r>
              <a:rPr lang="en-US" sz="3000" b="1" kern="0" dirty="0" smtClean="0">
                <a:solidFill>
                  <a:srgbClr val="225A7A"/>
                </a:solidFill>
                <a:ea typeface="+mj-ea"/>
                <a:cs typeface="+mj-cs"/>
              </a:rPr>
              <a:t>Modest </a:t>
            </a:r>
            <a:r>
              <a:rPr lang="en-US" sz="3000" b="1" kern="0" dirty="0">
                <a:solidFill>
                  <a:srgbClr val="225A7A"/>
                </a:solidFill>
                <a:ea typeface="+mj-ea"/>
                <a:cs typeface="+mj-cs"/>
              </a:rPr>
              <a:t>Increase in </a:t>
            </a:r>
            <a:r>
              <a:rPr lang="en-US" sz="3000" b="1" kern="0" dirty="0" smtClean="0">
                <a:solidFill>
                  <a:srgbClr val="225A7A"/>
                </a:solidFill>
                <a:ea typeface="+mj-ea"/>
                <a:cs typeface="+mj-cs"/>
              </a:rPr>
              <a:t>2014</a:t>
            </a:r>
            <a:endParaRPr lang="en-US" sz="3000" b="1" kern="0" baseline="30000" dirty="0">
              <a:solidFill>
                <a:srgbClr val="225A7A"/>
              </a:solidFill>
              <a:ea typeface="+mj-ea"/>
              <a:cs typeface="+mj-cs"/>
            </a:endParaRPr>
          </a:p>
        </p:txBody>
      </p:sp>
      <p:sp>
        <p:nvSpPr>
          <p:cNvPr id="11" name="AutoShape 6"/>
          <p:cNvSpPr>
            <a:spLocks noChangeArrowheads="1"/>
          </p:cNvSpPr>
          <p:nvPr/>
        </p:nvSpPr>
        <p:spPr bwMode="blackWhite">
          <a:xfrm>
            <a:off x="2211054" y="1550988"/>
            <a:ext cx="3575715" cy="1177925"/>
          </a:xfrm>
          <a:prstGeom prst="wedgeRectCallout">
            <a:avLst>
              <a:gd name="adj1" fmla="val 133625"/>
              <a:gd name="adj2" fmla="val -20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rPr>
              <a:t>Average indemnity costs per claim </a:t>
            </a:r>
            <a:r>
              <a:rPr lang="en-US" sz="2000" b="1" dirty="0" smtClean="0">
                <a:solidFill>
                  <a:schemeClr val="bg1"/>
                </a:solidFill>
              </a:rPr>
              <a:t>were up 4% in 2014 to $23,600, the largest increase since 2008</a:t>
            </a:r>
            <a:endParaRPr lang="en-US" sz="2000" b="1" dirty="0">
              <a:solidFill>
                <a:schemeClr val="bg1"/>
              </a:solidFill>
            </a:endParaRPr>
          </a:p>
        </p:txBody>
      </p:sp>
      <p:sp>
        <p:nvSpPr>
          <p:cNvPr id="1946633" name="Text Box 5"/>
          <p:cNvSpPr txBox="1">
            <a:spLocks noChangeArrowheads="1"/>
          </p:cNvSpPr>
          <p:nvPr/>
        </p:nvSpPr>
        <p:spPr bwMode="auto">
          <a:xfrm>
            <a:off x="2151063" y="1050925"/>
            <a:ext cx="5284787" cy="369888"/>
          </a:xfrm>
          <a:prstGeom prst="rect">
            <a:avLst/>
          </a:prstGeom>
          <a:noFill/>
          <a:ln w="9525">
            <a:noFill/>
            <a:miter lim="800000"/>
            <a:headEnd/>
            <a:tailEnd/>
          </a:ln>
        </p:spPr>
        <p:txBody>
          <a:bodyPr>
            <a:spAutoFit/>
          </a:bodyPr>
          <a:lstStyle/>
          <a:p>
            <a:pPr algn="ctr"/>
            <a:r>
              <a:rPr lang="en-US" b="1"/>
              <a:t>Average Indemnity Cost per Lost-Time Claim</a:t>
            </a:r>
          </a:p>
        </p:txBody>
      </p:sp>
      <p:sp>
        <p:nvSpPr>
          <p:cNvPr id="2" name="TextBox 1"/>
          <p:cNvSpPr txBox="1"/>
          <p:nvPr/>
        </p:nvSpPr>
        <p:spPr>
          <a:xfrm>
            <a:off x="8647109" y="2257423"/>
            <a:ext cx="476251" cy="253916"/>
          </a:xfrm>
          <a:prstGeom prst="rect">
            <a:avLst/>
          </a:prstGeom>
          <a:noFill/>
        </p:spPr>
        <p:txBody>
          <a:bodyPr wrap="square" rtlCol="0">
            <a:spAutoFit/>
          </a:bodyPr>
          <a:lstStyle/>
          <a:p>
            <a:pPr algn="ctr"/>
            <a:r>
              <a:rPr lang="en-US" sz="1050" b="1" dirty="0" smtClean="0"/>
              <a:t>+4%</a:t>
            </a:r>
            <a:endParaRPr lang="en-US" sz="1050" b="1" dirty="0"/>
          </a:p>
        </p:txBody>
      </p:sp>
      <p:sp>
        <p:nvSpPr>
          <p:cNvPr id="13" name="TextBox 12"/>
          <p:cNvSpPr txBox="1"/>
          <p:nvPr/>
        </p:nvSpPr>
        <p:spPr>
          <a:xfrm>
            <a:off x="8203931" y="2314575"/>
            <a:ext cx="598496" cy="253916"/>
          </a:xfrm>
          <a:prstGeom prst="rect">
            <a:avLst/>
          </a:prstGeom>
          <a:noFill/>
        </p:spPr>
        <p:txBody>
          <a:bodyPr wrap="square" rtlCol="0">
            <a:spAutoFit/>
          </a:bodyPr>
          <a:lstStyle/>
          <a:p>
            <a:pPr algn="ctr"/>
            <a:r>
              <a:rPr lang="en-US" sz="1050" b="1" dirty="0" smtClean="0"/>
              <a:t>+1.9%</a:t>
            </a:r>
            <a:endParaRPr lang="en-US" sz="1050" b="1" dirty="0"/>
          </a:p>
        </p:txBody>
      </p:sp>
      <p:sp>
        <p:nvSpPr>
          <p:cNvPr id="14" name="Text Box 8"/>
          <p:cNvSpPr txBox="1">
            <a:spLocks noChangeArrowheads="1"/>
          </p:cNvSpPr>
          <p:nvPr/>
        </p:nvSpPr>
        <p:spPr bwMode="auto">
          <a:xfrm>
            <a:off x="658683" y="2754313"/>
            <a:ext cx="3624263" cy="701675"/>
          </a:xfrm>
          <a:prstGeom prst="rect">
            <a:avLst/>
          </a:prstGeom>
          <a:solidFill>
            <a:schemeClr val="bg1"/>
          </a:solidFill>
          <a:ln w="0">
            <a:solidFill>
              <a:srgbClr val="FF3300"/>
            </a:solidFill>
            <a:miter lim="800000"/>
            <a:headEnd/>
            <a:tailEnd/>
          </a:ln>
        </p:spPr>
        <p:txBody>
          <a:bodyPr>
            <a:spAutoFit/>
          </a:bodyPr>
          <a:lstStyle/>
          <a:p>
            <a:pPr algn="ctr"/>
            <a:r>
              <a:rPr lang="en-US" sz="2000" b="1" dirty="0">
                <a:solidFill>
                  <a:srgbClr val="3333FF"/>
                </a:solidFill>
              </a:rPr>
              <a:t>Cumulative Change = </a:t>
            </a:r>
            <a:r>
              <a:rPr lang="en-US" sz="2000" b="1" dirty="0" smtClean="0">
                <a:solidFill>
                  <a:srgbClr val="3333FF"/>
                </a:solidFill>
              </a:rPr>
              <a:t>141%</a:t>
            </a:r>
            <a:endParaRPr lang="en-US" sz="2000" b="1" dirty="0">
              <a:solidFill>
                <a:srgbClr val="3333FF"/>
              </a:solidFill>
            </a:endParaRPr>
          </a:p>
          <a:p>
            <a:pPr algn="ctr"/>
            <a:r>
              <a:rPr lang="en-US" sz="2000" b="1" dirty="0">
                <a:solidFill>
                  <a:srgbClr val="3333FF"/>
                </a:solidFill>
              </a:rPr>
              <a:t>(</a:t>
            </a:r>
            <a:r>
              <a:rPr lang="en-US" sz="2000" b="1" dirty="0" smtClean="0">
                <a:solidFill>
                  <a:srgbClr val="3333FF"/>
                </a:solidFill>
              </a:rPr>
              <a:t>1991-2014p</a:t>
            </a:r>
            <a:r>
              <a:rPr lang="en-US" sz="2000" b="1" dirty="0">
                <a:solidFill>
                  <a:srgbClr val="3333FF"/>
                </a:solidFill>
              </a:rPr>
              <a:t>)</a:t>
            </a:r>
          </a:p>
        </p:txBody>
      </p:sp>
      <p:sp>
        <p:nvSpPr>
          <p:cNvPr id="16" name="Text Box 6"/>
          <p:cNvSpPr txBox="1">
            <a:spLocks noChangeArrowheads="1"/>
          </p:cNvSpPr>
          <p:nvPr/>
        </p:nvSpPr>
        <p:spPr bwMode="auto">
          <a:xfrm>
            <a:off x="90487" y="6219825"/>
            <a:ext cx="8384919" cy="553998"/>
          </a:xfrm>
          <a:prstGeom prst="rect">
            <a:avLst/>
          </a:prstGeom>
          <a:noFill/>
          <a:ln w="0">
            <a:noFill/>
            <a:miter lim="800000"/>
            <a:headEnd/>
            <a:tailEnd/>
          </a:ln>
        </p:spPr>
        <p:txBody>
          <a:bodyPr wrap="square">
            <a:spAutoFit/>
          </a:bodyPr>
          <a:lstStyle/>
          <a:p>
            <a:r>
              <a:rPr lang="en-US" sz="1000" dirty="0" smtClean="0"/>
              <a:t>2014p</a:t>
            </a:r>
            <a:r>
              <a:rPr lang="en-US" sz="1000" dirty="0"/>
              <a:t>: Preliminary based on data valued as of </a:t>
            </a:r>
            <a:r>
              <a:rPr lang="en-US" sz="1000" dirty="0" smtClean="0"/>
              <a:t>12/31/2014.</a:t>
            </a:r>
            <a:endParaRPr lang="en-US" sz="1000" dirty="0"/>
          </a:p>
          <a:p>
            <a:r>
              <a:rPr lang="en-US" sz="1000" dirty="0" smtClean="0"/>
              <a:t>1991-2013: </a:t>
            </a:r>
            <a:r>
              <a:rPr lang="en-US" sz="1000" dirty="0"/>
              <a:t>Based on data through </a:t>
            </a:r>
            <a:r>
              <a:rPr lang="en-US" sz="1000" dirty="0" smtClean="0"/>
              <a:t>12/31/2013,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endParaRPr lang="en-US" sz="1000" dirty="0"/>
          </a:p>
        </p:txBody>
      </p:sp>
    </p:spTree>
    <p:extLst>
      <p:ext uri="{BB962C8B-B14F-4D97-AF65-F5344CB8AC3E}">
        <p14:creationId xmlns:p14="http://schemas.microsoft.com/office/powerpoint/2010/main" val="2296638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587FEC58-C3B1-4DBD-89E8-2FF98000DBAF}" type="slidenum">
              <a:rPr lang="en-US" smtClean="0"/>
              <a:pPr/>
              <a:t>9</a:t>
            </a:fld>
            <a:endParaRPr lang="en-US" smtClean="0"/>
          </a:p>
        </p:txBody>
      </p:sp>
      <p:graphicFrame>
        <p:nvGraphicFramePr>
          <p:cNvPr id="2050" name="Object 3"/>
          <p:cNvGraphicFramePr>
            <a:graphicFrameLocks noGrp="1" noChangeAspect="1"/>
          </p:cNvGraphicFramePr>
          <p:nvPr>
            <p:ph idx="4294967295"/>
            <p:extLst>
              <p:ext uri="{D42A27DB-BD31-4B8C-83A1-F6EECF244321}">
                <p14:modId xmlns:p14="http://schemas.microsoft.com/office/powerpoint/2010/main" val="3425524239"/>
              </p:ext>
            </p:extLst>
          </p:nvPr>
        </p:nvGraphicFramePr>
        <p:xfrm>
          <a:off x="20638" y="1808163"/>
          <a:ext cx="9067800" cy="4700587"/>
        </p:xfrm>
        <a:graphic>
          <a:graphicData uri="http://schemas.openxmlformats.org/presentationml/2006/ole">
            <mc:AlternateContent xmlns:mc="http://schemas.openxmlformats.org/markup-compatibility/2006">
              <mc:Choice xmlns:v="urn:schemas-microsoft-com:vml" Requires="v">
                <p:oleObj spid="_x0000_s28092957" name="Chart" r:id="rId4" imgW="8820267" imgH="4572000" progId="MSGraph.Chart.8">
                  <p:embed followColorScheme="full"/>
                </p:oleObj>
              </mc:Choice>
              <mc:Fallback>
                <p:oleObj name="Chart" r:id="rId4" imgW="8820267" imgH="4572000" progId="MSGraph.Chart.8">
                  <p:embed followColorScheme="full"/>
                  <p:pic>
                    <p:nvPicPr>
                      <p:cNvPr id="0" name=""/>
                      <p:cNvPicPr>
                        <a:picLocks noChangeAspect="1" noChangeArrowheads="1"/>
                      </p:cNvPicPr>
                      <p:nvPr/>
                    </p:nvPicPr>
                    <p:blipFill>
                      <a:blip r:embed="rId5"/>
                      <a:srcRect/>
                      <a:stretch>
                        <a:fillRect/>
                      </a:stretch>
                    </p:blipFill>
                    <p:spPr bwMode="auto">
                      <a:xfrm>
                        <a:off x="20638" y="1808163"/>
                        <a:ext cx="9067800" cy="4700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dirty="0">
                <a:solidFill>
                  <a:schemeClr val="accent1"/>
                </a:solidFill>
              </a:rPr>
              <a:t>RNW All Lines by State, </a:t>
            </a:r>
            <a:r>
              <a:rPr lang="en-US" sz="2600" b="1" dirty="0" smtClean="0">
                <a:solidFill>
                  <a:schemeClr val="accent1"/>
                </a:solidFill>
              </a:rPr>
              <a:t>2004-2013 </a:t>
            </a:r>
            <a:r>
              <a:rPr lang="en-US" sz="2600" b="1" dirty="0">
                <a:solidFill>
                  <a:schemeClr val="accent1"/>
                </a:solidFill>
              </a:rPr>
              <a:t>Average: </a:t>
            </a:r>
          </a:p>
          <a:p>
            <a:pPr eaLnBrk="0" hangingPunct="0"/>
            <a:r>
              <a:rPr lang="en-US" sz="2600" b="1" dirty="0">
                <a:solidFill>
                  <a:schemeClr val="accent1"/>
                </a:solidFill>
              </a:rPr>
              <a:t>Lowest 25 States</a:t>
            </a: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endParaRPr lang="en-US" sz="1100" dirty="0"/>
          </a:p>
          <a:p>
            <a:r>
              <a:rPr lang="en-US" sz="1100" dirty="0"/>
              <a:t>Source: </a:t>
            </a:r>
            <a:r>
              <a:rPr lang="en-US" sz="1100" dirty="0" smtClean="0"/>
              <a:t>NAIC; Insurance Information Institute.</a:t>
            </a:r>
            <a:r>
              <a:rPr lang="en-US" sz="1100" dirty="0"/>
              <a:t>	</a:t>
            </a:r>
          </a:p>
        </p:txBody>
      </p:sp>
      <p:sp>
        <p:nvSpPr>
          <p:cNvPr id="6" name="AutoShape 9"/>
          <p:cNvSpPr>
            <a:spLocks noChangeArrowheads="1"/>
          </p:cNvSpPr>
          <p:nvPr/>
        </p:nvSpPr>
        <p:spPr bwMode="blackWhite">
          <a:xfrm>
            <a:off x="3610304" y="3926630"/>
            <a:ext cx="3578562" cy="1179871"/>
          </a:xfrm>
          <a:prstGeom prst="wedgeRectCallout">
            <a:avLst>
              <a:gd name="adj1" fmla="val 62129"/>
              <a:gd name="adj2" fmla="val -62005"/>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b="1" dirty="0" smtClean="0">
                <a:solidFill>
                  <a:srgbClr val="FFFFFF"/>
                </a:solidFill>
              </a:rPr>
              <a:t>Some of the least profitable states over the past decade were hit hard by catastrophes</a:t>
            </a:r>
            <a:endParaRPr lang="en-US" b="1" dirty="0">
              <a:solidFill>
                <a:srgbClr val="FFFFFF"/>
              </a:solidFill>
            </a:endParaRPr>
          </a:p>
        </p:txBody>
      </p:sp>
    </p:spTree>
    <p:extLst>
      <p:ext uri="{BB962C8B-B14F-4D97-AF65-F5344CB8AC3E}">
        <p14:creationId xmlns:p14="http://schemas.microsoft.com/office/powerpoint/2010/main" val="28731977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1442" name="Object 2"/>
          <p:cNvGraphicFramePr>
            <a:graphicFrameLocks noChangeAspect="1"/>
          </p:cNvGraphicFramePr>
          <p:nvPr>
            <p:extLst/>
          </p:nvPr>
        </p:nvGraphicFramePr>
        <p:xfrm>
          <a:off x="0" y="1066800"/>
          <a:ext cx="8915400" cy="5657850"/>
        </p:xfrm>
        <a:graphic>
          <a:graphicData uri="http://schemas.openxmlformats.org/presentationml/2006/ole">
            <mc:AlternateContent xmlns:mc="http://schemas.openxmlformats.org/markup-compatibility/2006">
              <mc:Choice xmlns:v="urn:schemas-microsoft-com:vml" Requires="v">
                <p:oleObj spid="_x0000_s28553220" name="Chart" r:id="rId3" imgW="8629689" imgH="5515079" progId="MSGraph.Chart.8">
                  <p:embed followColorScheme="full"/>
                </p:oleObj>
              </mc:Choice>
              <mc:Fallback>
                <p:oleObj name="Chart" r:id="rId3" imgW="8629689" imgH="5515079" progId="MSGraph.Chart.8">
                  <p:embed followColorScheme="full"/>
                  <p:pic>
                    <p:nvPicPr>
                      <p:cNvPr id="0" name=""/>
                      <p:cNvPicPr>
                        <a:picLocks noChangeAspect="1" noChangeArrowheads="1"/>
                      </p:cNvPicPr>
                      <p:nvPr/>
                    </p:nvPicPr>
                    <p:blipFill>
                      <a:blip r:embed="rId4"/>
                      <a:srcRect/>
                      <a:stretch>
                        <a:fillRect/>
                      </a:stretch>
                    </p:blipFill>
                    <p:spPr bwMode="auto">
                      <a:xfrm>
                        <a:off x="0" y="1066800"/>
                        <a:ext cx="8915400" cy="5657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3" name="Rectangle 3"/>
          <p:cNvSpPr>
            <a:spLocks noGrp="1" noChangeArrowheads="1"/>
          </p:cNvSpPr>
          <p:nvPr>
            <p:ph type="title"/>
          </p:nvPr>
        </p:nvSpPr>
        <p:spPr>
          <a:xfrm>
            <a:off x="57150" y="0"/>
            <a:ext cx="8050213" cy="1143000"/>
          </a:xfrm>
        </p:spPr>
        <p:txBody>
          <a:bodyPr/>
          <a:lstStyle/>
          <a:p>
            <a:r>
              <a:rPr lang="en-US" dirty="0" smtClean="0"/>
              <a:t>WC Indemnity Severity vs. Wage Inflation, 1995 -2014p</a:t>
            </a:r>
            <a:endParaRPr lang="en-US" sz="3600" dirty="0" smtClean="0"/>
          </a:p>
        </p:txBody>
      </p:sp>
      <p:sp>
        <p:nvSpPr>
          <p:cNvPr id="61444" name="Text Box 4"/>
          <p:cNvSpPr txBox="1">
            <a:spLocks noChangeArrowheads="1"/>
          </p:cNvSpPr>
          <p:nvPr/>
        </p:nvSpPr>
        <p:spPr bwMode="auto">
          <a:xfrm>
            <a:off x="76200" y="6284913"/>
            <a:ext cx="8901113" cy="549275"/>
          </a:xfrm>
          <a:prstGeom prst="rect">
            <a:avLst/>
          </a:prstGeom>
          <a:noFill/>
          <a:ln w="0">
            <a:noFill/>
            <a:miter lim="800000"/>
            <a:headEnd/>
            <a:tailEnd/>
          </a:ln>
        </p:spPr>
        <p:txBody>
          <a:bodyPr>
            <a:spAutoFit/>
          </a:bodyPr>
          <a:lstStyle/>
          <a:p>
            <a:r>
              <a:rPr lang="en-US" sz="1000" dirty="0" smtClean="0"/>
              <a:t>2014p</a:t>
            </a:r>
            <a:r>
              <a:rPr lang="en-US" sz="1000" dirty="0"/>
              <a:t>: Preliminary based on data valued as of </a:t>
            </a:r>
            <a:r>
              <a:rPr lang="en-US" sz="1000" dirty="0" smtClean="0"/>
              <a:t>12/31/2014; 1991-2010: </a:t>
            </a:r>
            <a:r>
              <a:rPr lang="en-US" sz="1000" dirty="0"/>
              <a:t>Based on data through </a:t>
            </a:r>
            <a:r>
              <a:rPr lang="en-US" sz="1000" dirty="0" smtClean="0"/>
              <a:t>12/31/2010, </a:t>
            </a:r>
            <a:r>
              <a:rPr lang="en-US" sz="1000" dirty="0"/>
              <a:t>developed to ultimate. Based on the states where NCCI provides ratemaking services. Excludes the effects of deductible policies.  CPS = Current Population Survey.</a:t>
            </a:r>
          </a:p>
          <a:p>
            <a:r>
              <a:rPr lang="en-US" sz="1000" dirty="0"/>
              <a:t>Source: NCCI</a:t>
            </a:r>
          </a:p>
        </p:txBody>
      </p:sp>
      <p:sp>
        <p:nvSpPr>
          <p:cNvPr id="61446" name="Text Box 4"/>
          <p:cNvSpPr txBox="1">
            <a:spLocks noChangeArrowheads="1"/>
          </p:cNvSpPr>
          <p:nvPr/>
        </p:nvSpPr>
        <p:spPr bwMode="auto">
          <a:xfrm>
            <a:off x="771525" y="4822826"/>
            <a:ext cx="3106737" cy="738664"/>
          </a:xfrm>
          <a:prstGeom prst="rect">
            <a:avLst/>
          </a:prstGeom>
          <a:solidFill>
            <a:schemeClr val="bg1"/>
          </a:solidFill>
          <a:ln w="0">
            <a:noFill/>
            <a:miter lim="800000"/>
            <a:headEnd/>
            <a:tailEnd/>
          </a:ln>
        </p:spPr>
        <p:txBody>
          <a:bodyPr>
            <a:spAutoFit/>
          </a:bodyPr>
          <a:lstStyle/>
          <a:p>
            <a:pPr>
              <a:tabLst>
                <a:tab pos="2628900" algn="dec"/>
              </a:tabLst>
            </a:pPr>
            <a:r>
              <a:rPr lang="en-US" sz="1400" b="1" u="sng" dirty="0"/>
              <a:t>Annual Change </a:t>
            </a:r>
            <a:r>
              <a:rPr lang="en-US" sz="1400" b="1" u="sng" dirty="0" smtClean="0"/>
              <a:t>1994–2014</a:t>
            </a:r>
            <a:endParaRPr lang="en-US" sz="1400" b="1" u="sng" dirty="0"/>
          </a:p>
          <a:p>
            <a:pPr>
              <a:tabLst>
                <a:tab pos="2628900" algn="dec"/>
              </a:tabLst>
            </a:pPr>
            <a:r>
              <a:rPr lang="en-US" sz="1400" dirty="0" smtClean="0"/>
              <a:t>Indemnity Claim </a:t>
            </a:r>
            <a:r>
              <a:rPr lang="en-US" sz="1400" dirty="0" err="1" smtClean="0"/>
              <a:t>Sev</a:t>
            </a:r>
            <a:r>
              <a:rPr lang="en-US" sz="1400" dirty="0" smtClean="0"/>
              <a:t>.:    +4.6	</a:t>
            </a:r>
            <a:r>
              <a:rPr lang="en-US" sz="1400" dirty="0"/>
              <a:t>	</a:t>
            </a:r>
            <a:endParaRPr lang="en-US" sz="1400" dirty="0" smtClean="0"/>
          </a:p>
          <a:p>
            <a:pPr>
              <a:tabLst>
                <a:tab pos="2628900" algn="dec"/>
              </a:tabLst>
            </a:pPr>
            <a:r>
              <a:rPr lang="en-US" sz="1400" dirty="0" smtClean="0"/>
              <a:t>US Avg. Weekly Wage:  +3.4%</a:t>
            </a:r>
            <a:endParaRPr lang="en-US" sz="1400" dirty="0"/>
          </a:p>
        </p:txBody>
      </p:sp>
      <p:sp>
        <p:nvSpPr>
          <p:cNvPr id="7" name="AutoShape 6"/>
          <p:cNvSpPr>
            <a:spLocks noChangeArrowheads="1"/>
          </p:cNvSpPr>
          <p:nvPr/>
        </p:nvSpPr>
        <p:spPr bwMode="blackWhite">
          <a:xfrm>
            <a:off x="6608660" y="2034101"/>
            <a:ext cx="2015614" cy="948812"/>
          </a:xfrm>
          <a:prstGeom prst="wedgeRectCallout">
            <a:avLst>
              <a:gd name="adj1" fmla="val -16772"/>
              <a:gd name="adj2" fmla="val 493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Indemnity severities usually outpace wage gains</a:t>
            </a:r>
            <a:endParaRPr lang="en-US" sz="1600" b="1" dirty="0">
              <a:solidFill>
                <a:schemeClr val="bg1"/>
              </a:solidFill>
              <a:cs typeface="+mn-cs"/>
            </a:endParaRPr>
          </a:p>
        </p:txBody>
      </p:sp>
      <p:sp>
        <p:nvSpPr>
          <p:cNvPr id="8" name="AutoShape 6"/>
          <p:cNvSpPr>
            <a:spLocks noChangeArrowheads="1"/>
          </p:cNvSpPr>
          <p:nvPr/>
        </p:nvSpPr>
        <p:spPr bwMode="blackWhite">
          <a:xfrm>
            <a:off x="3509245" y="4822826"/>
            <a:ext cx="2281083" cy="928687"/>
          </a:xfrm>
          <a:prstGeom prst="wedgeRectCallout">
            <a:avLst>
              <a:gd name="adj1" fmla="val 101212"/>
              <a:gd name="adj2" fmla="val -5516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WC indemnity severity </a:t>
            </a:r>
            <a:r>
              <a:rPr lang="en-US" sz="1600" b="1" dirty="0" smtClean="0">
                <a:solidFill>
                  <a:schemeClr val="bg1"/>
                </a:solidFill>
              </a:rPr>
              <a:t>turned positive again in 2011</a:t>
            </a:r>
            <a:endParaRPr lang="en-US" sz="1600" b="1" dirty="0">
              <a:solidFill>
                <a:schemeClr val="bg1"/>
              </a:solidFill>
            </a:endParaRPr>
          </a:p>
        </p:txBody>
      </p:sp>
    </p:spTree>
    <p:extLst>
      <p:ext uri="{BB962C8B-B14F-4D97-AF65-F5344CB8AC3E}">
        <p14:creationId xmlns:p14="http://schemas.microsoft.com/office/powerpoint/2010/main" val="28828368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1500"/>
                            </p:stCondLst>
                            <p:childTnLst>
                              <p:par>
                                <p:cTn id="9" presetID="22" presetClass="entr" presetSubtype="1"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7089" name="Title 3"/>
          <p:cNvSpPr>
            <a:spLocks noGrp="1"/>
          </p:cNvSpPr>
          <p:nvPr>
            <p:ph type="title"/>
          </p:nvPr>
        </p:nvSpPr>
        <p:spPr>
          <a:xfrm>
            <a:off x="74613" y="73025"/>
            <a:ext cx="9144000" cy="806450"/>
          </a:xfrm>
        </p:spPr>
        <p:txBody>
          <a:bodyPr/>
          <a:lstStyle/>
          <a:p>
            <a:pPr>
              <a:tabLst>
                <a:tab pos="6673850" algn="l"/>
              </a:tabLst>
            </a:pPr>
            <a:r>
              <a:rPr lang="en-US" dirty="0" smtClean="0"/>
              <a:t>Workers Compensation Medical Severity:</a:t>
            </a:r>
            <a:br>
              <a:rPr lang="en-US" dirty="0" smtClean="0"/>
            </a:br>
            <a:r>
              <a:rPr lang="en-US" dirty="0" smtClean="0"/>
              <a:t>Moderate Increase in 2014</a:t>
            </a:r>
            <a:endParaRPr lang="en-US" sz="1600" dirty="0" smtClean="0">
              <a:solidFill>
                <a:schemeClr val="tx1"/>
              </a:solidFill>
            </a:endParaRPr>
          </a:p>
        </p:txBody>
      </p:sp>
      <p:sp>
        <p:nvSpPr>
          <p:cNvPr id="3" name="Slide Number Placeholder 2"/>
          <p:cNvSpPr>
            <a:spLocks noGrp="1"/>
          </p:cNvSpPr>
          <p:nvPr>
            <p:ph type="sldNum" sz="quarter" idx="12"/>
          </p:nvPr>
        </p:nvSpPr>
        <p:spPr>
          <a:xfrm>
            <a:off x="4381500" y="6607175"/>
            <a:ext cx="457200" cy="119063"/>
          </a:xfrm>
        </p:spPr>
        <p:txBody>
          <a:bodyPr/>
          <a:lstStyle/>
          <a:p>
            <a:pPr algn="l">
              <a:defRPr/>
            </a:pPr>
            <a:fld id="{4252D41D-0AC1-48AB-9F77-182A8D0EF7F4}" type="slidenum">
              <a:rPr lang="en-US" smtClean="0">
                <a:solidFill>
                  <a:schemeClr val="bg1"/>
                </a:solidFill>
              </a:rPr>
              <a:pPr algn="l">
                <a:defRPr/>
              </a:pPr>
              <a:t>91</a:t>
            </a:fld>
            <a:endParaRPr lang="en-US" dirty="0">
              <a:solidFill>
                <a:schemeClr val="bg1"/>
              </a:solidFill>
            </a:endParaRPr>
          </a:p>
        </p:txBody>
      </p:sp>
      <p:sp>
        <p:nvSpPr>
          <p:cNvPr id="2137091" name="Text Box 4"/>
          <p:cNvSpPr txBox="1">
            <a:spLocks noChangeArrowheads="1"/>
          </p:cNvSpPr>
          <p:nvPr/>
        </p:nvSpPr>
        <p:spPr bwMode="auto">
          <a:xfrm>
            <a:off x="3808413" y="5819775"/>
            <a:ext cx="1536700"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t>Accident Year</a:t>
            </a:r>
          </a:p>
        </p:txBody>
      </p:sp>
      <p:sp>
        <p:nvSpPr>
          <p:cNvPr id="2137092" name="Text Box 4"/>
          <p:cNvSpPr txBox="1">
            <a:spLocks noChangeArrowheads="1"/>
          </p:cNvSpPr>
          <p:nvPr/>
        </p:nvSpPr>
        <p:spPr bwMode="auto">
          <a:xfrm>
            <a:off x="787400" y="2162175"/>
            <a:ext cx="4070350" cy="738188"/>
          </a:xfrm>
          <a:prstGeom prst="rect">
            <a:avLst/>
          </a:prstGeom>
          <a:noFill/>
          <a:ln w="0">
            <a:noFill/>
            <a:miter lim="800000"/>
            <a:headEnd/>
            <a:tailEnd/>
          </a:ln>
        </p:spPr>
        <p:txBody>
          <a:bodyPr lIns="91397" tIns="45698" rIns="91397" bIns="45698">
            <a:spAutoFit/>
          </a:bodyPr>
          <a:lstStyle/>
          <a:p>
            <a:pPr eaLnBrk="0" hangingPunct="0">
              <a:tabLst>
                <a:tab pos="2459038" algn="l"/>
              </a:tabLst>
            </a:pPr>
            <a:r>
              <a:rPr lang="en-US" sz="1400"/>
              <a:t>Annual Change 1991–1993:	</a:t>
            </a:r>
            <a:r>
              <a:rPr lang="en-US" sz="1400" b="1"/>
              <a:t>+1.9%</a:t>
            </a:r>
          </a:p>
          <a:p>
            <a:pPr eaLnBrk="0" hangingPunct="0">
              <a:tabLst>
                <a:tab pos="2459038" algn="l"/>
              </a:tabLst>
            </a:pPr>
            <a:r>
              <a:rPr lang="en-US" sz="1400"/>
              <a:t>Annual Change 1994–2001:	</a:t>
            </a:r>
            <a:r>
              <a:rPr lang="en-US" sz="1400" b="1"/>
              <a:t>+8.9%</a:t>
            </a:r>
          </a:p>
          <a:p>
            <a:pPr eaLnBrk="0" hangingPunct="0">
              <a:tabLst>
                <a:tab pos="2459038" algn="l"/>
              </a:tabLst>
            </a:pPr>
            <a:r>
              <a:rPr lang="en-US" sz="1400"/>
              <a:t>Annual Change 2002–2010:	</a:t>
            </a:r>
            <a:r>
              <a:rPr lang="en-US" sz="1400" b="1"/>
              <a:t>+6.0%</a:t>
            </a:r>
          </a:p>
        </p:txBody>
      </p:sp>
      <p:sp>
        <p:nvSpPr>
          <p:cNvPr id="2137093" name="Text Box 5"/>
          <p:cNvSpPr txBox="1">
            <a:spLocks noChangeArrowheads="1"/>
          </p:cNvSpPr>
          <p:nvPr/>
        </p:nvSpPr>
        <p:spPr bwMode="auto">
          <a:xfrm>
            <a:off x="2366963" y="1146175"/>
            <a:ext cx="4841875" cy="369888"/>
          </a:xfrm>
          <a:prstGeom prst="rect">
            <a:avLst/>
          </a:prstGeom>
          <a:noFill/>
          <a:ln w="9525">
            <a:noFill/>
            <a:miter lim="800000"/>
            <a:headEnd/>
            <a:tailEnd/>
          </a:ln>
        </p:spPr>
        <p:txBody>
          <a:bodyPr>
            <a:spAutoFit/>
          </a:bodyPr>
          <a:lstStyle/>
          <a:p>
            <a:pPr algn="ctr"/>
            <a:r>
              <a:rPr lang="en-US" b="1"/>
              <a:t>Average Medical Cost per Lost-Time Claim</a:t>
            </a:r>
          </a:p>
        </p:txBody>
      </p:sp>
      <p:sp>
        <p:nvSpPr>
          <p:cNvPr id="2137094" name="Text Box 5"/>
          <p:cNvSpPr txBox="1">
            <a:spLocks noChangeArrowheads="1"/>
          </p:cNvSpPr>
          <p:nvPr/>
        </p:nvSpPr>
        <p:spPr bwMode="auto">
          <a:xfrm>
            <a:off x="190500" y="1030439"/>
            <a:ext cx="1785938" cy="523875"/>
          </a:xfrm>
          <a:prstGeom prst="rect">
            <a:avLst/>
          </a:prstGeom>
          <a:noFill/>
          <a:ln w="9525">
            <a:noFill/>
            <a:miter lim="800000"/>
            <a:headEnd/>
            <a:tailEnd/>
          </a:ln>
        </p:spPr>
        <p:txBody>
          <a:bodyPr wrap="none">
            <a:spAutoFit/>
          </a:bodyPr>
          <a:lstStyle/>
          <a:p>
            <a:pPr algn="ctr"/>
            <a:r>
              <a:rPr lang="en-US" sz="1400" b="1" dirty="0">
                <a:solidFill>
                  <a:schemeClr val="accent1"/>
                </a:solidFill>
              </a:rPr>
              <a:t>Medical</a:t>
            </a:r>
          </a:p>
          <a:p>
            <a:pPr algn="ctr"/>
            <a:r>
              <a:rPr lang="en-US" sz="1400" b="1" dirty="0">
                <a:solidFill>
                  <a:schemeClr val="accent1"/>
                </a:solidFill>
              </a:rPr>
              <a:t>Claim Cost ($000s)</a:t>
            </a:r>
          </a:p>
        </p:txBody>
      </p:sp>
      <p:graphicFrame>
        <p:nvGraphicFramePr>
          <p:cNvPr id="2137095" name="Content Placeholder 4"/>
          <p:cNvGraphicFramePr>
            <a:graphicFrameLocks/>
          </p:cNvGraphicFramePr>
          <p:nvPr>
            <p:extLst/>
          </p:nvPr>
        </p:nvGraphicFramePr>
        <p:xfrm>
          <a:off x="192088" y="1471613"/>
          <a:ext cx="8890000" cy="4706937"/>
        </p:xfrm>
        <a:graphic>
          <a:graphicData uri="http://schemas.openxmlformats.org/presentationml/2006/ole">
            <mc:AlternateContent xmlns:mc="http://schemas.openxmlformats.org/markup-compatibility/2006">
              <mc:Choice xmlns:v="urn:schemas-microsoft-com:vml" Requires="v">
                <p:oleObj spid="_x0000_s28554244" name="Worksheet" r:id="rId5" imgW="8753273" imgH="4886110" progId="Excel.Sheet.8">
                  <p:embed/>
                </p:oleObj>
              </mc:Choice>
              <mc:Fallback>
                <p:oleObj name="Worksheet" r:id="rId5" imgW="8753273" imgH="4886110" progId="Excel.Sheet.8">
                  <p:embed/>
                  <p:pic>
                    <p:nvPicPr>
                      <p:cNvPr id="0" name=""/>
                      <p:cNvPicPr>
                        <a:picLocks noChangeArrowheads="1"/>
                      </p:cNvPicPr>
                      <p:nvPr/>
                    </p:nvPicPr>
                    <p:blipFill>
                      <a:blip r:embed="rId6"/>
                      <a:srcRect/>
                      <a:stretch>
                        <a:fillRect/>
                      </a:stretch>
                    </p:blipFill>
                    <p:spPr bwMode="auto">
                      <a:xfrm>
                        <a:off x="192088" y="1471613"/>
                        <a:ext cx="8890000" cy="4706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37096" name="Text Box 6"/>
          <p:cNvSpPr txBox="1">
            <a:spLocks noChangeArrowheads="1"/>
          </p:cNvSpPr>
          <p:nvPr/>
        </p:nvSpPr>
        <p:spPr bwMode="auto">
          <a:xfrm>
            <a:off x="90487" y="6219825"/>
            <a:ext cx="8384919" cy="553998"/>
          </a:xfrm>
          <a:prstGeom prst="rect">
            <a:avLst/>
          </a:prstGeom>
          <a:noFill/>
          <a:ln w="0">
            <a:noFill/>
            <a:miter lim="800000"/>
            <a:headEnd/>
            <a:tailEnd/>
          </a:ln>
        </p:spPr>
        <p:txBody>
          <a:bodyPr wrap="square">
            <a:spAutoFit/>
          </a:bodyPr>
          <a:lstStyle/>
          <a:p>
            <a:r>
              <a:rPr lang="en-US" sz="1000" dirty="0" smtClean="0"/>
              <a:t>2014p</a:t>
            </a:r>
            <a:r>
              <a:rPr lang="en-US" sz="1000" dirty="0"/>
              <a:t>: Preliminary based on data valued as of </a:t>
            </a:r>
            <a:r>
              <a:rPr lang="en-US" sz="1000" dirty="0" smtClean="0"/>
              <a:t>12/31/2014.</a:t>
            </a:r>
            <a:endParaRPr lang="en-US" sz="1000" dirty="0"/>
          </a:p>
          <a:p>
            <a:r>
              <a:rPr lang="en-US" sz="1000" dirty="0" smtClean="0"/>
              <a:t>1991-2013: </a:t>
            </a:r>
            <a:r>
              <a:rPr lang="en-US" sz="1000" dirty="0"/>
              <a:t>Based on data through </a:t>
            </a:r>
            <a:r>
              <a:rPr lang="en-US" sz="1000" dirty="0" smtClean="0"/>
              <a:t>12/31/2013,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endParaRPr lang="en-US" sz="1000" dirty="0"/>
          </a:p>
        </p:txBody>
      </p:sp>
      <p:sp>
        <p:nvSpPr>
          <p:cNvPr id="2137097" name="Text Box 8"/>
          <p:cNvSpPr txBox="1">
            <a:spLocks noChangeArrowheads="1"/>
          </p:cNvSpPr>
          <p:nvPr/>
        </p:nvSpPr>
        <p:spPr bwMode="auto">
          <a:xfrm>
            <a:off x="894300" y="2917184"/>
            <a:ext cx="3624263" cy="701675"/>
          </a:xfrm>
          <a:prstGeom prst="rect">
            <a:avLst/>
          </a:prstGeom>
          <a:solidFill>
            <a:schemeClr val="bg1"/>
          </a:solidFill>
          <a:ln w="0">
            <a:solidFill>
              <a:srgbClr val="FF3300"/>
            </a:solidFill>
            <a:miter lim="800000"/>
            <a:headEnd/>
            <a:tailEnd/>
          </a:ln>
        </p:spPr>
        <p:txBody>
          <a:bodyPr>
            <a:spAutoFit/>
          </a:bodyPr>
          <a:lstStyle/>
          <a:p>
            <a:pPr algn="ctr"/>
            <a:r>
              <a:rPr lang="en-US" sz="2000" b="1" dirty="0">
                <a:solidFill>
                  <a:srgbClr val="3333FF"/>
                </a:solidFill>
              </a:rPr>
              <a:t>Cumulative Change = </a:t>
            </a:r>
            <a:r>
              <a:rPr lang="en-US" sz="2000" b="1" dirty="0" smtClean="0">
                <a:solidFill>
                  <a:srgbClr val="3333FF"/>
                </a:solidFill>
              </a:rPr>
              <a:t>263%</a:t>
            </a:r>
            <a:endParaRPr lang="en-US" sz="2000" b="1" dirty="0">
              <a:solidFill>
                <a:srgbClr val="3333FF"/>
              </a:solidFill>
            </a:endParaRPr>
          </a:p>
          <a:p>
            <a:pPr algn="ctr"/>
            <a:r>
              <a:rPr lang="en-US" sz="2000" b="1" dirty="0">
                <a:solidFill>
                  <a:srgbClr val="3333FF"/>
                </a:solidFill>
              </a:rPr>
              <a:t>(</a:t>
            </a:r>
            <a:r>
              <a:rPr lang="en-US" sz="2000" b="1" dirty="0" smtClean="0">
                <a:solidFill>
                  <a:srgbClr val="3333FF"/>
                </a:solidFill>
              </a:rPr>
              <a:t>1991-2014p</a:t>
            </a:r>
            <a:r>
              <a:rPr lang="en-US" sz="2000" b="1" dirty="0">
                <a:solidFill>
                  <a:srgbClr val="3333FF"/>
                </a:solidFill>
              </a:rPr>
              <a:t>)</a:t>
            </a:r>
          </a:p>
        </p:txBody>
      </p:sp>
      <p:sp>
        <p:nvSpPr>
          <p:cNvPr id="12" name="Text Box 7"/>
          <p:cNvSpPr txBox="1">
            <a:spLocks noChangeArrowheads="1"/>
          </p:cNvSpPr>
          <p:nvPr/>
        </p:nvSpPr>
        <p:spPr bwMode="auto">
          <a:xfrm>
            <a:off x="3749420" y="6129491"/>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
        <p:nvSpPr>
          <p:cNvPr id="13" name="AutoShape 8"/>
          <p:cNvSpPr>
            <a:spLocks noChangeArrowheads="1"/>
          </p:cNvSpPr>
          <p:nvPr/>
        </p:nvSpPr>
        <p:spPr bwMode="blackWhite">
          <a:xfrm>
            <a:off x="1954265" y="1685005"/>
            <a:ext cx="3436373" cy="1145146"/>
          </a:xfrm>
          <a:prstGeom prst="wedgeRectCallout">
            <a:avLst>
              <a:gd name="adj1" fmla="val 141593"/>
              <a:gd name="adj2" fmla="val -194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Medical severity for lost time claims was up 4% in 2014, the largest increase since 2009</a:t>
            </a:r>
            <a:endParaRPr lang="en-US" b="1" i="1" dirty="0">
              <a:solidFill>
                <a:schemeClr val="bg1"/>
              </a:solidFill>
              <a:cs typeface="+mn-cs"/>
            </a:endParaRPr>
          </a:p>
        </p:txBody>
      </p:sp>
    </p:spTree>
    <p:extLst>
      <p:ext uri="{BB962C8B-B14F-4D97-AF65-F5344CB8AC3E}">
        <p14:creationId xmlns:p14="http://schemas.microsoft.com/office/powerpoint/2010/main" val="32962259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92</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Workers Comp Change in Medical Severity by State, Avg. Annual Change, 2009-2013</a:t>
            </a:r>
          </a:p>
        </p:txBody>
      </p:sp>
      <p:sp>
        <p:nvSpPr>
          <p:cNvPr id="20" name="Rectangle 6"/>
          <p:cNvSpPr>
            <a:spLocks noChangeArrowheads="1"/>
          </p:cNvSpPr>
          <p:nvPr/>
        </p:nvSpPr>
        <p:spPr bwMode="black">
          <a:xfrm>
            <a:off x="85725" y="1248880"/>
            <a:ext cx="1245813" cy="2215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1600" b="1" dirty="0" smtClean="0">
                <a:solidFill>
                  <a:srgbClr val="225A7A"/>
                </a:solidFill>
              </a:rPr>
              <a:t>Percent</a:t>
            </a:r>
            <a:endParaRPr lang="en-US" sz="1600" b="1" dirty="0">
              <a:solidFill>
                <a:srgbClr val="225A7A"/>
              </a:solidFill>
            </a:endParaRPr>
          </a:p>
        </p:txBody>
      </p:sp>
      <p:sp>
        <p:nvSpPr>
          <p:cNvPr id="13" name="Rectangle 4"/>
          <p:cNvSpPr>
            <a:spLocks noChangeArrowheads="1"/>
          </p:cNvSpPr>
          <p:nvPr/>
        </p:nvSpPr>
        <p:spPr bwMode="auto">
          <a:xfrm>
            <a:off x="-188913" y="5776301"/>
            <a:ext cx="7569201" cy="1027204"/>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NCCI’s Analysis of Frequency and Severity of Claims Across the Country as of 12/31/13 on ncci.com.</a:t>
            </a:r>
          </a:p>
          <a:p>
            <a:pPr eaLnBrk="0" hangingPunct="0">
              <a:lnSpc>
                <a:spcPct val="85000"/>
              </a:lnSpc>
              <a:spcBef>
                <a:spcPct val="25000"/>
              </a:spcBef>
              <a:buClr>
                <a:schemeClr val="accent2"/>
              </a:buClr>
              <a:buFont typeface="Wingdings" pitchFamily="2" charset="2"/>
              <a:buNone/>
            </a:pPr>
            <a:r>
              <a:rPr lang="en-US" sz="1100" dirty="0" smtClean="0"/>
              <a:t>Values reflect methodology and state data underlying the most recent rate/lost cost filing.</a:t>
            </a:r>
          </a:p>
          <a:p>
            <a:pPr eaLnBrk="0" hangingPunct="0">
              <a:lnSpc>
                <a:spcPct val="85000"/>
              </a:lnSpc>
              <a:spcBef>
                <a:spcPct val="25000"/>
              </a:spcBef>
              <a:buClr>
                <a:schemeClr val="accent2"/>
              </a:buClr>
              <a:buFont typeface="Wingdings" pitchFamily="2" charset="2"/>
              <a:buNone/>
            </a:pPr>
            <a:r>
              <a:rPr lang="en-US" sz="1100" dirty="0" smtClean="0"/>
              <a:t>TX changes are for the years 2010-2013.</a:t>
            </a:r>
            <a:endParaRPr lang="en-US" sz="1100" dirty="0"/>
          </a:p>
        </p:txBody>
      </p:sp>
      <p:sp>
        <p:nvSpPr>
          <p:cNvPr id="12" name="Text Box 17"/>
          <p:cNvSpPr txBox="1">
            <a:spLocks noChangeArrowheads="1"/>
          </p:cNvSpPr>
          <p:nvPr/>
        </p:nvSpPr>
        <p:spPr bwMode="auto">
          <a:xfrm>
            <a:off x="6915150" y="4255987"/>
            <a:ext cx="2133600" cy="132343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600" b="1" dirty="0" smtClean="0">
                <a:solidFill>
                  <a:schemeClr val="bg1"/>
                </a:solidFill>
                <a:latin typeface="Arial" pitchFamily="34" charset="0"/>
                <a:cs typeface="Arial" pitchFamily="34" charset="0"/>
              </a:rPr>
              <a:t>While growth rates varied widely, most states experienced positive growth in 2014</a:t>
            </a:r>
            <a:endParaRPr lang="en-US" sz="1600" b="1" dirty="0">
              <a:solidFill>
                <a:schemeClr val="bg1"/>
              </a:solidFill>
              <a:latin typeface="Arial" pitchFamily="34" charset="0"/>
              <a:cs typeface="Arial" pitchFamily="34" charset="0"/>
            </a:endParaRP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2040" y="1601679"/>
            <a:ext cx="8902423" cy="4275715"/>
          </a:xfrm>
          <a:prstGeom prst="rect">
            <a:avLst/>
          </a:prstGeom>
        </p:spPr>
      </p:pic>
      <p:sp>
        <p:nvSpPr>
          <p:cNvPr id="9" name="AutoShape 7"/>
          <p:cNvSpPr>
            <a:spLocks noChangeArrowheads="1"/>
          </p:cNvSpPr>
          <p:nvPr/>
        </p:nvSpPr>
        <p:spPr bwMode="blackWhite">
          <a:xfrm>
            <a:off x="3595687" y="1248880"/>
            <a:ext cx="4301204" cy="1235484"/>
          </a:xfrm>
          <a:prstGeom prst="wedgeRectCallout">
            <a:avLst>
              <a:gd name="adj1" fmla="val 66008"/>
              <a:gd name="adj2" fmla="val 383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change in lost-time medical severities from 2009-2013 ranged from a low of -6% to a high of 9%</a:t>
            </a:r>
            <a:endParaRPr lang="en-US" b="1" dirty="0">
              <a:solidFill>
                <a:schemeClr val="bg1"/>
              </a:solidFill>
            </a:endParaRPr>
          </a:p>
        </p:txBody>
      </p:sp>
    </p:spTree>
    <p:extLst>
      <p:ext uri="{BB962C8B-B14F-4D97-AF65-F5344CB8AC3E}">
        <p14:creationId xmlns:p14="http://schemas.microsoft.com/office/powerpoint/2010/main" val="24489602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7" name="Rectangle 105"/>
          <p:cNvSpPr>
            <a:spLocks noGrp="1" noChangeArrowheads="1"/>
          </p:cNvSpPr>
          <p:nvPr>
            <p:ph type="dt" sz="quarter" idx="10"/>
          </p:nvPr>
        </p:nvSpPr>
        <p:spPr/>
        <p:txBody>
          <a:bodyPr/>
          <a:lstStyle/>
          <a:p>
            <a:pPr>
              <a:defRPr/>
            </a:pPr>
            <a:r>
              <a:rPr lang="en-US" smtClean="0"/>
              <a:t>12/01/09 - 9pm</a:t>
            </a:r>
          </a:p>
        </p:txBody>
      </p:sp>
      <p:sp>
        <p:nvSpPr>
          <p:cNvPr id="72709" name="Rectangle 110"/>
          <p:cNvSpPr>
            <a:spLocks noGrp="1" noChangeArrowheads="1"/>
          </p:cNvSpPr>
          <p:nvPr>
            <p:ph type="sldNum" sz="quarter" idx="12"/>
          </p:nvPr>
        </p:nvSpPr>
        <p:spPr/>
        <p:txBody>
          <a:bodyPr/>
          <a:lstStyle/>
          <a:p>
            <a:pPr>
              <a:defRPr/>
            </a:pPr>
            <a:fld id="{81AD1AA6-5342-47E3-91E6-60DBEF277DA8}" type="slidenum">
              <a:rPr lang="en-US" smtClean="0"/>
              <a:pPr>
                <a:defRPr/>
              </a:pPr>
              <a:t>93</a:t>
            </a:fld>
            <a:endParaRPr lang="en-US" smtClean="0"/>
          </a:p>
        </p:txBody>
      </p:sp>
      <p:sp>
        <p:nvSpPr>
          <p:cNvPr id="35846" name="Rectangle 2"/>
          <p:cNvSpPr>
            <a:spLocks noGrp="1" noChangeArrowheads="1"/>
          </p:cNvSpPr>
          <p:nvPr>
            <p:ph type="title"/>
          </p:nvPr>
        </p:nvSpPr>
        <p:spPr>
          <a:xfrm>
            <a:off x="155575" y="0"/>
            <a:ext cx="7550150" cy="989013"/>
          </a:xfrm>
        </p:spPr>
        <p:txBody>
          <a:bodyPr/>
          <a:lstStyle/>
          <a:p>
            <a:r>
              <a:rPr lang="en-US" dirty="0" smtClean="0"/>
              <a:t>Annual Inflation Rates, (CPI-U, %),</a:t>
            </a:r>
            <a:br>
              <a:rPr lang="en-US" dirty="0" smtClean="0"/>
            </a:br>
            <a:r>
              <a:rPr lang="en-US" dirty="0" smtClean="0"/>
              <a:t>1990–2016F</a:t>
            </a:r>
          </a:p>
        </p:txBody>
      </p:sp>
      <p:graphicFrame>
        <p:nvGraphicFramePr>
          <p:cNvPr id="35842" name="Object 3"/>
          <p:cNvGraphicFramePr>
            <a:graphicFrameLocks noChangeAspect="1"/>
          </p:cNvGraphicFramePr>
          <p:nvPr>
            <p:extLst/>
          </p:nvPr>
        </p:nvGraphicFramePr>
        <p:xfrm>
          <a:off x="161925" y="1639888"/>
          <a:ext cx="8659813" cy="4008437"/>
        </p:xfrm>
        <a:graphic>
          <a:graphicData uri="http://schemas.openxmlformats.org/presentationml/2006/ole">
            <mc:AlternateContent xmlns:mc="http://schemas.openxmlformats.org/markup-compatibility/2006">
              <mc:Choice xmlns:v="urn:schemas-microsoft-com:vml" Requires="v">
                <p:oleObj spid="_x0000_s28555268" name="Chart" r:id="rId4" imgW="8296386" imgH="3819698" progId="MSGraph.Chart.8">
                  <p:embed followColorScheme="full"/>
                </p:oleObj>
              </mc:Choice>
              <mc:Fallback>
                <p:oleObj name="Chart" r:id="rId4" imgW="8296386" imgH="3819698" progId="MSGraph.Chart.8">
                  <p:embed followColorScheme="full"/>
                  <p:pic>
                    <p:nvPicPr>
                      <p:cNvPr id="0" name=""/>
                      <p:cNvPicPr>
                        <a:picLocks noChangeAspect="1" noChangeArrowheads="1"/>
                      </p:cNvPicPr>
                      <p:nvPr/>
                    </p:nvPicPr>
                    <p:blipFill>
                      <a:blip r:embed="rId5"/>
                      <a:srcRect/>
                      <a:stretch>
                        <a:fillRect/>
                      </a:stretch>
                    </p:blipFill>
                    <p:spPr bwMode="gray">
                      <a:xfrm>
                        <a:off x="161925" y="1639888"/>
                        <a:ext cx="8659813" cy="4008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7" name="Rectangle 4"/>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Sources: US Bureau of Labor Statistics; Blue Chip Economic Indicators, 5</a:t>
            </a:r>
            <a:r>
              <a:rPr lang="en-US" sz="1100" dirty="0" smtClean="0"/>
              <a:t>/15 </a:t>
            </a:r>
            <a:r>
              <a:rPr lang="en-US" sz="1100" dirty="0"/>
              <a:t>(forecasts). </a:t>
            </a:r>
          </a:p>
        </p:txBody>
      </p:sp>
      <p:sp>
        <p:nvSpPr>
          <p:cNvPr id="1965061" name="Rectangle 5"/>
          <p:cNvSpPr>
            <a:spLocks noChangeArrowheads="1"/>
          </p:cNvSpPr>
          <p:nvPr/>
        </p:nvSpPr>
        <p:spPr bwMode="blackWhite">
          <a:xfrm>
            <a:off x="984736" y="5534025"/>
            <a:ext cx="7338649" cy="9731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a:t>
            </a:r>
            <a:r>
              <a:rPr lang="en-US" b="1" dirty="0" smtClean="0">
                <a:solidFill>
                  <a:srgbClr val="FFFFFF"/>
                </a:solidFill>
              </a:rPr>
              <a:t>lack </a:t>
            </a:r>
            <a:r>
              <a:rPr lang="en-US" b="1" dirty="0">
                <a:solidFill>
                  <a:srgbClr val="FFFFFF"/>
                </a:solidFill>
              </a:rPr>
              <a:t>in the U.S. economy </a:t>
            </a:r>
            <a:r>
              <a:rPr lang="en-US" b="1" dirty="0" smtClean="0">
                <a:solidFill>
                  <a:srgbClr val="FFFFFF"/>
                </a:solidFill>
              </a:rPr>
              <a:t>and falling energy prices suggests </a:t>
            </a:r>
            <a:r>
              <a:rPr lang="en-US" b="1" dirty="0">
                <a:solidFill>
                  <a:srgbClr val="FFFFFF"/>
                </a:solidFill>
              </a:rPr>
              <a:t>that </a:t>
            </a:r>
            <a:r>
              <a:rPr lang="en-US" b="1" dirty="0" smtClean="0">
                <a:solidFill>
                  <a:srgbClr val="FFFFFF"/>
                </a:solidFill>
              </a:rPr>
              <a:t>inflationary pressures should remain subdued for an extended period of times</a:t>
            </a:r>
            <a:endParaRPr lang="en-US" b="1" dirty="0">
              <a:solidFill>
                <a:srgbClr val="FFFFFF"/>
              </a:solidFill>
            </a:endParaRPr>
          </a:p>
        </p:txBody>
      </p:sp>
      <p:sp>
        <p:nvSpPr>
          <p:cNvPr id="35849" name="Rectangle 6"/>
          <p:cNvSpPr>
            <a:spLocks noChangeArrowheads="1"/>
          </p:cNvSpPr>
          <p:nvPr/>
        </p:nvSpPr>
        <p:spPr bwMode="black">
          <a:xfrm>
            <a:off x="233363" y="1162050"/>
            <a:ext cx="1090612" cy="6858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Inflation Rates (%)</a:t>
            </a:r>
          </a:p>
        </p:txBody>
      </p:sp>
      <p:sp>
        <p:nvSpPr>
          <p:cNvPr id="1965063" name="AutoShape 7"/>
          <p:cNvSpPr>
            <a:spLocks noChangeArrowheads="1"/>
          </p:cNvSpPr>
          <p:nvPr/>
        </p:nvSpPr>
        <p:spPr bwMode="blackWhite">
          <a:xfrm>
            <a:off x="2908300" y="1150938"/>
            <a:ext cx="4048125" cy="1309687"/>
          </a:xfrm>
          <a:prstGeom prst="wedgeRectCallout">
            <a:avLst>
              <a:gd name="adj1" fmla="val 16391"/>
              <a:gd name="adj2" fmla="val 734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Inflation peaked at 5.6% in August 2008 on high energy and commodity crisis. The recession and the collapse of the commodity bubble reduced inflationary pressures in 2009/10</a:t>
            </a:r>
          </a:p>
        </p:txBody>
      </p:sp>
      <p:sp>
        <p:nvSpPr>
          <p:cNvPr id="11" name="AutoShape 7"/>
          <p:cNvSpPr>
            <a:spLocks noChangeArrowheads="1"/>
          </p:cNvSpPr>
          <p:nvPr/>
        </p:nvSpPr>
        <p:spPr bwMode="blackWhite">
          <a:xfrm>
            <a:off x="7273904" y="1155699"/>
            <a:ext cx="1620223" cy="1874715"/>
          </a:xfrm>
          <a:prstGeom prst="wedgeRectCallout">
            <a:avLst>
              <a:gd name="adj1" fmla="val 10089"/>
              <a:gd name="adj2" fmla="val 1008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Inflationary expectations have slipped (due in part to falling energy costs) allowing the Fed to maintain low interest rates</a:t>
            </a:r>
            <a:endParaRPr lang="en-US" sz="1400" b="1" dirty="0">
              <a:cs typeface="+mn-cs"/>
            </a:endParaRPr>
          </a:p>
        </p:txBody>
      </p:sp>
    </p:spTree>
    <p:extLst>
      <p:ext uri="{BB962C8B-B14F-4D97-AF65-F5344CB8AC3E}">
        <p14:creationId xmlns:p14="http://schemas.microsoft.com/office/powerpoint/2010/main" val="1971282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65063"/>
                                        </p:tgtEl>
                                        <p:attrNameLst>
                                          <p:attrName>style.visibility</p:attrName>
                                        </p:attrNameLst>
                                      </p:cBhvr>
                                      <p:to>
                                        <p:strVal val="visible"/>
                                      </p:to>
                                    </p:set>
                                    <p:animEffect transition="in" filter="wipe(down)">
                                      <p:cBhvr>
                                        <p:cTn id="7" dur="500"/>
                                        <p:tgtEl>
                                          <p:spTgt spid="1965063"/>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1965061"/>
                                        </p:tgtEl>
                                        <p:attrNameLst>
                                          <p:attrName>style.visibility</p:attrName>
                                        </p:attrNameLst>
                                      </p:cBhvr>
                                      <p:to>
                                        <p:strVal val="visible"/>
                                      </p:to>
                                    </p:set>
                                    <p:anim calcmode="lin" valueType="num">
                                      <p:cBhvr>
                                        <p:cTn id="11" dur="500" fill="hold"/>
                                        <p:tgtEl>
                                          <p:spTgt spid="1965061"/>
                                        </p:tgtEl>
                                        <p:attrNameLst>
                                          <p:attrName>ppt_w</p:attrName>
                                        </p:attrNameLst>
                                      </p:cBhvr>
                                      <p:tavLst>
                                        <p:tav tm="0">
                                          <p:val>
                                            <p:fltVal val="0"/>
                                          </p:val>
                                        </p:tav>
                                        <p:tav tm="100000">
                                          <p:val>
                                            <p:strVal val="#ppt_w"/>
                                          </p:val>
                                        </p:tav>
                                      </p:tavLst>
                                    </p:anim>
                                    <p:anim calcmode="lin" valueType="num">
                                      <p:cBhvr>
                                        <p:cTn id="12" dur="500" fill="hold"/>
                                        <p:tgtEl>
                                          <p:spTgt spid="1965061"/>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5061" grpId="0" animBg="1"/>
      <p:bldP spid="1965063" grpId="0" animBg="1"/>
      <p:bldP spid="11" grpId="0" animBg="1"/>
    </p:bld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Title 3"/>
          <p:cNvSpPr>
            <a:spLocks noGrp="1"/>
          </p:cNvSpPr>
          <p:nvPr>
            <p:ph type="title"/>
          </p:nvPr>
        </p:nvSpPr>
        <p:spPr>
          <a:xfrm>
            <a:off x="100016" y="109288"/>
            <a:ext cx="9144000" cy="806824"/>
          </a:xfrm>
        </p:spPr>
        <p:txBody>
          <a:bodyPr>
            <a:noAutofit/>
          </a:bodyPr>
          <a:lstStyle/>
          <a:p>
            <a:pPr>
              <a:tabLst>
                <a:tab pos="6671236" algn="l"/>
              </a:tabLst>
            </a:pPr>
            <a:r>
              <a:rPr lang="en-US" sz="2800" dirty="0"/>
              <a:t>Workers Compensation</a:t>
            </a:r>
            <a:br>
              <a:rPr lang="en-US" sz="2800" dirty="0"/>
            </a:br>
            <a:r>
              <a:rPr lang="en-US" sz="2800" dirty="0"/>
              <a:t>Change in </a:t>
            </a:r>
            <a:r>
              <a:rPr lang="en-US" sz="2800" dirty="0" smtClean="0"/>
              <a:t>Medical Severity </a:t>
            </a:r>
            <a:r>
              <a:rPr lang="en-US" sz="800" dirty="0"/>
              <a:t/>
            </a:r>
            <a:br>
              <a:rPr lang="en-US" sz="800" dirty="0"/>
            </a:br>
            <a:r>
              <a:rPr lang="en-US" sz="1600" dirty="0" smtClean="0">
                <a:solidFill>
                  <a:schemeClr val="tx1"/>
                </a:solidFill>
                <a:latin typeface="Arial" pitchFamily="34" charset="0"/>
              </a:rPr>
              <a:t>Comparison </a:t>
            </a:r>
            <a:r>
              <a:rPr lang="en-US" sz="1600" dirty="0">
                <a:solidFill>
                  <a:schemeClr val="tx1"/>
                </a:solidFill>
                <a:latin typeface="Arial" pitchFamily="34" charset="0"/>
              </a:rPr>
              <a:t>to Change in </a:t>
            </a:r>
            <a:r>
              <a:rPr lang="en-US" sz="1600" dirty="0" smtClean="0">
                <a:solidFill>
                  <a:schemeClr val="tx1"/>
                </a:solidFill>
                <a:latin typeface="Arial" pitchFamily="34" charset="0"/>
              </a:rPr>
              <a:t>Medical Consumer Price Index (CPI)</a:t>
            </a:r>
            <a:endParaRPr lang="en-US" sz="1600" dirty="0">
              <a:solidFill>
                <a:schemeClr val="tx1"/>
              </a:solidFill>
              <a:latin typeface="Arial" pitchFamily="34" charset="0"/>
            </a:endParaRPr>
          </a:p>
        </p:txBody>
      </p:sp>
      <p:sp>
        <p:nvSpPr>
          <p:cNvPr id="4" name="Slide Number Placeholder 3"/>
          <p:cNvSpPr>
            <a:spLocks noGrp="1"/>
          </p:cNvSpPr>
          <p:nvPr>
            <p:ph type="sldNum" sz="quarter" idx="10"/>
          </p:nvPr>
        </p:nvSpPr>
        <p:spPr/>
        <p:txBody>
          <a:bodyPr lIns="82021" tIns="41010" rIns="82021" bIns="41010"/>
          <a:lstStyle/>
          <a:p>
            <a:fld id="{92DC2852-4524-4D94-B636-4315D37E8450}" type="slidenum">
              <a:rPr lang="en-US" smtClean="0"/>
              <a:pPr/>
              <a:t>94</a:t>
            </a:fld>
            <a:endParaRPr lang="en-US" dirty="0"/>
          </a:p>
        </p:txBody>
      </p:sp>
      <p:graphicFrame>
        <p:nvGraphicFramePr>
          <p:cNvPr id="9" name="Content Placeholder 4"/>
          <p:cNvGraphicFramePr>
            <a:graphicFrameLocks/>
          </p:cNvGraphicFramePr>
          <p:nvPr>
            <p:extLst/>
          </p:nvPr>
        </p:nvGraphicFramePr>
        <p:xfrm>
          <a:off x="1" y="1546416"/>
          <a:ext cx="8915977" cy="4283449"/>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Box 8"/>
          <p:cNvSpPr txBox="1">
            <a:spLocks noChangeArrowheads="1"/>
          </p:cNvSpPr>
          <p:nvPr/>
        </p:nvSpPr>
        <p:spPr bwMode="auto">
          <a:xfrm>
            <a:off x="19050" y="1062135"/>
            <a:ext cx="1938338" cy="338469"/>
          </a:xfrm>
          <a:prstGeom prst="rect">
            <a:avLst/>
          </a:prstGeom>
          <a:noFill/>
          <a:ln w="9525">
            <a:noFill/>
            <a:miter lim="800000"/>
            <a:headEnd/>
            <a:tailEnd/>
          </a:ln>
          <a:effectLst/>
        </p:spPr>
        <p:txBody>
          <a:bodyPr wrap="square" lIns="91354" tIns="45678" rIns="91354" bIns="45678">
            <a:spAutoFit/>
          </a:bodyPr>
          <a:lstStyle/>
          <a:p>
            <a:pPr eaLnBrk="0" hangingPunct="0">
              <a:spcBef>
                <a:spcPct val="50000"/>
              </a:spcBef>
            </a:pPr>
            <a:r>
              <a:rPr lang="en-US" sz="1600" b="1" dirty="0" smtClean="0">
                <a:solidFill>
                  <a:srgbClr val="225A7A"/>
                </a:solidFill>
                <a:latin typeface="Arial" charset="0"/>
              </a:rPr>
              <a:t>Percent Change</a:t>
            </a:r>
            <a:endParaRPr lang="en-US" sz="1600" b="1" dirty="0">
              <a:solidFill>
                <a:srgbClr val="225A7A"/>
              </a:solidFill>
              <a:latin typeface="Arial" charset="0"/>
            </a:endParaRPr>
          </a:p>
        </p:txBody>
      </p:sp>
      <p:sp>
        <p:nvSpPr>
          <p:cNvPr id="15" name="Text Box 4"/>
          <p:cNvSpPr txBox="1">
            <a:spLocks noChangeArrowheads="1"/>
          </p:cNvSpPr>
          <p:nvPr/>
        </p:nvSpPr>
        <p:spPr bwMode="auto">
          <a:xfrm>
            <a:off x="4259559" y="5571193"/>
            <a:ext cx="617241" cy="277457"/>
          </a:xfrm>
          <a:prstGeom prst="rect">
            <a:avLst/>
          </a:prstGeom>
          <a:noFill/>
          <a:ln w="9525">
            <a:noFill/>
            <a:miter lim="800000"/>
            <a:headEnd/>
            <a:tailEnd/>
          </a:ln>
          <a:effectLst/>
        </p:spPr>
        <p:txBody>
          <a:bodyPr wrap="none" lIns="91387" tIns="45693" rIns="91387" bIns="45693">
            <a:spAutoFit/>
          </a:bodyPr>
          <a:lstStyle/>
          <a:p>
            <a:pPr eaLnBrk="0" hangingPunct="0">
              <a:lnSpc>
                <a:spcPct val="75000"/>
              </a:lnSpc>
              <a:spcBef>
                <a:spcPct val="25000"/>
              </a:spcBef>
            </a:pPr>
            <a:r>
              <a:rPr lang="en-US" sz="1600" b="1" dirty="0" smtClean="0">
                <a:latin typeface="Arial" charset="0"/>
              </a:rPr>
              <a:t>Year</a:t>
            </a:r>
            <a:endParaRPr lang="en-US" sz="1600" b="1" dirty="0">
              <a:latin typeface="Arial" charset="0"/>
            </a:endParaRPr>
          </a:p>
        </p:txBody>
      </p:sp>
      <p:sp>
        <p:nvSpPr>
          <p:cNvPr id="8" name="Text Box 6"/>
          <p:cNvSpPr txBox="1">
            <a:spLocks noChangeArrowheads="1"/>
          </p:cNvSpPr>
          <p:nvPr/>
        </p:nvSpPr>
        <p:spPr bwMode="blackWhite">
          <a:xfrm>
            <a:off x="4672016" y="2196516"/>
            <a:ext cx="4222875" cy="1047136"/>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lnSpc>
                <a:spcPct val="85000"/>
              </a:lnSpc>
              <a:spcBef>
                <a:spcPct val="50000"/>
              </a:spcBef>
              <a:buClr>
                <a:srgbClr val="FFFFFF"/>
              </a:buClr>
              <a:buFont typeface="Wingdings" pitchFamily="2" charset="2"/>
              <a:buNone/>
            </a:pPr>
            <a:r>
              <a:rPr lang="en-US" sz="1600" b="1" u="sng" dirty="0" smtClean="0">
                <a:solidFill>
                  <a:srgbClr val="FFFFFF"/>
                </a:solidFill>
                <a:latin typeface="Arial "/>
              </a:rPr>
              <a:t>Average Annual Change: 1994—2014</a:t>
            </a:r>
          </a:p>
          <a:p>
            <a:pPr algn="ctr" eaLnBrk="0" hangingPunct="0">
              <a:lnSpc>
                <a:spcPct val="85000"/>
              </a:lnSpc>
              <a:spcBef>
                <a:spcPct val="50000"/>
              </a:spcBef>
              <a:buClr>
                <a:srgbClr val="FFFFFF"/>
              </a:buClr>
              <a:buFont typeface="Wingdings" pitchFamily="2" charset="2"/>
              <a:buNone/>
            </a:pPr>
            <a:r>
              <a:rPr lang="en-US" sz="1600" b="1" dirty="0" smtClean="0">
                <a:solidFill>
                  <a:srgbClr val="FFFFFF"/>
                </a:solidFill>
                <a:latin typeface="Arial "/>
              </a:rPr>
              <a:t>Lost-Time Medical Severity: </a:t>
            </a:r>
            <a:r>
              <a:rPr lang="en-US" sz="1600" b="1" dirty="0" smtClean="0">
                <a:solidFill>
                  <a:srgbClr val="FFFFFF"/>
                </a:solidFill>
                <a:latin typeface="Arial "/>
                <a:sym typeface="Wingdings" pitchFamily="2" charset="2"/>
              </a:rPr>
              <a:t>+6.4%</a:t>
            </a:r>
          </a:p>
          <a:p>
            <a:pPr algn="ctr" eaLnBrk="0" hangingPunct="0">
              <a:lnSpc>
                <a:spcPct val="85000"/>
              </a:lnSpc>
              <a:spcBef>
                <a:spcPct val="50000"/>
              </a:spcBef>
              <a:buClr>
                <a:srgbClr val="FFFFFF"/>
              </a:buClr>
              <a:buFont typeface="Wingdings" pitchFamily="2" charset="2"/>
              <a:buNone/>
            </a:pPr>
            <a:r>
              <a:rPr lang="en-US" sz="1600" b="1" i="0" dirty="0" smtClean="0">
                <a:solidFill>
                  <a:srgbClr val="FFFFFF"/>
                </a:solidFill>
                <a:latin typeface="Arial "/>
                <a:sym typeface="Wingdings" pitchFamily="2" charset="2"/>
              </a:rPr>
              <a:t>US Medical CPI: +3.7%</a:t>
            </a:r>
            <a:endParaRPr lang="en-US" sz="1600" b="1" i="0" dirty="0">
              <a:solidFill>
                <a:srgbClr val="FFFFFF"/>
              </a:solidFill>
              <a:latin typeface="Arial "/>
            </a:endParaRPr>
          </a:p>
        </p:txBody>
      </p:sp>
      <p:sp>
        <p:nvSpPr>
          <p:cNvPr id="10" name="Text Box 6"/>
          <p:cNvSpPr txBox="1">
            <a:spLocks noChangeArrowheads="1"/>
          </p:cNvSpPr>
          <p:nvPr/>
        </p:nvSpPr>
        <p:spPr bwMode="auto">
          <a:xfrm>
            <a:off x="67099" y="6055685"/>
            <a:ext cx="8384919" cy="707886"/>
          </a:xfrm>
          <a:prstGeom prst="rect">
            <a:avLst/>
          </a:prstGeom>
          <a:noFill/>
          <a:ln w="0">
            <a:noFill/>
            <a:miter lim="800000"/>
            <a:headEnd/>
            <a:tailEnd/>
          </a:ln>
        </p:spPr>
        <p:txBody>
          <a:bodyPr wrap="square">
            <a:spAutoFit/>
          </a:bodyPr>
          <a:lstStyle/>
          <a:p>
            <a:r>
              <a:rPr lang="en-US" sz="1000" dirty="0" smtClean="0"/>
              <a:t>2014p</a:t>
            </a:r>
            <a:r>
              <a:rPr lang="en-US" sz="1000" dirty="0"/>
              <a:t>: Preliminary based on data valued as of </a:t>
            </a:r>
            <a:r>
              <a:rPr lang="en-US" sz="1000" dirty="0" smtClean="0"/>
              <a:t>12/31/2014.</a:t>
            </a:r>
            <a:endParaRPr lang="en-US" sz="1000" dirty="0"/>
          </a:p>
          <a:p>
            <a:r>
              <a:rPr lang="en-US" sz="1000" dirty="0" smtClean="0"/>
              <a:t>Sources: Severity: 995-2013: </a:t>
            </a:r>
            <a:r>
              <a:rPr lang="en-US" sz="1000" dirty="0"/>
              <a:t>Based on data through </a:t>
            </a:r>
            <a:r>
              <a:rPr lang="en-US" sz="1000" dirty="0" smtClean="0"/>
              <a:t>12/31/2013,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p>
          <a:p>
            <a:r>
              <a:rPr lang="en-US" sz="1000" dirty="0" smtClean="0"/>
              <a:t>US Medical CPI: US Bureau of Labor Statistics. </a:t>
            </a:r>
            <a:endParaRPr lang="en-US" sz="1000" dirty="0"/>
          </a:p>
        </p:txBody>
      </p:sp>
    </p:spTree>
    <p:extLst>
      <p:ext uri="{BB962C8B-B14F-4D97-AF65-F5344CB8AC3E}">
        <p14:creationId xmlns:p14="http://schemas.microsoft.com/office/powerpoint/2010/main" val="910183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extLst/>
          </p:nvPr>
        </p:nvGraphicFramePr>
        <p:xfrm>
          <a:off x="0" y="1162050"/>
          <a:ext cx="8977313" cy="5695950"/>
        </p:xfrm>
        <a:graphic>
          <a:graphicData uri="http://schemas.openxmlformats.org/presentationml/2006/ole">
            <mc:AlternateContent xmlns:mc="http://schemas.openxmlformats.org/markup-compatibility/2006">
              <mc:Choice xmlns:v="urn:schemas-microsoft-com:vml" Requires="v">
                <p:oleObj spid="_x0000_s28556292" name="Chart" r:id="rId3" imgW="8658401" imgH="5505519" progId="MSGraph.Chart.8">
                  <p:embed followColorScheme="full"/>
                </p:oleObj>
              </mc:Choice>
              <mc:Fallback>
                <p:oleObj name="Chart" r:id="rId3" imgW="8658401" imgH="5505519" progId="MSGraph.Chart.8">
                  <p:embed followColorScheme="full"/>
                  <p:pic>
                    <p:nvPicPr>
                      <p:cNvPr id="0" name=""/>
                      <p:cNvPicPr>
                        <a:picLocks noChangeAspect="1" noChangeArrowheads="1"/>
                      </p:cNvPicPr>
                      <p:nvPr/>
                    </p:nvPicPr>
                    <p:blipFill>
                      <a:blip r:embed="rId4"/>
                      <a:srcRect/>
                      <a:stretch>
                        <a:fillRect/>
                      </a:stretch>
                    </p:blipFill>
                    <p:spPr bwMode="auto">
                      <a:xfrm>
                        <a:off x="0" y="1162050"/>
                        <a:ext cx="8977313" cy="569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1" name="Rectangle 3"/>
          <p:cNvSpPr>
            <a:spLocks noGrp="1" noChangeArrowheads="1"/>
          </p:cNvSpPr>
          <p:nvPr>
            <p:ph type="title" idx="4294967295"/>
          </p:nvPr>
        </p:nvSpPr>
        <p:spPr>
          <a:xfrm>
            <a:off x="109950" y="0"/>
            <a:ext cx="7608887" cy="965200"/>
          </a:xfrm>
        </p:spPr>
        <p:txBody>
          <a:bodyPr lIns="92075" tIns="46038" rIns="92075" bIns="46038" anchor="b"/>
          <a:lstStyle/>
          <a:p>
            <a:pPr>
              <a:lnSpc>
                <a:spcPct val="85000"/>
              </a:lnSpc>
            </a:pPr>
            <a:r>
              <a:rPr lang="en-US" dirty="0" smtClean="0"/>
              <a:t>WC Medical Severity Generally Outpaces the Medical CPI Rate</a:t>
            </a:r>
            <a:endParaRPr lang="en-US" sz="2100" dirty="0" smtClean="0"/>
          </a:p>
        </p:txBody>
      </p:sp>
      <p:sp>
        <p:nvSpPr>
          <p:cNvPr id="53252" name="Rectangle 4"/>
          <p:cNvSpPr>
            <a:spLocks noChangeArrowheads="1"/>
          </p:cNvSpPr>
          <p:nvPr/>
        </p:nvSpPr>
        <p:spPr bwMode="auto">
          <a:xfrm>
            <a:off x="0" y="6553200"/>
            <a:ext cx="6881813" cy="261938"/>
          </a:xfrm>
          <a:prstGeom prst="rect">
            <a:avLst/>
          </a:prstGeom>
          <a:noFill/>
          <a:ln w="9525">
            <a:noFill/>
            <a:miter lim="800000"/>
            <a:headEnd/>
            <a:tailEnd/>
          </a:ln>
        </p:spPr>
        <p:txBody>
          <a:bodyPr wrap="none" lIns="92075" tIns="46038" rIns="92075" bIns="46038">
            <a:spAutoFit/>
          </a:bodyPr>
          <a:lstStyle/>
          <a:p>
            <a:pPr eaLnBrk="0" hangingPunct="0"/>
            <a:r>
              <a:rPr lang="en-US" sz="1100"/>
              <a:t>Sources:  Med CPI from US Bureau of Labor Statistics, WC med severity from NCCI based on NCCI states.</a:t>
            </a:r>
          </a:p>
        </p:txBody>
      </p:sp>
      <p:sp>
        <p:nvSpPr>
          <p:cNvPr id="6487045" name="Text Box 5"/>
          <p:cNvSpPr txBox="1">
            <a:spLocks noChangeArrowheads="1"/>
          </p:cNvSpPr>
          <p:nvPr/>
        </p:nvSpPr>
        <p:spPr bwMode="auto">
          <a:xfrm rot="10800000">
            <a:off x="8353425" y="1905000"/>
            <a:ext cx="428625" cy="1066800"/>
          </a:xfrm>
          <a:prstGeom prst="rect">
            <a:avLst/>
          </a:prstGeom>
          <a:noFill/>
          <a:ln w="9525">
            <a:noFill/>
            <a:miter lim="800000"/>
            <a:headEnd/>
            <a:tailEnd/>
          </a:ln>
        </p:spPr>
        <p:txBody>
          <a:bodyPr rot="10800000" vert="eaVert" lIns="92075" tIns="46038" rIns="92075" bIns="46038">
            <a:spAutoFit/>
          </a:bodyPr>
          <a:lstStyle/>
          <a:p>
            <a:pPr algn="ctr" eaLnBrk="0" hangingPunct="0">
              <a:spcBef>
                <a:spcPct val="50000"/>
              </a:spcBef>
              <a:buClr>
                <a:srgbClr val="FF3300"/>
              </a:buClr>
              <a:buFont typeface="Wingdings" pitchFamily="2" charset="2"/>
              <a:buNone/>
            </a:pPr>
            <a:endParaRPr lang="en-US" sz="1600" b="1">
              <a:latin typeface="Times New Roman" pitchFamily="18" charset="0"/>
            </a:endParaRPr>
          </a:p>
        </p:txBody>
      </p:sp>
      <p:sp>
        <p:nvSpPr>
          <p:cNvPr id="7" name="AutoShape 7"/>
          <p:cNvSpPr>
            <a:spLocks noChangeArrowheads="1"/>
          </p:cNvSpPr>
          <p:nvPr/>
        </p:nvSpPr>
        <p:spPr bwMode="blackWhite">
          <a:xfrm>
            <a:off x="4454013" y="1669948"/>
            <a:ext cx="4301204" cy="1235484"/>
          </a:xfrm>
          <a:prstGeom prst="wedgeRectCallout">
            <a:avLst>
              <a:gd name="adj1" fmla="val 42756"/>
              <a:gd name="adj2" fmla="val 1712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Average annual increase in WC medical severity </a:t>
            </a:r>
            <a:r>
              <a:rPr lang="en-US" sz="1600" b="1" dirty="0" smtClean="0">
                <a:solidFill>
                  <a:schemeClr val="bg1"/>
                </a:solidFill>
              </a:rPr>
              <a:t>from </a:t>
            </a:r>
            <a:r>
              <a:rPr lang="en-US" sz="1600" b="1" dirty="0">
                <a:solidFill>
                  <a:schemeClr val="bg1"/>
                </a:solidFill>
              </a:rPr>
              <a:t>1995 through </a:t>
            </a:r>
            <a:r>
              <a:rPr lang="en-US" sz="1600" b="1" dirty="0" smtClean="0">
                <a:solidFill>
                  <a:schemeClr val="bg1"/>
                </a:solidFill>
              </a:rPr>
              <a:t>2014 </a:t>
            </a:r>
            <a:r>
              <a:rPr lang="en-US" sz="1600" b="1" dirty="0">
                <a:solidFill>
                  <a:schemeClr val="bg1"/>
                </a:solidFill>
              </a:rPr>
              <a:t>was </a:t>
            </a:r>
            <a:r>
              <a:rPr lang="en-US" sz="1600" b="1" dirty="0" smtClean="0">
                <a:solidFill>
                  <a:schemeClr val="bg1"/>
                </a:solidFill>
              </a:rPr>
              <a:t>well above </a:t>
            </a:r>
            <a:r>
              <a:rPr lang="en-US" sz="1600" b="1" dirty="0">
                <a:solidFill>
                  <a:schemeClr val="bg1"/>
                </a:solidFill>
              </a:rPr>
              <a:t>the medical CPI </a:t>
            </a:r>
            <a:r>
              <a:rPr lang="en-US" sz="1600" b="1" dirty="0" smtClean="0">
                <a:solidFill>
                  <a:schemeClr val="bg1"/>
                </a:solidFill>
              </a:rPr>
              <a:t>(6.4% </a:t>
            </a:r>
            <a:r>
              <a:rPr lang="en-US" sz="1600" b="1" dirty="0">
                <a:solidFill>
                  <a:schemeClr val="bg1"/>
                </a:solidFill>
              </a:rPr>
              <a:t>vs. </a:t>
            </a:r>
            <a:r>
              <a:rPr lang="en-US" sz="1600" b="1" dirty="0" smtClean="0">
                <a:solidFill>
                  <a:schemeClr val="bg1"/>
                </a:solidFill>
              </a:rPr>
              <a:t>3.7%), but the gap has narrowing.  Lost-time medical severities appear to on the rise again. </a:t>
            </a:r>
            <a:endParaRPr lang="en-US" sz="1600" b="1" dirty="0">
              <a:solidFill>
                <a:schemeClr val="bg1"/>
              </a:solidFill>
            </a:endParaRPr>
          </a:p>
        </p:txBody>
      </p:sp>
    </p:spTree>
    <p:extLst>
      <p:ext uri="{BB962C8B-B14F-4D97-AF65-F5344CB8AC3E}">
        <p14:creationId xmlns:p14="http://schemas.microsoft.com/office/powerpoint/2010/main" val="321956934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7" grpId="0" animBg="1"/>
    </p:bldLst>
  </p:timing>
</p:sld>
</file>

<file path=ppt/slides/slide9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extLst/>
          </p:nvPr>
        </p:nvGraphicFramePr>
        <p:xfrm>
          <a:off x="-34644" y="1162050"/>
          <a:ext cx="8977313" cy="5695950"/>
        </p:xfrm>
        <a:graphic>
          <a:graphicData uri="http://schemas.openxmlformats.org/presentationml/2006/ole">
            <mc:AlternateContent xmlns:mc="http://schemas.openxmlformats.org/markup-compatibility/2006">
              <mc:Choice xmlns:v="urn:schemas-microsoft-com:vml" Requires="v">
                <p:oleObj spid="_x0000_s28557316" name="Chart" r:id="rId3" imgW="8658401" imgH="5524639" progId="MSGraph.Chart.8">
                  <p:embed followColorScheme="full"/>
                </p:oleObj>
              </mc:Choice>
              <mc:Fallback>
                <p:oleObj name="Chart" r:id="rId3" imgW="8658401" imgH="5524639" progId="MSGraph.Chart.8">
                  <p:embed followColorScheme="full"/>
                  <p:pic>
                    <p:nvPicPr>
                      <p:cNvPr id="0" name=""/>
                      <p:cNvPicPr>
                        <a:picLocks noChangeAspect="1" noChangeArrowheads="1"/>
                      </p:cNvPicPr>
                      <p:nvPr/>
                    </p:nvPicPr>
                    <p:blipFill>
                      <a:blip r:embed="rId4"/>
                      <a:srcRect/>
                      <a:stretch>
                        <a:fillRect/>
                      </a:stretch>
                    </p:blipFill>
                    <p:spPr bwMode="auto">
                      <a:xfrm>
                        <a:off x="-34644" y="1162050"/>
                        <a:ext cx="8977313" cy="569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1" name="Rectangle 3"/>
          <p:cNvSpPr>
            <a:spLocks noGrp="1" noChangeArrowheads="1"/>
          </p:cNvSpPr>
          <p:nvPr>
            <p:ph type="title" idx="4294967295"/>
          </p:nvPr>
        </p:nvSpPr>
        <p:spPr>
          <a:xfrm>
            <a:off x="109950" y="0"/>
            <a:ext cx="7608887" cy="965200"/>
          </a:xfrm>
        </p:spPr>
        <p:txBody>
          <a:bodyPr lIns="92075" tIns="46038" rIns="92075" bIns="46038" anchor="b"/>
          <a:lstStyle/>
          <a:p>
            <a:pPr>
              <a:lnSpc>
                <a:spcPct val="85000"/>
              </a:lnSpc>
            </a:pPr>
            <a:r>
              <a:rPr lang="en-US" dirty="0" smtClean="0"/>
              <a:t>Medical Cost Inflation vs. Overall CPI, 1995 – 2014*</a:t>
            </a:r>
            <a:endParaRPr lang="en-US" sz="2100" dirty="0" smtClean="0"/>
          </a:p>
        </p:txBody>
      </p:sp>
      <p:sp>
        <p:nvSpPr>
          <p:cNvPr id="53252" name="Rectangle 4"/>
          <p:cNvSpPr>
            <a:spLocks noChangeArrowheads="1"/>
          </p:cNvSpPr>
          <p:nvPr/>
        </p:nvSpPr>
        <p:spPr bwMode="auto">
          <a:xfrm>
            <a:off x="0" y="6338886"/>
            <a:ext cx="6881692" cy="431529"/>
          </a:xfrm>
          <a:prstGeom prst="rect">
            <a:avLst/>
          </a:prstGeom>
          <a:noFill/>
          <a:ln w="9525">
            <a:noFill/>
            <a:miter lim="800000"/>
            <a:headEnd/>
            <a:tailEnd/>
          </a:ln>
        </p:spPr>
        <p:txBody>
          <a:bodyPr wrap="none" lIns="92075" tIns="46038" rIns="92075" bIns="46038">
            <a:spAutoFit/>
          </a:bodyPr>
          <a:lstStyle/>
          <a:p>
            <a:pPr eaLnBrk="0" hangingPunct="0"/>
            <a:r>
              <a:rPr lang="en-US" sz="1100" dirty="0" smtClean="0"/>
              <a:t>*July 2014 compared to July 2013.</a:t>
            </a:r>
          </a:p>
          <a:p>
            <a:pPr eaLnBrk="0" hangingPunct="0"/>
            <a:r>
              <a:rPr lang="en-US" sz="1100" dirty="0" smtClean="0"/>
              <a:t>Sources</a:t>
            </a:r>
            <a:r>
              <a:rPr lang="en-US" sz="1100" dirty="0"/>
              <a:t>:  Med CPI from US Bureau of Labor Statistics, WC med severity from NCCI based on NCCI states.</a:t>
            </a:r>
          </a:p>
        </p:txBody>
      </p:sp>
      <p:sp>
        <p:nvSpPr>
          <p:cNvPr id="6487045" name="Text Box 5"/>
          <p:cNvSpPr txBox="1">
            <a:spLocks noChangeArrowheads="1"/>
          </p:cNvSpPr>
          <p:nvPr/>
        </p:nvSpPr>
        <p:spPr bwMode="auto">
          <a:xfrm rot="10800000">
            <a:off x="8353425" y="1905000"/>
            <a:ext cx="428625" cy="1066800"/>
          </a:xfrm>
          <a:prstGeom prst="rect">
            <a:avLst/>
          </a:prstGeom>
          <a:noFill/>
          <a:ln w="9525">
            <a:noFill/>
            <a:miter lim="800000"/>
            <a:headEnd/>
            <a:tailEnd/>
          </a:ln>
        </p:spPr>
        <p:txBody>
          <a:bodyPr rot="10800000" vert="eaVert" lIns="92075" tIns="46038" rIns="92075" bIns="46038">
            <a:spAutoFit/>
          </a:bodyPr>
          <a:lstStyle/>
          <a:p>
            <a:pPr algn="ctr" eaLnBrk="0" hangingPunct="0">
              <a:spcBef>
                <a:spcPct val="50000"/>
              </a:spcBef>
              <a:buClr>
                <a:srgbClr val="FF3300"/>
              </a:buClr>
              <a:buFont typeface="Wingdings" pitchFamily="2" charset="2"/>
              <a:buNone/>
            </a:pPr>
            <a:endParaRPr lang="en-US" sz="1600" b="1">
              <a:latin typeface="Times New Roman" pitchFamily="18" charset="0"/>
            </a:endParaRPr>
          </a:p>
        </p:txBody>
      </p:sp>
      <p:sp>
        <p:nvSpPr>
          <p:cNvPr id="8" name="Text Box 17"/>
          <p:cNvSpPr txBox="1">
            <a:spLocks noChangeArrowheads="1"/>
          </p:cNvSpPr>
          <p:nvPr/>
        </p:nvSpPr>
        <p:spPr bwMode="auto">
          <a:xfrm>
            <a:off x="1598612" y="4192207"/>
            <a:ext cx="4229029" cy="1200329"/>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Average Annual Growth Average</a:t>
            </a:r>
            <a:r>
              <a:rPr lang="en-US" b="1" u="sng" dirty="0" smtClean="0">
                <a:solidFill>
                  <a:srgbClr val="FFFFFF"/>
                </a:solidFill>
              </a:rPr>
              <a:t> 1995 – 2013</a:t>
            </a:r>
          </a:p>
          <a:p>
            <a:pPr algn="ctr" fontAlgn="base">
              <a:spcBef>
                <a:spcPct val="0"/>
              </a:spcBef>
              <a:spcAft>
                <a:spcPct val="0"/>
              </a:spcAft>
            </a:pPr>
            <a:r>
              <a:rPr lang="en-US" b="1" dirty="0" smtClean="0">
                <a:solidFill>
                  <a:srgbClr val="FFFFFF"/>
                </a:solidFill>
                <a:latin typeface="Arial" charset="0"/>
                <a:cs typeface="Arial" charset="0"/>
              </a:rPr>
              <a:t>Healthcare: 3.8%</a:t>
            </a:r>
          </a:p>
          <a:p>
            <a:pPr algn="ctr" fontAlgn="base">
              <a:spcBef>
                <a:spcPct val="0"/>
              </a:spcBef>
              <a:spcAft>
                <a:spcPct val="0"/>
              </a:spcAft>
            </a:pPr>
            <a:r>
              <a:rPr lang="en-US" b="1" dirty="0" smtClean="0">
                <a:solidFill>
                  <a:srgbClr val="FFFFFF"/>
                </a:solidFill>
              </a:rPr>
              <a:t>Total Nonfarm: 2.4%</a:t>
            </a:r>
            <a:endParaRPr lang="en-US" b="1" dirty="0">
              <a:solidFill>
                <a:srgbClr val="FFFFFF"/>
              </a:solidFill>
              <a:latin typeface="Arial" charset="0"/>
              <a:cs typeface="Arial" charset="0"/>
            </a:endParaRPr>
          </a:p>
        </p:txBody>
      </p:sp>
      <p:sp>
        <p:nvSpPr>
          <p:cNvPr id="9" name="AutoShape 8"/>
          <p:cNvSpPr>
            <a:spLocks noChangeArrowheads="1"/>
          </p:cNvSpPr>
          <p:nvPr/>
        </p:nvSpPr>
        <p:spPr bwMode="blackWhite">
          <a:xfrm>
            <a:off x="5503081" y="1073150"/>
            <a:ext cx="3471862" cy="788987"/>
          </a:xfrm>
          <a:prstGeom prst="wedgeRectCallout">
            <a:avLst>
              <a:gd name="adj1" fmla="val 42801"/>
              <a:gd name="adj2" fmla="val 19924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Though moderating, medical inflation will continue to exceed inflation in the overall economy</a:t>
            </a:r>
            <a:endParaRPr lang="en-US" sz="16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79183963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9" grpId="0" animBg="1"/>
    </p:bld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251152" y="90488"/>
            <a:ext cx="7400925" cy="860425"/>
          </a:xfrm>
        </p:spPr>
        <p:txBody>
          <a:bodyPr/>
          <a:lstStyle/>
          <a:p>
            <a:r>
              <a:rPr lang="en-US" dirty="0" smtClean="0"/>
              <a:t>U.S. Health Care Expenditures,</a:t>
            </a:r>
            <a:br>
              <a:rPr lang="en-US" dirty="0" smtClean="0"/>
            </a:br>
            <a:r>
              <a:rPr lang="en-US" dirty="0" smtClean="0"/>
              <a:t>1965–2022F</a:t>
            </a:r>
          </a:p>
        </p:txBody>
      </p:sp>
      <p:graphicFrame>
        <p:nvGraphicFramePr>
          <p:cNvPr id="2" name="Object 3"/>
          <p:cNvGraphicFramePr>
            <a:graphicFrameLocks noGrp="1"/>
          </p:cNvGraphicFramePr>
          <p:nvPr>
            <p:ph idx="4294967295"/>
            <p:extLst/>
          </p:nvPr>
        </p:nvGraphicFramePr>
        <p:xfrm>
          <a:off x="395288" y="1595343"/>
          <a:ext cx="8464550" cy="3986213"/>
        </p:xfrm>
        <a:graphic>
          <a:graphicData uri="http://schemas.openxmlformats.org/drawingml/2006/chart">
            <c:chart xmlns:c="http://schemas.openxmlformats.org/drawingml/2006/chart" xmlns:r="http://schemas.openxmlformats.org/officeDocument/2006/relationships" r:id="rId3"/>
          </a:graphicData>
        </a:graphic>
      </p:graphicFrame>
      <p:sp>
        <p:nvSpPr>
          <p:cNvPr id="321541" name="Rectangle 5"/>
          <p:cNvSpPr>
            <a:spLocks noChangeArrowheads="1"/>
          </p:cNvSpPr>
          <p:nvPr/>
        </p:nvSpPr>
        <p:spPr bwMode="blackWhite">
          <a:xfrm>
            <a:off x="762000" y="5609968"/>
            <a:ext cx="7750776" cy="77778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rPr>
              <a:t>U.S. health care expenditures have been on a relentless climb for most of the past half century, far outstripping population growth, inflation of GDP growth</a:t>
            </a:r>
            <a:endParaRPr lang="en-US" b="1" dirty="0">
              <a:solidFill>
                <a:srgbClr val="FFFFFF"/>
              </a:solidFill>
              <a:latin typeface="Arial" charset="0"/>
              <a:cs typeface="Arial" charset="0"/>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103D1549-189B-430A-BC2E-B6FA9183E25C}" type="slidenum">
              <a:rPr lang="en-US" smtClean="0"/>
              <a:pPr>
                <a:defRPr/>
              </a:pPr>
              <a:t>97</a:t>
            </a:fld>
            <a:endParaRPr lang="en-US"/>
          </a:p>
        </p:txBody>
      </p:sp>
      <p:sp>
        <p:nvSpPr>
          <p:cNvPr id="10" name="AutoShape 8"/>
          <p:cNvSpPr>
            <a:spLocks noChangeArrowheads="1"/>
          </p:cNvSpPr>
          <p:nvPr/>
        </p:nvSpPr>
        <p:spPr bwMode="blackWhite">
          <a:xfrm>
            <a:off x="1959542" y="1326592"/>
            <a:ext cx="3436373" cy="2071516"/>
          </a:xfrm>
          <a:prstGeom prst="wedgeRectCallout">
            <a:avLst>
              <a:gd name="adj1" fmla="val 110410"/>
              <a:gd name="adj2" fmla="val 2793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From 1965 through 2013, US  health care expenditures had increased by 69 fold.  Population growth over the same period increased by a factor of just 1.6.  By 2022, health spending will have increased 119 fold.</a:t>
            </a:r>
            <a:endParaRPr lang="en-US" b="1" i="1" dirty="0">
              <a:solidFill>
                <a:schemeClr val="bg1"/>
              </a:solidFill>
              <a:cs typeface="+mn-cs"/>
            </a:endParaRPr>
          </a:p>
        </p:txBody>
      </p:sp>
      <p:sp>
        <p:nvSpPr>
          <p:cNvPr id="11" name="Rectangle 7"/>
          <p:cNvSpPr>
            <a:spLocks noChangeArrowheads="1"/>
          </p:cNvSpPr>
          <p:nvPr/>
        </p:nvSpPr>
        <p:spPr bwMode="black">
          <a:xfrm>
            <a:off x="185738" y="1155700"/>
            <a:ext cx="1023937" cy="221599"/>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Billions</a:t>
            </a:r>
            <a:endParaRPr lang="en-US" sz="1600" b="1" dirty="0">
              <a:solidFill>
                <a:srgbClr val="225A7A"/>
              </a:solidFill>
              <a:latin typeface="Arial" charset="0"/>
              <a:cs typeface="Arial" charset="0"/>
            </a:endParaRPr>
          </a:p>
        </p:txBody>
      </p:sp>
      <p:sp>
        <p:nvSpPr>
          <p:cNvPr id="12" name="Rectangle 4"/>
          <p:cNvSpPr>
            <a:spLocks noChangeArrowheads="1"/>
          </p:cNvSpPr>
          <p:nvPr/>
        </p:nvSpPr>
        <p:spPr bwMode="auto">
          <a:xfrm>
            <a:off x="0" y="6387748"/>
            <a:ext cx="9144000" cy="416141"/>
          </a:xfrm>
          <a:prstGeom prst="rect">
            <a:avLst/>
          </a:prstGeom>
          <a:noFill/>
          <a:ln w="9525">
            <a:noFill/>
            <a:miter lim="800000"/>
            <a:headEnd/>
            <a:tailEnd/>
          </a:ln>
        </p:spPr>
        <p:txBody>
          <a:bodyPr lIns="92075" tIns="46038" rIns="92075" bIns="46038">
            <a:spAutoFit/>
          </a:bodyPr>
          <a:lstStyle/>
          <a:p>
            <a:r>
              <a:rPr lang="en-US" sz="1050" dirty="0" smtClean="0">
                <a:solidFill>
                  <a:srgbClr val="000000"/>
                </a:solidFill>
              </a:rPr>
              <a:t>Sources:  Centers for Medicare &amp; Medicaid Services, Office of the Actuary </a:t>
            </a:r>
            <a:r>
              <a:rPr lang="en-US" sz="1050" dirty="0">
                <a:solidFill>
                  <a:srgbClr val="000000"/>
                </a:solidFill>
              </a:rPr>
              <a:t>at </a:t>
            </a:r>
            <a:r>
              <a:rPr lang="en-US" sz="1050" dirty="0">
                <a:solidFill>
                  <a:srgbClr val="000000"/>
                </a:solidFill>
                <a:hlinkClick r:id="rId4"/>
              </a:rPr>
              <a:t>http://</a:t>
            </a:r>
            <a:r>
              <a:rPr lang="en-US" sz="1050" dirty="0" smtClean="0">
                <a:solidFill>
                  <a:srgbClr val="000000"/>
                </a:solidFill>
                <a:hlinkClick r:id="rId4"/>
              </a:rPr>
              <a:t>www.cms.gov/Research-Statistics-Data-and-Systems/Statistics-Trends-and-Reports/NationalHealthExpendData/NationalHealthAccountsProjected.html</a:t>
            </a:r>
            <a:r>
              <a:rPr lang="en-US" sz="1050" dirty="0" smtClean="0">
                <a:solidFill>
                  <a:srgbClr val="000000"/>
                </a:solidFill>
              </a:rPr>
              <a:t> accessed 3/14/14; Insurance </a:t>
            </a:r>
            <a:r>
              <a:rPr lang="en-US" sz="1050" dirty="0">
                <a:solidFill>
                  <a:srgbClr val="000000"/>
                </a:solidFill>
              </a:rPr>
              <a:t>Information </a:t>
            </a:r>
            <a:r>
              <a:rPr lang="en-US" sz="1050" dirty="0" smtClean="0">
                <a:solidFill>
                  <a:srgbClr val="000000"/>
                </a:solidFill>
              </a:rPr>
              <a:t>Institute.</a:t>
            </a:r>
            <a:endParaRPr lang="en-US" sz="1050" dirty="0">
              <a:solidFill>
                <a:srgbClr val="000000"/>
              </a:solidFill>
            </a:endParaRPr>
          </a:p>
        </p:txBody>
      </p:sp>
    </p:spTree>
    <p:extLst>
      <p:ext uri="{BB962C8B-B14F-4D97-AF65-F5344CB8AC3E}">
        <p14:creationId xmlns:p14="http://schemas.microsoft.com/office/powerpoint/2010/main" val="35203843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10" grpId="0" animBg="1"/>
    </p:bldLst>
  </p:timing>
</p:sld>
</file>

<file path=ppt/slides/slide9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extLst/>
          </p:nvPr>
        </p:nvGraphicFramePr>
        <p:xfrm>
          <a:off x="-29496" y="1192306"/>
          <a:ext cx="8915400" cy="5889625"/>
        </p:xfrm>
        <a:graphic>
          <a:graphicData uri="http://schemas.openxmlformats.org/presentationml/2006/ole">
            <mc:AlternateContent xmlns:mc="http://schemas.openxmlformats.org/markup-compatibility/2006">
              <mc:Choice xmlns:v="urn:schemas-microsoft-com:vml" Requires="v">
                <p:oleObj spid="_x0000_s28558340" name="Chart" r:id="rId5" imgW="8258103" imgH="5515079" progId="MSGraph.Chart.8">
                  <p:embed followColorScheme="full"/>
                </p:oleObj>
              </mc:Choice>
              <mc:Fallback>
                <p:oleObj name="Chart" r:id="rId5" imgW="8258103" imgH="5515079" progId="MSGraph.Chart.8">
                  <p:embed followColorScheme="full"/>
                  <p:pic>
                    <p:nvPicPr>
                      <p:cNvPr id="0" name=""/>
                      <p:cNvPicPr>
                        <a:picLocks noChangeAspect="1" noChangeArrowheads="1"/>
                      </p:cNvPicPr>
                      <p:nvPr/>
                    </p:nvPicPr>
                    <p:blipFill>
                      <a:blip r:embed="rId6"/>
                      <a:srcRect/>
                      <a:stretch>
                        <a:fillRect/>
                      </a:stretch>
                    </p:blipFill>
                    <p:spPr bwMode="auto">
                      <a:xfrm>
                        <a:off x="-29496" y="1192306"/>
                        <a:ext cx="8915400" cy="588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47011" name="Rectangle 3"/>
          <p:cNvSpPr>
            <a:spLocks noGrp="1" noChangeArrowheads="1"/>
          </p:cNvSpPr>
          <p:nvPr>
            <p:ph type="title"/>
          </p:nvPr>
        </p:nvSpPr>
        <p:spPr>
          <a:xfrm>
            <a:off x="228164" y="0"/>
            <a:ext cx="7848600" cy="1143000"/>
          </a:xfrm>
        </p:spPr>
        <p:txBody>
          <a:bodyPr/>
          <a:lstStyle/>
          <a:p>
            <a:r>
              <a:rPr lang="en-US" dirty="0" smtClean="0"/>
              <a:t>National Health Care Expenditures as a Share of GDP, 1965 – 2022F*</a:t>
            </a:r>
          </a:p>
        </p:txBody>
      </p:sp>
      <p:sp>
        <p:nvSpPr>
          <p:cNvPr id="5547012" name="Rectangle 4"/>
          <p:cNvSpPr>
            <a:spLocks noChangeArrowheads="1"/>
          </p:cNvSpPr>
          <p:nvPr/>
        </p:nvSpPr>
        <p:spPr bwMode="auto">
          <a:xfrm>
            <a:off x="0" y="6350677"/>
            <a:ext cx="9144000" cy="416141"/>
          </a:xfrm>
          <a:prstGeom prst="rect">
            <a:avLst/>
          </a:prstGeom>
          <a:noFill/>
          <a:ln w="9525">
            <a:noFill/>
            <a:miter lim="800000"/>
            <a:headEnd/>
            <a:tailEnd/>
          </a:ln>
        </p:spPr>
        <p:txBody>
          <a:bodyPr lIns="92075" tIns="46038" rIns="92075" bIns="46038">
            <a:spAutoFit/>
          </a:bodyPr>
          <a:lstStyle/>
          <a:p>
            <a:r>
              <a:rPr lang="en-US" sz="1050" dirty="0" smtClean="0">
                <a:solidFill>
                  <a:srgbClr val="000000"/>
                </a:solidFill>
              </a:rPr>
              <a:t>Sources:  Centers for Medicare &amp; Medicaid Services, Office of the Actuary </a:t>
            </a:r>
            <a:r>
              <a:rPr lang="en-US" sz="1050" dirty="0">
                <a:solidFill>
                  <a:srgbClr val="000000"/>
                </a:solidFill>
              </a:rPr>
              <a:t>at </a:t>
            </a:r>
            <a:r>
              <a:rPr lang="en-US" sz="1050" dirty="0">
                <a:solidFill>
                  <a:srgbClr val="000000"/>
                </a:solidFill>
                <a:hlinkClick r:id="rId7"/>
              </a:rPr>
              <a:t>http://</a:t>
            </a:r>
            <a:r>
              <a:rPr lang="en-US" sz="1050" dirty="0" smtClean="0">
                <a:solidFill>
                  <a:srgbClr val="000000"/>
                </a:solidFill>
                <a:hlinkClick r:id="rId7"/>
              </a:rPr>
              <a:t>www.cms.gov/Research-Statistics-Data-and-Systems/Statistics-Trends-and-Reports/NationalHealthExpendData/NationalHealthAccountsProjected.html</a:t>
            </a:r>
            <a:r>
              <a:rPr lang="en-US" sz="1050" dirty="0" smtClean="0">
                <a:solidFill>
                  <a:srgbClr val="000000"/>
                </a:solidFill>
              </a:rPr>
              <a:t> accessed 3/14/14; Insurance </a:t>
            </a:r>
            <a:r>
              <a:rPr lang="en-US" sz="1050" dirty="0">
                <a:solidFill>
                  <a:srgbClr val="000000"/>
                </a:solidFill>
              </a:rPr>
              <a:t>Information </a:t>
            </a:r>
            <a:r>
              <a:rPr lang="en-US" sz="1050" dirty="0" smtClean="0">
                <a:solidFill>
                  <a:srgbClr val="000000"/>
                </a:solidFill>
              </a:rPr>
              <a:t>Institute.</a:t>
            </a:r>
            <a:endParaRPr lang="en-US" sz="1050" dirty="0">
              <a:solidFill>
                <a:srgbClr val="000000"/>
              </a:solidFill>
            </a:endParaRPr>
          </a:p>
        </p:txBody>
      </p:sp>
      <p:sp>
        <p:nvSpPr>
          <p:cNvPr id="5547022" name="Rectangle 14"/>
          <p:cNvSpPr>
            <a:spLocks noChangeArrowheads="1"/>
          </p:cNvSpPr>
          <p:nvPr/>
        </p:nvSpPr>
        <p:spPr bwMode="auto">
          <a:xfrm>
            <a:off x="785255" y="4554934"/>
            <a:ext cx="174532" cy="231437"/>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3" name="Rectangle 15"/>
          <p:cNvSpPr>
            <a:spLocks noChangeArrowheads="1"/>
          </p:cNvSpPr>
          <p:nvPr/>
        </p:nvSpPr>
        <p:spPr bwMode="auto">
          <a:xfrm>
            <a:off x="2693139" y="3922763"/>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26" name="PPTShape_1"/>
          <p:cNvSpPr>
            <a:spLocks noChangeArrowheads="1"/>
          </p:cNvSpPr>
          <p:nvPr/>
        </p:nvSpPr>
        <p:spPr bwMode="auto">
          <a:xfrm>
            <a:off x="872238" y="4967326"/>
            <a:ext cx="942171" cy="668338"/>
          </a:xfrm>
          <a:prstGeom prst="wedgeRectCallout">
            <a:avLst>
              <a:gd name="adj1" fmla="val -38958"/>
              <a:gd name="adj2" fmla="val -65994"/>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1965 5.8%</a:t>
            </a:r>
            <a:endParaRPr lang="en-US" sz="1200" dirty="0">
              <a:solidFill>
                <a:srgbClr val="FFFFFF"/>
              </a:solidFill>
              <a:latin typeface="Arial" charset="0"/>
              <a:cs typeface="Arial" charset="0"/>
            </a:endParaRPr>
          </a:p>
        </p:txBody>
      </p:sp>
      <p:sp>
        <p:nvSpPr>
          <p:cNvPr id="3097" name="Text Box 17"/>
          <p:cNvSpPr txBox="1">
            <a:spLocks noChangeArrowheads="1"/>
          </p:cNvSpPr>
          <p:nvPr/>
        </p:nvSpPr>
        <p:spPr bwMode="auto">
          <a:xfrm>
            <a:off x="959787" y="1513108"/>
            <a:ext cx="4229029" cy="1200329"/>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Health care expenditures as a share of GDP rose from 5.8% in 1965 to 18.0% in 2013 and are expected to reach 19.9% of GDP by 2022</a:t>
            </a:r>
            <a:endParaRPr lang="en-US" b="1" dirty="0">
              <a:solidFill>
                <a:srgbClr val="FFFFFF"/>
              </a:solidFill>
              <a:latin typeface="Arial" charset="0"/>
              <a:cs typeface="Arial" charset="0"/>
            </a:endParaRPr>
          </a:p>
        </p:txBody>
      </p:sp>
      <p:sp>
        <p:nvSpPr>
          <p:cNvPr id="3098" name="Rectangle 7"/>
          <p:cNvSpPr>
            <a:spLocks noChangeArrowheads="1"/>
          </p:cNvSpPr>
          <p:nvPr/>
        </p:nvSpPr>
        <p:spPr bwMode="black">
          <a:xfrm>
            <a:off x="185738" y="1155700"/>
            <a:ext cx="1023937" cy="222250"/>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of GDP</a:t>
            </a:r>
            <a:endParaRPr lang="en-US" sz="1600" b="1" dirty="0">
              <a:solidFill>
                <a:srgbClr val="225A7A"/>
              </a:solidFill>
              <a:latin typeface="Arial" charset="0"/>
              <a:cs typeface="Arial" charset="0"/>
            </a:endParaRPr>
          </a:p>
        </p:txBody>
      </p:sp>
      <p:sp>
        <p:nvSpPr>
          <p:cNvPr id="29" name="AutoShape 8"/>
          <p:cNvSpPr>
            <a:spLocks noChangeArrowheads="1"/>
          </p:cNvSpPr>
          <p:nvPr/>
        </p:nvSpPr>
        <p:spPr bwMode="blackWhite">
          <a:xfrm>
            <a:off x="7925724" y="2037097"/>
            <a:ext cx="1189703" cy="659324"/>
          </a:xfrm>
          <a:prstGeom prst="wedgeRectCallout">
            <a:avLst>
              <a:gd name="adj1" fmla="val 11784"/>
              <a:gd name="adj2" fmla="val -9289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2022 19.9%</a:t>
            </a:r>
            <a:endParaRPr lang="en-US" b="1" dirty="0">
              <a:solidFill>
                <a:srgbClr val="FFFFFF"/>
              </a:solidFill>
              <a:latin typeface="Arial" pitchFamily="34" charset="0"/>
              <a:cs typeface="Arial" pitchFamily="34" charset="0"/>
            </a:endParaRPr>
          </a:p>
        </p:txBody>
      </p:sp>
      <p:sp>
        <p:nvSpPr>
          <p:cNvPr id="31" name="PPTShape_1"/>
          <p:cNvSpPr>
            <a:spLocks noChangeArrowheads="1"/>
          </p:cNvSpPr>
          <p:nvPr/>
        </p:nvSpPr>
        <p:spPr bwMode="auto">
          <a:xfrm>
            <a:off x="2199034" y="4454418"/>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1980: 9.2%</a:t>
            </a:r>
            <a:endParaRPr lang="en-US" sz="1200" dirty="0">
              <a:solidFill>
                <a:srgbClr val="FFFFFF"/>
              </a:solidFill>
              <a:latin typeface="Arial" charset="0"/>
              <a:cs typeface="Arial" charset="0"/>
            </a:endParaRPr>
          </a:p>
        </p:txBody>
      </p:sp>
      <p:sp>
        <p:nvSpPr>
          <p:cNvPr id="32" name="Rectangle 15"/>
          <p:cNvSpPr>
            <a:spLocks noChangeArrowheads="1"/>
          </p:cNvSpPr>
          <p:nvPr/>
        </p:nvSpPr>
        <p:spPr bwMode="auto">
          <a:xfrm>
            <a:off x="4183076" y="3116990"/>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3" name="PPTShape_1"/>
          <p:cNvSpPr>
            <a:spLocks noChangeArrowheads="1"/>
          </p:cNvSpPr>
          <p:nvPr/>
        </p:nvSpPr>
        <p:spPr bwMode="auto">
          <a:xfrm>
            <a:off x="3711987" y="3663544"/>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1990: 12.5%</a:t>
            </a:r>
            <a:endParaRPr lang="en-US" sz="1200" dirty="0">
              <a:solidFill>
                <a:srgbClr val="FFFFFF"/>
              </a:solidFill>
              <a:latin typeface="Arial" charset="0"/>
              <a:cs typeface="Arial" charset="0"/>
            </a:endParaRPr>
          </a:p>
        </p:txBody>
      </p:sp>
      <p:sp>
        <p:nvSpPr>
          <p:cNvPr id="34" name="Rectangle 15"/>
          <p:cNvSpPr>
            <a:spLocks noChangeArrowheads="1"/>
          </p:cNvSpPr>
          <p:nvPr/>
        </p:nvSpPr>
        <p:spPr bwMode="auto">
          <a:xfrm>
            <a:off x="5544283" y="2829134"/>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5" name="PPTShape_1"/>
          <p:cNvSpPr>
            <a:spLocks noChangeArrowheads="1"/>
          </p:cNvSpPr>
          <p:nvPr/>
        </p:nvSpPr>
        <p:spPr bwMode="auto">
          <a:xfrm>
            <a:off x="5092000" y="3358768"/>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2000: 13.8%</a:t>
            </a:r>
            <a:endParaRPr lang="en-US" sz="1200" dirty="0">
              <a:solidFill>
                <a:srgbClr val="FFFFFF"/>
              </a:solidFill>
              <a:latin typeface="Arial" charset="0"/>
              <a:cs typeface="Arial" charset="0"/>
            </a:endParaRPr>
          </a:p>
        </p:txBody>
      </p:sp>
      <p:sp>
        <p:nvSpPr>
          <p:cNvPr id="36" name="Rectangle 15"/>
          <p:cNvSpPr>
            <a:spLocks noChangeArrowheads="1"/>
          </p:cNvSpPr>
          <p:nvPr/>
        </p:nvSpPr>
        <p:spPr bwMode="auto">
          <a:xfrm>
            <a:off x="6903329" y="1925774"/>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7" name="PPTShape_1"/>
          <p:cNvSpPr>
            <a:spLocks noChangeArrowheads="1"/>
          </p:cNvSpPr>
          <p:nvPr/>
        </p:nvSpPr>
        <p:spPr bwMode="auto">
          <a:xfrm>
            <a:off x="6274549" y="2553706"/>
            <a:ext cx="942171" cy="573144"/>
          </a:xfrm>
          <a:prstGeom prst="wedgeRectCallout">
            <a:avLst>
              <a:gd name="adj1" fmla="val 24023"/>
              <a:gd name="adj2" fmla="val -123701"/>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2010: 17.9%</a:t>
            </a:r>
            <a:endParaRPr lang="en-US" sz="1200" dirty="0">
              <a:solidFill>
                <a:srgbClr val="FFFFFF"/>
              </a:solidFill>
              <a:latin typeface="Arial" charset="0"/>
              <a:cs typeface="Arial" charset="0"/>
            </a:endParaRPr>
          </a:p>
        </p:txBody>
      </p:sp>
      <p:sp>
        <p:nvSpPr>
          <p:cNvPr id="38" name="Rectangle 15"/>
          <p:cNvSpPr>
            <a:spLocks noChangeArrowheads="1"/>
          </p:cNvSpPr>
          <p:nvPr/>
        </p:nvSpPr>
        <p:spPr bwMode="auto">
          <a:xfrm>
            <a:off x="8520575" y="1505006"/>
            <a:ext cx="147312" cy="181036"/>
          </a:xfrm>
          <a:prstGeom prst="rect">
            <a:avLst/>
          </a:prstGeom>
          <a:noFill/>
          <a:ln w="38100">
            <a:solidFill>
              <a:srgbClr val="FFC0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9" name="AutoShape 8"/>
          <p:cNvSpPr>
            <a:spLocks noChangeArrowheads="1"/>
          </p:cNvSpPr>
          <p:nvPr/>
        </p:nvSpPr>
        <p:spPr bwMode="blackWhite">
          <a:xfrm>
            <a:off x="6821670" y="3922763"/>
            <a:ext cx="2178996" cy="1712901"/>
          </a:xfrm>
          <a:prstGeom prst="wedgeRectCallout">
            <a:avLst>
              <a:gd name="adj1" fmla="val -26428"/>
              <a:gd name="adj2" fmla="val -1575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Since 2009, heath expenditures as a % of GDP have flattened out at about 18%--the question is why and will it last?</a:t>
            </a:r>
            <a:endParaRPr lang="en-US" sz="1600" b="1" dirty="0">
              <a:solidFill>
                <a:srgbClr val="FFFFFF"/>
              </a:solidFill>
              <a:latin typeface="Arial" pitchFamily="34" charset="0"/>
              <a:cs typeface="Arial" pitchFamily="34" charset="0"/>
            </a:endParaRPr>
          </a:p>
        </p:txBody>
      </p:sp>
    </p:spTree>
    <p:custDataLst>
      <p:tags r:id="rId2"/>
    </p:custDataLst>
    <p:extLst>
      <p:ext uri="{BB962C8B-B14F-4D97-AF65-F5344CB8AC3E}">
        <p14:creationId xmlns:p14="http://schemas.microsoft.com/office/powerpoint/2010/main" val="2767445610"/>
      </p:ext>
    </p:extLst>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99</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585787" y="1823781"/>
            <a:ext cx="8239125"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400" b="1" dirty="0" smtClean="0">
                <a:solidFill>
                  <a:srgbClr val="FFFFFF"/>
                </a:solidFill>
              </a:rPr>
              <a:t>Insured Catastrophe Losses</a:t>
            </a:r>
          </a:p>
        </p:txBody>
      </p:sp>
      <p:sp>
        <p:nvSpPr>
          <p:cNvPr id="7" name="TextBox 5"/>
          <p:cNvSpPr txBox="1">
            <a:spLocks noChangeArrowheads="1"/>
          </p:cNvSpPr>
          <p:nvPr/>
        </p:nvSpPr>
        <p:spPr bwMode="auto">
          <a:xfrm>
            <a:off x="245297" y="4000244"/>
            <a:ext cx="8643879" cy="2554545"/>
          </a:xfrm>
          <a:prstGeom prst="rect">
            <a:avLst/>
          </a:prstGeom>
          <a:noFill/>
          <a:ln w="9525">
            <a:noFill/>
            <a:miter lim="800000"/>
            <a:headEnd/>
            <a:tailEnd/>
          </a:ln>
        </p:spPr>
        <p:txBody>
          <a:bodyPr wrap="square">
            <a:spAutoFit/>
          </a:bodyPr>
          <a:lstStyle/>
          <a:p>
            <a:pPr algn="ctr"/>
            <a:r>
              <a:rPr lang="en-US" sz="3200" b="1" dirty="0" smtClean="0">
                <a:solidFill>
                  <a:srgbClr val="225A7A"/>
                </a:solidFill>
              </a:rPr>
              <a:t>2013/14 and YTD 2015 Experienced Below Average CAT Activity After Very High CAT Losses in 2011/12</a:t>
            </a:r>
          </a:p>
          <a:p>
            <a:pPr algn="ctr"/>
            <a:r>
              <a:rPr lang="en-US" sz="3200" b="1" i="1" dirty="0" smtClean="0">
                <a:solidFill>
                  <a:srgbClr val="FF0000"/>
                </a:solidFill>
              </a:rPr>
              <a:t>Winter Storm Losses Far Above Average in 2014 and 2015</a:t>
            </a:r>
            <a:endParaRPr lang="en-US" sz="3200" b="1" i="1" dirty="0">
              <a:solidFill>
                <a:srgbClr val="FF0000"/>
              </a:solidFill>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99</a:t>
            </a:fld>
            <a:endParaRPr lang="en-US"/>
          </a:p>
        </p:txBody>
      </p:sp>
    </p:spTree>
    <p:extLst>
      <p:ext uri="{BB962C8B-B14F-4D97-AF65-F5344CB8AC3E}">
        <p14:creationId xmlns:p14="http://schemas.microsoft.com/office/powerpoint/2010/main" val="83842329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08CH.mp3"/>
  <p:tag name="ELAPSEDTIME" val="36.432"/>
  <p:tag name="ARTICULATE_TITLE_TAG" val="Loss events in the U.S. 1980 – 2014 - Overall and insured losses (annual totals 1980 – 2013 vs. first six months 2014)"/>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30"/>
  <p:tag name="ARTICULATE_USED_LAYOUT" val="6"/>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12.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13.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14.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2.xml><?xml version="1.0" encoding="utf-8"?>
<p:tagLst xmlns:a="http://schemas.openxmlformats.org/drawingml/2006/main" xmlns:r="http://schemas.openxmlformats.org/officeDocument/2006/relationships" xmlns:p="http://schemas.openxmlformats.org/presentationml/2006/main">
  <p:tag name="ARTICULATE_TITLE_TAG" val="P/C Net Income After Taxes"/>
  <p:tag name="ARTICULATE_SLIDE_GUID" val="b36d2394-cab0-4993-8a78-0afe809536e5"/>
  <p:tag name="ARTICULATE_SLIDE_NAV" val="43"/>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3.xml><?xml version="1.0" encoding="utf-8"?>
<p:tagLst xmlns:a="http://schemas.openxmlformats.org/drawingml/2006/main" xmlns:r="http://schemas.openxmlformats.org/officeDocument/2006/relationships" xmlns:p="http://schemas.openxmlformats.org/presentationml/2006/main">
  <p:tag name="ARTICULATE_TITLE_TAG" val="P/C Insurance Industry Combined Ratio"/>
  <p:tag name="ARTICULATE_SLIDE_GUID" val="d597db85-55e1-4188-b89d-d656c2dd132a"/>
  <p:tag name="ARTICULATE_SLIDE_NAV" val="52"/>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4.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5.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6.xml><?xml version="1.0" encoding="utf-8"?>
<p:tagLst xmlns:a="http://schemas.openxmlformats.org/drawingml/2006/main" xmlns:r="http://schemas.openxmlformats.org/officeDocument/2006/relationships" xmlns:p="http://schemas.openxmlformats.org/presentationml/2006/main">
  <p:tag name="ARTICULATE_SLIDE_GUID" val="8d816a7d-974e-4f1a-9550-52aea7948b6c"/>
  <p:tag name="ARTICULATE_SLIDE_NAV" val="48"/>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7.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8.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9.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12CH.mp3"/>
  <p:tag name="ELAPSEDTIME" val="22.152"/>
  <p:tag name="ARTICULATE_TITLE_TAG" val="Loss events in the U.S. 1980 – 2014 - Insured losses due to winter storms*"/>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51"/>
  <p:tag name="ARTICULATE_USED_LAYOUT" val="6"/>
  <p:tag name="ARTICULATE_SLIDE_THUMBNAIL_REFRESH" val="1"/>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2011 AIS">
    <a:dk1>
      <a:sysClr val="windowText" lastClr="000000"/>
    </a:dk1>
    <a:lt1>
      <a:sysClr val="window" lastClr="FFFFFF"/>
    </a:lt1>
    <a:dk2>
      <a:srgbClr val="7F7F7F"/>
    </a:dk2>
    <a:lt2>
      <a:srgbClr val="FFFFFF"/>
    </a:lt2>
    <a:accent1>
      <a:srgbClr val="0F5173"/>
    </a:accent1>
    <a:accent2>
      <a:srgbClr val="00A454"/>
    </a:accent2>
    <a:accent3>
      <a:srgbClr val="2DC8FF"/>
    </a:accent3>
    <a:accent4>
      <a:srgbClr val="CCFF33"/>
    </a:accent4>
    <a:accent5>
      <a:srgbClr val="AB73D5"/>
    </a:accent5>
    <a:accent6>
      <a:srgbClr val="FFC000"/>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224914</TotalTime>
  <Words>10875</Words>
  <Application>Microsoft Office PowerPoint</Application>
  <PresentationFormat>On-screen Show (4:3)</PresentationFormat>
  <Paragraphs>1627</Paragraphs>
  <Slides>152</Slides>
  <Notes>132</Notes>
  <HiddenSlides>48</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152</vt:i4>
      </vt:variant>
    </vt:vector>
  </HeadingPairs>
  <TitlesOfParts>
    <vt:vector size="163" baseType="lpstr">
      <vt:lpstr>ＭＳ Ｐゴシック</vt:lpstr>
      <vt:lpstr>Arial</vt:lpstr>
      <vt:lpstr>Arial </vt:lpstr>
      <vt:lpstr>Calibri</vt:lpstr>
      <vt:lpstr>Symbol</vt:lpstr>
      <vt:lpstr>Times New Roman</vt:lpstr>
      <vt:lpstr>Verdana</vt:lpstr>
      <vt:lpstr>Wingdings</vt:lpstr>
      <vt:lpstr>Default Design</vt:lpstr>
      <vt:lpstr>Chart</vt:lpstr>
      <vt:lpstr>Worksheet</vt:lpstr>
      <vt:lpstr>Property &amp; Casualty Insurance Market Update Trends, Challenges &amp; Opportunities for 2016 and Beyond</vt:lpstr>
      <vt:lpstr>PowerPoint Presentation</vt:lpstr>
      <vt:lpstr>P/C Industry Net Income After Taxes 1991–2015:H1</vt:lpstr>
      <vt:lpstr>ROE: Property/Casualty Insurance by Major Event, 1987–2015E</vt:lpstr>
      <vt:lpstr>P/C Insurance Industry  Combined Ratio, 2001–2015:H1*</vt:lpstr>
      <vt:lpstr>Auto &amp; Home vs. All Lines, Net Written Premium Growth, 2000–2018F</vt:lpstr>
      <vt:lpstr>Distribution of Direct Premiums Written by Segment/Line, 2013</vt:lpstr>
      <vt:lpstr>RNW All Lines by State, 2004-2013 Average: Highest 25 States</vt:lpstr>
      <vt:lpstr>PowerPoint Presentation</vt:lpstr>
      <vt:lpstr>PowerPoint Presentation</vt:lpstr>
      <vt:lpstr>Top Ten Most Expensive And Least Expensive States For Automobile Insurance, 2012 (1)</vt:lpstr>
      <vt:lpstr>PowerPoint Presentation</vt:lpstr>
      <vt:lpstr>PowerPoint Presentation</vt:lpstr>
      <vt:lpstr>PowerPoint Presentation</vt:lpstr>
      <vt:lpstr>Top Ten Most Expensive And Least Expensive States For Homeowners Insurance, 2012 (1)</vt:lpstr>
      <vt:lpstr>PowerPoint Presentation</vt:lpstr>
      <vt:lpstr>Profitability &amp; Politics</vt:lpstr>
      <vt:lpstr>PowerPoint Presentation</vt:lpstr>
      <vt:lpstr>PowerPoint Presentation</vt:lpstr>
      <vt:lpstr>CURRENT ISSUES IN AUTO INSURANCE</vt:lpstr>
      <vt:lpstr>Price Optimization: The Latest</vt:lpstr>
      <vt:lpstr>I.I.I. Actions: NCOIL Hearing Testimony </vt:lpstr>
      <vt:lpstr>Consumer Reports - #fixcarinsurance</vt:lpstr>
      <vt:lpstr>Consumer Reports: I.I.I Response</vt:lpstr>
      <vt:lpstr>PowerPoint Presentation</vt:lpstr>
      <vt:lpstr>CFA’s Conclusion: The ‘Widow Penalty’</vt:lpstr>
      <vt:lpstr>What’s Driving Attacks on the  Insurance Industry?</vt:lpstr>
      <vt:lpstr>Handout for Government Affairs Staff Attending NAIC Meeting </vt:lpstr>
      <vt:lpstr>INVESTMENTS:  THE NEW REALITY</vt:lpstr>
      <vt:lpstr>Property/Casualty Insurance Industry Investment Income: 2000–2015E1</vt:lpstr>
      <vt:lpstr>Distribution of Invested Assets: P/C Insurance Industry, 2013</vt:lpstr>
      <vt:lpstr>U.S. Treasury Security Yields: A Long Downward Trend, 1990–2015*</vt:lpstr>
      <vt:lpstr>Treasury Yield Curves:   Pre-Crisis (July 2007) vs. June 2015 </vt:lpstr>
      <vt:lpstr>Net Yield on Property/Casualty Insurance Invested Assets, 2007–2015*</vt:lpstr>
      <vt:lpstr>Interest Rate Forecasts: 2015 – 2021</vt:lpstr>
      <vt:lpstr>Annual Inflation Rates, (CPI-U, %), 1990–2016F</vt:lpstr>
      <vt:lpstr>P/C Insurer Net Realized  Capital Gains/Losses, 1990-2015:Q2</vt:lpstr>
      <vt:lpstr>Property/Casualty Insurance Industry Investment Gain: 1994–2015:Q21</vt:lpstr>
      <vt:lpstr>PowerPoint Presentation</vt:lpstr>
      <vt:lpstr>PowerPoint Presentation</vt:lpstr>
      <vt:lpstr>Distribution of Bond Maturities, P/C Insurance Industry, 2003-2013</vt:lpstr>
      <vt:lpstr>CAPITAL/CAPACITY </vt:lpstr>
      <vt:lpstr>Policyholder Surplus,  2006:Q4–2015:Q2</vt:lpstr>
      <vt:lpstr>PowerPoint Presentation</vt:lpstr>
      <vt:lpstr>Global Reinsurance Capital (Traditional    and Alternative), 2006 - 2014</vt:lpstr>
      <vt:lpstr>Alternative Capital as a Percentage of Traditional Global Reinsurance Capital</vt:lpstr>
      <vt:lpstr>Catastrophe Bond Issuance and Outstanding: 1997-2015:Q2</vt:lpstr>
      <vt:lpstr>US Property CAT Rate on Line Index &amp; Global Reinsurance ROE</vt:lpstr>
      <vt:lpstr>M&amp;A UPDATE:  A PATH TO GROWTH? </vt:lpstr>
      <vt:lpstr>U.S. INSURANCE MERGERS AND ACQUISITIONS, P/C SECTOR, 1994-2014 (1)</vt:lpstr>
      <vt:lpstr>PowerPoint Presentation</vt:lpstr>
      <vt:lpstr>Net Premium Growth (All P/C Lines): Annual Change, 1971—2015:H1</vt:lpstr>
      <vt:lpstr>PowerPoint Presentation</vt:lpstr>
      <vt:lpstr>Direct Premiums Written: Total P/C Percent Change by State, 2007-2014</vt:lpstr>
      <vt:lpstr>Direct Premiums Written: Total P/C Percent Change by State, 2007-2014</vt:lpstr>
      <vt:lpstr>Direct Premiums Written: Comm. Lines Percent Change by State, 2007-2014</vt:lpstr>
      <vt:lpstr>Direct Premiums Written: Comm. Lines Percent Change by State, 2007-2014</vt:lpstr>
      <vt:lpstr>PowerPoint Presentation</vt:lpstr>
      <vt:lpstr>Monthly Change in Auto Insurance Prices, 1991–2015*</vt:lpstr>
      <vt:lpstr>Commercial Lines Rate Change by Month (vs. Year Earlier), July 2001 – Oct. 2015</vt:lpstr>
      <vt:lpstr>Change in Commercial Rate Renewals, by Line: 2015:Q3</vt:lpstr>
      <vt:lpstr>How the Risk Dollar is Spent  (U.S. Firms with Revenues Under $1 Bill)</vt:lpstr>
      <vt:lpstr>PowerPoint Presentation</vt:lpstr>
      <vt:lpstr>Homeowners Insurance Combined Ratio: 1990–2017F</vt:lpstr>
      <vt:lpstr>Homeowners Multi-Peril Loss &amp; ALAE Ratio, 2014: Highest 25 States</vt:lpstr>
      <vt:lpstr>Homeowners Multi-Peril Loss &amp; ALAE Ratio, 2014: Lowest 25 States and DC</vt:lpstr>
      <vt:lpstr>Florida Citizens Policy Count, 2003 – 2015* (Thousands)</vt:lpstr>
      <vt:lpstr>Private Passenger Auto Combined Ratio: 1993–2017F</vt:lpstr>
      <vt:lpstr>Collision Coverage: Severity &amp; Frequency Trends Are Both Higher in 2015*</vt:lpstr>
      <vt:lpstr>Commercial Lines Combined Ratio, 1990-2016F*</vt:lpstr>
      <vt:lpstr>Commercial Auto Combined Ratio: 1993–2017F</vt:lpstr>
      <vt:lpstr>Commercial Property Combined Ratio:  2007–2017F</vt:lpstr>
      <vt:lpstr>General Liability Combined Ratio:  2005–2017F</vt:lpstr>
      <vt:lpstr>Commercial Multi-Peril Combined Ratio: 1995–2016F</vt:lpstr>
      <vt:lpstr>Inland Marine Combined Ratio:  2004–2017F</vt:lpstr>
      <vt:lpstr>Workers Compensation Combined Ratio: 1994–2015F</vt:lpstr>
      <vt:lpstr>Workers Compensation   Operating Environment</vt:lpstr>
      <vt:lpstr>Workers Compensation Combined Ratio: 1994–2015F</vt:lpstr>
      <vt:lpstr>Nonfarm Payroll (Wages and Salaries): Quarterly, 2005–2015:Q1</vt:lpstr>
      <vt:lpstr>Payroll vs. Workers Comp Net Written Premiums, 1990-2014P</vt:lpstr>
      <vt:lpstr>Workers Compensation Premium:  Fourth Consecutive Year of Increase  Net Written Premium</vt:lpstr>
      <vt:lpstr>2014 Workers Compensation Direct Written Premium Growth, by State*</vt:lpstr>
      <vt:lpstr>2013 Workers Compensation Direct Written Premium Growth, by State*</vt:lpstr>
      <vt:lpstr>Workers Compensation Components of Written Premium Change, 2013 to 2014</vt:lpstr>
      <vt:lpstr>WC Approved Changes in Bureau     Premium Level (Rates/Loss Costs)</vt:lpstr>
      <vt:lpstr>WC Approved or Filed and Pending Change in NCCI Premium Level by State</vt:lpstr>
      <vt:lpstr>WC Approved or Filed and Pending Change in NCCI Premium Level by State</vt:lpstr>
      <vt:lpstr>Workers Compensation Lost-Time  Claim Frequency Declined in 2014 </vt:lpstr>
      <vt:lpstr>PowerPoint Presentation</vt:lpstr>
      <vt:lpstr>WC Indemnity Severity vs. Wage Inflation, 1995 -2014p</vt:lpstr>
      <vt:lpstr>Workers Compensation Medical Severity: Moderate Increase in 2014</vt:lpstr>
      <vt:lpstr>Workers Comp Change in Medical Severity by State, Avg. Annual Change, 2009-2013</vt:lpstr>
      <vt:lpstr>Annual Inflation Rates, (CPI-U, %), 1990–2016F</vt:lpstr>
      <vt:lpstr>Workers Compensation Change in Medical Severity  Comparison to Change in Medical Consumer Price Index (CPI)</vt:lpstr>
      <vt:lpstr>WC Medical Severity Generally Outpaces the Medical CPI Rate</vt:lpstr>
      <vt:lpstr>Medical Cost Inflation vs. Overall CPI, 1995 – 2014*</vt:lpstr>
      <vt:lpstr>U.S. Health Care Expenditures, 1965–2022F</vt:lpstr>
      <vt:lpstr>National Health Care Expenditures as a Share of GDP, 1965 – 2022F*</vt:lpstr>
      <vt:lpstr>PowerPoint Presentation</vt:lpstr>
      <vt:lpstr>U.S. Insured Catastrophe Losses</vt:lpstr>
      <vt:lpstr>Combined Ratio Points Associated with Catastrophe Losses: 1960 – 2015F*</vt:lpstr>
      <vt:lpstr>Top 16 Most Costly Disasters in U.S. History—Katrina Still Ranks #1</vt:lpstr>
      <vt:lpstr>Inflation Adjusted U.S. Catastrophe Losses by Cause of Loss, 1995–20141</vt:lpstr>
      <vt:lpstr>PowerPoint Presentation</vt:lpstr>
      <vt:lpstr>Loss Events in the US, 1980 – 2014 Overall and Insured Losses </vt:lpstr>
      <vt:lpstr>PowerPoint Presentation</vt:lpstr>
      <vt:lpstr>PowerPoint Presentation</vt:lpstr>
      <vt:lpstr>The World is Warmer...With One Big Exception!</vt:lpstr>
      <vt:lpstr>THE ECONOMY</vt:lpstr>
      <vt:lpstr>US Real GDP Growth*</vt:lpstr>
      <vt:lpstr>Real GDP by State Percent Change, 2014*: Highest 25 States</vt:lpstr>
      <vt:lpstr>PowerPoint Presentation</vt:lpstr>
      <vt:lpstr>US Unemployment Rate Forecast</vt:lpstr>
      <vt:lpstr>GDP Growth: Advanced &amp; Emerging Economies vs. World, 1970-2016F</vt:lpstr>
      <vt:lpstr>Non-Life Insurance: Global Real (Inflation Adjusted) Premium Growth, 2014</vt:lpstr>
      <vt:lpstr>CONSTRUCTION INDUSTRY OVERVIEW &amp; OUTLOOK</vt:lpstr>
      <vt:lpstr>Value of New Private Construction: Residential &amp; Nonresidential, 2003-2015*</vt:lpstr>
      <vt:lpstr>Value of Construction Put in Place,   August 2015 vs. August 2014*</vt:lpstr>
      <vt:lpstr>New Private Housing Starts, 1990-2021F</vt:lpstr>
      <vt:lpstr>Rental-Occupied Housing Units as % of Total Occupied Units, Quarterly, 1990:Q1-2015:Q1</vt:lpstr>
      <vt:lpstr>I.I.I. Poll: Renter’s Insurance</vt:lpstr>
      <vt:lpstr>CYBER RISK &amp;                     CYBER INSURANCE</vt:lpstr>
      <vt:lpstr>Data Breaches 2005-2015, by Number of Breaches and Records Exposed</vt:lpstr>
      <vt:lpstr>Estimated Cyber Insurance Premiums Written, 2014 – 2020F</vt:lpstr>
      <vt:lpstr>US: External Cyber Crime Costs:    Fiscal Year 2014</vt:lpstr>
      <vt:lpstr>Data/Privacy Breach: Many Potential Costs Can Be Insured</vt:lpstr>
      <vt:lpstr>The Three Basic Elements of Cyber Coverage: Prevention, Transfer, Response</vt:lpstr>
      <vt:lpstr>I.I.I.’s New Cyber Risk Report (Oct. 2015):             Cyber Risks Threat and Opportunity</vt:lpstr>
      <vt:lpstr>Marsh: Percentage of U.S. Companies Purchasing Cyber Insurance Increased in 2014</vt:lpstr>
      <vt:lpstr>Marsh: Total Limits Purchased, By Industry – Cyber Liability, All Revenue Size</vt:lpstr>
      <vt:lpstr>Marsh: Total Limits Purchased, By Industry – Cyber Liability, Revenue $1 Billion+</vt:lpstr>
      <vt:lpstr>Cyber Liability: Historical Rate (price per million) Changes</vt:lpstr>
      <vt:lpstr>PowerPoint Presentation</vt:lpstr>
      <vt:lpstr>Media is Obsessed with Driverless Vehicles: Often Predicting the Demise of Auto Insurance</vt:lpstr>
      <vt:lpstr>Personal Lines Distribution Channels, Direct vs. Independent Agents, 1972-2014</vt:lpstr>
      <vt:lpstr>On-Demand/Sharing/Peer-to-Peer Economy Impacts Many Lines of Insurance</vt:lpstr>
      <vt:lpstr>Labor on Demand: Huge Implications for    the US Economy, Workers &amp; Insurers</vt:lpstr>
      <vt:lpstr>TNC Ridesharing Arrangements: Insurance Applicability</vt:lpstr>
      <vt:lpstr>Ridesharing Regulation/Legislation and Status of ISO Filings as of 9/30/15</vt:lpstr>
      <vt:lpstr>Homesharing: ISO’s Proposed Changes*</vt:lpstr>
      <vt:lpstr>Send in the Drones: Potential Rapid  Adoption in Industry; Media Loves It</vt:lpstr>
      <vt:lpstr>Telematics for Your Home: The Internet of Things</vt:lpstr>
      <vt:lpstr>Partnerships with Insurers: Selling     Safety and Savings Simultaneously</vt:lpstr>
      <vt:lpstr>Partnerships with Insurers</vt:lpstr>
      <vt:lpstr>Partnerships with Insurers</vt:lpstr>
      <vt:lpstr>Partnerships with Insurers: Information Collected, Addressing Privacy Concerns</vt:lpstr>
      <vt:lpstr>Partnerships with Insurers: Information Collected, Addressing Privacy Concerns</vt:lpstr>
      <vt:lpstr>Shifting Legal Liability &amp;  Tort Environment</vt:lpstr>
      <vt:lpstr>Average Personal Injury Jury Award, 2009 – 2013</vt:lpstr>
      <vt:lpstr>Business Leaders Ranking of Liability Systems in 2015</vt:lpstr>
      <vt:lpstr>The Nation’s Judicial “Hellholes”: 2014/2015</vt:lpstr>
      <vt:lpstr>PowerPoint Presentation</vt:lpstr>
    </vt:vector>
  </TitlesOfParts>
  <Company>insurance information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Lewis, Shorna</cp:lastModifiedBy>
  <cp:revision>4567</cp:revision>
  <cp:lastPrinted>2015-10-26T18:27:13Z</cp:lastPrinted>
  <dcterms:modified xsi:type="dcterms:W3CDTF">2015-11-13T20:30:01Z</dcterms:modified>
</cp:coreProperties>
</file>