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charts/chart46.xml" ContentType="application/vnd.openxmlformats-officedocument.drawingml.char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charts/chart24.xml" ContentType="application/vnd.openxmlformats-officedocument.drawingml.chart+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77.xml" ContentType="application/vnd.openxmlformats-officedocument.presentationml.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charts/chart29.xml" ContentType="application/vnd.openxmlformats-officedocument.drawingml.chart+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charts/chart18.xml" ContentType="application/vnd.openxmlformats-officedocument.drawingml.chart+xml"/>
  <Override PartName="/ppt/notesSlides/notesSlide39.xml" ContentType="application/vnd.openxmlformats-officedocument.presentationml.notesSlide+xml"/>
  <Override PartName="/ppt/charts/chart36.xml" ContentType="application/vnd.openxmlformats-officedocument.drawingml.chart+xml"/>
  <Override PartName="/ppt/notesSlides/notesSlide57.xml" ContentType="application/vnd.openxmlformats-officedocument.presentationml.notesSlide+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hart25.xml" ContentType="application/vnd.openxmlformats-officedocument.drawingml.chart+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charts/chart14.xml" ContentType="application/vnd.openxmlformats-officedocument.drawingml.char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charts/chart32.xml" ContentType="application/vnd.openxmlformats-officedocument.drawingml.chart+xml"/>
  <Override PartName="/ppt/notesSlides/notesSlide53.xml" ContentType="application/vnd.openxmlformats-officedocument.presentationml.notesSlide+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21.xml" ContentType="application/vnd.openxmlformats-officedocument.drawingml.chart+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10.xml" ContentType="application/vnd.openxmlformats-officedocument.drawingml.chart+xml"/>
  <Default Extension="vml" ContentType="application/vnd.openxmlformats-officedocument.vmlDrawing"/>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47.xml" ContentType="application/vnd.openxmlformats-officedocument.presentationml.notesSlide+xml"/>
  <Override PartName="/ppt/charts/chart37.xml" ContentType="application/vnd.openxmlformats-officedocument.drawingml.chart+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charts/chart26.xml" ContentType="application/vnd.openxmlformats-officedocument.drawingml.chart+xml"/>
  <Override PartName="/ppt/charts/chart44.xml" ContentType="application/vnd.openxmlformats-officedocument.drawingml.chart+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43.xml" ContentType="application/vnd.openxmlformats-officedocument.presentationml.notesSlide+xml"/>
  <Override PartName="/ppt/charts/chart33.xml" ContentType="application/vnd.openxmlformats-officedocument.drawingml.chart+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charts/chart22.xml" ContentType="application/vnd.openxmlformats-officedocument.drawingml.chart+xml"/>
  <Override PartName="/ppt/charts/chart40.xml" ContentType="application/vnd.openxmlformats-officedocument.drawingml.chart+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charts/chart27.xml" ContentType="application/vnd.openxmlformats-officedocument.drawingml.chart+xml"/>
  <Override PartName="/ppt/notesSlides/notesSlide48.xml" ContentType="application/vnd.openxmlformats-officedocument.presentationml.notesSlide+xml"/>
  <Override PartName="/ppt/charts/chart38.xml" ContentType="application/vnd.openxmlformats-officedocument.drawingml.chart+xml"/>
  <Override PartName="/ppt/drawings/drawing1.xml" ContentType="application/vnd.openxmlformats-officedocument.drawingml.chartshapes+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ags/tag3.xml" ContentType="application/vnd.openxmlformats-officedocument.presentationml.tags+xml"/>
  <Override PartName="/ppt/charts/chart16.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notesSlides/notesSlide55.xml" ContentType="application/vnd.openxmlformats-officedocument.presentationml.notesSlide+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charts/chart23.xml" ContentType="application/vnd.openxmlformats-officedocument.drawingml.chart+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30.xml" ContentType="application/vnd.openxmlformats-officedocument.drawingml.chart+xml"/>
  <Override PartName="/ppt/notesSlides/notesSlide51.xml" ContentType="application/vnd.openxmlformats-officedocument.presentationml.notesSlide+xml"/>
  <Override PartName="/ppt/charts/chart41.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charts/chart39.xml" ContentType="application/vnd.openxmlformats-officedocument.drawingml.char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charts/chart28.xml" ContentType="application/vnd.openxmlformats-officedocument.drawingml.char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charts/chart31.xml" ContentType="application/vnd.openxmlformats-officedocument.drawingml.chart+xml"/>
  <Override PartName="/docProps/custom.xml" ContentType="application/vnd.openxmlformats-officedocument.custom-properties+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87"/>
  </p:notesMasterIdLst>
  <p:handoutMasterIdLst>
    <p:handoutMasterId r:id="rId88"/>
  </p:handoutMasterIdLst>
  <p:sldIdLst>
    <p:sldId id="286" r:id="rId6"/>
    <p:sldId id="352" r:id="rId7"/>
    <p:sldId id="369" r:id="rId8"/>
    <p:sldId id="370" r:id="rId9"/>
    <p:sldId id="371" r:id="rId10"/>
    <p:sldId id="287" r:id="rId11"/>
    <p:sldId id="372" r:id="rId12"/>
    <p:sldId id="373" r:id="rId13"/>
    <p:sldId id="358" r:id="rId14"/>
    <p:sldId id="375" r:id="rId15"/>
    <p:sldId id="377" r:id="rId16"/>
    <p:sldId id="297" r:id="rId17"/>
    <p:sldId id="365" r:id="rId18"/>
    <p:sldId id="383" r:id="rId19"/>
    <p:sldId id="405" r:id="rId20"/>
    <p:sldId id="301" r:id="rId21"/>
    <p:sldId id="406" r:id="rId22"/>
    <p:sldId id="303" r:id="rId23"/>
    <p:sldId id="353" r:id="rId24"/>
    <p:sldId id="366" r:id="rId25"/>
    <p:sldId id="368" r:id="rId26"/>
    <p:sldId id="363" r:id="rId27"/>
    <p:sldId id="308" r:id="rId28"/>
    <p:sldId id="360" r:id="rId29"/>
    <p:sldId id="407" r:id="rId30"/>
    <p:sldId id="408" r:id="rId31"/>
    <p:sldId id="409" r:id="rId32"/>
    <p:sldId id="361" r:id="rId33"/>
    <p:sldId id="410" r:id="rId34"/>
    <p:sldId id="315" r:id="rId35"/>
    <p:sldId id="316" r:id="rId36"/>
    <p:sldId id="354" r:id="rId37"/>
    <p:sldId id="378" r:id="rId38"/>
    <p:sldId id="379" r:id="rId39"/>
    <p:sldId id="380" r:id="rId40"/>
    <p:sldId id="381" r:id="rId41"/>
    <p:sldId id="382" r:id="rId42"/>
    <p:sldId id="323" r:id="rId43"/>
    <p:sldId id="355" r:id="rId44"/>
    <p:sldId id="385" r:id="rId45"/>
    <p:sldId id="386" r:id="rId46"/>
    <p:sldId id="387" r:id="rId47"/>
    <p:sldId id="388" r:id="rId48"/>
    <p:sldId id="389" r:id="rId49"/>
    <p:sldId id="390" r:id="rId50"/>
    <p:sldId id="391" r:id="rId51"/>
    <p:sldId id="392" r:id="rId52"/>
    <p:sldId id="333" r:id="rId53"/>
    <p:sldId id="393" r:id="rId54"/>
    <p:sldId id="394" r:id="rId55"/>
    <p:sldId id="400" r:id="rId56"/>
    <p:sldId id="395" r:id="rId57"/>
    <p:sldId id="396" r:id="rId58"/>
    <p:sldId id="397" r:id="rId59"/>
    <p:sldId id="398" r:id="rId60"/>
    <p:sldId id="341" r:id="rId61"/>
    <p:sldId id="411" r:id="rId62"/>
    <p:sldId id="399" r:id="rId63"/>
    <p:sldId id="356" r:id="rId64"/>
    <p:sldId id="401" r:id="rId65"/>
    <p:sldId id="402" r:id="rId66"/>
    <p:sldId id="403" r:id="rId67"/>
    <p:sldId id="404" r:id="rId68"/>
    <p:sldId id="429" r:id="rId69"/>
    <p:sldId id="439" r:id="rId70"/>
    <p:sldId id="430" r:id="rId71"/>
    <p:sldId id="417" r:id="rId72"/>
    <p:sldId id="431" r:id="rId73"/>
    <p:sldId id="433" r:id="rId74"/>
    <p:sldId id="432" r:id="rId75"/>
    <p:sldId id="438" r:id="rId76"/>
    <p:sldId id="434" r:id="rId77"/>
    <p:sldId id="435" r:id="rId78"/>
    <p:sldId id="440" r:id="rId79"/>
    <p:sldId id="442" r:id="rId80"/>
    <p:sldId id="436" r:id="rId81"/>
    <p:sldId id="437" r:id="rId82"/>
    <p:sldId id="428" r:id="rId83"/>
    <p:sldId id="413" r:id="rId84"/>
    <p:sldId id="357" r:id="rId85"/>
    <p:sldId id="374" r:id="rId86"/>
  </p:sldIdLst>
  <p:sldSz cx="14630400" cy="8229600"/>
  <p:notesSz cx="7010400" cy="92964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000000"/>
    <a:srgbClr val="016A99"/>
    <a:srgbClr val="DCD844"/>
    <a:srgbClr val="D5D53B"/>
    <a:srgbClr val="F7AF1E"/>
    <a:srgbClr val="FFFFFF"/>
    <a:srgbClr val="78B62C"/>
    <a:srgbClr val="0092D2"/>
    <a:srgbClr val="D7471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91" autoAdjust="0"/>
    <p:restoredTop sz="94007" autoAdjust="0"/>
  </p:normalViewPr>
  <p:slideViewPr>
    <p:cSldViewPr snapToGrid="0" showGuides="1">
      <p:cViewPr varScale="1">
        <p:scale>
          <a:sx n="60" d="100"/>
          <a:sy n="60" d="100"/>
        </p:scale>
        <p:origin x="-96" y="-576"/>
      </p:cViewPr>
      <p:guideLst>
        <p:guide orient="horz" pos="4080"/>
        <p:guide orient="horz" pos="4552"/>
        <p:guide orient="horz" pos="2448"/>
        <p:guide orient="horz" pos="721"/>
        <p:guide orient="horz" pos="4272"/>
        <p:guide orient="horz" pos="3269"/>
        <p:guide pos="4608"/>
        <p:guide pos="384"/>
        <p:guide pos="8832"/>
        <p:guide pos="9038"/>
        <p:guide pos="201"/>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50" d="100"/>
          <a:sy n="50" d="100"/>
        </p:scale>
        <p:origin x="-2886"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customXml" Target="../customXml/item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Office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Office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Office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Office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Office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Office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Office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Office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Office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Office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Office_Excel_Worksheet43.xlsx"/></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Office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Office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Office_Excel_Worksheet47.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9889012208657063E-2"/>
          <c:y val="4.4145873320537425E-2"/>
          <c:w val="0.90344062153163152"/>
          <c:h val="0.83877159309021132"/>
        </c:manualLayout>
      </c:layout>
      <c:barChart>
        <c:barDir val="col"/>
        <c:grouping val="clustered"/>
        <c:ser>
          <c:idx val="1"/>
          <c:order val="0"/>
          <c:tx>
            <c:strRef>
              <c:f>Sheet1!$A$2</c:f>
              <c:strCache>
                <c:ptCount val="1"/>
                <c:pt idx="0">
                  <c:v>Net Income After Taxes</c:v>
                </c:pt>
              </c:strCache>
            </c:strRef>
          </c:tx>
          <c:spPr>
            <a:solidFill>
              <a:schemeClr val="accent2"/>
            </a:solidFill>
            <a:ln w="25368">
              <a:noFill/>
            </a:ln>
          </c:spPr>
          <c:dPt>
            <c:idx val="10"/>
            <c:spPr>
              <a:solidFill>
                <a:schemeClr val="accent1"/>
              </a:solidFill>
              <a:ln w="25368">
                <a:noFill/>
              </a:ln>
            </c:spPr>
          </c:dPt>
          <c:dPt>
            <c:idx val="21"/>
            <c:spPr>
              <a:solidFill>
                <a:schemeClr val="tx2"/>
              </a:solidFill>
              <a:ln w="25368">
                <a:noFill/>
              </a:ln>
            </c:spPr>
          </c:dPt>
          <c:dLbls>
            <c:dLbl>
              <c:idx val="9"/>
              <c:layout>
                <c:manualLayout>
                  <c:x val="-6.2192250025025651E-3"/>
                  <c:y val="-6.8139441483394553E-5"/>
                </c:manualLayout>
              </c:layout>
              <c:dLblPos val="outEnd"/>
              <c:showVal val="1"/>
            </c:dLbl>
            <c:dLbl>
              <c:idx val="10"/>
              <c:layout/>
              <c:numFmt formatCode="\$#,##0" sourceLinked="0"/>
              <c:spPr>
                <a:noFill/>
                <a:ln w="25368">
                  <a:noFill/>
                </a:ln>
              </c:spPr>
              <c:txPr>
                <a:bodyPr/>
                <a:lstStyle/>
                <a:p>
                  <a:pPr>
                    <a:defRPr sz="1300" b="0" i="0" u="none" strike="noStrike" baseline="0">
                      <a:solidFill>
                        <a:srgbClr val="404040"/>
                      </a:solidFill>
                      <a:latin typeface="Helvetica Neue"/>
                      <a:ea typeface="Arial"/>
                      <a:cs typeface="Arial"/>
                    </a:defRPr>
                  </a:pPr>
                  <a:endParaRPr lang="en-US"/>
                </a:p>
              </c:txPr>
              <c:dLblPos val="outEnd"/>
              <c:showVal val="1"/>
            </c:dLbl>
            <c:dLbl>
              <c:idx val="13"/>
              <c:layout>
                <c:manualLayout>
                  <c:x val="-7.3291613780024295E-3"/>
                  <c:y val="-3.6796849474689426E-3"/>
                </c:manualLayout>
              </c:layout>
              <c:dLblPos val="outEnd"/>
              <c:showVal val="1"/>
            </c:dLbl>
            <c:dLbl>
              <c:idx val="14"/>
              <c:layout/>
              <c:dLblPos val="outEnd"/>
              <c:showVal val="1"/>
            </c:dLbl>
            <c:dLbl>
              <c:idx val="15"/>
              <c:layout/>
              <c:dLblPos val="outEnd"/>
              <c:showVal val="1"/>
            </c:dLbl>
            <c:dLbl>
              <c:idx val="18"/>
              <c:layout>
                <c:manualLayout>
                  <c:x val="-7.3291621007477679E-3"/>
                  <c:y val="-6.9909747773804253E-3"/>
                </c:manualLayout>
              </c:layout>
              <c:dLblPos val="outEnd"/>
              <c:showVal val="1"/>
            </c:dLbl>
            <c:numFmt formatCode="\$#,##0" sourceLinked="0"/>
            <c:spPr>
              <a:noFill/>
              <a:ln w="25368">
                <a:noFill/>
              </a:ln>
            </c:spPr>
            <c:txPr>
              <a:bodyPr rot="-5400000" vert="horz"/>
              <a:lstStyle/>
              <a:p>
                <a:pPr algn="ctr">
                  <a:defRPr sz="1300" b="0" i="0" u="none" strike="noStrike" baseline="0">
                    <a:solidFill>
                      <a:srgbClr val="404040"/>
                    </a:solidFill>
                    <a:latin typeface="Helvetica Neue"/>
                    <a:ea typeface="Arial"/>
                    <a:cs typeface="Arial"/>
                  </a:defRPr>
                </a:pPr>
                <a:endParaRPr lang="en-US"/>
              </a:p>
            </c:txPr>
            <c:showVal val="1"/>
          </c:dLbls>
          <c:cat>
            <c:strRef>
              <c:f>Sheet1!$B$1:$W$1</c:f>
              <c:strCache>
                <c:ptCount val="22"/>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strCache>
            </c:strRef>
          </c:cat>
          <c:val>
            <c:numRef>
              <c:f>Sheet1!$B$2:$W$2</c:f>
              <c:numCache>
                <c:formatCode>"$"#,##0</c:formatCode>
                <c:ptCount val="22"/>
                <c:pt idx="0">
                  <c:v>14178</c:v>
                </c:pt>
                <c:pt idx="1">
                  <c:v>5840</c:v>
                </c:pt>
                <c:pt idx="2" formatCode="&quot;$&quot;#,##0_);[Red]\(&quot;$&quot;#,##0\)">
                  <c:v>19316</c:v>
                </c:pt>
                <c:pt idx="3" formatCode="&quot;$&quot;#,##0_);[Red]\(&quot;$&quot;#,##0\)">
                  <c:v>10870</c:v>
                </c:pt>
                <c:pt idx="4" formatCode="&quot;$&quot;#,##0_);[Red]\(&quot;$&quot;#,##0\)">
                  <c:v>20598</c:v>
                </c:pt>
                <c:pt idx="5" formatCode="&quot;$&quot;#,##0_);[Red]\(&quot;$&quot;#,##0\)">
                  <c:v>24404</c:v>
                </c:pt>
                <c:pt idx="6" formatCode="&quot;$&quot;#,##0_);[Red]\(&quot;$&quot;#,##0\)">
                  <c:v>36819</c:v>
                </c:pt>
                <c:pt idx="7" formatCode="&quot;$&quot;#,##0_);[Red]\(&quot;$&quot;#,##0\)">
                  <c:v>30773</c:v>
                </c:pt>
                <c:pt idx="8" formatCode="&quot;$&quot;#,##0_);[Red]\(&quot;$&quot;#,##0\)">
                  <c:v>21865</c:v>
                </c:pt>
                <c:pt idx="9">
                  <c:v>20559</c:v>
                </c:pt>
                <c:pt idx="10">
                  <c:v>-6970</c:v>
                </c:pt>
                <c:pt idx="11">
                  <c:v>3046</c:v>
                </c:pt>
                <c:pt idx="12">
                  <c:v>30029</c:v>
                </c:pt>
                <c:pt idx="13" formatCode="&quot;$&quot;#,##0_);[Red]\(&quot;$&quot;#,##0\)">
                  <c:v>38501</c:v>
                </c:pt>
                <c:pt idx="14" formatCode="&quot;$&quot;#,##0_);[Red]\(&quot;$&quot;#,##0\)">
                  <c:v>44155</c:v>
                </c:pt>
                <c:pt idx="15" formatCode="&quot;$&quot;#,##0_);[Red]\(&quot;$&quot;#,##0\)">
                  <c:v>65777</c:v>
                </c:pt>
                <c:pt idx="16" formatCode="&quot;$&quot;#,##0_);[Red]\(&quot;$&quot;#,##0\)">
                  <c:v>62496</c:v>
                </c:pt>
                <c:pt idx="17">
                  <c:v>3043</c:v>
                </c:pt>
                <c:pt idx="18">
                  <c:v>28672</c:v>
                </c:pt>
                <c:pt idx="19">
                  <c:v>35204</c:v>
                </c:pt>
                <c:pt idx="20">
                  <c:v>19456</c:v>
                </c:pt>
                <c:pt idx="21">
                  <c:v>33522</c:v>
                </c:pt>
              </c:numCache>
            </c:numRef>
          </c:val>
        </c:ser>
        <c:dLbls>
          <c:showVal val="1"/>
        </c:dLbls>
        <c:gapWidth val="50"/>
        <c:axId val="106488576"/>
        <c:axId val="106490112"/>
      </c:barChart>
      <c:catAx>
        <c:axId val="106488576"/>
        <c:scaling>
          <c:orientation val="minMax"/>
        </c:scaling>
        <c:axPos val="b"/>
        <c:numFmt formatCode="General" sourceLinked="1"/>
        <c:majorTickMark val="none"/>
        <c:tickLblPos val="low"/>
        <c:spPr>
          <a:ln w="9525">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106490112"/>
        <c:crosses val="autoZero"/>
        <c:auto val="1"/>
        <c:lblAlgn val="ctr"/>
        <c:lblOffset val="300"/>
        <c:tickLblSkip val="1"/>
        <c:tickMarkSkip val="1"/>
      </c:catAx>
      <c:valAx>
        <c:axId val="106490112"/>
        <c:scaling>
          <c:orientation val="minMax"/>
          <c:max val="80000"/>
          <c:min val="-10000"/>
        </c:scaling>
        <c:axPos val="l"/>
        <c:numFmt formatCode="\$#,##0" sourceLinked="0"/>
        <c:tickLblPos val="nextTo"/>
        <c:spPr>
          <a:ln w="317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106488576"/>
        <c:crosses val="autoZero"/>
        <c:crossBetween val="between"/>
      </c:valAx>
      <c:spPr>
        <a:noFill/>
        <a:ln w="25368">
          <a:noFill/>
        </a:ln>
      </c:spPr>
    </c:plotArea>
    <c:plotVisOnly val="1"/>
    <c:dispBlanksAs val="gap"/>
  </c:chart>
  <c:spPr>
    <a:noFill/>
    <a:ln>
      <a:noFill/>
    </a:ln>
  </c:spPr>
  <c:txPr>
    <a:bodyPr/>
    <a:lstStyle/>
    <a:p>
      <a:pPr>
        <a:defRPr sz="1798" b="1" i="0" u="none" strike="noStrike" baseline="0">
          <a:solidFill>
            <a:schemeClr val="tx1"/>
          </a:solidFill>
          <a:latin typeface="Times New Roman"/>
          <a:ea typeface="Times New Roman"/>
          <a:cs typeface="Times New Roman"/>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5586592178770962"/>
          <c:y val="0.1221401918283017"/>
          <c:w val="0.49504356681467765"/>
          <c:h val="0.87785980817169873"/>
        </c:manualLayout>
      </c:layout>
      <c:pieChart>
        <c:varyColors val="1"/>
        <c:ser>
          <c:idx val="2"/>
          <c:order val="0"/>
          <c:tx>
            <c:strRef>
              <c:f>Sheet1!$A$2</c:f>
              <c:strCache>
                <c:ptCount val="1"/>
                <c:pt idx="0">
                  <c:v>Type of Claim</c:v>
                </c:pt>
              </c:strCache>
            </c:strRef>
          </c:tx>
          <c:spPr>
            <a:ln w="12700">
              <a:noFill/>
              <a:prstDash val="solid"/>
            </a:ln>
          </c:spPr>
          <c:dPt>
            <c:idx val="0"/>
            <c:spPr>
              <a:solidFill>
                <a:schemeClr val="accent2"/>
              </a:solidFill>
              <a:ln w="12700">
                <a:noFill/>
                <a:prstDash val="solid"/>
              </a:ln>
            </c:spPr>
          </c:dPt>
          <c:dPt>
            <c:idx val="1"/>
            <c:spPr>
              <a:solidFill>
                <a:schemeClr val="accent3"/>
              </a:solidFill>
              <a:ln w="12700">
                <a:noFill/>
                <a:prstDash val="solid"/>
              </a:ln>
            </c:spPr>
          </c:dPt>
          <c:dPt>
            <c:idx val="2"/>
            <c:spPr>
              <a:solidFill>
                <a:schemeClr val="accent1"/>
              </a:solidFill>
              <a:ln w="12700">
                <a:noFill/>
                <a:prstDash val="solid"/>
              </a:ln>
            </c:spPr>
          </c:dPt>
          <c:cat>
            <c:strRef>
              <c:f>Sheet1!$B$1:$D$1</c:f>
              <c:strCache>
                <c:ptCount val="3"/>
                <c:pt idx="0">
                  <c:v>Homeowner</c:v>
                </c:pt>
                <c:pt idx="1">
                  <c:v>Auto</c:v>
                </c:pt>
                <c:pt idx="2">
                  <c:v>Commercial</c:v>
                </c:pt>
              </c:strCache>
            </c:strRef>
          </c:cat>
          <c:val>
            <c:numRef>
              <c:f>Sheet1!$B$2:$D$2</c:f>
              <c:numCache>
                <c:formatCode>"$"#,##0_);[Red]\("$"#,##0\)</c:formatCode>
                <c:ptCount val="3"/>
                <c:pt idx="0">
                  <c:v>6997</c:v>
                </c:pt>
                <c:pt idx="1">
                  <c:v>2729</c:v>
                </c:pt>
                <c:pt idx="2">
                  <c:v>9024</c:v>
                </c:pt>
              </c:numCache>
            </c:numRef>
          </c:val>
        </c:ser>
        <c:firstSliceAng val="70"/>
      </c:pieChart>
      <c:spPr>
        <a:noFill/>
        <a:ln w="25399">
          <a:noFill/>
        </a:ln>
      </c:spPr>
    </c:plotArea>
    <c:plotVisOnly val="1"/>
    <c:dispBlanksAs val="zero"/>
  </c:chart>
  <c:spPr>
    <a:noFill/>
    <a:ln>
      <a:noFill/>
    </a:ln>
  </c:spPr>
  <c:txPr>
    <a:bodyPr/>
    <a:lstStyle/>
    <a:p>
      <a:pPr>
        <a:defRPr sz="1800" b="1" i="0" u="none" strike="noStrike" baseline="0">
          <a:solidFill>
            <a:schemeClr val="tx1"/>
          </a:solidFill>
          <a:latin typeface="Times New Roman"/>
          <a:ea typeface="Times New Roman"/>
          <a:cs typeface="Times New Roman"/>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3.5663696338605319E-2"/>
          <c:y val="5.3052591118495701E-3"/>
          <c:w val="0.95391963777144195"/>
          <c:h val="0.82761166873938263"/>
        </c:manualLayout>
      </c:layout>
      <c:barChart>
        <c:barDir val="bar"/>
        <c:grouping val="clustered"/>
        <c:ser>
          <c:idx val="0"/>
          <c:order val="0"/>
          <c:tx>
            <c:strRef>
              <c:f>Sheet1!$A$2</c:f>
              <c:strCache>
                <c:ptCount val="1"/>
                <c:pt idx="0">
                  <c:v>Coastal Exposure</c:v>
                </c:pt>
              </c:strCache>
            </c:strRef>
          </c:tx>
          <c:spPr>
            <a:solidFill>
              <a:schemeClr val="accent3"/>
            </a:solidFill>
            <a:ln w="50800"/>
          </c:spPr>
          <c:dPt>
            <c:idx val="0"/>
            <c:spPr>
              <a:solidFill>
                <a:schemeClr val="accent5"/>
              </a:solidFill>
              <a:ln w="50800"/>
            </c:spPr>
          </c:dPt>
          <c:dPt>
            <c:idx val="7"/>
            <c:spPr>
              <a:solidFill>
                <a:schemeClr val="accent5"/>
              </a:solidFill>
              <a:ln w="50800"/>
            </c:spPr>
          </c:dPt>
          <c:dPt>
            <c:idx val="9"/>
            <c:spPr>
              <a:solidFill>
                <a:schemeClr val="accent5"/>
              </a:solidFill>
              <a:ln w="50800"/>
            </c:spPr>
          </c:dPt>
          <c:dPt>
            <c:idx val="11"/>
            <c:spPr>
              <a:solidFill>
                <a:schemeClr val="accent5"/>
              </a:solidFill>
              <a:ln w="50800"/>
            </c:spPr>
          </c:dPt>
          <c:dLbls>
            <c:txPr>
              <a:bodyPr/>
              <a:lstStyle/>
              <a:p>
                <a:pPr>
                  <a:defRPr sz="1600">
                    <a:solidFill>
                      <a:srgbClr val="000000"/>
                    </a:solidFill>
                    <a:latin typeface="Helvetica Neue"/>
                  </a:defRPr>
                </a:pPr>
                <a:endParaRPr lang="en-US"/>
              </a:p>
            </c:txPr>
            <c:showVal val="1"/>
          </c:dLbls>
          <c:cat>
            <c:strRef>
              <c:f>Sheet1!$B$1:$O$1</c:f>
              <c:strCache>
                <c:ptCount val="14"/>
                <c:pt idx="0">
                  <c:v>Connecticut: Sandy (2012)</c:v>
                </c:pt>
                <c:pt idx="1">
                  <c:v>Texas: Rita (2005)</c:v>
                </c:pt>
                <c:pt idx="2">
                  <c:v>New Jersey: Irene (2011)</c:v>
                </c:pt>
                <c:pt idx="3">
                  <c:v>Katrina: Katrina (2005)</c:v>
                </c:pt>
                <c:pt idx="4">
                  <c:v>New York: Irene (2011)</c:v>
                </c:pt>
                <c:pt idx="5">
                  <c:v>Mississippi: Katrina (2005)</c:v>
                </c:pt>
                <c:pt idx="6">
                  <c:v>Alabama: Ike (2008)</c:v>
                </c:pt>
                <c:pt idx="7">
                  <c:v>Pennsylvania: Sandy (2012)</c:v>
                </c:pt>
                <c:pt idx="8">
                  <c:v>Florida: Charley (2004)</c:v>
                </c:pt>
                <c:pt idx="9">
                  <c:v>New York: Sandy (2012)</c:v>
                </c:pt>
                <c:pt idx="10">
                  <c:v>Texas: Ike (2008)</c:v>
                </c:pt>
                <c:pt idx="11">
                  <c:v>New Jersey: Sandy (2012)</c:v>
                </c:pt>
                <c:pt idx="12">
                  <c:v>Florida: Wilma (2005)</c:v>
                </c:pt>
                <c:pt idx="13">
                  <c:v>Florida: Frances (2004)</c:v>
                </c:pt>
              </c:strCache>
            </c:strRef>
          </c:cat>
          <c:val>
            <c:numRef>
              <c:f>Sheet1!$B$2:$O$2</c:f>
              <c:numCache>
                <c:formatCode>General</c:formatCode>
                <c:ptCount val="14"/>
                <c:pt idx="0">
                  <c:v>0.63000000000000023</c:v>
                </c:pt>
                <c:pt idx="1">
                  <c:v>0.78</c:v>
                </c:pt>
                <c:pt idx="2">
                  <c:v>0.81</c:v>
                </c:pt>
                <c:pt idx="3">
                  <c:v>0.91</c:v>
                </c:pt>
                <c:pt idx="4">
                  <c:v>0.94000000000000017</c:v>
                </c:pt>
                <c:pt idx="5">
                  <c:v>1</c:v>
                </c:pt>
                <c:pt idx="6">
                  <c:v>1.07</c:v>
                </c:pt>
                <c:pt idx="7">
                  <c:v>1.27</c:v>
                </c:pt>
                <c:pt idx="8">
                  <c:v>1.6</c:v>
                </c:pt>
                <c:pt idx="9">
                  <c:v>2.1</c:v>
                </c:pt>
                <c:pt idx="10">
                  <c:v>2.4699999999999998</c:v>
                </c:pt>
                <c:pt idx="11">
                  <c:v>2.62</c:v>
                </c:pt>
                <c:pt idx="12">
                  <c:v>3.25</c:v>
                </c:pt>
                <c:pt idx="13">
                  <c:v>3.5</c:v>
                </c:pt>
              </c:numCache>
            </c:numRef>
          </c:val>
        </c:ser>
        <c:gapWidth val="58"/>
        <c:overlap val="41"/>
        <c:axId val="121189504"/>
        <c:axId val="121191040"/>
      </c:barChart>
      <c:catAx>
        <c:axId val="121189504"/>
        <c:scaling>
          <c:orientation val="minMax"/>
        </c:scaling>
        <c:axPos val="l"/>
        <c:majorTickMark val="none"/>
        <c:tickLblPos val="nextTo"/>
        <c:spPr>
          <a:ln>
            <a:solidFill>
              <a:schemeClr val="bg2"/>
            </a:solidFill>
          </a:ln>
        </c:spPr>
        <c:txPr>
          <a:bodyPr/>
          <a:lstStyle/>
          <a:p>
            <a:pPr>
              <a:defRPr sz="1800" b="0" i="0" baseline="0">
                <a:solidFill>
                  <a:srgbClr val="404040"/>
                </a:solidFill>
                <a:latin typeface="Helvetica Neue"/>
              </a:defRPr>
            </a:pPr>
            <a:endParaRPr lang="en-US"/>
          </a:p>
        </c:txPr>
        <c:crossAx val="121191040"/>
        <c:crosses val="autoZero"/>
        <c:auto val="1"/>
        <c:lblAlgn val="ctr"/>
        <c:lblOffset val="100"/>
      </c:catAx>
      <c:valAx>
        <c:axId val="121191040"/>
        <c:scaling>
          <c:orientation val="minMax"/>
          <c:max val="4"/>
          <c:min val="0"/>
        </c:scaling>
        <c:axPos val="b"/>
        <c:numFmt formatCode="#,##0.00" sourceLinked="0"/>
        <c:majorTickMark val="none"/>
        <c:tickLblPos val="nextTo"/>
        <c:spPr>
          <a:ln>
            <a:noFill/>
          </a:ln>
        </c:spPr>
        <c:txPr>
          <a:bodyPr/>
          <a:lstStyle/>
          <a:p>
            <a:pPr>
              <a:defRPr sz="2200" b="0" i="0" baseline="0">
                <a:solidFill>
                  <a:srgbClr val="404040"/>
                </a:solidFill>
                <a:latin typeface="Helvetica Neue"/>
              </a:defRPr>
            </a:pPr>
            <a:endParaRPr lang="en-US"/>
          </a:p>
        </c:txPr>
        <c:crossAx val="121189504"/>
        <c:crosses val="autoZero"/>
        <c:crossBetween val="between"/>
        <c:majorUnit val="0.5"/>
        <c:minorUnit val="0.25"/>
      </c:valAx>
    </c:plotArea>
    <c:plotVisOnly val="1"/>
    <c:dispBlanksAs val="gap"/>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3.5663696338605319E-2"/>
          <c:y val="5.3052591118495701E-3"/>
          <c:w val="0.95391963777144195"/>
          <c:h val="0.82761166873938263"/>
        </c:manualLayout>
      </c:layout>
      <c:barChart>
        <c:barDir val="bar"/>
        <c:grouping val="clustered"/>
        <c:ser>
          <c:idx val="0"/>
          <c:order val="0"/>
          <c:tx>
            <c:strRef>
              <c:f>Sheet1!$A$2</c:f>
              <c:strCache>
                <c:ptCount val="1"/>
                <c:pt idx="0">
                  <c:v>Total Coastal Exposure</c:v>
                </c:pt>
              </c:strCache>
            </c:strRef>
          </c:tx>
          <c:spPr>
            <a:solidFill>
              <a:schemeClr val="accent3"/>
            </a:solidFill>
            <a:ln w="50800"/>
          </c:spPr>
          <c:dLbls>
            <c:numFmt formatCode="&quot;$&quot;#,##0.0" sourceLinked="0"/>
            <c:txPr>
              <a:bodyPr/>
              <a:lstStyle/>
              <a:p>
                <a:pPr>
                  <a:defRPr sz="1600">
                    <a:solidFill>
                      <a:srgbClr val="000000"/>
                    </a:solidFill>
                    <a:latin typeface="Helvetica Neue"/>
                  </a:defRPr>
                </a:pPr>
                <a:endParaRPr lang="en-US"/>
              </a:p>
            </c:txPr>
            <c:showVal val="1"/>
          </c:dLbls>
          <c:cat>
            <c:strRef>
              <c:f>Sheet1!$B$1:$S$1</c:f>
              <c:strCache>
                <c:ptCount val="18"/>
                <c:pt idx="0">
                  <c:v>New York</c:v>
                </c:pt>
                <c:pt idx="1">
                  <c:v>Florida</c:v>
                </c:pt>
                <c:pt idx="2">
                  <c:v>Texas</c:v>
                </c:pt>
                <c:pt idx="3">
                  <c:v>Massachusetts</c:v>
                </c:pt>
                <c:pt idx="4">
                  <c:v>New Jersey</c:v>
                </c:pt>
                <c:pt idx="5">
                  <c:v>Connecticut</c:v>
                </c:pt>
                <c:pt idx="6">
                  <c:v>Louisiana</c:v>
                </c:pt>
                <c:pt idx="7">
                  <c:v>S. Carolina</c:v>
                </c:pt>
                <c:pt idx="8">
                  <c:v>Virginia</c:v>
                </c:pt>
                <c:pt idx="9">
                  <c:v>Maine</c:v>
                </c:pt>
                <c:pt idx="10">
                  <c:v>North Carolina</c:v>
                </c:pt>
                <c:pt idx="11">
                  <c:v>Alabama</c:v>
                </c:pt>
                <c:pt idx="12">
                  <c:v>Georgia</c:v>
                </c:pt>
                <c:pt idx="13">
                  <c:v>Delaware</c:v>
                </c:pt>
                <c:pt idx="14">
                  <c:v>New Hampshire</c:v>
                </c:pt>
                <c:pt idx="15">
                  <c:v>Mississippi</c:v>
                </c:pt>
                <c:pt idx="16">
                  <c:v>Rhode Island</c:v>
                </c:pt>
                <c:pt idx="17">
                  <c:v>Maryland</c:v>
                </c:pt>
              </c:strCache>
            </c:strRef>
          </c:cat>
          <c:val>
            <c:numRef>
              <c:f>Sheet1!$B$2:$S$2</c:f>
              <c:numCache>
                <c:formatCode>General</c:formatCode>
                <c:ptCount val="18"/>
                <c:pt idx="0">
                  <c:v>2923.1</c:v>
                </c:pt>
                <c:pt idx="1">
                  <c:v>2862.3</c:v>
                </c:pt>
                <c:pt idx="2">
                  <c:v>1175.3</c:v>
                </c:pt>
                <c:pt idx="3">
                  <c:v>849.6</c:v>
                </c:pt>
                <c:pt idx="4">
                  <c:v>713.9</c:v>
                </c:pt>
                <c:pt idx="5">
                  <c:v>567.79999999999995</c:v>
                </c:pt>
                <c:pt idx="6">
                  <c:v>293.5</c:v>
                </c:pt>
                <c:pt idx="7">
                  <c:v>239.3</c:v>
                </c:pt>
                <c:pt idx="8">
                  <c:v>182.3</c:v>
                </c:pt>
                <c:pt idx="9">
                  <c:v>164.6</c:v>
                </c:pt>
                <c:pt idx="10">
                  <c:v>163.5</c:v>
                </c:pt>
                <c:pt idx="11">
                  <c:v>118.2</c:v>
                </c:pt>
                <c:pt idx="12">
                  <c:v>106.7</c:v>
                </c:pt>
                <c:pt idx="13">
                  <c:v>81.900000000000006</c:v>
                </c:pt>
                <c:pt idx="14">
                  <c:v>64</c:v>
                </c:pt>
                <c:pt idx="15">
                  <c:v>60.6</c:v>
                </c:pt>
                <c:pt idx="16">
                  <c:v>58.3</c:v>
                </c:pt>
                <c:pt idx="17">
                  <c:v>17.3</c:v>
                </c:pt>
              </c:numCache>
            </c:numRef>
          </c:val>
        </c:ser>
        <c:gapWidth val="58"/>
        <c:overlap val="41"/>
        <c:axId val="121281152"/>
        <c:axId val="121291136"/>
      </c:barChart>
      <c:catAx>
        <c:axId val="121281152"/>
        <c:scaling>
          <c:orientation val="maxMin"/>
        </c:scaling>
        <c:axPos val="l"/>
        <c:majorTickMark val="none"/>
        <c:tickLblPos val="nextTo"/>
        <c:spPr>
          <a:ln>
            <a:solidFill>
              <a:schemeClr val="bg2"/>
            </a:solidFill>
          </a:ln>
        </c:spPr>
        <c:txPr>
          <a:bodyPr/>
          <a:lstStyle/>
          <a:p>
            <a:pPr>
              <a:defRPr sz="1600" b="0" i="0" baseline="0">
                <a:solidFill>
                  <a:srgbClr val="404040"/>
                </a:solidFill>
                <a:latin typeface="Helvetica Neue"/>
              </a:defRPr>
            </a:pPr>
            <a:endParaRPr lang="en-US"/>
          </a:p>
        </c:txPr>
        <c:crossAx val="121291136"/>
        <c:crosses val="autoZero"/>
        <c:auto val="1"/>
        <c:lblAlgn val="ctr"/>
        <c:lblOffset val="100"/>
      </c:catAx>
      <c:valAx>
        <c:axId val="121291136"/>
        <c:scaling>
          <c:orientation val="minMax"/>
          <c:max val="3500"/>
          <c:min val="0"/>
        </c:scaling>
        <c:axPos val="t"/>
        <c:numFmt formatCode="&quot;$&quot;#,##0" sourceLinked="0"/>
        <c:majorTickMark val="none"/>
        <c:tickLblPos val="high"/>
        <c:spPr>
          <a:ln>
            <a:noFill/>
          </a:ln>
        </c:spPr>
        <c:txPr>
          <a:bodyPr/>
          <a:lstStyle/>
          <a:p>
            <a:pPr>
              <a:defRPr sz="2200" b="0" i="0" baseline="0">
                <a:solidFill>
                  <a:srgbClr val="404040"/>
                </a:solidFill>
                <a:latin typeface="Helvetica Neue"/>
              </a:defRPr>
            </a:pPr>
            <a:endParaRPr lang="en-US"/>
          </a:p>
        </c:txPr>
        <c:crossAx val="121281152"/>
        <c:crosses val="autoZero"/>
        <c:crossBetween val="between"/>
        <c:majorUnit val="500"/>
        <c:minorUnit val="100"/>
      </c:valAx>
    </c:plotArea>
    <c:plotVisOnly val="1"/>
    <c:dispBlanksAs val="gap"/>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3491973332007993E-2"/>
          <c:y val="4.1117330270566382E-2"/>
          <c:w val="0.9193896040271794"/>
          <c:h val="0.69932344573930472"/>
        </c:manualLayout>
      </c:layout>
      <c:barChart>
        <c:barDir val="col"/>
        <c:grouping val="clustered"/>
        <c:ser>
          <c:idx val="1"/>
          <c:order val="0"/>
          <c:tx>
            <c:strRef>
              <c:f>Sheet1!$A$2</c:f>
              <c:strCache>
                <c:ptCount val="1"/>
                <c:pt idx="0">
                  <c:v>Ratio Points</c:v>
                </c:pt>
              </c:strCache>
            </c:strRef>
          </c:tx>
          <c:spPr>
            <a:solidFill>
              <a:schemeClr val="accent3"/>
            </a:solidFill>
            <a:ln w="30462">
              <a:noFill/>
            </a:ln>
          </c:spPr>
          <c:dLbls>
            <c:numFmt formatCode="#,##0.0" sourceLinked="0"/>
            <c:spPr>
              <a:noFill/>
              <a:ln w="30462">
                <a:noFill/>
              </a:ln>
            </c:spPr>
            <c:txPr>
              <a:bodyPr rot="-5400000" vert="horz"/>
              <a:lstStyle/>
              <a:p>
                <a:pPr>
                  <a:defRPr sz="1600" b="0" i="0" u="none" strike="noStrike" baseline="0">
                    <a:solidFill>
                      <a:srgbClr val="000000"/>
                    </a:solidFill>
                    <a:latin typeface="Helvetica Neue"/>
                    <a:ea typeface="Arial"/>
                    <a:cs typeface="Arial"/>
                  </a:defRPr>
                </a:pPr>
                <a:endParaRPr lang="en-US"/>
              </a:p>
            </c:txPr>
            <c:dLblPos val="outEnd"/>
            <c:showVal val="1"/>
          </c:dLbls>
          <c:cat>
            <c:strRef>
              <c:f>Sheet1!$B$1:$BB$1</c:f>
              <c:strCache>
                <c:ptCount val="5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2012E</c:v>
                </c:pt>
              </c:strCache>
            </c:strRef>
          </c:cat>
          <c:val>
            <c:numRef>
              <c:f>Sheet1!$B$2:$BB$2</c:f>
              <c:numCache>
                <c:formatCode>General</c:formatCode>
                <c:ptCount val="53"/>
                <c:pt idx="0">
                  <c:v>0.8</c:v>
                </c:pt>
                <c:pt idx="1">
                  <c:v>1.1000000000000001</c:v>
                </c:pt>
                <c:pt idx="2">
                  <c:v>1.1000000000000001</c:v>
                </c:pt>
                <c:pt idx="3">
                  <c:v>0.1</c:v>
                </c:pt>
                <c:pt idx="4">
                  <c:v>0.9</c:v>
                </c:pt>
                <c:pt idx="5">
                  <c:v>3.6</c:v>
                </c:pt>
                <c:pt idx="6">
                  <c:v>0.4</c:v>
                </c:pt>
                <c:pt idx="7">
                  <c:v>1.2</c:v>
                </c:pt>
                <c:pt idx="8">
                  <c:v>0.4</c:v>
                </c:pt>
                <c:pt idx="9">
                  <c:v>0.8</c:v>
                </c:pt>
                <c:pt idx="10">
                  <c:v>1.3</c:v>
                </c:pt>
                <c:pt idx="11">
                  <c:v>0.3000000000000001</c:v>
                </c:pt>
                <c:pt idx="12">
                  <c:v>0.4</c:v>
                </c:pt>
                <c:pt idx="13">
                  <c:v>0.70000000000000018</c:v>
                </c:pt>
                <c:pt idx="14">
                  <c:v>1.5</c:v>
                </c:pt>
                <c:pt idx="15">
                  <c:v>1</c:v>
                </c:pt>
                <c:pt idx="16">
                  <c:v>0.4</c:v>
                </c:pt>
                <c:pt idx="17">
                  <c:v>0.4</c:v>
                </c:pt>
                <c:pt idx="18">
                  <c:v>0.70000000000000018</c:v>
                </c:pt>
                <c:pt idx="19">
                  <c:v>1.8</c:v>
                </c:pt>
                <c:pt idx="20">
                  <c:v>1.1000000000000001</c:v>
                </c:pt>
                <c:pt idx="21">
                  <c:v>0.6000000000000002</c:v>
                </c:pt>
                <c:pt idx="22">
                  <c:v>1.4</c:v>
                </c:pt>
                <c:pt idx="23">
                  <c:v>2</c:v>
                </c:pt>
                <c:pt idx="24">
                  <c:v>1.3</c:v>
                </c:pt>
                <c:pt idx="25">
                  <c:v>2</c:v>
                </c:pt>
                <c:pt idx="26">
                  <c:v>0.5</c:v>
                </c:pt>
                <c:pt idx="27">
                  <c:v>0.5</c:v>
                </c:pt>
                <c:pt idx="28">
                  <c:v>0.70000000000000018</c:v>
                </c:pt>
                <c:pt idx="29">
                  <c:v>3</c:v>
                </c:pt>
                <c:pt idx="30">
                  <c:v>1.2</c:v>
                </c:pt>
                <c:pt idx="31">
                  <c:v>2.1</c:v>
                </c:pt>
                <c:pt idx="32">
                  <c:v>8.8000000000000007</c:v>
                </c:pt>
                <c:pt idx="33">
                  <c:v>2.2999999999999998</c:v>
                </c:pt>
                <c:pt idx="34">
                  <c:v>5.9</c:v>
                </c:pt>
                <c:pt idx="35">
                  <c:v>3.3</c:v>
                </c:pt>
                <c:pt idx="36">
                  <c:v>2.8</c:v>
                </c:pt>
                <c:pt idx="37">
                  <c:v>1</c:v>
                </c:pt>
                <c:pt idx="38">
                  <c:v>3.6</c:v>
                </c:pt>
                <c:pt idx="39">
                  <c:v>2.9</c:v>
                </c:pt>
                <c:pt idx="40">
                  <c:v>1.6</c:v>
                </c:pt>
                <c:pt idx="41">
                  <c:v>5.4</c:v>
                </c:pt>
                <c:pt idx="42">
                  <c:v>1.6</c:v>
                </c:pt>
                <c:pt idx="43">
                  <c:v>3.3</c:v>
                </c:pt>
                <c:pt idx="44">
                  <c:v>3.3</c:v>
                </c:pt>
                <c:pt idx="45">
                  <c:v>8.1</c:v>
                </c:pt>
                <c:pt idx="46">
                  <c:v>2.7</c:v>
                </c:pt>
                <c:pt idx="47">
                  <c:v>1.6</c:v>
                </c:pt>
                <c:pt idx="48">
                  <c:v>5</c:v>
                </c:pt>
                <c:pt idx="49">
                  <c:v>2.6</c:v>
                </c:pt>
                <c:pt idx="50">
                  <c:v>3.4</c:v>
                </c:pt>
                <c:pt idx="51">
                  <c:v>8.7000000000000011</c:v>
                </c:pt>
                <c:pt idx="52">
                  <c:v>9.4</c:v>
                </c:pt>
              </c:numCache>
            </c:numRef>
          </c:val>
        </c:ser>
        <c:dLbls>
          <c:showVal val="1"/>
        </c:dLbls>
        <c:gapWidth val="50"/>
        <c:axId val="121425920"/>
        <c:axId val="121427456"/>
      </c:barChart>
      <c:catAx>
        <c:axId val="121425920"/>
        <c:scaling>
          <c:orientation val="minMax"/>
        </c:scaling>
        <c:axPos val="b"/>
        <c:numFmt formatCode="&quot;$&quot;#,##0" sourceLinked="0"/>
        <c:majorTickMark val="none"/>
        <c:tickLblPos val="low"/>
        <c:spPr>
          <a:ln w="9525">
            <a:solidFill>
              <a:srgbClr val="404040"/>
            </a:solidFill>
            <a:prstDash val="solid"/>
          </a:ln>
        </c:spPr>
        <c:txPr>
          <a:bodyPr rot="-5400000" vert="horz"/>
          <a:lstStyle/>
          <a:p>
            <a:pPr>
              <a:defRPr sz="1800" b="0" i="0" u="none" strike="noStrike" baseline="0">
                <a:solidFill>
                  <a:srgbClr val="404040"/>
                </a:solidFill>
                <a:latin typeface="Helvetica Neue"/>
                <a:ea typeface="Arial"/>
                <a:cs typeface="Arial"/>
              </a:defRPr>
            </a:pPr>
            <a:endParaRPr lang="en-US"/>
          </a:p>
        </c:txPr>
        <c:crossAx val="121427456"/>
        <c:crosses val="autoZero"/>
        <c:lblAlgn val="ctr"/>
        <c:lblOffset val="100"/>
        <c:tickLblSkip val="1"/>
        <c:tickMarkSkip val="1"/>
      </c:catAx>
      <c:valAx>
        <c:axId val="121427456"/>
        <c:scaling>
          <c:orientation val="minMax"/>
          <c:max val="10"/>
          <c:min val="0"/>
        </c:scaling>
        <c:axPos val="l"/>
        <c:numFmt formatCode="#,##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121425920"/>
        <c:crosses val="autoZero"/>
        <c:crossBetween val="between"/>
        <c:majorUnit val="2"/>
        <c:minorUnit val="1"/>
      </c:val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3491973332007993E-2"/>
          <c:y val="4.1117330270566382E-2"/>
          <c:w val="0.9193896040271794"/>
          <c:h val="0.82771186268968067"/>
        </c:manualLayout>
      </c:layout>
      <c:barChart>
        <c:barDir val="col"/>
        <c:grouping val="clustered"/>
        <c:ser>
          <c:idx val="1"/>
          <c:order val="0"/>
          <c:tx>
            <c:strRef>
              <c:f>Sheet1!$A$2</c:f>
              <c:strCache>
                <c:ptCount val="1"/>
                <c:pt idx="0">
                  <c:v>Disaster Declarations</c:v>
                </c:pt>
              </c:strCache>
            </c:strRef>
          </c:tx>
          <c:spPr>
            <a:solidFill>
              <a:schemeClr val="accent3"/>
            </a:solidFill>
            <a:ln w="30462">
              <a:noFill/>
            </a:ln>
          </c:spPr>
          <c:dPt>
            <c:idx val="60"/>
            <c:spPr>
              <a:solidFill>
                <a:schemeClr val="accent5"/>
              </a:solidFill>
              <a:ln w="30462">
                <a:noFill/>
              </a:ln>
            </c:spPr>
          </c:dPt>
          <c:dLbls>
            <c:numFmt formatCode="#,##0" sourceLinked="0"/>
            <c:spPr>
              <a:noFill/>
              <a:ln w="30462">
                <a:noFill/>
              </a:ln>
            </c:spPr>
            <c:txPr>
              <a:bodyPr rot="-5400000" vert="horz"/>
              <a:lstStyle/>
              <a:p>
                <a:pPr>
                  <a:defRPr sz="1600" b="0" i="0" u="none" strike="noStrike" baseline="0">
                    <a:solidFill>
                      <a:srgbClr val="000000"/>
                    </a:solidFill>
                    <a:latin typeface="Helvetica Neue"/>
                    <a:ea typeface="Arial"/>
                    <a:cs typeface="Arial"/>
                  </a:defRPr>
                </a:pPr>
                <a:endParaRPr lang="en-US"/>
              </a:p>
            </c:txPr>
            <c:dLblPos val="outEnd"/>
            <c:showVal val="1"/>
          </c:dLbls>
          <c:cat>
            <c:numRef>
              <c:f>Sheet1!$B$1:$BJ$1</c:f>
              <c:numCache>
                <c:formatCode>00</c:formatCode>
                <c:ptCount val="61"/>
                <c:pt idx="0">
                  <c:v>53</c:v>
                </c:pt>
                <c:pt idx="1">
                  <c:v>54</c:v>
                </c:pt>
                <c:pt idx="2">
                  <c:v>55</c:v>
                </c:pt>
                <c:pt idx="3">
                  <c:v>56</c:v>
                </c:pt>
                <c:pt idx="4">
                  <c:v>57</c:v>
                </c:pt>
                <c:pt idx="5">
                  <c:v>58</c:v>
                </c:pt>
                <c:pt idx="6">
                  <c:v>59</c:v>
                </c:pt>
                <c:pt idx="7">
                  <c:v>60</c:v>
                </c:pt>
                <c:pt idx="8">
                  <c:v>61</c:v>
                </c:pt>
                <c:pt idx="9">
                  <c:v>62</c:v>
                </c:pt>
                <c:pt idx="10">
                  <c:v>63</c:v>
                </c:pt>
                <c:pt idx="11">
                  <c:v>64</c:v>
                </c:pt>
                <c:pt idx="12">
                  <c:v>65</c:v>
                </c:pt>
                <c:pt idx="13">
                  <c:v>66</c:v>
                </c:pt>
                <c:pt idx="14">
                  <c:v>67</c:v>
                </c:pt>
                <c:pt idx="15">
                  <c:v>68</c:v>
                </c:pt>
                <c:pt idx="16">
                  <c:v>69</c:v>
                </c:pt>
                <c:pt idx="17">
                  <c:v>70</c:v>
                </c:pt>
                <c:pt idx="18">
                  <c:v>71</c:v>
                </c:pt>
                <c:pt idx="19">
                  <c:v>72</c:v>
                </c:pt>
                <c:pt idx="20">
                  <c:v>73</c:v>
                </c:pt>
                <c:pt idx="21">
                  <c:v>74</c:v>
                </c:pt>
                <c:pt idx="22">
                  <c:v>75</c:v>
                </c:pt>
                <c:pt idx="23">
                  <c:v>76</c:v>
                </c:pt>
                <c:pt idx="24">
                  <c:v>77</c:v>
                </c:pt>
                <c:pt idx="25">
                  <c:v>78</c:v>
                </c:pt>
                <c:pt idx="26">
                  <c:v>79</c:v>
                </c:pt>
                <c:pt idx="27">
                  <c:v>80</c:v>
                </c:pt>
                <c:pt idx="28">
                  <c:v>81</c:v>
                </c:pt>
                <c:pt idx="29">
                  <c:v>82</c:v>
                </c:pt>
                <c:pt idx="30">
                  <c:v>83</c:v>
                </c:pt>
                <c:pt idx="31">
                  <c:v>84</c:v>
                </c:pt>
                <c:pt idx="32">
                  <c:v>85</c:v>
                </c:pt>
                <c:pt idx="33">
                  <c:v>86</c:v>
                </c:pt>
                <c:pt idx="34">
                  <c:v>87</c:v>
                </c:pt>
                <c:pt idx="35">
                  <c:v>88</c:v>
                </c:pt>
                <c:pt idx="36">
                  <c:v>89</c:v>
                </c:pt>
                <c:pt idx="37">
                  <c:v>90</c:v>
                </c:pt>
                <c:pt idx="38">
                  <c:v>91</c:v>
                </c:pt>
                <c:pt idx="39">
                  <c:v>92</c:v>
                </c:pt>
                <c:pt idx="40">
                  <c:v>93</c:v>
                </c:pt>
                <c:pt idx="41">
                  <c:v>94</c:v>
                </c:pt>
                <c:pt idx="42">
                  <c:v>95</c:v>
                </c:pt>
                <c:pt idx="43">
                  <c:v>96</c:v>
                </c:pt>
                <c:pt idx="44">
                  <c:v>97</c:v>
                </c:pt>
                <c:pt idx="45">
                  <c:v>98</c:v>
                </c:pt>
                <c:pt idx="46">
                  <c:v>99</c:v>
                </c:pt>
                <c:pt idx="47">
                  <c:v>0</c:v>
                </c:pt>
                <c:pt idx="48">
                  <c:v>1</c:v>
                </c:pt>
                <c:pt idx="49">
                  <c:v>2</c:v>
                </c:pt>
                <c:pt idx="50">
                  <c:v>3</c:v>
                </c:pt>
                <c:pt idx="51">
                  <c:v>4</c:v>
                </c:pt>
                <c:pt idx="52">
                  <c:v>5</c:v>
                </c:pt>
                <c:pt idx="53">
                  <c:v>6</c:v>
                </c:pt>
                <c:pt idx="54">
                  <c:v>7</c:v>
                </c:pt>
                <c:pt idx="55">
                  <c:v>8</c:v>
                </c:pt>
                <c:pt idx="56">
                  <c:v>9</c:v>
                </c:pt>
                <c:pt idx="57">
                  <c:v>10</c:v>
                </c:pt>
                <c:pt idx="58">
                  <c:v>11</c:v>
                </c:pt>
                <c:pt idx="59">
                  <c:v>12</c:v>
                </c:pt>
                <c:pt idx="60">
                  <c:v>13</c:v>
                </c:pt>
              </c:numCache>
            </c:numRef>
          </c:cat>
          <c:val>
            <c:numRef>
              <c:f>Sheet1!$B$2:$BJ$2</c:f>
              <c:numCache>
                <c:formatCode>General</c:formatCode>
                <c:ptCount val="61"/>
                <c:pt idx="0">
                  <c:v>13</c:v>
                </c:pt>
                <c:pt idx="1">
                  <c:v>17</c:v>
                </c:pt>
                <c:pt idx="2">
                  <c:v>18</c:v>
                </c:pt>
                <c:pt idx="3">
                  <c:v>16</c:v>
                </c:pt>
                <c:pt idx="4">
                  <c:v>16</c:v>
                </c:pt>
                <c:pt idx="5">
                  <c:v>7</c:v>
                </c:pt>
                <c:pt idx="6">
                  <c:v>7</c:v>
                </c:pt>
                <c:pt idx="7">
                  <c:v>12</c:v>
                </c:pt>
                <c:pt idx="8">
                  <c:v>12</c:v>
                </c:pt>
                <c:pt idx="9">
                  <c:v>22</c:v>
                </c:pt>
                <c:pt idx="10">
                  <c:v>20</c:v>
                </c:pt>
                <c:pt idx="11">
                  <c:v>25</c:v>
                </c:pt>
                <c:pt idx="12">
                  <c:v>25</c:v>
                </c:pt>
                <c:pt idx="13">
                  <c:v>11</c:v>
                </c:pt>
                <c:pt idx="14">
                  <c:v>11</c:v>
                </c:pt>
                <c:pt idx="15">
                  <c:v>19</c:v>
                </c:pt>
                <c:pt idx="16">
                  <c:v>29</c:v>
                </c:pt>
                <c:pt idx="17">
                  <c:v>17</c:v>
                </c:pt>
                <c:pt idx="18">
                  <c:v>17</c:v>
                </c:pt>
                <c:pt idx="19">
                  <c:v>48</c:v>
                </c:pt>
                <c:pt idx="20">
                  <c:v>46</c:v>
                </c:pt>
                <c:pt idx="21">
                  <c:v>46</c:v>
                </c:pt>
                <c:pt idx="22">
                  <c:v>38</c:v>
                </c:pt>
                <c:pt idx="23">
                  <c:v>30</c:v>
                </c:pt>
                <c:pt idx="24">
                  <c:v>22</c:v>
                </c:pt>
                <c:pt idx="25">
                  <c:v>25</c:v>
                </c:pt>
                <c:pt idx="26">
                  <c:v>42</c:v>
                </c:pt>
                <c:pt idx="27">
                  <c:v>23</c:v>
                </c:pt>
                <c:pt idx="28">
                  <c:v>15</c:v>
                </c:pt>
                <c:pt idx="29">
                  <c:v>24</c:v>
                </c:pt>
                <c:pt idx="30">
                  <c:v>21</c:v>
                </c:pt>
                <c:pt idx="31">
                  <c:v>34</c:v>
                </c:pt>
                <c:pt idx="32">
                  <c:v>27</c:v>
                </c:pt>
                <c:pt idx="33">
                  <c:v>28</c:v>
                </c:pt>
                <c:pt idx="34">
                  <c:v>23</c:v>
                </c:pt>
                <c:pt idx="35">
                  <c:v>11</c:v>
                </c:pt>
                <c:pt idx="36">
                  <c:v>31</c:v>
                </c:pt>
                <c:pt idx="37">
                  <c:v>38</c:v>
                </c:pt>
                <c:pt idx="38">
                  <c:v>43</c:v>
                </c:pt>
                <c:pt idx="39">
                  <c:v>45</c:v>
                </c:pt>
                <c:pt idx="40">
                  <c:v>32</c:v>
                </c:pt>
                <c:pt idx="41">
                  <c:v>36</c:v>
                </c:pt>
                <c:pt idx="42">
                  <c:v>32</c:v>
                </c:pt>
                <c:pt idx="43">
                  <c:v>75</c:v>
                </c:pt>
                <c:pt idx="44">
                  <c:v>44</c:v>
                </c:pt>
                <c:pt idx="45">
                  <c:v>65</c:v>
                </c:pt>
                <c:pt idx="46">
                  <c:v>50</c:v>
                </c:pt>
                <c:pt idx="47">
                  <c:v>45</c:v>
                </c:pt>
                <c:pt idx="48">
                  <c:v>45</c:v>
                </c:pt>
                <c:pt idx="49">
                  <c:v>49</c:v>
                </c:pt>
                <c:pt idx="50">
                  <c:v>56</c:v>
                </c:pt>
                <c:pt idx="51">
                  <c:v>69</c:v>
                </c:pt>
                <c:pt idx="52">
                  <c:v>48</c:v>
                </c:pt>
                <c:pt idx="53">
                  <c:v>52</c:v>
                </c:pt>
                <c:pt idx="54">
                  <c:v>63</c:v>
                </c:pt>
                <c:pt idx="55">
                  <c:v>75</c:v>
                </c:pt>
                <c:pt idx="56">
                  <c:v>59</c:v>
                </c:pt>
                <c:pt idx="57">
                  <c:v>81</c:v>
                </c:pt>
                <c:pt idx="58">
                  <c:v>99</c:v>
                </c:pt>
                <c:pt idx="59">
                  <c:v>47</c:v>
                </c:pt>
                <c:pt idx="60">
                  <c:v>27</c:v>
                </c:pt>
              </c:numCache>
            </c:numRef>
          </c:val>
        </c:ser>
        <c:dLbls>
          <c:showVal val="1"/>
        </c:dLbls>
        <c:gapWidth val="50"/>
        <c:axId val="120932608"/>
        <c:axId val="120934400"/>
      </c:barChart>
      <c:catAx>
        <c:axId val="120932608"/>
        <c:scaling>
          <c:orientation val="minMax"/>
        </c:scaling>
        <c:axPos val="b"/>
        <c:numFmt formatCode="00" sourceLinked="0"/>
        <c:majorTickMark val="none"/>
        <c:tickLblPos val="low"/>
        <c:spPr>
          <a:ln w="9525">
            <a:solidFill>
              <a:srgbClr val="404040"/>
            </a:solidFill>
            <a:prstDash val="solid"/>
          </a:ln>
        </c:spPr>
        <c:txPr>
          <a:bodyPr rot="-5400000" vert="horz"/>
          <a:lstStyle/>
          <a:p>
            <a:pPr>
              <a:defRPr sz="1800" b="0" i="0" u="none" strike="noStrike" baseline="0">
                <a:solidFill>
                  <a:srgbClr val="404040"/>
                </a:solidFill>
                <a:latin typeface="Helvetica Neue"/>
                <a:ea typeface="Arial"/>
                <a:cs typeface="Arial"/>
              </a:defRPr>
            </a:pPr>
            <a:endParaRPr lang="en-US"/>
          </a:p>
        </c:txPr>
        <c:crossAx val="120934400"/>
        <c:crosses val="autoZero"/>
        <c:lblAlgn val="ctr"/>
        <c:lblOffset val="100"/>
        <c:tickLblSkip val="1"/>
        <c:tickMarkSkip val="1"/>
      </c:catAx>
      <c:valAx>
        <c:axId val="120934400"/>
        <c:scaling>
          <c:orientation val="minMax"/>
          <c:max val="120"/>
          <c:min val="0"/>
        </c:scaling>
        <c:axPos val="l"/>
        <c:numFmt formatCode="#,##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120932608"/>
        <c:crosses val="autoZero"/>
        <c:crossBetween val="between"/>
        <c:majorUnit val="20"/>
        <c:minorUnit val="10"/>
      </c:val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3491973332007993E-2"/>
          <c:y val="4.1117330270566382E-2"/>
          <c:w val="0.9193896040271794"/>
          <c:h val="0.69932344573930472"/>
        </c:manualLayout>
      </c:layout>
      <c:barChart>
        <c:barDir val="col"/>
        <c:grouping val="clustered"/>
        <c:ser>
          <c:idx val="1"/>
          <c:order val="0"/>
          <c:tx>
            <c:strRef>
              <c:f>Sheet1!$A$2</c:f>
              <c:strCache>
                <c:ptCount val="1"/>
                <c:pt idx="0">
                  <c:v>Investment Income</c:v>
                </c:pt>
              </c:strCache>
            </c:strRef>
          </c:tx>
          <c:spPr>
            <a:solidFill>
              <a:schemeClr val="accent3"/>
            </a:solidFill>
            <a:ln w="30462">
              <a:noFill/>
            </a:ln>
          </c:spPr>
          <c:dPt>
            <c:idx val="13"/>
            <c:spPr>
              <a:solidFill>
                <a:schemeClr val="accent5"/>
              </a:solidFill>
              <a:ln w="30462">
                <a:noFill/>
              </a:ln>
            </c:spPr>
          </c:dPt>
          <c:dLbls>
            <c:dLbl>
              <c:idx val="5"/>
              <c:layout>
                <c:manualLayout>
                  <c:x val="6.6124874833359136E-17"/>
                  <c:y val="1.6731392122965982E-2"/>
                </c:manualLayout>
              </c:layout>
              <c:dLblPos val="outEnd"/>
              <c:showVal val="1"/>
            </c:dLbl>
            <c:numFmt formatCode="&quot;$&quot;#,##0.0" sourceLinked="0"/>
            <c:spPr>
              <a:noFill/>
              <a:ln w="30462">
                <a:noFill/>
              </a:ln>
            </c:spPr>
            <c:txPr>
              <a:bodyPr/>
              <a:lstStyle/>
              <a:p>
                <a:pPr>
                  <a:defRPr sz="1700" b="0" i="0" u="none" strike="noStrike" baseline="0">
                    <a:solidFill>
                      <a:srgbClr val="404040"/>
                    </a:solidFill>
                    <a:latin typeface="Helvetica Neue"/>
                    <a:ea typeface="Arial"/>
                    <a:cs typeface="Arial"/>
                  </a:defRPr>
                </a:pPr>
                <a:endParaRPr lang="en-US"/>
              </a:p>
            </c:txPr>
            <c:dLblPos val="outEnd"/>
            <c:showVal val="1"/>
          </c:dLbls>
          <c:cat>
            <c:strRef>
              <c:f>Sheet1!$B$1:$O$1</c:f>
              <c:strCach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strCache>
            </c:strRef>
          </c:cat>
          <c:val>
            <c:numRef>
              <c:f>Sheet1!$B$2:$O$2</c:f>
              <c:numCache>
                <c:formatCode>"$"#,##0.000_);[Red]\("$"#,##0.000\)</c:formatCode>
                <c:ptCount val="14"/>
                <c:pt idx="0" formatCode="&quot;$&quot;#,##0.00_);[Red]\(&quot;$&quot;#,##0.00\)">
                  <c:v>38.9</c:v>
                </c:pt>
                <c:pt idx="1">
                  <c:v>37.1</c:v>
                </c:pt>
                <c:pt idx="2" formatCode="&quot;$&quot;#,##0.00_);[Red]\(&quot;$&quot;#,##0.00\)">
                  <c:v>36.700000000000003</c:v>
                </c:pt>
                <c:pt idx="3" formatCode="&quot;$&quot;#,##0.00_);[Red]\(&quot;$&quot;#,##0.00\)">
                  <c:v>38.700000000000003</c:v>
                </c:pt>
                <c:pt idx="4" formatCode="&quot;$&quot;#,##0.00_);[Red]\(&quot;$&quot;#,##0.00\)">
                  <c:v>39.6</c:v>
                </c:pt>
                <c:pt idx="5" formatCode="&quot;$&quot;#,##0.00_);[Red]\(&quot;$&quot;#,##0.00\)">
                  <c:v>49.5</c:v>
                </c:pt>
                <c:pt idx="6" formatCode="&quot;$&quot;#,##0.00_);[Red]\(&quot;$&quot;#,##0.00\)">
                  <c:v>52.3</c:v>
                </c:pt>
                <c:pt idx="7" formatCode="&quot;$&quot;#,##0.00_);[Red]\(&quot;$&quot;#,##0.00\)">
                  <c:v>54.6</c:v>
                </c:pt>
                <c:pt idx="8" formatCode="&quot;$&quot;#,##0.00_);[Red]\(&quot;$&quot;#,##0.00\)">
                  <c:v>51.2</c:v>
                </c:pt>
                <c:pt idx="9" formatCode="&quot;$&quot;#,##0.00_);[Red]\(&quot;$&quot;#,##0.00\)">
                  <c:v>47.1</c:v>
                </c:pt>
                <c:pt idx="10" formatCode="&quot;$&quot;#,##0.00_);[Red]\(&quot;$&quot;#,##0.00\)">
                  <c:v>47.57</c:v>
                </c:pt>
                <c:pt idx="11" formatCode="&quot;$&quot;#,##0.00_);[Red]\(&quot;$&quot;#,##0.00\)">
                  <c:v>49.190000000000012</c:v>
                </c:pt>
                <c:pt idx="12" formatCode="&quot;$&quot;#,##0.00_);[Red]\(&quot;$&quot;#,##0.00\)">
                  <c:v>47.71</c:v>
                </c:pt>
                <c:pt idx="13" formatCode="&quot;$&quot;#,##0.00_);[Red]\(&quot;$&quot;#,##0.00\)">
                  <c:v>45.54</c:v>
                </c:pt>
              </c:numCache>
            </c:numRef>
          </c:val>
        </c:ser>
        <c:dLbls>
          <c:showVal val="1"/>
        </c:dLbls>
        <c:gapWidth val="50"/>
        <c:axId val="37331328"/>
        <c:axId val="37332864"/>
      </c:barChart>
      <c:catAx>
        <c:axId val="37331328"/>
        <c:scaling>
          <c:orientation val="minMax"/>
        </c:scaling>
        <c:axPos val="b"/>
        <c:numFmt formatCode="00" sourceLinked="0"/>
        <c:majorTickMark val="none"/>
        <c:tickLblPos val="low"/>
        <c:spPr>
          <a:ln w="9525">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7332864"/>
        <c:crosses val="autoZero"/>
        <c:lblAlgn val="ctr"/>
        <c:lblOffset val="100"/>
        <c:tickLblSkip val="1"/>
        <c:tickMarkSkip val="1"/>
      </c:catAx>
      <c:valAx>
        <c:axId val="37332864"/>
        <c:scaling>
          <c:orientation val="minMax"/>
          <c:max val="60"/>
          <c:min val="30"/>
        </c:scaling>
        <c:axPos val="l"/>
        <c:numFmt formatCode="&quot;$&quot;#,##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7331328"/>
        <c:crosses val="autoZero"/>
        <c:crossBetween val="between"/>
        <c:majorUnit val="5"/>
        <c:minorUnit val="2"/>
      </c:val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5196385335969373E-2"/>
          <c:y val="0.13528686938709344"/>
          <c:w val="0.92145721459190155"/>
          <c:h val="0.61184657692494082"/>
        </c:manualLayout>
      </c:layout>
      <c:barChart>
        <c:barDir val="col"/>
        <c:grouping val="clustered"/>
        <c:ser>
          <c:idx val="1"/>
          <c:order val="0"/>
          <c:spPr>
            <a:solidFill>
              <a:schemeClr val="accent3"/>
            </a:solidFill>
            <a:ln w="30462">
              <a:noFill/>
            </a:ln>
          </c:spPr>
          <c:dPt>
            <c:idx val="12"/>
            <c:spPr>
              <a:solidFill>
                <a:schemeClr val="accent5"/>
              </a:solidFill>
              <a:ln w="30462">
                <a:noFill/>
              </a:ln>
            </c:spPr>
          </c:dPt>
          <c:dPt>
            <c:idx val="18"/>
            <c:spPr>
              <a:solidFill>
                <a:schemeClr val="accent5"/>
              </a:solidFill>
              <a:ln w="30462">
                <a:noFill/>
              </a:ln>
            </c:spPr>
          </c:dPt>
          <c:dPt>
            <c:idx val="19"/>
            <c:spPr>
              <a:solidFill>
                <a:schemeClr val="accent5"/>
              </a:solidFill>
              <a:ln w="30462">
                <a:noFill/>
              </a:ln>
            </c:spPr>
          </c:dPt>
          <c:dLbls>
            <c:dLbl>
              <c:idx val="5"/>
              <c:layout>
                <c:manualLayout>
                  <c:x val="6.6124874833359136E-17"/>
                  <c:y val="1.6731392122965982E-2"/>
                </c:manualLayout>
              </c:layout>
              <c:dLblPos val="outEnd"/>
              <c:showVal val="1"/>
            </c:dLbl>
            <c:numFmt formatCode="&quot;$&quot;#,##0.0" sourceLinked="0"/>
            <c:spPr>
              <a:noFill/>
              <a:ln w="30462">
                <a:noFill/>
              </a:ln>
            </c:spPr>
            <c:txPr>
              <a:bodyPr rot="-5400000" vert="horz"/>
              <a:lstStyle/>
              <a:p>
                <a:pPr>
                  <a:defRPr sz="1700" b="0" i="0" u="none" strike="noStrike" baseline="0">
                    <a:solidFill>
                      <a:srgbClr val="404040"/>
                    </a:solidFill>
                    <a:latin typeface="Helvetica Neue"/>
                    <a:ea typeface="Arial"/>
                    <a:cs typeface="Arial"/>
                  </a:defRPr>
                </a:pPr>
                <a:endParaRPr lang="en-US"/>
              </a:p>
            </c:txPr>
            <c:dLblPos val="outEnd"/>
            <c:showVal val="1"/>
          </c:dLbls>
          <c:cat>
            <c:strRef>
              <c:f>Sheet1!$B$1:$Z$1</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13:Q1</c:v>
                </c:pt>
              </c:strCache>
            </c:strRef>
          </c:cat>
          <c:val>
            <c:numRef>
              <c:f>Sheet1!$B$2:$Z$2</c:f>
              <c:numCache>
                <c:formatCode>"$"#,##0.00_);[Red]\("$"#,##0.00\)</c:formatCode>
                <c:ptCount val="25"/>
                <c:pt idx="0">
                  <c:v>2.88</c:v>
                </c:pt>
                <c:pt idx="1">
                  <c:v>4.8099999999999996</c:v>
                </c:pt>
                <c:pt idx="2" formatCode="&quot;$&quot;#,##0.000_);[Red]\(&quot;$&quot;#,##0.000\)">
                  <c:v>9.89</c:v>
                </c:pt>
                <c:pt idx="3">
                  <c:v>9.82</c:v>
                </c:pt>
                <c:pt idx="4">
                  <c:v>1.6600000000000001</c:v>
                </c:pt>
                <c:pt idx="5">
                  <c:v>6</c:v>
                </c:pt>
                <c:pt idx="6">
                  <c:v>9.24</c:v>
                </c:pt>
                <c:pt idx="7">
                  <c:v>10.81</c:v>
                </c:pt>
                <c:pt idx="8">
                  <c:v>18.02</c:v>
                </c:pt>
                <c:pt idx="9">
                  <c:v>13.02</c:v>
                </c:pt>
                <c:pt idx="10">
                  <c:v>16.21</c:v>
                </c:pt>
                <c:pt idx="11">
                  <c:v>6.63</c:v>
                </c:pt>
                <c:pt idx="12">
                  <c:v>-1.21</c:v>
                </c:pt>
                <c:pt idx="13">
                  <c:v>6.6099999999999985</c:v>
                </c:pt>
                <c:pt idx="14">
                  <c:v>9.1300000000000008</c:v>
                </c:pt>
                <c:pt idx="15">
                  <c:v>9.7000000000000011</c:v>
                </c:pt>
                <c:pt idx="16">
                  <c:v>3.52</c:v>
                </c:pt>
                <c:pt idx="17">
                  <c:v>8.92</c:v>
                </c:pt>
                <c:pt idx="18">
                  <c:v>-19.809999999999999</c:v>
                </c:pt>
                <c:pt idx="19">
                  <c:v>-7.9</c:v>
                </c:pt>
                <c:pt idx="20">
                  <c:v>5.85</c:v>
                </c:pt>
                <c:pt idx="21">
                  <c:v>7.04</c:v>
                </c:pt>
                <c:pt idx="22">
                  <c:v>6.21</c:v>
                </c:pt>
                <c:pt idx="23">
                  <c:v>1.3800000000000001</c:v>
                </c:pt>
              </c:numCache>
            </c:numRef>
          </c:val>
        </c:ser>
        <c:dLbls>
          <c:showVal val="1"/>
        </c:dLbls>
        <c:gapWidth val="50"/>
        <c:axId val="37512320"/>
        <c:axId val="37513856"/>
      </c:barChart>
      <c:catAx>
        <c:axId val="37512320"/>
        <c:scaling>
          <c:orientation val="minMax"/>
        </c:scaling>
        <c:axPos val="b"/>
        <c:numFmt formatCode="General" sourceLinked="1"/>
        <c:majorTickMark val="none"/>
        <c:tickLblPos val="low"/>
        <c:spPr>
          <a:ln w="9525">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7513856"/>
        <c:crosses val="autoZero"/>
        <c:lblAlgn val="ctr"/>
        <c:lblOffset val="400"/>
        <c:tickLblSkip val="1"/>
        <c:tickMarkSkip val="1"/>
      </c:catAx>
      <c:valAx>
        <c:axId val="37513856"/>
        <c:scaling>
          <c:orientation val="minMax"/>
          <c:max val="20"/>
          <c:min val="-25"/>
        </c:scaling>
        <c:axPos val="l"/>
        <c:numFmt formatCode="&quot;$&quot;#,##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7512320"/>
        <c:crosses val="autoZero"/>
        <c:crossBetween val="between"/>
        <c:majorUnit val="5"/>
        <c:minorUnit val="1"/>
      </c:val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3491973332007993E-2"/>
          <c:y val="4.1117330270566382E-2"/>
          <c:w val="0.9193896040271794"/>
          <c:h val="0.69932344573930472"/>
        </c:manualLayout>
      </c:layout>
      <c:barChart>
        <c:barDir val="col"/>
        <c:grouping val="clustered"/>
        <c:ser>
          <c:idx val="1"/>
          <c:order val="0"/>
          <c:tx>
            <c:strRef>
              <c:f>Sheet1!$A$2</c:f>
              <c:strCache>
                <c:ptCount val="1"/>
                <c:pt idx="0">
                  <c:v>Investment Gain</c:v>
                </c:pt>
              </c:strCache>
            </c:strRef>
          </c:tx>
          <c:spPr>
            <a:solidFill>
              <a:schemeClr val="accent3"/>
            </a:solidFill>
            <a:ln w="30462">
              <a:noFill/>
            </a:ln>
          </c:spPr>
          <c:dPt>
            <c:idx val="19"/>
            <c:spPr>
              <a:solidFill>
                <a:schemeClr val="accent5"/>
              </a:solidFill>
              <a:ln w="30462">
                <a:noFill/>
              </a:ln>
            </c:spPr>
          </c:dPt>
          <c:dLbls>
            <c:dLbl>
              <c:idx val="5"/>
              <c:layout>
                <c:manualLayout>
                  <c:x val="6.6124874833359136E-17"/>
                  <c:y val="1.6731392122965982E-2"/>
                </c:manualLayout>
              </c:layout>
              <c:dLblPos val="outEnd"/>
              <c:showVal val="1"/>
            </c:dLbl>
            <c:numFmt formatCode="&quot;$&quot;#,##0.0" sourceLinked="0"/>
            <c:spPr>
              <a:noFill/>
              <a:ln w="30462">
                <a:noFill/>
              </a:ln>
            </c:spPr>
            <c:txPr>
              <a:bodyPr/>
              <a:lstStyle/>
              <a:p>
                <a:pPr>
                  <a:defRPr sz="1700" b="0" i="0" u="none" strike="noStrike" baseline="0">
                    <a:solidFill>
                      <a:srgbClr val="404040"/>
                    </a:solidFill>
                    <a:latin typeface="Helvetica Neue"/>
                    <a:ea typeface="Arial"/>
                    <a:cs typeface="Arial"/>
                  </a:defRPr>
                </a:pPr>
                <a:endParaRPr lang="en-US"/>
              </a:p>
            </c:txPr>
            <c:dLblPos val="outEnd"/>
            <c:showVal val="1"/>
          </c:dLbls>
          <c:cat>
            <c:strRef>
              <c:f>Sheet1!$B$1:$U$1</c:f>
              <c:strCache>
                <c:ptCount val="20"/>
                <c:pt idx="0">
                  <c:v>94</c:v>
                </c:pt>
                <c:pt idx="1">
                  <c:v>95</c:v>
                </c:pt>
                <c:pt idx="2">
                  <c:v>96</c:v>
                </c:pt>
                <c:pt idx="3">
                  <c:v>97</c:v>
                </c:pt>
                <c:pt idx="4">
                  <c:v>98</c:v>
                </c:pt>
                <c:pt idx="5">
                  <c:v>99</c:v>
                </c:pt>
                <c:pt idx="6">
                  <c:v>0</c:v>
                </c:pt>
                <c:pt idx="7">
                  <c:v>1</c:v>
                </c:pt>
                <c:pt idx="8">
                  <c:v>2</c:v>
                </c:pt>
                <c:pt idx="9">
                  <c:v>3</c:v>
                </c:pt>
                <c:pt idx="10">
                  <c:v>4</c:v>
                </c:pt>
                <c:pt idx="11">
                  <c:v>05*</c:v>
                </c:pt>
                <c:pt idx="12">
                  <c:v>6</c:v>
                </c:pt>
                <c:pt idx="13">
                  <c:v>7</c:v>
                </c:pt>
                <c:pt idx="14">
                  <c:v>8</c:v>
                </c:pt>
                <c:pt idx="15">
                  <c:v>9</c:v>
                </c:pt>
                <c:pt idx="16">
                  <c:v>10</c:v>
                </c:pt>
                <c:pt idx="17">
                  <c:v>11</c:v>
                </c:pt>
                <c:pt idx="18">
                  <c:v>12</c:v>
                </c:pt>
                <c:pt idx="19">
                  <c:v>13:Q1</c:v>
                </c:pt>
              </c:strCache>
            </c:strRef>
          </c:cat>
          <c:val>
            <c:numRef>
              <c:f>Sheet1!$B$2:$U$2</c:f>
              <c:numCache>
                <c:formatCode>"$"#,##0.000_);[Red]\("$"#,##0.000\)</c:formatCode>
                <c:ptCount val="20"/>
                <c:pt idx="0" formatCode="&quot;$&quot;#,##0.00_);[Red]\(&quot;$&quot;#,##0.00\)">
                  <c:v>35.35</c:v>
                </c:pt>
                <c:pt idx="1">
                  <c:v>42.83</c:v>
                </c:pt>
                <c:pt idx="2" formatCode="&quot;$&quot;#,##0.00_);[Red]\(&quot;$&quot;#,##0.00\)">
                  <c:v>47.21</c:v>
                </c:pt>
                <c:pt idx="3" formatCode="&quot;$&quot;#,##0.00_);[Red]\(&quot;$&quot;#,##0.00\)">
                  <c:v>52.31</c:v>
                </c:pt>
                <c:pt idx="4" formatCode="&quot;$&quot;#,##0.00_);[Red]\(&quot;$&quot;#,##0.00\)">
                  <c:v>57.95</c:v>
                </c:pt>
                <c:pt idx="5" formatCode="&quot;$&quot;#,##0.00_);[Red]\(&quot;$&quot;#,##0.00\)">
                  <c:v>51.87</c:v>
                </c:pt>
                <c:pt idx="6" formatCode="&quot;$&quot;#,##0.00_);[Red]\(&quot;$&quot;#,##0.00\)">
                  <c:v>56.91</c:v>
                </c:pt>
                <c:pt idx="7" formatCode="&quot;$&quot;#,##0.00_);[Red]\(&quot;$&quot;#,##0.00\)">
                  <c:v>44.37</c:v>
                </c:pt>
                <c:pt idx="8" formatCode="&quot;$&quot;#,##0.00_);[Red]\(&quot;$&quot;#,##0.00\)">
                  <c:v>36.01</c:v>
                </c:pt>
                <c:pt idx="9" formatCode="&quot;$&quot;#,##0.00_);[Red]\(&quot;$&quot;#,##0.00\)">
                  <c:v>45.260000000000012</c:v>
                </c:pt>
                <c:pt idx="10" formatCode="&quot;$&quot;#,##0.00_);[Red]\(&quot;$&quot;#,##0.00\)">
                  <c:v>48.89</c:v>
                </c:pt>
                <c:pt idx="11" formatCode="&quot;$&quot;#,##0.00_);[Red]\(&quot;$&quot;#,##0.00\)">
                  <c:v>59.43</c:v>
                </c:pt>
                <c:pt idx="12" formatCode="&quot;$&quot;#,##0.00_);[Red]\(&quot;$&quot;#,##0.00\)">
                  <c:v>55.65</c:v>
                </c:pt>
                <c:pt idx="13" formatCode="&quot;$&quot;#,##0.00_);[Red]\(&quot;$&quot;#,##0.00\)">
                  <c:v>63.97</c:v>
                </c:pt>
                <c:pt idx="14" formatCode="&quot;$&quot;#,##0.00_);[Red]\(&quot;$&quot;#,##0.00\)">
                  <c:v>31.650000000000006</c:v>
                </c:pt>
                <c:pt idx="15" formatCode="&quot;$&quot;#,##0.00_);[Red]\(&quot;$&quot;#,##0.00\)">
                  <c:v>39.15</c:v>
                </c:pt>
                <c:pt idx="16" formatCode="&quot;$&quot;#,##0.00_);[Red]\(&quot;$&quot;#,##0.00\)">
                  <c:v>53.42</c:v>
                </c:pt>
                <c:pt idx="17" formatCode="&quot;$&quot;#,##0.00_);[Red]\(&quot;$&quot;#,##0.00\)">
                  <c:v>56.24</c:v>
                </c:pt>
                <c:pt idx="18" formatCode="&quot;$&quot;#,##0.00_);[Red]\(&quot;$&quot;#,##0.00\)">
                  <c:v>53.92</c:v>
                </c:pt>
                <c:pt idx="19" formatCode="&quot;$&quot;#,##0.00_);[Red]\(&quot;$&quot;#,##0.00\)">
                  <c:v>12.77</c:v>
                </c:pt>
              </c:numCache>
            </c:numRef>
          </c:val>
        </c:ser>
        <c:dLbls>
          <c:showVal val="1"/>
        </c:dLbls>
        <c:gapWidth val="50"/>
        <c:axId val="37482880"/>
        <c:axId val="37484416"/>
      </c:barChart>
      <c:catAx>
        <c:axId val="37482880"/>
        <c:scaling>
          <c:orientation val="minMax"/>
        </c:scaling>
        <c:axPos val="b"/>
        <c:numFmt formatCode="General" sourceLinked="1"/>
        <c:majorTickMark val="none"/>
        <c:tickLblPos val="low"/>
        <c:spPr>
          <a:ln w="9525">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7484416"/>
        <c:crosses val="autoZero"/>
        <c:lblAlgn val="ctr"/>
        <c:lblOffset val="100"/>
        <c:tickLblSkip val="1"/>
        <c:tickMarkSkip val="1"/>
      </c:catAx>
      <c:valAx>
        <c:axId val="37484416"/>
        <c:scaling>
          <c:orientation val="minMax"/>
          <c:max val="70"/>
          <c:min val="0"/>
        </c:scaling>
        <c:axPos val="l"/>
        <c:numFmt formatCode="&quot;$&quot;#,##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7482880"/>
        <c:crosses val="autoZero"/>
        <c:crossBetween val="between"/>
        <c:majorUnit val="10"/>
        <c:minorUnit val="2"/>
      </c:val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3491973332007993E-2"/>
          <c:y val="4.1117330270566382E-2"/>
          <c:w val="0.9193896040271794"/>
          <c:h val="0.69932344573930472"/>
        </c:manualLayout>
      </c:layout>
      <c:barChart>
        <c:barDir val="col"/>
        <c:grouping val="clustered"/>
        <c:ser>
          <c:idx val="1"/>
          <c:order val="0"/>
          <c:tx>
            <c:strRef>
              <c:f>Sheet1!$A$2</c:f>
              <c:strCache>
                <c:ptCount val="1"/>
                <c:pt idx="0">
                  <c:v>Investment Gain</c:v>
                </c:pt>
              </c:strCache>
            </c:strRef>
          </c:tx>
          <c:spPr>
            <a:solidFill>
              <a:schemeClr val="accent3"/>
            </a:solidFill>
            <a:ln w="30462">
              <a:noFill/>
            </a:ln>
          </c:spPr>
          <c:dLbls>
            <c:dLbl>
              <c:idx val="5"/>
              <c:layout>
                <c:manualLayout>
                  <c:x val="6.6124874833359136E-17"/>
                  <c:y val="1.6731392122965982E-2"/>
                </c:manualLayout>
              </c:layout>
              <c:dLblPos val="outEnd"/>
              <c:showVal val="1"/>
            </c:dLbl>
            <c:numFmt formatCode="&quot;$&quot;#,##0.0" sourceLinked="0"/>
            <c:spPr>
              <a:noFill/>
              <a:ln w="30462">
                <a:noFill/>
              </a:ln>
            </c:spPr>
            <c:txPr>
              <a:bodyPr/>
              <a:lstStyle/>
              <a:p>
                <a:pPr>
                  <a:defRPr sz="1700" b="0" i="0" u="none" strike="noStrike" baseline="0">
                    <a:solidFill>
                      <a:srgbClr val="404040"/>
                    </a:solidFill>
                    <a:latin typeface="Helvetica Neue"/>
                    <a:ea typeface="Arial"/>
                    <a:cs typeface="Arial"/>
                  </a:defRPr>
                </a:pPr>
                <a:endParaRPr lang="en-US"/>
              </a:p>
            </c:txPr>
            <c:dLblPos val="outEnd"/>
            <c:showVal val="1"/>
          </c:dLbls>
          <c:cat>
            <c:strRef>
              <c:f>Sheet1!$B$1:$U$1</c:f>
              <c:strCache>
                <c:ptCount val="20"/>
                <c:pt idx="0">
                  <c:v>94</c:v>
                </c:pt>
                <c:pt idx="1">
                  <c:v>95</c:v>
                </c:pt>
                <c:pt idx="2">
                  <c:v>96</c:v>
                </c:pt>
                <c:pt idx="3">
                  <c:v>97</c:v>
                </c:pt>
                <c:pt idx="4">
                  <c:v>98</c:v>
                </c:pt>
                <c:pt idx="5">
                  <c:v>99</c:v>
                </c:pt>
                <c:pt idx="6">
                  <c:v>0</c:v>
                </c:pt>
                <c:pt idx="7">
                  <c:v>1</c:v>
                </c:pt>
                <c:pt idx="8">
                  <c:v>2</c:v>
                </c:pt>
                <c:pt idx="9">
                  <c:v>3</c:v>
                </c:pt>
                <c:pt idx="10">
                  <c:v>4</c:v>
                </c:pt>
                <c:pt idx="11">
                  <c:v>05*</c:v>
                </c:pt>
                <c:pt idx="12">
                  <c:v>6</c:v>
                </c:pt>
                <c:pt idx="13">
                  <c:v>7</c:v>
                </c:pt>
                <c:pt idx="14">
                  <c:v>8</c:v>
                </c:pt>
                <c:pt idx="15">
                  <c:v>9</c:v>
                </c:pt>
                <c:pt idx="16">
                  <c:v>10</c:v>
                </c:pt>
                <c:pt idx="17">
                  <c:v>11</c:v>
                </c:pt>
                <c:pt idx="18">
                  <c:v>12</c:v>
                </c:pt>
                <c:pt idx="19">
                  <c:v>13E</c:v>
                </c:pt>
              </c:strCache>
            </c:strRef>
          </c:cat>
          <c:val>
            <c:numRef>
              <c:f>Sheet1!$B$2:$U$2</c:f>
              <c:numCache>
                <c:formatCode>"$"#,##0.000_);[Red]\("$"#,##0.000\)</c:formatCode>
                <c:ptCount val="20"/>
                <c:pt idx="0" formatCode="&quot;$&quot;#,##0.00_);[Red]\(&quot;$&quot;#,##0.00\)">
                  <c:v>54.84</c:v>
                </c:pt>
                <c:pt idx="1">
                  <c:v>64.48</c:v>
                </c:pt>
                <c:pt idx="2" formatCode="&quot;$&quot;#,##0.00_);[Red]\(&quot;$&quot;#,##0.00\)">
                  <c:v>69.069999999999993</c:v>
                </c:pt>
                <c:pt idx="3" formatCode="&quot;$&quot;#,##0.00_);[Red]\(&quot;$&quot;#,##0.00\)">
                  <c:v>74.81</c:v>
                </c:pt>
                <c:pt idx="4" formatCode="&quot;$&quot;#,##0.00_);[Red]\(&quot;$&quot;#,##0.00\)">
                  <c:v>81.7</c:v>
                </c:pt>
                <c:pt idx="5" formatCode="&quot;$&quot;#,##0.00_);[Red]\(&quot;$&quot;#,##0.00\)">
                  <c:v>71.52</c:v>
                </c:pt>
                <c:pt idx="6" formatCode="&quot;$&quot;#,##0.00_);[Red]\(&quot;$&quot;#,##0.00\)">
                  <c:v>75.86</c:v>
                </c:pt>
                <c:pt idx="7" formatCode="&quot;$&quot;#,##0.00_);[Red]\(&quot;$&quot;#,##0.00\)">
                  <c:v>57.56</c:v>
                </c:pt>
                <c:pt idx="8" formatCode="&quot;$&quot;#,##0.00_);[Red]\(&quot;$&quot;#,##0.00\)">
                  <c:v>45.94</c:v>
                </c:pt>
                <c:pt idx="9" formatCode="&quot;$&quot;#,##0.00_);[Red]\(&quot;$&quot;#,##0.00\)">
                  <c:v>56.53</c:v>
                </c:pt>
                <c:pt idx="10" formatCode="&quot;$&quot;#,##0.00_);[Red]\(&quot;$&quot;#,##0.00\)">
                  <c:v>59.43</c:v>
                </c:pt>
                <c:pt idx="11" formatCode="&quot;$&quot;#,##0.00_);[Red]\(&quot;$&quot;#,##0.00\)">
                  <c:v>69.83</c:v>
                </c:pt>
                <c:pt idx="12" formatCode="&quot;$&quot;#,##0.00_);[Red]\(&quot;$&quot;#,##0.00\)">
                  <c:v>63.43</c:v>
                </c:pt>
                <c:pt idx="13" formatCode="&quot;$&quot;#,##0.00_);[Red]\(&quot;$&quot;#,##0.00\)">
                  <c:v>70.86999999999999</c:v>
                </c:pt>
                <c:pt idx="14" formatCode="&quot;$&quot;#,##0.00_);[Red]\(&quot;$&quot;#,##0.00\)">
                  <c:v>33.800000000000004</c:v>
                </c:pt>
                <c:pt idx="15" formatCode="&quot;$&quot;#,##0.00_);[Red]\(&quot;$&quot;#,##0.00\)">
                  <c:v>41.95</c:v>
                </c:pt>
                <c:pt idx="16" formatCode="&quot;$&quot;#,##0.00_);[Red]\(&quot;$&quot;#,##0.00\)">
                  <c:v>56.230000000000011</c:v>
                </c:pt>
                <c:pt idx="17" formatCode="&quot;$&quot;#,##0.00_);[Red]\(&quot;$&quot;#,##0.00\)">
                  <c:v>57.36</c:v>
                </c:pt>
                <c:pt idx="18" formatCode="&quot;$&quot;#,##0.00_);[Red]\(&quot;$&quot;#,##0.00\)">
                  <c:v>53.92</c:v>
                </c:pt>
                <c:pt idx="19" formatCode="&quot;$&quot;#,##0.00_);[Red]\(&quot;$&quot;#,##0.00\)">
                  <c:v>50</c:v>
                </c:pt>
              </c:numCache>
            </c:numRef>
          </c:val>
        </c:ser>
        <c:dLbls>
          <c:showVal val="1"/>
        </c:dLbls>
        <c:gapWidth val="50"/>
        <c:axId val="37688832"/>
        <c:axId val="37690368"/>
      </c:barChart>
      <c:catAx>
        <c:axId val="37688832"/>
        <c:scaling>
          <c:orientation val="minMax"/>
        </c:scaling>
        <c:axPos val="b"/>
        <c:numFmt formatCode="General" sourceLinked="1"/>
        <c:majorTickMark val="none"/>
        <c:tickLblPos val="low"/>
        <c:spPr>
          <a:ln w="9525">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7690368"/>
        <c:crosses val="autoZero"/>
        <c:lblAlgn val="ctr"/>
        <c:lblOffset val="100"/>
        <c:tickLblSkip val="1"/>
        <c:tickMarkSkip val="1"/>
      </c:catAx>
      <c:valAx>
        <c:axId val="37690368"/>
        <c:scaling>
          <c:orientation val="minMax"/>
          <c:max val="90"/>
          <c:min val="0"/>
        </c:scaling>
        <c:axPos val="l"/>
        <c:numFmt formatCode="&quot;$&quot;#,##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7688832"/>
        <c:crosses val="autoZero"/>
        <c:crossBetween val="between"/>
        <c:majorUnit val="10"/>
        <c:minorUnit val="2"/>
      </c:val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4272517321016185E-2"/>
          <c:y val="4.2222222222222237E-2"/>
          <c:w val="0.94688221709006948"/>
          <c:h val="0.85111111111111115"/>
        </c:manualLayout>
      </c:layout>
      <c:barChart>
        <c:barDir val="col"/>
        <c:grouping val="clustered"/>
        <c:ser>
          <c:idx val="1"/>
          <c:order val="1"/>
          <c:tx>
            <c:strRef>
              <c:f>Sheet1!$C$1</c:f>
              <c:strCache>
                <c:ptCount val="1"/>
                <c:pt idx="0">
                  <c:v>Recession</c:v>
                </c:pt>
              </c:strCache>
            </c:strRef>
          </c:tx>
          <c:spPr>
            <a:solidFill>
              <a:srgbClr val="D0DCE2"/>
            </a:solidFill>
            <a:ln w="33664">
              <a:noFill/>
            </a:ln>
          </c:spPr>
          <c:cat>
            <c:strRef>
              <c:f>Sheet1!$A$2:$A$283</c:f>
              <c:strCache>
                <c:ptCount val="282"/>
                <c:pt idx="0">
                  <c:v>'90</c:v>
                </c:pt>
                <c:pt idx="1">
                  <c:v>'90</c:v>
                </c:pt>
                <c:pt idx="2">
                  <c:v>'90</c:v>
                </c:pt>
                <c:pt idx="3">
                  <c:v>'90</c:v>
                </c:pt>
                <c:pt idx="4">
                  <c:v>'90</c:v>
                </c:pt>
                <c:pt idx="5">
                  <c:v>'90</c:v>
                </c:pt>
                <c:pt idx="6">
                  <c:v>'90</c:v>
                </c:pt>
                <c:pt idx="7">
                  <c:v>'90</c:v>
                </c:pt>
                <c:pt idx="8">
                  <c:v>'90</c:v>
                </c:pt>
                <c:pt idx="9">
                  <c:v>'90</c:v>
                </c:pt>
                <c:pt idx="10">
                  <c:v>'90</c:v>
                </c:pt>
                <c:pt idx="11">
                  <c:v>'90</c:v>
                </c:pt>
                <c:pt idx="12">
                  <c:v>'91</c:v>
                </c:pt>
                <c:pt idx="13">
                  <c:v>'91</c:v>
                </c:pt>
                <c:pt idx="14">
                  <c:v>'91</c:v>
                </c:pt>
                <c:pt idx="15">
                  <c:v>'91</c:v>
                </c:pt>
                <c:pt idx="16">
                  <c:v>'91</c:v>
                </c:pt>
                <c:pt idx="17">
                  <c:v>'91</c:v>
                </c:pt>
                <c:pt idx="18">
                  <c:v>'91</c:v>
                </c:pt>
                <c:pt idx="19">
                  <c:v>'91</c:v>
                </c:pt>
                <c:pt idx="20">
                  <c:v>'91</c:v>
                </c:pt>
                <c:pt idx="21">
                  <c:v>'91</c:v>
                </c:pt>
                <c:pt idx="22">
                  <c:v>'91</c:v>
                </c:pt>
                <c:pt idx="23">
                  <c:v>'91</c:v>
                </c:pt>
                <c:pt idx="24">
                  <c:v>'92</c:v>
                </c:pt>
                <c:pt idx="25">
                  <c:v>'92</c:v>
                </c:pt>
                <c:pt idx="26">
                  <c:v>'92</c:v>
                </c:pt>
                <c:pt idx="27">
                  <c:v>'92</c:v>
                </c:pt>
                <c:pt idx="28">
                  <c:v>'92</c:v>
                </c:pt>
                <c:pt idx="29">
                  <c:v>'92</c:v>
                </c:pt>
                <c:pt idx="30">
                  <c:v>'92</c:v>
                </c:pt>
                <c:pt idx="31">
                  <c:v>'92</c:v>
                </c:pt>
                <c:pt idx="32">
                  <c:v>'92</c:v>
                </c:pt>
                <c:pt idx="33">
                  <c:v>'92</c:v>
                </c:pt>
                <c:pt idx="34">
                  <c:v>'92</c:v>
                </c:pt>
                <c:pt idx="35">
                  <c:v>'92</c:v>
                </c:pt>
                <c:pt idx="36">
                  <c:v>'93</c:v>
                </c:pt>
                <c:pt idx="37">
                  <c:v>'93</c:v>
                </c:pt>
                <c:pt idx="38">
                  <c:v>'93</c:v>
                </c:pt>
                <c:pt idx="39">
                  <c:v>'93</c:v>
                </c:pt>
                <c:pt idx="40">
                  <c:v>'93</c:v>
                </c:pt>
                <c:pt idx="41">
                  <c:v>'93</c:v>
                </c:pt>
                <c:pt idx="42">
                  <c:v>'93</c:v>
                </c:pt>
                <c:pt idx="43">
                  <c:v>'93</c:v>
                </c:pt>
                <c:pt idx="44">
                  <c:v>'93</c:v>
                </c:pt>
                <c:pt idx="45">
                  <c:v>'93</c:v>
                </c:pt>
                <c:pt idx="46">
                  <c:v>'93</c:v>
                </c:pt>
                <c:pt idx="47">
                  <c:v>'93</c:v>
                </c:pt>
                <c:pt idx="48">
                  <c:v>'94</c:v>
                </c:pt>
                <c:pt idx="49">
                  <c:v>'94</c:v>
                </c:pt>
                <c:pt idx="50">
                  <c:v>'94</c:v>
                </c:pt>
                <c:pt idx="51">
                  <c:v>'94</c:v>
                </c:pt>
                <c:pt idx="52">
                  <c:v>'94</c:v>
                </c:pt>
                <c:pt idx="53">
                  <c:v>'94</c:v>
                </c:pt>
                <c:pt idx="54">
                  <c:v>'94</c:v>
                </c:pt>
                <c:pt idx="55">
                  <c:v>'94</c:v>
                </c:pt>
                <c:pt idx="56">
                  <c:v>'94</c:v>
                </c:pt>
                <c:pt idx="57">
                  <c:v>'94</c:v>
                </c:pt>
                <c:pt idx="58">
                  <c:v>'94</c:v>
                </c:pt>
                <c:pt idx="59">
                  <c:v>'94</c:v>
                </c:pt>
                <c:pt idx="60">
                  <c:v>'95</c:v>
                </c:pt>
                <c:pt idx="61">
                  <c:v>'95</c:v>
                </c:pt>
                <c:pt idx="62">
                  <c:v>'95</c:v>
                </c:pt>
                <c:pt idx="63">
                  <c:v>'95</c:v>
                </c:pt>
                <c:pt idx="64">
                  <c:v>'95</c:v>
                </c:pt>
                <c:pt idx="65">
                  <c:v>'95</c:v>
                </c:pt>
                <c:pt idx="66">
                  <c:v>'95</c:v>
                </c:pt>
                <c:pt idx="67">
                  <c:v>'95</c:v>
                </c:pt>
                <c:pt idx="68">
                  <c:v>'95</c:v>
                </c:pt>
                <c:pt idx="69">
                  <c:v>'95</c:v>
                </c:pt>
                <c:pt idx="70">
                  <c:v>'95</c:v>
                </c:pt>
                <c:pt idx="71">
                  <c:v>'95</c:v>
                </c:pt>
                <c:pt idx="72">
                  <c:v>'96</c:v>
                </c:pt>
                <c:pt idx="73">
                  <c:v>'96</c:v>
                </c:pt>
                <c:pt idx="74">
                  <c:v>'96</c:v>
                </c:pt>
                <c:pt idx="75">
                  <c:v>'96</c:v>
                </c:pt>
                <c:pt idx="76">
                  <c:v>'96</c:v>
                </c:pt>
                <c:pt idx="77">
                  <c:v>'96</c:v>
                </c:pt>
                <c:pt idx="78">
                  <c:v>'96</c:v>
                </c:pt>
                <c:pt idx="79">
                  <c:v>'96</c:v>
                </c:pt>
                <c:pt idx="80">
                  <c:v>'96</c:v>
                </c:pt>
                <c:pt idx="81">
                  <c:v>'96</c:v>
                </c:pt>
                <c:pt idx="82">
                  <c:v>'96</c:v>
                </c:pt>
                <c:pt idx="83">
                  <c:v>'96</c:v>
                </c:pt>
                <c:pt idx="84">
                  <c:v>'97</c:v>
                </c:pt>
                <c:pt idx="85">
                  <c:v>'97</c:v>
                </c:pt>
                <c:pt idx="86">
                  <c:v>'97</c:v>
                </c:pt>
                <c:pt idx="87">
                  <c:v>'97</c:v>
                </c:pt>
                <c:pt idx="88">
                  <c:v>'97</c:v>
                </c:pt>
                <c:pt idx="89">
                  <c:v>'97</c:v>
                </c:pt>
                <c:pt idx="90">
                  <c:v>'97</c:v>
                </c:pt>
                <c:pt idx="91">
                  <c:v>'97</c:v>
                </c:pt>
                <c:pt idx="92">
                  <c:v>'97</c:v>
                </c:pt>
                <c:pt idx="93">
                  <c:v>'97</c:v>
                </c:pt>
                <c:pt idx="94">
                  <c:v>'97</c:v>
                </c:pt>
                <c:pt idx="95">
                  <c:v>'97</c:v>
                </c:pt>
                <c:pt idx="96">
                  <c:v>'98</c:v>
                </c:pt>
                <c:pt idx="97">
                  <c:v>'98</c:v>
                </c:pt>
                <c:pt idx="98">
                  <c:v>'98</c:v>
                </c:pt>
                <c:pt idx="99">
                  <c:v>'98</c:v>
                </c:pt>
                <c:pt idx="100">
                  <c:v>'98</c:v>
                </c:pt>
                <c:pt idx="101">
                  <c:v>'98</c:v>
                </c:pt>
                <c:pt idx="102">
                  <c:v>'98</c:v>
                </c:pt>
                <c:pt idx="103">
                  <c:v>'98</c:v>
                </c:pt>
                <c:pt idx="104">
                  <c:v>'98</c:v>
                </c:pt>
                <c:pt idx="105">
                  <c:v>'98</c:v>
                </c:pt>
                <c:pt idx="106">
                  <c:v>'98</c:v>
                </c:pt>
                <c:pt idx="107">
                  <c:v>'98</c:v>
                </c:pt>
                <c:pt idx="108">
                  <c:v>'99</c:v>
                </c:pt>
                <c:pt idx="109">
                  <c:v>'99</c:v>
                </c:pt>
                <c:pt idx="110">
                  <c:v>'99</c:v>
                </c:pt>
                <c:pt idx="111">
                  <c:v>'99</c:v>
                </c:pt>
                <c:pt idx="112">
                  <c:v>'99</c:v>
                </c:pt>
                <c:pt idx="113">
                  <c:v>'99</c:v>
                </c:pt>
                <c:pt idx="114">
                  <c:v>'99</c:v>
                </c:pt>
                <c:pt idx="115">
                  <c:v>'99</c:v>
                </c:pt>
                <c:pt idx="116">
                  <c:v>'99</c:v>
                </c:pt>
                <c:pt idx="117">
                  <c:v>'99</c:v>
                </c:pt>
                <c:pt idx="118">
                  <c:v>'99</c:v>
                </c:pt>
                <c:pt idx="119">
                  <c:v>'99</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'01</c:v>
                </c:pt>
                <c:pt idx="133">
                  <c:v>'01</c:v>
                </c:pt>
                <c:pt idx="134">
                  <c:v>'01</c:v>
                </c:pt>
                <c:pt idx="135">
                  <c:v>'01</c:v>
                </c:pt>
                <c:pt idx="136">
                  <c:v>'01</c:v>
                </c:pt>
                <c:pt idx="137">
                  <c:v>'01</c:v>
                </c:pt>
                <c:pt idx="138">
                  <c:v>'01</c:v>
                </c:pt>
                <c:pt idx="139">
                  <c:v>'01</c:v>
                </c:pt>
                <c:pt idx="140">
                  <c:v>'01</c:v>
                </c:pt>
                <c:pt idx="141">
                  <c:v>'01</c:v>
                </c:pt>
                <c:pt idx="142">
                  <c:v>'01</c:v>
                </c:pt>
                <c:pt idx="143">
                  <c:v>'01</c:v>
                </c:pt>
                <c:pt idx="144">
                  <c:v>'02</c:v>
                </c:pt>
                <c:pt idx="145">
                  <c:v>'02</c:v>
                </c:pt>
                <c:pt idx="146">
                  <c:v>'02</c:v>
                </c:pt>
                <c:pt idx="147">
                  <c:v>'02</c:v>
                </c:pt>
                <c:pt idx="148">
                  <c:v>'02</c:v>
                </c:pt>
                <c:pt idx="149">
                  <c:v>'02</c:v>
                </c:pt>
                <c:pt idx="150">
                  <c:v>'02</c:v>
                </c:pt>
                <c:pt idx="151">
                  <c:v>'02</c:v>
                </c:pt>
                <c:pt idx="152">
                  <c:v>'02</c:v>
                </c:pt>
                <c:pt idx="153">
                  <c:v>'02</c:v>
                </c:pt>
                <c:pt idx="154">
                  <c:v>'02</c:v>
                </c:pt>
                <c:pt idx="155">
                  <c:v>'02</c:v>
                </c:pt>
                <c:pt idx="156">
                  <c:v>'03</c:v>
                </c:pt>
                <c:pt idx="157">
                  <c:v>'03</c:v>
                </c:pt>
                <c:pt idx="158">
                  <c:v>'03</c:v>
                </c:pt>
                <c:pt idx="159">
                  <c:v>'03</c:v>
                </c:pt>
                <c:pt idx="160">
                  <c:v>'03</c:v>
                </c:pt>
                <c:pt idx="161">
                  <c:v>'03</c:v>
                </c:pt>
                <c:pt idx="162">
                  <c:v>'03</c:v>
                </c:pt>
                <c:pt idx="163">
                  <c:v>'03</c:v>
                </c:pt>
                <c:pt idx="164">
                  <c:v>'03</c:v>
                </c:pt>
                <c:pt idx="165">
                  <c:v>'03</c:v>
                </c:pt>
                <c:pt idx="166">
                  <c:v>'03</c:v>
                </c:pt>
                <c:pt idx="167">
                  <c:v>'03</c:v>
                </c:pt>
                <c:pt idx="168">
                  <c:v>'04</c:v>
                </c:pt>
                <c:pt idx="169">
                  <c:v>'04</c:v>
                </c:pt>
                <c:pt idx="170">
                  <c:v>'04</c:v>
                </c:pt>
                <c:pt idx="171">
                  <c:v>'04</c:v>
                </c:pt>
                <c:pt idx="172">
                  <c:v>'04</c:v>
                </c:pt>
                <c:pt idx="173">
                  <c:v>'04</c:v>
                </c:pt>
                <c:pt idx="174">
                  <c:v>'04</c:v>
                </c:pt>
                <c:pt idx="175">
                  <c:v>'04</c:v>
                </c:pt>
                <c:pt idx="176">
                  <c:v>'04</c:v>
                </c:pt>
                <c:pt idx="177">
                  <c:v>'04</c:v>
                </c:pt>
                <c:pt idx="178">
                  <c:v>'04</c:v>
                </c:pt>
                <c:pt idx="179">
                  <c:v>'04</c:v>
                </c:pt>
                <c:pt idx="180">
                  <c:v>'05</c:v>
                </c:pt>
                <c:pt idx="181">
                  <c:v>'05</c:v>
                </c:pt>
                <c:pt idx="182">
                  <c:v>'05</c:v>
                </c:pt>
                <c:pt idx="183">
                  <c:v>'05</c:v>
                </c:pt>
                <c:pt idx="184">
                  <c:v>'05</c:v>
                </c:pt>
                <c:pt idx="185">
                  <c:v>'05</c:v>
                </c:pt>
                <c:pt idx="186">
                  <c:v>'05</c:v>
                </c:pt>
                <c:pt idx="187">
                  <c:v>'05</c:v>
                </c:pt>
                <c:pt idx="188">
                  <c:v>'05</c:v>
                </c:pt>
                <c:pt idx="189">
                  <c:v>'05</c:v>
                </c:pt>
                <c:pt idx="190">
                  <c:v>'05</c:v>
                </c:pt>
                <c:pt idx="191">
                  <c:v>'05</c:v>
                </c:pt>
                <c:pt idx="192">
                  <c:v>'06</c:v>
                </c:pt>
                <c:pt idx="193">
                  <c:v>'06</c:v>
                </c:pt>
                <c:pt idx="194">
                  <c:v>'06</c:v>
                </c:pt>
                <c:pt idx="195">
                  <c:v>'06</c:v>
                </c:pt>
                <c:pt idx="196">
                  <c:v>'06</c:v>
                </c:pt>
                <c:pt idx="197">
                  <c:v>'06</c:v>
                </c:pt>
                <c:pt idx="198">
                  <c:v>'06</c:v>
                </c:pt>
                <c:pt idx="199">
                  <c:v>'06</c:v>
                </c:pt>
                <c:pt idx="200">
                  <c:v>'06</c:v>
                </c:pt>
                <c:pt idx="201">
                  <c:v>'06</c:v>
                </c:pt>
                <c:pt idx="202">
                  <c:v>'06</c:v>
                </c:pt>
                <c:pt idx="203">
                  <c:v>'06</c:v>
                </c:pt>
                <c:pt idx="204">
                  <c:v>'07</c:v>
                </c:pt>
                <c:pt idx="205">
                  <c:v>'07</c:v>
                </c:pt>
                <c:pt idx="206">
                  <c:v>'07</c:v>
                </c:pt>
                <c:pt idx="207">
                  <c:v>'07</c:v>
                </c:pt>
                <c:pt idx="208">
                  <c:v>'07</c:v>
                </c:pt>
                <c:pt idx="209">
                  <c:v>'07</c:v>
                </c:pt>
                <c:pt idx="210">
                  <c:v>'07</c:v>
                </c:pt>
                <c:pt idx="211">
                  <c:v>'07</c:v>
                </c:pt>
                <c:pt idx="212">
                  <c:v>'07</c:v>
                </c:pt>
                <c:pt idx="213">
                  <c:v>'07</c:v>
                </c:pt>
                <c:pt idx="214">
                  <c:v>'07</c:v>
                </c:pt>
                <c:pt idx="215">
                  <c:v>'07</c:v>
                </c:pt>
                <c:pt idx="216">
                  <c:v>'08</c:v>
                </c:pt>
                <c:pt idx="217">
                  <c:v>'08</c:v>
                </c:pt>
                <c:pt idx="218">
                  <c:v>'08</c:v>
                </c:pt>
                <c:pt idx="219">
                  <c:v>'08</c:v>
                </c:pt>
                <c:pt idx="220">
                  <c:v>'08</c:v>
                </c:pt>
                <c:pt idx="221">
                  <c:v>'08</c:v>
                </c:pt>
                <c:pt idx="222">
                  <c:v>'08</c:v>
                </c:pt>
                <c:pt idx="223">
                  <c:v>'08</c:v>
                </c:pt>
                <c:pt idx="224">
                  <c:v>'08</c:v>
                </c:pt>
                <c:pt idx="225">
                  <c:v>'08</c:v>
                </c:pt>
                <c:pt idx="226">
                  <c:v>'08</c:v>
                </c:pt>
                <c:pt idx="227">
                  <c:v>'08</c:v>
                </c:pt>
                <c:pt idx="228">
                  <c:v>'09</c:v>
                </c:pt>
                <c:pt idx="229">
                  <c:v>2/29/2009</c:v>
                </c:pt>
                <c:pt idx="230">
                  <c:v>'08</c:v>
                </c:pt>
                <c:pt idx="231">
                  <c:v>'09</c:v>
                </c:pt>
                <c:pt idx="232">
                  <c:v>'09</c:v>
                </c:pt>
                <c:pt idx="233">
                  <c:v>'09</c:v>
                </c:pt>
                <c:pt idx="234">
                  <c:v>'09</c:v>
                </c:pt>
                <c:pt idx="235">
                  <c:v>'09</c:v>
                </c:pt>
                <c:pt idx="236">
                  <c:v>'09</c:v>
                </c:pt>
                <c:pt idx="237">
                  <c:v>'09</c:v>
                </c:pt>
                <c:pt idx="238">
                  <c:v>'09</c:v>
                </c:pt>
                <c:pt idx="239">
                  <c:v>'09</c:v>
                </c:pt>
                <c:pt idx="240">
                  <c:v>'10</c:v>
                </c:pt>
                <c:pt idx="241">
                  <c:v>'10</c:v>
                </c:pt>
                <c:pt idx="242">
                  <c:v>'10</c:v>
                </c:pt>
                <c:pt idx="243">
                  <c:v>'10</c:v>
                </c:pt>
                <c:pt idx="244">
                  <c:v>'10</c:v>
                </c:pt>
                <c:pt idx="245">
                  <c:v>'10</c:v>
                </c:pt>
                <c:pt idx="246">
                  <c:v>'10</c:v>
                </c:pt>
                <c:pt idx="247">
                  <c:v>'10</c:v>
                </c:pt>
                <c:pt idx="248">
                  <c:v>'10</c:v>
                </c:pt>
                <c:pt idx="249">
                  <c:v>'10</c:v>
                </c:pt>
                <c:pt idx="250">
                  <c:v>'10</c:v>
                </c:pt>
                <c:pt idx="251">
                  <c:v>'10</c:v>
                </c:pt>
                <c:pt idx="252">
                  <c:v>'11</c:v>
                </c:pt>
                <c:pt idx="253">
                  <c:v>'11</c:v>
                </c:pt>
                <c:pt idx="254">
                  <c:v>'11</c:v>
                </c:pt>
                <c:pt idx="255">
                  <c:v>'11</c:v>
                </c:pt>
                <c:pt idx="256">
                  <c:v>'11</c:v>
                </c:pt>
                <c:pt idx="257">
                  <c:v>'11</c:v>
                </c:pt>
                <c:pt idx="258">
                  <c:v>'11</c:v>
                </c:pt>
                <c:pt idx="259">
                  <c:v>'11</c:v>
                </c:pt>
                <c:pt idx="260">
                  <c:v>'11</c:v>
                </c:pt>
                <c:pt idx="261">
                  <c:v>'11</c:v>
                </c:pt>
                <c:pt idx="262">
                  <c:v>'11</c:v>
                </c:pt>
                <c:pt idx="263">
                  <c:v>'11</c:v>
                </c:pt>
                <c:pt idx="264">
                  <c:v>'12</c:v>
                </c:pt>
                <c:pt idx="265">
                  <c:v>2/30/2012</c:v>
                </c:pt>
                <c:pt idx="266">
                  <c:v>'12</c:v>
                </c:pt>
                <c:pt idx="267">
                  <c:v>'12</c:v>
                </c:pt>
                <c:pt idx="268">
                  <c:v>'12</c:v>
                </c:pt>
                <c:pt idx="269">
                  <c:v>'12</c:v>
                </c:pt>
                <c:pt idx="270">
                  <c:v>'12</c:v>
                </c:pt>
                <c:pt idx="271">
                  <c:v>'12</c:v>
                </c:pt>
                <c:pt idx="272">
                  <c:v>'12</c:v>
                </c:pt>
                <c:pt idx="273">
                  <c:v>'12</c:v>
                </c:pt>
                <c:pt idx="274">
                  <c:v>'12</c:v>
                </c:pt>
                <c:pt idx="275">
                  <c:v>'12</c:v>
                </c:pt>
                <c:pt idx="276">
                  <c:v>'13</c:v>
                </c:pt>
                <c:pt idx="277">
                  <c:v>2/30/2013</c:v>
                </c:pt>
                <c:pt idx="278">
                  <c:v>'13</c:v>
                </c:pt>
                <c:pt idx="279">
                  <c:v>'13</c:v>
                </c:pt>
                <c:pt idx="280">
                  <c:v>'13</c:v>
                </c:pt>
                <c:pt idx="281">
                  <c:v>'13</c:v>
                </c:pt>
              </c:strCache>
            </c:strRef>
          </c:cat>
          <c:val>
            <c:numRef>
              <c:f>Sheet1!$C$2:$C$283</c:f>
              <c:numCache>
                <c:formatCode>0</c:formatCode>
                <c:ptCount val="282"/>
                <c:pt idx="0">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numCache>
            </c:numRef>
          </c:val>
        </c:ser>
        <c:gapWidth val="0"/>
        <c:axId val="37758848"/>
        <c:axId val="37760384"/>
      </c:barChart>
      <c:lineChart>
        <c:grouping val="standard"/>
        <c:ser>
          <c:idx val="0"/>
          <c:order val="0"/>
          <c:tx>
            <c:strRef>
              <c:f>Sheet1!$B$1</c:f>
              <c:strCache>
                <c:ptCount val="1"/>
                <c:pt idx="0">
                  <c:v>Yield</c:v>
                </c:pt>
              </c:strCache>
            </c:strRef>
          </c:tx>
          <c:spPr>
            <a:ln w="50800">
              <a:solidFill>
                <a:schemeClr val="accent5"/>
              </a:solidFill>
              <a:prstDash val="solid"/>
            </a:ln>
          </c:spPr>
          <c:marker>
            <c:symbol val="none"/>
          </c:marker>
          <c:cat>
            <c:strRef>
              <c:f>Sheet1!$A$2:$A$283</c:f>
              <c:strCache>
                <c:ptCount val="282"/>
                <c:pt idx="0">
                  <c:v>'90</c:v>
                </c:pt>
                <c:pt idx="1">
                  <c:v>'90</c:v>
                </c:pt>
                <c:pt idx="2">
                  <c:v>'90</c:v>
                </c:pt>
                <c:pt idx="3">
                  <c:v>'90</c:v>
                </c:pt>
                <c:pt idx="4">
                  <c:v>'90</c:v>
                </c:pt>
                <c:pt idx="5">
                  <c:v>'90</c:v>
                </c:pt>
                <c:pt idx="6">
                  <c:v>'90</c:v>
                </c:pt>
                <c:pt idx="7">
                  <c:v>'90</c:v>
                </c:pt>
                <c:pt idx="8">
                  <c:v>'90</c:v>
                </c:pt>
                <c:pt idx="9">
                  <c:v>'90</c:v>
                </c:pt>
                <c:pt idx="10">
                  <c:v>'90</c:v>
                </c:pt>
                <c:pt idx="11">
                  <c:v>'90</c:v>
                </c:pt>
                <c:pt idx="12">
                  <c:v>'91</c:v>
                </c:pt>
                <c:pt idx="13">
                  <c:v>'91</c:v>
                </c:pt>
                <c:pt idx="14">
                  <c:v>'91</c:v>
                </c:pt>
                <c:pt idx="15">
                  <c:v>'91</c:v>
                </c:pt>
                <c:pt idx="16">
                  <c:v>'91</c:v>
                </c:pt>
                <c:pt idx="17">
                  <c:v>'91</c:v>
                </c:pt>
                <c:pt idx="18">
                  <c:v>'91</c:v>
                </c:pt>
                <c:pt idx="19">
                  <c:v>'91</c:v>
                </c:pt>
                <c:pt idx="20">
                  <c:v>'91</c:v>
                </c:pt>
                <c:pt idx="21">
                  <c:v>'91</c:v>
                </c:pt>
                <c:pt idx="22">
                  <c:v>'91</c:v>
                </c:pt>
                <c:pt idx="23">
                  <c:v>'91</c:v>
                </c:pt>
                <c:pt idx="24">
                  <c:v>'92</c:v>
                </c:pt>
                <c:pt idx="25">
                  <c:v>'92</c:v>
                </c:pt>
                <c:pt idx="26">
                  <c:v>'92</c:v>
                </c:pt>
                <c:pt idx="27">
                  <c:v>'92</c:v>
                </c:pt>
                <c:pt idx="28">
                  <c:v>'92</c:v>
                </c:pt>
                <c:pt idx="29">
                  <c:v>'92</c:v>
                </c:pt>
                <c:pt idx="30">
                  <c:v>'92</c:v>
                </c:pt>
                <c:pt idx="31">
                  <c:v>'92</c:v>
                </c:pt>
                <c:pt idx="32">
                  <c:v>'92</c:v>
                </c:pt>
                <c:pt idx="33">
                  <c:v>'92</c:v>
                </c:pt>
                <c:pt idx="34">
                  <c:v>'92</c:v>
                </c:pt>
                <c:pt idx="35">
                  <c:v>'92</c:v>
                </c:pt>
                <c:pt idx="36">
                  <c:v>'93</c:v>
                </c:pt>
                <c:pt idx="37">
                  <c:v>'93</c:v>
                </c:pt>
                <c:pt idx="38">
                  <c:v>'93</c:v>
                </c:pt>
                <c:pt idx="39">
                  <c:v>'93</c:v>
                </c:pt>
                <c:pt idx="40">
                  <c:v>'93</c:v>
                </c:pt>
                <c:pt idx="41">
                  <c:v>'93</c:v>
                </c:pt>
                <c:pt idx="42">
                  <c:v>'93</c:v>
                </c:pt>
                <c:pt idx="43">
                  <c:v>'93</c:v>
                </c:pt>
                <c:pt idx="44">
                  <c:v>'93</c:v>
                </c:pt>
                <c:pt idx="45">
                  <c:v>'93</c:v>
                </c:pt>
                <c:pt idx="46">
                  <c:v>'93</c:v>
                </c:pt>
                <c:pt idx="47">
                  <c:v>'93</c:v>
                </c:pt>
                <c:pt idx="48">
                  <c:v>'94</c:v>
                </c:pt>
                <c:pt idx="49">
                  <c:v>'94</c:v>
                </c:pt>
                <c:pt idx="50">
                  <c:v>'94</c:v>
                </c:pt>
                <c:pt idx="51">
                  <c:v>'94</c:v>
                </c:pt>
                <c:pt idx="52">
                  <c:v>'94</c:v>
                </c:pt>
                <c:pt idx="53">
                  <c:v>'94</c:v>
                </c:pt>
                <c:pt idx="54">
                  <c:v>'94</c:v>
                </c:pt>
                <c:pt idx="55">
                  <c:v>'94</c:v>
                </c:pt>
                <c:pt idx="56">
                  <c:v>'94</c:v>
                </c:pt>
                <c:pt idx="57">
                  <c:v>'94</c:v>
                </c:pt>
                <c:pt idx="58">
                  <c:v>'94</c:v>
                </c:pt>
                <c:pt idx="59">
                  <c:v>'94</c:v>
                </c:pt>
                <c:pt idx="60">
                  <c:v>'95</c:v>
                </c:pt>
                <c:pt idx="61">
                  <c:v>'95</c:v>
                </c:pt>
                <c:pt idx="62">
                  <c:v>'95</c:v>
                </c:pt>
                <c:pt idx="63">
                  <c:v>'95</c:v>
                </c:pt>
                <c:pt idx="64">
                  <c:v>'95</c:v>
                </c:pt>
                <c:pt idx="65">
                  <c:v>'95</c:v>
                </c:pt>
                <c:pt idx="66">
                  <c:v>'95</c:v>
                </c:pt>
                <c:pt idx="67">
                  <c:v>'95</c:v>
                </c:pt>
                <c:pt idx="68">
                  <c:v>'95</c:v>
                </c:pt>
                <c:pt idx="69">
                  <c:v>'95</c:v>
                </c:pt>
                <c:pt idx="70">
                  <c:v>'95</c:v>
                </c:pt>
                <c:pt idx="71">
                  <c:v>'95</c:v>
                </c:pt>
                <c:pt idx="72">
                  <c:v>'96</c:v>
                </c:pt>
                <c:pt idx="73">
                  <c:v>'96</c:v>
                </c:pt>
                <c:pt idx="74">
                  <c:v>'96</c:v>
                </c:pt>
                <c:pt idx="75">
                  <c:v>'96</c:v>
                </c:pt>
                <c:pt idx="76">
                  <c:v>'96</c:v>
                </c:pt>
                <c:pt idx="77">
                  <c:v>'96</c:v>
                </c:pt>
                <c:pt idx="78">
                  <c:v>'96</c:v>
                </c:pt>
                <c:pt idx="79">
                  <c:v>'96</c:v>
                </c:pt>
                <c:pt idx="80">
                  <c:v>'96</c:v>
                </c:pt>
                <c:pt idx="81">
                  <c:v>'96</c:v>
                </c:pt>
                <c:pt idx="82">
                  <c:v>'96</c:v>
                </c:pt>
                <c:pt idx="83">
                  <c:v>'96</c:v>
                </c:pt>
                <c:pt idx="84">
                  <c:v>'97</c:v>
                </c:pt>
                <c:pt idx="85">
                  <c:v>'97</c:v>
                </c:pt>
                <c:pt idx="86">
                  <c:v>'97</c:v>
                </c:pt>
                <c:pt idx="87">
                  <c:v>'97</c:v>
                </c:pt>
                <c:pt idx="88">
                  <c:v>'97</c:v>
                </c:pt>
                <c:pt idx="89">
                  <c:v>'97</c:v>
                </c:pt>
                <c:pt idx="90">
                  <c:v>'97</c:v>
                </c:pt>
                <c:pt idx="91">
                  <c:v>'97</c:v>
                </c:pt>
                <c:pt idx="92">
                  <c:v>'97</c:v>
                </c:pt>
                <c:pt idx="93">
                  <c:v>'97</c:v>
                </c:pt>
                <c:pt idx="94">
                  <c:v>'97</c:v>
                </c:pt>
                <c:pt idx="95">
                  <c:v>'97</c:v>
                </c:pt>
                <c:pt idx="96">
                  <c:v>'98</c:v>
                </c:pt>
                <c:pt idx="97">
                  <c:v>'98</c:v>
                </c:pt>
                <c:pt idx="98">
                  <c:v>'98</c:v>
                </c:pt>
                <c:pt idx="99">
                  <c:v>'98</c:v>
                </c:pt>
                <c:pt idx="100">
                  <c:v>'98</c:v>
                </c:pt>
                <c:pt idx="101">
                  <c:v>'98</c:v>
                </c:pt>
                <c:pt idx="102">
                  <c:v>'98</c:v>
                </c:pt>
                <c:pt idx="103">
                  <c:v>'98</c:v>
                </c:pt>
                <c:pt idx="104">
                  <c:v>'98</c:v>
                </c:pt>
                <c:pt idx="105">
                  <c:v>'98</c:v>
                </c:pt>
                <c:pt idx="106">
                  <c:v>'98</c:v>
                </c:pt>
                <c:pt idx="107">
                  <c:v>'98</c:v>
                </c:pt>
                <c:pt idx="108">
                  <c:v>'99</c:v>
                </c:pt>
                <c:pt idx="109">
                  <c:v>'99</c:v>
                </c:pt>
                <c:pt idx="110">
                  <c:v>'99</c:v>
                </c:pt>
                <c:pt idx="111">
                  <c:v>'99</c:v>
                </c:pt>
                <c:pt idx="112">
                  <c:v>'99</c:v>
                </c:pt>
                <c:pt idx="113">
                  <c:v>'99</c:v>
                </c:pt>
                <c:pt idx="114">
                  <c:v>'99</c:v>
                </c:pt>
                <c:pt idx="115">
                  <c:v>'99</c:v>
                </c:pt>
                <c:pt idx="116">
                  <c:v>'99</c:v>
                </c:pt>
                <c:pt idx="117">
                  <c:v>'99</c:v>
                </c:pt>
                <c:pt idx="118">
                  <c:v>'99</c:v>
                </c:pt>
                <c:pt idx="119">
                  <c:v>'99</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'01</c:v>
                </c:pt>
                <c:pt idx="133">
                  <c:v>'01</c:v>
                </c:pt>
                <c:pt idx="134">
                  <c:v>'01</c:v>
                </c:pt>
                <c:pt idx="135">
                  <c:v>'01</c:v>
                </c:pt>
                <c:pt idx="136">
                  <c:v>'01</c:v>
                </c:pt>
                <c:pt idx="137">
                  <c:v>'01</c:v>
                </c:pt>
                <c:pt idx="138">
                  <c:v>'01</c:v>
                </c:pt>
                <c:pt idx="139">
                  <c:v>'01</c:v>
                </c:pt>
                <c:pt idx="140">
                  <c:v>'01</c:v>
                </c:pt>
                <c:pt idx="141">
                  <c:v>'01</c:v>
                </c:pt>
                <c:pt idx="142">
                  <c:v>'01</c:v>
                </c:pt>
                <c:pt idx="143">
                  <c:v>'01</c:v>
                </c:pt>
                <c:pt idx="144">
                  <c:v>'02</c:v>
                </c:pt>
                <c:pt idx="145">
                  <c:v>'02</c:v>
                </c:pt>
                <c:pt idx="146">
                  <c:v>'02</c:v>
                </c:pt>
                <c:pt idx="147">
                  <c:v>'02</c:v>
                </c:pt>
                <c:pt idx="148">
                  <c:v>'02</c:v>
                </c:pt>
                <c:pt idx="149">
                  <c:v>'02</c:v>
                </c:pt>
                <c:pt idx="150">
                  <c:v>'02</c:v>
                </c:pt>
                <c:pt idx="151">
                  <c:v>'02</c:v>
                </c:pt>
                <c:pt idx="152">
                  <c:v>'02</c:v>
                </c:pt>
                <c:pt idx="153">
                  <c:v>'02</c:v>
                </c:pt>
                <c:pt idx="154">
                  <c:v>'02</c:v>
                </c:pt>
                <c:pt idx="155">
                  <c:v>'02</c:v>
                </c:pt>
                <c:pt idx="156">
                  <c:v>'03</c:v>
                </c:pt>
                <c:pt idx="157">
                  <c:v>'03</c:v>
                </c:pt>
                <c:pt idx="158">
                  <c:v>'03</c:v>
                </c:pt>
                <c:pt idx="159">
                  <c:v>'03</c:v>
                </c:pt>
                <c:pt idx="160">
                  <c:v>'03</c:v>
                </c:pt>
                <c:pt idx="161">
                  <c:v>'03</c:v>
                </c:pt>
                <c:pt idx="162">
                  <c:v>'03</c:v>
                </c:pt>
                <c:pt idx="163">
                  <c:v>'03</c:v>
                </c:pt>
                <c:pt idx="164">
                  <c:v>'03</c:v>
                </c:pt>
                <c:pt idx="165">
                  <c:v>'03</c:v>
                </c:pt>
                <c:pt idx="166">
                  <c:v>'03</c:v>
                </c:pt>
                <c:pt idx="167">
                  <c:v>'03</c:v>
                </c:pt>
                <c:pt idx="168">
                  <c:v>'04</c:v>
                </c:pt>
                <c:pt idx="169">
                  <c:v>'04</c:v>
                </c:pt>
                <c:pt idx="170">
                  <c:v>'04</c:v>
                </c:pt>
                <c:pt idx="171">
                  <c:v>'04</c:v>
                </c:pt>
                <c:pt idx="172">
                  <c:v>'04</c:v>
                </c:pt>
                <c:pt idx="173">
                  <c:v>'04</c:v>
                </c:pt>
                <c:pt idx="174">
                  <c:v>'04</c:v>
                </c:pt>
                <c:pt idx="175">
                  <c:v>'04</c:v>
                </c:pt>
                <c:pt idx="176">
                  <c:v>'04</c:v>
                </c:pt>
                <c:pt idx="177">
                  <c:v>'04</c:v>
                </c:pt>
                <c:pt idx="178">
                  <c:v>'04</c:v>
                </c:pt>
                <c:pt idx="179">
                  <c:v>'04</c:v>
                </c:pt>
                <c:pt idx="180">
                  <c:v>'05</c:v>
                </c:pt>
                <c:pt idx="181">
                  <c:v>'05</c:v>
                </c:pt>
                <c:pt idx="182">
                  <c:v>'05</c:v>
                </c:pt>
                <c:pt idx="183">
                  <c:v>'05</c:v>
                </c:pt>
                <c:pt idx="184">
                  <c:v>'05</c:v>
                </c:pt>
                <c:pt idx="185">
                  <c:v>'05</c:v>
                </c:pt>
                <c:pt idx="186">
                  <c:v>'05</c:v>
                </c:pt>
                <c:pt idx="187">
                  <c:v>'05</c:v>
                </c:pt>
                <c:pt idx="188">
                  <c:v>'05</c:v>
                </c:pt>
                <c:pt idx="189">
                  <c:v>'05</c:v>
                </c:pt>
                <c:pt idx="190">
                  <c:v>'05</c:v>
                </c:pt>
                <c:pt idx="191">
                  <c:v>'05</c:v>
                </c:pt>
                <c:pt idx="192">
                  <c:v>'06</c:v>
                </c:pt>
                <c:pt idx="193">
                  <c:v>'06</c:v>
                </c:pt>
                <c:pt idx="194">
                  <c:v>'06</c:v>
                </c:pt>
                <c:pt idx="195">
                  <c:v>'06</c:v>
                </c:pt>
                <c:pt idx="196">
                  <c:v>'06</c:v>
                </c:pt>
                <c:pt idx="197">
                  <c:v>'06</c:v>
                </c:pt>
                <c:pt idx="198">
                  <c:v>'06</c:v>
                </c:pt>
                <c:pt idx="199">
                  <c:v>'06</c:v>
                </c:pt>
                <c:pt idx="200">
                  <c:v>'06</c:v>
                </c:pt>
                <c:pt idx="201">
                  <c:v>'06</c:v>
                </c:pt>
                <c:pt idx="202">
                  <c:v>'06</c:v>
                </c:pt>
                <c:pt idx="203">
                  <c:v>'06</c:v>
                </c:pt>
                <c:pt idx="204">
                  <c:v>'07</c:v>
                </c:pt>
                <c:pt idx="205">
                  <c:v>'07</c:v>
                </c:pt>
                <c:pt idx="206">
                  <c:v>'07</c:v>
                </c:pt>
                <c:pt idx="207">
                  <c:v>'07</c:v>
                </c:pt>
                <c:pt idx="208">
                  <c:v>'07</c:v>
                </c:pt>
                <c:pt idx="209">
                  <c:v>'07</c:v>
                </c:pt>
                <c:pt idx="210">
                  <c:v>'07</c:v>
                </c:pt>
                <c:pt idx="211">
                  <c:v>'07</c:v>
                </c:pt>
                <c:pt idx="212">
                  <c:v>'07</c:v>
                </c:pt>
                <c:pt idx="213">
                  <c:v>'07</c:v>
                </c:pt>
                <c:pt idx="214">
                  <c:v>'07</c:v>
                </c:pt>
                <c:pt idx="215">
                  <c:v>'07</c:v>
                </c:pt>
                <c:pt idx="216">
                  <c:v>'08</c:v>
                </c:pt>
                <c:pt idx="217">
                  <c:v>'08</c:v>
                </c:pt>
                <c:pt idx="218">
                  <c:v>'08</c:v>
                </c:pt>
                <c:pt idx="219">
                  <c:v>'08</c:v>
                </c:pt>
                <c:pt idx="220">
                  <c:v>'08</c:v>
                </c:pt>
                <c:pt idx="221">
                  <c:v>'08</c:v>
                </c:pt>
                <c:pt idx="222">
                  <c:v>'08</c:v>
                </c:pt>
                <c:pt idx="223">
                  <c:v>'08</c:v>
                </c:pt>
                <c:pt idx="224">
                  <c:v>'08</c:v>
                </c:pt>
                <c:pt idx="225">
                  <c:v>'08</c:v>
                </c:pt>
                <c:pt idx="226">
                  <c:v>'08</c:v>
                </c:pt>
                <c:pt idx="227">
                  <c:v>'08</c:v>
                </c:pt>
                <c:pt idx="228">
                  <c:v>'09</c:v>
                </c:pt>
                <c:pt idx="229">
                  <c:v>2/29/2009</c:v>
                </c:pt>
                <c:pt idx="230">
                  <c:v>'08</c:v>
                </c:pt>
                <c:pt idx="231">
                  <c:v>'09</c:v>
                </c:pt>
                <c:pt idx="232">
                  <c:v>'09</c:v>
                </c:pt>
                <c:pt idx="233">
                  <c:v>'09</c:v>
                </c:pt>
                <c:pt idx="234">
                  <c:v>'09</c:v>
                </c:pt>
                <c:pt idx="235">
                  <c:v>'09</c:v>
                </c:pt>
                <c:pt idx="236">
                  <c:v>'09</c:v>
                </c:pt>
                <c:pt idx="237">
                  <c:v>'09</c:v>
                </c:pt>
                <c:pt idx="238">
                  <c:v>'09</c:v>
                </c:pt>
                <c:pt idx="239">
                  <c:v>'09</c:v>
                </c:pt>
                <c:pt idx="240">
                  <c:v>'10</c:v>
                </c:pt>
                <c:pt idx="241">
                  <c:v>'10</c:v>
                </c:pt>
                <c:pt idx="242">
                  <c:v>'10</c:v>
                </c:pt>
                <c:pt idx="243">
                  <c:v>'10</c:v>
                </c:pt>
                <c:pt idx="244">
                  <c:v>'10</c:v>
                </c:pt>
                <c:pt idx="245">
                  <c:v>'10</c:v>
                </c:pt>
                <c:pt idx="246">
                  <c:v>'10</c:v>
                </c:pt>
                <c:pt idx="247">
                  <c:v>'10</c:v>
                </c:pt>
                <c:pt idx="248">
                  <c:v>'10</c:v>
                </c:pt>
                <c:pt idx="249">
                  <c:v>'10</c:v>
                </c:pt>
                <c:pt idx="250">
                  <c:v>'10</c:v>
                </c:pt>
                <c:pt idx="251">
                  <c:v>'10</c:v>
                </c:pt>
                <c:pt idx="252">
                  <c:v>'11</c:v>
                </c:pt>
                <c:pt idx="253">
                  <c:v>'11</c:v>
                </c:pt>
                <c:pt idx="254">
                  <c:v>'11</c:v>
                </c:pt>
                <c:pt idx="255">
                  <c:v>'11</c:v>
                </c:pt>
                <c:pt idx="256">
                  <c:v>'11</c:v>
                </c:pt>
                <c:pt idx="257">
                  <c:v>'11</c:v>
                </c:pt>
                <c:pt idx="258">
                  <c:v>'11</c:v>
                </c:pt>
                <c:pt idx="259">
                  <c:v>'11</c:v>
                </c:pt>
                <c:pt idx="260">
                  <c:v>'11</c:v>
                </c:pt>
                <c:pt idx="261">
                  <c:v>'11</c:v>
                </c:pt>
                <c:pt idx="262">
                  <c:v>'11</c:v>
                </c:pt>
                <c:pt idx="263">
                  <c:v>'11</c:v>
                </c:pt>
                <c:pt idx="264">
                  <c:v>'12</c:v>
                </c:pt>
                <c:pt idx="265">
                  <c:v>2/30/2012</c:v>
                </c:pt>
                <c:pt idx="266">
                  <c:v>'12</c:v>
                </c:pt>
                <c:pt idx="267">
                  <c:v>'12</c:v>
                </c:pt>
                <c:pt idx="268">
                  <c:v>'12</c:v>
                </c:pt>
                <c:pt idx="269">
                  <c:v>'12</c:v>
                </c:pt>
                <c:pt idx="270">
                  <c:v>'12</c:v>
                </c:pt>
                <c:pt idx="271">
                  <c:v>'12</c:v>
                </c:pt>
                <c:pt idx="272">
                  <c:v>'12</c:v>
                </c:pt>
                <c:pt idx="273">
                  <c:v>'12</c:v>
                </c:pt>
                <c:pt idx="274">
                  <c:v>'12</c:v>
                </c:pt>
                <c:pt idx="275">
                  <c:v>'12</c:v>
                </c:pt>
                <c:pt idx="276">
                  <c:v>'13</c:v>
                </c:pt>
                <c:pt idx="277">
                  <c:v>2/30/2013</c:v>
                </c:pt>
                <c:pt idx="278">
                  <c:v>'13</c:v>
                </c:pt>
                <c:pt idx="279">
                  <c:v>'13</c:v>
                </c:pt>
                <c:pt idx="280">
                  <c:v>'13</c:v>
                </c:pt>
                <c:pt idx="281">
                  <c:v>'13</c:v>
                </c:pt>
              </c:strCache>
            </c:strRef>
          </c:cat>
          <c:val>
            <c:numRef>
              <c:f>Sheet1!$B$2:$B$283</c:f>
              <c:numCache>
                <c:formatCode>0.00%</c:formatCode>
                <c:ptCount val="282"/>
                <c:pt idx="0">
                  <c:v>8.2100000000000006E-2</c:v>
                </c:pt>
                <c:pt idx="1">
                  <c:v>8.4700000000000067E-2</c:v>
                </c:pt>
                <c:pt idx="2">
                  <c:v>8.5900000000000004E-2</c:v>
                </c:pt>
                <c:pt idx="3">
                  <c:v>8.7900000000000006E-2</c:v>
                </c:pt>
                <c:pt idx="4">
                  <c:v>8.7600000000000025E-2</c:v>
                </c:pt>
                <c:pt idx="5">
                  <c:v>8.4800000000000028E-2</c:v>
                </c:pt>
                <c:pt idx="6">
                  <c:v>8.4700000000000067E-2</c:v>
                </c:pt>
                <c:pt idx="7">
                  <c:v>8.7500000000000008E-2</c:v>
                </c:pt>
                <c:pt idx="8">
                  <c:v>8.8900000000000035E-2</c:v>
                </c:pt>
                <c:pt idx="9">
                  <c:v>8.72E-2</c:v>
                </c:pt>
                <c:pt idx="10">
                  <c:v>8.390000000000003E-2</c:v>
                </c:pt>
                <c:pt idx="11">
                  <c:v>8.0800000000000025E-2</c:v>
                </c:pt>
                <c:pt idx="12">
                  <c:v>8.0900000000000027E-2</c:v>
                </c:pt>
                <c:pt idx="13">
                  <c:v>7.85E-2</c:v>
                </c:pt>
                <c:pt idx="14">
                  <c:v>8.1100000000000005E-2</c:v>
                </c:pt>
                <c:pt idx="15">
                  <c:v>8.0400000000000041E-2</c:v>
                </c:pt>
                <c:pt idx="16">
                  <c:v>8.0700000000000049E-2</c:v>
                </c:pt>
                <c:pt idx="17">
                  <c:v>8.280000000000004E-2</c:v>
                </c:pt>
                <c:pt idx="18">
                  <c:v>8.2700000000000023E-2</c:v>
                </c:pt>
                <c:pt idx="19">
                  <c:v>7.9000000000000029E-2</c:v>
                </c:pt>
                <c:pt idx="20">
                  <c:v>7.6499999999999999E-2</c:v>
                </c:pt>
                <c:pt idx="21">
                  <c:v>7.5300000000000034E-2</c:v>
                </c:pt>
                <c:pt idx="22">
                  <c:v>7.4200000000000002E-2</c:v>
                </c:pt>
                <c:pt idx="23">
                  <c:v>7.0900000000000019E-2</c:v>
                </c:pt>
                <c:pt idx="24">
                  <c:v>7.0300000000000029E-2</c:v>
                </c:pt>
                <c:pt idx="25">
                  <c:v>7.3400000000000021E-2</c:v>
                </c:pt>
                <c:pt idx="26">
                  <c:v>7.5400000000000023E-2</c:v>
                </c:pt>
                <c:pt idx="27">
                  <c:v>7.4800000000000033E-2</c:v>
                </c:pt>
                <c:pt idx="28">
                  <c:v>7.3899999999999993E-2</c:v>
                </c:pt>
                <c:pt idx="29">
                  <c:v>7.2600000000000012E-2</c:v>
                </c:pt>
                <c:pt idx="30">
                  <c:v>6.8400000000000002E-2</c:v>
                </c:pt>
                <c:pt idx="31">
                  <c:v>6.59E-2</c:v>
                </c:pt>
                <c:pt idx="32">
                  <c:v>6.4199999999999993E-2</c:v>
                </c:pt>
                <c:pt idx="33">
                  <c:v>6.59E-2</c:v>
                </c:pt>
                <c:pt idx="34">
                  <c:v>6.8699999999999997E-2</c:v>
                </c:pt>
                <c:pt idx="35">
                  <c:v>6.7700000000000024E-2</c:v>
                </c:pt>
                <c:pt idx="36">
                  <c:v>6.6000000000000003E-2</c:v>
                </c:pt>
                <c:pt idx="37">
                  <c:v>6.2600000000000003E-2</c:v>
                </c:pt>
                <c:pt idx="38">
                  <c:v>5.980000000000002E-2</c:v>
                </c:pt>
                <c:pt idx="39">
                  <c:v>5.9700000000000024E-2</c:v>
                </c:pt>
                <c:pt idx="40">
                  <c:v>6.0400000000000016E-2</c:v>
                </c:pt>
                <c:pt idx="41">
                  <c:v>5.9600000000000014E-2</c:v>
                </c:pt>
                <c:pt idx="42">
                  <c:v>5.8100000000000013E-2</c:v>
                </c:pt>
                <c:pt idx="43">
                  <c:v>5.6800000000000003E-2</c:v>
                </c:pt>
                <c:pt idx="44">
                  <c:v>5.3600000000000002E-2</c:v>
                </c:pt>
                <c:pt idx="45">
                  <c:v>5.3300000000000014E-2</c:v>
                </c:pt>
                <c:pt idx="46">
                  <c:v>5.7200000000000001E-2</c:v>
                </c:pt>
                <c:pt idx="47">
                  <c:v>5.7700000000000022E-2</c:v>
                </c:pt>
                <c:pt idx="48">
                  <c:v>5.7500000000000016E-2</c:v>
                </c:pt>
                <c:pt idx="49">
                  <c:v>5.9700000000000024E-2</c:v>
                </c:pt>
                <c:pt idx="50">
                  <c:v>6.4800000000000024E-2</c:v>
                </c:pt>
                <c:pt idx="51">
                  <c:v>6.9700000000000026E-2</c:v>
                </c:pt>
                <c:pt idx="52">
                  <c:v>7.1800000000000003E-2</c:v>
                </c:pt>
                <c:pt idx="53">
                  <c:v>7.0999999999999994E-2</c:v>
                </c:pt>
                <c:pt idx="54">
                  <c:v>7.3000000000000009E-2</c:v>
                </c:pt>
                <c:pt idx="55">
                  <c:v>7.2400000000000034E-2</c:v>
                </c:pt>
                <c:pt idx="56">
                  <c:v>7.4600000000000014E-2</c:v>
                </c:pt>
                <c:pt idx="57">
                  <c:v>7.7400000000000024E-2</c:v>
                </c:pt>
                <c:pt idx="58">
                  <c:v>7.9600000000000004E-2</c:v>
                </c:pt>
                <c:pt idx="59">
                  <c:v>7.8100000000000003E-2</c:v>
                </c:pt>
                <c:pt idx="60">
                  <c:v>7.7800000000000022E-2</c:v>
                </c:pt>
                <c:pt idx="61">
                  <c:v>7.470000000000003E-2</c:v>
                </c:pt>
                <c:pt idx="62">
                  <c:v>7.1999999999999995E-2</c:v>
                </c:pt>
                <c:pt idx="63">
                  <c:v>7.060000000000001E-2</c:v>
                </c:pt>
                <c:pt idx="64">
                  <c:v>6.6299999999999998E-2</c:v>
                </c:pt>
                <c:pt idx="65">
                  <c:v>6.1699999999999998E-2</c:v>
                </c:pt>
                <c:pt idx="66">
                  <c:v>6.2800000000000022E-2</c:v>
                </c:pt>
                <c:pt idx="67">
                  <c:v>6.4900000000000013E-2</c:v>
                </c:pt>
                <c:pt idx="68">
                  <c:v>6.200000000000002E-2</c:v>
                </c:pt>
                <c:pt idx="69">
                  <c:v>6.0400000000000016E-2</c:v>
                </c:pt>
                <c:pt idx="70">
                  <c:v>5.9300000000000019E-2</c:v>
                </c:pt>
                <c:pt idx="71">
                  <c:v>5.7100000000000012E-2</c:v>
                </c:pt>
                <c:pt idx="72">
                  <c:v>5.6500000000000002E-2</c:v>
                </c:pt>
                <c:pt idx="73">
                  <c:v>5.8100000000000013E-2</c:v>
                </c:pt>
                <c:pt idx="74">
                  <c:v>6.2700000000000033E-2</c:v>
                </c:pt>
                <c:pt idx="75">
                  <c:v>6.5100000000000019E-2</c:v>
                </c:pt>
                <c:pt idx="76">
                  <c:v>6.7400000000000029E-2</c:v>
                </c:pt>
                <c:pt idx="77">
                  <c:v>6.9100000000000023E-2</c:v>
                </c:pt>
                <c:pt idx="78">
                  <c:v>6.8699999999999997E-2</c:v>
                </c:pt>
                <c:pt idx="79">
                  <c:v>6.6400000000000001E-2</c:v>
                </c:pt>
                <c:pt idx="80">
                  <c:v>6.8300000000000013E-2</c:v>
                </c:pt>
                <c:pt idx="81">
                  <c:v>6.5299999999999997E-2</c:v>
                </c:pt>
                <c:pt idx="82">
                  <c:v>6.200000000000002E-2</c:v>
                </c:pt>
                <c:pt idx="83">
                  <c:v>6.3E-2</c:v>
                </c:pt>
                <c:pt idx="84">
                  <c:v>6.5800000000000011E-2</c:v>
                </c:pt>
                <c:pt idx="85">
                  <c:v>6.4199999999999993E-2</c:v>
                </c:pt>
                <c:pt idx="86">
                  <c:v>6.6900000000000001E-2</c:v>
                </c:pt>
                <c:pt idx="87">
                  <c:v>6.8900000000000003E-2</c:v>
                </c:pt>
                <c:pt idx="88">
                  <c:v>6.7100000000000021E-2</c:v>
                </c:pt>
                <c:pt idx="89">
                  <c:v>6.4900000000000013E-2</c:v>
                </c:pt>
                <c:pt idx="90">
                  <c:v>6.2200000000000012E-2</c:v>
                </c:pt>
                <c:pt idx="91">
                  <c:v>6.3E-2</c:v>
                </c:pt>
                <c:pt idx="92">
                  <c:v>6.2100000000000016E-2</c:v>
                </c:pt>
                <c:pt idx="93">
                  <c:v>6.0299999999999999E-2</c:v>
                </c:pt>
                <c:pt idx="94">
                  <c:v>5.8800000000000012E-2</c:v>
                </c:pt>
                <c:pt idx="95">
                  <c:v>5.8100000000000013E-2</c:v>
                </c:pt>
                <c:pt idx="96">
                  <c:v>5.5400000000000019E-2</c:v>
                </c:pt>
                <c:pt idx="97">
                  <c:v>5.570000000000002E-2</c:v>
                </c:pt>
                <c:pt idx="98">
                  <c:v>5.6500000000000002E-2</c:v>
                </c:pt>
                <c:pt idx="99">
                  <c:v>5.6400000000000013E-2</c:v>
                </c:pt>
                <c:pt idx="100">
                  <c:v>5.6500000000000002E-2</c:v>
                </c:pt>
                <c:pt idx="101">
                  <c:v>5.5000000000000014E-2</c:v>
                </c:pt>
                <c:pt idx="102">
                  <c:v>5.4600000000000003E-2</c:v>
                </c:pt>
                <c:pt idx="103">
                  <c:v>5.3400000000000003E-2</c:v>
                </c:pt>
                <c:pt idx="104">
                  <c:v>4.8100000000000004E-2</c:v>
                </c:pt>
                <c:pt idx="105">
                  <c:v>4.5300000000000014E-2</c:v>
                </c:pt>
                <c:pt idx="106">
                  <c:v>4.8300000000000003E-2</c:v>
                </c:pt>
                <c:pt idx="107">
                  <c:v>4.65E-2</c:v>
                </c:pt>
                <c:pt idx="108">
                  <c:v>4.7200000000000013E-2</c:v>
                </c:pt>
                <c:pt idx="109">
                  <c:v>0.05</c:v>
                </c:pt>
                <c:pt idx="110">
                  <c:v>5.2299999999999999E-2</c:v>
                </c:pt>
                <c:pt idx="111">
                  <c:v>5.1800000000000013E-2</c:v>
                </c:pt>
                <c:pt idx="112">
                  <c:v>5.5400000000000019E-2</c:v>
                </c:pt>
                <c:pt idx="113">
                  <c:v>5.9000000000000011E-2</c:v>
                </c:pt>
                <c:pt idx="114">
                  <c:v>5.7900000000000014E-2</c:v>
                </c:pt>
                <c:pt idx="115">
                  <c:v>5.9400000000000022E-2</c:v>
                </c:pt>
                <c:pt idx="116">
                  <c:v>5.9200000000000003E-2</c:v>
                </c:pt>
                <c:pt idx="117">
                  <c:v>6.1100000000000002E-2</c:v>
                </c:pt>
                <c:pt idx="118">
                  <c:v>6.0299999999999999E-2</c:v>
                </c:pt>
                <c:pt idx="119">
                  <c:v>6.2800000000000022E-2</c:v>
                </c:pt>
                <c:pt idx="120">
                  <c:v>6.6600000000000006E-2</c:v>
                </c:pt>
                <c:pt idx="121">
                  <c:v>6.5199999999999994E-2</c:v>
                </c:pt>
                <c:pt idx="122">
                  <c:v>6.2600000000000003E-2</c:v>
                </c:pt>
                <c:pt idx="123">
                  <c:v>5.9900000000000016E-2</c:v>
                </c:pt>
                <c:pt idx="124">
                  <c:v>6.4400000000000027E-2</c:v>
                </c:pt>
                <c:pt idx="125">
                  <c:v>6.1000000000000013E-2</c:v>
                </c:pt>
                <c:pt idx="126">
                  <c:v>6.0500000000000012E-2</c:v>
                </c:pt>
                <c:pt idx="127">
                  <c:v>5.8299999999999998E-2</c:v>
                </c:pt>
                <c:pt idx="128">
                  <c:v>5.8000000000000003E-2</c:v>
                </c:pt>
                <c:pt idx="129">
                  <c:v>5.740000000000002E-2</c:v>
                </c:pt>
                <c:pt idx="130">
                  <c:v>5.7200000000000001E-2</c:v>
                </c:pt>
                <c:pt idx="131">
                  <c:v>5.2400000000000016E-2</c:v>
                </c:pt>
                <c:pt idx="132">
                  <c:v>5.16E-2</c:v>
                </c:pt>
                <c:pt idx="133">
                  <c:v>5.1000000000000004E-2</c:v>
                </c:pt>
                <c:pt idx="134">
                  <c:v>4.8899999999999999E-2</c:v>
                </c:pt>
                <c:pt idx="135">
                  <c:v>5.1400000000000001E-2</c:v>
                </c:pt>
                <c:pt idx="136">
                  <c:v>5.3900000000000003E-2</c:v>
                </c:pt>
                <c:pt idx="137">
                  <c:v>5.2800000000000021E-2</c:v>
                </c:pt>
                <c:pt idx="138">
                  <c:v>5.2400000000000016E-2</c:v>
                </c:pt>
                <c:pt idx="139">
                  <c:v>4.9700000000000029E-2</c:v>
                </c:pt>
                <c:pt idx="140">
                  <c:v>4.7300000000000016E-2</c:v>
                </c:pt>
                <c:pt idx="141">
                  <c:v>4.5699999999999998E-2</c:v>
                </c:pt>
                <c:pt idx="142">
                  <c:v>4.65E-2</c:v>
                </c:pt>
                <c:pt idx="143">
                  <c:v>5.0900000000000001E-2</c:v>
                </c:pt>
                <c:pt idx="144">
                  <c:v>5.0400000000000014E-2</c:v>
                </c:pt>
                <c:pt idx="145">
                  <c:v>4.9100000000000019E-2</c:v>
                </c:pt>
                <c:pt idx="146">
                  <c:v>5.2800000000000021E-2</c:v>
                </c:pt>
                <c:pt idx="147">
                  <c:v>5.2100000000000014E-2</c:v>
                </c:pt>
                <c:pt idx="148">
                  <c:v>5.16E-2</c:v>
                </c:pt>
                <c:pt idx="149">
                  <c:v>4.930000000000001E-2</c:v>
                </c:pt>
                <c:pt idx="150">
                  <c:v>4.65E-2</c:v>
                </c:pt>
                <c:pt idx="151">
                  <c:v>4.2600000000000013E-2</c:v>
                </c:pt>
                <c:pt idx="152">
                  <c:v>3.8699999999999998E-2</c:v>
                </c:pt>
                <c:pt idx="153">
                  <c:v>3.9399999999999998E-2</c:v>
                </c:pt>
                <c:pt idx="154">
                  <c:v>4.0500000000000001E-2</c:v>
                </c:pt>
                <c:pt idx="155">
                  <c:v>4.0300000000000016E-2</c:v>
                </c:pt>
                <c:pt idx="156">
                  <c:v>4.0500000000000001E-2</c:v>
                </c:pt>
                <c:pt idx="157">
                  <c:v>3.9000000000000014E-2</c:v>
                </c:pt>
                <c:pt idx="158">
                  <c:v>3.8100000000000002E-2</c:v>
                </c:pt>
                <c:pt idx="159">
                  <c:v>3.960000000000001E-2</c:v>
                </c:pt>
                <c:pt idx="160">
                  <c:v>3.570000000000001E-2</c:v>
                </c:pt>
                <c:pt idx="161">
                  <c:v>3.3300000000000003E-2</c:v>
                </c:pt>
                <c:pt idx="162">
                  <c:v>3.9800000000000002E-2</c:v>
                </c:pt>
                <c:pt idx="163">
                  <c:v>4.4500000000000019E-2</c:v>
                </c:pt>
                <c:pt idx="164">
                  <c:v>4.2700000000000016E-2</c:v>
                </c:pt>
                <c:pt idx="165">
                  <c:v>4.2900000000000015E-2</c:v>
                </c:pt>
                <c:pt idx="166">
                  <c:v>4.3000000000000003E-2</c:v>
                </c:pt>
                <c:pt idx="167">
                  <c:v>4.2700000000000016E-2</c:v>
                </c:pt>
                <c:pt idx="168">
                  <c:v>4.1500000000000002E-2</c:v>
                </c:pt>
                <c:pt idx="169">
                  <c:v>4.0800000000000003E-2</c:v>
                </c:pt>
                <c:pt idx="170">
                  <c:v>3.8300000000000001E-2</c:v>
                </c:pt>
                <c:pt idx="171">
                  <c:v>4.3500000000000004E-2</c:v>
                </c:pt>
                <c:pt idx="172">
                  <c:v>4.7200000000000013E-2</c:v>
                </c:pt>
                <c:pt idx="173">
                  <c:v>4.7300000000000016E-2</c:v>
                </c:pt>
                <c:pt idx="174">
                  <c:v>4.5000000000000012E-2</c:v>
                </c:pt>
                <c:pt idx="175">
                  <c:v>4.2800000000000019E-2</c:v>
                </c:pt>
                <c:pt idx="176">
                  <c:v>4.1300000000000003E-2</c:v>
                </c:pt>
                <c:pt idx="177">
                  <c:v>4.1000000000000002E-2</c:v>
                </c:pt>
                <c:pt idx="178">
                  <c:v>4.19E-2</c:v>
                </c:pt>
                <c:pt idx="179">
                  <c:v>4.2299999999999997E-2</c:v>
                </c:pt>
                <c:pt idx="180">
                  <c:v>4.2200000000000001E-2</c:v>
                </c:pt>
                <c:pt idx="181">
                  <c:v>4.1700000000000001E-2</c:v>
                </c:pt>
                <c:pt idx="182">
                  <c:v>4.5000000000000012E-2</c:v>
                </c:pt>
                <c:pt idx="183">
                  <c:v>4.3400000000000001E-2</c:v>
                </c:pt>
                <c:pt idx="184">
                  <c:v>4.1399999999999999E-2</c:v>
                </c:pt>
                <c:pt idx="185">
                  <c:v>4.0000000000000015E-2</c:v>
                </c:pt>
                <c:pt idx="186">
                  <c:v>4.1800000000000004E-2</c:v>
                </c:pt>
                <c:pt idx="187">
                  <c:v>4.2600000000000013E-2</c:v>
                </c:pt>
                <c:pt idx="188">
                  <c:v>4.2000000000000016E-2</c:v>
                </c:pt>
                <c:pt idx="189">
                  <c:v>4.4600000000000015E-2</c:v>
                </c:pt>
                <c:pt idx="190">
                  <c:v>4.5400000000000003E-2</c:v>
                </c:pt>
                <c:pt idx="191">
                  <c:v>4.4700000000000011E-2</c:v>
                </c:pt>
                <c:pt idx="192">
                  <c:v>4.4200000000000003E-2</c:v>
                </c:pt>
                <c:pt idx="193">
                  <c:v>4.5699999999999998E-2</c:v>
                </c:pt>
                <c:pt idx="194">
                  <c:v>4.7200000000000013E-2</c:v>
                </c:pt>
                <c:pt idx="195">
                  <c:v>4.9900000000000014E-2</c:v>
                </c:pt>
                <c:pt idx="196">
                  <c:v>5.11E-2</c:v>
                </c:pt>
                <c:pt idx="197">
                  <c:v>5.11E-2</c:v>
                </c:pt>
                <c:pt idx="198">
                  <c:v>5.0900000000000001E-2</c:v>
                </c:pt>
                <c:pt idx="199">
                  <c:v>4.8800000000000003E-2</c:v>
                </c:pt>
                <c:pt idx="200">
                  <c:v>4.7200000000000013E-2</c:v>
                </c:pt>
                <c:pt idx="201">
                  <c:v>4.7300000000000016E-2</c:v>
                </c:pt>
                <c:pt idx="202">
                  <c:v>4.5999999999999999E-2</c:v>
                </c:pt>
                <c:pt idx="203">
                  <c:v>4.5600000000000002E-2</c:v>
                </c:pt>
                <c:pt idx="204">
                  <c:v>4.7600000000000003E-2</c:v>
                </c:pt>
                <c:pt idx="205">
                  <c:v>4.7200000000000013E-2</c:v>
                </c:pt>
                <c:pt idx="206">
                  <c:v>4.5600000000000002E-2</c:v>
                </c:pt>
                <c:pt idx="207">
                  <c:v>4.6899999999999997E-2</c:v>
                </c:pt>
                <c:pt idx="208">
                  <c:v>4.7500000000000014E-2</c:v>
                </c:pt>
                <c:pt idx="209">
                  <c:v>5.1000000000000004E-2</c:v>
                </c:pt>
                <c:pt idx="210">
                  <c:v>0.05</c:v>
                </c:pt>
                <c:pt idx="211">
                  <c:v>4.6699999999999998E-2</c:v>
                </c:pt>
                <c:pt idx="212">
                  <c:v>4.5200000000000004E-2</c:v>
                </c:pt>
                <c:pt idx="213">
                  <c:v>4.5300000000000014E-2</c:v>
                </c:pt>
                <c:pt idx="214">
                  <c:v>4.1500000000000002E-2</c:v>
                </c:pt>
                <c:pt idx="215">
                  <c:v>4.1000000000000002E-2</c:v>
                </c:pt>
                <c:pt idx="216">
                  <c:v>3.7400000000000017E-2</c:v>
                </c:pt>
                <c:pt idx="217">
                  <c:v>3.7400000000000017E-2</c:v>
                </c:pt>
                <c:pt idx="218">
                  <c:v>3.5099999999999999E-2</c:v>
                </c:pt>
                <c:pt idx="219">
                  <c:v>3.6799999999999999E-2</c:v>
                </c:pt>
                <c:pt idx="220">
                  <c:v>3.8800000000000001E-2</c:v>
                </c:pt>
                <c:pt idx="221">
                  <c:v>4.1000000000000002E-2</c:v>
                </c:pt>
                <c:pt idx="222">
                  <c:v>4.0100000000000004E-2</c:v>
                </c:pt>
                <c:pt idx="223">
                  <c:v>3.8900000000000004E-2</c:v>
                </c:pt>
                <c:pt idx="224">
                  <c:v>3.6900000000000002E-2</c:v>
                </c:pt>
                <c:pt idx="225">
                  <c:v>3.8100000000000002E-2</c:v>
                </c:pt>
                <c:pt idx="226">
                  <c:v>3.5300000000000005E-2</c:v>
                </c:pt>
                <c:pt idx="227">
                  <c:v>2.4199999999999992E-2</c:v>
                </c:pt>
                <c:pt idx="228">
                  <c:v>2.5200000000000007E-2</c:v>
                </c:pt>
                <c:pt idx="229">
                  <c:v>2.87E-2</c:v>
                </c:pt>
                <c:pt idx="230">
                  <c:v>2.8199999999999992E-2</c:v>
                </c:pt>
                <c:pt idx="231">
                  <c:v>2.93E-2</c:v>
                </c:pt>
                <c:pt idx="232">
                  <c:v>3.2900000000000006E-2</c:v>
                </c:pt>
                <c:pt idx="233">
                  <c:v>3.7200000000000011E-2</c:v>
                </c:pt>
                <c:pt idx="234">
                  <c:v>3.5600000000000014E-2</c:v>
                </c:pt>
                <c:pt idx="235">
                  <c:v>3.5900000000000001E-2</c:v>
                </c:pt>
                <c:pt idx="236">
                  <c:v>3.4000000000000002E-2</c:v>
                </c:pt>
                <c:pt idx="237">
                  <c:v>3.39E-2</c:v>
                </c:pt>
                <c:pt idx="238">
                  <c:v>3.4000000000000002E-2</c:v>
                </c:pt>
                <c:pt idx="239">
                  <c:v>3.5900000000000001E-2</c:v>
                </c:pt>
                <c:pt idx="240">
                  <c:v>3.7300000000000014E-2</c:v>
                </c:pt>
                <c:pt idx="241">
                  <c:v>3.6900000000000002E-2</c:v>
                </c:pt>
                <c:pt idx="242">
                  <c:v>3.7300000000000014E-2</c:v>
                </c:pt>
                <c:pt idx="243">
                  <c:v>3.85E-2</c:v>
                </c:pt>
                <c:pt idx="244">
                  <c:v>3.4200000000000001E-2</c:v>
                </c:pt>
                <c:pt idx="245">
                  <c:v>3.2000000000000015E-2</c:v>
                </c:pt>
                <c:pt idx="246">
                  <c:v>3.0100000000000002E-2</c:v>
                </c:pt>
                <c:pt idx="247">
                  <c:v>2.700000000000001E-2</c:v>
                </c:pt>
                <c:pt idx="248">
                  <c:v>2.6500000000000006E-2</c:v>
                </c:pt>
                <c:pt idx="249">
                  <c:v>2.5399999999999999E-2</c:v>
                </c:pt>
                <c:pt idx="250">
                  <c:v>2.760000000000001E-2</c:v>
                </c:pt>
                <c:pt idx="251">
                  <c:v>3.2900000000000006E-2</c:v>
                </c:pt>
                <c:pt idx="252">
                  <c:v>3.39E-2</c:v>
                </c:pt>
                <c:pt idx="253">
                  <c:v>3.5799999999999998E-2</c:v>
                </c:pt>
                <c:pt idx="254">
                  <c:v>3.4099999999999998E-2</c:v>
                </c:pt>
                <c:pt idx="255">
                  <c:v>3.4599999999999999E-2</c:v>
                </c:pt>
                <c:pt idx="256">
                  <c:v>3.1700000000000006E-2</c:v>
                </c:pt>
                <c:pt idx="257">
                  <c:v>3.0000000000000002E-2</c:v>
                </c:pt>
                <c:pt idx="258">
                  <c:v>3.0000000000000002E-2</c:v>
                </c:pt>
                <c:pt idx="259">
                  <c:v>2.3E-2</c:v>
                </c:pt>
                <c:pt idx="260">
                  <c:v>1.9800000000000009E-2</c:v>
                </c:pt>
                <c:pt idx="261">
                  <c:v>2.1500000000000002E-2</c:v>
                </c:pt>
                <c:pt idx="262">
                  <c:v>2.01E-2</c:v>
                </c:pt>
                <c:pt idx="263">
                  <c:v>1.9800000000000009E-2</c:v>
                </c:pt>
                <c:pt idx="264">
                  <c:v>1.9699999999999999E-2</c:v>
                </c:pt>
                <c:pt idx="265">
                  <c:v>1.9699999999999999E-2</c:v>
                </c:pt>
                <c:pt idx="266">
                  <c:v>2.1700000000000001E-2</c:v>
                </c:pt>
                <c:pt idx="267">
                  <c:v>2.0500000000000001E-2</c:v>
                </c:pt>
                <c:pt idx="268">
                  <c:v>1.7999999999999999E-2</c:v>
                </c:pt>
                <c:pt idx="269">
                  <c:v>1.6199999999999999E-2</c:v>
                </c:pt>
                <c:pt idx="270">
                  <c:v>1.5299999999999998E-2</c:v>
                </c:pt>
                <c:pt idx="271">
                  <c:v>1.6799999999999999E-2</c:v>
                </c:pt>
                <c:pt idx="272">
                  <c:v>1.72E-2</c:v>
                </c:pt>
                <c:pt idx="273">
                  <c:v>1.7500000000000005E-2</c:v>
                </c:pt>
                <c:pt idx="274">
                  <c:v>1.6500000000000008E-2</c:v>
                </c:pt>
                <c:pt idx="275">
                  <c:v>1.6500000000000008E-2</c:v>
                </c:pt>
                <c:pt idx="276">
                  <c:v>1.9099999999999999E-2</c:v>
                </c:pt>
                <c:pt idx="277">
                  <c:v>1.9800000000000009E-2</c:v>
                </c:pt>
                <c:pt idx="278">
                  <c:v>1.9599999999999999E-2</c:v>
                </c:pt>
                <c:pt idx="279">
                  <c:v>1.7600000000000001E-2</c:v>
                </c:pt>
                <c:pt idx="280">
                  <c:v>1.9300000000000008E-2</c:v>
                </c:pt>
                <c:pt idx="281">
                  <c:v>2.3E-2</c:v>
                </c:pt>
              </c:numCache>
            </c:numRef>
          </c:val>
          <c:smooth val="1"/>
        </c:ser>
        <c:marker val="1"/>
        <c:axId val="37735040"/>
        <c:axId val="37757312"/>
      </c:lineChart>
      <c:catAx>
        <c:axId val="37735040"/>
        <c:scaling>
          <c:orientation val="minMax"/>
        </c:scaling>
        <c:axPos val="b"/>
        <c:numFmt formatCode="\'yy" sourceLinked="0"/>
        <c:majorTickMark val="none"/>
        <c:tickLblPos val="nextTo"/>
        <c:spPr>
          <a:ln w="9525">
            <a:solidFill>
              <a:srgbClr val="000000"/>
            </a:solidFill>
            <a:prstDash val="solid"/>
          </a:ln>
        </c:spPr>
        <c:txPr>
          <a:bodyPr rot="0" vert="horz"/>
          <a:lstStyle/>
          <a:p>
            <a:pPr>
              <a:defRPr sz="2200" b="0" i="0" u="none" strike="noStrike" baseline="0">
                <a:solidFill>
                  <a:srgbClr val="000000"/>
                </a:solidFill>
                <a:latin typeface="Helvetica Neue"/>
                <a:ea typeface="Arial"/>
                <a:cs typeface="Arial"/>
              </a:defRPr>
            </a:pPr>
            <a:endParaRPr lang="en-US"/>
          </a:p>
        </c:txPr>
        <c:crossAx val="37757312"/>
        <c:crossesAt val="1.0000000000000004E-2"/>
        <c:auto val="1"/>
        <c:lblAlgn val="ctr"/>
        <c:lblOffset val="100"/>
        <c:tickLblSkip val="12"/>
        <c:tickMarkSkip val="1"/>
      </c:catAx>
      <c:valAx>
        <c:axId val="37757312"/>
        <c:scaling>
          <c:orientation val="minMax"/>
          <c:max val="9.0000000000000024E-2"/>
          <c:min val="1.0000000000000004E-2"/>
        </c:scaling>
        <c:axPos val="l"/>
        <c:numFmt formatCode="0%" sourceLinked="0"/>
        <c:majorTickMark val="none"/>
        <c:tickLblPos val="nextTo"/>
        <c:spPr>
          <a:ln w="33664">
            <a:noFill/>
            <a:prstDash val="solid"/>
          </a:ln>
        </c:spPr>
        <c:txPr>
          <a:bodyPr rot="0" vert="horz"/>
          <a:lstStyle/>
          <a:p>
            <a:pPr>
              <a:defRPr sz="2200" b="0" i="0" u="none" strike="noStrike" baseline="0">
                <a:solidFill>
                  <a:srgbClr val="000000"/>
                </a:solidFill>
                <a:latin typeface="Helvetica Neue"/>
                <a:ea typeface="Arial"/>
                <a:cs typeface="Arial"/>
              </a:defRPr>
            </a:pPr>
            <a:endParaRPr lang="en-US"/>
          </a:p>
        </c:txPr>
        <c:crossAx val="37735040"/>
        <c:crosses val="autoZero"/>
        <c:crossBetween val="between"/>
        <c:majorUnit val="1.0000000000000004E-2"/>
        <c:minorUnit val="1.0000000000000005E-3"/>
      </c:valAx>
      <c:catAx>
        <c:axId val="37758848"/>
        <c:scaling>
          <c:orientation val="minMax"/>
        </c:scaling>
        <c:delete val="1"/>
        <c:axPos val="b"/>
        <c:tickLblPos val="none"/>
        <c:crossAx val="37760384"/>
        <c:crosses val="autoZero"/>
        <c:auto val="1"/>
        <c:lblAlgn val="ctr"/>
        <c:lblOffset val="100"/>
      </c:catAx>
      <c:valAx>
        <c:axId val="37760384"/>
        <c:scaling>
          <c:orientation val="minMax"/>
          <c:max val="1"/>
          <c:min val="0"/>
        </c:scaling>
        <c:axPos val="r"/>
        <c:numFmt formatCode="0" sourceLinked="1"/>
        <c:majorTickMark val="none"/>
        <c:tickLblPos val="none"/>
        <c:spPr>
          <a:ln w="12624">
            <a:noFill/>
          </a:ln>
        </c:spPr>
        <c:crossAx val="37758848"/>
        <c:crosses val="max"/>
        <c:crossBetween val="between"/>
        <c:majorUnit val="1"/>
      </c:valAx>
      <c:spPr>
        <a:noFill/>
        <a:ln w="25400">
          <a:noFill/>
        </a:ln>
      </c:spPr>
    </c:plotArea>
    <c:plotVisOnly val="1"/>
    <c:dispBlanksAs val="gap"/>
  </c:chart>
  <c:spPr>
    <a:noFill/>
    <a:ln>
      <a:noFill/>
    </a:ln>
  </c:spPr>
  <c:txPr>
    <a:bodyPr/>
    <a:lstStyle/>
    <a:p>
      <a:pPr>
        <a:defRPr sz="2386" b="0" i="0" u="none" strike="noStrike" baseline="0">
          <a:solidFill>
            <a:srgbClr val="000000"/>
          </a:solidFill>
          <a:latin typeface="Calibri"/>
          <a:ea typeface="Calibri"/>
          <a:cs typeface="Calibri"/>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234676622314623"/>
          <c:y val="4.1117330270566382E-2"/>
          <c:w val="0.8905347940866517"/>
          <c:h val="0.69932344573930472"/>
        </c:manualLayout>
      </c:layout>
      <c:barChart>
        <c:barDir val="col"/>
        <c:grouping val="clustered"/>
        <c:ser>
          <c:idx val="1"/>
          <c:order val="0"/>
          <c:tx>
            <c:strRef>
              <c:f>Sheet1!$A$2</c:f>
              <c:strCache>
                <c:ptCount val="1"/>
                <c:pt idx="0">
                  <c:v>Combined Ratio</c:v>
                </c:pt>
              </c:strCache>
            </c:strRef>
          </c:tx>
          <c:spPr>
            <a:solidFill>
              <a:schemeClr val="accent3"/>
            </a:solidFill>
            <a:ln w="30462">
              <a:noFill/>
            </a:ln>
          </c:spPr>
          <c:dPt>
            <c:idx val="0"/>
            <c:spPr>
              <a:solidFill>
                <a:schemeClr val="accent3"/>
              </a:solidFill>
              <a:ln w="30462">
                <a:noFill/>
              </a:ln>
            </c:spPr>
          </c:dPt>
          <c:dLbls>
            <c:dLbl>
              <c:idx val="5"/>
              <c:layout>
                <c:manualLayout>
                  <c:x val="6.6124874833359136E-17"/>
                  <c:y val="1.6731392122965982E-2"/>
                </c:manualLayout>
              </c:layout>
              <c:dLblPos val="outEnd"/>
              <c:showVal val="1"/>
            </c:dLbl>
            <c:numFmt formatCode="General" sourceLinked="0"/>
            <c:spPr>
              <a:noFill/>
              <a:ln w="30462">
                <a:noFill/>
              </a:ln>
            </c:spPr>
            <c:txPr>
              <a:bodyPr/>
              <a:lstStyle/>
              <a:p>
                <a:pPr>
                  <a:defRPr sz="1700" b="0" i="0" u="none" strike="noStrike" baseline="0">
                    <a:solidFill>
                      <a:srgbClr val="404040"/>
                    </a:solidFill>
                    <a:latin typeface="Helvetica Neue"/>
                    <a:ea typeface="Arial"/>
                    <a:cs typeface="Arial"/>
                  </a:defRPr>
                </a:pPr>
                <a:endParaRPr lang="en-US"/>
              </a:p>
            </c:txPr>
            <c:dLblPos val="outEnd"/>
            <c:showVal val="1"/>
          </c:dLbls>
          <c:cat>
            <c:numRef>
              <c:f>Sheet1!$B$1:$L$1</c:f>
              <c:numCache>
                <c:formatCode>General</c:formatCode>
                <c:ptCount val="11"/>
                <c:pt idx="0">
                  <c:v>1978</c:v>
                </c:pt>
                <c:pt idx="1">
                  <c:v>1979</c:v>
                </c:pt>
                <c:pt idx="2">
                  <c:v>2003</c:v>
                </c:pt>
                <c:pt idx="3">
                  <c:v>2005</c:v>
                </c:pt>
                <c:pt idx="4">
                  <c:v>2006</c:v>
                </c:pt>
                <c:pt idx="5">
                  <c:v>2007</c:v>
                </c:pt>
                <c:pt idx="6">
                  <c:v>2008</c:v>
                </c:pt>
                <c:pt idx="7">
                  <c:v>2009</c:v>
                </c:pt>
                <c:pt idx="8">
                  <c:v>2010</c:v>
                </c:pt>
                <c:pt idx="9">
                  <c:v>2011</c:v>
                </c:pt>
                <c:pt idx="10">
                  <c:v>2012</c:v>
                </c:pt>
              </c:numCache>
            </c:numRef>
          </c:cat>
          <c:val>
            <c:numRef>
              <c:f>Sheet1!$B$2:$L$2</c:f>
              <c:numCache>
                <c:formatCode>"$"#,##0.000_);[Red]\("$"#,##0.000\)</c:formatCode>
                <c:ptCount val="11"/>
                <c:pt idx="0" formatCode="&quot;$&quot;#,##0.00_);[Red]\(&quot;$&quot;#,##0.00\)">
                  <c:v>97.5</c:v>
                </c:pt>
                <c:pt idx="1">
                  <c:v>100.6</c:v>
                </c:pt>
                <c:pt idx="2" formatCode="General">
                  <c:v>100.1</c:v>
                </c:pt>
                <c:pt idx="3" formatCode="General">
                  <c:v>100.8</c:v>
                </c:pt>
                <c:pt idx="4" formatCode="General">
                  <c:v>92.7</c:v>
                </c:pt>
                <c:pt idx="5" formatCode="General">
                  <c:v>95.7</c:v>
                </c:pt>
                <c:pt idx="6" formatCode="General">
                  <c:v>101.2</c:v>
                </c:pt>
                <c:pt idx="7" formatCode="General">
                  <c:v>99.5</c:v>
                </c:pt>
                <c:pt idx="8" formatCode="General">
                  <c:v>101</c:v>
                </c:pt>
                <c:pt idx="9" formatCode="General">
                  <c:v>106.5</c:v>
                </c:pt>
                <c:pt idx="10" formatCode="General">
                  <c:v>102.4</c:v>
                </c:pt>
              </c:numCache>
            </c:numRef>
          </c:val>
        </c:ser>
        <c:dLbls>
          <c:showVal val="1"/>
        </c:dLbls>
        <c:gapWidth val="50"/>
        <c:axId val="107305600"/>
        <c:axId val="107323776"/>
      </c:barChart>
      <c:lineChart>
        <c:grouping val="standard"/>
        <c:ser>
          <c:idx val="0"/>
          <c:order val="1"/>
          <c:tx>
            <c:strRef>
              <c:f>Sheet1!$A$3</c:f>
              <c:strCache>
                <c:ptCount val="1"/>
                <c:pt idx="0">
                  <c:v>ROE*</c:v>
                </c:pt>
              </c:strCache>
            </c:strRef>
          </c:tx>
          <c:spPr>
            <a:ln w="50800">
              <a:solidFill>
                <a:schemeClr val="accent5"/>
              </a:solidFill>
            </a:ln>
          </c:spPr>
          <c:marker>
            <c:spPr>
              <a:solidFill>
                <a:schemeClr val="accent5"/>
              </a:solidFill>
              <a:ln>
                <a:noFill/>
              </a:ln>
            </c:spPr>
          </c:marker>
          <c:dLbls>
            <c:dLbl>
              <c:idx val="0"/>
              <c:layout>
                <c:manualLayout>
                  <c:x val="-3.0658250676284953E-2"/>
                  <c:y val="-7.0271846916457104E-2"/>
                </c:manualLayout>
              </c:layout>
              <c:showVal val="1"/>
            </c:dLbl>
            <c:dLbl>
              <c:idx val="1"/>
              <c:layout>
                <c:manualLayout>
                  <c:x val="-2.9756537421100092E-2"/>
                  <c:y val="-6.0233011642677539E-2"/>
                </c:manualLayout>
              </c:layout>
              <c:showVal val="1"/>
            </c:dLbl>
            <c:dLbl>
              <c:idx val="2"/>
              <c:layout>
                <c:manualLayout>
                  <c:x val="-2.8854824165915238E-2"/>
                  <c:y val="6.3579290067270741E-2"/>
                </c:manualLayout>
              </c:layout>
              <c:showVal val="1"/>
            </c:dLbl>
            <c:dLbl>
              <c:idx val="3"/>
              <c:layout>
                <c:manualLayout>
                  <c:x val="-2.8854824165915238E-2"/>
                  <c:y val="7.0271846916457104E-2"/>
                </c:manualLayout>
              </c:layout>
              <c:showVal val="1"/>
            </c:dLbl>
            <c:dLbl>
              <c:idx val="4"/>
              <c:layout>
                <c:manualLayout>
                  <c:x val="-2.8854824165915238E-2"/>
                  <c:y val="5.3540191307001023E-2"/>
                </c:manualLayout>
              </c:layout>
              <c:showVal val="1"/>
            </c:dLbl>
            <c:dLbl>
              <c:idx val="5"/>
              <c:layout>
                <c:manualLayout>
                  <c:x val="-2.8854824165915172E-2"/>
                  <c:y val="-7.0271846916457104E-2"/>
                </c:manualLayout>
              </c:layout>
              <c:showVal val="1"/>
            </c:dLbl>
            <c:dLbl>
              <c:idx val="6"/>
              <c:layout>
                <c:manualLayout>
                  <c:x val="-2.7953110910730401E-2"/>
                  <c:y val="-8.7003239039423114E-2"/>
                </c:manualLayout>
              </c:layout>
              <c:showVal val="1"/>
            </c:dLbl>
            <c:dLbl>
              <c:idx val="7"/>
              <c:layout>
                <c:manualLayout>
                  <c:x val="-2.9756537421100092E-2"/>
                  <c:y val="-6.3579290067270741E-2"/>
                </c:manualLayout>
              </c:layout>
              <c:showVal val="1"/>
            </c:dLbl>
            <c:dLbl>
              <c:idx val="8"/>
              <c:layout>
                <c:manualLayout>
                  <c:x val="-2.8854824165915238E-2"/>
                  <c:y val="-5.6886733218084365E-2"/>
                </c:manualLayout>
              </c:layout>
              <c:showVal val="1"/>
            </c:dLbl>
            <c:dLbl>
              <c:idx val="9"/>
              <c:layout>
                <c:manualLayout>
                  <c:x val="-2.7953110910730401E-2"/>
                  <c:y val="-6.6925568491863902E-2"/>
                </c:manualLayout>
              </c:layout>
              <c:showVal val="1"/>
            </c:dLbl>
            <c:dLbl>
              <c:idx val="10"/>
              <c:layout>
                <c:manualLayout>
                  <c:x val="-2.7953110910730401E-2"/>
                  <c:y val="-5.6886733218084365E-2"/>
                </c:manualLayout>
              </c:layout>
              <c:showVal val="1"/>
            </c:dLbl>
            <c:numFmt formatCode="0.0%" sourceLinked="0"/>
            <c:txPr>
              <a:bodyPr/>
              <a:lstStyle/>
              <a:p>
                <a:pPr>
                  <a:defRPr sz="1700" baseline="0">
                    <a:solidFill>
                      <a:schemeClr val="accent5"/>
                    </a:solidFill>
                    <a:latin typeface="Helvetica Neue"/>
                  </a:defRPr>
                </a:pPr>
                <a:endParaRPr lang="en-US"/>
              </a:p>
            </c:txPr>
            <c:showVal val="1"/>
          </c:dLbls>
          <c:cat>
            <c:numRef>
              <c:f>Sheet1!$B$1:$L$1</c:f>
              <c:numCache>
                <c:formatCode>General</c:formatCode>
                <c:ptCount val="11"/>
                <c:pt idx="0">
                  <c:v>1978</c:v>
                </c:pt>
                <c:pt idx="1">
                  <c:v>1979</c:v>
                </c:pt>
                <c:pt idx="2">
                  <c:v>2003</c:v>
                </c:pt>
                <c:pt idx="3">
                  <c:v>2005</c:v>
                </c:pt>
                <c:pt idx="4">
                  <c:v>2006</c:v>
                </c:pt>
                <c:pt idx="5">
                  <c:v>2007</c:v>
                </c:pt>
                <c:pt idx="6">
                  <c:v>2008</c:v>
                </c:pt>
                <c:pt idx="7">
                  <c:v>2009</c:v>
                </c:pt>
                <c:pt idx="8">
                  <c:v>2010</c:v>
                </c:pt>
                <c:pt idx="9">
                  <c:v>2011</c:v>
                </c:pt>
                <c:pt idx="10">
                  <c:v>2012</c:v>
                </c:pt>
              </c:numCache>
            </c:numRef>
          </c:cat>
          <c:val>
            <c:numRef>
              <c:f>Sheet1!$B$3:$L$3</c:f>
              <c:numCache>
                <c:formatCode>0.00%</c:formatCode>
                <c:ptCount val="11"/>
                <c:pt idx="0">
                  <c:v>0.14300000000000004</c:v>
                </c:pt>
                <c:pt idx="1">
                  <c:v>0.15900000000000006</c:v>
                </c:pt>
                <c:pt idx="2">
                  <c:v>8.8000000000000037E-2</c:v>
                </c:pt>
                <c:pt idx="3">
                  <c:v>9.6000000000000002E-2</c:v>
                </c:pt>
                <c:pt idx="4">
                  <c:v>0.127</c:v>
                </c:pt>
                <c:pt idx="5">
                  <c:v>0.10900000000000003</c:v>
                </c:pt>
                <c:pt idx="6">
                  <c:v>4.3000000000000003E-2</c:v>
                </c:pt>
                <c:pt idx="7">
                  <c:v>7.3999999999999996E-2</c:v>
                </c:pt>
                <c:pt idx="8">
                  <c:v>7.9000000000000029E-2</c:v>
                </c:pt>
                <c:pt idx="9">
                  <c:v>4.7000000000000014E-2</c:v>
                </c:pt>
                <c:pt idx="10">
                  <c:v>6.200000000000002E-2</c:v>
                </c:pt>
              </c:numCache>
            </c:numRef>
          </c:val>
          <c:smooth val="1"/>
        </c:ser>
        <c:marker val="1"/>
        <c:axId val="107326848"/>
        <c:axId val="107325312"/>
      </c:lineChart>
      <c:catAx>
        <c:axId val="107305600"/>
        <c:scaling>
          <c:orientation val="minMax"/>
        </c:scaling>
        <c:axPos val="b"/>
        <c:numFmt formatCode="General" sourceLinked="1"/>
        <c:majorTickMark val="none"/>
        <c:tickLblPos val="low"/>
        <c:spPr>
          <a:ln w="9525">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107323776"/>
        <c:crosses val="autoZero"/>
        <c:lblAlgn val="ctr"/>
        <c:lblOffset val="100"/>
        <c:tickLblSkip val="1"/>
        <c:tickMarkSkip val="1"/>
      </c:catAx>
      <c:valAx>
        <c:axId val="107323776"/>
        <c:scaling>
          <c:orientation val="minMax"/>
          <c:max val="112"/>
          <c:min val="80"/>
        </c:scaling>
        <c:axPos val="l"/>
        <c:numFmt formatCode="#,##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107305600"/>
        <c:crosses val="autoZero"/>
        <c:crossBetween val="between"/>
        <c:majorUnit val="5"/>
        <c:minorUnit val="2"/>
      </c:valAx>
      <c:valAx>
        <c:axId val="107325312"/>
        <c:scaling>
          <c:orientation val="minMax"/>
          <c:max val="0.18000000000000008"/>
          <c:min val="0"/>
        </c:scaling>
        <c:axPos val="r"/>
        <c:numFmt formatCode="0%" sourceLinked="0"/>
        <c:tickLblPos val="nextTo"/>
        <c:spPr>
          <a:ln>
            <a:noFill/>
          </a:ln>
        </c:spPr>
        <c:txPr>
          <a:bodyPr/>
          <a:lstStyle/>
          <a:p>
            <a:pPr>
              <a:defRPr sz="2200" baseline="0">
                <a:solidFill>
                  <a:srgbClr val="404040"/>
                </a:solidFill>
                <a:latin typeface="Helvetica Neue"/>
              </a:defRPr>
            </a:pPr>
            <a:endParaRPr lang="en-US"/>
          </a:p>
        </c:txPr>
        <c:crossAx val="107326848"/>
        <c:crosses val="max"/>
        <c:crossBetween val="between"/>
        <c:majorUnit val="3.0000000000000013E-2"/>
        <c:minorUnit val="2.0000000000000013E-3"/>
      </c:valAx>
      <c:catAx>
        <c:axId val="107326848"/>
        <c:scaling>
          <c:orientation val="minMax"/>
        </c:scaling>
        <c:delete val="1"/>
        <c:axPos val="b"/>
        <c:numFmt formatCode="General" sourceLinked="1"/>
        <c:tickLblPos val="none"/>
        <c:crossAx val="107325312"/>
        <c:crosses val="autoZero"/>
        <c:auto val="1"/>
        <c:lblAlgn val="ctr"/>
        <c:lblOffset val="100"/>
      </c:catAx>
      <c:spPr>
        <a:noFill/>
        <a:ln w="30462">
          <a:noFill/>
        </a:ln>
      </c:spPr>
    </c:plotArea>
    <c:legend>
      <c:legendPos val="b"/>
      <c:layout/>
      <c:txPr>
        <a:bodyPr/>
        <a:lstStyle/>
        <a:p>
          <a:pPr>
            <a:defRPr sz="1800" baseline="0">
              <a:solidFill>
                <a:srgbClr val="404040"/>
              </a:solidFill>
              <a:latin typeface="Helvetica Neue"/>
            </a:defRPr>
          </a:pPr>
          <a:endParaRPr lang="en-US"/>
        </a:p>
      </c:txPr>
    </c:legend>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4272517321016185E-2"/>
          <c:y val="4.2222222222222237E-2"/>
          <c:w val="0.94688221709006948"/>
          <c:h val="0.71157730277543796"/>
        </c:manualLayout>
      </c:layout>
      <c:barChart>
        <c:barDir val="col"/>
        <c:grouping val="clustered"/>
        <c:ser>
          <c:idx val="1"/>
          <c:order val="2"/>
          <c:tx>
            <c:strRef>
              <c:f>Sheet1!$D$1</c:f>
              <c:strCache>
                <c:ptCount val="1"/>
                <c:pt idx="0">
                  <c:v>Recession</c:v>
                </c:pt>
              </c:strCache>
            </c:strRef>
          </c:tx>
          <c:spPr>
            <a:solidFill>
              <a:srgbClr val="D0DCE2"/>
            </a:solidFill>
            <a:ln w="26292">
              <a:noFill/>
            </a:ln>
          </c:spPr>
          <c:cat>
            <c:strRef>
              <c:f>Sheet1!$A$2:$A$283</c:f>
              <c:strCache>
                <c:ptCount val="282"/>
                <c:pt idx="0">
                  <c:v>'90</c:v>
                </c:pt>
                <c:pt idx="1">
                  <c:v>'90</c:v>
                </c:pt>
                <c:pt idx="2">
                  <c:v>'90</c:v>
                </c:pt>
                <c:pt idx="3">
                  <c:v>'90</c:v>
                </c:pt>
                <c:pt idx="4">
                  <c:v>'90</c:v>
                </c:pt>
                <c:pt idx="5">
                  <c:v>'90</c:v>
                </c:pt>
                <c:pt idx="6">
                  <c:v>'90</c:v>
                </c:pt>
                <c:pt idx="7">
                  <c:v>'90</c:v>
                </c:pt>
                <c:pt idx="8">
                  <c:v>'90</c:v>
                </c:pt>
                <c:pt idx="9">
                  <c:v>'90</c:v>
                </c:pt>
                <c:pt idx="10">
                  <c:v>'90</c:v>
                </c:pt>
                <c:pt idx="11">
                  <c:v>'90</c:v>
                </c:pt>
                <c:pt idx="12">
                  <c:v>'91</c:v>
                </c:pt>
                <c:pt idx="13">
                  <c:v>'91</c:v>
                </c:pt>
                <c:pt idx="14">
                  <c:v>'91</c:v>
                </c:pt>
                <c:pt idx="15">
                  <c:v>'91</c:v>
                </c:pt>
                <c:pt idx="16">
                  <c:v>'91</c:v>
                </c:pt>
                <c:pt idx="17">
                  <c:v>'91</c:v>
                </c:pt>
                <c:pt idx="18">
                  <c:v>'91</c:v>
                </c:pt>
                <c:pt idx="19">
                  <c:v>'91</c:v>
                </c:pt>
                <c:pt idx="20">
                  <c:v>'91</c:v>
                </c:pt>
                <c:pt idx="21">
                  <c:v>'91</c:v>
                </c:pt>
                <c:pt idx="22">
                  <c:v>'91</c:v>
                </c:pt>
                <c:pt idx="23">
                  <c:v>'91</c:v>
                </c:pt>
                <c:pt idx="24">
                  <c:v>'92</c:v>
                </c:pt>
                <c:pt idx="25">
                  <c:v>'92</c:v>
                </c:pt>
                <c:pt idx="26">
                  <c:v>'92</c:v>
                </c:pt>
                <c:pt idx="27">
                  <c:v>'92</c:v>
                </c:pt>
                <c:pt idx="28">
                  <c:v>'92</c:v>
                </c:pt>
                <c:pt idx="29">
                  <c:v>'92</c:v>
                </c:pt>
                <c:pt idx="30">
                  <c:v>'92</c:v>
                </c:pt>
                <c:pt idx="31">
                  <c:v>'92</c:v>
                </c:pt>
                <c:pt idx="32">
                  <c:v>'92</c:v>
                </c:pt>
                <c:pt idx="33">
                  <c:v>'92</c:v>
                </c:pt>
                <c:pt idx="34">
                  <c:v>'92</c:v>
                </c:pt>
                <c:pt idx="35">
                  <c:v>'92</c:v>
                </c:pt>
                <c:pt idx="36">
                  <c:v>'93</c:v>
                </c:pt>
                <c:pt idx="37">
                  <c:v>'93</c:v>
                </c:pt>
                <c:pt idx="38">
                  <c:v>'93</c:v>
                </c:pt>
                <c:pt idx="39">
                  <c:v>'93</c:v>
                </c:pt>
                <c:pt idx="40">
                  <c:v>'93</c:v>
                </c:pt>
                <c:pt idx="41">
                  <c:v>'93</c:v>
                </c:pt>
                <c:pt idx="42">
                  <c:v>'93</c:v>
                </c:pt>
                <c:pt idx="43">
                  <c:v>'93</c:v>
                </c:pt>
                <c:pt idx="44">
                  <c:v>'93</c:v>
                </c:pt>
                <c:pt idx="45">
                  <c:v>'93</c:v>
                </c:pt>
                <c:pt idx="46">
                  <c:v>'93</c:v>
                </c:pt>
                <c:pt idx="47">
                  <c:v>'93</c:v>
                </c:pt>
                <c:pt idx="48">
                  <c:v>'94</c:v>
                </c:pt>
                <c:pt idx="49">
                  <c:v>'94</c:v>
                </c:pt>
                <c:pt idx="50">
                  <c:v>'94</c:v>
                </c:pt>
                <c:pt idx="51">
                  <c:v>'94</c:v>
                </c:pt>
                <c:pt idx="52">
                  <c:v>'94</c:v>
                </c:pt>
                <c:pt idx="53">
                  <c:v>'94</c:v>
                </c:pt>
                <c:pt idx="54">
                  <c:v>'94</c:v>
                </c:pt>
                <c:pt idx="55">
                  <c:v>'94</c:v>
                </c:pt>
                <c:pt idx="56">
                  <c:v>'94</c:v>
                </c:pt>
                <c:pt idx="57">
                  <c:v>'94</c:v>
                </c:pt>
                <c:pt idx="58">
                  <c:v>'94</c:v>
                </c:pt>
                <c:pt idx="59">
                  <c:v>'94</c:v>
                </c:pt>
                <c:pt idx="60">
                  <c:v>'95</c:v>
                </c:pt>
                <c:pt idx="61">
                  <c:v>'95</c:v>
                </c:pt>
                <c:pt idx="62">
                  <c:v>'95</c:v>
                </c:pt>
                <c:pt idx="63">
                  <c:v>'95</c:v>
                </c:pt>
                <c:pt idx="64">
                  <c:v>'95</c:v>
                </c:pt>
                <c:pt idx="65">
                  <c:v>'95</c:v>
                </c:pt>
                <c:pt idx="66">
                  <c:v>'95</c:v>
                </c:pt>
                <c:pt idx="67">
                  <c:v>'95</c:v>
                </c:pt>
                <c:pt idx="68">
                  <c:v>'95</c:v>
                </c:pt>
                <c:pt idx="69">
                  <c:v>'95</c:v>
                </c:pt>
                <c:pt idx="70">
                  <c:v>'95</c:v>
                </c:pt>
                <c:pt idx="71">
                  <c:v>'95</c:v>
                </c:pt>
                <c:pt idx="72">
                  <c:v>'96</c:v>
                </c:pt>
                <c:pt idx="73">
                  <c:v>'96</c:v>
                </c:pt>
                <c:pt idx="74">
                  <c:v>'96</c:v>
                </c:pt>
                <c:pt idx="75">
                  <c:v>'96</c:v>
                </c:pt>
                <c:pt idx="76">
                  <c:v>'96</c:v>
                </c:pt>
                <c:pt idx="77">
                  <c:v>'96</c:v>
                </c:pt>
                <c:pt idx="78">
                  <c:v>'96</c:v>
                </c:pt>
                <c:pt idx="79">
                  <c:v>'96</c:v>
                </c:pt>
                <c:pt idx="80">
                  <c:v>'96</c:v>
                </c:pt>
                <c:pt idx="81">
                  <c:v>'96</c:v>
                </c:pt>
                <c:pt idx="82">
                  <c:v>'96</c:v>
                </c:pt>
                <c:pt idx="83">
                  <c:v>'96</c:v>
                </c:pt>
                <c:pt idx="84">
                  <c:v>'97</c:v>
                </c:pt>
                <c:pt idx="85">
                  <c:v>'97</c:v>
                </c:pt>
                <c:pt idx="86">
                  <c:v>'97</c:v>
                </c:pt>
                <c:pt idx="87">
                  <c:v>'97</c:v>
                </c:pt>
                <c:pt idx="88">
                  <c:v>'97</c:v>
                </c:pt>
                <c:pt idx="89">
                  <c:v>'97</c:v>
                </c:pt>
                <c:pt idx="90">
                  <c:v>'97</c:v>
                </c:pt>
                <c:pt idx="91">
                  <c:v>'97</c:v>
                </c:pt>
                <c:pt idx="92">
                  <c:v>'97</c:v>
                </c:pt>
                <c:pt idx="93">
                  <c:v>'97</c:v>
                </c:pt>
                <c:pt idx="94">
                  <c:v>'97</c:v>
                </c:pt>
                <c:pt idx="95">
                  <c:v>'97</c:v>
                </c:pt>
                <c:pt idx="96">
                  <c:v>'98</c:v>
                </c:pt>
                <c:pt idx="97">
                  <c:v>'98</c:v>
                </c:pt>
                <c:pt idx="98">
                  <c:v>'98</c:v>
                </c:pt>
                <c:pt idx="99">
                  <c:v>'98</c:v>
                </c:pt>
                <c:pt idx="100">
                  <c:v>'98</c:v>
                </c:pt>
                <c:pt idx="101">
                  <c:v>'98</c:v>
                </c:pt>
                <c:pt idx="102">
                  <c:v>'98</c:v>
                </c:pt>
                <c:pt idx="103">
                  <c:v>'98</c:v>
                </c:pt>
                <c:pt idx="104">
                  <c:v>'98</c:v>
                </c:pt>
                <c:pt idx="105">
                  <c:v>'98</c:v>
                </c:pt>
                <c:pt idx="106">
                  <c:v>'98</c:v>
                </c:pt>
                <c:pt idx="107">
                  <c:v>'98</c:v>
                </c:pt>
                <c:pt idx="108">
                  <c:v>'99</c:v>
                </c:pt>
                <c:pt idx="109">
                  <c:v>'99</c:v>
                </c:pt>
                <c:pt idx="110">
                  <c:v>'99</c:v>
                </c:pt>
                <c:pt idx="111">
                  <c:v>'99</c:v>
                </c:pt>
                <c:pt idx="112">
                  <c:v>'99</c:v>
                </c:pt>
                <c:pt idx="113">
                  <c:v>'99</c:v>
                </c:pt>
                <c:pt idx="114">
                  <c:v>'99</c:v>
                </c:pt>
                <c:pt idx="115">
                  <c:v>'99</c:v>
                </c:pt>
                <c:pt idx="116">
                  <c:v>'99</c:v>
                </c:pt>
                <c:pt idx="117">
                  <c:v>'99</c:v>
                </c:pt>
                <c:pt idx="118">
                  <c:v>'99</c:v>
                </c:pt>
                <c:pt idx="119">
                  <c:v>'99</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'01</c:v>
                </c:pt>
                <c:pt idx="133">
                  <c:v>'01</c:v>
                </c:pt>
                <c:pt idx="134">
                  <c:v>'01</c:v>
                </c:pt>
                <c:pt idx="135">
                  <c:v>'01</c:v>
                </c:pt>
                <c:pt idx="136">
                  <c:v>'01</c:v>
                </c:pt>
                <c:pt idx="137">
                  <c:v>'01</c:v>
                </c:pt>
                <c:pt idx="138">
                  <c:v>'01</c:v>
                </c:pt>
                <c:pt idx="139">
                  <c:v>'01</c:v>
                </c:pt>
                <c:pt idx="140">
                  <c:v>'01</c:v>
                </c:pt>
                <c:pt idx="141">
                  <c:v>'01</c:v>
                </c:pt>
                <c:pt idx="142">
                  <c:v>'01</c:v>
                </c:pt>
                <c:pt idx="143">
                  <c:v>'01</c:v>
                </c:pt>
                <c:pt idx="144">
                  <c:v>'02</c:v>
                </c:pt>
                <c:pt idx="145">
                  <c:v>'02</c:v>
                </c:pt>
                <c:pt idx="146">
                  <c:v>'02</c:v>
                </c:pt>
                <c:pt idx="147">
                  <c:v>'02</c:v>
                </c:pt>
                <c:pt idx="148">
                  <c:v>'02</c:v>
                </c:pt>
                <c:pt idx="149">
                  <c:v>'02</c:v>
                </c:pt>
                <c:pt idx="150">
                  <c:v>'02</c:v>
                </c:pt>
                <c:pt idx="151">
                  <c:v>'02</c:v>
                </c:pt>
                <c:pt idx="152">
                  <c:v>'02</c:v>
                </c:pt>
                <c:pt idx="153">
                  <c:v>'02</c:v>
                </c:pt>
                <c:pt idx="154">
                  <c:v>'02</c:v>
                </c:pt>
                <c:pt idx="155">
                  <c:v>'02</c:v>
                </c:pt>
                <c:pt idx="156">
                  <c:v>'03</c:v>
                </c:pt>
                <c:pt idx="157">
                  <c:v>'03</c:v>
                </c:pt>
                <c:pt idx="158">
                  <c:v>'03</c:v>
                </c:pt>
                <c:pt idx="159">
                  <c:v>'03</c:v>
                </c:pt>
                <c:pt idx="160">
                  <c:v>'03</c:v>
                </c:pt>
                <c:pt idx="161">
                  <c:v>'03</c:v>
                </c:pt>
                <c:pt idx="162">
                  <c:v>'03</c:v>
                </c:pt>
                <c:pt idx="163">
                  <c:v>'03</c:v>
                </c:pt>
                <c:pt idx="164">
                  <c:v>'03</c:v>
                </c:pt>
                <c:pt idx="165">
                  <c:v>'03</c:v>
                </c:pt>
                <c:pt idx="166">
                  <c:v>'03</c:v>
                </c:pt>
                <c:pt idx="167">
                  <c:v>'03</c:v>
                </c:pt>
                <c:pt idx="168">
                  <c:v>'04</c:v>
                </c:pt>
                <c:pt idx="169">
                  <c:v>'04</c:v>
                </c:pt>
                <c:pt idx="170">
                  <c:v>'04</c:v>
                </c:pt>
                <c:pt idx="171">
                  <c:v>'04</c:v>
                </c:pt>
                <c:pt idx="172">
                  <c:v>'04</c:v>
                </c:pt>
                <c:pt idx="173">
                  <c:v>'04</c:v>
                </c:pt>
                <c:pt idx="174">
                  <c:v>'04</c:v>
                </c:pt>
                <c:pt idx="175">
                  <c:v>'04</c:v>
                </c:pt>
                <c:pt idx="176">
                  <c:v>'04</c:v>
                </c:pt>
                <c:pt idx="177">
                  <c:v>'04</c:v>
                </c:pt>
                <c:pt idx="178">
                  <c:v>'04</c:v>
                </c:pt>
                <c:pt idx="179">
                  <c:v>'04</c:v>
                </c:pt>
                <c:pt idx="180">
                  <c:v>'05</c:v>
                </c:pt>
                <c:pt idx="181">
                  <c:v>'05</c:v>
                </c:pt>
                <c:pt idx="182">
                  <c:v>'05</c:v>
                </c:pt>
                <c:pt idx="183">
                  <c:v>'05</c:v>
                </c:pt>
                <c:pt idx="184">
                  <c:v>'05</c:v>
                </c:pt>
                <c:pt idx="185">
                  <c:v>'05</c:v>
                </c:pt>
                <c:pt idx="186">
                  <c:v>'05</c:v>
                </c:pt>
                <c:pt idx="187">
                  <c:v>'05</c:v>
                </c:pt>
                <c:pt idx="188">
                  <c:v>'05</c:v>
                </c:pt>
                <c:pt idx="189">
                  <c:v>'05</c:v>
                </c:pt>
                <c:pt idx="190">
                  <c:v>'05</c:v>
                </c:pt>
                <c:pt idx="191">
                  <c:v>'05</c:v>
                </c:pt>
                <c:pt idx="192">
                  <c:v>'06</c:v>
                </c:pt>
                <c:pt idx="193">
                  <c:v>'06</c:v>
                </c:pt>
                <c:pt idx="194">
                  <c:v>'06</c:v>
                </c:pt>
                <c:pt idx="195">
                  <c:v>'06</c:v>
                </c:pt>
                <c:pt idx="196">
                  <c:v>'06</c:v>
                </c:pt>
                <c:pt idx="197">
                  <c:v>'06</c:v>
                </c:pt>
                <c:pt idx="198">
                  <c:v>'06</c:v>
                </c:pt>
                <c:pt idx="199">
                  <c:v>'06</c:v>
                </c:pt>
                <c:pt idx="200">
                  <c:v>'06</c:v>
                </c:pt>
                <c:pt idx="201">
                  <c:v>'06</c:v>
                </c:pt>
                <c:pt idx="202">
                  <c:v>'06</c:v>
                </c:pt>
                <c:pt idx="203">
                  <c:v>'06</c:v>
                </c:pt>
                <c:pt idx="204">
                  <c:v>'07</c:v>
                </c:pt>
                <c:pt idx="205">
                  <c:v>'07</c:v>
                </c:pt>
                <c:pt idx="206">
                  <c:v>'07</c:v>
                </c:pt>
                <c:pt idx="207">
                  <c:v>'07</c:v>
                </c:pt>
                <c:pt idx="208">
                  <c:v>'07</c:v>
                </c:pt>
                <c:pt idx="209">
                  <c:v>'07</c:v>
                </c:pt>
                <c:pt idx="210">
                  <c:v>'07</c:v>
                </c:pt>
                <c:pt idx="211">
                  <c:v>'07</c:v>
                </c:pt>
                <c:pt idx="212">
                  <c:v>'07</c:v>
                </c:pt>
                <c:pt idx="213">
                  <c:v>'07</c:v>
                </c:pt>
                <c:pt idx="214">
                  <c:v>'07</c:v>
                </c:pt>
                <c:pt idx="215">
                  <c:v>'07</c:v>
                </c:pt>
                <c:pt idx="216">
                  <c:v>'08</c:v>
                </c:pt>
                <c:pt idx="217">
                  <c:v>'08</c:v>
                </c:pt>
                <c:pt idx="218">
                  <c:v>'08</c:v>
                </c:pt>
                <c:pt idx="219">
                  <c:v>'08</c:v>
                </c:pt>
                <c:pt idx="220">
                  <c:v>'08</c:v>
                </c:pt>
                <c:pt idx="221">
                  <c:v>'08</c:v>
                </c:pt>
                <c:pt idx="222">
                  <c:v>'08</c:v>
                </c:pt>
                <c:pt idx="223">
                  <c:v>'08</c:v>
                </c:pt>
                <c:pt idx="224">
                  <c:v>'08</c:v>
                </c:pt>
                <c:pt idx="225">
                  <c:v>'08</c:v>
                </c:pt>
                <c:pt idx="226">
                  <c:v>'08</c:v>
                </c:pt>
                <c:pt idx="227">
                  <c:v>'08</c:v>
                </c:pt>
                <c:pt idx="228">
                  <c:v>'09</c:v>
                </c:pt>
                <c:pt idx="229">
                  <c:v>2/29/2009</c:v>
                </c:pt>
                <c:pt idx="230">
                  <c:v>'08</c:v>
                </c:pt>
                <c:pt idx="231">
                  <c:v>'09</c:v>
                </c:pt>
                <c:pt idx="232">
                  <c:v>'09</c:v>
                </c:pt>
                <c:pt idx="233">
                  <c:v>'09</c:v>
                </c:pt>
                <c:pt idx="234">
                  <c:v>'09</c:v>
                </c:pt>
                <c:pt idx="235">
                  <c:v>'09</c:v>
                </c:pt>
                <c:pt idx="236">
                  <c:v>'09</c:v>
                </c:pt>
                <c:pt idx="237">
                  <c:v>'09</c:v>
                </c:pt>
                <c:pt idx="238">
                  <c:v>'09</c:v>
                </c:pt>
                <c:pt idx="239">
                  <c:v>'09</c:v>
                </c:pt>
                <c:pt idx="240">
                  <c:v>'10</c:v>
                </c:pt>
                <c:pt idx="241">
                  <c:v>'10</c:v>
                </c:pt>
                <c:pt idx="242">
                  <c:v>'10</c:v>
                </c:pt>
                <c:pt idx="243">
                  <c:v>'10</c:v>
                </c:pt>
                <c:pt idx="244">
                  <c:v>'10</c:v>
                </c:pt>
                <c:pt idx="245">
                  <c:v>'10</c:v>
                </c:pt>
                <c:pt idx="246">
                  <c:v>'10</c:v>
                </c:pt>
                <c:pt idx="247">
                  <c:v>'10</c:v>
                </c:pt>
                <c:pt idx="248">
                  <c:v>'10</c:v>
                </c:pt>
                <c:pt idx="249">
                  <c:v>'10</c:v>
                </c:pt>
                <c:pt idx="250">
                  <c:v>'10</c:v>
                </c:pt>
                <c:pt idx="251">
                  <c:v>'10</c:v>
                </c:pt>
                <c:pt idx="252">
                  <c:v>'11</c:v>
                </c:pt>
                <c:pt idx="253">
                  <c:v>'11</c:v>
                </c:pt>
                <c:pt idx="254">
                  <c:v>'11</c:v>
                </c:pt>
                <c:pt idx="255">
                  <c:v>'11</c:v>
                </c:pt>
                <c:pt idx="256">
                  <c:v>'11</c:v>
                </c:pt>
                <c:pt idx="257">
                  <c:v>'11</c:v>
                </c:pt>
                <c:pt idx="258">
                  <c:v>'11</c:v>
                </c:pt>
                <c:pt idx="259">
                  <c:v>'11</c:v>
                </c:pt>
                <c:pt idx="260">
                  <c:v>'11</c:v>
                </c:pt>
                <c:pt idx="261">
                  <c:v>'11</c:v>
                </c:pt>
                <c:pt idx="262">
                  <c:v>'11</c:v>
                </c:pt>
                <c:pt idx="263">
                  <c:v>'11</c:v>
                </c:pt>
                <c:pt idx="264">
                  <c:v>'12</c:v>
                </c:pt>
                <c:pt idx="265">
                  <c:v>2/30/2012</c:v>
                </c:pt>
                <c:pt idx="266">
                  <c:v>'12</c:v>
                </c:pt>
                <c:pt idx="267">
                  <c:v>'12</c:v>
                </c:pt>
                <c:pt idx="268">
                  <c:v>'12</c:v>
                </c:pt>
                <c:pt idx="269">
                  <c:v>'12</c:v>
                </c:pt>
                <c:pt idx="270">
                  <c:v>'12</c:v>
                </c:pt>
                <c:pt idx="271">
                  <c:v>'12</c:v>
                </c:pt>
                <c:pt idx="272">
                  <c:v>'12</c:v>
                </c:pt>
                <c:pt idx="273">
                  <c:v>'12</c:v>
                </c:pt>
                <c:pt idx="274">
                  <c:v>'12</c:v>
                </c:pt>
                <c:pt idx="275">
                  <c:v>'12</c:v>
                </c:pt>
                <c:pt idx="276">
                  <c:v>'13</c:v>
                </c:pt>
                <c:pt idx="277">
                  <c:v>'13</c:v>
                </c:pt>
                <c:pt idx="278">
                  <c:v>'13</c:v>
                </c:pt>
                <c:pt idx="279">
                  <c:v>'13</c:v>
                </c:pt>
                <c:pt idx="280">
                  <c:v>'13</c:v>
                </c:pt>
                <c:pt idx="281">
                  <c:v>6/31/2013</c:v>
                </c:pt>
              </c:strCache>
            </c:strRef>
          </c:cat>
          <c:val>
            <c:numRef>
              <c:f>Sheet1!$D$2:$D$283</c:f>
              <c:numCache>
                <c:formatCode>0</c:formatCode>
                <c:ptCount val="282"/>
                <c:pt idx="0">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numCache>
            </c:numRef>
          </c:val>
        </c:ser>
        <c:gapWidth val="0"/>
        <c:axId val="37959552"/>
        <c:axId val="37961088"/>
      </c:barChart>
      <c:lineChart>
        <c:grouping val="standard"/>
        <c:ser>
          <c:idx val="2"/>
          <c:order val="0"/>
          <c:tx>
            <c:strRef>
              <c:f>Sheet1!$B$1</c:f>
              <c:strCache>
                <c:ptCount val="1"/>
                <c:pt idx="0">
                  <c:v>2-Yr Yield</c:v>
                </c:pt>
              </c:strCache>
            </c:strRef>
          </c:tx>
          <c:spPr>
            <a:ln w="50800">
              <a:solidFill>
                <a:srgbClr val="FF6600"/>
              </a:solidFill>
              <a:prstDash val="solid"/>
            </a:ln>
          </c:spPr>
          <c:marker>
            <c:symbol val="none"/>
          </c:marker>
          <c:cat>
            <c:strRef>
              <c:f>Sheet1!$A$2:$A$283</c:f>
              <c:strCache>
                <c:ptCount val="282"/>
                <c:pt idx="0">
                  <c:v>'90</c:v>
                </c:pt>
                <c:pt idx="1">
                  <c:v>'90</c:v>
                </c:pt>
                <c:pt idx="2">
                  <c:v>'90</c:v>
                </c:pt>
                <c:pt idx="3">
                  <c:v>'90</c:v>
                </c:pt>
                <c:pt idx="4">
                  <c:v>'90</c:v>
                </c:pt>
                <c:pt idx="5">
                  <c:v>'90</c:v>
                </c:pt>
                <c:pt idx="6">
                  <c:v>'90</c:v>
                </c:pt>
                <c:pt idx="7">
                  <c:v>'90</c:v>
                </c:pt>
                <c:pt idx="8">
                  <c:v>'90</c:v>
                </c:pt>
                <c:pt idx="9">
                  <c:v>'90</c:v>
                </c:pt>
                <c:pt idx="10">
                  <c:v>'90</c:v>
                </c:pt>
                <c:pt idx="11">
                  <c:v>'90</c:v>
                </c:pt>
                <c:pt idx="12">
                  <c:v>'91</c:v>
                </c:pt>
                <c:pt idx="13">
                  <c:v>'91</c:v>
                </c:pt>
                <c:pt idx="14">
                  <c:v>'91</c:v>
                </c:pt>
                <c:pt idx="15">
                  <c:v>'91</c:v>
                </c:pt>
                <c:pt idx="16">
                  <c:v>'91</c:v>
                </c:pt>
                <c:pt idx="17">
                  <c:v>'91</c:v>
                </c:pt>
                <c:pt idx="18">
                  <c:v>'91</c:v>
                </c:pt>
                <c:pt idx="19">
                  <c:v>'91</c:v>
                </c:pt>
                <c:pt idx="20">
                  <c:v>'91</c:v>
                </c:pt>
                <c:pt idx="21">
                  <c:v>'91</c:v>
                </c:pt>
                <c:pt idx="22">
                  <c:v>'91</c:v>
                </c:pt>
                <c:pt idx="23">
                  <c:v>'91</c:v>
                </c:pt>
                <c:pt idx="24">
                  <c:v>'92</c:v>
                </c:pt>
                <c:pt idx="25">
                  <c:v>'92</c:v>
                </c:pt>
                <c:pt idx="26">
                  <c:v>'92</c:v>
                </c:pt>
                <c:pt idx="27">
                  <c:v>'92</c:v>
                </c:pt>
                <c:pt idx="28">
                  <c:v>'92</c:v>
                </c:pt>
                <c:pt idx="29">
                  <c:v>'92</c:v>
                </c:pt>
                <c:pt idx="30">
                  <c:v>'92</c:v>
                </c:pt>
                <c:pt idx="31">
                  <c:v>'92</c:v>
                </c:pt>
                <c:pt idx="32">
                  <c:v>'92</c:v>
                </c:pt>
                <c:pt idx="33">
                  <c:v>'92</c:v>
                </c:pt>
                <c:pt idx="34">
                  <c:v>'92</c:v>
                </c:pt>
                <c:pt idx="35">
                  <c:v>'92</c:v>
                </c:pt>
                <c:pt idx="36">
                  <c:v>'93</c:v>
                </c:pt>
                <c:pt idx="37">
                  <c:v>'93</c:v>
                </c:pt>
                <c:pt idx="38">
                  <c:v>'93</c:v>
                </c:pt>
                <c:pt idx="39">
                  <c:v>'93</c:v>
                </c:pt>
                <c:pt idx="40">
                  <c:v>'93</c:v>
                </c:pt>
                <c:pt idx="41">
                  <c:v>'93</c:v>
                </c:pt>
                <c:pt idx="42">
                  <c:v>'93</c:v>
                </c:pt>
                <c:pt idx="43">
                  <c:v>'93</c:v>
                </c:pt>
                <c:pt idx="44">
                  <c:v>'93</c:v>
                </c:pt>
                <c:pt idx="45">
                  <c:v>'93</c:v>
                </c:pt>
                <c:pt idx="46">
                  <c:v>'93</c:v>
                </c:pt>
                <c:pt idx="47">
                  <c:v>'93</c:v>
                </c:pt>
                <c:pt idx="48">
                  <c:v>'94</c:v>
                </c:pt>
                <c:pt idx="49">
                  <c:v>'94</c:v>
                </c:pt>
                <c:pt idx="50">
                  <c:v>'94</c:v>
                </c:pt>
                <c:pt idx="51">
                  <c:v>'94</c:v>
                </c:pt>
                <c:pt idx="52">
                  <c:v>'94</c:v>
                </c:pt>
                <c:pt idx="53">
                  <c:v>'94</c:v>
                </c:pt>
                <c:pt idx="54">
                  <c:v>'94</c:v>
                </c:pt>
                <c:pt idx="55">
                  <c:v>'94</c:v>
                </c:pt>
                <c:pt idx="56">
                  <c:v>'94</c:v>
                </c:pt>
                <c:pt idx="57">
                  <c:v>'94</c:v>
                </c:pt>
                <c:pt idx="58">
                  <c:v>'94</c:v>
                </c:pt>
                <c:pt idx="59">
                  <c:v>'94</c:v>
                </c:pt>
                <c:pt idx="60">
                  <c:v>'95</c:v>
                </c:pt>
                <c:pt idx="61">
                  <c:v>'95</c:v>
                </c:pt>
                <c:pt idx="62">
                  <c:v>'95</c:v>
                </c:pt>
                <c:pt idx="63">
                  <c:v>'95</c:v>
                </c:pt>
                <c:pt idx="64">
                  <c:v>'95</c:v>
                </c:pt>
                <c:pt idx="65">
                  <c:v>'95</c:v>
                </c:pt>
                <c:pt idx="66">
                  <c:v>'95</c:v>
                </c:pt>
                <c:pt idx="67">
                  <c:v>'95</c:v>
                </c:pt>
                <c:pt idx="68">
                  <c:v>'95</c:v>
                </c:pt>
                <c:pt idx="69">
                  <c:v>'95</c:v>
                </c:pt>
                <c:pt idx="70">
                  <c:v>'95</c:v>
                </c:pt>
                <c:pt idx="71">
                  <c:v>'95</c:v>
                </c:pt>
                <c:pt idx="72">
                  <c:v>'96</c:v>
                </c:pt>
                <c:pt idx="73">
                  <c:v>'96</c:v>
                </c:pt>
                <c:pt idx="74">
                  <c:v>'96</c:v>
                </c:pt>
                <c:pt idx="75">
                  <c:v>'96</c:v>
                </c:pt>
                <c:pt idx="76">
                  <c:v>'96</c:v>
                </c:pt>
                <c:pt idx="77">
                  <c:v>'96</c:v>
                </c:pt>
                <c:pt idx="78">
                  <c:v>'96</c:v>
                </c:pt>
                <c:pt idx="79">
                  <c:v>'96</c:v>
                </c:pt>
                <c:pt idx="80">
                  <c:v>'96</c:v>
                </c:pt>
                <c:pt idx="81">
                  <c:v>'96</c:v>
                </c:pt>
                <c:pt idx="82">
                  <c:v>'96</c:v>
                </c:pt>
                <c:pt idx="83">
                  <c:v>'96</c:v>
                </c:pt>
                <c:pt idx="84">
                  <c:v>'97</c:v>
                </c:pt>
                <c:pt idx="85">
                  <c:v>'97</c:v>
                </c:pt>
                <c:pt idx="86">
                  <c:v>'97</c:v>
                </c:pt>
                <c:pt idx="87">
                  <c:v>'97</c:v>
                </c:pt>
                <c:pt idx="88">
                  <c:v>'97</c:v>
                </c:pt>
                <c:pt idx="89">
                  <c:v>'97</c:v>
                </c:pt>
                <c:pt idx="90">
                  <c:v>'97</c:v>
                </c:pt>
                <c:pt idx="91">
                  <c:v>'97</c:v>
                </c:pt>
                <c:pt idx="92">
                  <c:v>'97</c:v>
                </c:pt>
                <c:pt idx="93">
                  <c:v>'97</c:v>
                </c:pt>
                <c:pt idx="94">
                  <c:v>'97</c:v>
                </c:pt>
                <c:pt idx="95">
                  <c:v>'97</c:v>
                </c:pt>
                <c:pt idx="96">
                  <c:v>'98</c:v>
                </c:pt>
                <c:pt idx="97">
                  <c:v>'98</c:v>
                </c:pt>
                <c:pt idx="98">
                  <c:v>'98</c:v>
                </c:pt>
                <c:pt idx="99">
                  <c:v>'98</c:v>
                </c:pt>
                <c:pt idx="100">
                  <c:v>'98</c:v>
                </c:pt>
                <c:pt idx="101">
                  <c:v>'98</c:v>
                </c:pt>
                <c:pt idx="102">
                  <c:v>'98</c:v>
                </c:pt>
                <c:pt idx="103">
                  <c:v>'98</c:v>
                </c:pt>
                <c:pt idx="104">
                  <c:v>'98</c:v>
                </c:pt>
                <c:pt idx="105">
                  <c:v>'98</c:v>
                </c:pt>
                <c:pt idx="106">
                  <c:v>'98</c:v>
                </c:pt>
                <c:pt idx="107">
                  <c:v>'98</c:v>
                </c:pt>
                <c:pt idx="108">
                  <c:v>'99</c:v>
                </c:pt>
                <c:pt idx="109">
                  <c:v>'99</c:v>
                </c:pt>
                <c:pt idx="110">
                  <c:v>'99</c:v>
                </c:pt>
                <c:pt idx="111">
                  <c:v>'99</c:v>
                </c:pt>
                <c:pt idx="112">
                  <c:v>'99</c:v>
                </c:pt>
                <c:pt idx="113">
                  <c:v>'99</c:v>
                </c:pt>
                <c:pt idx="114">
                  <c:v>'99</c:v>
                </c:pt>
                <c:pt idx="115">
                  <c:v>'99</c:v>
                </c:pt>
                <c:pt idx="116">
                  <c:v>'99</c:v>
                </c:pt>
                <c:pt idx="117">
                  <c:v>'99</c:v>
                </c:pt>
                <c:pt idx="118">
                  <c:v>'99</c:v>
                </c:pt>
                <c:pt idx="119">
                  <c:v>'99</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'01</c:v>
                </c:pt>
                <c:pt idx="133">
                  <c:v>'01</c:v>
                </c:pt>
                <c:pt idx="134">
                  <c:v>'01</c:v>
                </c:pt>
                <c:pt idx="135">
                  <c:v>'01</c:v>
                </c:pt>
                <c:pt idx="136">
                  <c:v>'01</c:v>
                </c:pt>
                <c:pt idx="137">
                  <c:v>'01</c:v>
                </c:pt>
                <c:pt idx="138">
                  <c:v>'01</c:v>
                </c:pt>
                <c:pt idx="139">
                  <c:v>'01</c:v>
                </c:pt>
                <c:pt idx="140">
                  <c:v>'01</c:v>
                </c:pt>
                <c:pt idx="141">
                  <c:v>'01</c:v>
                </c:pt>
                <c:pt idx="142">
                  <c:v>'01</c:v>
                </c:pt>
                <c:pt idx="143">
                  <c:v>'01</c:v>
                </c:pt>
                <c:pt idx="144">
                  <c:v>'02</c:v>
                </c:pt>
                <c:pt idx="145">
                  <c:v>'02</c:v>
                </c:pt>
                <c:pt idx="146">
                  <c:v>'02</c:v>
                </c:pt>
                <c:pt idx="147">
                  <c:v>'02</c:v>
                </c:pt>
                <c:pt idx="148">
                  <c:v>'02</c:v>
                </c:pt>
                <c:pt idx="149">
                  <c:v>'02</c:v>
                </c:pt>
                <c:pt idx="150">
                  <c:v>'02</c:v>
                </c:pt>
                <c:pt idx="151">
                  <c:v>'02</c:v>
                </c:pt>
                <c:pt idx="152">
                  <c:v>'02</c:v>
                </c:pt>
                <c:pt idx="153">
                  <c:v>'02</c:v>
                </c:pt>
                <c:pt idx="154">
                  <c:v>'02</c:v>
                </c:pt>
                <c:pt idx="155">
                  <c:v>'02</c:v>
                </c:pt>
                <c:pt idx="156">
                  <c:v>'03</c:v>
                </c:pt>
                <c:pt idx="157">
                  <c:v>'03</c:v>
                </c:pt>
                <c:pt idx="158">
                  <c:v>'03</c:v>
                </c:pt>
                <c:pt idx="159">
                  <c:v>'03</c:v>
                </c:pt>
                <c:pt idx="160">
                  <c:v>'03</c:v>
                </c:pt>
                <c:pt idx="161">
                  <c:v>'03</c:v>
                </c:pt>
                <c:pt idx="162">
                  <c:v>'03</c:v>
                </c:pt>
                <c:pt idx="163">
                  <c:v>'03</c:v>
                </c:pt>
                <c:pt idx="164">
                  <c:v>'03</c:v>
                </c:pt>
                <c:pt idx="165">
                  <c:v>'03</c:v>
                </c:pt>
                <c:pt idx="166">
                  <c:v>'03</c:v>
                </c:pt>
                <c:pt idx="167">
                  <c:v>'03</c:v>
                </c:pt>
                <c:pt idx="168">
                  <c:v>'04</c:v>
                </c:pt>
                <c:pt idx="169">
                  <c:v>'04</c:v>
                </c:pt>
                <c:pt idx="170">
                  <c:v>'04</c:v>
                </c:pt>
                <c:pt idx="171">
                  <c:v>'04</c:v>
                </c:pt>
                <c:pt idx="172">
                  <c:v>'04</c:v>
                </c:pt>
                <c:pt idx="173">
                  <c:v>'04</c:v>
                </c:pt>
                <c:pt idx="174">
                  <c:v>'04</c:v>
                </c:pt>
                <c:pt idx="175">
                  <c:v>'04</c:v>
                </c:pt>
                <c:pt idx="176">
                  <c:v>'04</c:v>
                </c:pt>
                <c:pt idx="177">
                  <c:v>'04</c:v>
                </c:pt>
                <c:pt idx="178">
                  <c:v>'04</c:v>
                </c:pt>
                <c:pt idx="179">
                  <c:v>'04</c:v>
                </c:pt>
                <c:pt idx="180">
                  <c:v>'05</c:v>
                </c:pt>
                <c:pt idx="181">
                  <c:v>'05</c:v>
                </c:pt>
                <c:pt idx="182">
                  <c:v>'05</c:v>
                </c:pt>
                <c:pt idx="183">
                  <c:v>'05</c:v>
                </c:pt>
                <c:pt idx="184">
                  <c:v>'05</c:v>
                </c:pt>
                <c:pt idx="185">
                  <c:v>'05</c:v>
                </c:pt>
                <c:pt idx="186">
                  <c:v>'05</c:v>
                </c:pt>
                <c:pt idx="187">
                  <c:v>'05</c:v>
                </c:pt>
                <c:pt idx="188">
                  <c:v>'05</c:v>
                </c:pt>
                <c:pt idx="189">
                  <c:v>'05</c:v>
                </c:pt>
                <c:pt idx="190">
                  <c:v>'05</c:v>
                </c:pt>
                <c:pt idx="191">
                  <c:v>'05</c:v>
                </c:pt>
                <c:pt idx="192">
                  <c:v>'06</c:v>
                </c:pt>
                <c:pt idx="193">
                  <c:v>'06</c:v>
                </c:pt>
                <c:pt idx="194">
                  <c:v>'06</c:v>
                </c:pt>
                <c:pt idx="195">
                  <c:v>'06</c:v>
                </c:pt>
                <c:pt idx="196">
                  <c:v>'06</c:v>
                </c:pt>
                <c:pt idx="197">
                  <c:v>'06</c:v>
                </c:pt>
                <c:pt idx="198">
                  <c:v>'06</c:v>
                </c:pt>
                <c:pt idx="199">
                  <c:v>'06</c:v>
                </c:pt>
                <c:pt idx="200">
                  <c:v>'06</c:v>
                </c:pt>
                <c:pt idx="201">
                  <c:v>'06</c:v>
                </c:pt>
                <c:pt idx="202">
                  <c:v>'06</c:v>
                </c:pt>
                <c:pt idx="203">
                  <c:v>'06</c:v>
                </c:pt>
                <c:pt idx="204">
                  <c:v>'07</c:v>
                </c:pt>
                <c:pt idx="205">
                  <c:v>'07</c:v>
                </c:pt>
                <c:pt idx="206">
                  <c:v>'07</c:v>
                </c:pt>
                <c:pt idx="207">
                  <c:v>'07</c:v>
                </c:pt>
                <c:pt idx="208">
                  <c:v>'07</c:v>
                </c:pt>
                <c:pt idx="209">
                  <c:v>'07</c:v>
                </c:pt>
                <c:pt idx="210">
                  <c:v>'07</c:v>
                </c:pt>
                <c:pt idx="211">
                  <c:v>'07</c:v>
                </c:pt>
                <c:pt idx="212">
                  <c:v>'07</c:v>
                </c:pt>
                <c:pt idx="213">
                  <c:v>'07</c:v>
                </c:pt>
                <c:pt idx="214">
                  <c:v>'07</c:v>
                </c:pt>
                <c:pt idx="215">
                  <c:v>'07</c:v>
                </c:pt>
                <c:pt idx="216">
                  <c:v>'08</c:v>
                </c:pt>
                <c:pt idx="217">
                  <c:v>'08</c:v>
                </c:pt>
                <c:pt idx="218">
                  <c:v>'08</c:v>
                </c:pt>
                <c:pt idx="219">
                  <c:v>'08</c:v>
                </c:pt>
                <c:pt idx="220">
                  <c:v>'08</c:v>
                </c:pt>
                <c:pt idx="221">
                  <c:v>'08</c:v>
                </c:pt>
                <c:pt idx="222">
                  <c:v>'08</c:v>
                </c:pt>
                <c:pt idx="223">
                  <c:v>'08</c:v>
                </c:pt>
                <c:pt idx="224">
                  <c:v>'08</c:v>
                </c:pt>
                <c:pt idx="225">
                  <c:v>'08</c:v>
                </c:pt>
                <c:pt idx="226">
                  <c:v>'08</c:v>
                </c:pt>
                <c:pt idx="227">
                  <c:v>'08</c:v>
                </c:pt>
                <c:pt idx="228">
                  <c:v>'09</c:v>
                </c:pt>
                <c:pt idx="229">
                  <c:v>2/29/2009</c:v>
                </c:pt>
                <c:pt idx="230">
                  <c:v>'08</c:v>
                </c:pt>
                <c:pt idx="231">
                  <c:v>'09</c:v>
                </c:pt>
                <c:pt idx="232">
                  <c:v>'09</c:v>
                </c:pt>
                <c:pt idx="233">
                  <c:v>'09</c:v>
                </c:pt>
                <c:pt idx="234">
                  <c:v>'09</c:v>
                </c:pt>
                <c:pt idx="235">
                  <c:v>'09</c:v>
                </c:pt>
                <c:pt idx="236">
                  <c:v>'09</c:v>
                </c:pt>
                <c:pt idx="237">
                  <c:v>'09</c:v>
                </c:pt>
                <c:pt idx="238">
                  <c:v>'09</c:v>
                </c:pt>
                <c:pt idx="239">
                  <c:v>'09</c:v>
                </c:pt>
                <c:pt idx="240">
                  <c:v>'10</c:v>
                </c:pt>
                <c:pt idx="241">
                  <c:v>'10</c:v>
                </c:pt>
                <c:pt idx="242">
                  <c:v>'10</c:v>
                </c:pt>
                <c:pt idx="243">
                  <c:v>'10</c:v>
                </c:pt>
                <c:pt idx="244">
                  <c:v>'10</c:v>
                </c:pt>
                <c:pt idx="245">
                  <c:v>'10</c:v>
                </c:pt>
                <c:pt idx="246">
                  <c:v>'10</c:v>
                </c:pt>
                <c:pt idx="247">
                  <c:v>'10</c:v>
                </c:pt>
                <c:pt idx="248">
                  <c:v>'10</c:v>
                </c:pt>
                <c:pt idx="249">
                  <c:v>'10</c:v>
                </c:pt>
                <c:pt idx="250">
                  <c:v>'10</c:v>
                </c:pt>
                <c:pt idx="251">
                  <c:v>'10</c:v>
                </c:pt>
                <c:pt idx="252">
                  <c:v>'11</c:v>
                </c:pt>
                <c:pt idx="253">
                  <c:v>'11</c:v>
                </c:pt>
                <c:pt idx="254">
                  <c:v>'11</c:v>
                </c:pt>
                <c:pt idx="255">
                  <c:v>'11</c:v>
                </c:pt>
                <c:pt idx="256">
                  <c:v>'11</c:v>
                </c:pt>
                <c:pt idx="257">
                  <c:v>'11</c:v>
                </c:pt>
                <c:pt idx="258">
                  <c:v>'11</c:v>
                </c:pt>
                <c:pt idx="259">
                  <c:v>'11</c:v>
                </c:pt>
                <c:pt idx="260">
                  <c:v>'11</c:v>
                </c:pt>
                <c:pt idx="261">
                  <c:v>'11</c:v>
                </c:pt>
                <c:pt idx="262">
                  <c:v>'11</c:v>
                </c:pt>
                <c:pt idx="263">
                  <c:v>'11</c:v>
                </c:pt>
                <c:pt idx="264">
                  <c:v>'12</c:v>
                </c:pt>
                <c:pt idx="265">
                  <c:v>2/30/2012</c:v>
                </c:pt>
                <c:pt idx="266">
                  <c:v>'12</c:v>
                </c:pt>
                <c:pt idx="267">
                  <c:v>'12</c:v>
                </c:pt>
                <c:pt idx="268">
                  <c:v>'12</c:v>
                </c:pt>
                <c:pt idx="269">
                  <c:v>'12</c:v>
                </c:pt>
                <c:pt idx="270">
                  <c:v>'12</c:v>
                </c:pt>
                <c:pt idx="271">
                  <c:v>'12</c:v>
                </c:pt>
                <c:pt idx="272">
                  <c:v>'12</c:v>
                </c:pt>
                <c:pt idx="273">
                  <c:v>'12</c:v>
                </c:pt>
                <c:pt idx="274">
                  <c:v>'12</c:v>
                </c:pt>
                <c:pt idx="275">
                  <c:v>'12</c:v>
                </c:pt>
                <c:pt idx="276">
                  <c:v>'13</c:v>
                </c:pt>
                <c:pt idx="277">
                  <c:v>'13</c:v>
                </c:pt>
                <c:pt idx="278">
                  <c:v>'13</c:v>
                </c:pt>
                <c:pt idx="279">
                  <c:v>'13</c:v>
                </c:pt>
                <c:pt idx="280">
                  <c:v>'13</c:v>
                </c:pt>
                <c:pt idx="281">
                  <c:v>6/31/2013</c:v>
                </c:pt>
              </c:strCache>
            </c:strRef>
          </c:cat>
          <c:val>
            <c:numRef>
              <c:f>Sheet1!$B$2:$B$283</c:f>
              <c:numCache>
                <c:formatCode>0.00%</c:formatCode>
                <c:ptCount val="282"/>
                <c:pt idx="0">
                  <c:v>8.0900000000000027E-2</c:v>
                </c:pt>
                <c:pt idx="1">
                  <c:v>8.3700000000000052E-2</c:v>
                </c:pt>
                <c:pt idx="2">
                  <c:v>8.6300000000000002E-2</c:v>
                </c:pt>
                <c:pt idx="3">
                  <c:v>8.72E-2</c:v>
                </c:pt>
                <c:pt idx="4">
                  <c:v>8.6400000000000018E-2</c:v>
                </c:pt>
                <c:pt idx="5">
                  <c:v>8.350000000000006E-2</c:v>
                </c:pt>
                <c:pt idx="6">
                  <c:v>8.1600000000000006E-2</c:v>
                </c:pt>
                <c:pt idx="7">
                  <c:v>8.0600000000000047E-2</c:v>
                </c:pt>
                <c:pt idx="8">
                  <c:v>8.0800000000000025E-2</c:v>
                </c:pt>
                <c:pt idx="9">
                  <c:v>7.8800000000000023E-2</c:v>
                </c:pt>
                <c:pt idx="10">
                  <c:v>7.5999999999999998E-2</c:v>
                </c:pt>
                <c:pt idx="11">
                  <c:v>7.3099999999999998E-2</c:v>
                </c:pt>
                <c:pt idx="12">
                  <c:v>7.1300000000000002E-2</c:v>
                </c:pt>
                <c:pt idx="13">
                  <c:v>6.8699999999999997E-2</c:v>
                </c:pt>
                <c:pt idx="14">
                  <c:v>7.0999999999999994E-2</c:v>
                </c:pt>
                <c:pt idx="15">
                  <c:v>6.9500000000000034E-2</c:v>
                </c:pt>
                <c:pt idx="16">
                  <c:v>6.7800000000000013E-2</c:v>
                </c:pt>
                <c:pt idx="17">
                  <c:v>6.9600000000000023E-2</c:v>
                </c:pt>
                <c:pt idx="18">
                  <c:v>6.9200000000000012E-2</c:v>
                </c:pt>
                <c:pt idx="19">
                  <c:v>6.4300000000000024E-2</c:v>
                </c:pt>
                <c:pt idx="20">
                  <c:v>6.1800000000000001E-2</c:v>
                </c:pt>
                <c:pt idx="21">
                  <c:v>5.9100000000000014E-2</c:v>
                </c:pt>
                <c:pt idx="22">
                  <c:v>5.5600000000000004E-2</c:v>
                </c:pt>
                <c:pt idx="23">
                  <c:v>5.0299999999999997E-2</c:v>
                </c:pt>
                <c:pt idx="24">
                  <c:v>4.9600000000000012E-2</c:v>
                </c:pt>
                <c:pt idx="25">
                  <c:v>5.2100000000000014E-2</c:v>
                </c:pt>
                <c:pt idx="26">
                  <c:v>5.6899999999999999E-2</c:v>
                </c:pt>
                <c:pt idx="27">
                  <c:v>5.3400000000000003E-2</c:v>
                </c:pt>
                <c:pt idx="28">
                  <c:v>5.2299999999999999E-2</c:v>
                </c:pt>
                <c:pt idx="29">
                  <c:v>5.0500000000000003E-2</c:v>
                </c:pt>
                <c:pt idx="30">
                  <c:v>4.36E-2</c:v>
                </c:pt>
                <c:pt idx="31">
                  <c:v>4.19E-2</c:v>
                </c:pt>
                <c:pt idx="32">
                  <c:v>3.8900000000000004E-2</c:v>
                </c:pt>
                <c:pt idx="33">
                  <c:v>4.0800000000000003E-2</c:v>
                </c:pt>
                <c:pt idx="34">
                  <c:v>4.5800000000000014E-2</c:v>
                </c:pt>
                <c:pt idx="35">
                  <c:v>4.6699999999999998E-2</c:v>
                </c:pt>
                <c:pt idx="36">
                  <c:v>4.3900000000000002E-2</c:v>
                </c:pt>
                <c:pt idx="37">
                  <c:v>4.1000000000000002E-2</c:v>
                </c:pt>
                <c:pt idx="38">
                  <c:v>3.95E-2</c:v>
                </c:pt>
                <c:pt idx="39">
                  <c:v>3.8399999999999997E-2</c:v>
                </c:pt>
                <c:pt idx="40">
                  <c:v>3.9800000000000002E-2</c:v>
                </c:pt>
                <c:pt idx="41">
                  <c:v>4.1599999999999998E-2</c:v>
                </c:pt>
                <c:pt idx="42">
                  <c:v>4.0700000000000014E-2</c:v>
                </c:pt>
                <c:pt idx="43">
                  <c:v>4.0000000000000015E-2</c:v>
                </c:pt>
                <c:pt idx="44">
                  <c:v>3.85E-2</c:v>
                </c:pt>
                <c:pt idx="45">
                  <c:v>3.8699999999999998E-2</c:v>
                </c:pt>
                <c:pt idx="46">
                  <c:v>4.1599999999999998E-2</c:v>
                </c:pt>
                <c:pt idx="47">
                  <c:v>4.2100000000000012E-2</c:v>
                </c:pt>
                <c:pt idx="48">
                  <c:v>4.1399999999999999E-2</c:v>
                </c:pt>
                <c:pt idx="49">
                  <c:v>4.4700000000000011E-2</c:v>
                </c:pt>
                <c:pt idx="50">
                  <c:v>0.05</c:v>
                </c:pt>
                <c:pt idx="51">
                  <c:v>5.5500000000000015E-2</c:v>
                </c:pt>
                <c:pt idx="52">
                  <c:v>5.9700000000000024E-2</c:v>
                </c:pt>
                <c:pt idx="53">
                  <c:v>5.9300000000000019E-2</c:v>
                </c:pt>
                <c:pt idx="54">
                  <c:v>6.1300000000000014E-2</c:v>
                </c:pt>
                <c:pt idx="55">
                  <c:v>6.1800000000000001E-2</c:v>
                </c:pt>
                <c:pt idx="56">
                  <c:v>6.3899999999999998E-2</c:v>
                </c:pt>
                <c:pt idx="57">
                  <c:v>6.7299999999999999E-2</c:v>
                </c:pt>
                <c:pt idx="58">
                  <c:v>7.1499999999999994E-2</c:v>
                </c:pt>
                <c:pt idx="59">
                  <c:v>7.5900000000000009E-2</c:v>
                </c:pt>
                <c:pt idx="60">
                  <c:v>7.51E-2</c:v>
                </c:pt>
                <c:pt idx="61">
                  <c:v>7.1099999999999997E-2</c:v>
                </c:pt>
                <c:pt idx="62">
                  <c:v>6.7800000000000013E-2</c:v>
                </c:pt>
                <c:pt idx="63">
                  <c:v>6.5699999999999995E-2</c:v>
                </c:pt>
                <c:pt idx="64">
                  <c:v>6.1699999999999998E-2</c:v>
                </c:pt>
                <c:pt idx="65">
                  <c:v>5.7200000000000001E-2</c:v>
                </c:pt>
                <c:pt idx="66">
                  <c:v>5.7800000000000018E-2</c:v>
                </c:pt>
                <c:pt idx="67">
                  <c:v>5.980000000000002E-2</c:v>
                </c:pt>
                <c:pt idx="68">
                  <c:v>5.8100000000000013E-2</c:v>
                </c:pt>
                <c:pt idx="69">
                  <c:v>5.7000000000000016E-2</c:v>
                </c:pt>
                <c:pt idx="70">
                  <c:v>5.4800000000000022E-2</c:v>
                </c:pt>
                <c:pt idx="71">
                  <c:v>5.3199999999999997E-2</c:v>
                </c:pt>
                <c:pt idx="72">
                  <c:v>5.11E-2</c:v>
                </c:pt>
                <c:pt idx="73">
                  <c:v>5.0299999999999997E-2</c:v>
                </c:pt>
                <c:pt idx="74">
                  <c:v>5.6599999999999998E-2</c:v>
                </c:pt>
                <c:pt idx="75">
                  <c:v>5.9600000000000014E-2</c:v>
                </c:pt>
                <c:pt idx="76">
                  <c:v>6.1000000000000013E-2</c:v>
                </c:pt>
                <c:pt idx="77">
                  <c:v>6.3E-2</c:v>
                </c:pt>
                <c:pt idx="78">
                  <c:v>6.2700000000000033E-2</c:v>
                </c:pt>
                <c:pt idx="79">
                  <c:v>6.0299999999999999E-2</c:v>
                </c:pt>
                <c:pt idx="80">
                  <c:v>6.2300000000000022E-2</c:v>
                </c:pt>
                <c:pt idx="81">
                  <c:v>5.9100000000000014E-2</c:v>
                </c:pt>
                <c:pt idx="82">
                  <c:v>5.7000000000000016E-2</c:v>
                </c:pt>
                <c:pt idx="83">
                  <c:v>5.7800000000000018E-2</c:v>
                </c:pt>
                <c:pt idx="84">
                  <c:v>6.0100000000000015E-2</c:v>
                </c:pt>
                <c:pt idx="85">
                  <c:v>5.9000000000000011E-2</c:v>
                </c:pt>
                <c:pt idx="86">
                  <c:v>6.2200000000000012E-2</c:v>
                </c:pt>
                <c:pt idx="87">
                  <c:v>6.450000000000003E-2</c:v>
                </c:pt>
                <c:pt idx="88">
                  <c:v>6.2800000000000022E-2</c:v>
                </c:pt>
                <c:pt idx="89">
                  <c:v>6.0900000000000003E-2</c:v>
                </c:pt>
                <c:pt idx="90">
                  <c:v>5.8900000000000001E-2</c:v>
                </c:pt>
                <c:pt idx="91">
                  <c:v>5.9400000000000022E-2</c:v>
                </c:pt>
                <c:pt idx="92">
                  <c:v>5.8800000000000012E-2</c:v>
                </c:pt>
                <c:pt idx="93">
                  <c:v>5.7700000000000022E-2</c:v>
                </c:pt>
                <c:pt idx="94">
                  <c:v>5.7100000000000012E-2</c:v>
                </c:pt>
                <c:pt idx="95">
                  <c:v>5.7200000000000001E-2</c:v>
                </c:pt>
                <c:pt idx="96">
                  <c:v>5.3600000000000002E-2</c:v>
                </c:pt>
                <c:pt idx="97">
                  <c:v>5.4200000000000012E-2</c:v>
                </c:pt>
                <c:pt idx="98">
                  <c:v>5.5600000000000004E-2</c:v>
                </c:pt>
                <c:pt idx="99">
                  <c:v>5.5600000000000004E-2</c:v>
                </c:pt>
                <c:pt idx="100">
                  <c:v>5.5900000000000012E-2</c:v>
                </c:pt>
                <c:pt idx="101">
                  <c:v>5.5199999999999999E-2</c:v>
                </c:pt>
                <c:pt idx="102">
                  <c:v>5.4600000000000003E-2</c:v>
                </c:pt>
                <c:pt idx="103">
                  <c:v>5.2700000000000011E-2</c:v>
                </c:pt>
                <c:pt idx="104">
                  <c:v>4.6699999999999998E-2</c:v>
                </c:pt>
                <c:pt idx="105">
                  <c:v>4.0900000000000013E-2</c:v>
                </c:pt>
                <c:pt idx="106">
                  <c:v>4.5400000000000003E-2</c:v>
                </c:pt>
                <c:pt idx="107">
                  <c:v>4.5100000000000001E-2</c:v>
                </c:pt>
                <c:pt idx="108">
                  <c:v>4.6199999999999998E-2</c:v>
                </c:pt>
                <c:pt idx="109">
                  <c:v>4.8800000000000003E-2</c:v>
                </c:pt>
                <c:pt idx="110">
                  <c:v>5.0500000000000003E-2</c:v>
                </c:pt>
                <c:pt idx="111">
                  <c:v>4.9800000000000018E-2</c:v>
                </c:pt>
                <c:pt idx="112">
                  <c:v>5.2500000000000012E-2</c:v>
                </c:pt>
                <c:pt idx="113">
                  <c:v>5.62E-2</c:v>
                </c:pt>
                <c:pt idx="114">
                  <c:v>5.5500000000000015E-2</c:v>
                </c:pt>
                <c:pt idx="115">
                  <c:v>5.6800000000000003E-2</c:v>
                </c:pt>
                <c:pt idx="116">
                  <c:v>5.6599999999999998E-2</c:v>
                </c:pt>
                <c:pt idx="117">
                  <c:v>5.8599999999999999E-2</c:v>
                </c:pt>
                <c:pt idx="118">
                  <c:v>5.8599999999999999E-2</c:v>
                </c:pt>
                <c:pt idx="119">
                  <c:v>6.1000000000000013E-2</c:v>
                </c:pt>
                <c:pt idx="120">
                  <c:v>6.4400000000000027E-2</c:v>
                </c:pt>
                <c:pt idx="121">
                  <c:v>6.6100000000000006E-2</c:v>
                </c:pt>
                <c:pt idx="122">
                  <c:v>6.5299999999999997E-2</c:v>
                </c:pt>
                <c:pt idx="123">
                  <c:v>6.4000000000000029E-2</c:v>
                </c:pt>
                <c:pt idx="124">
                  <c:v>6.8099999999999994E-2</c:v>
                </c:pt>
                <c:pt idx="125">
                  <c:v>6.4800000000000024E-2</c:v>
                </c:pt>
                <c:pt idx="126">
                  <c:v>6.3400000000000012E-2</c:v>
                </c:pt>
                <c:pt idx="127">
                  <c:v>6.2300000000000022E-2</c:v>
                </c:pt>
                <c:pt idx="128">
                  <c:v>6.0800000000000014E-2</c:v>
                </c:pt>
                <c:pt idx="129">
                  <c:v>5.9100000000000014E-2</c:v>
                </c:pt>
                <c:pt idx="130">
                  <c:v>5.8800000000000012E-2</c:v>
                </c:pt>
                <c:pt idx="131">
                  <c:v>5.3499999999999999E-2</c:v>
                </c:pt>
                <c:pt idx="132">
                  <c:v>4.7600000000000003E-2</c:v>
                </c:pt>
                <c:pt idx="133">
                  <c:v>4.6599999999999996E-2</c:v>
                </c:pt>
                <c:pt idx="134">
                  <c:v>4.3400000000000001E-2</c:v>
                </c:pt>
                <c:pt idx="135">
                  <c:v>4.2299999999999997E-2</c:v>
                </c:pt>
                <c:pt idx="136">
                  <c:v>4.2600000000000013E-2</c:v>
                </c:pt>
                <c:pt idx="137">
                  <c:v>4.0800000000000003E-2</c:v>
                </c:pt>
                <c:pt idx="138">
                  <c:v>4.0400000000000012E-2</c:v>
                </c:pt>
                <c:pt idx="139">
                  <c:v>3.7600000000000015E-2</c:v>
                </c:pt>
                <c:pt idx="140">
                  <c:v>3.1199999999999999E-2</c:v>
                </c:pt>
                <c:pt idx="141">
                  <c:v>2.7300000000000001E-2</c:v>
                </c:pt>
                <c:pt idx="142">
                  <c:v>2.7800000000000005E-2</c:v>
                </c:pt>
                <c:pt idx="143">
                  <c:v>3.1100000000000006E-2</c:v>
                </c:pt>
                <c:pt idx="144">
                  <c:v>3.0300000000000001E-2</c:v>
                </c:pt>
                <c:pt idx="145">
                  <c:v>3.0200000000000008E-2</c:v>
                </c:pt>
                <c:pt idx="146">
                  <c:v>3.5600000000000014E-2</c:v>
                </c:pt>
                <c:pt idx="147">
                  <c:v>3.4200000000000001E-2</c:v>
                </c:pt>
                <c:pt idx="148">
                  <c:v>3.2600000000000011E-2</c:v>
                </c:pt>
                <c:pt idx="149">
                  <c:v>2.9899999999999999E-2</c:v>
                </c:pt>
                <c:pt idx="150">
                  <c:v>2.5600000000000008E-2</c:v>
                </c:pt>
                <c:pt idx="151">
                  <c:v>2.1300000000000006E-2</c:v>
                </c:pt>
                <c:pt idx="152">
                  <c:v>2.0000000000000007E-2</c:v>
                </c:pt>
                <c:pt idx="153">
                  <c:v>1.9099999999999999E-2</c:v>
                </c:pt>
                <c:pt idx="154">
                  <c:v>1.9199999999999998E-2</c:v>
                </c:pt>
                <c:pt idx="155">
                  <c:v>1.8400000000000007E-2</c:v>
                </c:pt>
                <c:pt idx="156">
                  <c:v>1.7399999999999999E-2</c:v>
                </c:pt>
                <c:pt idx="157">
                  <c:v>1.6299999999999999E-2</c:v>
                </c:pt>
                <c:pt idx="158">
                  <c:v>1.5699999999999999E-2</c:v>
                </c:pt>
                <c:pt idx="159">
                  <c:v>1.6199999999999999E-2</c:v>
                </c:pt>
                <c:pt idx="160">
                  <c:v>1.4200000000000001E-2</c:v>
                </c:pt>
                <c:pt idx="161">
                  <c:v>1.2300000000000004E-2</c:v>
                </c:pt>
                <c:pt idx="162">
                  <c:v>1.4700000000000001E-2</c:v>
                </c:pt>
                <c:pt idx="163">
                  <c:v>1.8599999999999998E-2</c:v>
                </c:pt>
                <c:pt idx="164">
                  <c:v>1.7100000000000001E-2</c:v>
                </c:pt>
                <c:pt idx="165">
                  <c:v>1.7500000000000005E-2</c:v>
                </c:pt>
                <c:pt idx="166">
                  <c:v>1.9300000000000008E-2</c:v>
                </c:pt>
                <c:pt idx="167">
                  <c:v>1.9099999999999999E-2</c:v>
                </c:pt>
                <c:pt idx="168">
                  <c:v>1.7600000000000001E-2</c:v>
                </c:pt>
                <c:pt idx="169">
                  <c:v>1.7399999999999999E-2</c:v>
                </c:pt>
                <c:pt idx="170">
                  <c:v>1.5800000000000008E-2</c:v>
                </c:pt>
                <c:pt idx="171">
                  <c:v>2.07E-2</c:v>
                </c:pt>
                <c:pt idx="172">
                  <c:v>2.53E-2</c:v>
                </c:pt>
                <c:pt idx="173">
                  <c:v>2.760000000000001E-2</c:v>
                </c:pt>
                <c:pt idx="174">
                  <c:v>2.640000000000001E-2</c:v>
                </c:pt>
                <c:pt idx="175">
                  <c:v>2.5100000000000001E-2</c:v>
                </c:pt>
                <c:pt idx="176">
                  <c:v>2.53E-2</c:v>
                </c:pt>
                <c:pt idx="177">
                  <c:v>2.5800000000000007E-2</c:v>
                </c:pt>
                <c:pt idx="178">
                  <c:v>2.8500000000000001E-2</c:v>
                </c:pt>
                <c:pt idx="179">
                  <c:v>3.0100000000000002E-2</c:v>
                </c:pt>
                <c:pt idx="180">
                  <c:v>3.2199999999999999E-2</c:v>
                </c:pt>
                <c:pt idx="181">
                  <c:v>3.3799999999999997E-2</c:v>
                </c:pt>
                <c:pt idx="182">
                  <c:v>3.7300000000000014E-2</c:v>
                </c:pt>
                <c:pt idx="183">
                  <c:v>3.6500000000000005E-2</c:v>
                </c:pt>
                <c:pt idx="184">
                  <c:v>3.6400000000000016E-2</c:v>
                </c:pt>
                <c:pt idx="185">
                  <c:v>3.6400000000000016E-2</c:v>
                </c:pt>
                <c:pt idx="186">
                  <c:v>3.8699999999999998E-2</c:v>
                </c:pt>
                <c:pt idx="187">
                  <c:v>4.0400000000000012E-2</c:v>
                </c:pt>
                <c:pt idx="188">
                  <c:v>3.95E-2</c:v>
                </c:pt>
                <c:pt idx="189">
                  <c:v>4.2700000000000016E-2</c:v>
                </c:pt>
                <c:pt idx="190">
                  <c:v>4.4200000000000003E-2</c:v>
                </c:pt>
                <c:pt idx="191">
                  <c:v>4.3999999999999997E-2</c:v>
                </c:pt>
                <c:pt idx="192">
                  <c:v>4.3999999999999997E-2</c:v>
                </c:pt>
                <c:pt idx="193">
                  <c:v>4.6699999999999998E-2</c:v>
                </c:pt>
                <c:pt idx="194">
                  <c:v>4.7300000000000016E-2</c:v>
                </c:pt>
                <c:pt idx="195">
                  <c:v>4.8899999999999999E-2</c:v>
                </c:pt>
                <c:pt idx="196">
                  <c:v>4.9700000000000029E-2</c:v>
                </c:pt>
                <c:pt idx="197">
                  <c:v>5.1199999999999996E-2</c:v>
                </c:pt>
                <c:pt idx="198">
                  <c:v>5.1199999999999996E-2</c:v>
                </c:pt>
                <c:pt idx="199">
                  <c:v>4.9000000000000016E-2</c:v>
                </c:pt>
                <c:pt idx="200">
                  <c:v>4.7699999999999999E-2</c:v>
                </c:pt>
                <c:pt idx="201">
                  <c:v>4.8000000000000001E-2</c:v>
                </c:pt>
                <c:pt idx="202">
                  <c:v>4.7400000000000019E-2</c:v>
                </c:pt>
                <c:pt idx="203">
                  <c:v>4.6699999999999998E-2</c:v>
                </c:pt>
                <c:pt idx="204">
                  <c:v>4.8800000000000003E-2</c:v>
                </c:pt>
                <c:pt idx="205">
                  <c:v>4.8500000000000001E-2</c:v>
                </c:pt>
                <c:pt idx="206">
                  <c:v>4.5699999999999998E-2</c:v>
                </c:pt>
                <c:pt idx="207">
                  <c:v>4.6699999999999998E-2</c:v>
                </c:pt>
                <c:pt idx="208">
                  <c:v>4.7699999999999999E-2</c:v>
                </c:pt>
                <c:pt idx="209">
                  <c:v>4.9800000000000018E-2</c:v>
                </c:pt>
                <c:pt idx="210">
                  <c:v>4.82E-2</c:v>
                </c:pt>
                <c:pt idx="211">
                  <c:v>4.3099999999999999E-2</c:v>
                </c:pt>
                <c:pt idx="212">
                  <c:v>4.0100000000000004E-2</c:v>
                </c:pt>
                <c:pt idx="213">
                  <c:v>3.9699999999999999E-2</c:v>
                </c:pt>
                <c:pt idx="214">
                  <c:v>3.3399999999999999E-2</c:v>
                </c:pt>
                <c:pt idx="215">
                  <c:v>3.1199999999999999E-2</c:v>
                </c:pt>
                <c:pt idx="216">
                  <c:v>2.4799999999999999E-2</c:v>
                </c:pt>
                <c:pt idx="217">
                  <c:v>1.9699999999999999E-2</c:v>
                </c:pt>
                <c:pt idx="218">
                  <c:v>1.6199999999999999E-2</c:v>
                </c:pt>
                <c:pt idx="219">
                  <c:v>2.0500000000000001E-2</c:v>
                </c:pt>
                <c:pt idx="220">
                  <c:v>2.4500000000000001E-2</c:v>
                </c:pt>
                <c:pt idx="221">
                  <c:v>2.7700000000000002E-2</c:v>
                </c:pt>
                <c:pt idx="222">
                  <c:v>2.5700000000000001E-2</c:v>
                </c:pt>
                <c:pt idx="223">
                  <c:v>2.4199999999999992E-2</c:v>
                </c:pt>
                <c:pt idx="224">
                  <c:v>2.0799999999999999E-2</c:v>
                </c:pt>
                <c:pt idx="225">
                  <c:v>1.6100000000000007E-2</c:v>
                </c:pt>
                <c:pt idx="226">
                  <c:v>1.2100000000000001E-2</c:v>
                </c:pt>
                <c:pt idx="227">
                  <c:v>8.2000000000000007E-3</c:v>
                </c:pt>
                <c:pt idx="228">
                  <c:v>8.1000000000000048E-3</c:v>
                </c:pt>
                <c:pt idx="229">
                  <c:v>9.8000000000000066E-3</c:v>
                </c:pt>
                <c:pt idx="230">
                  <c:v>9.3000000000000044E-3</c:v>
                </c:pt>
                <c:pt idx="231">
                  <c:v>9.3000000000000044E-3</c:v>
                </c:pt>
                <c:pt idx="232">
                  <c:v>9.3000000000000044E-3</c:v>
                </c:pt>
                <c:pt idx="233">
                  <c:v>1.1800000000000005E-2</c:v>
                </c:pt>
                <c:pt idx="234">
                  <c:v>1.0200000000000001E-2</c:v>
                </c:pt>
                <c:pt idx="235">
                  <c:v>1.1200000000000005E-2</c:v>
                </c:pt>
                <c:pt idx="236">
                  <c:v>9.6000000000000026E-3</c:v>
                </c:pt>
                <c:pt idx="237">
                  <c:v>9.500000000000005E-3</c:v>
                </c:pt>
                <c:pt idx="238">
                  <c:v>8.0000000000000054E-3</c:v>
                </c:pt>
                <c:pt idx="239">
                  <c:v>8.7000000000000046E-3</c:v>
                </c:pt>
                <c:pt idx="240">
                  <c:v>9.3000000000000044E-3</c:v>
                </c:pt>
                <c:pt idx="241">
                  <c:v>8.6000000000000035E-3</c:v>
                </c:pt>
                <c:pt idx="242">
                  <c:v>9.6000000000000026E-3</c:v>
                </c:pt>
                <c:pt idx="243">
                  <c:v>1.0600000000000004E-2</c:v>
                </c:pt>
                <c:pt idx="244">
                  <c:v>8.3000000000000036E-3</c:v>
                </c:pt>
                <c:pt idx="245">
                  <c:v>7.2000000000000024E-3</c:v>
                </c:pt>
                <c:pt idx="246">
                  <c:v>6.2000000000000024E-3</c:v>
                </c:pt>
                <c:pt idx="247">
                  <c:v>5.1999999999999998E-3</c:v>
                </c:pt>
                <c:pt idx="248">
                  <c:v>4.8000000000000004E-3</c:v>
                </c:pt>
                <c:pt idx="249">
                  <c:v>3.8000000000000009E-3</c:v>
                </c:pt>
                <c:pt idx="250">
                  <c:v>4.5000000000000014E-3</c:v>
                </c:pt>
                <c:pt idx="251">
                  <c:v>6.2000000000000024E-3</c:v>
                </c:pt>
                <c:pt idx="252">
                  <c:v>6.1000000000000004E-3</c:v>
                </c:pt>
                <c:pt idx="253">
                  <c:v>7.700000000000002E-3</c:v>
                </c:pt>
                <c:pt idx="254">
                  <c:v>7.0000000000000019E-3</c:v>
                </c:pt>
                <c:pt idx="255">
                  <c:v>7.3000000000000018E-3</c:v>
                </c:pt>
                <c:pt idx="256">
                  <c:v>5.6000000000000017E-3</c:v>
                </c:pt>
                <c:pt idx="257">
                  <c:v>4.1000000000000003E-3</c:v>
                </c:pt>
                <c:pt idx="258">
                  <c:v>4.1000000000000003E-3</c:v>
                </c:pt>
                <c:pt idx="259">
                  <c:v>2.3000000000000008E-3</c:v>
                </c:pt>
                <c:pt idx="260">
                  <c:v>2.0999999999999999E-3</c:v>
                </c:pt>
                <c:pt idx="261">
                  <c:v>2.8000000000000008E-3</c:v>
                </c:pt>
                <c:pt idx="262">
                  <c:v>2.5000000000000009E-3</c:v>
                </c:pt>
                <c:pt idx="263">
                  <c:v>2.5999999999999999E-3</c:v>
                </c:pt>
                <c:pt idx="264">
                  <c:v>2.3999999999999998E-3</c:v>
                </c:pt>
                <c:pt idx="265">
                  <c:v>2.8000000000000008E-3</c:v>
                </c:pt>
                <c:pt idx="266">
                  <c:v>3.4000000000000007E-3</c:v>
                </c:pt>
                <c:pt idx="267">
                  <c:v>2.8999999999999998E-3</c:v>
                </c:pt>
                <c:pt idx="268">
                  <c:v>2.8999999999999998E-3</c:v>
                </c:pt>
                <c:pt idx="269">
                  <c:v>2.8999999999999998E-3</c:v>
                </c:pt>
                <c:pt idx="270">
                  <c:v>2.5000000000000009E-3</c:v>
                </c:pt>
                <c:pt idx="271">
                  <c:v>2.700000000000001E-3</c:v>
                </c:pt>
                <c:pt idx="272">
                  <c:v>2.5999999999999999E-3</c:v>
                </c:pt>
                <c:pt idx="273">
                  <c:v>2.8000000000000008E-3</c:v>
                </c:pt>
                <c:pt idx="274">
                  <c:v>2.700000000000001E-3</c:v>
                </c:pt>
                <c:pt idx="275">
                  <c:v>2.5999999999999999E-3</c:v>
                </c:pt>
                <c:pt idx="276">
                  <c:v>2.700000000000001E-3</c:v>
                </c:pt>
                <c:pt idx="277">
                  <c:v>2.700000000000001E-3</c:v>
                </c:pt>
                <c:pt idx="278">
                  <c:v>2.5999999999999999E-3</c:v>
                </c:pt>
                <c:pt idx="279">
                  <c:v>2.3000000000000008E-3</c:v>
                </c:pt>
                <c:pt idx="280">
                  <c:v>2.5000000000000009E-3</c:v>
                </c:pt>
                <c:pt idx="281">
                  <c:v>3.3000000000000008E-3</c:v>
                </c:pt>
              </c:numCache>
            </c:numRef>
          </c:val>
        </c:ser>
        <c:ser>
          <c:idx val="0"/>
          <c:order val="1"/>
          <c:tx>
            <c:strRef>
              <c:f>Sheet1!$C$1</c:f>
              <c:strCache>
                <c:ptCount val="1"/>
                <c:pt idx="0">
                  <c:v>10-Yr Yield</c:v>
                </c:pt>
              </c:strCache>
            </c:strRef>
          </c:tx>
          <c:spPr>
            <a:ln w="50800">
              <a:solidFill>
                <a:schemeClr val="accent1"/>
              </a:solidFill>
              <a:prstDash val="solid"/>
            </a:ln>
          </c:spPr>
          <c:marker>
            <c:symbol val="none"/>
          </c:marker>
          <c:cat>
            <c:strRef>
              <c:f>Sheet1!$A$2:$A$283</c:f>
              <c:strCache>
                <c:ptCount val="282"/>
                <c:pt idx="0">
                  <c:v>'90</c:v>
                </c:pt>
                <c:pt idx="1">
                  <c:v>'90</c:v>
                </c:pt>
                <c:pt idx="2">
                  <c:v>'90</c:v>
                </c:pt>
                <c:pt idx="3">
                  <c:v>'90</c:v>
                </c:pt>
                <c:pt idx="4">
                  <c:v>'90</c:v>
                </c:pt>
                <c:pt idx="5">
                  <c:v>'90</c:v>
                </c:pt>
                <c:pt idx="6">
                  <c:v>'90</c:v>
                </c:pt>
                <c:pt idx="7">
                  <c:v>'90</c:v>
                </c:pt>
                <c:pt idx="8">
                  <c:v>'90</c:v>
                </c:pt>
                <c:pt idx="9">
                  <c:v>'90</c:v>
                </c:pt>
                <c:pt idx="10">
                  <c:v>'90</c:v>
                </c:pt>
                <c:pt idx="11">
                  <c:v>'90</c:v>
                </c:pt>
                <c:pt idx="12">
                  <c:v>'91</c:v>
                </c:pt>
                <c:pt idx="13">
                  <c:v>'91</c:v>
                </c:pt>
                <c:pt idx="14">
                  <c:v>'91</c:v>
                </c:pt>
                <c:pt idx="15">
                  <c:v>'91</c:v>
                </c:pt>
                <c:pt idx="16">
                  <c:v>'91</c:v>
                </c:pt>
                <c:pt idx="17">
                  <c:v>'91</c:v>
                </c:pt>
                <c:pt idx="18">
                  <c:v>'91</c:v>
                </c:pt>
                <c:pt idx="19">
                  <c:v>'91</c:v>
                </c:pt>
                <c:pt idx="20">
                  <c:v>'91</c:v>
                </c:pt>
                <c:pt idx="21">
                  <c:v>'91</c:v>
                </c:pt>
                <c:pt idx="22">
                  <c:v>'91</c:v>
                </c:pt>
                <c:pt idx="23">
                  <c:v>'91</c:v>
                </c:pt>
                <c:pt idx="24">
                  <c:v>'92</c:v>
                </c:pt>
                <c:pt idx="25">
                  <c:v>'92</c:v>
                </c:pt>
                <c:pt idx="26">
                  <c:v>'92</c:v>
                </c:pt>
                <c:pt idx="27">
                  <c:v>'92</c:v>
                </c:pt>
                <c:pt idx="28">
                  <c:v>'92</c:v>
                </c:pt>
                <c:pt idx="29">
                  <c:v>'92</c:v>
                </c:pt>
                <c:pt idx="30">
                  <c:v>'92</c:v>
                </c:pt>
                <c:pt idx="31">
                  <c:v>'92</c:v>
                </c:pt>
                <c:pt idx="32">
                  <c:v>'92</c:v>
                </c:pt>
                <c:pt idx="33">
                  <c:v>'92</c:v>
                </c:pt>
                <c:pt idx="34">
                  <c:v>'92</c:v>
                </c:pt>
                <c:pt idx="35">
                  <c:v>'92</c:v>
                </c:pt>
                <c:pt idx="36">
                  <c:v>'93</c:v>
                </c:pt>
                <c:pt idx="37">
                  <c:v>'93</c:v>
                </c:pt>
                <c:pt idx="38">
                  <c:v>'93</c:v>
                </c:pt>
                <c:pt idx="39">
                  <c:v>'93</c:v>
                </c:pt>
                <c:pt idx="40">
                  <c:v>'93</c:v>
                </c:pt>
                <c:pt idx="41">
                  <c:v>'93</c:v>
                </c:pt>
                <c:pt idx="42">
                  <c:v>'93</c:v>
                </c:pt>
                <c:pt idx="43">
                  <c:v>'93</c:v>
                </c:pt>
                <c:pt idx="44">
                  <c:v>'93</c:v>
                </c:pt>
                <c:pt idx="45">
                  <c:v>'93</c:v>
                </c:pt>
                <c:pt idx="46">
                  <c:v>'93</c:v>
                </c:pt>
                <c:pt idx="47">
                  <c:v>'93</c:v>
                </c:pt>
                <c:pt idx="48">
                  <c:v>'94</c:v>
                </c:pt>
                <c:pt idx="49">
                  <c:v>'94</c:v>
                </c:pt>
                <c:pt idx="50">
                  <c:v>'94</c:v>
                </c:pt>
                <c:pt idx="51">
                  <c:v>'94</c:v>
                </c:pt>
                <c:pt idx="52">
                  <c:v>'94</c:v>
                </c:pt>
                <c:pt idx="53">
                  <c:v>'94</c:v>
                </c:pt>
                <c:pt idx="54">
                  <c:v>'94</c:v>
                </c:pt>
                <c:pt idx="55">
                  <c:v>'94</c:v>
                </c:pt>
                <c:pt idx="56">
                  <c:v>'94</c:v>
                </c:pt>
                <c:pt idx="57">
                  <c:v>'94</c:v>
                </c:pt>
                <c:pt idx="58">
                  <c:v>'94</c:v>
                </c:pt>
                <c:pt idx="59">
                  <c:v>'94</c:v>
                </c:pt>
                <c:pt idx="60">
                  <c:v>'95</c:v>
                </c:pt>
                <c:pt idx="61">
                  <c:v>'95</c:v>
                </c:pt>
                <c:pt idx="62">
                  <c:v>'95</c:v>
                </c:pt>
                <c:pt idx="63">
                  <c:v>'95</c:v>
                </c:pt>
                <c:pt idx="64">
                  <c:v>'95</c:v>
                </c:pt>
                <c:pt idx="65">
                  <c:v>'95</c:v>
                </c:pt>
                <c:pt idx="66">
                  <c:v>'95</c:v>
                </c:pt>
                <c:pt idx="67">
                  <c:v>'95</c:v>
                </c:pt>
                <c:pt idx="68">
                  <c:v>'95</c:v>
                </c:pt>
                <c:pt idx="69">
                  <c:v>'95</c:v>
                </c:pt>
                <c:pt idx="70">
                  <c:v>'95</c:v>
                </c:pt>
                <c:pt idx="71">
                  <c:v>'95</c:v>
                </c:pt>
                <c:pt idx="72">
                  <c:v>'96</c:v>
                </c:pt>
                <c:pt idx="73">
                  <c:v>'96</c:v>
                </c:pt>
                <c:pt idx="74">
                  <c:v>'96</c:v>
                </c:pt>
                <c:pt idx="75">
                  <c:v>'96</c:v>
                </c:pt>
                <c:pt idx="76">
                  <c:v>'96</c:v>
                </c:pt>
                <c:pt idx="77">
                  <c:v>'96</c:v>
                </c:pt>
                <c:pt idx="78">
                  <c:v>'96</c:v>
                </c:pt>
                <c:pt idx="79">
                  <c:v>'96</c:v>
                </c:pt>
                <c:pt idx="80">
                  <c:v>'96</c:v>
                </c:pt>
                <c:pt idx="81">
                  <c:v>'96</c:v>
                </c:pt>
                <c:pt idx="82">
                  <c:v>'96</c:v>
                </c:pt>
                <c:pt idx="83">
                  <c:v>'96</c:v>
                </c:pt>
                <c:pt idx="84">
                  <c:v>'97</c:v>
                </c:pt>
                <c:pt idx="85">
                  <c:v>'97</c:v>
                </c:pt>
                <c:pt idx="86">
                  <c:v>'97</c:v>
                </c:pt>
                <c:pt idx="87">
                  <c:v>'97</c:v>
                </c:pt>
                <c:pt idx="88">
                  <c:v>'97</c:v>
                </c:pt>
                <c:pt idx="89">
                  <c:v>'97</c:v>
                </c:pt>
                <c:pt idx="90">
                  <c:v>'97</c:v>
                </c:pt>
                <c:pt idx="91">
                  <c:v>'97</c:v>
                </c:pt>
                <c:pt idx="92">
                  <c:v>'97</c:v>
                </c:pt>
                <c:pt idx="93">
                  <c:v>'97</c:v>
                </c:pt>
                <c:pt idx="94">
                  <c:v>'97</c:v>
                </c:pt>
                <c:pt idx="95">
                  <c:v>'97</c:v>
                </c:pt>
                <c:pt idx="96">
                  <c:v>'98</c:v>
                </c:pt>
                <c:pt idx="97">
                  <c:v>'98</c:v>
                </c:pt>
                <c:pt idx="98">
                  <c:v>'98</c:v>
                </c:pt>
                <c:pt idx="99">
                  <c:v>'98</c:v>
                </c:pt>
                <c:pt idx="100">
                  <c:v>'98</c:v>
                </c:pt>
                <c:pt idx="101">
                  <c:v>'98</c:v>
                </c:pt>
                <c:pt idx="102">
                  <c:v>'98</c:v>
                </c:pt>
                <c:pt idx="103">
                  <c:v>'98</c:v>
                </c:pt>
                <c:pt idx="104">
                  <c:v>'98</c:v>
                </c:pt>
                <c:pt idx="105">
                  <c:v>'98</c:v>
                </c:pt>
                <c:pt idx="106">
                  <c:v>'98</c:v>
                </c:pt>
                <c:pt idx="107">
                  <c:v>'98</c:v>
                </c:pt>
                <c:pt idx="108">
                  <c:v>'99</c:v>
                </c:pt>
                <c:pt idx="109">
                  <c:v>'99</c:v>
                </c:pt>
                <c:pt idx="110">
                  <c:v>'99</c:v>
                </c:pt>
                <c:pt idx="111">
                  <c:v>'99</c:v>
                </c:pt>
                <c:pt idx="112">
                  <c:v>'99</c:v>
                </c:pt>
                <c:pt idx="113">
                  <c:v>'99</c:v>
                </c:pt>
                <c:pt idx="114">
                  <c:v>'99</c:v>
                </c:pt>
                <c:pt idx="115">
                  <c:v>'99</c:v>
                </c:pt>
                <c:pt idx="116">
                  <c:v>'99</c:v>
                </c:pt>
                <c:pt idx="117">
                  <c:v>'99</c:v>
                </c:pt>
                <c:pt idx="118">
                  <c:v>'99</c:v>
                </c:pt>
                <c:pt idx="119">
                  <c:v>'99</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'01</c:v>
                </c:pt>
                <c:pt idx="133">
                  <c:v>'01</c:v>
                </c:pt>
                <c:pt idx="134">
                  <c:v>'01</c:v>
                </c:pt>
                <c:pt idx="135">
                  <c:v>'01</c:v>
                </c:pt>
                <c:pt idx="136">
                  <c:v>'01</c:v>
                </c:pt>
                <c:pt idx="137">
                  <c:v>'01</c:v>
                </c:pt>
                <c:pt idx="138">
                  <c:v>'01</c:v>
                </c:pt>
                <c:pt idx="139">
                  <c:v>'01</c:v>
                </c:pt>
                <c:pt idx="140">
                  <c:v>'01</c:v>
                </c:pt>
                <c:pt idx="141">
                  <c:v>'01</c:v>
                </c:pt>
                <c:pt idx="142">
                  <c:v>'01</c:v>
                </c:pt>
                <c:pt idx="143">
                  <c:v>'01</c:v>
                </c:pt>
                <c:pt idx="144">
                  <c:v>'02</c:v>
                </c:pt>
                <c:pt idx="145">
                  <c:v>'02</c:v>
                </c:pt>
                <c:pt idx="146">
                  <c:v>'02</c:v>
                </c:pt>
                <c:pt idx="147">
                  <c:v>'02</c:v>
                </c:pt>
                <c:pt idx="148">
                  <c:v>'02</c:v>
                </c:pt>
                <c:pt idx="149">
                  <c:v>'02</c:v>
                </c:pt>
                <c:pt idx="150">
                  <c:v>'02</c:v>
                </c:pt>
                <c:pt idx="151">
                  <c:v>'02</c:v>
                </c:pt>
                <c:pt idx="152">
                  <c:v>'02</c:v>
                </c:pt>
                <c:pt idx="153">
                  <c:v>'02</c:v>
                </c:pt>
                <c:pt idx="154">
                  <c:v>'02</c:v>
                </c:pt>
                <c:pt idx="155">
                  <c:v>'02</c:v>
                </c:pt>
                <c:pt idx="156">
                  <c:v>'03</c:v>
                </c:pt>
                <c:pt idx="157">
                  <c:v>'03</c:v>
                </c:pt>
                <c:pt idx="158">
                  <c:v>'03</c:v>
                </c:pt>
                <c:pt idx="159">
                  <c:v>'03</c:v>
                </c:pt>
                <c:pt idx="160">
                  <c:v>'03</c:v>
                </c:pt>
                <c:pt idx="161">
                  <c:v>'03</c:v>
                </c:pt>
                <c:pt idx="162">
                  <c:v>'03</c:v>
                </c:pt>
                <c:pt idx="163">
                  <c:v>'03</c:v>
                </c:pt>
                <c:pt idx="164">
                  <c:v>'03</c:v>
                </c:pt>
                <c:pt idx="165">
                  <c:v>'03</c:v>
                </c:pt>
                <c:pt idx="166">
                  <c:v>'03</c:v>
                </c:pt>
                <c:pt idx="167">
                  <c:v>'03</c:v>
                </c:pt>
                <c:pt idx="168">
                  <c:v>'04</c:v>
                </c:pt>
                <c:pt idx="169">
                  <c:v>'04</c:v>
                </c:pt>
                <c:pt idx="170">
                  <c:v>'04</c:v>
                </c:pt>
                <c:pt idx="171">
                  <c:v>'04</c:v>
                </c:pt>
                <c:pt idx="172">
                  <c:v>'04</c:v>
                </c:pt>
                <c:pt idx="173">
                  <c:v>'04</c:v>
                </c:pt>
                <c:pt idx="174">
                  <c:v>'04</c:v>
                </c:pt>
                <c:pt idx="175">
                  <c:v>'04</c:v>
                </c:pt>
                <c:pt idx="176">
                  <c:v>'04</c:v>
                </c:pt>
                <c:pt idx="177">
                  <c:v>'04</c:v>
                </c:pt>
                <c:pt idx="178">
                  <c:v>'04</c:v>
                </c:pt>
                <c:pt idx="179">
                  <c:v>'04</c:v>
                </c:pt>
                <c:pt idx="180">
                  <c:v>'05</c:v>
                </c:pt>
                <c:pt idx="181">
                  <c:v>'05</c:v>
                </c:pt>
                <c:pt idx="182">
                  <c:v>'05</c:v>
                </c:pt>
                <c:pt idx="183">
                  <c:v>'05</c:v>
                </c:pt>
                <c:pt idx="184">
                  <c:v>'05</c:v>
                </c:pt>
                <c:pt idx="185">
                  <c:v>'05</c:v>
                </c:pt>
                <c:pt idx="186">
                  <c:v>'05</c:v>
                </c:pt>
                <c:pt idx="187">
                  <c:v>'05</c:v>
                </c:pt>
                <c:pt idx="188">
                  <c:v>'05</c:v>
                </c:pt>
                <c:pt idx="189">
                  <c:v>'05</c:v>
                </c:pt>
                <c:pt idx="190">
                  <c:v>'05</c:v>
                </c:pt>
                <c:pt idx="191">
                  <c:v>'05</c:v>
                </c:pt>
                <c:pt idx="192">
                  <c:v>'06</c:v>
                </c:pt>
                <c:pt idx="193">
                  <c:v>'06</c:v>
                </c:pt>
                <c:pt idx="194">
                  <c:v>'06</c:v>
                </c:pt>
                <c:pt idx="195">
                  <c:v>'06</c:v>
                </c:pt>
                <c:pt idx="196">
                  <c:v>'06</c:v>
                </c:pt>
                <c:pt idx="197">
                  <c:v>'06</c:v>
                </c:pt>
                <c:pt idx="198">
                  <c:v>'06</c:v>
                </c:pt>
                <c:pt idx="199">
                  <c:v>'06</c:v>
                </c:pt>
                <c:pt idx="200">
                  <c:v>'06</c:v>
                </c:pt>
                <c:pt idx="201">
                  <c:v>'06</c:v>
                </c:pt>
                <c:pt idx="202">
                  <c:v>'06</c:v>
                </c:pt>
                <c:pt idx="203">
                  <c:v>'06</c:v>
                </c:pt>
                <c:pt idx="204">
                  <c:v>'07</c:v>
                </c:pt>
                <c:pt idx="205">
                  <c:v>'07</c:v>
                </c:pt>
                <c:pt idx="206">
                  <c:v>'07</c:v>
                </c:pt>
                <c:pt idx="207">
                  <c:v>'07</c:v>
                </c:pt>
                <c:pt idx="208">
                  <c:v>'07</c:v>
                </c:pt>
                <c:pt idx="209">
                  <c:v>'07</c:v>
                </c:pt>
                <c:pt idx="210">
                  <c:v>'07</c:v>
                </c:pt>
                <c:pt idx="211">
                  <c:v>'07</c:v>
                </c:pt>
                <c:pt idx="212">
                  <c:v>'07</c:v>
                </c:pt>
                <c:pt idx="213">
                  <c:v>'07</c:v>
                </c:pt>
                <c:pt idx="214">
                  <c:v>'07</c:v>
                </c:pt>
                <c:pt idx="215">
                  <c:v>'07</c:v>
                </c:pt>
                <c:pt idx="216">
                  <c:v>'08</c:v>
                </c:pt>
                <c:pt idx="217">
                  <c:v>'08</c:v>
                </c:pt>
                <c:pt idx="218">
                  <c:v>'08</c:v>
                </c:pt>
                <c:pt idx="219">
                  <c:v>'08</c:v>
                </c:pt>
                <c:pt idx="220">
                  <c:v>'08</c:v>
                </c:pt>
                <c:pt idx="221">
                  <c:v>'08</c:v>
                </c:pt>
                <c:pt idx="222">
                  <c:v>'08</c:v>
                </c:pt>
                <c:pt idx="223">
                  <c:v>'08</c:v>
                </c:pt>
                <c:pt idx="224">
                  <c:v>'08</c:v>
                </c:pt>
                <c:pt idx="225">
                  <c:v>'08</c:v>
                </c:pt>
                <c:pt idx="226">
                  <c:v>'08</c:v>
                </c:pt>
                <c:pt idx="227">
                  <c:v>'08</c:v>
                </c:pt>
                <c:pt idx="228">
                  <c:v>'09</c:v>
                </c:pt>
                <c:pt idx="229">
                  <c:v>2/29/2009</c:v>
                </c:pt>
                <c:pt idx="230">
                  <c:v>'08</c:v>
                </c:pt>
                <c:pt idx="231">
                  <c:v>'09</c:v>
                </c:pt>
                <c:pt idx="232">
                  <c:v>'09</c:v>
                </c:pt>
                <c:pt idx="233">
                  <c:v>'09</c:v>
                </c:pt>
                <c:pt idx="234">
                  <c:v>'09</c:v>
                </c:pt>
                <c:pt idx="235">
                  <c:v>'09</c:v>
                </c:pt>
                <c:pt idx="236">
                  <c:v>'09</c:v>
                </c:pt>
                <c:pt idx="237">
                  <c:v>'09</c:v>
                </c:pt>
                <c:pt idx="238">
                  <c:v>'09</c:v>
                </c:pt>
                <c:pt idx="239">
                  <c:v>'09</c:v>
                </c:pt>
                <c:pt idx="240">
                  <c:v>'10</c:v>
                </c:pt>
                <c:pt idx="241">
                  <c:v>'10</c:v>
                </c:pt>
                <c:pt idx="242">
                  <c:v>'10</c:v>
                </c:pt>
                <c:pt idx="243">
                  <c:v>'10</c:v>
                </c:pt>
                <c:pt idx="244">
                  <c:v>'10</c:v>
                </c:pt>
                <c:pt idx="245">
                  <c:v>'10</c:v>
                </c:pt>
                <c:pt idx="246">
                  <c:v>'10</c:v>
                </c:pt>
                <c:pt idx="247">
                  <c:v>'10</c:v>
                </c:pt>
                <c:pt idx="248">
                  <c:v>'10</c:v>
                </c:pt>
                <c:pt idx="249">
                  <c:v>'10</c:v>
                </c:pt>
                <c:pt idx="250">
                  <c:v>'10</c:v>
                </c:pt>
                <c:pt idx="251">
                  <c:v>'10</c:v>
                </c:pt>
                <c:pt idx="252">
                  <c:v>'11</c:v>
                </c:pt>
                <c:pt idx="253">
                  <c:v>'11</c:v>
                </c:pt>
                <c:pt idx="254">
                  <c:v>'11</c:v>
                </c:pt>
                <c:pt idx="255">
                  <c:v>'11</c:v>
                </c:pt>
                <c:pt idx="256">
                  <c:v>'11</c:v>
                </c:pt>
                <c:pt idx="257">
                  <c:v>'11</c:v>
                </c:pt>
                <c:pt idx="258">
                  <c:v>'11</c:v>
                </c:pt>
                <c:pt idx="259">
                  <c:v>'11</c:v>
                </c:pt>
                <c:pt idx="260">
                  <c:v>'11</c:v>
                </c:pt>
                <c:pt idx="261">
                  <c:v>'11</c:v>
                </c:pt>
                <c:pt idx="262">
                  <c:v>'11</c:v>
                </c:pt>
                <c:pt idx="263">
                  <c:v>'11</c:v>
                </c:pt>
                <c:pt idx="264">
                  <c:v>'12</c:v>
                </c:pt>
                <c:pt idx="265">
                  <c:v>2/30/2012</c:v>
                </c:pt>
                <c:pt idx="266">
                  <c:v>'12</c:v>
                </c:pt>
                <c:pt idx="267">
                  <c:v>'12</c:v>
                </c:pt>
                <c:pt idx="268">
                  <c:v>'12</c:v>
                </c:pt>
                <c:pt idx="269">
                  <c:v>'12</c:v>
                </c:pt>
                <c:pt idx="270">
                  <c:v>'12</c:v>
                </c:pt>
                <c:pt idx="271">
                  <c:v>'12</c:v>
                </c:pt>
                <c:pt idx="272">
                  <c:v>'12</c:v>
                </c:pt>
                <c:pt idx="273">
                  <c:v>'12</c:v>
                </c:pt>
                <c:pt idx="274">
                  <c:v>'12</c:v>
                </c:pt>
                <c:pt idx="275">
                  <c:v>'12</c:v>
                </c:pt>
                <c:pt idx="276">
                  <c:v>'13</c:v>
                </c:pt>
                <c:pt idx="277">
                  <c:v>'13</c:v>
                </c:pt>
                <c:pt idx="278">
                  <c:v>'13</c:v>
                </c:pt>
                <c:pt idx="279">
                  <c:v>'13</c:v>
                </c:pt>
                <c:pt idx="280">
                  <c:v>'13</c:v>
                </c:pt>
                <c:pt idx="281">
                  <c:v>6/31/2013</c:v>
                </c:pt>
              </c:strCache>
            </c:strRef>
          </c:cat>
          <c:val>
            <c:numRef>
              <c:f>Sheet1!$C$2:$C$283</c:f>
              <c:numCache>
                <c:formatCode>0.00%</c:formatCode>
                <c:ptCount val="282"/>
                <c:pt idx="0">
                  <c:v>8.2100000000000006E-2</c:v>
                </c:pt>
                <c:pt idx="1">
                  <c:v>8.4700000000000067E-2</c:v>
                </c:pt>
                <c:pt idx="2">
                  <c:v>8.5900000000000004E-2</c:v>
                </c:pt>
                <c:pt idx="3">
                  <c:v>8.7900000000000006E-2</c:v>
                </c:pt>
                <c:pt idx="4">
                  <c:v>8.7600000000000025E-2</c:v>
                </c:pt>
                <c:pt idx="5">
                  <c:v>8.4800000000000028E-2</c:v>
                </c:pt>
                <c:pt idx="6">
                  <c:v>8.4700000000000067E-2</c:v>
                </c:pt>
                <c:pt idx="7">
                  <c:v>8.7500000000000008E-2</c:v>
                </c:pt>
                <c:pt idx="8">
                  <c:v>8.8900000000000035E-2</c:v>
                </c:pt>
                <c:pt idx="9">
                  <c:v>8.72E-2</c:v>
                </c:pt>
                <c:pt idx="10">
                  <c:v>8.390000000000003E-2</c:v>
                </c:pt>
                <c:pt idx="11">
                  <c:v>8.0800000000000025E-2</c:v>
                </c:pt>
                <c:pt idx="12">
                  <c:v>8.0900000000000027E-2</c:v>
                </c:pt>
                <c:pt idx="13">
                  <c:v>7.85E-2</c:v>
                </c:pt>
                <c:pt idx="14">
                  <c:v>8.1100000000000005E-2</c:v>
                </c:pt>
                <c:pt idx="15">
                  <c:v>8.0400000000000041E-2</c:v>
                </c:pt>
                <c:pt idx="16">
                  <c:v>8.0700000000000049E-2</c:v>
                </c:pt>
                <c:pt idx="17">
                  <c:v>8.280000000000004E-2</c:v>
                </c:pt>
                <c:pt idx="18">
                  <c:v>8.2700000000000023E-2</c:v>
                </c:pt>
                <c:pt idx="19">
                  <c:v>7.9000000000000029E-2</c:v>
                </c:pt>
                <c:pt idx="20">
                  <c:v>7.6499999999999999E-2</c:v>
                </c:pt>
                <c:pt idx="21">
                  <c:v>7.5300000000000034E-2</c:v>
                </c:pt>
                <c:pt idx="22">
                  <c:v>7.4200000000000002E-2</c:v>
                </c:pt>
                <c:pt idx="23">
                  <c:v>7.0900000000000019E-2</c:v>
                </c:pt>
                <c:pt idx="24">
                  <c:v>7.0300000000000029E-2</c:v>
                </c:pt>
                <c:pt idx="25">
                  <c:v>7.3400000000000021E-2</c:v>
                </c:pt>
                <c:pt idx="26">
                  <c:v>7.5400000000000023E-2</c:v>
                </c:pt>
                <c:pt idx="27">
                  <c:v>7.4800000000000033E-2</c:v>
                </c:pt>
                <c:pt idx="28">
                  <c:v>7.3899999999999993E-2</c:v>
                </c:pt>
                <c:pt idx="29">
                  <c:v>7.2600000000000012E-2</c:v>
                </c:pt>
                <c:pt idx="30">
                  <c:v>6.8400000000000002E-2</c:v>
                </c:pt>
                <c:pt idx="31">
                  <c:v>6.59E-2</c:v>
                </c:pt>
                <c:pt idx="32">
                  <c:v>6.4199999999999993E-2</c:v>
                </c:pt>
                <c:pt idx="33">
                  <c:v>6.59E-2</c:v>
                </c:pt>
                <c:pt idx="34">
                  <c:v>6.8699999999999997E-2</c:v>
                </c:pt>
                <c:pt idx="35">
                  <c:v>6.7700000000000024E-2</c:v>
                </c:pt>
                <c:pt idx="36">
                  <c:v>6.6000000000000003E-2</c:v>
                </c:pt>
                <c:pt idx="37">
                  <c:v>6.2600000000000003E-2</c:v>
                </c:pt>
                <c:pt idx="38">
                  <c:v>5.980000000000002E-2</c:v>
                </c:pt>
                <c:pt idx="39">
                  <c:v>5.9700000000000024E-2</c:v>
                </c:pt>
                <c:pt idx="40">
                  <c:v>6.0400000000000016E-2</c:v>
                </c:pt>
                <c:pt idx="41">
                  <c:v>5.9600000000000014E-2</c:v>
                </c:pt>
                <c:pt idx="42">
                  <c:v>5.8100000000000013E-2</c:v>
                </c:pt>
                <c:pt idx="43">
                  <c:v>5.6800000000000003E-2</c:v>
                </c:pt>
                <c:pt idx="44">
                  <c:v>5.3600000000000002E-2</c:v>
                </c:pt>
                <c:pt idx="45">
                  <c:v>5.3300000000000014E-2</c:v>
                </c:pt>
                <c:pt idx="46">
                  <c:v>5.7200000000000001E-2</c:v>
                </c:pt>
                <c:pt idx="47">
                  <c:v>5.7700000000000022E-2</c:v>
                </c:pt>
                <c:pt idx="48">
                  <c:v>5.7500000000000016E-2</c:v>
                </c:pt>
                <c:pt idx="49">
                  <c:v>5.9700000000000024E-2</c:v>
                </c:pt>
                <c:pt idx="50">
                  <c:v>6.4800000000000024E-2</c:v>
                </c:pt>
                <c:pt idx="51">
                  <c:v>6.9700000000000026E-2</c:v>
                </c:pt>
                <c:pt idx="52">
                  <c:v>7.1800000000000003E-2</c:v>
                </c:pt>
                <c:pt idx="53">
                  <c:v>7.0999999999999994E-2</c:v>
                </c:pt>
                <c:pt idx="54">
                  <c:v>7.3000000000000009E-2</c:v>
                </c:pt>
                <c:pt idx="55">
                  <c:v>7.2400000000000034E-2</c:v>
                </c:pt>
                <c:pt idx="56">
                  <c:v>7.4600000000000014E-2</c:v>
                </c:pt>
                <c:pt idx="57">
                  <c:v>7.7400000000000024E-2</c:v>
                </c:pt>
                <c:pt idx="58">
                  <c:v>7.9600000000000004E-2</c:v>
                </c:pt>
                <c:pt idx="59">
                  <c:v>7.8100000000000003E-2</c:v>
                </c:pt>
                <c:pt idx="60">
                  <c:v>7.7800000000000022E-2</c:v>
                </c:pt>
                <c:pt idx="61">
                  <c:v>7.470000000000003E-2</c:v>
                </c:pt>
                <c:pt idx="62">
                  <c:v>7.1999999999999995E-2</c:v>
                </c:pt>
                <c:pt idx="63">
                  <c:v>7.060000000000001E-2</c:v>
                </c:pt>
                <c:pt idx="64">
                  <c:v>6.6299999999999998E-2</c:v>
                </c:pt>
                <c:pt idx="65">
                  <c:v>6.1699999999999998E-2</c:v>
                </c:pt>
                <c:pt idx="66">
                  <c:v>6.2800000000000022E-2</c:v>
                </c:pt>
                <c:pt idx="67">
                  <c:v>6.4900000000000013E-2</c:v>
                </c:pt>
                <c:pt idx="68">
                  <c:v>6.200000000000002E-2</c:v>
                </c:pt>
                <c:pt idx="69">
                  <c:v>6.0400000000000016E-2</c:v>
                </c:pt>
                <c:pt idx="70">
                  <c:v>5.9300000000000019E-2</c:v>
                </c:pt>
                <c:pt idx="71">
                  <c:v>5.7100000000000012E-2</c:v>
                </c:pt>
                <c:pt idx="72">
                  <c:v>5.6500000000000002E-2</c:v>
                </c:pt>
                <c:pt idx="73">
                  <c:v>5.8100000000000013E-2</c:v>
                </c:pt>
                <c:pt idx="74">
                  <c:v>6.2700000000000033E-2</c:v>
                </c:pt>
                <c:pt idx="75">
                  <c:v>6.5100000000000019E-2</c:v>
                </c:pt>
                <c:pt idx="76">
                  <c:v>6.7400000000000029E-2</c:v>
                </c:pt>
                <c:pt idx="77">
                  <c:v>6.9100000000000023E-2</c:v>
                </c:pt>
                <c:pt idx="78">
                  <c:v>6.8699999999999997E-2</c:v>
                </c:pt>
                <c:pt idx="79">
                  <c:v>6.6400000000000001E-2</c:v>
                </c:pt>
                <c:pt idx="80">
                  <c:v>6.8300000000000013E-2</c:v>
                </c:pt>
                <c:pt idx="81">
                  <c:v>6.5299999999999997E-2</c:v>
                </c:pt>
                <c:pt idx="82">
                  <c:v>6.200000000000002E-2</c:v>
                </c:pt>
                <c:pt idx="83">
                  <c:v>6.3E-2</c:v>
                </c:pt>
                <c:pt idx="84">
                  <c:v>6.5800000000000011E-2</c:v>
                </c:pt>
                <c:pt idx="85">
                  <c:v>6.4199999999999993E-2</c:v>
                </c:pt>
                <c:pt idx="86">
                  <c:v>6.6900000000000001E-2</c:v>
                </c:pt>
                <c:pt idx="87">
                  <c:v>6.8900000000000003E-2</c:v>
                </c:pt>
                <c:pt idx="88">
                  <c:v>6.7100000000000021E-2</c:v>
                </c:pt>
                <c:pt idx="89">
                  <c:v>6.4900000000000013E-2</c:v>
                </c:pt>
                <c:pt idx="90">
                  <c:v>6.2200000000000012E-2</c:v>
                </c:pt>
                <c:pt idx="91">
                  <c:v>6.3E-2</c:v>
                </c:pt>
                <c:pt idx="92">
                  <c:v>6.2100000000000016E-2</c:v>
                </c:pt>
                <c:pt idx="93">
                  <c:v>6.0299999999999999E-2</c:v>
                </c:pt>
                <c:pt idx="94">
                  <c:v>5.8800000000000012E-2</c:v>
                </c:pt>
                <c:pt idx="95">
                  <c:v>5.8100000000000013E-2</c:v>
                </c:pt>
                <c:pt idx="96">
                  <c:v>5.5400000000000019E-2</c:v>
                </c:pt>
                <c:pt idx="97">
                  <c:v>5.570000000000002E-2</c:v>
                </c:pt>
                <c:pt idx="98">
                  <c:v>5.6500000000000002E-2</c:v>
                </c:pt>
                <c:pt idx="99">
                  <c:v>5.6400000000000013E-2</c:v>
                </c:pt>
                <c:pt idx="100">
                  <c:v>5.6500000000000002E-2</c:v>
                </c:pt>
                <c:pt idx="101">
                  <c:v>5.5000000000000014E-2</c:v>
                </c:pt>
                <c:pt idx="102">
                  <c:v>5.4600000000000003E-2</c:v>
                </c:pt>
                <c:pt idx="103">
                  <c:v>5.3400000000000003E-2</c:v>
                </c:pt>
                <c:pt idx="104">
                  <c:v>4.8100000000000004E-2</c:v>
                </c:pt>
                <c:pt idx="105">
                  <c:v>4.5300000000000014E-2</c:v>
                </c:pt>
                <c:pt idx="106">
                  <c:v>4.8300000000000003E-2</c:v>
                </c:pt>
                <c:pt idx="107">
                  <c:v>4.65E-2</c:v>
                </c:pt>
                <c:pt idx="108">
                  <c:v>4.7200000000000013E-2</c:v>
                </c:pt>
                <c:pt idx="109">
                  <c:v>0.05</c:v>
                </c:pt>
                <c:pt idx="110">
                  <c:v>5.2299999999999999E-2</c:v>
                </c:pt>
                <c:pt idx="111">
                  <c:v>5.1800000000000013E-2</c:v>
                </c:pt>
                <c:pt idx="112">
                  <c:v>5.5400000000000019E-2</c:v>
                </c:pt>
                <c:pt idx="113">
                  <c:v>5.9000000000000011E-2</c:v>
                </c:pt>
                <c:pt idx="114">
                  <c:v>5.7900000000000014E-2</c:v>
                </c:pt>
                <c:pt idx="115">
                  <c:v>5.9400000000000022E-2</c:v>
                </c:pt>
                <c:pt idx="116">
                  <c:v>5.9200000000000003E-2</c:v>
                </c:pt>
                <c:pt idx="117">
                  <c:v>6.1100000000000002E-2</c:v>
                </c:pt>
                <c:pt idx="118">
                  <c:v>6.0299999999999999E-2</c:v>
                </c:pt>
                <c:pt idx="119">
                  <c:v>6.2800000000000022E-2</c:v>
                </c:pt>
                <c:pt idx="120">
                  <c:v>6.6600000000000006E-2</c:v>
                </c:pt>
                <c:pt idx="121">
                  <c:v>6.5199999999999994E-2</c:v>
                </c:pt>
                <c:pt idx="122">
                  <c:v>6.2600000000000003E-2</c:v>
                </c:pt>
                <c:pt idx="123">
                  <c:v>5.9900000000000016E-2</c:v>
                </c:pt>
                <c:pt idx="124">
                  <c:v>6.4400000000000027E-2</c:v>
                </c:pt>
                <c:pt idx="125">
                  <c:v>6.1000000000000013E-2</c:v>
                </c:pt>
                <c:pt idx="126">
                  <c:v>6.0500000000000012E-2</c:v>
                </c:pt>
                <c:pt idx="127">
                  <c:v>5.8299999999999998E-2</c:v>
                </c:pt>
                <c:pt idx="128">
                  <c:v>5.8000000000000003E-2</c:v>
                </c:pt>
                <c:pt idx="129">
                  <c:v>5.740000000000002E-2</c:v>
                </c:pt>
                <c:pt idx="130">
                  <c:v>5.7200000000000001E-2</c:v>
                </c:pt>
                <c:pt idx="131">
                  <c:v>5.2400000000000016E-2</c:v>
                </c:pt>
                <c:pt idx="132">
                  <c:v>5.16E-2</c:v>
                </c:pt>
                <c:pt idx="133">
                  <c:v>5.1000000000000004E-2</c:v>
                </c:pt>
                <c:pt idx="134">
                  <c:v>4.8899999999999999E-2</c:v>
                </c:pt>
                <c:pt idx="135">
                  <c:v>5.1400000000000001E-2</c:v>
                </c:pt>
                <c:pt idx="136">
                  <c:v>5.3900000000000003E-2</c:v>
                </c:pt>
                <c:pt idx="137">
                  <c:v>5.2800000000000021E-2</c:v>
                </c:pt>
                <c:pt idx="138">
                  <c:v>5.2400000000000016E-2</c:v>
                </c:pt>
                <c:pt idx="139">
                  <c:v>4.9700000000000029E-2</c:v>
                </c:pt>
                <c:pt idx="140">
                  <c:v>4.7300000000000016E-2</c:v>
                </c:pt>
                <c:pt idx="141">
                  <c:v>4.5699999999999998E-2</c:v>
                </c:pt>
                <c:pt idx="142">
                  <c:v>4.65E-2</c:v>
                </c:pt>
                <c:pt idx="143">
                  <c:v>5.0900000000000001E-2</c:v>
                </c:pt>
                <c:pt idx="144">
                  <c:v>5.0400000000000014E-2</c:v>
                </c:pt>
                <c:pt idx="145">
                  <c:v>4.9100000000000019E-2</c:v>
                </c:pt>
                <c:pt idx="146">
                  <c:v>5.2800000000000021E-2</c:v>
                </c:pt>
                <c:pt idx="147">
                  <c:v>5.2100000000000014E-2</c:v>
                </c:pt>
                <c:pt idx="148">
                  <c:v>5.16E-2</c:v>
                </c:pt>
                <c:pt idx="149">
                  <c:v>4.930000000000001E-2</c:v>
                </c:pt>
                <c:pt idx="150">
                  <c:v>4.65E-2</c:v>
                </c:pt>
                <c:pt idx="151">
                  <c:v>4.2600000000000013E-2</c:v>
                </c:pt>
                <c:pt idx="152">
                  <c:v>3.8699999999999998E-2</c:v>
                </c:pt>
                <c:pt idx="153">
                  <c:v>3.9399999999999998E-2</c:v>
                </c:pt>
                <c:pt idx="154">
                  <c:v>4.0500000000000001E-2</c:v>
                </c:pt>
                <c:pt idx="155">
                  <c:v>4.0300000000000016E-2</c:v>
                </c:pt>
                <c:pt idx="156">
                  <c:v>4.0500000000000001E-2</c:v>
                </c:pt>
                <c:pt idx="157">
                  <c:v>3.9000000000000014E-2</c:v>
                </c:pt>
                <c:pt idx="158">
                  <c:v>3.8100000000000002E-2</c:v>
                </c:pt>
                <c:pt idx="159">
                  <c:v>3.960000000000001E-2</c:v>
                </c:pt>
                <c:pt idx="160">
                  <c:v>3.570000000000001E-2</c:v>
                </c:pt>
                <c:pt idx="161">
                  <c:v>3.3300000000000003E-2</c:v>
                </c:pt>
                <c:pt idx="162">
                  <c:v>3.9800000000000002E-2</c:v>
                </c:pt>
                <c:pt idx="163">
                  <c:v>4.4500000000000019E-2</c:v>
                </c:pt>
                <c:pt idx="164">
                  <c:v>4.2700000000000016E-2</c:v>
                </c:pt>
                <c:pt idx="165">
                  <c:v>4.2900000000000015E-2</c:v>
                </c:pt>
                <c:pt idx="166">
                  <c:v>4.3000000000000003E-2</c:v>
                </c:pt>
                <c:pt idx="167">
                  <c:v>4.2700000000000016E-2</c:v>
                </c:pt>
                <c:pt idx="168">
                  <c:v>4.1500000000000002E-2</c:v>
                </c:pt>
                <c:pt idx="169">
                  <c:v>4.0800000000000003E-2</c:v>
                </c:pt>
                <c:pt idx="170">
                  <c:v>3.8300000000000001E-2</c:v>
                </c:pt>
                <c:pt idx="171">
                  <c:v>4.3500000000000004E-2</c:v>
                </c:pt>
                <c:pt idx="172">
                  <c:v>4.7200000000000013E-2</c:v>
                </c:pt>
                <c:pt idx="173">
                  <c:v>4.7300000000000016E-2</c:v>
                </c:pt>
                <c:pt idx="174">
                  <c:v>4.5000000000000012E-2</c:v>
                </c:pt>
                <c:pt idx="175">
                  <c:v>4.2800000000000019E-2</c:v>
                </c:pt>
                <c:pt idx="176">
                  <c:v>4.1300000000000003E-2</c:v>
                </c:pt>
                <c:pt idx="177">
                  <c:v>4.1000000000000002E-2</c:v>
                </c:pt>
                <c:pt idx="178">
                  <c:v>4.19E-2</c:v>
                </c:pt>
                <c:pt idx="179">
                  <c:v>4.2299999999999997E-2</c:v>
                </c:pt>
                <c:pt idx="180">
                  <c:v>4.2200000000000001E-2</c:v>
                </c:pt>
                <c:pt idx="181">
                  <c:v>4.1700000000000001E-2</c:v>
                </c:pt>
                <c:pt idx="182">
                  <c:v>4.5000000000000012E-2</c:v>
                </c:pt>
                <c:pt idx="183">
                  <c:v>4.3400000000000001E-2</c:v>
                </c:pt>
                <c:pt idx="184">
                  <c:v>4.1399999999999999E-2</c:v>
                </c:pt>
                <c:pt idx="185">
                  <c:v>4.0000000000000015E-2</c:v>
                </c:pt>
                <c:pt idx="186">
                  <c:v>4.1800000000000004E-2</c:v>
                </c:pt>
                <c:pt idx="187">
                  <c:v>4.2600000000000013E-2</c:v>
                </c:pt>
                <c:pt idx="188">
                  <c:v>4.2000000000000016E-2</c:v>
                </c:pt>
                <c:pt idx="189">
                  <c:v>4.4600000000000015E-2</c:v>
                </c:pt>
                <c:pt idx="190">
                  <c:v>4.5400000000000003E-2</c:v>
                </c:pt>
                <c:pt idx="191">
                  <c:v>4.4700000000000011E-2</c:v>
                </c:pt>
                <c:pt idx="192">
                  <c:v>4.4200000000000003E-2</c:v>
                </c:pt>
                <c:pt idx="193">
                  <c:v>4.5699999999999998E-2</c:v>
                </c:pt>
                <c:pt idx="194">
                  <c:v>4.7200000000000013E-2</c:v>
                </c:pt>
                <c:pt idx="195">
                  <c:v>4.9900000000000014E-2</c:v>
                </c:pt>
                <c:pt idx="196">
                  <c:v>5.11E-2</c:v>
                </c:pt>
                <c:pt idx="197">
                  <c:v>5.11E-2</c:v>
                </c:pt>
                <c:pt idx="198">
                  <c:v>5.0900000000000001E-2</c:v>
                </c:pt>
                <c:pt idx="199">
                  <c:v>4.8800000000000003E-2</c:v>
                </c:pt>
                <c:pt idx="200">
                  <c:v>4.7200000000000013E-2</c:v>
                </c:pt>
                <c:pt idx="201">
                  <c:v>4.7300000000000016E-2</c:v>
                </c:pt>
                <c:pt idx="202">
                  <c:v>4.5999999999999999E-2</c:v>
                </c:pt>
                <c:pt idx="203">
                  <c:v>4.5600000000000002E-2</c:v>
                </c:pt>
                <c:pt idx="204">
                  <c:v>4.7600000000000003E-2</c:v>
                </c:pt>
                <c:pt idx="205">
                  <c:v>4.7200000000000013E-2</c:v>
                </c:pt>
                <c:pt idx="206">
                  <c:v>4.5600000000000002E-2</c:v>
                </c:pt>
                <c:pt idx="207">
                  <c:v>4.6899999999999997E-2</c:v>
                </c:pt>
                <c:pt idx="208">
                  <c:v>4.7500000000000014E-2</c:v>
                </c:pt>
                <c:pt idx="209">
                  <c:v>5.1000000000000004E-2</c:v>
                </c:pt>
                <c:pt idx="210">
                  <c:v>0.05</c:v>
                </c:pt>
                <c:pt idx="211">
                  <c:v>4.6699999999999998E-2</c:v>
                </c:pt>
                <c:pt idx="212">
                  <c:v>4.5200000000000004E-2</c:v>
                </c:pt>
                <c:pt idx="213">
                  <c:v>4.5300000000000014E-2</c:v>
                </c:pt>
                <c:pt idx="214">
                  <c:v>4.1500000000000002E-2</c:v>
                </c:pt>
                <c:pt idx="215">
                  <c:v>4.1000000000000002E-2</c:v>
                </c:pt>
                <c:pt idx="216">
                  <c:v>3.7400000000000017E-2</c:v>
                </c:pt>
                <c:pt idx="217">
                  <c:v>3.7400000000000017E-2</c:v>
                </c:pt>
                <c:pt idx="218">
                  <c:v>3.5099999999999999E-2</c:v>
                </c:pt>
                <c:pt idx="219">
                  <c:v>3.6799999999999999E-2</c:v>
                </c:pt>
                <c:pt idx="220">
                  <c:v>3.8800000000000001E-2</c:v>
                </c:pt>
                <c:pt idx="221">
                  <c:v>4.1000000000000002E-2</c:v>
                </c:pt>
                <c:pt idx="222">
                  <c:v>4.0100000000000004E-2</c:v>
                </c:pt>
                <c:pt idx="223">
                  <c:v>3.8900000000000004E-2</c:v>
                </c:pt>
                <c:pt idx="224">
                  <c:v>3.6900000000000002E-2</c:v>
                </c:pt>
                <c:pt idx="225">
                  <c:v>3.8100000000000002E-2</c:v>
                </c:pt>
                <c:pt idx="226">
                  <c:v>3.5300000000000005E-2</c:v>
                </c:pt>
                <c:pt idx="227">
                  <c:v>2.4199999999999992E-2</c:v>
                </c:pt>
                <c:pt idx="228">
                  <c:v>2.5200000000000007E-2</c:v>
                </c:pt>
                <c:pt idx="229">
                  <c:v>2.87E-2</c:v>
                </c:pt>
                <c:pt idx="230">
                  <c:v>2.8199999999999992E-2</c:v>
                </c:pt>
                <c:pt idx="231">
                  <c:v>2.93E-2</c:v>
                </c:pt>
                <c:pt idx="232">
                  <c:v>3.2900000000000006E-2</c:v>
                </c:pt>
                <c:pt idx="233">
                  <c:v>3.7200000000000011E-2</c:v>
                </c:pt>
                <c:pt idx="234">
                  <c:v>3.5600000000000014E-2</c:v>
                </c:pt>
                <c:pt idx="235">
                  <c:v>3.5900000000000001E-2</c:v>
                </c:pt>
                <c:pt idx="236">
                  <c:v>3.4000000000000002E-2</c:v>
                </c:pt>
                <c:pt idx="237">
                  <c:v>3.39E-2</c:v>
                </c:pt>
                <c:pt idx="238">
                  <c:v>3.4000000000000002E-2</c:v>
                </c:pt>
                <c:pt idx="239">
                  <c:v>3.5900000000000001E-2</c:v>
                </c:pt>
                <c:pt idx="240">
                  <c:v>3.7300000000000014E-2</c:v>
                </c:pt>
                <c:pt idx="241">
                  <c:v>3.6900000000000002E-2</c:v>
                </c:pt>
                <c:pt idx="242">
                  <c:v>3.7300000000000014E-2</c:v>
                </c:pt>
                <c:pt idx="243">
                  <c:v>3.85E-2</c:v>
                </c:pt>
                <c:pt idx="244">
                  <c:v>3.4200000000000001E-2</c:v>
                </c:pt>
                <c:pt idx="245">
                  <c:v>3.2000000000000015E-2</c:v>
                </c:pt>
                <c:pt idx="246">
                  <c:v>3.0100000000000002E-2</c:v>
                </c:pt>
                <c:pt idx="247">
                  <c:v>2.700000000000001E-2</c:v>
                </c:pt>
                <c:pt idx="248">
                  <c:v>2.6500000000000006E-2</c:v>
                </c:pt>
                <c:pt idx="249">
                  <c:v>2.5399999999999999E-2</c:v>
                </c:pt>
                <c:pt idx="250">
                  <c:v>2.760000000000001E-2</c:v>
                </c:pt>
                <c:pt idx="251">
                  <c:v>3.2900000000000006E-2</c:v>
                </c:pt>
                <c:pt idx="252">
                  <c:v>3.39E-2</c:v>
                </c:pt>
                <c:pt idx="253">
                  <c:v>3.5799999999999998E-2</c:v>
                </c:pt>
                <c:pt idx="254">
                  <c:v>3.4099999999999998E-2</c:v>
                </c:pt>
                <c:pt idx="255">
                  <c:v>3.4599999999999999E-2</c:v>
                </c:pt>
                <c:pt idx="256">
                  <c:v>3.1700000000000006E-2</c:v>
                </c:pt>
                <c:pt idx="257">
                  <c:v>3.0000000000000002E-2</c:v>
                </c:pt>
                <c:pt idx="258">
                  <c:v>3.0000000000000002E-2</c:v>
                </c:pt>
                <c:pt idx="259">
                  <c:v>2.3E-2</c:v>
                </c:pt>
                <c:pt idx="260">
                  <c:v>1.9800000000000009E-2</c:v>
                </c:pt>
                <c:pt idx="261">
                  <c:v>2.1500000000000002E-2</c:v>
                </c:pt>
                <c:pt idx="262">
                  <c:v>2.01E-2</c:v>
                </c:pt>
                <c:pt idx="263">
                  <c:v>1.9800000000000009E-2</c:v>
                </c:pt>
                <c:pt idx="264">
                  <c:v>1.9699999999999999E-2</c:v>
                </c:pt>
                <c:pt idx="265">
                  <c:v>1.9699999999999999E-2</c:v>
                </c:pt>
                <c:pt idx="266">
                  <c:v>2.1700000000000001E-2</c:v>
                </c:pt>
                <c:pt idx="267">
                  <c:v>2.0500000000000001E-2</c:v>
                </c:pt>
                <c:pt idx="268">
                  <c:v>1.7999999999999999E-2</c:v>
                </c:pt>
                <c:pt idx="269">
                  <c:v>1.6199999999999999E-2</c:v>
                </c:pt>
                <c:pt idx="270">
                  <c:v>1.5299999999999998E-2</c:v>
                </c:pt>
                <c:pt idx="271">
                  <c:v>1.6799999999999999E-2</c:v>
                </c:pt>
                <c:pt idx="272">
                  <c:v>1.72E-2</c:v>
                </c:pt>
                <c:pt idx="273">
                  <c:v>1.7500000000000005E-2</c:v>
                </c:pt>
                <c:pt idx="274">
                  <c:v>1.6500000000000008E-2</c:v>
                </c:pt>
                <c:pt idx="275">
                  <c:v>1.72E-2</c:v>
                </c:pt>
                <c:pt idx="276">
                  <c:v>1.9099999999999999E-2</c:v>
                </c:pt>
                <c:pt idx="277">
                  <c:v>1.9800000000000009E-2</c:v>
                </c:pt>
                <c:pt idx="278">
                  <c:v>1.9599999999999999E-2</c:v>
                </c:pt>
                <c:pt idx="279">
                  <c:v>1.7600000000000001E-2</c:v>
                </c:pt>
                <c:pt idx="280">
                  <c:v>1.9300000000000008E-2</c:v>
                </c:pt>
                <c:pt idx="281">
                  <c:v>2.3E-2</c:v>
                </c:pt>
              </c:numCache>
            </c:numRef>
          </c:val>
          <c:smooth val="1"/>
        </c:ser>
        <c:marker val="1"/>
        <c:axId val="37866112"/>
        <c:axId val="37958016"/>
      </c:lineChart>
      <c:catAx>
        <c:axId val="37866112"/>
        <c:scaling>
          <c:orientation val="minMax"/>
        </c:scaling>
        <c:axPos val="b"/>
        <c:numFmt formatCode="\'yy" sourceLinked="0"/>
        <c:majorTickMark val="none"/>
        <c:tickLblPos val="nextTo"/>
        <c:spPr>
          <a:ln w="9525">
            <a:solidFill>
              <a:srgbClr val="000000"/>
            </a:solidFill>
            <a:prstDash val="solid"/>
          </a:ln>
        </c:spPr>
        <c:txPr>
          <a:bodyPr rot="0" vert="horz"/>
          <a:lstStyle/>
          <a:p>
            <a:pPr>
              <a:defRPr sz="2200" b="0" i="0" u="none" strike="noStrike" baseline="0">
                <a:solidFill>
                  <a:srgbClr val="000000"/>
                </a:solidFill>
                <a:latin typeface="Helvetica Neue"/>
                <a:ea typeface="Arial"/>
                <a:cs typeface="Arial"/>
              </a:defRPr>
            </a:pPr>
            <a:endParaRPr lang="en-US"/>
          </a:p>
        </c:txPr>
        <c:crossAx val="37958016"/>
        <c:crossesAt val="0"/>
        <c:auto val="1"/>
        <c:lblAlgn val="ctr"/>
        <c:lblOffset val="100"/>
        <c:tickLblSkip val="12"/>
        <c:tickMarkSkip val="1"/>
      </c:catAx>
      <c:valAx>
        <c:axId val="37958016"/>
        <c:scaling>
          <c:orientation val="minMax"/>
          <c:max val="9.0000000000000024E-2"/>
          <c:min val="0"/>
        </c:scaling>
        <c:axPos val="l"/>
        <c:numFmt formatCode="0%" sourceLinked="0"/>
        <c:majorTickMark val="none"/>
        <c:tickLblPos val="nextTo"/>
        <c:spPr>
          <a:ln w="26292">
            <a:noFill/>
            <a:prstDash val="solid"/>
          </a:ln>
        </c:spPr>
        <c:txPr>
          <a:bodyPr rot="0" vert="horz"/>
          <a:lstStyle/>
          <a:p>
            <a:pPr>
              <a:defRPr sz="2200" b="0" i="0" u="none" strike="noStrike" baseline="0">
                <a:solidFill>
                  <a:srgbClr val="000000"/>
                </a:solidFill>
                <a:latin typeface="Helvetica Neue"/>
                <a:ea typeface="Arial"/>
                <a:cs typeface="Arial"/>
              </a:defRPr>
            </a:pPr>
            <a:endParaRPr lang="en-US"/>
          </a:p>
        </c:txPr>
        <c:crossAx val="37866112"/>
        <c:crosses val="autoZero"/>
        <c:crossBetween val="between"/>
        <c:majorUnit val="1.0000000000000004E-2"/>
        <c:minorUnit val="1.0000000000000005E-3"/>
      </c:valAx>
      <c:catAx>
        <c:axId val="37959552"/>
        <c:scaling>
          <c:orientation val="minMax"/>
        </c:scaling>
        <c:delete val="1"/>
        <c:axPos val="b"/>
        <c:tickLblPos val="none"/>
        <c:crossAx val="37961088"/>
        <c:crosses val="autoZero"/>
        <c:auto val="1"/>
        <c:lblAlgn val="ctr"/>
        <c:lblOffset val="100"/>
      </c:catAx>
      <c:valAx>
        <c:axId val="37961088"/>
        <c:scaling>
          <c:orientation val="minMax"/>
          <c:max val="1"/>
          <c:min val="0"/>
        </c:scaling>
        <c:axPos val="r"/>
        <c:numFmt formatCode="0" sourceLinked="1"/>
        <c:majorTickMark val="none"/>
        <c:tickLblPos val="none"/>
        <c:spPr>
          <a:ln w="9860">
            <a:noFill/>
          </a:ln>
        </c:spPr>
        <c:crossAx val="37959552"/>
        <c:crosses val="max"/>
        <c:crossBetween val="between"/>
        <c:majorUnit val="1"/>
      </c:valAx>
      <c:spPr>
        <a:noFill/>
        <a:ln w="25400">
          <a:noFill/>
        </a:ln>
      </c:spPr>
    </c:plotArea>
    <c:legend>
      <c:legendPos val="b"/>
      <c:spPr>
        <a:noFill/>
        <a:ln w="3287">
          <a:noFill/>
          <a:prstDash val="solid"/>
        </a:ln>
      </c:spPr>
      <c:txPr>
        <a:bodyPr/>
        <a:lstStyle/>
        <a:p>
          <a:pPr>
            <a:defRPr sz="2000" b="0" i="0" u="none" strike="noStrike" baseline="0">
              <a:solidFill>
                <a:srgbClr val="000000"/>
              </a:solidFill>
              <a:latin typeface="Helvetica Neue"/>
              <a:ea typeface="Calibri"/>
              <a:cs typeface="Calibri"/>
            </a:defRPr>
          </a:pPr>
          <a:endParaRPr lang="en-US"/>
        </a:p>
      </c:txPr>
    </c:legend>
    <c:plotVisOnly val="1"/>
    <c:dispBlanksAs val="gap"/>
  </c:chart>
  <c:spPr>
    <a:noFill/>
    <a:ln>
      <a:noFill/>
    </a:ln>
  </c:spPr>
  <c:txPr>
    <a:bodyPr/>
    <a:lstStyle/>
    <a:p>
      <a:pPr>
        <a:defRPr sz="1863" b="0" i="0" u="none" strike="noStrike" baseline="0">
          <a:solidFill>
            <a:srgbClr val="000000"/>
          </a:solidFill>
          <a:latin typeface="Calibri"/>
          <a:ea typeface="Calibri"/>
          <a:cs typeface="Calibri"/>
        </a:defRPr>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3.5663696338605319E-2"/>
          <c:y val="4.7876946593203504E-2"/>
          <c:w val="0.95391963777144195"/>
          <c:h val="0.73773810627874692"/>
        </c:manualLayout>
      </c:layout>
      <c:lineChart>
        <c:grouping val="standard"/>
        <c:ser>
          <c:idx val="0"/>
          <c:order val="0"/>
          <c:tx>
            <c:strRef>
              <c:f>Sheet1!$A$2</c:f>
              <c:strCache>
                <c:ptCount val="1"/>
                <c:pt idx="0">
                  <c:v>June 2013 Yield Curve</c:v>
                </c:pt>
              </c:strCache>
            </c:strRef>
          </c:tx>
          <c:spPr>
            <a:ln w="50800">
              <a:solidFill>
                <a:schemeClr val="accent3"/>
              </a:solidFill>
            </a:ln>
          </c:spPr>
          <c:marker>
            <c:symbol val="none"/>
          </c:marker>
          <c:dLbls>
            <c:txPr>
              <a:bodyPr/>
              <a:lstStyle/>
              <a:p>
                <a:pPr>
                  <a:defRPr>
                    <a:solidFill>
                      <a:srgbClr val="000000"/>
                    </a:solidFill>
                    <a:latin typeface="Helvetica Neue"/>
                  </a:defRPr>
                </a:pPr>
                <a:endParaRPr lang="en-US"/>
              </a:p>
            </c:txPr>
            <c:dLblPos val="t"/>
            <c:showVal val="1"/>
          </c:dLbls>
          <c:cat>
            <c:strRef>
              <c:f>Sheet1!$B$1:$L$1</c:f>
              <c:strCache>
                <c:ptCount val="11"/>
                <c:pt idx="0">
                  <c:v>1M</c:v>
                </c:pt>
                <c:pt idx="1">
                  <c:v>3M</c:v>
                </c:pt>
                <c:pt idx="2">
                  <c:v>6M</c:v>
                </c:pt>
                <c:pt idx="3">
                  <c:v>1Y</c:v>
                </c:pt>
                <c:pt idx="4">
                  <c:v>2Y</c:v>
                </c:pt>
                <c:pt idx="5">
                  <c:v>3Y</c:v>
                </c:pt>
                <c:pt idx="6">
                  <c:v>5Y</c:v>
                </c:pt>
                <c:pt idx="7">
                  <c:v>7Y</c:v>
                </c:pt>
                <c:pt idx="8">
                  <c:v>10Y</c:v>
                </c:pt>
                <c:pt idx="9">
                  <c:v>20Y</c:v>
                </c:pt>
                <c:pt idx="10">
                  <c:v>30Y</c:v>
                </c:pt>
              </c:strCache>
            </c:strRef>
          </c:cat>
          <c:val>
            <c:numRef>
              <c:f>Sheet1!$B$2:$L$2</c:f>
              <c:numCache>
                <c:formatCode>0.00%</c:formatCode>
                <c:ptCount val="11"/>
                <c:pt idx="0">
                  <c:v>3.0000000000000014E-4</c:v>
                </c:pt>
                <c:pt idx="1">
                  <c:v>5.0000000000000023E-4</c:v>
                </c:pt>
                <c:pt idx="2">
                  <c:v>9.0000000000000052E-4</c:v>
                </c:pt>
                <c:pt idx="3">
                  <c:v>1.4000000000000004E-3</c:v>
                </c:pt>
                <c:pt idx="4">
                  <c:v>3.3000000000000008E-3</c:v>
                </c:pt>
                <c:pt idx="5">
                  <c:v>5.8000000000000013E-3</c:v>
                </c:pt>
                <c:pt idx="6">
                  <c:v>1.2E-2</c:v>
                </c:pt>
                <c:pt idx="7">
                  <c:v>1.7100000000000001E-2</c:v>
                </c:pt>
                <c:pt idx="8">
                  <c:v>2.3E-2</c:v>
                </c:pt>
                <c:pt idx="9">
                  <c:v>3.0700000000000002E-2</c:v>
                </c:pt>
                <c:pt idx="10">
                  <c:v>3.4000000000000002E-2</c:v>
                </c:pt>
              </c:numCache>
            </c:numRef>
          </c:val>
          <c:smooth val="1"/>
        </c:ser>
        <c:ser>
          <c:idx val="1"/>
          <c:order val="1"/>
          <c:tx>
            <c:strRef>
              <c:f>Sheet1!$A$3</c:f>
              <c:strCache>
                <c:ptCount val="1"/>
                <c:pt idx="0">
                  <c:v>Pre-Crisis (July 2007)</c:v>
                </c:pt>
              </c:strCache>
            </c:strRef>
          </c:tx>
          <c:spPr>
            <a:ln w="50800">
              <a:solidFill>
                <a:schemeClr val="accent2"/>
              </a:solidFill>
            </a:ln>
          </c:spPr>
          <c:marker>
            <c:symbol val="none"/>
          </c:marker>
          <c:dLbls>
            <c:txPr>
              <a:bodyPr/>
              <a:lstStyle/>
              <a:p>
                <a:pPr>
                  <a:defRPr>
                    <a:solidFill>
                      <a:srgbClr val="000000"/>
                    </a:solidFill>
                    <a:latin typeface="Helvetica Neue"/>
                  </a:defRPr>
                </a:pPr>
                <a:endParaRPr lang="en-US"/>
              </a:p>
            </c:txPr>
            <c:dLblPos val="t"/>
            <c:showVal val="1"/>
          </c:dLbls>
          <c:cat>
            <c:strRef>
              <c:f>Sheet1!$B$1:$L$1</c:f>
              <c:strCache>
                <c:ptCount val="11"/>
                <c:pt idx="0">
                  <c:v>1M</c:v>
                </c:pt>
                <c:pt idx="1">
                  <c:v>3M</c:v>
                </c:pt>
                <c:pt idx="2">
                  <c:v>6M</c:v>
                </c:pt>
                <c:pt idx="3">
                  <c:v>1Y</c:v>
                </c:pt>
                <c:pt idx="4">
                  <c:v>2Y</c:v>
                </c:pt>
                <c:pt idx="5">
                  <c:v>3Y</c:v>
                </c:pt>
                <c:pt idx="6">
                  <c:v>5Y</c:v>
                </c:pt>
                <c:pt idx="7">
                  <c:v>7Y</c:v>
                </c:pt>
                <c:pt idx="8">
                  <c:v>10Y</c:v>
                </c:pt>
                <c:pt idx="9">
                  <c:v>20Y</c:v>
                </c:pt>
                <c:pt idx="10">
                  <c:v>30Y</c:v>
                </c:pt>
              </c:strCache>
            </c:strRef>
          </c:cat>
          <c:val>
            <c:numRef>
              <c:f>Sheet1!$B$3:$L$3</c:f>
              <c:numCache>
                <c:formatCode>0.00%</c:formatCode>
                <c:ptCount val="11"/>
                <c:pt idx="0">
                  <c:v>4.82E-2</c:v>
                </c:pt>
                <c:pt idx="1">
                  <c:v>4.9600000000000012E-2</c:v>
                </c:pt>
                <c:pt idx="2">
                  <c:v>5.0400000000000014E-2</c:v>
                </c:pt>
                <c:pt idx="3">
                  <c:v>4.9600000000000012E-2</c:v>
                </c:pt>
                <c:pt idx="4">
                  <c:v>4.82E-2</c:v>
                </c:pt>
                <c:pt idx="5">
                  <c:v>4.82E-2</c:v>
                </c:pt>
                <c:pt idx="6">
                  <c:v>4.8800000000000003E-2</c:v>
                </c:pt>
                <c:pt idx="7">
                  <c:v>0.05</c:v>
                </c:pt>
                <c:pt idx="8">
                  <c:v>4.930000000000001E-2</c:v>
                </c:pt>
                <c:pt idx="9">
                  <c:v>0.05</c:v>
                </c:pt>
                <c:pt idx="10">
                  <c:v>5.1900000000000002E-2</c:v>
                </c:pt>
              </c:numCache>
            </c:numRef>
          </c:val>
          <c:smooth val="1"/>
        </c:ser>
        <c:marker val="1"/>
        <c:axId val="38076416"/>
        <c:axId val="38077952"/>
      </c:lineChart>
      <c:catAx>
        <c:axId val="38076416"/>
        <c:scaling>
          <c:orientation val="minMax"/>
        </c:scaling>
        <c:axPos val="b"/>
        <c:majorTickMark val="none"/>
        <c:tickLblPos val="nextTo"/>
        <c:spPr>
          <a:ln>
            <a:solidFill>
              <a:schemeClr val="bg2"/>
            </a:solidFill>
          </a:ln>
        </c:spPr>
        <c:txPr>
          <a:bodyPr/>
          <a:lstStyle/>
          <a:p>
            <a:pPr>
              <a:defRPr sz="2200" b="0" i="0" baseline="0">
                <a:solidFill>
                  <a:srgbClr val="404040"/>
                </a:solidFill>
                <a:latin typeface="Helvetica Neue"/>
              </a:defRPr>
            </a:pPr>
            <a:endParaRPr lang="en-US"/>
          </a:p>
        </c:txPr>
        <c:crossAx val="38077952"/>
        <c:crosses val="autoZero"/>
        <c:auto val="1"/>
        <c:lblAlgn val="ctr"/>
        <c:lblOffset val="100"/>
      </c:catAx>
      <c:valAx>
        <c:axId val="38077952"/>
        <c:scaling>
          <c:orientation val="minMax"/>
          <c:max val="6.0000000000000026E-2"/>
          <c:min val="0"/>
        </c:scaling>
        <c:axPos val="l"/>
        <c:numFmt formatCode="0%" sourceLinked="0"/>
        <c:majorTickMark val="none"/>
        <c:tickLblPos val="nextTo"/>
        <c:spPr>
          <a:ln>
            <a:noFill/>
          </a:ln>
        </c:spPr>
        <c:txPr>
          <a:bodyPr/>
          <a:lstStyle/>
          <a:p>
            <a:pPr>
              <a:defRPr sz="2200" b="0" i="0" baseline="0">
                <a:solidFill>
                  <a:srgbClr val="404040"/>
                </a:solidFill>
                <a:latin typeface="Helvetica Neue"/>
              </a:defRPr>
            </a:pPr>
            <a:endParaRPr lang="en-US"/>
          </a:p>
        </c:txPr>
        <c:crossAx val="38076416"/>
        <c:crosses val="autoZero"/>
        <c:crossBetween val="between"/>
        <c:majorUnit val="2.0000000000000011E-2"/>
        <c:minorUnit val="1.0000000000000005E-2"/>
      </c:valAx>
    </c:plotArea>
    <c:legend>
      <c:legendPos val="b"/>
      <c:layout>
        <c:manualLayout>
          <c:xMode val="edge"/>
          <c:yMode val="edge"/>
          <c:x val="0.23458771514944868"/>
          <c:y val="0.94133124903504706"/>
          <c:w val="0.53459216665233766"/>
          <c:h val="5.8668761585465606E-2"/>
        </c:manualLayout>
      </c:layout>
      <c:txPr>
        <a:bodyPr/>
        <a:lstStyle/>
        <a:p>
          <a:pPr>
            <a:defRPr sz="2000" b="0" i="0" baseline="0">
              <a:solidFill>
                <a:srgbClr val="404040"/>
              </a:solidFill>
              <a:latin typeface="Helvetica Neue"/>
            </a:defRPr>
          </a:pPr>
          <a:endParaRPr lang="en-US"/>
        </a:p>
      </c:txPr>
    </c:legend>
    <c:plotVisOnly val="1"/>
    <c:dispBlanksAs val="gap"/>
  </c:chart>
  <c:txPr>
    <a:bodyPr/>
    <a:lstStyle/>
    <a:p>
      <a:pPr>
        <a:defRPr sz="18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3491973332007993E-2"/>
          <c:y val="4.1117330270566382E-2"/>
          <c:w val="0.9193896040271794"/>
          <c:h val="0.69932344573930472"/>
        </c:manualLayout>
      </c:layout>
      <c:barChart>
        <c:barDir val="col"/>
        <c:grouping val="clustered"/>
        <c:ser>
          <c:idx val="1"/>
          <c:order val="0"/>
          <c:tx>
            <c:strRef>
              <c:f>Sheet1!$A$2</c:f>
              <c:strCache>
                <c:ptCount val="1"/>
                <c:pt idx="0">
                  <c:v>Avg. Maturity</c:v>
                </c:pt>
              </c:strCache>
            </c:strRef>
          </c:tx>
          <c:spPr>
            <a:solidFill>
              <a:schemeClr val="accent3"/>
            </a:solidFill>
            <a:ln w="30462">
              <a:noFill/>
            </a:ln>
          </c:spPr>
          <c:dPt>
            <c:idx val="10"/>
            <c:spPr>
              <a:solidFill>
                <a:schemeClr val="accent5"/>
              </a:solidFill>
              <a:ln w="30462">
                <a:noFill/>
              </a:ln>
            </c:spPr>
          </c:dPt>
          <c:dLbls>
            <c:dLbl>
              <c:idx val="5"/>
              <c:layout>
                <c:manualLayout>
                  <c:x val="6.6124874833359136E-17"/>
                  <c:y val="1.6731392122965982E-2"/>
                </c:manualLayout>
              </c:layout>
              <c:dLblPos val="outEnd"/>
              <c:showVal val="1"/>
            </c:dLbl>
            <c:numFmt formatCode="#,##0.00" sourceLinked="0"/>
            <c:spPr>
              <a:noFill/>
              <a:ln w="30462">
                <a:noFill/>
              </a:ln>
            </c:spPr>
            <c:txPr>
              <a:bodyPr/>
              <a:lstStyle/>
              <a:p>
                <a:pPr>
                  <a:defRPr sz="1700" b="0" i="0" u="none" strike="noStrike" baseline="0">
                    <a:solidFill>
                      <a:srgbClr val="404040"/>
                    </a:solidFill>
                    <a:latin typeface="Helvetica Neue"/>
                    <a:ea typeface="Arial"/>
                    <a:cs typeface="Arial"/>
                  </a:defRPr>
                </a:pPr>
                <a:endParaRPr lang="en-US"/>
              </a:p>
            </c:txPr>
            <c:dLblPos val="outEnd"/>
            <c:showVal val="1"/>
          </c:dLbls>
          <c:cat>
            <c:numRef>
              <c:f>Sheet1!$B$1:$G$1</c:f>
              <c:numCache>
                <c:formatCode>General</c:formatCode>
                <c:ptCount val="6"/>
                <c:pt idx="0">
                  <c:v>2006</c:v>
                </c:pt>
                <c:pt idx="1">
                  <c:v>2007</c:v>
                </c:pt>
                <c:pt idx="2">
                  <c:v>2008</c:v>
                </c:pt>
                <c:pt idx="3">
                  <c:v>2009</c:v>
                </c:pt>
                <c:pt idx="4">
                  <c:v>2010</c:v>
                </c:pt>
                <c:pt idx="5">
                  <c:v>2011</c:v>
                </c:pt>
              </c:numCache>
            </c:numRef>
          </c:cat>
          <c:val>
            <c:numRef>
              <c:f>Sheet1!$B$2:$G$2</c:f>
              <c:numCache>
                <c:formatCode>"$"#,##0.000_);[Red]\("$"#,##0.000\)</c:formatCode>
                <c:ptCount val="6"/>
                <c:pt idx="0" formatCode="&quot;$&quot;#,##0.00_);[Red]\(&quot;$&quot;#,##0.00\)">
                  <c:v>7.3199999999999985</c:v>
                </c:pt>
                <c:pt idx="1">
                  <c:v>7.46</c:v>
                </c:pt>
                <c:pt idx="2" formatCode="&quot;$&quot;#,##0.00_);[Red]\(&quot;$&quot;#,##0.00\)">
                  <c:v>7.3</c:v>
                </c:pt>
                <c:pt idx="3" formatCode="&quot;$&quot;#,##0.00_);[Red]\(&quot;$&quot;#,##0.00\)">
                  <c:v>6.89</c:v>
                </c:pt>
                <c:pt idx="4" formatCode="&quot;$&quot;#,##0.00_);[Red]\(&quot;$&quot;#,##0.00\)">
                  <c:v>6.53</c:v>
                </c:pt>
                <c:pt idx="5" formatCode="&quot;$&quot;#,##0.00_);[Red]\(&quot;$&quot;#,##0.00\)">
                  <c:v>6.45</c:v>
                </c:pt>
              </c:numCache>
            </c:numRef>
          </c:val>
        </c:ser>
        <c:dLbls>
          <c:showVal val="1"/>
        </c:dLbls>
        <c:gapWidth val="50"/>
        <c:axId val="38221696"/>
        <c:axId val="38223232"/>
      </c:barChart>
      <c:catAx>
        <c:axId val="38221696"/>
        <c:scaling>
          <c:orientation val="minMax"/>
        </c:scaling>
        <c:axPos val="b"/>
        <c:numFmt formatCode="General" sourceLinked="1"/>
        <c:majorTickMark val="none"/>
        <c:tickLblPos val="low"/>
        <c:spPr>
          <a:ln w="9525">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8223232"/>
        <c:crosses val="autoZero"/>
        <c:lblAlgn val="ctr"/>
        <c:lblOffset val="100"/>
        <c:tickLblSkip val="1"/>
        <c:tickMarkSkip val="1"/>
      </c:catAx>
      <c:valAx>
        <c:axId val="38223232"/>
        <c:scaling>
          <c:orientation val="minMax"/>
          <c:max val="8"/>
          <c:min val="5"/>
        </c:scaling>
        <c:axPos val="l"/>
        <c:numFmt formatCode="#,##0.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8221696"/>
        <c:crosses val="autoZero"/>
        <c:crossBetween val="between"/>
        <c:majorUnit val="1"/>
        <c:minorUnit val="1"/>
      </c:val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5482796892341905E-2"/>
          <c:y val="3.9215686274509803E-2"/>
          <c:w val="0.74250832408435052"/>
          <c:h val="0.79084967320261468"/>
        </c:manualLayout>
      </c:layout>
      <c:barChart>
        <c:barDir val="bar"/>
        <c:grouping val="percentStacked"/>
        <c:ser>
          <c:idx val="0"/>
          <c:order val="0"/>
          <c:tx>
            <c:strRef>
              <c:f>Sheet1!$A$2</c:f>
              <c:strCache>
                <c:ptCount val="1"/>
                <c:pt idx="0">
                  <c:v>Under 1 year</c:v>
                </c:pt>
              </c:strCache>
            </c:strRef>
          </c:tx>
          <c:spPr>
            <a:solidFill>
              <a:schemeClr val="accent5"/>
            </a:solidFill>
            <a:ln w="45832">
              <a:noFill/>
              <a:prstDash val="solid"/>
            </a:ln>
          </c:spPr>
          <c:dLbls>
            <c:numFmt formatCode="0.0%" sourceLinked="0"/>
            <c:spPr>
              <a:noFill/>
              <a:ln w="30555">
                <a:noFill/>
              </a:ln>
            </c:spPr>
            <c:txPr>
              <a:bodyPr/>
              <a:lstStyle/>
              <a:p>
                <a:pPr>
                  <a:defRPr sz="1684" b="0" i="0" u="none" strike="noStrike" baseline="0">
                    <a:solidFill>
                      <a:srgbClr val="FFFFFF"/>
                    </a:solidFill>
                    <a:latin typeface="Arial"/>
                    <a:ea typeface="Arial"/>
                    <a:cs typeface="Arial"/>
                  </a:defRPr>
                </a:pPr>
                <a:endParaRPr lang="en-US"/>
              </a:p>
            </c:txPr>
            <c:dLblPos val="ctr"/>
            <c:showVal val="1"/>
          </c:dLbls>
          <c:cat>
            <c:strRef>
              <c:f>Sheet1!$B$1:$K$1</c:f>
              <c:strCache>
                <c:ptCount val="7"/>
                <c:pt idx="0">
                  <c:v>2006</c:v>
                </c:pt>
                <c:pt idx="1">
                  <c:v>2007</c:v>
                </c:pt>
                <c:pt idx="2">
                  <c:v>2008</c:v>
                </c:pt>
                <c:pt idx="3">
                  <c:v>2009</c:v>
                </c:pt>
                <c:pt idx="4">
                  <c:v>2010</c:v>
                </c:pt>
                <c:pt idx="5">
                  <c:v>2011</c:v>
                </c:pt>
                <c:pt idx="6">
                  <c:v>2012</c:v>
                </c:pt>
              </c:strCache>
            </c:strRef>
          </c:cat>
          <c:val>
            <c:numRef>
              <c:f>Sheet1!$B$2:$K$2</c:f>
              <c:numCache>
                <c:formatCode>0.0%</c:formatCode>
                <c:ptCount val="7"/>
                <c:pt idx="0">
                  <c:v>0.16</c:v>
                </c:pt>
                <c:pt idx="1">
                  <c:v>0.15200000000000005</c:v>
                </c:pt>
                <c:pt idx="2">
                  <c:v>0.15700000000000006</c:v>
                </c:pt>
                <c:pt idx="3">
                  <c:v>0.16200000000000001</c:v>
                </c:pt>
                <c:pt idx="4">
                  <c:v>0.16300000000000001</c:v>
                </c:pt>
                <c:pt idx="5">
                  <c:v>0.15200000000000005</c:v>
                </c:pt>
                <c:pt idx="6">
                  <c:v>0.16520000000000001</c:v>
                </c:pt>
              </c:numCache>
            </c:numRef>
          </c:val>
        </c:ser>
        <c:ser>
          <c:idx val="1"/>
          <c:order val="1"/>
          <c:tx>
            <c:strRef>
              <c:f>Sheet1!$A$3</c:f>
              <c:strCache>
                <c:ptCount val="1"/>
                <c:pt idx="0">
                  <c:v>1-5 years</c:v>
                </c:pt>
              </c:strCache>
            </c:strRef>
          </c:tx>
          <c:spPr>
            <a:solidFill>
              <a:schemeClr val="accent3"/>
            </a:solidFill>
            <a:ln w="15277">
              <a:noFill/>
              <a:prstDash val="solid"/>
            </a:ln>
          </c:spPr>
          <c:dLbls>
            <c:spPr>
              <a:noFill/>
              <a:ln w="30555">
                <a:noFill/>
              </a:ln>
            </c:spPr>
            <c:txPr>
              <a:bodyPr/>
              <a:lstStyle/>
              <a:p>
                <a:pPr>
                  <a:defRPr sz="1684" b="0" i="0" u="none" strike="noStrike" baseline="0">
                    <a:solidFill>
                      <a:srgbClr val="000000"/>
                    </a:solidFill>
                    <a:latin typeface="Arial"/>
                    <a:ea typeface="Arial"/>
                    <a:cs typeface="Arial"/>
                  </a:defRPr>
                </a:pPr>
                <a:endParaRPr lang="en-US"/>
              </a:p>
            </c:txPr>
            <c:showVal val="1"/>
          </c:dLbls>
          <c:cat>
            <c:strRef>
              <c:f>Sheet1!$B$1:$K$1</c:f>
              <c:strCache>
                <c:ptCount val="7"/>
                <c:pt idx="0">
                  <c:v>2006</c:v>
                </c:pt>
                <c:pt idx="1">
                  <c:v>2007</c:v>
                </c:pt>
                <c:pt idx="2">
                  <c:v>2008</c:v>
                </c:pt>
                <c:pt idx="3">
                  <c:v>2009</c:v>
                </c:pt>
                <c:pt idx="4">
                  <c:v>2010</c:v>
                </c:pt>
                <c:pt idx="5">
                  <c:v>2011</c:v>
                </c:pt>
                <c:pt idx="6">
                  <c:v>2012</c:v>
                </c:pt>
              </c:strCache>
            </c:strRef>
          </c:cat>
          <c:val>
            <c:numRef>
              <c:f>Sheet1!$B$3:$K$3</c:f>
              <c:numCache>
                <c:formatCode>0.0%</c:formatCode>
                <c:ptCount val="7"/>
                <c:pt idx="0">
                  <c:v>0.2950000000000001</c:v>
                </c:pt>
                <c:pt idx="1">
                  <c:v>0.3000000000000001</c:v>
                </c:pt>
                <c:pt idx="2">
                  <c:v>0.32400000000000012</c:v>
                </c:pt>
                <c:pt idx="3">
                  <c:v>0.36200000000000015</c:v>
                </c:pt>
                <c:pt idx="4">
                  <c:v>0.39500000000000013</c:v>
                </c:pt>
                <c:pt idx="5">
                  <c:v>0.41400000000000009</c:v>
                </c:pt>
                <c:pt idx="6">
                  <c:v>0.4042</c:v>
                </c:pt>
              </c:numCache>
            </c:numRef>
          </c:val>
        </c:ser>
        <c:ser>
          <c:idx val="2"/>
          <c:order val="2"/>
          <c:tx>
            <c:strRef>
              <c:f>Sheet1!$A$4</c:f>
              <c:strCache>
                <c:ptCount val="1"/>
                <c:pt idx="0">
                  <c:v>5-10 years</c:v>
                </c:pt>
              </c:strCache>
            </c:strRef>
          </c:tx>
          <c:spPr>
            <a:solidFill>
              <a:schemeClr val="accent4"/>
            </a:solidFill>
            <a:ln w="15277">
              <a:noFill/>
              <a:prstDash val="solid"/>
            </a:ln>
          </c:spPr>
          <c:dLbls>
            <c:spPr>
              <a:noFill/>
              <a:ln w="30555">
                <a:noFill/>
              </a:ln>
            </c:spPr>
            <c:txPr>
              <a:bodyPr/>
              <a:lstStyle/>
              <a:p>
                <a:pPr>
                  <a:defRPr sz="1684" b="0" i="0" u="none" strike="noStrike" baseline="0">
                    <a:solidFill>
                      <a:srgbClr val="FFFFFF"/>
                    </a:solidFill>
                    <a:latin typeface="Arial"/>
                    <a:ea typeface="Arial"/>
                    <a:cs typeface="Arial"/>
                  </a:defRPr>
                </a:pPr>
                <a:endParaRPr lang="en-US"/>
              </a:p>
            </c:txPr>
            <c:showVal val="1"/>
          </c:dLbls>
          <c:cat>
            <c:strRef>
              <c:f>Sheet1!$B$1:$K$1</c:f>
              <c:strCache>
                <c:ptCount val="7"/>
                <c:pt idx="0">
                  <c:v>2006</c:v>
                </c:pt>
                <c:pt idx="1">
                  <c:v>2007</c:v>
                </c:pt>
                <c:pt idx="2">
                  <c:v>2008</c:v>
                </c:pt>
                <c:pt idx="3">
                  <c:v>2009</c:v>
                </c:pt>
                <c:pt idx="4">
                  <c:v>2010</c:v>
                </c:pt>
                <c:pt idx="5">
                  <c:v>2011</c:v>
                </c:pt>
                <c:pt idx="6">
                  <c:v>2012</c:v>
                </c:pt>
              </c:strCache>
            </c:strRef>
          </c:cat>
          <c:val>
            <c:numRef>
              <c:f>Sheet1!$B$4:$K$4</c:f>
              <c:numCache>
                <c:formatCode>0.0%</c:formatCode>
                <c:ptCount val="7"/>
                <c:pt idx="0">
                  <c:v>0.34100000000000008</c:v>
                </c:pt>
                <c:pt idx="1">
                  <c:v>0.33800000000000013</c:v>
                </c:pt>
                <c:pt idx="2">
                  <c:v>0.31200000000000011</c:v>
                </c:pt>
                <c:pt idx="3">
                  <c:v>0.28700000000000009</c:v>
                </c:pt>
                <c:pt idx="4">
                  <c:v>0.26700000000000002</c:v>
                </c:pt>
                <c:pt idx="5">
                  <c:v>0.26800000000000002</c:v>
                </c:pt>
                <c:pt idx="6">
                  <c:v>0.27590000000000009</c:v>
                </c:pt>
              </c:numCache>
            </c:numRef>
          </c:val>
        </c:ser>
        <c:ser>
          <c:idx val="3"/>
          <c:order val="3"/>
          <c:tx>
            <c:strRef>
              <c:f>Sheet1!$A$5</c:f>
              <c:strCache>
                <c:ptCount val="1"/>
                <c:pt idx="0">
                  <c:v>10-20 years</c:v>
                </c:pt>
              </c:strCache>
            </c:strRef>
          </c:tx>
          <c:spPr>
            <a:solidFill>
              <a:schemeClr val="accent2"/>
            </a:solidFill>
            <a:ln w="15277">
              <a:noFill/>
              <a:prstDash val="solid"/>
            </a:ln>
          </c:spPr>
          <c:dLbls>
            <c:spPr>
              <a:noFill/>
              <a:ln w="30555">
                <a:noFill/>
              </a:ln>
            </c:spPr>
            <c:txPr>
              <a:bodyPr/>
              <a:lstStyle/>
              <a:p>
                <a:pPr>
                  <a:defRPr sz="1684" b="0" i="0" u="none" strike="noStrike" baseline="0">
                    <a:solidFill>
                      <a:srgbClr val="FFFFFF"/>
                    </a:solidFill>
                    <a:latin typeface="Arial"/>
                    <a:ea typeface="Arial"/>
                    <a:cs typeface="Arial"/>
                  </a:defRPr>
                </a:pPr>
                <a:endParaRPr lang="en-US"/>
              </a:p>
            </c:txPr>
            <c:showVal val="1"/>
          </c:dLbls>
          <c:cat>
            <c:strRef>
              <c:f>Sheet1!$B$1:$K$1</c:f>
              <c:strCache>
                <c:ptCount val="7"/>
                <c:pt idx="0">
                  <c:v>2006</c:v>
                </c:pt>
                <c:pt idx="1">
                  <c:v>2007</c:v>
                </c:pt>
                <c:pt idx="2">
                  <c:v>2008</c:v>
                </c:pt>
                <c:pt idx="3">
                  <c:v>2009</c:v>
                </c:pt>
                <c:pt idx="4">
                  <c:v>2010</c:v>
                </c:pt>
                <c:pt idx="5">
                  <c:v>2011</c:v>
                </c:pt>
                <c:pt idx="6">
                  <c:v>2012</c:v>
                </c:pt>
              </c:strCache>
            </c:strRef>
          </c:cat>
          <c:val>
            <c:numRef>
              <c:f>Sheet1!$B$5:$K$5</c:f>
              <c:numCache>
                <c:formatCode>0.0%</c:formatCode>
                <c:ptCount val="7"/>
                <c:pt idx="0">
                  <c:v>0.13100000000000001</c:v>
                </c:pt>
                <c:pt idx="1">
                  <c:v>0.129</c:v>
                </c:pt>
                <c:pt idx="2">
                  <c:v>0.127</c:v>
                </c:pt>
                <c:pt idx="3">
                  <c:v>0.11700000000000002</c:v>
                </c:pt>
                <c:pt idx="4">
                  <c:v>0.111</c:v>
                </c:pt>
                <c:pt idx="5">
                  <c:v>0.10299999999999998</c:v>
                </c:pt>
                <c:pt idx="6">
                  <c:v>9.7800000000000026E-2</c:v>
                </c:pt>
              </c:numCache>
            </c:numRef>
          </c:val>
        </c:ser>
        <c:ser>
          <c:idx val="4"/>
          <c:order val="4"/>
          <c:tx>
            <c:strRef>
              <c:f>Sheet1!$A$6</c:f>
              <c:strCache>
                <c:ptCount val="1"/>
                <c:pt idx="0">
                  <c:v>Over 20 years</c:v>
                </c:pt>
              </c:strCache>
            </c:strRef>
          </c:tx>
          <c:spPr>
            <a:solidFill>
              <a:srgbClr val="016A99"/>
            </a:solidFill>
            <a:ln w="15277">
              <a:noFill/>
              <a:prstDash val="solid"/>
            </a:ln>
          </c:spPr>
          <c:dLbls>
            <c:spPr>
              <a:noFill/>
              <a:ln w="30555">
                <a:noFill/>
              </a:ln>
            </c:spPr>
            <c:txPr>
              <a:bodyPr/>
              <a:lstStyle/>
              <a:p>
                <a:pPr>
                  <a:defRPr sz="1684" b="0" i="0" u="none" strike="noStrike" baseline="0">
                    <a:solidFill>
                      <a:schemeClr val="bg1"/>
                    </a:solidFill>
                    <a:latin typeface="Arial"/>
                    <a:ea typeface="Arial"/>
                    <a:cs typeface="Arial"/>
                  </a:defRPr>
                </a:pPr>
                <a:endParaRPr lang="en-US"/>
              </a:p>
            </c:txPr>
            <c:showVal val="1"/>
          </c:dLbls>
          <c:cat>
            <c:strRef>
              <c:f>Sheet1!$B$1:$K$1</c:f>
              <c:strCache>
                <c:ptCount val="7"/>
                <c:pt idx="0">
                  <c:v>2006</c:v>
                </c:pt>
                <c:pt idx="1">
                  <c:v>2007</c:v>
                </c:pt>
                <c:pt idx="2">
                  <c:v>2008</c:v>
                </c:pt>
                <c:pt idx="3">
                  <c:v>2009</c:v>
                </c:pt>
                <c:pt idx="4">
                  <c:v>2010</c:v>
                </c:pt>
                <c:pt idx="5">
                  <c:v>2011</c:v>
                </c:pt>
                <c:pt idx="6">
                  <c:v>2012</c:v>
                </c:pt>
              </c:strCache>
            </c:strRef>
          </c:cat>
          <c:val>
            <c:numRef>
              <c:f>Sheet1!$B$6:$K$6</c:f>
              <c:numCache>
                <c:formatCode>0.0%</c:formatCode>
                <c:ptCount val="7"/>
                <c:pt idx="0">
                  <c:v>7.3999999999999996E-2</c:v>
                </c:pt>
                <c:pt idx="1">
                  <c:v>8.1000000000000003E-2</c:v>
                </c:pt>
                <c:pt idx="2">
                  <c:v>8.1000000000000003E-2</c:v>
                </c:pt>
                <c:pt idx="3">
                  <c:v>7.3000000000000009E-2</c:v>
                </c:pt>
                <c:pt idx="4">
                  <c:v>6.4000000000000029E-2</c:v>
                </c:pt>
                <c:pt idx="5">
                  <c:v>6.3E-2</c:v>
                </c:pt>
                <c:pt idx="6">
                  <c:v>5.6899999999999999E-2</c:v>
                </c:pt>
              </c:numCache>
            </c:numRef>
          </c:val>
        </c:ser>
        <c:dLbls>
          <c:showVal val="1"/>
        </c:dLbls>
        <c:gapWidth val="60"/>
        <c:overlap val="100"/>
        <c:axId val="38322176"/>
        <c:axId val="38323712"/>
      </c:barChart>
      <c:catAx>
        <c:axId val="38322176"/>
        <c:scaling>
          <c:orientation val="minMax"/>
        </c:scaling>
        <c:axPos val="l"/>
        <c:numFmt formatCode="@" sourceLinked="1"/>
        <c:majorTickMark val="none"/>
        <c:tickLblPos val="nextTo"/>
        <c:spPr>
          <a:ln w="15277">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8323712"/>
        <c:crossesAt val="0"/>
        <c:auto val="1"/>
        <c:lblAlgn val="ctr"/>
        <c:lblOffset val="20"/>
        <c:tickLblSkip val="1"/>
        <c:tickMarkSkip val="1"/>
      </c:catAx>
      <c:valAx>
        <c:axId val="38323712"/>
        <c:scaling>
          <c:orientation val="minMax"/>
          <c:max val="1"/>
          <c:min val="0"/>
        </c:scaling>
        <c:axPos val="b"/>
        <c:majorGridlines>
          <c:spPr>
            <a:ln w="3819">
              <a:solidFill>
                <a:srgbClr val="404040"/>
              </a:solidFill>
              <a:prstDash val="solid"/>
            </a:ln>
          </c:spPr>
        </c:majorGridlines>
        <c:numFmt formatCode="0%" sourceLinked="0"/>
        <c:tickLblPos val="nextTo"/>
        <c:spPr>
          <a:ln w="50800">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8322176"/>
        <c:crossesAt val="1"/>
        <c:crossBetween val="between"/>
        <c:majorUnit val="0.2"/>
        <c:minorUnit val="2.0000000000000009E-3"/>
      </c:valAx>
      <c:spPr>
        <a:noFill/>
        <a:ln w="30555">
          <a:noFill/>
        </a:ln>
      </c:spPr>
    </c:plotArea>
    <c:legend>
      <c:legendPos val="r"/>
      <c:layout>
        <c:manualLayout>
          <c:xMode val="edge"/>
          <c:yMode val="edge"/>
          <c:x val="0.83684794672586038"/>
          <c:y val="0.18779057388948037"/>
          <c:w val="0.15982241953385129"/>
          <c:h val="0.47270435668702776"/>
        </c:manualLayout>
      </c:layout>
      <c:spPr>
        <a:noFill/>
        <a:ln w="3819">
          <a:noFill/>
          <a:prstDash val="solid"/>
        </a:ln>
      </c:spPr>
      <c:txPr>
        <a:bodyPr/>
        <a:lstStyle/>
        <a:p>
          <a:pPr>
            <a:defRPr sz="2200" b="0" i="0" u="none" strike="noStrike" baseline="0">
              <a:solidFill>
                <a:srgbClr val="404040"/>
              </a:solidFill>
              <a:latin typeface="Helvetica Neue"/>
              <a:ea typeface="Arial"/>
              <a:cs typeface="Arial"/>
            </a:defRPr>
          </a:pPr>
          <a:endParaRPr lang="en-US"/>
        </a:p>
      </c:txPr>
    </c:legend>
    <c:plotVisOnly val="1"/>
    <c:dispBlanksAs val="gap"/>
  </c:chart>
  <c:spPr>
    <a:noFill/>
    <a:ln>
      <a:noFill/>
    </a:ln>
  </c:spPr>
  <c:txPr>
    <a:bodyPr/>
    <a:lstStyle/>
    <a:p>
      <a:pPr>
        <a:defRPr sz="1684" b="0" i="0" u="none" strike="noStrike" baseline="0">
          <a:solidFill>
            <a:schemeClr val="tx1"/>
          </a:solidFill>
          <a:latin typeface="Arial"/>
          <a:ea typeface="Arial"/>
          <a:cs typeface="Arial"/>
        </a:defRPr>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3491973332007993E-2"/>
          <c:y val="4.1117330270566382E-2"/>
          <c:w val="0.9193896040271794"/>
          <c:h val="0.69932344573930472"/>
        </c:manualLayout>
      </c:layout>
      <c:barChart>
        <c:barDir val="col"/>
        <c:grouping val="clustered"/>
        <c:ser>
          <c:idx val="1"/>
          <c:order val="0"/>
          <c:tx>
            <c:strRef>
              <c:f>Sheet1!$A$2</c:f>
              <c:strCache>
                <c:ptCount val="1"/>
              </c:strCache>
            </c:strRef>
          </c:tx>
          <c:spPr>
            <a:solidFill>
              <a:schemeClr val="accent3"/>
            </a:solidFill>
            <a:ln w="30462">
              <a:noFill/>
            </a:ln>
          </c:spPr>
          <c:dPt>
            <c:idx val="10"/>
            <c:spPr>
              <a:solidFill>
                <a:schemeClr val="accent5"/>
              </a:solidFill>
              <a:ln w="30462">
                <a:noFill/>
              </a:ln>
            </c:spPr>
          </c:dPt>
          <c:dLbls>
            <c:dLbl>
              <c:idx val="5"/>
              <c:layout>
                <c:manualLayout>
                  <c:x val="6.6124874833359136E-17"/>
                  <c:y val="1.6731392122965982E-2"/>
                </c:manualLayout>
              </c:layout>
              <c:dLblPos val="outEnd"/>
              <c:showVal val="1"/>
            </c:dLbl>
            <c:numFmt formatCode="0.00%" sourceLinked="0"/>
            <c:spPr>
              <a:noFill/>
              <a:ln w="30462">
                <a:noFill/>
              </a:ln>
            </c:spPr>
            <c:txPr>
              <a:bodyPr/>
              <a:lstStyle/>
              <a:p>
                <a:pPr>
                  <a:defRPr sz="1700" b="0" i="0" u="none" strike="noStrike" baseline="0">
                    <a:solidFill>
                      <a:srgbClr val="404040"/>
                    </a:solidFill>
                    <a:latin typeface="Helvetica Neue"/>
                    <a:ea typeface="Arial"/>
                    <a:cs typeface="Arial"/>
                  </a:defRPr>
                </a:pPr>
                <a:endParaRPr lang="en-US"/>
              </a:p>
            </c:txPr>
            <c:dLblPos val="outEnd"/>
            <c:showVal val="1"/>
          </c:dLbls>
          <c:cat>
            <c:numRef>
              <c:f>Sheet1!$B$1:$K$1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Sheet1!$B$2:$K$2</c:f>
              <c:numCache>
                <c:formatCode>"$"#,##0.000_);[Red]\("$"#,##0.000\)</c:formatCode>
                <c:ptCount val="10"/>
                <c:pt idx="0" formatCode="0.00%">
                  <c:v>2.6900000000000007E-2</c:v>
                </c:pt>
                <c:pt idx="1">
                  <c:v>2.1000000000000008E-2</c:v>
                </c:pt>
                <c:pt idx="2" formatCode="0.00%">
                  <c:v>2.1700000000000001E-2</c:v>
                </c:pt>
                <c:pt idx="3" formatCode="0.00%">
                  <c:v>1.9800000000000009E-2</c:v>
                </c:pt>
                <c:pt idx="4" formatCode="0.00%">
                  <c:v>2.0400000000000001E-2</c:v>
                </c:pt>
                <c:pt idx="5" formatCode="0.00%">
                  <c:v>2.2700000000000001E-2</c:v>
                </c:pt>
                <c:pt idx="6" formatCode="0.00%">
                  <c:v>2.5800000000000007E-2</c:v>
                </c:pt>
                <c:pt idx="7" formatCode="0.00%">
                  <c:v>3.0700000000000002E-2</c:v>
                </c:pt>
                <c:pt idx="8" formatCode="0.00%">
                  <c:v>3.100000000000001E-2</c:v>
                </c:pt>
                <c:pt idx="9" formatCode="0.00%">
                  <c:v>4.0700000000000014E-2</c:v>
                </c:pt>
              </c:numCache>
            </c:numRef>
          </c:val>
        </c:ser>
        <c:dLbls>
          <c:showVal val="1"/>
        </c:dLbls>
        <c:gapWidth val="50"/>
        <c:axId val="38340480"/>
        <c:axId val="38342016"/>
      </c:barChart>
      <c:catAx>
        <c:axId val="38340480"/>
        <c:scaling>
          <c:orientation val="minMax"/>
        </c:scaling>
        <c:axPos val="b"/>
        <c:numFmt formatCode="General" sourceLinked="1"/>
        <c:majorTickMark val="none"/>
        <c:tickLblPos val="low"/>
        <c:spPr>
          <a:ln w="9525">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8342016"/>
        <c:crosses val="autoZero"/>
        <c:lblAlgn val="ctr"/>
        <c:lblOffset val="100"/>
        <c:tickLblSkip val="1"/>
        <c:tickMarkSkip val="1"/>
      </c:catAx>
      <c:valAx>
        <c:axId val="38342016"/>
        <c:scaling>
          <c:orientation val="minMax"/>
          <c:max val="4.5000000000000012E-2"/>
          <c:min val="1.5000000000000006E-2"/>
        </c:scaling>
        <c:axPos val="l"/>
        <c:numFmt formatCode="0.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8340480"/>
        <c:crosses val="autoZero"/>
        <c:crossBetween val="between"/>
        <c:majorUnit val="5.0000000000000027E-3"/>
        <c:minorUnit val="5.0000000000000027E-3"/>
      </c:val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5196385335969373E-2"/>
          <c:y val="0.13528686938709344"/>
          <c:w val="0.92145721459190155"/>
          <c:h val="0.45454534272816244"/>
        </c:manualLayout>
      </c:layout>
      <c:barChart>
        <c:barDir val="col"/>
        <c:grouping val="clustered"/>
        <c:ser>
          <c:idx val="1"/>
          <c:order val="0"/>
          <c:tx>
            <c:strRef>
              <c:f>Sheet1!$A$2</c:f>
              <c:strCache>
                <c:ptCount val="1"/>
                <c:pt idx="0">
                  <c:v>Realized Cap Gains</c:v>
                </c:pt>
              </c:strCache>
            </c:strRef>
          </c:tx>
          <c:spPr>
            <a:solidFill>
              <a:schemeClr val="accent5"/>
            </a:solidFill>
            <a:ln w="30462">
              <a:noFill/>
            </a:ln>
          </c:spPr>
          <c:dPt>
            <c:idx val="0"/>
            <c:spPr>
              <a:solidFill>
                <a:schemeClr val="accent3"/>
              </a:solidFill>
              <a:ln w="30462">
                <a:noFill/>
              </a:ln>
            </c:spPr>
          </c:dPt>
          <c:dPt>
            <c:idx val="3"/>
            <c:spPr>
              <a:solidFill>
                <a:schemeClr val="accent3"/>
              </a:solidFill>
              <a:ln w="30462">
                <a:noFill/>
              </a:ln>
            </c:spPr>
          </c:dPt>
          <c:dLbls>
            <c:dLbl>
              <c:idx val="5"/>
              <c:layout>
                <c:manualLayout>
                  <c:x val="6.6124874833359136E-17"/>
                  <c:y val="1.6731392122965982E-2"/>
                </c:manualLayout>
              </c:layout>
              <c:dLblPos val="outEnd"/>
              <c:showVal val="1"/>
            </c:dLbl>
            <c:numFmt formatCode="0.0%" sourceLinked="0"/>
            <c:spPr>
              <a:noFill/>
              <a:ln w="30462">
                <a:noFill/>
              </a:ln>
            </c:spPr>
            <c:txPr>
              <a:bodyPr rot="-5400000" vert="horz"/>
              <a:lstStyle/>
              <a:p>
                <a:pPr>
                  <a:defRPr sz="1700" b="0" i="0" u="none" strike="noStrike" baseline="0">
                    <a:solidFill>
                      <a:srgbClr val="404040"/>
                    </a:solidFill>
                    <a:latin typeface="Helvetica Neue"/>
                    <a:ea typeface="Arial"/>
                    <a:cs typeface="Arial"/>
                  </a:defRPr>
                </a:pPr>
                <a:endParaRPr lang="en-US"/>
              </a:p>
            </c:txPr>
            <c:dLblPos val="outEnd"/>
            <c:showVal val="1"/>
          </c:dLbls>
          <c:cat>
            <c:strRef>
              <c:f>Sheet1!$B$1:$O$1</c:f>
              <c:strCache>
                <c:ptCount val="14"/>
                <c:pt idx="0">
                  <c:v>Personal Lines</c:v>
                </c:pt>
                <c:pt idx="1">
                  <c:v>Pvt Pass Auto</c:v>
                </c:pt>
                <c:pt idx="2">
                  <c:v>Pers Prop</c:v>
                </c:pt>
                <c:pt idx="3">
                  <c:v>Commercial</c:v>
                </c:pt>
                <c:pt idx="4">
                  <c:v>Comml Auto</c:v>
                </c:pt>
                <c:pt idx="5">
                  <c:v>Credit</c:v>
                </c:pt>
                <c:pt idx="6">
                  <c:v>Comm Prop</c:v>
                </c:pt>
                <c:pt idx="7">
                  <c:v>Comm Cas</c:v>
                </c:pt>
                <c:pt idx="8">
                  <c:v>Fidelity/Surety</c:v>
                </c:pt>
                <c:pt idx="9">
                  <c:v>Warranty</c:v>
                </c:pt>
                <c:pt idx="10">
                  <c:v>Surplus Lines</c:v>
                </c:pt>
                <c:pt idx="11">
                  <c:v>Med Mal</c:v>
                </c:pt>
                <c:pt idx="12">
                  <c:v>WC</c:v>
                </c:pt>
                <c:pt idx="13">
                  <c:v>Reinsurance**</c:v>
                </c:pt>
              </c:strCache>
            </c:strRef>
          </c:cat>
          <c:val>
            <c:numRef>
              <c:f>Sheet1!$B$2:$O$2</c:f>
              <c:numCache>
                <c:formatCode>0.00%</c:formatCode>
                <c:ptCount val="14"/>
                <c:pt idx="0">
                  <c:v>-1.7999999999999999E-2</c:v>
                </c:pt>
                <c:pt idx="1">
                  <c:v>-1.7999999999999999E-2</c:v>
                </c:pt>
                <c:pt idx="2" formatCode="&quot;$&quot;#,##0.000_);[Red]\(&quot;$&quot;#,##0.000\)">
                  <c:v>-2.0000000000000007E-2</c:v>
                </c:pt>
                <c:pt idx="3">
                  <c:v>-3.5999999999999997E-2</c:v>
                </c:pt>
                <c:pt idx="4">
                  <c:v>-1.9000000000000006E-2</c:v>
                </c:pt>
                <c:pt idx="5">
                  <c:v>-2.1000000000000008E-2</c:v>
                </c:pt>
                <c:pt idx="6">
                  <c:v>-3.100000000000001E-2</c:v>
                </c:pt>
                <c:pt idx="7">
                  <c:v>-3.3000000000000002E-2</c:v>
                </c:pt>
                <c:pt idx="8">
                  <c:v>-3.3000000000000002E-2</c:v>
                </c:pt>
                <c:pt idx="9">
                  <c:v>-3.6999999999999998E-2</c:v>
                </c:pt>
                <c:pt idx="10">
                  <c:v>-4.3000000000000003E-2</c:v>
                </c:pt>
                <c:pt idx="11">
                  <c:v>-5.1999999999999998E-2</c:v>
                </c:pt>
                <c:pt idx="12" formatCode="&quot;$&quot;#,##0.00_);[Red]\(&quot;$&quot;#,##0.00\)">
                  <c:v>-5.7000000000000016E-2</c:v>
                </c:pt>
                <c:pt idx="13" formatCode="&quot;$&quot;#,##0.00_);[Red]\(&quot;$&quot;#,##0.00\)">
                  <c:v>-7.3000000000000009E-2</c:v>
                </c:pt>
              </c:numCache>
            </c:numRef>
          </c:val>
        </c:ser>
        <c:dLbls>
          <c:showVal val="1"/>
        </c:dLbls>
        <c:gapWidth val="50"/>
        <c:axId val="38446976"/>
        <c:axId val="38448512"/>
      </c:barChart>
      <c:catAx>
        <c:axId val="38446976"/>
        <c:scaling>
          <c:orientation val="minMax"/>
        </c:scaling>
        <c:axPos val="b"/>
        <c:numFmt formatCode="General" sourceLinked="1"/>
        <c:majorTickMark val="none"/>
        <c:tickLblPos val="high"/>
        <c:spPr>
          <a:ln w="9525">
            <a:solidFill>
              <a:srgbClr val="404040"/>
            </a:solidFill>
            <a:prstDash val="solid"/>
          </a:ln>
        </c:spPr>
        <c:txPr>
          <a:bodyPr rot="-5400000" vert="horz"/>
          <a:lstStyle/>
          <a:p>
            <a:pPr>
              <a:defRPr sz="2000" b="0" i="0" u="none" strike="noStrike" baseline="0">
                <a:solidFill>
                  <a:srgbClr val="404040"/>
                </a:solidFill>
                <a:latin typeface="Helvetica Neue"/>
                <a:ea typeface="Arial"/>
                <a:cs typeface="Arial"/>
              </a:defRPr>
            </a:pPr>
            <a:endParaRPr lang="en-US"/>
          </a:p>
        </c:txPr>
        <c:crossAx val="38448512"/>
        <c:crosses val="autoZero"/>
        <c:lblAlgn val="ctr"/>
        <c:lblOffset val="0"/>
        <c:tickLblSkip val="1"/>
        <c:tickMarkSkip val="1"/>
      </c:catAx>
      <c:valAx>
        <c:axId val="38448512"/>
        <c:scaling>
          <c:orientation val="minMax"/>
          <c:max val="0"/>
          <c:min val="-8.0000000000000043E-2"/>
        </c:scaling>
        <c:axPos val="l"/>
        <c:numFmt formatCode="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8446976"/>
        <c:crosses val="autoZero"/>
        <c:crossBetween val="between"/>
        <c:majorUnit val="2.0000000000000011E-2"/>
        <c:minorUnit val="1.0000000000000007E-3"/>
      </c:val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3491973332007993E-2"/>
          <c:y val="4.1117330270566382E-2"/>
          <c:w val="0.9193896040271794"/>
          <c:h val="0.69932344573930472"/>
        </c:manualLayout>
      </c:layout>
      <c:barChart>
        <c:barDir val="col"/>
        <c:grouping val="clustered"/>
        <c:ser>
          <c:idx val="1"/>
          <c:order val="0"/>
          <c:tx>
            <c:strRef>
              <c:f>Sheet1!$A$2</c:f>
              <c:strCache>
                <c:ptCount val="1"/>
                <c:pt idx="0">
                  <c:v>CPI-U % Change</c:v>
                </c:pt>
              </c:strCache>
            </c:strRef>
          </c:tx>
          <c:spPr>
            <a:solidFill>
              <a:schemeClr val="accent3"/>
            </a:solidFill>
            <a:ln w="30462">
              <a:noFill/>
            </a:ln>
          </c:spPr>
          <c:dPt>
            <c:idx val="19"/>
            <c:spPr>
              <a:solidFill>
                <a:schemeClr val="accent5"/>
              </a:solidFill>
              <a:ln w="30462">
                <a:noFill/>
              </a:ln>
            </c:spPr>
          </c:dPt>
          <c:dLbls>
            <c:dLbl>
              <c:idx val="5"/>
              <c:layout>
                <c:manualLayout>
                  <c:x val="6.6124874833359136E-17"/>
                  <c:y val="1.6731392122965982E-2"/>
                </c:manualLayout>
              </c:layout>
              <c:dLblPos val="outEnd"/>
              <c:showVal val="1"/>
            </c:dLbl>
            <c:numFmt formatCode="&quot;$&quot;#,##0.0" sourceLinked="0"/>
            <c:spPr>
              <a:noFill/>
              <a:ln w="30462">
                <a:noFill/>
              </a:ln>
            </c:spPr>
            <c:txPr>
              <a:bodyPr/>
              <a:lstStyle/>
              <a:p>
                <a:pPr>
                  <a:defRPr sz="1700" b="0" i="0" u="none" strike="noStrike" baseline="0">
                    <a:solidFill>
                      <a:srgbClr val="404040"/>
                    </a:solidFill>
                    <a:latin typeface="Helvetica Neue"/>
                    <a:ea typeface="Arial"/>
                    <a:cs typeface="Arial"/>
                  </a:defRPr>
                </a:pPr>
                <a:endParaRPr lang="en-US"/>
              </a:p>
            </c:txPr>
            <c:dLblPos val="outEnd"/>
            <c:showVal val="1"/>
          </c:dLbls>
          <c:cat>
            <c:strRef>
              <c:f>Sheet1!$B$1:$Z$1</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13F</c:v>
                </c:pt>
                <c:pt idx="24">
                  <c:v>14F</c:v>
                </c:pt>
              </c:strCache>
            </c:strRef>
          </c:cat>
          <c:val>
            <c:numRef>
              <c:f>Sheet1!$B$2:$Z$2</c:f>
              <c:numCache>
                <c:formatCode>"$"#,##0.000_);[Red]\("$"#,##0.000\)</c:formatCode>
                <c:ptCount val="25"/>
                <c:pt idx="0" formatCode="&quot;$&quot;#,##0.00_);[Red]\(&quot;$&quot;#,##0.00\)">
                  <c:v>4.9000000000000004</c:v>
                </c:pt>
                <c:pt idx="1">
                  <c:v>5.0999999999999996</c:v>
                </c:pt>
                <c:pt idx="2" formatCode="&quot;$&quot;#,##0.00_);[Red]\(&quot;$&quot;#,##0.00\)">
                  <c:v>3</c:v>
                </c:pt>
                <c:pt idx="3" formatCode="&quot;$&quot;#,##0.00_);[Red]\(&quot;$&quot;#,##0.00\)">
                  <c:v>3.2</c:v>
                </c:pt>
                <c:pt idx="4" formatCode="&quot;$&quot;#,##0.00_);[Red]\(&quot;$&quot;#,##0.00\)">
                  <c:v>2.4</c:v>
                </c:pt>
                <c:pt idx="5" formatCode="&quot;$&quot;#,##0.00_);[Red]\(&quot;$&quot;#,##0.00\)">
                  <c:v>2.9</c:v>
                </c:pt>
                <c:pt idx="6" formatCode="&quot;$&quot;#,##0.00_);[Red]\(&quot;$&quot;#,##0.00\)">
                  <c:v>2.8</c:v>
                </c:pt>
                <c:pt idx="7" formatCode="&quot;$&quot;#,##0.00_);[Red]\(&quot;$&quot;#,##0.00\)">
                  <c:v>2.6</c:v>
                </c:pt>
                <c:pt idx="8" formatCode="&quot;$&quot;#,##0.00_);[Red]\(&quot;$&quot;#,##0.00\)">
                  <c:v>1.5</c:v>
                </c:pt>
                <c:pt idx="9" formatCode="&quot;$&quot;#,##0.00_);[Red]\(&quot;$&quot;#,##0.00\)">
                  <c:v>1.9000000000000001</c:v>
                </c:pt>
                <c:pt idx="10" formatCode="&quot;$&quot;#,##0.00_);[Red]\(&quot;$&quot;#,##0.00\)">
                  <c:v>3.3</c:v>
                </c:pt>
                <c:pt idx="11" formatCode="&quot;$&quot;#,##0.00_);[Red]\(&quot;$&quot;#,##0.00\)">
                  <c:v>3.4</c:v>
                </c:pt>
                <c:pt idx="12" formatCode="&quot;$&quot;#,##0.00_);[Red]\(&quot;$&quot;#,##0.00\)">
                  <c:v>1.3</c:v>
                </c:pt>
                <c:pt idx="13" formatCode="&quot;$&quot;#,##0.00_);[Red]\(&quot;$&quot;#,##0.00\)">
                  <c:v>2.5</c:v>
                </c:pt>
                <c:pt idx="14" formatCode="&quot;$&quot;#,##0.00_);[Red]\(&quot;$&quot;#,##0.00\)">
                  <c:v>2.2999999999999998</c:v>
                </c:pt>
                <c:pt idx="15" formatCode="&quot;$&quot;#,##0.00_);[Red]\(&quot;$&quot;#,##0.00\)">
                  <c:v>3</c:v>
                </c:pt>
                <c:pt idx="16" formatCode="&quot;$&quot;#,##0.00_);[Red]\(&quot;$&quot;#,##0.00\)">
                  <c:v>3.8</c:v>
                </c:pt>
                <c:pt idx="17" formatCode="&quot;$&quot;#,##0.00_);[Red]\(&quot;$&quot;#,##0.00\)">
                  <c:v>2.8</c:v>
                </c:pt>
                <c:pt idx="18" formatCode="&quot;$&quot;#,##0.00_);[Red]\(&quot;$&quot;#,##0.00\)">
                  <c:v>3.8</c:v>
                </c:pt>
                <c:pt idx="19" formatCode="&quot;$&quot;#,##0.00_);[Red]\(&quot;$&quot;#,##0.00\)">
                  <c:v>-0.4</c:v>
                </c:pt>
                <c:pt idx="20" formatCode="General">
                  <c:v>1.6</c:v>
                </c:pt>
                <c:pt idx="21" formatCode="General">
                  <c:v>3.2</c:v>
                </c:pt>
                <c:pt idx="22" formatCode="General">
                  <c:v>2.1</c:v>
                </c:pt>
                <c:pt idx="23" formatCode="General">
                  <c:v>1.5</c:v>
                </c:pt>
                <c:pt idx="24" formatCode="General">
                  <c:v>1.9000000000000001</c:v>
                </c:pt>
              </c:numCache>
            </c:numRef>
          </c:val>
        </c:ser>
        <c:dLbls>
          <c:showVal val="1"/>
        </c:dLbls>
        <c:gapWidth val="50"/>
        <c:axId val="38524416"/>
        <c:axId val="38525952"/>
      </c:barChart>
      <c:catAx>
        <c:axId val="38524416"/>
        <c:scaling>
          <c:orientation val="minMax"/>
        </c:scaling>
        <c:axPos val="b"/>
        <c:numFmt formatCode="yy" sourceLinked="0"/>
        <c:majorTickMark val="none"/>
        <c:tickLblPos val="low"/>
        <c:spPr>
          <a:ln w="9525">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8525952"/>
        <c:crosses val="autoZero"/>
        <c:lblAlgn val="ctr"/>
        <c:lblOffset val="100"/>
        <c:tickLblSkip val="1"/>
        <c:tickMarkSkip val="1"/>
      </c:catAx>
      <c:valAx>
        <c:axId val="38525952"/>
        <c:scaling>
          <c:orientation val="minMax"/>
          <c:max val="6"/>
          <c:min val="-1"/>
        </c:scaling>
        <c:axPos val="l"/>
        <c:numFmt formatCode="#,##0.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8524416"/>
        <c:crosses val="autoZero"/>
        <c:crossBetween val="between"/>
        <c:majorUnit val="1"/>
        <c:minorUnit val="1"/>
      </c:val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3491973332007993E-2"/>
          <c:y val="4.1117330270566382E-2"/>
          <c:w val="0.9193896040271794"/>
          <c:h val="0.69932344573930472"/>
        </c:manualLayout>
      </c:layout>
      <c:barChart>
        <c:barDir val="col"/>
        <c:grouping val="clustered"/>
        <c:ser>
          <c:idx val="1"/>
          <c:order val="0"/>
          <c:tx>
            <c:strRef>
              <c:f>Sheet1!$A$2</c:f>
              <c:strCache>
                <c:ptCount val="1"/>
                <c:pt idx="0">
                  <c:v>Investment Income</c:v>
                </c:pt>
              </c:strCache>
            </c:strRef>
          </c:tx>
          <c:spPr>
            <a:solidFill>
              <a:schemeClr val="accent3"/>
            </a:solidFill>
            <a:ln w="30462">
              <a:noFill/>
            </a:ln>
          </c:spPr>
          <c:dPt>
            <c:idx val="13"/>
            <c:spPr>
              <a:solidFill>
                <a:schemeClr val="accent5"/>
              </a:solidFill>
              <a:ln w="30462">
                <a:noFill/>
              </a:ln>
            </c:spPr>
          </c:dPt>
          <c:dLbls>
            <c:dLbl>
              <c:idx val="5"/>
              <c:layout>
                <c:manualLayout>
                  <c:x val="6.6124874833359136E-17"/>
                  <c:y val="1.6731392122965982E-2"/>
                </c:manualLayout>
              </c:layout>
              <c:dLblPos val="outEnd"/>
              <c:showVal val="1"/>
            </c:dLbl>
            <c:numFmt formatCode="&quot;$&quot;#,##0.0" sourceLinked="0"/>
            <c:spPr>
              <a:noFill/>
              <a:ln w="30462">
                <a:noFill/>
              </a:ln>
            </c:spPr>
            <c:txPr>
              <a:bodyPr/>
              <a:lstStyle/>
              <a:p>
                <a:pPr>
                  <a:defRPr sz="1700" b="0" i="0" u="none" strike="noStrike" baseline="0">
                    <a:solidFill>
                      <a:srgbClr val="404040"/>
                    </a:solidFill>
                    <a:latin typeface="Helvetica Neue"/>
                    <a:ea typeface="Arial"/>
                    <a:cs typeface="Arial"/>
                  </a:defRPr>
                </a:pPr>
                <a:endParaRPr lang="en-US"/>
              </a:p>
            </c:txPr>
            <c:dLblPos val="outEnd"/>
            <c:showVal val="1"/>
          </c:dLbls>
          <c:cat>
            <c:strRef>
              <c:f>Sheet1!$B$1:$O$1</c:f>
              <c:strCach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strCache>
            </c:strRef>
          </c:cat>
          <c:val>
            <c:numRef>
              <c:f>Sheet1!$B$2:$O$2</c:f>
              <c:numCache>
                <c:formatCode>"$"#,##0.000_);[Red]\("$"#,##0.000\)</c:formatCode>
                <c:ptCount val="14"/>
                <c:pt idx="0" formatCode="&quot;$&quot;#,##0.00_);[Red]\(&quot;$&quot;#,##0.00\)">
                  <c:v>38.9</c:v>
                </c:pt>
                <c:pt idx="1">
                  <c:v>37.1</c:v>
                </c:pt>
                <c:pt idx="2" formatCode="&quot;$&quot;#,##0.00_);[Red]\(&quot;$&quot;#,##0.00\)">
                  <c:v>36.700000000000003</c:v>
                </c:pt>
                <c:pt idx="3" formatCode="&quot;$&quot;#,##0.00_);[Red]\(&quot;$&quot;#,##0.00\)">
                  <c:v>38.700000000000003</c:v>
                </c:pt>
                <c:pt idx="4" formatCode="&quot;$&quot;#,##0.00_);[Red]\(&quot;$&quot;#,##0.00\)">
                  <c:v>39.6</c:v>
                </c:pt>
                <c:pt idx="5" formatCode="&quot;$&quot;#,##0.00_);[Red]\(&quot;$&quot;#,##0.00\)">
                  <c:v>49.5</c:v>
                </c:pt>
                <c:pt idx="6" formatCode="&quot;$&quot;#,##0.00_);[Red]\(&quot;$&quot;#,##0.00\)">
                  <c:v>52.3</c:v>
                </c:pt>
                <c:pt idx="7" formatCode="&quot;$&quot;#,##0.00_);[Red]\(&quot;$&quot;#,##0.00\)">
                  <c:v>54.6</c:v>
                </c:pt>
                <c:pt idx="8" formatCode="&quot;$&quot;#,##0.00_);[Red]\(&quot;$&quot;#,##0.00\)">
                  <c:v>51.2</c:v>
                </c:pt>
                <c:pt idx="9" formatCode="&quot;$&quot;#,##0.00_);[Red]\(&quot;$&quot;#,##0.00\)">
                  <c:v>47.1</c:v>
                </c:pt>
                <c:pt idx="10" formatCode="&quot;$&quot;#,##0.00_);[Red]\(&quot;$&quot;#,##0.00\)">
                  <c:v>47.57</c:v>
                </c:pt>
                <c:pt idx="11" formatCode="&quot;$&quot;#,##0.00_);[Red]\(&quot;$&quot;#,##0.00\)">
                  <c:v>49.190000000000012</c:v>
                </c:pt>
                <c:pt idx="12" formatCode="&quot;$&quot;#,##0.00_);[Red]\(&quot;$&quot;#,##0.00\)">
                  <c:v>47.71</c:v>
                </c:pt>
                <c:pt idx="13" formatCode="&quot;$&quot;#,##0.00_);[Red]\(&quot;$&quot;#,##0.00\)">
                  <c:v>45.54</c:v>
                </c:pt>
              </c:numCache>
            </c:numRef>
          </c:val>
        </c:ser>
        <c:dLbls>
          <c:showVal val="1"/>
        </c:dLbls>
        <c:gapWidth val="50"/>
        <c:axId val="38563200"/>
        <c:axId val="38601856"/>
      </c:barChart>
      <c:catAx>
        <c:axId val="38563200"/>
        <c:scaling>
          <c:orientation val="minMax"/>
        </c:scaling>
        <c:axPos val="b"/>
        <c:numFmt formatCode="General" sourceLinked="1"/>
        <c:majorTickMark val="none"/>
        <c:tickLblPos val="low"/>
        <c:spPr>
          <a:ln w="9525">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8601856"/>
        <c:crosses val="autoZero"/>
        <c:lblAlgn val="ctr"/>
        <c:lblOffset val="100"/>
        <c:tickLblSkip val="1"/>
        <c:tickMarkSkip val="1"/>
      </c:catAx>
      <c:valAx>
        <c:axId val="38601856"/>
        <c:scaling>
          <c:orientation val="minMax"/>
          <c:max val="60"/>
          <c:min val="30"/>
        </c:scaling>
        <c:axPos val="l"/>
        <c:numFmt formatCode="&quot;$&quot;#,##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8563200"/>
        <c:crosses val="autoZero"/>
        <c:crossBetween val="between"/>
        <c:majorUnit val="10"/>
        <c:minorUnit val="5"/>
      </c:val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5196385335969373E-2"/>
          <c:y val="0.13528686938709344"/>
          <c:w val="0.92145721459190155"/>
          <c:h val="0.61184657692494082"/>
        </c:manualLayout>
      </c:layout>
      <c:barChart>
        <c:barDir val="col"/>
        <c:grouping val="clustered"/>
        <c:ser>
          <c:idx val="1"/>
          <c:order val="0"/>
          <c:spPr>
            <a:solidFill>
              <a:schemeClr val="accent3"/>
            </a:solidFill>
            <a:ln w="30462">
              <a:noFill/>
            </a:ln>
          </c:spPr>
          <c:dPt>
            <c:idx val="12"/>
            <c:spPr>
              <a:solidFill>
                <a:schemeClr val="accent5"/>
              </a:solidFill>
              <a:ln w="30462">
                <a:noFill/>
              </a:ln>
            </c:spPr>
          </c:dPt>
          <c:dPt>
            <c:idx val="18"/>
            <c:spPr>
              <a:solidFill>
                <a:schemeClr val="accent5"/>
              </a:solidFill>
              <a:ln w="30462">
                <a:noFill/>
              </a:ln>
            </c:spPr>
          </c:dPt>
          <c:dPt>
            <c:idx val="19"/>
            <c:spPr>
              <a:solidFill>
                <a:schemeClr val="accent5"/>
              </a:solidFill>
              <a:ln w="30462">
                <a:noFill/>
              </a:ln>
            </c:spPr>
          </c:dPt>
          <c:dLbls>
            <c:dLbl>
              <c:idx val="5"/>
              <c:layout>
                <c:manualLayout>
                  <c:x val="6.6124874833359136E-17"/>
                  <c:y val="1.6731392122965982E-2"/>
                </c:manualLayout>
              </c:layout>
              <c:dLblPos val="outEnd"/>
              <c:showVal val="1"/>
            </c:dLbl>
            <c:numFmt formatCode="&quot;$&quot;#,##0.0" sourceLinked="0"/>
            <c:spPr>
              <a:noFill/>
              <a:ln w="30462">
                <a:noFill/>
              </a:ln>
            </c:spPr>
            <c:txPr>
              <a:bodyPr rot="-5400000" vert="horz"/>
              <a:lstStyle/>
              <a:p>
                <a:pPr>
                  <a:defRPr sz="1700" b="0" i="0" u="none" strike="noStrike" baseline="0">
                    <a:solidFill>
                      <a:srgbClr val="404040"/>
                    </a:solidFill>
                    <a:latin typeface="Helvetica Neue"/>
                    <a:ea typeface="Arial"/>
                    <a:cs typeface="Arial"/>
                  </a:defRPr>
                </a:pPr>
                <a:endParaRPr lang="en-US"/>
              </a:p>
            </c:txPr>
            <c:dLblPos val="outEnd"/>
            <c:showVal val="1"/>
          </c:dLbls>
          <c:cat>
            <c:strRef>
              <c:f>Sheet1!$B$1:$Z$1</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13:Q1</c:v>
                </c:pt>
              </c:strCache>
            </c:strRef>
          </c:cat>
          <c:val>
            <c:numRef>
              <c:f>Sheet1!$B$2:$Z$2</c:f>
              <c:numCache>
                <c:formatCode>"$"#,##0.00_);[Red]\("$"#,##0.00\)</c:formatCode>
                <c:ptCount val="25"/>
                <c:pt idx="0">
                  <c:v>2.88</c:v>
                </c:pt>
                <c:pt idx="1">
                  <c:v>4.8099999999999996</c:v>
                </c:pt>
                <c:pt idx="2" formatCode="&quot;$&quot;#,##0.000_);[Red]\(&quot;$&quot;#,##0.000\)">
                  <c:v>9.89</c:v>
                </c:pt>
                <c:pt idx="3">
                  <c:v>9.82</c:v>
                </c:pt>
                <c:pt idx="4">
                  <c:v>1.6600000000000001</c:v>
                </c:pt>
                <c:pt idx="5">
                  <c:v>6</c:v>
                </c:pt>
                <c:pt idx="6">
                  <c:v>9.24</c:v>
                </c:pt>
                <c:pt idx="7">
                  <c:v>10.81</c:v>
                </c:pt>
                <c:pt idx="8">
                  <c:v>18.02</c:v>
                </c:pt>
                <c:pt idx="9">
                  <c:v>13.02</c:v>
                </c:pt>
                <c:pt idx="10">
                  <c:v>16.21</c:v>
                </c:pt>
                <c:pt idx="11">
                  <c:v>6.63</c:v>
                </c:pt>
                <c:pt idx="12">
                  <c:v>-1.21</c:v>
                </c:pt>
                <c:pt idx="13">
                  <c:v>6.6099999999999985</c:v>
                </c:pt>
                <c:pt idx="14">
                  <c:v>9.1300000000000008</c:v>
                </c:pt>
                <c:pt idx="15">
                  <c:v>9.7000000000000011</c:v>
                </c:pt>
                <c:pt idx="16">
                  <c:v>3.52</c:v>
                </c:pt>
                <c:pt idx="17">
                  <c:v>8.92</c:v>
                </c:pt>
                <c:pt idx="18">
                  <c:v>-19.809999999999999</c:v>
                </c:pt>
                <c:pt idx="19">
                  <c:v>-7.9</c:v>
                </c:pt>
                <c:pt idx="20">
                  <c:v>5.85</c:v>
                </c:pt>
                <c:pt idx="21">
                  <c:v>7.04</c:v>
                </c:pt>
                <c:pt idx="22">
                  <c:v>6.21</c:v>
                </c:pt>
                <c:pt idx="23">
                  <c:v>1.3800000000000001</c:v>
                </c:pt>
              </c:numCache>
            </c:numRef>
          </c:val>
        </c:ser>
        <c:dLbls>
          <c:showVal val="1"/>
        </c:dLbls>
        <c:gapWidth val="50"/>
        <c:axId val="38830464"/>
        <c:axId val="38832000"/>
      </c:barChart>
      <c:catAx>
        <c:axId val="38830464"/>
        <c:scaling>
          <c:orientation val="minMax"/>
        </c:scaling>
        <c:axPos val="b"/>
        <c:numFmt formatCode="General" sourceLinked="1"/>
        <c:majorTickMark val="none"/>
        <c:tickLblPos val="low"/>
        <c:spPr>
          <a:ln w="9525">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8832000"/>
        <c:crosses val="autoZero"/>
        <c:lblAlgn val="ctr"/>
        <c:lblOffset val="400"/>
        <c:tickLblSkip val="1"/>
        <c:tickMarkSkip val="1"/>
      </c:catAx>
      <c:valAx>
        <c:axId val="38832000"/>
        <c:scaling>
          <c:orientation val="minMax"/>
          <c:max val="20"/>
          <c:min val="-25"/>
        </c:scaling>
        <c:axPos val="l"/>
        <c:numFmt formatCode="&quot;$&quot;#,##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8830464"/>
        <c:crosses val="autoZero"/>
        <c:crossBetween val="between"/>
        <c:majorUnit val="5"/>
        <c:minorUnit val="1"/>
      </c:val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3491973332007993E-2"/>
          <c:y val="4.1117330270566382E-2"/>
          <c:w val="0.9193896040271794"/>
          <c:h val="0.69932344573930472"/>
        </c:manualLayout>
      </c:layout>
      <c:barChart>
        <c:barDir val="col"/>
        <c:grouping val="clustered"/>
        <c:ser>
          <c:idx val="1"/>
          <c:order val="0"/>
          <c:tx>
            <c:strRef>
              <c:f>Sheet1!$A$2</c:f>
              <c:strCache>
                <c:ptCount val="1"/>
                <c:pt idx="0">
                  <c:v>Investment Gain</c:v>
                </c:pt>
              </c:strCache>
            </c:strRef>
          </c:tx>
          <c:spPr>
            <a:solidFill>
              <a:schemeClr val="accent3"/>
            </a:solidFill>
            <a:ln w="30462">
              <a:noFill/>
            </a:ln>
          </c:spPr>
          <c:dPt>
            <c:idx val="19"/>
            <c:spPr>
              <a:solidFill>
                <a:schemeClr val="accent5"/>
              </a:solidFill>
              <a:ln w="30462">
                <a:noFill/>
              </a:ln>
            </c:spPr>
          </c:dPt>
          <c:dLbls>
            <c:dLbl>
              <c:idx val="5"/>
              <c:layout>
                <c:manualLayout>
                  <c:x val="6.6124874833359136E-17"/>
                  <c:y val="1.6731392122965982E-2"/>
                </c:manualLayout>
              </c:layout>
              <c:dLblPos val="outEnd"/>
              <c:showVal val="1"/>
            </c:dLbl>
            <c:numFmt formatCode="&quot;$&quot;#,##0.0" sourceLinked="0"/>
            <c:spPr>
              <a:noFill/>
              <a:ln w="30462">
                <a:noFill/>
              </a:ln>
            </c:spPr>
            <c:txPr>
              <a:bodyPr/>
              <a:lstStyle/>
              <a:p>
                <a:pPr>
                  <a:defRPr sz="1700" b="0" i="0" u="none" strike="noStrike" baseline="0">
                    <a:solidFill>
                      <a:srgbClr val="404040"/>
                    </a:solidFill>
                    <a:latin typeface="Helvetica Neue"/>
                    <a:ea typeface="Arial"/>
                    <a:cs typeface="Arial"/>
                  </a:defRPr>
                </a:pPr>
                <a:endParaRPr lang="en-US"/>
              </a:p>
            </c:txPr>
            <c:dLblPos val="outEnd"/>
            <c:showVal val="1"/>
          </c:dLbls>
          <c:cat>
            <c:strRef>
              <c:f>Sheet1!$B$1:$U$1</c:f>
              <c:strCache>
                <c:ptCount val="20"/>
                <c:pt idx="0">
                  <c:v>94</c:v>
                </c:pt>
                <c:pt idx="1">
                  <c:v>95</c:v>
                </c:pt>
                <c:pt idx="2">
                  <c:v>96</c:v>
                </c:pt>
                <c:pt idx="3">
                  <c:v>97</c:v>
                </c:pt>
                <c:pt idx="4">
                  <c:v>98</c:v>
                </c:pt>
                <c:pt idx="5">
                  <c:v>99</c:v>
                </c:pt>
                <c:pt idx="6">
                  <c:v>0</c:v>
                </c:pt>
                <c:pt idx="7">
                  <c:v>1</c:v>
                </c:pt>
                <c:pt idx="8">
                  <c:v>2</c:v>
                </c:pt>
                <c:pt idx="9">
                  <c:v>3</c:v>
                </c:pt>
                <c:pt idx="10">
                  <c:v>4</c:v>
                </c:pt>
                <c:pt idx="11">
                  <c:v>05*</c:v>
                </c:pt>
                <c:pt idx="12">
                  <c:v>6</c:v>
                </c:pt>
                <c:pt idx="13">
                  <c:v>7</c:v>
                </c:pt>
                <c:pt idx="14">
                  <c:v>8</c:v>
                </c:pt>
                <c:pt idx="15">
                  <c:v>9</c:v>
                </c:pt>
                <c:pt idx="16">
                  <c:v>10</c:v>
                </c:pt>
                <c:pt idx="17">
                  <c:v>11</c:v>
                </c:pt>
                <c:pt idx="18">
                  <c:v>12</c:v>
                </c:pt>
                <c:pt idx="19">
                  <c:v>13:Q1</c:v>
                </c:pt>
              </c:strCache>
            </c:strRef>
          </c:cat>
          <c:val>
            <c:numRef>
              <c:f>Sheet1!$B$2:$U$2</c:f>
              <c:numCache>
                <c:formatCode>"$"#,##0.000_);[Red]\("$"#,##0.000\)</c:formatCode>
                <c:ptCount val="20"/>
                <c:pt idx="0" formatCode="&quot;$&quot;#,##0.00_);[Red]\(&quot;$&quot;#,##0.00\)">
                  <c:v>35.35</c:v>
                </c:pt>
                <c:pt idx="1">
                  <c:v>42.83</c:v>
                </c:pt>
                <c:pt idx="2" formatCode="&quot;$&quot;#,##0.00_);[Red]\(&quot;$&quot;#,##0.00\)">
                  <c:v>47.21</c:v>
                </c:pt>
                <c:pt idx="3" formatCode="&quot;$&quot;#,##0.00_);[Red]\(&quot;$&quot;#,##0.00\)">
                  <c:v>52.31</c:v>
                </c:pt>
                <c:pt idx="4" formatCode="&quot;$&quot;#,##0.00_);[Red]\(&quot;$&quot;#,##0.00\)">
                  <c:v>57.95</c:v>
                </c:pt>
                <c:pt idx="5" formatCode="&quot;$&quot;#,##0.00_);[Red]\(&quot;$&quot;#,##0.00\)">
                  <c:v>51.87</c:v>
                </c:pt>
                <c:pt idx="6" formatCode="&quot;$&quot;#,##0.00_);[Red]\(&quot;$&quot;#,##0.00\)">
                  <c:v>56.91</c:v>
                </c:pt>
                <c:pt idx="7" formatCode="&quot;$&quot;#,##0.00_);[Red]\(&quot;$&quot;#,##0.00\)">
                  <c:v>44.37</c:v>
                </c:pt>
                <c:pt idx="8" formatCode="&quot;$&quot;#,##0.00_);[Red]\(&quot;$&quot;#,##0.00\)">
                  <c:v>36.01</c:v>
                </c:pt>
                <c:pt idx="9" formatCode="&quot;$&quot;#,##0.00_);[Red]\(&quot;$&quot;#,##0.00\)">
                  <c:v>45.260000000000012</c:v>
                </c:pt>
                <c:pt idx="10" formatCode="&quot;$&quot;#,##0.00_);[Red]\(&quot;$&quot;#,##0.00\)">
                  <c:v>48.89</c:v>
                </c:pt>
                <c:pt idx="11" formatCode="&quot;$&quot;#,##0.00_);[Red]\(&quot;$&quot;#,##0.00\)">
                  <c:v>59.43</c:v>
                </c:pt>
                <c:pt idx="12" formatCode="&quot;$&quot;#,##0.00_);[Red]\(&quot;$&quot;#,##0.00\)">
                  <c:v>55.65</c:v>
                </c:pt>
                <c:pt idx="13" formatCode="&quot;$&quot;#,##0.00_);[Red]\(&quot;$&quot;#,##0.00\)">
                  <c:v>63.97</c:v>
                </c:pt>
                <c:pt idx="14" formatCode="&quot;$&quot;#,##0.00_);[Red]\(&quot;$&quot;#,##0.00\)">
                  <c:v>31.650000000000006</c:v>
                </c:pt>
                <c:pt idx="15" formatCode="&quot;$&quot;#,##0.00_);[Red]\(&quot;$&quot;#,##0.00\)">
                  <c:v>39.15</c:v>
                </c:pt>
                <c:pt idx="16" formatCode="&quot;$&quot;#,##0.00_);[Red]\(&quot;$&quot;#,##0.00\)">
                  <c:v>53.42</c:v>
                </c:pt>
                <c:pt idx="17" formatCode="&quot;$&quot;#,##0.00_);[Red]\(&quot;$&quot;#,##0.00\)">
                  <c:v>56.24</c:v>
                </c:pt>
                <c:pt idx="18" formatCode="&quot;$&quot;#,##0.00_);[Red]\(&quot;$&quot;#,##0.00\)">
                  <c:v>53.92</c:v>
                </c:pt>
                <c:pt idx="19" formatCode="&quot;$&quot;#,##0.00_);[Red]\(&quot;$&quot;#,##0.00\)">
                  <c:v>12.77</c:v>
                </c:pt>
              </c:numCache>
            </c:numRef>
          </c:val>
        </c:ser>
        <c:dLbls>
          <c:showVal val="1"/>
        </c:dLbls>
        <c:gapWidth val="50"/>
        <c:axId val="38849920"/>
        <c:axId val="38777984"/>
      </c:barChart>
      <c:catAx>
        <c:axId val="38849920"/>
        <c:scaling>
          <c:orientation val="minMax"/>
        </c:scaling>
        <c:axPos val="b"/>
        <c:numFmt formatCode="General" sourceLinked="1"/>
        <c:majorTickMark val="none"/>
        <c:tickLblPos val="low"/>
        <c:spPr>
          <a:ln w="9525">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8777984"/>
        <c:crosses val="autoZero"/>
        <c:lblAlgn val="ctr"/>
        <c:lblOffset val="100"/>
        <c:tickLblSkip val="1"/>
        <c:tickMarkSkip val="1"/>
      </c:catAx>
      <c:valAx>
        <c:axId val="38777984"/>
        <c:scaling>
          <c:orientation val="minMax"/>
          <c:max val="70"/>
          <c:min val="0"/>
        </c:scaling>
        <c:axPos val="l"/>
        <c:numFmt formatCode="&quot;$&quot;#,##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8849920"/>
        <c:crosses val="autoZero"/>
        <c:crossBetween val="between"/>
        <c:majorUnit val="10"/>
        <c:minorUnit val="2"/>
      </c:val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8191193416102769E-2"/>
          <c:y val="5.2724077328646791E-2"/>
          <c:w val="0.92180880658389786"/>
          <c:h val="0.73462214411247828"/>
        </c:manualLayout>
      </c:layout>
      <c:lineChart>
        <c:grouping val="standard"/>
        <c:ser>
          <c:idx val="0"/>
          <c:order val="0"/>
          <c:tx>
            <c:strRef>
              <c:f>Sheet1!$A$2</c:f>
              <c:strCache>
                <c:ptCount val="1"/>
                <c:pt idx="0">
                  <c:v>US P/C Insurers</c:v>
                </c:pt>
              </c:strCache>
            </c:strRef>
          </c:tx>
          <c:spPr>
            <a:ln w="50800">
              <a:solidFill>
                <a:schemeClr val="accent1"/>
              </a:solidFill>
              <a:prstDash val="solid"/>
            </a:ln>
          </c:spPr>
          <c:marker>
            <c:symbol val="diamond"/>
            <c:size val="16"/>
            <c:spPr>
              <a:solidFill>
                <a:schemeClr val="accent1"/>
              </a:solidFill>
              <a:ln w="0">
                <a:noFill/>
                <a:prstDash val="solid"/>
              </a:ln>
            </c:spPr>
          </c:marker>
          <c:cat>
            <c:strRef>
              <c:f>Sheet1!$B$1:$BM$1</c:f>
              <c:strCache>
                <c:ptCount val="38"/>
                <c:pt idx="0">
                  <c:v>75</c:v>
                </c:pt>
                <c:pt idx="1">
                  <c:v>76</c:v>
                </c:pt>
                <c:pt idx="2">
                  <c:v>77</c:v>
                </c:pt>
                <c:pt idx="3">
                  <c:v>78</c:v>
                </c:pt>
                <c:pt idx="4">
                  <c:v>79</c:v>
                </c:pt>
                <c:pt idx="5">
                  <c:v>80</c:v>
                </c:pt>
                <c:pt idx="6">
                  <c:v>81</c:v>
                </c:pt>
                <c:pt idx="7">
                  <c:v>82</c:v>
                </c:pt>
                <c:pt idx="8">
                  <c:v>83</c:v>
                </c:pt>
                <c:pt idx="9">
                  <c:v>84</c:v>
                </c:pt>
                <c:pt idx="10">
                  <c:v>85</c:v>
                </c:pt>
                <c:pt idx="11">
                  <c:v>86</c:v>
                </c:pt>
                <c:pt idx="12">
                  <c:v>87</c:v>
                </c:pt>
                <c:pt idx="13">
                  <c:v>88</c:v>
                </c:pt>
                <c:pt idx="14">
                  <c:v>89</c:v>
                </c:pt>
                <c:pt idx="15">
                  <c:v>90</c:v>
                </c:pt>
                <c:pt idx="16">
                  <c:v>91</c:v>
                </c:pt>
                <c:pt idx="17">
                  <c:v>92</c:v>
                </c:pt>
                <c:pt idx="18">
                  <c:v>93</c:v>
                </c:pt>
                <c:pt idx="19">
                  <c:v>94</c:v>
                </c:pt>
                <c:pt idx="20">
                  <c:v>95</c:v>
                </c:pt>
                <c:pt idx="21">
                  <c:v>96</c:v>
                </c:pt>
                <c:pt idx="22">
                  <c:v>97</c:v>
                </c:pt>
                <c:pt idx="23">
                  <c:v>98</c:v>
                </c:pt>
                <c:pt idx="24">
                  <c:v>99</c:v>
                </c:pt>
                <c:pt idx="25">
                  <c:v>00</c:v>
                </c:pt>
                <c:pt idx="26">
                  <c:v>01</c:v>
                </c:pt>
                <c:pt idx="27">
                  <c:v>02</c:v>
                </c:pt>
                <c:pt idx="28">
                  <c:v>03</c:v>
                </c:pt>
                <c:pt idx="29">
                  <c:v>04</c:v>
                </c:pt>
                <c:pt idx="30">
                  <c:v>05</c:v>
                </c:pt>
                <c:pt idx="31">
                  <c:v>06</c:v>
                </c:pt>
                <c:pt idx="32">
                  <c:v>07</c:v>
                </c:pt>
                <c:pt idx="33">
                  <c:v>08</c:v>
                </c:pt>
                <c:pt idx="34">
                  <c:v>09</c:v>
                </c:pt>
                <c:pt idx="35">
                  <c:v>10</c:v>
                </c:pt>
                <c:pt idx="36">
                  <c:v>11</c:v>
                </c:pt>
                <c:pt idx="37">
                  <c:v>12</c:v>
                </c:pt>
              </c:strCache>
            </c:strRef>
          </c:cat>
          <c:val>
            <c:numRef>
              <c:f>Sheet1!$B$2:$BM$2</c:f>
              <c:numCache>
                <c:formatCode>0.00%</c:formatCode>
                <c:ptCount val="38"/>
                <c:pt idx="0">
                  <c:v>2.4E-2</c:v>
                </c:pt>
                <c:pt idx="1">
                  <c:v>0.1</c:v>
                </c:pt>
                <c:pt idx="2">
                  <c:v>0.19</c:v>
                </c:pt>
                <c:pt idx="3">
                  <c:v>0.18100000000000005</c:v>
                </c:pt>
                <c:pt idx="4">
                  <c:v>0.15500000000000005</c:v>
                </c:pt>
                <c:pt idx="5">
                  <c:v>0.13100000000000001</c:v>
                </c:pt>
                <c:pt idx="6">
                  <c:v>0.11799999999999998</c:v>
                </c:pt>
                <c:pt idx="7">
                  <c:v>8.8000000000000037E-2</c:v>
                </c:pt>
                <c:pt idx="8">
                  <c:v>8.3000000000000032E-2</c:v>
                </c:pt>
                <c:pt idx="9">
                  <c:v>1.7999999999999999E-2</c:v>
                </c:pt>
                <c:pt idx="10">
                  <c:v>0.15400000000000005</c:v>
                </c:pt>
                <c:pt idx="11">
                  <c:v>0.13600000000000001</c:v>
                </c:pt>
                <c:pt idx="12">
                  <c:v>0.17300000000000001</c:v>
                </c:pt>
                <c:pt idx="13">
                  <c:v>0.14100000000000001</c:v>
                </c:pt>
                <c:pt idx="14">
                  <c:v>0.10500000000000002</c:v>
                </c:pt>
                <c:pt idx="15">
                  <c:v>8.8000000000000037E-2</c:v>
                </c:pt>
                <c:pt idx="16">
                  <c:v>9.6000000000000002E-2</c:v>
                </c:pt>
                <c:pt idx="17">
                  <c:v>4.5000000000000012E-2</c:v>
                </c:pt>
                <c:pt idx="18">
                  <c:v>0.11</c:v>
                </c:pt>
                <c:pt idx="19">
                  <c:v>5.6000000000000001E-2</c:v>
                </c:pt>
                <c:pt idx="20">
                  <c:v>8.7000000000000022E-2</c:v>
                </c:pt>
                <c:pt idx="21">
                  <c:v>9.3000000000000055E-2</c:v>
                </c:pt>
                <c:pt idx="22">
                  <c:v>0.11600000000000002</c:v>
                </c:pt>
                <c:pt idx="23">
                  <c:v>8.5000000000000006E-2</c:v>
                </c:pt>
                <c:pt idx="24">
                  <c:v>6.0000000000000019E-2</c:v>
                </c:pt>
                <c:pt idx="25">
                  <c:v>5.9000000000000011E-2</c:v>
                </c:pt>
                <c:pt idx="26">
                  <c:v>-1.2E-2</c:v>
                </c:pt>
                <c:pt idx="27">
                  <c:v>2.1000000000000008E-2</c:v>
                </c:pt>
                <c:pt idx="28">
                  <c:v>8.8000000000000037E-2</c:v>
                </c:pt>
                <c:pt idx="29">
                  <c:v>9.4000000000000028E-2</c:v>
                </c:pt>
                <c:pt idx="30">
                  <c:v>9.6000000000000002E-2</c:v>
                </c:pt>
                <c:pt idx="31">
                  <c:v>0.127</c:v>
                </c:pt>
                <c:pt idx="32">
                  <c:v>0.10900000000000003</c:v>
                </c:pt>
                <c:pt idx="33">
                  <c:v>4.3999999999999997E-2</c:v>
                </c:pt>
                <c:pt idx="34">
                  <c:v>7.3999999999999996E-2</c:v>
                </c:pt>
                <c:pt idx="35">
                  <c:v>7.5999999999999998E-2</c:v>
                </c:pt>
                <c:pt idx="36">
                  <c:v>4.7000000000000014E-2</c:v>
                </c:pt>
                <c:pt idx="37">
                  <c:v>5.9000000000000011E-2</c:v>
                </c:pt>
              </c:numCache>
            </c:numRef>
          </c:val>
          <c:smooth val="1"/>
        </c:ser>
        <c:marker val="1"/>
        <c:axId val="107410944"/>
        <c:axId val="107412480"/>
      </c:lineChart>
      <c:catAx>
        <c:axId val="107410944"/>
        <c:scaling>
          <c:orientation val="minMax"/>
        </c:scaling>
        <c:axPos val="b"/>
        <c:numFmt formatCode="0" sourceLinked="0"/>
        <c:majorTickMark val="none"/>
        <c:tickLblPos val="nextTo"/>
        <c:spPr>
          <a:ln w="9525">
            <a:solidFill>
              <a:srgbClr val="404040"/>
            </a:solidFill>
            <a:prstDash val="solid"/>
          </a:ln>
        </c:spPr>
        <c:txPr>
          <a:bodyPr rot="-5400000" vert="horz"/>
          <a:lstStyle/>
          <a:p>
            <a:pPr>
              <a:defRPr sz="1800" b="0" i="0" u="none" strike="noStrike" baseline="0">
                <a:solidFill>
                  <a:srgbClr val="404040"/>
                </a:solidFill>
                <a:latin typeface="Helvetica Neue"/>
                <a:ea typeface="Arial"/>
                <a:cs typeface="Arial"/>
              </a:defRPr>
            </a:pPr>
            <a:endParaRPr lang="en-US"/>
          </a:p>
        </c:txPr>
        <c:crossAx val="107412480"/>
        <c:crossesAt val="-20"/>
        <c:auto val="1"/>
        <c:lblAlgn val="ctr"/>
        <c:lblOffset val="100"/>
        <c:tickLblSkip val="1"/>
        <c:tickMarkSkip val="1"/>
      </c:catAx>
      <c:valAx>
        <c:axId val="107412480"/>
        <c:scaling>
          <c:orientation val="minMax"/>
        </c:scaling>
        <c:axPos val="l"/>
        <c:numFmt formatCode="0%" sourceLinked="0"/>
        <c:majorTickMark val="in"/>
        <c:tickLblPos val="nextTo"/>
        <c:spPr>
          <a:ln w="2873">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107410944"/>
        <c:crossesAt val="1"/>
        <c:crossBetween val="between"/>
      </c:valAx>
      <c:spPr>
        <a:noFill/>
        <a:ln w="22987">
          <a:noFill/>
        </a:ln>
      </c:spPr>
    </c:plotArea>
    <c:plotVisOnly val="1"/>
    <c:dispBlanksAs val="gap"/>
  </c:chart>
  <c:spPr>
    <a:noFill/>
    <a:ln>
      <a:noFill/>
    </a:ln>
  </c:spPr>
  <c:txPr>
    <a:bodyPr/>
    <a:lstStyle/>
    <a:p>
      <a:pPr>
        <a:defRPr sz="1629" b="1" i="0" u="none" strike="noStrike" baseline="0">
          <a:solidFill>
            <a:schemeClr val="tx1"/>
          </a:solidFill>
          <a:latin typeface="Times New Roman"/>
          <a:ea typeface="Times New Roman"/>
          <a:cs typeface="Times New Roman"/>
        </a:defRPr>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4272517321016185E-2"/>
          <c:y val="4.2222222222222237E-2"/>
          <c:w val="0.94688221709006948"/>
          <c:h val="0.85111111111111115"/>
        </c:manualLayout>
      </c:layout>
      <c:barChart>
        <c:barDir val="col"/>
        <c:grouping val="clustered"/>
        <c:ser>
          <c:idx val="1"/>
          <c:order val="1"/>
          <c:tx>
            <c:strRef>
              <c:f>Sheet1!$C$1</c:f>
              <c:strCache>
                <c:ptCount val="1"/>
                <c:pt idx="0">
                  <c:v>Recession</c:v>
                </c:pt>
              </c:strCache>
            </c:strRef>
          </c:tx>
          <c:spPr>
            <a:solidFill>
              <a:srgbClr val="D0DCE2"/>
            </a:solidFill>
            <a:ln w="33664">
              <a:noFill/>
            </a:ln>
          </c:spPr>
          <c:cat>
            <c:strRef>
              <c:f>Sheet1!$A$2:$A$281</c:f>
              <c:strCache>
                <c:ptCount val="280"/>
                <c:pt idx="0">
                  <c:v>'90</c:v>
                </c:pt>
                <c:pt idx="1">
                  <c:v>'90</c:v>
                </c:pt>
                <c:pt idx="2">
                  <c:v>'90</c:v>
                </c:pt>
                <c:pt idx="3">
                  <c:v>'90</c:v>
                </c:pt>
                <c:pt idx="4">
                  <c:v>'90</c:v>
                </c:pt>
                <c:pt idx="5">
                  <c:v>'90</c:v>
                </c:pt>
                <c:pt idx="6">
                  <c:v>'90</c:v>
                </c:pt>
                <c:pt idx="7">
                  <c:v>'90</c:v>
                </c:pt>
                <c:pt idx="8">
                  <c:v>'90</c:v>
                </c:pt>
                <c:pt idx="9">
                  <c:v>'90</c:v>
                </c:pt>
                <c:pt idx="10">
                  <c:v>'90</c:v>
                </c:pt>
                <c:pt idx="11">
                  <c:v>'90</c:v>
                </c:pt>
                <c:pt idx="12">
                  <c:v>'91</c:v>
                </c:pt>
                <c:pt idx="13">
                  <c:v>'91</c:v>
                </c:pt>
                <c:pt idx="14">
                  <c:v>'91</c:v>
                </c:pt>
                <c:pt idx="15">
                  <c:v>'91</c:v>
                </c:pt>
                <c:pt idx="16">
                  <c:v>'91</c:v>
                </c:pt>
                <c:pt idx="17">
                  <c:v>'91</c:v>
                </c:pt>
                <c:pt idx="18">
                  <c:v>'91</c:v>
                </c:pt>
                <c:pt idx="19">
                  <c:v>'91</c:v>
                </c:pt>
                <c:pt idx="20">
                  <c:v>'91</c:v>
                </c:pt>
                <c:pt idx="21">
                  <c:v>'91</c:v>
                </c:pt>
                <c:pt idx="22">
                  <c:v>'91</c:v>
                </c:pt>
                <c:pt idx="23">
                  <c:v>'91</c:v>
                </c:pt>
                <c:pt idx="24">
                  <c:v>'92</c:v>
                </c:pt>
                <c:pt idx="25">
                  <c:v>'92</c:v>
                </c:pt>
                <c:pt idx="26">
                  <c:v>'92</c:v>
                </c:pt>
                <c:pt idx="27">
                  <c:v>'92</c:v>
                </c:pt>
                <c:pt idx="28">
                  <c:v>'92</c:v>
                </c:pt>
                <c:pt idx="29">
                  <c:v>'92</c:v>
                </c:pt>
                <c:pt idx="30">
                  <c:v>'92</c:v>
                </c:pt>
                <c:pt idx="31">
                  <c:v>'92</c:v>
                </c:pt>
                <c:pt idx="32">
                  <c:v>'92</c:v>
                </c:pt>
                <c:pt idx="33">
                  <c:v>'92</c:v>
                </c:pt>
                <c:pt idx="34">
                  <c:v>'92</c:v>
                </c:pt>
                <c:pt idx="35">
                  <c:v>'92</c:v>
                </c:pt>
                <c:pt idx="36">
                  <c:v>'93</c:v>
                </c:pt>
                <c:pt idx="37">
                  <c:v>'93</c:v>
                </c:pt>
                <c:pt idx="38">
                  <c:v>'93</c:v>
                </c:pt>
                <c:pt idx="39">
                  <c:v>'93</c:v>
                </c:pt>
                <c:pt idx="40">
                  <c:v>'93</c:v>
                </c:pt>
                <c:pt idx="41">
                  <c:v>'93</c:v>
                </c:pt>
                <c:pt idx="42">
                  <c:v>'93</c:v>
                </c:pt>
                <c:pt idx="43">
                  <c:v>'93</c:v>
                </c:pt>
                <c:pt idx="44">
                  <c:v>'93</c:v>
                </c:pt>
                <c:pt idx="45">
                  <c:v>'93</c:v>
                </c:pt>
                <c:pt idx="46">
                  <c:v>'93</c:v>
                </c:pt>
                <c:pt idx="47">
                  <c:v>'93</c:v>
                </c:pt>
                <c:pt idx="48">
                  <c:v>'94</c:v>
                </c:pt>
                <c:pt idx="49">
                  <c:v>'94</c:v>
                </c:pt>
                <c:pt idx="50">
                  <c:v>'94</c:v>
                </c:pt>
                <c:pt idx="51">
                  <c:v>'94</c:v>
                </c:pt>
                <c:pt idx="52">
                  <c:v>'94</c:v>
                </c:pt>
                <c:pt idx="53">
                  <c:v>'94</c:v>
                </c:pt>
                <c:pt idx="54">
                  <c:v>'94</c:v>
                </c:pt>
                <c:pt idx="55">
                  <c:v>'94</c:v>
                </c:pt>
                <c:pt idx="56">
                  <c:v>'94</c:v>
                </c:pt>
                <c:pt idx="57">
                  <c:v>'94</c:v>
                </c:pt>
                <c:pt idx="58">
                  <c:v>'94</c:v>
                </c:pt>
                <c:pt idx="59">
                  <c:v>'94</c:v>
                </c:pt>
                <c:pt idx="60">
                  <c:v>'95</c:v>
                </c:pt>
                <c:pt idx="61">
                  <c:v>'95</c:v>
                </c:pt>
                <c:pt idx="62">
                  <c:v>'95</c:v>
                </c:pt>
                <c:pt idx="63">
                  <c:v>'95</c:v>
                </c:pt>
                <c:pt idx="64">
                  <c:v>'95</c:v>
                </c:pt>
                <c:pt idx="65">
                  <c:v>'95</c:v>
                </c:pt>
                <c:pt idx="66">
                  <c:v>'95</c:v>
                </c:pt>
                <c:pt idx="67">
                  <c:v>'95</c:v>
                </c:pt>
                <c:pt idx="68">
                  <c:v>'95</c:v>
                </c:pt>
                <c:pt idx="69">
                  <c:v>'95</c:v>
                </c:pt>
                <c:pt idx="70">
                  <c:v>'95</c:v>
                </c:pt>
                <c:pt idx="71">
                  <c:v>'95</c:v>
                </c:pt>
                <c:pt idx="72">
                  <c:v>'96</c:v>
                </c:pt>
                <c:pt idx="73">
                  <c:v>'96</c:v>
                </c:pt>
                <c:pt idx="74">
                  <c:v>'96</c:v>
                </c:pt>
                <c:pt idx="75">
                  <c:v>'96</c:v>
                </c:pt>
                <c:pt idx="76">
                  <c:v>'96</c:v>
                </c:pt>
                <c:pt idx="77">
                  <c:v>'96</c:v>
                </c:pt>
                <c:pt idx="78">
                  <c:v>'96</c:v>
                </c:pt>
                <c:pt idx="79">
                  <c:v>'96</c:v>
                </c:pt>
                <c:pt idx="80">
                  <c:v>'96</c:v>
                </c:pt>
                <c:pt idx="81">
                  <c:v>'96</c:v>
                </c:pt>
                <c:pt idx="82">
                  <c:v>'96</c:v>
                </c:pt>
                <c:pt idx="83">
                  <c:v>'96</c:v>
                </c:pt>
                <c:pt idx="84">
                  <c:v>'97</c:v>
                </c:pt>
                <c:pt idx="85">
                  <c:v>'97</c:v>
                </c:pt>
                <c:pt idx="86">
                  <c:v>'97</c:v>
                </c:pt>
                <c:pt idx="87">
                  <c:v>'97</c:v>
                </c:pt>
                <c:pt idx="88">
                  <c:v>'97</c:v>
                </c:pt>
                <c:pt idx="89">
                  <c:v>'97</c:v>
                </c:pt>
                <c:pt idx="90">
                  <c:v>'97</c:v>
                </c:pt>
                <c:pt idx="91">
                  <c:v>'97</c:v>
                </c:pt>
                <c:pt idx="92">
                  <c:v>'97</c:v>
                </c:pt>
                <c:pt idx="93">
                  <c:v>'97</c:v>
                </c:pt>
                <c:pt idx="94">
                  <c:v>'97</c:v>
                </c:pt>
                <c:pt idx="95">
                  <c:v>'97</c:v>
                </c:pt>
                <c:pt idx="96">
                  <c:v>'98</c:v>
                </c:pt>
                <c:pt idx="97">
                  <c:v>'98</c:v>
                </c:pt>
                <c:pt idx="98">
                  <c:v>'98</c:v>
                </c:pt>
                <c:pt idx="99">
                  <c:v>'98</c:v>
                </c:pt>
                <c:pt idx="100">
                  <c:v>'98</c:v>
                </c:pt>
                <c:pt idx="101">
                  <c:v>'98</c:v>
                </c:pt>
                <c:pt idx="102">
                  <c:v>'98</c:v>
                </c:pt>
                <c:pt idx="103">
                  <c:v>'98</c:v>
                </c:pt>
                <c:pt idx="104">
                  <c:v>'98</c:v>
                </c:pt>
                <c:pt idx="105">
                  <c:v>'98</c:v>
                </c:pt>
                <c:pt idx="106">
                  <c:v>'98</c:v>
                </c:pt>
                <c:pt idx="107">
                  <c:v>'98</c:v>
                </c:pt>
                <c:pt idx="108">
                  <c:v>'99</c:v>
                </c:pt>
                <c:pt idx="109">
                  <c:v>'99</c:v>
                </c:pt>
                <c:pt idx="110">
                  <c:v>'99</c:v>
                </c:pt>
                <c:pt idx="111">
                  <c:v>'99</c:v>
                </c:pt>
                <c:pt idx="112">
                  <c:v>'99</c:v>
                </c:pt>
                <c:pt idx="113">
                  <c:v>'99</c:v>
                </c:pt>
                <c:pt idx="114">
                  <c:v>'99</c:v>
                </c:pt>
                <c:pt idx="115">
                  <c:v>'99</c:v>
                </c:pt>
                <c:pt idx="116">
                  <c:v>'99</c:v>
                </c:pt>
                <c:pt idx="117">
                  <c:v>'99</c:v>
                </c:pt>
                <c:pt idx="118">
                  <c:v>'99</c:v>
                </c:pt>
                <c:pt idx="119">
                  <c:v>'99</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'01</c:v>
                </c:pt>
                <c:pt idx="133">
                  <c:v>'01</c:v>
                </c:pt>
                <c:pt idx="134">
                  <c:v>'01</c:v>
                </c:pt>
                <c:pt idx="135">
                  <c:v>'01</c:v>
                </c:pt>
                <c:pt idx="136">
                  <c:v>'01</c:v>
                </c:pt>
                <c:pt idx="137">
                  <c:v>'01</c:v>
                </c:pt>
                <c:pt idx="138">
                  <c:v>'01</c:v>
                </c:pt>
                <c:pt idx="139">
                  <c:v>'01</c:v>
                </c:pt>
                <c:pt idx="140">
                  <c:v>'01</c:v>
                </c:pt>
                <c:pt idx="141">
                  <c:v>'01</c:v>
                </c:pt>
                <c:pt idx="142">
                  <c:v>'01</c:v>
                </c:pt>
                <c:pt idx="143">
                  <c:v>'01</c:v>
                </c:pt>
                <c:pt idx="144">
                  <c:v>'02</c:v>
                </c:pt>
                <c:pt idx="145">
                  <c:v>'02</c:v>
                </c:pt>
                <c:pt idx="146">
                  <c:v>'02</c:v>
                </c:pt>
                <c:pt idx="147">
                  <c:v>'02</c:v>
                </c:pt>
                <c:pt idx="148">
                  <c:v>'02</c:v>
                </c:pt>
                <c:pt idx="149">
                  <c:v>'02</c:v>
                </c:pt>
                <c:pt idx="150">
                  <c:v>'02</c:v>
                </c:pt>
                <c:pt idx="151">
                  <c:v>'02</c:v>
                </c:pt>
                <c:pt idx="152">
                  <c:v>'02</c:v>
                </c:pt>
                <c:pt idx="153">
                  <c:v>'02</c:v>
                </c:pt>
                <c:pt idx="154">
                  <c:v>'02</c:v>
                </c:pt>
                <c:pt idx="155">
                  <c:v>'02</c:v>
                </c:pt>
                <c:pt idx="156">
                  <c:v>'03</c:v>
                </c:pt>
                <c:pt idx="157">
                  <c:v>'03</c:v>
                </c:pt>
                <c:pt idx="158">
                  <c:v>'03</c:v>
                </c:pt>
                <c:pt idx="159">
                  <c:v>'03</c:v>
                </c:pt>
                <c:pt idx="160">
                  <c:v>'03</c:v>
                </c:pt>
                <c:pt idx="161">
                  <c:v>'03</c:v>
                </c:pt>
                <c:pt idx="162">
                  <c:v>'03</c:v>
                </c:pt>
                <c:pt idx="163">
                  <c:v>'03</c:v>
                </c:pt>
                <c:pt idx="164">
                  <c:v>'03</c:v>
                </c:pt>
                <c:pt idx="165">
                  <c:v>'03</c:v>
                </c:pt>
                <c:pt idx="166">
                  <c:v>'03</c:v>
                </c:pt>
                <c:pt idx="167">
                  <c:v>'03</c:v>
                </c:pt>
                <c:pt idx="168">
                  <c:v>'04</c:v>
                </c:pt>
                <c:pt idx="169">
                  <c:v>'04</c:v>
                </c:pt>
                <c:pt idx="170">
                  <c:v>'04</c:v>
                </c:pt>
                <c:pt idx="171">
                  <c:v>'04</c:v>
                </c:pt>
                <c:pt idx="172">
                  <c:v>'04</c:v>
                </c:pt>
                <c:pt idx="173">
                  <c:v>'04</c:v>
                </c:pt>
                <c:pt idx="174">
                  <c:v>'04</c:v>
                </c:pt>
                <c:pt idx="175">
                  <c:v>'04</c:v>
                </c:pt>
                <c:pt idx="176">
                  <c:v>'04</c:v>
                </c:pt>
                <c:pt idx="177">
                  <c:v>'04</c:v>
                </c:pt>
                <c:pt idx="178">
                  <c:v>'04</c:v>
                </c:pt>
                <c:pt idx="179">
                  <c:v>'04</c:v>
                </c:pt>
                <c:pt idx="180">
                  <c:v>'05</c:v>
                </c:pt>
                <c:pt idx="181">
                  <c:v>'05</c:v>
                </c:pt>
                <c:pt idx="182">
                  <c:v>'05</c:v>
                </c:pt>
                <c:pt idx="183">
                  <c:v>'05</c:v>
                </c:pt>
                <c:pt idx="184">
                  <c:v>'05</c:v>
                </c:pt>
                <c:pt idx="185">
                  <c:v>'05</c:v>
                </c:pt>
                <c:pt idx="186">
                  <c:v>'05</c:v>
                </c:pt>
                <c:pt idx="187">
                  <c:v>'05</c:v>
                </c:pt>
                <c:pt idx="188">
                  <c:v>'05</c:v>
                </c:pt>
                <c:pt idx="189">
                  <c:v>'05</c:v>
                </c:pt>
                <c:pt idx="190">
                  <c:v>'05</c:v>
                </c:pt>
                <c:pt idx="191">
                  <c:v>'05</c:v>
                </c:pt>
                <c:pt idx="192">
                  <c:v>'06</c:v>
                </c:pt>
                <c:pt idx="193">
                  <c:v>'06</c:v>
                </c:pt>
                <c:pt idx="194">
                  <c:v>'06</c:v>
                </c:pt>
                <c:pt idx="195">
                  <c:v>'06</c:v>
                </c:pt>
                <c:pt idx="196">
                  <c:v>'06</c:v>
                </c:pt>
                <c:pt idx="197">
                  <c:v>'06</c:v>
                </c:pt>
                <c:pt idx="198">
                  <c:v>'06</c:v>
                </c:pt>
                <c:pt idx="199">
                  <c:v>'06</c:v>
                </c:pt>
                <c:pt idx="200">
                  <c:v>'06</c:v>
                </c:pt>
                <c:pt idx="201">
                  <c:v>'06</c:v>
                </c:pt>
                <c:pt idx="202">
                  <c:v>'06</c:v>
                </c:pt>
                <c:pt idx="203">
                  <c:v>'06</c:v>
                </c:pt>
                <c:pt idx="204">
                  <c:v>'07</c:v>
                </c:pt>
                <c:pt idx="205">
                  <c:v>'07</c:v>
                </c:pt>
                <c:pt idx="206">
                  <c:v>'07</c:v>
                </c:pt>
                <c:pt idx="207">
                  <c:v>'07</c:v>
                </c:pt>
                <c:pt idx="208">
                  <c:v>'07</c:v>
                </c:pt>
                <c:pt idx="209">
                  <c:v>'07</c:v>
                </c:pt>
                <c:pt idx="210">
                  <c:v>'07</c:v>
                </c:pt>
                <c:pt idx="211">
                  <c:v>'07</c:v>
                </c:pt>
                <c:pt idx="212">
                  <c:v>'07</c:v>
                </c:pt>
                <c:pt idx="213">
                  <c:v>'07</c:v>
                </c:pt>
                <c:pt idx="214">
                  <c:v>'07</c:v>
                </c:pt>
                <c:pt idx="215">
                  <c:v>'07</c:v>
                </c:pt>
                <c:pt idx="216">
                  <c:v>'08</c:v>
                </c:pt>
                <c:pt idx="217">
                  <c:v>'08</c:v>
                </c:pt>
                <c:pt idx="218">
                  <c:v>'08</c:v>
                </c:pt>
                <c:pt idx="219">
                  <c:v>'08</c:v>
                </c:pt>
                <c:pt idx="220">
                  <c:v>'08</c:v>
                </c:pt>
                <c:pt idx="221">
                  <c:v>'08</c:v>
                </c:pt>
                <c:pt idx="222">
                  <c:v>'08</c:v>
                </c:pt>
                <c:pt idx="223">
                  <c:v>'08</c:v>
                </c:pt>
                <c:pt idx="224">
                  <c:v>'08</c:v>
                </c:pt>
                <c:pt idx="225">
                  <c:v>'08</c:v>
                </c:pt>
                <c:pt idx="226">
                  <c:v>'08</c:v>
                </c:pt>
                <c:pt idx="227">
                  <c:v>'08</c:v>
                </c:pt>
                <c:pt idx="228">
                  <c:v>'09</c:v>
                </c:pt>
                <c:pt idx="229">
                  <c:v>2/29/2009</c:v>
                </c:pt>
                <c:pt idx="230">
                  <c:v>'08</c:v>
                </c:pt>
                <c:pt idx="231">
                  <c:v>'09</c:v>
                </c:pt>
                <c:pt idx="232">
                  <c:v>'09</c:v>
                </c:pt>
                <c:pt idx="233">
                  <c:v>'09</c:v>
                </c:pt>
                <c:pt idx="234">
                  <c:v>'09</c:v>
                </c:pt>
                <c:pt idx="235">
                  <c:v>'09</c:v>
                </c:pt>
                <c:pt idx="236">
                  <c:v>'09</c:v>
                </c:pt>
                <c:pt idx="237">
                  <c:v>'09</c:v>
                </c:pt>
                <c:pt idx="238">
                  <c:v>'09</c:v>
                </c:pt>
                <c:pt idx="239">
                  <c:v>'09</c:v>
                </c:pt>
                <c:pt idx="240">
                  <c:v>'10</c:v>
                </c:pt>
                <c:pt idx="241">
                  <c:v>'10</c:v>
                </c:pt>
                <c:pt idx="242">
                  <c:v>'10</c:v>
                </c:pt>
                <c:pt idx="243">
                  <c:v>'10</c:v>
                </c:pt>
                <c:pt idx="244">
                  <c:v>'10</c:v>
                </c:pt>
                <c:pt idx="245">
                  <c:v>'10</c:v>
                </c:pt>
                <c:pt idx="246">
                  <c:v>'10</c:v>
                </c:pt>
                <c:pt idx="247">
                  <c:v>'10</c:v>
                </c:pt>
                <c:pt idx="248">
                  <c:v>'10</c:v>
                </c:pt>
                <c:pt idx="249">
                  <c:v>'10</c:v>
                </c:pt>
                <c:pt idx="250">
                  <c:v>'10</c:v>
                </c:pt>
                <c:pt idx="251">
                  <c:v>'10</c:v>
                </c:pt>
                <c:pt idx="252">
                  <c:v>'11</c:v>
                </c:pt>
                <c:pt idx="253">
                  <c:v>'11</c:v>
                </c:pt>
                <c:pt idx="254">
                  <c:v>'11</c:v>
                </c:pt>
                <c:pt idx="255">
                  <c:v>'11</c:v>
                </c:pt>
                <c:pt idx="256">
                  <c:v>'11</c:v>
                </c:pt>
                <c:pt idx="257">
                  <c:v>'11</c:v>
                </c:pt>
                <c:pt idx="258">
                  <c:v>'11</c:v>
                </c:pt>
                <c:pt idx="259">
                  <c:v>'11</c:v>
                </c:pt>
                <c:pt idx="260">
                  <c:v>'11</c:v>
                </c:pt>
                <c:pt idx="261">
                  <c:v>'11</c:v>
                </c:pt>
                <c:pt idx="262">
                  <c:v>'11</c:v>
                </c:pt>
                <c:pt idx="263">
                  <c:v>'11</c:v>
                </c:pt>
                <c:pt idx="264">
                  <c:v>'12</c:v>
                </c:pt>
                <c:pt idx="265">
                  <c:v>2/30/2012</c:v>
                </c:pt>
                <c:pt idx="266">
                  <c:v>'12</c:v>
                </c:pt>
                <c:pt idx="267">
                  <c:v>'12</c:v>
                </c:pt>
                <c:pt idx="268">
                  <c:v>'12</c:v>
                </c:pt>
                <c:pt idx="269">
                  <c:v>'12</c:v>
                </c:pt>
                <c:pt idx="270">
                  <c:v>'12</c:v>
                </c:pt>
                <c:pt idx="271">
                  <c:v>'12</c:v>
                </c:pt>
                <c:pt idx="272">
                  <c:v>'12</c:v>
                </c:pt>
                <c:pt idx="273">
                  <c:v>'12</c:v>
                </c:pt>
                <c:pt idx="274">
                  <c:v>'12</c:v>
                </c:pt>
                <c:pt idx="275">
                  <c:v>'12</c:v>
                </c:pt>
                <c:pt idx="276">
                  <c:v>'13</c:v>
                </c:pt>
                <c:pt idx="277">
                  <c:v>2/30/2013</c:v>
                </c:pt>
                <c:pt idx="278">
                  <c:v>'13</c:v>
                </c:pt>
                <c:pt idx="279">
                  <c:v>'13</c:v>
                </c:pt>
              </c:strCache>
            </c:strRef>
          </c:cat>
          <c:val>
            <c:numRef>
              <c:f>Sheet1!$C$2:$C$281</c:f>
              <c:numCache>
                <c:formatCode>0</c:formatCode>
                <c:ptCount val="280"/>
                <c:pt idx="0">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numCache>
            </c:numRef>
          </c:val>
        </c:ser>
        <c:gapWidth val="0"/>
        <c:axId val="37285888"/>
        <c:axId val="37287424"/>
      </c:barChart>
      <c:lineChart>
        <c:grouping val="standard"/>
        <c:ser>
          <c:idx val="0"/>
          <c:order val="0"/>
          <c:tx>
            <c:strRef>
              <c:f>Sheet1!$B$1</c:f>
              <c:strCache>
                <c:ptCount val="1"/>
                <c:pt idx="0">
                  <c:v>Yield</c:v>
                </c:pt>
              </c:strCache>
            </c:strRef>
          </c:tx>
          <c:spPr>
            <a:ln w="50800">
              <a:solidFill>
                <a:schemeClr val="accent5"/>
              </a:solidFill>
              <a:prstDash val="solid"/>
            </a:ln>
          </c:spPr>
          <c:marker>
            <c:symbol val="none"/>
          </c:marker>
          <c:cat>
            <c:strRef>
              <c:f>Sheet1!$A$2:$A$281</c:f>
              <c:strCache>
                <c:ptCount val="280"/>
                <c:pt idx="0">
                  <c:v>'90</c:v>
                </c:pt>
                <c:pt idx="1">
                  <c:v>'90</c:v>
                </c:pt>
                <c:pt idx="2">
                  <c:v>'90</c:v>
                </c:pt>
                <c:pt idx="3">
                  <c:v>'90</c:v>
                </c:pt>
                <c:pt idx="4">
                  <c:v>'90</c:v>
                </c:pt>
                <c:pt idx="5">
                  <c:v>'90</c:v>
                </c:pt>
                <c:pt idx="6">
                  <c:v>'90</c:v>
                </c:pt>
                <c:pt idx="7">
                  <c:v>'90</c:v>
                </c:pt>
                <c:pt idx="8">
                  <c:v>'90</c:v>
                </c:pt>
                <c:pt idx="9">
                  <c:v>'90</c:v>
                </c:pt>
                <c:pt idx="10">
                  <c:v>'90</c:v>
                </c:pt>
                <c:pt idx="11">
                  <c:v>'90</c:v>
                </c:pt>
                <c:pt idx="12">
                  <c:v>'91</c:v>
                </c:pt>
                <c:pt idx="13">
                  <c:v>'91</c:v>
                </c:pt>
                <c:pt idx="14">
                  <c:v>'91</c:v>
                </c:pt>
                <c:pt idx="15">
                  <c:v>'91</c:v>
                </c:pt>
                <c:pt idx="16">
                  <c:v>'91</c:v>
                </c:pt>
                <c:pt idx="17">
                  <c:v>'91</c:v>
                </c:pt>
                <c:pt idx="18">
                  <c:v>'91</c:v>
                </c:pt>
                <c:pt idx="19">
                  <c:v>'91</c:v>
                </c:pt>
                <c:pt idx="20">
                  <c:v>'91</c:v>
                </c:pt>
                <c:pt idx="21">
                  <c:v>'91</c:v>
                </c:pt>
                <c:pt idx="22">
                  <c:v>'91</c:v>
                </c:pt>
                <c:pt idx="23">
                  <c:v>'91</c:v>
                </c:pt>
                <c:pt idx="24">
                  <c:v>'92</c:v>
                </c:pt>
                <c:pt idx="25">
                  <c:v>'92</c:v>
                </c:pt>
                <c:pt idx="26">
                  <c:v>'92</c:v>
                </c:pt>
                <c:pt idx="27">
                  <c:v>'92</c:v>
                </c:pt>
                <c:pt idx="28">
                  <c:v>'92</c:v>
                </c:pt>
                <c:pt idx="29">
                  <c:v>'92</c:v>
                </c:pt>
                <c:pt idx="30">
                  <c:v>'92</c:v>
                </c:pt>
                <c:pt idx="31">
                  <c:v>'92</c:v>
                </c:pt>
                <c:pt idx="32">
                  <c:v>'92</c:v>
                </c:pt>
                <c:pt idx="33">
                  <c:v>'92</c:v>
                </c:pt>
                <c:pt idx="34">
                  <c:v>'92</c:v>
                </c:pt>
                <c:pt idx="35">
                  <c:v>'92</c:v>
                </c:pt>
                <c:pt idx="36">
                  <c:v>'93</c:v>
                </c:pt>
                <c:pt idx="37">
                  <c:v>'93</c:v>
                </c:pt>
                <c:pt idx="38">
                  <c:v>'93</c:v>
                </c:pt>
                <c:pt idx="39">
                  <c:v>'93</c:v>
                </c:pt>
                <c:pt idx="40">
                  <c:v>'93</c:v>
                </c:pt>
                <c:pt idx="41">
                  <c:v>'93</c:v>
                </c:pt>
                <c:pt idx="42">
                  <c:v>'93</c:v>
                </c:pt>
                <c:pt idx="43">
                  <c:v>'93</c:v>
                </c:pt>
                <c:pt idx="44">
                  <c:v>'93</c:v>
                </c:pt>
                <c:pt idx="45">
                  <c:v>'93</c:v>
                </c:pt>
                <c:pt idx="46">
                  <c:v>'93</c:v>
                </c:pt>
                <c:pt idx="47">
                  <c:v>'93</c:v>
                </c:pt>
                <c:pt idx="48">
                  <c:v>'94</c:v>
                </c:pt>
                <c:pt idx="49">
                  <c:v>'94</c:v>
                </c:pt>
                <c:pt idx="50">
                  <c:v>'94</c:v>
                </c:pt>
                <c:pt idx="51">
                  <c:v>'94</c:v>
                </c:pt>
                <c:pt idx="52">
                  <c:v>'94</c:v>
                </c:pt>
                <c:pt idx="53">
                  <c:v>'94</c:v>
                </c:pt>
                <c:pt idx="54">
                  <c:v>'94</c:v>
                </c:pt>
                <c:pt idx="55">
                  <c:v>'94</c:v>
                </c:pt>
                <c:pt idx="56">
                  <c:v>'94</c:v>
                </c:pt>
                <c:pt idx="57">
                  <c:v>'94</c:v>
                </c:pt>
                <c:pt idx="58">
                  <c:v>'94</c:v>
                </c:pt>
                <c:pt idx="59">
                  <c:v>'94</c:v>
                </c:pt>
                <c:pt idx="60">
                  <c:v>'95</c:v>
                </c:pt>
                <c:pt idx="61">
                  <c:v>'95</c:v>
                </c:pt>
                <c:pt idx="62">
                  <c:v>'95</c:v>
                </c:pt>
                <c:pt idx="63">
                  <c:v>'95</c:v>
                </c:pt>
                <c:pt idx="64">
                  <c:v>'95</c:v>
                </c:pt>
                <c:pt idx="65">
                  <c:v>'95</c:v>
                </c:pt>
                <c:pt idx="66">
                  <c:v>'95</c:v>
                </c:pt>
                <c:pt idx="67">
                  <c:v>'95</c:v>
                </c:pt>
                <c:pt idx="68">
                  <c:v>'95</c:v>
                </c:pt>
                <c:pt idx="69">
                  <c:v>'95</c:v>
                </c:pt>
                <c:pt idx="70">
                  <c:v>'95</c:v>
                </c:pt>
                <c:pt idx="71">
                  <c:v>'95</c:v>
                </c:pt>
                <c:pt idx="72">
                  <c:v>'96</c:v>
                </c:pt>
                <c:pt idx="73">
                  <c:v>'96</c:v>
                </c:pt>
                <c:pt idx="74">
                  <c:v>'96</c:v>
                </c:pt>
                <c:pt idx="75">
                  <c:v>'96</c:v>
                </c:pt>
                <c:pt idx="76">
                  <c:v>'96</c:v>
                </c:pt>
                <c:pt idx="77">
                  <c:v>'96</c:v>
                </c:pt>
                <c:pt idx="78">
                  <c:v>'96</c:v>
                </c:pt>
                <c:pt idx="79">
                  <c:v>'96</c:v>
                </c:pt>
                <c:pt idx="80">
                  <c:v>'96</c:v>
                </c:pt>
                <c:pt idx="81">
                  <c:v>'96</c:v>
                </c:pt>
                <c:pt idx="82">
                  <c:v>'96</c:v>
                </c:pt>
                <c:pt idx="83">
                  <c:v>'96</c:v>
                </c:pt>
                <c:pt idx="84">
                  <c:v>'97</c:v>
                </c:pt>
                <c:pt idx="85">
                  <c:v>'97</c:v>
                </c:pt>
                <c:pt idx="86">
                  <c:v>'97</c:v>
                </c:pt>
                <c:pt idx="87">
                  <c:v>'97</c:v>
                </c:pt>
                <c:pt idx="88">
                  <c:v>'97</c:v>
                </c:pt>
                <c:pt idx="89">
                  <c:v>'97</c:v>
                </c:pt>
                <c:pt idx="90">
                  <c:v>'97</c:v>
                </c:pt>
                <c:pt idx="91">
                  <c:v>'97</c:v>
                </c:pt>
                <c:pt idx="92">
                  <c:v>'97</c:v>
                </c:pt>
                <c:pt idx="93">
                  <c:v>'97</c:v>
                </c:pt>
                <c:pt idx="94">
                  <c:v>'97</c:v>
                </c:pt>
                <c:pt idx="95">
                  <c:v>'97</c:v>
                </c:pt>
                <c:pt idx="96">
                  <c:v>'98</c:v>
                </c:pt>
                <c:pt idx="97">
                  <c:v>'98</c:v>
                </c:pt>
                <c:pt idx="98">
                  <c:v>'98</c:v>
                </c:pt>
                <c:pt idx="99">
                  <c:v>'98</c:v>
                </c:pt>
                <c:pt idx="100">
                  <c:v>'98</c:v>
                </c:pt>
                <c:pt idx="101">
                  <c:v>'98</c:v>
                </c:pt>
                <c:pt idx="102">
                  <c:v>'98</c:v>
                </c:pt>
                <c:pt idx="103">
                  <c:v>'98</c:v>
                </c:pt>
                <c:pt idx="104">
                  <c:v>'98</c:v>
                </c:pt>
                <c:pt idx="105">
                  <c:v>'98</c:v>
                </c:pt>
                <c:pt idx="106">
                  <c:v>'98</c:v>
                </c:pt>
                <c:pt idx="107">
                  <c:v>'98</c:v>
                </c:pt>
                <c:pt idx="108">
                  <c:v>'99</c:v>
                </c:pt>
                <c:pt idx="109">
                  <c:v>'99</c:v>
                </c:pt>
                <c:pt idx="110">
                  <c:v>'99</c:v>
                </c:pt>
                <c:pt idx="111">
                  <c:v>'99</c:v>
                </c:pt>
                <c:pt idx="112">
                  <c:v>'99</c:v>
                </c:pt>
                <c:pt idx="113">
                  <c:v>'99</c:v>
                </c:pt>
                <c:pt idx="114">
                  <c:v>'99</c:v>
                </c:pt>
                <c:pt idx="115">
                  <c:v>'99</c:v>
                </c:pt>
                <c:pt idx="116">
                  <c:v>'99</c:v>
                </c:pt>
                <c:pt idx="117">
                  <c:v>'99</c:v>
                </c:pt>
                <c:pt idx="118">
                  <c:v>'99</c:v>
                </c:pt>
                <c:pt idx="119">
                  <c:v>'99</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'01</c:v>
                </c:pt>
                <c:pt idx="133">
                  <c:v>'01</c:v>
                </c:pt>
                <c:pt idx="134">
                  <c:v>'01</c:v>
                </c:pt>
                <c:pt idx="135">
                  <c:v>'01</c:v>
                </c:pt>
                <c:pt idx="136">
                  <c:v>'01</c:v>
                </c:pt>
                <c:pt idx="137">
                  <c:v>'01</c:v>
                </c:pt>
                <c:pt idx="138">
                  <c:v>'01</c:v>
                </c:pt>
                <c:pt idx="139">
                  <c:v>'01</c:v>
                </c:pt>
                <c:pt idx="140">
                  <c:v>'01</c:v>
                </c:pt>
                <c:pt idx="141">
                  <c:v>'01</c:v>
                </c:pt>
                <c:pt idx="142">
                  <c:v>'01</c:v>
                </c:pt>
                <c:pt idx="143">
                  <c:v>'01</c:v>
                </c:pt>
                <c:pt idx="144">
                  <c:v>'02</c:v>
                </c:pt>
                <c:pt idx="145">
                  <c:v>'02</c:v>
                </c:pt>
                <c:pt idx="146">
                  <c:v>'02</c:v>
                </c:pt>
                <c:pt idx="147">
                  <c:v>'02</c:v>
                </c:pt>
                <c:pt idx="148">
                  <c:v>'02</c:v>
                </c:pt>
                <c:pt idx="149">
                  <c:v>'02</c:v>
                </c:pt>
                <c:pt idx="150">
                  <c:v>'02</c:v>
                </c:pt>
                <c:pt idx="151">
                  <c:v>'02</c:v>
                </c:pt>
                <c:pt idx="152">
                  <c:v>'02</c:v>
                </c:pt>
                <c:pt idx="153">
                  <c:v>'02</c:v>
                </c:pt>
                <c:pt idx="154">
                  <c:v>'02</c:v>
                </c:pt>
                <c:pt idx="155">
                  <c:v>'02</c:v>
                </c:pt>
                <c:pt idx="156">
                  <c:v>'03</c:v>
                </c:pt>
                <c:pt idx="157">
                  <c:v>'03</c:v>
                </c:pt>
                <c:pt idx="158">
                  <c:v>'03</c:v>
                </c:pt>
                <c:pt idx="159">
                  <c:v>'03</c:v>
                </c:pt>
                <c:pt idx="160">
                  <c:v>'03</c:v>
                </c:pt>
                <c:pt idx="161">
                  <c:v>'03</c:v>
                </c:pt>
                <c:pt idx="162">
                  <c:v>'03</c:v>
                </c:pt>
                <c:pt idx="163">
                  <c:v>'03</c:v>
                </c:pt>
                <c:pt idx="164">
                  <c:v>'03</c:v>
                </c:pt>
                <c:pt idx="165">
                  <c:v>'03</c:v>
                </c:pt>
                <c:pt idx="166">
                  <c:v>'03</c:v>
                </c:pt>
                <c:pt idx="167">
                  <c:v>'03</c:v>
                </c:pt>
                <c:pt idx="168">
                  <c:v>'04</c:v>
                </c:pt>
                <c:pt idx="169">
                  <c:v>'04</c:v>
                </c:pt>
                <c:pt idx="170">
                  <c:v>'04</c:v>
                </c:pt>
                <c:pt idx="171">
                  <c:v>'04</c:v>
                </c:pt>
                <c:pt idx="172">
                  <c:v>'04</c:v>
                </c:pt>
                <c:pt idx="173">
                  <c:v>'04</c:v>
                </c:pt>
                <c:pt idx="174">
                  <c:v>'04</c:v>
                </c:pt>
                <c:pt idx="175">
                  <c:v>'04</c:v>
                </c:pt>
                <c:pt idx="176">
                  <c:v>'04</c:v>
                </c:pt>
                <c:pt idx="177">
                  <c:v>'04</c:v>
                </c:pt>
                <c:pt idx="178">
                  <c:v>'04</c:v>
                </c:pt>
                <c:pt idx="179">
                  <c:v>'04</c:v>
                </c:pt>
                <c:pt idx="180">
                  <c:v>'05</c:v>
                </c:pt>
                <c:pt idx="181">
                  <c:v>'05</c:v>
                </c:pt>
                <c:pt idx="182">
                  <c:v>'05</c:v>
                </c:pt>
                <c:pt idx="183">
                  <c:v>'05</c:v>
                </c:pt>
                <c:pt idx="184">
                  <c:v>'05</c:v>
                </c:pt>
                <c:pt idx="185">
                  <c:v>'05</c:v>
                </c:pt>
                <c:pt idx="186">
                  <c:v>'05</c:v>
                </c:pt>
                <c:pt idx="187">
                  <c:v>'05</c:v>
                </c:pt>
                <c:pt idx="188">
                  <c:v>'05</c:v>
                </c:pt>
                <c:pt idx="189">
                  <c:v>'05</c:v>
                </c:pt>
                <c:pt idx="190">
                  <c:v>'05</c:v>
                </c:pt>
                <c:pt idx="191">
                  <c:v>'05</c:v>
                </c:pt>
                <c:pt idx="192">
                  <c:v>'06</c:v>
                </c:pt>
                <c:pt idx="193">
                  <c:v>'06</c:v>
                </c:pt>
                <c:pt idx="194">
                  <c:v>'06</c:v>
                </c:pt>
                <c:pt idx="195">
                  <c:v>'06</c:v>
                </c:pt>
                <c:pt idx="196">
                  <c:v>'06</c:v>
                </c:pt>
                <c:pt idx="197">
                  <c:v>'06</c:v>
                </c:pt>
                <c:pt idx="198">
                  <c:v>'06</c:v>
                </c:pt>
                <c:pt idx="199">
                  <c:v>'06</c:v>
                </c:pt>
                <c:pt idx="200">
                  <c:v>'06</c:v>
                </c:pt>
                <c:pt idx="201">
                  <c:v>'06</c:v>
                </c:pt>
                <c:pt idx="202">
                  <c:v>'06</c:v>
                </c:pt>
                <c:pt idx="203">
                  <c:v>'06</c:v>
                </c:pt>
                <c:pt idx="204">
                  <c:v>'07</c:v>
                </c:pt>
                <c:pt idx="205">
                  <c:v>'07</c:v>
                </c:pt>
                <c:pt idx="206">
                  <c:v>'07</c:v>
                </c:pt>
                <c:pt idx="207">
                  <c:v>'07</c:v>
                </c:pt>
                <c:pt idx="208">
                  <c:v>'07</c:v>
                </c:pt>
                <c:pt idx="209">
                  <c:v>'07</c:v>
                </c:pt>
                <c:pt idx="210">
                  <c:v>'07</c:v>
                </c:pt>
                <c:pt idx="211">
                  <c:v>'07</c:v>
                </c:pt>
                <c:pt idx="212">
                  <c:v>'07</c:v>
                </c:pt>
                <c:pt idx="213">
                  <c:v>'07</c:v>
                </c:pt>
                <c:pt idx="214">
                  <c:v>'07</c:v>
                </c:pt>
                <c:pt idx="215">
                  <c:v>'07</c:v>
                </c:pt>
                <c:pt idx="216">
                  <c:v>'08</c:v>
                </c:pt>
                <c:pt idx="217">
                  <c:v>'08</c:v>
                </c:pt>
                <c:pt idx="218">
                  <c:v>'08</c:v>
                </c:pt>
                <c:pt idx="219">
                  <c:v>'08</c:v>
                </c:pt>
                <c:pt idx="220">
                  <c:v>'08</c:v>
                </c:pt>
                <c:pt idx="221">
                  <c:v>'08</c:v>
                </c:pt>
                <c:pt idx="222">
                  <c:v>'08</c:v>
                </c:pt>
                <c:pt idx="223">
                  <c:v>'08</c:v>
                </c:pt>
                <c:pt idx="224">
                  <c:v>'08</c:v>
                </c:pt>
                <c:pt idx="225">
                  <c:v>'08</c:v>
                </c:pt>
                <c:pt idx="226">
                  <c:v>'08</c:v>
                </c:pt>
                <c:pt idx="227">
                  <c:v>'08</c:v>
                </c:pt>
                <c:pt idx="228">
                  <c:v>'09</c:v>
                </c:pt>
                <c:pt idx="229">
                  <c:v>2/29/2009</c:v>
                </c:pt>
                <c:pt idx="230">
                  <c:v>'08</c:v>
                </c:pt>
                <c:pt idx="231">
                  <c:v>'09</c:v>
                </c:pt>
                <c:pt idx="232">
                  <c:v>'09</c:v>
                </c:pt>
                <c:pt idx="233">
                  <c:v>'09</c:v>
                </c:pt>
                <c:pt idx="234">
                  <c:v>'09</c:v>
                </c:pt>
                <c:pt idx="235">
                  <c:v>'09</c:v>
                </c:pt>
                <c:pt idx="236">
                  <c:v>'09</c:v>
                </c:pt>
                <c:pt idx="237">
                  <c:v>'09</c:v>
                </c:pt>
                <c:pt idx="238">
                  <c:v>'09</c:v>
                </c:pt>
                <c:pt idx="239">
                  <c:v>'09</c:v>
                </c:pt>
                <c:pt idx="240">
                  <c:v>'10</c:v>
                </c:pt>
                <c:pt idx="241">
                  <c:v>'10</c:v>
                </c:pt>
                <c:pt idx="242">
                  <c:v>'10</c:v>
                </c:pt>
                <c:pt idx="243">
                  <c:v>'10</c:v>
                </c:pt>
                <c:pt idx="244">
                  <c:v>'10</c:v>
                </c:pt>
                <c:pt idx="245">
                  <c:v>'10</c:v>
                </c:pt>
                <c:pt idx="246">
                  <c:v>'10</c:v>
                </c:pt>
                <c:pt idx="247">
                  <c:v>'10</c:v>
                </c:pt>
                <c:pt idx="248">
                  <c:v>'10</c:v>
                </c:pt>
                <c:pt idx="249">
                  <c:v>'10</c:v>
                </c:pt>
                <c:pt idx="250">
                  <c:v>'10</c:v>
                </c:pt>
                <c:pt idx="251">
                  <c:v>'10</c:v>
                </c:pt>
                <c:pt idx="252">
                  <c:v>'11</c:v>
                </c:pt>
                <c:pt idx="253">
                  <c:v>'11</c:v>
                </c:pt>
                <c:pt idx="254">
                  <c:v>'11</c:v>
                </c:pt>
                <c:pt idx="255">
                  <c:v>'11</c:v>
                </c:pt>
                <c:pt idx="256">
                  <c:v>'11</c:v>
                </c:pt>
                <c:pt idx="257">
                  <c:v>'11</c:v>
                </c:pt>
                <c:pt idx="258">
                  <c:v>'11</c:v>
                </c:pt>
                <c:pt idx="259">
                  <c:v>'11</c:v>
                </c:pt>
                <c:pt idx="260">
                  <c:v>'11</c:v>
                </c:pt>
                <c:pt idx="261">
                  <c:v>'11</c:v>
                </c:pt>
                <c:pt idx="262">
                  <c:v>'11</c:v>
                </c:pt>
                <c:pt idx="263">
                  <c:v>'11</c:v>
                </c:pt>
                <c:pt idx="264">
                  <c:v>'12</c:v>
                </c:pt>
                <c:pt idx="265">
                  <c:v>2/30/2012</c:v>
                </c:pt>
                <c:pt idx="266">
                  <c:v>'12</c:v>
                </c:pt>
                <c:pt idx="267">
                  <c:v>'12</c:v>
                </c:pt>
                <c:pt idx="268">
                  <c:v>'12</c:v>
                </c:pt>
                <c:pt idx="269">
                  <c:v>'12</c:v>
                </c:pt>
                <c:pt idx="270">
                  <c:v>'12</c:v>
                </c:pt>
                <c:pt idx="271">
                  <c:v>'12</c:v>
                </c:pt>
                <c:pt idx="272">
                  <c:v>'12</c:v>
                </c:pt>
                <c:pt idx="273">
                  <c:v>'12</c:v>
                </c:pt>
                <c:pt idx="274">
                  <c:v>'12</c:v>
                </c:pt>
                <c:pt idx="275">
                  <c:v>'12</c:v>
                </c:pt>
                <c:pt idx="276">
                  <c:v>'13</c:v>
                </c:pt>
                <c:pt idx="277">
                  <c:v>2/30/2013</c:v>
                </c:pt>
                <c:pt idx="278">
                  <c:v>'13</c:v>
                </c:pt>
                <c:pt idx="279">
                  <c:v>'13</c:v>
                </c:pt>
              </c:strCache>
            </c:strRef>
          </c:cat>
          <c:val>
            <c:numRef>
              <c:f>Sheet1!$B$2:$B$281</c:f>
              <c:numCache>
                <c:formatCode>0.00%</c:formatCode>
                <c:ptCount val="280"/>
                <c:pt idx="0">
                  <c:v>8.2100000000000006E-2</c:v>
                </c:pt>
                <c:pt idx="1">
                  <c:v>8.4700000000000067E-2</c:v>
                </c:pt>
                <c:pt idx="2">
                  <c:v>8.5900000000000004E-2</c:v>
                </c:pt>
                <c:pt idx="3">
                  <c:v>8.7900000000000006E-2</c:v>
                </c:pt>
                <c:pt idx="4">
                  <c:v>8.7600000000000025E-2</c:v>
                </c:pt>
                <c:pt idx="5">
                  <c:v>8.4800000000000028E-2</c:v>
                </c:pt>
                <c:pt idx="6">
                  <c:v>8.4700000000000067E-2</c:v>
                </c:pt>
                <c:pt idx="7">
                  <c:v>8.7500000000000008E-2</c:v>
                </c:pt>
                <c:pt idx="8">
                  <c:v>8.8900000000000035E-2</c:v>
                </c:pt>
                <c:pt idx="9">
                  <c:v>8.72E-2</c:v>
                </c:pt>
                <c:pt idx="10">
                  <c:v>8.390000000000003E-2</c:v>
                </c:pt>
                <c:pt idx="11">
                  <c:v>8.0800000000000025E-2</c:v>
                </c:pt>
                <c:pt idx="12">
                  <c:v>8.0900000000000027E-2</c:v>
                </c:pt>
                <c:pt idx="13">
                  <c:v>7.85E-2</c:v>
                </c:pt>
                <c:pt idx="14">
                  <c:v>8.1100000000000005E-2</c:v>
                </c:pt>
                <c:pt idx="15">
                  <c:v>8.0400000000000041E-2</c:v>
                </c:pt>
                <c:pt idx="16">
                  <c:v>8.0700000000000049E-2</c:v>
                </c:pt>
                <c:pt idx="17">
                  <c:v>8.280000000000004E-2</c:v>
                </c:pt>
                <c:pt idx="18">
                  <c:v>8.2700000000000023E-2</c:v>
                </c:pt>
                <c:pt idx="19">
                  <c:v>7.9000000000000029E-2</c:v>
                </c:pt>
                <c:pt idx="20">
                  <c:v>7.6499999999999999E-2</c:v>
                </c:pt>
                <c:pt idx="21">
                  <c:v>7.5300000000000034E-2</c:v>
                </c:pt>
                <c:pt idx="22">
                  <c:v>7.4200000000000002E-2</c:v>
                </c:pt>
                <c:pt idx="23">
                  <c:v>7.0900000000000019E-2</c:v>
                </c:pt>
                <c:pt idx="24">
                  <c:v>7.0300000000000029E-2</c:v>
                </c:pt>
                <c:pt idx="25">
                  <c:v>7.3400000000000021E-2</c:v>
                </c:pt>
                <c:pt idx="26">
                  <c:v>7.5400000000000023E-2</c:v>
                </c:pt>
                <c:pt idx="27">
                  <c:v>7.4800000000000033E-2</c:v>
                </c:pt>
                <c:pt idx="28">
                  <c:v>7.3899999999999993E-2</c:v>
                </c:pt>
                <c:pt idx="29">
                  <c:v>7.2600000000000012E-2</c:v>
                </c:pt>
                <c:pt idx="30">
                  <c:v>6.8400000000000002E-2</c:v>
                </c:pt>
                <c:pt idx="31">
                  <c:v>6.59E-2</c:v>
                </c:pt>
                <c:pt idx="32">
                  <c:v>6.4199999999999993E-2</c:v>
                </c:pt>
                <c:pt idx="33">
                  <c:v>6.59E-2</c:v>
                </c:pt>
                <c:pt idx="34">
                  <c:v>6.8699999999999997E-2</c:v>
                </c:pt>
                <c:pt idx="35">
                  <c:v>6.7700000000000024E-2</c:v>
                </c:pt>
                <c:pt idx="36">
                  <c:v>6.6000000000000003E-2</c:v>
                </c:pt>
                <c:pt idx="37">
                  <c:v>6.2600000000000003E-2</c:v>
                </c:pt>
                <c:pt idx="38">
                  <c:v>5.980000000000002E-2</c:v>
                </c:pt>
                <c:pt idx="39">
                  <c:v>5.9700000000000024E-2</c:v>
                </c:pt>
                <c:pt idx="40">
                  <c:v>6.0400000000000016E-2</c:v>
                </c:pt>
                <c:pt idx="41">
                  <c:v>5.9600000000000014E-2</c:v>
                </c:pt>
                <c:pt idx="42">
                  <c:v>5.8100000000000013E-2</c:v>
                </c:pt>
                <c:pt idx="43">
                  <c:v>5.6800000000000003E-2</c:v>
                </c:pt>
                <c:pt idx="44">
                  <c:v>5.3600000000000002E-2</c:v>
                </c:pt>
                <c:pt idx="45">
                  <c:v>5.3300000000000014E-2</c:v>
                </c:pt>
                <c:pt idx="46">
                  <c:v>5.7200000000000001E-2</c:v>
                </c:pt>
                <c:pt idx="47">
                  <c:v>5.7700000000000022E-2</c:v>
                </c:pt>
                <c:pt idx="48">
                  <c:v>5.7500000000000016E-2</c:v>
                </c:pt>
                <c:pt idx="49">
                  <c:v>5.9700000000000024E-2</c:v>
                </c:pt>
                <c:pt idx="50">
                  <c:v>6.4800000000000024E-2</c:v>
                </c:pt>
                <c:pt idx="51">
                  <c:v>6.9700000000000026E-2</c:v>
                </c:pt>
                <c:pt idx="52">
                  <c:v>7.1800000000000003E-2</c:v>
                </c:pt>
                <c:pt idx="53">
                  <c:v>7.0999999999999994E-2</c:v>
                </c:pt>
                <c:pt idx="54">
                  <c:v>7.3000000000000009E-2</c:v>
                </c:pt>
                <c:pt idx="55">
                  <c:v>7.2400000000000034E-2</c:v>
                </c:pt>
                <c:pt idx="56">
                  <c:v>7.4600000000000014E-2</c:v>
                </c:pt>
                <c:pt idx="57">
                  <c:v>7.7400000000000024E-2</c:v>
                </c:pt>
                <c:pt idx="58">
                  <c:v>7.9600000000000004E-2</c:v>
                </c:pt>
                <c:pt idx="59">
                  <c:v>7.8100000000000003E-2</c:v>
                </c:pt>
                <c:pt idx="60">
                  <c:v>7.7800000000000022E-2</c:v>
                </c:pt>
                <c:pt idx="61">
                  <c:v>7.470000000000003E-2</c:v>
                </c:pt>
                <c:pt idx="62">
                  <c:v>7.1999999999999995E-2</c:v>
                </c:pt>
                <c:pt idx="63">
                  <c:v>7.060000000000001E-2</c:v>
                </c:pt>
                <c:pt idx="64">
                  <c:v>6.6299999999999998E-2</c:v>
                </c:pt>
                <c:pt idx="65">
                  <c:v>6.1699999999999998E-2</c:v>
                </c:pt>
                <c:pt idx="66">
                  <c:v>6.2800000000000022E-2</c:v>
                </c:pt>
                <c:pt idx="67">
                  <c:v>6.4900000000000013E-2</c:v>
                </c:pt>
                <c:pt idx="68">
                  <c:v>6.200000000000002E-2</c:v>
                </c:pt>
                <c:pt idx="69">
                  <c:v>6.0400000000000016E-2</c:v>
                </c:pt>
                <c:pt idx="70">
                  <c:v>5.9300000000000019E-2</c:v>
                </c:pt>
                <c:pt idx="71">
                  <c:v>5.7100000000000012E-2</c:v>
                </c:pt>
                <c:pt idx="72">
                  <c:v>5.6500000000000002E-2</c:v>
                </c:pt>
                <c:pt idx="73">
                  <c:v>5.8100000000000013E-2</c:v>
                </c:pt>
                <c:pt idx="74">
                  <c:v>6.2700000000000033E-2</c:v>
                </c:pt>
                <c:pt idx="75">
                  <c:v>6.5100000000000019E-2</c:v>
                </c:pt>
                <c:pt idx="76">
                  <c:v>6.7400000000000029E-2</c:v>
                </c:pt>
                <c:pt idx="77">
                  <c:v>6.9100000000000023E-2</c:v>
                </c:pt>
                <c:pt idx="78">
                  <c:v>6.8699999999999997E-2</c:v>
                </c:pt>
                <c:pt idx="79">
                  <c:v>6.6400000000000001E-2</c:v>
                </c:pt>
                <c:pt idx="80">
                  <c:v>6.8300000000000013E-2</c:v>
                </c:pt>
                <c:pt idx="81">
                  <c:v>6.5299999999999997E-2</c:v>
                </c:pt>
                <c:pt idx="82">
                  <c:v>6.200000000000002E-2</c:v>
                </c:pt>
                <c:pt idx="83">
                  <c:v>6.3E-2</c:v>
                </c:pt>
                <c:pt idx="84">
                  <c:v>6.5800000000000011E-2</c:v>
                </c:pt>
                <c:pt idx="85">
                  <c:v>6.4199999999999993E-2</c:v>
                </c:pt>
                <c:pt idx="86">
                  <c:v>6.6900000000000001E-2</c:v>
                </c:pt>
                <c:pt idx="87">
                  <c:v>6.8900000000000003E-2</c:v>
                </c:pt>
                <c:pt idx="88">
                  <c:v>6.7100000000000021E-2</c:v>
                </c:pt>
                <c:pt idx="89">
                  <c:v>6.4900000000000013E-2</c:v>
                </c:pt>
                <c:pt idx="90">
                  <c:v>6.2200000000000012E-2</c:v>
                </c:pt>
                <c:pt idx="91">
                  <c:v>6.3E-2</c:v>
                </c:pt>
                <c:pt idx="92">
                  <c:v>6.2100000000000016E-2</c:v>
                </c:pt>
                <c:pt idx="93">
                  <c:v>6.0299999999999999E-2</c:v>
                </c:pt>
                <c:pt idx="94">
                  <c:v>5.8800000000000012E-2</c:v>
                </c:pt>
                <c:pt idx="95">
                  <c:v>5.8100000000000013E-2</c:v>
                </c:pt>
                <c:pt idx="96">
                  <c:v>5.5400000000000019E-2</c:v>
                </c:pt>
                <c:pt idx="97">
                  <c:v>5.570000000000002E-2</c:v>
                </c:pt>
                <c:pt idx="98">
                  <c:v>5.6500000000000002E-2</c:v>
                </c:pt>
                <c:pt idx="99">
                  <c:v>5.6400000000000013E-2</c:v>
                </c:pt>
                <c:pt idx="100">
                  <c:v>5.6500000000000002E-2</c:v>
                </c:pt>
                <c:pt idx="101">
                  <c:v>5.5000000000000014E-2</c:v>
                </c:pt>
                <c:pt idx="102">
                  <c:v>5.4600000000000003E-2</c:v>
                </c:pt>
                <c:pt idx="103">
                  <c:v>5.3400000000000003E-2</c:v>
                </c:pt>
                <c:pt idx="104">
                  <c:v>4.8100000000000004E-2</c:v>
                </c:pt>
                <c:pt idx="105">
                  <c:v>4.5300000000000014E-2</c:v>
                </c:pt>
                <c:pt idx="106">
                  <c:v>4.8300000000000003E-2</c:v>
                </c:pt>
                <c:pt idx="107">
                  <c:v>4.65E-2</c:v>
                </c:pt>
                <c:pt idx="108">
                  <c:v>4.7200000000000013E-2</c:v>
                </c:pt>
                <c:pt idx="109">
                  <c:v>0.05</c:v>
                </c:pt>
                <c:pt idx="110">
                  <c:v>5.2299999999999999E-2</c:v>
                </c:pt>
                <c:pt idx="111">
                  <c:v>5.1800000000000013E-2</c:v>
                </c:pt>
                <c:pt idx="112">
                  <c:v>5.5400000000000019E-2</c:v>
                </c:pt>
                <c:pt idx="113">
                  <c:v>5.9000000000000011E-2</c:v>
                </c:pt>
                <c:pt idx="114">
                  <c:v>5.7900000000000014E-2</c:v>
                </c:pt>
                <c:pt idx="115">
                  <c:v>5.9400000000000022E-2</c:v>
                </c:pt>
                <c:pt idx="116">
                  <c:v>5.9200000000000003E-2</c:v>
                </c:pt>
                <c:pt idx="117">
                  <c:v>6.1100000000000002E-2</c:v>
                </c:pt>
                <c:pt idx="118">
                  <c:v>6.0299999999999999E-2</c:v>
                </c:pt>
                <c:pt idx="119">
                  <c:v>6.2800000000000022E-2</c:v>
                </c:pt>
                <c:pt idx="120">
                  <c:v>6.6600000000000006E-2</c:v>
                </c:pt>
                <c:pt idx="121">
                  <c:v>6.5199999999999994E-2</c:v>
                </c:pt>
                <c:pt idx="122">
                  <c:v>6.2600000000000003E-2</c:v>
                </c:pt>
                <c:pt idx="123">
                  <c:v>5.9900000000000016E-2</c:v>
                </c:pt>
                <c:pt idx="124">
                  <c:v>6.4400000000000027E-2</c:v>
                </c:pt>
                <c:pt idx="125">
                  <c:v>6.1000000000000013E-2</c:v>
                </c:pt>
                <c:pt idx="126">
                  <c:v>6.0500000000000012E-2</c:v>
                </c:pt>
                <c:pt idx="127">
                  <c:v>5.8299999999999998E-2</c:v>
                </c:pt>
                <c:pt idx="128">
                  <c:v>5.8000000000000003E-2</c:v>
                </c:pt>
                <c:pt idx="129">
                  <c:v>5.740000000000002E-2</c:v>
                </c:pt>
                <c:pt idx="130">
                  <c:v>5.7200000000000001E-2</c:v>
                </c:pt>
                <c:pt idx="131">
                  <c:v>5.2400000000000016E-2</c:v>
                </c:pt>
                <c:pt idx="132">
                  <c:v>5.16E-2</c:v>
                </c:pt>
                <c:pt idx="133">
                  <c:v>5.1000000000000004E-2</c:v>
                </c:pt>
                <c:pt idx="134">
                  <c:v>4.8899999999999999E-2</c:v>
                </c:pt>
                <c:pt idx="135">
                  <c:v>5.1400000000000001E-2</c:v>
                </c:pt>
                <c:pt idx="136">
                  <c:v>5.3900000000000003E-2</c:v>
                </c:pt>
                <c:pt idx="137">
                  <c:v>5.2800000000000021E-2</c:v>
                </c:pt>
                <c:pt idx="138">
                  <c:v>5.2400000000000016E-2</c:v>
                </c:pt>
                <c:pt idx="139">
                  <c:v>4.9700000000000029E-2</c:v>
                </c:pt>
                <c:pt idx="140">
                  <c:v>4.7300000000000016E-2</c:v>
                </c:pt>
                <c:pt idx="141">
                  <c:v>4.5699999999999998E-2</c:v>
                </c:pt>
                <c:pt idx="142">
                  <c:v>4.65E-2</c:v>
                </c:pt>
                <c:pt idx="143">
                  <c:v>5.0900000000000001E-2</c:v>
                </c:pt>
                <c:pt idx="144">
                  <c:v>5.0400000000000014E-2</c:v>
                </c:pt>
                <c:pt idx="145">
                  <c:v>4.9100000000000019E-2</c:v>
                </c:pt>
                <c:pt idx="146">
                  <c:v>5.2800000000000021E-2</c:v>
                </c:pt>
                <c:pt idx="147">
                  <c:v>5.2100000000000014E-2</c:v>
                </c:pt>
                <c:pt idx="148">
                  <c:v>5.16E-2</c:v>
                </c:pt>
                <c:pt idx="149">
                  <c:v>4.930000000000001E-2</c:v>
                </c:pt>
                <c:pt idx="150">
                  <c:v>4.65E-2</c:v>
                </c:pt>
                <c:pt idx="151">
                  <c:v>4.2600000000000013E-2</c:v>
                </c:pt>
                <c:pt idx="152">
                  <c:v>3.8699999999999998E-2</c:v>
                </c:pt>
                <c:pt idx="153">
                  <c:v>3.9399999999999998E-2</c:v>
                </c:pt>
                <c:pt idx="154">
                  <c:v>4.0500000000000001E-2</c:v>
                </c:pt>
                <c:pt idx="155">
                  <c:v>4.0300000000000016E-2</c:v>
                </c:pt>
                <c:pt idx="156">
                  <c:v>4.0500000000000001E-2</c:v>
                </c:pt>
                <c:pt idx="157">
                  <c:v>3.9000000000000014E-2</c:v>
                </c:pt>
                <c:pt idx="158">
                  <c:v>3.8100000000000002E-2</c:v>
                </c:pt>
                <c:pt idx="159">
                  <c:v>3.960000000000001E-2</c:v>
                </c:pt>
                <c:pt idx="160">
                  <c:v>3.570000000000001E-2</c:v>
                </c:pt>
                <c:pt idx="161">
                  <c:v>3.3300000000000003E-2</c:v>
                </c:pt>
                <c:pt idx="162">
                  <c:v>3.9800000000000002E-2</c:v>
                </c:pt>
                <c:pt idx="163">
                  <c:v>4.4500000000000019E-2</c:v>
                </c:pt>
                <c:pt idx="164">
                  <c:v>4.2700000000000016E-2</c:v>
                </c:pt>
                <c:pt idx="165">
                  <c:v>4.2900000000000015E-2</c:v>
                </c:pt>
                <c:pt idx="166">
                  <c:v>4.3000000000000003E-2</c:v>
                </c:pt>
                <c:pt idx="167">
                  <c:v>4.2700000000000016E-2</c:v>
                </c:pt>
                <c:pt idx="168">
                  <c:v>4.1500000000000002E-2</c:v>
                </c:pt>
                <c:pt idx="169">
                  <c:v>4.0800000000000003E-2</c:v>
                </c:pt>
                <c:pt idx="170">
                  <c:v>3.8300000000000001E-2</c:v>
                </c:pt>
                <c:pt idx="171">
                  <c:v>4.3500000000000004E-2</c:v>
                </c:pt>
                <c:pt idx="172">
                  <c:v>4.7200000000000013E-2</c:v>
                </c:pt>
                <c:pt idx="173">
                  <c:v>4.7300000000000016E-2</c:v>
                </c:pt>
                <c:pt idx="174">
                  <c:v>4.5000000000000012E-2</c:v>
                </c:pt>
                <c:pt idx="175">
                  <c:v>4.2800000000000019E-2</c:v>
                </c:pt>
                <c:pt idx="176">
                  <c:v>4.1300000000000003E-2</c:v>
                </c:pt>
                <c:pt idx="177">
                  <c:v>4.1000000000000002E-2</c:v>
                </c:pt>
                <c:pt idx="178">
                  <c:v>4.19E-2</c:v>
                </c:pt>
                <c:pt idx="179">
                  <c:v>4.2299999999999997E-2</c:v>
                </c:pt>
                <c:pt idx="180">
                  <c:v>4.2200000000000001E-2</c:v>
                </c:pt>
                <c:pt idx="181">
                  <c:v>4.1700000000000001E-2</c:v>
                </c:pt>
                <c:pt idx="182">
                  <c:v>4.5000000000000012E-2</c:v>
                </c:pt>
                <c:pt idx="183">
                  <c:v>4.3400000000000001E-2</c:v>
                </c:pt>
                <c:pt idx="184">
                  <c:v>4.1399999999999999E-2</c:v>
                </c:pt>
                <c:pt idx="185">
                  <c:v>4.0000000000000015E-2</c:v>
                </c:pt>
                <c:pt idx="186">
                  <c:v>4.1800000000000004E-2</c:v>
                </c:pt>
                <c:pt idx="187">
                  <c:v>4.2600000000000013E-2</c:v>
                </c:pt>
                <c:pt idx="188">
                  <c:v>4.2000000000000016E-2</c:v>
                </c:pt>
                <c:pt idx="189">
                  <c:v>4.4600000000000015E-2</c:v>
                </c:pt>
                <c:pt idx="190">
                  <c:v>4.5400000000000003E-2</c:v>
                </c:pt>
                <c:pt idx="191">
                  <c:v>4.4700000000000011E-2</c:v>
                </c:pt>
                <c:pt idx="192">
                  <c:v>4.4200000000000003E-2</c:v>
                </c:pt>
                <c:pt idx="193">
                  <c:v>4.5699999999999998E-2</c:v>
                </c:pt>
                <c:pt idx="194">
                  <c:v>4.7200000000000013E-2</c:v>
                </c:pt>
                <c:pt idx="195">
                  <c:v>4.9900000000000014E-2</c:v>
                </c:pt>
                <c:pt idx="196">
                  <c:v>5.11E-2</c:v>
                </c:pt>
                <c:pt idx="197">
                  <c:v>5.11E-2</c:v>
                </c:pt>
                <c:pt idx="198">
                  <c:v>5.0900000000000001E-2</c:v>
                </c:pt>
                <c:pt idx="199">
                  <c:v>4.8800000000000003E-2</c:v>
                </c:pt>
                <c:pt idx="200">
                  <c:v>4.7200000000000013E-2</c:v>
                </c:pt>
                <c:pt idx="201">
                  <c:v>4.7300000000000016E-2</c:v>
                </c:pt>
                <c:pt idx="202">
                  <c:v>4.5999999999999999E-2</c:v>
                </c:pt>
                <c:pt idx="203">
                  <c:v>4.5600000000000002E-2</c:v>
                </c:pt>
                <c:pt idx="204">
                  <c:v>4.7600000000000003E-2</c:v>
                </c:pt>
                <c:pt idx="205">
                  <c:v>4.7200000000000013E-2</c:v>
                </c:pt>
                <c:pt idx="206">
                  <c:v>4.5600000000000002E-2</c:v>
                </c:pt>
                <c:pt idx="207">
                  <c:v>4.6899999999999997E-2</c:v>
                </c:pt>
                <c:pt idx="208">
                  <c:v>4.7500000000000014E-2</c:v>
                </c:pt>
                <c:pt idx="209">
                  <c:v>5.1000000000000004E-2</c:v>
                </c:pt>
                <c:pt idx="210">
                  <c:v>0.05</c:v>
                </c:pt>
                <c:pt idx="211">
                  <c:v>4.6699999999999998E-2</c:v>
                </c:pt>
                <c:pt idx="212">
                  <c:v>4.5200000000000004E-2</c:v>
                </c:pt>
                <c:pt idx="213">
                  <c:v>4.5300000000000014E-2</c:v>
                </c:pt>
                <c:pt idx="214">
                  <c:v>4.1500000000000002E-2</c:v>
                </c:pt>
                <c:pt idx="215">
                  <c:v>4.1000000000000002E-2</c:v>
                </c:pt>
                <c:pt idx="216">
                  <c:v>3.7400000000000017E-2</c:v>
                </c:pt>
                <c:pt idx="217">
                  <c:v>3.7400000000000017E-2</c:v>
                </c:pt>
                <c:pt idx="218">
                  <c:v>3.5099999999999999E-2</c:v>
                </c:pt>
                <c:pt idx="219">
                  <c:v>3.6799999999999999E-2</c:v>
                </c:pt>
                <c:pt idx="220">
                  <c:v>3.8800000000000001E-2</c:v>
                </c:pt>
                <c:pt idx="221">
                  <c:v>4.1000000000000002E-2</c:v>
                </c:pt>
                <c:pt idx="222">
                  <c:v>4.0100000000000004E-2</c:v>
                </c:pt>
                <c:pt idx="223">
                  <c:v>3.8900000000000004E-2</c:v>
                </c:pt>
                <c:pt idx="224">
                  <c:v>3.6900000000000002E-2</c:v>
                </c:pt>
                <c:pt idx="225">
                  <c:v>3.8100000000000002E-2</c:v>
                </c:pt>
                <c:pt idx="226">
                  <c:v>3.5300000000000005E-2</c:v>
                </c:pt>
                <c:pt idx="227">
                  <c:v>2.4199999999999992E-2</c:v>
                </c:pt>
                <c:pt idx="228">
                  <c:v>2.5200000000000007E-2</c:v>
                </c:pt>
                <c:pt idx="229">
                  <c:v>2.87E-2</c:v>
                </c:pt>
                <c:pt idx="230">
                  <c:v>2.8199999999999992E-2</c:v>
                </c:pt>
                <c:pt idx="231">
                  <c:v>2.93E-2</c:v>
                </c:pt>
                <c:pt idx="232">
                  <c:v>3.2900000000000006E-2</c:v>
                </c:pt>
                <c:pt idx="233">
                  <c:v>3.7200000000000011E-2</c:v>
                </c:pt>
                <c:pt idx="234">
                  <c:v>3.5600000000000014E-2</c:v>
                </c:pt>
                <c:pt idx="235">
                  <c:v>3.5900000000000001E-2</c:v>
                </c:pt>
                <c:pt idx="236">
                  <c:v>3.4000000000000002E-2</c:v>
                </c:pt>
                <c:pt idx="237">
                  <c:v>3.39E-2</c:v>
                </c:pt>
                <c:pt idx="238">
                  <c:v>3.4000000000000002E-2</c:v>
                </c:pt>
                <c:pt idx="239">
                  <c:v>3.5900000000000001E-2</c:v>
                </c:pt>
                <c:pt idx="240">
                  <c:v>3.7300000000000014E-2</c:v>
                </c:pt>
                <c:pt idx="241">
                  <c:v>3.6900000000000002E-2</c:v>
                </c:pt>
                <c:pt idx="242">
                  <c:v>3.7300000000000014E-2</c:v>
                </c:pt>
                <c:pt idx="243">
                  <c:v>3.85E-2</c:v>
                </c:pt>
                <c:pt idx="244">
                  <c:v>3.4200000000000001E-2</c:v>
                </c:pt>
                <c:pt idx="245">
                  <c:v>3.2000000000000015E-2</c:v>
                </c:pt>
                <c:pt idx="246">
                  <c:v>3.0100000000000002E-2</c:v>
                </c:pt>
                <c:pt idx="247">
                  <c:v>2.700000000000001E-2</c:v>
                </c:pt>
                <c:pt idx="248">
                  <c:v>2.6500000000000006E-2</c:v>
                </c:pt>
                <c:pt idx="249">
                  <c:v>2.5399999999999999E-2</c:v>
                </c:pt>
                <c:pt idx="250">
                  <c:v>2.760000000000001E-2</c:v>
                </c:pt>
                <c:pt idx="251">
                  <c:v>3.2900000000000006E-2</c:v>
                </c:pt>
                <c:pt idx="252">
                  <c:v>3.39E-2</c:v>
                </c:pt>
                <c:pt idx="253">
                  <c:v>3.5799999999999998E-2</c:v>
                </c:pt>
                <c:pt idx="254">
                  <c:v>3.4099999999999998E-2</c:v>
                </c:pt>
                <c:pt idx="255">
                  <c:v>3.4599999999999999E-2</c:v>
                </c:pt>
                <c:pt idx="256">
                  <c:v>3.1700000000000006E-2</c:v>
                </c:pt>
                <c:pt idx="257">
                  <c:v>3.0000000000000002E-2</c:v>
                </c:pt>
                <c:pt idx="258">
                  <c:v>3.0000000000000002E-2</c:v>
                </c:pt>
                <c:pt idx="259">
                  <c:v>2.3E-2</c:v>
                </c:pt>
                <c:pt idx="260">
                  <c:v>1.9800000000000009E-2</c:v>
                </c:pt>
                <c:pt idx="261">
                  <c:v>2.1500000000000002E-2</c:v>
                </c:pt>
                <c:pt idx="262">
                  <c:v>2.01E-2</c:v>
                </c:pt>
                <c:pt idx="263">
                  <c:v>1.9800000000000009E-2</c:v>
                </c:pt>
                <c:pt idx="264">
                  <c:v>1.9699999999999999E-2</c:v>
                </c:pt>
                <c:pt idx="265">
                  <c:v>1.9699999999999999E-2</c:v>
                </c:pt>
                <c:pt idx="266">
                  <c:v>2.1700000000000001E-2</c:v>
                </c:pt>
                <c:pt idx="267">
                  <c:v>2.0500000000000001E-2</c:v>
                </c:pt>
                <c:pt idx="268">
                  <c:v>1.7999999999999999E-2</c:v>
                </c:pt>
                <c:pt idx="269">
                  <c:v>1.6199999999999999E-2</c:v>
                </c:pt>
                <c:pt idx="270">
                  <c:v>1.5299999999999998E-2</c:v>
                </c:pt>
                <c:pt idx="271">
                  <c:v>1.6799999999999999E-2</c:v>
                </c:pt>
                <c:pt idx="272">
                  <c:v>1.72E-2</c:v>
                </c:pt>
                <c:pt idx="273">
                  <c:v>1.7500000000000005E-2</c:v>
                </c:pt>
                <c:pt idx="274">
                  <c:v>1.6500000000000008E-2</c:v>
                </c:pt>
                <c:pt idx="275">
                  <c:v>1.6500000000000008E-2</c:v>
                </c:pt>
                <c:pt idx="276">
                  <c:v>1.9099999999999999E-2</c:v>
                </c:pt>
                <c:pt idx="277">
                  <c:v>1.9800000000000009E-2</c:v>
                </c:pt>
                <c:pt idx="278">
                  <c:v>1.9599999999999999E-2</c:v>
                </c:pt>
                <c:pt idx="279">
                  <c:v>1.7600000000000001E-2</c:v>
                </c:pt>
              </c:numCache>
            </c:numRef>
          </c:val>
          <c:smooth val="1"/>
        </c:ser>
        <c:marker val="1"/>
        <c:axId val="37270272"/>
        <c:axId val="37271808"/>
      </c:lineChart>
      <c:catAx>
        <c:axId val="37270272"/>
        <c:scaling>
          <c:orientation val="minMax"/>
        </c:scaling>
        <c:axPos val="b"/>
        <c:numFmt formatCode="\'yy" sourceLinked="0"/>
        <c:majorTickMark val="none"/>
        <c:tickLblPos val="nextTo"/>
        <c:spPr>
          <a:ln w="9525">
            <a:solidFill>
              <a:srgbClr val="000000"/>
            </a:solidFill>
            <a:prstDash val="solid"/>
          </a:ln>
        </c:spPr>
        <c:txPr>
          <a:bodyPr rot="0" vert="horz"/>
          <a:lstStyle/>
          <a:p>
            <a:pPr>
              <a:defRPr sz="2200" b="0" i="0" u="none" strike="noStrike" baseline="0">
                <a:solidFill>
                  <a:srgbClr val="000000"/>
                </a:solidFill>
                <a:latin typeface="Helvetica Neue"/>
                <a:ea typeface="Arial"/>
                <a:cs typeface="Arial"/>
              </a:defRPr>
            </a:pPr>
            <a:endParaRPr lang="en-US"/>
          </a:p>
        </c:txPr>
        <c:crossAx val="37271808"/>
        <c:crossesAt val="1.0000000000000004E-2"/>
        <c:auto val="1"/>
        <c:lblAlgn val="ctr"/>
        <c:lblOffset val="100"/>
        <c:tickLblSkip val="12"/>
        <c:tickMarkSkip val="1"/>
      </c:catAx>
      <c:valAx>
        <c:axId val="37271808"/>
        <c:scaling>
          <c:orientation val="minMax"/>
          <c:max val="9.0000000000000024E-2"/>
          <c:min val="1.0000000000000004E-2"/>
        </c:scaling>
        <c:axPos val="l"/>
        <c:numFmt formatCode="0%" sourceLinked="0"/>
        <c:majorTickMark val="none"/>
        <c:tickLblPos val="nextTo"/>
        <c:spPr>
          <a:ln w="33664">
            <a:noFill/>
            <a:prstDash val="solid"/>
          </a:ln>
        </c:spPr>
        <c:txPr>
          <a:bodyPr rot="0" vert="horz"/>
          <a:lstStyle/>
          <a:p>
            <a:pPr>
              <a:defRPr sz="2200" b="0" i="0" u="none" strike="noStrike" baseline="0">
                <a:solidFill>
                  <a:srgbClr val="000000"/>
                </a:solidFill>
                <a:latin typeface="Helvetica Neue"/>
                <a:ea typeface="Arial"/>
                <a:cs typeface="Arial"/>
              </a:defRPr>
            </a:pPr>
            <a:endParaRPr lang="en-US"/>
          </a:p>
        </c:txPr>
        <c:crossAx val="37270272"/>
        <c:crosses val="autoZero"/>
        <c:crossBetween val="between"/>
        <c:majorUnit val="1.0000000000000004E-2"/>
        <c:minorUnit val="1.0000000000000005E-3"/>
      </c:valAx>
      <c:catAx>
        <c:axId val="37285888"/>
        <c:scaling>
          <c:orientation val="minMax"/>
        </c:scaling>
        <c:delete val="1"/>
        <c:axPos val="b"/>
        <c:tickLblPos val="none"/>
        <c:crossAx val="37287424"/>
        <c:crosses val="autoZero"/>
        <c:auto val="1"/>
        <c:lblAlgn val="ctr"/>
        <c:lblOffset val="100"/>
      </c:catAx>
      <c:valAx>
        <c:axId val="37287424"/>
        <c:scaling>
          <c:orientation val="minMax"/>
          <c:max val="1"/>
          <c:min val="0"/>
        </c:scaling>
        <c:axPos val="r"/>
        <c:numFmt formatCode="0" sourceLinked="1"/>
        <c:majorTickMark val="none"/>
        <c:tickLblPos val="none"/>
        <c:spPr>
          <a:ln w="12624">
            <a:noFill/>
          </a:ln>
        </c:spPr>
        <c:crossAx val="37285888"/>
        <c:crosses val="max"/>
        <c:crossBetween val="between"/>
        <c:majorUnit val="1"/>
      </c:valAx>
      <c:spPr>
        <a:noFill/>
        <a:ln w="25400">
          <a:noFill/>
        </a:ln>
      </c:spPr>
    </c:plotArea>
    <c:plotVisOnly val="1"/>
    <c:dispBlanksAs val="gap"/>
  </c:chart>
  <c:spPr>
    <a:noFill/>
    <a:ln>
      <a:noFill/>
    </a:ln>
  </c:spPr>
  <c:txPr>
    <a:bodyPr/>
    <a:lstStyle/>
    <a:p>
      <a:pPr>
        <a:defRPr sz="2386" b="0" i="0" u="none" strike="noStrike" baseline="0">
          <a:solidFill>
            <a:srgbClr val="000000"/>
          </a:solidFill>
          <a:latin typeface="Calibri"/>
          <a:ea typeface="Calibri"/>
          <a:cs typeface="Calibri"/>
        </a:defRPr>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5482796892341905E-2"/>
          <c:y val="3.9215686274509803E-2"/>
          <c:w val="0.74250832408435052"/>
          <c:h val="0.79084967320261468"/>
        </c:manualLayout>
      </c:layout>
      <c:barChart>
        <c:barDir val="bar"/>
        <c:grouping val="percentStacked"/>
        <c:ser>
          <c:idx val="0"/>
          <c:order val="0"/>
          <c:tx>
            <c:strRef>
              <c:f>Sheet1!$A$2</c:f>
              <c:strCache>
                <c:ptCount val="1"/>
                <c:pt idx="0">
                  <c:v>Under 1 year</c:v>
                </c:pt>
              </c:strCache>
            </c:strRef>
          </c:tx>
          <c:spPr>
            <a:solidFill>
              <a:schemeClr val="accent5"/>
            </a:solidFill>
            <a:ln w="45832">
              <a:noFill/>
              <a:prstDash val="solid"/>
            </a:ln>
          </c:spPr>
          <c:dLbls>
            <c:numFmt formatCode="0.0%" sourceLinked="0"/>
            <c:spPr>
              <a:noFill/>
              <a:ln w="30555">
                <a:noFill/>
              </a:ln>
            </c:spPr>
            <c:txPr>
              <a:bodyPr/>
              <a:lstStyle/>
              <a:p>
                <a:pPr>
                  <a:defRPr sz="1684" b="0" i="0" u="none" strike="noStrike" baseline="0">
                    <a:solidFill>
                      <a:srgbClr val="FFFFFF"/>
                    </a:solidFill>
                    <a:latin typeface="Arial"/>
                    <a:ea typeface="Arial"/>
                    <a:cs typeface="Arial"/>
                  </a:defRPr>
                </a:pPr>
                <a:endParaRPr lang="en-US"/>
              </a:p>
            </c:txPr>
            <c:dLblPos val="ctr"/>
            <c:showVal val="1"/>
          </c:dLbls>
          <c:cat>
            <c:strRef>
              <c:f>Sheet1!$B$1:$K$1</c:f>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f>Sheet1!$B$2:$K$2</c:f>
              <c:numCache>
                <c:formatCode>0.0%</c:formatCode>
                <c:ptCount val="10"/>
                <c:pt idx="0">
                  <c:v>0.14400000000000004</c:v>
                </c:pt>
                <c:pt idx="1">
                  <c:v>0.15400000000000005</c:v>
                </c:pt>
                <c:pt idx="2">
                  <c:v>0.16</c:v>
                </c:pt>
                <c:pt idx="3">
                  <c:v>0.16</c:v>
                </c:pt>
                <c:pt idx="4">
                  <c:v>0.15200000000000005</c:v>
                </c:pt>
                <c:pt idx="5">
                  <c:v>0.15700000000000006</c:v>
                </c:pt>
                <c:pt idx="6">
                  <c:v>0.16200000000000001</c:v>
                </c:pt>
                <c:pt idx="7">
                  <c:v>0.16300000000000001</c:v>
                </c:pt>
                <c:pt idx="8">
                  <c:v>0.15200000000000005</c:v>
                </c:pt>
                <c:pt idx="9">
                  <c:v>0.16500000000000001</c:v>
                </c:pt>
              </c:numCache>
            </c:numRef>
          </c:val>
        </c:ser>
        <c:ser>
          <c:idx val="1"/>
          <c:order val="1"/>
          <c:tx>
            <c:strRef>
              <c:f>Sheet1!$A$3</c:f>
              <c:strCache>
                <c:ptCount val="1"/>
                <c:pt idx="0">
                  <c:v>1-5 years</c:v>
                </c:pt>
              </c:strCache>
            </c:strRef>
          </c:tx>
          <c:spPr>
            <a:solidFill>
              <a:schemeClr val="accent3"/>
            </a:solidFill>
            <a:ln w="15277">
              <a:noFill/>
              <a:prstDash val="solid"/>
            </a:ln>
          </c:spPr>
          <c:dLbls>
            <c:spPr>
              <a:noFill/>
              <a:ln w="30555">
                <a:noFill/>
              </a:ln>
            </c:spPr>
            <c:txPr>
              <a:bodyPr/>
              <a:lstStyle/>
              <a:p>
                <a:pPr>
                  <a:defRPr sz="1684" b="0" i="0" u="none" strike="noStrike" baseline="0">
                    <a:solidFill>
                      <a:srgbClr val="000000"/>
                    </a:solidFill>
                    <a:latin typeface="Arial"/>
                    <a:ea typeface="Arial"/>
                    <a:cs typeface="Arial"/>
                  </a:defRPr>
                </a:pPr>
                <a:endParaRPr lang="en-US"/>
              </a:p>
            </c:txPr>
            <c:showVal val="1"/>
          </c:dLbls>
          <c:cat>
            <c:strRef>
              <c:f>Sheet1!$B$1:$K$1</c:f>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f>Sheet1!$B$3:$K$3</c:f>
              <c:numCache>
                <c:formatCode>0.0%</c:formatCode>
                <c:ptCount val="10"/>
                <c:pt idx="0">
                  <c:v>0.29800000000000015</c:v>
                </c:pt>
                <c:pt idx="1">
                  <c:v>0.29200000000000009</c:v>
                </c:pt>
                <c:pt idx="2">
                  <c:v>0.28800000000000009</c:v>
                </c:pt>
                <c:pt idx="3">
                  <c:v>0.2950000000000001</c:v>
                </c:pt>
                <c:pt idx="4">
                  <c:v>0.3000000000000001</c:v>
                </c:pt>
                <c:pt idx="5">
                  <c:v>0.32400000000000012</c:v>
                </c:pt>
                <c:pt idx="6">
                  <c:v>0.36200000000000015</c:v>
                </c:pt>
                <c:pt idx="7">
                  <c:v>0.39500000000000013</c:v>
                </c:pt>
                <c:pt idx="8">
                  <c:v>0.41400000000000009</c:v>
                </c:pt>
                <c:pt idx="9">
                  <c:v>0.40400000000000008</c:v>
                </c:pt>
              </c:numCache>
            </c:numRef>
          </c:val>
        </c:ser>
        <c:ser>
          <c:idx val="2"/>
          <c:order val="2"/>
          <c:tx>
            <c:strRef>
              <c:f>Sheet1!$A$4</c:f>
              <c:strCache>
                <c:ptCount val="1"/>
                <c:pt idx="0">
                  <c:v>5-10 years</c:v>
                </c:pt>
              </c:strCache>
            </c:strRef>
          </c:tx>
          <c:spPr>
            <a:solidFill>
              <a:schemeClr val="accent4"/>
            </a:solidFill>
            <a:ln w="15277">
              <a:noFill/>
              <a:prstDash val="solid"/>
            </a:ln>
          </c:spPr>
          <c:dLbls>
            <c:spPr>
              <a:noFill/>
              <a:ln w="30555">
                <a:noFill/>
              </a:ln>
            </c:spPr>
            <c:txPr>
              <a:bodyPr/>
              <a:lstStyle/>
              <a:p>
                <a:pPr>
                  <a:defRPr sz="1684" b="0" i="0" u="none" strike="noStrike" baseline="0">
                    <a:solidFill>
                      <a:srgbClr val="FFFFFF"/>
                    </a:solidFill>
                    <a:latin typeface="Arial"/>
                    <a:ea typeface="Arial"/>
                    <a:cs typeface="Arial"/>
                  </a:defRPr>
                </a:pPr>
                <a:endParaRPr lang="en-US"/>
              </a:p>
            </c:txPr>
            <c:showVal val="1"/>
          </c:dLbls>
          <c:cat>
            <c:strRef>
              <c:f>Sheet1!$B$1:$K$1</c:f>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f>Sheet1!$B$4:$K$4</c:f>
              <c:numCache>
                <c:formatCode>0.0%</c:formatCode>
                <c:ptCount val="10"/>
                <c:pt idx="0">
                  <c:v>0.31300000000000011</c:v>
                </c:pt>
                <c:pt idx="1">
                  <c:v>0.32500000000000012</c:v>
                </c:pt>
                <c:pt idx="2">
                  <c:v>0.34100000000000008</c:v>
                </c:pt>
                <c:pt idx="3">
                  <c:v>0.34100000000000008</c:v>
                </c:pt>
                <c:pt idx="4">
                  <c:v>0.33800000000000013</c:v>
                </c:pt>
                <c:pt idx="5">
                  <c:v>0.31200000000000011</c:v>
                </c:pt>
                <c:pt idx="6">
                  <c:v>0.28700000000000009</c:v>
                </c:pt>
                <c:pt idx="7">
                  <c:v>0.26700000000000002</c:v>
                </c:pt>
                <c:pt idx="8">
                  <c:v>0.26800000000000002</c:v>
                </c:pt>
                <c:pt idx="9">
                  <c:v>0.27600000000000002</c:v>
                </c:pt>
              </c:numCache>
            </c:numRef>
          </c:val>
        </c:ser>
        <c:ser>
          <c:idx val="3"/>
          <c:order val="3"/>
          <c:tx>
            <c:strRef>
              <c:f>Sheet1!$A$5</c:f>
              <c:strCache>
                <c:ptCount val="1"/>
                <c:pt idx="0">
                  <c:v>10-20 years</c:v>
                </c:pt>
              </c:strCache>
            </c:strRef>
          </c:tx>
          <c:spPr>
            <a:solidFill>
              <a:schemeClr val="accent2"/>
            </a:solidFill>
            <a:ln w="15277">
              <a:noFill/>
              <a:prstDash val="solid"/>
            </a:ln>
          </c:spPr>
          <c:dLbls>
            <c:spPr>
              <a:noFill/>
              <a:ln w="30555">
                <a:noFill/>
              </a:ln>
            </c:spPr>
            <c:txPr>
              <a:bodyPr/>
              <a:lstStyle/>
              <a:p>
                <a:pPr>
                  <a:defRPr sz="1684" b="0" i="0" u="none" strike="noStrike" baseline="0">
                    <a:solidFill>
                      <a:srgbClr val="FFFFFF"/>
                    </a:solidFill>
                    <a:latin typeface="Arial"/>
                    <a:ea typeface="Arial"/>
                    <a:cs typeface="Arial"/>
                  </a:defRPr>
                </a:pPr>
                <a:endParaRPr lang="en-US"/>
              </a:p>
            </c:txPr>
            <c:showVal val="1"/>
          </c:dLbls>
          <c:cat>
            <c:strRef>
              <c:f>Sheet1!$B$1:$K$1</c:f>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f>Sheet1!$B$5:$K$5</c:f>
              <c:numCache>
                <c:formatCode>0.0%</c:formatCode>
                <c:ptCount val="10"/>
                <c:pt idx="0">
                  <c:v>0.15400000000000005</c:v>
                </c:pt>
                <c:pt idx="1">
                  <c:v>0.15400000000000005</c:v>
                </c:pt>
                <c:pt idx="2">
                  <c:v>0.13600000000000001</c:v>
                </c:pt>
                <c:pt idx="3">
                  <c:v>0.13100000000000001</c:v>
                </c:pt>
                <c:pt idx="4">
                  <c:v>0.129</c:v>
                </c:pt>
                <c:pt idx="5">
                  <c:v>0.127</c:v>
                </c:pt>
                <c:pt idx="6">
                  <c:v>0.11700000000000002</c:v>
                </c:pt>
                <c:pt idx="7">
                  <c:v>0.111</c:v>
                </c:pt>
                <c:pt idx="8">
                  <c:v>0.10299999999999998</c:v>
                </c:pt>
                <c:pt idx="9">
                  <c:v>9.8000000000000032E-2</c:v>
                </c:pt>
              </c:numCache>
            </c:numRef>
          </c:val>
        </c:ser>
        <c:ser>
          <c:idx val="4"/>
          <c:order val="4"/>
          <c:tx>
            <c:strRef>
              <c:f>Sheet1!$A$6</c:f>
              <c:strCache>
                <c:ptCount val="1"/>
                <c:pt idx="0">
                  <c:v>Over 20 years</c:v>
                </c:pt>
              </c:strCache>
            </c:strRef>
          </c:tx>
          <c:spPr>
            <a:solidFill>
              <a:srgbClr val="016A99"/>
            </a:solidFill>
            <a:ln w="15277">
              <a:noFill/>
              <a:prstDash val="solid"/>
            </a:ln>
          </c:spPr>
          <c:dLbls>
            <c:spPr>
              <a:noFill/>
              <a:ln w="30555">
                <a:noFill/>
              </a:ln>
            </c:spPr>
            <c:txPr>
              <a:bodyPr/>
              <a:lstStyle/>
              <a:p>
                <a:pPr>
                  <a:defRPr sz="1684" b="0" i="0" u="none" strike="noStrike" baseline="0">
                    <a:solidFill>
                      <a:schemeClr val="bg1"/>
                    </a:solidFill>
                    <a:latin typeface="Arial"/>
                    <a:ea typeface="Arial"/>
                    <a:cs typeface="Arial"/>
                  </a:defRPr>
                </a:pPr>
                <a:endParaRPr lang="en-US"/>
              </a:p>
            </c:txPr>
            <c:showVal val="1"/>
          </c:dLbls>
          <c:cat>
            <c:strRef>
              <c:f>Sheet1!$B$1:$K$1</c:f>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f>Sheet1!$B$6:$K$6</c:f>
              <c:numCache>
                <c:formatCode>0.0%</c:formatCode>
                <c:ptCount val="10"/>
                <c:pt idx="0">
                  <c:v>9.2000000000000026E-2</c:v>
                </c:pt>
                <c:pt idx="1">
                  <c:v>7.5999999999999998E-2</c:v>
                </c:pt>
                <c:pt idx="2">
                  <c:v>7.5999999999999998E-2</c:v>
                </c:pt>
                <c:pt idx="3">
                  <c:v>7.3999999999999996E-2</c:v>
                </c:pt>
                <c:pt idx="4">
                  <c:v>8.1000000000000003E-2</c:v>
                </c:pt>
                <c:pt idx="5">
                  <c:v>8.1000000000000003E-2</c:v>
                </c:pt>
                <c:pt idx="6">
                  <c:v>7.3000000000000009E-2</c:v>
                </c:pt>
                <c:pt idx="7">
                  <c:v>6.4000000000000029E-2</c:v>
                </c:pt>
                <c:pt idx="8">
                  <c:v>6.3E-2</c:v>
                </c:pt>
                <c:pt idx="9">
                  <c:v>5.7000000000000016E-2</c:v>
                </c:pt>
              </c:numCache>
            </c:numRef>
          </c:val>
        </c:ser>
        <c:dLbls>
          <c:showVal val="1"/>
        </c:dLbls>
        <c:gapWidth val="60"/>
        <c:overlap val="100"/>
        <c:axId val="39228544"/>
        <c:axId val="39230080"/>
      </c:barChart>
      <c:catAx>
        <c:axId val="39228544"/>
        <c:scaling>
          <c:orientation val="minMax"/>
        </c:scaling>
        <c:axPos val="l"/>
        <c:numFmt formatCode="@" sourceLinked="1"/>
        <c:majorTickMark val="none"/>
        <c:tickLblPos val="nextTo"/>
        <c:spPr>
          <a:ln w="15277">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9230080"/>
        <c:crossesAt val="0"/>
        <c:auto val="1"/>
        <c:lblAlgn val="ctr"/>
        <c:lblOffset val="20"/>
        <c:tickLblSkip val="1"/>
        <c:tickMarkSkip val="1"/>
      </c:catAx>
      <c:valAx>
        <c:axId val="39230080"/>
        <c:scaling>
          <c:orientation val="minMax"/>
          <c:max val="1"/>
          <c:min val="0"/>
        </c:scaling>
        <c:axPos val="b"/>
        <c:majorGridlines>
          <c:spPr>
            <a:ln w="3819">
              <a:solidFill>
                <a:srgbClr val="404040"/>
              </a:solidFill>
              <a:prstDash val="solid"/>
            </a:ln>
          </c:spPr>
        </c:majorGridlines>
        <c:numFmt formatCode="0%" sourceLinked="0"/>
        <c:tickLblPos val="nextTo"/>
        <c:spPr>
          <a:ln w="50800">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9228544"/>
        <c:crossesAt val="1"/>
        <c:crossBetween val="between"/>
        <c:majorUnit val="0.2"/>
        <c:minorUnit val="2.0000000000000009E-3"/>
      </c:valAx>
      <c:spPr>
        <a:noFill/>
        <a:ln w="30555">
          <a:noFill/>
        </a:ln>
      </c:spPr>
    </c:plotArea>
    <c:legend>
      <c:legendPos val="r"/>
      <c:layout>
        <c:manualLayout>
          <c:xMode val="edge"/>
          <c:yMode val="edge"/>
          <c:x val="0.83684794672586038"/>
          <c:y val="0.18779057388948037"/>
          <c:w val="0.15982241953385129"/>
          <c:h val="0.47270435668702776"/>
        </c:manualLayout>
      </c:layout>
      <c:spPr>
        <a:noFill/>
        <a:ln w="3819">
          <a:noFill/>
          <a:prstDash val="solid"/>
        </a:ln>
      </c:spPr>
      <c:txPr>
        <a:bodyPr/>
        <a:lstStyle/>
        <a:p>
          <a:pPr>
            <a:defRPr sz="2200" b="0" i="0" u="none" strike="noStrike" baseline="0">
              <a:solidFill>
                <a:srgbClr val="404040"/>
              </a:solidFill>
              <a:latin typeface="Helvetica Neue"/>
              <a:ea typeface="Arial"/>
              <a:cs typeface="Arial"/>
            </a:defRPr>
          </a:pPr>
          <a:endParaRPr lang="en-US"/>
        </a:p>
      </c:txPr>
    </c:legend>
    <c:plotVisOnly val="1"/>
    <c:dispBlanksAs val="gap"/>
  </c:chart>
  <c:spPr>
    <a:noFill/>
    <a:ln>
      <a:noFill/>
    </a:ln>
  </c:spPr>
  <c:txPr>
    <a:bodyPr/>
    <a:lstStyle/>
    <a:p>
      <a:pPr>
        <a:defRPr sz="1684" b="0" i="0" u="none" strike="noStrike" baseline="0">
          <a:solidFill>
            <a:schemeClr val="tx1"/>
          </a:solidFill>
          <a:latin typeface="Arial"/>
          <a:ea typeface="Arial"/>
          <a:cs typeface="Arial"/>
        </a:defRPr>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5196385335969373E-2"/>
          <c:y val="0.13528686938709344"/>
          <c:w val="0.92145721459190155"/>
          <c:h val="0.45454534272816244"/>
        </c:manualLayout>
      </c:layout>
      <c:barChart>
        <c:barDir val="col"/>
        <c:grouping val="clustered"/>
        <c:ser>
          <c:idx val="1"/>
          <c:order val="0"/>
          <c:tx>
            <c:strRef>
              <c:f>Sheet1!$A$2</c:f>
              <c:strCache>
                <c:ptCount val="1"/>
                <c:pt idx="0">
                  <c:v>Realized Cap Gains</c:v>
                </c:pt>
              </c:strCache>
            </c:strRef>
          </c:tx>
          <c:spPr>
            <a:solidFill>
              <a:schemeClr val="accent5"/>
            </a:solidFill>
            <a:ln w="30462">
              <a:noFill/>
            </a:ln>
          </c:spPr>
          <c:dPt>
            <c:idx val="0"/>
            <c:spPr>
              <a:solidFill>
                <a:schemeClr val="accent3"/>
              </a:solidFill>
              <a:ln w="30462">
                <a:noFill/>
              </a:ln>
            </c:spPr>
          </c:dPt>
          <c:dPt>
            <c:idx val="3"/>
            <c:spPr>
              <a:solidFill>
                <a:schemeClr val="accent3"/>
              </a:solidFill>
              <a:ln w="30462">
                <a:noFill/>
              </a:ln>
            </c:spPr>
          </c:dPt>
          <c:dLbls>
            <c:dLbl>
              <c:idx val="5"/>
              <c:layout>
                <c:manualLayout>
                  <c:x val="6.6124874833359136E-17"/>
                  <c:y val="1.6731392122965982E-2"/>
                </c:manualLayout>
              </c:layout>
              <c:dLblPos val="outEnd"/>
              <c:showVal val="1"/>
            </c:dLbl>
            <c:numFmt formatCode="0.0%" sourceLinked="0"/>
            <c:spPr>
              <a:noFill/>
              <a:ln w="30462">
                <a:noFill/>
              </a:ln>
            </c:spPr>
            <c:txPr>
              <a:bodyPr rot="-5400000" vert="horz"/>
              <a:lstStyle/>
              <a:p>
                <a:pPr>
                  <a:defRPr sz="1700" b="0" i="0" u="none" strike="noStrike" baseline="0">
                    <a:solidFill>
                      <a:srgbClr val="404040"/>
                    </a:solidFill>
                    <a:latin typeface="Helvetica Neue"/>
                    <a:ea typeface="Arial"/>
                    <a:cs typeface="Arial"/>
                  </a:defRPr>
                </a:pPr>
                <a:endParaRPr lang="en-US"/>
              </a:p>
            </c:txPr>
            <c:dLblPos val="outEnd"/>
            <c:showVal val="1"/>
          </c:dLbls>
          <c:cat>
            <c:strRef>
              <c:f>Sheet1!$B$1:$O$1</c:f>
              <c:strCache>
                <c:ptCount val="14"/>
                <c:pt idx="0">
                  <c:v>Personal Lines</c:v>
                </c:pt>
                <c:pt idx="1">
                  <c:v>Pvt Pass Auto</c:v>
                </c:pt>
                <c:pt idx="2">
                  <c:v>Pers Prop</c:v>
                </c:pt>
                <c:pt idx="3">
                  <c:v>Commercial</c:v>
                </c:pt>
                <c:pt idx="4">
                  <c:v>Comml Auto</c:v>
                </c:pt>
                <c:pt idx="5">
                  <c:v>Credit</c:v>
                </c:pt>
                <c:pt idx="6">
                  <c:v>Comm Prop</c:v>
                </c:pt>
                <c:pt idx="7">
                  <c:v>Comm Cas</c:v>
                </c:pt>
                <c:pt idx="8">
                  <c:v>Fidelity/Surety</c:v>
                </c:pt>
                <c:pt idx="9">
                  <c:v>Warranty</c:v>
                </c:pt>
                <c:pt idx="10">
                  <c:v>Surplus Lines</c:v>
                </c:pt>
                <c:pt idx="11">
                  <c:v>Med Mal</c:v>
                </c:pt>
                <c:pt idx="12">
                  <c:v>WC</c:v>
                </c:pt>
                <c:pt idx="13">
                  <c:v>Reinsurance**</c:v>
                </c:pt>
              </c:strCache>
            </c:strRef>
          </c:cat>
          <c:val>
            <c:numRef>
              <c:f>Sheet1!$B$2:$O$2</c:f>
              <c:numCache>
                <c:formatCode>0.00%</c:formatCode>
                <c:ptCount val="14"/>
                <c:pt idx="0">
                  <c:v>-1.7999999999999999E-2</c:v>
                </c:pt>
                <c:pt idx="1">
                  <c:v>-1.7999999999999999E-2</c:v>
                </c:pt>
                <c:pt idx="2" formatCode="&quot;$&quot;#,##0.000_);[Red]\(&quot;$&quot;#,##0.000\)">
                  <c:v>-2.0000000000000007E-2</c:v>
                </c:pt>
                <c:pt idx="3">
                  <c:v>-3.5999999999999997E-2</c:v>
                </c:pt>
                <c:pt idx="4">
                  <c:v>-1.9000000000000006E-2</c:v>
                </c:pt>
                <c:pt idx="5">
                  <c:v>-2.1000000000000008E-2</c:v>
                </c:pt>
                <c:pt idx="6">
                  <c:v>-3.100000000000001E-2</c:v>
                </c:pt>
                <c:pt idx="7">
                  <c:v>-3.3000000000000002E-2</c:v>
                </c:pt>
                <c:pt idx="8">
                  <c:v>-3.3000000000000002E-2</c:v>
                </c:pt>
                <c:pt idx="9">
                  <c:v>-3.6999999999999998E-2</c:v>
                </c:pt>
                <c:pt idx="10">
                  <c:v>-4.3000000000000003E-2</c:v>
                </c:pt>
                <c:pt idx="11">
                  <c:v>-5.1999999999999998E-2</c:v>
                </c:pt>
                <c:pt idx="12" formatCode="&quot;$&quot;#,##0.00_);[Red]\(&quot;$&quot;#,##0.00\)">
                  <c:v>-5.7000000000000016E-2</c:v>
                </c:pt>
                <c:pt idx="13" formatCode="&quot;$&quot;#,##0.00_);[Red]\(&quot;$&quot;#,##0.00\)">
                  <c:v>-7.3000000000000009E-2</c:v>
                </c:pt>
              </c:numCache>
            </c:numRef>
          </c:val>
        </c:ser>
        <c:dLbls>
          <c:showVal val="1"/>
        </c:dLbls>
        <c:gapWidth val="50"/>
        <c:axId val="39392768"/>
        <c:axId val="39394304"/>
      </c:barChart>
      <c:catAx>
        <c:axId val="39392768"/>
        <c:scaling>
          <c:orientation val="minMax"/>
        </c:scaling>
        <c:axPos val="b"/>
        <c:numFmt formatCode="General" sourceLinked="1"/>
        <c:majorTickMark val="none"/>
        <c:tickLblPos val="high"/>
        <c:spPr>
          <a:ln w="9525">
            <a:solidFill>
              <a:srgbClr val="404040"/>
            </a:solidFill>
            <a:prstDash val="solid"/>
          </a:ln>
        </c:spPr>
        <c:txPr>
          <a:bodyPr rot="-5400000" vert="horz"/>
          <a:lstStyle/>
          <a:p>
            <a:pPr>
              <a:defRPr sz="2000" b="0" i="0" u="none" strike="noStrike" baseline="0">
                <a:solidFill>
                  <a:srgbClr val="404040"/>
                </a:solidFill>
                <a:latin typeface="Helvetica Neue"/>
                <a:ea typeface="Arial"/>
                <a:cs typeface="Arial"/>
              </a:defRPr>
            </a:pPr>
            <a:endParaRPr lang="en-US"/>
          </a:p>
        </c:txPr>
        <c:crossAx val="39394304"/>
        <c:crosses val="autoZero"/>
        <c:lblAlgn val="ctr"/>
        <c:lblOffset val="0"/>
        <c:tickLblSkip val="1"/>
        <c:tickMarkSkip val="1"/>
      </c:catAx>
      <c:valAx>
        <c:axId val="39394304"/>
        <c:scaling>
          <c:orientation val="minMax"/>
          <c:max val="0"/>
          <c:min val="-8.0000000000000043E-2"/>
        </c:scaling>
        <c:axPos val="l"/>
        <c:numFmt formatCode="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9392768"/>
        <c:crosses val="autoZero"/>
        <c:crossBetween val="between"/>
        <c:majorUnit val="2.0000000000000011E-2"/>
        <c:minorUnit val="1.0000000000000007E-3"/>
      </c:val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3491973332007993E-2"/>
          <c:y val="4.1117330270566382E-2"/>
          <c:w val="0.9193896040271794"/>
          <c:h val="0.69932344573930472"/>
        </c:manualLayout>
      </c:layout>
      <c:barChart>
        <c:barDir val="col"/>
        <c:grouping val="clustered"/>
        <c:ser>
          <c:idx val="1"/>
          <c:order val="0"/>
          <c:tx>
            <c:strRef>
              <c:f>Sheet1!$A$2</c:f>
              <c:strCache>
                <c:ptCount val="1"/>
                <c:pt idx="0">
                  <c:v>WC</c:v>
                </c:pt>
              </c:strCache>
            </c:strRef>
          </c:tx>
          <c:spPr>
            <a:solidFill>
              <a:schemeClr val="accent3"/>
            </a:solidFill>
            <a:ln w="30462">
              <a:noFill/>
            </a:ln>
          </c:spPr>
          <c:dPt>
            <c:idx val="19"/>
            <c:spPr>
              <a:solidFill>
                <a:schemeClr val="accent5"/>
              </a:solidFill>
              <a:ln w="30462">
                <a:noFill/>
              </a:ln>
            </c:spPr>
          </c:dPt>
          <c:dLbls>
            <c:dLbl>
              <c:idx val="5"/>
              <c:layout>
                <c:manualLayout>
                  <c:x val="6.6124874833359136E-17"/>
                  <c:y val="1.6731392122965982E-2"/>
                </c:manualLayout>
              </c:layout>
              <c:dLblPos val="outEnd"/>
              <c:showVal val="1"/>
            </c:dLbl>
            <c:numFmt formatCode="&quot;$&quot;#,##0.0" sourceLinked="0"/>
            <c:spPr>
              <a:noFill/>
              <a:ln w="30462">
                <a:noFill/>
              </a:ln>
            </c:spPr>
            <c:txPr>
              <a:bodyPr/>
              <a:lstStyle/>
              <a:p>
                <a:pPr>
                  <a:defRPr sz="1700" b="0" i="0" u="none" strike="noStrike" baseline="0">
                    <a:solidFill>
                      <a:srgbClr val="404040"/>
                    </a:solidFill>
                    <a:latin typeface="Helvetica Neue"/>
                    <a:ea typeface="Arial"/>
                    <a:cs typeface="Arial"/>
                  </a:defRPr>
                </a:pPr>
                <a:endParaRPr lang="en-US"/>
              </a:p>
            </c:txPr>
            <c:dLblPos val="outEnd"/>
            <c:showVal val="1"/>
          </c:dLbls>
          <c:cat>
            <c:numRef>
              <c:f>Sheet1!$B$1:$U$1</c:f>
              <c:numCache>
                <c:formatCode>General</c:formatCode>
                <c:ptCount val="20"/>
                <c:pt idx="0">
                  <c:v>94</c:v>
                </c:pt>
                <c:pt idx="1">
                  <c:v>95</c:v>
                </c:pt>
                <c:pt idx="2">
                  <c:v>96</c:v>
                </c:pt>
                <c:pt idx="3">
                  <c:v>97</c:v>
                </c:pt>
                <c:pt idx="4">
                  <c:v>98</c:v>
                </c:pt>
                <c:pt idx="5">
                  <c:v>99</c:v>
                </c:pt>
                <c:pt idx="6">
                  <c:v>0</c:v>
                </c:pt>
                <c:pt idx="7">
                  <c:v>1</c:v>
                </c:pt>
                <c:pt idx="8">
                  <c:v>2</c:v>
                </c:pt>
                <c:pt idx="9">
                  <c:v>3</c:v>
                </c:pt>
                <c:pt idx="10">
                  <c:v>4</c:v>
                </c:pt>
                <c:pt idx="11">
                  <c:v>5</c:v>
                </c:pt>
                <c:pt idx="12">
                  <c:v>6</c:v>
                </c:pt>
                <c:pt idx="13">
                  <c:v>7</c:v>
                </c:pt>
                <c:pt idx="14">
                  <c:v>8</c:v>
                </c:pt>
                <c:pt idx="15">
                  <c:v>9</c:v>
                </c:pt>
                <c:pt idx="16">
                  <c:v>10</c:v>
                </c:pt>
                <c:pt idx="17">
                  <c:v>11</c:v>
                </c:pt>
                <c:pt idx="18">
                  <c:v>12</c:v>
                </c:pt>
              </c:numCache>
            </c:numRef>
          </c:cat>
          <c:val>
            <c:numRef>
              <c:f>Sheet1!$B$2:$U$2</c:f>
              <c:numCache>
                <c:formatCode>"$"#,##0.000_);[Red]\("$"#,##0.000\)</c:formatCode>
                <c:ptCount val="20"/>
                <c:pt idx="0" formatCode="&quot;$&quot;#,##0.00_);[Red]\(&quot;$&quot;#,##0.00\)">
                  <c:v>102</c:v>
                </c:pt>
                <c:pt idx="1">
                  <c:v>97</c:v>
                </c:pt>
                <c:pt idx="2" formatCode="&quot;$&quot;#,##0.00_);[Red]\(&quot;$&quot;#,##0.00\)">
                  <c:v>100</c:v>
                </c:pt>
                <c:pt idx="3" formatCode="&quot;$&quot;#,##0.00_);[Red]\(&quot;$&quot;#,##0.00\)">
                  <c:v>101</c:v>
                </c:pt>
                <c:pt idx="4" formatCode="&quot;$&quot;#,##0.00_);[Red]\(&quot;$&quot;#,##0.00\)">
                  <c:v>107</c:v>
                </c:pt>
                <c:pt idx="5" formatCode="&quot;$&quot;#,##0.00_);[Red]\(&quot;$&quot;#,##0.00\)">
                  <c:v>115.3</c:v>
                </c:pt>
                <c:pt idx="6" formatCode="&quot;$&quot;#,##0.00_);[Red]\(&quot;$&quot;#,##0.00\)">
                  <c:v>118.2</c:v>
                </c:pt>
                <c:pt idx="7" formatCode="&quot;$&quot;#,##0.00_);[Red]\(&quot;$&quot;#,##0.00\)">
                  <c:v>121.7</c:v>
                </c:pt>
                <c:pt idx="8" formatCode="&quot;$&quot;#,##0.00_);[Red]\(&quot;$&quot;#,##0.00\)">
                  <c:v>112.6</c:v>
                </c:pt>
                <c:pt idx="9" formatCode="&quot;$&quot;#,##0.00_);[Red]\(&quot;$&quot;#,##0.00\)">
                  <c:v>108.6</c:v>
                </c:pt>
                <c:pt idx="10" formatCode="&quot;$&quot;#,##0.00_);[Red]\(&quot;$&quot;#,##0.00\)">
                  <c:v>105.1</c:v>
                </c:pt>
                <c:pt idx="11" formatCode="&quot;$&quot;#,##0.00_);[Red]\(&quot;$&quot;#,##0.00\)">
                  <c:v>102.7</c:v>
                </c:pt>
                <c:pt idx="12" formatCode="&quot;$&quot;#,##0.00_);[Red]\(&quot;$&quot;#,##0.00\)">
                  <c:v>98.5</c:v>
                </c:pt>
                <c:pt idx="13" formatCode="&quot;$&quot;#,##0.00_);[Red]\(&quot;$&quot;#,##0.00\)">
                  <c:v>103.5</c:v>
                </c:pt>
                <c:pt idx="14" formatCode="&quot;$&quot;#,##0.00_);[Red]\(&quot;$&quot;#,##0.00\)">
                  <c:v>104.5</c:v>
                </c:pt>
                <c:pt idx="15" formatCode="&quot;$&quot;#,##0.00_);[Red]\(&quot;$&quot;#,##0.00\)">
                  <c:v>110.6</c:v>
                </c:pt>
                <c:pt idx="16" formatCode="&quot;$&quot;#,##0.00_);[Red]\(&quot;$&quot;#,##0.00\)">
                  <c:v>115</c:v>
                </c:pt>
                <c:pt idx="17" formatCode="&quot;$&quot;#,##0.00_);[Red]\(&quot;$&quot;#,##0.00\)">
                  <c:v>115</c:v>
                </c:pt>
                <c:pt idx="18" formatCode="&quot;$&quot;#,##0.00_);[Red]\(&quot;$&quot;#,##0.00\)">
                  <c:v>109</c:v>
                </c:pt>
              </c:numCache>
            </c:numRef>
          </c:val>
        </c:ser>
        <c:dLbls>
          <c:showVal val="1"/>
        </c:dLbls>
        <c:gapWidth val="50"/>
        <c:axId val="39470976"/>
        <c:axId val="39472512"/>
      </c:barChart>
      <c:catAx>
        <c:axId val="39470976"/>
        <c:scaling>
          <c:orientation val="minMax"/>
        </c:scaling>
        <c:axPos val="b"/>
        <c:numFmt formatCode="General" sourceLinked="1"/>
        <c:majorTickMark val="none"/>
        <c:tickLblPos val="low"/>
        <c:spPr>
          <a:ln w="9525">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9472512"/>
        <c:crosses val="autoZero"/>
        <c:lblAlgn val="ctr"/>
        <c:lblOffset val="100"/>
        <c:tickLblSkip val="1"/>
        <c:tickMarkSkip val="1"/>
      </c:catAx>
      <c:valAx>
        <c:axId val="39472512"/>
        <c:scaling>
          <c:orientation val="minMax"/>
          <c:max val="130"/>
          <c:min val="80"/>
        </c:scaling>
        <c:axPos val="l"/>
        <c:numFmt formatCode="&quot;$&quot;#,##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9470976"/>
        <c:crosses val="autoZero"/>
        <c:crossBetween val="between"/>
        <c:majorUnit val="10"/>
        <c:minorUnit val="2"/>
      </c:val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3491973332007993E-2"/>
          <c:y val="4.1117330270566382E-2"/>
          <c:w val="0.9193896040271794"/>
          <c:h val="0.69932344573930472"/>
        </c:manualLayout>
      </c:layout>
      <c:barChart>
        <c:barDir val="col"/>
        <c:grouping val="clustered"/>
        <c:ser>
          <c:idx val="1"/>
          <c:order val="0"/>
          <c:tx>
            <c:strRef>
              <c:f>Sheet1!$B$1</c:f>
              <c:strCache>
                <c:ptCount val="1"/>
                <c:pt idx="0">
                  <c:v>Medical Claim Cost</c:v>
                </c:pt>
              </c:strCache>
            </c:strRef>
          </c:tx>
          <c:spPr>
            <a:solidFill>
              <a:schemeClr val="accent3"/>
            </a:solidFill>
            <a:ln w="30462">
              <a:noFill/>
            </a:ln>
          </c:spPr>
          <c:dPt>
            <c:idx val="21"/>
            <c:spPr>
              <a:solidFill>
                <a:schemeClr val="accent5"/>
              </a:solidFill>
              <a:ln w="30462">
                <a:noFill/>
              </a:ln>
            </c:spPr>
          </c:dPt>
          <c:dLbls>
            <c:numFmt formatCode="&quot;$&quot;#,##0.0" sourceLinked="0"/>
            <c:spPr>
              <a:noFill/>
              <a:ln w="30462">
                <a:noFill/>
              </a:ln>
            </c:spPr>
            <c:txPr>
              <a:bodyPr rot="5400000" vert="horz"/>
              <a:lstStyle/>
              <a:p>
                <a:pPr>
                  <a:defRPr sz="2000" b="0" i="0" u="none" strike="noStrike" baseline="0">
                    <a:solidFill>
                      <a:schemeClr val="bg1"/>
                    </a:solidFill>
                    <a:latin typeface="Helvetica Neue"/>
                    <a:ea typeface="Arial"/>
                    <a:cs typeface="Arial"/>
                  </a:defRPr>
                </a:pPr>
                <a:endParaRPr lang="en-US"/>
              </a:p>
            </c:txPr>
            <c:dLblPos val="ctr"/>
            <c:showVal val="1"/>
          </c:dLbls>
          <c:cat>
            <c:strRef>
              <c:f>Sheet1!$A$2:$A$23</c:f>
              <c:strCache>
                <c:ptCount val="22"/>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12p</c:v>
                </c:pt>
              </c:strCache>
            </c:strRef>
          </c:cat>
          <c:val>
            <c:numRef>
              <c:f>Sheet1!$B$2:$B$23</c:f>
              <c:numCache>
                <c:formatCode>General</c:formatCode>
                <c:ptCount val="22"/>
                <c:pt idx="0">
                  <c:v>8.1298700000000004</c:v>
                </c:pt>
                <c:pt idx="1">
                  <c:v>8.2355600000000013</c:v>
                </c:pt>
                <c:pt idx="2">
                  <c:v>8.0626100000000047</c:v>
                </c:pt>
                <c:pt idx="3">
                  <c:v>8.7882499999999997</c:v>
                </c:pt>
                <c:pt idx="4">
                  <c:v>9.2364500000000014</c:v>
                </c:pt>
                <c:pt idx="5">
                  <c:v>9.91995</c:v>
                </c:pt>
                <c:pt idx="6">
                  <c:v>10.92187</c:v>
                </c:pt>
                <c:pt idx="7">
                  <c:v>11.828390000000001</c:v>
                </c:pt>
                <c:pt idx="8">
                  <c:v>13.0822</c:v>
                </c:pt>
                <c:pt idx="9">
                  <c:v>14.0372</c:v>
                </c:pt>
                <c:pt idx="10">
                  <c:v>15.932220000000001</c:v>
                </c:pt>
                <c:pt idx="11">
                  <c:v>17.334260000000008</c:v>
                </c:pt>
                <c:pt idx="12">
                  <c:v>18.669</c:v>
                </c:pt>
                <c:pt idx="13">
                  <c:v>19.677000000000007</c:v>
                </c:pt>
                <c:pt idx="14">
                  <c:v>21.2</c:v>
                </c:pt>
                <c:pt idx="15">
                  <c:v>22.3</c:v>
                </c:pt>
                <c:pt idx="16">
                  <c:v>23.7</c:v>
                </c:pt>
                <c:pt idx="17">
                  <c:v>25.3</c:v>
                </c:pt>
                <c:pt idx="18">
                  <c:v>26.4</c:v>
                </c:pt>
                <c:pt idx="19">
                  <c:v>26.7</c:v>
                </c:pt>
                <c:pt idx="20">
                  <c:v>27.7</c:v>
                </c:pt>
                <c:pt idx="21">
                  <c:v>28.5</c:v>
                </c:pt>
              </c:numCache>
            </c:numRef>
          </c:val>
        </c:ser>
        <c:dLbls>
          <c:showVal val="1"/>
        </c:dLbls>
        <c:gapWidth val="50"/>
        <c:axId val="38975744"/>
        <c:axId val="39591936"/>
      </c:barChart>
      <c:lineChart>
        <c:grouping val="standard"/>
        <c:ser>
          <c:idx val="0"/>
          <c:order val="1"/>
          <c:tx>
            <c:strRef>
              <c:f>Sheet1!$C$1</c:f>
              <c:strCache>
                <c:ptCount val="1"/>
                <c:pt idx="0">
                  <c:v>Labels</c:v>
                </c:pt>
              </c:strCache>
            </c:strRef>
          </c:tx>
          <c:spPr>
            <a:ln>
              <a:noFill/>
            </a:ln>
          </c:spPr>
          <c:marker>
            <c:symbol val="none"/>
          </c:marker>
          <c:dLbls>
            <c:dLbl>
              <c:idx val="0"/>
              <c:tx>
                <c:rich>
                  <a:bodyPr/>
                  <a:lstStyle/>
                  <a:p>
                    <a:r>
                      <a:rPr lang="en-US" smtClean="0">
                        <a:solidFill>
                          <a:srgbClr val="000000"/>
                        </a:solidFill>
                      </a:rPr>
                      <a:t>+6.8%</a:t>
                    </a:r>
                    <a:endParaRPr lang="en-US" dirty="0"/>
                  </a:p>
                </c:rich>
              </c:tx>
              <c:dLblPos val="t"/>
              <c:showVal val="1"/>
            </c:dLbl>
            <c:dLbl>
              <c:idx val="1"/>
              <c:tx>
                <c:rich>
                  <a:bodyPr/>
                  <a:lstStyle/>
                  <a:p>
                    <a:r>
                      <a:rPr lang="en-US" smtClean="0">
                        <a:solidFill>
                          <a:srgbClr val="000000"/>
                        </a:solidFill>
                      </a:rPr>
                      <a:t>+1.3%</a:t>
                    </a:r>
                    <a:endParaRPr lang="en-US" dirty="0"/>
                  </a:p>
                </c:rich>
              </c:tx>
              <c:dLblPos val="t"/>
              <c:showVal val="1"/>
            </c:dLbl>
            <c:dLbl>
              <c:idx val="2"/>
              <c:tx>
                <c:rich>
                  <a:bodyPr/>
                  <a:lstStyle/>
                  <a:p>
                    <a:r>
                      <a:rPr lang="en-US" smtClean="0">
                        <a:solidFill>
                          <a:srgbClr val="000000"/>
                        </a:solidFill>
                      </a:rPr>
                      <a:t>2.1%</a:t>
                    </a:r>
                    <a:endParaRPr lang="en-US" dirty="0"/>
                  </a:p>
                </c:rich>
              </c:tx>
              <c:dLblPos val="t"/>
              <c:showVal val="1"/>
            </c:dLbl>
            <c:dLbl>
              <c:idx val="3"/>
              <c:tx>
                <c:rich>
                  <a:bodyPr/>
                  <a:lstStyle/>
                  <a:p>
                    <a:r>
                      <a:rPr lang="en-US" smtClean="0">
                        <a:solidFill>
                          <a:srgbClr val="000000"/>
                        </a:solidFill>
                      </a:rPr>
                      <a:t>+9.0%</a:t>
                    </a:r>
                    <a:endParaRPr lang="en-US" dirty="0"/>
                  </a:p>
                </c:rich>
              </c:tx>
              <c:dLblPos val="t"/>
              <c:showVal val="1"/>
            </c:dLbl>
            <c:dLbl>
              <c:idx val="4"/>
              <c:tx>
                <c:rich>
                  <a:bodyPr/>
                  <a:lstStyle/>
                  <a:p>
                    <a:r>
                      <a:rPr lang="en-US" smtClean="0">
                        <a:solidFill>
                          <a:srgbClr val="000000"/>
                        </a:solidFill>
                      </a:rPr>
                      <a:t>+5.1%</a:t>
                    </a:r>
                    <a:endParaRPr lang="en-US" dirty="0"/>
                  </a:p>
                </c:rich>
              </c:tx>
              <c:dLblPos val="t"/>
              <c:showVal val="1"/>
            </c:dLbl>
            <c:dLbl>
              <c:idx val="5"/>
              <c:tx>
                <c:rich>
                  <a:bodyPr/>
                  <a:lstStyle/>
                  <a:p>
                    <a:r>
                      <a:rPr lang="en-US" smtClean="0">
                        <a:solidFill>
                          <a:srgbClr val="000000"/>
                        </a:solidFill>
                      </a:rPr>
                      <a:t>+7.4%</a:t>
                    </a:r>
                    <a:endParaRPr lang="en-US" dirty="0"/>
                  </a:p>
                </c:rich>
              </c:tx>
              <c:dLblPos val="t"/>
              <c:showVal val="1"/>
            </c:dLbl>
            <c:dLbl>
              <c:idx val="6"/>
              <c:tx>
                <c:rich>
                  <a:bodyPr/>
                  <a:lstStyle/>
                  <a:p>
                    <a:r>
                      <a:rPr lang="en-US" smtClean="0">
                        <a:solidFill>
                          <a:srgbClr val="000000"/>
                        </a:solidFill>
                      </a:rPr>
                      <a:t>+10.1%</a:t>
                    </a:r>
                    <a:endParaRPr lang="en-US" dirty="0"/>
                  </a:p>
                </c:rich>
              </c:tx>
              <c:dLblPos val="t"/>
              <c:showVal val="1"/>
            </c:dLbl>
            <c:dLbl>
              <c:idx val="7"/>
              <c:tx>
                <c:rich>
                  <a:bodyPr/>
                  <a:lstStyle/>
                  <a:p>
                    <a:r>
                      <a:rPr lang="en-US" smtClean="0">
                        <a:solidFill>
                          <a:srgbClr val="000000"/>
                        </a:solidFill>
                      </a:rPr>
                      <a:t>+8.3%</a:t>
                    </a:r>
                    <a:endParaRPr lang="en-US" dirty="0"/>
                  </a:p>
                </c:rich>
              </c:tx>
              <c:dLblPos val="t"/>
              <c:showVal val="1"/>
            </c:dLbl>
            <c:dLbl>
              <c:idx val="8"/>
              <c:tx>
                <c:rich>
                  <a:bodyPr/>
                  <a:lstStyle/>
                  <a:p>
                    <a:r>
                      <a:rPr lang="en-US" smtClean="0">
                        <a:solidFill>
                          <a:srgbClr val="000000"/>
                        </a:solidFill>
                      </a:rPr>
                      <a:t>+10.6%</a:t>
                    </a:r>
                    <a:endParaRPr lang="en-US" dirty="0"/>
                  </a:p>
                </c:rich>
              </c:tx>
              <c:dLblPos val="t"/>
              <c:showVal val="1"/>
            </c:dLbl>
            <c:dLbl>
              <c:idx val="9"/>
              <c:tx>
                <c:rich>
                  <a:bodyPr/>
                  <a:lstStyle/>
                  <a:p>
                    <a:r>
                      <a:rPr lang="en-US" smtClean="0">
                        <a:solidFill>
                          <a:srgbClr val="000000"/>
                        </a:solidFill>
                      </a:rPr>
                      <a:t>+7.3%</a:t>
                    </a:r>
                    <a:endParaRPr lang="en-US" dirty="0"/>
                  </a:p>
                </c:rich>
              </c:tx>
              <c:dLblPos val="t"/>
              <c:showVal val="1"/>
            </c:dLbl>
            <c:dLbl>
              <c:idx val="10"/>
              <c:tx>
                <c:rich>
                  <a:bodyPr/>
                  <a:lstStyle/>
                  <a:p>
                    <a:r>
                      <a:rPr lang="en-US" smtClean="0">
                        <a:solidFill>
                          <a:srgbClr val="000000"/>
                        </a:solidFill>
                      </a:rPr>
                      <a:t>+13.5%</a:t>
                    </a:r>
                    <a:endParaRPr lang="en-US" dirty="0"/>
                  </a:p>
                </c:rich>
              </c:tx>
              <c:dLblPos val="t"/>
              <c:showVal val="1"/>
            </c:dLbl>
            <c:dLbl>
              <c:idx val="11"/>
              <c:tx>
                <c:rich>
                  <a:bodyPr/>
                  <a:lstStyle/>
                  <a:p>
                    <a:r>
                      <a:rPr lang="en-US" smtClean="0">
                        <a:solidFill>
                          <a:srgbClr val="000000"/>
                        </a:solidFill>
                      </a:rPr>
                      <a:t>+8.8%</a:t>
                    </a:r>
                    <a:endParaRPr lang="en-US" dirty="0"/>
                  </a:p>
                </c:rich>
              </c:tx>
              <c:dLblPos val="t"/>
              <c:showVal val="1"/>
            </c:dLbl>
            <c:dLbl>
              <c:idx val="12"/>
              <c:tx>
                <c:rich>
                  <a:bodyPr/>
                  <a:lstStyle/>
                  <a:p>
                    <a:r>
                      <a:rPr lang="en-US" smtClean="0">
                        <a:solidFill>
                          <a:srgbClr val="000000"/>
                        </a:solidFill>
                      </a:rPr>
                      <a:t>+7.7%</a:t>
                    </a:r>
                    <a:endParaRPr lang="en-US" dirty="0"/>
                  </a:p>
                </c:rich>
              </c:tx>
              <c:dLblPos val="t"/>
              <c:showVal val="1"/>
            </c:dLbl>
            <c:dLbl>
              <c:idx val="13"/>
              <c:tx>
                <c:rich>
                  <a:bodyPr/>
                  <a:lstStyle/>
                  <a:p>
                    <a:r>
                      <a:rPr lang="en-US" smtClean="0">
                        <a:solidFill>
                          <a:srgbClr val="000000"/>
                        </a:solidFill>
                      </a:rPr>
                      <a:t>+5.4%</a:t>
                    </a:r>
                    <a:endParaRPr lang="en-US" dirty="0"/>
                  </a:p>
                </c:rich>
              </c:tx>
              <c:dLblPos val="t"/>
              <c:showVal val="1"/>
            </c:dLbl>
            <c:dLbl>
              <c:idx val="14"/>
              <c:tx>
                <c:rich>
                  <a:bodyPr/>
                  <a:lstStyle/>
                  <a:p>
                    <a:r>
                      <a:rPr lang="en-US" smtClean="0">
                        <a:solidFill>
                          <a:srgbClr val="000000"/>
                        </a:solidFill>
                      </a:rPr>
                      <a:t>+7.8%</a:t>
                    </a:r>
                    <a:endParaRPr lang="en-US" dirty="0"/>
                  </a:p>
                </c:rich>
              </c:tx>
              <c:dLblPos val="t"/>
              <c:showVal val="1"/>
            </c:dLbl>
            <c:dLbl>
              <c:idx val="15"/>
              <c:tx>
                <c:rich>
                  <a:bodyPr/>
                  <a:lstStyle/>
                  <a:p>
                    <a:r>
                      <a:rPr lang="en-US" smtClean="0">
                        <a:solidFill>
                          <a:srgbClr val="000000"/>
                        </a:solidFill>
                      </a:rPr>
                      <a:t>+5.4%</a:t>
                    </a:r>
                    <a:endParaRPr lang="en-US" dirty="0"/>
                  </a:p>
                </c:rich>
              </c:tx>
              <c:dLblPos val="t"/>
              <c:showVal val="1"/>
            </c:dLbl>
            <c:dLbl>
              <c:idx val="16"/>
              <c:tx>
                <c:rich>
                  <a:bodyPr/>
                  <a:lstStyle/>
                  <a:p>
                    <a:r>
                      <a:rPr lang="en-US" smtClean="0">
                        <a:solidFill>
                          <a:srgbClr val="000000"/>
                        </a:solidFill>
                      </a:rPr>
                      <a:t>+6.3%</a:t>
                    </a:r>
                    <a:endParaRPr lang="en-US" dirty="0"/>
                  </a:p>
                </c:rich>
              </c:tx>
              <c:dLblPos val="t"/>
              <c:showVal val="1"/>
            </c:dLbl>
            <c:dLbl>
              <c:idx val="17"/>
              <c:tx>
                <c:rich>
                  <a:bodyPr/>
                  <a:lstStyle/>
                  <a:p>
                    <a:r>
                      <a:rPr lang="en-US" smtClean="0">
                        <a:solidFill>
                          <a:srgbClr val="000000"/>
                        </a:solidFill>
                      </a:rPr>
                      <a:t>+6.6%</a:t>
                    </a:r>
                    <a:endParaRPr lang="en-US" dirty="0"/>
                  </a:p>
                </c:rich>
              </c:tx>
              <c:dLblPos val="t"/>
              <c:showVal val="1"/>
            </c:dLbl>
            <c:dLbl>
              <c:idx val="18"/>
              <c:tx>
                <c:rich>
                  <a:bodyPr/>
                  <a:lstStyle/>
                  <a:p>
                    <a:r>
                      <a:rPr lang="en-US" smtClean="0">
                        <a:solidFill>
                          <a:srgbClr val="000000"/>
                        </a:solidFill>
                      </a:rPr>
                      <a:t>+4.1%</a:t>
                    </a:r>
                    <a:endParaRPr lang="en-US" dirty="0"/>
                  </a:p>
                </c:rich>
              </c:tx>
              <c:dLblPos val="t"/>
              <c:showVal val="1"/>
            </c:dLbl>
            <c:dLbl>
              <c:idx val="19"/>
              <c:tx>
                <c:rich>
                  <a:bodyPr/>
                  <a:lstStyle/>
                  <a:p>
                    <a:r>
                      <a:rPr lang="en-US" smtClean="0">
                        <a:solidFill>
                          <a:srgbClr val="000000"/>
                        </a:solidFill>
                      </a:rPr>
                      <a:t>+1.4%</a:t>
                    </a:r>
                    <a:endParaRPr lang="en-US" dirty="0"/>
                  </a:p>
                </c:rich>
              </c:tx>
              <c:dLblPos val="t"/>
              <c:showVal val="1"/>
            </c:dLbl>
            <c:dLbl>
              <c:idx val="20"/>
              <c:tx>
                <c:rich>
                  <a:bodyPr/>
                  <a:lstStyle/>
                  <a:p>
                    <a:r>
                      <a:rPr lang="en-US" smtClean="0">
                        <a:solidFill>
                          <a:srgbClr val="000000"/>
                        </a:solidFill>
                      </a:rPr>
                      <a:t>+3.6%</a:t>
                    </a:r>
                    <a:endParaRPr lang="en-US" dirty="0"/>
                  </a:p>
                </c:rich>
              </c:tx>
              <c:dLblPos val="t"/>
              <c:showVal val="1"/>
            </c:dLbl>
            <c:dLbl>
              <c:idx val="21"/>
              <c:tx>
                <c:rich>
                  <a:bodyPr/>
                  <a:lstStyle/>
                  <a:p>
                    <a:r>
                      <a:rPr lang="en-US" smtClean="0">
                        <a:solidFill>
                          <a:srgbClr val="000000"/>
                        </a:solidFill>
                      </a:rPr>
                      <a:t>+3%</a:t>
                    </a:r>
                    <a:endParaRPr lang="en-US" dirty="0"/>
                  </a:p>
                </c:rich>
              </c:tx>
              <c:dLblPos val="t"/>
              <c:showVal val="1"/>
            </c:dLbl>
            <c:numFmt formatCode="General" sourceLinked="0"/>
            <c:txPr>
              <a:bodyPr/>
              <a:lstStyle/>
              <a:p>
                <a:pPr>
                  <a:defRPr>
                    <a:solidFill>
                      <a:srgbClr val="000000"/>
                    </a:solidFill>
                  </a:defRPr>
                </a:pPr>
                <a:endParaRPr lang="en-US"/>
              </a:p>
            </c:txPr>
            <c:dLblPos val="t"/>
            <c:showVal val="1"/>
          </c:dLbls>
          <c:cat>
            <c:strRef>
              <c:f>Sheet1!$A$2:$A$23</c:f>
              <c:strCache>
                <c:ptCount val="22"/>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12p</c:v>
                </c:pt>
              </c:strCache>
            </c:strRef>
          </c:cat>
          <c:val>
            <c:numRef>
              <c:f>Sheet1!$C$2:$C$23</c:f>
              <c:numCache>
                <c:formatCode>General</c:formatCode>
                <c:ptCount val="22"/>
                <c:pt idx="0">
                  <c:v>8.1298700000000004</c:v>
                </c:pt>
                <c:pt idx="1">
                  <c:v>8.2355600000000013</c:v>
                </c:pt>
                <c:pt idx="2">
                  <c:v>8.0626100000000047</c:v>
                </c:pt>
                <c:pt idx="3">
                  <c:v>8.7882499999999997</c:v>
                </c:pt>
                <c:pt idx="4">
                  <c:v>9.2364500000000014</c:v>
                </c:pt>
                <c:pt idx="5">
                  <c:v>9.91995</c:v>
                </c:pt>
                <c:pt idx="6">
                  <c:v>10.92187</c:v>
                </c:pt>
                <c:pt idx="7">
                  <c:v>11.828390000000001</c:v>
                </c:pt>
                <c:pt idx="8">
                  <c:v>13.0822</c:v>
                </c:pt>
                <c:pt idx="9">
                  <c:v>14.0372</c:v>
                </c:pt>
                <c:pt idx="10">
                  <c:v>15.932220000000001</c:v>
                </c:pt>
                <c:pt idx="11">
                  <c:v>17.334260000000008</c:v>
                </c:pt>
                <c:pt idx="12">
                  <c:v>18.669</c:v>
                </c:pt>
                <c:pt idx="13">
                  <c:v>19.677000000000007</c:v>
                </c:pt>
                <c:pt idx="14">
                  <c:v>21.2</c:v>
                </c:pt>
                <c:pt idx="15">
                  <c:v>22.3</c:v>
                </c:pt>
                <c:pt idx="16">
                  <c:v>23.7</c:v>
                </c:pt>
                <c:pt idx="17">
                  <c:v>25.3</c:v>
                </c:pt>
                <c:pt idx="18">
                  <c:v>26.4</c:v>
                </c:pt>
                <c:pt idx="19">
                  <c:v>26.7</c:v>
                </c:pt>
                <c:pt idx="20">
                  <c:v>27.7</c:v>
                </c:pt>
                <c:pt idx="21">
                  <c:v>28.5</c:v>
                </c:pt>
              </c:numCache>
            </c:numRef>
          </c:val>
        </c:ser>
        <c:marker val="1"/>
        <c:axId val="38975744"/>
        <c:axId val="39591936"/>
      </c:lineChart>
      <c:catAx>
        <c:axId val="38975744"/>
        <c:scaling>
          <c:orientation val="minMax"/>
        </c:scaling>
        <c:axPos val="b"/>
        <c:numFmt formatCode="@" sourceLinked="0"/>
        <c:majorTickMark val="none"/>
        <c:tickLblPos val="low"/>
        <c:spPr>
          <a:ln w="9525">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9591936"/>
        <c:crosses val="autoZero"/>
        <c:lblAlgn val="ctr"/>
        <c:lblOffset val="100"/>
        <c:tickLblSkip val="1"/>
        <c:tickMarkSkip val="1"/>
      </c:catAx>
      <c:valAx>
        <c:axId val="39591936"/>
        <c:scaling>
          <c:orientation val="minMax"/>
          <c:max val="30"/>
          <c:min val="0"/>
        </c:scaling>
        <c:axPos val="l"/>
        <c:numFmt formatCode="#,##0.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8975744"/>
        <c:crosses val="autoZero"/>
        <c:crossBetween val="between"/>
        <c:majorUnit val="5"/>
        <c:minorUnit val="1"/>
      </c:val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3491973332007993E-2"/>
          <c:y val="4.1117330270566382E-2"/>
          <c:w val="0.9193896040271794"/>
          <c:h val="0.69932344573930472"/>
        </c:manualLayout>
      </c:layout>
      <c:barChart>
        <c:barDir val="col"/>
        <c:grouping val="clustered"/>
        <c:ser>
          <c:idx val="1"/>
          <c:order val="0"/>
          <c:tx>
            <c:strRef>
              <c:f>Sheet1!$B$1</c:f>
              <c:strCache>
                <c:ptCount val="1"/>
                <c:pt idx="0">
                  <c:v>Indemnity Claim Cost</c:v>
                </c:pt>
              </c:strCache>
            </c:strRef>
          </c:tx>
          <c:spPr>
            <a:solidFill>
              <a:schemeClr val="accent3"/>
            </a:solidFill>
            <a:ln w="30462">
              <a:noFill/>
            </a:ln>
          </c:spPr>
          <c:dPt>
            <c:idx val="21"/>
            <c:spPr>
              <a:solidFill>
                <a:schemeClr val="accent5"/>
              </a:solidFill>
              <a:ln w="30462">
                <a:noFill/>
              </a:ln>
            </c:spPr>
          </c:dPt>
          <c:dLbls>
            <c:numFmt formatCode="&quot;$&quot;#,##0.0" sourceLinked="0"/>
            <c:spPr>
              <a:noFill/>
              <a:ln w="30462">
                <a:noFill/>
              </a:ln>
            </c:spPr>
            <c:txPr>
              <a:bodyPr rot="5400000" vert="horz"/>
              <a:lstStyle/>
              <a:p>
                <a:pPr>
                  <a:defRPr sz="2000" b="0" i="0" u="none" strike="noStrike" baseline="0">
                    <a:solidFill>
                      <a:schemeClr val="bg1"/>
                    </a:solidFill>
                    <a:latin typeface="Helvetica Neue"/>
                    <a:ea typeface="Arial"/>
                    <a:cs typeface="Arial"/>
                  </a:defRPr>
                </a:pPr>
                <a:endParaRPr lang="en-US"/>
              </a:p>
            </c:txPr>
            <c:dLblPos val="ctr"/>
            <c:showVal val="1"/>
          </c:dLbls>
          <c:cat>
            <c:strRef>
              <c:f>Sheet1!$A$2:$A$23</c:f>
              <c:strCache>
                <c:ptCount val="22"/>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12p</c:v>
                </c:pt>
              </c:strCache>
            </c:strRef>
          </c:cat>
          <c:val>
            <c:numRef>
              <c:f>Sheet1!$B$2:$B$23</c:f>
              <c:numCache>
                <c:formatCode>General</c:formatCode>
                <c:ptCount val="22"/>
                <c:pt idx="0">
                  <c:v>9.7950000000000017</c:v>
                </c:pt>
                <c:pt idx="1">
                  <c:v>9.4910000000000014</c:v>
                </c:pt>
                <c:pt idx="2">
                  <c:v>9.2260000000000009</c:v>
                </c:pt>
                <c:pt idx="3">
                  <c:v>9.6780000000000008</c:v>
                </c:pt>
                <c:pt idx="4">
                  <c:v>9.8420000000000005</c:v>
                </c:pt>
                <c:pt idx="5">
                  <c:v>10.423</c:v>
                </c:pt>
                <c:pt idx="6">
                  <c:v>11.225</c:v>
                </c:pt>
                <c:pt idx="7">
                  <c:v>12.236000000000001</c:v>
                </c:pt>
                <c:pt idx="8">
                  <c:v>13.472000000000003</c:v>
                </c:pt>
                <c:pt idx="9">
                  <c:v>14.832000000000004</c:v>
                </c:pt>
                <c:pt idx="10">
                  <c:v>16.196999999999999</c:v>
                </c:pt>
                <c:pt idx="11">
                  <c:v>16.699000000000005</c:v>
                </c:pt>
                <c:pt idx="12">
                  <c:v>17.466999999999988</c:v>
                </c:pt>
                <c:pt idx="13">
                  <c:v>17.7</c:v>
                </c:pt>
                <c:pt idx="14">
                  <c:v>18.2</c:v>
                </c:pt>
                <c:pt idx="15">
                  <c:v>19.2</c:v>
                </c:pt>
                <c:pt idx="16">
                  <c:v>20.399999999999999</c:v>
                </c:pt>
                <c:pt idx="17">
                  <c:v>22.2</c:v>
                </c:pt>
                <c:pt idx="18">
                  <c:v>22.4</c:v>
                </c:pt>
                <c:pt idx="19">
                  <c:v>21.7</c:v>
                </c:pt>
                <c:pt idx="20">
                  <c:v>22.2</c:v>
                </c:pt>
                <c:pt idx="21">
                  <c:v>22.4</c:v>
                </c:pt>
              </c:numCache>
            </c:numRef>
          </c:val>
        </c:ser>
        <c:dLbls>
          <c:showVal val="1"/>
        </c:dLbls>
        <c:gapWidth val="50"/>
        <c:axId val="39734272"/>
        <c:axId val="39740160"/>
      </c:barChart>
      <c:lineChart>
        <c:grouping val="standard"/>
        <c:ser>
          <c:idx val="0"/>
          <c:order val="1"/>
          <c:tx>
            <c:strRef>
              <c:f>Sheet1!$C$1</c:f>
              <c:strCache>
                <c:ptCount val="1"/>
                <c:pt idx="0">
                  <c:v> </c:v>
                </c:pt>
              </c:strCache>
            </c:strRef>
          </c:tx>
          <c:spPr>
            <a:ln>
              <a:noFill/>
            </a:ln>
          </c:spPr>
          <c:marker>
            <c:symbol val="none"/>
          </c:marker>
          <c:dLbls>
            <c:dLbl>
              <c:idx val="0"/>
              <c:layout>
                <c:manualLayout>
                  <c:x val="-2.3972602988357041E-2"/>
                  <c:y val="-0.10624455033577576"/>
                </c:manualLayout>
              </c:layout>
              <c:showVal val="1"/>
            </c:dLbl>
            <c:dLbl>
              <c:idx val="1"/>
              <c:layout>
                <c:manualLayout>
                  <c:x val="-2.489462618021691E-2"/>
                  <c:y val="-0.27320027229199489"/>
                </c:manualLayout>
              </c:layout>
              <c:showVal val="1"/>
            </c:dLbl>
            <c:dLbl>
              <c:idx val="2"/>
              <c:layout>
                <c:manualLayout>
                  <c:x val="-2.58166493720768E-2"/>
                  <c:y val="-0.24891580364381771"/>
                </c:manualLayout>
              </c:layout>
              <c:showVal val="1"/>
            </c:dLbl>
            <c:dLbl>
              <c:idx val="3"/>
              <c:layout>
                <c:manualLayout>
                  <c:x val="-2.489462618021691E-2"/>
                  <c:y val="6.6782288782487653E-2"/>
                </c:manualLayout>
              </c:layout>
              <c:showVal val="1"/>
            </c:dLbl>
            <c:dLbl>
              <c:idx val="4"/>
              <c:layout>
                <c:manualLayout>
                  <c:x val="-2.6738672563936687E-2"/>
                  <c:y val="-7.588896452555409E-2"/>
                </c:manualLayout>
              </c:layout>
              <c:showVal val="1"/>
            </c:dLbl>
            <c:dLbl>
              <c:idx val="5"/>
              <c:layout>
                <c:manualLayout>
                  <c:x val="-2.489462618021691E-2"/>
                  <c:y val="8.1960081687598482E-2"/>
                </c:manualLayout>
              </c:layout>
              <c:showVal val="1"/>
            </c:dLbl>
            <c:dLbl>
              <c:idx val="6"/>
              <c:layout>
                <c:manualLayout>
                  <c:x val="-2.3972602988357034E-2"/>
                  <c:y val="0.13963569472701964"/>
                </c:manualLayout>
              </c:layout>
              <c:showVal val="1"/>
            </c:dLbl>
            <c:dLbl>
              <c:idx val="7"/>
              <c:layout>
                <c:manualLayout>
                  <c:x val="-2.3972602988357034E-2"/>
                  <c:y val="0.16695572195621911"/>
                </c:manualLayout>
              </c:layout>
              <c:showVal val="1"/>
            </c:dLbl>
            <c:dLbl>
              <c:idx val="8"/>
              <c:layout>
                <c:manualLayout>
                  <c:x val="-2.58166493720768E-2"/>
                  <c:y val="0.18213351486133"/>
                </c:manualLayout>
              </c:layout>
              <c:showVal val="1"/>
            </c:dLbl>
            <c:dLbl>
              <c:idx val="9"/>
              <c:layout>
                <c:manualLayout>
                  <c:x val="-2.6738672563936687E-2"/>
                  <c:y val="0.14874237047008618"/>
                </c:manualLayout>
              </c:layout>
              <c:showVal val="1"/>
            </c:dLbl>
            <c:dLbl>
              <c:idx val="10"/>
              <c:layout>
                <c:manualLayout>
                  <c:x val="-1.9362487029057539E-2"/>
                  <c:y val="6.6782288782487653E-2"/>
                </c:manualLayout>
              </c:layout>
              <c:showVal val="1"/>
            </c:dLbl>
            <c:dLbl>
              <c:idx val="11"/>
              <c:layout>
                <c:manualLayout>
                  <c:x val="-1.9362487029057608E-2"/>
                  <c:y val="-0.19731130776644079"/>
                </c:manualLayout>
              </c:layout>
              <c:showVal val="1"/>
            </c:dLbl>
            <c:dLbl>
              <c:idx val="12"/>
              <c:layout>
                <c:manualLayout>
                  <c:x val="-2.3972602988357034E-2"/>
                  <c:y val="-0.15784904621315268"/>
                </c:manualLayout>
              </c:layout>
              <c:showVal val="1"/>
            </c:dLbl>
            <c:dLbl>
              <c:idx val="13"/>
              <c:layout>
                <c:manualLayout>
                  <c:x val="-2.4894626180216844E-2"/>
                  <c:y val="-0.3156980924263052"/>
                </c:manualLayout>
              </c:layout>
              <c:showVal val="1"/>
            </c:dLbl>
            <c:dLbl>
              <c:idx val="14"/>
              <c:layout>
                <c:manualLayout>
                  <c:x val="-2.489462618021691E-2"/>
                  <c:y val="-0.23677356931972887"/>
                </c:manualLayout>
              </c:layout>
              <c:showVal val="1"/>
            </c:dLbl>
            <c:dLbl>
              <c:idx val="15"/>
              <c:layout>
                <c:manualLayout>
                  <c:x val="-2.3050579796497137E-2"/>
                  <c:y val="-0.1608846047941748"/>
                </c:manualLayout>
              </c:layout>
              <c:showVal val="1"/>
            </c:dLbl>
            <c:dLbl>
              <c:idx val="16"/>
              <c:layout>
                <c:manualLayout>
                  <c:x val="-2.3050579796497137E-2"/>
                  <c:y val="-0.17909795628030784"/>
                </c:manualLayout>
              </c:layout>
              <c:showVal val="1"/>
            </c:dLbl>
            <c:dLbl>
              <c:idx val="17"/>
              <c:layout>
                <c:manualLayout>
                  <c:x val="-2.489462618021691E-2"/>
                  <c:y val="-0.10624455033577579"/>
                </c:manualLayout>
              </c:layout>
              <c:showVal val="1"/>
            </c:dLbl>
            <c:dLbl>
              <c:idx val="18"/>
              <c:layout>
                <c:manualLayout>
                  <c:x val="-2.3050579796497137E-2"/>
                  <c:y val="-0.4705115800584358"/>
                </c:manualLayout>
              </c:layout>
              <c:showVal val="1"/>
            </c:dLbl>
            <c:dLbl>
              <c:idx val="19"/>
              <c:layout>
                <c:manualLayout>
                  <c:x val="-2.7660695755796581E-2"/>
                  <c:y val="-0.61318283336647783"/>
                </c:manualLayout>
              </c:layout>
              <c:showVal val="1"/>
            </c:dLbl>
            <c:dLbl>
              <c:idx val="20"/>
              <c:layout>
                <c:manualLayout>
                  <c:x val="-1.9362487029057608E-2"/>
                  <c:y val="-0.39765817411390392"/>
                </c:manualLayout>
              </c:layout>
              <c:showVal val="1"/>
            </c:dLbl>
            <c:dLbl>
              <c:idx val="21"/>
              <c:layout>
                <c:manualLayout>
                  <c:x val="-4.6101159592994261E-3"/>
                  <c:y val="-0.45533378715332484"/>
                </c:manualLayout>
              </c:layout>
              <c:showVal val="1"/>
            </c:dLbl>
            <c:numFmt formatCode="0.0%" sourceLinked="0"/>
            <c:txPr>
              <a:bodyPr/>
              <a:lstStyle/>
              <a:p>
                <a:pPr>
                  <a:defRPr>
                    <a:solidFill>
                      <a:sysClr val="windowText" lastClr="000000"/>
                    </a:solidFill>
                  </a:defRPr>
                </a:pPr>
                <a:endParaRPr lang="en-US"/>
              </a:p>
            </c:txPr>
            <c:showVal val="1"/>
          </c:dLbls>
          <c:cat>
            <c:strRef>
              <c:f>Sheet1!$A$2:$A$23</c:f>
              <c:strCache>
                <c:ptCount val="22"/>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12p</c:v>
                </c:pt>
              </c:strCache>
            </c:strRef>
          </c:cat>
          <c:val>
            <c:numRef>
              <c:f>Sheet1!$C$2:$C$23</c:f>
              <c:numCache>
                <c:formatCode>0.00%</c:formatCode>
                <c:ptCount val="22"/>
                <c:pt idx="0">
                  <c:v>1.0000000000000004E-2</c:v>
                </c:pt>
                <c:pt idx="1">
                  <c:v>-3.100000000000001E-2</c:v>
                </c:pt>
                <c:pt idx="2">
                  <c:v>-2.8000000000000001E-2</c:v>
                </c:pt>
                <c:pt idx="3">
                  <c:v>4.9000000000000016E-2</c:v>
                </c:pt>
                <c:pt idx="4">
                  <c:v>1.7000000000000001E-2</c:v>
                </c:pt>
                <c:pt idx="5">
                  <c:v>5.9000000000000011E-2</c:v>
                </c:pt>
                <c:pt idx="6">
                  <c:v>7.6999999999999999E-2</c:v>
                </c:pt>
                <c:pt idx="7">
                  <c:v>9.0000000000000024E-2</c:v>
                </c:pt>
                <c:pt idx="8">
                  <c:v>0.10100000000000002</c:v>
                </c:pt>
                <c:pt idx="9">
                  <c:v>0.10100000000000002</c:v>
                </c:pt>
                <c:pt idx="10">
                  <c:v>9.2000000000000026E-2</c:v>
                </c:pt>
                <c:pt idx="11">
                  <c:v>3.100000000000001E-2</c:v>
                </c:pt>
                <c:pt idx="12">
                  <c:v>4.5999999999999999E-2</c:v>
                </c:pt>
                <c:pt idx="13">
                  <c:v>1.0000000000000004E-2</c:v>
                </c:pt>
                <c:pt idx="14">
                  <c:v>3.100000000000001E-2</c:v>
                </c:pt>
                <c:pt idx="15">
                  <c:v>5.6000000000000001E-2</c:v>
                </c:pt>
                <c:pt idx="16">
                  <c:v>6.200000000000002E-2</c:v>
                </c:pt>
                <c:pt idx="17">
                  <c:v>8.8000000000000037E-2</c:v>
                </c:pt>
                <c:pt idx="18">
                  <c:v>7.0000000000000019E-3</c:v>
                </c:pt>
                <c:pt idx="19">
                  <c:v>-3.0000000000000002E-2</c:v>
                </c:pt>
                <c:pt idx="20" formatCode="General">
                  <c:v>2.1999999999999999E-2</c:v>
                </c:pt>
                <c:pt idx="21" formatCode="General">
                  <c:v>1.0000000000000004E-2</c:v>
                </c:pt>
              </c:numCache>
            </c:numRef>
          </c:val>
        </c:ser>
        <c:marker val="1"/>
        <c:axId val="39653376"/>
        <c:axId val="39741696"/>
      </c:lineChart>
      <c:catAx>
        <c:axId val="39734272"/>
        <c:scaling>
          <c:orientation val="minMax"/>
        </c:scaling>
        <c:axPos val="b"/>
        <c:numFmt formatCode="@" sourceLinked="0"/>
        <c:majorTickMark val="none"/>
        <c:tickLblPos val="low"/>
        <c:spPr>
          <a:ln w="9525">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9740160"/>
        <c:crosses val="autoZero"/>
        <c:lblAlgn val="ctr"/>
        <c:lblOffset val="100"/>
        <c:tickLblSkip val="1"/>
        <c:tickMarkSkip val="1"/>
      </c:catAx>
      <c:valAx>
        <c:axId val="39740160"/>
        <c:scaling>
          <c:orientation val="minMax"/>
          <c:max val="25"/>
          <c:min val="0"/>
        </c:scaling>
        <c:axPos val="l"/>
        <c:numFmt formatCode="#,##0.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9734272"/>
        <c:crosses val="autoZero"/>
        <c:crossBetween val="between"/>
        <c:majorUnit val="5"/>
        <c:minorUnit val="1"/>
      </c:valAx>
      <c:valAx>
        <c:axId val="39741696"/>
        <c:scaling>
          <c:orientation val="minMax"/>
        </c:scaling>
        <c:axPos val="r"/>
        <c:numFmt formatCode="0.00%" sourceLinked="1"/>
        <c:majorTickMark val="none"/>
        <c:tickLblPos val="none"/>
        <c:spPr>
          <a:ln>
            <a:noFill/>
          </a:ln>
        </c:spPr>
        <c:crossAx val="39653376"/>
        <c:crosses val="max"/>
        <c:crossBetween val="between"/>
      </c:valAx>
      <c:catAx>
        <c:axId val="39653376"/>
        <c:scaling>
          <c:orientation val="minMax"/>
        </c:scaling>
        <c:delete val="1"/>
        <c:axPos val="b"/>
        <c:tickLblPos val="none"/>
        <c:crossAx val="39741696"/>
        <c:crosses val="autoZero"/>
        <c:auto val="1"/>
        <c:lblAlgn val="ctr"/>
        <c:lblOffset val="100"/>
      </c:cat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3491973332007993E-2"/>
          <c:y val="4.1117330270566382E-2"/>
          <c:w val="0.9193896040271794"/>
          <c:h val="0.69932344573930472"/>
        </c:manualLayout>
      </c:layout>
      <c:barChart>
        <c:barDir val="col"/>
        <c:grouping val="stacked"/>
        <c:ser>
          <c:idx val="1"/>
          <c:order val="0"/>
          <c:tx>
            <c:strRef>
              <c:f>Sheet1!$B$1</c:f>
              <c:strCache>
                <c:ptCount val="1"/>
                <c:pt idx="0">
                  <c:v>Private Carriers ($B)</c:v>
                </c:pt>
              </c:strCache>
            </c:strRef>
          </c:tx>
          <c:spPr>
            <a:solidFill>
              <a:schemeClr val="accent3"/>
            </a:solidFill>
            <a:ln w="30462">
              <a:noFill/>
            </a:ln>
          </c:spPr>
          <c:dPt>
            <c:idx val="22"/>
            <c:spPr>
              <a:solidFill>
                <a:schemeClr val="accent4"/>
              </a:solidFill>
              <a:ln w="30462">
                <a:noFill/>
              </a:ln>
            </c:spPr>
          </c:dPt>
          <c:dLbls>
            <c:numFmt formatCode="#,##0.0" sourceLinked="0"/>
            <c:spPr>
              <a:noFill/>
              <a:ln w="30462">
                <a:noFill/>
              </a:ln>
            </c:spPr>
            <c:txPr>
              <a:bodyPr rot="5400000" vert="horz"/>
              <a:lstStyle/>
              <a:p>
                <a:pPr>
                  <a:defRPr sz="2000" b="0" i="0" u="none" strike="noStrike" baseline="0">
                    <a:solidFill>
                      <a:schemeClr val="bg1"/>
                    </a:solidFill>
                    <a:latin typeface="Helvetica Neue"/>
                    <a:ea typeface="Arial"/>
                    <a:cs typeface="Arial"/>
                  </a:defRPr>
                </a:pPr>
                <a:endParaRPr lang="en-US"/>
              </a:p>
            </c:txPr>
            <c:dLblPos val="ctr"/>
            <c:showVal val="1"/>
          </c:dLbls>
          <c:cat>
            <c:strRef>
              <c:f>Sheet1!$A$2:$A$24</c:f>
              <c:strCache>
                <c:ptCount val="23"/>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12p</c:v>
                </c:pt>
              </c:strCache>
            </c:strRef>
          </c:cat>
          <c:val>
            <c:numRef>
              <c:f>Sheet1!$B$2:$B$24</c:f>
              <c:numCache>
                <c:formatCode>0.000</c:formatCode>
                <c:ptCount val="23"/>
                <c:pt idx="0">
                  <c:v>30.996355121000008</c:v>
                </c:pt>
                <c:pt idx="1">
                  <c:v>31.316294560999999</c:v>
                </c:pt>
                <c:pt idx="2">
                  <c:v>29.753761604000001</c:v>
                </c:pt>
                <c:pt idx="3">
                  <c:v>30.505050416000007</c:v>
                </c:pt>
                <c:pt idx="4">
                  <c:v>29.077386128000008</c:v>
                </c:pt>
                <c:pt idx="5">
                  <c:v>26.321967000000008</c:v>
                </c:pt>
                <c:pt idx="6">
                  <c:v>25.202254229000001</c:v>
                </c:pt>
                <c:pt idx="7">
                  <c:v>24.183790124000001</c:v>
                </c:pt>
                <c:pt idx="8">
                  <c:v>23.29464004299999</c:v>
                </c:pt>
                <c:pt idx="9">
                  <c:v>22.304646870999985</c:v>
                </c:pt>
                <c:pt idx="10">
                  <c:v>24.956931406999999</c:v>
                </c:pt>
                <c:pt idx="11">
                  <c:v>26.133928442000016</c:v>
                </c:pt>
                <c:pt idx="12">
                  <c:v>29.249614615000002</c:v>
                </c:pt>
                <c:pt idx="13">
                  <c:v>31.117596655999996</c:v>
                </c:pt>
                <c:pt idx="14">
                  <c:v>34.662006891000011</c:v>
                </c:pt>
                <c:pt idx="15">
                  <c:v>37.784561175999997</c:v>
                </c:pt>
                <c:pt idx="16">
                  <c:v>38.611554640000001</c:v>
                </c:pt>
                <c:pt idx="17">
                  <c:v>37.587669666999979</c:v>
                </c:pt>
                <c:pt idx="18">
                  <c:v>33.755330208000018</c:v>
                </c:pt>
                <c:pt idx="19">
                  <c:v>30.3</c:v>
                </c:pt>
                <c:pt idx="20">
                  <c:v>29.9</c:v>
                </c:pt>
                <c:pt idx="21">
                  <c:v>32.300000000000004</c:v>
                </c:pt>
                <c:pt idx="22">
                  <c:v>35.200000000000003</c:v>
                </c:pt>
              </c:numCache>
            </c:numRef>
          </c:val>
        </c:ser>
        <c:ser>
          <c:idx val="0"/>
          <c:order val="1"/>
          <c:tx>
            <c:strRef>
              <c:f>Sheet1!$C$1</c:f>
              <c:strCache>
                <c:ptCount val="1"/>
                <c:pt idx="0">
                  <c:v>State Funds ($B)</c:v>
                </c:pt>
              </c:strCache>
            </c:strRef>
          </c:tx>
          <c:spPr>
            <a:solidFill>
              <a:schemeClr val="accent5"/>
            </a:solidFill>
            <a:ln>
              <a:noFill/>
            </a:ln>
          </c:spPr>
          <c:dLbls>
            <c:delete val="1"/>
          </c:dLbls>
          <c:cat>
            <c:strRef>
              <c:f>Sheet1!$A$2:$A$24</c:f>
              <c:strCache>
                <c:ptCount val="23"/>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12p</c:v>
                </c:pt>
              </c:strCache>
            </c:strRef>
          </c:cat>
          <c:val>
            <c:numRef>
              <c:f>Sheet1!$C$2:$C$24</c:f>
              <c:numCache>
                <c:formatCode>General</c:formatCode>
                <c:ptCount val="23"/>
                <c:pt idx="6" formatCode="0.000">
                  <c:v>2.978499999999999</c:v>
                </c:pt>
                <c:pt idx="7" formatCode="0.000">
                  <c:v>2.6816056490000002</c:v>
                </c:pt>
                <c:pt idx="8" formatCode="0.000">
                  <c:v>2.644896573</c:v>
                </c:pt>
                <c:pt idx="9" formatCode="0.000">
                  <c:v>2.7023846020000009</c:v>
                </c:pt>
                <c:pt idx="10" formatCode="0.000">
                  <c:v>3.6824865690000004</c:v>
                </c:pt>
                <c:pt idx="11" formatCode="0.000">
                  <c:v>6.011721848999998</c:v>
                </c:pt>
                <c:pt idx="12" formatCode="0.000">
                  <c:v>8.4210921709999997</c:v>
                </c:pt>
                <c:pt idx="13" formatCode="0.000">
                  <c:v>11.156217815000003</c:v>
                </c:pt>
                <c:pt idx="14" formatCode="0.000">
                  <c:v>11.819045131000003</c:v>
                </c:pt>
                <c:pt idx="15" formatCode="0.000">
                  <c:v>10.065000000000003</c:v>
                </c:pt>
                <c:pt idx="16" formatCode="0.000">
                  <c:v>7.8433660380000001</c:v>
                </c:pt>
                <c:pt idx="17" formatCode="0.000">
                  <c:v>6.7283254809999997</c:v>
                </c:pt>
                <c:pt idx="18" formatCode="0.000">
                  <c:v>5.5453181000000002</c:v>
                </c:pt>
                <c:pt idx="19" formatCode="0.000">
                  <c:v>4.3</c:v>
                </c:pt>
                <c:pt idx="20" formatCode="0.000">
                  <c:v>3.9</c:v>
                </c:pt>
                <c:pt idx="21" formatCode="0.000">
                  <c:v>4.0999999999999996</c:v>
                </c:pt>
                <c:pt idx="22" formatCode="0.000">
                  <c:v>4.4000000000000004</c:v>
                </c:pt>
              </c:numCache>
            </c:numRef>
          </c:val>
        </c:ser>
        <c:dLbls>
          <c:showVal val="1"/>
        </c:dLbls>
        <c:gapWidth val="50"/>
        <c:overlap val="100"/>
        <c:axId val="39824384"/>
        <c:axId val="39826176"/>
      </c:barChart>
      <c:lineChart>
        <c:grouping val="standard"/>
        <c:ser>
          <c:idx val="2"/>
          <c:order val="2"/>
          <c:tx>
            <c:strRef>
              <c:f>Sheet1!$D$1</c:f>
              <c:strCache>
                <c:ptCount val="1"/>
                <c:pt idx="0">
                  <c:v>Label Placeholder</c:v>
                </c:pt>
              </c:strCache>
            </c:strRef>
          </c:tx>
          <c:spPr>
            <a:ln>
              <a:noFill/>
            </a:ln>
          </c:spPr>
          <c:marker>
            <c:symbol val="none"/>
          </c:marker>
          <c:dLbls>
            <c:numFmt formatCode="#,##0.0" sourceLinked="0"/>
            <c:txPr>
              <a:bodyPr/>
              <a:lstStyle/>
              <a:p>
                <a:pPr>
                  <a:defRPr>
                    <a:solidFill>
                      <a:srgbClr val="000000"/>
                    </a:solidFill>
                    <a:latin typeface="Helvetica Neue"/>
                  </a:defRPr>
                </a:pPr>
                <a:endParaRPr lang="en-US"/>
              </a:p>
            </c:txPr>
            <c:dLblPos val="t"/>
            <c:showVal val="1"/>
          </c:dLbls>
          <c:cat>
            <c:strRef>
              <c:f>Sheet1!$A$2:$A$24</c:f>
              <c:strCache>
                <c:ptCount val="23"/>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12p</c:v>
                </c:pt>
              </c:strCache>
            </c:strRef>
          </c:cat>
          <c:val>
            <c:numRef>
              <c:f>Sheet1!$D$2:$D$24</c:f>
              <c:numCache>
                <c:formatCode>0.000</c:formatCode>
                <c:ptCount val="23"/>
                <c:pt idx="0">
                  <c:v>30.996355121000008</c:v>
                </c:pt>
                <c:pt idx="1">
                  <c:v>31.316294560999999</c:v>
                </c:pt>
                <c:pt idx="2">
                  <c:v>29.753761604000001</c:v>
                </c:pt>
                <c:pt idx="3">
                  <c:v>30.505050416000007</c:v>
                </c:pt>
                <c:pt idx="4">
                  <c:v>29.077386128000008</c:v>
                </c:pt>
                <c:pt idx="5">
                  <c:v>26.321967000000008</c:v>
                </c:pt>
                <c:pt idx="6">
                  <c:v>28.180754229000001</c:v>
                </c:pt>
                <c:pt idx="7">
                  <c:v>26.865395773000003</c:v>
                </c:pt>
                <c:pt idx="8">
                  <c:v>25.939536616000002</c:v>
                </c:pt>
                <c:pt idx="9">
                  <c:v>25.007031472999991</c:v>
                </c:pt>
                <c:pt idx="10">
                  <c:v>28.63941797599999</c:v>
                </c:pt>
                <c:pt idx="11">
                  <c:v>32.145650291000003</c:v>
                </c:pt>
                <c:pt idx="12">
                  <c:v>37.670706786000011</c:v>
                </c:pt>
                <c:pt idx="13">
                  <c:v>42.273814470999994</c:v>
                </c:pt>
                <c:pt idx="14">
                  <c:v>46.481052022</c:v>
                </c:pt>
                <c:pt idx="15">
                  <c:v>47.849561175999995</c:v>
                </c:pt>
                <c:pt idx="16">
                  <c:v>46.454920677999979</c:v>
                </c:pt>
                <c:pt idx="17">
                  <c:v>44.315995148000006</c:v>
                </c:pt>
                <c:pt idx="18">
                  <c:v>39.300648308</c:v>
                </c:pt>
                <c:pt idx="19">
                  <c:v>34.6</c:v>
                </c:pt>
                <c:pt idx="20">
                  <c:v>33.800000000000004</c:v>
                </c:pt>
                <c:pt idx="21">
                  <c:v>36.4</c:v>
                </c:pt>
                <c:pt idx="22">
                  <c:v>39.6</c:v>
                </c:pt>
              </c:numCache>
            </c:numRef>
          </c:val>
        </c:ser>
        <c:marker val="1"/>
        <c:axId val="39824384"/>
        <c:axId val="39826176"/>
      </c:lineChart>
      <c:catAx>
        <c:axId val="39824384"/>
        <c:scaling>
          <c:orientation val="minMax"/>
        </c:scaling>
        <c:axPos val="b"/>
        <c:numFmt formatCode="@" sourceLinked="0"/>
        <c:majorTickMark val="none"/>
        <c:tickLblPos val="low"/>
        <c:spPr>
          <a:ln w="9525">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9826176"/>
        <c:crosses val="autoZero"/>
        <c:lblAlgn val="ctr"/>
        <c:lblOffset val="100"/>
      </c:catAx>
      <c:valAx>
        <c:axId val="39826176"/>
        <c:scaling>
          <c:orientation val="minMax"/>
          <c:max val="50"/>
          <c:min val="0"/>
        </c:scaling>
        <c:axPos val="l"/>
        <c:numFmt formatCode="#,##0.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39824384"/>
        <c:crosses val="autoZero"/>
        <c:crossBetween val="between"/>
        <c:majorUnit val="10"/>
        <c:minorUnit val="1"/>
      </c:valAx>
      <c:spPr>
        <a:noFill/>
        <a:ln w="30462">
          <a:noFill/>
        </a:ln>
      </c:spPr>
    </c:plotArea>
    <c:legend>
      <c:legendPos val="b"/>
      <c:legendEntry>
        <c:idx val="2"/>
        <c:delete val="1"/>
      </c:legendEntry>
      <c:layout>
        <c:manualLayout>
          <c:xMode val="edge"/>
          <c:yMode val="edge"/>
          <c:x val="0.31574364764135943"/>
          <c:y val="0.88695364725948822"/>
          <c:w val="0.37207352924414377"/>
          <c:h val="7.8647976549234389E-2"/>
        </c:manualLayout>
      </c:layout>
      <c:txPr>
        <a:bodyPr/>
        <a:lstStyle/>
        <a:p>
          <a:pPr>
            <a:defRPr sz="1800">
              <a:solidFill>
                <a:srgbClr val="000000"/>
              </a:solidFill>
            </a:defRPr>
          </a:pPr>
          <a:endParaRPr lang="en-US"/>
        </a:p>
      </c:txPr>
    </c:legend>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482189726284174E-2"/>
          <c:y val="0.10692069016786221"/>
          <c:w val="0.82387088633151673"/>
          <c:h val="0.64261901499192942"/>
        </c:manualLayout>
      </c:layout>
      <c:barChart>
        <c:barDir val="col"/>
        <c:grouping val="clustered"/>
        <c:ser>
          <c:idx val="1"/>
          <c:order val="0"/>
          <c:tx>
            <c:strRef>
              <c:f>Sheet1!$A$2</c:f>
              <c:strCache>
                <c:ptCount val="1"/>
                <c:pt idx="0">
                  <c:v># Data Breaches</c:v>
                </c:pt>
              </c:strCache>
            </c:strRef>
          </c:tx>
          <c:spPr>
            <a:solidFill>
              <a:schemeClr val="accent6"/>
            </a:solidFill>
            <a:ln w="30533">
              <a:noFill/>
            </a:ln>
          </c:spPr>
          <c:dPt>
            <c:idx val="31"/>
            <c:spPr>
              <a:solidFill>
                <a:schemeClr val="accent5"/>
              </a:solidFill>
              <a:ln w="30533">
                <a:noFill/>
              </a:ln>
            </c:spPr>
          </c:dPt>
          <c:dPt>
            <c:idx val="32"/>
            <c:spPr>
              <a:solidFill>
                <a:schemeClr val="accent5"/>
              </a:solidFill>
              <a:ln w="30533">
                <a:noFill/>
              </a:ln>
            </c:spPr>
          </c:dPt>
          <c:dPt>
            <c:idx val="33"/>
            <c:spPr>
              <a:solidFill>
                <a:schemeClr val="accent5"/>
              </a:solidFill>
              <a:ln w="30533">
                <a:noFill/>
              </a:ln>
            </c:spPr>
          </c:dPt>
          <c:dLbls>
            <c:dLbl>
              <c:idx val="0"/>
              <c:layout>
                <c:manualLayout>
                  <c:x val="-2.6556776556776567E-2"/>
                  <c:y val="7.9764900805751153E-3"/>
                </c:manualLayout>
              </c:layout>
              <c:dLblPos val="outEnd"/>
              <c:showVal val="1"/>
            </c:dLbl>
            <c:txPr>
              <a:bodyPr/>
              <a:lstStyle/>
              <a:p>
                <a:pPr>
                  <a:defRPr sz="1800">
                    <a:solidFill>
                      <a:srgbClr val="404040"/>
                    </a:solidFill>
                  </a:defRPr>
                </a:pPr>
                <a:endParaRPr lang="en-US"/>
              </a:p>
            </c:txPr>
            <c:dLblPos val="outEnd"/>
            <c:showVal val="1"/>
          </c:dLbls>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Sheet1!$B$2:$I$2</c:f>
              <c:numCache>
                <c:formatCode>General</c:formatCode>
                <c:ptCount val="8"/>
                <c:pt idx="0">
                  <c:v>157</c:v>
                </c:pt>
                <c:pt idx="1">
                  <c:v>321</c:v>
                </c:pt>
                <c:pt idx="2">
                  <c:v>446</c:v>
                </c:pt>
                <c:pt idx="3">
                  <c:v>656</c:v>
                </c:pt>
                <c:pt idx="4">
                  <c:v>498</c:v>
                </c:pt>
                <c:pt idx="5">
                  <c:v>662</c:v>
                </c:pt>
                <c:pt idx="6">
                  <c:v>419</c:v>
                </c:pt>
                <c:pt idx="7">
                  <c:v>447</c:v>
                </c:pt>
              </c:numCache>
            </c:numRef>
          </c:val>
        </c:ser>
        <c:gapWidth val="60"/>
        <c:axId val="40032512"/>
        <c:axId val="40042496"/>
      </c:barChart>
      <c:lineChart>
        <c:grouping val="standard"/>
        <c:ser>
          <c:idx val="0"/>
          <c:order val="1"/>
          <c:tx>
            <c:strRef>
              <c:f>Sheet1!$A$3</c:f>
              <c:strCache>
                <c:ptCount val="1"/>
                <c:pt idx="0">
                  <c:v># Records Exposed (Millions)</c:v>
                </c:pt>
              </c:strCache>
            </c:strRef>
          </c:tx>
          <c:spPr>
            <a:ln w="45799">
              <a:solidFill>
                <a:schemeClr val="accent2"/>
              </a:solidFill>
              <a:prstDash val="solid"/>
            </a:ln>
          </c:spPr>
          <c:marker>
            <c:symbol val="square"/>
            <c:size val="16"/>
            <c:spPr>
              <a:solidFill>
                <a:schemeClr val="accent2"/>
              </a:solidFill>
              <a:ln>
                <a:noFill/>
              </a:ln>
            </c:spPr>
          </c:marker>
          <c:dLbls>
            <c:dLbl>
              <c:idx val="1"/>
              <c:layout>
                <c:manualLayout>
                  <c:x val="-3.4354431657581251E-2"/>
                  <c:y val="-5.8095436086855405E-2"/>
                </c:manualLayout>
              </c:layout>
              <c:dLblPos val="r"/>
              <c:showVal val="1"/>
            </c:dLbl>
            <c:dLbl>
              <c:idx val="2"/>
              <c:layout>
                <c:manualLayout>
                  <c:x val="-3.0695970695970715E-2"/>
                  <c:y val="-5.0118946006280293E-2"/>
                </c:manualLayout>
              </c:layout>
              <c:dLblPos val="r"/>
              <c:showVal val="1"/>
            </c:dLbl>
            <c:dLbl>
              <c:idx val="3"/>
              <c:layout>
                <c:manualLayout>
                  <c:x val="-3.2522929826079447E-2"/>
                  <c:y val="-0.10861320659716443"/>
                </c:manualLayout>
              </c:layout>
              <c:dLblPos val="r"/>
              <c:showVal val="1"/>
            </c:dLbl>
            <c:dLbl>
              <c:idx val="5"/>
              <c:layout>
                <c:manualLayout>
                  <c:x val="-1.6039413342562956E-2"/>
                  <c:y val="-6.075426611371379E-2"/>
                </c:manualLayout>
              </c:layout>
              <c:dLblPos val="r"/>
              <c:showVal val="1"/>
            </c:dLbl>
            <c:txPr>
              <a:bodyPr/>
              <a:lstStyle/>
              <a:p>
                <a:pPr>
                  <a:defRPr sz="1800"/>
                </a:pPr>
                <a:endParaRPr lang="en-US"/>
              </a:p>
            </c:txPr>
            <c:dLblPos val="t"/>
            <c:showVal val="1"/>
          </c:dLbls>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Sheet1!$B$3:$I$3</c:f>
              <c:numCache>
                <c:formatCode>General</c:formatCode>
                <c:ptCount val="8"/>
                <c:pt idx="0">
                  <c:v>66.900000000000006</c:v>
                </c:pt>
                <c:pt idx="1">
                  <c:v>19.100000000000001</c:v>
                </c:pt>
                <c:pt idx="2">
                  <c:v>127.7</c:v>
                </c:pt>
                <c:pt idx="3">
                  <c:v>35.700000000000003</c:v>
                </c:pt>
                <c:pt idx="4">
                  <c:v>222.5</c:v>
                </c:pt>
                <c:pt idx="5">
                  <c:v>16.2</c:v>
                </c:pt>
                <c:pt idx="6">
                  <c:v>22.9</c:v>
                </c:pt>
                <c:pt idx="7">
                  <c:v>17.3</c:v>
                </c:pt>
              </c:numCache>
            </c:numRef>
          </c:val>
        </c:ser>
        <c:marker val="1"/>
        <c:axId val="40044032"/>
        <c:axId val="40045568"/>
      </c:lineChart>
      <c:catAx>
        <c:axId val="40032512"/>
        <c:scaling>
          <c:orientation val="minMax"/>
        </c:scaling>
        <c:axPos val="b"/>
        <c:numFmt formatCode="General" sourceLinked="1"/>
        <c:majorTickMark val="none"/>
        <c:tickLblPos val="nextTo"/>
        <c:spPr>
          <a:ln w="9525">
            <a:solidFill>
              <a:schemeClr val="bg2"/>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40042496"/>
        <c:crossesAt val="0"/>
        <c:lblAlgn val="ctr"/>
        <c:lblOffset val="60"/>
        <c:tickLblSkip val="2"/>
        <c:tickMarkSkip val="1"/>
      </c:catAx>
      <c:valAx>
        <c:axId val="40042496"/>
        <c:scaling>
          <c:orientation val="minMax"/>
          <c:max val="700"/>
          <c:min val="0"/>
        </c:scaling>
        <c:axPos val="l"/>
        <c:numFmt formatCode="General" sourceLinked="0"/>
        <c:tickLblPos val="nextTo"/>
        <c:spPr>
          <a:ln w="3817">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40032512"/>
        <c:crosses val="autoZero"/>
        <c:crossBetween val="between"/>
        <c:majorUnit val="100"/>
      </c:valAx>
      <c:catAx>
        <c:axId val="40044032"/>
        <c:scaling>
          <c:orientation val="minMax"/>
        </c:scaling>
        <c:delete val="1"/>
        <c:axPos val="b"/>
        <c:numFmt formatCode="General" sourceLinked="1"/>
        <c:tickLblPos val="none"/>
        <c:crossAx val="40045568"/>
        <c:crossesAt val="1.4999999999999998E-2"/>
        <c:lblAlgn val="ctr"/>
        <c:lblOffset val="100"/>
      </c:catAx>
      <c:valAx>
        <c:axId val="40045568"/>
        <c:scaling>
          <c:orientation val="minMax"/>
          <c:max val="240"/>
          <c:min val="0"/>
        </c:scaling>
        <c:axPos val="r"/>
        <c:numFmt formatCode="General" sourceLinked="0"/>
        <c:tickLblPos val="nextTo"/>
        <c:spPr>
          <a:ln w="3817">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40044032"/>
        <c:crosses val="max"/>
        <c:crossBetween val="between"/>
        <c:majorUnit val="30"/>
        <c:minorUnit val="10"/>
      </c:valAx>
      <c:spPr>
        <a:noFill/>
        <a:ln w="30533">
          <a:noFill/>
        </a:ln>
      </c:spPr>
    </c:plotArea>
    <c:legend>
      <c:legendPos val="b"/>
      <c:txPr>
        <a:bodyPr/>
        <a:lstStyle/>
        <a:p>
          <a:pPr>
            <a:defRPr sz="1800">
              <a:solidFill>
                <a:srgbClr val="404040"/>
              </a:solidFill>
              <a:latin typeface="Helvetica Neue"/>
            </a:defRPr>
          </a:pPr>
          <a:endParaRPr lang="en-US"/>
        </a:p>
      </c:txPr>
    </c:legend>
    <c:plotVisOnly val="1"/>
    <c:dispBlanksAs val="gap"/>
  </c:chart>
  <c:spPr>
    <a:noFill/>
    <a:ln>
      <a:noFill/>
    </a:ln>
  </c:spPr>
  <c:txPr>
    <a:bodyPr/>
    <a:lstStyle/>
    <a:p>
      <a:pPr>
        <a:defRPr sz="1683" b="0" i="0" u="none" strike="noStrike" baseline="0">
          <a:solidFill>
            <a:schemeClr val="tx1"/>
          </a:solidFill>
          <a:latin typeface="Arial"/>
          <a:ea typeface="Arial"/>
          <a:cs typeface="Arial"/>
        </a:defRPr>
      </a:pPr>
      <a:endParaRPr lang="en-US"/>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3898359580052494"/>
          <c:y val="9.2309236566360614E-2"/>
          <c:w val="0.5797799212598429"/>
          <c:h val="0.82274032052793367"/>
        </c:manualLayout>
      </c:layout>
      <c:pieChart>
        <c:varyColors val="1"/>
        <c:ser>
          <c:idx val="0"/>
          <c:order val="0"/>
          <c:tx>
            <c:strRef>
              <c:f>Sheet1!$A$2</c:f>
              <c:strCache>
                <c:ptCount val="1"/>
                <c:pt idx="0">
                  <c:v>Data Breaches By # Records Exposed</c:v>
                </c:pt>
              </c:strCache>
            </c:strRef>
          </c:tx>
          <c:spPr>
            <a:ln w="50800">
              <a:noFill/>
            </a:ln>
          </c:spPr>
          <c:dPt>
            <c:idx val="0"/>
            <c:spPr>
              <a:solidFill>
                <a:schemeClr val="accent1"/>
              </a:solidFill>
              <a:ln w="50800">
                <a:noFill/>
              </a:ln>
            </c:spPr>
          </c:dPt>
          <c:dPt>
            <c:idx val="1"/>
            <c:spPr>
              <a:solidFill>
                <a:schemeClr val="accent2"/>
              </a:solidFill>
              <a:ln w="50800">
                <a:noFill/>
              </a:ln>
            </c:spPr>
          </c:dPt>
          <c:dPt>
            <c:idx val="2"/>
            <c:spPr>
              <a:solidFill>
                <a:srgbClr val="F7AF1E"/>
              </a:solidFill>
              <a:ln w="50800">
                <a:noFill/>
              </a:ln>
            </c:spPr>
          </c:dPt>
          <c:dPt>
            <c:idx val="3"/>
            <c:spPr>
              <a:solidFill>
                <a:schemeClr val="accent4"/>
              </a:solidFill>
              <a:ln w="50800">
                <a:noFill/>
              </a:ln>
            </c:spPr>
          </c:dPt>
          <c:dPt>
            <c:idx val="4"/>
            <c:spPr>
              <a:solidFill>
                <a:schemeClr val="accent5"/>
              </a:solidFill>
              <a:ln w="50800">
                <a:noFill/>
              </a:ln>
            </c:spPr>
          </c:dPt>
          <c:cat>
            <c:strRef>
              <c:f>Sheet1!$B$1:$F$1</c:f>
              <c:strCache>
                <c:ptCount val="5"/>
                <c:pt idx="0">
                  <c:v>Govt/Military</c:v>
                </c:pt>
                <c:pt idx="1">
                  <c:v>Business</c:v>
                </c:pt>
                <c:pt idx="2">
                  <c:v>Educational</c:v>
                </c:pt>
                <c:pt idx="3">
                  <c:v>Medical/Healthcare</c:v>
                </c:pt>
                <c:pt idx="4">
                  <c:v>Banking/Credit/Financial</c:v>
                </c:pt>
              </c:strCache>
            </c:strRef>
          </c:cat>
          <c:val>
            <c:numRef>
              <c:f>Sheet1!$B$2:$F$2</c:f>
              <c:numCache>
                <c:formatCode>0.00%</c:formatCode>
                <c:ptCount val="5"/>
                <c:pt idx="0">
                  <c:v>0.44400000000000001</c:v>
                </c:pt>
                <c:pt idx="1">
                  <c:v>0.26700000000000002</c:v>
                </c:pt>
                <c:pt idx="2">
                  <c:v>0.13300000000000001</c:v>
                </c:pt>
                <c:pt idx="3">
                  <c:v>0.129</c:v>
                </c:pt>
                <c:pt idx="4">
                  <c:v>2.700000000000001E-2</c:v>
                </c:pt>
              </c:numCache>
            </c:numRef>
          </c:val>
        </c:ser>
        <c:firstSliceAng val="0"/>
      </c:pieChart>
    </c:plotArea>
    <c:plotVisOnly val="1"/>
    <c:dispBlanksAs val="zero"/>
  </c:chart>
  <c:txPr>
    <a:bodyPr/>
    <a:lstStyle/>
    <a:p>
      <a:pPr>
        <a:defRPr sz="1800"/>
      </a:pPr>
      <a:endParaRPr lang="en-US"/>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3898359580052494"/>
          <c:y val="9.2309236566360614E-2"/>
          <c:w val="0.5797799212598429"/>
          <c:h val="0.82274032052793367"/>
        </c:manualLayout>
      </c:layout>
      <c:pieChart>
        <c:varyColors val="1"/>
        <c:ser>
          <c:idx val="0"/>
          <c:order val="0"/>
          <c:tx>
            <c:strRef>
              <c:f>Sheet1!$A$2</c:f>
              <c:strCache>
                <c:ptCount val="1"/>
                <c:pt idx="0">
                  <c:v>Root causes of data breach</c:v>
                </c:pt>
              </c:strCache>
            </c:strRef>
          </c:tx>
          <c:spPr>
            <a:ln w="50800">
              <a:noFill/>
            </a:ln>
          </c:spPr>
          <c:dPt>
            <c:idx val="0"/>
            <c:spPr>
              <a:solidFill>
                <a:schemeClr val="accent1"/>
              </a:solidFill>
              <a:ln w="50800">
                <a:noFill/>
              </a:ln>
            </c:spPr>
          </c:dPt>
          <c:dPt>
            <c:idx val="1"/>
            <c:spPr>
              <a:solidFill>
                <a:schemeClr val="accent2"/>
              </a:solidFill>
              <a:ln w="50800">
                <a:noFill/>
              </a:ln>
            </c:spPr>
          </c:dPt>
          <c:dPt>
            <c:idx val="2"/>
            <c:spPr>
              <a:solidFill>
                <a:srgbClr val="F7AF1E"/>
              </a:solidFill>
              <a:ln w="50800">
                <a:noFill/>
              </a:ln>
            </c:spPr>
          </c:dPt>
          <c:dPt>
            <c:idx val="3"/>
            <c:spPr>
              <a:solidFill>
                <a:schemeClr val="accent4"/>
              </a:solidFill>
              <a:ln w="50800">
                <a:noFill/>
              </a:ln>
            </c:spPr>
          </c:dPt>
          <c:dPt>
            <c:idx val="4"/>
            <c:spPr>
              <a:solidFill>
                <a:schemeClr val="accent5"/>
              </a:solidFill>
              <a:ln w="50800">
                <a:noFill/>
              </a:ln>
            </c:spPr>
          </c:dPt>
          <c:cat>
            <c:strRef>
              <c:f>Sheet1!$B$1:$D$1</c:f>
              <c:strCache>
                <c:ptCount val="3"/>
                <c:pt idx="0">
                  <c:v>Negligence</c:v>
                </c:pt>
                <c:pt idx="1">
                  <c:v>Malicious or criminal attack</c:v>
                </c:pt>
                <c:pt idx="2">
                  <c:v>System glitch</c:v>
                </c:pt>
              </c:strCache>
            </c:strRef>
          </c:cat>
          <c:val>
            <c:numRef>
              <c:f>Sheet1!$B$2:$D$2</c:f>
              <c:numCache>
                <c:formatCode>0%</c:formatCode>
                <c:ptCount val="3"/>
                <c:pt idx="0">
                  <c:v>0.39000000000000012</c:v>
                </c:pt>
                <c:pt idx="1">
                  <c:v>0.37000000000000011</c:v>
                </c:pt>
                <c:pt idx="2">
                  <c:v>0.24000000000000005</c:v>
                </c:pt>
              </c:numCache>
            </c:numRef>
          </c:val>
        </c:ser>
        <c:firstSliceAng val="0"/>
      </c:pieChart>
    </c:plotArea>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5196385335969373E-2"/>
          <c:y val="9.7796767733322437E-2"/>
          <c:w val="0.92145721459190155"/>
          <c:h val="0.64933667857871213"/>
        </c:manualLayout>
      </c:layout>
      <c:barChart>
        <c:barDir val="col"/>
        <c:grouping val="clustered"/>
        <c:ser>
          <c:idx val="1"/>
          <c:order val="0"/>
          <c:spPr>
            <a:solidFill>
              <a:schemeClr val="accent3"/>
            </a:solidFill>
            <a:ln w="30462">
              <a:noFill/>
            </a:ln>
          </c:spPr>
          <c:dPt>
            <c:idx val="22"/>
            <c:spPr>
              <a:solidFill>
                <a:schemeClr val="accent4"/>
              </a:solidFill>
              <a:ln w="30462">
                <a:noFill/>
              </a:ln>
            </c:spPr>
          </c:dPt>
          <c:dPt>
            <c:idx val="24"/>
            <c:spPr>
              <a:solidFill>
                <a:schemeClr val="accent5"/>
              </a:solidFill>
              <a:ln w="30462">
                <a:noFill/>
              </a:ln>
            </c:spPr>
          </c:dPt>
          <c:dLbls>
            <c:dLbl>
              <c:idx val="5"/>
              <c:layout>
                <c:manualLayout>
                  <c:x val="6.6124874833359136E-17"/>
                  <c:y val="1.6731392122965982E-2"/>
                </c:manualLayout>
              </c:layout>
              <c:dLblPos val="outEnd"/>
              <c:showVal val="1"/>
            </c:dLbl>
            <c:numFmt formatCode="&quot;$&quot;#,##0.0" sourceLinked="0"/>
            <c:spPr>
              <a:noFill/>
              <a:ln w="30462">
                <a:noFill/>
              </a:ln>
            </c:spPr>
            <c:txPr>
              <a:bodyPr rot="-5400000" vert="horz"/>
              <a:lstStyle/>
              <a:p>
                <a:pPr>
                  <a:defRPr sz="1700" b="0" i="0" u="none" strike="noStrike" baseline="0">
                    <a:solidFill>
                      <a:srgbClr val="404040"/>
                    </a:solidFill>
                    <a:latin typeface="Helvetica Neue"/>
                    <a:ea typeface="Arial"/>
                    <a:cs typeface="Arial"/>
                  </a:defRPr>
                </a:pPr>
                <a:endParaRPr lang="en-US"/>
              </a:p>
            </c:txPr>
            <c:dLblPos val="outEnd"/>
            <c:showVal val="1"/>
          </c:dLbls>
          <c:cat>
            <c:strRef>
              <c:f>Sheet1!$B$1:$Z$1</c:f>
              <c:strCache>
                <c:ptCount val="25"/>
                <c:pt idx="0">
                  <c:v>89</c:v>
                </c:pt>
                <c:pt idx="1">
                  <c:v>90</c:v>
                </c:pt>
                <c:pt idx="2">
                  <c:v>91</c:v>
                </c:pt>
                <c:pt idx="3">
                  <c:v>92</c:v>
                </c:pt>
                <c:pt idx="4">
                  <c:v>93</c:v>
                </c:pt>
                <c:pt idx="5">
                  <c:v>94</c:v>
                </c:pt>
                <c:pt idx="6">
                  <c:v>95</c:v>
                </c:pt>
                <c:pt idx="7">
                  <c:v>96</c:v>
                </c:pt>
                <c:pt idx="8">
                  <c:v>97</c:v>
                </c:pt>
                <c:pt idx="9">
                  <c:v>98</c:v>
                </c:pt>
                <c:pt idx="10">
                  <c:v>99</c:v>
                </c:pt>
                <c:pt idx="11">
                  <c:v>00</c:v>
                </c:pt>
                <c:pt idx="12">
                  <c:v>01</c:v>
                </c:pt>
                <c:pt idx="13">
                  <c:v>02</c:v>
                </c:pt>
                <c:pt idx="14">
                  <c:v>03</c:v>
                </c:pt>
                <c:pt idx="15">
                  <c:v>04</c:v>
                </c:pt>
                <c:pt idx="16">
                  <c:v>05</c:v>
                </c:pt>
                <c:pt idx="17">
                  <c:v>06</c:v>
                </c:pt>
                <c:pt idx="18">
                  <c:v>07</c:v>
                </c:pt>
                <c:pt idx="19">
                  <c:v>08</c:v>
                </c:pt>
                <c:pt idx="20">
                  <c:v>09</c:v>
                </c:pt>
                <c:pt idx="21">
                  <c:v>10</c:v>
                </c:pt>
                <c:pt idx="22">
                  <c:v>11</c:v>
                </c:pt>
                <c:pt idx="23">
                  <c:v>12</c:v>
                </c:pt>
                <c:pt idx="24">
                  <c:v>13*</c:v>
                </c:pt>
              </c:strCache>
            </c:strRef>
          </c:cat>
          <c:val>
            <c:numRef>
              <c:f>Sheet1!$B$2:$Z$2</c:f>
              <c:numCache>
                <c:formatCode>"$"#,##0.00_);[Red]\("$"#,##0.00\)</c:formatCode>
                <c:ptCount val="25"/>
                <c:pt idx="0" formatCode="General">
                  <c:v>14</c:v>
                </c:pt>
                <c:pt idx="1">
                  <c:v>4.8099999999999996</c:v>
                </c:pt>
                <c:pt idx="2" formatCode="&quot;$&quot;#,##0.000_);[Red]\(&quot;$&quot;#,##0.000\)">
                  <c:v>7.99</c:v>
                </c:pt>
                <c:pt idx="3" formatCode="General">
                  <c:v>37.770000000000003</c:v>
                </c:pt>
                <c:pt idx="4" formatCode="General">
                  <c:v>8.8000000000000007</c:v>
                </c:pt>
                <c:pt idx="5" formatCode="General">
                  <c:v>26.41</c:v>
                </c:pt>
                <c:pt idx="6" formatCode="General">
                  <c:v>12.59</c:v>
                </c:pt>
                <c:pt idx="7" formatCode="General">
                  <c:v>10.950000000000003</c:v>
                </c:pt>
                <c:pt idx="8" formatCode="General">
                  <c:v>3.79</c:v>
                </c:pt>
                <c:pt idx="9" formatCode="General">
                  <c:v>14.33</c:v>
                </c:pt>
                <c:pt idx="10" formatCode="General">
                  <c:v>11.57</c:v>
                </c:pt>
                <c:pt idx="11" formatCode="General">
                  <c:v>6.14</c:v>
                </c:pt>
                <c:pt idx="12" formatCode="General">
                  <c:v>34.700000000000003</c:v>
                </c:pt>
                <c:pt idx="13" formatCode="General">
                  <c:v>7.57</c:v>
                </c:pt>
                <c:pt idx="14" formatCode="General">
                  <c:v>16.27</c:v>
                </c:pt>
                <c:pt idx="15" formatCode="General">
                  <c:v>33.67</c:v>
                </c:pt>
                <c:pt idx="16" formatCode="General">
                  <c:v>73.38</c:v>
                </c:pt>
                <c:pt idx="17" formatCode="General">
                  <c:v>10.54</c:v>
                </c:pt>
                <c:pt idx="18" formatCode="General">
                  <c:v>7.4700000000000015</c:v>
                </c:pt>
                <c:pt idx="19" formatCode="General">
                  <c:v>29.17</c:v>
                </c:pt>
                <c:pt idx="20" formatCode="General">
                  <c:v>11.46</c:v>
                </c:pt>
                <c:pt idx="21" formatCode="General">
                  <c:v>14.43</c:v>
                </c:pt>
                <c:pt idx="22" formatCode="General">
                  <c:v>33.6</c:v>
                </c:pt>
                <c:pt idx="23" formatCode="General">
                  <c:v>35</c:v>
                </c:pt>
                <c:pt idx="24" formatCode="General">
                  <c:v>7.92</c:v>
                </c:pt>
              </c:numCache>
            </c:numRef>
          </c:val>
        </c:ser>
        <c:dLbls>
          <c:showVal val="1"/>
        </c:dLbls>
        <c:gapWidth val="50"/>
        <c:axId val="119188096"/>
        <c:axId val="119189888"/>
      </c:barChart>
      <c:catAx>
        <c:axId val="119188096"/>
        <c:scaling>
          <c:orientation val="minMax"/>
        </c:scaling>
        <c:axPos val="b"/>
        <c:numFmt formatCode="General" sourceLinked="1"/>
        <c:majorTickMark val="none"/>
        <c:tickLblPos val="low"/>
        <c:spPr>
          <a:ln w="9525">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119189888"/>
        <c:crosses val="autoZero"/>
        <c:lblAlgn val="ctr"/>
        <c:lblOffset val="100"/>
        <c:tickLblSkip val="1"/>
        <c:tickMarkSkip val="1"/>
      </c:catAx>
      <c:valAx>
        <c:axId val="119189888"/>
        <c:scaling>
          <c:orientation val="minMax"/>
          <c:max val="80"/>
          <c:min val="0"/>
        </c:scaling>
        <c:axPos val="l"/>
        <c:numFmt formatCode="&quot;$&quot;#,##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119188096"/>
        <c:crosses val="autoZero"/>
        <c:crossBetween val="between"/>
        <c:majorUnit val="20"/>
        <c:minorUnit val="5"/>
      </c:val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3.5663696338605319E-2"/>
          <c:y val="5.3052591118495701E-3"/>
          <c:w val="0.95391963777144195"/>
          <c:h val="0.82761166873938263"/>
        </c:manualLayout>
      </c:layout>
      <c:barChart>
        <c:barDir val="bar"/>
        <c:grouping val="clustered"/>
        <c:ser>
          <c:idx val="0"/>
          <c:order val="0"/>
          <c:tx>
            <c:strRef>
              <c:f>Sheet1!$A$2</c:f>
              <c:strCache>
                <c:ptCount val="1"/>
                <c:pt idx="0">
                  <c:v>Average Total Cost</c:v>
                </c:pt>
              </c:strCache>
            </c:strRef>
          </c:tx>
          <c:spPr>
            <a:solidFill>
              <a:schemeClr val="accent5"/>
            </a:solidFill>
            <a:ln w="50800"/>
          </c:spPr>
          <c:dLbls>
            <c:txPr>
              <a:bodyPr/>
              <a:lstStyle/>
              <a:p>
                <a:pPr>
                  <a:defRPr sz="1800">
                    <a:solidFill>
                      <a:srgbClr val="000000"/>
                    </a:solidFill>
                    <a:latin typeface="Helvetica Neue"/>
                  </a:defRPr>
                </a:pPr>
                <a:endParaRPr lang="en-US"/>
              </a:p>
            </c:txPr>
            <c:showVal val="1"/>
          </c:dLbls>
          <c:cat>
            <c:numRef>
              <c:f>Sheet1!$B$1:$E$1</c:f>
              <c:numCache>
                <c:formatCode>General</c:formatCode>
                <c:ptCount val="4"/>
                <c:pt idx="0">
                  <c:v>2011</c:v>
                </c:pt>
                <c:pt idx="1">
                  <c:v>2010</c:v>
                </c:pt>
                <c:pt idx="2">
                  <c:v>2009</c:v>
                </c:pt>
                <c:pt idx="3">
                  <c:v>2008</c:v>
                </c:pt>
              </c:numCache>
            </c:numRef>
          </c:cat>
          <c:val>
            <c:numRef>
              <c:f>Sheet1!$B$2:$E$2</c:f>
              <c:numCache>
                <c:formatCode>"$"#,##0.00_);[Red]\("$"#,##0.00\)</c:formatCode>
                <c:ptCount val="4"/>
                <c:pt idx="0">
                  <c:v>5.5</c:v>
                </c:pt>
                <c:pt idx="1">
                  <c:v>7.2</c:v>
                </c:pt>
                <c:pt idx="2">
                  <c:v>6.8</c:v>
                </c:pt>
                <c:pt idx="3">
                  <c:v>6.7</c:v>
                </c:pt>
              </c:numCache>
            </c:numRef>
          </c:val>
        </c:ser>
        <c:gapWidth val="58"/>
        <c:overlap val="41"/>
        <c:axId val="40612224"/>
        <c:axId val="40613760"/>
      </c:barChart>
      <c:catAx>
        <c:axId val="40612224"/>
        <c:scaling>
          <c:orientation val="minMax"/>
        </c:scaling>
        <c:axPos val="l"/>
        <c:numFmt formatCode="General" sourceLinked="1"/>
        <c:majorTickMark val="none"/>
        <c:tickLblPos val="nextTo"/>
        <c:spPr>
          <a:ln>
            <a:solidFill>
              <a:schemeClr val="bg2"/>
            </a:solidFill>
          </a:ln>
        </c:spPr>
        <c:txPr>
          <a:bodyPr/>
          <a:lstStyle/>
          <a:p>
            <a:pPr>
              <a:defRPr sz="2200" b="0" i="0" baseline="0">
                <a:solidFill>
                  <a:srgbClr val="404040"/>
                </a:solidFill>
                <a:latin typeface="Helvetica Neue"/>
              </a:defRPr>
            </a:pPr>
            <a:endParaRPr lang="en-US"/>
          </a:p>
        </c:txPr>
        <c:crossAx val="40613760"/>
        <c:crosses val="autoZero"/>
        <c:auto val="1"/>
        <c:lblAlgn val="ctr"/>
        <c:lblOffset val="100"/>
      </c:catAx>
      <c:valAx>
        <c:axId val="40613760"/>
        <c:scaling>
          <c:orientation val="minMax"/>
          <c:max val="10"/>
          <c:min val="0"/>
        </c:scaling>
        <c:axPos val="b"/>
        <c:numFmt formatCode="&quot;$&quot;#,##0" sourceLinked="0"/>
        <c:majorTickMark val="none"/>
        <c:tickLblPos val="nextTo"/>
        <c:spPr>
          <a:ln>
            <a:noFill/>
          </a:ln>
        </c:spPr>
        <c:txPr>
          <a:bodyPr/>
          <a:lstStyle/>
          <a:p>
            <a:pPr>
              <a:defRPr sz="2200" b="0" i="0" baseline="0">
                <a:solidFill>
                  <a:srgbClr val="404040"/>
                </a:solidFill>
                <a:latin typeface="Helvetica Neue"/>
              </a:defRPr>
            </a:pPr>
            <a:endParaRPr lang="en-US"/>
          </a:p>
        </c:txPr>
        <c:crossAx val="40612224"/>
        <c:crosses val="autoZero"/>
        <c:crossBetween val="between"/>
        <c:majorUnit val="2"/>
        <c:minorUnit val="1"/>
      </c:valAx>
    </c:plotArea>
    <c:plotVisOnly val="1"/>
    <c:dispBlanksAs val="gap"/>
  </c:chart>
  <c:txPr>
    <a:bodyPr/>
    <a:lstStyle/>
    <a:p>
      <a:pPr>
        <a:defRPr sz="1800"/>
      </a:pPr>
      <a:endParaRPr lang="en-US"/>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2319644839067707"/>
          <c:y val="3.6559139784946251E-2"/>
          <c:w val="0.746947835738069"/>
          <c:h val="0.76780748647125463"/>
        </c:manualLayout>
      </c:layout>
      <c:barChart>
        <c:barDir val="col"/>
        <c:grouping val="clustered"/>
        <c:ser>
          <c:idx val="1"/>
          <c:order val="0"/>
          <c:tx>
            <c:strRef>
              <c:f>Sheet1!$A$2</c:f>
              <c:strCache>
                <c:ptCount val="1"/>
                <c:pt idx="0">
                  <c:v>Tort Sytem Costs</c:v>
                </c:pt>
              </c:strCache>
            </c:strRef>
          </c:tx>
          <c:spPr>
            <a:solidFill>
              <a:schemeClr val="accent6"/>
            </a:solidFill>
            <a:ln w="30533">
              <a:noFill/>
            </a:ln>
          </c:spPr>
          <c:dPt>
            <c:idx val="31"/>
            <c:spPr>
              <a:solidFill>
                <a:schemeClr val="accent5"/>
              </a:solidFill>
              <a:ln w="30533">
                <a:noFill/>
              </a:ln>
            </c:spPr>
          </c:dPt>
          <c:dPt>
            <c:idx val="32"/>
            <c:spPr>
              <a:solidFill>
                <a:schemeClr val="accent5"/>
              </a:solidFill>
              <a:ln w="30533">
                <a:noFill/>
              </a:ln>
            </c:spPr>
          </c:dPt>
          <c:dPt>
            <c:idx val="33"/>
            <c:spPr>
              <a:solidFill>
                <a:schemeClr val="accent5"/>
              </a:solidFill>
              <a:ln w="30533">
                <a:noFill/>
              </a:ln>
            </c:spPr>
          </c:dPt>
          <c:cat>
            <c:strRef>
              <c:f>Sheet1!$B$1:$AI$1</c:f>
              <c:strCache>
                <c:ptCount val="34"/>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11E</c:v>
                </c:pt>
                <c:pt idx="32">
                  <c:v>12E</c:v>
                </c:pt>
                <c:pt idx="33">
                  <c:v>13E</c:v>
                </c:pt>
              </c:strCache>
            </c:strRef>
          </c:cat>
          <c:val>
            <c:numRef>
              <c:f>Sheet1!$B$2:$AI$2</c:f>
              <c:numCache>
                <c:formatCode>"$"#,##0.0_);[Red]\("$"#,##0.0\)</c:formatCode>
                <c:ptCount val="34"/>
                <c:pt idx="0">
                  <c:v>42.7</c:v>
                </c:pt>
                <c:pt idx="1">
                  <c:v>49.2</c:v>
                </c:pt>
                <c:pt idx="2">
                  <c:v>56.7</c:v>
                </c:pt>
                <c:pt idx="3">
                  <c:v>64.400000000000006</c:v>
                </c:pt>
                <c:pt idx="4">
                  <c:v>66.900000000000006</c:v>
                </c:pt>
                <c:pt idx="5">
                  <c:v>83.7</c:v>
                </c:pt>
                <c:pt idx="6">
                  <c:v>101.7</c:v>
                </c:pt>
                <c:pt idx="7">
                  <c:v>110.5</c:v>
                </c:pt>
                <c:pt idx="8">
                  <c:v>114</c:v>
                </c:pt>
                <c:pt idx="9">
                  <c:v>126.2</c:v>
                </c:pt>
                <c:pt idx="10">
                  <c:v>130.19999999999999</c:v>
                </c:pt>
                <c:pt idx="11">
                  <c:v>131.6</c:v>
                </c:pt>
                <c:pt idx="12">
                  <c:v>140.19999999999999</c:v>
                </c:pt>
                <c:pt idx="13">
                  <c:v>143.19999999999999</c:v>
                </c:pt>
                <c:pt idx="14">
                  <c:v>147.80000000000001</c:v>
                </c:pt>
                <c:pt idx="15">
                  <c:v>158.4</c:v>
                </c:pt>
                <c:pt idx="16">
                  <c:v>154.5</c:v>
                </c:pt>
                <c:pt idx="17">
                  <c:v>153.80000000000001</c:v>
                </c:pt>
                <c:pt idx="18">
                  <c:v>165.2</c:v>
                </c:pt>
                <c:pt idx="19">
                  <c:v>168.1</c:v>
                </c:pt>
                <c:pt idx="20">
                  <c:v>179.1</c:v>
                </c:pt>
                <c:pt idx="21">
                  <c:v>205.4</c:v>
                </c:pt>
                <c:pt idx="22">
                  <c:v>232.9</c:v>
                </c:pt>
                <c:pt idx="23">
                  <c:v>245.7</c:v>
                </c:pt>
                <c:pt idx="24">
                  <c:v>260.3</c:v>
                </c:pt>
                <c:pt idx="25">
                  <c:v>261.39999999999986</c:v>
                </c:pt>
                <c:pt idx="26">
                  <c:v>246.9</c:v>
                </c:pt>
                <c:pt idx="27">
                  <c:v>252</c:v>
                </c:pt>
                <c:pt idx="28">
                  <c:v>254.9</c:v>
                </c:pt>
                <c:pt idx="29">
                  <c:v>251.8</c:v>
                </c:pt>
                <c:pt idx="30">
                  <c:v>264.60000000000002</c:v>
                </c:pt>
                <c:pt idx="31">
                  <c:v>253</c:v>
                </c:pt>
                <c:pt idx="32">
                  <c:v>263.10000000000002</c:v>
                </c:pt>
                <c:pt idx="33" formatCode="General">
                  <c:v>273.60000000000002</c:v>
                </c:pt>
              </c:numCache>
            </c:numRef>
          </c:val>
        </c:ser>
        <c:gapWidth val="60"/>
        <c:axId val="40796544"/>
        <c:axId val="40798080"/>
      </c:barChart>
      <c:lineChart>
        <c:grouping val="standard"/>
        <c:ser>
          <c:idx val="0"/>
          <c:order val="1"/>
          <c:tx>
            <c:strRef>
              <c:f>Sheet1!$A$3</c:f>
              <c:strCache>
                <c:ptCount val="1"/>
                <c:pt idx="0">
                  <c:v>Tort Costs as % of GDP</c:v>
                </c:pt>
              </c:strCache>
            </c:strRef>
          </c:tx>
          <c:spPr>
            <a:ln w="45799">
              <a:solidFill>
                <a:schemeClr val="accent2"/>
              </a:solidFill>
              <a:prstDash val="solid"/>
            </a:ln>
          </c:spPr>
          <c:marker>
            <c:symbol val="none"/>
          </c:marker>
          <c:cat>
            <c:strRef>
              <c:f>Sheet1!$B$1:$AI$1</c:f>
              <c:strCache>
                <c:ptCount val="34"/>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11E</c:v>
                </c:pt>
                <c:pt idx="32">
                  <c:v>12E</c:v>
                </c:pt>
                <c:pt idx="33">
                  <c:v>13E</c:v>
                </c:pt>
              </c:strCache>
            </c:strRef>
          </c:cat>
          <c:val>
            <c:numRef>
              <c:f>Sheet1!$B$3:$AI$3</c:f>
              <c:numCache>
                <c:formatCode>0.00%</c:formatCode>
                <c:ptCount val="34"/>
                <c:pt idx="0">
                  <c:v>1.5299999999999998E-2</c:v>
                </c:pt>
                <c:pt idx="1">
                  <c:v>1.5699999999999999E-2</c:v>
                </c:pt>
                <c:pt idx="2">
                  <c:v>1.7399999999999999E-2</c:v>
                </c:pt>
                <c:pt idx="3">
                  <c:v>1.8200000000000008E-2</c:v>
                </c:pt>
                <c:pt idx="4">
                  <c:v>1.7000000000000001E-2</c:v>
                </c:pt>
                <c:pt idx="5">
                  <c:v>1.9800000000000009E-2</c:v>
                </c:pt>
                <c:pt idx="6">
                  <c:v>2.2800000000000008E-2</c:v>
                </c:pt>
                <c:pt idx="7">
                  <c:v>2.3299999999999998E-2</c:v>
                </c:pt>
                <c:pt idx="8">
                  <c:v>2.2300000000000007E-2</c:v>
                </c:pt>
                <c:pt idx="9">
                  <c:v>2.3E-2</c:v>
                </c:pt>
                <c:pt idx="10">
                  <c:v>2.240000000000001E-2</c:v>
                </c:pt>
                <c:pt idx="11">
                  <c:v>2.1999999999999999E-2</c:v>
                </c:pt>
                <c:pt idx="12">
                  <c:v>2.2100000000000002E-2</c:v>
                </c:pt>
                <c:pt idx="13">
                  <c:v>2.1500000000000002E-2</c:v>
                </c:pt>
                <c:pt idx="14">
                  <c:v>2.0900000000000002E-2</c:v>
                </c:pt>
                <c:pt idx="15">
                  <c:v>2.1399999999999999E-2</c:v>
                </c:pt>
                <c:pt idx="16">
                  <c:v>1.9800000000000009E-2</c:v>
                </c:pt>
                <c:pt idx="17">
                  <c:v>1.8499999999999999E-2</c:v>
                </c:pt>
                <c:pt idx="18">
                  <c:v>1.8900000000000007E-2</c:v>
                </c:pt>
                <c:pt idx="19">
                  <c:v>1.8100000000000008E-2</c:v>
                </c:pt>
                <c:pt idx="20">
                  <c:v>1.7999999999999999E-2</c:v>
                </c:pt>
                <c:pt idx="21">
                  <c:v>2.0000000000000007E-2</c:v>
                </c:pt>
                <c:pt idx="22">
                  <c:v>2.1900000000000006E-2</c:v>
                </c:pt>
                <c:pt idx="23">
                  <c:v>2.2100000000000002E-2</c:v>
                </c:pt>
                <c:pt idx="24">
                  <c:v>2.1900000000000006E-2</c:v>
                </c:pt>
                <c:pt idx="25">
                  <c:v>2.07E-2</c:v>
                </c:pt>
                <c:pt idx="26">
                  <c:v>1.8499999999999999E-2</c:v>
                </c:pt>
                <c:pt idx="27">
                  <c:v>1.7999999999999999E-2</c:v>
                </c:pt>
                <c:pt idx="28">
                  <c:v>1.7800000000000003E-2</c:v>
                </c:pt>
                <c:pt idx="29">
                  <c:v>1.8100000000000008E-2</c:v>
                </c:pt>
                <c:pt idx="30">
                  <c:v>1.8200000000000008E-2</c:v>
                </c:pt>
                <c:pt idx="31">
                  <c:v>1.6600000000000007E-2</c:v>
                </c:pt>
                <c:pt idx="32">
                  <c:v>1.6600000000000007E-2</c:v>
                </c:pt>
                <c:pt idx="33" formatCode="General">
                  <c:v>1.6799999999999999E-2</c:v>
                </c:pt>
              </c:numCache>
            </c:numRef>
          </c:val>
        </c:ser>
        <c:marker val="1"/>
        <c:axId val="40812544"/>
        <c:axId val="40814080"/>
      </c:lineChart>
      <c:catAx>
        <c:axId val="40796544"/>
        <c:scaling>
          <c:orientation val="minMax"/>
        </c:scaling>
        <c:axPos val="b"/>
        <c:numFmt formatCode="General" sourceLinked="1"/>
        <c:majorTickMark val="none"/>
        <c:tickLblPos val="nextTo"/>
        <c:spPr>
          <a:ln w="9525">
            <a:solidFill>
              <a:schemeClr val="bg2"/>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40798080"/>
        <c:crossesAt val="0"/>
        <c:lblAlgn val="ctr"/>
        <c:lblOffset val="60"/>
        <c:tickLblSkip val="2"/>
        <c:tickMarkSkip val="1"/>
      </c:catAx>
      <c:valAx>
        <c:axId val="40798080"/>
        <c:scaling>
          <c:orientation val="minMax"/>
          <c:max val="300"/>
          <c:min val="0"/>
        </c:scaling>
        <c:axPos val="l"/>
        <c:title>
          <c:tx>
            <c:rich>
              <a:bodyPr/>
              <a:lstStyle/>
              <a:p>
                <a:pPr>
                  <a:defRPr sz="1683" b="0" i="0" u="none" strike="noStrike" baseline="0">
                    <a:solidFill>
                      <a:srgbClr val="404040"/>
                    </a:solidFill>
                    <a:latin typeface="Helvetica Neue"/>
                    <a:ea typeface="Arial"/>
                    <a:cs typeface="Arial"/>
                  </a:defRPr>
                </a:pPr>
                <a:r>
                  <a:rPr lang="en-US" b="0">
                    <a:solidFill>
                      <a:srgbClr val="404040"/>
                    </a:solidFill>
                    <a:latin typeface="Helvetica Neue"/>
                  </a:rPr>
                  <a:t>Tort System Costs</a:t>
                </a:r>
              </a:p>
            </c:rich>
          </c:tx>
          <c:layout>
            <c:manualLayout>
              <c:xMode val="edge"/>
              <c:yMode val="edge"/>
              <c:x val="5.5493895671476137E-3"/>
              <c:y val="0.28817204301075278"/>
            </c:manualLayout>
          </c:layout>
          <c:spPr>
            <a:noFill/>
            <a:ln w="30533">
              <a:noFill/>
            </a:ln>
          </c:spPr>
        </c:title>
        <c:numFmt formatCode="\$#,##0_);[Red]\(\$#,##0\)" sourceLinked="0"/>
        <c:tickLblPos val="nextTo"/>
        <c:spPr>
          <a:ln w="3817">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40796544"/>
        <c:crosses val="autoZero"/>
        <c:crossBetween val="between"/>
        <c:majorUnit val="50"/>
      </c:valAx>
      <c:catAx>
        <c:axId val="40812544"/>
        <c:scaling>
          <c:orientation val="minMax"/>
        </c:scaling>
        <c:delete val="1"/>
        <c:axPos val="b"/>
        <c:tickLblPos val="none"/>
        <c:crossAx val="40814080"/>
        <c:crossesAt val="1.4999999999999998E-2"/>
        <c:lblAlgn val="ctr"/>
        <c:lblOffset val="100"/>
      </c:catAx>
      <c:valAx>
        <c:axId val="40814080"/>
        <c:scaling>
          <c:orientation val="minMax"/>
          <c:max val="2.5000000000000001E-2"/>
          <c:min val="1.4999999999999998E-2"/>
        </c:scaling>
        <c:axPos val="r"/>
        <c:title>
          <c:tx>
            <c:rich>
              <a:bodyPr rot="5400000" vert="horz"/>
              <a:lstStyle/>
              <a:p>
                <a:pPr algn="ctr">
                  <a:defRPr sz="1683" b="0" i="0" u="none" strike="noStrike" baseline="0">
                    <a:solidFill>
                      <a:srgbClr val="404040"/>
                    </a:solidFill>
                    <a:latin typeface="Helvetica Neue"/>
                    <a:ea typeface="Arial"/>
                    <a:cs typeface="Arial"/>
                  </a:defRPr>
                </a:pPr>
                <a:r>
                  <a:rPr lang="en-US" b="0">
                    <a:solidFill>
                      <a:srgbClr val="404040"/>
                    </a:solidFill>
                    <a:latin typeface="Helvetica Neue"/>
                  </a:rPr>
                  <a:t>Tort Costs as % of GDP</a:t>
                </a:r>
              </a:p>
            </c:rich>
          </c:tx>
          <c:layout>
            <c:manualLayout>
              <c:xMode val="edge"/>
              <c:yMode val="edge"/>
              <c:x val="0.95782463928967854"/>
              <c:y val="0.24086021505376345"/>
            </c:manualLayout>
          </c:layout>
          <c:spPr>
            <a:noFill/>
            <a:ln w="30533">
              <a:noFill/>
            </a:ln>
          </c:spPr>
        </c:title>
        <c:numFmt formatCode="0.00%" sourceLinked="0"/>
        <c:tickLblPos val="nextTo"/>
        <c:spPr>
          <a:ln w="3817">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40812544"/>
        <c:crosses val="max"/>
        <c:crossBetween val="between"/>
        <c:majorUnit val="2.5000000000000009E-3"/>
        <c:minorUnit val="1.0000000000000005E-3"/>
      </c:valAx>
      <c:spPr>
        <a:noFill/>
        <a:ln w="30533">
          <a:noFill/>
        </a:ln>
      </c:spPr>
    </c:plotArea>
    <c:legend>
      <c:legendPos val="b"/>
      <c:spPr>
        <a:noFill/>
        <a:ln w="30533">
          <a:noFill/>
        </a:ln>
      </c:spPr>
      <c:txPr>
        <a:bodyPr/>
        <a:lstStyle/>
        <a:p>
          <a:pPr>
            <a:defRPr sz="2000" b="0" i="0" u="none" strike="noStrike" baseline="0">
              <a:solidFill>
                <a:srgbClr val="404040"/>
              </a:solidFill>
              <a:latin typeface="Helvetica Neue"/>
              <a:ea typeface="Arial"/>
              <a:cs typeface="Arial"/>
            </a:defRPr>
          </a:pPr>
          <a:endParaRPr lang="en-US"/>
        </a:p>
      </c:txPr>
    </c:legend>
    <c:plotVisOnly val="1"/>
    <c:dispBlanksAs val="gap"/>
  </c:chart>
  <c:spPr>
    <a:noFill/>
    <a:ln>
      <a:noFill/>
    </a:ln>
  </c:spPr>
  <c:txPr>
    <a:bodyPr/>
    <a:lstStyle/>
    <a:p>
      <a:pPr>
        <a:defRPr sz="1683" b="0" i="0" u="none" strike="noStrike" baseline="0">
          <a:solidFill>
            <a:schemeClr val="tx1"/>
          </a:solidFill>
          <a:latin typeface="Arial"/>
          <a:ea typeface="Arial"/>
          <a:cs typeface="Arial"/>
        </a:defRPr>
      </a:pPr>
      <a:endParaRPr lang="en-US"/>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3491973332007993E-2"/>
          <c:y val="4.1117330270566382E-2"/>
          <c:w val="0.9193896040271794"/>
          <c:h val="0.55877975190639062"/>
        </c:manualLayout>
      </c:layout>
      <c:barChart>
        <c:barDir val="col"/>
        <c:grouping val="clustered"/>
        <c:ser>
          <c:idx val="1"/>
          <c:order val="0"/>
          <c:tx>
            <c:strRef>
              <c:f>Sheet1!$A$2</c:f>
              <c:strCache>
                <c:ptCount val="1"/>
                <c:pt idx="0">
                  <c:v>% of GDP</c:v>
                </c:pt>
              </c:strCache>
            </c:strRef>
          </c:tx>
          <c:spPr>
            <a:solidFill>
              <a:schemeClr val="accent3"/>
            </a:solidFill>
            <a:ln w="30462">
              <a:noFill/>
            </a:ln>
          </c:spPr>
          <c:dPt>
            <c:idx val="0"/>
            <c:spPr>
              <a:solidFill>
                <a:schemeClr val="accent5"/>
              </a:solidFill>
              <a:ln w="30462">
                <a:noFill/>
              </a:ln>
            </c:spPr>
          </c:dPt>
          <c:dLbls>
            <c:dLbl>
              <c:idx val="5"/>
              <c:layout>
                <c:manualLayout>
                  <c:x val="6.6124874833359136E-17"/>
                  <c:y val="1.6731392122965982E-2"/>
                </c:manualLayout>
              </c:layout>
              <c:dLblPos val="outEnd"/>
              <c:showVal val="1"/>
            </c:dLbl>
            <c:numFmt formatCode="0.00%" sourceLinked="0"/>
            <c:spPr>
              <a:noFill/>
              <a:ln w="30462">
                <a:noFill/>
              </a:ln>
            </c:spPr>
            <c:txPr>
              <a:bodyPr/>
              <a:lstStyle/>
              <a:p>
                <a:pPr>
                  <a:defRPr sz="1700" b="0" i="0" u="none" strike="noStrike" baseline="0">
                    <a:solidFill>
                      <a:srgbClr val="404040"/>
                    </a:solidFill>
                    <a:latin typeface="Helvetica Neue"/>
                    <a:ea typeface="Arial"/>
                    <a:cs typeface="Arial"/>
                  </a:defRPr>
                </a:pPr>
                <a:endParaRPr lang="en-US"/>
              </a:p>
            </c:txPr>
            <c:dLblPos val="outEnd"/>
            <c:showVal val="1"/>
          </c:dLbls>
          <c:cat>
            <c:strRef>
              <c:f>Sheet1!$B$1:$N$1</c:f>
              <c:strCache>
                <c:ptCount val="13"/>
                <c:pt idx="0">
                  <c:v>US</c:v>
                </c:pt>
                <c:pt idx="1">
                  <c:v>Canada</c:v>
                </c:pt>
                <c:pt idx="2">
                  <c:v>UK</c:v>
                </c:pt>
                <c:pt idx="3">
                  <c:v>Ireland</c:v>
                </c:pt>
                <c:pt idx="4">
                  <c:v>Italy</c:v>
                </c:pt>
                <c:pt idx="5">
                  <c:v>Germany</c:v>
                </c:pt>
                <c:pt idx="6">
                  <c:v>Spain</c:v>
                </c:pt>
                <c:pt idx="7">
                  <c:v>Eurozone</c:v>
                </c:pt>
                <c:pt idx="8">
                  <c:v>France</c:v>
                </c:pt>
                <c:pt idx="9">
                  <c:v>Denmark</c:v>
                </c:pt>
                <c:pt idx="10">
                  <c:v>Portugal</c:v>
                </c:pt>
                <c:pt idx="11">
                  <c:v>Belgium</c:v>
                </c:pt>
                <c:pt idx="12">
                  <c:v>Netherlands</c:v>
                </c:pt>
              </c:strCache>
            </c:strRef>
          </c:cat>
          <c:val>
            <c:numRef>
              <c:f>Sheet1!$B$2:$N$2</c:f>
              <c:numCache>
                <c:formatCode>General</c:formatCode>
                <c:ptCount val="13"/>
                <c:pt idx="0">
                  <c:v>1.6600000000000001</c:v>
                </c:pt>
                <c:pt idx="1">
                  <c:v>1.1900000000000004</c:v>
                </c:pt>
                <c:pt idx="2">
                  <c:v>1.05</c:v>
                </c:pt>
                <c:pt idx="3">
                  <c:v>0.78</c:v>
                </c:pt>
                <c:pt idx="4">
                  <c:v>0.77000000000000024</c:v>
                </c:pt>
                <c:pt idx="5">
                  <c:v>0.68</c:v>
                </c:pt>
                <c:pt idx="6">
                  <c:v>0.67000000000000026</c:v>
                </c:pt>
                <c:pt idx="7">
                  <c:v>0.63000000000000023</c:v>
                </c:pt>
                <c:pt idx="8">
                  <c:v>0.56000000000000005</c:v>
                </c:pt>
                <c:pt idx="9">
                  <c:v>0.46</c:v>
                </c:pt>
                <c:pt idx="10">
                  <c:v>0.4300000000000001</c:v>
                </c:pt>
                <c:pt idx="11">
                  <c:v>0.4200000000000001</c:v>
                </c:pt>
                <c:pt idx="12">
                  <c:v>0.4</c:v>
                </c:pt>
              </c:numCache>
            </c:numRef>
          </c:val>
        </c:ser>
        <c:dLbls>
          <c:showVal val="1"/>
        </c:dLbls>
        <c:gapWidth val="50"/>
        <c:axId val="40878080"/>
        <c:axId val="40879616"/>
      </c:barChart>
      <c:catAx>
        <c:axId val="40878080"/>
        <c:scaling>
          <c:orientation val="minMax"/>
        </c:scaling>
        <c:axPos val="b"/>
        <c:numFmt formatCode="General" sourceLinked="1"/>
        <c:majorTickMark val="none"/>
        <c:tickLblPos val="low"/>
        <c:spPr>
          <a:ln w="9525">
            <a:solidFill>
              <a:srgbClr val="404040"/>
            </a:solidFill>
            <a:prstDash val="solid"/>
          </a:ln>
        </c:spPr>
        <c:txPr>
          <a:bodyPr rot="-5400000" vert="horz"/>
          <a:lstStyle/>
          <a:p>
            <a:pPr>
              <a:defRPr sz="2200" b="0" i="0" u="none" strike="noStrike" baseline="0">
                <a:solidFill>
                  <a:srgbClr val="404040"/>
                </a:solidFill>
                <a:latin typeface="Helvetica Neue"/>
                <a:ea typeface="Arial"/>
                <a:cs typeface="Arial"/>
              </a:defRPr>
            </a:pPr>
            <a:endParaRPr lang="en-US"/>
          </a:p>
        </c:txPr>
        <c:crossAx val="40879616"/>
        <c:crosses val="autoZero"/>
        <c:lblAlgn val="ctr"/>
        <c:lblOffset val="100"/>
        <c:tickLblSkip val="1"/>
        <c:tickMarkSkip val="1"/>
      </c:catAx>
      <c:valAx>
        <c:axId val="40879616"/>
        <c:scaling>
          <c:orientation val="minMax"/>
          <c:max val="1.8"/>
          <c:min val="0"/>
        </c:scaling>
        <c:axPos val="l"/>
        <c:numFmt formatCode="0.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40878080"/>
        <c:crosses val="autoZero"/>
        <c:crossBetween val="between"/>
        <c:majorUnit val="0.30000000000000016"/>
        <c:minorUnit val="5.0000000000000027E-3"/>
        <c:dispUnits>
          <c:builtInUnit val="hundreds"/>
        </c:dispUnits>
      </c:val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3491973332007993E-2"/>
          <c:y val="4.1117330270566382E-2"/>
          <c:w val="0.9193896040271794"/>
          <c:h val="0.55877975190639062"/>
        </c:manualLayout>
      </c:layout>
      <c:barChart>
        <c:barDir val="col"/>
        <c:grouping val="clustered"/>
        <c:ser>
          <c:idx val="1"/>
          <c:order val="0"/>
          <c:tx>
            <c:strRef>
              <c:f>Sheet1!$A$2</c:f>
              <c:strCache>
                <c:ptCount val="1"/>
                <c:pt idx="0">
                  <c:v>Reserve Release</c:v>
                </c:pt>
              </c:strCache>
            </c:strRef>
          </c:tx>
          <c:spPr>
            <a:solidFill>
              <a:schemeClr val="accent3"/>
            </a:solidFill>
            <a:ln w="30462">
              <a:noFill/>
            </a:ln>
          </c:spPr>
          <c:dPt>
            <c:idx val="0"/>
            <c:spPr>
              <a:solidFill>
                <a:schemeClr val="accent5"/>
              </a:solidFill>
              <a:ln w="30462">
                <a:noFill/>
              </a:ln>
            </c:spPr>
          </c:dPt>
          <c:dLbls>
            <c:dLbl>
              <c:idx val="5"/>
              <c:layout>
                <c:manualLayout>
                  <c:x val="6.6124874833359136E-17"/>
                  <c:y val="1.6731392122965982E-2"/>
                </c:manualLayout>
              </c:layout>
              <c:dLblPos val="outEnd"/>
              <c:showVal val="1"/>
            </c:dLbl>
            <c:numFmt formatCode="&quot;$&quot;#,##0.0" sourceLinked="0"/>
            <c:spPr>
              <a:noFill/>
              <a:ln w="30462">
                <a:noFill/>
              </a:ln>
            </c:spPr>
            <c:txPr>
              <a:bodyPr/>
              <a:lstStyle/>
              <a:p>
                <a:pPr>
                  <a:defRPr sz="1700" b="0" i="0" u="none" strike="noStrike" baseline="0">
                    <a:solidFill>
                      <a:srgbClr val="404040"/>
                    </a:solidFill>
                    <a:latin typeface="Helvetica Neue"/>
                    <a:ea typeface="Arial"/>
                    <a:cs typeface="Arial"/>
                  </a:defRPr>
                </a:pPr>
                <a:endParaRPr lang="en-US"/>
              </a:p>
            </c:txPr>
            <c:dLblPos val="outEnd"/>
            <c:showVal val="1"/>
          </c:dLbls>
          <c:cat>
            <c:strRef>
              <c:f>Sheet1!$B$1:$K$1</c:f>
              <c:strCache>
                <c:ptCount val="10"/>
                <c:pt idx="0">
                  <c:v>Prior to 2003</c:v>
                </c:pt>
                <c:pt idx="1">
                  <c:v>3</c:v>
                </c:pt>
                <c:pt idx="2">
                  <c:v>4</c:v>
                </c:pt>
                <c:pt idx="3">
                  <c:v>5</c:v>
                </c:pt>
                <c:pt idx="4">
                  <c:v>6</c:v>
                </c:pt>
                <c:pt idx="5">
                  <c:v>7</c:v>
                </c:pt>
                <c:pt idx="6">
                  <c:v>8</c:v>
                </c:pt>
                <c:pt idx="7">
                  <c:v>9</c:v>
                </c:pt>
                <c:pt idx="8">
                  <c:v>10</c:v>
                </c:pt>
                <c:pt idx="9">
                  <c:v>11</c:v>
                </c:pt>
              </c:strCache>
            </c:strRef>
          </c:cat>
          <c:val>
            <c:numRef>
              <c:f>Sheet1!$B$2:$K$2</c:f>
              <c:numCache>
                <c:formatCode>General</c:formatCode>
                <c:ptCount val="10"/>
                <c:pt idx="0">
                  <c:v>2.2999999999999998</c:v>
                </c:pt>
                <c:pt idx="1">
                  <c:v>-0.4</c:v>
                </c:pt>
                <c:pt idx="2">
                  <c:v>-0.6000000000000002</c:v>
                </c:pt>
                <c:pt idx="3">
                  <c:v>-0.70000000000000018</c:v>
                </c:pt>
                <c:pt idx="4">
                  <c:v>-1.1000000000000001</c:v>
                </c:pt>
                <c:pt idx="5">
                  <c:v>-1.3</c:v>
                </c:pt>
                <c:pt idx="6">
                  <c:v>-4.5999999999999996</c:v>
                </c:pt>
                <c:pt idx="7">
                  <c:v>-0.5</c:v>
                </c:pt>
                <c:pt idx="8">
                  <c:v>-0.9</c:v>
                </c:pt>
                <c:pt idx="9">
                  <c:v>-4.2</c:v>
                </c:pt>
              </c:numCache>
            </c:numRef>
          </c:val>
        </c:ser>
        <c:dLbls>
          <c:showVal val="1"/>
        </c:dLbls>
        <c:gapWidth val="50"/>
        <c:axId val="41019264"/>
        <c:axId val="41020800"/>
      </c:barChart>
      <c:catAx>
        <c:axId val="41019264"/>
        <c:scaling>
          <c:orientation val="minMax"/>
        </c:scaling>
        <c:axPos val="b"/>
        <c:numFmt formatCode="General" sourceLinked="1"/>
        <c:majorTickMark val="none"/>
        <c:tickLblPos val="low"/>
        <c:spPr>
          <a:ln w="9525">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41020800"/>
        <c:crosses val="autoZero"/>
        <c:lblAlgn val="ctr"/>
        <c:lblOffset val="100"/>
        <c:tickLblSkip val="1"/>
        <c:tickMarkSkip val="1"/>
      </c:catAx>
      <c:valAx>
        <c:axId val="41020800"/>
        <c:scaling>
          <c:orientation val="minMax"/>
          <c:max val="3"/>
          <c:min val="-5"/>
        </c:scaling>
        <c:axPos val="l"/>
        <c:numFmt formatCode="&quot;$&quot;#,##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41019264"/>
        <c:crosses val="autoZero"/>
        <c:crossBetween val="between"/>
        <c:majorUnit val="1"/>
        <c:minorUnit val="0.5"/>
      </c:val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6884307922346814E-2"/>
          <c:y val="8.9503397576995061E-2"/>
          <c:w val="0.91115802010092317"/>
          <c:h val="0.76325764399658491"/>
        </c:manualLayout>
      </c:layout>
      <c:lineChart>
        <c:grouping val="standard"/>
        <c:ser>
          <c:idx val="0"/>
          <c:order val="0"/>
          <c:spPr>
            <a:ln w="50800">
              <a:solidFill>
                <a:schemeClr val="accent5"/>
              </a:solidFill>
            </a:ln>
          </c:spPr>
          <c:marker>
            <c:symbol val="none"/>
          </c:marker>
          <c:cat>
            <c:strRef>
              <c:f>'GDP v tort cost'!$D$8:$D$86</c:f>
              <c:strCache>
                <c:ptCount val="79"/>
                <c:pt idx="0">
                  <c:v>1933</c:v>
                </c:pt>
                <c:pt idx="1">
                  <c:v>1934</c:v>
                </c:pt>
                <c:pt idx="2">
                  <c:v>1935</c:v>
                </c:pt>
                <c:pt idx="3">
                  <c:v>1936</c:v>
                </c:pt>
                <c:pt idx="4">
                  <c:v>1937</c:v>
                </c:pt>
                <c:pt idx="5">
                  <c:v>1938</c:v>
                </c:pt>
                <c:pt idx="6">
                  <c:v>1939</c:v>
                </c:pt>
                <c:pt idx="7">
                  <c:v>1940</c:v>
                </c:pt>
                <c:pt idx="8">
                  <c:v>1941</c:v>
                </c:pt>
                <c:pt idx="9">
                  <c:v>1942</c:v>
                </c:pt>
                <c:pt idx="10">
                  <c:v>1943</c:v>
                </c:pt>
                <c:pt idx="11">
                  <c:v>1944</c:v>
                </c:pt>
                <c:pt idx="12">
                  <c:v>1945</c:v>
                </c:pt>
                <c:pt idx="13">
                  <c:v>1946</c:v>
                </c:pt>
                <c:pt idx="14">
                  <c:v>1947</c:v>
                </c:pt>
                <c:pt idx="15">
                  <c:v>1948</c:v>
                </c:pt>
                <c:pt idx="16">
                  <c:v>1949</c:v>
                </c:pt>
                <c:pt idx="17">
                  <c:v>1950</c:v>
                </c:pt>
                <c:pt idx="18">
                  <c:v>1951</c:v>
                </c:pt>
                <c:pt idx="19">
                  <c:v>1952</c:v>
                </c:pt>
                <c:pt idx="20">
                  <c:v>1953</c:v>
                </c:pt>
                <c:pt idx="21">
                  <c:v>1954</c:v>
                </c:pt>
                <c:pt idx="22">
                  <c:v>1955</c:v>
                </c:pt>
                <c:pt idx="23">
                  <c:v>1956</c:v>
                </c:pt>
                <c:pt idx="24">
                  <c:v>1957</c:v>
                </c:pt>
                <c:pt idx="25">
                  <c:v>1958</c:v>
                </c:pt>
                <c:pt idx="26">
                  <c:v>1959</c:v>
                </c:pt>
                <c:pt idx="27">
                  <c:v>1960</c:v>
                </c:pt>
                <c:pt idx="28">
                  <c:v>1961</c:v>
                </c:pt>
                <c:pt idx="29">
                  <c:v>1962</c:v>
                </c:pt>
                <c:pt idx="30">
                  <c:v>1963</c:v>
                </c:pt>
                <c:pt idx="31">
                  <c:v>1964</c:v>
                </c:pt>
                <c:pt idx="32">
                  <c:v>1965</c:v>
                </c:pt>
                <c:pt idx="33">
                  <c:v>1966</c:v>
                </c:pt>
                <c:pt idx="34">
                  <c:v>1967</c:v>
                </c:pt>
                <c:pt idx="35">
                  <c:v>1968</c:v>
                </c:pt>
                <c:pt idx="36">
                  <c:v>1969</c:v>
                </c:pt>
                <c:pt idx="37">
                  <c:v>1970</c:v>
                </c:pt>
                <c:pt idx="38">
                  <c:v>1971</c:v>
                </c:pt>
                <c:pt idx="39">
                  <c:v>1972</c:v>
                </c:pt>
                <c:pt idx="40">
                  <c:v>1973</c:v>
                </c:pt>
                <c:pt idx="41">
                  <c:v>1974</c:v>
                </c:pt>
                <c:pt idx="42">
                  <c:v>1975</c:v>
                </c:pt>
                <c:pt idx="43">
                  <c:v>1976</c:v>
                </c:pt>
                <c:pt idx="44">
                  <c:v>1977</c:v>
                </c:pt>
                <c:pt idx="45">
                  <c:v>1978</c:v>
                </c:pt>
                <c:pt idx="46">
                  <c:v>1979</c:v>
                </c:pt>
                <c:pt idx="47">
                  <c:v>1980</c:v>
                </c:pt>
                <c:pt idx="48">
                  <c:v>1981</c:v>
                </c:pt>
                <c:pt idx="49">
                  <c:v>1982</c:v>
                </c:pt>
                <c:pt idx="50">
                  <c:v>1983</c:v>
                </c:pt>
                <c:pt idx="51">
                  <c:v>1984</c:v>
                </c:pt>
                <c:pt idx="52">
                  <c:v>1985</c:v>
                </c:pt>
                <c:pt idx="53">
                  <c:v>1986</c:v>
                </c:pt>
                <c:pt idx="54">
                  <c:v>1987</c:v>
                </c:pt>
                <c:pt idx="55">
                  <c:v>1988</c:v>
                </c:pt>
                <c:pt idx="56">
                  <c:v>1989</c:v>
                </c:pt>
                <c:pt idx="57">
                  <c:v>1990</c:v>
                </c:pt>
                <c:pt idx="58">
                  <c:v>1991</c:v>
                </c:pt>
                <c:pt idx="59">
                  <c:v>1992</c:v>
                </c:pt>
                <c:pt idx="60">
                  <c:v>1993</c:v>
                </c:pt>
                <c:pt idx="61">
                  <c:v>1994</c:v>
                </c:pt>
                <c:pt idx="62">
                  <c:v>1995</c:v>
                </c:pt>
                <c:pt idx="63">
                  <c:v>1996</c:v>
                </c:pt>
                <c:pt idx="64">
                  <c:v>1997</c:v>
                </c:pt>
                <c:pt idx="65">
                  <c:v>1998</c:v>
                </c:pt>
                <c:pt idx="66">
                  <c:v>1999</c:v>
                </c:pt>
                <c:pt idx="67">
                  <c:v>2000</c:v>
                </c:pt>
                <c:pt idx="68">
                  <c:v>2001</c:v>
                </c:pt>
                <c:pt idx="69">
                  <c:v>2002</c:v>
                </c:pt>
                <c:pt idx="70">
                  <c:v>2003</c:v>
                </c:pt>
                <c:pt idx="71">
                  <c:v>2004</c:v>
                </c:pt>
                <c:pt idx="72">
                  <c:v>2005</c:v>
                </c:pt>
                <c:pt idx="73">
                  <c:v>2006</c:v>
                </c:pt>
                <c:pt idx="74">
                  <c:v>2007</c:v>
                </c:pt>
                <c:pt idx="75">
                  <c:v>2008</c:v>
                </c:pt>
                <c:pt idx="76">
                  <c:v>2009</c:v>
                </c:pt>
                <c:pt idx="77">
                  <c:v>2010</c:v>
                </c:pt>
                <c:pt idx="78">
                  <c:v>2011 *</c:v>
                </c:pt>
              </c:strCache>
            </c:strRef>
          </c:cat>
          <c:val>
            <c:numRef>
              <c:f>'GDP v tort cost'!$G$8:$G$86</c:f>
              <c:numCache>
                <c:formatCode>_(* #,##0_);_(* \(#,##0\);_(* "-"??_);_(@_)</c:formatCode>
                <c:ptCount val="79"/>
                <c:pt idx="0">
                  <c:v>343505</c:v>
                </c:pt>
                <c:pt idx="1">
                  <c:v>372724</c:v>
                </c:pt>
                <c:pt idx="2">
                  <c:v>402647</c:v>
                </c:pt>
                <c:pt idx="3">
                  <c:v>436948</c:v>
                </c:pt>
                <c:pt idx="4">
                  <c:v>482071</c:v>
                </c:pt>
                <c:pt idx="5">
                  <c:v>468099</c:v>
                </c:pt>
                <c:pt idx="6">
                  <c:v>468830</c:v>
                </c:pt>
                <c:pt idx="7">
                  <c:v>507234</c:v>
                </c:pt>
                <c:pt idx="8">
                  <c:v>572109</c:v>
                </c:pt>
                <c:pt idx="9">
                  <c:v>571828</c:v>
                </c:pt>
                <c:pt idx="10">
                  <c:v>548533</c:v>
                </c:pt>
                <c:pt idx="11">
                  <c:v>580060</c:v>
                </c:pt>
                <c:pt idx="12">
                  <c:v>722043</c:v>
                </c:pt>
                <c:pt idx="13">
                  <c:v>1046266</c:v>
                </c:pt>
                <c:pt idx="14">
                  <c:v>1298146</c:v>
                </c:pt>
                <c:pt idx="15">
                  <c:v>1488921</c:v>
                </c:pt>
                <c:pt idx="16">
                  <c:v>1624603</c:v>
                </c:pt>
                <c:pt idx="17">
                  <c:v>1809212</c:v>
                </c:pt>
                <c:pt idx="18">
                  <c:v>2286515</c:v>
                </c:pt>
                <c:pt idx="19">
                  <c:v>2685221</c:v>
                </c:pt>
                <c:pt idx="20">
                  <c:v>2969566</c:v>
                </c:pt>
                <c:pt idx="21">
                  <c:v>3097553</c:v>
                </c:pt>
                <c:pt idx="22">
                  <c:v>3413370</c:v>
                </c:pt>
                <c:pt idx="23">
                  <c:v>3905815</c:v>
                </c:pt>
                <c:pt idx="24">
                  <c:v>4507720</c:v>
                </c:pt>
                <c:pt idx="25">
                  <c:v>4855208</c:v>
                </c:pt>
                <c:pt idx="26">
                  <c:v>5220102</c:v>
                </c:pt>
                <c:pt idx="27">
                  <c:v>5445407</c:v>
                </c:pt>
                <c:pt idx="28">
                  <c:v>5664295</c:v>
                </c:pt>
                <c:pt idx="29">
                  <c:v>5989824</c:v>
                </c:pt>
                <c:pt idx="30">
                  <c:v>6614525</c:v>
                </c:pt>
                <c:pt idx="31">
                  <c:v>7270438</c:v>
                </c:pt>
                <c:pt idx="32">
                  <c:v>7948778</c:v>
                </c:pt>
                <c:pt idx="33">
                  <c:v>8738655</c:v>
                </c:pt>
                <c:pt idx="34">
                  <c:v>9608413</c:v>
                </c:pt>
                <c:pt idx="35">
                  <c:v>10607387</c:v>
                </c:pt>
                <c:pt idx="36">
                  <c:v>11984019</c:v>
                </c:pt>
                <c:pt idx="37">
                  <c:v>13869169</c:v>
                </c:pt>
                <c:pt idx="38">
                  <c:v>15020007</c:v>
                </c:pt>
                <c:pt idx="39">
                  <c:v>15679768</c:v>
                </c:pt>
                <c:pt idx="40">
                  <c:v>15184535</c:v>
                </c:pt>
                <c:pt idx="41">
                  <c:v>16461347</c:v>
                </c:pt>
                <c:pt idx="42">
                  <c:v>20033829</c:v>
                </c:pt>
                <c:pt idx="43">
                  <c:v>23353881</c:v>
                </c:pt>
                <c:pt idx="44">
                  <c:v>27967198</c:v>
                </c:pt>
                <c:pt idx="45">
                  <c:v>32672853</c:v>
                </c:pt>
                <c:pt idx="46">
                  <c:v>37038178</c:v>
                </c:pt>
                <c:pt idx="47">
                  <c:v>42670017</c:v>
                </c:pt>
                <c:pt idx="48">
                  <c:v>49241403</c:v>
                </c:pt>
                <c:pt idx="49">
                  <c:v>56716006</c:v>
                </c:pt>
                <c:pt idx="50">
                  <c:v>64425580</c:v>
                </c:pt>
                <c:pt idx="51">
                  <c:v>66944420</c:v>
                </c:pt>
                <c:pt idx="52">
                  <c:v>83680035</c:v>
                </c:pt>
                <c:pt idx="53">
                  <c:v>101687229</c:v>
                </c:pt>
                <c:pt idx="54">
                  <c:v>110514210</c:v>
                </c:pt>
                <c:pt idx="55">
                  <c:v>114010903</c:v>
                </c:pt>
                <c:pt idx="56">
                  <c:v>126168398</c:v>
                </c:pt>
                <c:pt idx="57">
                  <c:v>130162912</c:v>
                </c:pt>
                <c:pt idx="58">
                  <c:v>131615300</c:v>
                </c:pt>
                <c:pt idx="59">
                  <c:v>140168525</c:v>
                </c:pt>
                <c:pt idx="60">
                  <c:v>143199545</c:v>
                </c:pt>
                <c:pt idx="61">
                  <c:v>147834629</c:v>
                </c:pt>
                <c:pt idx="62">
                  <c:v>158366422</c:v>
                </c:pt>
                <c:pt idx="63">
                  <c:v>154537227</c:v>
                </c:pt>
                <c:pt idx="64">
                  <c:v>153802916</c:v>
                </c:pt>
                <c:pt idx="65">
                  <c:v>165232729</c:v>
                </c:pt>
                <c:pt idx="66">
                  <c:v>168101297</c:v>
                </c:pt>
                <c:pt idx="67">
                  <c:v>179080939</c:v>
                </c:pt>
                <c:pt idx="68">
                  <c:v>205355553</c:v>
                </c:pt>
                <c:pt idx="69">
                  <c:v>232918858</c:v>
                </c:pt>
                <c:pt idx="70">
                  <c:v>245691693</c:v>
                </c:pt>
                <c:pt idx="71">
                  <c:v>260341861</c:v>
                </c:pt>
                <c:pt idx="72">
                  <c:v>261420332</c:v>
                </c:pt>
                <c:pt idx="73">
                  <c:v>246901402</c:v>
                </c:pt>
                <c:pt idx="74">
                  <c:v>251989138</c:v>
                </c:pt>
                <c:pt idx="75">
                  <c:v>254881344</c:v>
                </c:pt>
                <c:pt idx="76">
                  <c:v>251772904</c:v>
                </c:pt>
                <c:pt idx="77">
                  <c:v>264625589</c:v>
                </c:pt>
                <c:pt idx="78">
                  <c:v>252749478.79999998</c:v>
                </c:pt>
              </c:numCache>
            </c:numRef>
          </c:val>
        </c:ser>
        <c:marker val="1"/>
        <c:axId val="41126912"/>
        <c:axId val="41128704"/>
      </c:lineChart>
      <c:catAx>
        <c:axId val="41126912"/>
        <c:scaling>
          <c:orientation val="minMax"/>
        </c:scaling>
        <c:axPos val="b"/>
        <c:majorTickMark val="none"/>
        <c:tickLblPos val="nextTo"/>
        <c:spPr>
          <a:ln>
            <a:solidFill>
              <a:schemeClr val="accent2"/>
            </a:solidFill>
          </a:ln>
        </c:spPr>
        <c:txPr>
          <a:bodyPr rot="-5400000" vert="horz"/>
          <a:lstStyle/>
          <a:p>
            <a:pPr>
              <a:defRPr sz="1400">
                <a:solidFill>
                  <a:srgbClr val="404040"/>
                </a:solidFill>
                <a:latin typeface="Helvetica Neue"/>
              </a:defRPr>
            </a:pPr>
            <a:endParaRPr lang="en-US"/>
          </a:p>
        </c:txPr>
        <c:crossAx val="41128704"/>
        <c:crosses val="autoZero"/>
        <c:auto val="1"/>
        <c:lblAlgn val="ctr"/>
        <c:lblOffset val="100"/>
      </c:catAx>
      <c:valAx>
        <c:axId val="41128704"/>
        <c:scaling>
          <c:orientation val="minMax"/>
          <c:max val="300000000"/>
        </c:scaling>
        <c:axPos val="l"/>
        <c:numFmt formatCode="#,,;\-#,," sourceLinked="0"/>
        <c:majorTickMark val="none"/>
        <c:tickLblPos val="nextTo"/>
        <c:spPr>
          <a:ln>
            <a:noFill/>
          </a:ln>
        </c:spPr>
        <c:txPr>
          <a:bodyPr/>
          <a:lstStyle/>
          <a:p>
            <a:pPr>
              <a:defRPr sz="2200">
                <a:solidFill>
                  <a:srgbClr val="404040"/>
                </a:solidFill>
                <a:latin typeface="Helvetica Neue"/>
              </a:defRPr>
            </a:pPr>
            <a:endParaRPr lang="en-US"/>
          </a:p>
        </c:txPr>
        <c:crossAx val="41126912"/>
        <c:crosses val="autoZero"/>
        <c:crossBetween val="between"/>
      </c:valAx>
    </c:plotArea>
    <c:plotVisOnly val="1"/>
    <c:dispBlanksAs val="gap"/>
  </c:chart>
  <c:txPr>
    <a:bodyPr/>
    <a:lstStyle/>
    <a:p>
      <a:pPr>
        <a:defRPr sz="1050"/>
      </a:pPr>
      <a:endParaRPr lang="en-US"/>
    </a:p>
  </c:txPr>
  <c:externalData r:id="rId1"/>
  <c:userShapes r:id="rId2"/>
</c:chartSpace>
</file>

<file path=ppt/charts/chart4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3491973332007993E-2"/>
          <c:y val="4.1117330270566382E-2"/>
          <c:w val="0.9193896040271794"/>
          <c:h val="0.73071239263463161"/>
        </c:manualLayout>
      </c:layout>
      <c:barChart>
        <c:barDir val="col"/>
        <c:grouping val="clustered"/>
        <c:ser>
          <c:idx val="1"/>
          <c:order val="0"/>
          <c:tx>
            <c:strRef>
              <c:f>Sheet1!$B$1</c:f>
              <c:strCache>
                <c:ptCount val="1"/>
                <c:pt idx="0">
                  <c:v>Series 1</c:v>
                </c:pt>
              </c:strCache>
            </c:strRef>
          </c:tx>
          <c:spPr>
            <a:solidFill>
              <a:schemeClr val="accent3"/>
            </a:solidFill>
            <a:ln w="30462">
              <a:noFill/>
            </a:ln>
          </c:spPr>
          <c:dLbls>
            <c:delete val="1"/>
          </c:dLbls>
          <c:cat>
            <c:strRef>
              <c:f>Sheet1!$A$2:$A$79</c:f>
              <c:strCache>
                <c:ptCount val="78"/>
                <c:pt idx="0">
                  <c:v>1934</c:v>
                </c:pt>
                <c:pt idx="1">
                  <c:v>1935</c:v>
                </c:pt>
                <c:pt idx="2">
                  <c:v>1936</c:v>
                </c:pt>
                <c:pt idx="3">
                  <c:v>1937</c:v>
                </c:pt>
                <c:pt idx="4">
                  <c:v>1938</c:v>
                </c:pt>
                <c:pt idx="5">
                  <c:v>1939</c:v>
                </c:pt>
                <c:pt idx="6">
                  <c:v>1940</c:v>
                </c:pt>
                <c:pt idx="7">
                  <c:v>1941</c:v>
                </c:pt>
                <c:pt idx="8">
                  <c:v>1942</c:v>
                </c:pt>
                <c:pt idx="9">
                  <c:v>1943</c:v>
                </c:pt>
                <c:pt idx="10">
                  <c:v>1944</c:v>
                </c:pt>
                <c:pt idx="11">
                  <c:v>1945</c:v>
                </c:pt>
                <c:pt idx="12">
                  <c:v>1946</c:v>
                </c:pt>
                <c:pt idx="13">
                  <c:v>1947</c:v>
                </c:pt>
                <c:pt idx="14">
                  <c:v>1948</c:v>
                </c:pt>
                <c:pt idx="15">
                  <c:v>1949</c:v>
                </c:pt>
                <c:pt idx="16">
                  <c:v>1950</c:v>
                </c:pt>
                <c:pt idx="17">
                  <c:v>1951</c:v>
                </c:pt>
                <c:pt idx="18">
                  <c:v>1952</c:v>
                </c:pt>
                <c:pt idx="19">
                  <c:v>1953</c:v>
                </c:pt>
                <c:pt idx="20">
                  <c:v>1954</c:v>
                </c:pt>
                <c:pt idx="21">
                  <c:v>1955</c:v>
                </c:pt>
                <c:pt idx="22">
                  <c:v>1956</c:v>
                </c:pt>
                <c:pt idx="23">
                  <c:v>1957</c:v>
                </c:pt>
                <c:pt idx="24">
                  <c:v>1958</c:v>
                </c:pt>
                <c:pt idx="25">
                  <c:v>1959</c:v>
                </c:pt>
                <c:pt idx="26">
                  <c:v>1960</c:v>
                </c:pt>
                <c:pt idx="27">
                  <c:v>1961</c:v>
                </c:pt>
                <c:pt idx="28">
                  <c:v>1962</c:v>
                </c:pt>
                <c:pt idx="29">
                  <c:v>1963</c:v>
                </c:pt>
                <c:pt idx="30">
                  <c:v>1964</c:v>
                </c:pt>
                <c:pt idx="31">
                  <c:v>1965</c:v>
                </c:pt>
                <c:pt idx="32">
                  <c:v>1966</c:v>
                </c:pt>
                <c:pt idx="33">
                  <c:v>1967</c:v>
                </c:pt>
                <c:pt idx="34">
                  <c:v>1968</c:v>
                </c:pt>
                <c:pt idx="35">
                  <c:v>1969</c:v>
                </c:pt>
                <c:pt idx="36">
                  <c:v>1970</c:v>
                </c:pt>
                <c:pt idx="37">
                  <c:v>1971</c:v>
                </c:pt>
                <c:pt idx="38">
                  <c:v>1972</c:v>
                </c:pt>
                <c:pt idx="39">
                  <c:v>1973</c:v>
                </c:pt>
                <c:pt idx="40">
                  <c:v>1974</c:v>
                </c:pt>
                <c:pt idx="41">
                  <c:v>1975</c:v>
                </c:pt>
                <c:pt idx="42">
                  <c:v>1976</c:v>
                </c:pt>
                <c:pt idx="43">
                  <c:v>1977</c:v>
                </c:pt>
                <c:pt idx="44">
                  <c:v>1978</c:v>
                </c:pt>
                <c:pt idx="45">
                  <c:v>1979</c:v>
                </c:pt>
                <c:pt idx="46">
                  <c:v>1980</c:v>
                </c:pt>
                <c:pt idx="47">
                  <c:v>1981</c:v>
                </c:pt>
                <c:pt idx="48">
                  <c:v>1982</c:v>
                </c:pt>
                <c:pt idx="49">
                  <c:v>1983</c:v>
                </c:pt>
                <c:pt idx="50">
                  <c:v>1984</c:v>
                </c:pt>
                <c:pt idx="51">
                  <c:v>1985</c:v>
                </c:pt>
                <c:pt idx="52">
                  <c:v>1986</c:v>
                </c:pt>
                <c:pt idx="53">
                  <c:v>1987</c:v>
                </c:pt>
                <c:pt idx="54">
                  <c:v>1988</c:v>
                </c:pt>
                <c:pt idx="55">
                  <c:v>1989</c:v>
                </c:pt>
                <c:pt idx="56">
                  <c:v>1990</c:v>
                </c:pt>
                <c:pt idx="57">
                  <c:v>1991</c:v>
                </c:pt>
                <c:pt idx="58">
                  <c:v>1992</c:v>
                </c:pt>
                <c:pt idx="59">
                  <c:v>1993</c:v>
                </c:pt>
                <c:pt idx="60">
                  <c:v>1994</c:v>
                </c:pt>
                <c:pt idx="61">
                  <c:v>1995</c:v>
                </c:pt>
                <c:pt idx="62">
                  <c:v>1996</c:v>
                </c:pt>
                <c:pt idx="63">
                  <c:v>1997</c:v>
                </c:pt>
                <c:pt idx="64">
                  <c:v>1998</c:v>
                </c:pt>
                <c:pt idx="65">
                  <c:v>1999</c:v>
                </c:pt>
                <c:pt idx="66">
                  <c:v>2000</c:v>
                </c:pt>
                <c:pt idx="67">
                  <c:v>2001</c:v>
                </c:pt>
                <c:pt idx="68">
                  <c:v>2002</c:v>
                </c:pt>
                <c:pt idx="69">
                  <c:v>2003</c:v>
                </c:pt>
                <c:pt idx="70">
                  <c:v>2004</c:v>
                </c:pt>
                <c:pt idx="71">
                  <c:v>2005</c:v>
                </c:pt>
                <c:pt idx="72">
                  <c:v>2006</c:v>
                </c:pt>
                <c:pt idx="73">
                  <c:v>2007</c:v>
                </c:pt>
                <c:pt idx="74">
                  <c:v>2008</c:v>
                </c:pt>
                <c:pt idx="75">
                  <c:v>2009</c:v>
                </c:pt>
                <c:pt idx="76">
                  <c:v>2010</c:v>
                </c:pt>
                <c:pt idx="77">
                  <c:v>2011 (est.)</c:v>
                </c:pt>
              </c:strCache>
            </c:strRef>
          </c:cat>
          <c:val>
            <c:numRef>
              <c:f>Sheet1!$B$2:$B$79</c:f>
              <c:numCache>
                <c:formatCode>0%</c:formatCode>
                <c:ptCount val="78"/>
                <c:pt idx="0">
                  <c:v>0.05</c:v>
                </c:pt>
                <c:pt idx="1">
                  <c:v>6.0000000000000019E-2</c:v>
                </c:pt>
                <c:pt idx="2">
                  <c:v>7.0000000000000021E-2</c:v>
                </c:pt>
                <c:pt idx="3">
                  <c:v>6.0000000000000019E-2</c:v>
                </c:pt>
                <c:pt idx="4">
                  <c:v>-1.0000000000000004E-2</c:v>
                </c:pt>
                <c:pt idx="5">
                  <c:v>2.0000000000000007E-2</c:v>
                </c:pt>
                <c:pt idx="6">
                  <c:v>7.0000000000000021E-2</c:v>
                </c:pt>
                <c:pt idx="7">
                  <c:v>7.0000000000000021E-2</c:v>
                </c:pt>
                <c:pt idx="8">
                  <c:v>-0.1</c:v>
                </c:pt>
                <c:pt idx="9">
                  <c:v>-0.1</c:v>
                </c:pt>
                <c:pt idx="10">
                  <c:v>4.0000000000000015E-2</c:v>
                </c:pt>
                <c:pt idx="11">
                  <c:v>0.22</c:v>
                </c:pt>
                <c:pt idx="12">
                  <c:v>0.34</c:v>
                </c:pt>
                <c:pt idx="13">
                  <c:v>8.0000000000000029E-2</c:v>
                </c:pt>
                <c:pt idx="14">
                  <c:v>6.0000000000000019E-2</c:v>
                </c:pt>
                <c:pt idx="15">
                  <c:v>0.1</c:v>
                </c:pt>
                <c:pt idx="16">
                  <c:v>0.1</c:v>
                </c:pt>
                <c:pt idx="17">
                  <c:v>0.17</c:v>
                </c:pt>
                <c:pt idx="18">
                  <c:v>0.15000000000000005</c:v>
                </c:pt>
                <c:pt idx="19">
                  <c:v>0.1</c:v>
                </c:pt>
                <c:pt idx="20">
                  <c:v>4.0000000000000015E-2</c:v>
                </c:pt>
                <c:pt idx="21">
                  <c:v>0.11</c:v>
                </c:pt>
                <c:pt idx="22">
                  <c:v>0.13</c:v>
                </c:pt>
                <c:pt idx="23">
                  <c:v>0.12000000000000002</c:v>
                </c:pt>
                <c:pt idx="24">
                  <c:v>0.05</c:v>
                </c:pt>
                <c:pt idx="25">
                  <c:v>7.0000000000000021E-2</c:v>
                </c:pt>
                <c:pt idx="26">
                  <c:v>3.0000000000000002E-2</c:v>
                </c:pt>
                <c:pt idx="27">
                  <c:v>3.0000000000000002E-2</c:v>
                </c:pt>
                <c:pt idx="28">
                  <c:v>0.05</c:v>
                </c:pt>
                <c:pt idx="29">
                  <c:v>9.0000000000000024E-2</c:v>
                </c:pt>
                <c:pt idx="30">
                  <c:v>8.0000000000000029E-2</c:v>
                </c:pt>
                <c:pt idx="31">
                  <c:v>8.0000000000000029E-2</c:v>
                </c:pt>
                <c:pt idx="32">
                  <c:v>7.0000000000000021E-2</c:v>
                </c:pt>
                <c:pt idx="33">
                  <c:v>7.0000000000000021E-2</c:v>
                </c:pt>
                <c:pt idx="34">
                  <c:v>6.0000000000000019E-2</c:v>
                </c:pt>
                <c:pt idx="35">
                  <c:v>7.0000000000000021E-2</c:v>
                </c:pt>
                <c:pt idx="36">
                  <c:v>9.0000000000000024E-2</c:v>
                </c:pt>
                <c:pt idx="37">
                  <c:v>4.0000000000000015E-2</c:v>
                </c:pt>
                <c:pt idx="38">
                  <c:v>1.0000000000000004E-2</c:v>
                </c:pt>
                <c:pt idx="39">
                  <c:v>-9.0000000000000024E-2</c:v>
                </c:pt>
                <c:pt idx="40">
                  <c:v>-2.0000000000000007E-2</c:v>
                </c:pt>
                <c:pt idx="41">
                  <c:v>0.12000000000000002</c:v>
                </c:pt>
                <c:pt idx="42">
                  <c:v>0.1</c:v>
                </c:pt>
                <c:pt idx="43">
                  <c:v>0.12000000000000002</c:v>
                </c:pt>
                <c:pt idx="44">
                  <c:v>9.0000000000000024E-2</c:v>
                </c:pt>
                <c:pt idx="45">
                  <c:v>2.0000000000000007E-2</c:v>
                </c:pt>
                <c:pt idx="46">
                  <c:v>2.0000000000000007E-2</c:v>
                </c:pt>
                <c:pt idx="47">
                  <c:v>0.05</c:v>
                </c:pt>
                <c:pt idx="48">
                  <c:v>8.0000000000000029E-2</c:v>
                </c:pt>
                <c:pt idx="49">
                  <c:v>0.1</c:v>
                </c:pt>
                <c:pt idx="50">
                  <c:v>0</c:v>
                </c:pt>
                <c:pt idx="51">
                  <c:v>0.21000000000000005</c:v>
                </c:pt>
                <c:pt idx="52">
                  <c:v>0.19</c:v>
                </c:pt>
                <c:pt idx="53">
                  <c:v>0.05</c:v>
                </c:pt>
                <c:pt idx="54">
                  <c:v>-1.0000000000000004E-2</c:v>
                </c:pt>
                <c:pt idx="55">
                  <c:v>6.0000000000000019E-2</c:v>
                </c:pt>
                <c:pt idx="56">
                  <c:v>-2.0000000000000007E-2</c:v>
                </c:pt>
                <c:pt idx="57">
                  <c:v>-3.0000000000000002E-2</c:v>
                </c:pt>
                <c:pt idx="58">
                  <c:v>3.0000000000000002E-2</c:v>
                </c:pt>
                <c:pt idx="59">
                  <c:v>-1.0000000000000004E-2</c:v>
                </c:pt>
                <c:pt idx="60">
                  <c:v>1.0000000000000004E-2</c:v>
                </c:pt>
                <c:pt idx="61">
                  <c:v>4.0000000000000015E-2</c:v>
                </c:pt>
                <c:pt idx="62">
                  <c:v>-0.05</c:v>
                </c:pt>
                <c:pt idx="63">
                  <c:v>-3.0000000000000002E-2</c:v>
                </c:pt>
                <c:pt idx="64">
                  <c:v>6.0000000000000019E-2</c:v>
                </c:pt>
                <c:pt idx="65">
                  <c:v>0</c:v>
                </c:pt>
                <c:pt idx="66">
                  <c:v>3.0000000000000002E-2</c:v>
                </c:pt>
                <c:pt idx="67">
                  <c:v>0.11</c:v>
                </c:pt>
                <c:pt idx="68">
                  <c:v>0.12000000000000002</c:v>
                </c:pt>
                <c:pt idx="69">
                  <c:v>3.0000000000000002E-2</c:v>
                </c:pt>
                <c:pt idx="70">
                  <c:v>3.0000000000000002E-2</c:v>
                </c:pt>
                <c:pt idx="71">
                  <c:v>-3.0000000000000002E-2</c:v>
                </c:pt>
                <c:pt idx="72">
                  <c:v>-9.0000000000000024E-2</c:v>
                </c:pt>
                <c:pt idx="73">
                  <c:v>-1.0000000000000004E-2</c:v>
                </c:pt>
                <c:pt idx="74">
                  <c:v>-3.0000000000000002E-2</c:v>
                </c:pt>
                <c:pt idx="75">
                  <c:v>-1.0000000000000004E-2</c:v>
                </c:pt>
                <c:pt idx="76">
                  <c:v>3.0000000000000002E-2</c:v>
                </c:pt>
                <c:pt idx="77">
                  <c:v>-7.0000000000000021E-2</c:v>
                </c:pt>
              </c:numCache>
            </c:numRef>
          </c:val>
        </c:ser>
        <c:dLbls>
          <c:showVal val="1"/>
        </c:dLbls>
        <c:gapWidth val="50"/>
        <c:axId val="41443712"/>
        <c:axId val="41445248"/>
      </c:barChart>
      <c:catAx>
        <c:axId val="41443712"/>
        <c:scaling>
          <c:orientation val="minMax"/>
        </c:scaling>
        <c:axPos val="b"/>
        <c:numFmt formatCode="General" sourceLinked="1"/>
        <c:majorTickMark val="none"/>
        <c:tickLblPos val="low"/>
        <c:spPr>
          <a:ln w="9525">
            <a:solidFill>
              <a:schemeClr val="accent2"/>
            </a:solidFill>
            <a:prstDash val="solid"/>
          </a:ln>
        </c:spPr>
        <c:txPr>
          <a:bodyPr rot="-5400000" vert="horz"/>
          <a:lstStyle/>
          <a:p>
            <a:pPr>
              <a:defRPr sz="1400" b="0" i="0" u="none" strike="noStrike" baseline="0">
                <a:solidFill>
                  <a:srgbClr val="404040"/>
                </a:solidFill>
                <a:latin typeface="Helvetica Neue"/>
                <a:ea typeface="Arial"/>
                <a:cs typeface="Arial"/>
              </a:defRPr>
            </a:pPr>
            <a:endParaRPr lang="en-US"/>
          </a:p>
        </c:txPr>
        <c:crossAx val="41445248"/>
        <c:crosses val="autoZero"/>
        <c:lblAlgn val="ctr"/>
        <c:lblOffset val="100"/>
        <c:tickLblSkip val="1"/>
        <c:tickMarkSkip val="1"/>
      </c:catAx>
      <c:valAx>
        <c:axId val="41445248"/>
        <c:scaling>
          <c:orientation val="minMax"/>
          <c:max val="0.4"/>
          <c:min val="-0.15000000000000008"/>
        </c:scaling>
        <c:axPos val="l"/>
        <c:numFmt formatCode="0.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41443712"/>
        <c:crosses val="autoZero"/>
        <c:crossBetween val="between"/>
        <c:majorUnit val="0.1"/>
        <c:minorUnit val="5.0000000000000034E-4"/>
      </c:val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3491973332007993E-2"/>
          <c:y val="4.1117330270566382E-2"/>
          <c:w val="0.9193896040271794"/>
          <c:h val="0.72073199364225238"/>
        </c:manualLayout>
      </c:layout>
      <c:barChart>
        <c:barDir val="col"/>
        <c:grouping val="clustered"/>
        <c:ser>
          <c:idx val="1"/>
          <c:order val="0"/>
          <c:tx>
            <c:strRef>
              <c:f>Sheet1!$B$1</c:f>
              <c:strCache>
                <c:ptCount val="1"/>
                <c:pt idx="0">
                  <c:v>Tort Costs</c:v>
                </c:pt>
              </c:strCache>
            </c:strRef>
          </c:tx>
          <c:spPr>
            <a:solidFill>
              <a:schemeClr val="accent3"/>
            </a:solidFill>
            <a:ln w="30462">
              <a:noFill/>
            </a:ln>
          </c:spPr>
          <c:dLbls>
            <c:dLbl>
              <c:idx val="5"/>
              <c:layout>
                <c:manualLayout>
                  <c:x val="6.6124874833359136E-17"/>
                  <c:y val="1.6731392122965982E-2"/>
                </c:manualLayout>
              </c:layout>
              <c:dLblPos val="outEnd"/>
              <c:showVal val="1"/>
            </c:dLbl>
            <c:numFmt formatCode="0.00%" sourceLinked="0"/>
            <c:spPr>
              <a:noFill/>
              <a:ln w="30462">
                <a:noFill/>
              </a:ln>
            </c:spPr>
            <c:txPr>
              <a:bodyPr/>
              <a:lstStyle/>
              <a:p>
                <a:pPr>
                  <a:defRPr sz="1600" b="0" i="0" u="none" strike="noStrike" baseline="0">
                    <a:solidFill>
                      <a:srgbClr val="404040"/>
                    </a:solidFill>
                    <a:latin typeface="Helvetica Neue"/>
                    <a:ea typeface="Arial"/>
                    <a:cs typeface="Arial"/>
                  </a:defRPr>
                </a:pPr>
                <a:endParaRPr lang="en-US"/>
              </a:p>
            </c:txPr>
            <c:dLblPos val="outEnd"/>
            <c:showVal val="1"/>
          </c:dLbls>
          <c:cat>
            <c:strRef>
              <c:f>Sheet1!$A$2:$A$9</c:f>
              <c:strCache>
                <c:ptCount val="8"/>
                <c:pt idx="0">
                  <c:v>1930s</c:v>
                </c:pt>
                <c:pt idx="1">
                  <c:v>1940s</c:v>
                </c:pt>
                <c:pt idx="2">
                  <c:v>1950s</c:v>
                </c:pt>
                <c:pt idx="3">
                  <c:v>1960s</c:v>
                </c:pt>
                <c:pt idx="4">
                  <c:v>1970s</c:v>
                </c:pt>
                <c:pt idx="5">
                  <c:v>1980s</c:v>
                </c:pt>
                <c:pt idx="6">
                  <c:v>1990s</c:v>
                </c:pt>
                <c:pt idx="7">
                  <c:v>2000s</c:v>
                </c:pt>
              </c:strCache>
            </c:strRef>
          </c:cat>
          <c:val>
            <c:numRef>
              <c:f>Sheet1!$B$2:$B$9</c:f>
              <c:numCache>
                <c:formatCode>0.00%</c:formatCode>
                <c:ptCount val="8"/>
                <c:pt idx="0">
                  <c:v>2.0000000000000007E-2</c:v>
                </c:pt>
                <c:pt idx="1">
                  <c:v>0.13500000000000001</c:v>
                </c:pt>
                <c:pt idx="2">
                  <c:v>0.11600000000000002</c:v>
                </c:pt>
                <c:pt idx="3">
                  <c:v>9.9000000000000046E-2</c:v>
                </c:pt>
                <c:pt idx="4">
                  <c:v>0.11899999999999998</c:v>
                </c:pt>
                <c:pt idx="5">
                  <c:v>0.11799999999999998</c:v>
                </c:pt>
                <c:pt idx="6">
                  <c:v>3.2000000000000015E-2</c:v>
                </c:pt>
                <c:pt idx="7">
                  <c:v>3.500000000000001E-2</c:v>
                </c:pt>
              </c:numCache>
            </c:numRef>
          </c:val>
        </c:ser>
        <c:ser>
          <c:idx val="0"/>
          <c:order val="1"/>
          <c:tx>
            <c:strRef>
              <c:f>Sheet1!$C$1</c:f>
              <c:strCache>
                <c:ptCount val="1"/>
                <c:pt idx="0">
                  <c:v>Nominal GDP</c:v>
                </c:pt>
              </c:strCache>
            </c:strRef>
          </c:tx>
          <c:spPr>
            <a:solidFill>
              <a:schemeClr val="accent5"/>
            </a:solidFill>
          </c:spPr>
          <c:dLbls>
            <c:txPr>
              <a:bodyPr/>
              <a:lstStyle/>
              <a:p>
                <a:pPr>
                  <a:defRPr sz="1600">
                    <a:solidFill>
                      <a:srgbClr val="404040"/>
                    </a:solidFill>
                    <a:latin typeface="Helvetica Neue"/>
                  </a:defRPr>
                </a:pPr>
                <a:endParaRPr lang="en-US"/>
              </a:p>
            </c:txPr>
            <c:showVal val="1"/>
          </c:dLbls>
          <c:cat>
            <c:strRef>
              <c:f>Sheet1!$A$2:$A$9</c:f>
              <c:strCache>
                <c:ptCount val="8"/>
                <c:pt idx="0">
                  <c:v>1930s</c:v>
                </c:pt>
                <c:pt idx="1">
                  <c:v>1940s</c:v>
                </c:pt>
                <c:pt idx="2">
                  <c:v>1950s</c:v>
                </c:pt>
                <c:pt idx="3">
                  <c:v>1960s</c:v>
                </c:pt>
                <c:pt idx="4">
                  <c:v>1970s</c:v>
                </c:pt>
                <c:pt idx="5">
                  <c:v>1980s</c:v>
                </c:pt>
                <c:pt idx="6">
                  <c:v>1990s</c:v>
                </c:pt>
                <c:pt idx="7">
                  <c:v>2000s</c:v>
                </c:pt>
              </c:strCache>
            </c:strRef>
          </c:cat>
          <c:val>
            <c:numRef>
              <c:f>Sheet1!$C$2:$C$9</c:f>
              <c:numCache>
                <c:formatCode>0.00%</c:formatCode>
                <c:ptCount val="8"/>
                <c:pt idx="0">
                  <c:v>1.0999999999999998E-2</c:v>
                </c:pt>
                <c:pt idx="1">
                  <c:v>0.112</c:v>
                </c:pt>
                <c:pt idx="2">
                  <c:v>6.0000000000000019E-2</c:v>
                </c:pt>
                <c:pt idx="3">
                  <c:v>7.0000000000000021E-2</c:v>
                </c:pt>
                <c:pt idx="4">
                  <c:v>0.10400000000000002</c:v>
                </c:pt>
                <c:pt idx="5">
                  <c:v>7.5999999999999998E-2</c:v>
                </c:pt>
                <c:pt idx="6">
                  <c:v>5.5000000000000014E-2</c:v>
                </c:pt>
                <c:pt idx="7">
                  <c:v>4.3000000000000003E-2</c:v>
                </c:pt>
              </c:numCache>
            </c:numRef>
          </c:val>
        </c:ser>
        <c:dLbls>
          <c:showVal val="1"/>
        </c:dLbls>
        <c:gapWidth val="50"/>
        <c:axId val="41545088"/>
        <c:axId val="41690240"/>
      </c:barChart>
      <c:catAx>
        <c:axId val="41545088"/>
        <c:scaling>
          <c:orientation val="minMax"/>
        </c:scaling>
        <c:axPos val="b"/>
        <c:numFmt formatCode="General" sourceLinked="1"/>
        <c:majorTickMark val="none"/>
        <c:tickLblPos val="low"/>
        <c:spPr>
          <a:ln w="9525">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41690240"/>
        <c:crosses val="autoZero"/>
        <c:lblAlgn val="ctr"/>
        <c:lblOffset val="100"/>
      </c:catAx>
      <c:valAx>
        <c:axId val="41690240"/>
        <c:scaling>
          <c:orientation val="minMax"/>
          <c:max val="0.16000000000000003"/>
          <c:min val="0"/>
        </c:scaling>
        <c:axPos val="l"/>
        <c:numFmt formatCode="0.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41545088"/>
        <c:crosses val="autoZero"/>
        <c:crossBetween val="between"/>
        <c:majorUnit val="4.0000000000000022E-2"/>
        <c:minorUnit val="2.0000000000000011E-2"/>
      </c:valAx>
      <c:spPr>
        <a:noFill/>
        <a:ln w="30462">
          <a:noFill/>
        </a:ln>
      </c:spPr>
    </c:plotArea>
    <c:legend>
      <c:legendPos val="b"/>
      <c:txPr>
        <a:bodyPr/>
        <a:lstStyle/>
        <a:p>
          <a:pPr>
            <a:defRPr sz="2000">
              <a:solidFill>
                <a:srgbClr val="404040"/>
              </a:solidFill>
            </a:defRPr>
          </a:pPr>
          <a:endParaRPr lang="en-US"/>
        </a:p>
      </c:txPr>
    </c:legend>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3491973332007993E-2"/>
          <c:y val="4.1117330270566382E-2"/>
          <c:w val="0.9193896040271794"/>
          <c:h val="0.78181436198259946"/>
        </c:manualLayout>
      </c:layout>
      <c:barChart>
        <c:barDir val="col"/>
        <c:grouping val="clustered"/>
        <c:ser>
          <c:idx val="1"/>
          <c:order val="0"/>
          <c:tx>
            <c:strRef>
              <c:f>Sheet1!$B$1</c:f>
              <c:strCache>
                <c:ptCount val="1"/>
                <c:pt idx="0">
                  <c:v>Series 1</c:v>
                </c:pt>
              </c:strCache>
            </c:strRef>
          </c:tx>
          <c:spPr>
            <a:solidFill>
              <a:schemeClr val="accent3"/>
            </a:solidFill>
            <a:ln w="30462">
              <a:noFill/>
            </a:ln>
          </c:spPr>
          <c:dLbls>
            <c:dLbl>
              <c:idx val="5"/>
              <c:layout>
                <c:manualLayout>
                  <c:x val="6.6124874833359136E-17"/>
                  <c:y val="1.6731392122965982E-2"/>
                </c:manualLayout>
              </c:layout>
              <c:dLblPos val="outEnd"/>
              <c:showVal val="1"/>
            </c:dLbl>
            <c:numFmt formatCode="0%" sourceLinked="0"/>
            <c:spPr>
              <a:noFill/>
              <a:ln w="30462">
                <a:noFill/>
              </a:ln>
            </c:spPr>
            <c:txPr>
              <a:bodyPr/>
              <a:lstStyle/>
              <a:p>
                <a:pPr>
                  <a:defRPr sz="1700" b="0" i="0" u="none" strike="noStrike" baseline="0">
                    <a:solidFill>
                      <a:srgbClr val="404040"/>
                    </a:solidFill>
                    <a:latin typeface="Helvetica Neue"/>
                    <a:ea typeface="Arial"/>
                    <a:cs typeface="Arial"/>
                  </a:defRPr>
                </a:pPr>
                <a:endParaRPr lang="en-US"/>
              </a:p>
            </c:txPr>
            <c:dLblPos val="outEnd"/>
            <c:showVal val="1"/>
          </c:dLbls>
          <c:cat>
            <c:strRef>
              <c:f>Sheet1!$A$2:$A$8</c:f>
              <c:strCache>
                <c:ptCount val="7"/>
                <c:pt idx="0">
                  <c:v>1950s</c:v>
                </c:pt>
                <c:pt idx="1">
                  <c:v>1960s</c:v>
                </c:pt>
                <c:pt idx="2">
                  <c:v>1970s</c:v>
                </c:pt>
                <c:pt idx="3">
                  <c:v>1980s</c:v>
                </c:pt>
                <c:pt idx="4">
                  <c:v>1990s</c:v>
                </c:pt>
                <c:pt idx="5">
                  <c:v>2000s</c:v>
                </c:pt>
                <c:pt idx="6">
                  <c:v>2010s</c:v>
                </c:pt>
              </c:strCache>
            </c:strRef>
          </c:cat>
          <c:val>
            <c:numRef>
              <c:f>Sheet1!$B$2:$B$8</c:f>
              <c:numCache>
                <c:formatCode>0%</c:formatCode>
                <c:ptCount val="7"/>
                <c:pt idx="0">
                  <c:v>1.3560000000000001</c:v>
                </c:pt>
                <c:pt idx="1">
                  <c:v>0.66100000000000025</c:v>
                </c:pt>
                <c:pt idx="2">
                  <c:v>0.46600000000000008</c:v>
                </c:pt>
                <c:pt idx="3">
                  <c:v>0.70900000000000019</c:v>
                </c:pt>
                <c:pt idx="4">
                  <c:v>0.18800000000000006</c:v>
                </c:pt>
                <c:pt idx="5">
                  <c:v>0.10100000000000002</c:v>
                </c:pt>
                <c:pt idx="6">
                  <c:v>-0.10199999999999998</c:v>
                </c:pt>
              </c:numCache>
            </c:numRef>
          </c:val>
        </c:ser>
        <c:dLbls>
          <c:showVal val="1"/>
        </c:dLbls>
        <c:gapWidth val="50"/>
        <c:axId val="41727104"/>
        <c:axId val="41728640"/>
      </c:barChart>
      <c:catAx>
        <c:axId val="41727104"/>
        <c:scaling>
          <c:orientation val="minMax"/>
        </c:scaling>
        <c:axPos val="b"/>
        <c:numFmt formatCode="General" sourceLinked="1"/>
        <c:majorTickMark val="none"/>
        <c:tickLblPos val="low"/>
        <c:spPr>
          <a:ln w="9525">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41728640"/>
        <c:crosses val="autoZero"/>
        <c:lblAlgn val="ctr"/>
        <c:lblOffset val="100"/>
        <c:tickLblSkip val="1"/>
        <c:tickMarkSkip val="1"/>
      </c:catAx>
      <c:valAx>
        <c:axId val="41728640"/>
        <c:scaling>
          <c:orientation val="minMax"/>
          <c:max val="1.6"/>
          <c:min val="-0.2"/>
        </c:scaling>
        <c:axPos val="l"/>
        <c:numFmt formatCode="0.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41727104"/>
        <c:crosses val="autoZero"/>
        <c:crossBetween val="between"/>
        <c:majorUnit val="0.2"/>
        <c:minorUnit val="5.0000000000000024E-2"/>
      </c:val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1632943070567601E-2"/>
          <c:y val="3.3299404647589785E-2"/>
          <c:w val="0.94518744119746123"/>
          <c:h val="0.77168021680216825"/>
        </c:manualLayout>
      </c:layout>
      <c:barChart>
        <c:barDir val="col"/>
        <c:grouping val="clustered"/>
        <c:ser>
          <c:idx val="0"/>
          <c:order val="0"/>
          <c:tx>
            <c:strRef>
              <c:f>Sheet1!$A$2</c:f>
              <c:strCache>
                <c:ptCount val="1"/>
                <c:pt idx="0">
                  <c:v>Global Non-Life Capacity</c:v>
                </c:pt>
              </c:strCache>
            </c:strRef>
          </c:tx>
          <c:spPr>
            <a:solidFill>
              <a:schemeClr val="accent3"/>
            </a:solidFill>
            <a:ln w="30268">
              <a:noFill/>
            </a:ln>
          </c:spPr>
          <c:dPt>
            <c:idx val="0"/>
            <c:spPr>
              <a:solidFill>
                <a:schemeClr val="accent5"/>
              </a:solidFill>
              <a:ln w="30268">
                <a:noFill/>
              </a:ln>
            </c:spPr>
          </c:dPt>
          <c:dPt>
            <c:idx val="11"/>
            <c:spPr>
              <a:solidFill>
                <a:schemeClr val="accent5"/>
              </a:solidFill>
              <a:ln w="30268">
                <a:noFill/>
              </a:ln>
            </c:spPr>
          </c:dPt>
          <c:dLbls>
            <c:numFmt formatCode="\$#,##0.0" sourceLinked="0"/>
            <c:spPr>
              <a:noFill/>
              <a:ln w="30268">
                <a:noFill/>
              </a:ln>
            </c:spPr>
            <c:txPr>
              <a:bodyPr/>
              <a:lstStyle/>
              <a:p>
                <a:pPr>
                  <a:defRPr sz="1600" b="1" i="0" u="none" strike="noStrike" baseline="0">
                    <a:solidFill>
                      <a:srgbClr val="404040"/>
                    </a:solidFill>
                    <a:latin typeface="Helvetica Neue"/>
                    <a:ea typeface="Arial"/>
                    <a:cs typeface="Arial"/>
                  </a:defRPr>
                </a:pPr>
                <a:endParaRPr lang="en-US"/>
              </a:p>
            </c:txPr>
            <c:dLblPos val="outEnd"/>
            <c:showVal val="1"/>
          </c:dLbls>
          <c:cat>
            <c:strRef>
              <c:f>Sheet1!$B$1:$Q$1</c:f>
              <c:strCache>
                <c:ptCount val="16"/>
                <c:pt idx="0">
                  <c:v>Irene (2011)</c:v>
                </c:pt>
                <c:pt idx="1">
                  <c:v>Jeanne (2004)</c:v>
                </c:pt>
                <c:pt idx="2">
                  <c:v>Frances (2004)</c:v>
                </c:pt>
                <c:pt idx="3">
                  <c:v>Rita (2005) </c:v>
                </c:pt>
                <c:pt idx="4">
                  <c:v>Tornadoes/T-Storms (2011) </c:v>
                </c:pt>
                <c:pt idx="5">
                  <c:v>Tornadoes/T-Storms    (2011) </c:v>
                </c:pt>
                <c:pt idx="6">
                  <c:v>Hugo (1989)</c:v>
                </c:pt>
                <c:pt idx="7">
                  <c:v>Ivan (2004)</c:v>
                </c:pt>
                <c:pt idx="8">
                  <c:v>Charley (2004)</c:v>
                </c:pt>
                <c:pt idx="9">
                  <c:v>Wilma (2005)</c:v>
                </c:pt>
                <c:pt idx="10">
                  <c:v>Ike (2008)</c:v>
                </c:pt>
                <c:pt idx="11">
                  <c:v>Sandy (2012)</c:v>
                </c:pt>
                <c:pt idx="12">
                  <c:v>Northridge (1994)</c:v>
                </c:pt>
                <c:pt idx="13">
                  <c:v>9/11 Attack (2001)</c:v>
                </c:pt>
                <c:pt idx="14">
                  <c:v>Andrew (1992)</c:v>
                </c:pt>
                <c:pt idx="15">
                  <c:v>Katrina (2005)</c:v>
                </c:pt>
              </c:strCache>
            </c:strRef>
          </c:cat>
          <c:val>
            <c:numRef>
              <c:f>Sheet1!$B$2:$Q$2</c:f>
              <c:numCache>
                <c:formatCode>General</c:formatCode>
                <c:ptCount val="16"/>
                <c:pt idx="0">
                  <c:v>4.42</c:v>
                </c:pt>
                <c:pt idx="1">
                  <c:v>5.55</c:v>
                </c:pt>
                <c:pt idx="2">
                  <c:v>5.63</c:v>
                </c:pt>
                <c:pt idx="3">
                  <c:v>6.6599999999999984</c:v>
                </c:pt>
                <c:pt idx="4">
                  <c:v>7.1</c:v>
                </c:pt>
                <c:pt idx="5">
                  <c:v>7.51</c:v>
                </c:pt>
                <c:pt idx="6">
                  <c:v>7.83</c:v>
                </c:pt>
                <c:pt idx="7">
                  <c:v>8.7100000000000009</c:v>
                </c:pt>
                <c:pt idx="8">
                  <c:v>9.15</c:v>
                </c:pt>
                <c:pt idx="9">
                  <c:v>11.07</c:v>
                </c:pt>
                <c:pt idx="10">
                  <c:v>13.43</c:v>
                </c:pt>
                <c:pt idx="11">
                  <c:v>18.75</c:v>
                </c:pt>
                <c:pt idx="12">
                  <c:v>23.88</c:v>
                </c:pt>
                <c:pt idx="13">
                  <c:v>24.55</c:v>
                </c:pt>
                <c:pt idx="14">
                  <c:v>25.56</c:v>
                </c:pt>
                <c:pt idx="15">
                  <c:v>48.68</c:v>
                </c:pt>
              </c:numCache>
            </c:numRef>
          </c:val>
        </c:ser>
        <c:gapWidth val="60"/>
        <c:axId val="119201152"/>
        <c:axId val="119252096"/>
      </c:barChart>
      <c:catAx>
        <c:axId val="119201152"/>
        <c:scaling>
          <c:orientation val="minMax"/>
        </c:scaling>
        <c:axPos val="b"/>
        <c:numFmt formatCode="General" sourceLinked="1"/>
        <c:majorTickMark val="none"/>
        <c:tickLblPos val="nextTo"/>
        <c:spPr>
          <a:ln w="15134">
            <a:solidFill>
              <a:schemeClr val="tx1"/>
            </a:solidFill>
            <a:prstDash val="solid"/>
          </a:ln>
        </c:spPr>
        <c:txPr>
          <a:bodyPr rot="0" vert="horz"/>
          <a:lstStyle/>
          <a:p>
            <a:pPr>
              <a:defRPr sz="1000" b="0" i="0" u="none" strike="noStrike" baseline="0">
                <a:solidFill>
                  <a:srgbClr val="404040"/>
                </a:solidFill>
                <a:latin typeface="Helvetica Neue"/>
                <a:ea typeface="Arial"/>
                <a:cs typeface="Arial"/>
              </a:defRPr>
            </a:pPr>
            <a:endParaRPr lang="en-US"/>
          </a:p>
        </c:txPr>
        <c:crossAx val="119252096"/>
        <c:crosses val="autoZero"/>
        <c:auto val="1"/>
        <c:lblAlgn val="ctr"/>
        <c:lblOffset val="20"/>
        <c:tickLblSkip val="1"/>
        <c:tickMarkSkip val="1"/>
      </c:catAx>
      <c:valAx>
        <c:axId val="119252096"/>
        <c:scaling>
          <c:orientation val="minMax"/>
          <c:min val="0"/>
        </c:scaling>
        <c:axPos val="l"/>
        <c:numFmt formatCode="\$#,##0" sourceLinked="0"/>
        <c:tickLblPos val="nextTo"/>
        <c:spPr>
          <a:ln w="3784">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119201152"/>
        <c:crosses val="autoZero"/>
        <c:crossBetween val="between"/>
      </c:valAx>
      <c:spPr>
        <a:noFill/>
        <a:ln w="30268">
          <a:noFill/>
        </a:ln>
      </c:spPr>
    </c:plotArea>
    <c:plotVisOnly val="1"/>
    <c:dispBlanksAs val="gap"/>
  </c:chart>
  <c:spPr>
    <a:noFill/>
    <a:ln>
      <a:noFill/>
    </a:ln>
  </c:spPr>
  <c:txPr>
    <a:bodyPr/>
    <a:lstStyle/>
    <a:p>
      <a:pPr>
        <a:defRPr sz="1430" b="0" i="0" u="none" strike="noStrike" baseline="0">
          <a:solidFill>
            <a:schemeClr val="tx1"/>
          </a:solidFill>
          <a:latin typeface="Arial"/>
          <a:ea typeface="Arial"/>
          <a:cs typeface="Aria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5586592178770962"/>
          <c:y val="0.1221401918283017"/>
          <c:w val="0.48460748779865082"/>
          <c:h val="0.85935352925563746"/>
        </c:manualLayout>
      </c:layout>
      <c:pieChart>
        <c:varyColors val="1"/>
        <c:ser>
          <c:idx val="2"/>
          <c:order val="0"/>
          <c:tx>
            <c:strRef>
              <c:f>Sheet1!$A$2</c:f>
              <c:strCache>
                <c:ptCount val="1"/>
                <c:pt idx="0">
                  <c:v>Rating</c:v>
                </c:pt>
              </c:strCache>
            </c:strRef>
          </c:tx>
          <c:spPr>
            <a:ln w="12700">
              <a:noFill/>
              <a:prstDash val="solid"/>
            </a:ln>
          </c:spPr>
          <c:dPt>
            <c:idx val="0"/>
            <c:spPr>
              <a:solidFill>
                <a:schemeClr val="accent1"/>
              </a:solidFill>
              <a:ln w="12700">
                <a:noFill/>
                <a:prstDash val="solid"/>
              </a:ln>
            </c:spPr>
          </c:dPt>
          <c:dPt>
            <c:idx val="1"/>
            <c:spPr>
              <a:solidFill>
                <a:schemeClr val="accent2"/>
              </a:solidFill>
              <a:ln w="12700">
                <a:noFill/>
                <a:prstDash val="solid"/>
              </a:ln>
            </c:spPr>
          </c:dPt>
          <c:dPt>
            <c:idx val="2"/>
            <c:spPr>
              <a:solidFill>
                <a:schemeClr val="accent3"/>
              </a:solidFill>
              <a:ln w="12700">
                <a:noFill/>
                <a:prstDash val="solid"/>
              </a:ln>
            </c:spPr>
          </c:dPt>
          <c:dPt>
            <c:idx val="3"/>
            <c:spPr>
              <a:solidFill>
                <a:schemeClr val="accent4"/>
              </a:solidFill>
              <a:ln w="12700">
                <a:noFill/>
                <a:prstDash val="solid"/>
              </a:ln>
            </c:spPr>
          </c:dPt>
          <c:dPt>
            <c:idx val="4"/>
            <c:spPr>
              <a:solidFill>
                <a:schemeClr val="accent5"/>
              </a:solidFill>
              <a:ln w="12700">
                <a:noFill/>
                <a:prstDash val="solid"/>
              </a:ln>
            </c:spPr>
          </c:dPt>
          <c:dPt>
            <c:idx val="5"/>
            <c:spPr>
              <a:solidFill>
                <a:schemeClr val="accent6"/>
              </a:solidFill>
              <a:ln w="12700">
                <a:noFill/>
                <a:prstDash val="solid"/>
              </a:ln>
            </c:spPr>
          </c:dPt>
          <c:dPt>
            <c:idx val="6"/>
            <c:spPr>
              <a:solidFill>
                <a:schemeClr val="bg2"/>
              </a:solidFill>
              <a:ln w="12700">
                <a:noFill/>
                <a:prstDash val="solid"/>
              </a:ln>
            </c:spPr>
          </c:dPt>
          <c:dPt>
            <c:idx val="7"/>
            <c:spPr>
              <a:solidFill>
                <a:schemeClr val="tx2"/>
              </a:solidFill>
              <a:ln w="12700">
                <a:noFill/>
                <a:prstDash val="solid"/>
              </a:ln>
            </c:spPr>
          </c:dPt>
          <c:dLbls>
            <c:dLbl>
              <c:idx val="1"/>
              <c:layout>
                <c:manualLayout>
                  <c:x val="-1.3066346579953684E-2"/>
                  <c:y val="-0.28118344427039149"/>
                </c:manualLayout>
              </c:layout>
              <c:showPercent val="1"/>
            </c:dLbl>
            <c:dLbl>
              <c:idx val="4"/>
              <c:layout>
                <c:manualLayout>
                  <c:x val="5.1299843576205942E-2"/>
                  <c:y val="8.4255819641844212E-2"/>
                </c:manualLayout>
              </c:layout>
              <c:showPercent val="1"/>
            </c:dLbl>
            <c:dLbl>
              <c:idx val="5"/>
              <c:layout>
                <c:manualLayout>
                  <c:x val="3.3625304850311531E-2"/>
                  <c:y val="8.6139338332873669E-2"/>
                </c:manualLayout>
              </c:layout>
              <c:showPercent val="1"/>
            </c:dLbl>
            <c:dLbl>
              <c:idx val="6"/>
              <c:layout>
                <c:manualLayout>
                  <c:x val="9.696044796487658E-3"/>
                  <c:y val="6.2960067863295013E-2"/>
                </c:manualLayout>
              </c:layout>
              <c:showPercent val="1"/>
            </c:dLbl>
            <c:dLbl>
              <c:idx val="7"/>
              <c:delete val="1"/>
            </c:dLbl>
            <c:numFmt formatCode="0.0%" sourceLinked="0"/>
            <c:txPr>
              <a:bodyPr/>
              <a:lstStyle/>
              <a:p>
                <a:pPr>
                  <a:defRPr sz="1500">
                    <a:solidFill>
                      <a:schemeClr val="bg1"/>
                    </a:solidFill>
                    <a:latin typeface="Helvetica Neue"/>
                  </a:defRPr>
                </a:pPr>
                <a:endParaRPr lang="en-US"/>
              </a:p>
            </c:txPr>
            <c:showPercent val="1"/>
          </c:dLbls>
          <c:cat>
            <c:strRef>
              <c:f>Sheet1!$B$1:$I$1</c:f>
              <c:strCache>
                <c:ptCount val="8"/>
                <c:pt idx="0">
                  <c:v>Hurricane &amp; Tropical Storms</c:v>
                </c:pt>
                <c:pt idx="1">
                  <c:v>Tornado</c:v>
                </c:pt>
                <c:pt idx="2">
                  <c:v>Winter Storm</c:v>
                </c:pt>
                <c:pt idx="3">
                  <c:v>Terrorism</c:v>
                </c:pt>
                <c:pt idx="4">
                  <c:v>Geological</c:v>
                </c:pt>
                <c:pt idx="5">
                  <c:v>Wind/Hail/Flood</c:v>
                </c:pt>
                <c:pt idx="6">
                  <c:v>Fires</c:v>
                </c:pt>
                <c:pt idx="7">
                  <c:v>Other</c:v>
                </c:pt>
              </c:strCache>
            </c:strRef>
          </c:cat>
          <c:val>
            <c:numRef>
              <c:f>Sheet1!$B$2:$I$2</c:f>
              <c:numCache>
                <c:formatCode>"$"#,##0.0_);[Red]\("$"#,##0.0\)</c:formatCode>
                <c:ptCount val="8"/>
                <c:pt idx="0">
                  <c:v>161.30000000000001</c:v>
                </c:pt>
                <c:pt idx="1">
                  <c:v>130.19999999999999</c:v>
                </c:pt>
                <c:pt idx="2">
                  <c:v>28.2</c:v>
                </c:pt>
                <c:pt idx="3">
                  <c:v>24.4</c:v>
                </c:pt>
                <c:pt idx="4">
                  <c:v>18.2</c:v>
                </c:pt>
                <c:pt idx="5">
                  <c:v>14.8</c:v>
                </c:pt>
                <c:pt idx="6">
                  <c:v>6</c:v>
                </c:pt>
                <c:pt idx="7">
                  <c:v>1.4</c:v>
                </c:pt>
              </c:numCache>
            </c:numRef>
          </c:val>
        </c:ser>
        <c:firstSliceAng val="0"/>
      </c:pieChart>
      <c:spPr>
        <a:noFill/>
        <a:ln w="25399">
          <a:noFill/>
        </a:ln>
      </c:spPr>
    </c:plotArea>
    <c:plotVisOnly val="1"/>
    <c:dispBlanksAs val="zero"/>
  </c:chart>
  <c:spPr>
    <a:noFill/>
    <a:ln>
      <a:noFill/>
    </a:ln>
  </c:spPr>
  <c:txPr>
    <a:bodyPr/>
    <a:lstStyle/>
    <a:p>
      <a:pPr>
        <a:defRPr sz="1800" b="1" i="0" u="none" strike="noStrike" baseline="0">
          <a:solidFill>
            <a:schemeClr val="tx1"/>
          </a:solidFill>
          <a:latin typeface="Times New Roman"/>
          <a:ea typeface="Times New Roman"/>
          <a:cs typeface="Times New Roman"/>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9496567505720861E-2"/>
          <c:y val="3.9849143676628791E-2"/>
          <c:w val="0.94164763244821814"/>
          <c:h val="0.77727114404230391"/>
        </c:manualLayout>
      </c:layout>
      <c:barChart>
        <c:barDir val="col"/>
        <c:grouping val="clustered"/>
        <c:ser>
          <c:idx val="0"/>
          <c:order val="0"/>
          <c:tx>
            <c:strRef>
              <c:f>Sheet1!$A$2</c:f>
              <c:strCache>
                <c:ptCount val="1"/>
                <c:pt idx="0">
                  <c:v>Global Non-Life Capacity</c:v>
                </c:pt>
              </c:strCache>
            </c:strRef>
          </c:tx>
          <c:spPr>
            <a:solidFill>
              <a:schemeClr val="accent3"/>
            </a:solidFill>
            <a:ln w="30268">
              <a:noFill/>
            </a:ln>
          </c:spPr>
          <c:dPt>
            <c:idx val="10"/>
            <c:spPr>
              <a:solidFill>
                <a:schemeClr val="accent5"/>
              </a:solidFill>
              <a:ln w="30268">
                <a:noFill/>
              </a:ln>
            </c:spPr>
          </c:dPt>
          <c:dLbls>
            <c:numFmt formatCode="\$#,##0.0" sourceLinked="0"/>
            <c:spPr>
              <a:noFill/>
              <a:ln w="30268">
                <a:noFill/>
              </a:ln>
            </c:spPr>
            <c:txPr>
              <a:bodyPr/>
              <a:lstStyle/>
              <a:p>
                <a:pPr>
                  <a:defRPr sz="2000" b="0" i="0" u="none" strike="noStrike" baseline="0">
                    <a:solidFill>
                      <a:srgbClr val="404040"/>
                    </a:solidFill>
                    <a:latin typeface="Helvetica Neue"/>
                    <a:ea typeface="Arial"/>
                    <a:cs typeface="Arial"/>
                  </a:defRPr>
                </a:pPr>
                <a:endParaRPr lang="en-US"/>
              </a:p>
            </c:txPr>
            <c:dLblPos val="outEnd"/>
            <c:showVal val="1"/>
          </c:dLbls>
          <c:cat>
            <c:strRef>
              <c:f>Sheet1!$B$1:$Q$1</c:f>
              <c:strCache>
                <c:ptCount val="16"/>
                <c:pt idx="0">
                  <c:v>Hugo    (1989) </c:v>
                </c:pt>
                <c:pt idx="1">
                  <c:v>Winter Storm Daria (1991)</c:v>
                </c:pt>
                <c:pt idx="2">
                  <c:v>Chile Quake (2010)</c:v>
                </c:pt>
                <c:pt idx="3">
                  <c:v>Ivan    (2004)</c:v>
                </c:pt>
                <c:pt idx="4">
                  <c:v>Charley (2004)</c:v>
                </c:pt>
                <c:pt idx="5">
                  <c:v>Typhoon Mirielle (1991)</c:v>
                </c:pt>
                <c:pt idx="6">
                  <c:v>Wilma (2005)</c:v>
                </c:pt>
                <c:pt idx="7">
                  <c:v>Thailand Floods (2011)</c:v>
                </c:pt>
                <c:pt idx="8">
                  <c:v>New Zealand Quake (2011)</c:v>
                </c:pt>
                <c:pt idx="9">
                  <c:v>Ike       (2008)</c:v>
                </c:pt>
                <c:pt idx="10">
                  <c:v>Sandy (2012)</c:v>
                </c:pt>
                <c:pt idx="11">
                  <c:v>Northridge (1994)</c:v>
                </c:pt>
                <c:pt idx="12">
                  <c:v>WTC   Terror Attack (2001)</c:v>
                </c:pt>
                <c:pt idx="13">
                  <c:v>Andrew (1992)</c:v>
                </c:pt>
                <c:pt idx="14">
                  <c:v>Japan Quake, Tsunami (2011)</c:v>
                </c:pt>
                <c:pt idx="15">
                  <c:v>Katrina (2005)</c:v>
                </c:pt>
              </c:strCache>
            </c:strRef>
          </c:cat>
          <c:val>
            <c:numRef>
              <c:f>Sheet1!$B$2:$Q$2</c:f>
              <c:numCache>
                <c:formatCode>General</c:formatCode>
                <c:ptCount val="16"/>
                <c:pt idx="0">
                  <c:v>7.83</c:v>
                </c:pt>
                <c:pt idx="1">
                  <c:v>8.09</c:v>
                </c:pt>
                <c:pt idx="2">
                  <c:v>8.5400000000000009</c:v>
                </c:pt>
                <c:pt idx="3">
                  <c:v>8.7100000000000009</c:v>
                </c:pt>
                <c:pt idx="4">
                  <c:v>9.15</c:v>
                </c:pt>
                <c:pt idx="5">
                  <c:v>9.56</c:v>
                </c:pt>
                <c:pt idx="6">
                  <c:v>11.07</c:v>
                </c:pt>
                <c:pt idx="7">
                  <c:v>13.370000000000003</c:v>
                </c:pt>
                <c:pt idx="8">
                  <c:v>13.370000000000003</c:v>
                </c:pt>
                <c:pt idx="9">
                  <c:v>13.43</c:v>
                </c:pt>
                <c:pt idx="10">
                  <c:v>18.75</c:v>
                </c:pt>
                <c:pt idx="11">
                  <c:v>23.88</c:v>
                </c:pt>
                <c:pt idx="12">
                  <c:v>24.55</c:v>
                </c:pt>
                <c:pt idx="13">
                  <c:v>25.56</c:v>
                </c:pt>
                <c:pt idx="14">
                  <c:v>38.56</c:v>
                </c:pt>
                <c:pt idx="15">
                  <c:v>48.68</c:v>
                </c:pt>
              </c:numCache>
            </c:numRef>
          </c:val>
        </c:ser>
        <c:gapWidth val="50"/>
        <c:axId val="120231040"/>
        <c:axId val="120232576"/>
      </c:barChart>
      <c:catAx>
        <c:axId val="120231040"/>
        <c:scaling>
          <c:orientation val="minMax"/>
        </c:scaling>
        <c:axPos val="b"/>
        <c:numFmt formatCode="General" sourceLinked="1"/>
        <c:majorTickMark val="none"/>
        <c:tickLblPos val="nextTo"/>
        <c:spPr>
          <a:ln w="9525">
            <a:solidFill>
              <a:srgbClr val="404040"/>
            </a:solidFill>
            <a:prstDash val="solid"/>
          </a:ln>
        </c:spPr>
        <c:txPr>
          <a:bodyPr rot="0" vert="horz"/>
          <a:lstStyle/>
          <a:p>
            <a:pPr>
              <a:defRPr sz="1400" b="0" i="0" u="none" strike="noStrike" baseline="0">
                <a:solidFill>
                  <a:srgbClr val="404040"/>
                </a:solidFill>
                <a:latin typeface="Helvetica Neue"/>
                <a:ea typeface="Arial"/>
                <a:cs typeface="Arial"/>
              </a:defRPr>
            </a:pPr>
            <a:endParaRPr lang="en-US"/>
          </a:p>
        </c:txPr>
        <c:crossAx val="120232576"/>
        <c:crosses val="autoZero"/>
        <c:auto val="1"/>
        <c:lblAlgn val="ctr"/>
        <c:lblOffset val="0"/>
        <c:tickLblSkip val="1"/>
        <c:tickMarkSkip val="1"/>
      </c:catAx>
      <c:valAx>
        <c:axId val="120232576"/>
        <c:scaling>
          <c:orientation val="minMax"/>
          <c:min val="0"/>
        </c:scaling>
        <c:axPos val="l"/>
        <c:numFmt formatCode="\$#,##0" sourceLinked="0"/>
        <c:tickLblPos val="nextTo"/>
        <c:spPr>
          <a:ln w="3784">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120231040"/>
        <c:crosses val="autoZero"/>
        <c:crossBetween val="between"/>
      </c:valAx>
      <c:spPr>
        <a:noFill/>
        <a:ln w="30268">
          <a:noFill/>
        </a:ln>
      </c:spPr>
    </c:plotArea>
    <c:plotVisOnly val="1"/>
    <c:dispBlanksAs val="gap"/>
  </c:chart>
  <c:spPr>
    <a:noFill/>
    <a:ln>
      <a:noFill/>
    </a:ln>
  </c:spPr>
  <c:txPr>
    <a:bodyPr/>
    <a:lstStyle/>
    <a:p>
      <a:pPr>
        <a:defRPr sz="1430" b="0" i="0" u="none" strike="noStrike" baseline="0">
          <a:solidFill>
            <a:schemeClr val="tx1"/>
          </a:solidFill>
          <a:latin typeface="Arial"/>
          <a:ea typeface="Arial"/>
          <a:cs typeface="Arial"/>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9496567505720861E-2"/>
          <c:y val="3.9849143676628791E-2"/>
          <c:w val="0.94164763244821814"/>
          <c:h val="0.77727114404230391"/>
        </c:manualLayout>
      </c:layout>
      <c:barChart>
        <c:barDir val="col"/>
        <c:grouping val="clustered"/>
        <c:ser>
          <c:idx val="0"/>
          <c:order val="0"/>
          <c:tx>
            <c:strRef>
              <c:f>Sheet1!$A$2</c:f>
              <c:strCache>
                <c:ptCount val="1"/>
                <c:pt idx="0">
                  <c:v>Global Non-Life Capacity</c:v>
                </c:pt>
              </c:strCache>
            </c:strRef>
          </c:tx>
          <c:spPr>
            <a:solidFill>
              <a:schemeClr val="accent3"/>
            </a:solidFill>
            <a:ln w="30268">
              <a:noFill/>
            </a:ln>
          </c:spPr>
          <c:dPt>
            <c:idx val="0"/>
            <c:spPr>
              <a:solidFill>
                <a:schemeClr val="accent5"/>
              </a:solidFill>
              <a:ln w="30268">
                <a:noFill/>
              </a:ln>
            </c:spPr>
          </c:dPt>
          <c:dPt>
            <c:idx val="9"/>
            <c:spPr>
              <a:solidFill>
                <a:schemeClr val="accent5"/>
              </a:solidFill>
              <a:ln w="30268">
                <a:noFill/>
              </a:ln>
            </c:spPr>
          </c:dPt>
          <c:dLbls>
            <c:numFmt formatCode="\$#,##0.0" sourceLinked="0"/>
            <c:spPr>
              <a:noFill/>
              <a:ln w="30268">
                <a:noFill/>
              </a:ln>
            </c:spPr>
            <c:txPr>
              <a:bodyPr/>
              <a:lstStyle/>
              <a:p>
                <a:pPr>
                  <a:defRPr sz="2000" b="0" i="0" u="none" strike="noStrike" baseline="0">
                    <a:solidFill>
                      <a:srgbClr val="404040"/>
                    </a:solidFill>
                    <a:latin typeface="Helvetica Neue"/>
                    <a:ea typeface="Arial"/>
                    <a:cs typeface="Arial"/>
                  </a:defRPr>
                </a:pPr>
                <a:endParaRPr lang="en-US"/>
              </a:p>
            </c:txPr>
            <c:dLblPos val="outEnd"/>
            <c:showVal val="1"/>
          </c:dLbls>
          <c:cat>
            <c:strRef>
              <c:f>Sheet1!$B$1:$M$1</c:f>
              <c:strCache>
                <c:ptCount val="12"/>
                <c:pt idx="0">
                  <c:v>Irene (2011)</c:v>
                </c:pt>
                <c:pt idx="1">
                  <c:v>Jeanne (2004)</c:v>
                </c:pt>
                <c:pt idx="2">
                  <c:v>Frances (2004)</c:v>
                </c:pt>
                <c:pt idx="3">
                  <c:v>Rita (2005) </c:v>
                </c:pt>
                <c:pt idx="4">
                  <c:v>Hugo (1989)</c:v>
                </c:pt>
                <c:pt idx="5">
                  <c:v>Ivan (2004)</c:v>
                </c:pt>
                <c:pt idx="6">
                  <c:v>Charley (2004)</c:v>
                </c:pt>
                <c:pt idx="7">
                  <c:v>Wilma (2005)</c:v>
                </c:pt>
                <c:pt idx="8">
                  <c:v>Ike (2008)</c:v>
                </c:pt>
                <c:pt idx="9">
                  <c:v>Sandy* (2012)</c:v>
                </c:pt>
                <c:pt idx="10">
                  <c:v>Andrew (1992)</c:v>
                </c:pt>
                <c:pt idx="11">
                  <c:v>Katrina (2005)</c:v>
                </c:pt>
              </c:strCache>
            </c:strRef>
          </c:cat>
          <c:val>
            <c:numRef>
              <c:f>Sheet1!$B$2:$M$2</c:f>
              <c:numCache>
                <c:formatCode>General</c:formatCode>
                <c:ptCount val="12"/>
                <c:pt idx="0">
                  <c:v>4.42</c:v>
                </c:pt>
                <c:pt idx="1">
                  <c:v>5.55</c:v>
                </c:pt>
                <c:pt idx="2">
                  <c:v>5.63</c:v>
                </c:pt>
                <c:pt idx="3">
                  <c:v>6.6599999999999984</c:v>
                </c:pt>
                <c:pt idx="4">
                  <c:v>7.83</c:v>
                </c:pt>
                <c:pt idx="5">
                  <c:v>8.7100000000000009</c:v>
                </c:pt>
                <c:pt idx="6">
                  <c:v>9.15</c:v>
                </c:pt>
                <c:pt idx="7">
                  <c:v>11.07</c:v>
                </c:pt>
                <c:pt idx="8">
                  <c:v>13.43</c:v>
                </c:pt>
                <c:pt idx="9">
                  <c:v>18.75</c:v>
                </c:pt>
                <c:pt idx="10">
                  <c:v>25.56</c:v>
                </c:pt>
                <c:pt idx="11">
                  <c:v>48.68</c:v>
                </c:pt>
              </c:numCache>
            </c:numRef>
          </c:val>
        </c:ser>
        <c:gapWidth val="50"/>
        <c:axId val="120682368"/>
        <c:axId val="120683904"/>
      </c:barChart>
      <c:catAx>
        <c:axId val="120682368"/>
        <c:scaling>
          <c:orientation val="minMax"/>
        </c:scaling>
        <c:axPos val="b"/>
        <c:numFmt formatCode="General" sourceLinked="1"/>
        <c:majorTickMark val="none"/>
        <c:tickLblPos val="nextTo"/>
        <c:spPr>
          <a:ln w="9525">
            <a:solidFill>
              <a:srgbClr val="404040"/>
            </a:solidFill>
            <a:prstDash val="solid"/>
          </a:ln>
        </c:spPr>
        <c:txPr>
          <a:bodyPr rot="0" vert="horz"/>
          <a:lstStyle/>
          <a:p>
            <a:pPr>
              <a:defRPr sz="2000" b="0" i="0" u="none" strike="noStrike" baseline="0">
                <a:solidFill>
                  <a:srgbClr val="404040"/>
                </a:solidFill>
                <a:latin typeface="Helvetica Neue"/>
                <a:ea typeface="Arial"/>
                <a:cs typeface="Arial"/>
              </a:defRPr>
            </a:pPr>
            <a:endParaRPr lang="en-US"/>
          </a:p>
        </c:txPr>
        <c:crossAx val="120683904"/>
        <c:crosses val="autoZero"/>
        <c:auto val="1"/>
        <c:lblAlgn val="ctr"/>
        <c:lblOffset val="20"/>
        <c:tickLblSkip val="1"/>
        <c:tickMarkSkip val="1"/>
      </c:catAx>
      <c:valAx>
        <c:axId val="120683904"/>
        <c:scaling>
          <c:orientation val="minMax"/>
          <c:min val="0"/>
        </c:scaling>
        <c:axPos val="l"/>
        <c:numFmt formatCode="\$#,##0" sourceLinked="0"/>
        <c:tickLblPos val="nextTo"/>
        <c:spPr>
          <a:ln w="3784">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120682368"/>
        <c:crosses val="autoZero"/>
        <c:crossBetween val="between"/>
      </c:valAx>
      <c:spPr>
        <a:noFill/>
        <a:ln w="30268">
          <a:noFill/>
        </a:ln>
      </c:spPr>
    </c:plotArea>
    <c:plotVisOnly val="1"/>
    <c:dispBlanksAs val="gap"/>
  </c:chart>
  <c:spPr>
    <a:noFill/>
    <a:ln>
      <a:noFill/>
    </a:ln>
  </c:spPr>
  <c:txPr>
    <a:bodyPr/>
    <a:lstStyle/>
    <a:p>
      <a:pPr>
        <a:defRPr sz="1430" b="0" i="0" u="none" strike="noStrike" baseline="0">
          <a:solidFill>
            <a:schemeClr val="tx1"/>
          </a:solidFill>
          <a:latin typeface="Arial"/>
          <a:ea typeface="Arial"/>
          <a:cs typeface="Arial"/>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234676622314623"/>
          <c:y val="4.2696629213483182E-2"/>
          <c:w val="0.8905347940866517"/>
          <c:h val="0.75621017308309924"/>
        </c:manualLayout>
      </c:layout>
      <c:barChart>
        <c:barDir val="col"/>
        <c:grouping val="clustered"/>
        <c:ser>
          <c:idx val="1"/>
          <c:order val="0"/>
          <c:tx>
            <c:strRef>
              <c:f>Sheet1!$A$2</c:f>
              <c:strCache>
                <c:ptCount val="1"/>
                <c:pt idx="0">
                  <c:v>Insured Loss</c:v>
                </c:pt>
              </c:strCache>
            </c:strRef>
          </c:tx>
          <c:spPr>
            <a:solidFill>
              <a:schemeClr val="accent3"/>
            </a:solidFill>
            <a:ln w="30462">
              <a:noFill/>
            </a:ln>
          </c:spPr>
          <c:dPt>
            <c:idx val="0"/>
            <c:spPr>
              <a:solidFill>
                <a:schemeClr val="accent5"/>
              </a:solidFill>
              <a:ln w="30462">
                <a:noFill/>
              </a:ln>
            </c:spPr>
          </c:dPt>
          <c:dLbls>
            <c:numFmt formatCode="\$#,##0_);[Red]\(\$#,##0\)" sourceLinked="0"/>
            <c:spPr>
              <a:noFill/>
              <a:ln w="30462">
                <a:noFill/>
              </a:ln>
            </c:spPr>
            <c:txPr>
              <a:bodyPr/>
              <a:lstStyle/>
              <a:p>
                <a:pPr>
                  <a:defRPr sz="1800" b="0" i="0" u="none" strike="noStrike" baseline="0">
                    <a:solidFill>
                      <a:srgbClr val="404040"/>
                    </a:solidFill>
                    <a:latin typeface="Helvetica Neue"/>
                    <a:ea typeface="Arial"/>
                    <a:cs typeface="Arial"/>
                  </a:defRPr>
                </a:pPr>
                <a:endParaRPr lang="en-US"/>
              </a:p>
            </c:txPr>
            <c:dLblPos val="outEnd"/>
            <c:showVal val="1"/>
          </c:dLbls>
          <c:cat>
            <c:strRef>
              <c:f>Sheet1!$B$1:$Q$1</c:f>
              <c:strCache>
                <c:ptCount val="16"/>
                <c:pt idx="0">
                  <c:v>NY</c:v>
                </c:pt>
                <c:pt idx="1">
                  <c:v>NJ</c:v>
                </c:pt>
                <c:pt idx="2">
                  <c:v>PA</c:v>
                </c:pt>
                <c:pt idx="3">
                  <c:v>CT</c:v>
                </c:pt>
                <c:pt idx="4">
                  <c:v>MD</c:v>
                </c:pt>
                <c:pt idx="5">
                  <c:v>VA</c:v>
                </c:pt>
                <c:pt idx="6">
                  <c:v>OH</c:v>
                </c:pt>
                <c:pt idx="7">
                  <c:v>MA</c:v>
                </c:pt>
                <c:pt idx="8">
                  <c:v>RI</c:v>
                </c:pt>
                <c:pt idx="9">
                  <c:v>DE</c:v>
                </c:pt>
                <c:pt idx="10">
                  <c:v>WV</c:v>
                </c:pt>
                <c:pt idx="11">
                  <c:v>NC</c:v>
                </c:pt>
                <c:pt idx="12">
                  <c:v>NH</c:v>
                </c:pt>
                <c:pt idx="13">
                  <c:v>DC</c:v>
                </c:pt>
                <c:pt idx="14">
                  <c:v>ME</c:v>
                </c:pt>
                <c:pt idx="15">
                  <c:v>VT</c:v>
                </c:pt>
              </c:strCache>
            </c:strRef>
          </c:cat>
          <c:val>
            <c:numRef>
              <c:f>Sheet1!$B$2:$Q$2</c:f>
              <c:numCache>
                <c:formatCode>"$"#,##0.000_);[Red]\("$"#,##0.000\)</c:formatCode>
                <c:ptCount val="16"/>
                <c:pt idx="0" formatCode="&quot;$&quot;#,##0.00_);[Red]\(&quot;$&quot;#,##0.00\)">
                  <c:v>9600</c:v>
                </c:pt>
                <c:pt idx="1">
                  <c:v>6300</c:v>
                </c:pt>
                <c:pt idx="2" formatCode="General">
                  <c:v>700</c:v>
                </c:pt>
                <c:pt idx="3" formatCode="General">
                  <c:v>500</c:v>
                </c:pt>
                <c:pt idx="4" formatCode="General">
                  <c:v>410</c:v>
                </c:pt>
                <c:pt idx="5" formatCode="General">
                  <c:v>295</c:v>
                </c:pt>
                <c:pt idx="6" formatCode="General">
                  <c:v>292</c:v>
                </c:pt>
                <c:pt idx="7" formatCode="General">
                  <c:v>210</c:v>
                </c:pt>
                <c:pt idx="8" formatCode="General">
                  <c:v>103</c:v>
                </c:pt>
                <c:pt idx="9" formatCode="General">
                  <c:v>84</c:v>
                </c:pt>
                <c:pt idx="10" formatCode="General">
                  <c:v>58</c:v>
                </c:pt>
                <c:pt idx="11" formatCode="General">
                  <c:v>57</c:v>
                </c:pt>
                <c:pt idx="12" formatCode="General">
                  <c:v>55</c:v>
                </c:pt>
                <c:pt idx="13" formatCode="General">
                  <c:v>37</c:v>
                </c:pt>
                <c:pt idx="14" formatCode="General">
                  <c:v>36</c:v>
                </c:pt>
                <c:pt idx="15" formatCode="General">
                  <c:v>13</c:v>
                </c:pt>
              </c:numCache>
            </c:numRef>
          </c:val>
        </c:ser>
        <c:dLbls>
          <c:showVal val="1"/>
        </c:dLbls>
        <c:gapWidth val="50"/>
        <c:axId val="120865152"/>
        <c:axId val="120866688"/>
      </c:barChart>
      <c:catAx>
        <c:axId val="120865152"/>
        <c:scaling>
          <c:orientation val="minMax"/>
        </c:scaling>
        <c:axPos val="b"/>
        <c:numFmt formatCode="General" sourceLinked="1"/>
        <c:majorTickMark val="none"/>
        <c:tickLblPos val="low"/>
        <c:spPr>
          <a:ln w="9525">
            <a:solidFill>
              <a:srgbClr val="404040"/>
            </a:solid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120866688"/>
        <c:crosses val="autoZero"/>
        <c:lblAlgn val="ctr"/>
        <c:lblOffset val="100"/>
        <c:tickLblSkip val="1"/>
        <c:tickMarkSkip val="1"/>
      </c:catAx>
      <c:valAx>
        <c:axId val="120866688"/>
        <c:scaling>
          <c:orientation val="minMax"/>
        </c:scaling>
        <c:axPos val="l"/>
        <c:numFmt formatCode="\$#,##0_);[Red]\(\$#,##0\)" sourceLinked="0"/>
        <c:tickLblPos val="nextTo"/>
        <c:spPr>
          <a:ln w="15231">
            <a:noFill/>
            <a:prstDash val="solid"/>
          </a:ln>
        </c:spPr>
        <c:txPr>
          <a:bodyPr rot="0" vert="horz"/>
          <a:lstStyle/>
          <a:p>
            <a:pPr>
              <a:defRPr sz="2200" b="0" i="0" u="none" strike="noStrike" baseline="0">
                <a:solidFill>
                  <a:srgbClr val="404040"/>
                </a:solidFill>
                <a:latin typeface="Helvetica Neue"/>
                <a:ea typeface="Arial"/>
                <a:cs typeface="Arial"/>
              </a:defRPr>
            </a:pPr>
            <a:endParaRPr lang="en-US"/>
          </a:p>
        </c:txPr>
        <c:crossAx val="120865152"/>
        <c:crosses val="autoZero"/>
        <c:crossBetween val="between"/>
      </c:valAx>
      <c:spPr>
        <a:noFill/>
        <a:ln w="30462">
          <a:noFill/>
        </a:ln>
      </c:spPr>
    </c:plotArea>
    <c:plotVisOnly val="1"/>
    <c:dispBlanksAs val="gap"/>
  </c:chart>
  <c:spPr>
    <a:noFill/>
    <a:ln>
      <a:noFill/>
    </a:ln>
  </c:spPr>
  <c:txPr>
    <a:bodyPr/>
    <a:lstStyle/>
    <a:p>
      <a:pPr>
        <a:defRPr sz="1649" b="0" i="0" u="none" strike="noStrike" baseline="0">
          <a:solidFill>
            <a:schemeClr val="tx1"/>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drawing1.xml><?xml version="1.0" encoding="utf-8"?>
<c:userShapes xmlns:c="http://schemas.openxmlformats.org/drawingml/2006/chart">
  <cdr:relSizeAnchor xmlns:cdr="http://schemas.openxmlformats.org/drawingml/2006/chartDrawing">
    <cdr:from>
      <cdr:x>0.08306</cdr:x>
      <cdr:y>0.72221</cdr:y>
    </cdr:from>
    <cdr:to>
      <cdr:x>0.33416</cdr:x>
      <cdr:y>0.79789</cdr:y>
    </cdr:to>
    <cdr:sp macro="" textlink="">
      <cdr:nvSpPr>
        <cdr:cNvPr id="3" name="Rectangular Callout 2"/>
        <cdr:cNvSpPr/>
      </cdr:nvSpPr>
      <cdr:spPr>
        <a:xfrm xmlns:a="http://schemas.openxmlformats.org/drawingml/2006/main">
          <a:off x="1152977" y="3498916"/>
          <a:ext cx="3485583" cy="366631"/>
        </a:xfrm>
        <a:prstGeom xmlns:a="http://schemas.openxmlformats.org/drawingml/2006/main" prst="wedgeRectCallout">
          <a:avLst>
            <a:gd name="adj1" fmla="val -52675"/>
            <a:gd name="adj2" fmla="val 104291"/>
          </a:avLst>
        </a:prstGeom>
        <a:solidFill xmlns:a="http://schemas.openxmlformats.org/drawingml/2006/main">
          <a:schemeClr val="bg2"/>
        </a:solidFill>
        <a:ln xmlns:a="http://schemas.openxmlformats.org/drawingml/2006/main" w="28575" algn="ctr">
          <a:noFill/>
          <a:miter lim="800000"/>
          <a:headEnd/>
          <a:tailEnd/>
        </a:ln>
      </cdr:spPr>
      <cdr:txBody>
        <a:bodyPr xmlns:a="http://schemas.openxmlformats.org/drawingml/2006/main" wrap="square" lIns="137160" tIns="137160" rIns="137160" bIns="137160" anchor="ctr">
          <a:spAutoFit/>
        </a:bodyPr>
        <a:lstStyle xmlns:a="http://schemas.openxmlformats.org/drawingml/2006/main"/>
        <a:p xmlns:a="http://schemas.openxmlformats.org/drawingml/2006/main">
          <a:pPr marL="0" algn="ctr" defTabSz="1306220" rtl="0" eaLnBrk="0" latinLnBrk="0" hangingPunct="0">
            <a:buClr>
              <a:schemeClr val="bg1"/>
            </a:buClr>
            <a:buFont typeface="Wingdings" pitchFamily="2" charset="2"/>
            <a:buNone/>
          </a:pPr>
          <a:r>
            <a:rPr lang="en-US" sz="1400" b="1" kern="1200" dirty="0" smtClean="0">
              <a:solidFill>
                <a:schemeClr val="bg1"/>
              </a:solidFill>
              <a:latin typeface="Helvetica Neue"/>
              <a:ea typeface="+mn-ea"/>
              <a:cs typeface="+mn-cs"/>
            </a:rPr>
            <a:t>1933: $343 million</a:t>
          </a:r>
          <a:endParaRPr lang="en-US" sz="1400" b="1" kern="1200" dirty="0">
            <a:solidFill>
              <a:schemeClr val="bg1"/>
            </a:solidFill>
            <a:latin typeface="Helvetica Neue"/>
            <a:ea typeface="+mn-ea"/>
            <a:cs typeface="+mn-cs"/>
          </a:endParaRPr>
        </a:p>
      </cdr:txBody>
    </cdr:sp>
  </cdr:relSizeAnchor>
  <cdr:relSizeAnchor xmlns:cdr="http://schemas.openxmlformats.org/drawingml/2006/chartDrawing">
    <cdr:from>
      <cdr:x>0.35728</cdr:x>
      <cdr:y>0.07848</cdr:y>
    </cdr:from>
    <cdr:to>
      <cdr:x>0.72462</cdr:x>
      <cdr:y>0.15415</cdr:y>
    </cdr:to>
    <cdr:sp macro="" textlink="">
      <cdr:nvSpPr>
        <cdr:cNvPr id="4" name="Rectangular Callout 3"/>
        <cdr:cNvSpPr/>
      </cdr:nvSpPr>
      <cdr:spPr>
        <a:xfrm xmlns:a="http://schemas.openxmlformats.org/drawingml/2006/main">
          <a:off x="4959536" y="380194"/>
          <a:ext cx="5099139" cy="366631"/>
        </a:xfrm>
        <a:prstGeom xmlns:a="http://schemas.openxmlformats.org/drawingml/2006/main" prst="wedgeRectCallout">
          <a:avLst>
            <a:gd name="adj1" fmla="val 111364"/>
            <a:gd name="adj2" fmla="val 49685"/>
          </a:avLst>
        </a:prstGeom>
        <a:solidFill xmlns:a="http://schemas.openxmlformats.org/drawingml/2006/main">
          <a:schemeClr val="bg2"/>
        </a:solidFill>
        <a:ln xmlns:a="http://schemas.openxmlformats.org/drawingml/2006/main" w="28575" algn="ctr">
          <a:noFill/>
          <a:miter lim="800000"/>
          <a:headEnd/>
          <a:tailEnd/>
        </a:ln>
      </cdr:spPr>
      <cdr:txBody>
        <a:bodyPr xmlns:a="http://schemas.openxmlformats.org/drawingml/2006/main" wrap="square" lIns="137160" tIns="137160" rIns="137160" bIns="137160" anchor="ctr">
          <a:spAutoFit/>
        </a:bodyPr>
        <a:lstStyle xmlns:a="http://schemas.openxmlformats.org/drawingml/2006/main"/>
        <a:p xmlns:a="http://schemas.openxmlformats.org/drawingml/2006/main">
          <a:pPr marL="0" algn="ctr" defTabSz="1306220" rtl="0" eaLnBrk="0" latinLnBrk="0" hangingPunct="0">
            <a:buClr>
              <a:schemeClr val="bg1"/>
            </a:buClr>
            <a:buFont typeface="Wingdings" pitchFamily="2" charset="2"/>
            <a:buNone/>
          </a:pPr>
          <a:r>
            <a:rPr lang="en-US" sz="1400" b="1" kern="1200" dirty="0" smtClean="0">
              <a:solidFill>
                <a:schemeClr val="bg1"/>
              </a:solidFill>
              <a:latin typeface="Helvetica Neue"/>
              <a:ea typeface="+mn-ea"/>
              <a:cs typeface="+mn-cs"/>
            </a:rPr>
            <a:t>2011 (est.): $253 billion (770 times more than 1933)</a:t>
          </a:r>
          <a:endParaRPr lang="en-US" sz="1400" b="1" kern="1200" dirty="0">
            <a:solidFill>
              <a:schemeClr val="bg1"/>
            </a:solidFill>
            <a:latin typeface="Helvetica Neue"/>
            <a:ea typeface="+mn-ea"/>
            <a:cs typeface="+mn-cs"/>
          </a:endParaRPr>
        </a:p>
      </cdr:txBody>
    </cdr:sp>
  </cdr:relSizeAnchor>
  <cdr:relSizeAnchor xmlns:cdr="http://schemas.openxmlformats.org/drawingml/2006/chartDrawing">
    <cdr:from>
      <cdr:x>0.78364</cdr:x>
      <cdr:y>0.51176</cdr:y>
    </cdr:from>
    <cdr:to>
      <cdr:x>1</cdr:x>
      <cdr:y>0.79764</cdr:y>
    </cdr:to>
    <cdr:sp macro="" textlink="">
      <cdr:nvSpPr>
        <cdr:cNvPr id="5" name="AutoShape 14"/>
        <cdr:cNvSpPr>
          <a:spLocks xmlns:a="http://schemas.openxmlformats.org/drawingml/2006/main" noChangeArrowheads="1"/>
        </cdr:cNvSpPr>
      </cdr:nvSpPr>
      <cdr:spPr bwMode="blackWhite">
        <a:xfrm xmlns:a="http://schemas.openxmlformats.org/drawingml/2006/main">
          <a:off x="10877905" y="2479340"/>
          <a:ext cx="3003348" cy="1384995"/>
        </a:xfrm>
        <a:prstGeom xmlns:a="http://schemas.openxmlformats.org/drawingml/2006/main" prst="wedgeRectCallout">
          <a:avLst>
            <a:gd name="adj1" fmla="val 15021"/>
            <a:gd name="adj2" fmla="val -143764"/>
          </a:avLst>
        </a:prstGeom>
        <a:solidFill xmlns:a="http://schemas.openxmlformats.org/drawingml/2006/main">
          <a:schemeClr val="bg2"/>
        </a:solidFill>
        <a:ln xmlns:a="http://schemas.openxmlformats.org/drawingml/2006/main" w="28575" algn="ctr">
          <a:noFill/>
          <a:miter lim="800000"/>
          <a:headEnd/>
          <a:tailEnd/>
        </a:ln>
      </cdr:spPr>
      <cdr:txBody>
        <a:bodyPr xmlns:a="http://schemas.openxmlformats.org/drawingml/2006/main" wrap="square" lIns="137160" tIns="137160" rIns="137160" bIns="137160" anchor="ctr">
          <a:spAutoFit/>
        </a:bodyP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marL="0" algn="ctr" defTabSz="1306220" rtl="0" eaLnBrk="0" latinLnBrk="0" hangingPunct="0">
            <a:lnSpc>
              <a:spcPct val="90000"/>
            </a:lnSpc>
            <a:spcBef>
              <a:spcPct val="50000"/>
            </a:spcBef>
            <a:buClr>
              <a:schemeClr val="bg1"/>
            </a:buClr>
            <a:buFont typeface="Wingdings" pitchFamily="2" charset="2"/>
            <a:buNone/>
          </a:pPr>
          <a:r>
            <a:rPr lang="en-US" sz="2000" b="1" kern="1200" dirty="0" smtClean="0">
              <a:solidFill>
                <a:schemeClr val="bg1"/>
              </a:solidFill>
              <a:latin typeface="Helvetica Neue"/>
              <a:ea typeface="+mn-ea"/>
              <a:cs typeface="+mn-cs"/>
            </a:rPr>
            <a:t>A clear flattening of tort cost has occurred in recent years after 7 decades of increases</a:t>
          </a:r>
          <a:endParaRPr lang="en-US" sz="2000" b="1" kern="1200" dirty="0">
            <a:solidFill>
              <a:schemeClr val="bg1"/>
            </a:solidFill>
            <a:latin typeface="Helvetica Neue"/>
            <a:ea typeface="+mn-ea"/>
            <a:cs typeface="+mn-cs"/>
          </a:endParaRPr>
        </a:p>
      </cdr:txBody>
    </cdr:sp>
  </cdr:relSizeAnchor>
  <cdr:relSizeAnchor xmlns:cdr="http://schemas.openxmlformats.org/drawingml/2006/chartDrawing">
    <cdr:from>
      <cdr:x>0.425</cdr:x>
      <cdr:y>0.32078</cdr:y>
    </cdr:from>
    <cdr:to>
      <cdr:x>0.89878</cdr:x>
      <cdr:y>0.51124</cdr:y>
    </cdr:to>
    <cdr:sp macro="" textlink="">
      <cdr:nvSpPr>
        <cdr:cNvPr id="6" name="Left Brace 5"/>
        <cdr:cNvSpPr/>
      </cdr:nvSpPr>
      <cdr:spPr>
        <a:xfrm xmlns:a="http://schemas.openxmlformats.org/drawingml/2006/main" rot="14232110" flipH="1">
          <a:off x="8726546" y="-1272886"/>
          <a:ext cx="922725" cy="6576705"/>
        </a:xfrm>
        <a:prstGeom xmlns:a="http://schemas.openxmlformats.org/drawingml/2006/main" prst="leftBrace">
          <a:avLst/>
        </a:prstGeom>
        <a:noFill xmlns:a="http://schemas.openxmlformats.org/drawingml/2006/main"/>
        <a:ln xmlns:a="http://schemas.openxmlformats.org/drawingml/2006/main" w="25400" cap="rnd" cmpd="sng" algn="ctr">
          <a:solidFill>
            <a:srgbClr val="FF6801"/>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Verdana"/>
            </a:defRPr>
          </a:lvl1pPr>
          <a:lvl2pPr marL="457200" indent="0">
            <a:defRPr sz="1100">
              <a:solidFill>
                <a:srgbClr val="000000"/>
              </a:solidFill>
              <a:latin typeface="Verdana"/>
            </a:defRPr>
          </a:lvl2pPr>
          <a:lvl3pPr marL="914400" indent="0">
            <a:defRPr sz="1100">
              <a:solidFill>
                <a:srgbClr val="000000"/>
              </a:solidFill>
              <a:latin typeface="Verdana"/>
            </a:defRPr>
          </a:lvl3pPr>
          <a:lvl4pPr marL="1371600" indent="0">
            <a:defRPr sz="1100">
              <a:solidFill>
                <a:srgbClr val="000000"/>
              </a:solidFill>
              <a:latin typeface="Verdana"/>
            </a:defRPr>
          </a:lvl4pPr>
          <a:lvl5pPr marL="1828800" indent="0">
            <a:defRPr sz="1100">
              <a:solidFill>
                <a:srgbClr val="000000"/>
              </a:solidFill>
              <a:latin typeface="Verdana"/>
            </a:defRPr>
          </a:lvl5pPr>
          <a:lvl6pPr marL="2286000" indent="0">
            <a:defRPr sz="1100">
              <a:solidFill>
                <a:srgbClr val="000000"/>
              </a:solidFill>
              <a:latin typeface="Verdana"/>
            </a:defRPr>
          </a:lvl6pPr>
          <a:lvl7pPr marL="2743200" indent="0">
            <a:defRPr sz="1100">
              <a:solidFill>
                <a:srgbClr val="000000"/>
              </a:solidFill>
              <a:latin typeface="Verdana"/>
            </a:defRPr>
          </a:lvl7pPr>
          <a:lvl8pPr marL="3200400" indent="0">
            <a:defRPr sz="1100">
              <a:solidFill>
                <a:srgbClr val="000000"/>
              </a:solidFill>
              <a:latin typeface="Verdana"/>
            </a:defRPr>
          </a:lvl8pPr>
          <a:lvl9pPr marL="3657600" indent="0">
            <a:defRPr sz="1100">
              <a:solidFill>
                <a:srgbClr val="000000"/>
              </a:solidFill>
              <a:latin typeface="Verdana"/>
            </a:defRPr>
          </a:lvl9pPr>
        </a:lstStyle>
        <a:p xmlns:a="http://schemas.openxmlformats.org/drawingml/2006/main">
          <a:endParaRPr lang="en-US" dirty="0">
            <a:solidFill>
              <a:schemeClr val="tx1"/>
            </a:solidFill>
          </a:endParaRPr>
        </a:p>
      </cdr:txBody>
    </cdr:sp>
  </cdr:relSizeAnchor>
  <cdr:relSizeAnchor xmlns:cdr="http://schemas.openxmlformats.org/drawingml/2006/chartDrawing">
    <cdr:from>
      <cdr:x>0.4975</cdr:x>
      <cdr:y>0.29651</cdr:y>
    </cdr:from>
    <cdr:to>
      <cdr:x>0.74248</cdr:x>
      <cdr:y>0.49577</cdr:y>
    </cdr:to>
    <cdr:sp macro="" textlink="">
      <cdr:nvSpPr>
        <cdr:cNvPr id="7" name="TextBox 6"/>
        <cdr:cNvSpPr txBox="1"/>
      </cdr:nvSpPr>
      <cdr:spPr>
        <a:xfrm xmlns:a="http://schemas.openxmlformats.org/drawingml/2006/main" rot="19616999">
          <a:off x="6905960" y="1436495"/>
          <a:ext cx="3400629" cy="9653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latin typeface="Helvetica Neue"/>
            </a:rPr>
            <a:t>The Tort Era 1945-2000</a:t>
          </a:r>
          <a:endParaRPr lang="en-US" sz="1800" b="1" dirty="0">
            <a:latin typeface="Helvetica Neue"/>
          </a:endParaRPr>
        </a:p>
      </cdr:txBody>
    </cdr:sp>
  </cdr:relSizeAnchor>
  <cdr:relSizeAnchor xmlns:cdr="http://schemas.openxmlformats.org/drawingml/2006/chartDrawing">
    <cdr:from>
      <cdr:x>0.12036</cdr:x>
      <cdr:y>0.23937</cdr:y>
    </cdr:from>
    <cdr:to>
      <cdr:x>0.36341</cdr:x>
      <cdr:y>0.63959</cdr:y>
    </cdr:to>
    <cdr:sp macro="" textlink="">
      <cdr:nvSpPr>
        <cdr:cNvPr id="9" name="AutoShape 7"/>
        <cdr:cNvSpPr>
          <a:spLocks xmlns:a="http://schemas.openxmlformats.org/drawingml/2006/main" noChangeArrowheads="1"/>
        </cdr:cNvSpPr>
      </cdr:nvSpPr>
      <cdr:spPr bwMode="blackWhite">
        <a:xfrm xmlns:a="http://schemas.openxmlformats.org/drawingml/2006/main">
          <a:off x="1670795" y="1159663"/>
          <a:ext cx="3373792" cy="1938992"/>
        </a:xfrm>
        <a:prstGeom xmlns:a="http://schemas.openxmlformats.org/drawingml/2006/main" prst="wedgeRectCallout">
          <a:avLst>
            <a:gd name="adj1" fmla="val 150518"/>
            <a:gd name="adj2" fmla="val 16447"/>
          </a:avLst>
        </a:prstGeom>
        <a:solidFill xmlns:a="http://schemas.openxmlformats.org/drawingml/2006/main">
          <a:schemeClr val="accent4"/>
        </a:solidFill>
        <a:ln xmlns:a="http://schemas.openxmlformats.org/drawingml/2006/main" w="28575" algn="ctr">
          <a:noFill/>
          <a:miter lim="800000"/>
          <a:headEnd/>
          <a:tailEnd/>
        </a:ln>
      </cdr:spPr>
      <cdr:txBody>
        <a:bodyPr xmlns:a="http://schemas.openxmlformats.org/drawingml/2006/main" wrap="square" lIns="137160" tIns="137160" rIns="137160" bIns="137160" anchor="ctr">
          <a:spAutoFit/>
        </a:bodyP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marL="0" algn="ctr" defTabSz="1306220" rtl="0" eaLnBrk="0" latinLnBrk="0" hangingPunct="0">
            <a:lnSpc>
              <a:spcPct val="90000"/>
            </a:lnSpc>
            <a:spcBef>
              <a:spcPct val="50000"/>
            </a:spcBef>
            <a:buClr>
              <a:schemeClr val="bg1"/>
            </a:buClr>
            <a:buFont typeface="Wingdings" pitchFamily="2" charset="2"/>
            <a:buNone/>
            <a:defRPr/>
          </a:pPr>
          <a:r>
            <a:rPr lang="en-US" sz="2000" b="1" kern="1200" dirty="0" smtClean="0">
              <a:solidFill>
                <a:schemeClr val="bg1"/>
              </a:solidFill>
              <a:latin typeface="Helvetica Neue"/>
              <a:ea typeface="+mn-ea"/>
              <a:cs typeface="+mn-cs"/>
            </a:rPr>
            <a:t>Claims that occurred in the “Tort Era” can and still do flare up and adversely impact insurers today, decades later</a:t>
          </a:r>
          <a:endParaRPr lang="en-US" sz="2000" b="1" kern="1200" dirty="0">
            <a:solidFill>
              <a:schemeClr val="bg1"/>
            </a:solidFill>
            <a:latin typeface="Helvetica Neue"/>
            <a:ea typeface="+mn-ea"/>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B23FCE5-F211-460E-837D-FF4248F7AE1B}" type="datetimeFigureOut">
              <a:rPr lang="en-US" smtClean="0"/>
              <a:pPr/>
              <a:t>7/31/2013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FA5FEA7-5932-460B-BD65-3DC408DD7F6B}" type="slidenum">
              <a:rPr lang="en-US" smtClean="0"/>
              <a:pPr/>
              <a:t>‹#›</a:t>
            </a:fld>
            <a:endParaRPr lang="en-US"/>
          </a:p>
        </p:txBody>
      </p:sp>
    </p:spTree>
    <p:extLst>
      <p:ext uri="{BB962C8B-B14F-4D97-AF65-F5344CB8AC3E}">
        <p14:creationId xmlns="" xmlns:p14="http://schemas.microsoft.com/office/powerpoint/2010/main" val="2031359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7FCA3B3-BFD7-490B-9040-2067FF84B8F7}" type="datetimeFigureOut">
              <a:rPr lang="en-US" smtClean="0"/>
              <a:pPr/>
              <a:t>7/31/2013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2F08252-5DE8-4C0B-9550-EAB101427B45}" type="slidenum">
              <a:rPr lang="en-US" smtClean="0"/>
              <a:pPr/>
              <a:t>‹#›</a:t>
            </a:fld>
            <a:endParaRPr lang="en-US"/>
          </a:p>
        </p:txBody>
      </p:sp>
    </p:spTree>
    <p:extLst>
      <p:ext uri="{BB962C8B-B14F-4D97-AF65-F5344CB8AC3E}">
        <p14:creationId xmlns="" xmlns:p14="http://schemas.microsoft.com/office/powerpoint/2010/main" val="412487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53727" y="9046679"/>
            <a:ext cx="706130" cy="248133"/>
          </a:xfrm>
        </p:spPr>
        <p:txBody>
          <a:bodyPr/>
          <a:lstStyle/>
          <a:p>
            <a:pPr>
              <a:defRPr/>
            </a:pPr>
            <a:fld id="{3A6B90E8-B186-4EE7-9831-1401031F6C6C}" type="slidenum">
              <a:rPr lang="en-US" smtClean="0">
                <a:solidFill>
                  <a:srgbClr val="000000"/>
                </a:solidFill>
              </a:rPr>
              <a:pPr>
                <a:defRPr/>
              </a:pPr>
              <a:t>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53727" y="9046826"/>
            <a:ext cx="706129" cy="247988"/>
          </a:xfrm>
        </p:spPr>
        <p:txBody>
          <a:bodyPr/>
          <a:lstStyle/>
          <a:p>
            <a:pPr>
              <a:defRPr/>
            </a:pPr>
            <a:fld id="{205DA8A8-5777-4FA2-8084-FB24BA0FA918}" type="slidenum">
              <a:rPr lang="en-US" smtClean="0">
                <a:solidFill>
                  <a:srgbClr val="000000"/>
                </a:solidFill>
              </a:rPr>
              <a:pPr>
                <a:defRPr/>
              </a:pPr>
              <a:t>15</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53727" y="9046680"/>
            <a:ext cx="706130" cy="248133"/>
          </a:xfrm>
        </p:spPr>
        <p:txBody>
          <a:bodyPr/>
          <a:lstStyle/>
          <a:p>
            <a:fld id="{076349CA-7964-46F8-9AF2-4ABE1A925F7D}"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53727" y="9046679"/>
            <a:ext cx="706130" cy="248133"/>
          </a:xfrm>
        </p:spPr>
        <p:txBody>
          <a:bodyPr/>
          <a:lstStyle/>
          <a:p>
            <a:pPr>
              <a:defRPr/>
            </a:pPr>
            <a:fld id="{3A6B90E8-B186-4EE7-9831-1401031F6C6C}" type="slidenum">
              <a:rPr lang="en-US" smtClean="0">
                <a:solidFill>
                  <a:srgbClr val="000000"/>
                </a:solidFill>
              </a:rPr>
              <a:pPr>
                <a:defRPr/>
              </a:pPr>
              <a:t>19</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53727" y="9046826"/>
            <a:ext cx="706129" cy="247988"/>
          </a:xfrm>
        </p:spPr>
        <p:txBody>
          <a:bodyPr/>
          <a:lstStyle/>
          <a:p>
            <a:pPr>
              <a:defRPr/>
            </a:pPr>
            <a:fld id="{205DA8A8-5777-4FA2-8084-FB24BA0FA918}" type="slidenum">
              <a:rPr lang="en-US" smtClean="0">
                <a:solidFill>
                  <a:srgbClr val="000000"/>
                </a:solidFill>
              </a:rPr>
              <a:pPr>
                <a:defRPr/>
              </a:pPr>
              <a:t>20</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08252-5DE8-4C0B-9550-EAB101427B45}" type="slidenum">
              <a:rPr lang="en-US" smtClean="0"/>
              <a:pPr/>
              <a:t>25</a:t>
            </a:fld>
            <a:endParaRPr lang="en-US"/>
          </a:p>
        </p:txBody>
      </p:sp>
    </p:spTree>
    <p:extLst>
      <p:ext uri="{BB962C8B-B14F-4D97-AF65-F5344CB8AC3E}">
        <p14:creationId xmlns="" xmlns:p14="http://schemas.microsoft.com/office/powerpoint/2010/main" val="70326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08252-5DE8-4C0B-9550-EAB101427B45}" type="slidenum">
              <a:rPr lang="en-US" smtClean="0"/>
              <a:pPr/>
              <a:t>26</a:t>
            </a:fld>
            <a:endParaRPr lang="en-US"/>
          </a:p>
        </p:txBody>
      </p:sp>
    </p:spTree>
    <p:extLst>
      <p:ext uri="{BB962C8B-B14F-4D97-AF65-F5344CB8AC3E}">
        <p14:creationId xmlns="" xmlns:p14="http://schemas.microsoft.com/office/powerpoint/2010/main" val="70326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53727" y="9046679"/>
            <a:ext cx="706130" cy="248133"/>
          </a:xfrm>
        </p:spPr>
        <p:txBody>
          <a:bodyPr/>
          <a:lstStyle/>
          <a:p>
            <a:pPr>
              <a:defRPr/>
            </a:pPr>
            <a:fld id="{3A6B90E8-B186-4EE7-9831-1401031F6C6C}" type="slidenum">
              <a:rPr lang="en-US" smtClean="0">
                <a:solidFill>
                  <a:srgbClr val="000000"/>
                </a:solidFill>
              </a:rPr>
              <a:pPr>
                <a:defRPr/>
              </a:pPr>
              <a:t>28</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endParaRPr lang="en-US" sz="24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53728" y="9046681"/>
            <a:ext cx="706130" cy="248133"/>
          </a:xfrm>
        </p:spPr>
        <p:txBody>
          <a:bodyPr/>
          <a:lstStyle/>
          <a:p>
            <a:pPr>
              <a:defRPr/>
            </a:pPr>
            <a:fld id="{13477895-592F-4D1B-9D08-B8F915A07ED7}" type="slidenum">
              <a:rPr lang="en-US" smtClean="0">
                <a:solidFill>
                  <a:srgbClr val="000000"/>
                </a:solidFill>
              </a:rPr>
              <a:pPr>
                <a:defRPr/>
              </a:pPr>
              <a:t>30</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406400" y="696913"/>
            <a:ext cx="6199188" cy="3486150"/>
          </a:xfrm>
          <a:ln w="12700"/>
        </p:spPr>
      </p:sp>
      <p:sp>
        <p:nvSpPr>
          <p:cNvPr id="217092" name="Notes Placeholder 2"/>
          <p:cNvSpPr>
            <a:spLocks noGrp="1"/>
          </p:cNvSpPr>
          <p:nvPr>
            <p:ph type="body" idx="1"/>
          </p:nvPr>
        </p:nvSpPr>
        <p:spPr>
          <a:xfrm>
            <a:off x="701361" y="4416110"/>
            <a:ext cx="5607684" cy="4182425"/>
          </a:xfrm>
          <a:noFill/>
          <a:ln/>
        </p:spPr>
        <p:txBody>
          <a:bodyPr lIns="90837" tIns="45418" rIns="90837" bIns="45418"/>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53728" y="9046681"/>
            <a:ext cx="706130" cy="248133"/>
          </a:xfrm>
        </p:spPr>
        <p:txBody>
          <a:bodyPr/>
          <a:lstStyle/>
          <a:p>
            <a:pPr>
              <a:defRPr/>
            </a:pPr>
            <a:fld id="{CA22429F-497C-4787-B0C5-F4E8A801F656}" type="slidenum">
              <a:rPr lang="en-US" smtClean="0">
                <a:solidFill>
                  <a:srgbClr val="000000"/>
                </a:solidFill>
              </a:rPr>
              <a:pPr>
                <a:defRPr/>
              </a:pPr>
              <a:t>31</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406400" y="696913"/>
            <a:ext cx="6199188" cy="3486150"/>
          </a:xfrm>
          <a:ln w="12700"/>
        </p:spPr>
      </p:sp>
      <p:sp>
        <p:nvSpPr>
          <p:cNvPr id="218116" name="Notes Placeholder 2"/>
          <p:cNvSpPr>
            <a:spLocks noGrp="1"/>
          </p:cNvSpPr>
          <p:nvPr>
            <p:ph type="body" idx="1"/>
          </p:nvPr>
        </p:nvSpPr>
        <p:spPr>
          <a:xfrm>
            <a:off x="701361" y="4416110"/>
            <a:ext cx="5607684" cy="4182425"/>
          </a:xfrm>
          <a:noFill/>
          <a:ln/>
        </p:spPr>
        <p:txBody>
          <a:bodyPr lIns="90837" tIns="45418" rIns="90837" bIns="45418"/>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53727" y="9046679"/>
            <a:ext cx="706130" cy="248133"/>
          </a:xfrm>
        </p:spPr>
        <p:txBody>
          <a:bodyPr/>
          <a:lstStyle/>
          <a:p>
            <a:pPr>
              <a:defRPr/>
            </a:pPr>
            <a:fld id="{3A6B90E8-B186-4EE7-9831-1401031F6C6C}" type="slidenum">
              <a:rPr lang="en-US" smtClean="0">
                <a:solidFill>
                  <a:srgbClr val="000000"/>
                </a:solidFill>
              </a:rPr>
              <a:pPr>
                <a:defRPr/>
              </a:pPr>
              <a:t>32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409575" y="700088"/>
            <a:ext cx="6191250" cy="3482975"/>
          </a:xfrm>
          <a:solidFill>
            <a:srgbClr val="FFFFFF"/>
          </a:solidFill>
          <a:ln/>
        </p:spPr>
      </p:sp>
      <p:sp>
        <p:nvSpPr>
          <p:cNvPr id="202755" name="Rectangle 3"/>
          <p:cNvSpPr>
            <a:spLocks noGrp="1" noChangeArrowheads="1"/>
          </p:cNvSpPr>
          <p:nvPr>
            <p:ph type="body" idx="1"/>
          </p:nvPr>
        </p:nvSpPr>
        <p:spPr>
          <a:xfrm>
            <a:off x="903337" y="4416109"/>
            <a:ext cx="5198957" cy="4179247"/>
          </a:xfrm>
          <a:solidFill>
            <a:srgbClr val="FFFFFF"/>
          </a:solidFill>
          <a:ln>
            <a:solidFill>
              <a:srgbClr val="000000"/>
            </a:solid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409575" y="700088"/>
            <a:ext cx="6191250" cy="3482975"/>
          </a:xfrm>
          <a:solidFill>
            <a:srgbClr val="FFFFFF"/>
          </a:solidFill>
          <a:ln/>
        </p:spPr>
      </p:sp>
      <p:sp>
        <p:nvSpPr>
          <p:cNvPr id="202755" name="Rectangle 3"/>
          <p:cNvSpPr>
            <a:spLocks noGrp="1" noChangeArrowheads="1"/>
          </p:cNvSpPr>
          <p:nvPr>
            <p:ph type="body" idx="1"/>
          </p:nvPr>
        </p:nvSpPr>
        <p:spPr>
          <a:xfrm>
            <a:off x="903337" y="4416109"/>
            <a:ext cx="5198957" cy="4179247"/>
          </a:xfrm>
          <a:solidFill>
            <a:srgbClr val="FFFFFF"/>
          </a:solidFill>
          <a:ln>
            <a:solidFill>
              <a:srgbClr val="000000"/>
            </a:solid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409575" y="700088"/>
            <a:ext cx="6191250" cy="3482975"/>
          </a:xfrm>
          <a:solidFill>
            <a:srgbClr val="FFFFFF"/>
          </a:solidFill>
          <a:ln/>
        </p:spPr>
      </p:sp>
      <p:sp>
        <p:nvSpPr>
          <p:cNvPr id="202755" name="Rectangle 3"/>
          <p:cNvSpPr>
            <a:spLocks noGrp="1" noChangeArrowheads="1"/>
          </p:cNvSpPr>
          <p:nvPr>
            <p:ph type="body" idx="1"/>
          </p:nvPr>
        </p:nvSpPr>
        <p:spPr>
          <a:xfrm>
            <a:off x="903337" y="4416109"/>
            <a:ext cx="5198957" cy="4179247"/>
          </a:xfrm>
          <a:solidFill>
            <a:srgbClr val="FFFFFF"/>
          </a:solidFill>
          <a:ln>
            <a:solidFill>
              <a:srgbClr val="000000"/>
            </a:solid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409575" y="700088"/>
            <a:ext cx="6191250" cy="3482975"/>
          </a:xfrm>
          <a:solidFill>
            <a:srgbClr val="FFFFFF"/>
          </a:solidFill>
          <a:ln/>
        </p:spPr>
      </p:sp>
      <p:sp>
        <p:nvSpPr>
          <p:cNvPr id="202755" name="Rectangle 3"/>
          <p:cNvSpPr>
            <a:spLocks noGrp="1" noChangeArrowheads="1"/>
          </p:cNvSpPr>
          <p:nvPr>
            <p:ph type="body" idx="1"/>
          </p:nvPr>
        </p:nvSpPr>
        <p:spPr>
          <a:xfrm>
            <a:off x="903337" y="4416109"/>
            <a:ext cx="5198957" cy="4179247"/>
          </a:xfrm>
          <a:solidFill>
            <a:srgbClr val="FFFFFF"/>
          </a:solidFill>
          <a:ln>
            <a:solidFill>
              <a:srgbClr val="000000"/>
            </a:solid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409575" y="700088"/>
            <a:ext cx="6191250" cy="3482975"/>
          </a:xfrm>
          <a:solidFill>
            <a:srgbClr val="FFFFFF"/>
          </a:solidFill>
          <a:ln/>
        </p:spPr>
      </p:sp>
      <p:sp>
        <p:nvSpPr>
          <p:cNvPr id="202755" name="Rectangle 3"/>
          <p:cNvSpPr>
            <a:spLocks noGrp="1" noChangeArrowheads="1"/>
          </p:cNvSpPr>
          <p:nvPr>
            <p:ph type="body" idx="1"/>
          </p:nvPr>
        </p:nvSpPr>
        <p:spPr>
          <a:xfrm>
            <a:off x="903337" y="4416109"/>
            <a:ext cx="5198957" cy="4179247"/>
          </a:xfrm>
          <a:solidFill>
            <a:srgbClr val="FFFFFF"/>
          </a:solidFill>
          <a:ln>
            <a:solidFill>
              <a:srgbClr val="000000"/>
            </a:solid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409575" y="700088"/>
            <a:ext cx="6191250" cy="3482975"/>
          </a:xfrm>
          <a:solidFill>
            <a:srgbClr val="FFFFFF"/>
          </a:solidFill>
          <a:ln/>
        </p:spPr>
      </p:sp>
      <p:sp>
        <p:nvSpPr>
          <p:cNvPr id="198659" name="Rectangle 3"/>
          <p:cNvSpPr>
            <a:spLocks noGrp="1" noChangeArrowheads="1"/>
          </p:cNvSpPr>
          <p:nvPr>
            <p:ph type="body" idx="1"/>
          </p:nvPr>
        </p:nvSpPr>
        <p:spPr>
          <a:xfrm>
            <a:off x="903337" y="4416109"/>
            <a:ext cx="5198957" cy="4179247"/>
          </a:xfrm>
          <a:solidFill>
            <a:srgbClr val="FFFFFF"/>
          </a:solidFill>
          <a:ln>
            <a:solidFill>
              <a:srgbClr val="000000"/>
            </a:solid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53727" y="9046679"/>
            <a:ext cx="706130" cy="248133"/>
          </a:xfrm>
        </p:spPr>
        <p:txBody>
          <a:bodyPr/>
          <a:lstStyle/>
          <a:p>
            <a:pPr>
              <a:defRPr/>
            </a:pPr>
            <a:fld id="{3A6B90E8-B186-4EE7-9831-1401031F6C6C}" type="slidenum">
              <a:rPr lang="en-US" smtClean="0">
                <a:solidFill>
                  <a:srgbClr val="000000"/>
                </a:solidFill>
              </a:rPr>
              <a:pPr>
                <a:defRPr/>
              </a:pPr>
              <a:t>39</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53059" y="9044532"/>
            <a:ext cx="707531" cy="250282"/>
          </a:xfrm>
          <a:prstGeom prst="rect">
            <a:avLst/>
          </a:prstGeom>
          <a:noFill/>
          <a:ln w="9525">
            <a:noFill/>
            <a:miter lim="800000"/>
            <a:headEnd/>
            <a:tailEnd/>
          </a:ln>
        </p:spPr>
        <p:txBody>
          <a:bodyPr lIns="45955" tIns="46567" rIns="45955" bIns="46567" anchor="b">
            <a:spAutoFit/>
          </a:bodyPr>
          <a:lstStyle/>
          <a:p>
            <a:pPr algn="ctr" defTabSz="931645"/>
            <a:fld id="{37408F01-780E-4886-93F5-C78D10FDAB23}" type="slidenum">
              <a:rPr lang="en-US" sz="1000"/>
              <a:pPr algn="ctr" defTabSz="931645"/>
              <a:t>41</a:t>
            </a:fld>
            <a:endParaRPr lang="en-US" sz="1000"/>
          </a:p>
        </p:txBody>
      </p:sp>
      <p:sp>
        <p:nvSpPr>
          <p:cNvPr id="94211" name="Rectangle 2"/>
          <p:cNvSpPr>
            <a:spLocks noGrp="1" noRot="1" noChangeAspect="1" noChangeArrowheads="1" noTextEdit="1"/>
          </p:cNvSpPr>
          <p:nvPr>
            <p:ph type="sldImg"/>
          </p:nvPr>
        </p:nvSpPr>
        <p:spPr>
          <a:xfrm>
            <a:off x="796925" y="581025"/>
            <a:ext cx="5416550" cy="3046413"/>
          </a:xfrm>
          <a:ln/>
        </p:spPr>
      </p:sp>
      <p:sp>
        <p:nvSpPr>
          <p:cNvPr id="94212" name="Rectangle 3"/>
          <p:cNvSpPr>
            <a:spLocks noGrp="1" noChangeArrowheads="1"/>
          </p:cNvSpPr>
          <p:nvPr>
            <p:ph type="body" idx="1"/>
          </p:nvPr>
        </p:nvSpPr>
        <p:spPr>
          <a:noFill/>
          <a:ln/>
        </p:spPr>
        <p:txBody>
          <a:bodyPr lIns="46202" tIns="46202" rIns="46202" bIns="46202"/>
          <a:lstStyle/>
          <a:p>
            <a:endParaRPr lang="en-US" sz="24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54680" y="9044400"/>
            <a:ext cx="704286" cy="250413"/>
          </a:xfrm>
          <a:prstGeom prst="rect">
            <a:avLst/>
          </a:prstGeom>
          <a:noFill/>
          <a:ln w="9525">
            <a:noFill/>
            <a:miter lim="800000"/>
            <a:headEnd/>
            <a:tailEnd/>
          </a:ln>
        </p:spPr>
        <p:txBody>
          <a:bodyPr lIns="46019" tIns="46632" rIns="46019" bIns="46632" anchor="b">
            <a:spAutoFit/>
          </a:bodyPr>
          <a:lstStyle/>
          <a:p>
            <a:pPr algn="ctr" defTabSz="933236"/>
            <a:fld id="{47C89156-2F8B-41D7-B79C-F708654623FD}" type="slidenum">
              <a:rPr lang="en-US" sz="1000"/>
              <a:pPr algn="ctr" defTabSz="933236"/>
              <a:t>44</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98" tIns="46198" rIns="46198" bIns="46198"/>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5951" y="9044410"/>
            <a:ext cx="701675" cy="250403"/>
          </a:xfrm>
          <a:prstGeom prst="rect">
            <a:avLst/>
          </a:prstGeom>
          <a:noFill/>
          <a:ln w="9525">
            <a:noFill/>
            <a:miter lim="800000"/>
            <a:headEnd/>
            <a:tailEnd/>
          </a:ln>
        </p:spPr>
        <p:txBody>
          <a:bodyPr lIns="46014" tIns="46627" rIns="46014" bIns="46627" anchor="b">
            <a:spAutoFit/>
          </a:bodyPr>
          <a:lstStyle/>
          <a:p>
            <a:pPr algn="ctr" defTabSz="931743"/>
            <a:fld id="{68D79A82-C6A8-435D-975A-0BA087ED921A}" type="slidenum">
              <a:rPr lang="en-US" sz="1000"/>
              <a:pPr algn="ctr" defTabSz="931743"/>
              <a:t>45</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93" tIns="46193" rIns="46193" bIns="46193"/>
          <a:lstStyle/>
          <a:p>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46</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53727" y="9044529"/>
            <a:ext cx="706130" cy="250282"/>
          </a:xfrm>
          <a:prstGeom prst="rect">
            <a:avLst/>
          </a:prstGeom>
          <a:noFill/>
          <a:ln w="9525">
            <a:noFill/>
            <a:miter lim="800000"/>
            <a:headEnd/>
            <a:tailEnd/>
          </a:ln>
        </p:spPr>
        <p:txBody>
          <a:bodyPr lIns="45955" tIns="46567" rIns="45955" bIns="46567" anchor="b">
            <a:spAutoFit/>
          </a:bodyPr>
          <a:lstStyle/>
          <a:p>
            <a:pPr algn="ctr" defTabSz="931645"/>
            <a:fld id="{8CF14289-BFB6-4620-B50D-5080FC444261}" type="slidenum">
              <a:rPr lang="en-US" sz="1000"/>
              <a:pPr algn="ctr" defTabSz="931645"/>
              <a:t>47</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53727" y="9046679"/>
            <a:ext cx="706130" cy="248133"/>
          </a:xfrm>
        </p:spPr>
        <p:txBody>
          <a:bodyPr/>
          <a:lstStyle/>
          <a:p>
            <a:pPr>
              <a:defRPr/>
            </a:pPr>
            <a:fld id="{E19C0DC3-26A5-407B-8D6A-47AD70A3790E}" type="slidenum">
              <a:rPr lang="en-US" smtClean="0"/>
              <a:pPr>
                <a:defRPr/>
              </a:pPr>
              <a:t>48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53727" y="9044529"/>
            <a:ext cx="706130" cy="250282"/>
          </a:xfrm>
          <a:prstGeom prst="rect">
            <a:avLst/>
          </a:prstGeom>
          <a:noFill/>
          <a:ln w="9525">
            <a:noFill/>
            <a:miter lim="800000"/>
            <a:headEnd/>
            <a:tailEnd/>
          </a:ln>
        </p:spPr>
        <p:txBody>
          <a:bodyPr lIns="45955" tIns="46567" rIns="45955" bIns="46567" anchor="b">
            <a:spAutoFit/>
          </a:bodyPr>
          <a:lstStyle/>
          <a:p>
            <a:pPr algn="ctr" defTabSz="931645"/>
            <a:fld id="{8CF14289-BFB6-4620-B50D-5080FC444261}" type="slidenum">
              <a:rPr lang="en-US" sz="1000"/>
              <a:pPr algn="ctr" defTabSz="931645"/>
              <a:t>49</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53727" y="9046679"/>
            <a:ext cx="706130" cy="248133"/>
          </a:xfrm>
        </p:spPr>
        <p:txBody>
          <a:bodyPr/>
          <a:lstStyle/>
          <a:p>
            <a:pPr>
              <a:defRPr/>
            </a:pPr>
            <a:fld id="{3A6B90E8-B186-4EE7-9831-1401031F6C6C}" type="slidenum">
              <a:rPr lang="en-US" smtClean="0">
                <a:solidFill>
                  <a:srgbClr val="000000"/>
                </a:solidFill>
              </a:rPr>
              <a:pPr>
                <a:defRPr/>
              </a:pPr>
              <a:t>6</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53059" y="9044532"/>
            <a:ext cx="707531" cy="250282"/>
          </a:xfrm>
          <a:prstGeom prst="rect">
            <a:avLst/>
          </a:prstGeom>
          <a:noFill/>
          <a:ln w="9525">
            <a:noFill/>
            <a:miter lim="800000"/>
            <a:headEnd/>
            <a:tailEnd/>
          </a:ln>
        </p:spPr>
        <p:txBody>
          <a:bodyPr lIns="45955" tIns="46567" rIns="45955" bIns="46567" anchor="b">
            <a:spAutoFit/>
          </a:bodyPr>
          <a:lstStyle/>
          <a:p>
            <a:pPr algn="ctr" defTabSz="931645"/>
            <a:fld id="{37408F01-780E-4886-93F5-C78D10FDAB23}" type="slidenum">
              <a:rPr lang="en-US" sz="1000"/>
              <a:pPr algn="ctr" defTabSz="931645"/>
              <a:t>50</a:t>
            </a:fld>
            <a:endParaRPr lang="en-US" sz="1000"/>
          </a:p>
        </p:txBody>
      </p:sp>
      <p:sp>
        <p:nvSpPr>
          <p:cNvPr id="94211" name="Rectangle 2"/>
          <p:cNvSpPr>
            <a:spLocks noGrp="1" noRot="1" noChangeAspect="1" noChangeArrowheads="1" noTextEdit="1"/>
          </p:cNvSpPr>
          <p:nvPr>
            <p:ph type="sldImg"/>
          </p:nvPr>
        </p:nvSpPr>
        <p:spPr>
          <a:xfrm>
            <a:off x="796925" y="581025"/>
            <a:ext cx="5416550" cy="3046413"/>
          </a:xfrm>
          <a:ln/>
        </p:spPr>
      </p:sp>
      <p:sp>
        <p:nvSpPr>
          <p:cNvPr id="94212" name="Rectangle 3"/>
          <p:cNvSpPr>
            <a:spLocks noGrp="1" noChangeArrowheads="1"/>
          </p:cNvSpPr>
          <p:nvPr>
            <p:ph type="body" idx="1"/>
          </p:nvPr>
        </p:nvSpPr>
        <p:spPr>
          <a:noFill/>
          <a:ln/>
        </p:spPr>
        <p:txBody>
          <a:bodyPr lIns="46202" tIns="46202" rIns="46202" bIns="46202"/>
          <a:lstStyle/>
          <a:p>
            <a:endParaRPr lang="en-US" sz="24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53727" y="9044529"/>
            <a:ext cx="706130" cy="250282"/>
          </a:xfrm>
          <a:prstGeom prst="rect">
            <a:avLst/>
          </a:prstGeom>
          <a:noFill/>
          <a:ln w="9525">
            <a:noFill/>
            <a:miter lim="800000"/>
            <a:headEnd/>
            <a:tailEnd/>
          </a:ln>
        </p:spPr>
        <p:txBody>
          <a:bodyPr lIns="45955" tIns="46567" rIns="45955" bIns="46567" anchor="b">
            <a:spAutoFit/>
          </a:bodyPr>
          <a:lstStyle/>
          <a:p>
            <a:pPr algn="ctr" defTabSz="931645"/>
            <a:fld id="{8CF14289-BFB6-4620-B50D-5080FC444261}" type="slidenum">
              <a:rPr lang="en-US" sz="1000"/>
              <a:pPr algn="ctr" defTabSz="931645"/>
              <a:t>52</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53059" y="9044532"/>
            <a:ext cx="707531" cy="250282"/>
          </a:xfrm>
          <a:prstGeom prst="rect">
            <a:avLst/>
          </a:prstGeom>
          <a:noFill/>
          <a:ln w="9525">
            <a:noFill/>
            <a:miter lim="800000"/>
            <a:headEnd/>
            <a:tailEnd/>
          </a:ln>
        </p:spPr>
        <p:txBody>
          <a:bodyPr lIns="45955" tIns="46567" rIns="45955" bIns="46567" anchor="b">
            <a:spAutoFit/>
          </a:bodyPr>
          <a:lstStyle/>
          <a:p>
            <a:pPr algn="ctr" defTabSz="931645"/>
            <a:fld id="{37408F01-780E-4886-93F5-C78D10FDAB23}" type="slidenum">
              <a:rPr lang="en-US" sz="1000"/>
              <a:pPr algn="ctr" defTabSz="931645"/>
              <a:t>53</a:t>
            </a:fld>
            <a:endParaRPr lang="en-US" sz="1000"/>
          </a:p>
        </p:txBody>
      </p:sp>
      <p:sp>
        <p:nvSpPr>
          <p:cNvPr id="94211" name="Rectangle 2"/>
          <p:cNvSpPr>
            <a:spLocks noGrp="1" noRot="1" noChangeAspect="1" noChangeArrowheads="1" noTextEdit="1"/>
          </p:cNvSpPr>
          <p:nvPr>
            <p:ph type="sldImg"/>
          </p:nvPr>
        </p:nvSpPr>
        <p:spPr>
          <a:xfrm>
            <a:off x="796925" y="581025"/>
            <a:ext cx="5416550" cy="3046413"/>
          </a:xfrm>
          <a:ln/>
        </p:spPr>
      </p:sp>
      <p:sp>
        <p:nvSpPr>
          <p:cNvPr id="94212" name="Rectangle 3"/>
          <p:cNvSpPr>
            <a:spLocks noGrp="1" noChangeArrowheads="1"/>
          </p:cNvSpPr>
          <p:nvPr>
            <p:ph type="body" idx="1"/>
          </p:nvPr>
        </p:nvSpPr>
        <p:spPr>
          <a:noFill/>
          <a:ln/>
        </p:spPr>
        <p:txBody>
          <a:bodyPr lIns="46202" tIns="46202" rIns="46202" bIns="46202"/>
          <a:lstStyle/>
          <a:p>
            <a:endParaRPr lang="en-US" sz="24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54680" y="9044400"/>
            <a:ext cx="704286" cy="250413"/>
          </a:xfrm>
          <a:prstGeom prst="rect">
            <a:avLst/>
          </a:prstGeom>
          <a:noFill/>
          <a:ln w="9525">
            <a:noFill/>
            <a:miter lim="800000"/>
            <a:headEnd/>
            <a:tailEnd/>
          </a:ln>
        </p:spPr>
        <p:txBody>
          <a:bodyPr lIns="46019" tIns="46632" rIns="46019" bIns="46632" anchor="b">
            <a:spAutoFit/>
          </a:bodyPr>
          <a:lstStyle/>
          <a:p>
            <a:pPr algn="ctr" defTabSz="933236"/>
            <a:fld id="{47C89156-2F8B-41D7-B79C-F708654623FD}" type="slidenum">
              <a:rPr lang="en-US" sz="1000"/>
              <a:pPr algn="ctr" defTabSz="933236"/>
              <a:t>55</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98" tIns="46198" rIns="46198" bIns="46198"/>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56</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53727" y="9046679"/>
            <a:ext cx="706130" cy="248133"/>
          </a:xfrm>
        </p:spPr>
        <p:txBody>
          <a:bodyPr/>
          <a:lstStyle/>
          <a:p>
            <a:pPr>
              <a:defRPr/>
            </a:pPr>
            <a:fld id="{E19C0DC3-26A5-407B-8D6A-47AD70A3790E}" type="slidenum">
              <a:rPr lang="en-US" smtClean="0"/>
              <a:pPr>
                <a:defRPr/>
              </a:pPr>
              <a:t>57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53059" y="9044532"/>
            <a:ext cx="707531" cy="250282"/>
          </a:xfrm>
          <a:prstGeom prst="rect">
            <a:avLst/>
          </a:prstGeom>
          <a:noFill/>
          <a:ln w="9525">
            <a:noFill/>
            <a:miter lim="800000"/>
            <a:headEnd/>
            <a:tailEnd/>
          </a:ln>
        </p:spPr>
        <p:txBody>
          <a:bodyPr lIns="45955" tIns="46567" rIns="45955" bIns="46567" anchor="b">
            <a:spAutoFit/>
          </a:bodyPr>
          <a:lstStyle/>
          <a:p>
            <a:pPr algn="ctr" defTabSz="931645"/>
            <a:fld id="{37408F01-780E-4886-93F5-C78D10FDAB23}" type="slidenum">
              <a:rPr lang="en-US" sz="1000"/>
              <a:pPr algn="ctr" defTabSz="931645"/>
              <a:t>58</a:t>
            </a:fld>
            <a:endParaRPr lang="en-US" sz="1000"/>
          </a:p>
        </p:txBody>
      </p:sp>
      <p:sp>
        <p:nvSpPr>
          <p:cNvPr id="94211" name="Rectangle 2"/>
          <p:cNvSpPr>
            <a:spLocks noGrp="1" noRot="1" noChangeAspect="1" noChangeArrowheads="1" noTextEdit="1"/>
          </p:cNvSpPr>
          <p:nvPr>
            <p:ph type="sldImg"/>
          </p:nvPr>
        </p:nvSpPr>
        <p:spPr>
          <a:xfrm>
            <a:off x="796925" y="581025"/>
            <a:ext cx="5416550" cy="3046413"/>
          </a:xfrm>
          <a:ln/>
        </p:spPr>
      </p:sp>
      <p:sp>
        <p:nvSpPr>
          <p:cNvPr id="94212" name="Rectangle 3"/>
          <p:cNvSpPr>
            <a:spLocks noGrp="1" noChangeArrowheads="1"/>
          </p:cNvSpPr>
          <p:nvPr>
            <p:ph type="body" idx="1"/>
          </p:nvPr>
        </p:nvSpPr>
        <p:spPr>
          <a:noFill/>
          <a:ln/>
        </p:spPr>
        <p:txBody>
          <a:bodyPr lIns="46202" tIns="46202" rIns="46202" bIns="46202"/>
          <a:lstStyle/>
          <a:p>
            <a:endParaRPr lang="en-US" sz="24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53727" y="9046679"/>
            <a:ext cx="706130" cy="248133"/>
          </a:xfrm>
        </p:spPr>
        <p:txBody>
          <a:bodyPr/>
          <a:lstStyle/>
          <a:p>
            <a:pPr>
              <a:defRPr/>
            </a:pPr>
            <a:fld id="{3A6B90E8-B186-4EE7-9831-1401031F6C6C}" type="slidenum">
              <a:rPr lang="en-US" smtClean="0">
                <a:solidFill>
                  <a:srgbClr val="000000"/>
                </a:solidFill>
              </a:rPr>
              <a:pPr>
                <a:defRPr/>
              </a:pPr>
              <a:t>59</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54368" y="9044485"/>
            <a:ext cx="704850" cy="250329"/>
          </a:xfrm>
          <a:prstGeom prst="rect">
            <a:avLst/>
          </a:prstGeom>
          <a:noFill/>
          <a:ln w="9525">
            <a:noFill/>
            <a:miter lim="800000"/>
            <a:headEnd/>
            <a:tailEnd/>
          </a:ln>
        </p:spPr>
        <p:txBody>
          <a:bodyPr lIns="45976" tIns="46591" rIns="45976" bIns="46591" anchor="b">
            <a:spAutoFit/>
          </a:bodyPr>
          <a:lstStyle/>
          <a:p>
            <a:pPr algn="ctr"/>
            <a:fld id="{ECB28993-AF64-42C9-8474-B3CB83825417}" type="slidenum">
              <a:rPr lang="en-US" sz="1000">
                <a:solidFill>
                  <a:srgbClr val="000000"/>
                </a:solidFill>
                <a:latin typeface="Times New Roman" pitchFamily="18" charset="0"/>
              </a:rPr>
              <a:pPr algn="ctr"/>
              <a:t>7</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53727" y="9046679"/>
            <a:ext cx="706130" cy="248133"/>
          </a:xfrm>
        </p:spPr>
        <p:txBody>
          <a:bodyPr/>
          <a:lstStyle/>
          <a:p>
            <a:pPr>
              <a:defRPr/>
            </a:pPr>
            <a:fld id="{3A6B90E8-B186-4EE7-9831-1401031F6C6C}" type="slidenum">
              <a:rPr lang="en-US" smtClean="0">
                <a:solidFill>
                  <a:srgbClr val="000000"/>
                </a:solidFill>
              </a:rPr>
              <a:pPr>
                <a:defRPr/>
              </a:pPr>
              <a:t>64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65</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67</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08252-5DE8-4C0B-9550-EAB101427B45}" type="slidenum">
              <a:rPr lang="en-US" smtClean="0"/>
              <a:pPr/>
              <a:t>69</a:t>
            </a:fld>
            <a:endParaRPr lang="en-US"/>
          </a:p>
        </p:txBody>
      </p:sp>
    </p:spTree>
    <p:extLst>
      <p:ext uri="{BB962C8B-B14F-4D97-AF65-F5344CB8AC3E}">
        <p14:creationId xmlns="" xmlns:p14="http://schemas.microsoft.com/office/powerpoint/2010/main" val="703269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53727" y="9046679"/>
            <a:ext cx="706130" cy="248133"/>
          </a:xfrm>
        </p:spPr>
        <p:txBody>
          <a:bodyPr/>
          <a:lstStyle/>
          <a:p>
            <a:pPr>
              <a:defRPr/>
            </a:pPr>
            <a:fld id="{3A6B90E8-B186-4EE7-9831-1401031F6C6C}" type="slidenum">
              <a:rPr lang="en-US" smtClean="0">
                <a:solidFill>
                  <a:srgbClr val="000000"/>
                </a:solidFill>
              </a:rPr>
              <a:pPr>
                <a:defRPr/>
              </a:pPr>
              <a:t>70</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71</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53727" y="9046826"/>
            <a:ext cx="706129" cy="247988"/>
          </a:xfrm>
        </p:spPr>
        <p:txBody>
          <a:bodyPr/>
          <a:lstStyle/>
          <a:p>
            <a:pPr>
              <a:defRPr/>
            </a:pPr>
            <a:fld id="{205DA8A8-5777-4FA2-8084-FB24BA0FA918}" type="slidenum">
              <a:rPr lang="en-US" smtClean="0">
                <a:solidFill>
                  <a:srgbClr val="000000"/>
                </a:solidFill>
              </a:rPr>
              <a:pPr>
                <a:defRPr/>
              </a:pPr>
              <a:t>8</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53727" y="9044529"/>
            <a:ext cx="706130" cy="250282"/>
          </a:xfrm>
          <a:prstGeom prst="rect">
            <a:avLst/>
          </a:prstGeom>
          <a:noFill/>
          <a:ln w="9525">
            <a:noFill/>
            <a:miter lim="800000"/>
            <a:headEnd/>
            <a:tailEnd/>
          </a:ln>
        </p:spPr>
        <p:txBody>
          <a:bodyPr lIns="45955" tIns="46567" rIns="45955" bIns="46567" anchor="b">
            <a:spAutoFit/>
          </a:bodyPr>
          <a:lstStyle/>
          <a:p>
            <a:pPr algn="ctr" defTabSz="931645"/>
            <a:fld id="{8CF14289-BFB6-4620-B50D-5080FC444261}" type="slidenum">
              <a:rPr lang="en-US" sz="1000"/>
              <a:pPr algn="ctr" defTabSz="931645"/>
              <a:t>72</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53727" y="9044529"/>
            <a:ext cx="706130" cy="250282"/>
          </a:xfrm>
          <a:prstGeom prst="rect">
            <a:avLst/>
          </a:prstGeom>
          <a:noFill/>
          <a:ln w="9525">
            <a:noFill/>
            <a:miter lim="800000"/>
            <a:headEnd/>
            <a:tailEnd/>
          </a:ln>
        </p:spPr>
        <p:txBody>
          <a:bodyPr lIns="45955" tIns="46567" rIns="45955" bIns="46567" anchor="b">
            <a:spAutoFit/>
          </a:bodyPr>
          <a:lstStyle/>
          <a:p>
            <a:pPr algn="ctr" defTabSz="931645"/>
            <a:fld id="{8CF14289-BFB6-4620-B50D-5080FC444261}" type="slidenum">
              <a:rPr lang="en-US" sz="1000"/>
              <a:pPr algn="ctr" defTabSz="931645"/>
              <a:t>73</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sldNum" sz="quarter" idx="5"/>
          </p:nvPr>
        </p:nvSpPr>
        <p:spPr/>
        <p:txBody>
          <a:bodyPr/>
          <a:lstStyle/>
          <a:p>
            <a:pPr>
              <a:defRPr/>
            </a:pPr>
            <a:fld id="{45CA4BFA-103B-4A45-B2F0-0AB68AAA7C0E}" type="slidenum">
              <a:rPr lang="en-US" smtClean="0"/>
              <a:pPr>
                <a:defRPr/>
              </a:pPr>
              <a:t>74</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53727" y="9044529"/>
            <a:ext cx="706130" cy="250282"/>
          </a:xfrm>
          <a:prstGeom prst="rect">
            <a:avLst/>
          </a:prstGeom>
          <a:noFill/>
          <a:ln w="9525">
            <a:noFill/>
            <a:miter lim="800000"/>
            <a:headEnd/>
            <a:tailEnd/>
          </a:ln>
        </p:spPr>
        <p:txBody>
          <a:bodyPr lIns="45955" tIns="46567" rIns="45955" bIns="46567" anchor="b">
            <a:spAutoFit/>
          </a:bodyPr>
          <a:lstStyle/>
          <a:p>
            <a:pPr algn="ctr" defTabSz="931645"/>
            <a:fld id="{8CF14289-BFB6-4620-B50D-5080FC444261}" type="slidenum">
              <a:rPr lang="en-US" sz="1000"/>
              <a:pPr algn="ctr" defTabSz="931645"/>
              <a:t>75</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53727" y="9044529"/>
            <a:ext cx="706130" cy="250282"/>
          </a:xfrm>
          <a:prstGeom prst="rect">
            <a:avLst/>
          </a:prstGeom>
          <a:noFill/>
          <a:ln w="9525">
            <a:noFill/>
            <a:miter lim="800000"/>
            <a:headEnd/>
            <a:tailEnd/>
          </a:ln>
        </p:spPr>
        <p:txBody>
          <a:bodyPr lIns="45955" tIns="46567" rIns="45955" bIns="46567" anchor="b">
            <a:spAutoFit/>
          </a:bodyPr>
          <a:lstStyle/>
          <a:p>
            <a:pPr algn="ctr" defTabSz="931645"/>
            <a:fld id="{8CF14289-BFB6-4620-B50D-5080FC444261}" type="slidenum">
              <a:rPr lang="en-US" sz="1000"/>
              <a:pPr algn="ctr" defTabSz="931645"/>
              <a:t>76</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53727" y="9044529"/>
            <a:ext cx="706130" cy="250282"/>
          </a:xfrm>
          <a:prstGeom prst="rect">
            <a:avLst/>
          </a:prstGeom>
          <a:noFill/>
          <a:ln w="9525">
            <a:noFill/>
            <a:miter lim="800000"/>
            <a:headEnd/>
            <a:tailEnd/>
          </a:ln>
        </p:spPr>
        <p:txBody>
          <a:bodyPr lIns="45955" tIns="46567" rIns="45955" bIns="46567" anchor="b">
            <a:spAutoFit/>
          </a:bodyPr>
          <a:lstStyle/>
          <a:p>
            <a:pPr algn="ctr" defTabSz="931645"/>
            <a:fld id="{8CF14289-BFB6-4620-B50D-5080FC444261}" type="slidenum">
              <a:rPr lang="en-US" sz="1000"/>
              <a:pPr algn="ctr" defTabSz="931645"/>
              <a:t>77</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53727" y="9046679"/>
            <a:ext cx="706130" cy="248133"/>
          </a:xfrm>
        </p:spPr>
        <p:txBody>
          <a:bodyPr/>
          <a:lstStyle/>
          <a:p>
            <a:pPr>
              <a:defRPr/>
            </a:pPr>
            <a:fld id="{3A6B90E8-B186-4EE7-9831-1401031F6C6C}" type="slidenum">
              <a:rPr lang="en-US" smtClean="0">
                <a:solidFill>
                  <a:srgbClr val="000000"/>
                </a:solidFill>
              </a:rPr>
              <a:pPr>
                <a:defRPr/>
              </a:pPr>
              <a:t>78</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409575" y="700088"/>
            <a:ext cx="6191250" cy="3482975"/>
          </a:xfrm>
          <a:solidFill>
            <a:srgbClr val="FFFFFF"/>
          </a:solidFill>
          <a:ln/>
        </p:spPr>
      </p:sp>
      <p:sp>
        <p:nvSpPr>
          <p:cNvPr id="202755" name="Rectangle 3"/>
          <p:cNvSpPr>
            <a:spLocks noGrp="1" noChangeArrowheads="1"/>
          </p:cNvSpPr>
          <p:nvPr>
            <p:ph type="body" idx="1"/>
          </p:nvPr>
        </p:nvSpPr>
        <p:spPr>
          <a:xfrm>
            <a:off x="903337" y="4416109"/>
            <a:ext cx="5198957" cy="4179247"/>
          </a:xfrm>
          <a:solidFill>
            <a:srgbClr val="FFFFFF"/>
          </a:solidFill>
          <a:ln>
            <a:solidFill>
              <a:srgbClr val="000000"/>
            </a:solid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53727" y="9046679"/>
            <a:ext cx="706130" cy="248133"/>
          </a:xfrm>
        </p:spPr>
        <p:txBody>
          <a:bodyPr/>
          <a:lstStyle/>
          <a:p>
            <a:pPr>
              <a:defRPr/>
            </a:pPr>
            <a:fld id="{3A6B90E8-B186-4EE7-9831-1401031F6C6C}" type="slidenum">
              <a:rPr lang="en-US" smtClean="0">
                <a:solidFill>
                  <a:srgbClr val="000000"/>
                </a:solidFill>
              </a:rPr>
              <a:pPr>
                <a:defRPr/>
              </a:pPr>
              <a:t>80</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08252-5DE8-4C0B-9550-EAB101427B45}" type="slidenum">
              <a:rPr lang="en-US" smtClean="0"/>
              <a:pPr/>
              <a:t>11</a:t>
            </a:fld>
            <a:endParaRPr lang="en-US"/>
          </a:p>
        </p:txBody>
      </p:sp>
    </p:spTree>
    <p:extLst>
      <p:ext uri="{BB962C8B-B14F-4D97-AF65-F5344CB8AC3E}">
        <p14:creationId xmlns="" xmlns:p14="http://schemas.microsoft.com/office/powerpoint/2010/main" val="70326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data from </a:t>
            </a:r>
            <a:r>
              <a:rPr lang="en-US" dirty="0" err="1" smtClean="0"/>
              <a:t>NatCat</a:t>
            </a:r>
            <a:r>
              <a:rPr lang="en-US" dirty="0" smtClean="0"/>
              <a:t> Service</a:t>
            </a:r>
            <a:endParaRPr lang="en-US" dirty="0"/>
          </a:p>
        </p:txBody>
      </p:sp>
      <p:sp>
        <p:nvSpPr>
          <p:cNvPr id="4" name="Slide Number Placeholder 3"/>
          <p:cNvSpPr>
            <a:spLocks noGrp="1"/>
          </p:cNvSpPr>
          <p:nvPr>
            <p:ph type="sldNum" sz="quarter" idx="10"/>
          </p:nvPr>
        </p:nvSpPr>
        <p:spPr>
          <a:xfrm>
            <a:off x="3153727" y="9046679"/>
            <a:ext cx="706130" cy="248133"/>
          </a:xfrm>
        </p:spPr>
        <p:txBody>
          <a:bodyPr/>
          <a:lstStyle/>
          <a:p>
            <a:fld id="{076349CA-7964-46F8-9AF2-4ABE1A925F7D}"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409575" y="700088"/>
            <a:ext cx="6191250" cy="3482975"/>
          </a:xfrm>
          <a:solidFill>
            <a:srgbClr val="FFFFFF"/>
          </a:solidFill>
          <a:ln/>
        </p:spPr>
      </p:sp>
      <p:sp>
        <p:nvSpPr>
          <p:cNvPr id="210947" name="Rectangle 3"/>
          <p:cNvSpPr>
            <a:spLocks noGrp="1" noChangeArrowheads="1"/>
          </p:cNvSpPr>
          <p:nvPr>
            <p:ph type="body" idx="1"/>
          </p:nvPr>
        </p:nvSpPr>
        <p:spPr>
          <a:xfrm>
            <a:off x="903337" y="4416109"/>
            <a:ext cx="5198957" cy="4179247"/>
          </a:xfrm>
          <a:solidFill>
            <a:srgbClr val="FFFFFF"/>
          </a:solidFill>
          <a:ln>
            <a:solidFill>
              <a:srgbClr val="000000"/>
            </a:solid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5" descr="AIS-PPT_Background-1_v1.jpg"/>
          <p:cNvPicPr>
            <a:picLocks noChangeAspect="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14630400" cy="720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08002" y="787398"/>
            <a:ext cx="12435840" cy="492443"/>
          </a:xfrm>
        </p:spPr>
        <p:txBody>
          <a:bodyPr lIns="91440" tIns="45720" rIns="91440" bIns="45720" anchor="t" anchorCtr="0"/>
          <a:lstStyle>
            <a:lvl1pPr algn="l">
              <a:defRPr sz="2600" b="1">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8002" y="3029791"/>
            <a:ext cx="10241280" cy="2103120"/>
          </a:xfrm>
          <a:prstGeom prst="rect">
            <a:avLst/>
          </a:prstGeom>
        </p:spPr>
        <p:txBody>
          <a:bodyPr lIns="91440" tIns="45720" rIns="91440" bIns="45720" anchor="t" anchorCtr="0">
            <a:normAutofit/>
          </a:bodyPr>
          <a:lstStyle>
            <a:lvl1pPr marL="0" indent="0" algn="l">
              <a:buNone/>
              <a:defRPr sz="3400" b="1">
                <a:solidFill>
                  <a:srgbClr val="FFFFFF"/>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451987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7520" y="457200"/>
            <a:ext cx="13543279" cy="61555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87686" y="1638730"/>
            <a:ext cx="13533114" cy="5583556"/>
          </a:xfrm>
        </p:spPr>
        <p:txBody>
          <a:bodyPr/>
          <a:lstStyle/>
          <a:p>
            <a:pPr lvl="0"/>
            <a:endParaRPr lang="en-US" noProof="0"/>
          </a:p>
        </p:txBody>
      </p:sp>
      <p:sp>
        <p:nvSpPr>
          <p:cNvPr id="4" name="Rectangle 105"/>
          <p:cNvSpPr>
            <a:spLocks noGrp="1" noChangeArrowheads="1"/>
          </p:cNvSpPr>
          <p:nvPr>
            <p:ph type="dt" sz="half" idx="10"/>
          </p:nvPr>
        </p:nvSpPr>
        <p:spPr>
          <a:xfrm>
            <a:off x="137160" y="8353426"/>
            <a:ext cx="2164080" cy="139064"/>
          </a:xfrm>
          <a:prstGeom prst="rect">
            <a:avLst/>
          </a:prstGeom>
          <a:ln/>
        </p:spPr>
        <p:txBody>
          <a:bodyPr lIns="130622" tIns="65311" rIns="130622" bIns="65311"/>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xfrm>
            <a:off x="4312920" y="8353426"/>
            <a:ext cx="6004560" cy="140970"/>
          </a:xfrm>
          <a:prstGeom prst="rect">
            <a:avLst/>
          </a:prstGeom>
          <a:ln/>
        </p:spPr>
        <p:txBody>
          <a:bodyPr lIns="130622" tIns="65311" rIns="130622" bIns="65311"/>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xfrm>
            <a:off x="13761721" y="7987666"/>
            <a:ext cx="716280" cy="139064"/>
          </a:xfrm>
          <a:prstGeom prst="rect">
            <a:avLst/>
          </a:prstGeom>
          <a:ln/>
        </p:spPr>
        <p:txBody>
          <a:bodyPr lIns="130622" tIns="65311" rIns="130622" bIns="65311"/>
          <a:lstStyle>
            <a:lvl1pPr>
              <a:defRPr/>
            </a:lvl1pPr>
          </a:lstStyle>
          <a:p>
            <a:pPr>
              <a:defRPr/>
            </a:pPr>
            <a:fld id="{213DCD5A-272D-460F-810D-8B44844B5B0F}" type="slidenum">
              <a:rPr lang="en-US"/>
              <a:pPr>
                <a:defRPr/>
              </a:pPr>
              <a:t>‹#›</a:t>
            </a:fld>
            <a:endParaRPr lang="en-US"/>
          </a:p>
        </p:txBody>
      </p:sp>
    </p:spTree>
    <p:extLst>
      <p:ext uri="{BB962C8B-B14F-4D97-AF65-F5344CB8AC3E}">
        <p14:creationId xmlns="" xmlns:p14="http://schemas.microsoft.com/office/powerpoint/2010/main" val="18915412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36800" y="364682"/>
            <a:ext cx="10944000" cy="615553"/>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459740" y="1726724"/>
            <a:ext cx="13710920" cy="5810400"/>
          </a:xfrm>
        </p:spPr>
        <p:txBody>
          <a:bodyPr/>
          <a:lstStyle>
            <a:lvl1pPr marL="500118" indent="-489833">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 xmlns:p14="http://schemas.microsoft.com/office/powerpoint/2010/main" val="33028217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2" descr="AIS-PPT_Background-2_v1.jpg"/>
          <p:cNvPicPr>
            <a:picLocks noChangeAspect="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14630400" cy="720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08002" y="787398"/>
            <a:ext cx="12435840" cy="492443"/>
          </a:xfrm>
        </p:spPr>
        <p:txBody>
          <a:bodyPr lIns="91440" tIns="45720" rIns="91440" bIns="45720" anchor="t" anchorCtr="0"/>
          <a:lstStyle>
            <a:lvl1pPr algn="l">
              <a:defRPr sz="2600" b="1">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8002" y="3029791"/>
            <a:ext cx="10241280" cy="2103120"/>
          </a:xfrm>
          <a:prstGeom prst="rect">
            <a:avLst/>
          </a:prstGeom>
        </p:spPr>
        <p:txBody>
          <a:bodyPr lIns="91440" tIns="45720" rIns="91440" bIns="45720" anchor="t" anchorCtr="0">
            <a:normAutofit/>
          </a:bodyPr>
          <a:lstStyle>
            <a:lvl1pPr marL="0" indent="0" algn="l">
              <a:buNone/>
              <a:defRPr sz="3400" b="1">
                <a:solidFill>
                  <a:srgbClr val="FFFFFF"/>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4241499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eme graphic">
    <p:spTree>
      <p:nvGrpSpPr>
        <p:cNvPr id="1" name=""/>
        <p:cNvGrpSpPr/>
        <p:nvPr/>
      </p:nvGrpSpPr>
      <p:grpSpPr>
        <a:xfrm>
          <a:off x="0" y="0"/>
          <a:ext cx="0" cy="0"/>
          <a:chOff x="0" y="0"/>
          <a:chExt cx="0" cy="0"/>
        </a:xfrm>
      </p:grpSpPr>
      <p:sp>
        <p:nvSpPr>
          <p:cNvPr id="4" name="Rectangle 3"/>
          <p:cNvSpPr/>
          <p:nvPr userDrawn="1"/>
        </p:nvSpPr>
        <p:spPr bwMode="auto">
          <a:xfrm>
            <a:off x="0" y="7315200"/>
            <a:ext cx="14630400" cy="914400"/>
          </a:xfrm>
          <a:prstGeom prst="rect">
            <a:avLst/>
          </a:prstGeom>
          <a:solidFill>
            <a:srgbClr val="D7471F"/>
          </a:solidFill>
          <a:ln w="0" cap="flat" cmpd="sng" algn="ctr">
            <a:noFill/>
            <a:prstDash val="solid"/>
            <a:round/>
            <a:headEnd type="none" w="med" len="med"/>
            <a:tailEnd type="none" w="med" len="med"/>
          </a:ln>
          <a:effectLst/>
        </p:spPr>
        <p:txBody>
          <a:bodyPr/>
          <a:lstStyle/>
          <a:p>
            <a:pPr defTabSz="1306513">
              <a:defRPr/>
            </a:pPr>
            <a:endParaRPr lang="en-US">
              <a:latin typeface="Arial" pitchFamily="-96" charset="0"/>
              <a:ea typeface="+mn-ea"/>
            </a:endParaRPr>
          </a:p>
        </p:txBody>
      </p:sp>
      <p:pic>
        <p:nvPicPr>
          <p:cNvPr id="5" name="Picture 8" descr="AEGIS Logo KO_R.eps"/>
          <p:cNvPicPr>
            <a:picLocks noChangeAspect="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12268200" y="7543800"/>
            <a:ext cx="2155825"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descr="AIS-PPT_Background-2_v1.jpg"/>
          <p:cNvPicPr>
            <a:picLocks noChangeAspect="1"/>
          </p:cNvPicPr>
          <p:nvPr userDrawn="1"/>
        </p:nvPicPr>
        <p:blipFill>
          <a:blip r:embed="rId3" cstate="email">
            <a:extLst>
              <a:ext uri="{28A0092B-C50C-407E-A947-70E740481C1C}">
                <a14:useLocalDpi xmlns="" xmlns:a14="http://schemas.microsoft.com/office/drawing/2010/main" val="0"/>
              </a:ext>
            </a:extLst>
          </a:blip>
          <a:srcRect/>
          <a:stretch>
            <a:fillRect/>
          </a:stretch>
        </p:blipFill>
        <p:spPr bwMode="auto">
          <a:xfrm>
            <a:off x="0" y="0"/>
            <a:ext cx="14630400" cy="720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5" descr="AIS-Abreviation_v2_KO.eps"/>
          <p:cNvPicPr>
            <a:picLocks noChangeAspect="1"/>
          </p:cNvPicPr>
          <p:nvPr userDrawn="1"/>
        </p:nvPicPr>
        <p:blipFill>
          <a:blip r:embed="rId4" cstate="email">
            <a:extLst>
              <a:ext uri="{28A0092B-C50C-407E-A947-70E740481C1C}">
                <a14:useLocalDpi xmlns="" xmlns:a14="http://schemas.microsoft.com/office/drawing/2010/main" val="0"/>
              </a:ext>
            </a:extLst>
          </a:blip>
          <a:srcRect/>
          <a:stretch>
            <a:fillRect/>
          </a:stretch>
        </p:blipFill>
        <p:spPr bwMode="auto">
          <a:xfrm>
            <a:off x="3505200" y="2362200"/>
            <a:ext cx="7662863" cy="275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6332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HC intro ">
    <p:spTree>
      <p:nvGrpSpPr>
        <p:cNvPr id="1" name=""/>
        <p:cNvGrpSpPr/>
        <p:nvPr/>
      </p:nvGrpSpPr>
      <p:grpSpPr>
        <a:xfrm>
          <a:off x="0" y="0"/>
          <a:ext cx="0" cy="0"/>
          <a:chOff x="0" y="0"/>
          <a:chExt cx="0" cy="0"/>
        </a:xfrm>
      </p:grpSpPr>
      <p:sp>
        <p:nvSpPr>
          <p:cNvPr id="5" name="Rectangle 4"/>
          <p:cNvSpPr/>
          <p:nvPr userDrawn="1"/>
        </p:nvSpPr>
        <p:spPr bwMode="auto">
          <a:xfrm>
            <a:off x="0" y="7315200"/>
            <a:ext cx="14630400" cy="914400"/>
          </a:xfrm>
          <a:prstGeom prst="rect">
            <a:avLst/>
          </a:prstGeom>
          <a:solidFill>
            <a:srgbClr val="D7471F"/>
          </a:solidFill>
          <a:ln w="0" cap="flat" cmpd="sng" algn="ctr">
            <a:noFill/>
            <a:prstDash val="solid"/>
            <a:round/>
            <a:headEnd type="none" w="med" len="med"/>
            <a:tailEnd type="none" w="med" len="med"/>
          </a:ln>
          <a:effectLst/>
        </p:spPr>
        <p:txBody>
          <a:bodyPr/>
          <a:lstStyle/>
          <a:p>
            <a:pPr defTabSz="1306513">
              <a:defRPr/>
            </a:pPr>
            <a:endParaRPr lang="en-US">
              <a:latin typeface="Arial" pitchFamily="-96" charset="0"/>
              <a:ea typeface="+mn-ea"/>
            </a:endParaRPr>
          </a:p>
        </p:txBody>
      </p:sp>
      <p:pic>
        <p:nvPicPr>
          <p:cNvPr id="6" name="Picture 8" descr="AEGIS Logo KO_R.eps"/>
          <p:cNvPicPr>
            <a:picLocks noChangeAspect="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12268200" y="7543800"/>
            <a:ext cx="2155825"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bwMode="auto">
          <a:xfrm>
            <a:off x="0" y="0"/>
            <a:ext cx="14630400" cy="7205663"/>
          </a:xfrm>
          <a:prstGeom prst="rect">
            <a:avLst/>
          </a:prstGeom>
          <a:solidFill>
            <a:srgbClr val="F0EDE4"/>
          </a:solidFill>
          <a:ln w="0" cap="flat" cmpd="sng" algn="ctr">
            <a:noFill/>
            <a:prstDash val="solid"/>
            <a:round/>
            <a:headEnd type="none" w="med" len="med"/>
            <a:tailEnd type="none" w="med" len="med"/>
          </a:ln>
          <a:effectLst/>
        </p:spPr>
        <p:txBody>
          <a:bodyPr/>
          <a:lstStyle/>
          <a:p>
            <a:pPr defTabSz="1306513">
              <a:defRPr/>
            </a:pPr>
            <a:endParaRPr lang="en-US">
              <a:latin typeface="Arial" pitchFamily="-96" charset="0"/>
              <a:ea typeface="+mn-ea"/>
            </a:endParaRPr>
          </a:p>
        </p:txBody>
      </p:sp>
      <p:pic>
        <p:nvPicPr>
          <p:cNvPr id="9" name="Picture 3" descr="AIS-PPT_coverType_v1.jpg"/>
          <p:cNvPicPr>
            <a:picLocks noChangeAspect="1"/>
          </p:cNvPicPr>
          <p:nvPr userDrawn="1"/>
        </p:nvPicPr>
        <p:blipFill rotWithShape="1">
          <a:blip r:embed="rId3" cstate="email">
            <a:extLst>
              <a:ext uri="{28A0092B-C50C-407E-A947-70E740481C1C}">
                <a14:useLocalDpi xmlns="" xmlns:a14="http://schemas.microsoft.com/office/drawing/2010/main" val="0"/>
              </a:ext>
            </a:extLst>
          </a:blip>
          <a:srcRect/>
          <a:stretch/>
        </p:blipFill>
        <p:spPr bwMode="auto">
          <a:xfrm>
            <a:off x="7463366" y="0"/>
            <a:ext cx="7167034" cy="720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2"/>
          <p:cNvSpPr txBox="1"/>
          <p:nvPr userDrawn="1"/>
        </p:nvSpPr>
        <p:spPr>
          <a:xfrm>
            <a:off x="499538" y="1642537"/>
            <a:ext cx="5975931" cy="1092607"/>
          </a:xfrm>
          <a:prstGeom prst="rect">
            <a:avLst/>
          </a:prstGeom>
          <a:noFill/>
        </p:spPr>
        <p:txBody>
          <a:bodyPr wrap="none" rtlCol="0">
            <a:spAutoFit/>
          </a:bodyPr>
          <a:lstStyle/>
          <a:p>
            <a:pPr>
              <a:spcBef>
                <a:spcPts val="600"/>
              </a:spcBef>
            </a:pPr>
            <a:r>
              <a:rPr lang="en-US" sz="2900" b="1" dirty="0" smtClean="0">
                <a:solidFill>
                  <a:srgbClr val="0092D1"/>
                </a:solidFill>
                <a:latin typeface="Helvetica Neue"/>
              </a:rPr>
              <a:t>AEGIS</a:t>
            </a:r>
          </a:p>
          <a:p>
            <a:pPr>
              <a:spcBef>
                <a:spcPts val="600"/>
              </a:spcBef>
            </a:pPr>
            <a:r>
              <a:rPr lang="en-US" sz="2900" b="1" dirty="0" smtClean="0">
                <a:solidFill>
                  <a:srgbClr val="0092D1"/>
                </a:solidFill>
                <a:latin typeface="Helvetica Neue"/>
              </a:rPr>
              <a:t>2013 Policyholders’ Conference</a:t>
            </a:r>
            <a:endParaRPr lang="en-US" sz="2900" b="1" dirty="0">
              <a:solidFill>
                <a:srgbClr val="0092D1"/>
              </a:solidFill>
              <a:latin typeface="Helvetica Neue"/>
            </a:endParaRPr>
          </a:p>
        </p:txBody>
      </p:sp>
      <p:sp>
        <p:nvSpPr>
          <p:cNvPr id="14" name="TextBox 13"/>
          <p:cNvSpPr txBox="1"/>
          <p:nvPr userDrawn="1"/>
        </p:nvSpPr>
        <p:spPr>
          <a:xfrm>
            <a:off x="499538" y="4826005"/>
            <a:ext cx="2632452" cy="746358"/>
          </a:xfrm>
          <a:prstGeom prst="rect">
            <a:avLst/>
          </a:prstGeom>
          <a:noFill/>
        </p:spPr>
        <p:txBody>
          <a:bodyPr wrap="none" rtlCol="0">
            <a:spAutoFit/>
          </a:bodyPr>
          <a:lstStyle/>
          <a:p>
            <a:pPr>
              <a:spcBef>
                <a:spcPts val="300"/>
              </a:spcBef>
            </a:pPr>
            <a:r>
              <a:rPr lang="en-US" sz="2000" b="1" dirty="0" smtClean="0">
                <a:solidFill>
                  <a:srgbClr val="0092D2"/>
                </a:solidFill>
                <a:latin typeface="Helvetica Neue" charset="0"/>
              </a:rPr>
              <a:t>Baltimore, Maryland</a:t>
            </a:r>
          </a:p>
          <a:p>
            <a:pPr>
              <a:spcBef>
                <a:spcPts val="300"/>
              </a:spcBef>
            </a:pPr>
            <a:r>
              <a:rPr lang="en-US" sz="2000" dirty="0" smtClean="0">
                <a:solidFill>
                  <a:srgbClr val="0092D2"/>
                </a:solidFill>
                <a:latin typeface="Helvetica Neue" charset="0"/>
              </a:rPr>
              <a:t>July 29 – August 1</a:t>
            </a:r>
            <a:endParaRPr lang="en-US" sz="2000" dirty="0">
              <a:solidFill>
                <a:srgbClr val="0092D2"/>
              </a:solidFill>
              <a:latin typeface="Helvetica Neue" charset="0"/>
            </a:endParaRPr>
          </a:p>
        </p:txBody>
      </p:sp>
    </p:spTree>
    <p:extLst>
      <p:ext uri="{BB962C8B-B14F-4D97-AF65-F5344CB8AC3E}">
        <p14:creationId xmlns="" xmlns:p14="http://schemas.microsoft.com/office/powerpoint/2010/main" val="83061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507998" y="1960881"/>
            <a:ext cx="13512801" cy="5431536"/>
          </a:xfrm>
        </p:spPr>
        <p:txBody>
          <a:bodyPr/>
          <a:lstStyle>
            <a:lvl2pPr marL="795338" indent="-338138">
              <a:lnSpc>
                <a:spcPct val="90000"/>
              </a:lnSpc>
              <a:spcBef>
                <a:spcPts val="1200"/>
              </a:spcBef>
              <a:buClr>
                <a:schemeClr val="accent4"/>
              </a:buClr>
              <a:buFont typeface="Symbol" pitchFamily="18" charset="2"/>
              <a:buChar char=""/>
              <a:defRPr/>
            </a:lvl2pPr>
            <a:lvl3pPr>
              <a:defRPr/>
            </a:lvl3pPr>
            <a:lvl4pPr>
              <a:defRPr/>
            </a:lvl4pPr>
            <a:lvl5pPr>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Tree>
    <p:extLst>
      <p:ext uri="{BB962C8B-B14F-4D97-AF65-F5344CB8AC3E}">
        <p14:creationId xmlns="" xmlns:p14="http://schemas.microsoft.com/office/powerpoint/2010/main" val="6739349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7525" y="457200"/>
            <a:ext cx="13167360" cy="615553"/>
          </a:xfrm>
        </p:spPr>
        <p:txBody>
          <a:bodyPr/>
          <a:lstStyle>
            <a:lvl1pPr algn="l" defTabSz="1306220" rtl="0" eaLnBrk="1" latinLnBrk="0" hangingPunct="1">
              <a:spcBef>
                <a:spcPct val="0"/>
              </a:spcBef>
              <a:buNone/>
              <a:defRPr lang="en-US" sz="3400" b="1" kern="1200" dirty="0">
                <a:solidFill>
                  <a:srgbClr val="0092D1"/>
                </a:solidFill>
                <a:latin typeface="Helvetica Neue" charset="0"/>
                <a:ea typeface="+mj-ea"/>
                <a:cs typeface="+mj-cs"/>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77525" y="1645920"/>
            <a:ext cx="6464301" cy="4741546"/>
          </a:xfrm>
          <a:prstGeom prst="rect">
            <a:avLst/>
          </a:prstGeom>
        </p:spPr>
        <p:txBody>
          <a:bodyPr/>
          <a:lstStyle>
            <a:lvl1pPr>
              <a:defRPr lang="en-US" sz="2800" kern="1200" dirty="0" smtClean="0">
                <a:solidFill>
                  <a:srgbClr val="0092D1"/>
                </a:solidFill>
                <a:latin typeface="Helvetica Neue"/>
                <a:ea typeface="+mn-ea"/>
                <a:cs typeface="+mn-cs"/>
              </a:defRPr>
            </a:lvl1pPr>
            <a:lvl2pPr marL="795338" indent="-338138">
              <a:defRPr sz="2900"/>
            </a:lvl2pPr>
            <a:lvl3pPr marL="1252538" indent="-219075">
              <a:defRPr lang="en-US" sz="2600" kern="1200" dirty="0" smtClean="0">
                <a:solidFill>
                  <a:srgbClr val="0092D1"/>
                </a:solidFill>
                <a:latin typeface="Helvetica Neue"/>
                <a:ea typeface="+mn-ea"/>
                <a:cs typeface="+mn-cs"/>
              </a:defRPr>
            </a:lvl3pPr>
            <a:lvl4pPr marL="800100" indent="-342900">
              <a:buClr>
                <a:srgbClr val="CDD115"/>
              </a:buClr>
              <a:buFont typeface="Wingdings" pitchFamily="2" charset="2"/>
              <a:buChar char=""/>
              <a:defRPr lang="en-US" sz="2400" kern="1200" dirty="0" smtClean="0">
                <a:solidFill>
                  <a:srgbClr val="0092D1"/>
                </a:solidFill>
                <a:latin typeface="Helvetica Neue"/>
                <a:ea typeface="+mn-ea"/>
                <a:cs typeface="+mn-cs"/>
              </a:defRPr>
            </a:lvl4pPr>
            <a:lvl5pPr marL="1833562" indent="-342900">
              <a:buFont typeface="Wingdings" pitchFamily="2" charset="2"/>
              <a:buChar char=""/>
              <a:defRPr lang="en-US" sz="2200" kern="1200" dirty="0" smtClean="0">
                <a:solidFill>
                  <a:srgbClr val="0092D1"/>
                </a:solidFill>
                <a:latin typeface="Helvetica Neue"/>
                <a:ea typeface="+mn-ea"/>
                <a:cs typeface="+mn-cs"/>
              </a:defRPr>
            </a:lvl5pPr>
            <a:lvl6pPr>
              <a:defRPr lang="en-US" sz="2000" kern="1200" dirty="0">
                <a:solidFill>
                  <a:srgbClr val="0092D1"/>
                </a:solidFill>
                <a:latin typeface="Helvetica Neue"/>
                <a:ea typeface="+mn-ea"/>
                <a:cs typeface="+mn-cs"/>
              </a:defRPr>
            </a:lvl6pPr>
            <a:lvl7pPr>
              <a:defRPr sz="2300"/>
            </a:lvl7pPr>
            <a:lvl8pPr>
              <a:defRPr sz="2300"/>
            </a:lvl8pPr>
            <a:lvl9pPr>
              <a:defRPr sz="2300"/>
            </a:lvl9pPr>
          </a:lstStyle>
          <a:p>
            <a:pPr lvl="0"/>
            <a:r>
              <a:rPr lang="en-US" dirty="0" smtClean="0"/>
              <a:t>Click to edit Master text styles</a:t>
            </a:r>
          </a:p>
          <a:p>
            <a:pPr marL="795338" lvl="2" indent="-338138" algn="l" defTabSz="1306220" rtl="0" eaLnBrk="1" latinLnBrk="0" hangingPunct="1">
              <a:spcBef>
                <a:spcPts val="1200"/>
              </a:spcBef>
              <a:buFont typeface="Symbol" pitchFamily="18" charset="2"/>
              <a:buChar char=""/>
            </a:pPr>
            <a:r>
              <a:rPr lang="en-US" dirty="0" smtClean="0"/>
              <a:t>Second level</a:t>
            </a:r>
          </a:p>
          <a:p>
            <a:pPr marL="1252538" lvl="3" indent="-219075" algn="l" defTabSz="1306220" rtl="0" eaLnBrk="1" latinLnBrk="0" hangingPunct="1">
              <a:spcBef>
                <a:spcPts val="1000"/>
              </a:spcBef>
              <a:buClr>
                <a:srgbClr val="D1CD15"/>
              </a:buClr>
              <a:buFont typeface="Wingdings" pitchFamily="2" charset="2"/>
              <a:buChar char=""/>
            </a:pPr>
            <a:r>
              <a:rPr lang="en-US" dirty="0" smtClean="0"/>
              <a:t>Third level</a:t>
            </a:r>
          </a:p>
          <a:p>
            <a:pPr marL="1778000" lvl="4" indent="-287338" algn="l" defTabSz="1306220" rtl="0" eaLnBrk="1" latinLnBrk="0" hangingPunct="1">
              <a:spcBef>
                <a:spcPts val="1000"/>
              </a:spcBef>
              <a:buClr>
                <a:srgbClr val="D1CD15"/>
              </a:buClr>
              <a:buFont typeface="Symbol" pitchFamily="18" charset="2"/>
              <a:buChar char=""/>
            </a:pPr>
            <a:r>
              <a:rPr lang="en-US" dirty="0" smtClean="0"/>
              <a:t>Fourth level</a:t>
            </a:r>
          </a:p>
          <a:p>
            <a:pPr marL="2166938" lvl="5" indent="-223838" algn="l" defTabSz="1306220" rtl="0" eaLnBrk="1" latinLnBrk="0" hangingPunct="1">
              <a:spcBef>
                <a:spcPts val="800"/>
              </a:spcBef>
              <a:buFont typeface="Arial" pitchFamily="34" charset="0"/>
              <a:buChar char="•"/>
            </a:pPr>
            <a:r>
              <a:rPr lang="en-US" dirty="0" smtClean="0"/>
              <a:t>Fifth level</a:t>
            </a:r>
            <a:endParaRPr lang="en-US" dirty="0"/>
          </a:p>
        </p:txBody>
      </p:sp>
      <p:sp>
        <p:nvSpPr>
          <p:cNvPr id="6" name="Content Placeholder 5"/>
          <p:cNvSpPr>
            <a:spLocks noGrp="1"/>
          </p:cNvSpPr>
          <p:nvPr>
            <p:ph sz="quarter" idx="4"/>
          </p:nvPr>
        </p:nvSpPr>
        <p:spPr>
          <a:xfrm>
            <a:off x="7432041" y="1645920"/>
            <a:ext cx="6466840" cy="4741546"/>
          </a:xfrm>
          <a:prstGeom prst="rect">
            <a:avLst/>
          </a:prstGeom>
        </p:spPr>
        <p:txBody>
          <a:bodyPr/>
          <a:lstStyle>
            <a:lvl1pPr>
              <a:defRPr lang="en-US" sz="2800" kern="1200" dirty="0" smtClean="0">
                <a:solidFill>
                  <a:srgbClr val="0092D1"/>
                </a:solidFill>
                <a:latin typeface="Helvetica Neue"/>
                <a:ea typeface="+mn-ea"/>
                <a:cs typeface="+mn-cs"/>
              </a:defRPr>
            </a:lvl1pPr>
            <a:lvl2pPr marL="795338" indent="-338138">
              <a:defRPr sz="2900"/>
            </a:lvl2pPr>
            <a:lvl3pPr marL="1252538" indent="-219075">
              <a:defRPr lang="en-US" sz="2600" kern="1200" dirty="0" smtClean="0">
                <a:solidFill>
                  <a:srgbClr val="0092D1"/>
                </a:solidFill>
                <a:latin typeface="Helvetica Neue"/>
                <a:ea typeface="+mn-ea"/>
                <a:cs typeface="+mn-cs"/>
              </a:defRPr>
            </a:lvl3pPr>
            <a:lvl4pPr marL="1376363" indent="-342900">
              <a:defRPr lang="en-US" sz="2400" kern="1200" dirty="0" smtClean="0">
                <a:solidFill>
                  <a:srgbClr val="0092D1"/>
                </a:solidFill>
                <a:latin typeface="Helvetica Neue"/>
                <a:ea typeface="+mn-ea"/>
                <a:cs typeface="+mn-cs"/>
              </a:defRPr>
            </a:lvl4pPr>
            <a:lvl5pPr marL="1833562" indent="-342900">
              <a:defRPr lang="en-US" sz="2200" kern="1200" dirty="0" smtClean="0">
                <a:solidFill>
                  <a:srgbClr val="0092D1"/>
                </a:solidFill>
                <a:latin typeface="Helvetica Neue"/>
                <a:ea typeface="+mn-ea"/>
                <a:cs typeface="+mn-cs"/>
              </a:defRPr>
            </a:lvl5pPr>
            <a:lvl6pPr>
              <a:defRPr lang="en-US" sz="2000" kern="1200" dirty="0">
                <a:solidFill>
                  <a:srgbClr val="0092D1"/>
                </a:solidFill>
                <a:latin typeface="Helvetica Neue"/>
                <a:ea typeface="+mn-ea"/>
                <a:cs typeface="+mn-cs"/>
              </a:defRPr>
            </a:lvl6pPr>
            <a:lvl7pPr>
              <a:defRPr sz="2300"/>
            </a:lvl7pPr>
            <a:lvl8pPr>
              <a:defRPr sz="2300"/>
            </a:lvl8pPr>
            <a:lvl9pPr>
              <a:defRPr sz="2300"/>
            </a:lvl9pPr>
          </a:lstStyle>
          <a:p>
            <a:pPr lvl="0"/>
            <a:r>
              <a:rPr lang="en-US" dirty="0" smtClean="0"/>
              <a:t>Click to edit Master text styles</a:t>
            </a:r>
          </a:p>
          <a:p>
            <a:pPr marL="795338" lvl="2" indent="-338138" algn="l" defTabSz="1306220" rtl="0" eaLnBrk="1" latinLnBrk="0" hangingPunct="1">
              <a:spcBef>
                <a:spcPts val="1200"/>
              </a:spcBef>
              <a:buFont typeface="Symbol" pitchFamily="18" charset="2"/>
              <a:buChar char=""/>
            </a:pPr>
            <a:r>
              <a:rPr lang="en-US" dirty="0" smtClean="0"/>
              <a:t>Second level</a:t>
            </a:r>
          </a:p>
          <a:p>
            <a:pPr marL="1252538" lvl="3" indent="-219075" algn="l" defTabSz="1306220" rtl="0" eaLnBrk="1" latinLnBrk="0" hangingPunct="1">
              <a:spcBef>
                <a:spcPts val="1000"/>
              </a:spcBef>
              <a:buClr>
                <a:srgbClr val="D1CD15"/>
              </a:buClr>
              <a:buFont typeface="Wingdings" pitchFamily="2" charset="2"/>
              <a:buChar char=""/>
            </a:pPr>
            <a:r>
              <a:rPr lang="en-US" dirty="0" smtClean="0"/>
              <a:t>Third level</a:t>
            </a:r>
          </a:p>
          <a:p>
            <a:pPr marL="1778000" lvl="4" indent="-287338" algn="l" defTabSz="1306220" rtl="0" eaLnBrk="1" latinLnBrk="0" hangingPunct="1">
              <a:spcBef>
                <a:spcPts val="1000"/>
              </a:spcBef>
              <a:buClr>
                <a:srgbClr val="D1CD15"/>
              </a:buClr>
              <a:buFont typeface="Symbol" pitchFamily="18" charset="2"/>
              <a:buChar char=""/>
            </a:pPr>
            <a:r>
              <a:rPr lang="en-US" dirty="0" smtClean="0"/>
              <a:t>Fourth level</a:t>
            </a:r>
          </a:p>
          <a:p>
            <a:pPr marL="2166938" lvl="5" indent="-223838" algn="l" defTabSz="1306220" rtl="0" eaLnBrk="1" latinLnBrk="0" hangingPunct="1">
              <a:spcBef>
                <a:spcPts val="800"/>
              </a:spcBef>
              <a:buFont typeface="Arial" pitchFamily="34" charset="0"/>
              <a:buChar char="•"/>
            </a:pPr>
            <a:r>
              <a:rPr lang="en-US" dirty="0" smtClean="0"/>
              <a:t>Fifth level</a:t>
            </a:r>
            <a:endParaRPr lang="en-US" dirty="0"/>
          </a:p>
        </p:txBody>
      </p:sp>
    </p:spTree>
    <p:extLst>
      <p:ext uri="{BB962C8B-B14F-4D97-AF65-F5344CB8AC3E}">
        <p14:creationId xmlns="" xmlns:p14="http://schemas.microsoft.com/office/powerpoint/2010/main" val="83612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520" y="7627621"/>
            <a:ext cx="3413760" cy="438150"/>
          </a:xfrm>
          <a:prstGeom prst="rect">
            <a:avLst/>
          </a:prstGeom>
        </p:spPr>
        <p:txBody>
          <a:bodyPr/>
          <a:lstStyle/>
          <a:p>
            <a:fld id="{A321B961-672B-41EC-A32C-86F8E861D61F}" type="datetimeFigureOut">
              <a:rPr lang="en-US" smtClean="0"/>
              <a:pPr/>
              <a:t>7/31/2013</a:t>
            </a:fld>
            <a:endParaRPr lang="en-US"/>
          </a:p>
        </p:txBody>
      </p:sp>
      <p:sp>
        <p:nvSpPr>
          <p:cNvPr id="3" name="Footer Placeholder 2"/>
          <p:cNvSpPr>
            <a:spLocks noGrp="1"/>
          </p:cNvSpPr>
          <p:nvPr>
            <p:ph type="ftr" sz="quarter" idx="11"/>
          </p:nvPr>
        </p:nvSpPr>
        <p:spPr>
          <a:xfrm>
            <a:off x="4998720" y="7627621"/>
            <a:ext cx="4632960" cy="438150"/>
          </a:xfrm>
          <a:prstGeom prst="rect">
            <a:avLst/>
          </a:prstGeom>
        </p:spPr>
        <p:txBody>
          <a:bodyPr/>
          <a:lstStyle/>
          <a:p>
            <a:endParaRPr lang="en-US"/>
          </a:p>
        </p:txBody>
      </p:sp>
      <p:sp>
        <p:nvSpPr>
          <p:cNvPr id="4" name="Slide Number Placeholder 3"/>
          <p:cNvSpPr>
            <a:spLocks noGrp="1"/>
          </p:cNvSpPr>
          <p:nvPr>
            <p:ph type="sldNum" sz="quarter" idx="12"/>
          </p:nvPr>
        </p:nvSpPr>
        <p:spPr>
          <a:xfrm>
            <a:off x="10485120" y="7627621"/>
            <a:ext cx="3413760" cy="438150"/>
          </a:xfrm>
          <a:prstGeom prst="rect">
            <a:avLst/>
          </a:prstGeom>
        </p:spPr>
        <p:txBody>
          <a:bodyPr/>
          <a:lstStyle/>
          <a:p>
            <a:fld id="{9482AAF1-DBC6-4665-A63C-71AEA378EF67}" type="slidenum">
              <a:rPr lang="en-US" smtClean="0"/>
              <a:pPr/>
              <a:t>‹#›</a:t>
            </a:fld>
            <a:endParaRPr lang="en-US"/>
          </a:p>
        </p:txBody>
      </p:sp>
    </p:spTree>
    <p:extLst>
      <p:ext uri="{BB962C8B-B14F-4D97-AF65-F5344CB8AC3E}">
        <p14:creationId xmlns="" xmlns:p14="http://schemas.microsoft.com/office/powerpoint/2010/main" val="37453406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3719168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pic>
        <p:nvPicPr>
          <p:cNvPr id="5" name="Picture 2" descr="AIS-PPT_Background-2_v1.jpg"/>
          <p:cNvPicPr>
            <a:picLocks noChangeAspect="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14630400" cy="720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08002" y="2865121"/>
            <a:ext cx="11760198" cy="677108"/>
          </a:xfrm>
        </p:spPr>
        <p:txBody>
          <a:bodyPr lIns="91440" tIns="45720" rIns="91440" bIns="45720" anchor="b" anchorCtr="0"/>
          <a:lstStyle>
            <a:lvl1pPr algn="l">
              <a:defRPr sz="3800" b="1">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8002" y="3820579"/>
            <a:ext cx="11760198" cy="2103120"/>
          </a:xfrm>
          <a:prstGeom prst="rect">
            <a:avLst/>
          </a:prstGeom>
        </p:spPr>
        <p:txBody>
          <a:bodyPr lIns="91440" tIns="45720" rIns="91440" bIns="45720" anchor="t" anchorCtr="0">
            <a:normAutofit/>
          </a:bodyPr>
          <a:lstStyle>
            <a:lvl1pPr marL="0" indent="0" algn="l">
              <a:buNone/>
              <a:defRPr sz="3000" b="1">
                <a:solidFill>
                  <a:srgbClr val="FFFFFF"/>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2760877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0" y="7315200"/>
            <a:ext cx="14630400" cy="914400"/>
          </a:xfrm>
          <a:prstGeom prst="rect">
            <a:avLst/>
          </a:prstGeom>
          <a:solidFill>
            <a:srgbClr val="D7471F"/>
          </a:solidFill>
          <a:ln w="0" cap="flat" cmpd="sng" algn="ctr">
            <a:noFill/>
            <a:prstDash val="solid"/>
            <a:round/>
            <a:headEnd type="none" w="med" len="med"/>
            <a:tailEnd type="none" w="med" len="med"/>
          </a:ln>
          <a:effectLst/>
        </p:spPr>
        <p:txBody>
          <a:bodyPr/>
          <a:lstStyle/>
          <a:p>
            <a:pPr defTabSz="1306513">
              <a:defRPr/>
            </a:pPr>
            <a:endParaRPr lang="en-US">
              <a:latin typeface="Arial" pitchFamily="-96" charset="0"/>
              <a:ea typeface="+mn-ea"/>
            </a:endParaRPr>
          </a:p>
        </p:txBody>
      </p:sp>
      <p:pic>
        <p:nvPicPr>
          <p:cNvPr id="8" name="Picture 8" descr="AEGIS Logo KO_R.eps"/>
          <p:cNvPicPr>
            <a:picLocks noChangeAspect="1"/>
          </p:cNvPicPr>
          <p:nvPr userDrawn="1"/>
        </p:nvPicPr>
        <p:blipFill>
          <a:blip r:embed="rId13" cstate="email">
            <a:extLst>
              <a:ext uri="{28A0092B-C50C-407E-A947-70E740481C1C}">
                <a14:useLocalDpi xmlns="" xmlns:a14="http://schemas.microsoft.com/office/drawing/2010/main" val="0"/>
              </a:ext>
            </a:extLst>
          </a:blip>
          <a:srcRect/>
          <a:stretch>
            <a:fillRect/>
          </a:stretch>
        </p:blipFill>
        <p:spPr bwMode="auto">
          <a:xfrm>
            <a:off x="12268200" y="7543800"/>
            <a:ext cx="2155825"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9" descr="AIS-PHC13.eps"/>
          <p:cNvPicPr>
            <a:picLocks noChangeAspect="1"/>
          </p:cNvPicPr>
          <p:nvPr userDrawn="1"/>
        </p:nvPicPr>
        <p:blipFill>
          <a:blip r:embed="rId14" cstate="email">
            <a:extLst>
              <a:ext uri="{28A0092B-C50C-407E-A947-70E740481C1C}">
                <a14:useLocalDpi xmlns="" xmlns:a14="http://schemas.microsoft.com/office/drawing/2010/main" val="0"/>
              </a:ext>
            </a:extLst>
          </a:blip>
          <a:srcRect/>
          <a:stretch>
            <a:fillRect/>
          </a:stretch>
        </p:blipFill>
        <p:spPr bwMode="auto">
          <a:xfrm>
            <a:off x="304800" y="7589838"/>
            <a:ext cx="1454150" cy="37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bwMode="auto">
          <a:xfrm>
            <a:off x="0" y="0"/>
            <a:ext cx="14630400" cy="7205663"/>
          </a:xfrm>
          <a:prstGeom prst="rect">
            <a:avLst/>
          </a:prstGeom>
          <a:solidFill>
            <a:srgbClr val="F0EDE4"/>
          </a:solidFill>
          <a:ln w="0" cap="flat" cmpd="sng" algn="ctr">
            <a:noFill/>
            <a:prstDash val="solid"/>
            <a:round/>
            <a:headEnd type="none" w="med" len="med"/>
            <a:tailEnd type="none" w="med" len="med"/>
          </a:ln>
          <a:effectLst/>
        </p:spPr>
        <p:txBody>
          <a:bodyPr/>
          <a:lstStyle/>
          <a:p>
            <a:pPr defTabSz="1306513">
              <a:defRPr/>
            </a:pPr>
            <a:endParaRPr lang="en-US">
              <a:latin typeface="Arial" pitchFamily="-96" charset="0"/>
              <a:ea typeface="+mn-ea"/>
            </a:endParaRPr>
          </a:p>
        </p:txBody>
      </p:sp>
      <p:sp>
        <p:nvSpPr>
          <p:cNvPr id="2" name="Title Placeholder 1"/>
          <p:cNvSpPr>
            <a:spLocks noGrp="1"/>
          </p:cNvSpPr>
          <p:nvPr>
            <p:ph type="title"/>
          </p:nvPr>
        </p:nvSpPr>
        <p:spPr>
          <a:xfrm>
            <a:off x="479552" y="457200"/>
            <a:ext cx="13541247" cy="615553"/>
          </a:xfrm>
          <a:prstGeom prst="rect">
            <a:avLst/>
          </a:prstGeom>
        </p:spPr>
        <p:txBody>
          <a:bodyPr vert="horz" wrap="square" lIns="91440" tIns="45720" rIns="9144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7999" y="1960881"/>
            <a:ext cx="13512801" cy="5430838"/>
          </a:xfrm>
          <a:prstGeom prst="rect">
            <a:avLst/>
          </a:prstGeom>
        </p:spPr>
        <p:txBody>
          <a:bodyPr vert="horz" lIns="91440" tIns="45720" rIns="91440" bIns="45720" rtlCol="0">
            <a:normAutofit/>
          </a:body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Tree>
    <p:extLst>
      <p:ext uri="{BB962C8B-B14F-4D97-AF65-F5344CB8AC3E}">
        <p14:creationId xmlns="" xmlns:p14="http://schemas.microsoft.com/office/powerpoint/2010/main" val="338864528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0" r:id="rId5"/>
    <p:sldLayoutId id="2147483653" r:id="rId6"/>
    <p:sldLayoutId id="2147483655" r:id="rId7"/>
    <p:sldLayoutId id="2147483662" r:id="rId8"/>
    <p:sldLayoutId id="2147483663" r:id="rId9"/>
    <p:sldLayoutId id="2147483664" r:id="rId10"/>
    <p:sldLayoutId id="2147483665" r:id="rId11"/>
  </p:sldLayoutIdLst>
  <p:timing>
    <p:tnLst>
      <p:par>
        <p:cTn id="1" dur="indefinite" restart="never" nodeType="tmRoot"/>
      </p:par>
    </p:tnLst>
  </p:timing>
  <p:txStyles>
    <p:titleStyle>
      <a:lvl1pPr algn="l" defTabSz="1306220" rtl="0" eaLnBrk="1" latinLnBrk="0" hangingPunct="1">
        <a:spcBef>
          <a:spcPct val="0"/>
        </a:spcBef>
        <a:buNone/>
        <a:defRPr lang="en-US" sz="3400" b="1" kern="1200" dirty="0">
          <a:solidFill>
            <a:srgbClr val="0092D1"/>
          </a:solidFill>
          <a:latin typeface="Helvetica Neue" charset="0"/>
          <a:ea typeface="+mj-ea"/>
          <a:cs typeface="+mj-cs"/>
        </a:defRPr>
      </a:lvl1pPr>
    </p:titleStyle>
    <p:bodyStyle>
      <a:lvl1pPr marL="287338" indent="-287338" algn="l" defTabSz="1306513" rtl="0" eaLnBrk="1" fontAlgn="base" latinLnBrk="0" hangingPunct="1">
        <a:lnSpc>
          <a:spcPct val="90000"/>
        </a:lnSpc>
        <a:spcBef>
          <a:spcPts val="1800"/>
        </a:spcBef>
        <a:spcAft>
          <a:spcPts val="0"/>
        </a:spcAft>
        <a:buClr>
          <a:schemeClr val="accent4"/>
        </a:buClr>
        <a:buFont typeface="Arial" pitchFamily="34" charset="0"/>
        <a:buChar char="•"/>
        <a:defRPr lang="en-US" sz="2800" kern="1200" dirty="0" smtClean="0">
          <a:solidFill>
            <a:srgbClr val="0092D1"/>
          </a:solidFill>
          <a:latin typeface="Helvetica Neue"/>
          <a:ea typeface="+mn-ea"/>
          <a:cs typeface="+mn-cs"/>
        </a:defRPr>
      </a:lvl1pPr>
      <a:lvl2pPr marL="338138" indent="-338138" algn="l" defTabSz="1306513" rtl="0" eaLnBrk="1" fontAlgn="base" latinLnBrk="0" hangingPunct="1">
        <a:lnSpc>
          <a:spcPct val="95000"/>
        </a:lnSpc>
        <a:spcBef>
          <a:spcPct val="65000"/>
        </a:spcBef>
        <a:spcAft>
          <a:spcPct val="0"/>
        </a:spcAft>
        <a:buClr>
          <a:srgbClr val="0092D1"/>
        </a:buClr>
        <a:buFont typeface="Arial" pitchFamily="34" charset="0"/>
        <a:buChar char="•"/>
        <a:defRPr lang="en-US" sz="2800" kern="1200" dirty="0" smtClean="0">
          <a:solidFill>
            <a:srgbClr val="0092D1"/>
          </a:solidFill>
          <a:latin typeface="Helvetica Neue Light" charset="0"/>
          <a:ea typeface="+mn-ea"/>
          <a:cs typeface="+mn-cs"/>
        </a:defRPr>
      </a:lvl2pPr>
      <a:lvl3pPr marL="795338" indent="-338138" algn="l" defTabSz="1306220" rtl="0" eaLnBrk="1" latinLnBrk="0" hangingPunct="1">
        <a:lnSpc>
          <a:spcPct val="90000"/>
        </a:lnSpc>
        <a:spcBef>
          <a:spcPts val="1200"/>
        </a:spcBef>
        <a:spcAft>
          <a:spcPts val="0"/>
        </a:spcAft>
        <a:buClr>
          <a:schemeClr val="accent4"/>
        </a:buClr>
        <a:buFont typeface="Symbol" pitchFamily="18" charset="2"/>
        <a:buChar char=""/>
        <a:defRPr sz="2600" kern="1200">
          <a:solidFill>
            <a:srgbClr val="0092D1"/>
          </a:solidFill>
          <a:latin typeface="Helvetica Neue"/>
          <a:ea typeface="+mn-ea"/>
          <a:cs typeface="+mn-cs"/>
        </a:defRPr>
      </a:lvl3pPr>
      <a:lvl4pPr marL="1252538" indent="-219075" algn="l" defTabSz="1306220" rtl="0" eaLnBrk="1" latinLnBrk="0" hangingPunct="1">
        <a:lnSpc>
          <a:spcPct val="90000"/>
        </a:lnSpc>
        <a:spcBef>
          <a:spcPts val="1000"/>
        </a:spcBef>
        <a:spcAft>
          <a:spcPts val="0"/>
        </a:spcAft>
        <a:buClr>
          <a:schemeClr val="accent4"/>
        </a:buClr>
        <a:buFont typeface="Wingdings" pitchFamily="2" charset="2"/>
        <a:buChar char=""/>
        <a:defRPr sz="2400" kern="1200">
          <a:solidFill>
            <a:srgbClr val="0092D1"/>
          </a:solidFill>
          <a:latin typeface="Helvetica Neue"/>
          <a:ea typeface="+mn-ea"/>
          <a:cs typeface="+mn-cs"/>
        </a:defRPr>
      </a:lvl4pPr>
      <a:lvl5pPr marL="1778000" indent="-287338" algn="l" defTabSz="1306220" rtl="0" eaLnBrk="1" latinLnBrk="0" hangingPunct="1">
        <a:lnSpc>
          <a:spcPct val="90000"/>
        </a:lnSpc>
        <a:spcBef>
          <a:spcPts val="1000"/>
        </a:spcBef>
        <a:spcAft>
          <a:spcPts val="0"/>
        </a:spcAft>
        <a:buClr>
          <a:schemeClr val="accent4"/>
        </a:buClr>
        <a:buFont typeface="Symbol" pitchFamily="18" charset="2"/>
        <a:buChar char=""/>
        <a:defRPr sz="2200" kern="1200">
          <a:solidFill>
            <a:srgbClr val="0092D1"/>
          </a:solidFill>
          <a:latin typeface="Helvetica Neue"/>
          <a:ea typeface="+mn-ea"/>
          <a:cs typeface="+mn-cs"/>
        </a:defRPr>
      </a:lvl5pPr>
      <a:lvl6pPr marL="2166938" indent="-223838" algn="l" defTabSz="1306220" rtl="0" eaLnBrk="1" latinLnBrk="0" hangingPunct="1">
        <a:lnSpc>
          <a:spcPct val="90000"/>
        </a:lnSpc>
        <a:spcBef>
          <a:spcPts val="1000"/>
        </a:spcBef>
        <a:spcAft>
          <a:spcPts val="0"/>
        </a:spcAft>
        <a:buClr>
          <a:schemeClr val="accent4"/>
        </a:buClr>
        <a:buFont typeface="Arial" pitchFamily="34" charset="0"/>
        <a:buChar char="•"/>
        <a:defRPr sz="2000" kern="1200">
          <a:solidFill>
            <a:srgbClr val="0092D1"/>
          </a:solidFill>
          <a:latin typeface="Helvetica Neue"/>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5.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11.xml"/><Relationship Id="rId5" Type="http://schemas.openxmlformats.org/officeDocument/2006/relationships/slideLayout" Target="../slideLayouts/slideLayout5.xml"/><Relationship Id="rId4"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hyperlink" Target="http://tropical.atmos.colostate.edu/forecasts/2013/jun2013/jun2013.pdf"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www.fema.gov/disasters"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hyperlink" Target="http://www.spc.noaa.gov/climo/online/monthly/2013"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hyperlink" Target="http://www.spc.noaa.gov/wc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8.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6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hyperlink" Target="http://www.google.com/url?sa=i&amp;rct=j&amp;q=superstorm+sandy+power+outages&amp;source=images&amp;cd=&amp;cad=rja&amp;docid=TTKg5srgX7F5hM&amp;tbnid=C7c_6LQoQh7DaM:&amp;ved=0CAUQjRw&amp;url=http://stateimpact.npr.org/pennsylvania/2012/10/30/sandy-creates-one-of-largest-power-outages-in-pennsylvania-history/&amp;ei=BKzZUZi1C5Ox4AP0zIDYCQ&amp;bvm=bv.48705608,d.dmg&amp;psig=AFQjCNGgNXCORstS4Pdi_aPsBtEpgvLpyQ&amp;ust=1373305977343239" TargetMode="External"/><Relationship Id="rId5" Type="http://schemas.openxmlformats.org/officeDocument/2006/relationships/image" Target="../media/image10.png"/><Relationship Id="rId4" Type="http://schemas.openxmlformats.org/officeDocument/2006/relationships/hyperlink" Target="http://2.bp.blogspot.com/-S45EB16fVo8/T_YtahimlJI/AAAAAAAAHbQ/aIBfaMGbHtk/s1600/Screen+Shot+2012-07-05+at+7.09.50+PM.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Under Pressure: P/C Insurance Markets in an Era of High Catastrophe Losses, Low Interest Rates and Tort Liability Concerns</a:t>
            </a:r>
            <a:endParaRPr lang="en-US" dirty="0"/>
          </a:p>
        </p:txBody>
      </p:sp>
      <p:sp>
        <p:nvSpPr>
          <p:cNvPr id="3" name="Subtitle 2"/>
          <p:cNvSpPr>
            <a:spLocks noGrp="1"/>
          </p:cNvSpPr>
          <p:nvPr>
            <p:ph type="subTitle" idx="1"/>
          </p:nvPr>
        </p:nvSpPr>
        <p:spPr/>
        <p:txBody>
          <a:bodyPr/>
          <a:lstStyle/>
          <a:p>
            <a:r>
              <a:rPr lang="en-US" dirty="0" smtClean="0"/>
              <a:t>Robert P. </a:t>
            </a:r>
            <a:r>
              <a:rPr lang="en-US" dirty="0" err="1" smtClean="0"/>
              <a:t>Hartwig</a:t>
            </a:r>
            <a:r>
              <a:rPr lang="en-US" dirty="0" smtClean="0"/>
              <a:t>, Ph.D., CPCU </a:t>
            </a:r>
          </a:p>
          <a:p>
            <a:pPr>
              <a:spcBef>
                <a:spcPct val="35000"/>
              </a:spcBef>
            </a:pPr>
            <a:r>
              <a:rPr lang="en-US" sz="2600" b="0" dirty="0"/>
              <a:t>President &amp; Economist</a:t>
            </a:r>
          </a:p>
          <a:p>
            <a:pPr>
              <a:spcBef>
                <a:spcPct val="35000"/>
              </a:spcBef>
            </a:pPr>
            <a:r>
              <a:rPr lang="en-US" sz="2600" b="0" dirty="0"/>
              <a:t>Insurance Information Institute</a:t>
            </a:r>
          </a:p>
        </p:txBody>
      </p:sp>
    </p:spTree>
    <p:extLst>
      <p:ext uri="{BB962C8B-B14F-4D97-AF65-F5344CB8AC3E}">
        <p14:creationId xmlns="" xmlns:p14="http://schemas.microsoft.com/office/powerpoint/2010/main" val="2280678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97705" y="4061650"/>
            <a:ext cx="1233612" cy="439674"/>
          </a:xfrm>
          <a:prstGeom prst="rect">
            <a:avLst/>
          </a:prstGeom>
          <a:noFill/>
          <a:ln w="9525">
            <a:noFill/>
            <a:miter lim="800000"/>
            <a:headEnd/>
            <a:tailEnd/>
          </a:ln>
        </p:spPr>
        <p:txBody>
          <a:bodyPr wrap="none" lIns="130622" tIns="65311" rIns="130622" bIns="65311">
            <a:spAutoFit/>
          </a:bodyPr>
          <a:lstStyle/>
          <a:p>
            <a:r>
              <a:rPr lang="en-GB" sz="2000" b="1" dirty="0">
                <a:solidFill>
                  <a:srgbClr val="404040"/>
                </a:solidFill>
                <a:latin typeface="Helvetica Neue"/>
              </a:rPr>
              <a:t>Number</a:t>
            </a:r>
          </a:p>
        </p:txBody>
      </p:sp>
      <p:grpSp>
        <p:nvGrpSpPr>
          <p:cNvPr id="8" name="Group 7"/>
          <p:cNvGrpSpPr/>
          <p:nvPr/>
        </p:nvGrpSpPr>
        <p:grpSpPr>
          <a:xfrm>
            <a:off x="11389639" y="2454931"/>
            <a:ext cx="3020153" cy="677108"/>
            <a:chOff x="11389639" y="1782894"/>
            <a:chExt cx="3020153" cy="677108"/>
          </a:xfrm>
        </p:grpSpPr>
        <p:sp>
          <p:nvSpPr>
            <p:cNvPr id="121859" name="Rectangle 5"/>
            <p:cNvSpPr>
              <a:spLocks noChangeArrowheads="1"/>
            </p:cNvSpPr>
            <p:nvPr/>
          </p:nvSpPr>
          <p:spPr bwMode="auto">
            <a:xfrm>
              <a:off x="11389639" y="1930084"/>
              <a:ext cx="264160" cy="182880"/>
            </a:xfrm>
            <a:prstGeom prst="rect">
              <a:avLst/>
            </a:prstGeom>
            <a:solidFill>
              <a:srgbClr val="C00000"/>
            </a:solidFill>
            <a:ln w="9525">
              <a:noFill/>
              <a:miter lim="800000"/>
              <a:headEnd/>
              <a:tailEnd/>
            </a:ln>
          </p:spPr>
          <p:txBody>
            <a:bodyPr wrap="none" lIns="130622" tIns="65311" rIns="130622" bIns="65311" anchor="ctr"/>
            <a:lstStyle/>
            <a:p>
              <a:endParaRPr lang="en-US"/>
            </a:p>
          </p:txBody>
        </p:sp>
        <p:sp>
          <p:nvSpPr>
            <p:cNvPr id="121863" name="Text Box 9"/>
            <p:cNvSpPr txBox="1">
              <a:spLocks noChangeArrowheads="1"/>
            </p:cNvSpPr>
            <p:nvPr/>
          </p:nvSpPr>
          <p:spPr bwMode="auto">
            <a:xfrm>
              <a:off x="11643609" y="1782894"/>
              <a:ext cx="2766183" cy="677108"/>
            </a:xfrm>
            <a:prstGeom prst="rect">
              <a:avLst/>
            </a:prstGeom>
            <a:noFill/>
            <a:ln w="9525">
              <a:noFill/>
              <a:miter lim="800000"/>
              <a:headEnd/>
              <a:tailEnd/>
            </a:ln>
          </p:spPr>
          <p:txBody>
            <a:bodyPr wrap="square" lIns="91440" tIns="91440" rIns="91440" bIns="91440">
              <a:spAutoFit/>
            </a:bodyPr>
            <a:lstStyle/>
            <a:p>
              <a:r>
                <a:rPr lang="de-DE" sz="1600" dirty="0" smtClean="0">
                  <a:solidFill>
                    <a:srgbClr val="404040"/>
                  </a:solidFill>
                  <a:latin typeface="Helvetica Neue"/>
                </a:rPr>
                <a:t>Geophysical (earthquake</a:t>
              </a:r>
              <a:r>
                <a:rPr lang="de-DE" sz="1600" dirty="0">
                  <a:solidFill>
                    <a:srgbClr val="404040"/>
                  </a:solidFill>
                  <a:latin typeface="Helvetica Neue"/>
                </a:rPr>
                <a:t>, </a:t>
              </a:r>
              <a:r>
                <a:rPr lang="de-DE" sz="1600" dirty="0" smtClean="0">
                  <a:solidFill>
                    <a:srgbClr val="404040"/>
                  </a:solidFill>
                  <a:latin typeface="Helvetica Neue"/>
                </a:rPr>
                <a:t>tsunami, volcanic </a:t>
              </a:r>
              <a:r>
                <a:rPr lang="de-DE" sz="1600" dirty="0">
                  <a:solidFill>
                    <a:srgbClr val="404040"/>
                  </a:solidFill>
                  <a:latin typeface="Helvetica Neue"/>
                </a:rPr>
                <a:t>activity)</a:t>
              </a:r>
            </a:p>
          </p:txBody>
        </p:sp>
      </p:grpSp>
      <p:grpSp>
        <p:nvGrpSpPr>
          <p:cNvPr id="5" name="Group 4"/>
          <p:cNvGrpSpPr/>
          <p:nvPr/>
        </p:nvGrpSpPr>
        <p:grpSpPr>
          <a:xfrm>
            <a:off x="11389639" y="4028578"/>
            <a:ext cx="2945734" cy="677108"/>
            <a:chOff x="11389639" y="3356541"/>
            <a:chExt cx="2945734" cy="677108"/>
          </a:xfrm>
        </p:grpSpPr>
        <p:sp>
          <p:nvSpPr>
            <p:cNvPr id="121862" name="Rectangle 8"/>
            <p:cNvSpPr>
              <a:spLocks noChangeArrowheads="1"/>
            </p:cNvSpPr>
            <p:nvPr/>
          </p:nvSpPr>
          <p:spPr bwMode="auto">
            <a:xfrm>
              <a:off x="11389639" y="3485920"/>
              <a:ext cx="264160" cy="182880"/>
            </a:xfrm>
            <a:prstGeom prst="rect">
              <a:avLst/>
            </a:prstGeom>
            <a:solidFill>
              <a:schemeClr val="accent3"/>
            </a:solidFill>
            <a:ln w="9525">
              <a:noFill/>
              <a:miter lim="800000"/>
              <a:headEnd/>
              <a:tailEnd/>
            </a:ln>
          </p:spPr>
          <p:txBody>
            <a:bodyPr wrap="none" lIns="130622" tIns="65311" rIns="130622" bIns="65311" anchor="ctr"/>
            <a:lstStyle/>
            <a:p>
              <a:endParaRPr lang="en-US"/>
            </a:p>
          </p:txBody>
        </p:sp>
        <p:sp>
          <p:nvSpPr>
            <p:cNvPr id="121864" name="Text Box 10"/>
            <p:cNvSpPr txBox="1">
              <a:spLocks noChangeArrowheads="1"/>
            </p:cNvSpPr>
            <p:nvPr/>
          </p:nvSpPr>
          <p:spPr bwMode="auto">
            <a:xfrm>
              <a:off x="11643610" y="3356541"/>
              <a:ext cx="2691763" cy="677108"/>
            </a:xfrm>
            <a:prstGeom prst="rect">
              <a:avLst/>
            </a:prstGeom>
            <a:noFill/>
            <a:ln w="9525">
              <a:noFill/>
              <a:miter lim="800000"/>
              <a:headEnd/>
              <a:tailEnd/>
            </a:ln>
          </p:spPr>
          <p:txBody>
            <a:bodyPr wrap="none" lIns="91440" tIns="91440" rIns="91440" bIns="91440">
              <a:spAutoFit/>
            </a:bodyPr>
            <a:lstStyle/>
            <a:p>
              <a:r>
                <a:rPr lang="de-DE" sz="1600" dirty="0" smtClean="0">
                  <a:solidFill>
                    <a:srgbClr val="404040"/>
                  </a:solidFill>
                  <a:latin typeface="Helvetica Neue"/>
                </a:rPr>
                <a:t>Climatological (temperature</a:t>
              </a:r>
              <a:br>
                <a:rPr lang="de-DE" sz="1600" dirty="0" smtClean="0">
                  <a:solidFill>
                    <a:srgbClr val="404040"/>
                  </a:solidFill>
                  <a:latin typeface="Helvetica Neue"/>
                </a:rPr>
              </a:br>
              <a:r>
                <a:rPr lang="de-DE" sz="1600" dirty="0" smtClean="0">
                  <a:solidFill>
                    <a:srgbClr val="404040"/>
                  </a:solidFill>
                  <a:latin typeface="Helvetica Neue"/>
                </a:rPr>
                <a:t>extremes, drought</a:t>
              </a:r>
              <a:r>
                <a:rPr lang="de-DE" sz="1600" dirty="0">
                  <a:solidFill>
                    <a:srgbClr val="404040"/>
                  </a:solidFill>
                  <a:latin typeface="Helvetica Neue"/>
                </a:rPr>
                <a:t>, wildfire)</a:t>
              </a:r>
            </a:p>
          </p:txBody>
        </p:sp>
      </p:grpSp>
      <p:grpSp>
        <p:nvGrpSpPr>
          <p:cNvPr id="7" name="Group 6"/>
          <p:cNvGrpSpPr/>
          <p:nvPr/>
        </p:nvGrpSpPr>
        <p:grpSpPr>
          <a:xfrm>
            <a:off x="11389639" y="3061554"/>
            <a:ext cx="2480863" cy="430887"/>
            <a:chOff x="11389639" y="2389517"/>
            <a:chExt cx="2480863" cy="430887"/>
          </a:xfrm>
        </p:grpSpPr>
        <p:sp>
          <p:nvSpPr>
            <p:cNvPr id="121860" name="Rectangle 6"/>
            <p:cNvSpPr>
              <a:spLocks noChangeArrowheads="1"/>
            </p:cNvSpPr>
            <p:nvPr/>
          </p:nvSpPr>
          <p:spPr bwMode="auto">
            <a:xfrm>
              <a:off x="11389639" y="2527539"/>
              <a:ext cx="264160" cy="182880"/>
            </a:xfrm>
            <a:prstGeom prst="rect">
              <a:avLst/>
            </a:prstGeom>
            <a:solidFill>
              <a:schemeClr val="accent4"/>
            </a:solidFill>
            <a:ln w="9525">
              <a:noFill/>
              <a:miter lim="800000"/>
              <a:headEnd/>
              <a:tailEnd/>
            </a:ln>
          </p:spPr>
          <p:txBody>
            <a:bodyPr wrap="none" lIns="130622" tIns="65311" rIns="130622" bIns="65311" anchor="ctr"/>
            <a:lstStyle/>
            <a:p>
              <a:endParaRPr lang="en-US"/>
            </a:p>
          </p:txBody>
        </p:sp>
        <p:sp>
          <p:nvSpPr>
            <p:cNvPr id="121865" name="Text Box 11"/>
            <p:cNvSpPr txBox="1">
              <a:spLocks noChangeArrowheads="1"/>
            </p:cNvSpPr>
            <p:nvPr/>
          </p:nvSpPr>
          <p:spPr bwMode="auto">
            <a:xfrm>
              <a:off x="11643610" y="2389517"/>
              <a:ext cx="2226892" cy="430887"/>
            </a:xfrm>
            <a:prstGeom prst="rect">
              <a:avLst/>
            </a:prstGeom>
            <a:noFill/>
            <a:ln w="9525">
              <a:noFill/>
              <a:miter lim="800000"/>
              <a:headEnd/>
              <a:tailEnd/>
            </a:ln>
          </p:spPr>
          <p:txBody>
            <a:bodyPr wrap="none" lIns="91440" tIns="91440" rIns="91440" bIns="91440">
              <a:spAutoFit/>
            </a:bodyPr>
            <a:lstStyle/>
            <a:p>
              <a:r>
                <a:rPr lang="de-DE" sz="1600" dirty="0">
                  <a:solidFill>
                    <a:srgbClr val="404040"/>
                  </a:solidFill>
                  <a:latin typeface="Helvetica Neue"/>
                </a:rPr>
                <a:t>Meteorological (storm)</a:t>
              </a:r>
            </a:p>
          </p:txBody>
        </p:sp>
      </p:grpSp>
      <p:grpSp>
        <p:nvGrpSpPr>
          <p:cNvPr id="6" name="Group 5"/>
          <p:cNvGrpSpPr/>
          <p:nvPr/>
        </p:nvGrpSpPr>
        <p:grpSpPr>
          <a:xfrm>
            <a:off x="11389639" y="3421956"/>
            <a:ext cx="2958185" cy="677108"/>
            <a:chOff x="11389639" y="2749919"/>
            <a:chExt cx="2958185" cy="677108"/>
          </a:xfrm>
        </p:grpSpPr>
        <p:sp>
          <p:nvSpPr>
            <p:cNvPr id="121861" name="Rectangle 7"/>
            <p:cNvSpPr>
              <a:spLocks noChangeArrowheads="1"/>
            </p:cNvSpPr>
            <p:nvPr/>
          </p:nvSpPr>
          <p:spPr bwMode="auto">
            <a:xfrm>
              <a:off x="11389639" y="2877900"/>
              <a:ext cx="264160" cy="182880"/>
            </a:xfrm>
            <a:prstGeom prst="rect">
              <a:avLst/>
            </a:prstGeom>
            <a:solidFill>
              <a:schemeClr val="bg2"/>
            </a:solidFill>
            <a:ln w="9525">
              <a:noFill/>
              <a:miter lim="800000"/>
              <a:headEnd/>
              <a:tailEnd/>
            </a:ln>
          </p:spPr>
          <p:txBody>
            <a:bodyPr wrap="none" lIns="130622" tIns="65311" rIns="130622" bIns="65311" anchor="ctr"/>
            <a:lstStyle/>
            <a:p>
              <a:endParaRPr lang="en-US"/>
            </a:p>
          </p:txBody>
        </p:sp>
        <p:sp>
          <p:nvSpPr>
            <p:cNvPr id="121866" name="Text Box 12"/>
            <p:cNvSpPr txBox="1">
              <a:spLocks noChangeArrowheads="1"/>
            </p:cNvSpPr>
            <p:nvPr/>
          </p:nvSpPr>
          <p:spPr bwMode="auto">
            <a:xfrm>
              <a:off x="11643609" y="2749919"/>
              <a:ext cx="2704215" cy="677108"/>
            </a:xfrm>
            <a:prstGeom prst="rect">
              <a:avLst/>
            </a:prstGeom>
            <a:noFill/>
            <a:ln w="9525">
              <a:noFill/>
              <a:miter lim="800000"/>
              <a:headEnd/>
              <a:tailEnd/>
            </a:ln>
          </p:spPr>
          <p:txBody>
            <a:bodyPr wrap="square" lIns="91440" tIns="91440" rIns="91440" bIns="91440">
              <a:spAutoFit/>
            </a:bodyPr>
            <a:lstStyle/>
            <a:p>
              <a:r>
                <a:rPr lang="de-DE" sz="1600" dirty="0" smtClean="0">
                  <a:solidFill>
                    <a:srgbClr val="404040"/>
                  </a:solidFill>
                  <a:latin typeface="Helvetica Neue"/>
                </a:rPr>
                <a:t>Hydrological </a:t>
              </a:r>
              <a:br>
                <a:rPr lang="de-DE" sz="1600" dirty="0" smtClean="0">
                  <a:solidFill>
                    <a:srgbClr val="404040"/>
                  </a:solidFill>
                  <a:latin typeface="Helvetica Neue"/>
                </a:rPr>
              </a:br>
              <a:r>
                <a:rPr lang="de-DE" sz="1600" dirty="0" smtClean="0">
                  <a:solidFill>
                    <a:srgbClr val="404040"/>
                  </a:solidFill>
                  <a:latin typeface="Helvetica Neue"/>
                </a:rPr>
                <a:t>(flood</a:t>
              </a:r>
              <a:r>
                <a:rPr lang="de-DE" sz="1600" dirty="0">
                  <a:solidFill>
                    <a:srgbClr val="404040"/>
                  </a:solidFill>
                  <a:latin typeface="Helvetica Neue"/>
                </a:rPr>
                <a:t>, </a:t>
              </a:r>
              <a:r>
                <a:rPr lang="de-DE" sz="1600" dirty="0" smtClean="0">
                  <a:solidFill>
                    <a:srgbClr val="404040"/>
                  </a:solidFill>
                  <a:latin typeface="Helvetica Neue"/>
                </a:rPr>
                <a:t>mass movement</a:t>
              </a:r>
              <a:r>
                <a:rPr lang="de-DE" sz="1600" dirty="0">
                  <a:solidFill>
                    <a:srgbClr val="404040"/>
                  </a:solidFill>
                  <a:latin typeface="Helvetica Neue"/>
                </a:rPr>
                <a:t>)</a:t>
              </a:r>
            </a:p>
          </p:txBody>
        </p:sp>
      </p:grpSp>
      <p:sp>
        <p:nvSpPr>
          <p:cNvPr id="121867" name="Title 56"/>
          <p:cNvSpPr>
            <a:spLocks noGrp="1"/>
          </p:cNvSpPr>
          <p:nvPr>
            <p:ph type="title"/>
          </p:nvPr>
        </p:nvSpPr>
        <p:spPr/>
        <p:txBody>
          <a:bodyPr/>
          <a:lstStyle/>
          <a:p>
            <a:r>
              <a:rPr lang="en-US" dirty="0" smtClean="0"/>
              <a:t>Natural Disasters in the United States, 1980 – 2012</a:t>
            </a:r>
          </a:p>
        </p:txBody>
      </p:sp>
      <p:grpSp>
        <p:nvGrpSpPr>
          <p:cNvPr id="4" name="Group 3"/>
          <p:cNvGrpSpPr/>
          <p:nvPr/>
        </p:nvGrpSpPr>
        <p:grpSpPr>
          <a:xfrm>
            <a:off x="11389515" y="4785469"/>
            <a:ext cx="731520" cy="1547491"/>
            <a:chOff x="13776960" y="5027296"/>
            <a:chExt cx="731520" cy="1547491"/>
          </a:xfrm>
        </p:grpSpPr>
        <p:sp>
          <p:nvSpPr>
            <p:cNvPr id="121872" name="Textfeld 41"/>
            <p:cNvSpPr txBox="1">
              <a:spLocks noChangeArrowheads="1"/>
            </p:cNvSpPr>
            <p:nvPr/>
          </p:nvSpPr>
          <p:spPr bwMode="auto">
            <a:xfrm>
              <a:off x="13776960" y="5027296"/>
              <a:ext cx="731520" cy="347341"/>
            </a:xfrm>
            <a:prstGeom prst="rect">
              <a:avLst/>
            </a:prstGeom>
            <a:solidFill>
              <a:schemeClr val="accent3"/>
            </a:solidFill>
            <a:ln w="9525">
              <a:noFill/>
              <a:miter lim="800000"/>
              <a:headEnd/>
              <a:tailEnd/>
            </a:ln>
          </p:spPr>
          <p:txBody>
            <a:bodyPr lIns="130622" tIns="65311" rIns="130622" bIns="65311">
              <a:spAutoFit/>
            </a:bodyPr>
            <a:lstStyle/>
            <a:p>
              <a:pPr algn="ctr"/>
              <a:r>
                <a:rPr lang="de-DE" sz="1400" b="1" dirty="0">
                  <a:solidFill>
                    <a:schemeClr val="bg1"/>
                  </a:solidFill>
                </a:rPr>
                <a:t>41</a:t>
              </a:r>
            </a:p>
          </p:txBody>
        </p:sp>
        <p:sp>
          <p:nvSpPr>
            <p:cNvPr id="20" name="Textfeld 40"/>
            <p:cNvSpPr txBox="1"/>
            <p:nvPr/>
          </p:nvSpPr>
          <p:spPr>
            <a:xfrm>
              <a:off x="13776960" y="5427346"/>
              <a:ext cx="731520" cy="347341"/>
            </a:xfrm>
            <a:prstGeom prst="rect">
              <a:avLst/>
            </a:prstGeom>
            <a:solidFill>
              <a:schemeClr val="bg2"/>
            </a:solidFill>
            <a:effectLst/>
          </p:spPr>
          <p:txBody>
            <a:bodyPr lIns="130622" tIns="65311" rIns="130622" bIns="65311">
              <a:spAutoFit/>
            </a:bodyPr>
            <a:lstStyle/>
            <a:p>
              <a:pPr algn="ctr">
                <a:defRPr/>
              </a:pPr>
              <a:r>
                <a:rPr lang="de-DE" sz="1400" b="1" dirty="0">
                  <a:solidFill>
                    <a:schemeClr val="bg1"/>
                  </a:solidFill>
                </a:rPr>
                <a:t>19</a:t>
              </a:r>
            </a:p>
          </p:txBody>
        </p:sp>
        <p:sp>
          <p:nvSpPr>
            <p:cNvPr id="22" name="Textfeld 39"/>
            <p:cNvSpPr txBox="1"/>
            <p:nvPr/>
          </p:nvSpPr>
          <p:spPr>
            <a:xfrm>
              <a:off x="13776960" y="5827396"/>
              <a:ext cx="731520" cy="347341"/>
            </a:xfrm>
            <a:prstGeom prst="rect">
              <a:avLst/>
            </a:prstGeom>
            <a:solidFill>
              <a:schemeClr val="accent4"/>
            </a:solidFill>
            <a:ln>
              <a:solidFill>
                <a:srgbClr val="92D050"/>
              </a:solidFill>
            </a:ln>
            <a:effectLst/>
          </p:spPr>
          <p:txBody>
            <a:bodyPr lIns="130622" tIns="65311" rIns="130622" bIns="65311">
              <a:spAutoFit/>
            </a:bodyPr>
            <a:lstStyle/>
            <a:p>
              <a:pPr algn="ctr">
                <a:defRPr/>
              </a:pPr>
              <a:r>
                <a:rPr lang="de-DE" sz="1400" b="1" dirty="0">
                  <a:solidFill>
                    <a:schemeClr val="bg1"/>
                  </a:solidFill>
                </a:rPr>
                <a:t>121</a:t>
              </a:r>
            </a:p>
          </p:txBody>
        </p:sp>
        <p:sp>
          <p:nvSpPr>
            <p:cNvPr id="121875" name="Textfeld 24"/>
            <p:cNvSpPr txBox="1">
              <a:spLocks noChangeArrowheads="1"/>
            </p:cNvSpPr>
            <p:nvPr/>
          </p:nvSpPr>
          <p:spPr bwMode="auto">
            <a:xfrm>
              <a:off x="13776960" y="6227446"/>
              <a:ext cx="731520" cy="347341"/>
            </a:xfrm>
            <a:prstGeom prst="rect">
              <a:avLst/>
            </a:prstGeom>
            <a:solidFill>
              <a:srgbClr val="C00000"/>
            </a:solidFill>
            <a:ln w="9525">
              <a:noFill/>
              <a:miter lim="800000"/>
              <a:headEnd/>
              <a:tailEnd/>
            </a:ln>
          </p:spPr>
          <p:txBody>
            <a:bodyPr lIns="130622" tIns="65311" rIns="130622" bIns="65311">
              <a:spAutoFit/>
            </a:bodyPr>
            <a:lstStyle/>
            <a:p>
              <a:pPr algn="ctr"/>
              <a:r>
                <a:rPr lang="de-DE" sz="1400" b="1" dirty="0">
                  <a:solidFill>
                    <a:schemeClr val="bg1"/>
                  </a:solidFill>
                </a:rPr>
                <a:t>3</a:t>
              </a:r>
            </a:p>
          </p:txBody>
        </p:sp>
      </p:grpSp>
      <p:pic>
        <p:nvPicPr>
          <p:cNvPr id="21" name="Picture 2"/>
          <p:cNvPicPr preferRelativeResize="0">
            <a:picLocks noChangeAspect="1" noChangeArrowheads="1"/>
          </p:cNvPicPr>
          <p:nvPr>
            <p:custDataLst>
              <p:tags r:id="rId1"/>
            </p:custDataLst>
          </p:nvPr>
        </p:nvPicPr>
        <p:blipFill>
          <a:blip r:embed="rId3" cstate="email"/>
          <a:stretch>
            <a:fillRect/>
          </a:stretch>
        </p:blipFill>
        <p:spPr bwMode="auto">
          <a:xfrm>
            <a:off x="382016" y="1038184"/>
            <a:ext cx="10930256" cy="5743616"/>
          </a:xfrm>
          <a:prstGeom prst="rect">
            <a:avLst/>
          </a:prstGeom>
          <a:noFill/>
          <a:ln w="9525">
            <a:noFill/>
            <a:miter lim="800000"/>
            <a:headEnd/>
            <a:tailEnd/>
          </a:ln>
          <a:effectLst/>
        </p:spPr>
      </p:pic>
      <p:sp>
        <p:nvSpPr>
          <p:cNvPr id="23" name="AutoShape 7"/>
          <p:cNvSpPr>
            <a:spLocks noChangeArrowheads="1"/>
          </p:cNvSpPr>
          <p:nvPr/>
        </p:nvSpPr>
        <p:spPr bwMode="blackWhite">
          <a:xfrm>
            <a:off x="4095523" y="2010339"/>
            <a:ext cx="5287297" cy="997196"/>
          </a:xfrm>
          <a:prstGeom prst="wedgeRectCallout">
            <a:avLst>
              <a:gd name="adj1" fmla="val 79686"/>
              <a:gd name="adj2" fmla="val 147942"/>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lnSpc>
                <a:spcPct val="90000"/>
              </a:lnSpc>
              <a:spcBef>
                <a:spcPts val="1200"/>
              </a:spcBef>
              <a:buClr>
                <a:schemeClr val="bg1"/>
              </a:buClr>
              <a:buFont typeface="Wingdings" pitchFamily="2" charset="2"/>
              <a:buNone/>
            </a:pPr>
            <a:r>
              <a:rPr lang="en-US" b="1" dirty="0">
                <a:solidFill>
                  <a:schemeClr val="bg1"/>
                </a:solidFill>
                <a:latin typeface="Helvetica Neue"/>
              </a:rPr>
              <a:t>There were 184 natural disaster events in the US in 2012</a:t>
            </a:r>
          </a:p>
        </p:txBody>
      </p:sp>
      <p:sp>
        <p:nvSpPr>
          <p:cNvPr id="24" name="TextBox 23"/>
          <p:cNvSpPr txBox="1"/>
          <p:nvPr/>
        </p:nvSpPr>
        <p:spPr>
          <a:xfrm>
            <a:off x="478973" y="1069912"/>
            <a:ext cx="8178777" cy="507831"/>
          </a:xfrm>
          <a:prstGeom prst="rect">
            <a:avLst/>
          </a:prstGeom>
          <a:noFill/>
        </p:spPr>
        <p:txBody>
          <a:bodyPr wrap="none" rtlCol="0">
            <a:spAutoFit/>
          </a:bodyPr>
          <a:lstStyle/>
          <a:p>
            <a:pPr>
              <a:lnSpc>
                <a:spcPct val="90000"/>
              </a:lnSpc>
              <a:spcBef>
                <a:spcPct val="20000"/>
              </a:spcBef>
            </a:pPr>
            <a:r>
              <a:rPr lang="en-US" sz="3000" i="1" dirty="0">
                <a:solidFill>
                  <a:srgbClr val="0092D2"/>
                </a:solidFill>
                <a:latin typeface="Helvetica Neue"/>
              </a:rPr>
              <a:t>Number of Events (Annual Totals 1980 – 2012)</a:t>
            </a:r>
          </a:p>
        </p:txBody>
      </p:sp>
      <p:sp>
        <p:nvSpPr>
          <p:cNvPr id="26" name="TextBox 25"/>
          <p:cNvSpPr txBox="1"/>
          <p:nvPr/>
        </p:nvSpPr>
        <p:spPr>
          <a:xfrm>
            <a:off x="496021" y="6688561"/>
            <a:ext cx="2188869" cy="461665"/>
          </a:xfrm>
          <a:prstGeom prst="rect">
            <a:avLst/>
          </a:prstGeom>
          <a:noFill/>
        </p:spPr>
        <p:txBody>
          <a:bodyPr wrap="none" rtlCol="0" anchor="b" anchorCtr="0">
            <a:spAutoFit/>
          </a:bodyPr>
          <a:lstStyle/>
          <a:p>
            <a:endParaRPr lang="en-US" sz="1200" dirty="0">
              <a:solidFill>
                <a:srgbClr val="404040"/>
              </a:solidFill>
              <a:latin typeface="Helvetica Neue"/>
            </a:endParaRPr>
          </a:p>
          <a:p>
            <a:r>
              <a:rPr lang="en-US" sz="1200" dirty="0">
                <a:solidFill>
                  <a:srgbClr val="404040"/>
                </a:solidFill>
                <a:latin typeface="Helvetica Neue"/>
              </a:rPr>
              <a:t>Source: MR </a:t>
            </a:r>
            <a:r>
              <a:rPr lang="en-US" sz="1200" dirty="0" err="1">
                <a:solidFill>
                  <a:srgbClr val="404040"/>
                </a:solidFill>
                <a:latin typeface="Helvetica Neue"/>
              </a:rPr>
              <a:t>NatCatSERVICE</a:t>
            </a:r>
            <a:endParaRPr lang="en-US" sz="1200" dirty="0">
              <a:solidFill>
                <a:srgbClr val="404040"/>
              </a:solidFill>
              <a:latin typeface="Helvetica Neue"/>
            </a:endParaRPr>
          </a:p>
        </p:txBody>
      </p:sp>
    </p:spTree>
    <p:extLst>
      <p:ext uri="{BB962C8B-B14F-4D97-AF65-F5344CB8AC3E}">
        <p14:creationId xmlns="" xmlns:p14="http://schemas.microsoft.com/office/powerpoint/2010/main" val="1626397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8973" y="1590353"/>
            <a:ext cx="4346062" cy="507831"/>
          </a:xfrm>
          <a:prstGeom prst="rect">
            <a:avLst/>
          </a:prstGeom>
          <a:noFill/>
        </p:spPr>
        <p:txBody>
          <a:bodyPr wrap="none" rtlCol="0">
            <a:spAutoFit/>
          </a:bodyPr>
          <a:lstStyle/>
          <a:p>
            <a:pPr fontAlgn="base">
              <a:lnSpc>
                <a:spcPct val="90000"/>
              </a:lnSpc>
              <a:spcBef>
                <a:spcPct val="20000"/>
              </a:spcBef>
              <a:spcAft>
                <a:spcPct val="0"/>
              </a:spcAft>
            </a:pPr>
            <a:r>
              <a:rPr lang="en-US" sz="3000" i="1" dirty="0">
                <a:solidFill>
                  <a:srgbClr val="0092D2"/>
                </a:solidFill>
                <a:latin typeface="Helvetica Neue"/>
              </a:rPr>
              <a:t>(2012 Dollars, $ Billions)</a:t>
            </a:r>
          </a:p>
        </p:txBody>
      </p:sp>
      <p:sp>
        <p:nvSpPr>
          <p:cNvPr id="2" name="Title 1"/>
          <p:cNvSpPr>
            <a:spLocks noGrp="1"/>
          </p:cNvSpPr>
          <p:nvPr>
            <p:ph type="title"/>
          </p:nvPr>
        </p:nvSpPr>
        <p:spPr>
          <a:xfrm>
            <a:off x="479552" y="457200"/>
            <a:ext cx="13541247" cy="1138773"/>
          </a:xfrm>
        </p:spPr>
        <p:txBody>
          <a:bodyPr/>
          <a:lstStyle/>
          <a:p>
            <a:r>
              <a:rPr lang="de-DE" dirty="0"/>
              <a:t>Losses Due to Natural Disasters in the US, </a:t>
            </a:r>
            <a:r>
              <a:rPr lang="de-DE" dirty="0" smtClean="0"/>
              <a:t>1980–2012</a:t>
            </a:r>
            <a:br>
              <a:rPr lang="de-DE" dirty="0" smtClean="0"/>
            </a:br>
            <a:r>
              <a:rPr lang="de-DE" dirty="0"/>
              <a:t>(Overall and Insured Losses)</a:t>
            </a:r>
            <a:endParaRPr lang="en-US" dirty="0"/>
          </a:p>
        </p:txBody>
      </p:sp>
      <p:sp>
        <p:nvSpPr>
          <p:cNvPr id="7" name="TextBox 6"/>
          <p:cNvSpPr txBox="1"/>
          <p:nvPr/>
        </p:nvSpPr>
        <p:spPr>
          <a:xfrm>
            <a:off x="496021" y="6873227"/>
            <a:ext cx="2188869" cy="276999"/>
          </a:xfrm>
          <a:prstGeom prst="rect">
            <a:avLst/>
          </a:prstGeom>
          <a:noFill/>
        </p:spPr>
        <p:txBody>
          <a:bodyPr wrap="none" rtlCol="0" anchor="b" anchorCtr="0">
            <a:spAutoFit/>
          </a:bodyPr>
          <a:lstStyle/>
          <a:p>
            <a:pPr>
              <a:defRPr/>
            </a:pPr>
            <a:r>
              <a:rPr lang="en-US" sz="1200" dirty="0">
                <a:solidFill>
                  <a:srgbClr val="404040"/>
                </a:solidFill>
                <a:latin typeface="Helvetica Neue"/>
              </a:rPr>
              <a:t>Source: MR </a:t>
            </a:r>
            <a:r>
              <a:rPr lang="en-US" sz="1200" dirty="0" err="1">
                <a:solidFill>
                  <a:srgbClr val="404040"/>
                </a:solidFill>
                <a:latin typeface="Helvetica Neue"/>
              </a:rPr>
              <a:t>NatCat</a:t>
            </a:r>
            <a:r>
              <a:rPr lang="en-US" sz="1200" i="1" dirty="0" err="1">
                <a:solidFill>
                  <a:srgbClr val="404040"/>
                </a:solidFill>
                <a:latin typeface="Helvetica Neue"/>
              </a:rPr>
              <a:t>SERVICE</a:t>
            </a:r>
            <a:endParaRPr lang="en-US" sz="1200" i="1" dirty="0">
              <a:solidFill>
                <a:srgbClr val="404040"/>
              </a:solidFill>
              <a:latin typeface="Helvetica Neue"/>
            </a:endParaRPr>
          </a:p>
        </p:txBody>
      </p:sp>
      <p:pic>
        <p:nvPicPr>
          <p:cNvPr id="10" name="Picture 2"/>
          <p:cNvPicPr preferRelativeResize="0">
            <a:picLocks noChangeAspect="1" noChangeArrowheads="1"/>
          </p:cNvPicPr>
          <p:nvPr>
            <p:custDataLst>
              <p:tags r:id="rId1"/>
            </p:custDataLst>
          </p:nvPr>
        </p:nvPicPr>
        <p:blipFill>
          <a:blip r:embed="rId4" cstate="email"/>
          <a:stretch>
            <a:fillRect/>
          </a:stretch>
        </p:blipFill>
        <p:spPr bwMode="auto">
          <a:xfrm>
            <a:off x="3263575" y="1568227"/>
            <a:ext cx="9268324" cy="5213573"/>
          </a:xfrm>
          <a:prstGeom prst="rect">
            <a:avLst/>
          </a:prstGeom>
          <a:noFill/>
          <a:ln w="9525">
            <a:noFill/>
            <a:miter lim="800000"/>
            <a:headEnd/>
            <a:tailEnd/>
          </a:ln>
          <a:effectLst/>
        </p:spPr>
      </p:pic>
      <p:grpSp>
        <p:nvGrpSpPr>
          <p:cNvPr id="20" name="Group 19"/>
          <p:cNvGrpSpPr/>
          <p:nvPr/>
        </p:nvGrpSpPr>
        <p:grpSpPr>
          <a:xfrm>
            <a:off x="5803634" y="6885667"/>
            <a:ext cx="5164729" cy="281468"/>
            <a:chOff x="5822295" y="6885667"/>
            <a:chExt cx="5164729" cy="281468"/>
          </a:xfrm>
        </p:grpSpPr>
        <p:grpSp>
          <p:nvGrpSpPr>
            <p:cNvPr id="3" name="Group 2"/>
            <p:cNvGrpSpPr/>
            <p:nvPr/>
          </p:nvGrpSpPr>
          <p:grpSpPr>
            <a:xfrm>
              <a:off x="5822295" y="6885667"/>
              <a:ext cx="2523925" cy="276999"/>
              <a:chOff x="11194864" y="3041144"/>
              <a:chExt cx="2523925" cy="276999"/>
            </a:xfrm>
          </p:grpSpPr>
          <p:sp>
            <p:nvSpPr>
              <p:cNvPr id="12" name="Textfeld 25"/>
              <p:cNvSpPr txBox="1">
                <a:spLocks noChangeArrowheads="1"/>
              </p:cNvSpPr>
              <p:nvPr/>
            </p:nvSpPr>
            <p:spPr bwMode="auto">
              <a:xfrm>
                <a:off x="11350833" y="3041144"/>
                <a:ext cx="2367956" cy="276999"/>
              </a:xfrm>
              <a:prstGeom prst="rect">
                <a:avLst/>
              </a:prstGeom>
              <a:noFill/>
              <a:ln w="9525">
                <a:noFill/>
                <a:miter lim="800000"/>
                <a:headEnd/>
                <a:tailEnd/>
              </a:ln>
            </p:spPr>
            <p:txBody>
              <a:bodyPr wrap="none">
                <a:spAutoFit/>
              </a:bodyPr>
              <a:lstStyle/>
              <a:p>
                <a:r>
                  <a:rPr lang="de-DE" sz="1200" dirty="0">
                    <a:solidFill>
                      <a:srgbClr val="404040"/>
                    </a:solidFill>
                    <a:latin typeface="Helvetica Neue"/>
                  </a:rPr>
                  <a:t>Overall losses (in 2012 values)  </a:t>
                </a:r>
              </a:p>
            </p:txBody>
          </p:sp>
          <p:sp>
            <p:nvSpPr>
              <p:cNvPr id="14" name="Rechteck 30"/>
              <p:cNvSpPr>
                <a:spLocks noChangeArrowheads="1"/>
              </p:cNvSpPr>
              <p:nvPr/>
            </p:nvSpPr>
            <p:spPr bwMode="auto">
              <a:xfrm>
                <a:off x="11194864" y="3110704"/>
                <a:ext cx="182880" cy="182880"/>
              </a:xfrm>
              <a:prstGeom prst="rect">
                <a:avLst/>
              </a:prstGeom>
              <a:solidFill>
                <a:srgbClr val="92D050"/>
              </a:solidFill>
              <a:ln w="9525" algn="ctr">
                <a:noFill/>
                <a:round/>
                <a:headEnd/>
                <a:tailEnd/>
              </a:ln>
            </p:spPr>
            <p:txBody>
              <a:bodyPr wrap="none">
                <a:spAutoFit/>
              </a:bodyPr>
              <a:lstStyle/>
              <a:p>
                <a:pPr marL="380981" indent="-378714"/>
                <a:endParaRPr lang="de-DE"/>
              </a:p>
            </p:txBody>
          </p:sp>
        </p:grpSp>
        <p:grpSp>
          <p:nvGrpSpPr>
            <p:cNvPr id="5" name="Group 4"/>
            <p:cNvGrpSpPr/>
            <p:nvPr/>
          </p:nvGrpSpPr>
          <p:grpSpPr>
            <a:xfrm>
              <a:off x="8437451" y="6890136"/>
              <a:ext cx="2549573" cy="276999"/>
              <a:chOff x="11194864" y="3655867"/>
              <a:chExt cx="2549573" cy="276999"/>
            </a:xfrm>
          </p:grpSpPr>
          <p:sp>
            <p:nvSpPr>
              <p:cNvPr id="13" name="Textfeld 26"/>
              <p:cNvSpPr txBox="1">
                <a:spLocks noChangeArrowheads="1"/>
              </p:cNvSpPr>
              <p:nvPr/>
            </p:nvSpPr>
            <p:spPr bwMode="auto">
              <a:xfrm>
                <a:off x="11350833" y="3655867"/>
                <a:ext cx="2393604" cy="276999"/>
              </a:xfrm>
              <a:prstGeom prst="rect">
                <a:avLst/>
              </a:prstGeom>
              <a:noFill/>
              <a:ln w="9525">
                <a:noFill/>
                <a:miter lim="800000"/>
                <a:headEnd/>
                <a:tailEnd/>
              </a:ln>
            </p:spPr>
            <p:txBody>
              <a:bodyPr wrap="none">
                <a:spAutoFit/>
              </a:bodyPr>
              <a:lstStyle/>
              <a:p>
                <a:r>
                  <a:rPr lang="de-DE" sz="1200" dirty="0">
                    <a:solidFill>
                      <a:srgbClr val="404040"/>
                    </a:solidFill>
                    <a:latin typeface="Helvetica Neue"/>
                  </a:rPr>
                  <a:t>Insured losses (in 2012 values)  </a:t>
                </a:r>
              </a:p>
            </p:txBody>
          </p:sp>
          <p:sp>
            <p:nvSpPr>
              <p:cNvPr id="15" name="Rechteck 31"/>
              <p:cNvSpPr>
                <a:spLocks noChangeArrowheads="1"/>
              </p:cNvSpPr>
              <p:nvPr/>
            </p:nvSpPr>
            <p:spPr bwMode="auto">
              <a:xfrm>
                <a:off x="11194864" y="3712727"/>
                <a:ext cx="182880" cy="182880"/>
              </a:xfrm>
              <a:prstGeom prst="rect">
                <a:avLst/>
              </a:prstGeom>
              <a:solidFill>
                <a:srgbClr val="002060"/>
              </a:solidFill>
              <a:ln w="9525" algn="ctr">
                <a:noFill/>
                <a:round/>
                <a:headEnd/>
                <a:tailEnd/>
              </a:ln>
            </p:spPr>
            <p:txBody>
              <a:bodyPr>
                <a:spAutoFit/>
              </a:bodyPr>
              <a:lstStyle/>
              <a:p>
                <a:pPr marL="380981" indent="-378714"/>
                <a:endParaRPr lang="de-DE"/>
              </a:p>
            </p:txBody>
          </p:sp>
        </p:grpSp>
      </p:grpSp>
      <p:sp>
        <p:nvSpPr>
          <p:cNvPr id="16" name="AutoShape 7"/>
          <p:cNvSpPr>
            <a:spLocks noChangeArrowheads="1"/>
          </p:cNvSpPr>
          <p:nvPr/>
        </p:nvSpPr>
        <p:spPr bwMode="blackWhite">
          <a:xfrm>
            <a:off x="304801" y="2295965"/>
            <a:ext cx="3130966" cy="4132990"/>
          </a:xfrm>
          <a:prstGeom prst="wedgeRectCallout">
            <a:avLst>
              <a:gd name="adj1" fmla="val 47846"/>
              <a:gd name="adj2" fmla="val 1777"/>
            </a:avLst>
          </a:prstGeom>
          <a:solidFill>
            <a:srgbClr val="DCD844"/>
          </a:solidFill>
          <a:ln w="12700" algn="ctr">
            <a:noFill/>
            <a:miter lim="800000"/>
            <a:headEnd/>
            <a:tailEnd/>
          </a:ln>
        </p:spPr>
        <p:txBody>
          <a:bodyPr wrap="square" lIns="137160" tIns="91440" rIns="137160" bIns="91440" anchor="ctr">
            <a:noAutofit/>
          </a:bodyPr>
          <a:lstStyle/>
          <a:p>
            <a:pPr algn="ctr" eaLnBrk="0" hangingPunct="0">
              <a:lnSpc>
                <a:spcPct val="95000"/>
              </a:lnSpc>
              <a:spcBef>
                <a:spcPts val="1800"/>
              </a:spcBef>
              <a:buClr>
                <a:srgbClr val="FFFFFF"/>
              </a:buClr>
            </a:pPr>
            <a:r>
              <a:rPr lang="en-US" sz="2200" b="1" dirty="0">
                <a:solidFill>
                  <a:srgbClr val="404040"/>
                </a:solidFill>
                <a:latin typeface="Helvetica Neue"/>
              </a:rPr>
              <a:t>2012 was the </a:t>
            </a:r>
            <a:r>
              <a:rPr lang="en-US" sz="2200" b="1" dirty="0" smtClean="0">
                <a:solidFill>
                  <a:srgbClr val="404040"/>
                </a:solidFill>
                <a:latin typeface="Helvetica Neue"/>
              </a:rPr>
              <a:t/>
            </a:r>
            <a:br>
              <a:rPr lang="en-US" sz="2200" b="1" dirty="0" smtClean="0">
                <a:solidFill>
                  <a:srgbClr val="404040"/>
                </a:solidFill>
                <a:latin typeface="Helvetica Neue"/>
              </a:rPr>
            </a:br>
            <a:r>
              <a:rPr lang="en-US" sz="2200" b="1" dirty="0" smtClean="0">
                <a:solidFill>
                  <a:srgbClr val="404040"/>
                </a:solidFill>
                <a:latin typeface="Helvetica Neue"/>
              </a:rPr>
              <a:t>2</a:t>
            </a:r>
            <a:r>
              <a:rPr lang="en-US" sz="2200" b="1" baseline="30000" dirty="0" smtClean="0">
                <a:solidFill>
                  <a:srgbClr val="404040"/>
                </a:solidFill>
                <a:latin typeface="Helvetica Neue"/>
              </a:rPr>
              <a:t>nd</a:t>
            </a:r>
            <a:r>
              <a:rPr lang="en-US" sz="2200" b="1" dirty="0" smtClean="0">
                <a:solidFill>
                  <a:srgbClr val="404040"/>
                </a:solidFill>
                <a:latin typeface="Helvetica Neue"/>
              </a:rPr>
              <a:t> </a:t>
            </a:r>
            <a:r>
              <a:rPr lang="en-US" sz="2200" b="1" dirty="0">
                <a:solidFill>
                  <a:srgbClr val="404040"/>
                </a:solidFill>
                <a:latin typeface="Helvetica Neue"/>
              </a:rPr>
              <a:t>most expensive year on record for insured catastrophe losses in the US (incl. NFIP flood).</a:t>
            </a:r>
          </a:p>
          <a:p>
            <a:pPr algn="ctr" eaLnBrk="0" hangingPunct="0">
              <a:lnSpc>
                <a:spcPct val="95000"/>
              </a:lnSpc>
              <a:spcBef>
                <a:spcPts val="1800"/>
              </a:spcBef>
              <a:buClr>
                <a:srgbClr val="FFFFFF"/>
              </a:buClr>
            </a:pPr>
            <a:r>
              <a:rPr lang="en-US" sz="2200" b="1" dirty="0">
                <a:solidFill>
                  <a:srgbClr val="404040"/>
                </a:solidFill>
                <a:latin typeface="Helvetica Neue"/>
              </a:rPr>
              <a:t>Approximately 57% of the overall cost </a:t>
            </a:r>
            <a:r>
              <a:rPr lang="en-US" sz="2200" b="1" dirty="0" smtClean="0">
                <a:solidFill>
                  <a:srgbClr val="404040"/>
                </a:solidFill>
                <a:latin typeface="Helvetica Neue"/>
              </a:rPr>
              <a:t>of </a:t>
            </a:r>
            <a:r>
              <a:rPr lang="en-US" sz="2200" b="1" dirty="0">
                <a:solidFill>
                  <a:srgbClr val="404040"/>
                </a:solidFill>
                <a:latin typeface="Helvetica Neue"/>
              </a:rPr>
              <a:t>catastrophes in the US was covered by insurance in 2012</a:t>
            </a:r>
          </a:p>
        </p:txBody>
      </p:sp>
      <p:sp>
        <p:nvSpPr>
          <p:cNvPr id="17" name="AutoShape 7"/>
          <p:cNvSpPr>
            <a:spLocks noChangeArrowheads="1"/>
          </p:cNvSpPr>
          <p:nvPr/>
        </p:nvSpPr>
        <p:spPr bwMode="blackWhite">
          <a:xfrm>
            <a:off x="10972799" y="2303609"/>
            <a:ext cx="3365237" cy="1384995"/>
          </a:xfrm>
          <a:prstGeom prst="wedgeRectCallout">
            <a:avLst>
              <a:gd name="adj1" fmla="val 153"/>
              <a:gd name="adj2" fmla="val 126580"/>
            </a:avLst>
          </a:prstGeom>
          <a:solidFill>
            <a:schemeClr val="bg2"/>
          </a:solidFill>
          <a:ln w="28575" algn="ctr">
            <a:noFill/>
            <a:miter lim="800000"/>
            <a:headEnd/>
            <a:tailEnd/>
          </a:ln>
        </p:spPr>
        <p:txBody>
          <a:bodyPr wrap="square" lIns="91440" tIns="91440" rIns="91440" bIns="91440" anchor="ctr">
            <a:spAutoFit/>
          </a:bodyPr>
          <a:lstStyle/>
          <a:p>
            <a:pPr algn="ctr" eaLnBrk="0" hangingPunct="0">
              <a:buClr>
                <a:schemeClr val="bg1"/>
              </a:buClr>
              <a:buFont typeface="Wingdings" pitchFamily="2" charset="2"/>
              <a:buNone/>
            </a:pPr>
            <a:r>
              <a:rPr lang="en-US" b="1" u="sng" dirty="0">
                <a:solidFill>
                  <a:schemeClr val="bg1"/>
                </a:solidFill>
                <a:latin typeface="Helvetica Neue"/>
              </a:rPr>
              <a:t>2012 Losses</a:t>
            </a:r>
          </a:p>
          <a:p>
            <a:pPr algn="ctr" eaLnBrk="0" hangingPunct="0">
              <a:buClr>
                <a:schemeClr val="bg1"/>
              </a:buClr>
              <a:buFont typeface="Wingdings" pitchFamily="2" charset="2"/>
              <a:buNone/>
            </a:pPr>
            <a:r>
              <a:rPr lang="en-US" b="1" dirty="0">
                <a:solidFill>
                  <a:schemeClr val="bg1"/>
                </a:solidFill>
                <a:latin typeface="Helvetica Neue"/>
              </a:rPr>
              <a:t>Overall : $101.1B</a:t>
            </a:r>
          </a:p>
          <a:p>
            <a:pPr algn="ctr" eaLnBrk="0" hangingPunct="0">
              <a:buClr>
                <a:schemeClr val="bg1"/>
              </a:buClr>
              <a:buFont typeface="Wingdings" pitchFamily="2" charset="2"/>
              <a:buNone/>
            </a:pPr>
            <a:r>
              <a:rPr lang="en-US" b="1" dirty="0">
                <a:solidFill>
                  <a:schemeClr val="bg1"/>
                </a:solidFill>
                <a:latin typeface="Helvetica Neue"/>
              </a:rPr>
              <a:t>Insured: $57.9B</a:t>
            </a:r>
          </a:p>
        </p:txBody>
      </p:sp>
    </p:spTree>
    <p:extLst>
      <p:ext uri="{BB962C8B-B14F-4D97-AF65-F5344CB8AC3E}">
        <p14:creationId xmlns="" xmlns:p14="http://schemas.microsoft.com/office/powerpoint/2010/main" val="205879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extLst>
              <p:ext uri="{D42A27DB-BD31-4B8C-83A1-F6EECF244321}">
                <p14:modId xmlns="" xmlns:p14="http://schemas.microsoft.com/office/powerpoint/2010/main" val="2064919335"/>
              </p:ext>
            </p:extLst>
          </p:nvPr>
        </p:nvGraphicFramePr>
        <p:xfrm>
          <a:off x="479001" y="1435701"/>
          <a:ext cx="13671905" cy="5223626"/>
        </p:xfrm>
        <a:graphic>
          <a:graphicData uri="http://schemas.openxmlformats.org/drawingml/2006/table">
            <a:tbl>
              <a:tblPr>
                <a:effectLst>
                  <a:outerShdw blurRad="50800" dist="38100" dir="2700000" algn="tl" rotWithShape="0">
                    <a:prstClr val="black">
                      <a:alpha val="40000"/>
                    </a:prstClr>
                  </a:outerShdw>
                </a:effectLst>
              </a:tblPr>
              <a:tblGrid>
                <a:gridCol w="2923726"/>
                <a:gridCol w="1979139"/>
                <a:gridCol w="1979139"/>
                <a:gridCol w="3392808"/>
                <a:gridCol w="3397093"/>
              </a:tblGrid>
              <a:tr h="69196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400" b="1" dirty="0" smtClean="0">
                          <a:solidFill>
                            <a:srgbClr val="FFFFFF"/>
                          </a:solidFill>
                          <a:latin typeface="Arial" charset="0"/>
                        </a:rPr>
                        <a:t>As of January 1, 2013</a:t>
                      </a:r>
                      <a:endParaRPr lang="en-US" sz="1400" b="1" i="1" dirty="0" smtClean="0">
                        <a:solidFill>
                          <a:srgbClr val="FFFFFF"/>
                        </a:solidFill>
                        <a:latin typeface="Arial" charset="0"/>
                      </a:endParaRPr>
                    </a:p>
                  </a:txBody>
                  <a:tcPr marL="146304" marR="146304" marT="54864" marB="54864"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1" i="0" u="none" strike="noStrike" cap="none" normalizeH="0" baseline="0" dirty="0" smtClean="0">
                          <a:ln>
                            <a:noFill/>
                          </a:ln>
                          <a:solidFill>
                            <a:srgbClr val="FFFFFF"/>
                          </a:solidFill>
                          <a:effectLst/>
                          <a:latin typeface="Arial" charset="0"/>
                        </a:rPr>
                        <a:t>Number of  Events</a:t>
                      </a:r>
                    </a:p>
                  </a:txBody>
                  <a:tcPr marL="146304" marR="146304" marT="54864" marB="5486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1" i="0" u="none" strike="noStrike" cap="none" normalizeH="0" baseline="0" dirty="0" smtClean="0">
                          <a:ln>
                            <a:noFill/>
                          </a:ln>
                          <a:solidFill>
                            <a:srgbClr val="FFFFFF"/>
                          </a:solidFill>
                          <a:effectLst/>
                          <a:latin typeface="Arial" charset="0"/>
                        </a:rPr>
                        <a:t>Fatalities</a:t>
                      </a:r>
                    </a:p>
                  </a:txBody>
                  <a:tcPr marL="146304" marR="146304" marT="54864" marB="5486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1" i="0" u="none" strike="noStrike" cap="none" normalizeH="0" baseline="0" dirty="0" smtClean="0">
                          <a:ln>
                            <a:noFill/>
                          </a:ln>
                          <a:solidFill>
                            <a:srgbClr val="FFFFFF"/>
                          </a:solidFill>
                          <a:effectLst/>
                          <a:latin typeface="Arial" charset="0"/>
                        </a:rPr>
                        <a:t>Estimated Overall Losses (US $m)</a:t>
                      </a:r>
                    </a:p>
                  </a:txBody>
                  <a:tcPr marL="146304" marR="146304" marT="54864" marB="5486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1" i="0" u="none" strike="noStrike" cap="none" normalizeH="0" baseline="0" dirty="0" smtClean="0">
                          <a:ln>
                            <a:noFill/>
                          </a:ln>
                          <a:solidFill>
                            <a:srgbClr val="FFFFFF"/>
                          </a:solidFill>
                          <a:effectLst/>
                          <a:latin typeface="Arial" charset="0"/>
                        </a:rPr>
                        <a:t>Estimated Insured Losses (US $m)</a:t>
                      </a:r>
                    </a:p>
                  </a:txBody>
                  <a:tcPr marL="146304" marR="146304" marT="54864" marB="54864"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5912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1" i="0" u="none" strike="noStrike" cap="none" normalizeH="0" baseline="0" dirty="0" smtClean="0">
                          <a:ln>
                            <a:noFill/>
                          </a:ln>
                          <a:solidFill>
                            <a:schemeClr val="tx1"/>
                          </a:solidFill>
                          <a:effectLst/>
                          <a:latin typeface="Arial" charset="0"/>
                        </a:rPr>
                        <a:t>Tropical Cyclone</a:t>
                      </a:r>
                    </a:p>
                  </a:txBody>
                  <a:tcPr marL="146304" marR="146304" marT="54864" marB="54864"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0" i="0" u="none" strike="noStrike" cap="none" normalizeH="0" baseline="0" dirty="0" smtClean="0">
                          <a:ln>
                            <a:noFill/>
                          </a:ln>
                          <a:solidFill>
                            <a:schemeClr val="tx1"/>
                          </a:solidFill>
                          <a:effectLst/>
                          <a:latin typeface="Arial" charset="0"/>
                        </a:rPr>
                        <a:t>4</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0" i="0" u="none" strike="noStrike" cap="none" normalizeH="0" baseline="0" dirty="0" smtClean="0">
                          <a:ln>
                            <a:noFill/>
                          </a:ln>
                          <a:solidFill>
                            <a:schemeClr val="tx1"/>
                          </a:solidFill>
                          <a:effectLst/>
                          <a:latin typeface="Arial" charset="0"/>
                        </a:rPr>
                        <a:t>143</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0" i="0" u="none" strike="noStrike" cap="none" normalizeH="0" baseline="0" dirty="0" smtClean="0">
                          <a:ln>
                            <a:noFill/>
                          </a:ln>
                          <a:solidFill>
                            <a:schemeClr val="tx1"/>
                          </a:solidFill>
                          <a:effectLst/>
                          <a:latin typeface="Arial" charset="0"/>
                        </a:rPr>
                        <a:t>52,240</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1" i="0" u="none" strike="noStrike" cap="none" normalizeH="0" baseline="0" dirty="0" smtClean="0">
                          <a:ln>
                            <a:noFill/>
                          </a:ln>
                          <a:solidFill>
                            <a:schemeClr val="tx1"/>
                          </a:solidFill>
                          <a:effectLst/>
                          <a:latin typeface="Arial" charset="0"/>
                        </a:rPr>
                        <a:t>26,360</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14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1" i="0" u="none" strike="noStrike" cap="none" normalizeH="0" baseline="0" dirty="0" smtClean="0">
                          <a:ln>
                            <a:noFill/>
                          </a:ln>
                          <a:solidFill>
                            <a:schemeClr val="tx1"/>
                          </a:solidFill>
                          <a:effectLst/>
                          <a:latin typeface="Arial" charset="0"/>
                        </a:rPr>
                        <a:t>Severe</a:t>
                      </a:r>
                      <a:br>
                        <a:rPr kumimoji="0" lang="en-US" sz="1900" b="1" i="0" u="none" strike="noStrike" cap="none" normalizeH="0" baseline="0" dirty="0" smtClean="0">
                          <a:ln>
                            <a:noFill/>
                          </a:ln>
                          <a:solidFill>
                            <a:schemeClr val="tx1"/>
                          </a:solidFill>
                          <a:effectLst/>
                          <a:latin typeface="Arial" charset="0"/>
                        </a:rPr>
                      </a:br>
                      <a:r>
                        <a:rPr kumimoji="0" lang="en-US" sz="1900" b="1" i="0" u="none" strike="noStrike" cap="none" normalizeH="0" baseline="0" dirty="0" smtClean="0">
                          <a:ln>
                            <a:noFill/>
                          </a:ln>
                          <a:solidFill>
                            <a:schemeClr val="tx1"/>
                          </a:solidFill>
                          <a:effectLst/>
                          <a:latin typeface="Arial" charset="0"/>
                        </a:rPr>
                        <a:t>Thunderstorm</a:t>
                      </a:r>
                    </a:p>
                  </a:txBody>
                  <a:tcPr marL="146304" marR="146304" marT="54864" marB="54864"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0" i="0" u="none" strike="noStrike" cap="none" normalizeH="0" baseline="0" dirty="0" smtClean="0">
                          <a:ln>
                            <a:noFill/>
                          </a:ln>
                          <a:solidFill>
                            <a:schemeClr val="tx1"/>
                          </a:solidFill>
                          <a:effectLst/>
                          <a:latin typeface="Arial" charset="0"/>
                        </a:rPr>
                        <a:t>115</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0" i="0" u="none" strike="noStrike" cap="none" normalizeH="0" baseline="0" dirty="0" smtClean="0">
                          <a:ln>
                            <a:noFill/>
                          </a:ln>
                          <a:solidFill>
                            <a:schemeClr val="tx1"/>
                          </a:solidFill>
                          <a:effectLst/>
                          <a:latin typeface="Arial" charset="0"/>
                        </a:rPr>
                        <a:t>118</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0" i="0" u="none" strike="noStrike" cap="none" normalizeH="0" baseline="0" dirty="0" smtClean="0">
                          <a:ln>
                            <a:noFill/>
                          </a:ln>
                          <a:solidFill>
                            <a:schemeClr val="tx1"/>
                          </a:solidFill>
                          <a:effectLst/>
                          <a:latin typeface="Arial" charset="0"/>
                        </a:rPr>
                        <a:t>27,688</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1" i="0" u="none" strike="noStrike" kern="1200" cap="none" normalizeH="0" baseline="0" dirty="0" smtClean="0">
                          <a:ln>
                            <a:noFill/>
                          </a:ln>
                          <a:solidFill>
                            <a:schemeClr val="tx1"/>
                          </a:solidFill>
                          <a:effectLst/>
                          <a:latin typeface="Arial" charset="0"/>
                          <a:ea typeface="+mn-ea"/>
                          <a:cs typeface="+mn-cs"/>
                        </a:rPr>
                        <a:t>14,914</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1878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1" i="0" u="none" strike="noStrike" cap="none" normalizeH="0" baseline="0" dirty="0" smtClean="0">
                          <a:ln>
                            <a:noFill/>
                          </a:ln>
                          <a:solidFill>
                            <a:schemeClr val="tx1"/>
                          </a:solidFill>
                          <a:effectLst/>
                          <a:latin typeface="Arial" charset="0"/>
                        </a:rPr>
                        <a:t>Drought</a:t>
                      </a:r>
                    </a:p>
                  </a:txBody>
                  <a:tcPr marL="146304" marR="146304" marT="54864" marB="54864"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0" i="0" u="none" strike="noStrike" cap="none" normalizeH="0" baseline="0" dirty="0" smtClean="0">
                          <a:ln>
                            <a:noFill/>
                          </a:ln>
                          <a:solidFill>
                            <a:schemeClr val="tx1"/>
                          </a:solidFill>
                          <a:effectLst/>
                          <a:latin typeface="Arial" charset="0"/>
                        </a:rPr>
                        <a:t>2</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0" i="0" u="none" strike="noStrike" cap="none" normalizeH="0" baseline="0" dirty="0" smtClean="0">
                          <a:ln>
                            <a:noFill/>
                          </a:ln>
                          <a:solidFill>
                            <a:schemeClr val="tx1"/>
                          </a:solidFill>
                          <a:effectLst/>
                          <a:latin typeface="Arial" charset="0"/>
                        </a:rPr>
                        <a:t>0</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0" i="0" u="none" strike="noStrike" cap="none" normalizeH="0" baseline="0" dirty="0" smtClean="0">
                          <a:ln>
                            <a:noFill/>
                          </a:ln>
                          <a:solidFill>
                            <a:schemeClr val="tx1"/>
                          </a:solidFill>
                          <a:effectLst/>
                          <a:latin typeface="Arial" charset="0"/>
                        </a:rPr>
                        <a:t>20,000</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900" b="1" i="0" u="none" strike="noStrike" cap="none" normalizeH="0" baseline="0" dirty="0" smtClean="0">
                          <a:ln>
                            <a:noFill/>
                          </a:ln>
                          <a:solidFill>
                            <a:schemeClr val="tx1"/>
                          </a:solidFill>
                          <a:effectLst/>
                          <a:latin typeface="Arial" charset="0"/>
                        </a:rPr>
                        <a:t>16,000</a:t>
                      </a:r>
                      <a:r>
                        <a:rPr kumimoji="0" lang="en-US" sz="1900" b="1" i="0" u="none" strike="noStrike" cap="none" normalizeH="0" baseline="30000" dirty="0" smtClean="0">
                          <a:ln>
                            <a:noFill/>
                          </a:ln>
                          <a:solidFill>
                            <a:schemeClr val="tx1"/>
                          </a:solidFill>
                          <a:effectLst/>
                          <a:latin typeface="Arial" charset="0"/>
                        </a:rPr>
                        <a:t>†</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807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1" i="0" u="none" strike="noStrike" cap="none" normalizeH="0" baseline="0" dirty="0" smtClean="0">
                          <a:ln>
                            <a:noFill/>
                          </a:ln>
                          <a:solidFill>
                            <a:schemeClr val="tx1"/>
                          </a:solidFill>
                          <a:effectLst/>
                          <a:latin typeface="Arial" charset="0"/>
                        </a:rPr>
                        <a:t>Wildfire</a:t>
                      </a:r>
                    </a:p>
                  </a:txBody>
                  <a:tcPr marL="146304" marR="146304" marT="54864" marB="54864"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0" i="0" u="none" strike="noStrike" cap="none" normalizeH="0" baseline="0" dirty="0" smtClean="0">
                          <a:ln>
                            <a:noFill/>
                          </a:ln>
                          <a:solidFill>
                            <a:schemeClr val="tx1"/>
                          </a:solidFill>
                          <a:effectLst/>
                          <a:latin typeface="Arial" charset="0"/>
                        </a:rPr>
                        <a:t>38</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0" i="0" u="none" strike="noStrike" cap="none" normalizeH="0" baseline="0" dirty="0" smtClean="0">
                          <a:ln>
                            <a:noFill/>
                          </a:ln>
                          <a:solidFill>
                            <a:schemeClr val="tx1"/>
                          </a:solidFill>
                          <a:effectLst/>
                          <a:latin typeface="Arial" charset="0"/>
                        </a:rPr>
                        <a:t>13</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900" b="0" i="0" u="none" strike="noStrike" cap="none" normalizeH="0" baseline="0" dirty="0" smtClean="0">
                          <a:ln>
                            <a:noFill/>
                          </a:ln>
                          <a:solidFill>
                            <a:schemeClr val="tx1"/>
                          </a:solidFill>
                          <a:effectLst/>
                          <a:latin typeface="Arial" charset="0"/>
                        </a:rPr>
                        <a:t>1,112</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900" b="1" i="0" u="none" strike="noStrike" cap="none" normalizeH="0" baseline="0" dirty="0" smtClean="0">
                          <a:ln>
                            <a:noFill/>
                          </a:ln>
                          <a:solidFill>
                            <a:schemeClr val="tx1"/>
                          </a:solidFill>
                          <a:effectLst/>
                          <a:latin typeface="Arial" charset="0"/>
                        </a:rPr>
                        <a:t>595</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0771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1" i="0" u="none" strike="noStrike" cap="none" normalizeH="0" baseline="0" dirty="0" smtClean="0">
                          <a:ln>
                            <a:noFill/>
                          </a:ln>
                          <a:solidFill>
                            <a:schemeClr val="tx1"/>
                          </a:solidFill>
                          <a:effectLst/>
                          <a:latin typeface="Arial" charset="0"/>
                        </a:rPr>
                        <a:t>Winter Storm</a:t>
                      </a:r>
                    </a:p>
                  </a:txBody>
                  <a:tcPr marL="146304" marR="146304" marT="54864" marB="54864"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0" i="0" u="none" strike="noStrike" cap="none" normalizeH="0" baseline="0" dirty="0" smtClean="0">
                          <a:ln>
                            <a:noFill/>
                          </a:ln>
                          <a:solidFill>
                            <a:schemeClr val="tx1"/>
                          </a:solidFill>
                          <a:effectLst/>
                          <a:latin typeface="Arial" charset="0"/>
                        </a:rPr>
                        <a:t>2</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0" i="0" u="none" strike="noStrike" cap="none" normalizeH="0" baseline="0" dirty="0" smtClean="0">
                          <a:ln>
                            <a:noFill/>
                          </a:ln>
                          <a:solidFill>
                            <a:schemeClr val="tx1"/>
                          </a:solidFill>
                          <a:effectLst/>
                          <a:latin typeface="Arial" charset="0"/>
                        </a:rPr>
                        <a:t>7</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0" i="0" u="none" strike="noStrike" cap="none" normalizeH="0" baseline="0" dirty="0" smtClean="0">
                          <a:ln>
                            <a:noFill/>
                          </a:ln>
                          <a:solidFill>
                            <a:schemeClr val="tx1"/>
                          </a:solidFill>
                          <a:effectLst/>
                          <a:latin typeface="Arial" charset="0"/>
                        </a:rPr>
                        <a:t>81</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1" i="0" u="none" strike="noStrike" cap="none" normalizeH="0" baseline="0" dirty="0" smtClean="0">
                          <a:ln>
                            <a:noFill/>
                          </a:ln>
                          <a:solidFill>
                            <a:schemeClr val="tx1"/>
                          </a:solidFill>
                          <a:effectLst/>
                          <a:latin typeface="Arial" charset="0"/>
                        </a:rPr>
                        <a:t>38</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715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1" i="0" u="none" strike="noStrike" cap="none" normalizeH="0" baseline="0" dirty="0" smtClean="0">
                          <a:ln>
                            <a:noFill/>
                          </a:ln>
                          <a:solidFill>
                            <a:schemeClr val="tx1"/>
                          </a:solidFill>
                          <a:effectLst/>
                          <a:latin typeface="Arial" charset="0"/>
                        </a:rPr>
                        <a:t>Flood</a:t>
                      </a:r>
                    </a:p>
                  </a:txBody>
                  <a:tcPr marL="146304" marR="146304" marT="54864" marB="54864"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0" i="0" u="none" strike="noStrike" cap="none" normalizeH="0" baseline="0" dirty="0" smtClean="0">
                          <a:ln>
                            <a:noFill/>
                          </a:ln>
                          <a:solidFill>
                            <a:schemeClr val="tx1"/>
                          </a:solidFill>
                          <a:effectLst/>
                          <a:latin typeface="Arial" charset="0"/>
                        </a:rPr>
                        <a:t>19</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0" i="0" u="none" strike="noStrike" cap="none" normalizeH="0" baseline="0" dirty="0" smtClean="0">
                          <a:ln>
                            <a:noFill/>
                          </a:ln>
                          <a:solidFill>
                            <a:schemeClr val="tx1"/>
                          </a:solidFill>
                          <a:effectLst/>
                          <a:latin typeface="Arial" charset="0"/>
                        </a:rPr>
                        <a:t>3</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0" i="0" u="none" strike="noStrike" cap="none" normalizeH="0" baseline="0" dirty="0" smtClean="0">
                          <a:ln>
                            <a:noFill/>
                          </a:ln>
                          <a:solidFill>
                            <a:schemeClr val="tx1"/>
                          </a:solidFill>
                          <a:effectLst/>
                          <a:latin typeface="Arial" charset="0"/>
                        </a:rPr>
                        <a:t>13</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900" b="1" i="0" u="none" strike="noStrike" cap="none" normalizeH="0" baseline="0" dirty="0" smtClean="0">
                          <a:ln>
                            <a:noFill/>
                          </a:ln>
                          <a:solidFill>
                            <a:schemeClr val="tx1"/>
                          </a:solidFill>
                          <a:effectLst/>
                          <a:latin typeface="Arial" charset="0"/>
                        </a:rPr>
                        <a:t>0</a:t>
                      </a:r>
                      <a:r>
                        <a:rPr kumimoji="0" lang="en-US" sz="1900" b="1" i="0" u="none" strike="noStrike" cap="none" normalizeH="0" baseline="30000" dirty="0" smtClean="0">
                          <a:ln>
                            <a:noFill/>
                          </a:ln>
                          <a:solidFill>
                            <a:schemeClr val="tx1"/>
                          </a:solidFill>
                          <a:effectLst/>
                          <a:latin typeface="Arial" charset="0"/>
                        </a:rPr>
                        <a:t>††</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715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1" i="0" u="none" strike="noStrike" cap="none" normalizeH="0" baseline="0" dirty="0" smtClean="0">
                          <a:ln>
                            <a:noFill/>
                          </a:ln>
                          <a:solidFill>
                            <a:schemeClr val="tx1"/>
                          </a:solidFill>
                          <a:effectLst/>
                          <a:latin typeface="Arial" charset="0"/>
                        </a:rPr>
                        <a:t>TOTALS</a:t>
                      </a:r>
                    </a:p>
                  </a:txBody>
                  <a:tcPr marL="146304" marR="146304" marT="54864" marB="54864"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1" i="0" u="none" strike="noStrike" cap="none" normalizeH="0" baseline="0" dirty="0" smtClean="0">
                          <a:ln>
                            <a:noFill/>
                          </a:ln>
                          <a:solidFill>
                            <a:schemeClr val="tx1"/>
                          </a:solidFill>
                          <a:effectLst/>
                          <a:latin typeface="Arial" charset="0"/>
                        </a:rPr>
                        <a:t>184</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1" i="0" u="none" strike="noStrike" cap="none" normalizeH="0" baseline="0" dirty="0" smtClean="0">
                          <a:ln>
                            <a:noFill/>
                          </a:ln>
                          <a:solidFill>
                            <a:schemeClr val="tx1"/>
                          </a:solidFill>
                          <a:effectLst/>
                          <a:latin typeface="Arial" charset="0"/>
                        </a:rPr>
                        <a:t>284</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1" i="0" u="none" strike="noStrike" cap="none" normalizeH="0" baseline="0" dirty="0" smtClean="0">
                          <a:ln>
                            <a:noFill/>
                          </a:ln>
                          <a:solidFill>
                            <a:schemeClr val="tx1"/>
                          </a:solidFill>
                          <a:effectLst/>
                          <a:latin typeface="Arial" charset="0"/>
                        </a:rPr>
                        <a:t>$101,134</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900" b="1" i="0" u="none" strike="noStrike" cap="none" normalizeH="0" baseline="0" dirty="0" smtClean="0">
                          <a:ln>
                            <a:noFill/>
                          </a:ln>
                          <a:solidFill>
                            <a:schemeClr val="tx1"/>
                          </a:solidFill>
                          <a:effectLst/>
                          <a:latin typeface="Arial" charset="0"/>
                        </a:rPr>
                        <a:t>$57,907</a:t>
                      </a:r>
                    </a:p>
                  </a:txBody>
                  <a:tcPr marL="146304" marR="146304" marT="54864" marB="54864"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Title 7"/>
          <p:cNvSpPr>
            <a:spLocks noGrp="1"/>
          </p:cNvSpPr>
          <p:nvPr>
            <p:ph type="title"/>
          </p:nvPr>
        </p:nvSpPr>
        <p:spPr>
          <a:xfrm>
            <a:off x="426301" y="215407"/>
            <a:ext cx="10944000" cy="615553"/>
          </a:xfrm>
        </p:spPr>
        <p:txBody>
          <a:bodyPr/>
          <a:lstStyle/>
          <a:p>
            <a:r>
              <a:rPr lang="en-US" dirty="0" smtClean="0">
                <a:solidFill>
                  <a:srgbClr val="225A7A"/>
                </a:solidFill>
              </a:rPr>
              <a:t>Natural Disaster Losses in the United States: 2012</a:t>
            </a:r>
            <a:endParaRPr lang="en-US" dirty="0">
              <a:solidFill>
                <a:srgbClr val="225A7A"/>
              </a:solidFill>
            </a:endParaRPr>
          </a:p>
        </p:txBody>
      </p:sp>
      <p:sp>
        <p:nvSpPr>
          <p:cNvPr id="9" name="TextBox 8"/>
          <p:cNvSpPr txBox="1"/>
          <p:nvPr/>
        </p:nvSpPr>
        <p:spPr>
          <a:xfrm>
            <a:off x="13463453" y="7839560"/>
            <a:ext cx="1097280" cy="347341"/>
          </a:xfrm>
          <a:prstGeom prst="rect">
            <a:avLst/>
          </a:prstGeom>
          <a:noFill/>
        </p:spPr>
        <p:txBody>
          <a:bodyPr wrap="square" lIns="130622" tIns="65311" rIns="130622" bIns="65311" rtlCol="0" anchor="ctr">
            <a:spAutoFit/>
          </a:bodyPr>
          <a:lstStyle/>
          <a:p>
            <a:pPr algn="r"/>
            <a:fld id="{09D5B349-258F-4228-B765-8A08036DA0B9}" type="slidenum">
              <a:rPr lang="en-US" sz="1400">
                <a:solidFill>
                  <a:schemeClr val="accent4">
                    <a:lumMod val="75000"/>
                  </a:schemeClr>
                </a:solidFill>
              </a:rPr>
              <a:pPr algn="r"/>
              <a:t>12</a:t>
            </a:fld>
            <a:endParaRPr lang="en-US" sz="1400" dirty="0">
              <a:solidFill>
                <a:schemeClr val="accent4">
                  <a:lumMod val="75000"/>
                </a:schemeClr>
              </a:solidFill>
            </a:endParaRPr>
          </a:p>
        </p:txBody>
      </p:sp>
      <p:sp>
        <p:nvSpPr>
          <p:cNvPr id="6" name="TextBox 5"/>
          <p:cNvSpPr txBox="1"/>
          <p:nvPr/>
        </p:nvSpPr>
        <p:spPr>
          <a:xfrm>
            <a:off x="496021" y="6688561"/>
            <a:ext cx="5237331" cy="461665"/>
          </a:xfrm>
          <a:prstGeom prst="rect">
            <a:avLst/>
          </a:prstGeom>
          <a:noFill/>
        </p:spPr>
        <p:txBody>
          <a:bodyPr wrap="none" rtlCol="0" anchor="b" anchorCtr="0">
            <a:spAutoFit/>
          </a:bodyPr>
          <a:lstStyle/>
          <a:p>
            <a:pPr>
              <a:defRPr/>
            </a:pPr>
            <a:r>
              <a:rPr lang="en-US" sz="1200" dirty="0">
                <a:solidFill>
                  <a:srgbClr val="404040"/>
                </a:solidFill>
                <a:latin typeface="Helvetica Neue"/>
              </a:rPr>
              <a:t>Source: MR </a:t>
            </a:r>
            <a:r>
              <a:rPr lang="en-US" sz="1200" dirty="0" err="1">
                <a:solidFill>
                  <a:srgbClr val="404040"/>
                </a:solidFill>
                <a:latin typeface="Helvetica Neue"/>
              </a:rPr>
              <a:t>NatCatSERVICE</a:t>
            </a:r>
            <a:endParaRPr lang="en-US" sz="1200" dirty="0">
              <a:solidFill>
                <a:srgbClr val="404040"/>
              </a:solidFill>
              <a:latin typeface="Helvetica Neue"/>
            </a:endParaRPr>
          </a:p>
          <a:p>
            <a:pPr>
              <a:defRPr/>
            </a:pPr>
            <a:r>
              <a:rPr lang="en-US" sz="1200" dirty="0">
                <a:solidFill>
                  <a:srgbClr val="404040"/>
                </a:solidFill>
                <a:latin typeface="Helvetica Neue"/>
              </a:rPr>
              <a:t>†  - Includes Federal Crop Insurance Losses. † †  - Excludes federal flood.</a:t>
            </a:r>
          </a:p>
        </p:txBody>
      </p:sp>
    </p:spTree>
    <p:custDataLst>
      <p:tags r:id="rId1"/>
    </p:custDataLst>
    <p:extLst>
      <p:ext uri="{BB962C8B-B14F-4D97-AF65-F5344CB8AC3E}">
        <p14:creationId xmlns="" xmlns:p14="http://schemas.microsoft.com/office/powerpoint/2010/main" val="257717102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2"/>
          <p:cNvGraphicFramePr>
            <a:graphicFrameLocks noGrp="1" noChangeAspect="1"/>
          </p:cNvGraphicFramePr>
          <p:nvPr>
            <p:ph type="chart" idx="1"/>
            <p:extLst>
              <p:ext uri="{D42A27DB-BD31-4B8C-83A1-F6EECF244321}">
                <p14:modId xmlns="" xmlns:p14="http://schemas.microsoft.com/office/powerpoint/2010/main" val="2389974694"/>
              </p:ext>
            </p:extLst>
          </p:nvPr>
        </p:nvGraphicFramePr>
        <p:xfrm>
          <a:off x="922360" y="1449540"/>
          <a:ext cx="8518525" cy="4803775"/>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8"/>
          <p:cNvSpPr>
            <a:spLocks noChangeArrowheads="1"/>
          </p:cNvSpPr>
          <p:nvPr/>
        </p:nvSpPr>
        <p:spPr bwMode="gray">
          <a:xfrm>
            <a:off x="4598441" y="1493971"/>
            <a:ext cx="2550160" cy="553998"/>
          </a:xfrm>
          <a:prstGeom prst="rect">
            <a:avLst/>
          </a:prstGeom>
          <a:noFill/>
          <a:ln w="9525">
            <a:noFill/>
            <a:miter lim="800000"/>
            <a:headEnd/>
            <a:tailEnd/>
          </a:ln>
        </p:spPr>
        <p:txBody>
          <a:bodyPr lIns="0" tIns="0" rIns="0" bIns="0" anchor="ctr">
            <a:spAutoFit/>
          </a:bodyPr>
          <a:lstStyle/>
          <a:p>
            <a:pPr algn="ctr"/>
            <a:r>
              <a:rPr lang="en-US" sz="1800" b="1" dirty="0">
                <a:solidFill>
                  <a:srgbClr val="404040"/>
                </a:solidFill>
                <a:latin typeface="Helvetica Neue"/>
              </a:rPr>
              <a:t>Other (5), $</a:t>
            </a:r>
            <a:r>
              <a:rPr lang="en-US" sz="1800" b="1" dirty="0" smtClean="0">
                <a:solidFill>
                  <a:srgbClr val="404040"/>
                </a:solidFill>
                <a:latin typeface="Helvetica Neue"/>
              </a:rPr>
              <a:t>1.4</a:t>
            </a:r>
          </a:p>
          <a:p>
            <a:pPr algn="ctr"/>
            <a:r>
              <a:rPr lang="en-US" sz="1800" b="1" dirty="0" smtClean="0">
                <a:solidFill>
                  <a:srgbClr val="404040"/>
                </a:solidFill>
                <a:latin typeface="Helvetica Neue"/>
              </a:rPr>
              <a:t>0.4%</a:t>
            </a:r>
            <a:endParaRPr lang="en-US" sz="1800" b="1" dirty="0">
              <a:solidFill>
                <a:srgbClr val="404040"/>
              </a:solidFill>
              <a:latin typeface="Helvetica Neue"/>
            </a:endParaRPr>
          </a:p>
        </p:txBody>
      </p:sp>
      <p:sp>
        <p:nvSpPr>
          <p:cNvPr id="14" name="Title 13"/>
          <p:cNvSpPr>
            <a:spLocks noGrp="1"/>
          </p:cNvSpPr>
          <p:nvPr>
            <p:ph type="title"/>
          </p:nvPr>
        </p:nvSpPr>
        <p:spPr>
          <a:xfrm>
            <a:off x="477520" y="457200"/>
            <a:ext cx="13543279" cy="1138773"/>
          </a:xfrm>
        </p:spPr>
        <p:txBody>
          <a:bodyPr/>
          <a:lstStyle/>
          <a:p>
            <a:r>
              <a:rPr lang="en-US" dirty="0"/>
              <a:t>Inflation Adjusted U.S. Catastrophe Losses by Cause of Loss, </a:t>
            </a:r>
            <a:r>
              <a:rPr lang="en-US" dirty="0" smtClean="0"/>
              <a:t>1992–2011</a:t>
            </a:r>
            <a:r>
              <a:rPr lang="en-US" baseline="30000" dirty="0" smtClean="0"/>
              <a:t>1</a:t>
            </a:r>
            <a:endParaRPr lang="en-US" baseline="30000" dirty="0"/>
          </a:p>
        </p:txBody>
      </p:sp>
      <p:sp>
        <p:nvSpPr>
          <p:cNvPr id="9" name="Slide Number Placeholder 8"/>
          <p:cNvSpPr>
            <a:spLocks noGrp="1"/>
          </p:cNvSpPr>
          <p:nvPr>
            <p:ph type="sldNum" sz="quarter" idx="12"/>
          </p:nvPr>
        </p:nvSpPr>
        <p:spPr/>
        <p:txBody>
          <a:bodyPr/>
          <a:lstStyle/>
          <a:p>
            <a:fld id="{213DCD5A-272D-460F-810D-8B44844B5B0F}" type="slidenum">
              <a:rPr lang="en-US" smtClean="0"/>
              <a:pPr/>
              <a:t>13</a:t>
            </a:fld>
            <a:endParaRPr lang="en-US"/>
          </a:p>
        </p:txBody>
      </p:sp>
      <p:sp>
        <p:nvSpPr>
          <p:cNvPr id="29699" name="Text Box 6"/>
          <p:cNvSpPr txBox="1">
            <a:spLocks noChangeArrowheads="1"/>
          </p:cNvSpPr>
          <p:nvPr/>
        </p:nvSpPr>
        <p:spPr bwMode="blackWhite">
          <a:xfrm>
            <a:off x="9651833" y="1960550"/>
            <a:ext cx="4341433" cy="1908215"/>
          </a:xfrm>
          <a:prstGeom prst="rect">
            <a:avLst/>
          </a:prstGeom>
          <a:solidFill>
            <a:srgbClr val="DCD844"/>
          </a:solidFill>
          <a:ln w="28575" algn="ctr">
            <a:noFill/>
            <a:miter lim="800000"/>
            <a:headEnd type="none" w="sm" len="sm"/>
            <a:tailEnd type="none" w="sm" len="sm"/>
          </a:ln>
        </p:spPr>
        <p:txBody>
          <a:bodyPr wrap="square" lIns="137160" tIns="182880" rIns="137160" bIns="182880" anchor="ctr">
            <a:spAutoFit/>
          </a:bodyPr>
          <a:lstStyle/>
          <a:p>
            <a:pPr algn="ctr" eaLnBrk="0" hangingPunct="0">
              <a:buClr>
                <a:srgbClr val="FFFFFF"/>
              </a:buClr>
            </a:pPr>
            <a:r>
              <a:rPr lang="en-US" sz="2500" b="1" dirty="0">
                <a:solidFill>
                  <a:srgbClr val="404040"/>
                </a:solidFill>
                <a:latin typeface="Helvetica Neue"/>
              </a:rPr>
              <a:t>Insured cat losses from 1992-2011 totaled $384.3B, an average of $</a:t>
            </a:r>
            <a:r>
              <a:rPr lang="en-US" sz="2500" b="1" dirty="0" smtClean="0">
                <a:solidFill>
                  <a:srgbClr val="404040"/>
                </a:solidFill>
                <a:latin typeface="Helvetica Neue"/>
              </a:rPr>
              <a:t>19.2Bper </a:t>
            </a:r>
            <a:r>
              <a:rPr lang="en-US" sz="2500" b="1" dirty="0">
                <a:solidFill>
                  <a:srgbClr val="404040"/>
                </a:solidFill>
                <a:latin typeface="Helvetica Neue"/>
              </a:rPr>
              <a:t>year or $1.6B per month</a:t>
            </a:r>
          </a:p>
        </p:txBody>
      </p:sp>
      <p:sp>
        <p:nvSpPr>
          <p:cNvPr id="38" name="TextBox 37"/>
          <p:cNvSpPr txBox="1"/>
          <p:nvPr/>
        </p:nvSpPr>
        <p:spPr>
          <a:xfrm>
            <a:off x="522516" y="6203496"/>
            <a:ext cx="7773282" cy="1069524"/>
          </a:xfrm>
          <a:prstGeom prst="rect">
            <a:avLst/>
          </a:prstGeom>
          <a:noFill/>
        </p:spPr>
        <p:txBody>
          <a:bodyPr wrap="none" rtlCol="0" anchor="b" anchorCtr="0">
            <a:spAutoFit/>
          </a:bodyPr>
          <a:lstStyle/>
          <a:p>
            <a:pPr marL="177800" indent="-177800">
              <a:lnSpc>
                <a:spcPct val="85000"/>
              </a:lnSpc>
              <a:spcBef>
                <a:spcPct val="25000"/>
              </a:spcBef>
              <a:buClr>
                <a:srgbClr val="404040"/>
              </a:buClr>
              <a:buFont typeface="Wingdings" pitchFamily="2" charset="2"/>
              <a:buAutoNum type="arabicPeriod"/>
              <a:defRPr/>
            </a:pPr>
            <a:r>
              <a:rPr lang="en-US" sz="1000" dirty="0" smtClean="0">
                <a:solidFill>
                  <a:srgbClr val="404040"/>
                </a:solidFill>
                <a:latin typeface="Helvetica Neue"/>
              </a:rPr>
              <a:t>Catastrophes </a:t>
            </a:r>
            <a:r>
              <a:rPr lang="en-US" sz="1000" dirty="0">
                <a:solidFill>
                  <a:srgbClr val="404040"/>
                </a:solidFill>
                <a:latin typeface="Helvetica Neue"/>
              </a:rPr>
              <a:t>are defined as events causing direct insured losses to property of $25 million or more in 2009 dollars.</a:t>
            </a:r>
          </a:p>
          <a:p>
            <a:pPr marL="177800" indent="-177800">
              <a:lnSpc>
                <a:spcPct val="85000"/>
              </a:lnSpc>
              <a:spcBef>
                <a:spcPct val="25000"/>
              </a:spcBef>
              <a:buClr>
                <a:srgbClr val="404040"/>
              </a:buClr>
              <a:buFont typeface="Wingdings" pitchFamily="2" charset="2"/>
              <a:buAutoNum type="arabicPeriod"/>
              <a:defRPr/>
            </a:pPr>
            <a:r>
              <a:rPr lang="en-US" sz="1000" dirty="0">
                <a:solidFill>
                  <a:srgbClr val="404040"/>
                </a:solidFill>
                <a:latin typeface="Helvetica Neue"/>
              </a:rPr>
              <a:t>Excludes snow.</a:t>
            </a:r>
          </a:p>
          <a:p>
            <a:pPr marL="177800" indent="-177800">
              <a:lnSpc>
                <a:spcPct val="85000"/>
              </a:lnSpc>
              <a:spcBef>
                <a:spcPct val="25000"/>
              </a:spcBef>
              <a:buClr>
                <a:srgbClr val="404040"/>
              </a:buClr>
              <a:buFont typeface="Wingdings" pitchFamily="2" charset="2"/>
              <a:buAutoNum type="arabicPeriod"/>
              <a:defRPr/>
            </a:pPr>
            <a:r>
              <a:rPr lang="en-US" sz="1000" dirty="0">
                <a:solidFill>
                  <a:srgbClr val="404040"/>
                </a:solidFill>
                <a:latin typeface="Helvetica Neue"/>
              </a:rPr>
              <a:t>Does not include NFIP flood losses</a:t>
            </a:r>
          </a:p>
          <a:p>
            <a:pPr marL="177800" indent="-177800">
              <a:lnSpc>
                <a:spcPct val="85000"/>
              </a:lnSpc>
              <a:spcBef>
                <a:spcPct val="25000"/>
              </a:spcBef>
              <a:buClr>
                <a:srgbClr val="404040"/>
              </a:buClr>
              <a:buFont typeface="Wingdings" pitchFamily="2" charset="2"/>
              <a:buAutoNum type="arabicPeriod"/>
              <a:defRPr/>
            </a:pPr>
            <a:r>
              <a:rPr lang="en-US" sz="1000" dirty="0">
                <a:solidFill>
                  <a:srgbClr val="404040"/>
                </a:solidFill>
                <a:latin typeface="Helvetica Neue"/>
              </a:rPr>
              <a:t>Includes </a:t>
            </a:r>
            <a:r>
              <a:rPr lang="en-US" sz="1000" dirty="0" err="1">
                <a:solidFill>
                  <a:srgbClr val="404040"/>
                </a:solidFill>
                <a:latin typeface="Helvetica Neue"/>
              </a:rPr>
              <a:t>wildland</a:t>
            </a:r>
            <a:r>
              <a:rPr lang="en-US" sz="1000" dirty="0">
                <a:solidFill>
                  <a:srgbClr val="404040"/>
                </a:solidFill>
                <a:latin typeface="Helvetica Neue"/>
              </a:rPr>
              <a:t> fires</a:t>
            </a:r>
          </a:p>
          <a:p>
            <a:pPr marL="177800" indent="-177800">
              <a:lnSpc>
                <a:spcPct val="85000"/>
              </a:lnSpc>
              <a:spcBef>
                <a:spcPct val="25000"/>
              </a:spcBef>
              <a:buClr>
                <a:srgbClr val="404040"/>
              </a:buClr>
              <a:buFont typeface="Wingdings" pitchFamily="2" charset="2"/>
              <a:buAutoNum type="arabicPeriod"/>
              <a:defRPr/>
            </a:pPr>
            <a:r>
              <a:rPr lang="en-US" sz="1000" dirty="0">
                <a:solidFill>
                  <a:srgbClr val="404040"/>
                </a:solidFill>
                <a:latin typeface="Helvetica Neue"/>
              </a:rPr>
              <a:t>Includes civil disorders, water damage, utility disruptions and non-property losses such as those covered by workers compensation.</a:t>
            </a:r>
          </a:p>
          <a:p>
            <a:pPr>
              <a:lnSpc>
                <a:spcPct val="85000"/>
              </a:lnSpc>
              <a:spcBef>
                <a:spcPct val="25000"/>
              </a:spcBef>
              <a:buClr>
                <a:schemeClr val="accent2"/>
              </a:buClr>
              <a:buFont typeface="Wingdings" pitchFamily="2" charset="2"/>
              <a:buNone/>
              <a:defRPr/>
            </a:pPr>
            <a:r>
              <a:rPr lang="en-US" sz="1000" dirty="0">
                <a:solidFill>
                  <a:srgbClr val="404040"/>
                </a:solidFill>
                <a:latin typeface="Helvetica Neue"/>
              </a:rPr>
              <a:t>Source: ISO’s Property Claim Services Unit.  </a:t>
            </a:r>
          </a:p>
        </p:txBody>
      </p:sp>
      <p:sp>
        <p:nvSpPr>
          <p:cNvPr id="15" name="Text Box 6"/>
          <p:cNvSpPr txBox="1">
            <a:spLocks noChangeArrowheads="1"/>
          </p:cNvSpPr>
          <p:nvPr/>
        </p:nvSpPr>
        <p:spPr bwMode="blackWhite">
          <a:xfrm>
            <a:off x="9651833" y="4282790"/>
            <a:ext cx="4341433" cy="2292935"/>
          </a:xfrm>
          <a:prstGeom prst="rect">
            <a:avLst/>
          </a:prstGeom>
          <a:solidFill>
            <a:srgbClr val="DCD844"/>
          </a:solidFill>
          <a:ln w="28575" algn="ctr">
            <a:noFill/>
            <a:miter lim="800000"/>
            <a:headEnd type="none" w="sm" len="sm"/>
            <a:tailEnd type="none" w="sm" len="sm"/>
          </a:ln>
        </p:spPr>
        <p:txBody>
          <a:bodyPr wrap="square" lIns="137160" tIns="182880" rIns="137160" bIns="182880" anchor="ctr">
            <a:spAutoFit/>
          </a:bodyPr>
          <a:lstStyle/>
          <a:p>
            <a:pPr algn="ctr" eaLnBrk="0" hangingPunct="0">
              <a:buClr>
                <a:srgbClr val="FFFFFF"/>
              </a:buClr>
              <a:buFont typeface="Wingdings" pitchFamily="2" charset="2"/>
              <a:buNone/>
            </a:pPr>
            <a:r>
              <a:rPr lang="en-US" sz="2500" b="1" dirty="0">
                <a:solidFill>
                  <a:srgbClr val="404040"/>
                </a:solidFill>
                <a:latin typeface="Helvetica Neue"/>
              </a:rPr>
              <a:t>Wind losses are by far cause the most catastrophe losses, even </a:t>
            </a:r>
            <a:r>
              <a:rPr lang="en-US" sz="2500" b="1" dirty="0" smtClean="0">
                <a:solidFill>
                  <a:srgbClr val="404040"/>
                </a:solidFill>
                <a:latin typeface="Helvetica Neue"/>
              </a:rPr>
              <a:t/>
            </a:r>
            <a:br>
              <a:rPr lang="en-US" sz="2500" b="1" dirty="0" smtClean="0">
                <a:solidFill>
                  <a:srgbClr val="404040"/>
                </a:solidFill>
                <a:latin typeface="Helvetica Neue"/>
              </a:rPr>
            </a:br>
            <a:r>
              <a:rPr lang="en-US" sz="2500" b="1" dirty="0" smtClean="0">
                <a:solidFill>
                  <a:srgbClr val="404040"/>
                </a:solidFill>
                <a:latin typeface="Helvetica Neue"/>
              </a:rPr>
              <a:t>if </a:t>
            </a:r>
            <a:r>
              <a:rPr lang="en-US" sz="2500" b="1" dirty="0">
                <a:solidFill>
                  <a:srgbClr val="404040"/>
                </a:solidFill>
                <a:latin typeface="Helvetica Neue"/>
              </a:rPr>
              <a:t>hurricanes/TS </a:t>
            </a:r>
            <a:r>
              <a:rPr lang="en-US" sz="2500" b="1" dirty="0" smtClean="0">
                <a:solidFill>
                  <a:srgbClr val="404040"/>
                </a:solidFill>
                <a:latin typeface="Helvetica Neue"/>
              </a:rPr>
              <a:t>are </a:t>
            </a:r>
            <a:r>
              <a:rPr lang="en-US" sz="2500" b="1" dirty="0">
                <a:solidFill>
                  <a:srgbClr val="404040"/>
                </a:solidFill>
                <a:latin typeface="Helvetica Neue"/>
              </a:rPr>
              <a:t>excluded.</a:t>
            </a:r>
          </a:p>
        </p:txBody>
      </p:sp>
      <p:sp>
        <p:nvSpPr>
          <p:cNvPr id="16" name="AutoShape 7"/>
          <p:cNvSpPr>
            <a:spLocks noChangeArrowheads="1"/>
          </p:cNvSpPr>
          <p:nvPr/>
        </p:nvSpPr>
        <p:spPr bwMode="blackWhite">
          <a:xfrm>
            <a:off x="624057" y="4855463"/>
            <a:ext cx="3395982" cy="1184910"/>
          </a:xfrm>
          <a:prstGeom prst="wedgeRectCallout">
            <a:avLst>
              <a:gd name="adj1" fmla="val 67915"/>
              <a:gd name="adj2" fmla="val -28891"/>
            </a:avLst>
          </a:prstGeom>
          <a:solidFill>
            <a:schemeClr val="bg2"/>
          </a:solidFill>
          <a:ln w="28575" algn="ctr">
            <a:noFill/>
            <a:miter lim="800000"/>
            <a:headEnd/>
            <a:tailEnd/>
          </a:ln>
          <a:effectLst/>
        </p:spPr>
        <p:txBody>
          <a:bodyPr lIns="130622" tIns="130622" rIns="130622" bIns="130622" anchor="ctr"/>
          <a:lstStyle/>
          <a:p>
            <a:pPr algn="ctr" eaLnBrk="0" hangingPunct="0">
              <a:buClr>
                <a:schemeClr val="bg1"/>
              </a:buClr>
              <a:buFont typeface="Wingdings" pitchFamily="2" charset="2"/>
              <a:buNone/>
              <a:defRPr/>
            </a:pPr>
            <a:r>
              <a:rPr lang="en-US" sz="2500" b="1" dirty="0">
                <a:solidFill>
                  <a:schemeClr val="bg1"/>
                </a:solidFill>
                <a:latin typeface="Helvetica Neue"/>
              </a:rPr>
              <a:t>Tornado share of CAT losses is rising</a:t>
            </a:r>
          </a:p>
        </p:txBody>
      </p:sp>
      <p:sp>
        <p:nvSpPr>
          <p:cNvPr id="17" name="Rectangle 7"/>
          <p:cNvSpPr>
            <a:spLocks noChangeArrowheads="1"/>
          </p:cNvSpPr>
          <p:nvPr/>
        </p:nvSpPr>
        <p:spPr bwMode="gray">
          <a:xfrm>
            <a:off x="6879043" y="3474553"/>
            <a:ext cx="2607388" cy="830997"/>
          </a:xfrm>
          <a:prstGeom prst="rect">
            <a:avLst/>
          </a:prstGeom>
          <a:noFill/>
          <a:ln w="9525">
            <a:noFill/>
            <a:miter lim="800000"/>
            <a:headEnd/>
            <a:tailEnd/>
          </a:ln>
        </p:spPr>
        <p:txBody>
          <a:bodyPr wrap="square" lIns="0" tIns="0" rIns="0" bIns="0" anchor="ctr">
            <a:spAutoFit/>
          </a:bodyPr>
          <a:lstStyle/>
          <a:p>
            <a:pPr algn="ctr"/>
            <a:r>
              <a:rPr lang="en-US" sz="1800" b="1" dirty="0">
                <a:solidFill>
                  <a:srgbClr val="404040"/>
                </a:solidFill>
                <a:latin typeface="Helvetica Neue"/>
              </a:rPr>
              <a:t>Hurricanes &amp; </a:t>
            </a:r>
            <a:r>
              <a:rPr lang="en-US" sz="1800" b="1" dirty="0" smtClean="0">
                <a:solidFill>
                  <a:srgbClr val="404040"/>
                </a:solidFill>
                <a:latin typeface="Helvetica Neue"/>
              </a:rPr>
              <a:t/>
            </a:r>
            <a:br>
              <a:rPr lang="en-US" sz="1800" b="1" dirty="0" smtClean="0">
                <a:solidFill>
                  <a:srgbClr val="404040"/>
                </a:solidFill>
                <a:latin typeface="Helvetica Neue"/>
              </a:rPr>
            </a:br>
            <a:r>
              <a:rPr lang="en-US" sz="1800" b="1" dirty="0" smtClean="0">
                <a:solidFill>
                  <a:srgbClr val="404040"/>
                </a:solidFill>
                <a:latin typeface="Helvetica Neue"/>
              </a:rPr>
              <a:t>Tropical Storms</a:t>
            </a:r>
          </a:p>
          <a:p>
            <a:pPr algn="ctr"/>
            <a:r>
              <a:rPr lang="en-US" sz="1800" b="1" dirty="0" smtClean="0">
                <a:solidFill>
                  <a:srgbClr val="404040"/>
                </a:solidFill>
                <a:latin typeface="Helvetica Neue"/>
              </a:rPr>
              <a:t>$</a:t>
            </a:r>
            <a:r>
              <a:rPr lang="en-US" sz="1800" b="1" dirty="0">
                <a:solidFill>
                  <a:srgbClr val="404040"/>
                </a:solidFill>
                <a:latin typeface="Helvetica Neue"/>
              </a:rPr>
              <a:t>161.3</a:t>
            </a:r>
          </a:p>
        </p:txBody>
      </p:sp>
      <p:sp>
        <p:nvSpPr>
          <p:cNvPr id="18" name="Rectangle 8"/>
          <p:cNvSpPr>
            <a:spLocks noChangeArrowheads="1"/>
          </p:cNvSpPr>
          <p:nvPr/>
        </p:nvSpPr>
        <p:spPr bwMode="gray">
          <a:xfrm>
            <a:off x="3007600" y="1467235"/>
            <a:ext cx="2550160" cy="235449"/>
          </a:xfrm>
          <a:prstGeom prst="rect">
            <a:avLst/>
          </a:prstGeom>
          <a:noFill/>
          <a:ln w="9525">
            <a:noFill/>
            <a:miter lim="800000"/>
            <a:headEnd/>
            <a:tailEnd/>
          </a:ln>
        </p:spPr>
        <p:txBody>
          <a:bodyPr lIns="0" tIns="0" rIns="0" bIns="0" anchor="ctr">
            <a:spAutoFit/>
          </a:bodyPr>
          <a:lstStyle/>
          <a:p>
            <a:pPr algn="ctr">
              <a:lnSpc>
                <a:spcPct val="85000"/>
              </a:lnSpc>
            </a:pPr>
            <a:r>
              <a:rPr lang="en-US" sz="1800" b="1" dirty="0">
                <a:solidFill>
                  <a:srgbClr val="404040"/>
                </a:solidFill>
                <a:latin typeface="Helvetica Neue"/>
              </a:rPr>
              <a:t>Fires (4), $6.0</a:t>
            </a:r>
          </a:p>
        </p:txBody>
      </p:sp>
      <p:sp>
        <p:nvSpPr>
          <p:cNvPr id="19" name="Rectangle 11"/>
          <p:cNvSpPr>
            <a:spLocks noChangeArrowheads="1"/>
          </p:cNvSpPr>
          <p:nvPr/>
        </p:nvSpPr>
        <p:spPr bwMode="gray">
          <a:xfrm>
            <a:off x="323931" y="4438622"/>
            <a:ext cx="3022762" cy="276999"/>
          </a:xfrm>
          <a:prstGeom prst="rect">
            <a:avLst/>
          </a:prstGeom>
          <a:noFill/>
          <a:ln w="9525">
            <a:noFill/>
            <a:miter lim="800000"/>
            <a:headEnd/>
            <a:tailEnd/>
          </a:ln>
        </p:spPr>
        <p:txBody>
          <a:bodyPr wrap="square" lIns="0" tIns="0" rIns="0" bIns="0" anchor="ctr">
            <a:spAutoFit/>
          </a:bodyPr>
          <a:lstStyle/>
          <a:p>
            <a:pPr algn="ctr"/>
            <a:r>
              <a:rPr lang="en-US" sz="1800" b="1" dirty="0">
                <a:solidFill>
                  <a:srgbClr val="404040"/>
                </a:solidFill>
                <a:latin typeface="Helvetica Neue"/>
              </a:rPr>
              <a:t>Tornadoes (2</a:t>
            </a:r>
            <a:r>
              <a:rPr lang="en-US" sz="1800" b="1" dirty="0" smtClean="0">
                <a:solidFill>
                  <a:srgbClr val="404040"/>
                </a:solidFill>
                <a:latin typeface="Helvetica Neue"/>
              </a:rPr>
              <a:t>), $</a:t>
            </a:r>
            <a:r>
              <a:rPr lang="en-US" sz="1800" b="1" dirty="0">
                <a:solidFill>
                  <a:srgbClr val="404040"/>
                </a:solidFill>
                <a:latin typeface="Helvetica Neue"/>
              </a:rPr>
              <a:t>130.2</a:t>
            </a:r>
          </a:p>
        </p:txBody>
      </p:sp>
      <p:sp>
        <p:nvSpPr>
          <p:cNvPr id="20" name="Rectangle 13"/>
          <p:cNvSpPr>
            <a:spLocks noChangeArrowheads="1"/>
          </p:cNvSpPr>
          <p:nvPr/>
        </p:nvSpPr>
        <p:spPr bwMode="gray">
          <a:xfrm>
            <a:off x="417236" y="3459448"/>
            <a:ext cx="2890220" cy="235449"/>
          </a:xfrm>
          <a:prstGeom prst="rect">
            <a:avLst/>
          </a:prstGeom>
          <a:noFill/>
          <a:ln w="9525">
            <a:noFill/>
            <a:miter lim="800000"/>
            <a:headEnd/>
            <a:tailEnd/>
          </a:ln>
        </p:spPr>
        <p:txBody>
          <a:bodyPr wrap="square" lIns="0" tIns="0" rIns="0" bIns="0" anchor="ctr">
            <a:spAutoFit/>
          </a:bodyPr>
          <a:lstStyle/>
          <a:p>
            <a:pPr algn="ctr">
              <a:lnSpc>
                <a:spcPct val="85000"/>
              </a:lnSpc>
            </a:pPr>
            <a:r>
              <a:rPr lang="en-US" sz="1800" b="1" dirty="0">
                <a:solidFill>
                  <a:srgbClr val="404040"/>
                </a:solidFill>
                <a:latin typeface="Helvetica Neue"/>
              </a:rPr>
              <a:t>Winter </a:t>
            </a:r>
            <a:r>
              <a:rPr lang="en-US" sz="1800" b="1" dirty="0" smtClean="0">
                <a:solidFill>
                  <a:srgbClr val="404040"/>
                </a:solidFill>
                <a:latin typeface="Helvetica Neue"/>
              </a:rPr>
              <a:t>Storms, $28.2</a:t>
            </a:r>
            <a:endParaRPr lang="en-US" sz="1800" b="1" dirty="0">
              <a:solidFill>
                <a:srgbClr val="404040"/>
              </a:solidFill>
              <a:latin typeface="Helvetica Neue"/>
            </a:endParaRPr>
          </a:p>
        </p:txBody>
      </p:sp>
      <p:sp>
        <p:nvSpPr>
          <p:cNvPr id="21" name="Rectangle 14"/>
          <p:cNvSpPr>
            <a:spLocks noChangeArrowheads="1"/>
          </p:cNvSpPr>
          <p:nvPr/>
        </p:nvSpPr>
        <p:spPr bwMode="gray">
          <a:xfrm>
            <a:off x="1416606" y="2628449"/>
            <a:ext cx="2151379" cy="235449"/>
          </a:xfrm>
          <a:prstGeom prst="rect">
            <a:avLst/>
          </a:prstGeom>
          <a:noFill/>
          <a:ln w="9525">
            <a:noFill/>
            <a:miter lim="800000"/>
            <a:headEnd/>
            <a:tailEnd/>
          </a:ln>
        </p:spPr>
        <p:txBody>
          <a:bodyPr lIns="0" tIns="0" rIns="0" bIns="0" anchor="ctr">
            <a:spAutoFit/>
          </a:bodyPr>
          <a:lstStyle/>
          <a:p>
            <a:pPr algn="ctr">
              <a:lnSpc>
                <a:spcPct val="85000"/>
              </a:lnSpc>
            </a:pPr>
            <a:r>
              <a:rPr lang="en-US" sz="1800" b="1" dirty="0" smtClean="0">
                <a:solidFill>
                  <a:srgbClr val="404040"/>
                </a:solidFill>
                <a:latin typeface="Helvetica Neue"/>
              </a:rPr>
              <a:t>Terrorism, $24.4</a:t>
            </a:r>
            <a:endParaRPr lang="en-US" sz="1800" b="1" dirty="0">
              <a:solidFill>
                <a:srgbClr val="404040"/>
              </a:solidFill>
              <a:latin typeface="Helvetica Neue"/>
            </a:endParaRPr>
          </a:p>
        </p:txBody>
      </p:sp>
      <p:sp>
        <p:nvSpPr>
          <p:cNvPr id="22" name="Rectangle 15"/>
          <p:cNvSpPr>
            <a:spLocks noChangeArrowheads="1"/>
          </p:cNvSpPr>
          <p:nvPr/>
        </p:nvSpPr>
        <p:spPr bwMode="gray">
          <a:xfrm>
            <a:off x="650826" y="2150872"/>
            <a:ext cx="3652460" cy="235449"/>
          </a:xfrm>
          <a:prstGeom prst="rect">
            <a:avLst/>
          </a:prstGeom>
          <a:noFill/>
          <a:ln w="9525">
            <a:noFill/>
            <a:miter lim="800000"/>
            <a:headEnd/>
            <a:tailEnd/>
          </a:ln>
        </p:spPr>
        <p:txBody>
          <a:bodyPr wrap="square" lIns="0" tIns="0" rIns="0" bIns="0" anchor="ctr">
            <a:spAutoFit/>
          </a:bodyPr>
          <a:lstStyle/>
          <a:p>
            <a:pPr algn="ctr">
              <a:lnSpc>
                <a:spcPct val="85000"/>
              </a:lnSpc>
            </a:pPr>
            <a:r>
              <a:rPr lang="en-US" sz="1800" b="1" dirty="0">
                <a:solidFill>
                  <a:srgbClr val="404040"/>
                </a:solidFill>
                <a:latin typeface="Helvetica Neue"/>
              </a:rPr>
              <a:t>Geological </a:t>
            </a:r>
            <a:r>
              <a:rPr lang="en-US" sz="1800" b="1" dirty="0" smtClean="0">
                <a:solidFill>
                  <a:srgbClr val="404040"/>
                </a:solidFill>
                <a:latin typeface="Helvetica Neue"/>
              </a:rPr>
              <a:t>Events, $18.2</a:t>
            </a:r>
            <a:endParaRPr lang="en-US" sz="1800" b="1" dirty="0">
              <a:solidFill>
                <a:srgbClr val="404040"/>
              </a:solidFill>
              <a:latin typeface="Helvetica Neue"/>
            </a:endParaRPr>
          </a:p>
        </p:txBody>
      </p:sp>
      <p:sp>
        <p:nvSpPr>
          <p:cNvPr id="23" name="Rectangle 15"/>
          <p:cNvSpPr>
            <a:spLocks noChangeArrowheads="1"/>
          </p:cNvSpPr>
          <p:nvPr/>
        </p:nvSpPr>
        <p:spPr bwMode="gray">
          <a:xfrm>
            <a:off x="1357724" y="1801434"/>
            <a:ext cx="3525520" cy="235449"/>
          </a:xfrm>
          <a:prstGeom prst="rect">
            <a:avLst/>
          </a:prstGeom>
          <a:noFill/>
          <a:ln w="9525">
            <a:noFill/>
            <a:miter lim="800000"/>
            <a:headEnd/>
            <a:tailEnd/>
          </a:ln>
        </p:spPr>
        <p:txBody>
          <a:bodyPr lIns="0" tIns="0" rIns="0" bIns="0" anchor="ctr">
            <a:spAutoFit/>
          </a:bodyPr>
          <a:lstStyle/>
          <a:p>
            <a:pPr algn="ctr">
              <a:lnSpc>
                <a:spcPct val="85000"/>
              </a:lnSpc>
            </a:pPr>
            <a:r>
              <a:rPr lang="en-US" sz="1800" b="1" dirty="0">
                <a:solidFill>
                  <a:srgbClr val="404040"/>
                </a:solidFill>
                <a:latin typeface="Helvetica Neue"/>
              </a:rPr>
              <a:t>Wind/Hail/Flood (3), $14.8</a:t>
            </a:r>
          </a:p>
        </p:txBody>
      </p:sp>
      <p:cxnSp>
        <p:nvCxnSpPr>
          <p:cNvPr id="4" name="Straight Connector 3"/>
          <p:cNvCxnSpPr/>
          <p:nvPr/>
        </p:nvCxnSpPr>
        <p:spPr>
          <a:xfrm flipH="1">
            <a:off x="5148581" y="1911538"/>
            <a:ext cx="429768" cy="92325"/>
          </a:xfrm>
          <a:prstGeom prst="line">
            <a:avLst/>
          </a:prstGeom>
          <a:ln w="3175">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635817" y="1695064"/>
            <a:ext cx="292608" cy="308799"/>
          </a:xfrm>
          <a:prstGeom prst="line">
            <a:avLst/>
          </a:prstGeom>
          <a:ln w="3175">
            <a:solidFill>
              <a:srgbClr val="4040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9316895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04800" y="1139374"/>
            <a:ext cx="14043025" cy="5646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p:txBody>
          <a:bodyPr/>
          <a:lstStyle/>
          <a:p>
            <a:r>
              <a:rPr lang="en-US" smtClean="0"/>
              <a:t>U.S. Thunderstorm Loss Trends, 1980 – 2012</a:t>
            </a:r>
            <a:endParaRPr lang="en-US" dirty="0"/>
          </a:p>
        </p:txBody>
      </p:sp>
      <p:sp>
        <p:nvSpPr>
          <p:cNvPr id="13" name="TextBox 12"/>
          <p:cNvSpPr txBox="1"/>
          <p:nvPr/>
        </p:nvSpPr>
        <p:spPr>
          <a:xfrm>
            <a:off x="13464541" y="7861936"/>
            <a:ext cx="1097280" cy="329564"/>
          </a:xfrm>
          <a:prstGeom prst="rect">
            <a:avLst/>
          </a:prstGeom>
          <a:noFill/>
        </p:spPr>
        <p:txBody>
          <a:bodyPr lIns="130622" tIns="65311" rIns="130622" bIns="65311" anchor="ctr"/>
          <a:lstStyle/>
          <a:p>
            <a:pPr algn="r">
              <a:defRPr/>
            </a:pPr>
            <a:fld id="{8D0801B0-B425-4BBD-988E-B9240017401C}" type="slidenum">
              <a:rPr lang="en-US" sz="1400">
                <a:solidFill>
                  <a:schemeClr val="accent4">
                    <a:lumMod val="75000"/>
                  </a:schemeClr>
                </a:solidFill>
              </a:rPr>
              <a:pPr algn="r">
                <a:defRPr/>
              </a:pPr>
              <a:t>14</a:t>
            </a:fld>
            <a:endParaRPr lang="en-US" sz="1400" dirty="0">
              <a:solidFill>
                <a:schemeClr val="accent4">
                  <a:lumMod val="75000"/>
                </a:schemeClr>
              </a:solidFill>
            </a:endParaRPr>
          </a:p>
        </p:txBody>
      </p:sp>
      <p:pic>
        <p:nvPicPr>
          <p:cNvPr id="9" name="Picture 1"/>
          <p:cNvPicPr preferRelativeResize="0">
            <a:picLocks noChangeAspect="1" noChangeArrowheads="1"/>
          </p:cNvPicPr>
          <p:nvPr>
            <p:custDataLst>
              <p:tags r:id="rId1"/>
            </p:custDataLst>
          </p:nvPr>
        </p:nvPicPr>
        <p:blipFill rotWithShape="1">
          <a:blip r:embed="rId4" cstate="email">
            <a:extLst>
              <a:ext uri="{BEBA8EAE-BF5A-486C-A8C5-ECC9F3942E4B}">
                <a14:imgProps xmlns="" xmlns:a14="http://schemas.microsoft.com/office/drawing/2010/main">
                  <a14:imgLayer r:embed="rId5">
                    <a14:imgEffect>
                      <a14:saturation sat="66000"/>
                    </a14:imgEffect>
                  </a14:imgLayer>
                </a14:imgProps>
              </a:ext>
            </a:extLst>
          </a:blip>
          <a:srcRect/>
          <a:stretch/>
        </p:blipFill>
        <p:spPr bwMode="auto">
          <a:xfrm>
            <a:off x="3481871" y="1199761"/>
            <a:ext cx="10781522" cy="5600700"/>
          </a:xfrm>
          <a:prstGeom prst="rect">
            <a:avLst/>
          </a:prstGeom>
          <a:noFill/>
          <a:ln w="9525">
            <a:noFill/>
            <a:miter lim="800000"/>
            <a:headEnd/>
            <a:tailEnd/>
          </a:ln>
        </p:spPr>
      </p:pic>
      <p:sp>
        <p:nvSpPr>
          <p:cNvPr id="10" name="Text Box 17"/>
          <p:cNvSpPr txBox="1">
            <a:spLocks noChangeArrowheads="1"/>
          </p:cNvSpPr>
          <p:nvPr/>
        </p:nvSpPr>
        <p:spPr bwMode="auto">
          <a:xfrm>
            <a:off x="430761" y="2404263"/>
            <a:ext cx="2995127" cy="2795998"/>
          </a:xfrm>
          <a:prstGeom prst="rect">
            <a:avLst/>
          </a:prstGeom>
          <a:solidFill>
            <a:srgbClr val="DCD844"/>
          </a:solidFill>
          <a:ln w="12700" algn="ctr">
            <a:noFill/>
            <a:miter lim="800000"/>
            <a:headEnd/>
            <a:tailEnd/>
          </a:ln>
        </p:spPr>
        <p:txBody>
          <a:bodyPr wrap="square" lIns="91440" tIns="91440" rIns="91440" bIns="91440" anchor="ctr">
            <a:noAutofit/>
          </a:bodyPr>
          <a:lstStyle>
            <a:defPPr>
              <a:defRPr lang="en-US"/>
            </a:defPPr>
            <a:lvl1pPr algn="ctr" eaLnBrk="0" hangingPunct="0">
              <a:lnSpc>
                <a:spcPct val="95000"/>
              </a:lnSpc>
              <a:spcBef>
                <a:spcPts val="1800"/>
              </a:spcBef>
              <a:buClr>
                <a:srgbClr val="FFFFFF"/>
              </a:buClr>
              <a:defRPr sz="2200" b="1">
                <a:solidFill>
                  <a:srgbClr val="404040"/>
                </a:solidFill>
                <a:latin typeface="Helvetica Neue"/>
              </a:defRPr>
            </a:lvl1pPr>
          </a:lstStyle>
          <a:p>
            <a:r>
              <a:rPr lang="en-US" sz="2100" dirty="0" smtClean="0"/>
              <a:t>Average thunderstorm </a:t>
            </a:r>
            <a:r>
              <a:rPr lang="en-US" sz="2100" dirty="0"/>
              <a:t>losses are </a:t>
            </a:r>
            <a:r>
              <a:rPr lang="en-US" sz="2100" dirty="0" smtClean="0"/>
              <a:t>up 7 </a:t>
            </a:r>
            <a:r>
              <a:rPr lang="en-US" sz="2100" dirty="0"/>
              <a:t>fold </a:t>
            </a:r>
            <a:r>
              <a:rPr lang="en-US" sz="2100" dirty="0" smtClean="0"/>
              <a:t>since </a:t>
            </a:r>
            <a:r>
              <a:rPr lang="en-US" sz="2100" dirty="0"/>
              <a:t>the early </a:t>
            </a:r>
            <a:r>
              <a:rPr lang="en-US" sz="2100" dirty="0" smtClean="0"/>
              <a:t>1980s. </a:t>
            </a:r>
            <a:br>
              <a:rPr lang="en-US" sz="2100" dirty="0" smtClean="0"/>
            </a:br>
            <a:r>
              <a:rPr lang="en-US" sz="2100" dirty="0" smtClean="0"/>
              <a:t>The 5-year </a:t>
            </a:r>
            <a:r>
              <a:rPr lang="en-US" sz="2100" dirty="0"/>
              <a:t>running average loss </a:t>
            </a:r>
            <a:r>
              <a:rPr lang="en-US" sz="2100" dirty="0" smtClean="0"/>
              <a:t/>
            </a:r>
            <a:br>
              <a:rPr lang="en-US" sz="2100" dirty="0" smtClean="0"/>
            </a:br>
            <a:r>
              <a:rPr lang="en-US" sz="2100" dirty="0" smtClean="0"/>
              <a:t>is </a:t>
            </a:r>
            <a:r>
              <a:rPr lang="en-US" sz="2100" dirty="0"/>
              <a:t>up sharply.</a:t>
            </a:r>
          </a:p>
        </p:txBody>
      </p:sp>
      <p:sp>
        <p:nvSpPr>
          <p:cNvPr id="11" name="Text Box 17"/>
          <p:cNvSpPr txBox="1">
            <a:spLocks noChangeArrowheads="1"/>
          </p:cNvSpPr>
          <p:nvPr/>
        </p:nvSpPr>
        <p:spPr bwMode="auto">
          <a:xfrm>
            <a:off x="7557793" y="1713722"/>
            <a:ext cx="6047682" cy="1418404"/>
          </a:xfrm>
          <a:prstGeom prst="rect">
            <a:avLst/>
          </a:prstGeom>
          <a:solidFill>
            <a:srgbClr val="DCD844"/>
          </a:solidFill>
          <a:ln w="12700" algn="ctr">
            <a:noFill/>
            <a:miter lim="800000"/>
            <a:headEnd/>
            <a:tailEnd/>
          </a:ln>
        </p:spPr>
        <p:txBody>
          <a:bodyPr wrap="square" lIns="137160" tIns="91440" rIns="137160" bIns="91440" anchor="ctr">
            <a:noAutofit/>
          </a:bodyPr>
          <a:lstStyle>
            <a:defPPr>
              <a:defRPr lang="en-US"/>
            </a:defPPr>
            <a:lvl1pPr algn="ctr" eaLnBrk="0" hangingPunct="0">
              <a:lnSpc>
                <a:spcPct val="95000"/>
              </a:lnSpc>
              <a:spcBef>
                <a:spcPts val="1800"/>
              </a:spcBef>
              <a:buClr>
                <a:srgbClr val="FFFFFF"/>
              </a:buClr>
              <a:defRPr sz="2200" b="1">
                <a:solidFill>
                  <a:srgbClr val="404040"/>
                </a:solidFill>
                <a:latin typeface="Helvetica Neue"/>
              </a:defRPr>
            </a:lvl1pPr>
          </a:lstStyle>
          <a:p>
            <a:r>
              <a:rPr lang="en-US" sz="2100" dirty="0"/>
              <a:t>Hurricanes get all the headlines, </a:t>
            </a:r>
            <a:r>
              <a:rPr lang="en-US" sz="2100" dirty="0" smtClean="0"/>
              <a:t/>
            </a:r>
            <a:br>
              <a:rPr lang="en-US" sz="2100" dirty="0" smtClean="0"/>
            </a:br>
            <a:r>
              <a:rPr lang="en-US" sz="2100" dirty="0" smtClean="0"/>
              <a:t>but </a:t>
            </a:r>
            <a:r>
              <a:rPr lang="en-US" sz="2100" dirty="0"/>
              <a:t>thunderstorms are consistent </a:t>
            </a:r>
            <a:r>
              <a:rPr lang="en-US" sz="2100" dirty="0" smtClean="0"/>
              <a:t>producers </a:t>
            </a:r>
            <a:r>
              <a:rPr lang="en-US" sz="2100" dirty="0"/>
              <a:t>of large scale loss. 2008-2012 </a:t>
            </a:r>
            <a:r>
              <a:rPr lang="en-US" sz="2100" dirty="0" smtClean="0"/>
              <a:t>are </a:t>
            </a:r>
            <a:br>
              <a:rPr lang="en-US" sz="2100" dirty="0" smtClean="0"/>
            </a:br>
            <a:r>
              <a:rPr lang="en-US" sz="2100" dirty="0" smtClean="0"/>
              <a:t>the </a:t>
            </a:r>
            <a:r>
              <a:rPr lang="en-US" sz="2100" dirty="0"/>
              <a:t>most expensive years on record.</a:t>
            </a:r>
          </a:p>
        </p:txBody>
      </p:sp>
      <p:sp>
        <p:nvSpPr>
          <p:cNvPr id="15" name="AutoShape 7"/>
          <p:cNvSpPr>
            <a:spLocks noChangeArrowheads="1"/>
          </p:cNvSpPr>
          <p:nvPr/>
        </p:nvSpPr>
        <p:spPr bwMode="blackWhite">
          <a:xfrm>
            <a:off x="5996470" y="3320859"/>
            <a:ext cx="6030906" cy="941796"/>
          </a:xfrm>
          <a:prstGeom prst="wedgeRectCallout">
            <a:avLst>
              <a:gd name="adj1" fmla="val 85661"/>
              <a:gd name="adj2" fmla="val 29317"/>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lnSpc>
                <a:spcPct val="90000"/>
              </a:lnSpc>
              <a:spcBef>
                <a:spcPts val="1200"/>
              </a:spcBef>
              <a:buClr>
                <a:schemeClr val="bg1"/>
              </a:buClr>
              <a:buFont typeface="Wingdings" pitchFamily="2" charset="2"/>
              <a:buNone/>
            </a:pPr>
            <a:r>
              <a:rPr lang="en-US" sz="2300" b="1" dirty="0">
                <a:solidFill>
                  <a:schemeClr val="bg1"/>
                </a:solidFill>
                <a:latin typeface="Helvetica Neue"/>
              </a:rPr>
              <a:t>Thunderstorm losses in 2012 totaled $14.9 billion, the 2</a:t>
            </a:r>
            <a:r>
              <a:rPr lang="en-US" sz="2300" b="1" baseline="30000" dirty="0">
                <a:solidFill>
                  <a:schemeClr val="bg1"/>
                </a:solidFill>
                <a:latin typeface="Helvetica Neue"/>
              </a:rPr>
              <a:t>nd</a:t>
            </a:r>
            <a:r>
              <a:rPr lang="en-US" sz="2300" b="1" dirty="0">
                <a:solidFill>
                  <a:schemeClr val="bg1"/>
                </a:solidFill>
                <a:latin typeface="Helvetica Neue"/>
              </a:rPr>
              <a:t> highest on record</a:t>
            </a:r>
          </a:p>
        </p:txBody>
      </p:sp>
      <p:sp>
        <p:nvSpPr>
          <p:cNvPr id="14" name="TextBox 13"/>
          <p:cNvSpPr txBox="1"/>
          <p:nvPr/>
        </p:nvSpPr>
        <p:spPr>
          <a:xfrm>
            <a:off x="496021" y="6873227"/>
            <a:ext cx="3921715" cy="276999"/>
          </a:xfrm>
          <a:prstGeom prst="rect">
            <a:avLst/>
          </a:prstGeom>
          <a:noFill/>
        </p:spPr>
        <p:txBody>
          <a:bodyPr wrap="none" rtlCol="0" anchor="b" anchorCtr="0">
            <a:spAutoFit/>
          </a:bodyPr>
          <a:lstStyle/>
          <a:p>
            <a:pPr>
              <a:defRPr/>
            </a:pPr>
            <a:r>
              <a:rPr lang="en-US" sz="1200" dirty="0">
                <a:solidFill>
                  <a:srgbClr val="404040"/>
                </a:solidFill>
                <a:latin typeface="Helvetica Neue"/>
              </a:rPr>
              <a:t>Source: Property Claims Service, MR </a:t>
            </a:r>
            <a:r>
              <a:rPr lang="en-US" sz="1200" dirty="0" err="1">
                <a:solidFill>
                  <a:srgbClr val="404040"/>
                </a:solidFill>
                <a:latin typeface="Helvetica Neue"/>
              </a:rPr>
              <a:t>NatCat</a:t>
            </a:r>
            <a:r>
              <a:rPr lang="en-US" sz="1200" i="1" dirty="0" err="1">
                <a:solidFill>
                  <a:srgbClr val="404040"/>
                </a:solidFill>
                <a:latin typeface="Helvetica Neue"/>
              </a:rPr>
              <a:t>SERVICE</a:t>
            </a:r>
            <a:endParaRPr lang="en-US" sz="1200" i="1" dirty="0">
              <a:solidFill>
                <a:srgbClr val="404040"/>
              </a:solidFill>
              <a:latin typeface="Helvetica Neue"/>
            </a:endParaRPr>
          </a:p>
        </p:txBody>
      </p:sp>
    </p:spTree>
    <p:extLst>
      <p:ext uri="{BB962C8B-B14F-4D97-AF65-F5344CB8AC3E}">
        <p14:creationId xmlns="" xmlns:p14="http://schemas.microsoft.com/office/powerpoint/2010/main" val="22486810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0" name="Rectangle 2"/>
          <p:cNvSpPr>
            <a:spLocks noGrp="1" noChangeArrowheads="1"/>
          </p:cNvSpPr>
          <p:nvPr>
            <p:ph type="title"/>
          </p:nvPr>
        </p:nvSpPr>
        <p:spPr/>
        <p:txBody>
          <a:bodyPr/>
          <a:lstStyle/>
          <a:p>
            <a:r>
              <a:rPr lang="en-US" dirty="0"/>
              <a:t>Top 16 Most Costly World Insurance Losses, 1970-2012*</a:t>
            </a:r>
            <a:endParaRPr lang="en-US" dirty="0" smtClean="0"/>
          </a:p>
        </p:txBody>
      </p:sp>
      <p:graphicFrame>
        <p:nvGraphicFramePr>
          <p:cNvPr id="4" name="Object 5"/>
          <p:cNvGraphicFramePr>
            <a:graphicFrameLocks noChangeAspect="1"/>
          </p:cNvGraphicFramePr>
          <p:nvPr>
            <p:extLst>
              <p:ext uri="{D42A27DB-BD31-4B8C-83A1-F6EECF244321}">
                <p14:modId xmlns="" xmlns:p14="http://schemas.microsoft.com/office/powerpoint/2010/main" val="246688119"/>
              </p:ext>
            </p:extLst>
          </p:nvPr>
        </p:nvGraphicFramePr>
        <p:xfrm>
          <a:off x="148201" y="2856040"/>
          <a:ext cx="14202281" cy="4370260"/>
        </p:xfrm>
        <a:graphic>
          <a:graphicData uri="http://schemas.openxmlformats.org/drawingml/2006/chart">
            <c:chart xmlns:c="http://schemas.openxmlformats.org/drawingml/2006/chart" xmlns:r="http://schemas.openxmlformats.org/officeDocument/2006/relationships" r:id="rId3"/>
          </a:graphicData>
        </a:graphic>
      </p:graphicFrame>
      <p:sp>
        <p:nvSpPr>
          <p:cNvPr id="2067463" name="AutoShape 7"/>
          <p:cNvSpPr>
            <a:spLocks noChangeArrowheads="1"/>
          </p:cNvSpPr>
          <p:nvPr/>
        </p:nvSpPr>
        <p:spPr bwMode="blackWhite">
          <a:xfrm>
            <a:off x="8441859" y="1564540"/>
            <a:ext cx="4367844" cy="2031325"/>
          </a:xfrm>
          <a:prstGeom prst="wedgeRectCallout">
            <a:avLst>
              <a:gd name="adj1" fmla="val 34832"/>
              <a:gd name="adj2" fmla="val 72327"/>
            </a:avLst>
          </a:prstGeom>
          <a:solidFill>
            <a:schemeClr val="accent4"/>
          </a:solidFill>
          <a:ln w="28575" algn="ctr">
            <a:noFill/>
            <a:miter lim="800000"/>
            <a:headEnd/>
            <a:tailEnd/>
          </a:ln>
          <a:effectLst/>
        </p:spPr>
        <p:txBody>
          <a:bodyPr wrap="square" lIns="137160" tIns="91440" rIns="137160" bIns="91440" anchor="ctr">
            <a:spAutoFit/>
          </a:bodyPr>
          <a:lstStyle/>
          <a:p>
            <a:pPr algn="ctr" eaLnBrk="0" hangingPunct="0">
              <a:buClr>
                <a:schemeClr val="bg1"/>
              </a:buClr>
              <a:buFont typeface="Wingdings" pitchFamily="2" charset="2"/>
              <a:buNone/>
            </a:pPr>
            <a:r>
              <a:rPr lang="en-US" sz="2400" b="1" dirty="0">
                <a:solidFill>
                  <a:schemeClr val="bg1"/>
                </a:solidFill>
                <a:latin typeface="Helvetica Neue"/>
              </a:rPr>
              <a:t>5 of the top 14 most expensive catastrophes in world history have occurred within the past 3 years  (2010-2012)</a:t>
            </a:r>
          </a:p>
        </p:txBody>
      </p:sp>
      <p:sp>
        <p:nvSpPr>
          <p:cNvPr id="10" name="AutoShape 7"/>
          <p:cNvSpPr>
            <a:spLocks noChangeArrowheads="1"/>
          </p:cNvSpPr>
          <p:nvPr/>
        </p:nvSpPr>
        <p:spPr bwMode="blackWhite">
          <a:xfrm>
            <a:off x="1283131" y="3239869"/>
            <a:ext cx="5457252" cy="1292662"/>
          </a:xfrm>
          <a:prstGeom prst="wedgeRectCallout">
            <a:avLst>
              <a:gd name="adj1" fmla="val 97174"/>
              <a:gd name="adj2" fmla="val 75160"/>
            </a:avLst>
          </a:prstGeom>
          <a:solidFill>
            <a:schemeClr val="bg2"/>
          </a:solidFill>
          <a:ln w="28575" algn="ctr">
            <a:noFill/>
            <a:miter lim="800000"/>
            <a:headEnd/>
            <a:tailEnd/>
          </a:ln>
          <a:effectLst/>
        </p:spPr>
        <p:txBody>
          <a:bodyPr wrap="square" lIns="137160" tIns="91440" rIns="137160" bIns="91440" anchor="ctr">
            <a:spAutoFit/>
          </a:bodyPr>
          <a:lstStyle/>
          <a:p>
            <a:pPr algn="ctr" eaLnBrk="0" hangingPunct="0">
              <a:buClr>
                <a:schemeClr val="bg1"/>
              </a:buClr>
              <a:buFont typeface="Wingdings" pitchFamily="2" charset="2"/>
              <a:buNone/>
            </a:pPr>
            <a:r>
              <a:rPr lang="en-US" sz="2400" b="1" dirty="0">
                <a:solidFill>
                  <a:schemeClr val="bg1"/>
                </a:solidFill>
                <a:latin typeface="Helvetica Neue"/>
              </a:rPr>
              <a:t>Hurricane Sandy is now the 6th costliest event in global insurance history</a:t>
            </a:r>
          </a:p>
        </p:txBody>
      </p:sp>
      <p:sp>
        <p:nvSpPr>
          <p:cNvPr id="13" name="Text Box 17"/>
          <p:cNvSpPr txBox="1">
            <a:spLocks noChangeArrowheads="1"/>
          </p:cNvSpPr>
          <p:nvPr/>
        </p:nvSpPr>
        <p:spPr bwMode="auto">
          <a:xfrm>
            <a:off x="1295400" y="1609643"/>
            <a:ext cx="6702038" cy="1477328"/>
          </a:xfrm>
          <a:prstGeom prst="rect">
            <a:avLst/>
          </a:prstGeom>
          <a:solidFill>
            <a:srgbClr val="DCD844"/>
          </a:solidFill>
          <a:ln w="28575" algn="ctr">
            <a:noFill/>
            <a:miter lim="800000"/>
            <a:headEnd type="none" w="sm" len="sm"/>
            <a:tailEnd type="none" w="sm" len="sm"/>
          </a:ln>
        </p:spPr>
        <p:txBody>
          <a:bodyPr wrap="square" lIns="137160" tIns="137160" rIns="137160" bIns="137160" anchor="ctr">
            <a:spAutoFit/>
          </a:bodyPr>
          <a:lstStyle>
            <a:defPPr>
              <a:defRPr lang="en-US"/>
            </a:defPPr>
            <a:lvl1pPr algn="ctr" eaLnBrk="0" hangingPunct="0">
              <a:spcBef>
                <a:spcPts val="1800"/>
              </a:spcBef>
              <a:buClr>
                <a:srgbClr val="FFFFFF"/>
              </a:buClr>
              <a:buFont typeface="Wingdings" pitchFamily="2" charset="2"/>
              <a:buNone/>
              <a:defRPr sz="2700" b="1">
                <a:solidFill>
                  <a:srgbClr val="DCD844"/>
                </a:solidFill>
                <a:latin typeface="Helvetica Neue"/>
              </a:defRPr>
            </a:lvl1pPr>
          </a:lstStyle>
          <a:p>
            <a:r>
              <a:rPr lang="en-US" sz="2600" dirty="0">
                <a:solidFill>
                  <a:srgbClr val="404040"/>
                </a:solidFill>
              </a:rPr>
              <a:t>2012 insured CAT Losses totaled $60B;  Economic losses totaled $140B, according to Swiss Re</a:t>
            </a:r>
          </a:p>
        </p:txBody>
      </p:sp>
      <p:sp>
        <p:nvSpPr>
          <p:cNvPr id="15" name="TextBox 14"/>
          <p:cNvSpPr txBox="1"/>
          <p:nvPr/>
        </p:nvSpPr>
        <p:spPr>
          <a:xfrm>
            <a:off x="523492" y="6769587"/>
            <a:ext cx="6800260" cy="452432"/>
          </a:xfrm>
          <a:prstGeom prst="rect">
            <a:avLst/>
          </a:prstGeom>
          <a:noFill/>
        </p:spPr>
        <p:txBody>
          <a:bodyPr wrap="none" rtlCol="0" anchor="b" anchorCtr="0">
            <a:spAutoFit/>
          </a:bodyPr>
          <a:lstStyle/>
          <a:p>
            <a:pPr fontAlgn="base">
              <a:lnSpc>
                <a:spcPct val="85000"/>
              </a:lnSpc>
              <a:spcBef>
                <a:spcPct val="25000"/>
              </a:spcBef>
              <a:spcAft>
                <a:spcPct val="0"/>
              </a:spcAft>
              <a:buClr>
                <a:schemeClr val="accent2"/>
              </a:buClr>
              <a:defRPr/>
            </a:pPr>
            <a:r>
              <a:rPr lang="en-US" sz="1200" dirty="0" smtClean="0">
                <a:solidFill>
                  <a:srgbClr val="404040"/>
                </a:solidFill>
                <a:latin typeface="Helvetica Neue"/>
              </a:rPr>
              <a:t>*</a:t>
            </a:r>
            <a:r>
              <a:rPr lang="en-US" sz="1200" dirty="0">
                <a:solidFill>
                  <a:srgbClr val="404040"/>
                </a:solidFill>
                <a:latin typeface="Helvetica Neue"/>
              </a:rPr>
              <a:t>PCS  estimate as of 4/12/13.</a:t>
            </a:r>
          </a:p>
          <a:p>
            <a:pPr fontAlgn="base">
              <a:lnSpc>
                <a:spcPct val="85000"/>
              </a:lnSpc>
              <a:spcBef>
                <a:spcPct val="25000"/>
              </a:spcBef>
              <a:spcAft>
                <a:spcPct val="0"/>
              </a:spcAft>
              <a:buClr>
                <a:schemeClr val="accent2"/>
              </a:buClr>
              <a:defRPr/>
            </a:pPr>
            <a:r>
              <a:rPr lang="en-US" sz="1200" dirty="0">
                <a:solidFill>
                  <a:srgbClr val="404040"/>
                </a:solidFill>
                <a:latin typeface="Helvetica Neue"/>
              </a:rPr>
              <a:t>Sources: PCS; Insurance Information Institute inflation adjustments to 2012 dollars using the CPI.</a:t>
            </a:r>
          </a:p>
        </p:txBody>
      </p:sp>
      <p:sp>
        <p:nvSpPr>
          <p:cNvPr id="16" name="TextBox 15"/>
          <p:cNvSpPr txBox="1"/>
          <p:nvPr/>
        </p:nvSpPr>
        <p:spPr>
          <a:xfrm>
            <a:off x="478973" y="1069912"/>
            <a:ext cx="7165744" cy="507831"/>
          </a:xfrm>
          <a:prstGeom prst="rect">
            <a:avLst/>
          </a:prstGeom>
          <a:noFill/>
        </p:spPr>
        <p:txBody>
          <a:bodyPr wrap="none" rtlCol="0">
            <a:spAutoFit/>
          </a:bodyPr>
          <a:lstStyle/>
          <a:p>
            <a:pPr fontAlgn="base">
              <a:lnSpc>
                <a:spcPct val="90000"/>
              </a:lnSpc>
              <a:spcBef>
                <a:spcPct val="20000"/>
              </a:spcBef>
              <a:spcAft>
                <a:spcPct val="0"/>
              </a:spcAft>
            </a:pPr>
            <a:r>
              <a:rPr lang="en-US" sz="3000" i="1" dirty="0">
                <a:solidFill>
                  <a:srgbClr val="0092D2"/>
                </a:solidFill>
                <a:latin typeface="Helvetica Neue"/>
              </a:rPr>
              <a:t>(Insured Losses, 2012 Dollars, $ Billions)</a:t>
            </a:r>
          </a:p>
        </p:txBody>
      </p:sp>
    </p:spTree>
    <p:extLst>
      <p:ext uri="{BB962C8B-B14F-4D97-AF65-F5344CB8AC3E}">
        <p14:creationId xmlns="" xmlns:p14="http://schemas.microsoft.com/office/powerpoint/2010/main" val="2752787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up)">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 name="Rechteck 11"/>
          <p:cNvSpPr/>
          <p:nvPr/>
        </p:nvSpPr>
        <p:spPr>
          <a:xfrm>
            <a:off x="431800" y="1634522"/>
            <a:ext cx="13710323" cy="50767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de-DE">
              <a:solidFill>
                <a:prstClr val="white"/>
              </a:solidFill>
            </a:endParaRPr>
          </a:p>
        </p:txBody>
      </p:sp>
      <p:pic>
        <p:nvPicPr>
          <p:cNvPr id="5" name="Grafik 84" descr="Dez12_alle_klein_alle_signif.jpg"/>
          <p:cNvPicPr>
            <a:picLocks noChangeAspect="1"/>
          </p:cNvPicPr>
          <p:nvPr>
            <p:custDataLst>
              <p:tags r:id="rId2"/>
            </p:custDataLst>
          </p:nvPr>
        </p:nvPicPr>
        <p:blipFill>
          <a:blip r:embed="rId7" cstate="email"/>
          <a:srcRect/>
          <a:stretch>
            <a:fillRect/>
          </a:stretch>
        </p:blipFill>
        <p:spPr>
          <a:xfrm>
            <a:off x="769523" y="1644075"/>
            <a:ext cx="13091358" cy="5044638"/>
          </a:xfrm>
          <a:prstGeom prst="rect">
            <a:avLst/>
          </a:prstGeom>
        </p:spPr>
      </p:pic>
      <p:sp>
        <p:nvSpPr>
          <p:cNvPr id="6" name="Textfeld 86"/>
          <p:cNvSpPr txBox="1"/>
          <p:nvPr/>
        </p:nvSpPr>
        <p:spPr>
          <a:xfrm>
            <a:off x="1685656" y="4872639"/>
            <a:ext cx="1477525" cy="532007"/>
          </a:xfrm>
          <a:prstGeom prst="rect">
            <a:avLst/>
          </a:prstGeom>
          <a:noFill/>
          <a:ln w="9525">
            <a:noFill/>
            <a:miter lim="800000"/>
            <a:headEnd/>
            <a:tailEnd/>
          </a:ln>
        </p:spPr>
        <p:txBody>
          <a:bodyPr wrap="none" lIns="130622" tIns="65311" rIns="130622" bIns="65311">
            <a:spAutoFit/>
          </a:bodyPr>
          <a:lstStyle/>
          <a:p>
            <a:pPr>
              <a:defRPr/>
            </a:pPr>
            <a:r>
              <a:rPr lang="en-US" sz="1300" b="1" dirty="0">
                <a:solidFill>
                  <a:prstClr val="black"/>
                </a:solidFill>
              </a:rPr>
              <a:t>Earthquake</a:t>
            </a:r>
          </a:p>
          <a:p>
            <a:pPr>
              <a:defRPr/>
            </a:pPr>
            <a:r>
              <a:rPr lang="en-US" sz="1300" dirty="0">
                <a:solidFill>
                  <a:prstClr val="black"/>
                </a:solidFill>
              </a:rPr>
              <a:t>Mexico, 20 March</a:t>
            </a:r>
          </a:p>
        </p:txBody>
      </p:sp>
      <p:sp>
        <p:nvSpPr>
          <p:cNvPr id="7" name="Textfeld 87"/>
          <p:cNvSpPr txBox="1"/>
          <p:nvPr/>
        </p:nvSpPr>
        <p:spPr>
          <a:xfrm>
            <a:off x="6805212" y="3863650"/>
            <a:ext cx="1267403" cy="732062"/>
          </a:xfrm>
          <a:prstGeom prst="rect">
            <a:avLst/>
          </a:prstGeom>
          <a:noFill/>
          <a:ln w="9525">
            <a:noFill/>
            <a:miter lim="800000"/>
            <a:headEnd/>
            <a:tailEnd/>
          </a:ln>
        </p:spPr>
        <p:txBody>
          <a:bodyPr wrap="none" lIns="130622" tIns="65311" rIns="130622" bIns="65311">
            <a:spAutoFit/>
          </a:bodyPr>
          <a:lstStyle/>
          <a:p>
            <a:pPr>
              <a:defRPr/>
            </a:pPr>
            <a:r>
              <a:rPr lang="en-US" sz="1300" b="1" dirty="0">
                <a:solidFill>
                  <a:prstClr val="black"/>
                </a:solidFill>
              </a:rPr>
              <a:t>Earthquake</a:t>
            </a:r>
          </a:p>
          <a:p>
            <a:pPr>
              <a:defRPr/>
            </a:pPr>
            <a:r>
              <a:rPr lang="en-US" sz="1300" dirty="0">
                <a:solidFill>
                  <a:prstClr val="black"/>
                </a:solidFill>
              </a:rPr>
              <a:t>Italy, </a:t>
            </a:r>
          </a:p>
          <a:p>
            <a:pPr>
              <a:defRPr/>
            </a:pPr>
            <a:r>
              <a:rPr lang="en-US" sz="1300" dirty="0">
                <a:solidFill>
                  <a:prstClr val="black"/>
                </a:solidFill>
              </a:rPr>
              <a:t>29 May/3 June</a:t>
            </a:r>
            <a:endParaRPr lang="de-DE" sz="1400" dirty="0">
              <a:solidFill>
                <a:srgbClr val="111111"/>
              </a:solidFill>
            </a:endParaRPr>
          </a:p>
        </p:txBody>
      </p:sp>
      <p:sp>
        <p:nvSpPr>
          <p:cNvPr id="8" name="Textfeld 89"/>
          <p:cNvSpPr txBox="1"/>
          <p:nvPr/>
        </p:nvSpPr>
        <p:spPr>
          <a:xfrm>
            <a:off x="8319548" y="4317738"/>
            <a:ext cx="1338833" cy="547396"/>
          </a:xfrm>
          <a:prstGeom prst="rect">
            <a:avLst/>
          </a:prstGeom>
          <a:noFill/>
          <a:ln w="9525">
            <a:noFill/>
            <a:miter lim="800000"/>
            <a:headEnd/>
            <a:tailEnd/>
          </a:ln>
        </p:spPr>
        <p:txBody>
          <a:bodyPr wrap="none" lIns="130622" tIns="65311" rIns="130622" bIns="65311">
            <a:spAutoFit/>
          </a:bodyPr>
          <a:lstStyle/>
          <a:p>
            <a:pPr>
              <a:defRPr/>
            </a:pPr>
            <a:r>
              <a:rPr lang="en-US" sz="1300" b="1" dirty="0">
                <a:solidFill>
                  <a:prstClr val="black"/>
                </a:solidFill>
              </a:rPr>
              <a:t>Earthquake</a:t>
            </a:r>
          </a:p>
          <a:p>
            <a:pPr>
              <a:defRPr/>
            </a:pPr>
            <a:r>
              <a:rPr lang="en-US" sz="1300" dirty="0">
                <a:solidFill>
                  <a:prstClr val="black"/>
                </a:solidFill>
              </a:rPr>
              <a:t>Iran, </a:t>
            </a:r>
            <a:r>
              <a:rPr lang="de-DE" sz="1400" dirty="0">
                <a:solidFill>
                  <a:srgbClr val="111111"/>
                </a:solidFill>
              </a:rPr>
              <a:t>11 August</a:t>
            </a:r>
          </a:p>
        </p:txBody>
      </p:sp>
      <p:sp>
        <p:nvSpPr>
          <p:cNvPr id="9" name="Textfeld 90"/>
          <p:cNvSpPr txBox="1"/>
          <p:nvPr/>
        </p:nvSpPr>
        <p:spPr>
          <a:xfrm>
            <a:off x="932721" y="4024346"/>
            <a:ext cx="2037294" cy="747451"/>
          </a:xfrm>
          <a:prstGeom prst="rect">
            <a:avLst/>
          </a:prstGeom>
          <a:noFill/>
          <a:ln w="9525">
            <a:noFill/>
            <a:miter lim="800000"/>
            <a:headEnd/>
            <a:tailEnd/>
          </a:ln>
        </p:spPr>
        <p:txBody>
          <a:bodyPr wrap="none" lIns="130622" tIns="65311" rIns="130622" bIns="65311">
            <a:spAutoFit/>
          </a:bodyPr>
          <a:lstStyle/>
          <a:p>
            <a:pPr>
              <a:defRPr/>
            </a:pPr>
            <a:r>
              <a:rPr lang="en-US" sz="1300" b="1" dirty="0">
                <a:solidFill>
                  <a:prstClr val="black"/>
                </a:solidFill>
              </a:rPr>
              <a:t>Severe Storms, tornadoes</a:t>
            </a:r>
          </a:p>
          <a:p>
            <a:pPr>
              <a:defRPr/>
            </a:pPr>
            <a:r>
              <a:rPr lang="en-US" sz="1300" dirty="0">
                <a:solidFill>
                  <a:prstClr val="black"/>
                </a:solidFill>
              </a:rPr>
              <a:t>USA, </a:t>
            </a:r>
            <a:r>
              <a:rPr lang="de-DE" sz="1300" dirty="0">
                <a:solidFill>
                  <a:prstClr val="black"/>
                </a:solidFill>
              </a:rPr>
              <a:t>2</a:t>
            </a:r>
            <a:r>
              <a:rPr lang="en-US" sz="1300" dirty="0">
                <a:solidFill>
                  <a:srgbClr val="000000"/>
                </a:solidFill>
              </a:rPr>
              <a:t>–</a:t>
            </a:r>
            <a:r>
              <a:rPr lang="de-DE" sz="1300" dirty="0">
                <a:solidFill>
                  <a:prstClr val="black"/>
                </a:solidFill>
              </a:rPr>
              <a:t>4 March</a:t>
            </a:r>
            <a:endParaRPr lang="en-US" sz="1300" dirty="0">
              <a:solidFill>
                <a:prstClr val="black"/>
              </a:solidFill>
            </a:endParaRPr>
          </a:p>
          <a:p>
            <a:pPr>
              <a:defRPr/>
            </a:pPr>
            <a:endParaRPr lang="de-DE" sz="1400" dirty="0">
              <a:solidFill>
                <a:srgbClr val="111111"/>
              </a:solidFill>
            </a:endParaRPr>
          </a:p>
        </p:txBody>
      </p:sp>
      <p:sp>
        <p:nvSpPr>
          <p:cNvPr id="10" name="Textfeld 92"/>
          <p:cNvSpPr txBox="1"/>
          <p:nvPr/>
        </p:nvSpPr>
        <p:spPr>
          <a:xfrm>
            <a:off x="2284288" y="2520486"/>
            <a:ext cx="1405133" cy="747451"/>
          </a:xfrm>
          <a:prstGeom prst="rect">
            <a:avLst/>
          </a:prstGeom>
          <a:noFill/>
          <a:ln w="9525">
            <a:noFill/>
            <a:miter lim="800000"/>
            <a:headEnd/>
            <a:tailEnd/>
          </a:ln>
        </p:spPr>
        <p:txBody>
          <a:bodyPr wrap="none" lIns="130622" tIns="65311" rIns="130622" bIns="65311">
            <a:spAutoFit/>
          </a:bodyPr>
          <a:lstStyle/>
          <a:p>
            <a:pPr>
              <a:defRPr/>
            </a:pPr>
            <a:r>
              <a:rPr lang="en-US" sz="1300" b="1" dirty="0">
                <a:solidFill>
                  <a:prstClr val="black"/>
                </a:solidFill>
              </a:rPr>
              <a:t>Severe Weather</a:t>
            </a:r>
          </a:p>
          <a:p>
            <a:pPr>
              <a:defRPr/>
            </a:pPr>
            <a:r>
              <a:rPr lang="en-US" sz="1300" dirty="0">
                <a:solidFill>
                  <a:prstClr val="black"/>
                </a:solidFill>
              </a:rPr>
              <a:t>USA, 28</a:t>
            </a:r>
            <a:r>
              <a:rPr lang="en-US" sz="1300" dirty="0">
                <a:solidFill>
                  <a:srgbClr val="000000"/>
                </a:solidFill>
              </a:rPr>
              <a:t>–</a:t>
            </a:r>
            <a:r>
              <a:rPr lang="en-US" sz="1300" dirty="0">
                <a:solidFill>
                  <a:prstClr val="black"/>
                </a:solidFill>
              </a:rPr>
              <a:t>29 April</a:t>
            </a:r>
          </a:p>
          <a:p>
            <a:pPr>
              <a:defRPr/>
            </a:pPr>
            <a:endParaRPr lang="de-DE" sz="1400" dirty="0">
              <a:solidFill>
                <a:srgbClr val="111111"/>
              </a:solidFill>
            </a:endParaRPr>
          </a:p>
        </p:txBody>
      </p:sp>
      <p:sp>
        <p:nvSpPr>
          <p:cNvPr id="11" name="Textfeld 93"/>
          <p:cNvSpPr txBox="1"/>
          <p:nvPr/>
        </p:nvSpPr>
        <p:spPr>
          <a:xfrm>
            <a:off x="4299346" y="2760935"/>
            <a:ext cx="1645584" cy="747451"/>
          </a:xfrm>
          <a:prstGeom prst="rect">
            <a:avLst/>
          </a:prstGeom>
          <a:noFill/>
          <a:ln w="9525">
            <a:noFill/>
            <a:miter lim="800000"/>
            <a:headEnd/>
            <a:tailEnd/>
          </a:ln>
        </p:spPr>
        <p:txBody>
          <a:bodyPr wrap="none" lIns="130622" tIns="65311" rIns="130622" bIns="65311">
            <a:spAutoFit/>
          </a:bodyPr>
          <a:lstStyle/>
          <a:p>
            <a:pPr>
              <a:defRPr/>
            </a:pPr>
            <a:r>
              <a:rPr lang="en-US" sz="1300" b="1" dirty="0">
                <a:solidFill>
                  <a:prstClr val="black"/>
                </a:solidFill>
              </a:rPr>
              <a:t>Severe storms</a:t>
            </a:r>
          </a:p>
          <a:p>
            <a:pPr>
              <a:defRPr/>
            </a:pPr>
            <a:r>
              <a:rPr lang="en-US" sz="1300" dirty="0">
                <a:solidFill>
                  <a:prstClr val="black"/>
                </a:solidFill>
              </a:rPr>
              <a:t>USA, 28 June </a:t>
            </a:r>
            <a:r>
              <a:rPr lang="en-US" sz="1300" dirty="0">
                <a:solidFill>
                  <a:srgbClr val="000000"/>
                </a:solidFill>
              </a:rPr>
              <a:t>–</a:t>
            </a:r>
            <a:r>
              <a:rPr lang="en-US" sz="1300" dirty="0">
                <a:solidFill>
                  <a:prstClr val="black"/>
                </a:solidFill>
              </a:rPr>
              <a:t>2 July</a:t>
            </a:r>
          </a:p>
          <a:p>
            <a:pPr>
              <a:defRPr/>
            </a:pPr>
            <a:endParaRPr lang="de-DE" sz="1400" dirty="0">
              <a:solidFill>
                <a:srgbClr val="111111"/>
              </a:solidFill>
            </a:endParaRPr>
          </a:p>
        </p:txBody>
      </p:sp>
      <p:sp>
        <p:nvSpPr>
          <p:cNvPr id="12" name="Rechteck 96"/>
          <p:cNvSpPr/>
          <p:nvPr/>
        </p:nvSpPr>
        <p:spPr>
          <a:xfrm>
            <a:off x="4690320" y="4006680"/>
            <a:ext cx="1755709" cy="732062"/>
          </a:xfrm>
          <a:prstGeom prst="rect">
            <a:avLst/>
          </a:prstGeom>
        </p:spPr>
        <p:txBody>
          <a:bodyPr wrap="square" lIns="130622" tIns="65311" rIns="130622" bIns="65311">
            <a:spAutoFit/>
          </a:bodyPr>
          <a:lstStyle/>
          <a:p>
            <a:pPr>
              <a:defRPr/>
            </a:pPr>
            <a:r>
              <a:rPr lang="en-US" sz="1300" b="1" dirty="0">
                <a:solidFill>
                  <a:prstClr val="black"/>
                </a:solidFill>
              </a:rPr>
              <a:t>Hurricane Isaac</a:t>
            </a:r>
          </a:p>
          <a:p>
            <a:pPr>
              <a:defRPr/>
            </a:pPr>
            <a:r>
              <a:rPr lang="en-US" sz="1300" dirty="0">
                <a:solidFill>
                  <a:prstClr val="black"/>
                </a:solidFill>
              </a:rPr>
              <a:t>USA, Caribbean</a:t>
            </a:r>
          </a:p>
          <a:p>
            <a:pPr>
              <a:defRPr/>
            </a:pPr>
            <a:r>
              <a:rPr lang="en-US" sz="1300" dirty="0">
                <a:solidFill>
                  <a:prstClr val="black"/>
                </a:solidFill>
              </a:rPr>
              <a:t>24</a:t>
            </a:r>
            <a:r>
              <a:rPr lang="en-US" sz="1300" dirty="0">
                <a:solidFill>
                  <a:srgbClr val="000000"/>
                </a:solidFill>
              </a:rPr>
              <a:t>–</a:t>
            </a:r>
            <a:r>
              <a:rPr lang="en-US" sz="1300" dirty="0">
                <a:solidFill>
                  <a:prstClr val="black"/>
                </a:solidFill>
              </a:rPr>
              <a:t>31 August</a:t>
            </a:r>
          </a:p>
        </p:txBody>
      </p:sp>
      <p:sp>
        <p:nvSpPr>
          <p:cNvPr id="13" name="Rechteck 97"/>
          <p:cNvSpPr/>
          <p:nvPr/>
        </p:nvSpPr>
        <p:spPr>
          <a:xfrm>
            <a:off x="4570306" y="3410488"/>
            <a:ext cx="1755709" cy="732062"/>
          </a:xfrm>
          <a:prstGeom prst="rect">
            <a:avLst/>
          </a:prstGeom>
        </p:spPr>
        <p:txBody>
          <a:bodyPr wrap="square" lIns="130622" tIns="65311" rIns="130622" bIns="65311">
            <a:spAutoFit/>
          </a:bodyPr>
          <a:lstStyle/>
          <a:p>
            <a:pPr>
              <a:defRPr/>
            </a:pPr>
            <a:r>
              <a:rPr lang="en-US" sz="1300" b="1" dirty="0">
                <a:solidFill>
                  <a:prstClr val="black"/>
                </a:solidFill>
              </a:rPr>
              <a:t>Hurricane Sandy</a:t>
            </a:r>
          </a:p>
          <a:p>
            <a:pPr>
              <a:defRPr/>
            </a:pPr>
            <a:r>
              <a:rPr lang="en-US" sz="1300" dirty="0">
                <a:solidFill>
                  <a:prstClr val="black"/>
                </a:solidFill>
              </a:rPr>
              <a:t>USA, Caribbean</a:t>
            </a:r>
          </a:p>
          <a:p>
            <a:pPr>
              <a:defRPr/>
            </a:pPr>
            <a:r>
              <a:rPr lang="en-US" sz="1300" dirty="0">
                <a:solidFill>
                  <a:prstClr val="black"/>
                </a:solidFill>
              </a:rPr>
              <a:t>24</a:t>
            </a:r>
            <a:r>
              <a:rPr lang="en-US" sz="1300" dirty="0">
                <a:solidFill>
                  <a:srgbClr val="000000"/>
                </a:solidFill>
              </a:rPr>
              <a:t>–</a:t>
            </a:r>
            <a:r>
              <a:rPr lang="en-US" sz="1300" dirty="0">
                <a:solidFill>
                  <a:prstClr val="black"/>
                </a:solidFill>
              </a:rPr>
              <a:t>31 October</a:t>
            </a:r>
          </a:p>
        </p:txBody>
      </p:sp>
      <p:sp>
        <p:nvSpPr>
          <p:cNvPr id="14" name="Textfeld 98"/>
          <p:cNvSpPr txBox="1"/>
          <p:nvPr/>
        </p:nvSpPr>
        <p:spPr>
          <a:xfrm>
            <a:off x="9257590" y="5553432"/>
            <a:ext cx="1605829" cy="747451"/>
          </a:xfrm>
          <a:prstGeom prst="rect">
            <a:avLst/>
          </a:prstGeom>
          <a:noFill/>
          <a:ln w="9525">
            <a:noFill/>
            <a:miter lim="800000"/>
            <a:headEnd/>
            <a:tailEnd/>
          </a:ln>
        </p:spPr>
        <p:txBody>
          <a:bodyPr wrap="none" lIns="130622" tIns="65311" rIns="130622" bIns="65311">
            <a:spAutoFit/>
          </a:bodyPr>
          <a:lstStyle/>
          <a:p>
            <a:pPr>
              <a:defRPr/>
            </a:pPr>
            <a:r>
              <a:rPr lang="en-US" sz="1300" b="1" dirty="0">
                <a:solidFill>
                  <a:prstClr val="black"/>
                </a:solidFill>
              </a:rPr>
              <a:t>Floods, flash floods</a:t>
            </a:r>
          </a:p>
          <a:p>
            <a:pPr>
              <a:defRPr/>
            </a:pPr>
            <a:r>
              <a:rPr lang="en-US" sz="1300" dirty="0">
                <a:solidFill>
                  <a:prstClr val="black"/>
                </a:solidFill>
              </a:rPr>
              <a:t>Australia, Jan – Feb </a:t>
            </a:r>
          </a:p>
          <a:p>
            <a:pPr>
              <a:defRPr/>
            </a:pPr>
            <a:endParaRPr lang="de-DE" sz="1400" dirty="0">
              <a:solidFill>
                <a:srgbClr val="111111"/>
              </a:solidFill>
            </a:endParaRPr>
          </a:p>
        </p:txBody>
      </p:sp>
      <p:sp>
        <p:nvSpPr>
          <p:cNvPr id="15" name="Textfeld 100"/>
          <p:cNvSpPr txBox="1"/>
          <p:nvPr/>
        </p:nvSpPr>
        <p:spPr>
          <a:xfrm>
            <a:off x="9000361" y="2720741"/>
            <a:ext cx="1318571" cy="747451"/>
          </a:xfrm>
          <a:prstGeom prst="rect">
            <a:avLst/>
          </a:prstGeom>
          <a:noFill/>
          <a:ln w="9525">
            <a:noFill/>
            <a:miter lim="800000"/>
            <a:headEnd/>
            <a:tailEnd/>
          </a:ln>
        </p:spPr>
        <p:txBody>
          <a:bodyPr wrap="none" lIns="130622" tIns="65311" rIns="130622" bIns="65311">
            <a:spAutoFit/>
          </a:bodyPr>
          <a:lstStyle/>
          <a:p>
            <a:pPr>
              <a:defRPr/>
            </a:pPr>
            <a:r>
              <a:rPr lang="en-US" sz="1300" b="1" dirty="0">
                <a:solidFill>
                  <a:prstClr val="black"/>
                </a:solidFill>
              </a:rPr>
              <a:t>Flash Floods</a:t>
            </a:r>
          </a:p>
          <a:p>
            <a:pPr>
              <a:defRPr/>
            </a:pPr>
            <a:r>
              <a:rPr lang="en-US" sz="1300" dirty="0">
                <a:solidFill>
                  <a:prstClr val="black"/>
                </a:solidFill>
              </a:rPr>
              <a:t>Russia, 6</a:t>
            </a:r>
            <a:r>
              <a:rPr lang="en-US" sz="1300" dirty="0">
                <a:solidFill>
                  <a:srgbClr val="000000"/>
                </a:solidFill>
              </a:rPr>
              <a:t>–</a:t>
            </a:r>
            <a:r>
              <a:rPr lang="en-US" sz="1300" dirty="0">
                <a:solidFill>
                  <a:prstClr val="black"/>
                </a:solidFill>
              </a:rPr>
              <a:t>8</a:t>
            </a:r>
            <a:r>
              <a:rPr lang="en-US" sz="1300" dirty="0">
                <a:solidFill>
                  <a:srgbClr val="000000"/>
                </a:solidFill>
              </a:rPr>
              <a:t> July</a:t>
            </a:r>
            <a:endParaRPr lang="en-US" sz="1300" dirty="0">
              <a:solidFill>
                <a:prstClr val="black"/>
              </a:solidFill>
            </a:endParaRPr>
          </a:p>
          <a:p>
            <a:pPr>
              <a:defRPr/>
            </a:pPr>
            <a:endParaRPr lang="de-DE" sz="1400" dirty="0">
              <a:solidFill>
                <a:srgbClr val="111111"/>
              </a:solidFill>
            </a:endParaRPr>
          </a:p>
        </p:txBody>
      </p:sp>
      <p:sp>
        <p:nvSpPr>
          <p:cNvPr id="16" name="Textfeld 102"/>
          <p:cNvSpPr txBox="1"/>
          <p:nvPr/>
        </p:nvSpPr>
        <p:spPr>
          <a:xfrm>
            <a:off x="12110854" y="2693944"/>
            <a:ext cx="2223888" cy="747451"/>
          </a:xfrm>
          <a:prstGeom prst="rect">
            <a:avLst/>
          </a:prstGeom>
          <a:noFill/>
          <a:ln w="9525">
            <a:noFill/>
            <a:miter lim="800000"/>
            <a:headEnd/>
            <a:tailEnd/>
          </a:ln>
        </p:spPr>
        <p:txBody>
          <a:bodyPr wrap="square" lIns="130622" tIns="65311" rIns="130622" bIns="65311">
            <a:spAutoFit/>
          </a:bodyPr>
          <a:lstStyle/>
          <a:p>
            <a:pPr>
              <a:defRPr/>
            </a:pPr>
            <a:r>
              <a:rPr lang="en-US" sz="1300" b="1" dirty="0">
                <a:solidFill>
                  <a:prstClr val="black"/>
                </a:solidFill>
              </a:rPr>
              <a:t>Floods</a:t>
            </a:r>
          </a:p>
          <a:p>
            <a:pPr>
              <a:defRPr/>
            </a:pPr>
            <a:r>
              <a:rPr lang="en-US" sz="1300" dirty="0">
                <a:solidFill>
                  <a:prstClr val="black"/>
                </a:solidFill>
              </a:rPr>
              <a:t>China, 21</a:t>
            </a:r>
            <a:r>
              <a:rPr lang="en-US" sz="1300" dirty="0">
                <a:solidFill>
                  <a:srgbClr val="000000"/>
                </a:solidFill>
              </a:rPr>
              <a:t>–</a:t>
            </a:r>
            <a:r>
              <a:rPr lang="en-US" sz="1300" dirty="0">
                <a:solidFill>
                  <a:prstClr val="black"/>
                </a:solidFill>
              </a:rPr>
              <a:t>24 July</a:t>
            </a:r>
          </a:p>
          <a:p>
            <a:pPr>
              <a:defRPr/>
            </a:pPr>
            <a:endParaRPr lang="de-DE" sz="1400" dirty="0">
              <a:solidFill>
                <a:srgbClr val="111111"/>
              </a:solidFill>
            </a:endParaRPr>
          </a:p>
        </p:txBody>
      </p:sp>
      <p:sp>
        <p:nvSpPr>
          <p:cNvPr id="17" name="Textfeld 104"/>
          <p:cNvSpPr txBox="1"/>
          <p:nvPr/>
        </p:nvSpPr>
        <p:spPr>
          <a:xfrm>
            <a:off x="650646" y="3455658"/>
            <a:ext cx="1196743" cy="747451"/>
          </a:xfrm>
          <a:prstGeom prst="rect">
            <a:avLst/>
          </a:prstGeom>
          <a:noFill/>
          <a:ln w="9525">
            <a:noFill/>
            <a:miter lim="800000"/>
            <a:headEnd/>
            <a:tailEnd/>
          </a:ln>
        </p:spPr>
        <p:txBody>
          <a:bodyPr wrap="none" lIns="130622" tIns="65311" rIns="130622" bIns="65311">
            <a:spAutoFit/>
          </a:bodyPr>
          <a:lstStyle/>
          <a:p>
            <a:pPr>
              <a:defRPr/>
            </a:pPr>
            <a:r>
              <a:rPr lang="en-US" sz="1300" b="1" dirty="0">
                <a:solidFill>
                  <a:prstClr val="black"/>
                </a:solidFill>
              </a:rPr>
              <a:t>Drought</a:t>
            </a:r>
          </a:p>
          <a:p>
            <a:pPr>
              <a:defRPr/>
            </a:pPr>
            <a:r>
              <a:rPr lang="en-US" sz="1300" dirty="0">
                <a:solidFill>
                  <a:prstClr val="black"/>
                </a:solidFill>
              </a:rPr>
              <a:t>USA, Summer</a:t>
            </a:r>
          </a:p>
          <a:p>
            <a:pPr>
              <a:defRPr/>
            </a:pPr>
            <a:endParaRPr lang="de-DE" sz="1400" dirty="0">
              <a:solidFill>
                <a:srgbClr val="111111"/>
              </a:solidFill>
            </a:endParaRPr>
          </a:p>
        </p:txBody>
      </p:sp>
      <p:sp>
        <p:nvSpPr>
          <p:cNvPr id="18" name="Textfeld 105"/>
          <p:cNvSpPr txBox="1"/>
          <p:nvPr/>
        </p:nvSpPr>
        <p:spPr>
          <a:xfrm>
            <a:off x="7995638" y="1993900"/>
            <a:ext cx="2001130" cy="747451"/>
          </a:xfrm>
          <a:prstGeom prst="rect">
            <a:avLst/>
          </a:prstGeom>
          <a:noFill/>
          <a:ln w="9525">
            <a:noFill/>
            <a:miter lim="800000"/>
            <a:headEnd/>
            <a:tailEnd/>
          </a:ln>
        </p:spPr>
        <p:txBody>
          <a:bodyPr wrap="none" lIns="130622" tIns="65311" rIns="130622" bIns="65311">
            <a:spAutoFit/>
          </a:bodyPr>
          <a:lstStyle/>
          <a:p>
            <a:pPr>
              <a:defRPr/>
            </a:pPr>
            <a:r>
              <a:rPr lang="en-US" sz="1300" b="1" dirty="0">
                <a:solidFill>
                  <a:prstClr val="black"/>
                </a:solidFill>
              </a:rPr>
              <a:t>Cold Wave</a:t>
            </a:r>
          </a:p>
          <a:p>
            <a:pPr>
              <a:defRPr/>
            </a:pPr>
            <a:r>
              <a:rPr lang="en-US" sz="1300" dirty="0">
                <a:solidFill>
                  <a:prstClr val="black"/>
                </a:solidFill>
              </a:rPr>
              <a:t>Eastern Europe, Jan – Feb</a:t>
            </a:r>
          </a:p>
          <a:p>
            <a:pPr>
              <a:defRPr/>
            </a:pPr>
            <a:endParaRPr lang="de-DE" sz="1400" dirty="0">
              <a:solidFill>
                <a:srgbClr val="111111"/>
              </a:solidFill>
            </a:endParaRPr>
          </a:p>
        </p:txBody>
      </p:sp>
      <p:sp>
        <p:nvSpPr>
          <p:cNvPr id="19" name="Textfeld 107"/>
          <p:cNvSpPr txBox="1"/>
          <p:nvPr/>
        </p:nvSpPr>
        <p:spPr>
          <a:xfrm>
            <a:off x="10256438" y="2352056"/>
            <a:ext cx="1808321" cy="747451"/>
          </a:xfrm>
          <a:prstGeom prst="rect">
            <a:avLst/>
          </a:prstGeom>
          <a:noFill/>
          <a:ln w="9525">
            <a:noFill/>
            <a:miter lim="800000"/>
            <a:headEnd/>
            <a:tailEnd/>
          </a:ln>
        </p:spPr>
        <p:txBody>
          <a:bodyPr wrap="none" lIns="130622" tIns="65311" rIns="130622" bIns="65311">
            <a:spAutoFit/>
          </a:bodyPr>
          <a:lstStyle/>
          <a:p>
            <a:pPr>
              <a:defRPr/>
            </a:pPr>
            <a:r>
              <a:rPr lang="de-DE" sz="1300" b="1" dirty="0" err="1">
                <a:solidFill>
                  <a:prstClr val="black"/>
                </a:solidFill>
              </a:rPr>
              <a:t>Cold</a:t>
            </a:r>
            <a:r>
              <a:rPr lang="de-DE" sz="1300" b="1" dirty="0">
                <a:solidFill>
                  <a:prstClr val="black"/>
                </a:solidFill>
              </a:rPr>
              <a:t> Wave</a:t>
            </a:r>
            <a:endParaRPr lang="en-US" sz="1300" b="1" dirty="0">
              <a:solidFill>
                <a:prstClr val="black"/>
              </a:solidFill>
            </a:endParaRPr>
          </a:p>
          <a:p>
            <a:pPr>
              <a:defRPr/>
            </a:pPr>
            <a:r>
              <a:rPr lang="en-US" sz="1300" dirty="0">
                <a:solidFill>
                  <a:prstClr val="black"/>
                </a:solidFill>
              </a:rPr>
              <a:t>Afghanistan, Jan – Mar</a:t>
            </a:r>
          </a:p>
          <a:p>
            <a:pPr>
              <a:defRPr/>
            </a:pPr>
            <a:endParaRPr lang="de-DE" sz="1400" dirty="0">
              <a:solidFill>
                <a:srgbClr val="111111"/>
              </a:solidFill>
            </a:endParaRPr>
          </a:p>
        </p:txBody>
      </p:sp>
      <p:sp>
        <p:nvSpPr>
          <p:cNvPr id="20" name="Textfeld 109"/>
          <p:cNvSpPr txBox="1"/>
          <p:nvPr/>
        </p:nvSpPr>
        <p:spPr>
          <a:xfrm>
            <a:off x="5372184" y="2096147"/>
            <a:ext cx="1441875" cy="947505"/>
          </a:xfrm>
          <a:prstGeom prst="rect">
            <a:avLst/>
          </a:prstGeom>
          <a:noFill/>
          <a:ln w="9525">
            <a:noFill/>
            <a:miter lim="800000"/>
            <a:headEnd/>
            <a:tailEnd/>
          </a:ln>
        </p:spPr>
        <p:txBody>
          <a:bodyPr wrap="none" lIns="130622" tIns="65311" rIns="130622" bIns="65311">
            <a:spAutoFit/>
          </a:bodyPr>
          <a:lstStyle/>
          <a:p>
            <a:pPr>
              <a:defRPr/>
            </a:pPr>
            <a:r>
              <a:rPr lang="en-US" sz="1300" b="1" dirty="0">
                <a:solidFill>
                  <a:prstClr val="black"/>
                </a:solidFill>
              </a:rPr>
              <a:t>Floods</a:t>
            </a:r>
          </a:p>
          <a:p>
            <a:pPr>
              <a:defRPr/>
            </a:pPr>
            <a:r>
              <a:rPr lang="en-US" sz="1300" dirty="0">
                <a:solidFill>
                  <a:prstClr val="black"/>
                </a:solidFill>
              </a:rPr>
              <a:t>United Kingdom, </a:t>
            </a:r>
          </a:p>
          <a:p>
            <a:pPr>
              <a:defRPr/>
            </a:pPr>
            <a:r>
              <a:rPr lang="en-US" sz="1300" dirty="0">
                <a:solidFill>
                  <a:prstClr val="black"/>
                </a:solidFill>
              </a:rPr>
              <a:t>21–27 November</a:t>
            </a:r>
          </a:p>
          <a:p>
            <a:pPr>
              <a:defRPr/>
            </a:pPr>
            <a:endParaRPr lang="de-DE" sz="1400" dirty="0">
              <a:solidFill>
                <a:srgbClr val="111111"/>
              </a:solidFill>
            </a:endParaRPr>
          </a:p>
        </p:txBody>
      </p:sp>
      <p:sp>
        <p:nvSpPr>
          <p:cNvPr id="21" name="Textfeld 110"/>
          <p:cNvSpPr txBox="1"/>
          <p:nvPr/>
        </p:nvSpPr>
        <p:spPr>
          <a:xfrm>
            <a:off x="12435840" y="4932193"/>
            <a:ext cx="1906163" cy="947505"/>
          </a:xfrm>
          <a:prstGeom prst="rect">
            <a:avLst/>
          </a:prstGeom>
          <a:noFill/>
          <a:ln w="9525">
            <a:noFill/>
            <a:miter lim="800000"/>
            <a:headEnd/>
            <a:tailEnd/>
          </a:ln>
        </p:spPr>
        <p:txBody>
          <a:bodyPr wrap="square" lIns="130622" tIns="65311" rIns="130622" bIns="65311">
            <a:spAutoFit/>
          </a:bodyPr>
          <a:lstStyle/>
          <a:p>
            <a:pPr>
              <a:defRPr/>
            </a:pPr>
            <a:r>
              <a:rPr lang="en-US" sz="1300" b="1" dirty="0">
                <a:solidFill>
                  <a:prstClr val="black"/>
                </a:solidFill>
              </a:rPr>
              <a:t>Typhoon </a:t>
            </a:r>
            <a:r>
              <a:rPr lang="en-US" sz="1300" b="1" dirty="0" err="1">
                <a:solidFill>
                  <a:prstClr val="black"/>
                </a:solidFill>
              </a:rPr>
              <a:t>Bopha</a:t>
            </a:r>
            <a:r>
              <a:rPr lang="en-US" sz="1300" b="1" dirty="0">
                <a:solidFill>
                  <a:prstClr val="black"/>
                </a:solidFill>
              </a:rPr>
              <a:t> </a:t>
            </a:r>
            <a:r>
              <a:rPr lang="en-US" sz="1300" dirty="0">
                <a:solidFill>
                  <a:prstClr val="black"/>
                </a:solidFill>
              </a:rPr>
              <a:t> Philippines,          4</a:t>
            </a:r>
            <a:r>
              <a:rPr lang="en-US" sz="1300" dirty="0">
                <a:solidFill>
                  <a:srgbClr val="000000"/>
                </a:solidFill>
              </a:rPr>
              <a:t>–</a:t>
            </a:r>
            <a:r>
              <a:rPr lang="en-US" sz="1300" dirty="0">
                <a:solidFill>
                  <a:prstClr val="black"/>
                </a:solidFill>
              </a:rPr>
              <a:t>5 December</a:t>
            </a:r>
          </a:p>
          <a:p>
            <a:pPr>
              <a:defRPr/>
            </a:pPr>
            <a:endParaRPr lang="de-DE" sz="1400" dirty="0">
              <a:solidFill>
                <a:srgbClr val="111111"/>
              </a:solidFill>
            </a:endParaRPr>
          </a:p>
        </p:txBody>
      </p:sp>
      <p:grpSp>
        <p:nvGrpSpPr>
          <p:cNvPr id="2" name="Gruppieren 176"/>
          <p:cNvGrpSpPr/>
          <p:nvPr>
            <p:custDataLst>
              <p:tags r:id="rId3"/>
            </p:custDataLst>
          </p:nvPr>
        </p:nvGrpSpPr>
        <p:grpSpPr>
          <a:xfrm>
            <a:off x="421742" y="3196738"/>
            <a:ext cx="2895086" cy="556421"/>
            <a:chOff x="287338" y="2528900"/>
            <a:chExt cx="1809429" cy="463684"/>
          </a:xfrm>
        </p:grpSpPr>
        <p:sp>
          <p:nvSpPr>
            <p:cNvPr id="23" name="Textfeld 114"/>
            <p:cNvSpPr txBox="1"/>
            <p:nvPr/>
          </p:nvSpPr>
          <p:spPr>
            <a:xfrm>
              <a:off x="287338" y="2528900"/>
              <a:ext cx="115457" cy="256481"/>
            </a:xfrm>
            <a:prstGeom prst="rect">
              <a:avLst/>
            </a:prstGeom>
            <a:noFill/>
            <a:ln w="9525">
              <a:noFill/>
              <a:miter lim="800000"/>
              <a:headEnd/>
              <a:tailEnd/>
            </a:ln>
          </p:spPr>
          <p:txBody>
            <a:bodyPr wrap="none">
              <a:spAutoFit/>
            </a:bodyPr>
            <a:lstStyle/>
            <a:p>
              <a:pPr>
                <a:defRPr/>
              </a:pPr>
              <a:endParaRPr lang="de-DE" sz="1400" dirty="0">
                <a:solidFill>
                  <a:srgbClr val="111111"/>
                </a:solidFill>
              </a:endParaRPr>
            </a:p>
          </p:txBody>
        </p:sp>
        <p:cxnSp>
          <p:nvCxnSpPr>
            <p:cNvPr id="24" name="Gerade Verbindung 115"/>
            <p:cNvCxnSpPr/>
            <p:nvPr/>
          </p:nvCxnSpPr>
          <p:spPr>
            <a:xfrm flipH="1" flipV="1">
              <a:off x="1318161" y="2992584"/>
              <a:ext cx="778606" cy="0"/>
            </a:xfrm>
            <a:prstGeom prst="line">
              <a:avLst/>
            </a:prstGeom>
          </p:spPr>
          <p:style>
            <a:lnRef idx="1">
              <a:schemeClr val="dk1"/>
            </a:lnRef>
            <a:fillRef idx="0">
              <a:schemeClr val="dk1"/>
            </a:fillRef>
            <a:effectRef idx="0">
              <a:schemeClr val="dk1"/>
            </a:effectRef>
            <a:fontRef idx="minor">
              <a:schemeClr val="tx1"/>
            </a:fontRef>
          </p:style>
        </p:cxnSp>
      </p:grpSp>
      <p:cxnSp>
        <p:nvCxnSpPr>
          <p:cNvPr id="25" name="Gerade Verbindung 116"/>
          <p:cNvCxnSpPr/>
          <p:nvPr/>
        </p:nvCxnSpPr>
        <p:spPr>
          <a:xfrm flipV="1">
            <a:off x="3701683" y="2965288"/>
            <a:ext cx="0" cy="691277"/>
          </a:xfrm>
          <a:prstGeom prst="line">
            <a:avLst/>
          </a:prstGeom>
        </p:spPr>
        <p:style>
          <a:lnRef idx="1">
            <a:schemeClr val="dk1"/>
          </a:lnRef>
          <a:fillRef idx="0">
            <a:schemeClr val="dk1"/>
          </a:fillRef>
          <a:effectRef idx="0">
            <a:schemeClr val="dk1"/>
          </a:effectRef>
          <a:fontRef idx="minor">
            <a:schemeClr val="tx1"/>
          </a:fontRef>
        </p:style>
      </p:cxnSp>
      <p:cxnSp>
        <p:nvCxnSpPr>
          <p:cNvPr id="26" name="Gerade Verbindung 117"/>
          <p:cNvCxnSpPr/>
          <p:nvPr/>
        </p:nvCxnSpPr>
        <p:spPr>
          <a:xfrm>
            <a:off x="3861856" y="3965166"/>
            <a:ext cx="0" cy="283481"/>
          </a:xfrm>
          <a:prstGeom prst="line">
            <a:avLst/>
          </a:prstGeom>
        </p:spPr>
        <p:style>
          <a:lnRef idx="1">
            <a:schemeClr val="dk1"/>
          </a:lnRef>
          <a:fillRef idx="0">
            <a:schemeClr val="dk1"/>
          </a:fillRef>
          <a:effectRef idx="0">
            <a:schemeClr val="dk1"/>
          </a:effectRef>
          <a:fontRef idx="minor">
            <a:schemeClr val="tx1"/>
          </a:fontRef>
        </p:style>
      </p:cxnSp>
      <p:cxnSp>
        <p:nvCxnSpPr>
          <p:cNvPr id="27" name="Gerade Verbindung 119"/>
          <p:cNvCxnSpPr/>
          <p:nvPr/>
        </p:nvCxnSpPr>
        <p:spPr>
          <a:xfrm flipH="1">
            <a:off x="2900233" y="4248647"/>
            <a:ext cx="961624" cy="0"/>
          </a:xfrm>
          <a:prstGeom prst="line">
            <a:avLst/>
          </a:prstGeom>
        </p:spPr>
        <p:style>
          <a:lnRef idx="1">
            <a:schemeClr val="dk1"/>
          </a:lnRef>
          <a:fillRef idx="0">
            <a:schemeClr val="dk1"/>
          </a:fillRef>
          <a:effectRef idx="0">
            <a:schemeClr val="dk1"/>
          </a:effectRef>
          <a:fontRef idx="minor">
            <a:schemeClr val="tx1"/>
          </a:fontRef>
        </p:style>
      </p:cxnSp>
      <p:cxnSp>
        <p:nvCxnSpPr>
          <p:cNvPr id="28" name="Gerade Verbindung 121"/>
          <p:cNvCxnSpPr/>
          <p:nvPr/>
        </p:nvCxnSpPr>
        <p:spPr>
          <a:xfrm flipV="1">
            <a:off x="3967565" y="3007444"/>
            <a:ext cx="0" cy="648000"/>
          </a:xfrm>
          <a:prstGeom prst="line">
            <a:avLst/>
          </a:prstGeom>
        </p:spPr>
        <p:style>
          <a:lnRef idx="1">
            <a:schemeClr val="dk1"/>
          </a:lnRef>
          <a:fillRef idx="0">
            <a:schemeClr val="dk1"/>
          </a:fillRef>
          <a:effectRef idx="0">
            <a:schemeClr val="dk1"/>
          </a:effectRef>
          <a:fontRef idx="minor">
            <a:schemeClr val="tx1"/>
          </a:fontRef>
        </p:style>
      </p:cxnSp>
      <p:cxnSp>
        <p:nvCxnSpPr>
          <p:cNvPr id="29" name="Gerade Verbindung 122"/>
          <p:cNvCxnSpPr/>
          <p:nvPr/>
        </p:nvCxnSpPr>
        <p:spPr>
          <a:xfrm>
            <a:off x="3967565" y="3007444"/>
            <a:ext cx="391315" cy="0"/>
          </a:xfrm>
          <a:prstGeom prst="line">
            <a:avLst/>
          </a:prstGeom>
        </p:spPr>
        <p:style>
          <a:lnRef idx="1">
            <a:schemeClr val="dk1"/>
          </a:lnRef>
          <a:fillRef idx="0">
            <a:schemeClr val="dk1"/>
          </a:fillRef>
          <a:effectRef idx="0">
            <a:schemeClr val="dk1"/>
          </a:effectRef>
          <a:fontRef idx="minor">
            <a:schemeClr val="tx1"/>
          </a:fontRef>
        </p:style>
      </p:cxnSp>
      <p:cxnSp>
        <p:nvCxnSpPr>
          <p:cNvPr id="30" name="Gerade Verbindung 123"/>
          <p:cNvCxnSpPr/>
          <p:nvPr/>
        </p:nvCxnSpPr>
        <p:spPr>
          <a:xfrm flipH="1" flipV="1">
            <a:off x="6916189" y="2655878"/>
            <a:ext cx="0" cy="574690"/>
          </a:xfrm>
          <a:prstGeom prst="line">
            <a:avLst/>
          </a:prstGeom>
        </p:spPr>
        <p:style>
          <a:lnRef idx="1">
            <a:schemeClr val="dk1"/>
          </a:lnRef>
          <a:fillRef idx="0">
            <a:schemeClr val="dk1"/>
          </a:fillRef>
          <a:effectRef idx="0">
            <a:schemeClr val="dk1"/>
          </a:effectRef>
          <a:fontRef idx="minor">
            <a:schemeClr val="tx1"/>
          </a:fontRef>
        </p:style>
      </p:cxnSp>
      <p:cxnSp>
        <p:nvCxnSpPr>
          <p:cNvPr id="31" name="Gerade Verbindung 124"/>
          <p:cNvCxnSpPr/>
          <p:nvPr/>
        </p:nvCxnSpPr>
        <p:spPr>
          <a:xfrm flipV="1">
            <a:off x="7546046" y="2027486"/>
            <a:ext cx="0" cy="1274542"/>
          </a:xfrm>
          <a:prstGeom prst="line">
            <a:avLst/>
          </a:prstGeom>
        </p:spPr>
        <p:style>
          <a:lnRef idx="1">
            <a:schemeClr val="dk1"/>
          </a:lnRef>
          <a:fillRef idx="0">
            <a:schemeClr val="dk1"/>
          </a:fillRef>
          <a:effectRef idx="0">
            <a:schemeClr val="dk1"/>
          </a:effectRef>
          <a:fontRef idx="minor">
            <a:schemeClr val="tx1"/>
          </a:fontRef>
        </p:style>
      </p:cxnSp>
      <p:cxnSp>
        <p:nvCxnSpPr>
          <p:cNvPr id="32" name="Gerade Verbindung 125"/>
          <p:cNvCxnSpPr/>
          <p:nvPr/>
        </p:nvCxnSpPr>
        <p:spPr>
          <a:xfrm flipH="1" flipV="1">
            <a:off x="8322219" y="2399362"/>
            <a:ext cx="0" cy="907200"/>
          </a:xfrm>
          <a:prstGeom prst="line">
            <a:avLst/>
          </a:prstGeom>
        </p:spPr>
        <p:style>
          <a:lnRef idx="1">
            <a:schemeClr val="dk1"/>
          </a:lnRef>
          <a:fillRef idx="0">
            <a:schemeClr val="dk1"/>
          </a:fillRef>
          <a:effectRef idx="0">
            <a:schemeClr val="dk1"/>
          </a:effectRef>
          <a:fontRef idx="minor">
            <a:schemeClr val="tx1"/>
          </a:fontRef>
        </p:style>
      </p:cxnSp>
      <p:cxnSp>
        <p:nvCxnSpPr>
          <p:cNvPr id="33" name="Gerade Verbindung 126"/>
          <p:cNvCxnSpPr/>
          <p:nvPr/>
        </p:nvCxnSpPr>
        <p:spPr>
          <a:xfrm flipV="1">
            <a:off x="8504762" y="2966434"/>
            <a:ext cx="0" cy="475253"/>
          </a:xfrm>
          <a:prstGeom prst="line">
            <a:avLst/>
          </a:prstGeom>
        </p:spPr>
        <p:style>
          <a:lnRef idx="1">
            <a:schemeClr val="dk1"/>
          </a:lnRef>
          <a:fillRef idx="0">
            <a:schemeClr val="dk1"/>
          </a:fillRef>
          <a:effectRef idx="0">
            <a:schemeClr val="dk1"/>
          </a:effectRef>
          <a:fontRef idx="minor">
            <a:schemeClr val="tx1"/>
          </a:fontRef>
        </p:style>
      </p:cxnSp>
      <p:cxnSp>
        <p:nvCxnSpPr>
          <p:cNvPr id="34" name="Gerade Verbindung 129"/>
          <p:cNvCxnSpPr/>
          <p:nvPr/>
        </p:nvCxnSpPr>
        <p:spPr>
          <a:xfrm>
            <a:off x="8508493" y="2966434"/>
            <a:ext cx="547942" cy="0"/>
          </a:xfrm>
          <a:prstGeom prst="line">
            <a:avLst/>
          </a:prstGeom>
        </p:spPr>
        <p:style>
          <a:lnRef idx="1">
            <a:schemeClr val="dk1"/>
          </a:lnRef>
          <a:fillRef idx="0">
            <a:schemeClr val="dk1"/>
          </a:fillRef>
          <a:effectRef idx="0">
            <a:schemeClr val="dk1"/>
          </a:effectRef>
          <a:fontRef idx="minor">
            <a:schemeClr val="tx1"/>
          </a:fontRef>
        </p:style>
      </p:cxnSp>
      <p:cxnSp>
        <p:nvCxnSpPr>
          <p:cNvPr id="35" name="Gerade Verbindung 130"/>
          <p:cNvCxnSpPr/>
          <p:nvPr/>
        </p:nvCxnSpPr>
        <p:spPr>
          <a:xfrm>
            <a:off x="9802464" y="3864695"/>
            <a:ext cx="1267341" cy="0"/>
          </a:xfrm>
          <a:prstGeom prst="line">
            <a:avLst/>
          </a:prstGeom>
        </p:spPr>
        <p:style>
          <a:lnRef idx="1">
            <a:schemeClr val="dk1"/>
          </a:lnRef>
          <a:fillRef idx="0">
            <a:schemeClr val="dk1"/>
          </a:fillRef>
          <a:effectRef idx="0">
            <a:schemeClr val="dk1"/>
          </a:effectRef>
          <a:fontRef idx="minor">
            <a:schemeClr val="tx1"/>
          </a:fontRef>
        </p:style>
      </p:cxnSp>
      <p:cxnSp>
        <p:nvCxnSpPr>
          <p:cNvPr id="36" name="Gerade Verbindung 131"/>
          <p:cNvCxnSpPr/>
          <p:nvPr/>
        </p:nvCxnSpPr>
        <p:spPr>
          <a:xfrm flipV="1">
            <a:off x="11069805" y="2784133"/>
            <a:ext cx="0" cy="1070756"/>
          </a:xfrm>
          <a:prstGeom prst="line">
            <a:avLst/>
          </a:prstGeom>
        </p:spPr>
        <p:style>
          <a:lnRef idx="1">
            <a:schemeClr val="dk1"/>
          </a:lnRef>
          <a:fillRef idx="0">
            <a:schemeClr val="dk1"/>
          </a:fillRef>
          <a:effectRef idx="0">
            <a:schemeClr val="dk1"/>
          </a:effectRef>
          <a:fontRef idx="minor">
            <a:schemeClr val="tx1"/>
          </a:fontRef>
        </p:style>
      </p:cxnSp>
      <p:cxnSp>
        <p:nvCxnSpPr>
          <p:cNvPr id="37" name="Gerade Verbindung 133"/>
          <p:cNvCxnSpPr/>
          <p:nvPr/>
        </p:nvCxnSpPr>
        <p:spPr>
          <a:xfrm flipV="1">
            <a:off x="11442930" y="2883605"/>
            <a:ext cx="0" cy="734400"/>
          </a:xfrm>
          <a:prstGeom prst="line">
            <a:avLst/>
          </a:prstGeom>
        </p:spPr>
        <p:style>
          <a:lnRef idx="1">
            <a:schemeClr val="dk1"/>
          </a:lnRef>
          <a:fillRef idx="0">
            <a:schemeClr val="dk1"/>
          </a:fillRef>
          <a:effectRef idx="0">
            <a:schemeClr val="dk1"/>
          </a:effectRef>
          <a:fontRef idx="minor">
            <a:schemeClr val="tx1"/>
          </a:fontRef>
        </p:style>
      </p:cxnSp>
      <p:cxnSp>
        <p:nvCxnSpPr>
          <p:cNvPr id="38" name="Gerade Verbindung 134"/>
          <p:cNvCxnSpPr/>
          <p:nvPr/>
        </p:nvCxnSpPr>
        <p:spPr>
          <a:xfrm>
            <a:off x="11442930" y="2883944"/>
            <a:ext cx="740418" cy="0"/>
          </a:xfrm>
          <a:prstGeom prst="line">
            <a:avLst/>
          </a:prstGeom>
        </p:spPr>
        <p:style>
          <a:lnRef idx="1">
            <a:schemeClr val="dk1"/>
          </a:lnRef>
          <a:fillRef idx="0">
            <a:schemeClr val="dk1"/>
          </a:fillRef>
          <a:effectRef idx="0">
            <a:schemeClr val="dk1"/>
          </a:effectRef>
          <a:fontRef idx="minor">
            <a:schemeClr val="tx1"/>
          </a:fontRef>
        </p:style>
      </p:cxnSp>
      <p:cxnSp>
        <p:nvCxnSpPr>
          <p:cNvPr id="39" name="Gerade Verbindung 136"/>
          <p:cNvCxnSpPr/>
          <p:nvPr/>
        </p:nvCxnSpPr>
        <p:spPr>
          <a:xfrm>
            <a:off x="11773736" y="4750431"/>
            <a:ext cx="0" cy="392867"/>
          </a:xfrm>
          <a:prstGeom prst="line">
            <a:avLst/>
          </a:prstGeom>
        </p:spPr>
        <p:style>
          <a:lnRef idx="1">
            <a:schemeClr val="dk1"/>
          </a:lnRef>
          <a:fillRef idx="0">
            <a:schemeClr val="dk1"/>
          </a:fillRef>
          <a:effectRef idx="0">
            <a:schemeClr val="dk1"/>
          </a:effectRef>
          <a:fontRef idx="minor">
            <a:schemeClr val="tx1"/>
          </a:fontRef>
        </p:style>
      </p:cxnSp>
      <p:cxnSp>
        <p:nvCxnSpPr>
          <p:cNvPr id="40" name="Gerade Verbindung 137"/>
          <p:cNvCxnSpPr/>
          <p:nvPr/>
        </p:nvCxnSpPr>
        <p:spPr>
          <a:xfrm>
            <a:off x="11773737" y="5139805"/>
            <a:ext cx="570587" cy="0"/>
          </a:xfrm>
          <a:prstGeom prst="line">
            <a:avLst/>
          </a:prstGeom>
        </p:spPr>
        <p:style>
          <a:lnRef idx="1">
            <a:schemeClr val="dk1"/>
          </a:lnRef>
          <a:fillRef idx="0">
            <a:schemeClr val="dk1"/>
          </a:fillRef>
          <a:effectRef idx="0">
            <a:schemeClr val="dk1"/>
          </a:effectRef>
          <a:fontRef idx="minor">
            <a:schemeClr val="tx1"/>
          </a:fontRef>
        </p:style>
      </p:cxnSp>
      <p:cxnSp>
        <p:nvCxnSpPr>
          <p:cNvPr id="41" name="Gerade Verbindung 138"/>
          <p:cNvCxnSpPr/>
          <p:nvPr/>
        </p:nvCxnSpPr>
        <p:spPr>
          <a:xfrm flipH="1">
            <a:off x="11108896" y="5759020"/>
            <a:ext cx="1568666" cy="0"/>
          </a:xfrm>
          <a:prstGeom prst="line">
            <a:avLst/>
          </a:prstGeom>
        </p:spPr>
        <p:style>
          <a:lnRef idx="1">
            <a:schemeClr val="dk1"/>
          </a:lnRef>
          <a:fillRef idx="0">
            <a:schemeClr val="dk1"/>
          </a:fillRef>
          <a:effectRef idx="0">
            <a:schemeClr val="dk1"/>
          </a:effectRef>
          <a:fontRef idx="minor">
            <a:schemeClr val="tx1"/>
          </a:fontRef>
        </p:style>
      </p:cxnSp>
      <p:cxnSp>
        <p:nvCxnSpPr>
          <p:cNvPr id="42" name="Gerade Verbindung 140"/>
          <p:cNvCxnSpPr/>
          <p:nvPr/>
        </p:nvCxnSpPr>
        <p:spPr>
          <a:xfrm>
            <a:off x="9676667" y="4137992"/>
            <a:ext cx="0" cy="889086"/>
          </a:xfrm>
          <a:prstGeom prst="line">
            <a:avLst/>
          </a:prstGeom>
        </p:spPr>
        <p:style>
          <a:lnRef idx="1">
            <a:schemeClr val="dk1"/>
          </a:lnRef>
          <a:fillRef idx="0">
            <a:schemeClr val="dk1"/>
          </a:fillRef>
          <a:effectRef idx="0">
            <a:schemeClr val="dk1"/>
          </a:effectRef>
          <a:fontRef idx="minor">
            <a:schemeClr val="tx1"/>
          </a:fontRef>
        </p:style>
      </p:cxnSp>
      <p:cxnSp>
        <p:nvCxnSpPr>
          <p:cNvPr id="43" name="Gerade Verbindung 141"/>
          <p:cNvCxnSpPr/>
          <p:nvPr/>
        </p:nvCxnSpPr>
        <p:spPr>
          <a:xfrm>
            <a:off x="8839840" y="3837427"/>
            <a:ext cx="0" cy="498994"/>
          </a:xfrm>
          <a:prstGeom prst="line">
            <a:avLst/>
          </a:prstGeom>
        </p:spPr>
        <p:style>
          <a:lnRef idx="1">
            <a:schemeClr val="dk1"/>
          </a:lnRef>
          <a:fillRef idx="0">
            <a:schemeClr val="dk1"/>
          </a:fillRef>
          <a:effectRef idx="0">
            <a:schemeClr val="dk1"/>
          </a:effectRef>
          <a:fontRef idx="minor">
            <a:schemeClr val="tx1"/>
          </a:fontRef>
        </p:style>
      </p:cxnSp>
      <p:cxnSp>
        <p:nvCxnSpPr>
          <p:cNvPr id="44" name="Gerade Verbindung 142"/>
          <p:cNvCxnSpPr/>
          <p:nvPr/>
        </p:nvCxnSpPr>
        <p:spPr>
          <a:xfrm>
            <a:off x="7503014" y="3617855"/>
            <a:ext cx="0" cy="228263"/>
          </a:xfrm>
          <a:prstGeom prst="line">
            <a:avLst/>
          </a:prstGeom>
        </p:spPr>
        <p:style>
          <a:lnRef idx="1">
            <a:schemeClr val="dk1"/>
          </a:lnRef>
          <a:fillRef idx="0">
            <a:schemeClr val="dk1"/>
          </a:fillRef>
          <a:effectRef idx="0">
            <a:schemeClr val="dk1"/>
          </a:effectRef>
          <a:fontRef idx="minor">
            <a:schemeClr val="tx1"/>
          </a:fontRef>
        </p:style>
      </p:cxnSp>
      <p:cxnSp>
        <p:nvCxnSpPr>
          <p:cNvPr id="45" name="Gerade Verbindung 144"/>
          <p:cNvCxnSpPr/>
          <p:nvPr/>
        </p:nvCxnSpPr>
        <p:spPr>
          <a:xfrm flipV="1">
            <a:off x="4180115" y="4198421"/>
            <a:ext cx="619549" cy="0"/>
          </a:xfrm>
          <a:prstGeom prst="line">
            <a:avLst/>
          </a:prstGeom>
        </p:spPr>
        <p:style>
          <a:lnRef idx="1">
            <a:schemeClr val="dk1"/>
          </a:lnRef>
          <a:fillRef idx="0">
            <a:schemeClr val="dk1"/>
          </a:fillRef>
          <a:effectRef idx="0">
            <a:schemeClr val="dk1"/>
          </a:effectRef>
          <a:fontRef idx="minor">
            <a:schemeClr val="tx1"/>
          </a:fontRef>
        </p:style>
      </p:cxnSp>
      <p:cxnSp>
        <p:nvCxnSpPr>
          <p:cNvPr id="46" name="Gerade Verbindung 145"/>
          <p:cNvCxnSpPr/>
          <p:nvPr/>
        </p:nvCxnSpPr>
        <p:spPr>
          <a:xfrm>
            <a:off x="3463712" y="4486845"/>
            <a:ext cx="0" cy="518458"/>
          </a:xfrm>
          <a:prstGeom prst="line">
            <a:avLst/>
          </a:prstGeom>
        </p:spPr>
        <p:style>
          <a:lnRef idx="1">
            <a:schemeClr val="dk1"/>
          </a:lnRef>
          <a:fillRef idx="0">
            <a:schemeClr val="dk1"/>
          </a:fillRef>
          <a:effectRef idx="0">
            <a:schemeClr val="dk1"/>
          </a:effectRef>
          <a:fontRef idx="minor">
            <a:schemeClr val="tx1"/>
          </a:fontRef>
        </p:style>
      </p:cxnSp>
      <p:cxnSp>
        <p:nvCxnSpPr>
          <p:cNvPr id="47" name="Gerade Verbindung 146"/>
          <p:cNvCxnSpPr/>
          <p:nvPr/>
        </p:nvCxnSpPr>
        <p:spPr>
          <a:xfrm flipH="1">
            <a:off x="2919232" y="5016851"/>
            <a:ext cx="544480" cy="0"/>
          </a:xfrm>
          <a:prstGeom prst="line">
            <a:avLst/>
          </a:prstGeom>
        </p:spPr>
        <p:style>
          <a:lnRef idx="1">
            <a:schemeClr val="dk1"/>
          </a:lnRef>
          <a:fillRef idx="0">
            <a:schemeClr val="dk1"/>
          </a:fillRef>
          <a:effectRef idx="0">
            <a:schemeClr val="dk1"/>
          </a:effectRef>
          <a:fontRef idx="minor">
            <a:schemeClr val="tx1"/>
          </a:fontRef>
        </p:style>
      </p:cxnSp>
      <p:cxnSp>
        <p:nvCxnSpPr>
          <p:cNvPr id="48" name="Gerade Verbindung 147"/>
          <p:cNvCxnSpPr/>
          <p:nvPr/>
        </p:nvCxnSpPr>
        <p:spPr>
          <a:xfrm>
            <a:off x="4411842" y="3683654"/>
            <a:ext cx="259200" cy="0"/>
          </a:xfrm>
          <a:prstGeom prst="line">
            <a:avLst/>
          </a:prstGeom>
        </p:spPr>
        <p:style>
          <a:lnRef idx="1">
            <a:schemeClr val="dk1"/>
          </a:lnRef>
          <a:fillRef idx="0">
            <a:schemeClr val="dk1"/>
          </a:fillRef>
          <a:effectRef idx="0">
            <a:schemeClr val="dk1"/>
          </a:effectRef>
          <a:fontRef idx="minor">
            <a:schemeClr val="tx1"/>
          </a:fontRef>
        </p:style>
      </p:cxnSp>
      <p:sp>
        <p:nvSpPr>
          <p:cNvPr id="49" name="Textfeld 148"/>
          <p:cNvSpPr txBox="1"/>
          <p:nvPr/>
        </p:nvSpPr>
        <p:spPr>
          <a:xfrm>
            <a:off x="12047499" y="6115764"/>
            <a:ext cx="1703613" cy="747451"/>
          </a:xfrm>
          <a:prstGeom prst="rect">
            <a:avLst/>
          </a:prstGeom>
          <a:noFill/>
          <a:ln w="9525">
            <a:noFill/>
            <a:miter lim="800000"/>
            <a:headEnd/>
            <a:tailEnd/>
          </a:ln>
        </p:spPr>
        <p:txBody>
          <a:bodyPr wrap="none" lIns="130622" tIns="65311" rIns="130622" bIns="65311">
            <a:spAutoFit/>
          </a:bodyPr>
          <a:lstStyle/>
          <a:p>
            <a:pPr>
              <a:defRPr/>
            </a:pPr>
            <a:r>
              <a:rPr lang="en-US" sz="1300" b="1" dirty="0">
                <a:solidFill>
                  <a:prstClr val="black"/>
                </a:solidFill>
              </a:rPr>
              <a:t>Floods. flash floods</a:t>
            </a:r>
          </a:p>
          <a:p>
            <a:pPr>
              <a:defRPr/>
            </a:pPr>
            <a:r>
              <a:rPr lang="en-US" sz="1300" dirty="0">
                <a:solidFill>
                  <a:prstClr val="black"/>
                </a:solidFill>
              </a:rPr>
              <a:t>Australia, Feb  – Mar </a:t>
            </a:r>
          </a:p>
          <a:p>
            <a:pPr>
              <a:defRPr/>
            </a:pPr>
            <a:endParaRPr lang="de-DE" sz="1400" dirty="0">
              <a:solidFill>
                <a:srgbClr val="111111"/>
              </a:solidFill>
            </a:endParaRPr>
          </a:p>
        </p:txBody>
      </p:sp>
      <p:cxnSp>
        <p:nvCxnSpPr>
          <p:cNvPr id="50" name="Gerade Verbindung 149"/>
          <p:cNvCxnSpPr/>
          <p:nvPr/>
        </p:nvCxnSpPr>
        <p:spPr>
          <a:xfrm>
            <a:off x="12673347" y="6004720"/>
            <a:ext cx="0" cy="259200"/>
          </a:xfrm>
          <a:prstGeom prst="line">
            <a:avLst/>
          </a:prstGeom>
        </p:spPr>
        <p:style>
          <a:lnRef idx="1">
            <a:schemeClr val="dk1"/>
          </a:lnRef>
          <a:fillRef idx="0">
            <a:schemeClr val="dk1"/>
          </a:fillRef>
          <a:effectRef idx="0">
            <a:schemeClr val="dk1"/>
          </a:effectRef>
          <a:fontRef idx="minor">
            <a:schemeClr val="tx1"/>
          </a:fontRef>
        </p:style>
      </p:cxnSp>
      <p:sp>
        <p:nvSpPr>
          <p:cNvPr id="51" name="Textfeld 150"/>
          <p:cNvSpPr txBox="1"/>
          <p:nvPr/>
        </p:nvSpPr>
        <p:spPr>
          <a:xfrm>
            <a:off x="12481493" y="3732823"/>
            <a:ext cx="1906163" cy="747451"/>
          </a:xfrm>
          <a:prstGeom prst="rect">
            <a:avLst/>
          </a:prstGeom>
          <a:noFill/>
          <a:ln w="9525">
            <a:noFill/>
            <a:miter lim="800000"/>
            <a:headEnd/>
            <a:tailEnd/>
          </a:ln>
        </p:spPr>
        <p:txBody>
          <a:bodyPr wrap="square" lIns="130622" tIns="65311" rIns="130622" bIns="65311">
            <a:spAutoFit/>
          </a:bodyPr>
          <a:lstStyle/>
          <a:p>
            <a:pPr>
              <a:defRPr/>
            </a:pPr>
            <a:r>
              <a:rPr lang="en-US" sz="1300" b="1" dirty="0">
                <a:solidFill>
                  <a:prstClr val="black"/>
                </a:solidFill>
              </a:rPr>
              <a:t>Typhoon </a:t>
            </a:r>
            <a:r>
              <a:rPr lang="en-US" sz="1300" b="1" dirty="0" err="1">
                <a:solidFill>
                  <a:prstClr val="black"/>
                </a:solidFill>
              </a:rPr>
              <a:t>Haikui</a:t>
            </a:r>
            <a:r>
              <a:rPr lang="en-US" sz="1300" b="1" dirty="0">
                <a:solidFill>
                  <a:prstClr val="black"/>
                </a:solidFill>
              </a:rPr>
              <a:t> </a:t>
            </a:r>
            <a:r>
              <a:rPr lang="en-US" sz="1300" dirty="0">
                <a:solidFill>
                  <a:prstClr val="black"/>
                </a:solidFill>
              </a:rPr>
              <a:t>China,                  8</a:t>
            </a:r>
            <a:r>
              <a:rPr lang="en-US" sz="1300" dirty="0">
                <a:solidFill>
                  <a:srgbClr val="000000"/>
                </a:solidFill>
              </a:rPr>
              <a:t>–9</a:t>
            </a:r>
            <a:r>
              <a:rPr lang="en-US" sz="1300" dirty="0">
                <a:solidFill>
                  <a:prstClr val="black"/>
                </a:solidFill>
              </a:rPr>
              <a:t> August</a:t>
            </a:r>
          </a:p>
          <a:p>
            <a:pPr>
              <a:defRPr/>
            </a:pPr>
            <a:endParaRPr lang="de-DE" sz="1400" dirty="0">
              <a:solidFill>
                <a:srgbClr val="111111"/>
              </a:solidFill>
            </a:endParaRPr>
          </a:p>
        </p:txBody>
      </p:sp>
      <p:cxnSp>
        <p:nvCxnSpPr>
          <p:cNvPr id="52" name="Gerade Verbindung 151"/>
          <p:cNvCxnSpPr/>
          <p:nvPr/>
        </p:nvCxnSpPr>
        <p:spPr>
          <a:xfrm>
            <a:off x="11668552" y="3993114"/>
            <a:ext cx="871789" cy="0"/>
          </a:xfrm>
          <a:prstGeom prst="line">
            <a:avLst/>
          </a:prstGeom>
        </p:spPr>
        <p:style>
          <a:lnRef idx="1">
            <a:schemeClr val="dk1"/>
          </a:lnRef>
          <a:fillRef idx="0">
            <a:schemeClr val="dk1"/>
          </a:fillRef>
          <a:effectRef idx="0">
            <a:schemeClr val="dk1"/>
          </a:effectRef>
          <a:fontRef idx="minor">
            <a:schemeClr val="tx1"/>
          </a:fontRef>
        </p:style>
      </p:cxnSp>
      <p:sp>
        <p:nvSpPr>
          <p:cNvPr id="53" name="Textfeld 153"/>
          <p:cNvSpPr txBox="1"/>
          <p:nvPr/>
        </p:nvSpPr>
        <p:spPr>
          <a:xfrm>
            <a:off x="5885605" y="5013181"/>
            <a:ext cx="1442195" cy="747451"/>
          </a:xfrm>
          <a:prstGeom prst="rect">
            <a:avLst/>
          </a:prstGeom>
          <a:noFill/>
          <a:ln w="9525">
            <a:noFill/>
            <a:miter lim="800000"/>
            <a:headEnd/>
            <a:tailEnd/>
          </a:ln>
        </p:spPr>
        <p:txBody>
          <a:bodyPr wrap="none" lIns="130622" tIns="65311" rIns="130622" bIns="65311">
            <a:spAutoFit/>
          </a:bodyPr>
          <a:lstStyle/>
          <a:p>
            <a:pPr>
              <a:defRPr/>
            </a:pPr>
            <a:r>
              <a:rPr lang="en-US" sz="1300" b="1" dirty="0">
                <a:solidFill>
                  <a:prstClr val="black"/>
                </a:solidFill>
              </a:rPr>
              <a:t>Floods</a:t>
            </a:r>
          </a:p>
          <a:p>
            <a:pPr>
              <a:defRPr/>
            </a:pPr>
            <a:r>
              <a:rPr lang="en-US" sz="1300" dirty="0">
                <a:solidFill>
                  <a:prstClr val="black"/>
                </a:solidFill>
              </a:rPr>
              <a:t>Nigeria, Jul – Oct </a:t>
            </a:r>
          </a:p>
          <a:p>
            <a:pPr>
              <a:defRPr/>
            </a:pPr>
            <a:endParaRPr lang="de-DE" sz="1400" dirty="0">
              <a:solidFill>
                <a:srgbClr val="111111"/>
              </a:solidFill>
            </a:endParaRPr>
          </a:p>
        </p:txBody>
      </p:sp>
      <p:sp>
        <p:nvSpPr>
          <p:cNvPr id="54" name="Textfeld 154"/>
          <p:cNvSpPr txBox="1"/>
          <p:nvPr/>
        </p:nvSpPr>
        <p:spPr>
          <a:xfrm>
            <a:off x="7085204" y="5976196"/>
            <a:ext cx="2264536" cy="747451"/>
          </a:xfrm>
          <a:prstGeom prst="rect">
            <a:avLst/>
          </a:prstGeom>
          <a:noFill/>
          <a:ln w="9525">
            <a:noFill/>
            <a:miter lim="800000"/>
            <a:headEnd/>
            <a:tailEnd/>
          </a:ln>
        </p:spPr>
        <p:txBody>
          <a:bodyPr wrap="none" lIns="130622" tIns="65311" rIns="130622" bIns="65311">
            <a:spAutoFit/>
          </a:bodyPr>
          <a:lstStyle/>
          <a:p>
            <a:pPr>
              <a:defRPr/>
            </a:pPr>
            <a:r>
              <a:rPr lang="en-US" sz="1300" b="1" dirty="0">
                <a:solidFill>
                  <a:prstClr val="black"/>
                </a:solidFill>
              </a:rPr>
              <a:t>Floods, hailstorms</a:t>
            </a:r>
          </a:p>
          <a:p>
            <a:pPr>
              <a:defRPr/>
            </a:pPr>
            <a:r>
              <a:rPr lang="en-US" sz="1300" dirty="0">
                <a:solidFill>
                  <a:prstClr val="black"/>
                </a:solidFill>
              </a:rPr>
              <a:t>South Africa, 20 –21 October </a:t>
            </a:r>
          </a:p>
          <a:p>
            <a:pPr>
              <a:defRPr/>
            </a:pPr>
            <a:endParaRPr lang="de-DE" sz="1400" dirty="0">
              <a:solidFill>
                <a:srgbClr val="111111"/>
              </a:solidFill>
            </a:endParaRPr>
          </a:p>
        </p:txBody>
      </p:sp>
      <p:cxnSp>
        <p:nvCxnSpPr>
          <p:cNvPr id="55" name="Gerade Verbindung 156"/>
          <p:cNvCxnSpPr/>
          <p:nvPr/>
        </p:nvCxnSpPr>
        <p:spPr>
          <a:xfrm flipH="1">
            <a:off x="7201197" y="4769479"/>
            <a:ext cx="0" cy="408719"/>
          </a:xfrm>
          <a:prstGeom prst="line">
            <a:avLst/>
          </a:prstGeom>
        </p:spPr>
        <p:style>
          <a:lnRef idx="1">
            <a:schemeClr val="dk1"/>
          </a:lnRef>
          <a:fillRef idx="0">
            <a:schemeClr val="dk1"/>
          </a:fillRef>
          <a:effectRef idx="0">
            <a:schemeClr val="dk1"/>
          </a:effectRef>
          <a:fontRef idx="minor">
            <a:schemeClr val="tx1"/>
          </a:fontRef>
        </p:style>
      </p:cxnSp>
      <p:cxnSp>
        <p:nvCxnSpPr>
          <p:cNvPr id="56" name="Gerade Verbindung 158"/>
          <p:cNvCxnSpPr/>
          <p:nvPr/>
        </p:nvCxnSpPr>
        <p:spPr>
          <a:xfrm flipH="1">
            <a:off x="8132222" y="5721858"/>
            <a:ext cx="0" cy="302400"/>
          </a:xfrm>
          <a:prstGeom prst="line">
            <a:avLst/>
          </a:prstGeom>
        </p:spPr>
        <p:style>
          <a:lnRef idx="1">
            <a:schemeClr val="dk1"/>
          </a:lnRef>
          <a:fillRef idx="0">
            <a:schemeClr val="dk1"/>
          </a:fillRef>
          <a:effectRef idx="0">
            <a:schemeClr val="dk1"/>
          </a:effectRef>
          <a:fontRef idx="minor">
            <a:schemeClr val="tx1"/>
          </a:fontRef>
        </p:style>
      </p:cxnSp>
      <p:sp>
        <p:nvSpPr>
          <p:cNvPr id="57" name="Textfeld 159"/>
          <p:cNvSpPr txBox="1"/>
          <p:nvPr/>
        </p:nvSpPr>
        <p:spPr>
          <a:xfrm>
            <a:off x="8865414" y="4872617"/>
            <a:ext cx="2069995" cy="532007"/>
          </a:xfrm>
          <a:prstGeom prst="rect">
            <a:avLst/>
          </a:prstGeom>
          <a:noFill/>
          <a:ln w="9525">
            <a:noFill/>
            <a:miter lim="800000"/>
            <a:headEnd/>
            <a:tailEnd/>
          </a:ln>
        </p:spPr>
        <p:txBody>
          <a:bodyPr wrap="none" lIns="130622" tIns="65311" rIns="130622" bIns="65311">
            <a:spAutoFit/>
          </a:bodyPr>
          <a:lstStyle/>
          <a:p>
            <a:pPr>
              <a:defRPr/>
            </a:pPr>
            <a:r>
              <a:rPr lang="en-US" sz="1300" b="1" dirty="0">
                <a:solidFill>
                  <a:prstClr val="black"/>
                </a:solidFill>
              </a:rPr>
              <a:t>Floods</a:t>
            </a:r>
          </a:p>
          <a:p>
            <a:pPr>
              <a:defRPr/>
            </a:pPr>
            <a:r>
              <a:rPr lang="en-US" sz="1300" dirty="0">
                <a:solidFill>
                  <a:prstClr val="black"/>
                </a:solidFill>
              </a:rPr>
              <a:t>Pakistan, 3</a:t>
            </a:r>
            <a:r>
              <a:rPr lang="en-US" sz="1300" dirty="0">
                <a:solidFill>
                  <a:srgbClr val="000000"/>
                </a:solidFill>
              </a:rPr>
              <a:t> –</a:t>
            </a:r>
            <a:r>
              <a:rPr lang="en-US" sz="1300" dirty="0">
                <a:solidFill>
                  <a:prstClr val="black"/>
                </a:solidFill>
              </a:rPr>
              <a:t>27 September</a:t>
            </a:r>
            <a:endParaRPr lang="de-DE" sz="1400" dirty="0">
              <a:solidFill>
                <a:srgbClr val="111111"/>
              </a:solidFill>
            </a:endParaRPr>
          </a:p>
        </p:txBody>
      </p:sp>
      <p:sp>
        <p:nvSpPr>
          <p:cNvPr id="58" name="Textfeld 160"/>
          <p:cNvSpPr txBox="1"/>
          <p:nvPr/>
        </p:nvSpPr>
        <p:spPr>
          <a:xfrm>
            <a:off x="2513669" y="5303740"/>
            <a:ext cx="1656805" cy="532007"/>
          </a:xfrm>
          <a:prstGeom prst="rect">
            <a:avLst/>
          </a:prstGeom>
          <a:noFill/>
          <a:ln w="9525">
            <a:noFill/>
            <a:miter lim="800000"/>
            <a:headEnd/>
            <a:tailEnd/>
          </a:ln>
        </p:spPr>
        <p:txBody>
          <a:bodyPr wrap="none" lIns="130622" tIns="65311" rIns="130622" bIns="65311">
            <a:spAutoFit/>
          </a:bodyPr>
          <a:lstStyle/>
          <a:p>
            <a:pPr>
              <a:defRPr/>
            </a:pPr>
            <a:r>
              <a:rPr lang="en-US" sz="1300" b="1" dirty="0">
                <a:solidFill>
                  <a:prstClr val="black"/>
                </a:solidFill>
              </a:rPr>
              <a:t>Floods</a:t>
            </a:r>
          </a:p>
          <a:p>
            <a:pPr>
              <a:defRPr/>
            </a:pPr>
            <a:r>
              <a:rPr lang="en-US" sz="1300" dirty="0">
                <a:solidFill>
                  <a:prstClr val="black"/>
                </a:solidFill>
              </a:rPr>
              <a:t>Columbia, Mar – Jun</a:t>
            </a:r>
          </a:p>
        </p:txBody>
      </p:sp>
      <p:cxnSp>
        <p:nvCxnSpPr>
          <p:cNvPr id="59" name="Gerade Verbindung 162"/>
          <p:cNvCxnSpPr/>
          <p:nvPr/>
        </p:nvCxnSpPr>
        <p:spPr>
          <a:xfrm>
            <a:off x="3707552" y="4769476"/>
            <a:ext cx="1085" cy="704168"/>
          </a:xfrm>
          <a:prstGeom prst="line">
            <a:avLst/>
          </a:prstGeom>
        </p:spPr>
        <p:style>
          <a:lnRef idx="1">
            <a:schemeClr val="dk1"/>
          </a:lnRef>
          <a:fillRef idx="0">
            <a:schemeClr val="dk1"/>
          </a:fillRef>
          <a:effectRef idx="0">
            <a:schemeClr val="dk1"/>
          </a:effectRef>
          <a:fontRef idx="minor">
            <a:schemeClr val="tx1"/>
          </a:fontRef>
        </p:style>
      </p:cxnSp>
      <p:cxnSp>
        <p:nvCxnSpPr>
          <p:cNvPr id="60" name="Gerade Verbindung 163"/>
          <p:cNvCxnSpPr/>
          <p:nvPr/>
        </p:nvCxnSpPr>
        <p:spPr>
          <a:xfrm flipH="1">
            <a:off x="3724103" y="4772231"/>
            <a:ext cx="382450" cy="0"/>
          </a:xfrm>
          <a:prstGeom prst="line">
            <a:avLst/>
          </a:prstGeom>
        </p:spPr>
        <p:style>
          <a:lnRef idx="1">
            <a:schemeClr val="dk1"/>
          </a:lnRef>
          <a:fillRef idx="0">
            <a:schemeClr val="dk1"/>
          </a:fillRef>
          <a:effectRef idx="0">
            <a:schemeClr val="dk1"/>
          </a:effectRef>
          <a:fontRef idx="minor">
            <a:schemeClr val="tx1"/>
          </a:fontRef>
        </p:style>
      </p:cxnSp>
      <p:cxnSp>
        <p:nvCxnSpPr>
          <p:cNvPr id="61" name="Gerade Verbindung 166"/>
          <p:cNvCxnSpPr/>
          <p:nvPr/>
        </p:nvCxnSpPr>
        <p:spPr>
          <a:xfrm flipH="1" flipV="1">
            <a:off x="4173531" y="3889192"/>
            <a:ext cx="0" cy="305728"/>
          </a:xfrm>
          <a:prstGeom prst="line">
            <a:avLst/>
          </a:prstGeom>
        </p:spPr>
        <p:style>
          <a:lnRef idx="1">
            <a:schemeClr val="dk1"/>
          </a:lnRef>
          <a:fillRef idx="0">
            <a:schemeClr val="dk1"/>
          </a:fillRef>
          <a:effectRef idx="0">
            <a:schemeClr val="dk1"/>
          </a:effectRef>
          <a:fontRef idx="minor">
            <a:schemeClr val="tx1"/>
          </a:fontRef>
        </p:style>
      </p:cxnSp>
      <p:sp>
        <p:nvSpPr>
          <p:cNvPr id="62" name="Textfeld 167"/>
          <p:cNvSpPr txBox="1"/>
          <p:nvPr/>
        </p:nvSpPr>
        <p:spPr>
          <a:xfrm>
            <a:off x="308268" y="2825640"/>
            <a:ext cx="2151235" cy="532007"/>
          </a:xfrm>
          <a:prstGeom prst="rect">
            <a:avLst/>
          </a:prstGeom>
          <a:noFill/>
          <a:ln w="9525">
            <a:noFill/>
            <a:miter lim="800000"/>
            <a:headEnd/>
            <a:tailEnd/>
          </a:ln>
        </p:spPr>
        <p:txBody>
          <a:bodyPr wrap="none" lIns="130622" tIns="65311" rIns="130622" bIns="65311">
            <a:spAutoFit/>
          </a:bodyPr>
          <a:lstStyle/>
          <a:p>
            <a:pPr>
              <a:defRPr/>
            </a:pPr>
            <a:r>
              <a:rPr lang="en-US" sz="1300" b="1" dirty="0">
                <a:solidFill>
                  <a:prstClr val="black"/>
                </a:solidFill>
              </a:rPr>
              <a:t>Hailstorms, severe weather</a:t>
            </a:r>
          </a:p>
          <a:p>
            <a:pPr>
              <a:defRPr/>
            </a:pPr>
            <a:r>
              <a:rPr lang="en-US" sz="1300" dirty="0">
                <a:solidFill>
                  <a:prstClr val="black"/>
                </a:solidFill>
              </a:rPr>
              <a:t>Canada, 12</a:t>
            </a:r>
            <a:r>
              <a:rPr lang="en-US" sz="1300" dirty="0">
                <a:solidFill>
                  <a:srgbClr val="000000"/>
                </a:solidFill>
              </a:rPr>
              <a:t>–14</a:t>
            </a:r>
            <a:r>
              <a:rPr lang="en-US" sz="1300" dirty="0">
                <a:solidFill>
                  <a:prstClr val="black"/>
                </a:solidFill>
              </a:rPr>
              <a:t> August</a:t>
            </a:r>
          </a:p>
        </p:txBody>
      </p:sp>
      <p:cxnSp>
        <p:nvCxnSpPr>
          <p:cNvPr id="63" name="Gerade Verbindung 169"/>
          <p:cNvCxnSpPr/>
          <p:nvPr/>
        </p:nvCxnSpPr>
        <p:spPr>
          <a:xfrm flipH="1">
            <a:off x="1463040" y="3311395"/>
            <a:ext cx="1210422" cy="0"/>
          </a:xfrm>
          <a:prstGeom prst="line">
            <a:avLst/>
          </a:prstGeom>
        </p:spPr>
        <p:style>
          <a:lnRef idx="1">
            <a:schemeClr val="dk1"/>
          </a:lnRef>
          <a:fillRef idx="0">
            <a:schemeClr val="dk1"/>
          </a:fillRef>
          <a:effectRef idx="0">
            <a:schemeClr val="dk1"/>
          </a:effectRef>
          <a:fontRef idx="minor">
            <a:schemeClr val="tx1"/>
          </a:fontRef>
        </p:style>
      </p:cxnSp>
      <p:cxnSp>
        <p:nvCxnSpPr>
          <p:cNvPr id="64" name="Gerade Verbindung 170"/>
          <p:cNvCxnSpPr/>
          <p:nvPr/>
        </p:nvCxnSpPr>
        <p:spPr>
          <a:xfrm flipV="1">
            <a:off x="8141469" y="3311394"/>
            <a:ext cx="172800" cy="0"/>
          </a:xfrm>
          <a:prstGeom prst="line">
            <a:avLst/>
          </a:prstGeom>
        </p:spPr>
        <p:style>
          <a:lnRef idx="1">
            <a:schemeClr val="dk1"/>
          </a:lnRef>
          <a:fillRef idx="0">
            <a:schemeClr val="dk1"/>
          </a:fillRef>
          <a:effectRef idx="0">
            <a:schemeClr val="dk1"/>
          </a:effectRef>
          <a:fontRef idx="minor">
            <a:schemeClr val="tx1"/>
          </a:fontRef>
        </p:style>
      </p:cxnSp>
      <p:cxnSp>
        <p:nvCxnSpPr>
          <p:cNvPr id="65" name="Gerade Verbindung 171"/>
          <p:cNvCxnSpPr/>
          <p:nvPr/>
        </p:nvCxnSpPr>
        <p:spPr>
          <a:xfrm flipH="1" flipV="1">
            <a:off x="1453291" y="3188548"/>
            <a:ext cx="0" cy="125280"/>
          </a:xfrm>
          <a:prstGeom prst="line">
            <a:avLst/>
          </a:prstGeom>
        </p:spPr>
        <p:style>
          <a:lnRef idx="1">
            <a:schemeClr val="dk1"/>
          </a:lnRef>
          <a:fillRef idx="0">
            <a:schemeClr val="dk1"/>
          </a:fillRef>
          <a:effectRef idx="0">
            <a:schemeClr val="dk1"/>
          </a:effectRef>
          <a:fontRef idx="minor">
            <a:schemeClr val="tx1"/>
          </a:fontRef>
        </p:style>
      </p:cxnSp>
      <p:sp>
        <p:nvSpPr>
          <p:cNvPr id="66" name="Rechteck 254"/>
          <p:cNvSpPr/>
          <p:nvPr/>
        </p:nvSpPr>
        <p:spPr>
          <a:xfrm>
            <a:off x="441960" y="6777991"/>
            <a:ext cx="13700762" cy="98297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de-DE" dirty="0">
              <a:solidFill>
                <a:prstClr val="white"/>
              </a:solidFill>
            </a:endParaRPr>
          </a:p>
        </p:txBody>
      </p:sp>
      <p:sp>
        <p:nvSpPr>
          <p:cNvPr id="67" name="Textfeld 42"/>
          <p:cNvSpPr txBox="1"/>
          <p:nvPr/>
        </p:nvSpPr>
        <p:spPr>
          <a:xfrm>
            <a:off x="435409" y="5967035"/>
            <a:ext cx="2576031" cy="424285"/>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lIns="130622" tIns="65311" rIns="130622" bIns="65311" rtlCol="0">
            <a:spAutoFit/>
          </a:bodyPr>
          <a:lstStyle/>
          <a:p>
            <a:r>
              <a:rPr lang="de-DE" sz="1900" b="1" dirty="0" err="1"/>
              <a:t>Number</a:t>
            </a:r>
            <a:r>
              <a:rPr lang="de-DE" sz="1900" b="1" dirty="0"/>
              <a:t> </a:t>
            </a:r>
            <a:r>
              <a:rPr lang="de-DE" sz="1900" b="1" dirty="0" err="1"/>
              <a:t>of</a:t>
            </a:r>
            <a:r>
              <a:rPr lang="de-DE" sz="1900" b="1" dirty="0"/>
              <a:t> </a:t>
            </a:r>
            <a:r>
              <a:rPr lang="de-DE" sz="1900" b="1" dirty="0" err="1"/>
              <a:t>events</a:t>
            </a:r>
            <a:r>
              <a:rPr lang="de-DE" sz="1900" b="1" dirty="0"/>
              <a:t>: 905</a:t>
            </a:r>
          </a:p>
        </p:txBody>
      </p:sp>
      <p:grpSp>
        <p:nvGrpSpPr>
          <p:cNvPr id="3" name="Gruppieren 253"/>
          <p:cNvGrpSpPr/>
          <p:nvPr>
            <p:custDataLst>
              <p:tags r:id="rId4"/>
            </p:custDataLst>
          </p:nvPr>
        </p:nvGrpSpPr>
        <p:grpSpPr>
          <a:xfrm>
            <a:off x="839280" y="6764553"/>
            <a:ext cx="13303440" cy="1035770"/>
            <a:chOff x="524550" y="5637128"/>
            <a:chExt cx="8314650" cy="863142"/>
          </a:xfrm>
        </p:grpSpPr>
        <p:sp>
          <p:nvSpPr>
            <p:cNvPr id="70"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1"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2"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73" name="Oval 72"/>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74"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5"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6" name="Text Box 6"/>
            <p:cNvSpPr txBox="1">
              <a:spLocks noChangeArrowheads="1"/>
            </p:cNvSpPr>
            <p:nvPr/>
          </p:nvSpPr>
          <p:spPr bwMode="auto">
            <a:xfrm>
              <a:off x="3365893" y="5640335"/>
              <a:ext cx="2152833" cy="487313"/>
            </a:xfrm>
            <a:prstGeom prst="rect">
              <a:avLst/>
            </a:prstGeom>
            <a:noFill/>
            <a:ln w="9525">
              <a:noFill/>
              <a:miter lim="800000"/>
              <a:headEnd/>
              <a:tailEnd/>
            </a:ln>
          </p:spPr>
          <p:txBody>
            <a:bodyPr wrap="none">
              <a:spAutoFit/>
            </a:bodyPr>
            <a:lstStyle/>
            <a:p>
              <a:pPr>
                <a:defRPr/>
              </a:pPr>
              <a:r>
                <a:rPr lang="en-US" sz="1600" b="1" dirty="0">
                  <a:solidFill>
                    <a:srgbClr val="4D4E53"/>
                  </a:solidFill>
                </a:rPr>
                <a:t>Geophysical events</a:t>
              </a:r>
              <a:r>
                <a:rPr lang="en-US" sz="1600" dirty="0">
                  <a:solidFill>
                    <a:srgbClr val="4D4E53"/>
                  </a:solidFill>
                </a:rPr>
                <a:t/>
              </a:r>
              <a:br>
                <a:rPr lang="en-US" sz="1600" dirty="0">
                  <a:solidFill>
                    <a:srgbClr val="4D4E53"/>
                  </a:solidFill>
                </a:rPr>
              </a:br>
              <a:r>
                <a:rPr lang="en-US" sz="1600" dirty="0">
                  <a:solidFill>
                    <a:srgbClr val="4D4E53"/>
                  </a:solidFill>
                </a:rPr>
                <a:t>(earthquake, tsunami, volcanic activity</a:t>
              </a:r>
              <a:r>
                <a:rPr lang="en-US" sz="1600" dirty="0">
                  <a:solidFill>
                    <a:prstClr val="black"/>
                  </a:solidFill>
                </a:rPr>
                <a:t>)</a:t>
              </a:r>
            </a:p>
          </p:txBody>
        </p:sp>
        <p:sp>
          <p:nvSpPr>
            <p:cNvPr id="77" name="Text Box 7"/>
            <p:cNvSpPr txBox="1">
              <a:spLocks noChangeArrowheads="1"/>
            </p:cNvSpPr>
            <p:nvPr/>
          </p:nvSpPr>
          <p:spPr bwMode="auto">
            <a:xfrm>
              <a:off x="3365893" y="6012957"/>
              <a:ext cx="3400425" cy="487313"/>
            </a:xfrm>
            <a:prstGeom prst="rect">
              <a:avLst/>
            </a:prstGeom>
            <a:noFill/>
            <a:ln w="9525">
              <a:noFill/>
              <a:miter lim="800000"/>
              <a:headEnd/>
              <a:tailEnd/>
            </a:ln>
          </p:spPr>
          <p:txBody>
            <a:bodyPr>
              <a:spAutoFit/>
            </a:bodyPr>
            <a:lstStyle/>
            <a:p>
              <a:pPr>
                <a:defRPr/>
              </a:pPr>
              <a:r>
                <a:rPr lang="en-US" sz="1600" b="1" dirty="0">
                  <a:solidFill>
                    <a:srgbClr val="4D4E53"/>
                  </a:solidFill>
                </a:rPr>
                <a:t>Meteorological events </a:t>
              </a:r>
              <a:br>
                <a:rPr lang="en-US" sz="1600" b="1" dirty="0">
                  <a:solidFill>
                    <a:srgbClr val="4D4E53"/>
                  </a:solidFill>
                </a:rPr>
              </a:br>
              <a:r>
                <a:rPr lang="en-US" sz="1600" dirty="0">
                  <a:solidFill>
                    <a:srgbClr val="4D4E53"/>
                  </a:solidFill>
                </a:rPr>
                <a:t>(storm) </a:t>
              </a:r>
            </a:p>
          </p:txBody>
        </p:sp>
        <p:sp>
          <p:nvSpPr>
            <p:cNvPr id="78" name="Text Box 6"/>
            <p:cNvSpPr txBox="1">
              <a:spLocks noChangeArrowheads="1"/>
            </p:cNvSpPr>
            <p:nvPr/>
          </p:nvSpPr>
          <p:spPr bwMode="auto">
            <a:xfrm>
              <a:off x="727426" y="6007172"/>
              <a:ext cx="2244373" cy="487313"/>
            </a:xfrm>
            <a:prstGeom prst="rect">
              <a:avLst/>
            </a:prstGeom>
            <a:noFill/>
            <a:ln w="9525">
              <a:noFill/>
              <a:miter lim="800000"/>
              <a:headEnd/>
              <a:tailEnd/>
            </a:ln>
          </p:spPr>
          <p:txBody>
            <a:bodyPr wrap="square">
              <a:spAutoFit/>
            </a:bodyPr>
            <a:lstStyle/>
            <a:p>
              <a:pPr>
                <a:defRPr/>
              </a:pPr>
              <a:r>
                <a:rPr lang="en-US" sz="1600" b="1" dirty="0">
                  <a:solidFill>
                    <a:srgbClr val="4D4E53"/>
                  </a:solidFill>
                </a:rPr>
                <a:t>Selection of significant </a:t>
              </a:r>
            </a:p>
            <a:p>
              <a:pPr>
                <a:defRPr/>
              </a:pPr>
              <a:r>
                <a:rPr lang="en-US" sz="1600" b="1" dirty="0">
                  <a:solidFill>
                    <a:srgbClr val="4D4E53"/>
                  </a:solidFill>
                </a:rPr>
                <a:t>Natural catastrophes</a:t>
              </a:r>
            </a:p>
          </p:txBody>
        </p:sp>
        <p:sp>
          <p:nvSpPr>
            <p:cNvPr id="79" name="Text Box 6"/>
            <p:cNvSpPr txBox="1">
              <a:spLocks noChangeArrowheads="1"/>
            </p:cNvSpPr>
            <p:nvPr/>
          </p:nvSpPr>
          <p:spPr bwMode="auto">
            <a:xfrm>
              <a:off x="736951" y="5652631"/>
              <a:ext cx="1223292" cy="282128"/>
            </a:xfrm>
            <a:prstGeom prst="rect">
              <a:avLst/>
            </a:prstGeom>
            <a:noFill/>
            <a:ln w="9525">
              <a:noFill/>
              <a:miter lim="800000"/>
              <a:headEnd/>
              <a:tailEnd/>
            </a:ln>
          </p:spPr>
          <p:txBody>
            <a:bodyPr wrap="none">
              <a:spAutoFit/>
            </a:bodyPr>
            <a:lstStyle/>
            <a:p>
              <a:pPr>
                <a:defRPr/>
              </a:pPr>
              <a:r>
                <a:rPr lang="en-US" sz="1600" b="1" dirty="0">
                  <a:solidFill>
                    <a:srgbClr val="4D4E53"/>
                  </a:solidFill>
                </a:rPr>
                <a:t>Natural catastrophes</a:t>
              </a:r>
            </a:p>
          </p:txBody>
        </p:sp>
        <p:sp>
          <p:nvSpPr>
            <p:cNvPr id="80" name="Text Box 8"/>
            <p:cNvSpPr txBox="1">
              <a:spLocks noChangeArrowheads="1"/>
            </p:cNvSpPr>
            <p:nvPr/>
          </p:nvSpPr>
          <p:spPr bwMode="auto">
            <a:xfrm>
              <a:off x="6161263" y="5637128"/>
              <a:ext cx="1384794" cy="487313"/>
            </a:xfrm>
            <a:prstGeom prst="rect">
              <a:avLst/>
            </a:prstGeom>
            <a:noFill/>
            <a:ln w="9525">
              <a:noFill/>
              <a:miter lim="800000"/>
              <a:headEnd/>
              <a:tailEnd/>
            </a:ln>
          </p:spPr>
          <p:txBody>
            <a:bodyPr wrap="none">
              <a:spAutoFit/>
            </a:bodyPr>
            <a:lstStyle/>
            <a:p>
              <a:pPr>
                <a:defRPr/>
              </a:pPr>
              <a:r>
                <a:rPr lang="en-US" sz="1600" b="1" dirty="0">
                  <a:solidFill>
                    <a:srgbClr val="4D4E53"/>
                  </a:solidFill>
                </a:rPr>
                <a:t>Hydrological events</a:t>
              </a:r>
              <a:br>
                <a:rPr lang="en-US" sz="1600" b="1" dirty="0">
                  <a:solidFill>
                    <a:srgbClr val="4D4E53"/>
                  </a:solidFill>
                </a:rPr>
              </a:br>
              <a:r>
                <a:rPr lang="en-US" sz="1600" dirty="0">
                  <a:solidFill>
                    <a:srgbClr val="4D4E53"/>
                  </a:solidFill>
                </a:rPr>
                <a:t>(flood, mass movement)</a:t>
              </a:r>
            </a:p>
          </p:txBody>
        </p:sp>
        <p:sp>
          <p:nvSpPr>
            <p:cNvPr id="81" name="Text Box 9"/>
            <p:cNvSpPr txBox="1">
              <a:spLocks noChangeArrowheads="1"/>
            </p:cNvSpPr>
            <p:nvPr/>
          </p:nvSpPr>
          <p:spPr bwMode="auto">
            <a:xfrm>
              <a:off x="6161263" y="6012957"/>
              <a:ext cx="2677937" cy="487313"/>
            </a:xfrm>
            <a:prstGeom prst="rect">
              <a:avLst/>
            </a:prstGeom>
            <a:noFill/>
            <a:ln w="9525">
              <a:noFill/>
              <a:miter lim="800000"/>
              <a:headEnd/>
              <a:tailEnd/>
            </a:ln>
          </p:spPr>
          <p:txBody>
            <a:bodyPr wrap="square">
              <a:spAutoFit/>
            </a:bodyPr>
            <a:lstStyle/>
            <a:p>
              <a:pPr>
                <a:defRPr/>
              </a:pPr>
              <a:r>
                <a:rPr lang="en-US" sz="1600" b="1" dirty="0" err="1">
                  <a:solidFill>
                    <a:srgbClr val="4D4E53"/>
                  </a:solidFill>
                </a:rPr>
                <a:t>Climatological</a:t>
              </a:r>
              <a:r>
                <a:rPr lang="en-US" sz="1600" b="1" dirty="0">
                  <a:solidFill>
                    <a:srgbClr val="4D4E53"/>
                  </a:solidFill>
                </a:rPr>
                <a:t> events</a:t>
              </a:r>
              <a:r>
                <a:rPr lang="en-US" sz="1600" dirty="0">
                  <a:solidFill>
                    <a:srgbClr val="4D4E53"/>
                  </a:solidFill>
                </a:rPr>
                <a:t/>
              </a:r>
              <a:br>
                <a:rPr lang="en-US" sz="1600" dirty="0">
                  <a:solidFill>
                    <a:srgbClr val="4D4E53"/>
                  </a:solidFill>
                </a:rPr>
              </a:br>
              <a:r>
                <a:rPr lang="en-US" sz="1600" dirty="0">
                  <a:solidFill>
                    <a:srgbClr val="4D4E53"/>
                  </a:solidFill>
                </a:rPr>
                <a:t>(extreme temperature, drought, wildfire)</a:t>
              </a:r>
            </a:p>
          </p:txBody>
        </p:sp>
      </p:grpSp>
      <p:sp>
        <p:nvSpPr>
          <p:cNvPr id="82" name="Textfeld 172"/>
          <p:cNvSpPr txBox="1"/>
          <p:nvPr/>
        </p:nvSpPr>
        <p:spPr>
          <a:xfrm>
            <a:off x="7027168" y="1619208"/>
            <a:ext cx="1742726" cy="747451"/>
          </a:xfrm>
          <a:prstGeom prst="rect">
            <a:avLst/>
          </a:prstGeom>
          <a:noFill/>
          <a:ln w="9525">
            <a:noFill/>
            <a:miter lim="800000"/>
            <a:headEnd/>
            <a:tailEnd/>
          </a:ln>
        </p:spPr>
        <p:txBody>
          <a:bodyPr wrap="none" lIns="130622" tIns="65311" rIns="130622" bIns="65311">
            <a:spAutoFit/>
          </a:bodyPr>
          <a:lstStyle/>
          <a:p>
            <a:pPr>
              <a:defRPr/>
            </a:pPr>
            <a:r>
              <a:rPr lang="en-US" sz="1300" b="1" dirty="0">
                <a:solidFill>
                  <a:prstClr val="black"/>
                </a:solidFill>
              </a:rPr>
              <a:t>Winter Storm Andrea</a:t>
            </a:r>
          </a:p>
          <a:p>
            <a:pPr>
              <a:defRPr/>
            </a:pPr>
            <a:r>
              <a:rPr lang="en-US" sz="1300" dirty="0">
                <a:solidFill>
                  <a:prstClr val="black"/>
                </a:solidFill>
              </a:rPr>
              <a:t>Europe, 5</a:t>
            </a:r>
            <a:r>
              <a:rPr lang="en-US" sz="1300" dirty="0">
                <a:solidFill>
                  <a:srgbClr val="000000"/>
                </a:solidFill>
              </a:rPr>
              <a:t>–6 </a:t>
            </a:r>
            <a:r>
              <a:rPr lang="en-US" sz="1300" dirty="0">
                <a:solidFill>
                  <a:prstClr val="black"/>
                </a:solidFill>
              </a:rPr>
              <a:t>January</a:t>
            </a:r>
          </a:p>
          <a:p>
            <a:pPr>
              <a:defRPr/>
            </a:pPr>
            <a:endParaRPr lang="de-DE" sz="1400" dirty="0">
              <a:solidFill>
                <a:srgbClr val="111111"/>
              </a:solidFill>
            </a:endParaRPr>
          </a:p>
        </p:txBody>
      </p:sp>
      <p:sp>
        <p:nvSpPr>
          <p:cNvPr id="83" name="TextBox 82"/>
          <p:cNvSpPr txBox="1"/>
          <p:nvPr/>
        </p:nvSpPr>
        <p:spPr>
          <a:xfrm>
            <a:off x="13463453" y="7839560"/>
            <a:ext cx="1097280" cy="347341"/>
          </a:xfrm>
          <a:prstGeom prst="rect">
            <a:avLst/>
          </a:prstGeom>
          <a:noFill/>
        </p:spPr>
        <p:txBody>
          <a:bodyPr wrap="square" lIns="130622" tIns="65311" rIns="130622" bIns="65311" rtlCol="0" anchor="ctr">
            <a:spAutoFit/>
          </a:bodyPr>
          <a:lstStyle/>
          <a:p>
            <a:pPr algn="r"/>
            <a:fld id="{09D5B349-258F-4228-B765-8A08036DA0B9}" type="slidenum">
              <a:rPr lang="en-US" sz="1400">
                <a:solidFill>
                  <a:schemeClr val="accent4">
                    <a:lumMod val="75000"/>
                  </a:schemeClr>
                </a:solidFill>
              </a:rPr>
              <a:pPr algn="r"/>
              <a:t>16</a:t>
            </a:fld>
            <a:endParaRPr lang="en-US" sz="1400" dirty="0">
              <a:solidFill>
                <a:schemeClr val="accent4">
                  <a:lumMod val="75000"/>
                </a:schemeClr>
              </a:solidFill>
            </a:endParaRPr>
          </a:p>
        </p:txBody>
      </p:sp>
      <p:sp>
        <p:nvSpPr>
          <p:cNvPr id="86" name="PPTShape_0"/>
          <p:cNvSpPr txBox="1">
            <a:spLocks noChangeArrowheads="1"/>
          </p:cNvSpPr>
          <p:nvPr/>
        </p:nvSpPr>
        <p:spPr bwMode="auto">
          <a:xfrm>
            <a:off x="188775" y="7939519"/>
            <a:ext cx="9507219" cy="200055"/>
          </a:xfrm>
          <a:prstGeom prst="rect">
            <a:avLst/>
          </a:prstGeom>
          <a:noFill/>
          <a:ln w="9525">
            <a:noFill/>
            <a:miter lim="800000"/>
            <a:headEnd/>
            <a:tailEnd/>
          </a:ln>
        </p:spPr>
        <p:txBody>
          <a:bodyPr wrap="square" lIns="0" tIns="0" rIns="0" bIns="0">
            <a:spAutoFit/>
          </a:bodyPr>
          <a:lstStyle/>
          <a:p>
            <a:pPr>
              <a:spcBef>
                <a:spcPct val="10000"/>
              </a:spcBef>
            </a:pPr>
            <a:r>
              <a:rPr lang="de-DE" sz="1300" dirty="0">
                <a:solidFill>
                  <a:schemeClr val="accent4">
                    <a:lumMod val="75000"/>
                  </a:schemeClr>
                </a:solidFill>
              </a:rPr>
              <a:t>Source: Munich Re Geo Risks Research, NatCatSERVICE – As at January 2013.</a:t>
            </a:r>
            <a:endParaRPr lang="en-US" sz="1300" dirty="0">
              <a:solidFill>
                <a:schemeClr val="accent4">
                  <a:lumMod val="75000"/>
                </a:schemeClr>
              </a:solidFill>
            </a:endParaRPr>
          </a:p>
        </p:txBody>
      </p:sp>
      <p:sp>
        <p:nvSpPr>
          <p:cNvPr id="88" name="Title 85"/>
          <p:cNvSpPr txBox="1">
            <a:spLocks/>
          </p:cNvSpPr>
          <p:nvPr/>
        </p:nvSpPr>
        <p:spPr bwMode="black">
          <a:xfrm>
            <a:off x="318571" y="603286"/>
            <a:ext cx="10944861" cy="864870"/>
          </a:xfrm>
          <a:prstGeom prst="rect">
            <a:avLst/>
          </a:prstGeom>
          <a:noFill/>
          <a:ln w="9525">
            <a:noFill/>
            <a:miter lim="800000"/>
            <a:headEnd/>
            <a:tailEnd/>
          </a:ln>
        </p:spPr>
        <p:txBody>
          <a:bodyPr vert="horz" wrap="square" lIns="65311" tIns="65311" rIns="65311" bIns="65311" numCol="1" anchor="ctr" anchorCtr="0" compatLnSpc="1">
            <a:prstTxWarp prst="textNoShape">
              <a:avLst/>
            </a:prstTxWarp>
          </a:bodyPr>
          <a:lstStyle/>
          <a:p>
            <a:pPr defTabSz="163278" fontAlgn="base">
              <a:lnSpc>
                <a:spcPct val="90000"/>
              </a:lnSpc>
              <a:spcBef>
                <a:spcPct val="0"/>
              </a:spcBef>
              <a:spcAft>
                <a:spcPct val="0"/>
              </a:spcAft>
              <a:defRPr/>
            </a:pPr>
            <a:r>
              <a:rPr lang="en-US" sz="4300" b="1" dirty="0">
                <a:solidFill>
                  <a:srgbClr val="28688C"/>
                </a:solidFill>
                <a:latin typeface="Arial"/>
                <a:ea typeface="Arial Unicode MS"/>
                <a:cs typeface="Arial"/>
              </a:rPr>
              <a:t>Natural Loss Events:</a:t>
            </a:r>
          </a:p>
          <a:p>
            <a:pPr defTabSz="163278" fontAlgn="base">
              <a:lnSpc>
                <a:spcPct val="90000"/>
              </a:lnSpc>
              <a:spcBef>
                <a:spcPct val="0"/>
              </a:spcBef>
              <a:spcAft>
                <a:spcPct val="0"/>
              </a:spcAft>
              <a:defRPr/>
            </a:pPr>
            <a:r>
              <a:rPr lang="en-US" sz="4300" b="1" dirty="0">
                <a:solidFill>
                  <a:srgbClr val="28688C"/>
                </a:solidFill>
                <a:latin typeface="Arial"/>
                <a:ea typeface="Arial Unicode MS"/>
                <a:cs typeface="Arial"/>
              </a:rPr>
              <a:t>Full Year 2012</a:t>
            </a:r>
            <a:br>
              <a:rPr lang="en-US" sz="4300" b="1" dirty="0">
                <a:solidFill>
                  <a:srgbClr val="28688C"/>
                </a:solidFill>
                <a:latin typeface="Arial"/>
                <a:ea typeface="Arial Unicode MS"/>
                <a:cs typeface="Arial"/>
              </a:rPr>
            </a:br>
            <a:r>
              <a:rPr lang="en-US" sz="4300" b="1" kern="0" dirty="0">
                <a:solidFill>
                  <a:srgbClr val="28688C"/>
                </a:solidFill>
                <a:latin typeface="Arial" charset="0"/>
                <a:ea typeface="+mj-ea"/>
                <a:cs typeface="+mj-cs"/>
              </a:rPr>
              <a:t/>
            </a:r>
            <a:br>
              <a:rPr lang="en-US" sz="4300" b="1" kern="0" dirty="0">
                <a:solidFill>
                  <a:srgbClr val="28688C"/>
                </a:solidFill>
                <a:latin typeface="Arial" charset="0"/>
                <a:ea typeface="+mj-ea"/>
                <a:cs typeface="+mj-cs"/>
              </a:rPr>
            </a:br>
            <a:r>
              <a:rPr lang="en-US" sz="2900" b="1" dirty="0">
                <a:solidFill>
                  <a:srgbClr val="28688C"/>
                </a:solidFill>
                <a:latin typeface="Arial"/>
                <a:ea typeface="Arial Unicode MS"/>
                <a:cs typeface="Arial"/>
              </a:rPr>
              <a:t>World Map</a:t>
            </a:r>
          </a:p>
        </p:txBody>
      </p:sp>
    </p:spTree>
    <p:custDataLst>
      <p:tags r:id="rId1"/>
    </p:custDataLst>
    <p:extLst>
      <p:ext uri="{BB962C8B-B14F-4D97-AF65-F5344CB8AC3E}">
        <p14:creationId xmlns="" xmlns:p14="http://schemas.microsoft.com/office/powerpoint/2010/main" val="257894628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p:cNvPicPr>
            <a:picLocks noChangeAspect="1" noChangeArrowheads="1"/>
          </p:cNvPicPr>
          <p:nvPr/>
        </p:nvPicPr>
        <p:blipFill>
          <a:blip r:embed="rId2" cstate="email"/>
          <a:srcRect/>
          <a:stretch>
            <a:fillRect/>
          </a:stretch>
        </p:blipFill>
        <p:spPr bwMode="auto">
          <a:xfrm>
            <a:off x="304801" y="1034716"/>
            <a:ext cx="11190513" cy="5747084"/>
          </a:xfrm>
          <a:prstGeom prst="rect">
            <a:avLst/>
          </a:prstGeom>
          <a:noFill/>
          <a:ln w="9525">
            <a:noFill/>
            <a:miter lim="800000"/>
            <a:headEnd/>
            <a:tailEnd/>
          </a:ln>
          <a:effectLst/>
        </p:spPr>
      </p:pic>
      <p:sp>
        <p:nvSpPr>
          <p:cNvPr id="121858" name="Text Box 13"/>
          <p:cNvSpPr txBox="1">
            <a:spLocks noChangeArrowheads="1"/>
          </p:cNvSpPr>
          <p:nvPr/>
        </p:nvSpPr>
        <p:spPr bwMode="auto">
          <a:xfrm rot="-5400000">
            <a:off x="-197705" y="4061650"/>
            <a:ext cx="1233612" cy="439674"/>
          </a:xfrm>
          <a:prstGeom prst="rect">
            <a:avLst/>
          </a:prstGeom>
          <a:noFill/>
          <a:ln w="9525">
            <a:noFill/>
            <a:miter lim="800000"/>
            <a:headEnd/>
            <a:tailEnd/>
          </a:ln>
        </p:spPr>
        <p:txBody>
          <a:bodyPr wrap="none" lIns="130622" tIns="65311" rIns="130622" bIns="65311">
            <a:spAutoFit/>
          </a:bodyPr>
          <a:lstStyle/>
          <a:p>
            <a:r>
              <a:rPr lang="en-GB" sz="2000" b="1" dirty="0">
                <a:solidFill>
                  <a:srgbClr val="404040"/>
                </a:solidFill>
                <a:latin typeface="Helvetica Neue"/>
              </a:rPr>
              <a:t>Number</a:t>
            </a:r>
          </a:p>
        </p:txBody>
      </p:sp>
      <p:grpSp>
        <p:nvGrpSpPr>
          <p:cNvPr id="8" name="Group 7"/>
          <p:cNvGrpSpPr/>
          <p:nvPr/>
        </p:nvGrpSpPr>
        <p:grpSpPr>
          <a:xfrm>
            <a:off x="11389639" y="2454931"/>
            <a:ext cx="3020153" cy="677108"/>
            <a:chOff x="11389639" y="1782894"/>
            <a:chExt cx="3020153" cy="677108"/>
          </a:xfrm>
        </p:grpSpPr>
        <p:sp>
          <p:nvSpPr>
            <p:cNvPr id="121859" name="Rectangle 5"/>
            <p:cNvSpPr>
              <a:spLocks noChangeArrowheads="1"/>
            </p:cNvSpPr>
            <p:nvPr/>
          </p:nvSpPr>
          <p:spPr bwMode="auto">
            <a:xfrm>
              <a:off x="11389639" y="1930084"/>
              <a:ext cx="264160" cy="182880"/>
            </a:xfrm>
            <a:prstGeom prst="rect">
              <a:avLst/>
            </a:prstGeom>
            <a:solidFill>
              <a:srgbClr val="C00000"/>
            </a:solidFill>
            <a:ln w="9525">
              <a:noFill/>
              <a:miter lim="800000"/>
              <a:headEnd/>
              <a:tailEnd/>
            </a:ln>
          </p:spPr>
          <p:txBody>
            <a:bodyPr wrap="none" lIns="130622" tIns="65311" rIns="130622" bIns="65311" anchor="ctr"/>
            <a:lstStyle/>
            <a:p>
              <a:endParaRPr lang="en-US"/>
            </a:p>
          </p:txBody>
        </p:sp>
        <p:sp>
          <p:nvSpPr>
            <p:cNvPr id="121863" name="Text Box 9"/>
            <p:cNvSpPr txBox="1">
              <a:spLocks noChangeArrowheads="1"/>
            </p:cNvSpPr>
            <p:nvPr/>
          </p:nvSpPr>
          <p:spPr bwMode="auto">
            <a:xfrm>
              <a:off x="11643609" y="1782894"/>
              <a:ext cx="2766183" cy="677108"/>
            </a:xfrm>
            <a:prstGeom prst="rect">
              <a:avLst/>
            </a:prstGeom>
            <a:noFill/>
            <a:ln w="9525">
              <a:noFill/>
              <a:miter lim="800000"/>
              <a:headEnd/>
              <a:tailEnd/>
            </a:ln>
          </p:spPr>
          <p:txBody>
            <a:bodyPr wrap="square" lIns="91440" tIns="91440" rIns="91440" bIns="91440">
              <a:spAutoFit/>
            </a:bodyPr>
            <a:lstStyle/>
            <a:p>
              <a:r>
                <a:rPr lang="de-DE" sz="1600" dirty="0" smtClean="0">
                  <a:solidFill>
                    <a:srgbClr val="404040"/>
                  </a:solidFill>
                  <a:latin typeface="Helvetica Neue"/>
                </a:rPr>
                <a:t>Geophysical (earthquake</a:t>
              </a:r>
              <a:r>
                <a:rPr lang="de-DE" sz="1600" dirty="0">
                  <a:solidFill>
                    <a:srgbClr val="404040"/>
                  </a:solidFill>
                  <a:latin typeface="Helvetica Neue"/>
                </a:rPr>
                <a:t>, </a:t>
              </a:r>
              <a:r>
                <a:rPr lang="de-DE" sz="1600" dirty="0" smtClean="0">
                  <a:solidFill>
                    <a:srgbClr val="404040"/>
                  </a:solidFill>
                  <a:latin typeface="Helvetica Neue"/>
                </a:rPr>
                <a:t>tsunami, volcanic </a:t>
              </a:r>
              <a:r>
                <a:rPr lang="de-DE" sz="1600" dirty="0">
                  <a:solidFill>
                    <a:srgbClr val="404040"/>
                  </a:solidFill>
                  <a:latin typeface="Helvetica Neue"/>
                </a:rPr>
                <a:t>activity)</a:t>
              </a:r>
            </a:p>
          </p:txBody>
        </p:sp>
      </p:grpSp>
      <p:grpSp>
        <p:nvGrpSpPr>
          <p:cNvPr id="5" name="Group 4"/>
          <p:cNvGrpSpPr/>
          <p:nvPr/>
        </p:nvGrpSpPr>
        <p:grpSpPr>
          <a:xfrm>
            <a:off x="11389639" y="4028578"/>
            <a:ext cx="2945734" cy="677108"/>
            <a:chOff x="11389639" y="3356541"/>
            <a:chExt cx="2945734" cy="677108"/>
          </a:xfrm>
        </p:grpSpPr>
        <p:sp>
          <p:nvSpPr>
            <p:cNvPr id="121862" name="Rectangle 8"/>
            <p:cNvSpPr>
              <a:spLocks noChangeArrowheads="1"/>
            </p:cNvSpPr>
            <p:nvPr/>
          </p:nvSpPr>
          <p:spPr bwMode="auto">
            <a:xfrm>
              <a:off x="11389639" y="3485920"/>
              <a:ext cx="264160" cy="182880"/>
            </a:xfrm>
            <a:prstGeom prst="rect">
              <a:avLst/>
            </a:prstGeom>
            <a:solidFill>
              <a:schemeClr val="accent3"/>
            </a:solidFill>
            <a:ln w="9525">
              <a:noFill/>
              <a:miter lim="800000"/>
              <a:headEnd/>
              <a:tailEnd/>
            </a:ln>
          </p:spPr>
          <p:txBody>
            <a:bodyPr wrap="none" lIns="130622" tIns="65311" rIns="130622" bIns="65311" anchor="ctr"/>
            <a:lstStyle/>
            <a:p>
              <a:endParaRPr lang="en-US"/>
            </a:p>
          </p:txBody>
        </p:sp>
        <p:sp>
          <p:nvSpPr>
            <p:cNvPr id="121864" name="Text Box 10"/>
            <p:cNvSpPr txBox="1">
              <a:spLocks noChangeArrowheads="1"/>
            </p:cNvSpPr>
            <p:nvPr/>
          </p:nvSpPr>
          <p:spPr bwMode="auto">
            <a:xfrm>
              <a:off x="11643610" y="3356541"/>
              <a:ext cx="2691763" cy="677108"/>
            </a:xfrm>
            <a:prstGeom prst="rect">
              <a:avLst/>
            </a:prstGeom>
            <a:noFill/>
            <a:ln w="9525">
              <a:noFill/>
              <a:miter lim="800000"/>
              <a:headEnd/>
              <a:tailEnd/>
            </a:ln>
          </p:spPr>
          <p:txBody>
            <a:bodyPr wrap="none" lIns="91440" tIns="91440" rIns="91440" bIns="91440">
              <a:spAutoFit/>
            </a:bodyPr>
            <a:lstStyle/>
            <a:p>
              <a:r>
                <a:rPr lang="de-DE" sz="1600" dirty="0" smtClean="0">
                  <a:solidFill>
                    <a:srgbClr val="404040"/>
                  </a:solidFill>
                  <a:latin typeface="Helvetica Neue"/>
                </a:rPr>
                <a:t>Climatological (temperature</a:t>
              </a:r>
              <a:br>
                <a:rPr lang="de-DE" sz="1600" dirty="0" smtClean="0">
                  <a:solidFill>
                    <a:srgbClr val="404040"/>
                  </a:solidFill>
                  <a:latin typeface="Helvetica Neue"/>
                </a:rPr>
              </a:br>
              <a:r>
                <a:rPr lang="de-DE" sz="1600" dirty="0" smtClean="0">
                  <a:solidFill>
                    <a:srgbClr val="404040"/>
                  </a:solidFill>
                  <a:latin typeface="Helvetica Neue"/>
                </a:rPr>
                <a:t>extremes, drought</a:t>
              </a:r>
              <a:r>
                <a:rPr lang="de-DE" sz="1600" dirty="0">
                  <a:solidFill>
                    <a:srgbClr val="404040"/>
                  </a:solidFill>
                  <a:latin typeface="Helvetica Neue"/>
                </a:rPr>
                <a:t>, wildfire)</a:t>
              </a:r>
            </a:p>
          </p:txBody>
        </p:sp>
      </p:grpSp>
      <p:grpSp>
        <p:nvGrpSpPr>
          <p:cNvPr id="7" name="Group 6"/>
          <p:cNvGrpSpPr/>
          <p:nvPr/>
        </p:nvGrpSpPr>
        <p:grpSpPr>
          <a:xfrm>
            <a:off x="11389639" y="3061554"/>
            <a:ext cx="2480863" cy="430887"/>
            <a:chOff x="11389639" y="2389517"/>
            <a:chExt cx="2480863" cy="430887"/>
          </a:xfrm>
        </p:grpSpPr>
        <p:sp>
          <p:nvSpPr>
            <p:cNvPr id="121860" name="Rectangle 6"/>
            <p:cNvSpPr>
              <a:spLocks noChangeArrowheads="1"/>
            </p:cNvSpPr>
            <p:nvPr/>
          </p:nvSpPr>
          <p:spPr bwMode="auto">
            <a:xfrm>
              <a:off x="11389639" y="2527539"/>
              <a:ext cx="264160" cy="182880"/>
            </a:xfrm>
            <a:prstGeom prst="rect">
              <a:avLst/>
            </a:prstGeom>
            <a:solidFill>
              <a:schemeClr val="accent4"/>
            </a:solidFill>
            <a:ln w="9525">
              <a:noFill/>
              <a:miter lim="800000"/>
              <a:headEnd/>
              <a:tailEnd/>
            </a:ln>
          </p:spPr>
          <p:txBody>
            <a:bodyPr wrap="none" lIns="130622" tIns="65311" rIns="130622" bIns="65311" anchor="ctr"/>
            <a:lstStyle/>
            <a:p>
              <a:endParaRPr lang="en-US"/>
            </a:p>
          </p:txBody>
        </p:sp>
        <p:sp>
          <p:nvSpPr>
            <p:cNvPr id="121865" name="Text Box 11"/>
            <p:cNvSpPr txBox="1">
              <a:spLocks noChangeArrowheads="1"/>
            </p:cNvSpPr>
            <p:nvPr/>
          </p:nvSpPr>
          <p:spPr bwMode="auto">
            <a:xfrm>
              <a:off x="11643610" y="2389517"/>
              <a:ext cx="2226892" cy="430887"/>
            </a:xfrm>
            <a:prstGeom prst="rect">
              <a:avLst/>
            </a:prstGeom>
            <a:noFill/>
            <a:ln w="9525">
              <a:noFill/>
              <a:miter lim="800000"/>
              <a:headEnd/>
              <a:tailEnd/>
            </a:ln>
          </p:spPr>
          <p:txBody>
            <a:bodyPr wrap="none" lIns="91440" tIns="91440" rIns="91440" bIns="91440">
              <a:spAutoFit/>
            </a:bodyPr>
            <a:lstStyle/>
            <a:p>
              <a:r>
                <a:rPr lang="de-DE" sz="1600" dirty="0">
                  <a:solidFill>
                    <a:srgbClr val="404040"/>
                  </a:solidFill>
                  <a:latin typeface="Helvetica Neue"/>
                </a:rPr>
                <a:t>Meteorological (storm)</a:t>
              </a:r>
            </a:p>
          </p:txBody>
        </p:sp>
      </p:grpSp>
      <p:grpSp>
        <p:nvGrpSpPr>
          <p:cNvPr id="6" name="Group 5"/>
          <p:cNvGrpSpPr/>
          <p:nvPr/>
        </p:nvGrpSpPr>
        <p:grpSpPr>
          <a:xfrm>
            <a:off x="11389639" y="3421956"/>
            <a:ext cx="2958185" cy="677108"/>
            <a:chOff x="11389639" y="2749919"/>
            <a:chExt cx="2958185" cy="677108"/>
          </a:xfrm>
        </p:grpSpPr>
        <p:sp>
          <p:nvSpPr>
            <p:cNvPr id="121861" name="Rectangle 7"/>
            <p:cNvSpPr>
              <a:spLocks noChangeArrowheads="1"/>
            </p:cNvSpPr>
            <p:nvPr/>
          </p:nvSpPr>
          <p:spPr bwMode="auto">
            <a:xfrm>
              <a:off x="11389639" y="2877900"/>
              <a:ext cx="264160" cy="182880"/>
            </a:xfrm>
            <a:prstGeom prst="rect">
              <a:avLst/>
            </a:prstGeom>
            <a:solidFill>
              <a:schemeClr val="bg2"/>
            </a:solidFill>
            <a:ln w="9525">
              <a:noFill/>
              <a:miter lim="800000"/>
              <a:headEnd/>
              <a:tailEnd/>
            </a:ln>
          </p:spPr>
          <p:txBody>
            <a:bodyPr wrap="none" lIns="130622" tIns="65311" rIns="130622" bIns="65311" anchor="ctr"/>
            <a:lstStyle/>
            <a:p>
              <a:endParaRPr lang="en-US"/>
            </a:p>
          </p:txBody>
        </p:sp>
        <p:sp>
          <p:nvSpPr>
            <p:cNvPr id="121866" name="Text Box 12"/>
            <p:cNvSpPr txBox="1">
              <a:spLocks noChangeArrowheads="1"/>
            </p:cNvSpPr>
            <p:nvPr/>
          </p:nvSpPr>
          <p:spPr bwMode="auto">
            <a:xfrm>
              <a:off x="11643609" y="2749919"/>
              <a:ext cx="2704215" cy="677108"/>
            </a:xfrm>
            <a:prstGeom prst="rect">
              <a:avLst/>
            </a:prstGeom>
            <a:noFill/>
            <a:ln w="9525">
              <a:noFill/>
              <a:miter lim="800000"/>
              <a:headEnd/>
              <a:tailEnd/>
            </a:ln>
          </p:spPr>
          <p:txBody>
            <a:bodyPr wrap="square" lIns="91440" tIns="91440" rIns="91440" bIns="91440">
              <a:spAutoFit/>
            </a:bodyPr>
            <a:lstStyle/>
            <a:p>
              <a:r>
                <a:rPr lang="de-DE" sz="1600" dirty="0" smtClean="0">
                  <a:solidFill>
                    <a:srgbClr val="404040"/>
                  </a:solidFill>
                  <a:latin typeface="Helvetica Neue"/>
                </a:rPr>
                <a:t>Hydrological </a:t>
              </a:r>
              <a:br>
                <a:rPr lang="de-DE" sz="1600" dirty="0" smtClean="0">
                  <a:solidFill>
                    <a:srgbClr val="404040"/>
                  </a:solidFill>
                  <a:latin typeface="Helvetica Neue"/>
                </a:rPr>
              </a:br>
              <a:r>
                <a:rPr lang="de-DE" sz="1600" dirty="0" smtClean="0">
                  <a:solidFill>
                    <a:srgbClr val="404040"/>
                  </a:solidFill>
                  <a:latin typeface="Helvetica Neue"/>
                </a:rPr>
                <a:t>(flood</a:t>
              </a:r>
              <a:r>
                <a:rPr lang="de-DE" sz="1600" dirty="0">
                  <a:solidFill>
                    <a:srgbClr val="404040"/>
                  </a:solidFill>
                  <a:latin typeface="Helvetica Neue"/>
                </a:rPr>
                <a:t>, </a:t>
              </a:r>
              <a:r>
                <a:rPr lang="de-DE" sz="1600" dirty="0" smtClean="0">
                  <a:solidFill>
                    <a:srgbClr val="404040"/>
                  </a:solidFill>
                  <a:latin typeface="Helvetica Neue"/>
                </a:rPr>
                <a:t>mass movement</a:t>
              </a:r>
              <a:r>
                <a:rPr lang="de-DE" sz="1600" dirty="0">
                  <a:solidFill>
                    <a:srgbClr val="404040"/>
                  </a:solidFill>
                  <a:latin typeface="Helvetica Neue"/>
                </a:rPr>
                <a:t>)</a:t>
              </a:r>
            </a:p>
          </p:txBody>
        </p:sp>
      </p:grpSp>
      <p:sp>
        <p:nvSpPr>
          <p:cNvPr id="121867" name="Title 56"/>
          <p:cNvSpPr>
            <a:spLocks noGrp="1"/>
          </p:cNvSpPr>
          <p:nvPr>
            <p:ph type="title"/>
          </p:nvPr>
        </p:nvSpPr>
        <p:spPr>
          <a:xfrm>
            <a:off x="479552" y="457200"/>
            <a:ext cx="13541247" cy="1138773"/>
          </a:xfrm>
        </p:spPr>
        <p:txBody>
          <a:bodyPr/>
          <a:lstStyle/>
          <a:p>
            <a:r>
              <a:rPr lang="en-US" dirty="0"/>
              <a:t>Natural Disasters </a:t>
            </a:r>
            <a:r>
              <a:rPr lang="en-US" dirty="0" smtClean="0"/>
              <a:t>Worldwide, 1980 </a:t>
            </a:r>
            <a:r>
              <a:rPr lang="en-US" dirty="0"/>
              <a:t>– 2013</a:t>
            </a:r>
            <a:r>
              <a:rPr lang="en-US" dirty="0" smtClean="0"/>
              <a:t>*</a:t>
            </a:r>
            <a:r>
              <a:rPr lang="en-US" dirty="0"/>
              <a:t/>
            </a:r>
            <a:br>
              <a:rPr lang="en-US" dirty="0"/>
            </a:br>
            <a:endParaRPr lang="en-US" dirty="0" smtClean="0"/>
          </a:p>
        </p:txBody>
      </p:sp>
      <p:grpSp>
        <p:nvGrpSpPr>
          <p:cNvPr id="4" name="Group 3"/>
          <p:cNvGrpSpPr/>
          <p:nvPr/>
        </p:nvGrpSpPr>
        <p:grpSpPr>
          <a:xfrm>
            <a:off x="11418543" y="4785469"/>
            <a:ext cx="731520" cy="1547491"/>
            <a:chOff x="13776960" y="5027296"/>
            <a:chExt cx="731520" cy="1547491"/>
          </a:xfrm>
        </p:grpSpPr>
        <p:sp>
          <p:nvSpPr>
            <p:cNvPr id="121872" name="Textfeld 41"/>
            <p:cNvSpPr txBox="1">
              <a:spLocks noChangeArrowheads="1"/>
            </p:cNvSpPr>
            <p:nvPr/>
          </p:nvSpPr>
          <p:spPr bwMode="auto">
            <a:xfrm>
              <a:off x="13776960" y="5027296"/>
              <a:ext cx="731520" cy="347341"/>
            </a:xfrm>
            <a:prstGeom prst="rect">
              <a:avLst/>
            </a:prstGeom>
            <a:solidFill>
              <a:schemeClr val="accent3"/>
            </a:solidFill>
            <a:ln w="9525">
              <a:noFill/>
              <a:miter lim="800000"/>
              <a:headEnd/>
              <a:tailEnd/>
            </a:ln>
          </p:spPr>
          <p:txBody>
            <a:bodyPr lIns="130622" tIns="65311" rIns="130622" bIns="65311">
              <a:spAutoFit/>
            </a:bodyPr>
            <a:lstStyle/>
            <a:p>
              <a:pPr algn="ctr"/>
              <a:r>
                <a:rPr lang="de-DE" sz="1400" b="1" dirty="0">
                  <a:solidFill>
                    <a:schemeClr val="bg1"/>
                  </a:solidFill>
                </a:rPr>
                <a:t>41</a:t>
              </a:r>
            </a:p>
          </p:txBody>
        </p:sp>
        <p:sp>
          <p:nvSpPr>
            <p:cNvPr id="20" name="Textfeld 40"/>
            <p:cNvSpPr txBox="1"/>
            <p:nvPr/>
          </p:nvSpPr>
          <p:spPr>
            <a:xfrm>
              <a:off x="13776960" y="5427346"/>
              <a:ext cx="731520" cy="347341"/>
            </a:xfrm>
            <a:prstGeom prst="rect">
              <a:avLst/>
            </a:prstGeom>
            <a:solidFill>
              <a:schemeClr val="bg2"/>
            </a:solidFill>
            <a:effectLst/>
          </p:spPr>
          <p:txBody>
            <a:bodyPr lIns="130622" tIns="65311" rIns="130622" bIns="65311">
              <a:spAutoFit/>
            </a:bodyPr>
            <a:lstStyle/>
            <a:p>
              <a:pPr algn="ctr">
                <a:defRPr/>
              </a:pPr>
              <a:r>
                <a:rPr lang="de-DE" sz="1400" b="1" dirty="0">
                  <a:solidFill>
                    <a:schemeClr val="bg1"/>
                  </a:solidFill>
                </a:rPr>
                <a:t>19</a:t>
              </a:r>
            </a:p>
          </p:txBody>
        </p:sp>
        <p:sp>
          <p:nvSpPr>
            <p:cNvPr id="22" name="Textfeld 39"/>
            <p:cNvSpPr txBox="1"/>
            <p:nvPr/>
          </p:nvSpPr>
          <p:spPr>
            <a:xfrm>
              <a:off x="13776960" y="5827396"/>
              <a:ext cx="731520" cy="347341"/>
            </a:xfrm>
            <a:prstGeom prst="rect">
              <a:avLst/>
            </a:prstGeom>
            <a:solidFill>
              <a:schemeClr val="accent4"/>
            </a:solidFill>
            <a:ln>
              <a:solidFill>
                <a:srgbClr val="92D050"/>
              </a:solidFill>
            </a:ln>
            <a:effectLst/>
          </p:spPr>
          <p:txBody>
            <a:bodyPr lIns="130622" tIns="65311" rIns="130622" bIns="65311">
              <a:spAutoFit/>
            </a:bodyPr>
            <a:lstStyle/>
            <a:p>
              <a:pPr algn="ctr">
                <a:defRPr/>
              </a:pPr>
              <a:r>
                <a:rPr lang="de-DE" sz="1400" b="1" dirty="0">
                  <a:solidFill>
                    <a:schemeClr val="bg1"/>
                  </a:solidFill>
                </a:rPr>
                <a:t>121</a:t>
              </a:r>
            </a:p>
          </p:txBody>
        </p:sp>
        <p:sp>
          <p:nvSpPr>
            <p:cNvPr id="121875" name="Textfeld 24"/>
            <p:cNvSpPr txBox="1">
              <a:spLocks noChangeArrowheads="1"/>
            </p:cNvSpPr>
            <p:nvPr/>
          </p:nvSpPr>
          <p:spPr bwMode="auto">
            <a:xfrm>
              <a:off x="13776960" y="6227446"/>
              <a:ext cx="731520" cy="347341"/>
            </a:xfrm>
            <a:prstGeom prst="rect">
              <a:avLst/>
            </a:prstGeom>
            <a:solidFill>
              <a:srgbClr val="C00000"/>
            </a:solidFill>
            <a:ln w="9525">
              <a:noFill/>
              <a:miter lim="800000"/>
              <a:headEnd/>
              <a:tailEnd/>
            </a:ln>
          </p:spPr>
          <p:txBody>
            <a:bodyPr lIns="130622" tIns="65311" rIns="130622" bIns="65311">
              <a:spAutoFit/>
            </a:bodyPr>
            <a:lstStyle/>
            <a:p>
              <a:pPr algn="ctr"/>
              <a:r>
                <a:rPr lang="de-DE" sz="1400" b="1" dirty="0">
                  <a:solidFill>
                    <a:schemeClr val="bg1"/>
                  </a:solidFill>
                </a:rPr>
                <a:t>3</a:t>
              </a:r>
            </a:p>
          </p:txBody>
        </p:sp>
      </p:grpSp>
      <p:sp>
        <p:nvSpPr>
          <p:cNvPr id="23" name="AutoShape 7"/>
          <p:cNvSpPr>
            <a:spLocks noChangeArrowheads="1"/>
          </p:cNvSpPr>
          <p:nvPr/>
        </p:nvSpPr>
        <p:spPr bwMode="blackWhite">
          <a:xfrm>
            <a:off x="3200400" y="1830290"/>
            <a:ext cx="6665495" cy="1357295"/>
          </a:xfrm>
          <a:prstGeom prst="wedgeRectCallout">
            <a:avLst>
              <a:gd name="adj1" fmla="val 69689"/>
              <a:gd name="adj2" fmla="val 161548"/>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lnSpc>
                <a:spcPct val="90000"/>
              </a:lnSpc>
              <a:spcBef>
                <a:spcPts val="1200"/>
              </a:spcBef>
              <a:buClr>
                <a:schemeClr val="bg1"/>
              </a:buClr>
              <a:buFont typeface="Wingdings" pitchFamily="2" charset="2"/>
              <a:buNone/>
            </a:pPr>
            <a:r>
              <a:rPr lang="en-US" b="1" dirty="0" smtClean="0">
                <a:solidFill>
                  <a:schemeClr val="bg1"/>
                </a:solidFill>
                <a:latin typeface="Helvetica Neue"/>
              </a:rPr>
              <a:t>There were 460 natural disaster events globally in the first half of 2013 and 905 for full-year 2012</a:t>
            </a:r>
            <a:endParaRPr lang="en-US" b="1" dirty="0">
              <a:solidFill>
                <a:schemeClr val="bg1"/>
              </a:solidFill>
              <a:latin typeface="Helvetica Neue"/>
            </a:endParaRPr>
          </a:p>
        </p:txBody>
      </p:sp>
      <p:sp>
        <p:nvSpPr>
          <p:cNvPr id="24" name="TextBox 23"/>
          <p:cNvSpPr txBox="1"/>
          <p:nvPr/>
        </p:nvSpPr>
        <p:spPr>
          <a:xfrm>
            <a:off x="478973" y="1069912"/>
            <a:ext cx="3260829" cy="507831"/>
          </a:xfrm>
          <a:prstGeom prst="rect">
            <a:avLst/>
          </a:prstGeom>
          <a:noFill/>
        </p:spPr>
        <p:txBody>
          <a:bodyPr wrap="none" rtlCol="0">
            <a:spAutoFit/>
          </a:bodyPr>
          <a:lstStyle/>
          <a:p>
            <a:pPr>
              <a:lnSpc>
                <a:spcPct val="90000"/>
              </a:lnSpc>
              <a:spcBef>
                <a:spcPct val="20000"/>
              </a:spcBef>
            </a:pPr>
            <a:r>
              <a:rPr lang="en-US" sz="3000" i="1" dirty="0">
                <a:solidFill>
                  <a:srgbClr val="0092D2"/>
                </a:solidFill>
                <a:latin typeface="Helvetica Neue"/>
              </a:rPr>
              <a:t>Number of </a:t>
            </a:r>
            <a:r>
              <a:rPr lang="en-US" sz="3000" i="1" dirty="0" smtClean="0">
                <a:solidFill>
                  <a:srgbClr val="0092D2"/>
                </a:solidFill>
                <a:latin typeface="Helvetica Neue"/>
              </a:rPr>
              <a:t>Events</a:t>
            </a:r>
            <a:endParaRPr lang="en-US" sz="3000" i="1" dirty="0">
              <a:solidFill>
                <a:srgbClr val="0092D2"/>
              </a:solidFill>
              <a:latin typeface="Helvetica Neue"/>
            </a:endParaRPr>
          </a:p>
        </p:txBody>
      </p:sp>
      <p:sp>
        <p:nvSpPr>
          <p:cNvPr id="29" name="TextBox 28"/>
          <p:cNvSpPr txBox="1"/>
          <p:nvPr/>
        </p:nvSpPr>
        <p:spPr>
          <a:xfrm>
            <a:off x="496021" y="6688561"/>
            <a:ext cx="2188869" cy="461665"/>
          </a:xfrm>
          <a:prstGeom prst="rect">
            <a:avLst/>
          </a:prstGeom>
          <a:noFill/>
        </p:spPr>
        <p:txBody>
          <a:bodyPr wrap="none" rtlCol="0" anchor="b" anchorCtr="0">
            <a:spAutoFit/>
          </a:bodyPr>
          <a:lstStyle/>
          <a:p>
            <a:pPr>
              <a:defRPr/>
            </a:pPr>
            <a:endParaRPr lang="en-US" sz="1200" dirty="0">
              <a:solidFill>
                <a:srgbClr val="404040"/>
              </a:solidFill>
              <a:latin typeface="Helvetica Neue"/>
            </a:endParaRPr>
          </a:p>
          <a:p>
            <a:pPr>
              <a:defRPr/>
            </a:pPr>
            <a:r>
              <a:rPr lang="en-US" sz="1200" dirty="0">
                <a:solidFill>
                  <a:srgbClr val="404040"/>
                </a:solidFill>
                <a:latin typeface="Helvetica Neue"/>
              </a:rPr>
              <a:t>Source: MR </a:t>
            </a:r>
            <a:r>
              <a:rPr lang="en-US" sz="1200" dirty="0" err="1">
                <a:solidFill>
                  <a:srgbClr val="404040"/>
                </a:solidFill>
                <a:latin typeface="Helvetica Neue"/>
              </a:rPr>
              <a:t>NatCatSERVICE</a:t>
            </a:r>
            <a:endParaRPr lang="en-US" sz="1200" dirty="0">
              <a:solidFill>
                <a:srgbClr val="404040"/>
              </a:solidFill>
              <a:latin typeface="Helvetica Neue"/>
            </a:endParaRPr>
          </a:p>
        </p:txBody>
      </p:sp>
    </p:spTree>
    <p:extLst>
      <p:ext uri="{BB962C8B-B14F-4D97-AF65-F5344CB8AC3E}">
        <p14:creationId xmlns="" xmlns:p14="http://schemas.microsoft.com/office/powerpoint/2010/main" val="2040103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95934" y="145219"/>
            <a:ext cx="12663693" cy="1323439"/>
          </a:xfrm>
        </p:spPr>
        <p:txBody>
          <a:bodyPr/>
          <a:lstStyle/>
          <a:p>
            <a:pPr eaLnBrk="1" hangingPunct="1">
              <a:defRPr/>
            </a:pPr>
            <a:r>
              <a:rPr lang="de-DE" sz="4000" dirty="0">
                <a:solidFill>
                  <a:srgbClr val="28688C"/>
                </a:solidFill>
                <a:latin typeface="Arial"/>
                <a:ea typeface="Arial Unicode MS"/>
                <a:cs typeface="Arial"/>
              </a:rPr>
              <a:t>Losses Due to Natural Disasters Worldwide, 1980–2013* </a:t>
            </a:r>
            <a:r>
              <a:rPr lang="de-DE" dirty="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13464541" y="7843523"/>
            <a:ext cx="1097280" cy="347341"/>
          </a:xfrm>
          <a:prstGeom prst="rect">
            <a:avLst/>
          </a:prstGeom>
          <a:noFill/>
        </p:spPr>
        <p:txBody>
          <a:bodyPr lIns="130622" tIns="65311" rIns="130622" bIns="65311" anchor="ctr">
            <a:spAutoFit/>
          </a:bodyPr>
          <a:lstStyle/>
          <a:p>
            <a:pPr algn="r">
              <a:defRPr/>
            </a:pPr>
            <a:fld id="{F5633247-1482-4DC6-B438-F0612B2BF3C0}" type="slidenum">
              <a:rPr lang="en-US" sz="1400">
                <a:solidFill>
                  <a:schemeClr val="accent4">
                    <a:lumMod val="75000"/>
                  </a:schemeClr>
                </a:solidFill>
              </a:rPr>
              <a:pPr algn="r">
                <a:defRPr/>
              </a:pPr>
              <a:t>18</a:t>
            </a:fld>
            <a:endParaRPr lang="en-US" sz="1400" dirty="0">
              <a:solidFill>
                <a:schemeClr val="accent4">
                  <a:lumMod val="75000"/>
                </a:schemeClr>
              </a:solidFill>
            </a:endParaRPr>
          </a:p>
        </p:txBody>
      </p:sp>
      <p:grpSp>
        <p:nvGrpSpPr>
          <p:cNvPr id="2" name="Gruppieren 18"/>
          <p:cNvGrpSpPr>
            <a:grpSpLocks/>
          </p:cNvGrpSpPr>
          <p:nvPr/>
        </p:nvGrpSpPr>
        <p:grpSpPr bwMode="auto">
          <a:xfrm>
            <a:off x="2693794" y="7506914"/>
            <a:ext cx="8457398" cy="574593"/>
            <a:chOff x="2021059" y="5197108"/>
            <a:chExt cx="3834058" cy="481662"/>
          </a:xfrm>
        </p:grpSpPr>
        <p:sp>
          <p:nvSpPr>
            <p:cNvPr id="106507" name="Textfeld 25"/>
            <p:cNvSpPr txBox="1">
              <a:spLocks noChangeArrowheads="1"/>
            </p:cNvSpPr>
            <p:nvPr/>
          </p:nvSpPr>
          <p:spPr bwMode="auto">
            <a:xfrm>
              <a:off x="2120552" y="5218343"/>
              <a:ext cx="1111999" cy="257999"/>
            </a:xfrm>
            <a:prstGeom prst="rect">
              <a:avLst/>
            </a:prstGeom>
            <a:noFill/>
            <a:ln w="9525">
              <a:noFill/>
              <a:miter lim="800000"/>
              <a:headEnd/>
              <a:tailEnd/>
            </a:ln>
          </p:spPr>
          <p:txBody>
            <a:bodyPr wrap="none">
              <a:spAutoFit/>
            </a:bodyPr>
            <a:lstStyle/>
            <a:p>
              <a:r>
                <a:rPr lang="de-DE" sz="1400" dirty="0"/>
                <a:t>Overall losses (in 2012 values)  </a:t>
              </a:r>
            </a:p>
          </p:txBody>
        </p:sp>
        <p:sp>
          <p:nvSpPr>
            <p:cNvPr id="106508" name="Textfeld 26"/>
            <p:cNvSpPr txBox="1">
              <a:spLocks noChangeArrowheads="1"/>
            </p:cNvSpPr>
            <p:nvPr/>
          </p:nvSpPr>
          <p:spPr bwMode="auto">
            <a:xfrm>
              <a:off x="4728671" y="5197108"/>
              <a:ext cx="1126446" cy="257999"/>
            </a:xfrm>
            <a:prstGeom prst="rect">
              <a:avLst/>
            </a:prstGeom>
            <a:noFill/>
            <a:ln w="9525">
              <a:noFill/>
              <a:miter lim="800000"/>
              <a:headEnd/>
              <a:tailEnd/>
            </a:ln>
          </p:spPr>
          <p:txBody>
            <a:bodyPr wrap="none">
              <a:spAutoFit/>
            </a:bodyPr>
            <a:lstStyle/>
            <a:p>
              <a:r>
                <a:rPr lang="de-DE" sz="1400" dirty="0"/>
                <a:t>Insured losses (in 2012 values)  </a:t>
              </a:r>
            </a:p>
          </p:txBody>
        </p:sp>
        <p:sp>
          <p:nvSpPr>
            <p:cNvPr id="106509" name="Rechteck 30"/>
            <p:cNvSpPr>
              <a:spLocks noChangeArrowheads="1"/>
            </p:cNvSpPr>
            <p:nvPr/>
          </p:nvSpPr>
          <p:spPr bwMode="auto">
            <a:xfrm>
              <a:off x="2021059" y="5265972"/>
              <a:ext cx="84879" cy="412798"/>
            </a:xfrm>
            <a:prstGeom prst="rect">
              <a:avLst/>
            </a:prstGeom>
            <a:solidFill>
              <a:srgbClr val="92D050"/>
            </a:solidFill>
            <a:ln w="9525" algn="ctr">
              <a:noFill/>
              <a:round/>
              <a:headEnd/>
              <a:tailEnd/>
            </a:ln>
          </p:spPr>
          <p:txBody>
            <a:bodyPr wrap="none">
              <a:spAutoFit/>
            </a:bodyPr>
            <a:lstStyle/>
            <a:p>
              <a:pPr marL="380981" indent="-378714"/>
              <a:endParaRPr lang="de-DE"/>
            </a:p>
          </p:txBody>
        </p:sp>
        <p:sp>
          <p:nvSpPr>
            <p:cNvPr id="106510" name="Rechteck 31"/>
            <p:cNvSpPr>
              <a:spLocks noChangeArrowheads="1"/>
            </p:cNvSpPr>
            <p:nvPr/>
          </p:nvSpPr>
          <p:spPr bwMode="auto">
            <a:xfrm>
              <a:off x="4609400" y="5265958"/>
              <a:ext cx="99493" cy="412798"/>
            </a:xfrm>
            <a:prstGeom prst="rect">
              <a:avLst/>
            </a:prstGeom>
            <a:solidFill>
              <a:srgbClr val="002060"/>
            </a:solidFill>
            <a:ln w="9525" algn="ctr">
              <a:noFill/>
              <a:round/>
              <a:headEnd/>
              <a:tailEnd/>
            </a:ln>
          </p:spPr>
          <p:txBody>
            <a:bodyPr>
              <a:spAutoFit/>
            </a:bodyPr>
            <a:lstStyle/>
            <a:p>
              <a:pPr marL="380981" indent="-378714"/>
              <a:endParaRPr lang="de-DE"/>
            </a:p>
          </p:txBody>
        </p:sp>
      </p:grpSp>
      <p:sp>
        <p:nvSpPr>
          <p:cNvPr id="17" name="Rectangle 3"/>
          <p:cNvSpPr>
            <a:spLocks noChangeArrowheads="1"/>
          </p:cNvSpPr>
          <p:nvPr/>
        </p:nvSpPr>
        <p:spPr bwMode="auto">
          <a:xfrm>
            <a:off x="63501" y="7510922"/>
            <a:ext cx="4632960" cy="778228"/>
          </a:xfrm>
          <a:prstGeom prst="rect">
            <a:avLst/>
          </a:prstGeom>
          <a:noFill/>
          <a:ln w="9525" algn="ctr">
            <a:noFill/>
            <a:miter lim="800000"/>
            <a:headEnd/>
            <a:tailEnd/>
          </a:ln>
        </p:spPr>
        <p:txBody>
          <a:bodyPr lIns="130622" tIns="65311" rIns="130622" bIns="65311" anchor="ctr">
            <a:spAutoFit/>
          </a:bodyPr>
          <a:lstStyle/>
          <a:p>
            <a:pPr>
              <a:defRPr/>
            </a:pPr>
            <a:endParaRPr lang="en-US" sz="1400" dirty="0">
              <a:solidFill>
                <a:schemeClr val="accent4">
                  <a:lumMod val="75000"/>
                </a:schemeClr>
              </a:solidFill>
            </a:endParaRPr>
          </a:p>
          <a:p>
            <a:pPr>
              <a:defRPr/>
            </a:pPr>
            <a:r>
              <a:rPr lang="en-US" sz="1400" dirty="0">
                <a:solidFill>
                  <a:schemeClr val="accent4">
                    <a:lumMod val="75000"/>
                  </a:schemeClr>
                </a:solidFill>
              </a:rPr>
              <a:t>*Through June 30, 2013.</a:t>
            </a:r>
          </a:p>
          <a:p>
            <a:pPr>
              <a:defRPr/>
            </a:pPr>
            <a:r>
              <a:rPr lang="en-US" sz="1400" dirty="0">
                <a:solidFill>
                  <a:schemeClr val="accent4">
                    <a:lumMod val="75000"/>
                  </a:schemeClr>
                </a:solidFill>
              </a:rPr>
              <a:t>Source: MR </a:t>
            </a:r>
            <a:r>
              <a:rPr lang="en-US" sz="1400" dirty="0" err="1">
                <a:solidFill>
                  <a:schemeClr val="accent4">
                    <a:lumMod val="75000"/>
                  </a:schemeClr>
                </a:solidFill>
              </a:rPr>
              <a:t>NatCat</a:t>
            </a:r>
            <a:r>
              <a:rPr lang="en-US" sz="1400" i="1" dirty="0" err="1">
                <a:solidFill>
                  <a:schemeClr val="accent4">
                    <a:lumMod val="75000"/>
                  </a:schemeClr>
                </a:solidFill>
              </a:rPr>
              <a:t>SERVICE</a:t>
            </a:r>
            <a:endParaRPr lang="en-US" sz="1400" dirty="0">
              <a:solidFill>
                <a:schemeClr val="accent4">
                  <a:lumMod val="75000"/>
                </a:schemeClr>
              </a:solidFill>
            </a:endParaRPr>
          </a:p>
        </p:txBody>
      </p:sp>
      <p:sp>
        <p:nvSpPr>
          <p:cNvPr id="16" name="Rectangle 3"/>
          <p:cNvSpPr>
            <a:spLocks noChangeArrowheads="1"/>
          </p:cNvSpPr>
          <p:nvPr/>
        </p:nvSpPr>
        <p:spPr bwMode="black">
          <a:xfrm>
            <a:off x="556261" y="1638300"/>
            <a:ext cx="13655040" cy="318549"/>
          </a:xfrm>
          <a:prstGeom prst="rect">
            <a:avLst/>
          </a:prstGeom>
          <a:noFill/>
          <a:ln w="9525" algn="ctr">
            <a:noFill/>
            <a:miter lim="800000"/>
            <a:headEnd/>
            <a:tailEnd/>
          </a:ln>
        </p:spPr>
        <p:txBody>
          <a:bodyPr lIns="0" tIns="0" rIns="0" bIns="0">
            <a:spAutoFit/>
          </a:bodyPr>
          <a:lstStyle/>
          <a:p>
            <a:pPr defTabSz="163278" eaLnBrk="0" fontAlgn="base" hangingPunct="0">
              <a:lnSpc>
                <a:spcPct val="90000"/>
              </a:lnSpc>
              <a:spcBef>
                <a:spcPct val="20000"/>
              </a:spcBef>
              <a:spcAft>
                <a:spcPct val="0"/>
              </a:spcAft>
            </a:pPr>
            <a:r>
              <a:rPr lang="en-US" sz="2300" b="1" dirty="0">
                <a:solidFill>
                  <a:srgbClr val="225A7A"/>
                </a:solidFill>
                <a:latin typeface="Arial" charset="0"/>
                <a:cs typeface="Arial" charset="0"/>
              </a:rPr>
              <a:t>(2012 Dollars, $ Billions)</a:t>
            </a:r>
          </a:p>
        </p:txBody>
      </p:sp>
      <p:sp>
        <p:nvSpPr>
          <p:cNvPr id="23" name="Rectangle 3"/>
          <p:cNvSpPr>
            <a:spLocks noChangeArrowheads="1"/>
          </p:cNvSpPr>
          <p:nvPr/>
        </p:nvSpPr>
        <p:spPr bwMode="black">
          <a:xfrm>
            <a:off x="800101" y="1335505"/>
            <a:ext cx="13655040" cy="401648"/>
          </a:xfrm>
          <a:prstGeom prst="rect">
            <a:avLst/>
          </a:prstGeom>
          <a:noFill/>
          <a:ln w="9525" algn="ctr">
            <a:noFill/>
            <a:miter lim="800000"/>
            <a:headEnd/>
            <a:tailEnd/>
          </a:ln>
        </p:spPr>
        <p:txBody>
          <a:bodyPr lIns="0" tIns="0" rIns="0" bIns="0">
            <a:spAutoFit/>
          </a:bodyPr>
          <a:lstStyle/>
          <a:p>
            <a:pPr algn="ctr" defTabSz="163278" eaLnBrk="0" fontAlgn="base" hangingPunct="0">
              <a:lnSpc>
                <a:spcPct val="90000"/>
              </a:lnSpc>
              <a:spcBef>
                <a:spcPct val="20000"/>
              </a:spcBef>
              <a:spcAft>
                <a:spcPct val="0"/>
              </a:spcAft>
            </a:pPr>
            <a:r>
              <a:rPr lang="en-US" sz="2900" b="1" dirty="0">
                <a:solidFill>
                  <a:srgbClr val="225A7A"/>
                </a:solidFill>
                <a:latin typeface="Arial" charset="0"/>
                <a:cs typeface="Arial" charset="0"/>
              </a:rPr>
              <a:t>(Overall and </a:t>
            </a:r>
            <a:r>
              <a:rPr lang="en-US" sz="2900" b="1" dirty="0">
                <a:solidFill>
                  <a:srgbClr val="225A7A"/>
                </a:solidFill>
              </a:rPr>
              <a:t>Insured Losses)</a:t>
            </a:r>
            <a:endParaRPr lang="en-US" sz="2900" b="1" dirty="0">
              <a:solidFill>
                <a:srgbClr val="225A7A"/>
              </a:solidFill>
              <a:latin typeface="Arial" charset="0"/>
              <a:cs typeface="Arial" charset="0"/>
            </a:endParaRPr>
          </a:p>
        </p:txBody>
      </p:sp>
      <p:pic>
        <p:nvPicPr>
          <p:cNvPr id="22" name="Picture 3"/>
          <p:cNvPicPr>
            <a:picLocks noChangeAspect="1" noChangeArrowheads="1"/>
          </p:cNvPicPr>
          <p:nvPr/>
        </p:nvPicPr>
        <p:blipFill>
          <a:blip r:embed="rId2" cstate="email"/>
          <a:srcRect/>
          <a:stretch>
            <a:fillRect/>
          </a:stretch>
        </p:blipFill>
        <p:spPr bwMode="auto">
          <a:xfrm>
            <a:off x="229116" y="1632614"/>
            <a:ext cx="14401285" cy="5852160"/>
          </a:xfrm>
          <a:prstGeom prst="rect">
            <a:avLst/>
          </a:prstGeom>
          <a:noFill/>
          <a:ln w="9525">
            <a:noFill/>
            <a:miter lim="800000"/>
            <a:headEnd/>
            <a:tailEnd/>
          </a:ln>
          <a:effectLst/>
        </p:spPr>
      </p:pic>
      <p:sp>
        <p:nvSpPr>
          <p:cNvPr id="26" name="AutoShape 7"/>
          <p:cNvSpPr>
            <a:spLocks noChangeArrowheads="1"/>
          </p:cNvSpPr>
          <p:nvPr/>
        </p:nvSpPr>
        <p:spPr bwMode="blackWhite">
          <a:xfrm>
            <a:off x="8990615" y="1655207"/>
            <a:ext cx="3507587" cy="1548766"/>
          </a:xfrm>
          <a:prstGeom prst="wedgeRectCallout">
            <a:avLst>
              <a:gd name="adj1" fmla="val 74001"/>
              <a:gd name="adj2" fmla="val 628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lIns="130622" tIns="130622" rIns="130622" bIns="130622"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
        <p:nvSpPr>
          <p:cNvPr id="27" name="AutoShape 7"/>
          <p:cNvSpPr>
            <a:spLocks noChangeArrowheads="1"/>
          </p:cNvSpPr>
          <p:nvPr/>
        </p:nvSpPr>
        <p:spPr bwMode="blackWhite">
          <a:xfrm>
            <a:off x="1935375" y="3610405"/>
            <a:ext cx="4154067" cy="1716713"/>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lIns="130622" tIns="130622" rIns="130622" bIns="130622"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28" name="AutoShape 7"/>
          <p:cNvSpPr>
            <a:spLocks noChangeArrowheads="1"/>
          </p:cNvSpPr>
          <p:nvPr/>
        </p:nvSpPr>
        <p:spPr bwMode="blackWhite">
          <a:xfrm>
            <a:off x="7653427" y="3413214"/>
            <a:ext cx="4145283" cy="1548766"/>
          </a:xfrm>
          <a:prstGeom prst="wedgeRectCallout">
            <a:avLst>
              <a:gd name="adj1" fmla="val 103189"/>
              <a:gd name="adj2" fmla="val 146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lIns="130622" tIns="130622" rIns="130622" bIns="130622"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1</a:t>
            </a:r>
            <a:r>
              <a:rPr lang="en-US" b="1" u="sng" baseline="30000" dirty="0" smtClean="0">
                <a:solidFill>
                  <a:srgbClr val="FFFFFF"/>
                </a:solidFill>
                <a:latin typeface="Arial" pitchFamily="34" charset="0"/>
                <a:cs typeface="Arial" pitchFamily="34" charset="0"/>
              </a:rPr>
              <a:t>st</a:t>
            </a:r>
            <a:r>
              <a:rPr lang="en-US" b="1" u="sng" dirty="0" smtClean="0">
                <a:solidFill>
                  <a:srgbClr val="FFFFFF"/>
                </a:solidFill>
                <a:latin typeface="Arial" pitchFamily="34" charset="0"/>
                <a:cs typeface="Arial" pitchFamily="34" charset="0"/>
              </a:rPr>
              <a:t> Half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$45B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$13B</a:t>
            </a:r>
            <a:endParaRPr lang="en-US" b="1" dirty="0">
              <a:solidFill>
                <a:srgbClr val="FFFFFF"/>
              </a:solidFill>
              <a:latin typeface="Arial" pitchFamily="34" charset="0"/>
              <a:cs typeface="Arial" pitchFamily="34" charset="0"/>
            </a:endParaRPr>
          </a:p>
        </p:txBody>
      </p:sp>
      <p:sp>
        <p:nvSpPr>
          <p:cNvPr id="29" name="Rechteck 17"/>
          <p:cNvSpPr/>
          <p:nvPr/>
        </p:nvSpPr>
        <p:spPr>
          <a:xfrm>
            <a:off x="14171034" y="6400543"/>
            <a:ext cx="144000" cy="475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de-DE"/>
          </a:p>
        </p:txBody>
      </p:sp>
      <p:sp>
        <p:nvSpPr>
          <p:cNvPr id="30" name="Rechteck 18"/>
          <p:cNvSpPr/>
          <p:nvPr/>
        </p:nvSpPr>
        <p:spPr>
          <a:xfrm>
            <a:off x="14171034" y="6887731"/>
            <a:ext cx="144000" cy="12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de-DE"/>
          </a:p>
        </p:txBody>
      </p:sp>
    </p:spTree>
    <p:extLst>
      <p:ext uri="{BB962C8B-B14F-4D97-AF65-F5344CB8AC3E}">
        <p14:creationId xmlns="" xmlns:p14="http://schemas.microsoft.com/office/powerpoint/2010/main" val="890232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5"/>
          <p:cNvPicPr preferRelativeResize="0">
            <a:picLocks noChangeAspect="1" noChangeArrowheads="1"/>
          </p:cNvPicPr>
          <p:nvPr/>
        </p:nvPicPr>
        <p:blipFill>
          <a:blip r:embed="rId3" cstate="email"/>
          <a:stretch>
            <a:fillRect/>
          </a:stretch>
        </p:blipFill>
        <p:spPr bwMode="auto">
          <a:xfrm>
            <a:off x="603849" y="899290"/>
            <a:ext cx="2090094" cy="584401"/>
          </a:xfrm>
          <a:prstGeom prst="rect">
            <a:avLst/>
          </a:prstGeom>
          <a:noFill/>
          <a:ln w="9525">
            <a:noFill/>
            <a:miter lim="800000"/>
            <a:headEnd/>
            <a:tailEnd/>
          </a:ln>
        </p:spPr>
      </p:pic>
      <p:sp>
        <p:nvSpPr>
          <p:cNvPr id="4" name="Title 3"/>
          <p:cNvSpPr>
            <a:spLocks noGrp="1"/>
          </p:cNvSpPr>
          <p:nvPr>
            <p:ph type="ctrTitle"/>
          </p:nvPr>
        </p:nvSpPr>
        <p:spPr/>
        <p:txBody>
          <a:bodyPr/>
          <a:lstStyle/>
          <a:p>
            <a:r>
              <a:rPr lang="en-US" smtClean="0"/>
              <a:t>Outlook for 2013 Hurricane Season: </a:t>
            </a:r>
            <a:br>
              <a:rPr lang="en-US" smtClean="0"/>
            </a:br>
            <a:r>
              <a:rPr lang="en-US" smtClean="0"/>
              <a:t>Above Average Activity Expected</a:t>
            </a:r>
            <a:endParaRPr lang="en-US" dirty="0"/>
          </a:p>
        </p:txBody>
      </p:sp>
      <p:sp>
        <p:nvSpPr>
          <p:cNvPr id="5" name="Subtitle 4"/>
          <p:cNvSpPr>
            <a:spLocks noGrp="1"/>
          </p:cNvSpPr>
          <p:nvPr>
            <p:ph type="subTitle" idx="1"/>
          </p:nvPr>
        </p:nvSpPr>
        <p:spPr/>
        <p:txBody>
          <a:bodyPr/>
          <a:lstStyle/>
          <a:p>
            <a:r>
              <a:rPr lang="en-US" smtClean="0"/>
              <a:t>Hurricanes and Tropical Storms Drive Some of the Largest Losses Utilities Experience Each Year</a:t>
            </a:r>
            <a:endParaRPr lang="en-US" dirty="0"/>
          </a:p>
        </p:txBody>
      </p:sp>
    </p:spTree>
    <p:extLst>
      <p:ext uri="{BB962C8B-B14F-4D97-AF65-F5344CB8AC3E}">
        <p14:creationId xmlns="" xmlns:p14="http://schemas.microsoft.com/office/powerpoint/2010/main" val="1234162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5"/>
          <p:cNvPicPr preferRelativeResize="0">
            <a:picLocks noChangeAspect="1" noChangeArrowheads="1"/>
          </p:cNvPicPr>
          <p:nvPr/>
        </p:nvPicPr>
        <p:blipFill>
          <a:blip r:embed="rId3" cstate="email"/>
          <a:stretch>
            <a:fillRect/>
          </a:stretch>
        </p:blipFill>
        <p:spPr bwMode="auto">
          <a:xfrm>
            <a:off x="603849" y="899290"/>
            <a:ext cx="2090094" cy="584401"/>
          </a:xfrm>
          <a:prstGeom prst="rect">
            <a:avLst/>
          </a:prstGeom>
          <a:noFill/>
          <a:ln w="9525">
            <a:noFill/>
            <a:miter lim="800000"/>
            <a:headEnd/>
            <a:tailEnd/>
          </a:ln>
        </p:spPr>
      </p:pic>
      <p:sp>
        <p:nvSpPr>
          <p:cNvPr id="4" name="Title 3"/>
          <p:cNvSpPr>
            <a:spLocks noGrp="1"/>
          </p:cNvSpPr>
          <p:nvPr>
            <p:ph type="ctrTitle"/>
          </p:nvPr>
        </p:nvSpPr>
        <p:spPr/>
        <p:txBody>
          <a:bodyPr/>
          <a:lstStyle/>
          <a:p>
            <a:r>
              <a:rPr lang="en-US" smtClean="0"/>
              <a:t>P/C Insurance Industry Financial Overview</a:t>
            </a:r>
            <a:endParaRPr lang="en-US" dirty="0"/>
          </a:p>
        </p:txBody>
      </p:sp>
      <p:sp>
        <p:nvSpPr>
          <p:cNvPr id="5" name="Subtitle 4"/>
          <p:cNvSpPr>
            <a:spLocks noGrp="1"/>
          </p:cNvSpPr>
          <p:nvPr>
            <p:ph type="subTitle" idx="1"/>
          </p:nvPr>
        </p:nvSpPr>
        <p:spPr/>
        <p:txBody>
          <a:bodyPr/>
          <a:lstStyle/>
          <a:p>
            <a:r>
              <a:rPr lang="en-US" smtClean="0"/>
              <a:t>Industry Performance Has Been Affected by High CAT Losses and Low Interest Rates</a:t>
            </a:r>
          </a:p>
          <a:p>
            <a:endParaRPr lang="en-US" dirty="0"/>
          </a:p>
        </p:txBody>
      </p:sp>
    </p:spTree>
    <p:extLst>
      <p:ext uri="{BB962C8B-B14F-4D97-AF65-F5344CB8AC3E}">
        <p14:creationId xmlns="" xmlns:p14="http://schemas.microsoft.com/office/powerpoint/2010/main" val="294859956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0" name="Rectangle 2"/>
          <p:cNvSpPr>
            <a:spLocks noGrp="1" noChangeArrowheads="1"/>
          </p:cNvSpPr>
          <p:nvPr>
            <p:ph type="title"/>
          </p:nvPr>
        </p:nvSpPr>
        <p:spPr/>
        <p:txBody>
          <a:bodyPr/>
          <a:lstStyle/>
          <a:p>
            <a:r>
              <a:rPr lang="en-US" dirty="0" smtClean="0"/>
              <a:t>Top 12 Most Costly Hurricanes in U.S. History</a:t>
            </a:r>
          </a:p>
        </p:txBody>
      </p:sp>
      <p:graphicFrame>
        <p:nvGraphicFramePr>
          <p:cNvPr id="4" name="Object 5"/>
          <p:cNvGraphicFramePr>
            <a:graphicFrameLocks noChangeAspect="1"/>
          </p:cNvGraphicFramePr>
          <p:nvPr>
            <p:extLst>
              <p:ext uri="{D42A27DB-BD31-4B8C-83A1-F6EECF244321}">
                <p14:modId xmlns="" xmlns:p14="http://schemas.microsoft.com/office/powerpoint/2010/main" val="406320495"/>
              </p:ext>
            </p:extLst>
          </p:nvPr>
        </p:nvGraphicFramePr>
        <p:xfrm>
          <a:off x="148201" y="2856040"/>
          <a:ext cx="14202281" cy="3916044"/>
        </p:xfrm>
        <a:graphic>
          <a:graphicData uri="http://schemas.openxmlformats.org/drawingml/2006/chart">
            <c:chart xmlns:c="http://schemas.openxmlformats.org/drawingml/2006/chart" xmlns:r="http://schemas.openxmlformats.org/officeDocument/2006/relationships" r:id="rId3"/>
          </a:graphicData>
        </a:graphic>
      </p:graphicFrame>
      <p:sp>
        <p:nvSpPr>
          <p:cNvPr id="2067463" name="AutoShape 7"/>
          <p:cNvSpPr>
            <a:spLocks noChangeArrowheads="1"/>
          </p:cNvSpPr>
          <p:nvPr/>
        </p:nvSpPr>
        <p:spPr bwMode="blackWhite">
          <a:xfrm>
            <a:off x="7948564" y="2932492"/>
            <a:ext cx="4367844" cy="1292662"/>
          </a:xfrm>
          <a:prstGeom prst="wedgeRectCallout">
            <a:avLst>
              <a:gd name="adj1" fmla="val 30425"/>
              <a:gd name="adj2" fmla="val 86542"/>
            </a:avLst>
          </a:prstGeom>
          <a:solidFill>
            <a:schemeClr val="bg2"/>
          </a:solidFill>
          <a:ln w="28575" algn="ctr">
            <a:noFill/>
            <a:miter lim="800000"/>
            <a:headEnd/>
            <a:tailEnd/>
          </a:ln>
          <a:effectLst/>
        </p:spPr>
        <p:txBody>
          <a:bodyPr wrap="square" lIns="137160" tIns="91440" rIns="137160" bIns="91440" anchor="ctr">
            <a:spAutoFit/>
          </a:bodyPr>
          <a:lstStyle/>
          <a:p>
            <a:pPr algn="ctr" eaLnBrk="0" hangingPunct="0">
              <a:buClr>
                <a:schemeClr val="bg1"/>
              </a:buClr>
              <a:buFont typeface="Wingdings" pitchFamily="2" charset="2"/>
              <a:buNone/>
            </a:pPr>
            <a:r>
              <a:rPr lang="en-US" sz="2400" b="1" dirty="0">
                <a:solidFill>
                  <a:schemeClr val="bg1"/>
                </a:solidFill>
                <a:latin typeface="Helvetica Neue"/>
              </a:rPr>
              <a:t>Hurricane Sandy became </a:t>
            </a:r>
            <a:r>
              <a:rPr lang="en-US" sz="2400" b="1" dirty="0" smtClean="0">
                <a:solidFill>
                  <a:schemeClr val="bg1"/>
                </a:solidFill>
                <a:latin typeface="Helvetica Neue"/>
              </a:rPr>
              <a:t/>
            </a:r>
            <a:br>
              <a:rPr lang="en-US" sz="2400" b="1" dirty="0" smtClean="0">
                <a:solidFill>
                  <a:schemeClr val="bg1"/>
                </a:solidFill>
                <a:latin typeface="Helvetica Neue"/>
              </a:rPr>
            </a:br>
            <a:r>
              <a:rPr lang="en-US" sz="2400" b="1" dirty="0" smtClean="0">
                <a:solidFill>
                  <a:schemeClr val="bg1"/>
                </a:solidFill>
                <a:latin typeface="Helvetica Neue"/>
              </a:rPr>
              <a:t>the </a:t>
            </a:r>
            <a:r>
              <a:rPr lang="en-US" sz="2400" b="1" dirty="0">
                <a:solidFill>
                  <a:schemeClr val="bg1"/>
                </a:solidFill>
                <a:latin typeface="Helvetica Neue"/>
              </a:rPr>
              <a:t>3</a:t>
            </a:r>
            <a:r>
              <a:rPr lang="en-US" sz="2400" b="1" baseline="30000" dirty="0">
                <a:solidFill>
                  <a:schemeClr val="bg1"/>
                </a:solidFill>
                <a:latin typeface="Helvetica Neue"/>
              </a:rPr>
              <a:t>rd</a:t>
            </a:r>
            <a:r>
              <a:rPr lang="en-US" sz="2400" b="1" dirty="0">
                <a:solidFill>
                  <a:schemeClr val="bg1"/>
                </a:solidFill>
                <a:latin typeface="Helvetica Neue"/>
              </a:rPr>
              <a:t> costliest hurricane </a:t>
            </a:r>
            <a:r>
              <a:rPr lang="en-US" sz="2400" b="1" dirty="0" smtClean="0">
                <a:solidFill>
                  <a:schemeClr val="bg1"/>
                </a:solidFill>
                <a:latin typeface="Helvetica Neue"/>
              </a:rPr>
              <a:t/>
            </a:r>
            <a:br>
              <a:rPr lang="en-US" sz="2400" b="1" dirty="0" smtClean="0">
                <a:solidFill>
                  <a:schemeClr val="bg1"/>
                </a:solidFill>
                <a:latin typeface="Helvetica Neue"/>
              </a:rPr>
            </a:br>
            <a:r>
              <a:rPr lang="en-US" sz="2400" b="1" dirty="0" smtClean="0">
                <a:solidFill>
                  <a:schemeClr val="bg1"/>
                </a:solidFill>
                <a:latin typeface="Helvetica Neue"/>
              </a:rPr>
              <a:t>in US </a:t>
            </a:r>
            <a:r>
              <a:rPr lang="en-US" sz="2400" b="1" dirty="0">
                <a:solidFill>
                  <a:schemeClr val="bg1"/>
                </a:solidFill>
                <a:latin typeface="Helvetica Neue"/>
              </a:rPr>
              <a:t>insurance history</a:t>
            </a:r>
          </a:p>
        </p:txBody>
      </p:sp>
      <p:sp>
        <p:nvSpPr>
          <p:cNvPr id="10" name="AutoShape 7"/>
          <p:cNvSpPr>
            <a:spLocks noChangeArrowheads="1"/>
          </p:cNvSpPr>
          <p:nvPr/>
        </p:nvSpPr>
        <p:spPr bwMode="blackWhite">
          <a:xfrm>
            <a:off x="1090626" y="3588446"/>
            <a:ext cx="5457252" cy="1292662"/>
          </a:xfrm>
          <a:prstGeom prst="wedgeRectCallout">
            <a:avLst>
              <a:gd name="adj1" fmla="val -41942"/>
              <a:gd name="adj2" fmla="val 92844"/>
            </a:avLst>
          </a:prstGeom>
          <a:solidFill>
            <a:schemeClr val="bg2"/>
          </a:solidFill>
          <a:ln w="28575" algn="ctr">
            <a:noFill/>
            <a:miter lim="800000"/>
            <a:headEnd/>
            <a:tailEnd/>
          </a:ln>
          <a:effectLst/>
        </p:spPr>
        <p:txBody>
          <a:bodyPr wrap="square" lIns="137160" tIns="91440" rIns="137160" bIns="91440" anchor="ctr">
            <a:spAutoFit/>
          </a:bodyPr>
          <a:lstStyle/>
          <a:p>
            <a:pPr algn="ctr" eaLnBrk="0" hangingPunct="0">
              <a:buClr>
                <a:schemeClr val="bg1"/>
              </a:buClr>
              <a:buFont typeface="Wingdings" pitchFamily="2" charset="2"/>
              <a:buNone/>
            </a:pPr>
            <a:r>
              <a:rPr lang="en-US" sz="2400" b="1" dirty="0">
                <a:solidFill>
                  <a:schemeClr val="bg1"/>
                </a:solidFill>
                <a:latin typeface="Helvetica Neue"/>
              </a:rPr>
              <a:t>Hurricane Irene became </a:t>
            </a:r>
            <a:r>
              <a:rPr lang="en-US" sz="2400" b="1" dirty="0" smtClean="0">
                <a:solidFill>
                  <a:schemeClr val="bg1"/>
                </a:solidFill>
                <a:latin typeface="Helvetica Neue"/>
              </a:rPr>
              <a:t/>
            </a:r>
            <a:br>
              <a:rPr lang="en-US" sz="2400" b="1" dirty="0" smtClean="0">
                <a:solidFill>
                  <a:schemeClr val="bg1"/>
                </a:solidFill>
                <a:latin typeface="Helvetica Neue"/>
              </a:rPr>
            </a:br>
            <a:r>
              <a:rPr lang="en-US" sz="2400" b="1" dirty="0" smtClean="0">
                <a:solidFill>
                  <a:schemeClr val="bg1"/>
                </a:solidFill>
                <a:latin typeface="Helvetica Neue"/>
              </a:rPr>
              <a:t>the </a:t>
            </a:r>
            <a:r>
              <a:rPr lang="en-US" sz="2400" b="1" dirty="0">
                <a:solidFill>
                  <a:schemeClr val="bg1"/>
                </a:solidFill>
                <a:latin typeface="Helvetica Neue"/>
              </a:rPr>
              <a:t>12</a:t>
            </a:r>
            <a:r>
              <a:rPr lang="en-US" sz="2400" b="1" baseline="30000" dirty="0">
                <a:solidFill>
                  <a:schemeClr val="bg1"/>
                </a:solidFill>
                <a:latin typeface="Helvetica Neue"/>
              </a:rPr>
              <a:t>th</a:t>
            </a:r>
            <a:r>
              <a:rPr lang="en-US" sz="2400" b="1" dirty="0">
                <a:solidFill>
                  <a:schemeClr val="bg1"/>
                </a:solidFill>
                <a:latin typeface="Helvetica Neue"/>
              </a:rPr>
              <a:t> most expensive hurricane </a:t>
            </a:r>
            <a:r>
              <a:rPr lang="en-US" sz="2400" b="1" dirty="0" smtClean="0">
                <a:solidFill>
                  <a:schemeClr val="bg1"/>
                </a:solidFill>
                <a:latin typeface="Helvetica Neue"/>
              </a:rPr>
              <a:t/>
            </a:r>
            <a:br>
              <a:rPr lang="en-US" sz="2400" b="1" dirty="0" smtClean="0">
                <a:solidFill>
                  <a:schemeClr val="bg1"/>
                </a:solidFill>
                <a:latin typeface="Helvetica Neue"/>
              </a:rPr>
            </a:br>
            <a:r>
              <a:rPr lang="en-US" sz="2400" b="1" dirty="0" smtClean="0">
                <a:solidFill>
                  <a:schemeClr val="bg1"/>
                </a:solidFill>
                <a:latin typeface="Helvetica Neue"/>
              </a:rPr>
              <a:t>in </a:t>
            </a:r>
            <a:r>
              <a:rPr lang="en-US" sz="2400" b="1" dirty="0">
                <a:solidFill>
                  <a:schemeClr val="bg1"/>
                </a:solidFill>
                <a:latin typeface="Helvetica Neue"/>
              </a:rPr>
              <a:t>US history in 2011</a:t>
            </a:r>
          </a:p>
        </p:txBody>
      </p:sp>
      <p:sp>
        <p:nvSpPr>
          <p:cNvPr id="13" name="Text Box 17"/>
          <p:cNvSpPr txBox="1">
            <a:spLocks noChangeArrowheads="1"/>
          </p:cNvSpPr>
          <p:nvPr/>
        </p:nvSpPr>
        <p:spPr bwMode="auto">
          <a:xfrm>
            <a:off x="613162" y="1641255"/>
            <a:ext cx="13388978" cy="1077218"/>
          </a:xfrm>
          <a:prstGeom prst="rect">
            <a:avLst/>
          </a:prstGeom>
          <a:solidFill>
            <a:srgbClr val="DCD844"/>
          </a:solidFill>
          <a:ln w="28575" algn="ctr">
            <a:noFill/>
            <a:miter lim="800000"/>
            <a:headEnd type="none" w="sm" len="sm"/>
            <a:tailEnd type="none" w="sm" len="sm"/>
          </a:ln>
        </p:spPr>
        <p:txBody>
          <a:bodyPr wrap="square" lIns="137160" tIns="137160" rIns="137160" bIns="137160" anchor="ctr">
            <a:spAutoFit/>
          </a:bodyPr>
          <a:lstStyle>
            <a:defPPr>
              <a:defRPr lang="en-US"/>
            </a:defPPr>
            <a:lvl1pPr algn="ctr" eaLnBrk="0" hangingPunct="0">
              <a:spcBef>
                <a:spcPts val="1800"/>
              </a:spcBef>
              <a:buClr>
                <a:srgbClr val="FFFFFF"/>
              </a:buClr>
              <a:buFont typeface="Wingdings" pitchFamily="2" charset="2"/>
              <a:buNone/>
              <a:defRPr sz="2700" b="1">
                <a:solidFill>
                  <a:srgbClr val="DCD844"/>
                </a:solidFill>
                <a:latin typeface="Helvetica Neue"/>
              </a:defRPr>
            </a:lvl1pPr>
          </a:lstStyle>
          <a:p>
            <a:r>
              <a:rPr lang="en-US" sz="2600" dirty="0">
                <a:solidFill>
                  <a:srgbClr val="404040"/>
                </a:solidFill>
              </a:rPr>
              <a:t>10 of the 12 most costly hurricanes in insurance history </a:t>
            </a:r>
            <a:r>
              <a:rPr lang="en-US" sz="2600" dirty="0" smtClean="0">
                <a:solidFill>
                  <a:srgbClr val="404040"/>
                </a:solidFill>
              </a:rPr>
              <a:t>occurred </a:t>
            </a:r>
            <a:br>
              <a:rPr lang="en-US" sz="2600" dirty="0" smtClean="0">
                <a:solidFill>
                  <a:srgbClr val="404040"/>
                </a:solidFill>
              </a:rPr>
            </a:br>
            <a:r>
              <a:rPr lang="en-US" sz="2600" dirty="0" smtClean="0">
                <a:solidFill>
                  <a:srgbClr val="404040"/>
                </a:solidFill>
              </a:rPr>
              <a:t>over </a:t>
            </a:r>
            <a:r>
              <a:rPr lang="en-US" sz="2600" dirty="0">
                <a:solidFill>
                  <a:srgbClr val="404040"/>
                </a:solidFill>
              </a:rPr>
              <a:t>the past 9 years (</a:t>
            </a:r>
            <a:r>
              <a:rPr lang="en-US" sz="2600" dirty="0" smtClean="0">
                <a:solidFill>
                  <a:srgbClr val="404040"/>
                </a:solidFill>
              </a:rPr>
              <a:t>2004 - 2012</a:t>
            </a:r>
            <a:r>
              <a:rPr lang="en-US" sz="2600" dirty="0">
                <a:solidFill>
                  <a:srgbClr val="404040"/>
                </a:solidFill>
              </a:rPr>
              <a:t>)</a:t>
            </a:r>
          </a:p>
        </p:txBody>
      </p:sp>
      <p:sp>
        <p:nvSpPr>
          <p:cNvPr id="15" name="TextBox 14"/>
          <p:cNvSpPr txBox="1"/>
          <p:nvPr/>
        </p:nvSpPr>
        <p:spPr>
          <a:xfrm>
            <a:off x="508978" y="6609997"/>
            <a:ext cx="6800260" cy="655564"/>
          </a:xfrm>
          <a:prstGeom prst="rect">
            <a:avLst/>
          </a:prstGeom>
          <a:noFill/>
        </p:spPr>
        <p:txBody>
          <a:bodyPr wrap="none" rtlCol="0" anchor="b" anchorCtr="0">
            <a:spAutoFit/>
          </a:bodyPr>
          <a:lstStyle/>
          <a:p>
            <a:pPr fontAlgn="base">
              <a:lnSpc>
                <a:spcPct val="85000"/>
              </a:lnSpc>
              <a:spcBef>
                <a:spcPct val="25000"/>
              </a:spcBef>
              <a:spcAft>
                <a:spcPct val="0"/>
              </a:spcAft>
              <a:buClr>
                <a:schemeClr val="accent2"/>
              </a:buClr>
              <a:defRPr/>
            </a:pPr>
            <a:endParaRPr lang="en-US" sz="1200" dirty="0">
              <a:solidFill>
                <a:srgbClr val="404040"/>
              </a:solidFill>
              <a:latin typeface="Helvetica Neue"/>
            </a:endParaRPr>
          </a:p>
          <a:p>
            <a:pPr fontAlgn="base">
              <a:lnSpc>
                <a:spcPct val="85000"/>
              </a:lnSpc>
              <a:spcBef>
                <a:spcPct val="25000"/>
              </a:spcBef>
              <a:spcAft>
                <a:spcPct val="0"/>
              </a:spcAft>
              <a:buClr>
                <a:schemeClr val="accent2"/>
              </a:buClr>
              <a:defRPr/>
            </a:pPr>
            <a:r>
              <a:rPr lang="en-US" sz="1200" dirty="0">
                <a:solidFill>
                  <a:srgbClr val="404040"/>
                </a:solidFill>
                <a:latin typeface="Helvetica Neue"/>
              </a:rPr>
              <a:t>*PCS  estimate as of 4/12/13.</a:t>
            </a:r>
          </a:p>
          <a:p>
            <a:pPr fontAlgn="base">
              <a:lnSpc>
                <a:spcPct val="85000"/>
              </a:lnSpc>
              <a:spcBef>
                <a:spcPct val="25000"/>
              </a:spcBef>
              <a:spcAft>
                <a:spcPct val="0"/>
              </a:spcAft>
              <a:buClr>
                <a:schemeClr val="accent2"/>
              </a:buClr>
              <a:defRPr/>
            </a:pPr>
            <a:r>
              <a:rPr lang="en-US" sz="1200" dirty="0">
                <a:solidFill>
                  <a:srgbClr val="404040"/>
                </a:solidFill>
                <a:latin typeface="Helvetica Neue"/>
              </a:rPr>
              <a:t>Sources: PCS; Insurance Information Institute inflation adjustments to 2012 dollars using the CPI.</a:t>
            </a:r>
          </a:p>
        </p:txBody>
      </p:sp>
      <p:sp>
        <p:nvSpPr>
          <p:cNvPr id="16" name="TextBox 15"/>
          <p:cNvSpPr txBox="1"/>
          <p:nvPr/>
        </p:nvSpPr>
        <p:spPr>
          <a:xfrm>
            <a:off x="478973" y="1069912"/>
            <a:ext cx="7165744" cy="507831"/>
          </a:xfrm>
          <a:prstGeom prst="rect">
            <a:avLst/>
          </a:prstGeom>
          <a:noFill/>
        </p:spPr>
        <p:txBody>
          <a:bodyPr wrap="none" rtlCol="0">
            <a:spAutoFit/>
          </a:bodyPr>
          <a:lstStyle/>
          <a:p>
            <a:pPr fontAlgn="base">
              <a:lnSpc>
                <a:spcPct val="90000"/>
              </a:lnSpc>
              <a:spcBef>
                <a:spcPct val="20000"/>
              </a:spcBef>
              <a:spcAft>
                <a:spcPct val="0"/>
              </a:spcAft>
            </a:pPr>
            <a:r>
              <a:rPr lang="en-US" sz="3000" i="1" dirty="0">
                <a:solidFill>
                  <a:srgbClr val="0092D2"/>
                </a:solidFill>
                <a:latin typeface="Helvetica Neue"/>
              </a:rPr>
              <a:t>(Insured Losses, 2012 Dollars, $ Billions)</a:t>
            </a:r>
          </a:p>
        </p:txBody>
      </p:sp>
    </p:spTree>
    <p:extLst>
      <p:ext uri="{BB962C8B-B14F-4D97-AF65-F5344CB8AC3E}">
        <p14:creationId xmlns="" xmlns:p14="http://schemas.microsoft.com/office/powerpoint/2010/main" val="31134608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up)">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p:txBody>
          <a:bodyPr/>
          <a:lstStyle/>
          <a:p>
            <a:r>
              <a:rPr lang="en-US" dirty="0" smtClean="0"/>
              <a:t>Hurricane Sandy: Claim Payments to Policyholders, by State</a:t>
            </a:r>
          </a:p>
        </p:txBody>
      </p:sp>
      <p:sp>
        <p:nvSpPr>
          <p:cNvPr id="95239" name="Rectangle 110"/>
          <p:cNvSpPr>
            <a:spLocks noGrp="1" noChangeArrowheads="1"/>
          </p:cNvSpPr>
          <p:nvPr>
            <p:ph type="sldNum" sz="quarter" idx="4294967295"/>
          </p:nvPr>
        </p:nvSpPr>
        <p:spPr>
          <a:xfrm>
            <a:off x="13914438" y="7988300"/>
            <a:ext cx="715962" cy="138113"/>
          </a:xfrm>
          <a:prstGeom prst="rect">
            <a:avLst/>
          </a:prstGeom>
          <a:noFill/>
        </p:spPr>
        <p:txBody>
          <a:bodyPr/>
          <a:lstStyle/>
          <a:p>
            <a:fld id="{108AF790-FF04-42DB-8600-2355AD6BD9B9}" type="slidenum">
              <a:rPr lang="en-US" smtClean="0"/>
              <a:pPr/>
              <a:t>21</a:t>
            </a:fld>
            <a:endParaRPr lang="en-US" smtClean="0"/>
          </a:p>
        </p:txBody>
      </p:sp>
      <p:graphicFrame>
        <p:nvGraphicFramePr>
          <p:cNvPr id="5" name="Object 2"/>
          <p:cNvGraphicFramePr>
            <a:graphicFrameLocks/>
          </p:cNvGraphicFramePr>
          <p:nvPr>
            <p:extLst>
              <p:ext uri="{D42A27DB-BD31-4B8C-83A1-F6EECF244321}">
                <p14:modId xmlns="" xmlns:p14="http://schemas.microsoft.com/office/powerpoint/2010/main" val="727786553"/>
              </p:ext>
            </p:extLst>
          </p:nvPr>
        </p:nvGraphicFramePr>
        <p:xfrm>
          <a:off x="171061" y="2164703"/>
          <a:ext cx="14272727" cy="400749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a:spLocks noChangeArrowheads="1"/>
          </p:cNvSpPr>
          <p:nvPr/>
        </p:nvSpPr>
        <p:spPr bwMode="blackWhite">
          <a:xfrm>
            <a:off x="588816" y="5983210"/>
            <a:ext cx="13431983" cy="978729"/>
          </a:xfrm>
          <a:prstGeom prst="rect">
            <a:avLst/>
          </a:prstGeom>
          <a:solidFill>
            <a:srgbClr val="DCD844"/>
          </a:solidFill>
          <a:ln w="12700" algn="ctr">
            <a:noFill/>
            <a:miter lim="800000"/>
            <a:headEnd/>
            <a:tailEnd/>
          </a:ln>
        </p:spPr>
        <p:txBody>
          <a:bodyPr lIns="137160" tIns="137160" rIns="137160" bIns="137160" anchor="ctr">
            <a:spAutoFit/>
          </a:bodyPr>
          <a:lstStyle/>
          <a:p>
            <a:pPr algn="ctr" eaLnBrk="0" hangingPunct="0">
              <a:lnSpc>
                <a:spcPct val="95000"/>
              </a:lnSpc>
              <a:spcBef>
                <a:spcPts val="1800"/>
              </a:spcBef>
              <a:buClr>
                <a:srgbClr val="FFFFFF"/>
              </a:buClr>
            </a:pPr>
            <a:r>
              <a:rPr lang="en-US" sz="2400" b="1" dirty="0">
                <a:solidFill>
                  <a:srgbClr val="404040"/>
                </a:solidFill>
                <a:latin typeface="Helvetica Neue"/>
              </a:rPr>
              <a:t>Insurers Will Pay at Least $18.75 Billion to 1.52 Million Policyholders </a:t>
            </a:r>
            <a:r>
              <a:rPr lang="en-US" sz="2400" b="1" dirty="0" smtClean="0">
                <a:solidFill>
                  <a:srgbClr val="404040"/>
                </a:solidFill>
                <a:latin typeface="Helvetica Neue"/>
              </a:rPr>
              <a:t>across </a:t>
            </a:r>
            <a:r>
              <a:rPr lang="en-US" sz="2400" b="1" dirty="0">
                <a:solidFill>
                  <a:srgbClr val="404040"/>
                </a:solidFill>
                <a:latin typeface="Helvetica Neue"/>
              </a:rPr>
              <a:t>15 States </a:t>
            </a:r>
            <a:r>
              <a:rPr lang="en-US" sz="2400" b="1" dirty="0" smtClean="0">
                <a:solidFill>
                  <a:srgbClr val="404040"/>
                </a:solidFill>
                <a:latin typeface="Helvetica Neue"/>
              </a:rPr>
              <a:t/>
            </a:r>
            <a:br>
              <a:rPr lang="en-US" sz="2400" b="1" dirty="0" smtClean="0">
                <a:solidFill>
                  <a:srgbClr val="404040"/>
                </a:solidFill>
                <a:latin typeface="Helvetica Neue"/>
              </a:rPr>
            </a:br>
            <a:r>
              <a:rPr lang="en-US" sz="2400" b="1" dirty="0" smtClean="0">
                <a:solidFill>
                  <a:srgbClr val="404040"/>
                </a:solidFill>
                <a:latin typeface="Helvetica Neue"/>
              </a:rPr>
              <a:t>and </a:t>
            </a:r>
            <a:r>
              <a:rPr lang="en-US" sz="2400" b="1" dirty="0">
                <a:solidFill>
                  <a:srgbClr val="404040"/>
                </a:solidFill>
                <a:latin typeface="Helvetica Neue"/>
              </a:rPr>
              <a:t>DC in the Wake of Hurricane Sandy</a:t>
            </a:r>
          </a:p>
        </p:txBody>
      </p:sp>
      <p:sp>
        <p:nvSpPr>
          <p:cNvPr id="10" name="AutoShape 8"/>
          <p:cNvSpPr>
            <a:spLocks noChangeArrowheads="1"/>
          </p:cNvSpPr>
          <p:nvPr/>
        </p:nvSpPr>
        <p:spPr bwMode="blackWhite">
          <a:xfrm>
            <a:off x="3429000" y="2305083"/>
            <a:ext cx="6180658" cy="1292662"/>
          </a:xfrm>
          <a:prstGeom prst="wedgeRectCallout">
            <a:avLst>
              <a:gd name="adj1" fmla="val -66874"/>
              <a:gd name="adj2" fmla="val 22584"/>
            </a:avLst>
          </a:prstGeom>
          <a:solidFill>
            <a:schemeClr val="bg2"/>
          </a:solidFill>
          <a:ln w="28575" algn="ctr">
            <a:noFill/>
            <a:miter lim="800000"/>
            <a:headEnd/>
            <a:tailEnd/>
          </a:ln>
          <a:effectLst/>
        </p:spPr>
        <p:txBody>
          <a:bodyPr wrap="square" lIns="137160" tIns="91440" rIns="137160" bIns="91440" anchor="ctr">
            <a:spAutoFit/>
          </a:bodyPr>
          <a:lstStyle/>
          <a:p>
            <a:pPr algn="ctr" eaLnBrk="0" hangingPunct="0">
              <a:buClr>
                <a:schemeClr val="bg1"/>
              </a:buClr>
              <a:buFont typeface="Wingdings" pitchFamily="2" charset="2"/>
              <a:buNone/>
            </a:pPr>
            <a:r>
              <a:rPr lang="en-US" sz="2400" b="1" dirty="0">
                <a:solidFill>
                  <a:schemeClr val="bg1"/>
                </a:solidFill>
                <a:latin typeface="Helvetica Neue"/>
              </a:rPr>
              <a:t>At $9.6B and $6.6B, respectively, </a:t>
            </a:r>
            <a:r>
              <a:rPr lang="en-US" sz="2400" b="1" dirty="0" smtClean="0">
                <a:solidFill>
                  <a:schemeClr val="bg1"/>
                </a:solidFill>
                <a:latin typeface="Helvetica Neue"/>
              </a:rPr>
              <a:t/>
            </a:r>
            <a:br>
              <a:rPr lang="en-US" sz="2400" b="1" dirty="0" smtClean="0">
                <a:solidFill>
                  <a:schemeClr val="bg1"/>
                </a:solidFill>
                <a:latin typeface="Helvetica Neue"/>
              </a:rPr>
            </a:br>
            <a:r>
              <a:rPr lang="en-US" sz="2400" b="1" dirty="0" smtClean="0">
                <a:solidFill>
                  <a:schemeClr val="bg1"/>
                </a:solidFill>
                <a:latin typeface="Helvetica Neue"/>
              </a:rPr>
              <a:t>NY </a:t>
            </a:r>
            <a:r>
              <a:rPr lang="en-US" sz="2400" b="1" dirty="0">
                <a:solidFill>
                  <a:schemeClr val="bg1"/>
                </a:solidFill>
                <a:latin typeface="Helvetica Neue"/>
              </a:rPr>
              <a:t>and NJ suffered, by far, the largest losses from Hurricane Sandy</a:t>
            </a:r>
          </a:p>
        </p:txBody>
      </p:sp>
      <p:sp>
        <p:nvSpPr>
          <p:cNvPr id="15" name="Rectangle 6"/>
          <p:cNvSpPr>
            <a:spLocks noChangeArrowheads="1"/>
          </p:cNvSpPr>
          <p:nvPr/>
        </p:nvSpPr>
        <p:spPr bwMode="black">
          <a:xfrm>
            <a:off x="588817" y="1659087"/>
            <a:ext cx="7857931" cy="332399"/>
          </a:xfrm>
          <a:prstGeom prst="rect">
            <a:avLst/>
          </a:prstGeom>
          <a:noFill/>
          <a:ln w="9525" algn="ctr">
            <a:noFill/>
            <a:miter lim="800000"/>
            <a:headEnd/>
            <a:tailEnd/>
          </a:ln>
        </p:spPr>
        <p:txBody>
          <a:bodyPr wrap="square" lIns="0" tIns="0" rIns="0" bIns="0">
            <a:spAutoFit/>
          </a:bodyPr>
          <a:lstStyle/>
          <a:p>
            <a:pPr defTabSz="163278" eaLnBrk="0" hangingPunct="0">
              <a:lnSpc>
                <a:spcPct val="90000"/>
              </a:lnSpc>
              <a:spcBef>
                <a:spcPct val="20000"/>
              </a:spcBef>
            </a:pPr>
            <a:r>
              <a:rPr lang="en-US" sz="2400" b="1" dirty="0" smtClean="0">
                <a:solidFill>
                  <a:srgbClr val="404040"/>
                </a:solidFill>
                <a:latin typeface="Helvetica Neue"/>
              </a:rPr>
              <a:t>TOTAL = </a:t>
            </a:r>
            <a:r>
              <a:rPr lang="en-US" sz="2400" b="1" dirty="0">
                <a:solidFill>
                  <a:srgbClr val="404040"/>
                </a:solidFill>
                <a:latin typeface="Helvetica Neue"/>
              </a:rPr>
              <a:t>$18.75 Billion*</a:t>
            </a:r>
          </a:p>
        </p:txBody>
      </p:sp>
      <p:sp>
        <p:nvSpPr>
          <p:cNvPr id="19" name="TextBox 18"/>
          <p:cNvSpPr txBox="1"/>
          <p:nvPr/>
        </p:nvSpPr>
        <p:spPr>
          <a:xfrm>
            <a:off x="478973" y="1066284"/>
            <a:ext cx="2661306" cy="507831"/>
          </a:xfrm>
          <a:prstGeom prst="rect">
            <a:avLst/>
          </a:prstGeom>
          <a:noFill/>
        </p:spPr>
        <p:txBody>
          <a:bodyPr wrap="none" rtlCol="0">
            <a:spAutoFit/>
          </a:bodyPr>
          <a:lstStyle/>
          <a:p>
            <a:pPr fontAlgn="base">
              <a:lnSpc>
                <a:spcPct val="90000"/>
              </a:lnSpc>
              <a:spcBef>
                <a:spcPct val="20000"/>
              </a:spcBef>
              <a:spcAft>
                <a:spcPct val="0"/>
              </a:spcAft>
            </a:pPr>
            <a:r>
              <a:rPr lang="en-US" sz="3000" i="1" dirty="0">
                <a:solidFill>
                  <a:srgbClr val="0092D2"/>
                </a:solidFill>
                <a:latin typeface="Helvetica Neue"/>
              </a:rPr>
              <a:t>($ Thousands)</a:t>
            </a:r>
          </a:p>
        </p:txBody>
      </p:sp>
      <p:sp>
        <p:nvSpPr>
          <p:cNvPr id="20" name="TextBox 19"/>
          <p:cNvSpPr txBox="1"/>
          <p:nvPr/>
        </p:nvSpPr>
        <p:spPr>
          <a:xfrm>
            <a:off x="523492" y="7030776"/>
            <a:ext cx="10264348" cy="249299"/>
          </a:xfrm>
          <a:prstGeom prst="rect">
            <a:avLst/>
          </a:prstGeom>
          <a:noFill/>
        </p:spPr>
        <p:txBody>
          <a:bodyPr wrap="none" rtlCol="0" anchor="b" anchorCtr="0">
            <a:spAutoFit/>
          </a:bodyPr>
          <a:lstStyle/>
          <a:p>
            <a:pPr fontAlgn="base">
              <a:lnSpc>
                <a:spcPct val="85000"/>
              </a:lnSpc>
              <a:spcBef>
                <a:spcPct val="25000"/>
              </a:spcBef>
              <a:spcAft>
                <a:spcPct val="0"/>
              </a:spcAft>
              <a:buClr>
                <a:schemeClr val="accent2"/>
              </a:buClr>
              <a:buFont typeface="Wingdings" pitchFamily="2" charset="2"/>
              <a:buNone/>
              <a:defRPr/>
            </a:pPr>
            <a:r>
              <a:rPr lang="en-US" sz="1200" dirty="0">
                <a:solidFill>
                  <a:srgbClr val="404040"/>
                </a:solidFill>
                <a:latin typeface="Helvetica Neue"/>
              </a:rPr>
              <a:t>Sources: Catastrophe loss data is for Catastrophe Serial No. 90 (Oct. 28 </a:t>
            </a:r>
            <a:r>
              <a:rPr lang="en-US" sz="1200" dirty="0" smtClean="0">
                <a:solidFill>
                  <a:srgbClr val="404040"/>
                </a:solidFill>
                <a:latin typeface="Helvetica Neue"/>
              </a:rPr>
              <a:t>- </a:t>
            </a:r>
            <a:r>
              <a:rPr lang="en-US" sz="1200" dirty="0">
                <a:solidFill>
                  <a:srgbClr val="404040"/>
                </a:solidFill>
                <a:latin typeface="Helvetica Neue"/>
              </a:rPr>
              <a:t>31, 2012) from PCS as of Jan. 18, 2013; Insurance Information Institute . </a:t>
            </a:r>
          </a:p>
        </p:txBody>
      </p:sp>
    </p:spTree>
    <p:extLst>
      <p:ext uri="{BB962C8B-B14F-4D97-AF65-F5344CB8AC3E}">
        <p14:creationId xmlns="" xmlns:p14="http://schemas.microsoft.com/office/powerpoint/2010/main" val="31195105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Hurricane </a:t>
            </a:r>
            <a:r>
              <a:rPr lang="en-US" dirty="0" smtClean="0">
                <a:solidFill>
                  <a:schemeClr val="tx1"/>
                </a:solidFill>
              </a:rPr>
              <a:t>Sandy: Insured </a:t>
            </a:r>
            <a:r>
              <a:rPr lang="en-US" dirty="0" smtClean="0"/>
              <a:t>Loss by Claim Type*</a:t>
            </a:r>
            <a:endParaRPr lang="en-US" dirty="0"/>
          </a:p>
        </p:txBody>
      </p:sp>
      <p:graphicFrame>
        <p:nvGraphicFramePr>
          <p:cNvPr id="31" name="Object 2"/>
          <p:cNvGraphicFramePr>
            <a:graphicFrameLocks noGrp="1" noChangeAspect="1"/>
          </p:cNvGraphicFramePr>
          <p:nvPr>
            <p:ph type="chart" idx="1"/>
            <p:extLst>
              <p:ext uri="{D42A27DB-BD31-4B8C-83A1-F6EECF244321}">
                <p14:modId xmlns="" xmlns:p14="http://schemas.microsoft.com/office/powerpoint/2010/main" val="893343266"/>
              </p:ext>
            </p:extLst>
          </p:nvPr>
        </p:nvGraphicFramePr>
        <p:xfrm>
          <a:off x="437174" y="1841421"/>
          <a:ext cx="8518525" cy="4803775"/>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8"/>
          <p:cNvSpPr>
            <a:spLocks noGrp="1"/>
          </p:cNvSpPr>
          <p:nvPr>
            <p:ph type="sldNum" sz="quarter" idx="12"/>
          </p:nvPr>
        </p:nvSpPr>
        <p:spPr/>
        <p:txBody>
          <a:bodyPr/>
          <a:lstStyle/>
          <a:p>
            <a:fld id="{213DCD5A-272D-460F-810D-8B44844B5B0F}" type="slidenum">
              <a:rPr lang="en-US" smtClean="0"/>
              <a:pPr/>
              <a:t>22</a:t>
            </a:fld>
            <a:endParaRPr lang="en-US"/>
          </a:p>
        </p:txBody>
      </p:sp>
      <p:sp>
        <p:nvSpPr>
          <p:cNvPr id="29699" name="Text Box 6"/>
          <p:cNvSpPr txBox="1">
            <a:spLocks noChangeArrowheads="1"/>
          </p:cNvSpPr>
          <p:nvPr/>
        </p:nvSpPr>
        <p:spPr bwMode="blackWhite">
          <a:xfrm>
            <a:off x="9646302" y="1701514"/>
            <a:ext cx="4341433" cy="4108817"/>
          </a:xfrm>
          <a:prstGeom prst="rect">
            <a:avLst/>
          </a:prstGeom>
          <a:solidFill>
            <a:srgbClr val="DCD844"/>
          </a:solidFill>
          <a:ln w="28575" algn="ctr">
            <a:noFill/>
            <a:miter lim="800000"/>
            <a:headEnd type="none" w="sm" len="sm"/>
            <a:tailEnd type="none" w="sm" len="sm"/>
          </a:ln>
        </p:spPr>
        <p:txBody>
          <a:bodyPr wrap="square" lIns="137160" tIns="182880" rIns="137160" bIns="182880" anchor="ctr">
            <a:spAutoFit/>
          </a:bodyPr>
          <a:lstStyle/>
          <a:p>
            <a:pPr algn="ctr" eaLnBrk="0" hangingPunct="0">
              <a:spcBef>
                <a:spcPts val="1800"/>
              </a:spcBef>
              <a:buClr>
                <a:srgbClr val="FFFFFF"/>
              </a:buClr>
              <a:buFont typeface="Wingdings" pitchFamily="2" charset="2"/>
              <a:buNone/>
            </a:pPr>
            <a:r>
              <a:rPr lang="en-US" sz="2700" b="1" dirty="0" smtClean="0">
                <a:solidFill>
                  <a:srgbClr val="404040"/>
                </a:solidFill>
                <a:latin typeface="Helvetica Neue"/>
              </a:rPr>
              <a:t>Although Commercial Lines accounted for </a:t>
            </a:r>
            <a:br>
              <a:rPr lang="en-US" sz="2700" b="1" dirty="0" smtClean="0">
                <a:solidFill>
                  <a:srgbClr val="404040"/>
                </a:solidFill>
                <a:latin typeface="Helvetica Neue"/>
              </a:rPr>
            </a:br>
            <a:r>
              <a:rPr lang="en-US" sz="2700" b="1" dirty="0" smtClean="0">
                <a:solidFill>
                  <a:srgbClr val="404040"/>
                </a:solidFill>
                <a:latin typeface="Helvetica Neue"/>
              </a:rPr>
              <a:t>only 13% of total claims, </a:t>
            </a:r>
            <a:br>
              <a:rPr lang="en-US" sz="2700" b="1" dirty="0" smtClean="0">
                <a:solidFill>
                  <a:srgbClr val="404040"/>
                </a:solidFill>
                <a:latin typeface="Helvetica Neue"/>
              </a:rPr>
            </a:br>
            <a:r>
              <a:rPr lang="en-US" sz="2700" b="1" dirty="0" smtClean="0">
                <a:solidFill>
                  <a:srgbClr val="404040"/>
                </a:solidFill>
                <a:latin typeface="Helvetica Neue"/>
              </a:rPr>
              <a:t>they account for 48% </a:t>
            </a:r>
            <a:br>
              <a:rPr lang="en-US" sz="2700" b="1" dirty="0" smtClean="0">
                <a:solidFill>
                  <a:srgbClr val="404040"/>
                </a:solidFill>
                <a:latin typeface="Helvetica Neue"/>
              </a:rPr>
            </a:br>
            <a:r>
              <a:rPr lang="en-US" sz="2700" b="1" dirty="0" smtClean="0">
                <a:solidFill>
                  <a:srgbClr val="404040"/>
                </a:solidFill>
                <a:latin typeface="Helvetica Neue"/>
              </a:rPr>
              <a:t>of all claim dollars paid. </a:t>
            </a:r>
            <a:br>
              <a:rPr lang="en-US" sz="2700" b="1" dirty="0" smtClean="0">
                <a:solidFill>
                  <a:srgbClr val="404040"/>
                </a:solidFill>
                <a:latin typeface="Helvetica Neue"/>
              </a:rPr>
            </a:br>
            <a:r>
              <a:rPr lang="en-US" sz="2700" b="1" dirty="0" smtClean="0">
                <a:solidFill>
                  <a:srgbClr val="404040"/>
                </a:solidFill>
                <a:latin typeface="Helvetica Neue"/>
              </a:rPr>
              <a:t>In most hurricanes, Commercial Lines accounts for about 1/3 </a:t>
            </a:r>
            <a:br>
              <a:rPr lang="en-US" sz="2700" b="1" dirty="0" smtClean="0">
                <a:solidFill>
                  <a:srgbClr val="404040"/>
                </a:solidFill>
                <a:latin typeface="Helvetica Neue"/>
              </a:rPr>
            </a:br>
            <a:r>
              <a:rPr lang="en-US" sz="2700" b="1" dirty="0" smtClean="0">
                <a:solidFill>
                  <a:srgbClr val="404040"/>
                </a:solidFill>
                <a:latin typeface="Helvetica Neue"/>
              </a:rPr>
              <a:t>of insured losses.</a:t>
            </a:r>
            <a:endParaRPr lang="en-US" sz="2700" b="1" dirty="0">
              <a:solidFill>
                <a:srgbClr val="404040"/>
              </a:solidFill>
              <a:latin typeface="Helvetica Neue"/>
            </a:endParaRPr>
          </a:p>
        </p:txBody>
      </p:sp>
      <p:sp>
        <p:nvSpPr>
          <p:cNvPr id="11" name="Rectangle 6"/>
          <p:cNvSpPr>
            <a:spLocks noChangeArrowheads="1"/>
          </p:cNvSpPr>
          <p:nvPr/>
        </p:nvSpPr>
        <p:spPr bwMode="black">
          <a:xfrm>
            <a:off x="588817" y="1680859"/>
            <a:ext cx="7857931" cy="332399"/>
          </a:xfrm>
          <a:prstGeom prst="rect">
            <a:avLst/>
          </a:prstGeom>
          <a:noFill/>
          <a:ln w="9525" algn="ctr">
            <a:noFill/>
            <a:miter lim="800000"/>
            <a:headEnd/>
            <a:tailEnd/>
          </a:ln>
        </p:spPr>
        <p:txBody>
          <a:bodyPr wrap="square" lIns="0" tIns="0" rIns="0" bIns="0">
            <a:spAutoFit/>
          </a:bodyPr>
          <a:lstStyle/>
          <a:p>
            <a:pPr defTabSz="163278" eaLnBrk="0" hangingPunct="0">
              <a:lnSpc>
                <a:spcPct val="90000"/>
              </a:lnSpc>
              <a:spcBef>
                <a:spcPct val="20000"/>
              </a:spcBef>
            </a:pPr>
            <a:r>
              <a:rPr lang="en-US" sz="2400" b="1" dirty="0">
                <a:solidFill>
                  <a:srgbClr val="404040"/>
                </a:solidFill>
                <a:latin typeface="Helvetica Neue"/>
              </a:rPr>
              <a:t>Total Claim Value = $18.75 Billion*</a:t>
            </a:r>
          </a:p>
        </p:txBody>
      </p:sp>
      <p:sp>
        <p:nvSpPr>
          <p:cNvPr id="33" name="TextBox 32"/>
          <p:cNvSpPr txBox="1"/>
          <p:nvPr/>
        </p:nvSpPr>
        <p:spPr>
          <a:xfrm>
            <a:off x="478973" y="1011856"/>
            <a:ext cx="2040943" cy="553998"/>
          </a:xfrm>
          <a:prstGeom prst="rect">
            <a:avLst/>
          </a:prstGeom>
          <a:noFill/>
        </p:spPr>
        <p:txBody>
          <a:bodyPr wrap="none" rtlCol="0">
            <a:spAutoFit/>
          </a:bodyPr>
          <a:lstStyle/>
          <a:p>
            <a:r>
              <a:rPr lang="en-US" sz="3000" i="1" dirty="0">
                <a:solidFill>
                  <a:srgbClr val="0092D2"/>
                </a:solidFill>
                <a:latin typeface="Helvetica Neue"/>
              </a:rPr>
              <a:t>($ Millions)</a:t>
            </a:r>
          </a:p>
        </p:txBody>
      </p:sp>
      <p:sp>
        <p:nvSpPr>
          <p:cNvPr id="38" name="TextBox 37"/>
          <p:cNvSpPr txBox="1"/>
          <p:nvPr/>
        </p:nvSpPr>
        <p:spPr>
          <a:xfrm>
            <a:off x="508978" y="6827643"/>
            <a:ext cx="9875396" cy="452432"/>
          </a:xfrm>
          <a:prstGeom prst="rect">
            <a:avLst/>
          </a:prstGeom>
          <a:noFill/>
        </p:spPr>
        <p:txBody>
          <a:bodyPr wrap="none" rtlCol="0" anchor="b" anchorCtr="0">
            <a:spAutoFit/>
          </a:bodyPr>
          <a:lstStyle/>
          <a:p>
            <a:pPr>
              <a:lnSpc>
                <a:spcPct val="85000"/>
              </a:lnSpc>
              <a:spcBef>
                <a:spcPct val="25000"/>
              </a:spcBef>
              <a:buClr>
                <a:schemeClr val="accent2"/>
              </a:buClr>
              <a:defRPr/>
            </a:pPr>
            <a:r>
              <a:rPr lang="en-US" sz="1200" dirty="0">
                <a:solidFill>
                  <a:srgbClr val="404040"/>
                </a:solidFill>
                <a:latin typeface="Helvetica Neue"/>
              </a:rPr>
              <a:t>*PCS insured loss estimates as of 1/18/13. Catastrophe modeler estimates range up to $25 billion</a:t>
            </a:r>
            <a:r>
              <a:rPr lang="en-US" sz="1200" dirty="0" smtClean="0">
                <a:solidFill>
                  <a:srgbClr val="404040"/>
                </a:solidFill>
                <a:latin typeface="Helvetica Neue"/>
              </a:rPr>
              <a:t>. </a:t>
            </a:r>
            <a:r>
              <a:rPr lang="en-US" sz="1200" dirty="0">
                <a:solidFill>
                  <a:srgbClr val="404040"/>
                </a:solidFill>
                <a:latin typeface="Helvetica Neue"/>
              </a:rPr>
              <a:t>All figures exclude losses paid by the NFIP.</a:t>
            </a:r>
          </a:p>
          <a:p>
            <a:pPr>
              <a:lnSpc>
                <a:spcPct val="85000"/>
              </a:lnSpc>
              <a:spcBef>
                <a:spcPct val="25000"/>
              </a:spcBef>
              <a:buClr>
                <a:schemeClr val="accent2"/>
              </a:buClr>
              <a:defRPr/>
            </a:pPr>
            <a:r>
              <a:rPr lang="en-US" sz="1200" dirty="0">
                <a:solidFill>
                  <a:srgbClr val="404040"/>
                </a:solidFill>
                <a:latin typeface="Helvetica Neue"/>
              </a:rPr>
              <a:t>Source: PCS; </a:t>
            </a:r>
            <a:r>
              <a:rPr lang="en-US" sz="1200" dirty="0" smtClean="0">
                <a:solidFill>
                  <a:srgbClr val="404040"/>
                </a:solidFill>
                <a:latin typeface="Helvetica Neue"/>
              </a:rPr>
              <a:t>Insurance </a:t>
            </a:r>
            <a:r>
              <a:rPr lang="en-US" sz="1200" dirty="0">
                <a:solidFill>
                  <a:srgbClr val="404040"/>
                </a:solidFill>
                <a:latin typeface="Helvetica Neue"/>
              </a:rPr>
              <a:t>Information Institute.</a:t>
            </a:r>
          </a:p>
        </p:txBody>
      </p:sp>
      <p:sp>
        <p:nvSpPr>
          <p:cNvPr id="32" name="TextBox 31"/>
          <p:cNvSpPr txBox="1"/>
          <p:nvPr/>
        </p:nvSpPr>
        <p:spPr>
          <a:xfrm>
            <a:off x="1698832" y="5127920"/>
            <a:ext cx="1127232" cy="1200329"/>
          </a:xfrm>
          <a:prstGeom prst="rect">
            <a:avLst/>
          </a:prstGeom>
          <a:noFill/>
        </p:spPr>
        <p:txBody>
          <a:bodyPr wrap="none" rtlCol="0">
            <a:spAutoFit/>
          </a:bodyPr>
          <a:lstStyle/>
          <a:p>
            <a:pPr algn="ctr"/>
            <a:r>
              <a:rPr lang="en-US" sz="2400" b="1" dirty="0" smtClean="0">
                <a:solidFill>
                  <a:srgbClr val="404040"/>
                </a:solidFill>
                <a:latin typeface="Helvetica Neue"/>
              </a:rPr>
              <a:t>Auto</a:t>
            </a:r>
          </a:p>
          <a:p>
            <a:pPr algn="ctr"/>
            <a:r>
              <a:rPr lang="en-US" sz="2400" b="1" dirty="0" smtClean="0">
                <a:solidFill>
                  <a:srgbClr val="404040"/>
                </a:solidFill>
                <a:latin typeface="Helvetica Neue"/>
              </a:rPr>
              <a:t>$2,729</a:t>
            </a:r>
          </a:p>
          <a:p>
            <a:pPr algn="ctr"/>
            <a:r>
              <a:rPr lang="en-US" sz="2400" dirty="0" smtClean="0">
                <a:solidFill>
                  <a:srgbClr val="404040"/>
                </a:solidFill>
                <a:latin typeface="Helvetica Neue"/>
              </a:rPr>
              <a:t>15%</a:t>
            </a:r>
            <a:endParaRPr lang="en-US" sz="2400" dirty="0">
              <a:solidFill>
                <a:srgbClr val="404040"/>
              </a:solidFill>
              <a:latin typeface="Helvetica Neue"/>
            </a:endParaRPr>
          </a:p>
        </p:txBody>
      </p:sp>
      <p:sp>
        <p:nvSpPr>
          <p:cNvPr id="41" name="TextBox 40"/>
          <p:cNvSpPr txBox="1"/>
          <p:nvPr/>
        </p:nvSpPr>
        <p:spPr>
          <a:xfrm>
            <a:off x="1498704" y="2346402"/>
            <a:ext cx="1947970" cy="1200329"/>
          </a:xfrm>
          <a:prstGeom prst="rect">
            <a:avLst/>
          </a:prstGeom>
          <a:noFill/>
        </p:spPr>
        <p:txBody>
          <a:bodyPr wrap="none" rtlCol="0">
            <a:spAutoFit/>
          </a:bodyPr>
          <a:lstStyle/>
          <a:p>
            <a:pPr algn="ctr"/>
            <a:r>
              <a:rPr lang="en-US" sz="2400" b="1" dirty="0" smtClean="0">
                <a:solidFill>
                  <a:srgbClr val="404040"/>
                </a:solidFill>
                <a:latin typeface="Helvetica Neue"/>
              </a:rPr>
              <a:t>Commercial</a:t>
            </a:r>
          </a:p>
          <a:p>
            <a:pPr algn="ctr"/>
            <a:r>
              <a:rPr lang="en-US" sz="2400" b="1" dirty="0" smtClean="0">
                <a:solidFill>
                  <a:srgbClr val="404040"/>
                </a:solidFill>
                <a:latin typeface="Helvetica Neue"/>
              </a:rPr>
              <a:t>$9,024</a:t>
            </a:r>
          </a:p>
          <a:p>
            <a:pPr algn="ctr"/>
            <a:r>
              <a:rPr lang="en-US" sz="2400" dirty="0" smtClean="0">
                <a:solidFill>
                  <a:srgbClr val="404040"/>
                </a:solidFill>
                <a:latin typeface="Helvetica Neue"/>
              </a:rPr>
              <a:t>48%</a:t>
            </a:r>
            <a:endParaRPr lang="en-US" sz="2400" dirty="0">
              <a:solidFill>
                <a:srgbClr val="404040"/>
              </a:solidFill>
              <a:latin typeface="Helvetica Neue"/>
            </a:endParaRPr>
          </a:p>
        </p:txBody>
      </p:sp>
      <p:sp>
        <p:nvSpPr>
          <p:cNvPr id="42" name="TextBox 41"/>
          <p:cNvSpPr txBox="1"/>
          <p:nvPr/>
        </p:nvSpPr>
        <p:spPr>
          <a:xfrm>
            <a:off x="6764446" y="5183903"/>
            <a:ext cx="1946367" cy="1200329"/>
          </a:xfrm>
          <a:prstGeom prst="rect">
            <a:avLst/>
          </a:prstGeom>
          <a:noFill/>
        </p:spPr>
        <p:txBody>
          <a:bodyPr wrap="none" rtlCol="0">
            <a:spAutoFit/>
          </a:bodyPr>
          <a:lstStyle/>
          <a:p>
            <a:pPr algn="ctr"/>
            <a:r>
              <a:rPr lang="en-US" sz="2400" b="1" dirty="0" smtClean="0">
                <a:solidFill>
                  <a:srgbClr val="404040"/>
                </a:solidFill>
                <a:latin typeface="Helvetica Neue"/>
              </a:rPr>
              <a:t>Homeowner</a:t>
            </a:r>
          </a:p>
          <a:p>
            <a:pPr algn="ctr"/>
            <a:r>
              <a:rPr lang="en-US" sz="2400" b="1" dirty="0" smtClean="0">
                <a:solidFill>
                  <a:srgbClr val="404040"/>
                </a:solidFill>
                <a:latin typeface="Helvetica Neue"/>
              </a:rPr>
              <a:t>$6,997</a:t>
            </a:r>
          </a:p>
          <a:p>
            <a:pPr algn="ctr"/>
            <a:r>
              <a:rPr lang="en-US" sz="2400" dirty="0" smtClean="0">
                <a:solidFill>
                  <a:srgbClr val="404040"/>
                </a:solidFill>
                <a:latin typeface="Helvetica Neue"/>
              </a:rPr>
              <a:t>37%</a:t>
            </a:r>
            <a:endParaRPr lang="en-US" sz="2400" dirty="0">
              <a:solidFill>
                <a:srgbClr val="404040"/>
              </a:solidFill>
              <a:latin typeface="Helvetica Neue"/>
            </a:endParaRPr>
          </a:p>
        </p:txBody>
      </p:sp>
    </p:spTree>
    <p:extLst>
      <p:ext uri="{BB962C8B-B14F-4D97-AF65-F5344CB8AC3E}">
        <p14:creationId xmlns="" xmlns:p14="http://schemas.microsoft.com/office/powerpoint/2010/main" val="2654748092"/>
      </p:ext>
    </p:extLst>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4322" name="Rectangle 2"/>
          <p:cNvSpPr>
            <a:spLocks noGrp="1" noChangeArrowheads="1"/>
          </p:cNvSpPr>
          <p:nvPr>
            <p:ph type="title"/>
          </p:nvPr>
        </p:nvSpPr>
        <p:spPr/>
        <p:txBody>
          <a:bodyPr/>
          <a:lstStyle/>
          <a:p>
            <a:r>
              <a:rPr lang="en-US" smtClean="0"/>
              <a:t>Outlook for 2013 Hurricane Season: </a:t>
            </a:r>
            <a:br>
              <a:rPr lang="en-US" smtClean="0"/>
            </a:br>
            <a:r>
              <a:rPr lang="en-US" smtClean="0"/>
              <a:t>75% Worse Than Average</a:t>
            </a:r>
            <a:endParaRPr lang="en-US" dirty="0"/>
          </a:p>
        </p:txBody>
      </p:sp>
      <p:graphicFrame>
        <p:nvGraphicFramePr>
          <p:cNvPr id="7224323" name="Group 3"/>
          <p:cNvGraphicFramePr>
            <a:graphicFrameLocks noGrp="1"/>
          </p:cNvGraphicFramePr>
          <p:nvPr>
            <p:ph idx="4294967295"/>
            <p:extLst>
              <p:ext uri="{D42A27DB-BD31-4B8C-83A1-F6EECF244321}">
                <p14:modId xmlns="" xmlns:p14="http://schemas.microsoft.com/office/powerpoint/2010/main" val="647223735"/>
              </p:ext>
            </p:extLst>
          </p:nvPr>
        </p:nvGraphicFramePr>
        <p:xfrm>
          <a:off x="609601" y="1706237"/>
          <a:ext cx="13411199" cy="5108448"/>
        </p:xfrm>
        <a:graphic>
          <a:graphicData uri="http://schemas.openxmlformats.org/drawingml/2006/table">
            <a:tbl>
              <a:tblPr/>
              <a:tblGrid>
                <a:gridCol w="7543799"/>
                <a:gridCol w="2933700"/>
                <a:gridCol w="2933700"/>
              </a:tblGrid>
              <a:tr h="336109">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bg1"/>
                          </a:solidFill>
                          <a:effectLst/>
                          <a:latin typeface="Helvetica Neue"/>
                          <a:cs typeface="Arial" pitchFamily="34" charset="0"/>
                        </a:rPr>
                        <a:t>Forecast Parameter</a:t>
                      </a:r>
                    </a:p>
                  </a:txBody>
                  <a:tcPr marL="146304" marR="146304" marT="91440" marB="54864" anchor="b"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bg1"/>
                          </a:solidFill>
                          <a:effectLst/>
                          <a:latin typeface="Helvetica Neue"/>
                          <a:cs typeface="Arial" pitchFamily="34" charset="0"/>
                        </a:rPr>
                        <a:t>Median</a:t>
                      </a:r>
                    </a:p>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1" i="0" u="none" strike="noStrike" cap="none" normalizeH="0" baseline="0" dirty="0" smtClean="0">
                          <a:ln>
                            <a:noFill/>
                          </a:ln>
                          <a:solidFill>
                            <a:schemeClr val="bg1"/>
                          </a:solidFill>
                          <a:effectLst/>
                          <a:latin typeface="Helvetica Neue"/>
                          <a:cs typeface="Arial" pitchFamily="34" charset="0"/>
                        </a:rPr>
                        <a:t>(1981-2010)</a:t>
                      </a:r>
                    </a:p>
                  </a:txBody>
                  <a:tcPr marL="146304" marR="146304" marT="91440" marB="54864"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rgbClr val="404040"/>
                          </a:solidFill>
                          <a:effectLst/>
                          <a:latin typeface="Helvetica Neue"/>
                          <a:cs typeface="Arial" pitchFamily="34" charset="0"/>
                        </a:rPr>
                        <a:t>2013F</a:t>
                      </a:r>
                    </a:p>
                  </a:txBody>
                  <a:tcPr marL="146304" marR="146304" marT="91440" marB="54864" anchor="b"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DCD844"/>
                    </a:solidFill>
                  </a:tcPr>
                </a:tc>
              </a:tr>
              <a:tr h="22558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Named Storms</a:t>
                      </a:r>
                    </a:p>
                  </a:txBody>
                  <a:tcPr marL="137160" marR="137160" marT="73152" marB="73152"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12.0</a:t>
                      </a:r>
                    </a:p>
                  </a:txBody>
                  <a:tcPr marL="137160" marR="137160" marT="73152" marB="7315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18</a:t>
                      </a:r>
                    </a:p>
                  </a:txBody>
                  <a:tcPr marL="137160" marR="137160" marT="73152" marB="73152"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DCD844"/>
                    </a:solidFill>
                  </a:tcPr>
                </a:tc>
              </a:tr>
              <a:tr h="23215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Named Storm Days</a:t>
                      </a:r>
                    </a:p>
                  </a:txBody>
                  <a:tcPr marL="137160" marR="137160" marT="73152" marB="73152"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60.1</a:t>
                      </a:r>
                    </a:p>
                  </a:txBody>
                  <a:tcPr marL="137160" marR="137160" marT="73152" marB="7315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95</a:t>
                      </a:r>
                    </a:p>
                  </a:txBody>
                  <a:tcPr marL="137160" marR="137160" marT="73152" marB="73152"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DCD844"/>
                    </a:solidFill>
                  </a:tcPr>
                </a:tc>
              </a:tr>
              <a:tr h="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Hurricanes</a:t>
                      </a:r>
                    </a:p>
                  </a:txBody>
                  <a:tcPr marL="137160" marR="137160" marT="73152" marB="73152"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6.5</a:t>
                      </a:r>
                    </a:p>
                  </a:txBody>
                  <a:tcPr marL="137160" marR="137160" marT="73152" marB="7315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9</a:t>
                      </a:r>
                    </a:p>
                  </a:txBody>
                  <a:tcPr marL="137160" marR="137160" marT="73152" marB="73152"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DCD844"/>
                    </a:solidFill>
                  </a:tcPr>
                </a:tc>
              </a:tr>
              <a:tr h="21025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Hurricane Days</a:t>
                      </a:r>
                    </a:p>
                  </a:txBody>
                  <a:tcPr marL="137160" marR="137160" marT="73152" marB="73152"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21.3</a:t>
                      </a:r>
                    </a:p>
                  </a:txBody>
                  <a:tcPr marL="137160" marR="137160" marT="73152" marB="7315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40</a:t>
                      </a:r>
                    </a:p>
                  </a:txBody>
                  <a:tcPr marL="137160" marR="137160" marT="73152" marB="73152"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DCD844"/>
                    </a:solidFill>
                  </a:tcPr>
                </a:tc>
              </a:tr>
              <a:tr h="2518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Major Hurricanes</a:t>
                      </a:r>
                    </a:p>
                  </a:txBody>
                  <a:tcPr marL="137160" marR="137160" marT="73152" marB="73152"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2.0</a:t>
                      </a:r>
                    </a:p>
                  </a:txBody>
                  <a:tcPr marL="137160" marR="137160" marT="73152" marB="7315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4</a:t>
                      </a:r>
                    </a:p>
                  </a:txBody>
                  <a:tcPr marL="137160" marR="137160" marT="73152" marB="73152"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DCD844"/>
                    </a:solidFill>
                  </a:tcPr>
                </a:tc>
              </a:tr>
              <a:tr h="245292">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Major Hurricane Days</a:t>
                      </a:r>
                    </a:p>
                  </a:txBody>
                  <a:tcPr marL="137160" marR="137160" marT="73152" marB="73152"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3.9</a:t>
                      </a:r>
                    </a:p>
                  </a:txBody>
                  <a:tcPr marL="137160" marR="137160" marT="73152" marB="7315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9</a:t>
                      </a:r>
                    </a:p>
                  </a:txBody>
                  <a:tcPr marL="137160" marR="137160" marT="73152" marB="73152"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DCD844"/>
                    </a:solidFill>
                  </a:tcPr>
                </a:tc>
              </a:tr>
              <a:tr h="245292">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Accumulated Cyclone Energy</a:t>
                      </a:r>
                    </a:p>
                  </a:txBody>
                  <a:tcPr marL="137160" marR="137160" marT="73152" marB="73152"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92.0</a:t>
                      </a:r>
                    </a:p>
                  </a:txBody>
                  <a:tcPr marL="137160" marR="137160" marT="73152" marB="7315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165</a:t>
                      </a:r>
                    </a:p>
                  </a:txBody>
                  <a:tcPr marL="137160" marR="137160" marT="73152" marB="73152"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DCD844"/>
                    </a:solidFill>
                  </a:tcPr>
                </a:tc>
              </a:tr>
              <a:tr h="245292">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Net Tropical Cyclone Activity</a:t>
                      </a:r>
                    </a:p>
                  </a:txBody>
                  <a:tcPr marL="137160" marR="137160" marT="73152" marB="73152"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rgbClr val="404040"/>
                          </a:solidFill>
                          <a:effectLst/>
                          <a:latin typeface="Helvetica Neue"/>
                          <a:cs typeface="Arial" pitchFamily="34" charset="0"/>
                        </a:rPr>
                        <a:t>103%</a:t>
                      </a:r>
                    </a:p>
                  </a:txBody>
                  <a:tcPr marL="137160" marR="137160" marT="73152" marB="7315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bg1"/>
                          </a:solidFill>
                          <a:effectLst/>
                          <a:latin typeface="Helvetica Neue"/>
                          <a:cs typeface="Arial" pitchFamily="34" charset="0"/>
                        </a:rPr>
                        <a:t>175%</a:t>
                      </a:r>
                    </a:p>
                  </a:txBody>
                  <a:tcPr marL="137160" marR="137160" marT="73152" marB="73152"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FF0000"/>
                    </a:solidFill>
                  </a:tcPr>
                </a:tc>
              </a:tr>
            </a:tbl>
          </a:graphicData>
        </a:graphic>
      </p:graphicFrame>
      <p:sp>
        <p:nvSpPr>
          <p:cNvPr id="6" name="TextBox 5"/>
          <p:cNvSpPr txBox="1"/>
          <p:nvPr/>
        </p:nvSpPr>
        <p:spPr>
          <a:xfrm>
            <a:off x="508978" y="7030776"/>
            <a:ext cx="13911950" cy="249299"/>
          </a:xfrm>
          <a:prstGeom prst="rect">
            <a:avLst/>
          </a:prstGeom>
          <a:noFill/>
        </p:spPr>
        <p:txBody>
          <a:bodyPr wrap="none" rtlCol="0" anchor="b" anchorCtr="0">
            <a:spAutoFit/>
          </a:bodyPr>
          <a:lstStyle/>
          <a:p>
            <a:pPr>
              <a:lnSpc>
                <a:spcPct val="85000"/>
              </a:lnSpc>
              <a:spcBef>
                <a:spcPct val="25000"/>
              </a:spcBef>
              <a:buClr>
                <a:schemeClr val="accent2"/>
              </a:buClr>
            </a:pPr>
            <a:r>
              <a:rPr lang="en-US" sz="1200" dirty="0">
                <a:solidFill>
                  <a:srgbClr val="404040"/>
                </a:solidFill>
                <a:latin typeface="Helvetica Neue"/>
              </a:rPr>
              <a:t>Source: Philip </a:t>
            </a:r>
            <a:r>
              <a:rPr lang="en-US" sz="1200" dirty="0" err="1">
                <a:solidFill>
                  <a:srgbClr val="404040"/>
                </a:solidFill>
                <a:latin typeface="Helvetica Neue"/>
              </a:rPr>
              <a:t>Klotzbach</a:t>
            </a:r>
            <a:r>
              <a:rPr lang="en-US" sz="1200" dirty="0">
                <a:solidFill>
                  <a:srgbClr val="404040"/>
                </a:solidFill>
                <a:latin typeface="Helvetica Neue"/>
              </a:rPr>
              <a:t> and Dr. William Gray, Colorado State University, June 2013, accessed at </a:t>
            </a:r>
            <a:r>
              <a:rPr lang="en-US" sz="1200" dirty="0">
                <a:solidFill>
                  <a:srgbClr val="404040"/>
                </a:solidFill>
                <a:latin typeface="Helvetica Neue"/>
                <a:hlinkClick r:id="rId2"/>
              </a:rPr>
              <a:t>http://</a:t>
            </a:r>
            <a:r>
              <a:rPr lang="en-US" sz="1200" dirty="0" smtClean="0">
                <a:solidFill>
                  <a:srgbClr val="404040"/>
                </a:solidFill>
                <a:latin typeface="Helvetica Neue"/>
                <a:hlinkClick r:id="rId2"/>
              </a:rPr>
              <a:t>tropical.atmos.colostate.edu/forecasts/2013/jun2013/jun2013.pdf</a:t>
            </a:r>
            <a:r>
              <a:rPr lang="en-US" sz="1200" dirty="0" smtClean="0">
                <a:solidFill>
                  <a:srgbClr val="404040"/>
                </a:solidFill>
                <a:latin typeface="Helvetica Neue"/>
              </a:rPr>
              <a:t>; </a:t>
            </a:r>
            <a:r>
              <a:rPr lang="en-US" sz="1200" dirty="0">
                <a:solidFill>
                  <a:srgbClr val="404040"/>
                </a:solidFill>
                <a:latin typeface="Helvetica Neue"/>
              </a:rPr>
              <a:t>Insurance Information Institute</a:t>
            </a:r>
            <a:r>
              <a:rPr lang="en-US" sz="1200" dirty="0" smtClean="0">
                <a:solidFill>
                  <a:srgbClr val="404040"/>
                </a:solidFill>
                <a:latin typeface="Helvetica Neue"/>
              </a:rPr>
              <a:t>.</a:t>
            </a:r>
            <a:endParaRPr lang="en-US" sz="1200" dirty="0">
              <a:solidFill>
                <a:srgbClr val="404040"/>
              </a:solidFill>
              <a:latin typeface="Helvetica Neue"/>
            </a:endParaRPr>
          </a:p>
        </p:txBody>
      </p:sp>
      <p:sp>
        <p:nvSpPr>
          <p:cNvPr id="8" name="Rectangle 7"/>
          <p:cNvSpPr/>
          <p:nvPr/>
        </p:nvSpPr>
        <p:spPr>
          <a:xfrm>
            <a:off x="15163800" y="2133600"/>
            <a:ext cx="914400" cy="914400"/>
          </a:xfrm>
          <a:prstGeom prst="rect">
            <a:avLst/>
          </a:prstGeom>
          <a:solidFill>
            <a:srgbClr val="DCD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62475166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4322" name="Rectangle 2"/>
          <p:cNvSpPr>
            <a:spLocks noGrp="1" noChangeArrowheads="1"/>
          </p:cNvSpPr>
          <p:nvPr>
            <p:ph type="title"/>
          </p:nvPr>
        </p:nvSpPr>
        <p:spPr>
          <a:xfrm>
            <a:off x="479553" y="457200"/>
            <a:ext cx="13167360" cy="1138773"/>
          </a:xfrm>
        </p:spPr>
        <p:txBody>
          <a:bodyPr/>
          <a:lstStyle/>
          <a:p>
            <a:r>
              <a:rPr lang="en-US" dirty="0"/>
              <a:t>Landfall Probabilities for 2013 Hurricane Season: </a:t>
            </a:r>
            <a:br>
              <a:rPr lang="en-US" dirty="0"/>
            </a:br>
            <a:r>
              <a:rPr lang="en-US" dirty="0" smtClean="0"/>
              <a:t>Above </a:t>
            </a:r>
            <a:r>
              <a:rPr lang="en-US" dirty="0"/>
              <a:t>Average</a:t>
            </a:r>
          </a:p>
        </p:txBody>
      </p:sp>
      <p:graphicFrame>
        <p:nvGraphicFramePr>
          <p:cNvPr id="7224323" name="Group 3"/>
          <p:cNvGraphicFramePr>
            <a:graphicFrameLocks noGrp="1"/>
          </p:cNvGraphicFramePr>
          <p:nvPr>
            <p:ph idx="4294967295"/>
            <p:extLst>
              <p:ext uri="{D42A27DB-BD31-4B8C-83A1-F6EECF244321}">
                <p14:modId xmlns="" xmlns:p14="http://schemas.microsoft.com/office/powerpoint/2010/main" val="1436405301"/>
              </p:ext>
            </p:extLst>
          </p:nvPr>
        </p:nvGraphicFramePr>
        <p:xfrm>
          <a:off x="609601" y="1706237"/>
          <a:ext cx="13411199" cy="3794760"/>
        </p:xfrm>
        <a:graphic>
          <a:graphicData uri="http://schemas.openxmlformats.org/drawingml/2006/table">
            <a:tbl>
              <a:tblPr/>
              <a:tblGrid>
                <a:gridCol w="7543799"/>
                <a:gridCol w="2933700"/>
                <a:gridCol w="2933700"/>
              </a:tblGrid>
              <a:tr h="336109">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endParaRPr kumimoji="0" lang="en-US" sz="3000" b="0" i="0" u="none" strike="noStrike" kern="1200" cap="none" normalizeH="0" baseline="0" dirty="0" smtClean="0">
                        <a:ln>
                          <a:noFill/>
                        </a:ln>
                        <a:solidFill>
                          <a:srgbClr val="404040"/>
                        </a:solidFill>
                        <a:effectLst/>
                        <a:latin typeface="Helvetica Neue"/>
                        <a:ea typeface="+mn-ea"/>
                        <a:cs typeface="Arial" pitchFamily="34" charset="0"/>
                      </a:endParaRPr>
                    </a:p>
                  </a:txBody>
                  <a:tcPr marL="137160" marR="137160" marT="137160" marB="91440" anchor="b"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3000" b="1" i="0" u="none" strike="noStrike" kern="1200" cap="none" normalizeH="0" baseline="0" dirty="0" smtClean="0">
                          <a:ln>
                            <a:noFill/>
                          </a:ln>
                          <a:solidFill>
                            <a:schemeClr val="bg1"/>
                          </a:solidFill>
                          <a:effectLst/>
                          <a:latin typeface="Helvetica Neue"/>
                          <a:ea typeface="+mn-ea"/>
                          <a:cs typeface="Arial" pitchFamily="34" charset="0"/>
                        </a:rPr>
                        <a:t>Average*</a:t>
                      </a:r>
                    </a:p>
                  </a:txBody>
                  <a:tcPr marL="137160" marR="137160" marT="137160" marB="9144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3000" b="1" i="0" u="none" strike="noStrike" kern="1200" cap="none" normalizeH="0" baseline="0" dirty="0" smtClean="0">
                          <a:ln>
                            <a:noFill/>
                          </a:ln>
                          <a:solidFill>
                            <a:srgbClr val="404040"/>
                          </a:solidFill>
                          <a:effectLst/>
                          <a:latin typeface="Helvetica Neue"/>
                          <a:ea typeface="+mn-ea"/>
                          <a:cs typeface="Arial" pitchFamily="34" charset="0"/>
                        </a:rPr>
                        <a:t>2013F</a:t>
                      </a:r>
                    </a:p>
                  </a:txBody>
                  <a:tcPr marL="137160" marR="137160" marT="137160" marB="91440" anchor="b"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DCD844"/>
                    </a:solidFill>
                  </a:tcPr>
                </a:tc>
              </a:tr>
              <a:tr h="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3000" b="0" i="0" u="none" strike="noStrike" kern="1200" cap="none" normalizeH="0" baseline="0" dirty="0" smtClean="0">
                          <a:ln>
                            <a:noFill/>
                          </a:ln>
                          <a:solidFill>
                            <a:srgbClr val="404040"/>
                          </a:solidFill>
                          <a:effectLst/>
                          <a:latin typeface="Helvetica Neue"/>
                          <a:ea typeface="+mn-ea"/>
                          <a:cs typeface="Arial" pitchFamily="34" charset="0"/>
                        </a:rPr>
                        <a:t>Entire US East &amp; Gulf Coasts</a:t>
                      </a:r>
                    </a:p>
                  </a:txBody>
                  <a:tcPr marL="137160" marR="137160" marT="137160" marB="13716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3000" b="0" i="0" u="none" strike="noStrike" kern="1200" cap="none" normalizeH="0" baseline="0" dirty="0" smtClean="0">
                          <a:ln>
                            <a:noFill/>
                          </a:ln>
                          <a:solidFill>
                            <a:srgbClr val="404040"/>
                          </a:solidFill>
                          <a:effectLst/>
                          <a:latin typeface="Helvetica Neue"/>
                          <a:ea typeface="+mn-ea"/>
                          <a:cs typeface="Arial" pitchFamily="34" charset="0"/>
                        </a:rPr>
                        <a:t>52%</a:t>
                      </a:r>
                    </a:p>
                  </a:txBody>
                  <a:tcPr marL="137160" marR="137160" marT="137160" marB="13716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3000" b="0" i="0" u="none" strike="noStrike" kern="1200" cap="none" normalizeH="0" baseline="0" dirty="0" smtClean="0">
                          <a:ln>
                            <a:noFill/>
                          </a:ln>
                          <a:solidFill>
                            <a:srgbClr val="404040"/>
                          </a:solidFill>
                          <a:effectLst/>
                          <a:latin typeface="Helvetica Neue"/>
                          <a:ea typeface="+mn-ea"/>
                          <a:cs typeface="Arial" pitchFamily="34" charset="0"/>
                        </a:rPr>
                        <a:t>72%</a:t>
                      </a:r>
                    </a:p>
                  </a:txBody>
                  <a:tcPr marL="137160" marR="137160" marT="137160" marB="13716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DCD844"/>
                    </a:solidFill>
                  </a:tcPr>
                </a:tc>
              </a:tr>
              <a:tr h="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3000" b="0" i="0" u="none" strike="noStrike" kern="1200" cap="none" normalizeH="0" baseline="0" dirty="0" smtClean="0">
                          <a:ln>
                            <a:noFill/>
                          </a:ln>
                          <a:solidFill>
                            <a:srgbClr val="404040"/>
                          </a:solidFill>
                          <a:effectLst/>
                          <a:latin typeface="Helvetica Neue"/>
                          <a:ea typeface="+mn-ea"/>
                          <a:cs typeface="Arial" pitchFamily="34" charset="0"/>
                        </a:rPr>
                        <a:t>US East Coast Including Florida Peninsula</a:t>
                      </a:r>
                    </a:p>
                  </a:txBody>
                  <a:tcPr marL="137160" marR="137160" marT="137160" marB="13716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3000" b="0" i="0" u="none" strike="noStrike" kern="1200" cap="none" normalizeH="0" baseline="0" dirty="0" smtClean="0">
                          <a:ln>
                            <a:noFill/>
                          </a:ln>
                          <a:solidFill>
                            <a:srgbClr val="404040"/>
                          </a:solidFill>
                          <a:effectLst/>
                          <a:latin typeface="Helvetica Neue"/>
                          <a:ea typeface="+mn-ea"/>
                          <a:cs typeface="Arial" pitchFamily="34" charset="0"/>
                        </a:rPr>
                        <a:t>31%</a:t>
                      </a:r>
                    </a:p>
                  </a:txBody>
                  <a:tcPr marL="137160" marR="137160" marT="137160" marB="13716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3000" b="0" i="0" u="none" strike="noStrike" kern="1200" cap="none" normalizeH="0" baseline="0" dirty="0" smtClean="0">
                          <a:ln>
                            <a:noFill/>
                          </a:ln>
                          <a:solidFill>
                            <a:srgbClr val="404040"/>
                          </a:solidFill>
                          <a:effectLst/>
                          <a:latin typeface="Helvetica Neue"/>
                          <a:ea typeface="+mn-ea"/>
                          <a:cs typeface="Arial" pitchFamily="34" charset="0"/>
                        </a:rPr>
                        <a:t>48%</a:t>
                      </a:r>
                    </a:p>
                  </a:txBody>
                  <a:tcPr marL="137160" marR="137160" marT="137160" marB="13716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DCD844"/>
                    </a:solidFill>
                  </a:tcPr>
                </a:tc>
              </a:tr>
              <a:tr h="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3000" b="0" i="0" u="none" strike="noStrike" kern="1200" cap="none" normalizeH="0" baseline="0" dirty="0" smtClean="0">
                          <a:ln>
                            <a:noFill/>
                          </a:ln>
                          <a:solidFill>
                            <a:srgbClr val="404040"/>
                          </a:solidFill>
                          <a:effectLst/>
                          <a:latin typeface="Helvetica Neue"/>
                          <a:ea typeface="+mn-ea"/>
                          <a:cs typeface="Arial" pitchFamily="34" charset="0"/>
                        </a:rPr>
                        <a:t>Gulf Coast from Florida Panhandle </a:t>
                      </a:r>
                      <a:br>
                        <a:rPr kumimoji="0" lang="en-US" sz="3000" b="0" i="0" u="none" strike="noStrike" kern="1200" cap="none" normalizeH="0" baseline="0" dirty="0" smtClean="0">
                          <a:ln>
                            <a:noFill/>
                          </a:ln>
                          <a:solidFill>
                            <a:srgbClr val="404040"/>
                          </a:solidFill>
                          <a:effectLst/>
                          <a:latin typeface="Helvetica Neue"/>
                          <a:ea typeface="+mn-ea"/>
                          <a:cs typeface="Arial" pitchFamily="34" charset="0"/>
                        </a:rPr>
                      </a:br>
                      <a:r>
                        <a:rPr kumimoji="0" lang="en-US" sz="3000" b="0" i="0" u="none" strike="noStrike" kern="1200" cap="none" normalizeH="0" baseline="0" dirty="0" smtClean="0">
                          <a:ln>
                            <a:noFill/>
                          </a:ln>
                          <a:solidFill>
                            <a:srgbClr val="404040"/>
                          </a:solidFill>
                          <a:effectLst/>
                          <a:latin typeface="Helvetica Neue"/>
                          <a:ea typeface="+mn-ea"/>
                          <a:cs typeface="Arial" pitchFamily="34" charset="0"/>
                        </a:rPr>
                        <a:t>to Brownsville</a:t>
                      </a:r>
                    </a:p>
                  </a:txBody>
                  <a:tcPr marL="137160" marR="137160" marT="137160" marB="13716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3000" b="0" i="0" u="none" strike="noStrike" kern="1200" cap="none" normalizeH="0" baseline="0" smtClean="0">
                          <a:ln>
                            <a:noFill/>
                          </a:ln>
                          <a:solidFill>
                            <a:srgbClr val="404040"/>
                          </a:solidFill>
                          <a:effectLst/>
                          <a:latin typeface="Helvetica Neue"/>
                          <a:ea typeface="+mn-ea"/>
                          <a:cs typeface="Arial" pitchFamily="34" charset="0"/>
                        </a:rPr>
                        <a:t>30%</a:t>
                      </a:r>
                    </a:p>
                  </a:txBody>
                  <a:tcPr marL="137160" marR="137160" marT="137160" marB="13716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3000" b="0" i="0" u="none" strike="noStrike" kern="1200" cap="none" normalizeH="0" baseline="0" dirty="0" smtClean="0">
                          <a:ln>
                            <a:noFill/>
                          </a:ln>
                          <a:solidFill>
                            <a:srgbClr val="404040"/>
                          </a:solidFill>
                          <a:effectLst/>
                          <a:latin typeface="Helvetica Neue"/>
                          <a:ea typeface="+mn-ea"/>
                          <a:cs typeface="Arial" pitchFamily="34" charset="0"/>
                        </a:rPr>
                        <a:t>47%</a:t>
                      </a:r>
                    </a:p>
                  </a:txBody>
                  <a:tcPr marL="137160" marR="137160" marT="137160" marB="13716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DCD844"/>
                    </a:solidFill>
                  </a:tcPr>
                </a:tc>
              </a:tr>
              <a:tr h="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3000" b="0" i="0" u="none" strike="noStrike" kern="1200" cap="none" normalizeH="0" baseline="0" dirty="0" smtClean="0">
                          <a:ln>
                            <a:noFill/>
                          </a:ln>
                          <a:solidFill>
                            <a:srgbClr val="404040"/>
                          </a:solidFill>
                          <a:effectLst/>
                          <a:latin typeface="Helvetica Neue"/>
                          <a:ea typeface="+mn-ea"/>
                          <a:cs typeface="Arial" pitchFamily="34" charset="0"/>
                        </a:rPr>
                        <a:t>Caribbean </a:t>
                      </a:r>
                    </a:p>
                  </a:txBody>
                  <a:tcPr marL="137160" marR="137160" marT="137160" marB="13716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3000" b="0" i="0" u="none" strike="noStrike" kern="1200" cap="none" normalizeH="0" baseline="0" dirty="0" smtClean="0">
                          <a:ln>
                            <a:noFill/>
                          </a:ln>
                          <a:solidFill>
                            <a:srgbClr val="404040"/>
                          </a:solidFill>
                          <a:effectLst/>
                          <a:latin typeface="Helvetica Neue"/>
                          <a:ea typeface="+mn-ea"/>
                          <a:cs typeface="Arial" pitchFamily="34" charset="0"/>
                        </a:rPr>
                        <a:t>42%</a:t>
                      </a:r>
                    </a:p>
                  </a:txBody>
                  <a:tcPr marL="137160" marR="137160" marT="137160" marB="13716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3000" b="0" i="0" u="none" strike="noStrike" kern="1200" cap="none" normalizeH="0" baseline="0" dirty="0" smtClean="0">
                          <a:ln>
                            <a:noFill/>
                          </a:ln>
                          <a:solidFill>
                            <a:srgbClr val="404040"/>
                          </a:solidFill>
                          <a:effectLst/>
                          <a:latin typeface="Helvetica Neue"/>
                          <a:ea typeface="+mn-ea"/>
                          <a:cs typeface="Arial" pitchFamily="34" charset="0"/>
                        </a:rPr>
                        <a:t>61%</a:t>
                      </a:r>
                    </a:p>
                  </a:txBody>
                  <a:tcPr marL="137160" marR="137160" marT="137160" marB="13716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DCD844"/>
                    </a:solidFill>
                  </a:tcPr>
                </a:tc>
              </a:tr>
            </a:tbl>
          </a:graphicData>
        </a:graphic>
      </p:graphicFrame>
      <p:sp>
        <p:nvSpPr>
          <p:cNvPr id="6" name="TextBox 5"/>
          <p:cNvSpPr txBox="1"/>
          <p:nvPr/>
        </p:nvSpPr>
        <p:spPr>
          <a:xfrm>
            <a:off x="508978" y="6818410"/>
            <a:ext cx="5946628" cy="461665"/>
          </a:xfrm>
          <a:prstGeom prst="rect">
            <a:avLst/>
          </a:prstGeom>
          <a:noFill/>
        </p:spPr>
        <p:txBody>
          <a:bodyPr wrap="none" rtlCol="0" anchor="b" anchorCtr="0">
            <a:spAutoFit/>
          </a:bodyPr>
          <a:lstStyle/>
          <a:p>
            <a:pPr>
              <a:lnSpc>
                <a:spcPct val="85000"/>
              </a:lnSpc>
              <a:spcBef>
                <a:spcPct val="25000"/>
              </a:spcBef>
              <a:buClr>
                <a:schemeClr val="accent2"/>
              </a:buClr>
            </a:pPr>
            <a:r>
              <a:rPr lang="en-US" sz="1200" dirty="0">
                <a:solidFill>
                  <a:srgbClr val="404040"/>
                </a:solidFill>
                <a:latin typeface="Helvetica Neue"/>
              </a:rPr>
              <a:t>*Average over the past century.</a:t>
            </a:r>
          </a:p>
          <a:p>
            <a:pPr>
              <a:lnSpc>
                <a:spcPct val="85000"/>
              </a:lnSpc>
              <a:spcBef>
                <a:spcPct val="25000"/>
              </a:spcBef>
              <a:buClr>
                <a:schemeClr val="accent2"/>
              </a:buClr>
            </a:pPr>
            <a:r>
              <a:rPr lang="en-US" sz="1200" dirty="0">
                <a:solidFill>
                  <a:srgbClr val="404040"/>
                </a:solidFill>
                <a:latin typeface="Helvetica Neue"/>
              </a:rPr>
              <a:t>Source: Philip </a:t>
            </a:r>
            <a:r>
              <a:rPr lang="en-US" sz="1200" dirty="0" err="1">
                <a:solidFill>
                  <a:srgbClr val="404040"/>
                </a:solidFill>
                <a:latin typeface="Helvetica Neue"/>
              </a:rPr>
              <a:t>Klotzbach</a:t>
            </a:r>
            <a:r>
              <a:rPr lang="en-US" sz="1200" dirty="0">
                <a:solidFill>
                  <a:srgbClr val="404040"/>
                </a:solidFill>
                <a:latin typeface="Helvetica Neue"/>
              </a:rPr>
              <a:t> and Dr. William Gray, Colorado State University, June 2013.</a:t>
            </a:r>
          </a:p>
        </p:txBody>
      </p:sp>
    </p:spTree>
    <p:extLst>
      <p:ext uri="{BB962C8B-B14F-4D97-AF65-F5344CB8AC3E}">
        <p14:creationId xmlns="" xmlns:p14="http://schemas.microsoft.com/office/powerpoint/2010/main" val="387299960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 xmlns:p14="http://schemas.microsoft.com/office/powerpoint/2010/main" val="3467470302"/>
              </p:ext>
            </p:extLst>
          </p:nvPr>
        </p:nvGraphicFramePr>
        <p:xfrm>
          <a:off x="572277" y="2273968"/>
          <a:ext cx="13411201" cy="488727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96021" y="6688561"/>
            <a:ext cx="5776902" cy="461665"/>
          </a:xfrm>
          <a:prstGeom prst="rect">
            <a:avLst/>
          </a:prstGeom>
          <a:noFill/>
        </p:spPr>
        <p:txBody>
          <a:bodyPr wrap="none" rtlCol="0" anchor="b" anchorCtr="0">
            <a:spAutoFit/>
          </a:bodyPr>
          <a:lstStyle/>
          <a:p>
            <a:endParaRPr lang="en-US" sz="1200" dirty="0">
              <a:solidFill>
                <a:srgbClr val="404040"/>
              </a:solidFill>
              <a:latin typeface="Helvetica Neue"/>
            </a:endParaRPr>
          </a:p>
          <a:p>
            <a:r>
              <a:rPr lang="en-US" sz="1200" dirty="0">
                <a:solidFill>
                  <a:srgbClr val="404040"/>
                </a:solidFill>
                <a:latin typeface="Helvetica Neue"/>
              </a:rPr>
              <a:t>Sources:  US Dept. of Energy, </a:t>
            </a:r>
            <a:r>
              <a:rPr lang="en-US" sz="1200" dirty="0" err="1">
                <a:solidFill>
                  <a:srgbClr val="404040"/>
                </a:solidFill>
                <a:latin typeface="Helvetica Neue"/>
              </a:rPr>
              <a:t>Vertyx</a:t>
            </a:r>
            <a:r>
              <a:rPr lang="en-US" sz="1200" dirty="0">
                <a:solidFill>
                  <a:srgbClr val="404040"/>
                </a:solidFill>
                <a:latin typeface="Helvetica Neue"/>
              </a:rPr>
              <a:t>, AP analysis; Insurance Information Institute.</a:t>
            </a:r>
          </a:p>
        </p:txBody>
      </p:sp>
      <p:sp>
        <p:nvSpPr>
          <p:cNvPr id="2" name="Title 1"/>
          <p:cNvSpPr>
            <a:spLocks noGrp="1"/>
          </p:cNvSpPr>
          <p:nvPr>
            <p:ph type="title"/>
          </p:nvPr>
        </p:nvSpPr>
        <p:spPr>
          <a:xfrm>
            <a:off x="479552" y="457200"/>
            <a:ext cx="13541247" cy="1138773"/>
          </a:xfrm>
        </p:spPr>
        <p:txBody>
          <a:bodyPr/>
          <a:lstStyle/>
          <a:p>
            <a:r>
              <a:rPr lang="en-US" dirty="0"/>
              <a:t>Selected Large Outages Associated </a:t>
            </a:r>
            <a:r>
              <a:rPr lang="en-US" dirty="0" smtClean="0"/>
              <a:t/>
            </a:r>
            <a:br>
              <a:rPr lang="en-US" dirty="0" smtClean="0"/>
            </a:br>
            <a:r>
              <a:rPr lang="en-US" dirty="0" smtClean="0"/>
              <a:t>with </a:t>
            </a:r>
            <a:r>
              <a:rPr lang="en-US" dirty="0"/>
              <a:t>Tropical Systems, by State</a:t>
            </a:r>
          </a:p>
        </p:txBody>
      </p:sp>
      <p:sp>
        <p:nvSpPr>
          <p:cNvPr id="8" name="AutoShape 7"/>
          <p:cNvSpPr>
            <a:spLocks noChangeArrowheads="1"/>
          </p:cNvSpPr>
          <p:nvPr/>
        </p:nvSpPr>
        <p:spPr bwMode="blackWhite">
          <a:xfrm>
            <a:off x="9204298" y="4173875"/>
            <a:ext cx="4511702" cy="2031325"/>
          </a:xfrm>
          <a:prstGeom prst="wedgeRectCallout">
            <a:avLst>
              <a:gd name="adj1" fmla="val -20648"/>
              <a:gd name="adj2" fmla="val -98366"/>
            </a:avLst>
          </a:prstGeom>
          <a:solidFill>
            <a:schemeClr val="bg2"/>
          </a:solidFill>
          <a:ln w="28575" algn="ctr">
            <a:noFill/>
            <a:miter lim="800000"/>
            <a:headEnd/>
            <a:tailEnd/>
          </a:ln>
          <a:effectLst/>
        </p:spPr>
        <p:txBody>
          <a:bodyPr wrap="square" lIns="137160" tIns="91440" rIns="137160" bIns="91440" anchor="ctr">
            <a:spAutoFit/>
          </a:bodyPr>
          <a:lstStyle/>
          <a:p>
            <a:pPr algn="ctr" eaLnBrk="0" hangingPunct="0">
              <a:buClr>
                <a:schemeClr val="bg1"/>
              </a:buClr>
              <a:buFont typeface="Wingdings" pitchFamily="2" charset="2"/>
              <a:buNone/>
            </a:pPr>
            <a:r>
              <a:rPr lang="en-US" sz="2400" b="1" dirty="0">
                <a:solidFill>
                  <a:schemeClr val="bg1"/>
                </a:solidFill>
                <a:latin typeface="Helvetica Neue"/>
              </a:rPr>
              <a:t>Hurricanes and tropical storms have produced significant </a:t>
            </a:r>
            <a:r>
              <a:rPr lang="en-US" sz="2400" b="1" dirty="0" smtClean="0">
                <a:solidFill>
                  <a:schemeClr val="bg1"/>
                </a:solidFill>
                <a:latin typeface="Helvetica Neue"/>
              </a:rPr>
              <a:t>losses </a:t>
            </a:r>
            <a:r>
              <a:rPr lang="en-US" sz="2400" b="1" dirty="0">
                <a:solidFill>
                  <a:schemeClr val="bg1"/>
                </a:solidFill>
                <a:latin typeface="Helvetica Neue"/>
              </a:rPr>
              <a:t>for insurers in recent years, including with Sandy in 2012</a:t>
            </a:r>
          </a:p>
        </p:txBody>
      </p:sp>
      <p:sp>
        <p:nvSpPr>
          <p:cNvPr id="6" name="TextBox 5"/>
          <p:cNvSpPr txBox="1"/>
          <p:nvPr/>
        </p:nvSpPr>
        <p:spPr>
          <a:xfrm>
            <a:off x="478973" y="1565309"/>
            <a:ext cx="4113627" cy="553998"/>
          </a:xfrm>
          <a:prstGeom prst="rect">
            <a:avLst/>
          </a:prstGeom>
          <a:noFill/>
        </p:spPr>
        <p:txBody>
          <a:bodyPr wrap="none" rtlCol="0">
            <a:spAutoFit/>
          </a:bodyPr>
          <a:lstStyle/>
          <a:p>
            <a:r>
              <a:rPr lang="en-US" sz="3000" i="1" dirty="0" smtClean="0">
                <a:solidFill>
                  <a:srgbClr val="0092D2"/>
                </a:solidFill>
                <a:latin typeface="Helvetica Neue"/>
              </a:rPr>
              <a:t>(Millions of Customers)</a:t>
            </a:r>
            <a:endParaRPr lang="en-US" sz="3000" i="1" dirty="0">
              <a:solidFill>
                <a:srgbClr val="0092D2"/>
              </a:solidFill>
              <a:latin typeface="Helvetica Neue"/>
            </a:endParaRPr>
          </a:p>
        </p:txBody>
      </p:sp>
    </p:spTree>
    <p:extLst>
      <p:ext uri="{BB962C8B-B14F-4D97-AF65-F5344CB8AC3E}">
        <p14:creationId xmlns="" xmlns:p14="http://schemas.microsoft.com/office/powerpoint/2010/main" val="323759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 xmlns:p14="http://schemas.microsoft.com/office/powerpoint/2010/main" val="783025473"/>
              </p:ext>
            </p:extLst>
          </p:nvPr>
        </p:nvGraphicFramePr>
        <p:xfrm>
          <a:off x="572277" y="1791478"/>
          <a:ext cx="13411201" cy="536976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96021" y="6873227"/>
            <a:ext cx="1803699" cy="276999"/>
          </a:xfrm>
          <a:prstGeom prst="rect">
            <a:avLst/>
          </a:prstGeom>
          <a:noFill/>
        </p:spPr>
        <p:txBody>
          <a:bodyPr wrap="none" rtlCol="0" anchor="b" anchorCtr="0">
            <a:spAutoFit/>
          </a:bodyPr>
          <a:lstStyle/>
          <a:p>
            <a:r>
              <a:rPr lang="en-US" sz="1200" dirty="0">
                <a:solidFill>
                  <a:srgbClr val="404040"/>
                </a:solidFill>
                <a:latin typeface="Helvetica Neue"/>
              </a:rPr>
              <a:t>Source: AIR Worldwide.</a:t>
            </a:r>
          </a:p>
        </p:txBody>
      </p:sp>
      <p:sp>
        <p:nvSpPr>
          <p:cNvPr id="2" name="Title 1"/>
          <p:cNvSpPr>
            <a:spLocks noGrp="1"/>
          </p:cNvSpPr>
          <p:nvPr>
            <p:ph type="title"/>
          </p:nvPr>
        </p:nvSpPr>
        <p:spPr>
          <a:xfrm>
            <a:off x="479552" y="457200"/>
            <a:ext cx="13541247" cy="615553"/>
          </a:xfrm>
        </p:spPr>
        <p:txBody>
          <a:bodyPr/>
          <a:lstStyle/>
          <a:p>
            <a:r>
              <a:rPr lang="en-US" dirty="0"/>
              <a:t>Total Value of Insured Coastal Exposure in 2012</a:t>
            </a:r>
          </a:p>
        </p:txBody>
      </p:sp>
      <p:sp>
        <p:nvSpPr>
          <p:cNvPr id="6" name="TextBox 5"/>
          <p:cNvSpPr txBox="1"/>
          <p:nvPr/>
        </p:nvSpPr>
        <p:spPr>
          <a:xfrm>
            <a:off x="478973" y="1069912"/>
            <a:ext cx="4346062" cy="507831"/>
          </a:xfrm>
          <a:prstGeom prst="rect">
            <a:avLst/>
          </a:prstGeom>
          <a:noFill/>
        </p:spPr>
        <p:txBody>
          <a:bodyPr wrap="none" rtlCol="0">
            <a:spAutoFit/>
          </a:bodyPr>
          <a:lstStyle/>
          <a:p>
            <a:pPr fontAlgn="base">
              <a:lnSpc>
                <a:spcPct val="90000"/>
              </a:lnSpc>
              <a:spcBef>
                <a:spcPct val="20000"/>
              </a:spcBef>
              <a:spcAft>
                <a:spcPct val="0"/>
              </a:spcAft>
            </a:pPr>
            <a:r>
              <a:rPr lang="en-US" sz="3000" i="1" dirty="0" smtClean="0">
                <a:solidFill>
                  <a:srgbClr val="0092D2"/>
                </a:solidFill>
                <a:latin typeface="Helvetica Neue"/>
              </a:rPr>
              <a:t>(2012 </a:t>
            </a:r>
            <a:r>
              <a:rPr lang="en-US" sz="3000" i="1" dirty="0">
                <a:solidFill>
                  <a:srgbClr val="0092D2"/>
                </a:solidFill>
                <a:latin typeface="Helvetica Neue"/>
              </a:rPr>
              <a:t>Dollars, $ Billions)</a:t>
            </a:r>
          </a:p>
        </p:txBody>
      </p:sp>
      <p:sp>
        <p:nvSpPr>
          <p:cNvPr id="9" name="AutoShape 6"/>
          <p:cNvSpPr>
            <a:spLocks noChangeArrowheads="1"/>
          </p:cNvSpPr>
          <p:nvPr/>
        </p:nvSpPr>
        <p:spPr bwMode="blackWhite">
          <a:xfrm>
            <a:off x="10520536" y="2549603"/>
            <a:ext cx="3500264" cy="1107996"/>
          </a:xfrm>
          <a:prstGeom prst="wedgeRectCallout">
            <a:avLst>
              <a:gd name="adj1" fmla="val 5573"/>
              <a:gd name="adj2" fmla="val -78733"/>
            </a:avLst>
          </a:prstGeom>
          <a:solidFill>
            <a:schemeClr val="bg2"/>
          </a:solidFill>
          <a:ln w="28575" algn="ctr">
            <a:noFill/>
            <a:miter lim="800000"/>
            <a:headEnd/>
            <a:tailEnd/>
          </a:ln>
          <a:effectLst/>
        </p:spPr>
        <p:txBody>
          <a:bodyPr wrap="square" lIns="137160" tIns="91440" rIns="137160" bIns="91440" anchor="ctr">
            <a:spAutoFit/>
          </a:bodyPr>
          <a:lstStyle/>
          <a:p>
            <a:pPr algn="ctr" eaLnBrk="0" hangingPunct="0">
              <a:buClr>
                <a:schemeClr val="bg1"/>
              </a:buClr>
              <a:buFont typeface="Wingdings" pitchFamily="2" charset="2"/>
              <a:buNone/>
            </a:pPr>
            <a:r>
              <a:rPr lang="en-US" sz="2000" b="1" dirty="0">
                <a:solidFill>
                  <a:schemeClr val="bg1"/>
                </a:solidFill>
                <a:latin typeface="Helvetica Neue"/>
              </a:rPr>
              <a:t>$2.923 trillion insured coastal exposure in New York in 2012</a:t>
            </a:r>
          </a:p>
        </p:txBody>
      </p:sp>
      <p:sp>
        <p:nvSpPr>
          <p:cNvPr id="10" name="Text Box 5"/>
          <p:cNvSpPr txBox="1">
            <a:spLocks noChangeArrowheads="1"/>
          </p:cNvSpPr>
          <p:nvPr/>
        </p:nvSpPr>
        <p:spPr bwMode="blackWhite">
          <a:xfrm>
            <a:off x="5415280" y="3853810"/>
            <a:ext cx="8605520" cy="1415772"/>
          </a:xfrm>
          <a:prstGeom prst="rect">
            <a:avLst/>
          </a:prstGeom>
          <a:solidFill>
            <a:schemeClr val="accent4"/>
          </a:solidFill>
          <a:ln w="28575" algn="ctr">
            <a:noFill/>
            <a:miter lim="800000"/>
            <a:headEnd/>
            <a:tailEnd/>
          </a:ln>
          <a:effectLst/>
        </p:spPr>
        <p:txBody>
          <a:bodyPr wrap="square" lIns="137160" tIns="91440" rIns="137160" bIns="91440" anchor="ctr">
            <a:spAutoFit/>
          </a:bodyPr>
          <a:lstStyle>
            <a:defPPr>
              <a:defRPr lang="en-US"/>
            </a:defPPr>
            <a:lvl1pPr algn="ctr" eaLnBrk="0" hangingPunct="0">
              <a:buClr>
                <a:schemeClr val="bg1"/>
              </a:buClr>
              <a:buFont typeface="Wingdings" pitchFamily="2" charset="2"/>
              <a:buNone/>
              <a:defRPr sz="2400" b="1">
                <a:solidFill>
                  <a:schemeClr val="bg1"/>
                </a:solidFill>
                <a:latin typeface="Helvetica Neue"/>
              </a:defRPr>
            </a:lvl1pPr>
          </a:lstStyle>
          <a:p>
            <a:r>
              <a:rPr lang="en-US" sz="2000" dirty="0"/>
              <a:t>In 2012, New York ranked as the #1 most </a:t>
            </a:r>
            <a:br>
              <a:rPr lang="en-US" sz="2000" dirty="0"/>
            </a:br>
            <a:r>
              <a:rPr lang="en-US" sz="2000" dirty="0"/>
              <a:t>exposed state to hurricane loss, overtaking Florida with $2.862 trillion. Texas is very exposed too, and ranked #3 with $1.175 trillion</a:t>
            </a:r>
            <a:br>
              <a:rPr lang="en-US" sz="2000" dirty="0"/>
            </a:br>
            <a:r>
              <a:rPr lang="en-US" sz="2000" dirty="0"/>
              <a:t>in insured coastal exposure</a:t>
            </a:r>
          </a:p>
        </p:txBody>
      </p:sp>
      <p:sp>
        <p:nvSpPr>
          <p:cNvPr id="11" name="Text Box 5"/>
          <p:cNvSpPr txBox="1">
            <a:spLocks noChangeArrowheads="1"/>
          </p:cNvSpPr>
          <p:nvPr/>
        </p:nvSpPr>
        <p:spPr bwMode="blackWhite">
          <a:xfrm>
            <a:off x="5415280" y="5424559"/>
            <a:ext cx="8605520" cy="800219"/>
          </a:xfrm>
          <a:prstGeom prst="rect">
            <a:avLst/>
          </a:prstGeom>
          <a:solidFill>
            <a:schemeClr val="accent4"/>
          </a:solidFill>
          <a:ln w="28575" algn="ctr">
            <a:noFill/>
            <a:miter lim="800000"/>
            <a:headEnd/>
            <a:tailEnd/>
          </a:ln>
          <a:effectLst/>
        </p:spPr>
        <p:txBody>
          <a:bodyPr wrap="square" lIns="137160" tIns="91440" rIns="137160" bIns="91440" anchor="ctr">
            <a:spAutoFit/>
          </a:bodyPr>
          <a:lstStyle>
            <a:defPPr>
              <a:defRPr lang="en-US"/>
            </a:defPPr>
            <a:lvl1pPr algn="ctr" eaLnBrk="0" hangingPunct="0">
              <a:buClr>
                <a:schemeClr val="bg1"/>
              </a:buClr>
              <a:buFont typeface="Wingdings" pitchFamily="2" charset="2"/>
              <a:buNone/>
              <a:defRPr sz="2400" b="1">
                <a:solidFill>
                  <a:schemeClr val="bg1"/>
                </a:solidFill>
                <a:latin typeface="Helvetica Neue"/>
              </a:defRPr>
            </a:lvl1pPr>
          </a:lstStyle>
          <a:p>
            <a:r>
              <a:rPr lang="en-US" sz="2000" dirty="0"/>
              <a:t>The insured value of all coastal property was $10.6 trillion in 2012 , up 20% from $8.9 trillion in 2007 and up 48% from $7.2 trillion in 2004 </a:t>
            </a:r>
          </a:p>
        </p:txBody>
      </p:sp>
    </p:spTree>
    <p:extLst>
      <p:ext uri="{BB962C8B-B14F-4D97-AF65-F5344CB8AC3E}">
        <p14:creationId xmlns="" xmlns:p14="http://schemas.microsoft.com/office/powerpoint/2010/main" val="239047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3" presetClass="entr" presetSubtype="16"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p:cNvGraphicFramePr>
            <a:graphicFrameLocks/>
          </p:cNvGraphicFramePr>
          <p:nvPr>
            <p:extLst>
              <p:ext uri="{D42A27DB-BD31-4B8C-83A1-F6EECF244321}">
                <p14:modId xmlns="" xmlns:p14="http://schemas.microsoft.com/office/powerpoint/2010/main" val="3352781254"/>
              </p:ext>
            </p:extLst>
          </p:nvPr>
        </p:nvGraphicFramePr>
        <p:xfrm>
          <a:off x="428171" y="2213811"/>
          <a:ext cx="13774057" cy="392229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2"/>
          <p:cNvSpPr txBox="1">
            <a:spLocks noChangeArrowheads="1"/>
          </p:cNvSpPr>
          <p:nvPr/>
        </p:nvSpPr>
        <p:spPr>
          <a:xfrm>
            <a:off x="1089153" y="5815"/>
            <a:ext cx="13541247" cy="1138773"/>
          </a:xfrm>
          <a:prstGeom prst="rect">
            <a:avLst/>
          </a:prstGeom>
        </p:spPr>
        <p:txBody>
          <a:bodyPr/>
          <a:lstStyle>
            <a:lvl1pPr algn="l" defTabSz="1306220" rtl="0" eaLnBrk="1" latinLnBrk="0" hangingPunct="1">
              <a:spcBef>
                <a:spcPct val="0"/>
              </a:spcBef>
              <a:buNone/>
              <a:defRPr lang="en-US" sz="3400" b="1" kern="1200" dirty="0">
                <a:solidFill>
                  <a:srgbClr val="0092D1"/>
                </a:solidFill>
                <a:latin typeface="Helvetica Neue" charset="0"/>
                <a:ea typeface="+mj-ea"/>
                <a:cs typeface="+mj-cs"/>
              </a:defRPr>
            </a:lvl1pPr>
          </a:lstStyle>
          <a:p>
            <a:endParaRPr lang="en-US" dirty="0"/>
          </a:p>
        </p:txBody>
      </p:sp>
      <p:sp>
        <p:nvSpPr>
          <p:cNvPr id="13" name="TextBox 12"/>
          <p:cNvSpPr txBox="1"/>
          <p:nvPr/>
        </p:nvSpPr>
        <p:spPr>
          <a:xfrm>
            <a:off x="478973" y="1524000"/>
            <a:ext cx="4112023" cy="507831"/>
          </a:xfrm>
          <a:prstGeom prst="rect">
            <a:avLst/>
          </a:prstGeom>
          <a:noFill/>
        </p:spPr>
        <p:txBody>
          <a:bodyPr wrap="none" rtlCol="0">
            <a:spAutoFit/>
          </a:bodyPr>
          <a:lstStyle/>
          <a:p>
            <a:pPr>
              <a:lnSpc>
                <a:spcPct val="90000"/>
              </a:lnSpc>
              <a:spcBef>
                <a:spcPct val="20000"/>
              </a:spcBef>
            </a:pPr>
            <a:r>
              <a:rPr lang="en-US" sz="3000" i="1" dirty="0" smtClean="0">
                <a:solidFill>
                  <a:srgbClr val="0092D2"/>
                </a:solidFill>
                <a:latin typeface="Helvetica Neue"/>
              </a:rPr>
              <a:t>Combined Ratio Points</a:t>
            </a:r>
            <a:endParaRPr lang="en-US" sz="3000" i="1" dirty="0">
              <a:solidFill>
                <a:srgbClr val="0092D2"/>
              </a:solidFill>
              <a:latin typeface="Helvetica Neue"/>
            </a:endParaRPr>
          </a:p>
        </p:txBody>
      </p:sp>
      <p:sp>
        <p:nvSpPr>
          <p:cNvPr id="2" name="Title 1"/>
          <p:cNvSpPr>
            <a:spLocks noGrp="1"/>
          </p:cNvSpPr>
          <p:nvPr>
            <p:ph type="title"/>
          </p:nvPr>
        </p:nvSpPr>
        <p:spPr>
          <a:xfrm>
            <a:off x="479552" y="457200"/>
            <a:ext cx="13541247" cy="1138773"/>
          </a:xfrm>
        </p:spPr>
        <p:txBody>
          <a:bodyPr/>
          <a:lstStyle/>
          <a:p>
            <a:r>
              <a:rPr lang="en-US" dirty="0"/>
              <a:t>Combined Ratio Points Associated with Catastrophe Losses: 1960 – 2012</a:t>
            </a:r>
            <a:r>
              <a:rPr lang="en-US" dirty="0" smtClean="0"/>
              <a:t>*</a:t>
            </a:r>
            <a:endParaRPr lang="en-US" dirty="0"/>
          </a:p>
        </p:txBody>
      </p:sp>
      <p:sp>
        <p:nvSpPr>
          <p:cNvPr id="12" name="Rectangle 6"/>
          <p:cNvSpPr>
            <a:spLocks noChangeArrowheads="1"/>
          </p:cNvSpPr>
          <p:nvPr/>
        </p:nvSpPr>
        <p:spPr bwMode="blackWhite">
          <a:xfrm>
            <a:off x="588817" y="5904654"/>
            <a:ext cx="13431983" cy="857158"/>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dirty="0">
                <a:solidFill>
                  <a:srgbClr val="404040"/>
                </a:solidFill>
                <a:latin typeface="Helvetica Neue"/>
              </a:rPr>
              <a:t>The Catastrophe Loss Component of Private Insurer Losses Has Increased </a:t>
            </a:r>
            <a:r>
              <a:rPr lang="en-US" sz="2300" b="1" dirty="0" smtClean="0">
                <a:solidFill>
                  <a:srgbClr val="404040"/>
                </a:solidFill>
                <a:latin typeface="Helvetica Neue"/>
              </a:rPr>
              <a:t/>
            </a:r>
            <a:br>
              <a:rPr lang="en-US" sz="2300" b="1" dirty="0" smtClean="0">
                <a:solidFill>
                  <a:srgbClr val="404040"/>
                </a:solidFill>
                <a:latin typeface="Helvetica Neue"/>
              </a:rPr>
            </a:br>
            <a:r>
              <a:rPr lang="en-US" sz="2300" b="1" dirty="0" smtClean="0">
                <a:solidFill>
                  <a:srgbClr val="404040"/>
                </a:solidFill>
                <a:latin typeface="Helvetica Neue"/>
              </a:rPr>
              <a:t>Sharply </a:t>
            </a:r>
            <a:r>
              <a:rPr lang="en-US" sz="2300" b="1" dirty="0">
                <a:solidFill>
                  <a:srgbClr val="404040"/>
                </a:solidFill>
                <a:latin typeface="Helvetica Neue"/>
              </a:rPr>
              <a:t>in Recent Decades</a:t>
            </a:r>
          </a:p>
        </p:txBody>
      </p:sp>
      <p:sp>
        <p:nvSpPr>
          <p:cNvPr id="15" name="TextBox 14"/>
          <p:cNvSpPr txBox="1"/>
          <p:nvPr/>
        </p:nvSpPr>
        <p:spPr>
          <a:xfrm>
            <a:off x="508978" y="6827643"/>
            <a:ext cx="13838847" cy="452432"/>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Notes: Private carrier losses only.  Excludes loss adjustment expenses and reinsurance reinstatement premiums. Figures are adjusted for losses ultimately paid by foreign insurers and reinsurers.</a:t>
            </a:r>
          </a:p>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Source: ISO (1960-2011); A.M. Best (2012E) Insurance Information Institute.				</a:t>
            </a:r>
          </a:p>
        </p:txBody>
      </p:sp>
      <p:sp>
        <p:nvSpPr>
          <p:cNvPr id="16" name="AutoShape 38"/>
          <p:cNvSpPr>
            <a:spLocks noChangeArrowheads="1"/>
          </p:cNvSpPr>
          <p:nvPr/>
        </p:nvSpPr>
        <p:spPr bwMode="blackWhite">
          <a:xfrm>
            <a:off x="3262434" y="1972085"/>
            <a:ext cx="4052766" cy="2123658"/>
          </a:xfrm>
          <a:prstGeom prst="wedgeRectCallout">
            <a:avLst>
              <a:gd name="adj1" fmla="val 42806"/>
              <a:gd name="adj2" fmla="val -45051"/>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000" b="1" dirty="0">
                <a:solidFill>
                  <a:schemeClr val="bg1"/>
                </a:solidFill>
                <a:latin typeface="Helvetica Neue"/>
              </a:rPr>
              <a:t>Avg. CAT  Loss Component of the Combined Ratio   </a:t>
            </a:r>
            <a:r>
              <a:rPr lang="en-US" sz="2000" b="1" dirty="0" smtClean="0">
                <a:solidFill>
                  <a:schemeClr val="bg1"/>
                </a:solidFill>
                <a:latin typeface="Helvetica Neue"/>
              </a:rPr>
              <a:t/>
            </a:r>
            <a:br>
              <a:rPr lang="en-US" sz="2000" b="1" dirty="0" smtClean="0">
                <a:solidFill>
                  <a:schemeClr val="bg1"/>
                </a:solidFill>
                <a:latin typeface="Helvetica Neue"/>
              </a:rPr>
            </a:br>
            <a:r>
              <a:rPr lang="en-US" sz="2000" b="1" dirty="0" smtClean="0">
                <a:solidFill>
                  <a:schemeClr val="bg1"/>
                </a:solidFill>
                <a:latin typeface="Helvetica Neue"/>
              </a:rPr>
              <a:t>by </a:t>
            </a:r>
            <a:r>
              <a:rPr lang="en-US" sz="2000" b="1" dirty="0">
                <a:solidFill>
                  <a:schemeClr val="bg1"/>
                </a:solidFill>
                <a:latin typeface="Helvetica Neue"/>
              </a:rPr>
              <a:t>Decade</a:t>
            </a:r>
          </a:p>
          <a:p>
            <a:pPr algn="ctr" eaLnBrk="0" hangingPunct="0">
              <a:buClr>
                <a:schemeClr val="bg1"/>
              </a:buClr>
              <a:buFont typeface="Wingdings" pitchFamily="2" charset="2"/>
              <a:buNone/>
            </a:pPr>
            <a:r>
              <a:rPr lang="en-US" sz="2000" b="1" dirty="0" smtClean="0">
                <a:solidFill>
                  <a:schemeClr val="bg1"/>
                </a:solidFill>
                <a:latin typeface="Helvetica Neue"/>
              </a:rPr>
              <a:t>1960s</a:t>
            </a:r>
            <a:r>
              <a:rPr lang="en-US" sz="2000" b="1" dirty="0">
                <a:solidFill>
                  <a:schemeClr val="bg1"/>
                </a:solidFill>
                <a:latin typeface="Helvetica Neue"/>
              </a:rPr>
              <a:t>: 1.04     </a:t>
            </a:r>
            <a:r>
              <a:rPr lang="en-US" sz="2000" b="1" dirty="0" smtClean="0">
                <a:solidFill>
                  <a:schemeClr val="bg1"/>
                </a:solidFill>
                <a:latin typeface="Helvetica Neue"/>
              </a:rPr>
              <a:t>1970s</a:t>
            </a:r>
            <a:r>
              <a:rPr lang="en-US" sz="2000" b="1" dirty="0">
                <a:solidFill>
                  <a:schemeClr val="bg1"/>
                </a:solidFill>
                <a:latin typeface="Helvetica Neue"/>
              </a:rPr>
              <a:t>: 0.85   </a:t>
            </a:r>
            <a:r>
              <a:rPr lang="en-US" sz="2000" b="1" dirty="0" smtClean="0">
                <a:solidFill>
                  <a:schemeClr val="bg1"/>
                </a:solidFill>
                <a:latin typeface="Helvetica Neue"/>
              </a:rPr>
              <a:t> 1980s</a:t>
            </a:r>
            <a:r>
              <a:rPr lang="en-US" sz="2000" b="1" dirty="0">
                <a:solidFill>
                  <a:schemeClr val="bg1"/>
                </a:solidFill>
                <a:latin typeface="Helvetica Neue"/>
              </a:rPr>
              <a:t>: </a:t>
            </a:r>
            <a:r>
              <a:rPr lang="en-US" sz="2000" b="1" dirty="0" smtClean="0">
                <a:solidFill>
                  <a:schemeClr val="bg1"/>
                </a:solidFill>
                <a:latin typeface="Helvetica Neue"/>
              </a:rPr>
              <a:t>1.31     1990s</a:t>
            </a:r>
            <a:r>
              <a:rPr lang="en-US" sz="2000" b="1" dirty="0">
                <a:solidFill>
                  <a:schemeClr val="bg1"/>
                </a:solidFill>
                <a:latin typeface="Helvetica Neue"/>
              </a:rPr>
              <a:t>: 3.39     </a:t>
            </a:r>
            <a:r>
              <a:rPr lang="en-US" sz="2000" b="1" dirty="0" smtClean="0">
                <a:solidFill>
                  <a:schemeClr val="bg1"/>
                </a:solidFill>
                <a:latin typeface="Helvetica Neue"/>
              </a:rPr>
              <a:t>  2000s</a:t>
            </a:r>
            <a:r>
              <a:rPr lang="en-US" sz="2000" b="1" dirty="0">
                <a:solidFill>
                  <a:schemeClr val="bg1"/>
                </a:solidFill>
                <a:latin typeface="Helvetica Neue"/>
              </a:rPr>
              <a:t>: 3.52    </a:t>
            </a:r>
            <a:r>
              <a:rPr lang="en-US" sz="2000" b="1" dirty="0" smtClean="0">
                <a:solidFill>
                  <a:schemeClr val="bg1"/>
                </a:solidFill>
                <a:latin typeface="Helvetica Neue"/>
              </a:rPr>
              <a:t>2010s</a:t>
            </a:r>
            <a:r>
              <a:rPr lang="en-US" sz="2000" b="1" dirty="0">
                <a:solidFill>
                  <a:schemeClr val="bg1"/>
                </a:solidFill>
                <a:latin typeface="Helvetica Neue"/>
              </a:rPr>
              <a:t>: 7.20</a:t>
            </a:r>
            <a:r>
              <a:rPr lang="en-US" sz="2000" b="1" dirty="0" smtClean="0">
                <a:solidFill>
                  <a:schemeClr val="bg1"/>
                </a:solidFill>
                <a:latin typeface="Helvetica Neue"/>
              </a:rPr>
              <a:t>*</a:t>
            </a:r>
            <a:endParaRPr lang="en-US" sz="2000" b="1" dirty="0">
              <a:solidFill>
                <a:schemeClr val="bg1"/>
              </a:solidFill>
              <a:latin typeface="Helvetica Neue"/>
            </a:endParaRPr>
          </a:p>
        </p:txBody>
      </p:sp>
      <p:sp>
        <p:nvSpPr>
          <p:cNvPr id="20" name="AutoShape 7"/>
          <p:cNvSpPr>
            <a:spLocks noChangeArrowheads="1"/>
          </p:cNvSpPr>
          <p:nvPr/>
        </p:nvSpPr>
        <p:spPr bwMode="blackWhite">
          <a:xfrm>
            <a:off x="7495674" y="1246586"/>
            <a:ext cx="5931261" cy="1046440"/>
          </a:xfrm>
          <a:prstGeom prst="wedgeRectCallout">
            <a:avLst>
              <a:gd name="adj1" fmla="val 57755"/>
              <a:gd name="adj2" fmla="val 40809"/>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500" b="1" dirty="0">
                <a:solidFill>
                  <a:schemeClr val="bg1"/>
                </a:solidFill>
                <a:latin typeface="Helvetica Neue"/>
              </a:rPr>
              <a:t>Catastrophe losses as a share of all losses reached a record high in 2012</a:t>
            </a:r>
          </a:p>
        </p:txBody>
      </p:sp>
    </p:spTree>
    <p:extLst>
      <p:ext uri="{BB962C8B-B14F-4D97-AF65-F5344CB8AC3E}">
        <p14:creationId xmlns="" xmlns:p14="http://schemas.microsoft.com/office/powerpoint/2010/main" val="38465156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1000"/>
                            </p:stCondLst>
                            <p:childTnLst>
                              <p:par>
                                <p:cTn id="9" presetID="22" presetClass="entr" presetSubtype="4" fill="hold" grpId="0" nodeType="afterEffect">
                                  <p:stCondLst>
                                    <p:cond delay="70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5"/>
          <p:cNvPicPr preferRelativeResize="0">
            <a:picLocks noChangeAspect="1" noChangeArrowheads="1"/>
          </p:cNvPicPr>
          <p:nvPr/>
        </p:nvPicPr>
        <p:blipFill>
          <a:blip r:embed="rId3" cstate="email"/>
          <a:stretch>
            <a:fillRect/>
          </a:stretch>
        </p:blipFill>
        <p:spPr bwMode="auto">
          <a:xfrm>
            <a:off x="603849" y="899290"/>
            <a:ext cx="2090094" cy="584401"/>
          </a:xfrm>
          <a:prstGeom prst="rect">
            <a:avLst/>
          </a:prstGeom>
          <a:noFill/>
          <a:ln w="9525">
            <a:noFill/>
            <a:miter lim="800000"/>
            <a:headEnd/>
            <a:tailEnd/>
          </a:ln>
        </p:spPr>
      </p:pic>
      <p:sp>
        <p:nvSpPr>
          <p:cNvPr id="4" name="Title 3"/>
          <p:cNvSpPr>
            <a:spLocks noGrp="1"/>
          </p:cNvSpPr>
          <p:nvPr>
            <p:ph type="ctrTitle"/>
          </p:nvPr>
        </p:nvSpPr>
        <p:spPr/>
        <p:txBody>
          <a:bodyPr/>
          <a:lstStyle/>
          <a:p>
            <a:r>
              <a:rPr lang="en-US" smtClean="0"/>
              <a:t>Federal Disaster Declarations Patterns: 1953-2013</a:t>
            </a:r>
            <a:endParaRPr lang="en-US" dirty="0"/>
          </a:p>
        </p:txBody>
      </p:sp>
      <p:sp>
        <p:nvSpPr>
          <p:cNvPr id="5" name="Subtitle 4"/>
          <p:cNvSpPr>
            <a:spLocks noGrp="1"/>
          </p:cNvSpPr>
          <p:nvPr>
            <p:ph type="subTitle" idx="1"/>
          </p:nvPr>
        </p:nvSpPr>
        <p:spPr/>
        <p:txBody>
          <a:bodyPr/>
          <a:lstStyle/>
          <a:p>
            <a:r>
              <a:rPr lang="en-US" smtClean="0"/>
              <a:t>Disaster Declarations Set New Records in Recent Years</a:t>
            </a:r>
            <a:endParaRPr lang="en-US" dirty="0"/>
          </a:p>
        </p:txBody>
      </p:sp>
    </p:spTree>
    <p:extLst>
      <p:ext uri="{BB962C8B-B14F-4D97-AF65-F5344CB8AC3E}">
        <p14:creationId xmlns="" xmlns:p14="http://schemas.microsoft.com/office/powerpoint/2010/main" val="257955962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p:cNvGraphicFramePr>
            <a:graphicFrameLocks/>
          </p:cNvGraphicFramePr>
          <p:nvPr>
            <p:extLst>
              <p:ext uri="{D42A27DB-BD31-4B8C-83A1-F6EECF244321}">
                <p14:modId xmlns="" xmlns:p14="http://schemas.microsoft.com/office/powerpoint/2010/main" val="907057500"/>
              </p:ext>
            </p:extLst>
          </p:nvPr>
        </p:nvGraphicFramePr>
        <p:xfrm>
          <a:off x="428171" y="1299411"/>
          <a:ext cx="13774057" cy="4656221"/>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2"/>
          <p:cNvSpPr txBox="1">
            <a:spLocks noChangeArrowheads="1"/>
          </p:cNvSpPr>
          <p:nvPr/>
        </p:nvSpPr>
        <p:spPr>
          <a:xfrm>
            <a:off x="1089153" y="5815"/>
            <a:ext cx="13541247" cy="1138773"/>
          </a:xfrm>
          <a:prstGeom prst="rect">
            <a:avLst/>
          </a:prstGeom>
        </p:spPr>
        <p:txBody>
          <a:bodyPr/>
          <a:lstStyle>
            <a:lvl1pPr algn="l" defTabSz="1306220" rtl="0" eaLnBrk="1" latinLnBrk="0" hangingPunct="1">
              <a:spcBef>
                <a:spcPct val="0"/>
              </a:spcBef>
              <a:buNone/>
              <a:defRPr lang="en-US" sz="3400" b="1" kern="1200" dirty="0">
                <a:solidFill>
                  <a:srgbClr val="0092D1"/>
                </a:solidFill>
                <a:latin typeface="Helvetica Neue" charset="0"/>
                <a:ea typeface="+mj-ea"/>
                <a:cs typeface="+mj-cs"/>
              </a:defRPr>
            </a:lvl1pPr>
          </a:lstStyle>
          <a:p>
            <a:endParaRPr lang="en-US" dirty="0"/>
          </a:p>
        </p:txBody>
      </p:sp>
      <p:sp>
        <p:nvSpPr>
          <p:cNvPr id="2" name="Title 1"/>
          <p:cNvSpPr>
            <a:spLocks noGrp="1"/>
          </p:cNvSpPr>
          <p:nvPr>
            <p:ph type="title"/>
          </p:nvPr>
        </p:nvSpPr>
        <p:spPr>
          <a:xfrm>
            <a:off x="479552" y="457200"/>
            <a:ext cx="13541247" cy="615553"/>
          </a:xfrm>
        </p:spPr>
        <p:txBody>
          <a:bodyPr/>
          <a:lstStyle/>
          <a:p>
            <a:r>
              <a:rPr lang="en-US" dirty="0"/>
              <a:t>Number of Federal Disaster Declarations, 1953-2013*</a:t>
            </a:r>
          </a:p>
        </p:txBody>
      </p:sp>
      <p:sp>
        <p:nvSpPr>
          <p:cNvPr id="12" name="Rectangle 6"/>
          <p:cNvSpPr>
            <a:spLocks noChangeArrowheads="1"/>
          </p:cNvSpPr>
          <p:nvPr/>
        </p:nvSpPr>
        <p:spPr bwMode="blackWhite">
          <a:xfrm>
            <a:off x="588817" y="5904654"/>
            <a:ext cx="13431983" cy="857158"/>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dirty="0">
                <a:solidFill>
                  <a:srgbClr val="404040"/>
                </a:solidFill>
                <a:latin typeface="Helvetica Neue"/>
              </a:rPr>
              <a:t>The Number of Federal Disaster Declarations Is Rising and Set New Records in 2010 </a:t>
            </a:r>
            <a:r>
              <a:rPr lang="en-US" sz="2300" b="1" i="1" dirty="0">
                <a:solidFill>
                  <a:srgbClr val="404040"/>
                </a:solidFill>
                <a:latin typeface="Helvetica Neue"/>
              </a:rPr>
              <a:t>and</a:t>
            </a:r>
            <a:r>
              <a:rPr lang="en-US" sz="2300" b="1" dirty="0">
                <a:solidFill>
                  <a:srgbClr val="404040"/>
                </a:solidFill>
                <a:latin typeface="Helvetica Neue"/>
              </a:rPr>
              <a:t> 2011.  Hurricane Sandy Produced 13 Declarations in 2012/13.</a:t>
            </a:r>
          </a:p>
        </p:txBody>
      </p:sp>
      <p:sp>
        <p:nvSpPr>
          <p:cNvPr id="15" name="TextBox 14"/>
          <p:cNvSpPr txBox="1"/>
          <p:nvPr/>
        </p:nvSpPr>
        <p:spPr>
          <a:xfrm>
            <a:off x="523492" y="6467352"/>
            <a:ext cx="14143641" cy="812723"/>
          </a:xfrm>
          <a:prstGeom prst="rect">
            <a:avLst/>
          </a:prstGeom>
          <a:noFill/>
        </p:spPr>
        <p:txBody>
          <a:bodyPr wrap="square" rtlCol="0" anchor="b" anchorCtr="0">
            <a:spAutoFit/>
          </a:bodyPr>
          <a:lstStyle/>
          <a:p>
            <a:pPr eaLnBrk="0" fontAlgn="base" hangingPunct="0">
              <a:lnSpc>
                <a:spcPct val="85000"/>
              </a:lnSpc>
              <a:spcBef>
                <a:spcPct val="25000"/>
              </a:spcBef>
              <a:spcAft>
                <a:spcPct val="0"/>
              </a:spcAft>
              <a:buClr>
                <a:srgbClr val="FF6801"/>
              </a:buClr>
            </a:pPr>
            <a:r>
              <a:rPr lang="en-US" sz="1200" dirty="0">
                <a:solidFill>
                  <a:srgbClr val="000000"/>
                </a:solidFill>
                <a:latin typeface="Arial" charset="0"/>
                <a:cs typeface="Arial" charset="0"/>
              </a:rPr>
              <a:t/>
            </a:r>
            <a:br>
              <a:rPr lang="en-US" sz="1200" dirty="0">
                <a:solidFill>
                  <a:srgbClr val="000000"/>
                </a:solidFill>
                <a:latin typeface="Arial" charset="0"/>
                <a:cs typeface="Arial" charset="0"/>
              </a:rPr>
            </a:br>
            <a:endParaRPr lang="en-US" sz="12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pPr>
            <a:r>
              <a:rPr lang="en-US" sz="1200" dirty="0">
                <a:solidFill>
                  <a:srgbClr val="000000"/>
                </a:solidFill>
                <a:latin typeface="Arial" charset="0"/>
                <a:cs typeface="Arial" charset="0"/>
              </a:rPr>
              <a:t>*Through </a:t>
            </a:r>
            <a:r>
              <a:rPr lang="en-US" sz="1200" dirty="0">
                <a:solidFill>
                  <a:srgbClr val="000000"/>
                </a:solidFill>
              </a:rPr>
              <a:t>July 7</a:t>
            </a:r>
            <a:r>
              <a:rPr lang="en-US" sz="1200" dirty="0">
                <a:solidFill>
                  <a:srgbClr val="000000"/>
                </a:solidFill>
                <a:latin typeface="Arial" charset="0"/>
                <a:cs typeface="Arial" charset="0"/>
              </a:rPr>
              <a:t>, 2013.</a:t>
            </a:r>
          </a:p>
          <a:p>
            <a:pPr eaLnBrk="0" hangingPunct="0">
              <a:lnSpc>
                <a:spcPct val="85000"/>
              </a:lnSpc>
              <a:spcBef>
                <a:spcPct val="25000"/>
              </a:spcBef>
              <a:buClr>
                <a:srgbClr val="FF6801"/>
              </a:buClr>
            </a:pPr>
            <a:r>
              <a:rPr lang="en-US" sz="1200" dirty="0">
                <a:solidFill>
                  <a:srgbClr val="000000"/>
                </a:solidFill>
                <a:latin typeface="Arial" charset="0"/>
                <a:cs typeface="Arial" charset="0"/>
              </a:rPr>
              <a:t>Source: Federal Emergency Management </a:t>
            </a:r>
            <a:r>
              <a:rPr lang="en-US" sz="1200" dirty="0">
                <a:solidFill>
                  <a:srgbClr val="000000"/>
                </a:solidFill>
              </a:rPr>
              <a:t>Administration; </a:t>
            </a:r>
            <a:r>
              <a:rPr lang="en-US" sz="1200" dirty="0">
                <a:solidFill>
                  <a:srgbClr val="000000"/>
                </a:solidFill>
                <a:hlinkClick r:id="rId4"/>
              </a:rPr>
              <a:t>http://www.fema.gov/disasters</a:t>
            </a:r>
            <a:r>
              <a:rPr lang="en-US" sz="1200" dirty="0">
                <a:solidFill>
                  <a:srgbClr val="000000"/>
                </a:solidFill>
              </a:rPr>
              <a:t>;  </a:t>
            </a:r>
            <a:r>
              <a:rPr lang="en-US" sz="1200" dirty="0">
                <a:solidFill>
                  <a:srgbClr val="000000"/>
                </a:solidFill>
                <a:latin typeface="Arial" charset="0"/>
                <a:cs typeface="Arial" charset="0"/>
              </a:rPr>
              <a:t>Insurance Information Institute.</a:t>
            </a:r>
          </a:p>
        </p:txBody>
      </p:sp>
      <p:sp>
        <p:nvSpPr>
          <p:cNvPr id="10" name="AutoShape 7"/>
          <p:cNvSpPr>
            <a:spLocks noChangeArrowheads="1"/>
          </p:cNvSpPr>
          <p:nvPr/>
        </p:nvSpPr>
        <p:spPr bwMode="blackWhite">
          <a:xfrm>
            <a:off x="4869047" y="1230205"/>
            <a:ext cx="5184386" cy="1754326"/>
          </a:xfrm>
          <a:prstGeom prst="wedgeRectCallout">
            <a:avLst>
              <a:gd name="adj1" fmla="val 111584"/>
              <a:gd name="adj2" fmla="val -17781"/>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400" b="1" dirty="0">
                <a:solidFill>
                  <a:schemeClr val="bg1"/>
                </a:solidFill>
                <a:latin typeface="Helvetica Neue"/>
              </a:rPr>
              <a:t>The number of federal disaster declarations set a new record in 2011, with 99, shattering 2010’s record 81 declarations.</a:t>
            </a:r>
          </a:p>
        </p:txBody>
      </p:sp>
      <p:sp>
        <p:nvSpPr>
          <p:cNvPr id="14" name="AutoShape 7"/>
          <p:cNvSpPr>
            <a:spLocks noChangeArrowheads="1"/>
          </p:cNvSpPr>
          <p:nvPr/>
        </p:nvSpPr>
        <p:spPr bwMode="blackWhite">
          <a:xfrm>
            <a:off x="1290320" y="1236434"/>
            <a:ext cx="3464560" cy="2739211"/>
          </a:xfrm>
          <a:prstGeom prst="wedgeRectCallout">
            <a:avLst>
              <a:gd name="adj1" fmla="val -20934"/>
              <a:gd name="adj2" fmla="val 59942"/>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000" b="1" dirty="0">
                <a:solidFill>
                  <a:schemeClr val="bg1"/>
                </a:solidFill>
                <a:latin typeface="Helvetica Neue"/>
              </a:rPr>
              <a:t>There have been 2,117 federal disaster declarations since 1953.  The average number of declarations per year is 35 from 1953-2012, though there few haven’t been recorded since 1995.</a:t>
            </a:r>
          </a:p>
        </p:txBody>
      </p:sp>
      <p:sp>
        <p:nvSpPr>
          <p:cNvPr id="17" name="AutoShape 7"/>
          <p:cNvSpPr>
            <a:spLocks noChangeArrowheads="1"/>
          </p:cNvSpPr>
          <p:nvPr/>
        </p:nvSpPr>
        <p:spPr bwMode="blackWhite">
          <a:xfrm>
            <a:off x="5727031" y="4813180"/>
            <a:ext cx="7792260" cy="553998"/>
          </a:xfrm>
          <a:prstGeom prst="wedgeRectCallout">
            <a:avLst>
              <a:gd name="adj1" fmla="val 55696"/>
              <a:gd name="adj2" fmla="val -24578"/>
            </a:avLst>
          </a:prstGeom>
          <a:solidFill>
            <a:schemeClr val="bg2"/>
          </a:solidFill>
          <a:ln w="28575" algn="ctr">
            <a:noFill/>
            <a:miter lim="800000"/>
            <a:headEnd/>
            <a:tailEnd/>
          </a:ln>
        </p:spPr>
        <p:txBody>
          <a:bodyPr wrap="square" lIns="91440" tIns="91440" rIns="91440" bIns="91440" anchor="ctr">
            <a:spAutoFit/>
          </a:bodyPr>
          <a:lstStyle/>
          <a:p>
            <a:pPr algn="ctr" eaLnBrk="0" hangingPunct="0">
              <a:buClr>
                <a:schemeClr val="bg1"/>
              </a:buClr>
              <a:buFont typeface="Wingdings" pitchFamily="2" charset="2"/>
              <a:buNone/>
            </a:pPr>
            <a:r>
              <a:rPr lang="en-US" sz="2400" b="1" dirty="0">
                <a:solidFill>
                  <a:schemeClr val="bg1"/>
                </a:solidFill>
                <a:latin typeface="Helvetica Neue"/>
              </a:rPr>
              <a:t>27 federal disasters were declared so far in 2013*</a:t>
            </a:r>
          </a:p>
        </p:txBody>
      </p:sp>
      <p:cxnSp>
        <p:nvCxnSpPr>
          <p:cNvPr id="18" name="Straight Connector 17"/>
          <p:cNvCxnSpPr/>
          <p:nvPr/>
        </p:nvCxnSpPr>
        <p:spPr>
          <a:xfrm flipV="1">
            <a:off x="1347537" y="4305379"/>
            <a:ext cx="12768446" cy="48907"/>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653342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dirty="0" smtClean="0"/>
              <a:t>P/C Net Income after Taxes</a:t>
            </a:r>
          </a:p>
        </p:txBody>
      </p:sp>
      <p:graphicFrame>
        <p:nvGraphicFramePr>
          <p:cNvPr id="3" name="Object 3"/>
          <p:cNvGraphicFramePr>
            <a:graphicFrameLocks noGrp="1"/>
          </p:cNvGraphicFramePr>
          <p:nvPr>
            <p:ph type="chart" idx="4294967295"/>
            <p:extLst>
              <p:ext uri="{D42A27DB-BD31-4B8C-83A1-F6EECF244321}">
                <p14:modId xmlns="" xmlns:p14="http://schemas.microsoft.com/office/powerpoint/2010/main" val="2184695388"/>
              </p:ext>
            </p:extLst>
          </p:nvPr>
        </p:nvGraphicFramePr>
        <p:xfrm>
          <a:off x="256071" y="2247562"/>
          <a:ext cx="14091754" cy="4461665"/>
        </p:xfrm>
        <a:graphic>
          <a:graphicData uri="http://schemas.openxmlformats.org/drawingml/2006/chart">
            <c:chart xmlns:c="http://schemas.openxmlformats.org/drawingml/2006/chart" xmlns:r="http://schemas.openxmlformats.org/officeDocument/2006/relationships" r:id="rId3"/>
          </a:graphicData>
        </a:graphic>
      </p:graphicFrame>
      <p:sp>
        <p:nvSpPr>
          <p:cNvPr id="1028" name="Text Box 5"/>
          <p:cNvSpPr txBox="1">
            <a:spLocks noChangeArrowheads="1"/>
          </p:cNvSpPr>
          <p:nvPr/>
        </p:nvSpPr>
        <p:spPr bwMode="auto">
          <a:xfrm>
            <a:off x="1581233" y="1664857"/>
            <a:ext cx="2880357" cy="2250317"/>
          </a:xfrm>
          <a:prstGeom prst="rect">
            <a:avLst/>
          </a:prstGeom>
          <a:noFill/>
          <a:ln w="9525">
            <a:noFill/>
            <a:miter lim="800000"/>
            <a:headEnd/>
            <a:tailEnd/>
          </a:ln>
        </p:spPr>
        <p:txBody>
          <a:bodyPr wrap="square" lIns="131529" tIns="65765" rIns="131529" bIns="65765">
            <a:spAutoFit/>
          </a:bodyPr>
          <a:lstStyle/>
          <a:p>
            <a:pPr marL="168275" indent="-168275" eaLnBrk="0" fontAlgn="base" hangingPunct="0">
              <a:lnSpc>
                <a:spcPct val="90000"/>
              </a:lnSpc>
              <a:spcBef>
                <a:spcPct val="20000"/>
              </a:spcBef>
              <a:spcAft>
                <a:spcPct val="0"/>
              </a:spcAft>
              <a:buClr>
                <a:srgbClr val="404040"/>
              </a:buClr>
              <a:buFont typeface="Arial" pitchFamily="34" charset="0"/>
              <a:buChar char="•"/>
            </a:pPr>
            <a:r>
              <a:rPr lang="en-US" sz="1600" dirty="0">
                <a:solidFill>
                  <a:srgbClr val="000000"/>
                </a:solidFill>
                <a:latin typeface="Helvetica Neue"/>
                <a:cs typeface="Arial" charset="0"/>
              </a:rPr>
              <a:t>2005 ROE*= 9.6%</a:t>
            </a:r>
          </a:p>
          <a:p>
            <a:pPr marL="168275" indent="-168275" eaLnBrk="0" fontAlgn="base" hangingPunct="0">
              <a:lnSpc>
                <a:spcPct val="90000"/>
              </a:lnSpc>
              <a:spcBef>
                <a:spcPct val="20000"/>
              </a:spcBef>
              <a:spcAft>
                <a:spcPct val="0"/>
              </a:spcAft>
              <a:buClr>
                <a:srgbClr val="404040"/>
              </a:buClr>
              <a:buFont typeface="Arial" pitchFamily="34" charset="0"/>
              <a:buChar char="•"/>
            </a:pPr>
            <a:r>
              <a:rPr lang="en-US" sz="1600" dirty="0">
                <a:solidFill>
                  <a:srgbClr val="000000"/>
                </a:solidFill>
                <a:latin typeface="Helvetica Neue"/>
                <a:cs typeface="Arial" charset="0"/>
              </a:rPr>
              <a:t>2006 ROE = 12.7%</a:t>
            </a:r>
          </a:p>
          <a:p>
            <a:pPr marL="168275" indent="-168275" eaLnBrk="0" fontAlgn="base" hangingPunct="0">
              <a:lnSpc>
                <a:spcPct val="90000"/>
              </a:lnSpc>
              <a:spcBef>
                <a:spcPct val="20000"/>
              </a:spcBef>
              <a:spcAft>
                <a:spcPct val="0"/>
              </a:spcAft>
              <a:buClr>
                <a:srgbClr val="404040"/>
              </a:buClr>
              <a:buFont typeface="Arial" pitchFamily="34" charset="0"/>
              <a:buChar char="•"/>
            </a:pPr>
            <a:r>
              <a:rPr lang="en-US" sz="1600" dirty="0">
                <a:solidFill>
                  <a:srgbClr val="000000"/>
                </a:solidFill>
                <a:latin typeface="Helvetica Neue"/>
                <a:cs typeface="Arial" charset="0"/>
              </a:rPr>
              <a:t>2007 ROE = 10.9%</a:t>
            </a:r>
          </a:p>
          <a:p>
            <a:pPr marL="168275" indent="-168275" eaLnBrk="0" fontAlgn="base" hangingPunct="0">
              <a:lnSpc>
                <a:spcPct val="90000"/>
              </a:lnSpc>
              <a:spcBef>
                <a:spcPct val="20000"/>
              </a:spcBef>
              <a:spcAft>
                <a:spcPct val="0"/>
              </a:spcAft>
              <a:buClr>
                <a:srgbClr val="404040"/>
              </a:buClr>
              <a:buFont typeface="Arial" pitchFamily="34" charset="0"/>
              <a:buChar char="•"/>
            </a:pPr>
            <a:r>
              <a:rPr lang="en-US" sz="1600" dirty="0">
                <a:solidFill>
                  <a:srgbClr val="000000"/>
                </a:solidFill>
                <a:latin typeface="Helvetica Neue"/>
                <a:cs typeface="Arial" charset="0"/>
              </a:rPr>
              <a:t>2008 ROE = 0.1%</a:t>
            </a:r>
          </a:p>
          <a:p>
            <a:pPr marL="168275" indent="-168275" eaLnBrk="0" fontAlgn="base" hangingPunct="0">
              <a:lnSpc>
                <a:spcPct val="90000"/>
              </a:lnSpc>
              <a:spcBef>
                <a:spcPct val="20000"/>
              </a:spcBef>
              <a:spcAft>
                <a:spcPct val="0"/>
              </a:spcAft>
              <a:buClr>
                <a:srgbClr val="404040"/>
              </a:buClr>
              <a:buFont typeface="Arial" pitchFamily="34" charset="0"/>
              <a:buChar char="•"/>
            </a:pPr>
            <a:r>
              <a:rPr lang="en-US" sz="1600" dirty="0">
                <a:solidFill>
                  <a:srgbClr val="000000"/>
                </a:solidFill>
                <a:latin typeface="Helvetica Neue"/>
                <a:cs typeface="Arial" charset="0"/>
              </a:rPr>
              <a:t>2009 ROE = 5.0%</a:t>
            </a:r>
          </a:p>
          <a:p>
            <a:pPr marL="168275" indent="-168275" eaLnBrk="0" fontAlgn="base" hangingPunct="0">
              <a:lnSpc>
                <a:spcPct val="90000"/>
              </a:lnSpc>
              <a:spcBef>
                <a:spcPct val="20000"/>
              </a:spcBef>
              <a:spcAft>
                <a:spcPct val="0"/>
              </a:spcAft>
              <a:buClr>
                <a:srgbClr val="404040"/>
              </a:buClr>
              <a:buFont typeface="Arial" pitchFamily="34" charset="0"/>
              <a:buChar char="•"/>
            </a:pPr>
            <a:r>
              <a:rPr lang="en-US" sz="1600" dirty="0">
                <a:solidFill>
                  <a:srgbClr val="000000"/>
                </a:solidFill>
                <a:latin typeface="Helvetica Neue"/>
                <a:cs typeface="Arial" charset="0"/>
              </a:rPr>
              <a:t>2010 ROE = 6.6%</a:t>
            </a:r>
          </a:p>
          <a:p>
            <a:pPr marL="168275" indent="-168275" eaLnBrk="0" fontAlgn="base" hangingPunct="0">
              <a:lnSpc>
                <a:spcPct val="90000"/>
              </a:lnSpc>
              <a:spcBef>
                <a:spcPct val="20000"/>
              </a:spcBef>
              <a:spcAft>
                <a:spcPct val="0"/>
              </a:spcAft>
              <a:buClr>
                <a:srgbClr val="404040"/>
              </a:buClr>
              <a:buFont typeface="Arial" pitchFamily="34" charset="0"/>
              <a:buChar char="•"/>
            </a:pPr>
            <a:r>
              <a:rPr lang="en-US" sz="1600" dirty="0">
                <a:solidFill>
                  <a:srgbClr val="000000"/>
                </a:solidFill>
                <a:latin typeface="Helvetica Neue"/>
                <a:cs typeface="Arial" charset="0"/>
              </a:rPr>
              <a:t>2011 ROAS</a:t>
            </a:r>
            <a:r>
              <a:rPr lang="en-US" sz="1600" baseline="30000" dirty="0">
                <a:solidFill>
                  <a:srgbClr val="000000"/>
                </a:solidFill>
                <a:latin typeface="Helvetica Neue"/>
                <a:cs typeface="Arial" charset="0"/>
              </a:rPr>
              <a:t>1</a:t>
            </a:r>
            <a:r>
              <a:rPr lang="en-US" sz="1600" dirty="0">
                <a:solidFill>
                  <a:srgbClr val="000000"/>
                </a:solidFill>
                <a:latin typeface="Helvetica Neue"/>
                <a:cs typeface="Arial" charset="0"/>
              </a:rPr>
              <a:t> = 3.5%</a:t>
            </a:r>
          </a:p>
          <a:p>
            <a:pPr marL="168275" indent="-168275" eaLnBrk="0" hangingPunct="0">
              <a:lnSpc>
                <a:spcPct val="90000"/>
              </a:lnSpc>
              <a:spcBef>
                <a:spcPct val="20000"/>
              </a:spcBef>
              <a:buClr>
                <a:srgbClr val="404040"/>
              </a:buClr>
              <a:buFont typeface="Arial" pitchFamily="34" charset="0"/>
              <a:buChar char="•"/>
            </a:pPr>
            <a:r>
              <a:rPr lang="en-US" sz="1600" dirty="0">
                <a:solidFill>
                  <a:srgbClr val="000000"/>
                </a:solidFill>
                <a:latin typeface="Helvetica Neue"/>
              </a:rPr>
              <a:t>2012 ROAS</a:t>
            </a:r>
            <a:r>
              <a:rPr lang="en-US" sz="1600" baseline="30000" dirty="0">
                <a:solidFill>
                  <a:srgbClr val="000000"/>
                </a:solidFill>
                <a:latin typeface="Helvetica Neue"/>
              </a:rPr>
              <a:t>1</a:t>
            </a:r>
            <a:r>
              <a:rPr lang="en-US" sz="1600" dirty="0">
                <a:solidFill>
                  <a:srgbClr val="000000"/>
                </a:solidFill>
                <a:latin typeface="Helvetica Neue"/>
              </a:rPr>
              <a:t> = 5.9%</a:t>
            </a:r>
            <a:endParaRPr lang="en-US" sz="1600" dirty="0">
              <a:solidFill>
                <a:srgbClr val="000000"/>
              </a:solidFill>
              <a:latin typeface="Helvetica Neue"/>
              <a:cs typeface="Arial" charset="0"/>
            </a:endParaRPr>
          </a:p>
        </p:txBody>
      </p:sp>
      <p:sp>
        <p:nvSpPr>
          <p:cNvPr id="9" name="AutoShape 6"/>
          <p:cNvSpPr>
            <a:spLocks noChangeArrowheads="1"/>
          </p:cNvSpPr>
          <p:nvPr/>
        </p:nvSpPr>
        <p:spPr bwMode="blackWhite">
          <a:xfrm>
            <a:off x="8227925" y="1065894"/>
            <a:ext cx="6119900" cy="1200329"/>
          </a:xfrm>
          <a:prstGeom prst="wedgeRectCallout">
            <a:avLst>
              <a:gd name="adj1" fmla="val 42684"/>
              <a:gd name="adj2" fmla="val 179953"/>
            </a:avLst>
          </a:prstGeom>
          <a:solidFill>
            <a:srgbClr val="016A99"/>
          </a:solidFill>
          <a:ln w="28575" algn="ctr">
            <a:noFill/>
            <a:miter lim="800000"/>
            <a:headEnd/>
            <a:tailEnd/>
          </a:ln>
          <a:effectLst/>
        </p:spPr>
        <p:txBody>
          <a:bodyPr wrap="square" lIns="137160" tIns="91440" rIns="137160" bIns="91440" anchor="ctr">
            <a:spAutoFit/>
          </a:bodyPr>
          <a:lstStyle/>
          <a:p>
            <a:pPr algn="ctr" eaLnBrk="0" hangingPunct="0">
              <a:buClr>
                <a:schemeClr val="bg1"/>
              </a:buClr>
              <a:buFont typeface="Wingdings" pitchFamily="2" charset="2"/>
              <a:buNone/>
            </a:pPr>
            <a:r>
              <a:rPr lang="en-US" sz="2200" b="1" dirty="0">
                <a:solidFill>
                  <a:schemeClr val="bg1"/>
                </a:solidFill>
                <a:latin typeface="Helvetica Neue"/>
              </a:rPr>
              <a:t>High catastrophe losses and </a:t>
            </a:r>
            <a:r>
              <a:rPr lang="en-US" sz="2200" b="1" dirty="0" smtClean="0">
                <a:solidFill>
                  <a:schemeClr val="bg1"/>
                </a:solidFill>
                <a:latin typeface="Helvetica Neue"/>
              </a:rPr>
              <a:t/>
            </a:r>
            <a:br>
              <a:rPr lang="en-US" sz="2200" b="1" dirty="0" smtClean="0">
                <a:solidFill>
                  <a:schemeClr val="bg1"/>
                </a:solidFill>
                <a:latin typeface="Helvetica Neue"/>
              </a:rPr>
            </a:br>
            <a:r>
              <a:rPr lang="en-US" sz="2200" b="1" dirty="0" smtClean="0">
                <a:solidFill>
                  <a:schemeClr val="bg1"/>
                </a:solidFill>
                <a:latin typeface="Helvetica Neue"/>
              </a:rPr>
              <a:t>low </a:t>
            </a:r>
            <a:r>
              <a:rPr lang="en-US" sz="2200" b="1" dirty="0">
                <a:solidFill>
                  <a:schemeClr val="bg1"/>
                </a:solidFill>
                <a:latin typeface="Helvetica Neue"/>
              </a:rPr>
              <a:t>interest rate have impacted insurer earnings, </a:t>
            </a:r>
            <a:r>
              <a:rPr lang="en-US" sz="2200" b="1" dirty="0" smtClean="0">
                <a:solidFill>
                  <a:schemeClr val="bg1"/>
                </a:solidFill>
                <a:latin typeface="Helvetica Neue"/>
              </a:rPr>
              <a:t>contributing to </a:t>
            </a:r>
            <a:r>
              <a:rPr lang="en-US" sz="2200" b="1" dirty="0">
                <a:solidFill>
                  <a:schemeClr val="bg1"/>
                </a:solidFill>
                <a:latin typeface="Helvetica Neue"/>
              </a:rPr>
              <a:t>pricing pressure</a:t>
            </a:r>
          </a:p>
        </p:txBody>
      </p:sp>
      <p:sp>
        <p:nvSpPr>
          <p:cNvPr id="10" name="TextBox 9"/>
          <p:cNvSpPr txBox="1"/>
          <p:nvPr/>
        </p:nvSpPr>
        <p:spPr>
          <a:xfrm>
            <a:off x="478973" y="1011856"/>
            <a:ext cx="4067139" cy="553998"/>
          </a:xfrm>
          <a:prstGeom prst="rect">
            <a:avLst/>
          </a:prstGeom>
          <a:noFill/>
        </p:spPr>
        <p:txBody>
          <a:bodyPr wrap="none" rtlCol="0">
            <a:spAutoFit/>
          </a:bodyPr>
          <a:lstStyle/>
          <a:p>
            <a:r>
              <a:rPr lang="en-US" sz="3000" i="1" dirty="0">
                <a:solidFill>
                  <a:srgbClr val="0092D2"/>
                </a:solidFill>
                <a:latin typeface="Helvetica Neue"/>
              </a:rPr>
              <a:t>1991–2012 ($ Millions)</a:t>
            </a:r>
          </a:p>
        </p:txBody>
      </p:sp>
      <p:sp>
        <p:nvSpPr>
          <p:cNvPr id="11" name="TextBox 10"/>
          <p:cNvSpPr txBox="1"/>
          <p:nvPr/>
        </p:nvSpPr>
        <p:spPr>
          <a:xfrm>
            <a:off x="508002" y="6827643"/>
            <a:ext cx="13512800" cy="452432"/>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defRPr/>
            </a:pPr>
            <a:r>
              <a:rPr lang="en-US" sz="1200" dirty="0">
                <a:solidFill>
                  <a:srgbClr val="404040"/>
                </a:solidFill>
                <a:latin typeface="Helvetica Neue"/>
              </a:rPr>
              <a:t>* ROE figures are GAAP; </a:t>
            </a:r>
            <a:r>
              <a:rPr lang="en-US" sz="1200" baseline="30000" dirty="0">
                <a:solidFill>
                  <a:srgbClr val="404040"/>
                </a:solidFill>
                <a:latin typeface="Helvetica Neue"/>
              </a:rPr>
              <a:t>1</a:t>
            </a:r>
            <a:r>
              <a:rPr lang="en-US" sz="1200" dirty="0">
                <a:solidFill>
                  <a:srgbClr val="404040"/>
                </a:solidFill>
                <a:latin typeface="Helvetica Neue"/>
              </a:rPr>
              <a:t>Return on avg. surplus</a:t>
            </a:r>
            <a:r>
              <a:rPr lang="en-US" sz="1200" dirty="0" smtClean="0">
                <a:solidFill>
                  <a:srgbClr val="404040"/>
                </a:solidFill>
                <a:latin typeface="Helvetica Neue"/>
              </a:rPr>
              <a:t>. </a:t>
            </a:r>
            <a:r>
              <a:rPr lang="en-US" sz="1200" dirty="0">
                <a:solidFill>
                  <a:srgbClr val="404040"/>
                </a:solidFill>
                <a:latin typeface="Helvetica Neue"/>
              </a:rPr>
              <a:t>Excluding Mortgage &amp; Financial Guaranty insurers yields a 6.2% ROAS in 2012, 4.7% ROAS for 2011, 7.6% for 2010 and 7.4% for 2009.</a:t>
            </a:r>
          </a:p>
          <a:p>
            <a:pPr fontAlgn="base">
              <a:lnSpc>
                <a:spcPct val="85000"/>
              </a:lnSpc>
              <a:spcBef>
                <a:spcPct val="25000"/>
              </a:spcBef>
              <a:spcAft>
                <a:spcPct val="0"/>
              </a:spcAft>
              <a:buClr>
                <a:schemeClr val="accent2"/>
              </a:buClr>
              <a:defRPr/>
            </a:pPr>
            <a:r>
              <a:rPr lang="en-US" sz="1200" dirty="0">
                <a:solidFill>
                  <a:srgbClr val="404040"/>
                </a:solidFill>
                <a:latin typeface="Helvetica Neue"/>
              </a:rPr>
              <a:t>Sources: A.M. Best, ISO, Insurance Information </a:t>
            </a:r>
            <a:r>
              <a:rPr lang="en-US" sz="1200" dirty="0" smtClean="0">
                <a:solidFill>
                  <a:srgbClr val="404040"/>
                </a:solidFill>
                <a:latin typeface="Helvetica Neue"/>
              </a:rPr>
              <a:t>Institute.</a:t>
            </a:r>
            <a:endParaRPr lang="en-US" sz="1200" dirty="0">
              <a:solidFill>
                <a:srgbClr val="404040"/>
              </a:solidFill>
              <a:latin typeface="Helvetica Neue"/>
            </a:endParaRPr>
          </a:p>
        </p:txBody>
      </p:sp>
    </p:spTree>
    <p:extLst>
      <p:ext uri="{BB962C8B-B14F-4D97-AF65-F5344CB8AC3E}">
        <p14:creationId xmlns="" xmlns:p14="http://schemas.microsoft.com/office/powerpoint/2010/main" val="1769812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lIns="130622" tIns="65311" rIns="130622" bIns="65311"/>
          <a:lstStyle/>
          <a:p>
            <a:pPr>
              <a:defRPr/>
            </a:pPr>
            <a:fld id="{2FED0B32-072D-409A-B530-B21CB09A71EC}" type="slidenum">
              <a:rPr lang="en-US" smtClean="0">
                <a:solidFill>
                  <a:srgbClr val="000000"/>
                </a:solidFill>
              </a:rPr>
              <a:pPr>
                <a:defRPr/>
              </a:pPr>
              <a:t>30</a:t>
            </a:fld>
            <a:endParaRPr lang="en-US" smtClean="0">
              <a:solidFill>
                <a:srgbClr val="000000"/>
              </a:solidFill>
            </a:endParaRPr>
          </a:p>
        </p:txBody>
      </p:sp>
      <p:sp>
        <p:nvSpPr>
          <p:cNvPr id="35844" name="Rectangle 2"/>
          <p:cNvSpPr>
            <a:spLocks noGrp="1" noChangeArrowheads="1"/>
          </p:cNvSpPr>
          <p:nvPr>
            <p:ph type="title" idx="4294967295"/>
          </p:nvPr>
        </p:nvSpPr>
        <p:spPr>
          <a:xfrm>
            <a:off x="243841" y="43755"/>
            <a:ext cx="13898882" cy="1179255"/>
          </a:xfrm>
        </p:spPr>
        <p:txBody>
          <a:bodyPr lIns="131529" tIns="65765" rIns="131529" bIns="65765" anchor="b"/>
          <a:lstStyle/>
          <a:p>
            <a:r>
              <a:rPr lang="en-US" dirty="0" smtClean="0"/>
              <a:t>Federal Disasters Declarations by State, </a:t>
            </a:r>
            <a:br>
              <a:rPr lang="en-US" dirty="0" smtClean="0"/>
            </a:br>
            <a:r>
              <a:rPr lang="en-US" dirty="0" smtClean="0"/>
              <a:t>1953 – 2013: Highest 25 States*</a:t>
            </a:r>
          </a:p>
        </p:txBody>
      </p:sp>
      <p:graphicFrame>
        <p:nvGraphicFramePr>
          <p:cNvPr id="35842" name="Object 3"/>
          <p:cNvGraphicFramePr>
            <a:graphicFrameLocks noGrp="1" noChangeAspect="1"/>
          </p:cNvGraphicFramePr>
          <p:nvPr>
            <p:ph idx="4294967295"/>
          </p:nvPr>
        </p:nvGraphicFramePr>
        <p:xfrm>
          <a:off x="15241" y="2184790"/>
          <a:ext cx="14615160" cy="5699760"/>
        </p:xfrm>
        <a:graphic>
          <a:graphicData uri="http://schemas.openxmlformats.org/presentationml/2006/ole">
            <p:oleObj spid="_x0000_s15555" name="Chart" r:id="rId4" imgW="8810600" imgH="4581583" progId="MSGraph.Chart.8">
              <p:embed followColorScheme="full"/>
            </p:oleObj>
          </a:graphicData>
        </a:graphic>
      </p:graphicFrame>
      <p:sp>
        <p:nvSpPr>
          <p:cNvPr id="6" name="AutoShape 7"/>
          <p:cNvSpPr>
            <a:spLocks noChangeArrowheads="1"/>
          </p:cNvSpPr>
          <p:nvPr/>
        </p:nvSpPr>
        <p:spPr bwMode="blackWhite">
          <a:xfrm>
            <a:off x="5357309" y="1340000"/>
            <a:ext cx="3571538" cy="2306843"/>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lIns="130622" tIns="130622" rIns="130622" bIns="130622"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lIns="130622" tIns="65311" rIns="130622" bIns="65311"/>
          <a:lstStyle/>
          <a:p>
            <a:pPr>
              <a:defRPr/>
            </a:pPr>
            <a:r>
              <a:rPr lang="en-US" smtClean="0"/>
              <a:t>12/01/09 - 9pm</a:t>
            </a:r>
            <a:endParaRPr lang="en-US"/>
          </a:p>
        </p:txBody>
      </p:sp>
      <p:sp>
        <p:nvSpPr>
          <p:cNvPr id="8" name="Text Box 4"/>
          <p:cNvSpPr txBox="1">
            <a:spLocks noChangeArrowheads="1"/>
          </p:cNvSpPr>
          <p:nvPr/>
        </p:nvSpPr>
        <p:spPr bwMode="auto">
          <a:xfrm>
            <a:off x="160170" y="7680668"/>
            <a:ext cx="14427200" cy="600635"/>
          </a:xfrm>
          <a:prstGeom prst="rect">
            <a:avLst/>
          </a:prstGeom>
          <a:noFill/>
          <a:ln w="9525">
            <a:noFill/>
            <a:miter lim="800000"/>
            <a:headEnd/>
            <a:tailEnd/>
          </a:ln>
        </p:spPr>
        <p:txBody>
          <a:bodyPr lIns="131529" tIns="65765" rIns="131529" bIns="65765">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600" dirty="0">
                <a:solidFill>
                  <a:srgbClr val="000000"/>
                </a:solidFill>
                <a:latin typeface="Arial" charset="0"/>
                <a:cs typeface="Arial" charset="0"/>
              </a:rPr>
              <a:t>*Through </a:t>
            </a:r>
            <a:r>
              <a:rPr lang="en-US" sz="1600" dirty="0">
                <a:solidFill>
                  <a:srgbClr val="000000"/>
                </a:solidFill>
              </a:rPr>
              <a:t>July 7, 2013</a:t>
            </a:r>
            <a:r>
              <a:rPr lang="en-US" sz="1600" dirty="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600" dirty="0">
                <a:solidFill>
                  <a:srgbClr val="000000"/>
                </a:solidFill>
                <a:latin typeface="Arial" charset="0"/>
                <a:cs typeface="Arial" charset="0"/>
              </a:rPr>
              <a:t>Source:  FEMA: </a:t>
            </a:r>
            <a:r>
              <a:rPr lang="en-US" sz="1600" dirty="0">
                <a:solidFill>
                  <a:srgbClr val="000000"/>
                </a:solidFill>
                <a:latin typeface="Arial" charset="0"/>
                <a:cs typeface="Arial" charset="0"/>
                <a:hlinkClick r:id="rId5"/>
              </a:rPr>
              <a:t>http://www.fema.gov/news/disaster_totals_annual.fema</a:t>
            </a:r>
            <a:r>
              <a:rPr lang="en-US" sz="1600" dirty="0">
                <a:solidFill>
                  <a:srgbClr val="000000"/>
                </a:solidFill>
                <a:latin typeface="Arial" charset="0"/>
                <a:cs typeface="Arial" charset="0"/>
              </a:rPr>
              <a:t>; Insurance Information Institute.		</a:t>
            </a:r>
          </a:p>
        </p:txBody>
      </p:sp>
    </p:spTree>
    <p:extLst>
      <p:ext uri="{BB962C8B-B14F-4D97-AF65-F5344CB8AC3E}">
        <p14:creationId xmlns="" xmlns:p14="http://schemas.microsoft.com/office/powerpoint/2010/main" val="3942156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lIns="130622" tIns="65311" rIns="130622" bIns="65311"/>
          <a:lstStyle/>
          <a:p>
            <a:pPr>
              <a:defRPr/>
            </a:pPr>
            <a:fld id="{9DB28C07-2B9F-4138-A2C4-BE11C1A53A4D}" type="slidenum">
              <a:rPr lang="en-US" smtClean="0">
                <a:solidFill>
                  <a:srgbClr val="000000"/>
                </a:solidFill>
              </a:rPr>
              <a:pPr>
                <a:defRPr/>
              </a:pPr>
              <a:t>31</a:t>
            </a:fld>
            <a:endParaRPr lang="en-US" smtClean="0">
              <a:solidFill>
                <a:srgbClr val="000000"/>
              </a:solidFill>
            </a:endParaRPr>
          </a:p>
        </p:txBody>
      </p:sp>
      <p:sp>
        <p:nvSpPr>
          <p:cNvPr id="36868" name="Rectangle 2"/>
          <p:cNvSpPr>
            <a:spLocks noGrp="1" noChangeArrowheads="1"/>
          </p:cNvSpPr>
          <p:nvPr>
            <p:ph type="title" idx="4294967295"/>
          </p:nvPr>
        </p:nvSpPr>
        <p:spPr>
          <a:xfrm>
            <a:off x="243840" y="43755"/>
            <a:ext cx="13898880" cy="1179255"/>
          </a:xfrm>
        </p:spPr>
        <p:txBody>
          <a:bodyPr lIns="131529" tIns="65765" rIns="131529" bIns="65765" anchor="b"/>
          <a:lstStyle/>
          <a:p>
            <a:r>
              <a:rPr lang="en-US" dirty="0" smtClean="0"/>
              <a:t>Federal Disasters Declarations by State, </a:t>
            </a:r>
            <a:br>
              <a:rPr lang="en-US" dirty="0" smtClean="0"/>
            </a:br>
            <a:r>
              <a:rPr lang="en-US" dirty="0" smtClean="0"/>
              <a:t>1953 – 2013: Lowest 25 States*</a:t>
            </a:r>
          </a:p>
        </p:txBody>
      </p:sp>
      <p:graphicFrame>
        <p:nvGraphicFramePr>
          <p:cNvPr id="36866" name="Object 3"/>
          <p:cNvGraphicFramePr>
            <a:graphicFrameLocks noGrp="1" noChangeAspect="1"/>
          </p:cNvGraphicFramePr>
          <p:nvPr>
            <p:ph idx="4294967295"/>
          </p:nvPr>
        </p:nvGraphicFramePr>
        <p:xfrm>
          <a:off x="22862" y="2145030"/>
          <a:ext cx="14582139" cy="5669280"/>
        </p:xfrm>
        <a:graphic>
          <a:graphicData uri="http://schemas.openxmlformats.org/presentationml/2006/ole">
            <p:oleObj spid="_x0000_s16579" name="Chart" r:id="rId4" imgW="8839214" imgH="4581583" progId="MSGraph.Chart.8">
              <p:embed followColorScheme="full"/>
            </p:oleObj>
          </a:graphicData>
        </a:graphic>
      </p:graphicFrame>
      <p:sp>
        <p:nvSpPr>
          <p:cNvPr id="8" name="AutoShape 7"/>
          <p:cNvSpPr>
            <a:spLocks noChangeArrowheads="1"/>
          </p:cNvSpPr>
          <p:nvPr/>
        </p:nvSpPr>
        <p:spPr bwMode="blackWhite">
          <a:xfrm>
            <a:off x="8740070" y="1832423"/>
            <a:ext cx="4455160" cy="1951841"/>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lIns="130622" tIns="130622" rIns="130622" bIns="130622"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lIns="130622" tIns="65311" rIns="130622" bIns="65311"/>
          <a:lstStyle/>
          <a:p>
            <a:pPr>
              <a:defRPr/>
            </a:pPr>
            <a:r>
              <a:rPr lang="en-US" smtClean="0"/>
              <a:t>12/01/09 - 9pm</a:t>
            </a:r>
            <a:endParaRPr lang="en-US"/>
          </a:p>
        </p:txBody>
      </p:sp>
      <p:sp>
        <p:nvSpPr>
          <p:cNvPr id="10" name="Text Box 4"/>
          <p:cNvSpPr txBox="1">
            <a:spLocks noChangeArrowheads="1"/>
          </p:cNvSpPr>
          <p:nvPr/>
        </p:nvSpPr>
        <p:spPr bwMode="auto">
          <a:xfrm>
            <a:off x="160170" y="7680668"/>
            <a:ext cx="14427200" cy="600635"/>
          </a:xfrm>
          <a:prstGeom prst="rect">
            <a:avLst/>
          </a:prstGeom>
          <a:noFill/>
          <a:ln w="9525">
            <a:noFill/>
            <a:miter lim="800000"/>
            <a:headEnd/>
            <a:tailEnd/>
          </a:ln>
        </p:spPr>
        <p:txBody>
          <a:bodyPr lIns="131529" tIns="65765" rIns="131529" bIns="65765">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600" dirty="0">
                <a:solidFill>
                  <a:srgbClr val="000000"/>
                </a:solidFill>
                <a:latin typeface="Arial" charset="0"/>
                <a:cs typeface="Arial" charset="0"/>
              </a:rPr>
              <a:t>*Through </a:t>
            </a:r>
            <a:r>
              <a:rPr lang="en-US" sz="1600" dirty="0">
                <a:solidFill>
                  <a:srgbClr val="000000"/>
                </a:solidFill>
              </a:rPr>
              <a:t>July 7, 2013</a:t>
            </a:r>
            <a:r>
              <a:rPr lang="en-US" sz="1600" dirty="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600" dirty="0">
                <a:solidFill>
                  <a:srgbClr val="000000"/>
                </a:solidFill>
                <a:latin typeface="Arial" charset="0"/>
                <a:cs typeface="Arial" charset="0"/>
              </a:rPr>
              <a:t>Source:  FEMA: </a:t>
            </a:r>
            <a:r>
              <a:rPr lang="en-US" sz="1600" dirty="0">
                <a:solidFill>
                  <a:srgbClr val="000000"/>
                </a:solidFill>
                <a:latin typeface="Arial" charset="0"/>
                <a:cs typeface="Arial" charset="0"/>
                <a:hlinkClick r:id="rId5"/>
              </a:rPr>
              <a:t>http://www.fema.gov/news/disaster_totals_annual.fema</a:t>
            </a:r>
            <a:r>
              <a:rPr lang="en-US" sz="1600" dirty="0">
                <a:solidFill>
                  <a:srgbClr val="000000"/>
                </a:solidFill>
                <a:latin typeface="Arial" charset="0"/>
                <a:cs typeface="Arial" charset="0"/>
              </a:rPr>
              <a:t>; Insurance Information Institute.		</a:t>
            </a:r>
          </a:p>
        </p:txBody>
      </p:sp>
    </p:spTree>
    <p:extLst>
      <p:ext uri="{BB962C8B-B14F-4D97-AF65-F5344CB8AC3E}">
        <p14:creationId xmlns="" xmlns:p14="http://schemas.microsoft.com/office/powerpoint/2010/main" val="4270849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5"/>
          <p:cNvPicPr preferRelativeResize="0">
            <a:picLocks noChangeAspect="1" noChangeArrowheads="1"/>
          </p:cNvPicPr>
          <p:nvPr/>
        </p:nvPicPr>
        <p:blipFill>
          <a:blip r:embed="rId3" cstate="email"/>
          <a:stretch>
            <a:fillRect/>
          </a:stretch>
        </p:blipFill>
        <p:spPr bwMode="auto">
          <a:xfrm>
            <a:off x="603849" y="899290"/>
            <a:ext cx="2090094" cy="584401"/>
          </a:xfrm>
          <a:prstGeom prst="rect">
            <a:avLst/>
          </a:prstGeom>
          <a:noFill/>
          <a:ln w="9525">
            <a:noFill/>
            <a:miter lim="800000"/>
            <a:headEnd/>
            <a:tailEnd/>
          </a:ln>
        </p:spPr>
      </p:pic>
      <p:sp>
        <p:nvSpPr>
          <p:cNvPr id="4" name="Title 3"/>
          <p:cNvSpPr>
            <a:spLocks noGrp="1"/>
          </p:cNvSpPr>
          <p:nvPr>
            <p:ph type="ctrTitle"/>
          </p:nvPr>
        </p:nvSpPr>
        <p:spPr>
          <a:xfrm>
            <a:off x="508002" y="2952837"/>
            <a:ext cx="11760198" cy="589392"/>
          </a:xfrm>
        </p:spPr>
        <p:txBody>
          <a:bodyPr/>
          <a:lstStyle/>
          <a:p>
            <a:pPr>
              <a:lnSpc>
                <a:spcPct val="85000"/>
              </a:lnSpc>
              <a:defRPr/>
            </a:pPr>
            <a:r>
              <a:rPr lang="en-US" dirty="0" smtClean="0"/>
              <a:t>Severe Weather Report Update: 2013</a:t>
            </a:r>
            <a:endParaRPr lang="en-US" dirty="0"/>
          </a:p>
        </p:txBody>
      </p:sp>
      <p:sp>
        <p:nvSpPr>
          <p:cNvPr id="5" name="Subtitle 4"/>
          <p:cNvSpPr>
            <a:spLocks noGrp="1"/>
          </p:cNvSpPr>
          <p:nvPr>
            <p:ph type="subTitle" idx="1"/>
          </p:nvPr>
        </p:nvSpPr>
        <p:spPr/>
        <p:txBody>
          <a:bodyPr>
            <a:normAutofit/>
          </a:bodyPr>
          <a:lstStyle/>
          <a:p>
            <a:r>
              <a:rPr lang="en-US" dirty="0"/>
              <a:t>Damage from Tornadoes, Large Hail and High Winds </a:t>
            </a:r>
            <a:r>
              <a:rPr lang="en-US" dirty="0" smtClean="0"/>
              <a:t/>
            </a:r>
            <a:br>
              <a:rPr lang="en-US" dirty="0" smtClean="0"/>
            </a:br>
            <a:r>
              <a:rPr lang="en-US" dirty="0" smtClean="0"/>
              <a:t>Keep </a:t>
            </a:r>
            <a:r>
              <a:rPr lang="en-US" dirty="0"/>
              <a:t>Insurers Busy</a:t>
            </a:r>
          </a:p>
        </p:txBody>
      </p:sp>
    </p:spTree>
    <p:extLst>
      <p:ext uri="{BB962C8B-B14F-4D97-AF65-F5344CB8AC3E}">
        <p14:creationId xmlns="" xmlns:p14="http://schemas.microsoft.com/office/powerpoint/2010/main" val="377763587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39417" y="1139374"/>
            <a:ext cx="12122020" cy="5646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lstStyle/>
          <a:p>
            <a:r>
              <a:rPr lang="en-US" smtClean="0"/>
              <a:t>Severe Weather Reports, 2012</a:t>
            </a:r>
            <a:endParaRPr lang="en-US" dirty="0"/>
          </a:p>
        </p:txBody>
      </p:sp>
      <p:sp>
        <p:nvSpPr>
          <p:cNvPr id="13" name="TextBox 12"/>
          <p:cNvSpPr txBox="1"/>
          <p:nvPr/>
        </p:nvSpPr>
        <p:spPr>
          <a:xfrm>
            <a:off x="496021" y="6873227"/>
            <a:ext cx="8142485" cy="276999"/>
          </a:xfrm>
          <a:prstGeom prst="rect">
            <a:avLst/>
          </a:prstGeom>
          <a:noFill/>
        </p:spPr>
        <p:txBody>
          <a:bodyPr wrap="none" rtlCol="0" anchor="b" anchorCtr="0">
            <a:spAutoFit/>
          </a:bodyPr>
          <a:lstStyle/>
          <a:p>
            <a:pPr fontAlgn="base">
              <a:spcBef>
                <a:spcPct val="0"/>
              </a:spcBef>
              <a:spcAft>
                <a:spcPct val="0"/>
              </a:spcAft>
              <a:defRPr/>
            </a:pPr>
            <a:r>
              <a:rPr lang="en-US" sz="1200" dirty="0">
                <a:solidFill>
                  <a:srgbClr val="404040"/>
                </a:solidFill>
                <a:latin typeface="Helvetica Neue"/>
              </a:rPr>
              <a:t>Source: NOAA Storm Prediction Center; </a:t>
            </a:r>
            <a:r>
              <a:rPr lang="en-US" sz="1200" u="sng" dirty="0">
                <a:latin typeface="Helvetica Neue"/>
              </a:rPr>
              <a:t>http://</a:t>
            </a:r>
            <a:r>
              <a:rPr lang="en-US" sz="1200" u="sng" dirty="0" smtClean="0">
                <a:latin typeface="Helvetica Neue"/>
              </a:rPr>
              <a:t>www.spc.noaa.gov/climo/online/monthly/2012 annual summary.html</a:t>
            </a:r>
            <a:r>
              <a:rPr lang="en-US" sz="1200" u="sng" dirty="0">
                <a:latin typeface="Helvetica Neue"/>
              </a:rPr>
              <a:t># </a:t>
            </a:r>
          </a:p>
        </p:txBody>
      </p:sp>
      <p:grpSp>
        <p:nvGrpSpPr>
          <p:cNvPr id="20" name="Group 19"/>
          <p:cNvGrpSpPr/>
          <p:nvPr/>
        </p:nvGrpSpPr>
        <p:grpSpPr>
          <a:xfrm>
            <a:off x="1600200" y="1139374"/>
            <a:ext cx="7938372" cy="5646768"/>
            <a:chOff x="1600200" y="1139374"/>
            <a:chExt cx="7938372" cy="5646768"/>
          </a:xfrm>
        </p:grpSpPr>
        <p:pic>
          <p:nvPicPr>
            <p:cNvPr id="18477058" name="Picture 2" descr="http://www.spc.noaa.gov/climo/online/monthly/2012_annual_map_all.gif"/>
            <p:cNvPicPr preferRelativeResize="0">
              <a:picLocks noChangeAspect="1" noChangeArrowheads="1"/>
            </p:cNvPicPr>
            <p:nvPr/>
          </p:nvPicPr>
          <p:blipFill rotWithShape="1">
            <a:blip r:embed="rId3" cstate="email"/>
            <a:srcRect t="-1" b="766"/>
            <a:stretch/>
          </p:blipFill>
          <p:spPr bwMode="auto">
            <a:xfrm>
              <a:off x="1600200" y="1139374"/>
              <a:ext cx="7938372" cy="5646768"/>
            </a:xfrm>
            <a:prstGeom prst="rect">
              <a:avLst/>
            </a:prstGeom>
            <a:noFill/>
          </p:spPr>
        </p:pic>
        <p:grpSp>
          <p:nvGrpSpPr>
            <p:cNvPr id="16" name="Group 15"/>
            <p:cNvGrpSpPr/>
            <p:nvPr/>
          </p:nvGrpSpPr>
          <p:grpSpPr>
            <a:xfrm>
              <a:off x="1600200" y="6000750"/>
              <a:ext cx="7938372" cy="750570"/>
              <a:chOff x="1600200" y="6000750"/>
              <a:chExt cx="7938372" cy="750570"/>
            </a:xfrm>
          </p:grpSpPr>
          <p:cxnSp>
            <p:nvCxnSpPr>
              <p:cNvPr id="8" name="Straight Connector 7"/>
              <p:cNvCxnSpPr/>
              <p:nvPr/>
            </p:nvCxnSpPr>
            <p:spPr>
              <a:xfrm>
                <a:off x="1600200" y="6000750"/>
                <a:ext cx="793837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538572" y="6019800"/>
                <a:ext cx="0" cy="7315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1" name="AutoShape 7"/>
          <p:cNvSpPr>
            <a:spLocks noChangeArrowheads="1"/>
          </p:cNvSpPr>
          <p:nvPr/>
        </p:nvSpPr>
        <p:spPr bwMode="blackWhite">
          <a:xfrm>
            <a:off x="9754116" y="2360396"/>
            <a:ext cx="3128885" cy="3354765"/>
          </a:xfrm>
          <a:prstGeom prst="wedgeRectCallout">
            <a:avLst>
              <a:gd name="adj1" fmla="val -75685"/>
              <a:gd name="adj2" fmla="val -30277"/>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500" b="1" dirty="0">
                <a:solidFill>
                  <a:schemeClr val="bg1"/>
                </a:solidFill>
                <a:latin typeface="Helvetica Neue"/>
              </a:rPr>
              <a:t>There were </a:t>
            </a:r>
            <a:r>
              <a:rPr lang="en-US" sz="2500" b="1" dirty="0" smtClean="0">
                <a:solidFill>
                  <a:schemeClr val="bg1"/>
                </a:solidFill>
                <a:latin typeface="Helvetica Neue"/>
              </a:rPr>
              <a:t/>
            </a:r>
            <a:br>
              <a:rPr lang="en-US" sz="2500" b="1" dirty="0" smtClean="0">
                <a:solidFill>
                  <a:schemeClr val="bg1"/>
                </a:solidFill>
                <a:latin typeface="Helvetica Neue"/>
              </a:rPr>
            </a:br>
            <a:r>
              <a:rPr lang="en-US" sz="2500" b="1" dirty="0" smtClean="0">
                <a:solidFill>
                  <a:schemeClr val="bg1"/>
                </a:solidFill>
                <a:latin typeface="Helvetica Neue"/>
              </a:rPr>
              <a:t>22,503 </a:t>
            </a:r>
            <a:r>
              <a:rPr lang="en-US" sz="2500" b="1" dirty="0">
                <a:solidFill>
                  <a:schemeClr val="bg1"/>
                </a:solidFill>
                <a:latin typeface="Helvetica Neue"/>
              </a:rPr>
              <a:t>severe weather reports in 2012; </a:t>
            </a:r>
            <a:r>
              <a:rPr lang="en-US" sz="2500" b="1" dirty="0" smtClean="0">
                <a:solidFill>
                  <a:schemeClr val="bg1"/>
                </a:solidFill>
                <a:latin typeface="Helvetica Neue"/>
              </a:rPr>
              <a:t>including 1,119 </a:t>
            </a:r>
            <a:r>
              <a:rPr lang="en-US" sz="2500" b="1" dirty="0">
                <a:solidFill>
                  <a:schemeClr val="bg1"/>
                </a:solidFill>
                <a:latin typeface="Helvetica Neue"/>
              </a:rPr>
              <a:t>tornadoes; 7,033 “Large Hail” reports </a:t>
            </a:r>
            <a:r>
              <a:rPr lang="en-US" sz="2500" b="1" dirty="0" smtClean="0">
                <a:solidFill>
                  <a:schemeClr val="bg1"/>
                </a:solidFill>
                <a:latin typeface="Helvetica Neue"/>
              </a:rPr>
              <a:t>and </a:t>
            </a:r>
            <a:r>
              <a:rPr lang="en-US" sz="2500" b="1" dirty="0">
                <a:solidFill>
                  <a:schemeClr val="bg1"/>
                </a:solidFill>
                <a:latin typeface="Helvetica Neue"/>
              </a:rPr>
              <a:t>14,351 high wind events</a:t>
            </a:r>
          </a:p>
        </p:txBody>
      </p:sp>
    </p:spTree>
    <p:extLst>
      <p:ext uri="{BB962C8B-B14F-4D97-AF65-F5344CB8AC3E}">
        <p14:creationId xmlns="" xmlns:p14="http://schemas.microsoft.com/office/powerpoint/2010/main" val="1853182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239417" y="1139374"/>
            <a:ext cx="12122020" cy="5646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lstStyle/>
          <a:p>
            <a:r>
              <a:rPr lang="en-US" dirty="0" smtClean="0"/>
              <a:t>Location of Tornado Reports: through July 3, 2013</a:t>
            </a:r>
            <a:endParaRPr lang="en-US" dirty="0"/>
          </a:p>
        </p:txBody>
      </p:sp>
      <p:sp>
        <p:nvSpPr>
          <p:cNvPr id="11" name="TextBox 10"/>
          <p:cNvSpPr txBox="1"/>
          <p:nvPr/>
        </p:nvSpPr>
        <p:spPr>
          <a:xfrm>
            <a:off x="496021" y="6873227"/>
            <a:ext cx="8588120" cy="276999"/>
          </a:xfrm>
          <a:prstGeom prst="rect">
            <a:avLst/>
          </a:prstGeom>
          <a:noFill/>
        </p:spPr>
        <p:txBody>
          <a:bodyPr wrap="none" rtlCol="0" anchor="b" anchorCtr="0">
            <a:spAutoFit/>
          </a:bodyPr>
          <a:lstStyle/>
          <a:p>
            <a:pPr fontAlgn="base">
              <a:spcBef>
                <a:spcPct val="0"/>
              </a:spcBef>
              <a:spcAft>
                <a:spcPct val="0"/>
              </a:spcAft>
              <a:defRPr/>
            </a:pPr>
            <a:r>
              <a:rPr lang="en-US" sz="1200" dirty="0">
                <a:solidFill>
                  <a:srgbClr val="404040"/>
                </a:solidFill>
                <a:latin typeface="Helvetica Neue"/>
              </a:rPr>
              <a:t>Source: NOAA Storm Prediction Center; </a:t>
            </a:r>
            <a:r>
              <a:rPr lang="en-US" sz="1200" u="sng" dirty="0">
                <a:latin typeface="Helvetica Neue"/>
              </a:rPr>
              <a:t>http://</a:t>
            </a:r>
            <a:r>
              <a:rPr lang="en-US" sz="1200" u="sng" dirty="0" smtClean="0">
                <a:latin typeface="Helvetica Neue"/>
              </a:rPr>
              <a:t>www.spc.noaa.gov/climo/online/monthly/2013 annual summary.html</a:t>
            </a:r>
            <a:r>
              <a:rPr lang="en-US" sz="1200" u="sng" dirty="0">
                <a:latin typeface="Helvetica Neue"/>
              </a:rPr>
              <a:t>#</a:t>
            </a:r>
            <a:r>
              <a:rPr lang="en-US" sz="1200" dirty="0">
                <a:solidFill>
                  <a:srgbClr val="404040"/>
                </a:solidFill>
                <a:latin typeface="Helvetica Neue"/>
              </a:rPr>
              <a:t>; PCS. </a:t>
            </a:r>
          </a:p>
        </p:txBody>
      </p:sp>
      <p:grpSp>
        <p:nvGrpSpPr>
          <p:cNvPr id="6" name="Group 5"/>
          <p:cNvGrpSpPr/>
          <p:nvPr/>
        </p:nvGrpSpPr>
        <p:grpSpPr>
          <a:xfrm>
            <a:off x="2794504" y="1143000"/>
            <a:ext cx="7953073" cy="5634990"/>
            <a:chOff x="2794504" y="1143000"/>
            <a:chExt cx="7953073" cy="5634990"/>
          </a:xfrm>
        </p:grpSpPr>
        <p:pic>
          <p:nvPicPr>
            <p:cNvPr id="19143684" name="Picture 4" descr="http://www.spc.noaa.gov/climo/online/monthly/2013_annual_map_torn.gif"/>
            <p:cNvPicPr preferRelativeResize="0">
              <a:picLocks noChangeAspect="1" noChangeArrowheads="1"/>
            </p:cNvPicPr>
            <p:nvPr/>
          </p:nvPicPr>
          <p:blipFill rotWithShape="1">
            <a:blip r:embed="rId3" cstate="email"/>
            <a:srcRect b="845"/>
            <a:stretch/>
          </p:blipFill>
          <p:spPr bwMode="auto">
            <a:xfrm>
              <a:off x="2819400" y="1143000"/>
              <a:ext cx="7928177" cy="5634990"/>
            </a:xfrm>
            <a:prstGeom prst="rect">
              <a:avLst/>
            </a:prstGeom>
            <a:noFill/>
          </p:spPr>
        </p:pic>
        <p:grpSp>
          <p:nvGrpSpPr>
            <p:cNvPr id="4" name="Group 3"/>
            <p:cNvGrpSpPr/>
            <p:nvPr/>
          </p:nvGrpSpPr>
          <p:grpSpPr>
            <a:xfrm>
              <a:off x="2794504" y="6000750"/>
              <a:ext cx="7938372" cy="777240"/>
              <a:chOff x="2794504" y="6000750"/>
              <a:chExt cx="7938372" cy="777240"/>
            </a:xfrm>
          </p:grpSpPr>
          <p:cxnSp>
            <p:nvCxnSpPr>
              <p:cNvPr id="18" name="Straight Connector 17"/>
              <p:cNvCxnSpPr/>
              <p:nvPr/>
            </p:nvCxnSpPr>
            <p:spPr>
              <a:xfrm>
                <a:off x="2794504" y="6000750"/>
                <a:ext cx="793837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732876" y="6000750"/>
                <a:ext cx="0" cy="7772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46176" y="6000750"/>
                <a:ext cx="0" cy="7772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3" name="AutoShape 7"/>
          <p:cNvSpPr>
            <a:spLocks noChangeArrowheads="1"/>
          </p:cNvSpPr>
          <p:nvPr/>
        </p:nvSpPr>
        <p:spPr bwMode="blackWhite">
          <a:xfrm>
            <a:off x="10747578" y="2832100"/>
            <a:ext cx="3578230" cy="2585323"/>
          </a:xfrm>
          <a:prstGeom prst="wedgeRectCallout">
            <a:avLst>
              <a:gd name="adj1" fmla="val -80908"/>
              <a:gd name="adj2" fmla="val -17901"/>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500" b="1" dirty="0">
                <a:solidFill>
                  <a:schemeClr val="bg1"/>
                </a:solidFill>
                <a:latin typeface="Helvetica Neue"/>
              </a:rPr>
              <a:t>There were </a:t>
            </a:r>
            <a:r>
              <a:rPr lang="en-US" sz="2500" b="1" dirty="0" smtClean="0">
                <a:solidFill>
                  <a:schemeClr val="bg1"/>
                </a:solidFill>
                <a:latin typeface="Helvetica Neue"/>
              </a:rPr>
              <a:t/>
            </a:r>
            <a:br>
              <a:rPr lang="en-US" sz="2500" b="1" dirty="0" smtClean="0">
                <a:solidFill>
                  <a:schemeClr val="bg1"/>
                </a:solidFill>
                <a:latin typeface="Helvetica Neue"/>
              </a:rPr>
            </a:br>
            <a:r>
              <a:rPr lang="en-US" sz="2500" b="1" dirty="0" smtClean="0">
                <a:solidFill>
                  <a:schemeClr val="bg1"/>
                </a:solidFill>
                <a:latin typeface="Helvetica Neue"/>
              </a:rPr>
              <a:t>630 </a:t>
            </a:r>
            <a:r>
              <a:rPr lang="en-US" sz="2500" b="1" dirty="0">
                <a:solidFill>
                  <a:schemeClr val="bg1"/>
                </a:solidFill>
                <a:latin typeface="Helvetica Neue"/>
              </a:rPr>
              <a:t>tornadoes through July 3, causing extensive property damage in several states</a:t>
            </a:r>
          </a:p>
        </p:txBody>
      </p:sp>
      <p:sp>
        <p:nvSpPr>
          <p:cNvPr id="14" name="AutoShape 7"/>
          <p:cNvSpPr>
            <a:spLocks noChangeArrowheads="1"/>
          </p:cNvSpPr>
          <p:nvPr/>
        </p:nvSpPr>
        <p:spPr bwMode="blackWhite">
          <a:xfrm>
            <a:off x="310623" y="2457978"/>
            <a:ext cx="3563210" cy="2970044"/>
          </a:xfrm>
          <a:prstGeom prst="wedgeRectCallout">
            <a:avLst>
              <a:gd name="adj1" fmla="val 114142"/>
              <a:gd name="adj2" fmla="val 7346"/>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500" b="1" dirty="0">
                <a:solidFill>
                  <a:schemeClr val="bg1"/>
                </a:solidFill>
                <a:latin typeface="Helvetica Neue"/>
              </a:rPr>
              <a:t>The storm system that spawned the deadly EF-5 tornado on May 19 in Moore, OK, produced insured losses of $1.575 billion</a:t>
            </a:r>
          </a:p>
        </p:txBody>
      </p:sp>
      <p:sp>
        <p:nvSpPr>
          <p:cNvPr id="15" name="Oval 8"/>
          <p:cNvSpPr>
            <a:spLocks noChangeArrowheads="1"/>
          </p:cNvSpPr>
          <p:nvPr/>
        </p:nvSpPr>
        <p:spPr bwMode="auto">
          <a:xfrm rot="-5400000">
            <a:off x="6263703" y="3600940"/>
            <a:ext cx="1125093" cy="1130300"/>
          </a:xfrm>
          <a:prstGeom prst="ellipse">
            <a:avLst/>
          </a:prstGeom>
          <a:noFill/>
          <a:ln w="57150">
            <a:solidFill>
              <a:schemeClr val="bg2"/>
            </a:solidFill>
            <a:round/>
            <a:headEnd/>
            <a:tailEnd/>
          </a:ln>
        </p:spPr>
        <p:txBody>
          <a:bodyPr vert="eaVert" wrap="none" lIns="131529" tIns="65765" rIns="131529" bIns="65765" anchor="ctr"/>
          <a:lstStyle/>
          <a:p>
            <a:pPr eaLnBrk="0" hangingPunct="0">
              <a:spcBef>
                <a:spcPct val="50000"/>
              </a:spcBef>
              <a:buClr>
                <a:srgbClr val="FF3300"/>
              </a:buClr>
              <a:buFont typeface="Wingdings" pitchFamily="2" charset="2"/>
              <a:buNone/>
            </a:pPr>
            <a:endParaRPr lang="en-US" sz="1400">
              <a:latin typeface="Times New Roman" pitchFamily="18" charset="0"/>
            </a:endParaRPr>
          </a:p>
        </p:txBody>
      </p:sp>
    </p:spTree>
    <p:extLst>
      <p:ext uri="{BB962C8B-B14F-4D97-AF65-F5344CB8AC3E}">
        <p14:creationId xmlns="" xmlns:p14="http://schemas.microsoft.com/office/powerpoint/2010/main" val="30037895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8"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2399"/>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239417" y="1139374"/>
            <a:ext cx="12122020" cy="5646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lstStyle/>
          <a:p>
            <a:r>
              <a:rPr lang="en-US" dirty="0" smtClean="0"/>
              <a:t>Location of Large Hail Reports: through July 3, 2013</a:t>
            </a:r>
            <a:endParaRPr lang="en-US" dirty="0"/>
          </a:p>
        </p:txBody>
      </p:sp>
      <p:grpSp>
        <p:nvGrpSpPr>
          <p:cNvPr id="20" name="Group 19"/>
          <p:cNvGrpSpPr/>
          <p:nvPr/>
        </p:nvGrpSpPr>
        <p:grpSpPr>
          <a:xfrm>
            <a:off x="3352800" y="1143000"/>
            <a:ext cx="7908995" cy="5638800"/>
            <a:chOff x="3352800" y="1143000"/>
            <a:chExt cx="7908995" cy="5638800"/>
          </a:xfrm>
        </p:grpSpPr>
        <p:pic>
          <p:nvPicPr>
            <p:cNvPr id="19510274" name="Picture 2" descr="http://www.spc.noaa.gov/climo/online/monthly/2013_annual_map_hail.gif"/>
            <p:cNvPicPr preferRelativeResize="0">
              <a:picLocks noChangeAspect="1" noChangeArrowheads="1"/>
            </p:cNvPicPr>
            <p:nvPr/>
          </p:nvPicPr>
          <p:blipFill rotWithShape="1">
            <a:blip r:embed="rId3" cstate="email"/>
            <a:srcRect b="538"/>
            <a:stretch/>
          </p:blipFill>
          <p:spPr bwMode="auto">
            <a:xfrm>
              <a:off x="3352800" y="1143000"/>
              <a:ext cx="7908995" cy="5638800"/>
            </a:xfrm>
            <a:prstGeom prst="rect">
              <a:avLst/>
            </a:prstGeom>
            <a:noFill/>
          </p:spPr>
        </p:pic>
        <p:grpSp>
          <p:nvGrpSpPr>
            <p:cNvPr id="4" name="Group 3"/>
            <p:cNvGrpSpPr/>
            <p:nvPr/>
          </p:nvGrpSpPr>
          <p:grpSpPr>
            <a:xfrm>
              <a:off x="3352800" y="5988050"/>
              <a:ext cx="7900776" cy="777240"/>
              <a:chOff x="3352800" y="5988050"/>
              <a:chExt cx="7900776" cy="777240"/>
            </a:xfrm>
          </p:grpSpPr>
          <p:cxnSp>
            <p:nvCxnSpPr>
              <p:cNvPr id="14" name="Straight Connector 13"/>
              <p:cNvCxnSpPr/>
              <p:nvPr/>
            </p:nvCxnSpPr>
            <p:spPr>
              <a:xfrm>
                <a:off x="3352800" y="5988050"/>
                <a:ext cx="790077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253576" y="5988050"/>
                <a:ext cx="0" cy="7772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7" name="TextBox 16"/>
          <p:cNvSpPr txBox="1"/>
          <p:nvPr/>
        </p:nvSpPr>
        <p:spPr>
          <a:xfrm>
            <a:off x="496021" y="6873227"/>
            <a:ext cx="8142485" cy="276999"/>
          </a:xfrm>
          <a:prstGeom prst="rect">
            <a:avLst/>
          </a:prstGeom>
          <a:noFill/>
        </p:spPr>
        <p:txBody>
          <a:bodyPr wrap="none" rtlCol="0" anchor="b" anchorCtr="0">
            <a:spAutoFit/>
          </a:bodyPr>
          <a:lstStyle/>
          <a:p>
            <a:pPr fontAlgn="base">
              <a:spcBef>
                <a:spcPct val="0"/>
              </a:spcBef>
              <a:spcAft>
                <a:spcPct val="0"/>
              </a:spcAft>
              <a:defRPr/>
            </a:pPr>
            <a:r>
              <a:rPr lang="en-US" sz="1200" dirty="0">
                <a:solidFill>
                  <a:srgbClr val="404040"/>
                </a:solidFill>
                <a:latin typeface="Helvetica Neue"/>
              </a:rPr>
              <a:t>Source: NOAA Storm Prediction Center; </a:t>
            </a:r>
            <a:r>
              <a:rPr lang="en-US" sz="1200" u="sng" dirty="0">
                <a:latin typeface="Helvetica Neue"/>
              </a:rPr>
              <a:t>http://</a:t>
            </a:r>
            <a:r>
              <a:rPr lang="en-US" sz="1200" u="sng" dirty="0" smtClean="0">
                <a:latin typeface="Helvetica Neue"/>
              </a:rPr>
              <a:t>www.spc.noaa.gov/climo/online/monthly/2013 annual summary.html</a:t>
            </a:r>
            <a:r>
              <a:rPr lang="en-US" sz="1200" u="sng" dirty="0">
                <a:latin typeface="Helvetica Neue"/>
              </a:rPr>
              <a:t>#</a:t>
            </a:r>
            <a:r>
              <a:rPr lang="en-US" sz="1200" dirty="0">
                <a:solidFill>
                  <a:srgbClr val="404040"/>
                </a:solidFill>
                <a:latin typeface="Helvetica Neue"/>
              </a:rPr>
              <a:t> </a:t>
            </a:r>
          </a:p>
        </p:txBody>
      </p:sp>
      <p:sp>
        <p:nvSpPr>
          <p:cNvPr id="11" name="AutoShape 7"/>
          <p:cNvSpPr>
            <a:spLocks noChangeArrowheads="1"/>
          </p:cNvSpPr>
          <p:nvPr/>
        </p:nvSpPr>
        <p:spPr bwMode="blackWhite">
          <a:xfrm>
            <a:off x="304800" y="3341697"/>
            <a:ext cx="4829605" cy="1431161"/>
          </a:xfrm>
          <a:prstGeom prst="wedgeRectCallout">
            <a:avLst>
              <a:gd name="adj1" fmla="val 71536"/>
              <a:gd name="adj2" fmla="val 1373"/>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500" b="1" dirty="0">
                <a:solidFill>
                  <a:schemeClr val="bg1"/>
                </a:solidFill>
                <a:latin typeface="Helvetica Neue"/>
              </a:rPr>
              <a:t>Large hail reports </a:t>
            </a:r>
            <a:r>
              <a:rPr lang="en-US" sz="2500" b="1" dirty="0" smtClean="0">
                <a:solidFill>
                  <a:schemeClr val="bg1"/>
                </a:solidFill>
                <a:latin typeface="Helvetica Neue"/>
              </a:rPr>
              <a:t/>
            </a:r>
            <a:br>
              <a:rPr lang="en-US" sz="2500" b="1" dirty="0" smtClean="0">
                <a:solidFill>
                  <a:schemeClr val="bg1"/>
                </a:solidFill>
                <a:latin typeface="Helvetica Neue"/>
              </a:rPr>
            </a:br>
            <a:r>
              <a:rPr lang="en-US" sz="2500" b="1" dirty="0" smtClean="0">
                <a:solidFill>
                  <a:schemeClr val="bg1"/>
                </a:solidFill>
                <a:latin typeface="Helvetica Neue"/>
              </a:rPr>
              <a:t>were </a:t>
            </a:r>
            <a:r>
              <a:rPr lang="en-US" sz="2500" b="1" dirty="0">
                <a:solidFill>
                  <a:schemeClr val="bg1"/>
                </a:solidFill>
                <a:latin typeface="Helvetica Neue"/>
              </a:rPr>
              <a:t>heavily concentrated </a:t>
            </a:r>
            <a:r>
              <a:rPr lang="en-US" sz="2500" b="1" dirty="0" smtClean="0">
                <a:solidFill>
                  <a:schemeClr val="bg1"/>
                </a:solidFill>
                <a:latin typeface="Helvetica Neue"/>
              </a:rPr>
              <a:t/>
            </a:r>
            <a:br>
              <a:rPr lang="en-US" sz="2500" b="1" dirty="0" smtClean="0">
                <a:solidFill>
                  <a:schemeClr val="bg1"/>
                </a:solidFill>
                <a:latin typeface="Helvetica Neue"/>
              </a:rPr>
            </a:br>
            <a:r>
              <a:rPr lang="en-US" sz="2500" b="1" dirty="0" smtClean="0">
                <a:solidFill>
                  <a:schemeClr val="bg1"/>
                </a:solidFill>
                <a:latin typeface="Helvetica Neue"/>
              </a:rPr>
              <a:t>in </a:t>
            </a:r>
            <a:r>
              <a:rPr lang="en-US" sz="2500" b="1" dirty="0">
                <a:solidFill>
                  <a:schemeClr val="bg1"/>
                </a:solidFill>
                <a:latin typeface="Helvetica Neue"/>
              </a:rPr>
              <a:t>the Plains states</a:t>
            </a:r>
          </a:p>
        </p:txBody>
      </p:sp>
      <p:sp>
        <p:nvSpPr>
          <p:cNvPr id="8" name="AutoShape 7"/>
          <p:cNvSpPr>
            <a:spLocks noChangeArrowheads="1"/>
          </p:cNvSpPr>
          <p:nvPr/>
        </p:nvSpPr>
        <p:spPr bwMode="blackWhite">
          <a:xfrm>
            <a:off x="11237071" y="2583373"/>
            <a:ext cx="3092094" cy="2970044"/>
          </a:xfrm>
          <a:prstGeom prst="wedgeRectCallout">
            <a:avLst>
              <a:gd name="adj1" fmla="val -71251"/>
              <a:gd name="adj2" fmla="val -28046"/>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500" b="1" dirty="0">
                <a:solidFill>
                  <a:schemeClr val="bg1"/>
                </a:solidFill>
                <a:latin typeface="Helvetica Neue"/>
              </a:rPr>
              <a:t>There were </a:t>
            </a:r>
            <a:r>
              <a:rPr lang="en-US" sz="2500" b="1" dirty="0" smtClean="0">
                <a:solidFill>
                  <a:schemeClr val="bg1"/>
                </a:solidFill>
                <a:latin typeface="Helvetica Neue"/>
              </a:rPr>
              <a:t/>
            </a:r>
            <a:br>
              <a:rPr lang="en-US" sz="2500" b="1" dirty="0" smtClean="0">
                <a:solidFill>
                  <a:schemeClr val="bg1"/>
                </a:solidFill>
                <a:latin typeface="Helvetica Neue"/>
              </a:rPr>
            </a:br>
            <a:r>
              <a:rPr lang="en-US" sz="2500" b="1" dirty="0" smtClean="0">
                <a:solidFill>
                  <a:schemeClr val="bg1"/>
                </a:solidFill>
                <a:latin typeface="Helvetica Neue"/>
              </a:rPr>
              <a:t>3,716 </a:t>
            </a:r>
            <a:r>
              <a:rPr lang="en-US" sz="2500" b="1" dirty="0">
                <a:solidFill>
                  <a:schemeClr val="bg1"/>
                </a:solidFill>
                <a:latin typeface="Helvetica Neue"/>
              </a:rPr>
              <a:t>“Large Hail” reports through July 3, causing extensive property and vehicle damage</a:t>
            </a:r>
          </a:p>
        </p:txBody>
      </p:sp>
    </p:spTree>
    <p:extLst>
      <p:ext uri="{BB962C8B-B14F-4D97-AF65-F5344CB8AC3E}">
        <p14:creationId xmlns="" xmlns:p14="http://schemas.microsoft.com/office/powerpoint/2010/main" val="562923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199"/>
                            </p:stCondLst>
                            <p:childTnLst>
                              <p:par>
                                <p:cTn id="9" presetID="22" presetClass="entr" presetSubtype="8"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39417" y="1139374"/>
            <a:ext cx="12122020" cy="5646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lstStyle/>
          <a:p>
            <a:r>
              <a:rPr lang="en-US" dirty="0" smtClean="0"/>
              <a:t>Location of High Wind Reports: through July 3, 2013</a:t>
            </a:r>
            <a:endParaRPr lang="en-US" dirty="0"/>
          </a:p>
        </p:txBody>
      </p:sp>
      <p:grpSp>
        <p:nvGrpSpPr>
          <p:cNvPr id="4" name="Group 3"/>
          <p:cNvGrpSpPr/>
          <p:nvPr/>
        </p:nvGrpSpPr>
        <p:grpSpPr>
          <a:xfrm>
            <a:off x="3351325" y="1143000"/>
            <a:ext cx="7912512" cy="5641848"/>
            <a:chOff x="3351325" y="1143000"/>
            <a:chExt cx="7912512" cy="5641848"/>
          </a:xfrm>
        </p:grpSpPr>
        <p:pic>
          <p:nvPicPr>
            <p:cNvPr id="19512322" name="Picture 2" descr="http://www.spc.noaa.gov/climo/online/monthly/2013_annual_map_wind.gif"/>
            <p:cNvPicPr preferRelativeResize="0">
              <a:picLocks noChangeAspect="1" noChangeArrowheads="1"/>
            </p:cNvPicPr>
            <p:nvPr/>
          </p:nvPicPr>
          <p:blipFill rotWithShape="1">
            <a:blip r:embed="rId3" cstate="email"/>
            <a:srcRect b="529"/>
            <a:stretch/>
          </p:blipFill>
          <p:spPr bwMode="auto">
            <a:xfrm>
              <a:off x="3351325" y="1143000"/>
              <a:ext cx="7912512" cy="5641848"/>
            </a:xfrm>
            <a:prstGeom prst="rect">
              <a:avLst/>
            </a:prstGeom>
            <a:noFill/>
          </p:spPr>
        </p:pic>
        <p:grpSp>
          <p:nvGrpSpPr>
            <p:cNvPr id="3" name="Group 2"/>
            <p:cNvGrpSpPr/>
            <p:nvPr/>
          </p:nvGrpSpPr>
          <p:grpSpPr>
            <a:xfrm>
              <a:off x="3352800" y="5988050"/>
              <a:ext cx="7900776" cy="777240"/>
              <a:chOff x="3352800" y="5988050"/>
              <a:chExt cx="7900776" cy="777240"/>
            </a:xfrm>
          </p:grpSpPr>
          <p:cxnSp>
            <p:nvCxnSpPr>
              <p:cNvPr id="17" name="Straight Connector 16"/>
              <p:cNvCxnSpPr/>
              <p:nvPr/>
            </p:nvCxnSpPr>
            <p:spPr>
              <a:xfrm>
                <a:off x="3352800" y="5988050"/>
                <a:ext cx="790077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253576" y="5988050"/>
                <a:ext cx="0" cy="7772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9" name="TextBox 18"/>
          <p:cNvSpPr txBox="1"/>
          <p:nvPr/>
        </p:nvSpPr>
        <p:spPr>
          <a:xfrm>
            <a:off x="496021" y="6873227"/>
            <a:ext cx="8142485" cy="276999"/>
          </a:xfrm>
          <a:prstGeom prst="rect">
            <a:avLst/>
          </a:prstGeom>
          <a:noFill/>
        </p:spPr>
        <p:txBody>
          <a:bodyPr wrap="none" rtlCol="0" anchor="b" anchorCtr="0">
            <a:spAutoFit/>
          </a:bodyPr>
          <a:lstStyle/>
          <a:p>
            <a:pPr fontAlgn="base">
              <a:spcBef>
                <a:spcPct val="0"/>
              </a:spcBef>
              <a:spcAft>
                <a:spcPct val="0"/>
              </a:spcAft>
              <a:defRPr/>
            </a:pPr>
            <a:r>
              <a:rPr lang="en-US" sz="1200" dirty="0">
                <a:solidFill>
                  <a:srgbClr val="404040"/>
                </a:solidFill>
                <a:latin typeface="Helvetica Neue"/>
              </a:rPr>
              <a:t>Source: NOAA Storm Prediction Center; </a:t>
            </a:r>
            <a:r>
              <a:rPr lang="en-US" sz="1200" u="sng" dirty="0">
                <a:latin typeface="Helvetica Neue"/>
                <a:hlinkClick r:id="rId4"/>
              </a:rPr>
              <a:t>http://</a:t>
            </a:r>
            <a:r>
              <a:rPr lang="en-US" sz="1200" u="sng" dirty="0" smtClean="0">
                <a:latin typeface="Helvetica Neue"/>
                <a:hlinkClick r:id="rId4"/>
              </a:rPr>
              <a:t>www.spc.noaa.gov/climo/online/monthly/2013</a:t>
            </a:r>
            <a:r>
              <a:rPr lang="en-US" sz="1200" u="sng" dirty="0" smtClean="0">
                <a:latin typeface="Helvetica Neue"/>
              </a:rPr>
              <a:t> annual summary.html</a:t>
            </a:r>
            <a:r>
              <a:rPr lang="en-US" sz="1200" u="sng" dirty="0">
                <a:latin typeface="Helvetica Neue"/>
              </a:rPr>
              <a:t># </a:t>
            </a:r>
          </a:p>
        </p:txBody>
      </p:sp>
      <p:sp>
        <p:nvSpPr>
          <p:cNvPr id="13" name="AutoShape 7"/>
          <p:cNvSpPr>
            <a:spLocks noChangeArrowheads="1"/>
          </p:cNvSpPr>
          <p:nvPr/>
        </p:nvSpPr>
        <p:spPr bwMode="blackWhite">
          <a:xfrm>
            <a:off x="294034" y="3406572"/>
            <a:ext cx="3744565" cy="1815882"/>
          </a:xfrm>
          <a:prstGeom prst="wedgeRectCallout">
            <a:avLst>
              <a:gd name="adj1" fmla="val 180771"/>
              <a:gd name="adj2" fmla="val 3459"/>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500" b="1" dirty="0">
                <a:solidFill>
                  <a:schemeClr val="bg1"/>
                </a:solidFill>
                <a:latin typeface="Helvetica Neue"/>
              </a:rPr>
              <a:t>Wind damage reports were more heavily concentrated </a:t>
            </a:r>
            <a:r>
              <a:rPr lang="en-US" sz="2500" b="1" dirty="0" smtClean="0">
                <a:solidFill>
                  <a:schemeClr val="bg1"/>
                </a:solidFill>
                <a:latin typeface="Helvetica Neue"/>
              </a:rPr>
              <a:t/>
            </a:r>
            <a:br>
              <a:rPr lang="en-US" sz="2500" b="1" dirty="0" smtClean="0">
                <a:solidFill>
                  <a:schemeClr val="bg1"/>
                </a:solidFill>
                <a:latin typeface="Helvetica Neue"/>
              </a:rPr>
            </a:br>
            <a:r>
              <a:rPr lang="en-US" sz="2500" b="1" dirty="0" smtClean="0">
                <a:solidFill>
                  <a:schemeClr val="bg1"/>
                </a:solidFill>
                <a:latin typeface="Helvetica Neue"/>
              </a:rPr>
              <a:t>in the </a:t>
            </a:r>
            <a:r>
              <a:rPr lang="en-US" sz="2500" b="1" dirty="0">
                <a:solidFill>
                  <a:schemeClr val="bg1"/>
                </a:solidFill>
                <a:latin typeface="Helvetica Neue"/>
              </a:rPr>
              <a:t>Southeast</a:t>
            </a:r>
          </a:p>
        </p:txBody>
      </p:sp>
      <p:sp>
        <p:nvSpPr>
          <p:cNvPr id="14" name="AutoShape 7"/>
          <p:cNvSpPr>
            <a:spLocks noChangeArrowheads="1"/>
          </p:cNvSpPr>
          <p:nvPr/>
        </p:nvSpPr>
        <p:spPr bwMode="blackWhite">
          <a:xfrm>
            <a:off x="11154133" y="3024550"/>
            <a:ext cx="3179178" cy="2585323"/>
          </a:xfrm>
          <a:prstGeom prst="wedgeRectCallout">
            <a:avLst>
              <a:gd name="adj1" fmla="val -84121"/>
              <a:gd name="adj2" fmla="val -30492"/>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500" b="1" dirty="0">
                <a:solidFill>
                  <a:schemeClr val="bg1"/>
                </a:solidFill>
                <a:latin typeface="Helvetica Neue"/>
              </a:rPr>
              <a:t>There were 7,371 “Wind Damage” reports through July 3, causing extensive property damage</a:t>
            </a:r>
          </a:p>
        </p:txBody>
      </p:sp>
    </p:spTree>
    <p:extLst>
      <p:ext uri="{BB962C8B-B14F-4D97-AF65-F5344CB8AC3E}">
        <p14:creationId xmlns="" xmlns:p14="http://schemas.microsoft.com/office/powerpoint/2010/main" val="898233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39417" y="1139374"/>
            <a:ext cx="12122020" cy="5646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lstStyle/>
          <a:p>
            <a:r>
              <a:rPr lang="en-US" dirty="0" smtClean="0"/>
              <a:t>Severe Weather Reports: through July 3, 2013</a:t>
            </a:r>
            <a:endParaRPr lang="en-US" dirty="0"/>
          </a:p>
        </p:txBody>
      </p:sp>
      <p:grpSp>
        <p:nvGrpSpPr>
          <p:cNvPr id="4" name="Group 3"/>
          <p:cNvGrpSpPr/>
          <p:nvPr/>
        </p:nvGrpSpPr>
        <p:grpSpPr>
          <a:xfrm>
            <a:off x="1619647" y="1143001"/>
            <a:ext cx="7917117" cy="5638800"/>
            <a:chOff x="3336459" y="1143001"/>
            <a:chExt cx="7917117" cy="5638800"/>
          </a:xfrm>
        </p:grpSpPr>
        <p:pic>
          <p:nvPicPr>
            <p:cNvPr id="19143682" name="Picture 2" descr="http://www.spc.noaa.gov/climo/online/monthly/2013_annual_map_all.gif"/>
            <p:cNvPicPr preferRelativeResize="0">
              <a:picLocks noChangeAspect="1" noChangeArrowheads="1"/>
            </p:cNvPicPr>
            <p:nvPr/>
          </p:nvPicPr>
          <p:blipFill rotWithShape="1">
            <a:blip r:embed="rId3" cstate="email"/>
            <a:srcRect b="629"/>
            <a:stretch/>
          </p:blipFill>
          <p:spPr bwMode="auto">
            <a:xfrm>
              <a:off x="3336459" y="1143001"/>
              <a:ext cx="7916234" cy="5638800"/>
            </a:xfrm>
            <a:prstGeom prst="rect">
              <a:avLst/>
            </a:prstGeom>
            <a:noFill/>
          </p:spPr>
        </p:pic>
        <p:grpSp>
          <p:nvGrpSpPr>
            <p:cNvPr id="3" name="Group 2"/>
            <p:cNvGrpSpPr/>
            <p:nvPr/>
          </p:nvGrpSpPr>
          <p:grpSpPr>
            <a:xfrm>
              <a:off x="3352800" y="5988050"/>
              <a:ext cx="7900776" cy="777240"/>
              <a:chOff x="3352800" y="5988050"/>
              <a:chExt cx="7900776" cy="777240"/>
            </a:xfrm>
          </p:grpSpPr>
          <p:cxnSp>
            <p:nvCxnSpPr>
              <p:cNvPr id="14" name="Straight Connector 13"/>
              <p:cNvCxnSpPr/>
              <p:nvPr/>
            </p:nvCxnSpPr>
            <p:spPr>
              <a:xfrm>
                <a:off x="3352800" y="5988050"/>
                <a:ext cx="790077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234915" y="5988050"/>
                <a:ext cx="0" cy="7772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8" name="AutoShape 7"/>
          <p:cNvSpPr>
            <a:spLocks noChangeArrowheads="1"/>
          </p:cNvSpPr>
          <p:nvPr/>
        </p:nvSpPr>
        <p:spPr bwMode="blackWhite">
          <a:xfrm>
            <a:off x="9767111" y="2285375"/>
            <a:ext cx="3162299" cy="3354765"/>
          </a:xfrm>
          <a:prstGeom prst="wedgeRectCallout">
            <a:avLst>
              <a:gd name="adj1" fmla="val -81327"/>
              <a:gd name="adj2" fmla="val -14757"/>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500" b="1" dirty="0">
                <a:solidFill>
                  <a:schemeClr val="bg1"/>
                </a:solidFill>
                <a:latin typeface="Helvetica Neue"/>
              </a:rPr>
              <a:t>There were 11,717 severe weather reports through July 3; including 630 tornadoes; 3,716 “Large Hail” reports and 7,371 high wind events</a:t>
            </a:r>
          </a:p>
        </p:txBody>
      </p:sp>
      <p:sp>
        <p:nvSpPr>
          <p:cNvPr id="16" name="TextBox 15"/>
          <p:cNvSpPr txBox="1"/>
          <p:nvPr/>
        </p:nvSpPr>
        <p:spPr>
          <a:xfrm>
            <a:off x="496021" y="6873227"/>
            <a:ext cx="8142485" cy="276999"/>
          </a:xfrm>
          <a:prstGeom prst="rect">
            <a:avLst/>
          </a:prstGeom>
          <a:noFill/>
        </p:spPr>
        <p:txBody>
          <a:bodyPr wrap="none" rtlCol="0" anchor="b" anchorCtr="0">
            <a:spAutoFit/>
          </a:bodyPr>
          <a:lstStyle/>
          <a:p>
            <a:pPr fontAlgn="base">
              <a:spcBef>
                <a:spcPct val="0"/>
              </a:spcBef>
              <a:spcAft>
                <a:spcPct val="0"/>
              </a:spcAft>
              <a:defRPr/>
            </a:pPr>
            <a:r>
              <a:rPr lang="en-US" sz="1200" dirty="0">
                <a:solidFill>
                  <a:srgbClr val="404040"/>
                </a:solidFill>
                <a:latin typeface="Helvetica Neue"/>
              </a:rPr>
              <a:t>Source: NOAA Storm Prediction Center; </a:t>
            </a:r>
            <a:r>
              <a:rPr lang="en-US" sz="1200" u="sng" dirty="0">
                <a:latin typeface="Helvetica Neue"/>
              </a:rPr>
              <a:t>http://</a:t>
            </a:r>
            <a:r>
              <a:rPr lang="en-US" sz="1200" u="sng" dirty="0" smtClean="0">
                <a:latin typeface="Helvetica Neue"/>
              </a:rPr>
              <a:t>www.spc.noaa.gov/climo/online/monthly/2013 annual summary.html</a:t>
            </a:r>
            <a:r>
              <a:rPr lang="en-US" sz="1200" u="sng" dirty="0">
                <a:latin typeface="Helvetica Neue"/>
              </a:rPr>
              <a:t>#</a:t>
            </a:r>
            <a:r>
              <a:rPr lang="en-US" sz="1200" dirty="0">
                <a:solidFill>
                  <a:srgbClr val="404040"/>
                </a:solidFill>
                <a:latin typeface="Helvetica Neue"/>
              </a:rPr>
              <a:t> </a:t>
            </a:r>
          </a:p>
        </p:txBody>
      </p:sp>
    </p:spTree>
    <p:extLst>
      <p:ext uri="{BB962C8B-B14F-4D97-AF65-F5344CB8AC3E}">
        <p14:creationId xmlns="" xmlns:p14="http://schemas.microsoft.com/office/powerpoint/2010/main" val="3275577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464541" y="7861936"/>
            <a:ext cx="1097280" cy="329564"/>
          </a:xfrm>
          <a:prstGeom prst="rect">
            <a:avLst/>
          </a:prstGeom>
          <a:noFill/>
        </p:spPr>
        <p:txBody>
          <a:bodyPr lIns="130622" tIns="65311" rIns="130622" bIns="65311" anchor="ctr"/>
          <a:lstStyle/>
          <a:p>
            <a:pPr algn="r">
              <a:defRPr/>
            </a:pPr>
            <a:fld id="{D131676E-5B39-464A-99D9-D8B8DE9BDE38}" type="slidenum">
              <a:rPr lang="en-US" sz="1400">
                <a:solidFill>
                  <a:schemeClr val="accent4">
                    <a:lumMod val="75000"/>
                  </a:schemeClr>
                </a:solidFill>
              </a:rPr>
              <a:pPr algn="r">
                <a:defRPr/>
              </a:pPr>
              <a:t>38</a:t>
            </a:fld>
            <a:endParaRPr lang="en-US" sz="1400" dirty="0">
              <a:solidFill>
                <a:schemeClr val="accent4">
                  <a:lumMod val="75000"/>
                </a:schemeClr>
              </a:solidFill>
            </a:endParaRPr>
          </a:p>
        </p:txBody>
      </p:sp>
      <p:pic>
        <p:nvPicPr>
          <p:cNvPr id="19141634" name="Picture 2" descr="http://www.spc.noaa.gov/wcm/torngraph-big.png"/>
          <p:cNvPicPr>
            <a:picLocks noChangeAspect="1" noChangeArrowheads="1"/>
          </p:cNvPicPr>
          <p:nvPr/>
        </p:nvPicPr>
        <p:blipFill>
          <a:blip r:embed="rId3" cstate="email"/>
          <a:srcRect/>
          <a:stretch>
            <a:fillRect/>
          </a:stretch>
        </p:blipFill>
        <p:spPr bwMode="auto">
          <a:xfrm>
            <a:off x="609600" y="1144588"/>
            <a:ext cx="13411200" cy="5713412"/>
          </a:xfrm>
          <a:prstGeom prst="rect">
            <a:avLst/>
          </a:prstGeom>
          <a:noFill/>
        </p:spPr>
      </p:pic>
      <p:sp>
        <p:nvSpPr>
          <p:cNvPr id="13" name="AutoShape 7"/>
          <p:cNvSpPr>
            <a:spLocks noChangeArrowheads="1"/>
          </p:cNvSpPr>
          <p:nvPr/>
        </p:nvSpPr>
        <p:spPr bwMode="blackWhite">
          <a:xfrm>
            <a:off x="7086600" y="5189538"/>
            <a:ext cx="2923824" cy="892552"/>
          </a:xfrm>
          <a:prstGeom prst="wedgeRectCallout">
            <a:avLst>
              <a:gd name="adj1" fmla="val -27901"/>
              <a:gd name="adj2" fmla="val -63650"/>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000" b="1" dirty="0">
                <a:solidFill>
                  <a:schemeClr val="bg1"/>
                </a:solidFill>
                <a:latin typeface="Helvetica Neue"/>
              </a:rPr>
              <a:t>2013 count is running well below average</a:t>
            </a:r>
          </a:p>
        </p:txBody>
      </p:sp>
      <p:sp>
        <p:nvSpPr>
          <p:cNvPr id="15" name="AutoShape 7"/>
          <p:cNvSpPr>
            <a:spLocks noChangeArrowheads="1"/>
          </p:cNvSpPr>
          <p:nvPr/>
        </p:nvSpPr>
        <p:spPr bwMode="blackWhite">
          <a:xfrm>
            <a:off x="2362200" y="1676400"/>
            <a:ext cx="5118501" cy="1815882"/>
          </a:xfrm>
          <a:prstGeom prst="wedgeRectCallout">
            <a:avLst>
              <a:gd name="adj1" fmla="val 84600"/>
              <a:gd name="adj2" fmla="val 28272"/>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500" b="1" dirty="0">
                <a:solidFill>
                  <a:schemeClr val="bg1"/>
                </a:solidFill>
                <a:latin typeface="Helvetica Neue"/>
              </a:rPr>
              <a:t>There were 1,897 tornadoes in the U.S. in 2011 far above average, but well below 2008’s record</a:t>
            </a:r>
          </a:p>
        </p:txBody>
      </p:sp>
      <p:sp>
        <p:nvSpPr>
          <p:cNvPr id="8" name="TextBox 7"/>
          <p:cNvSpPr txBox="1"/>
          <p:nvPr/>
        </p:nvSpPr>
        <p:spPr>
          <a:xfrm>
            <a:off x="496021" y="6873227"/>
            <a:ext cx="4454617" cy="276999"/>
          </a:xfrm>
          <a:prstGeom prst="rect">
            <a:avLst/>
          </a:prstGeom>
          <a:noFill/>
        </p:spPr>
        <p:txBody>
          <a:bodyPr wrap="none" rtlCol="0" anchor="b" anchorCtr="0">
            <a:spAutoFit/>
          </a:bodyPr>
          <a:lstStyle/>
          <a:p>
            <a:pPr fontAlgn="base">
              <a:spcBef>
                <a:spcPct val="0"/>
              </a:spcBef>
              <a:spcAft>
                <a:spcPct val="0"/>
              </a:spcAft>
              <a:defRPr/>
            </a:pPr>
            <a:r>
              <a:rPr lang="en-US" sz="1200" dirty="0">
                <a:solidFill>
                  <a:srgbClr val="404040"/>
                </a:solidFill>
                <a:latin typeface="Helvetica Neue"/>
              </a:rPr>
              <a:t>*Through July 6, 2013. Source: </a:t>
            </a:r>
            <a:r>
              <a:rPr lang="en-US" sz="1200" dirty="0">
                <a:solidFill>
                  <a:srgbClr val="404040"/>
                </a:solidFill>
                <a:latin typeface="Helvetica Neue"/>
                <a:hlinkClick r:id="rId4"/>
              </a:rPr>
              <a:t>http://www.spc.noaa.gov/wcm/</a:t>
            </a:r>
            <a:r>
              <a:rPr lang="en-US" sz="1200" dirty="0">
                <a:solidFill>
                  <a:srgbClr val="404040"/>
                </a:solidFill>
                <a:latin typeface="Helvetica Neue"/>
              </a:rPr>
              <a:t>.</a:t>
            </a:r>
          </a:p>
        </p:txBody>
      </p:sp>
      <p:sp>
        <p:nvSpPr>
          <p:cNvPr id="2" name="Title 1"/>
          <p:cNvSpPr>
            <a:spLocks noGrp="1"/>
          </p:cNvSpPr>
          <p:nvPr>
            <p:ph type="title"/>
          </p:nvPr>
        </p:nvSpPr>
        <p:spPr/>
        <p:txBody>
          <a:bodyPr/>
          <a:lstStyle/>
          <a:p>
            <a:r>
              <a:rPr lang="en-US" dirty="0"/>
              <a:t>U.S. Tornado Count, 2005-2013* </a:t>
            </a:r>
          </a:p>
        </p:txBody>
      </p:sp>
    </p:spTree>
    <p:extLst>
      <p:ext uri="{BB962C8B-B14F-4D97-AF65-F5344CB8AC3E}">
        <p14:creationId xmlns="" xmlns:p14="http://schemas.microsoft.com/office/powerpoint/2010/main" val="2054954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5"/>
          <p:cNvPicPr preferRelativeResize="0">
            <a:picLocks noChangeAspect="1" noChangeArrowheads="1"/>
          </p:cNvPicPr>
          <p:nvPr/>
        </p:nvPicPr>
        <p:blipFill>
          <a:blip r:embed="rId3" cstate="email"/>
          <a:stretch>
            <a:fillRect/>
          </a:stretch>
        </p:blipFill>
        <p:spPr bwMode="auto">
          <a:xfrm>
            <a:off x="603849" y="899290"/>
            <a:ext cx="2090094" cy="584401"/>
          </a:xfrm>
          <a:prstGeom prst="rect">
            <a:avLst/>
          </a:prstGeom>
          <a:noFill/>
          <a:ln w="9525">
            <a:noFill/>
            <a:miter lim="800000"/>
            <a:headEnd/>
            <a:tailEnd/>
          </a:ln>
        </p:spPr>
      </p:pic>
      <p:sp>
        <p:nvSpPr>
          <p:cNvPr id="4" name="Title 3"/>
          <p:cNvSpPr>
            <a:spLocks noGrp="1"/>
          </p:cNvSpPr>
          <p:nvPr>
            <p:ph type="ctrTitle"/>
          </p:nvPr>
        </p:nvSpPr>
        <p:spPr/>
        <p:txBody>
          <a:bodyPr/>
          <a:lstStyle/>
          <a:p>
            <a:r>
              <a:rPr lang="en-US" dirty="0" smtClean="0"/>
              <a:t>Investments: The New Reality</a:t>
            </a:r>
            <a:endParaRPr lang="en-US" dirty="0"/>
          </a:p>
        </p:txBody>
      </p:sp>
      <p:sp>
        <p:nvSpPr>
          <p:cNvPr id="5" name="Subtitle 4"/>
          <p:cNvSpPr>
            <a:spLocks noGrp="1"/>
          </p:cNvSpPr>
          <p:nvPr>
            <p:ph type="subTitle" idx="1"/>
          </p:nvPr>
        </p:nvSpPr>
        <p:spPr>
          <a:xfrm>
            <a:off x="508002" y="3820579"/>
            <a:ext cx="13512798" cy="2103120"/>
          </a:xfrm>
        </p:spPr>
        <p:txBody>
          <a:bodyPr/>
          <a:lstStyle/>
          <a:p>
            <a:r>
              <a:rPr lang="en-US" dirty="0" smtClean="0"/>
              <a:t>Investment Performance Is a Key Driver of Profitability</a:t>
            </a:r>
          </a:p>
          <a:p>
            <a:pPr>
              <a:spcBef>
                <a:spcPts val="1200"/>
              </a:spcBef>
            </a:pPr>
            <a:r>
              <a:rPr lang="en-US" i="1" dirty="0" smtClean="0"/>
              <a:t>Depressed Yields Will Necessarily Impact Underwriting &amp; Pricing</a:t>
            </a:r>
            <a:endParaRPr lang="en-US" i="1" dirty="0"/>
          </a:p>
        </p:txBody>
      </p:sp>
    </p:spTree>
    <p:extLst>
      <p:ext uri="{BB962C8B-B14F-4D97-AF65-F5344CB8AC3E}">
        <p14:creationId xmlns="" xmlns:p14="http://schemas.microsoft.com/office/powerpoint/2010/main" val="354096143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479552" y="457200"/>
            <a:ext cx="13541247" cy="1138773"/>
          </a:xfrm>
        </p:spPr>
        <p:txBody>
          <a:bodyPr/>
          <a:lstStyle/>
          <a:p>
            <a:r>
              <a:rPr lang="en-US" dirty="0"/>
              <a:t>A 100 Combined Ratio Isn’t What </a:t>
            </a:r>
            <a:r>
              <a:rPr lang="en-US" dirty="0" smtClean="0"/>
              <a:t>It Once Was:</a:t>
            </a:r>
            <a:br>
              <a:rPr lang="en-US" dirty="0" smtClean="0"/>
            </a:br>
            <a:r>
              <a:rPr lang="en-US" dirty="0" smtClean="0"/>
              <a:t>Investment </a:t>
            </a:r>
            <a:r>
              <a:rPr lang="en-US" dirty="0"/>
              <a:t>Impact on ROEs</a:t>
            </a:r>
          </a:p>
        </p:txBody>
      </p:sp>
      <p:sp>
        <p:nvSpPr>
          <p:cNvPr id="95239" name="Rectangle 110"/>
          <p:cNvSpPr>
            <a:spLocks noGrp="1" noChangeArrowheads="1"/>
          </p:cNvSpPr>
          <p:nvPr>
            <p:ph type="sldNum" sz="quarter" idx="4294967295"/>
          </p:nvPr>
        </p:nvSpPr>
        <p:spPr>
          <a:xfrm>
            <a:off x="13914438" y="7988300"/>
            <a:ext cx="715962" cy="138113"/>
          </a:xfrm>
          <a:prstGeom prst="rect">
            <a:avLst/>
          </a:prstGeom>
          <a:noFill/>
        </p:spPr>
        <p:txBody>
          <a:bodyPr/>
          <a:lstStyle/>
          <a:p>
            <a:fld id="{108AF790-FF04-42DB-8600-2355AD6BD9B9}" type="slidenum">
              <a:rPr lang="en-US" smtClean="0"/>
              <a:pPr/>
              <a:t>4</a:t>
            </a:fld>
            <a:endParaRPr lang="en-US" smtClean="0"/>
          </a:p>
        </p:txBody>
      </p:sp>
      <p:graphicFrame>
        <p:nvGraphicFramePr>
          <p:cNvPr id="5" name="Object 2"/>
          <p:cNvGraphicFramePr>
            <a:graphicFrameLocks/>
          </p:cNvGraphicFramePr>
          <p:nvPr>
            <p:extLst>
              <p:ext uri="{D42A27DB-BD31-4B8C-83A1-F6EECF244321}">
                <p14:modId xmlns="" xmlns:p14="http://schemas.microsoft.com/office/powerpoint/2010/main" val="3832500116"/>
              </p:ext>
            </p:extLst>
          </p:nvPr>
        </p:nvGraphicFramePr>
        <p:xfrm>
          <a:off x="260739" y="1984312"/>
          <a:ext cx="14084300" cy="3795261"/>
        </p:xfrm>
        <a:graphic>
          <a:graphicData uri="http://schemas.openxmlformats.org/drawingml/2006/chart">
            <c:chart xmlns:c="http://schemas.openxmlformats.org/drawingml/2006/chart" xmlns:r="http://schemas.openxmlformats.org/officeDocument/2006/relationships" r:id="rId3"/>
          </a:graphicData>
        </a:graphic>
      </p:graphicFrame>
      <p:sp>
        <p:nvSpPr>
          <p:cNvPr id="10" name="AutoShape 8"/>
          <p:cNvSpPr>
            <a:spLocks noChangeArrowheads="1"/>
          </p:cNvSpPr>
          <p:nvPr/>
        </p:nvSpPr>
        <p:spPr bwMode="blackWhite">
          <a:xfrm>
            <a:off x="7543800" y="4283890"/>
            <a:ext cx="4892349" cy="642932"/>
          </a:xfrm>
          <a:prstGeom prst="wedgeRectCallout">
            <a:avLst>
              <a:gd name="adj1" fmla="val 60178"/>
              <a:gd name="adj2" fmla="val -16952"/>
            </a:avLst>
          </a:prstGeom>
          <a:solidFill>
            <a:schemeClr val="bg2"/>
          </a:solidFill>
          <a:ln w="28575" algn="ctr">
            <a:noFill/>
            <a:miter lim="800000"/>
            <a:headEnd/>
            <a:tailEnd/>
          </a:ln>
          <a:effectLst/>
        </p:spPr>
        <p:txBody>
          <a:bodyPr wrap="square" lIns="137160" tIns="91440" rIns="137160" bIns="91440" anchor="ctr">
            <a:noAutofit/>
          </a:bodyPr>
          <a:lstStyle/>
          <a:p>
            <a:pPr algn="ctr" eaLnBrk="0" hangingPunct="0">
              <a:lnSpc>
                <a:spcPct val="90000"/>
              </a:lnSpc>
              <a:spcBef>
                <a:spcPct val="50000"/>
              </a:spcBef>
              <a:buClr>
                <a:schemeClr val="bg1"/>
              </a:buClr>
              <a:defRPr/>
            </a:pPr>
            <a:r>
              <a:rPr lang="en-US" sz="2000" b="1" dirty="0">
                <a:solidFill>
                  <a:schemeClr val="bg1"/>
                </a:solidFill>
                <a:latin typeface="Helvetica Neue"/>
              </a:rPr>
              <a:t>Catastrophes and lower investment income pulled down ROE in 2012</a:t>
            </a:r>
          </a:p>
        </p:txBody>
      </p:sp>
      <p:sp>
        <p:nvSpPr>
          <p:cNvPr id="15" name="Rectangle 6"/>
          <p:cNvSpPr>
            <a:spLocks noChangeArrowheads="1"/>
          </p:cNvSpPr>
          <p:nvPr/>
        </p:nvSpPr>
        <p:spPr bwMode="black">
          <a:xfrm>
            <a:off x="588817" y="1630059"/>
            <a:ext cx="7857931" cy="332399"/>
          </a:xfrm>
          <a:prstGeom prst="rect">
            <a:avLst/>
          </a:prstGeom>
          <a:noFill/>
          <a:ln w="9525" algn="ctr">
            <a:noFill/>
            <a:miter lim="800000"/>
            <a:headEnd/>
            <a:tailEnd/>
          </a:ln>
        </p:spPr>
        <p:txBody>
          <a:bodyPr wrap="square" lIns="0" tIns="0" rIns="0" bIns="0">
            <a:spAutoFit/>
          </a:bodyPr>
          <a:lstStyle/>
          <a:p>
            <a:pPr defTabSz="163278" eaLnBrk="0" fontAlgn="base" hangingPunct="0">
              <a:lnSpc>
                <a:spcPct val="90000"/>
              </a:lnSpc>
              <a:spcBef>
                <a:spcPct val="20000"/>
              </a:spcBef>
              <a:spcAft>
                <a:spcPct val="0"/>
              </a:spcAft>
            </a:pPr>
            <a:r>
              <a:rPr lang="en-US" sz="2400" b="1" dirty="0">
                <a:solidFill>
                  <a:srgbClr val="404040"/>
                </a:solidFill>
                <a:latin typeface="Helvetica Neue"/>
              </a:rPr>
              <a:t>Combined Ratio / ROE</a:t>
            </a:r>
          </a:p>
        </p:txBody>
      </p:sp>
      <p:sp>
        <p:nvSpPr>
          <p:cNvPr id="11" name="TextBox 10"/>
          <p:cNvSpPr txBox="1"/>
          <p:nvPr/>
        </p:nvSpPr>
        <p:spPr>
          <a:xfrm>
            <a:off x="523492" y="6670677"/>
            <a:ext cx="14143641" cy="609398"/>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tabLst>
                <a:tab pos="101600" algn="l"/>
              </a:tabLst>
              <a:defRPr/>
            </a:pPr>
            <a:r>
              <a:rPr lang="en-US" sz="1200" dirty="0" smtClean="0">
                <a:solidFill>
                  <a:srgbClr val="404040"/>
                </a:solidFill>
                <a:latin typeface="Helvetica Neue"/>
              </a:rPr>
              <a:t>*</a:t>
            </a:r>
            <a:r>
              <a:rPr lang="en-US" sz="1200" dirty="0">
                <a:solidFill>
                  <a:srgbClr val="404040"/>
                </a:solidFill>
                <a:latin typeface="Helvetica Neue"/>
              </a:rPr>
              <a:t> </a:t>
            </a:r>
            <a:r>
              <a:rPr lang="en-US" sz="1200" dirty="0" smtClean="0">
                <a:solidFill>
                  <a:srgbClr val="404040"/>
                </a:solidFill>
                <a:latin typeface="Helvetica Neue"/>
              </a:rPr>
              <a:t>2008 </a:t>
            </a:r>
            <a:r>
              <a:rPr lang="en-US" sz="1200" dirty="0">
                <a:solidFill>
                  <a:srgbClr val="404040"/>
                </a:solidFill>
                <a:latin typeface="Helvetica Neue"/>
              </a:rPr>
              <a:t>-2012 figures  are return on average surplus and exclude mortgage and financial guaranty insurers. 2012 combined ratio including M&amp;FG insurers is 103.2, 2011 combined ratio including M&amp;FG </a:t>
            </a:r>
            <a:r>
              <a:rPr lang="en-US" sz="1200" dirty="0" smtClean="0">
                <a:solidFill>
                  <a:srgbClr val="404040"/>
                </a:solidFill>
                <a:latin typeface="Helvetica Neue"/>
              </a:rPr>
              <a:t>	insurers </a:t>
            </a:r>
            <a:r>
              <a:rPr lang="en-US" sz="1200" dirty="0">
                <a:solidFill>
                  <a:srgbClr val="404040"/>
                </a:solidFill>
                <a:latin typeface="Helvetica Neue"/>
              </a:rPr>
              <a:t>is 108.1, ROAS = 3.5%. </a:t>
            </a:r>
          </a:p>
          <a:p>
            <a:pPr fontAlgn="base">
              <a:lnSpc>
                <a:spcPct val="85000"/>
              </a:lnSpc>
              <a:spcBef>
                <a:spcPct val="25000"/>
              </a:spcBef>
              <a:spcAft>
                <a:spcPct val="0"/>
              </a:spcAft>
              <a:buClr>
                <a:schemeClr val="accent2"/>
              </a:buClr>
              <a:tabLst>
                <a:tab pos="161011" algn="r"/>
              </a:tabLst>
              <a:defRPr/>
            </a:pPr>
            <a:r>
              <a:rPr lang="en-US" sz="1200" dirty="0">
                <a:solidFill>
                  <a:srgbClr val="404040"/>
                </a:solidFill>
                <a:latin typeface="Helvetica Neue"/>
              </a:rPr>
              <a:t>	Source: Insurance Information Institute from A.M. Best and ISO data.</a:t>
            </a:r>
          </a:p>
        </p:txBody>
      </p:sp>
      <p:sp>
        <p:nvSpPr>
          <p:cNvPr id="12" name="Rectangle 6"/>
          <p:cNvSpPr>
            <a:spLocks noChangeArrowheads="1"/>
          </p:cNvSpPr>
          <p:nvPr/>
        </p:nvSpPr>
        <p:spPr bwMode="blackWhite">
          <a:xfrm>
            <a:off x="588816" y="5722364"/>
            <a:ext cx="13431983" cy="886397"/>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dirty="0">
                <a:solidFill>
                  <a:srgbClr val="404040"/>
                </a:solidFill>
                <a:latin typeface="Helvetica Neue"/>
              </a:rPr>
              <a:t>Combined Ratios Must Be Lower in Today’s </a:t>
            </a:r>
            <a:r>
              <a:rPr lang="en-US" sz="2300" b="1" dirty="0" smtClean="0">
                <a:solidFill>
                  <a:srgbClr val="404040"/>
                </a:solidFill>
                <a:latin typeface="Helvetica Neue"/>
              </a:rPr>
              <a:t>Depressed Investment </a:t>
            </a:r>
            <a:r>
              <a:rPr lang="en-US" sz="2300" b="1" dirty="0">
                <a:solidFill>
                  <a:srgbClr val="404040"/>
                </a:solidFill>
                <a:latin typeface="Helvetica Neue"/>
              </a:rPr>
              <a:t>Environment </a:t>
            </a:r>
            <a:r>
              <a:rPr lang="en-US" sz="2300" b="1" dirty="0" smtClean="0">
                <a:solidFill>
                  <a:srgbClr val="404040"/>
                </a:solidFill>
                <a:latin typeface="Helvetica Neue"/>
              </a:rPr>
              <a:t/>
            </a:r>
            <a:br>
              <a:rPr lang="en-US" sz="2300" b="1" dirty="0" smtClean="0">
                <a:solidFill>
                  <a:srgbClr val="404040"/>
                </a:solidFill>
                <a:latin typeface="Helvetica Neue"/>
              </a:rPr>
            </a:br>
            <a:r>
              <a:rPr lang="en-US" sz="2300" b="1" dirty="0" smtClean="0">
                <a:solidFill>
                  <a:srgbClr val="404040"/>
                </a:solidFill>
                <a:latin typeface="Helvetica Neue"/>
              </a:rPr>
              <a:t>to </a:t>
            </a:r>
            <a:r>
              <a:rPr lang="en-US" sz="2300" b="1" dirty="0">
                <a:solidFill>
                  <a:srgbClr val="404040"/>
                </a:solidFill>
                <a:latin typeface="Helvetica Neue"/>
              </a:rPr>
              <a:t>Generate Risk Appropriate ROEs</a:t>
            </a:r>
          </a:p>
        </p:txBody>
      </p:sp>
      <p:sp>
        <p:nvSpPr>
          <p:cNvPr id="13" name="Rectangle 12"/>
          <p:cNvSpPr>
            <a:spLocks noChangeArrowheads="1"/>
          </p:cNvSpPr>
          <p:nvPr/>
        </p:nvSpPr>
        <p:spPr bwMode="blackWhite">
          <a:xfrm>
            <a:off x="5105401" y="1588253"/>
            <a:ext cx="8432800" cy="710447"/>
          </a:xfrm>
          <a:prstGeom prst="rect">
            <a:avLst/>
          </a:prstGeom>
          <a:solidFill>
            <a:srgbClr val="DCD844"/>
          </a:solidFill>
          <a:ln w="12700" algn="ctr">
            <a:noFill/>
            <a:miter lim="800000"/>
            <a:headEnd/>
            <a:tailEnd/>
          </a:ln>
        </p:spPr>
        <p:txBody>
          <a:bodyPr wrap="square" lIns="137160" tIns="91440" rIns="137160" bIns="91440" anchor="ctr">
            <a:noAutofit/>
          </a:bodyPr>
          <a:lstStyle/>
          <a:p>
            <a:pPr algn="ctr" eaLnBrk="0" hangingPunct="0">
              <a:lnSpc>
                <a:spcPct val="95000"/>
              </a:lnSpc>
              <a:spcBef>
                <a:spcPts val="1800"/>
              </a:spcBef>
              <a:buClr>
                <a:srgbClr val="FFFFFF"/>
              </a:buClr>
            </a:pPr>
            <a:r>
              <a:rPr lang="en-US" sz="2200" b="1" dirty="0">
                <a:solidFill>
                  <a:srgbClr val="404040"/>
                </a:solidFill>
                <a:latin typeface="Helvetica Neue"/>
              </a:rPr>
              <a:t>A combined ratio of about 100 generated a ROE of just ~7.0% </a:t>
            </a:r>
            <a:r>
              <a:rPr lang="en-US" sz="2200" b="1" dirty="0" smtClean="0">
                <a:solidFill>
                  <a:srgbClr val="404040"/>
                </a:solidFill>
                <a:latin typeface="Helvetica Neue"/>
              </a:rPr>
              <a:t/>
            </a:r>
            <a:br>
              <a:rPr lang="en-US" sz="2200" b="1" dirty="0" smtClean="0">
                <a:solidFill>
                  <a:srgbClr val="404040"/>
                </a:solidFill>
                <a:latin typeface="Helvetica Neue"/>
              </a:rPr>
            </a:br>
            <a:r>
              <a:rPr lang="en-US" sz="2200" b="1" dirty="0" smtClean="0">
                <a:solidFill>
                  <a:srgbClr val="404040"/>
                </a:solidFill>
                <a:latin typeface="Helvetica Neue"/>
              </a:rPr>
              <a:t>in </a:t>
            </a:r>
            <a:r>
              <a:rPr lang="en-US" sz="2200" b="1" dirty="0">
                <a:solidFill>
                  <a:srgbClr val="404040"/>
                </a:solidFill>
                <a:latin typeface="Helvetica Neue"/>
              </a:rPr>
              <a:t>2012, ~7.5% ROE in 2009/10, 10% in 2005 and 16% in 1979</a:t>
            </a:r>
          </a:p>
        </p:txBody>
      </p:sp>
    </p:spTree>
    <p:extLst>
      <p:ext uri="{BB962C8B-B14F-4D97-AF65-F5344CB8AC3E}">
        <p14:creationId xmlns="" xmlns:p14="http://schemas.microsoft.com/office/powerpoint/2010/main" val="3991206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p:cNvGraphicFramePr>
            <a:graphicFrameLocks/>
          </p:cNvGraphicFramePr>
          <p:nvPr>
            <p:extLst>
              <p:ext uri="{D42A27DB-BD31-4B8C-83A1-F6EECF244321}">
                <p14:modId xmlns="" xmlns:p14="http://schemas.microsoft.com/office/powerpoint/2010/main" val="3350942469"/>
              </p:ext>
            </p:extLst>
          </p:nvPr>
        </p:nvGraphicFramePr>
        <p:xfrm>
          <a:off x="260739" y="2169512"/>
          <a:ext cx="14084300" cy="3795261"/>
        </p:xfrm>
        <a:graphic>
          <a:graphicData uri="http://schemas.openxmlformats.org/drawingml/2006/chart">
            <c:chart xmlns:c="http://schemas.openxmlformats.org/drawingml/2006/chart" xmlns:r="http://schemas.openxmlformats.org/officeDocument/2006/relationships" r:id="rId3"/>
          </a:graphicData>
        </a:graphic>
      </p:graphicFrame>
      <p:sp>
        <p:nvSpPr>
          <p:cNvPr id="8" name="AutoShape 7"/>
          <p:cNvSpPr>
            <a:spLocks noChangeArrowheads="1"/>
          </p:cNvSpPr>
          <p:nvPr/>
        </p:nvSpPr>
        <p:spPr bwMode="blackWhite">
          <a:xfrm>
            <a:off x="6827523" y="4086494"/>
            <a:ext cx="5234464" cy="1431161"/>
          </a:xfrm>
          <a:prstGeom prst="wedgeRectCallout">
            <a:avLst>
              <a:gd name="adj1" fmla="val 70573"/>
              <a:gd name="adj2" fmla="val -34321"/>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500" b="1" dirty="0">
                <a:solidFill>
                  <a:schemeClr val="bg1"/>
                </a:solidFill>
                <a:latin typeface="Helvetica Neue"/>
              </a:rPr>
              <a:t>Investment earnings are running 16.7% below their 2007 pre-crisis peak</a:t>
            </a:r>
          </a:p>
        </p:txBody>
      </p:sp>
      <p:sp>
        <p:nvSpPr>
          <p:cNvPr id="10" name="Right Arrow 9"/>
          <p:cNvSpPr/>
          <p:nvPr/>
        </p:nvSpPr>
        <p:spPr>
          <a:xfrm rot="726643">
            <a:off x="7889659" y="1892729"/>
            <a:ext cx="5559899" cy="64865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r>
              <a:rPr lang="en-US" b="1" dirty="0" smtClean="0">
                <a:solidFill>
                  <a:schemeClr val="bg1"/>
                </a:solidFill>
                <a:latin typeface="Helvetica Neue"/>
              </a:rPr>
              <a:t>-16.7%*</a:t>
            </a:r>
            <a:endParaRPr lang="en-US" b="1" dirty="0">
              <a:solidFill>
                <a:schemeClr val="bg1"/>
              </a:solidFill>
              <a:latin typeface="Helvetica Neue"/>
            </a:endParaRPr>
          </a:p>
        </p:txBody>
      </p:sp>
      <p:sp>
        <p:nvSpPr>
          <p:cNvPr id="11" name="Rectangle 2"/>
          <p:cNvSpPr txBox="1">
            <a:spLocks noChangeArrowheads="1"/>
          </p:cNvSpPr>
          <p:nvPr/>
        </p:nvSpPr>
        <p:spPr>
          <a:xfrm>
            <a:off x="479552" y="457200"/>
            <a:ext cx="13541247" cy="1138773"/>
          </a:xfrm>
          <a:prstGeom prst="rect">
            <a:avLst/>
          </a:prstGeom>
        </p:spPr>
        <p:txBody>
          <a:bodyPr/>
          <a:lstStyle>
            <a:lvl1pPr algn="l" defTabSz="1306220" rtl="0" eaLnBrk="1" latinLnBrk="0" hangingPunct="1">
              <a:spcBef>
                <a:spcPct val="0"/>
              </a:spcBef>
              <a:buNone/>
              <a:defRPr lang="en-US" sz="3400" b="1" kern="1200" dirty="0">
                <a:solidFill>
                  <a:srgbClr val="0092D1"/>
                </a:solidFill>
                <a:latin typeface="Helvetica Neue" charset="0"/>
                <a:ea typeface="+mj-ea"/>
                <a:cs typeface="+mj-cs"/>
              </a:defRPr>
            </a:lvl1pPr>
          </a:lstStyle>
          <a:p>
            <a:r>
              <a:rPr lang="en-US" dirty="0"/>
              <a:t>Property/Casualty Insurance Industry Investment </a:t>
            </a:r>
            <a:r>
              <a:rPr lang="en-US" dirty="0" smtClean="0"/>
              <a:t/>
            </a:r>
            <a:br>
              <a:rPr lang="en-US" dirty="0" smtClean="0"/>
            </a:br>
            <a:r>
              <a:rPr lang="en-US" dirty="0" smtClean="0"/>
              <a:t>Income</a:t>
            </a:r>
            <a:r>
              <a:rPr lang="en-US" dirty="0"/>
              <a:t>: 2000–2013*</a:t>
            </a:r>
            <a:r>
              <a:rPr lang="en-US" baseline="30000" dirty="0"/>
              <a:t>1</a:t>
            </a:r>
            <a:endParaRPr lang="en-US" dirty="0"/>
          </a:p>
        </p:txBody>
      </p:sp>
      <p:sp>
        <p:nvSpPr>
          <p:cNvPr id="13" name="TextBox 12"/>
          <p:cNvSpPr txBox="1"/>
          <p:nvPr/>
        </p:nvSpPr>
        <p:spPr>
          <a:xfrm>
            <a:off x="478973" y="1524000"/>
            <a:ext cx="1976823" cy="507831"/>
          </a:xfrm>
          <a:prstGeom prst="rect">
            <a:avLst/>
          </a:prstGeom>
          <a:noFill/>
        </p:spPr>
        <p:txBody>
          <a:bodyPr wrap="none" rtlCol="0">
            <a:spAutoFit/>
          </a:bodyPr>
          <a:lstStyle/>
          <a:p>
            <a:pPr>
              <a:lnSpc>
                <a:spcPct val="90000"/>
              </a:lnSpc>
              <a:spcBef>
                <a:spcPct val="20000"/>
              </a:spcBef>
            </a:pPr>
            <a:r>
              <a:rPr lang="en-US" sz="3000" i="1" dirty="0">
                <a:solidFill>
                  <a:srgbClr val="0092D2"/>
                </a:solidFill>
                <a:latin typeface="Helvetica Neue"/>
              </a:rPr>
              <a:t>($ </a:t>
            </a:r>
            <a:r>
              <a:rPr lang="en-US" sz="3000" i="1" dirty="0" smtClean="0">
                <a:solidFill>
                  <a:srgbClr val="0092D2"/>
                </a:solidFill>
                <a:latin typeface="Helvetica Neue"/>
              </a:rPr>
              <a:t>Billions)</a:t>
            </a:r>
            <a:endParaRPr lang="en-US" sz="3000" i="1" dirty="0">
              <a:solidFill>
                <a:srgbClr val="0092D2"/>
              </a:solidFill>
              <a:latin typeface="Helvetica Neue"/>
            </a:endParaRPr>
          </a:p>
        </p:txBody>
      </p:sp>
      <p:sp>
        <p:nvSpPr>
          <p:cNvPr id="14" name="TextBox 13"/>
          <p:cNvSpPr txBox="1"/>
          <p:nvPr/>
        </p:nvSpPr>
        <p:spPr>
          <a:xfrm>
            <a:off x="508978" y="6624511"/>
            <a:ext cx="14143641" cy="655564"/>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1 Investment gains consist primarily of interest and stock dividends..</a:t>
            </a:r>
          </a:p>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*Estimate based on annualized actual Q1:2013 investment income of $11.385B.</a:t>
            </a:r>
          </a:p>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Sources: ISO; Insurance Information Institute.</a:t>
            </a:r>
          </a:p>
        </p:txBody>
      </p:sp>
      <p:sp>
        <p:nvSpPr>
          <p:cNvPr id="15" name="Rectangle 6"/>
          <p:cNvSpPr>
            <a:spLocks noChangeArrowheads="1"/>
          </p:cNvSpPr>
          <p:nvPr/>
        </p:nvSpPr>
        <p:spPr bwMode="blackWhite">
          <a:xfrm>
            <a:off x="588816" y="5722364"/>
            <a:ext cx="13431983" cy="886397"/>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dirty="0">
                <a:solidFill>
                  <a:srgbClr val="404040"/>
                </a:solidFill>
                <a:latin typeface="Helvetica Neue"/>
              </a:rPr>
              <a:t>Investment Income Fell in 2012  and is Falling in 2013 Due to Persistently Low Interest Rates, Putting Additional Pressure on (Re) Insurance Pricing</a:t>
            </a:r>
          </a:p>
        </p:txBody>
      </p:sp>
    </p:spTree>
    <p:extLst>
      <p:ext uri="{BB962C8B-B14F-4D97-AF65-F5344CB8AC3E}">
        <p14:creationId xmlns="" xmlns:p14="http://schemas.microsoft.com/office/powerpoint/2010/main" val="2881010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3" name="Rectangle 110"/>
          <p:cNvSpPr txBox="1">
            <a:spLocks noGrp="1" noChangeArrowheads="1"/>
          </p:cNvSpPr>
          <p:nvPr/>
        </p:nvSpPr>
        <p:spPr bwMode="auto">
          <a:xfrm>
            <a:off x="13761721" y="7987666"/>
            <a:ext cx="716280" cy="17004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1300"/>
              <a:pPr algn="r" eaLnBrk="0" hangingPunct="0">
                <a:lnSpc>
                  <a:spcPct val="85000"/>
                </a:lnSpc>
                <a:spcBef>
                  <a:spcPct val="20000"/>
                </a:spcBef>
              </a:pPr>
              <a:t>41</a:t>
            </a:fld>
            <a:endParaRPr lang="en-US" sz="1300"/>
          </a:p>
        </p:txBody>
      </p:sp>
      <p:sp>
        <p:nvSpPr>
          <p:cNvPr id="32774" name="Rectangle 2"/>
          <p:cNvSpPr>
            <a:spLocks noGrp="1" noChangeArrowheads="1"/>
          </p:cNvSpPr>
          <p:nvPr>
            <p:ph type="title" idx="4294967295"/>
          </p:nvPr>
        </p:nvSpPr>
        <p:spPr>
          <a:xfrm>
            <a:off x="479553" y="457200"/>
            <a:ext cx="13167360" cy="1138773"/>
          </a:xfrm>
        </p:spPr>
        <p:txBody>
          <a:bodyPr/>
          <a:lstStyle/>
          <a:p>
            <a:r>
              <a:rPr lang="en-US" dirty="0" smtClean="0"/>
              <a:t>P/C Insurer Net Realized </a:t>
            </a:r>
            <a:br>
              <a:rPr lang="en-US" dirty="0" smtClean="0"/>
            </a:br>
            <a:r>
              <a:rPr lang="en-US" dirty="0" smtClean="0"/>
              <a:t>Capital Gains/Losses, 1990-2013:Q1</a:t>
            </a:r>
          </a:p>
        </p:txBody>
      </p:sp>
      <p:sp>
        <p:nvSpPr>
          <p:cNvPr id="2065413" name="Rectangle 5"/>
          <p:cNvSpPr>
            <a:spLocks noChangeArrowheads="1"/>
          </p:cNvSpPr>
          <p:nvPr/>
        </p:nvSpPr>
        <p:spPr bwMode="blackWhite">
          <a:xfrm>
            <a:off x="609600" y="5738524"/>
            <a:ext cx="13411200" cy="1193404"/>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dirty="0">
                <a:solidFill>
                  <a:srgbClr val="404040"/>
                </a:solidFill>
                <a:latin typeface="Helvetica Neue"/>
              </a:rPr>
              <a:t>Insurers Posted Net Realized Capital Gains in 2010, 2011 and 2012 Following Two Years of Realized Losses During the Financial Crisis.  Realized Capital Losses Were a Primary Cause of 2008/2009’s Large Drop in Profits and ROE</a:t>
            </a:r>
          </a:p>
        </p:txBody>
      </p:sp>
      <p:sp>
        <p:nvSpPr>
          <p:cNvPr id="13" name="TextBox 12"/>
          <p:cNvSpPr txBox="1"/>
          <p:nvPr/>
        </p:nvSpPr>
        <p:spPr>
          <a:xfrm>
            <a:off x="478973" y="1524000"/>
            <a:ext cx="1976823" cy="507831"/>
          </a:xfrm>
          <a:prstGeom prst="rect">
            <a:avLst/>
          </a:prstGeom>
          <a:noFill/>
        </p:spPr>
        <p:txBody>
          <a:bodyPr wrap="none" rtlCol="0">
            <a:spAutoFit/>
          </a:bodyPr>
          <a:lstStyle/>
          <a:p>
            <a:pPr>
              <a:lnSpc>
                <a:spcPct val="90000"/>
              </a:lnSpc>
              <a:spcBef>
                <a:spcPct val="20000"/>
              </a:spcBef>
            </a:pPr>
            <a:r>
              <a:rPr lang="en-US" sz="3000" i="1" dirty="0">
                <a:solidFill>
                  <a:srgbClr val="0092D2"/>
                </a:solidFill>
                <a:latin typeface="Helvetica Neue"/>
              </a:rPr>
              <a:t>($ </a:t>
            </a:r>
            <a:r>
              <a:rPr lang="en-US" sz="3000" i="1" dirty="0" smtClean="0">
                <a:solidFill>
                  <a:srgbClr val="0092D2"/>
                </a:solidFill>
                <a:latin typeface="Helvetica Neue"/>
              </a:rPr>
              <a:t>Billions)</a:t>
            </a:r>
            <a:endParaRPr lang="en-US" sz="3000" i="1" dirty="0">
              <a:solidFill>
                <a:srgbClr val="0092D2"/>
              </a:solidFill>
              <a:latin typeface="Helvetica Neue"/>
            </a:endParaRPr>
          </a:p>
        </p:txBody>
      </p:sp>
      <p:sp>
        <p:nvSpPr>
          <p:cNvPr id="14" name="TextBox 13"/>
          <p:cNvSpPr txBox="1"/>
          <p:nvPr/>
        </p:nvSpPr>
        <p:spPr>
          <a:xfrm>
            <a:off x="523492" y="7030776"/>
            <a:ext cx="14143641" cy="249299"/>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Sources: A.M. Best, ISO, Insurance Information Institute. </a:t>
            </a:r>
          </a:p>
        </p:txBody>
      </p:sp>
      <p:graphicFrame>
        <p:nvGraphicFramePr>
          <p:cNvPr id="15" name="Object 2"/>
          <p:cNvGraphicFramePr>
            <a:graphicFrameLocks/>
          </p:cNvGraphicFramePr>
          <p:nvPr>
            <p:extLst>
              <p:ext uri="{D42A27DB-BD31-4B8C-83A1-F6EECF244321}">
                <p14:modId xmlns="" xmlns:p14="http://schemas.microsoft.com/office/powerpoint/2010/main" val="3452885621"/>
              </p:ext>
            </p:extLst>
          </p:nvPr>
        </p:nvGraphicFramePr>
        <p:xfrm>
          <a:off x="464024" y="1853663"/>
          <a:ext cx="13883801" cy="4065073"/>
        </p:xfrm>
        <a:graphic>
          <a:graphicData uri="http://schemas.openxmlformats.org/drawingml/2006/chart">
            <c:chart xmlns:c="http://schemas.openxmlformats.org/drawingml/2006/chart" xmlns:r="http://schemas.openxmlformats.org/officeDocument/2006/relationships" r:id="rId3"/>
          </a:graphicData>
        </a:graphic>
      </p:graphicFrame>
      <p:sp>
        <p:nvSpPr>
          <p:cNvPr id="32778" name="Rectangle 8"/>
          <p:cNvSpPr>
            <a:spLocks noChangeArrowheads="1"/>
          </p:cNvSpPr>
          <p:nvPr/>
        </p:nvSpPr>
        <p:spPr bwMode="auto">
          <a:xfrm>
            <a:off x="12610531" y="2315860"/>
            <a:ext cx="559559" cy="2542743"/>
          </a:xfrm>
          <a:prstGeom prst="rect">
            <a:avLst/>
          </a:prstGeom>
          <a:noFill/>
          <a:ln w="38100">
            <a:solidFill>
              <a:schemeClr val="accent4"/>
            </a:solidFill>
            <a:miter lim="800000"/>
            <a:headEnd/>
            <a:tailEnd/>
          </a:ln>
        </p:spPr>
        <p:txBody>
          <a:bodyPr lIns="131529" tIns="65765" rIns="131529" bIns="65765" anchor="ctr"/>
          <a:lstStyle/>
          <a:p>
            <a:pPr eaLnBrk="0" hangingPunct="0">
              <a:spcBef>
                <a:spcPct val="50000"/>
              </a:spcBef>
              <a:buClr>
                <a:srgbClr val="FF3300"/>
              </a:buClr>
              <a:buFont typeface="Wingdings" pitchFamily="2" charset="2"/>
              <a:buNone/>
            </a:pPr>
            <a:endParaRPr lang="en-US" sz="1400">
              <a:latin typeface="Times New Roman" pitchFamily="18" charset="0"/>
            </a:endParaRPr>
          </a:p>
        </p:txBody>
      </p:sp>
      <p:sp>
        <p:nvSpPr>
          <p:cNvPr id="12" name="AutoShape 8"/>
          <p:cNvSpPr>
            <a:spLocks noChangeArrowheads="1"/>
          </p:cNvSpPr>
          <p:nvPr/>
        </p:nvSpPr>
        <p:spPr bwMode="blackWhite">
          <a:xfrm>
            <a:off x="8329890" y="1260211"/>
            <a:ext cx="5363094" cy="892552"/>
          </a:xfrm>
          <a:prstGeom prst="wedgeRectCallout">
            <a:avLst>
              <a:gd name="adj1" fmla="val 36670"/>
              <a:gd name="adj2" fmla="val 81695"/>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000" b="1" dirty="0">
                <a:solidFill>
                  <a:schemeClr val="bg1"/>
                </a:solidFill>
                <a:latin typeface="Helvetica Neue"/>
              </a:rPr>
              <a:t>Realized capital gains in  2012 were down 12% from 2011 and down 30% from 2007</a:t>
            </a:r>
          </a:p>
        </p:txBody>
      </p:sp>
    </p:spTree>
    <p:extLst>
      <p:ext uri="{BB962C8B-B14F-4D97-AF65-F5344CB8AC3E}">
        <p14:creationId xmlns="" xmlns:p14="http://schemas.microsoft.com/office/powerpoint/2010/main" val="41557840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p:cNvGraphicFramePr>
            <a:graphicFrameLocks/>
          </p:cNvGraphicFramePr>
          <p:nvPr>
            <p:extLst>
              <p:ext uri="{D42A27DB-BD31-4B8C-83A1-F6EECF244321}">
                <p14:modId xmlns="" xmlns:p14="http://schemas.microsoft.com/office/powerpoint/2010/main" val="3588776543"/>
              </p:ext>
            </p:extLst>
          </p:nvPr>
        </p:nvGraphicFramePr>
        <p:xfrm>
          <a:off x="260739" y="2169512"/>
          <a:ext cx="14084300" cy="3589843"/>
        </p:xfrm>
        <a:graphic>
          <a:graphicData uri="http://schemas.openxmlformats.org/drawingml/2006/chart">
            <c:chart xmlns:c="http://schemas.openxmlformats.org/drawingml/2006/chart" xmlns:r="http://schemas.openxmlformats.org/officeDocument/2006/relationships" r:id="rId3"/>
          </a:graphicData>
        </a:graphic>
      </p:graphicFrame>
      <p:sp>
        <p:nvSpPr>
          <p:cNvPr id="8" name="AutoShape 7"/>
          <p:cNvSpPr>
            <a:spLocks noChangeArrowheads="1"/>
          </p:cNvSpPr>
          <p:nvPr/>
        </p:nvSpPr>
        <p:spPr bwMode="blackWhite">
          <a:xfrm>
            <a:off x="4394580" y="3886200"/>
            <a:ext cx="7571874" cy="1046440"/>
          </a:xfrm>
          <a:prstGeom prst="wedgeRectCallout">
            <a:avLst>
              <a:gd name="adj1" fmla="val 66428"/>
              <a:gd name="adj2" fmla="val -116487"/>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500" b="1" dirty="0">
                <a:solidFill>
                  <a:schemeClr val="bg1"/>
                </a:solidFill>
                <a:latin typeface="Helvetica Neue"/>
              </a:rPr>
              <a:t>Investment gains in 2012 were approximately 16% below their pre-crisis peak</a:t>
            </a:r>
          </a:p>
        </p:txBody>
      </p:sp>
      <p:sp>
        <p:nvSpPr>
          <p:cNvPr id="10" name="Right Arrow 9"/>
          <p:cNvSpPr/>
          <p:nvPr/>
        </p:nvSpPr>
        <p:spPr>
          <a:xfrm rot="726643">
            <a:off x="8454727" y="1606126"/>
            <a:ext cx="5559899" cy="64865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r>
              <a:rPr lang="en-US" b="1" dirty="0" smtClean="0">
                <a:solidFill>
                  <a:schemeClr val="bg1"/>
                </a:solidFill>
                <a:latin typeface="Helvetica Neue"/>
              </a:rPr>
              <a:t>-16%*</a:t>
            </a:r>
            <a:endParaRPr lang="en-US" b="1" dirty="0">
              <a:solidFill>
                <a:schemeClr val="bg1"/>
              </a:solidFill>
              <a:latin typeface="Helvetica Neue"/>
            </a:endParaRPr>
          </a:p>
        </p:txBody>
      </p:sp>
      <p:sp>
        <p:nvSpPr>
          <p:cNvPr id="11" name="Rectangle 2"/>
          <p:cNvSpPr txBox="1">
            <a:spLocks noChangeArrowheads="1"/>
          </p:cNvSpPr>
          <p:nvPr/>
        </p:nvSpPr>
        <p:spPr>
          <a:xfrm>
            <a:off x="479552" y="457200"/>
            <a:ext cx="13541247" cy="1138773"/>
          </a:xfrm>
          <a:prstGeom prst="rect">
            <a:avLst/>
          </a:prstGeom>
        </p:spPr>
        <p:txBody>
          <a:bodyPr/>
          <a:lstStyle>
            <a:lvl1pPr algn="l" defTabSz="1306220" rtl="0" eaLnBrk="1" latinLnBrk="0" hangingPunct="1">
              <a:spcBef>
                <a:spcPct val="0"/>
              </a:spcBef>
              <a:buNone/>
              <a:defRPr lang="en-US" sz="3400" b="1" kern="1200" dirty="0">
                <a:solidFill>
                  <a:srgbClr val="0092D1"/>
                </a:solidFill>
                <a:latin typeface="Helvetica Neue" charset="0"/>
                <a:ea typeface="+mj-ea"/>
                <a:cs typeface="+mj-cs"/>
              </a:defRPr>
            </a:lvl1pPr>
          </a:lstStyle>
          <a:p>
            <a:r>
              <a:rPr lang="en-US" dirty="0"/>
              <a:t>Property/Casualty Insurance Industry </a:t>
            </a:r>
            <a:r>
              <a:rPr lang="en-US" dirty="0" smtClean="0"/>
              <a:t/>
            </a:r>
            <a:br>
              <a:rPr lang="en-US" dirty="0" smtClean="0"/>
            </a:br>
            <a:r>
              <a:rPr lang="en-US" dirty="0" smtClean="0"/>
              <a:t>Investment </a:t>
            </a:r>
            <a:r>
              <a:rPr lang="en-US" dirty="0"/>
              <a:t>Gain: 1994–2013:Q1</a:t>
            </a:r>
            <a:r>
              <a:rPr lang="en-US" baseline="30000" dirty="0"/>
              <a:t>1</a:t>
            </a:r>
            <a:endParaRPr lang="en-US" dirty="0"/>
          </a:p>
        </p:txBody>
      </p:sp>
      <p:sp>
        <p:nvSpPr>
          <p:cNvPr id="13" name="TextBox 12"/>
          <p:cNvSpPr txBox="1"/>
          <p:nvPr/>
        </p:nvSpPr>
        <p:spPr>
          <a:xfrm>
            <a:off x="478973" y="1524000"/>
            <a:ext cx="1976823" cy="507831"/>
          </a:xfrm>
          <a:prstGeom prst="rect">
            <a:avLst/>
          </a:prstGeom>
          <a:noFill/>
        </p:spPr>
        <p:txBody>
          <a:bodyPr wrap="none" rtlCol="0">
            <a:spAutoFit/>
          </a:bodyPr>
          <a:lstStyle/>
          <a:p>
            <a:pPr>
              <a:lnSpc>
                <a:spcPct val="90000"/>
              </a:lnSpc>
              <a:spcBef>
                <a:spcPct val="20000"/>
              </a:spcBef>
            </a:pPr>
            <a:r>
              <a:rPr lang="en-US" sz="3000" i="1" dirty="0">
                <a:solidFill>
                  <a:srgbClr val="0092D2"/>
                </a:solidFill>
                <a:latin typeface="Helvetica Neue"/>
              </a:rPr>
              <a:t>($ </a:t>
            </a:r>
            <a:r>
              <a:rPr lang="en-US" sz="3000" i="1" dirty="0" smtClean="0">
                <a:solidFill>
                  <a:srgbClr val="0092D2"/>
                </a:solidFill>
                <a:latin typeface="Helvetica Neue"/>
              </a:rPr>
              <a:t>Billions)</a:t>
            </a:r>
            <a:endParaRPr lang="en-US" sz="3000" i="1" dirty="0">
              <a:solidFill>
                <a:srgbClr val="0092D2"/>
              </a:solidFill>
              <a:latin typeface="Helvetica Neue"/>
            </a:endParaRPr>
          </a:p>
        </p:txBody>
      </p:sp>
      <p:sp>
        <p:nvSpPr>
          <p:cNvPr id="14" name="TextBox 13"/>
          <p:cNvSpPr txBox="1"/>
          <p:nvPr/>
        </p:nvSpPr>
        <p:spPr>
          <a:xfrm>
            <a:off x="508978" y="6624511"/>
            <a:ext cx="14143641" cy="655564"/>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1 Investment gains consist primarily of interest, stock dividends and realized capital gains and losses.</a:t>
            </a:r>
          </a:p>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 2005 figure includes special one-time dividend of $3.2B; </a:t>
            </a:r>
          </a:p>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Sources: ISO; Insurance Information Institute.</a:t>
            </a:r>
          </a:p>
        </p:txBody>
      </p:sp>
      <p:sp>
        <p:nvSpPr>
          <p:cNvPr id="15" name="Rectangle 6"/>
          <p:cNvSpPr>
            <a:spLocks noChangeArrowheads="1"/>
          </p:cNvSpPr>
          <p:nvPr/>
        </p:nvSpPr>
        <p:spPr bwMode="blackWhite">
          <a:xfrm>
            <a:off x="588817" y="5432382"/>
            <a:ext cx="13431983" cy="1193404"/>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dirty="0">
                <a:solidFill>
                  <a:srgbClr val="404040"/>
                </a:solidFill>
                <a:latin typeface="Helvetica Neue"/>
              </a:rPr>
              <a:t>Investment Gains Slipped in 2012 as Low Interest Rates Reduced Investment Income and Realized Investment Gains Fell; The Financial Crisis Caused Investment Gains to Fall by 50% in 2008.  Reduced investment earnings are pressuring rates/pricing.</a:t>
            </a:r>
          </a:p>
        </p:txBody>
      </p:sp>
    </p:spTree>
    <p:extLst>
      <p:ext uri="{BB962C8B-B14F-4D97-AF65-F5344CB8AC3E}">
        <p14:creationId xmlns="" xmlns:p14="http://schemas.microsoft.com/office/powerpoint/2010/main" val="24973453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p:cNvGraphicFramePr>
            <a:graphicFrameLocks/>
          </p:cNvGraphicFramePr>
          <p:nvPr>
            <p:extLst>
              <p:ext uri="{D42A27DB-BD31-4B8C-83A1-F6EECF244321}">
                <p14:modId xmlns="" xmlns:p14="http://schemas.microsoft.com/office/powerpoint/2010/main" val="1731909386"/>
              </p:ext>
            </p:extLst>
          </p:nvPr>
        </p:nvGraphicFramePr>
        <p:xfrm>
          <a:off x="260739" y="2169512"/>
          <a:ext cx="14084300" cy="3589843"/>
        </p:xfrm>
        <a:graphic>
          <a:graphicData uri="http://schemas.openxmlformats.org/drawingml/2006/chart">
            <c:chart xmlns:c="http://schemas.openxmlformats.org/drawingml/2006/chart" xmlns:r="http://schemas.openxmlformats.org/officeDocument/2006/relationships" r:id="rId3"/>
          </a:graphicData>
        </a:graphic>
      </p:graphicFrame>
      <p:sp>
        <p:nvSpPr>
          <p:cNvPr id="8" name="AutoShape 7"/>
          <p:cNvSpPr>
            <a:spLocks noChangeArrowheads="1"/>
          </p:cNvSpPr>
          <p:nvPr/>
        </p:nvSpPr>
        <p:spPr bwMode="blackWhite">
          <a:xfrm>
            <a:off x="7581170" y="498539"/>
            <a:ext cx="6766655" cy="1046440"/>
          </a:xfrm>
          <a:prstGeom prst="wedgeRectCallout">
            <a:avLst>
              <a:gd name="adj1" fmla="val 43456"/>
              <a:gd name="adj2" fmla="val 182176"/>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500" b="1" dirty="0">
                <a:solidFill>
                  <a:schemeClr val="bg1"/>
                </a:solidFill>
                <a:latin typeface="Helvetica Neue"/>
              </a:rPr>
              <a:t>1994-2012 average yearly gain: $61B hasn’t been achieved since 2007</a:t>
            </a:r>
          </a:p>
        </p:txBody>
      </p:sp>
      <p:sp>
        <p:nvSpPr>
          <p:cNvPr id="10" name="Right Arrow 9"/>
          <p:cNvSpPr/>
          <p:nvPr/>
        </p:nvSpPr>
        <p:spPr>
          <a:xfrm rot="726643">
            <a:off x="8522669" y="1917328"/>
            <a:ext cx="4414688" cy="64865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r>
              <a:rPr lang="en-US" b="1" dirty="0" smtClean="0">
                <a:solidFill>
                  <a:schemeClr val="bg1"/>
                </a:solidFill>
                <a:latin typeface="Helvetica Neue"/>
              </a:rPr>
              <a:t>-24%*</a:t>
            </a:r>
            <a:endParaRPr lang="en-US" b="1" dirty="0">
              <a:solidFill>
                <a:schemeClr val="bg1"/>
              </a:solidFill>
              <a:latin typeface="Helvetica Neue"/>
            </a:endParaRPr>
          </a:p>
        </p:txBody>
      </p:sp>
      <p:sp>
        <p:nvSpPr>
          <p:cNvPr id="11" name="Rectangle 2"/>
          <p:cNvSpPr txBox="1">
            <a:spLocks noChangeArrowheads="1"/>
          </p:cNvSpPr>
          <p:nvPr/>
        </p:nvSpPr>
        <p:spPr>
          <a:xfrm>
            <a:off x="479552" y="457200"/>
            <a:ext cx="13541247" cy="1138773"/>
          </a:xfrm>
          <a:prstGeom prst="rect">
            <a:avLst/>
          </a:prstGeom>
        </p:spPr>
        <p:txBody>
          <a:bodyPr/>
          <a:lstStyle>
            <a:lvl1pPr algn="l" defTabSz="1306220" rtl="0" eaLnBrk="1" latinLnBrk="0" hangingPunct="1">
              <a:spcBef>
                <a:spcPct val="0"/>
              </a:spcBef>
              <a:buNone/>
              <a:defRPr lang="en-US" sz="3400" b="1" kern="1200" dirty="0">
                <a:solidFill>
                  <a:srgbClr val="0092D1"/>
                </a:solidFill>
                <a:latin typeface="Helvetica Neue" charset="0"/>
                <a:ea typeface="+mj-ea"/>
                <a:cs typeface="+mj-cs"/>
              </a:defRPr>
            </a:lvl1pPr>
          </a:lstStyle>
          <a:p>
            <a:r>
              <a:rPr lang="en-US" dirty="0">
                <a:latin typeface="Arial" pitchFamily="34" charset="0"/>
              </a:rPr>
              <a:t>P/C Industry Investment Gains, </a:t>
            </a:r>
            <a:r>
              <a:rPr lang="en-US" dirty="0" smtClean="0">
                <a:latin typeface="Arial" pitchFamily="34" charset="0"/>
              </a:rPr>
              <a:t/>
            </a:r>
            <a:br>
              <a:rPr lang="en-US" dirty="0" smtClean="0">
                <a:latin typeface="Arial" pitchFamily="34" charset="0"/>
              </a:rPr>
            </a:br>
            <a:r>
              <a:rPr lang="en-US" dirty="0" smtClean="0">
                <a:latin typeface="Arial" pitchFamily="34" charset="0"/>
              </a:rPr>
              <a:t>Inflation-Adjusted</a:t>
            </a:r>
            <a:r>
              <a:rPr lang="en-US" dirty="0">
                <a:latin typeface="Arial" pitchFamily="34" charset="0"/>
              </a:rPr>
              <a:t>: 1994–2013E</a:t>
            </a:r>
            <a:r>
              <a:rPr lang="en-US" baseline="30000" dirty="0">
                <a:latin typeface="Arial" pitchFamily="34" charset="0"/>
              </a:rPr>
              <a:t>1</a:t>
            </a:r>
            <a:endParaRPr lang="en-US" dirty="0"/>
          </a:p>
        </p:txBody>
      </p:sp>
      <p:sp>
        <p:nvSpPr>
          <p:cNvPr id="13" name="TextBox 12"/>
          <p:cNvSpPr txBox="1"/>
          <p:nvPr/>
        </p:nvSpPr>
        <p:spPr>
          <a:xfrm>
            <a:off x="478973" y="1524000"/>
            <a:ext cx="1976823" cy="507831"/>
          </a:xfrm>
          <a:prstGeom prst="rect">
            <a:avLst/>
          </a:prstGeom>
          <a:noFill/>
        </p:spPr>
        <p:txBody>
          <a:bodyPr wrap="none" rtlCol="0">
            <a:spAutoFit/>
          </a:bodyPr>
          <a:lstStyle/>
          <a:p>
            <a:pPr>
              <a:lnSpc>
                <a:spcPct val="90000"/>
              </a:lnSpc>
              <a:spcBef>
                <a:spcPct val="20000"/>
              </a:spcBef>
            </a:pPr>
            <a:r>
              <a:rPr lang="en-US" sz="3000" i="1" dirty="0">
                <a:solidFill>
                  <a:srgbClr val="0092D2"/>
                </a:solidFill>
                <a:latin typeface="Helvetica Neue"/>
              </a:rPr>
              <a:t>($ </a:t>
            </a:r>
            <a:r>
              <a:rPr lang="en-US" sz="3000" i="1" dirty="0" smtClean="0">
                <a:solidFill>
                  <a:srgbClr val="0092D2"/>
                </a:solidFill>
                <a:latin typeface="Helvetica Neue"/>
              </a:rPr>
              <a:t>Billions)</a:t>
            </a:r>
            <a:endParaRPr lang="en-US" sz="3000" i="1" dirty="0">
              <a:solidFill>
                <a:srgbClr val="0092D2"/>
              </a:solidFill>
              <a:latin typeface="Helvetica Neue"/>
            </a:endParaRPr>
          </a:p>
        </p:txBody>
      </p:sp>
      <p:sp>
        <p:nvSpPr>
          <p:cNvPr id="14" name="TextBox 13"/>
          <p:cNvSpPr txBox="1"/>
          <p:nvPr/>
        </p:nvSpPr>
        <p:spPr>
          <a:xfrm>
            <a:off x="508978" y="6716844"/>
            <a:ext cx="14143641" cy="563231"/>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1Investment gains consist primarily of interest, stock dividends and realized capital gains and losses</a:t>
            </a:r>
            <a:r>
              <a:rPr lang="en-US" sz="1200" dirty="0" smtClean="0">
                <a:solidFill>
                  <a:srgbClr val="404040"/>
                </a:solidFill>
                <a:latin typeface="Helvetica Neue"/>
              </a:rPr>
              <a:t>.</a:t>
            </a:r>
            <a:br>
              <a:rPr lang="en-US" sz="1200" dirty="0" smtClean="0">
                <a:solidFill>
                  <a:srgbClr val="404040"/>
                </a:solidFill>
                <a:latin typeface="Helvetica Neue"/>
              </a:rPr>
            </a:br>
            <a:r>
              <a:rPr lang="en-US" sz="1200" dirty="0" smtClean="0">
                <a:solidFill>
                  <a:srgbClr val="404040"/>
                </a:solidFill>
                <a:latin typeface="Helvetica Neue"/>
              </a:rPr>
              <a:t>*</a:t>
            </a:r>
            <a:r>
              <a:rPr lang="en-US" sz="1200" dirty="0">
                <a:solidFill>
                  <a:srgbClr val="404040"/>
                </a:solidFill>
                <a:latin typeface="Helvetica Neue"/>
              </a:rPr>
              <a:t>2005 figure includes special one-time dividend of $3.2B; 2013F figure is I.I.I. estimate for 2013:Q1, annualized.</a:t>
            </a:r>
            <a:br>
              <a:rPr lang="en-US" sz="1200" dirty="0">
                <a:solidFill>
                  <a:srgbClr val="404040"/>
                </a:solidFill>
                <a:latin typeface="Helvetica Neue"/>
              </a:rPr>
            </a:br>
            <a:r>
              <a:rPr lang="en-US" sz="1200" dirty="0">
                <a:solidFill>
                  <a:srgbClr val="404040"/>
                </a:solidFill>
                <a:latin typeface="Helvetica Neue"/>
              </a:rPr>
              <a:t>Sources: ISO; Insurance Information Institute.</a:t>
            </a:r>
          </a:p>
        </p:txBody>
      </p:sp>
      <p:sp>
        <p:nvSpPr>
          <p:cNvPr id="15" name="Rectangle 6"/>
          <p:cNvSpPr>
            <a:spLocks noChangeArrowheads="1"/>
          </p:cNvSpPr>
          <p:nvPr/>
        </p:nvSpPr>
        <p:spPr bwMode="blackWhite">
          <a:xfrm>
            <a:off x="588817" y="5432382"/>
            <a:ext cx="13431983" cy="1193404"/>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dirty="0">
                <a:solidFill>
                  <a:srgbClr val="404040"/>
                </a:solidFill>
                <a:latin typeface="Helvetica Neue"/>
              </a:rPr>
              <a:t>Because the Federal Reserve Board aims to keep interest rates exceptionally low until the unemployment rate hits 6.5%—likely well into 2014—maturing bonds will be re-invested at still low rates even once “tapering” begins.</a:t>
            </a:r>
          </a:p>
        </p:txBody>
      </p:sp>
    </p:spTree>
    <p:extLst>
      <p:ext uri="{BB962C8B-B14F-4D97-AF65-F5344CB8AC3E}">
        <p14:creationId xmlns="" xmlns:p14="http://schemas.microsoft.com/office/powerpoint/2010/main" val="4206473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552" y="457200"/>
            <a:ext cx="13541247" cy="1138773"/>
          </a:xfrm>
        </p:spPr>
        <p:txBody>
          <a:bodyPr/>
          <a:lstStyle/>
          <a:p>
            <a:r>
              <a:rPr lang="en-US" dirty="0">
                <a:latin typeface="Arial" pitchFamily="34" charset="0"/>
              </a:rPr>
              <a:t>U.S. 10-Year Treasury Note Yields:</a:t>
            </a:r>
            <a:br>
              <a:rPr lang="en-US" dirty="0">
                <a:latin typeface="Arial" pitchFamily="34" charset="0"/>
              </a:rPr>
            </a:br>
            <a:r>
              <a:rPr lang="en-US" dirty="0">
                <a:latin typeface="Arial" pitchFamily="34" charset="0"/>
              </a:rPr>
              <a:t>A Long Downward Trend, </a:t>
            </a:r>
            <a:r>
              <a:rPr lang="en-US" dirty="0" smtClean="0">
                <a:latin typeface="Arial" pitchFamily="34" charset="0"/>
              </a:rPr>
              <a:t>1990–2013*</a:t>
            </a:r>
            <a:endParaRPr lang="en-US" dirty="0"/>
          </a:p>
        </p:txBody>
      </p:sp>
      <p:graphicFrame>
        <p:nvGraphicFramePr>
          <p:cNvPr id="18" name="Object 8"/>
          <p:cNvGraphicFramePr>
            <a:graphicFrameLocks noChangeAspect="1"/>
          </p:cNvGraphicFramePr>
          <p:nvPr>
            <p:extLst>
              <p:ext uri="{D42A27DB-BD31-4B8C-83A1-F6EECF244321}">
                <p14:modId xmlns="" xmlns:p14="http://schemas.microsoft.com/office/powerpoint/2010/main" val="2045405648"/>
              </p:ext>
            </p:extLst>
          </p:nvPr>
        </p:nvGraphicFramePr>
        <p:xfrm>
          <a:off x="609600" y="1655005"/>
          <a:ext cx="13411200" cy="4053068"/>
        </p:xfrm>
        <a:graphic>
          <a:graphicData uri="http://schemas.openxmlformats.org/drawingml/2006/chart">
            <c:chart xmlns:c="http://schemas.openxmlformats.org/drawingml/2006/chart" xmlns:r="http://schemas.openxmlformats.org/officeDocument/2006/relationships" r:id="rId3"/>
          </a:graphicData>
        </a:graphic>
      </p:graphicFrame>
      <p:sp>
        <p:nvSpPr>
          <p:cNvPr id="9" name="AutoShape 38"/>
          <p:cNvSpPr>
            <a:spLocks noChangeArrowheads="1"/>
          </p:cNvSpPr>
          <p:nvPr/>
        </p:nvSpPr>
        <p:spPr bwMode="blackWhite">
          <a:xfrm>
            <a:off x="1530945" y="3886200"/>
            <a:ext cx="4602480" cy="1200329"/>
          </a:xfrm>
          <a:prstGeom prst="wedgeRectCallout">
            <a:avLst>
              <a:gd name="adj1" fmla="val 80751"/>
              <a:gd name="adj2" fmla="val -57298"/>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000" b="1" dirty="0">
                <a:solidFill>
                  <a:schemeClr val="bg1"/>
                </a:solidFill>
                <a:latin typeface="Helvetica Neue"/>
              </a:rPr>
              <a:t>Yields on 10-Year U.S. Treasury Notes have been essentially  below 5% for a full decade. </a:t>
            </a:r>
          </a:p>
        </p:txBody>
      </p:sp>
      <p:sp>
        <p:nvSpPr>
          <p:cNvPr id="10" name="Oval 8"/>
          <p:cNvSpPr>
            <a:spLocks noChangeArrowheads="1"/>
          </p:cNvSpPr>
          <p:nvPr/>
        </p:nvSpPr>
        <p:spPr bwMode="auto">
          <a:xfrm rot="-5400000">
            <a:off x="12772665" y="4068499"/>
            <a:ext cx="1423686" cy="1250069"/>
          </a:xfrm>
          <a:prstGeom prst="ellipse">
            <a:avLst/>
          </a:prstGeom>
          <a:noFill/>
          <a:ln w="38100">
            <a:solidFill>
              <a:schemeClr val="accent3"/>
            </a:solidFill>
            <a:round/>
            <a:headEnd/>
            <a:tailEnd/>
          </a:ln>
        </p:spPr>
        <p:txBody>
          <a:bodyPr vert="eaVert" wrap="none" lIns="131529" tIns="65765" rIns="131529" bIns="65765" anchor="ctr"/>
          <a:lstStyle/>
          <a:p>
            <a:pPr eaLnBrk="0" hangingPunct="0">
              <a:spcBef>
                <a:spcPct val="50000"/>
              </a:spcBef>
              <a:buClr>
                <a:srgbClr val="FF3300"/>
              </a:buClr>
              <a:buFont typeface="Wingdings" pitchFamily="2" charset="2"/>
              <a:buNone/>
            </a:pPr>
            <a:endParaRPr lang="en-US" sz="1400">
              <a:latin typeface="Times New Roman" pitchFamily="18" charset="0"/>
            </a:endParaRPr>
          </a:p>
        </p:txBody>
      </p:sp>
      <p:sp>
        <p:nvSpPr>
          <p:cNvPr id="11" name="AutoShape 38"/>
          <p:cNvSpPr>
            <a:spLocks noChangeArrowheads="1"/>
          </p:cNvSpPr>
          <p:nvPr/>
        </p:nvSpPr>
        <p:spPr bwMode="blackWhite">
          <a:xfrm>
            <a:off x="9179397" y="1690493"/>
            <a:ext cx="4993805" cy="1508105"/>
          </a:xfrm>
          <a:prstGeom prst="wedgeRectCallout">
            <a:avLst>
              <a:gd name="adj1" fmla="val 30329"/>
              <a:gd name="adj2" fmla="val 103762"/>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000" b="1" dirty="0">
                <a:solidFill>
                  <a:schemeClr val="bg1"/>
                </a:solidFill>
                <a:latin typeface="Helvetica Neue"/>
              </a:rPr>
              <a:t>Yields on 10-Year U.S. Treasury Notes recently plunged to record  modern-era lows and remain low by historical standards </a:t>
            </a:r>
          </a:p>
        </p:txBody>
      </p:sp>
      <p:sp>
        <p:nvSpPr>
          <p:cNvPr id="15" name="TextBox 14"/>
          <p:cNvSpPr txBox="1"/>
          <p:nvPr/>
        </p:nvSpPr>
        <p:spPr>
          <a:xfrm>
            <a:off x="508978" y="6716844"/>
            <a:ext cx="14143641" cy="563231"/>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*Monthly, through June  2013.              Note: Recessions indicated by gray shaded </a:t>
            </a:r>
            <a:r>
              <a:rPr lang="en-US" sz="1200" dirty="0" smtClean="0">
                <a:solidFill>
                  <a:srgbClr val="404040"/>
                </a:solidFill>
                <a:latin typeface="Helvetica Neue"/>
              </a:rPr>
              <a:t>columns.</a:t>
            </a:r>
            <a:br>
              <a:rPr lang="en-US" sz="1200" dirty="0" smtClean="0">
                <a:solidFill>
                  <a:srgbClr val="404040"/>
                </a:solidFill>
                <a:latin typeface="Helvetica Neue"/>
              </a:rPr>
            </a:br>
            <a:r>
              <a:rPr lang="en-US" sz="1200" dirty="0" smtClean="0">
                <a:solidFill>
                  <a:srgbClr val="404040"/>
                </a:solidFill>
                <a:latin typeface="Helvetica Neue"/>
              </a:rPr>
              <a:t>Sources</a:t>
            </a:r>
            <a:r>
              <a:rPr lang="en-US" sz="1200" dirty="0">
                <a:solidFill>
                  <a:srgbClr val="404040"/>
                </a:solidFill>
                <a:latin typeface="Helvetica Neue"/>
              </a:rPr>
              <a:t>: Federal Reserve Bank at http://www.federalreserve.gov/releases/h15/data.htm.  </a:t>
            </a:r>
            <a:br>
              <a:rPr lang="en-US" sz="1200" dirty="0">
                <a:solidFill>
                  <a:srgbClr val="404040"/>
                </a:solidFill>
                <a:latin typeface="Helvetica Neue"/>
              </a:rPr>
            </a:br>
            <a:r>
              <a:rPr lang="en-US" sz="1200" dirty="0">
                <a:solidFill>
                  <a:srgbClr val="404040"/>
                </a:solidFill>
                <a:latin typeface="Helvetica Neue"/>
              </a:rPr>
              <a:t>National Bureau of Economic Research (recession dates); Insurance Information Institutes.</a:t>
            </a:r>
          </a:p>
        </p:txBody>
      </p:sp>
      <p:sp>
        <p:nvSpPr>
          <p:cNvPr id="16" name="Rectangle 6"/>
          <p:cNvSpPr>
            <a:spLocks noChangeArrowheads="1"/>
          </p:cNvSpPr>
          <p:nvPr/>
        </p:nvSpPr>
        <p:spPr bwMode="blackWhite">
          <a:xfrm>
            <a:off x="588817" y="5820430"/>
            <a:ext cx="13431983" cy="857158"/>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dirty="0">
                <a:solidFill>
                  <a:srgbClr val="404040"/>
                </a:solidFill>
                <a:latin typeface="Helvetica Neue"/>
              </a:rPr>
              <a:t>Since roughly 80% of P/C bond/cash investments are in 10-year or shorter durations, most P/C insurer portfolios will have low-yielding bonds for years to come. </a:t>
            </a:r>
          </a:p>
        </p:txBody>
      </p:sp>
    </p:spTree>
    <p:extLst>
      <p:ext uri="{BB962C8B-B14F-4D97-AF65-F5344CB8AC3E}">
        <p14:creationId xmlns="" xmlns:p14="http://schemas.microsoft.com/office/powerpoint/2010/main" val="1757166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7"/>
          <p:cNvSpPr>
            <a:spLocks noGrp="1" noChangeArrowheads="1"/>
          </p:cNvSpPr>
          <p:nvPr>
            <p:ph type="title"/>
          </p:nvPr>
        </p:nvSpPr>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1990–2013*</a:t>
            </a:r>
          </a:p>
        </p:txBody>
      </p:sp>
      <p:graphicFrame>
        <p:nvGraphicFramePr>
          <p:cNvPr id="2" name="Object 2"/>
          <p:cNvGraphicFramePr>
            <a:graphicFrameLocks noChangeAspect="1"/>
          </p:cNvGraphicFramePr>
          <p:nvPr>
            <p:extLst>
              <p:ext uri="{D42A27DB-BD31-4B8C-83A1-F6EECF244321}">
                <p14:modId xmlns="" xmlns:p14="http://schemas.microsoft.com/office/powerpoint/2010/main" val="2289603589"/>
              </p:ext>
            </p:extLst>
          </p:nvPr>
        </p:nvGraphicFramePr>
        <p:xfrm>
          <a:off x="609600" y="1704108"/>
          <a:ext cx="13541896" cy="3990109"/>
        </p:xfrm>
        <a:graphic>
          <a:graphicData uri="http://schemas.openxmlformats.org/drawingml/2006/chart">
            <c:chart xmlns:c="http://schemas.openxmlformats.org/drawingml/2006/chart" xmlns:r="http://schemas.openxmlformats.org/officeDocument/2006/relationships" r:id="rId3"/>
          </a:graphicData>
        </a:graphic>
      </p:graphicFrame>
      <p:sp>
        <p:nvSpPr>
          <p:cNvPr id="9" name="AutoShape 38"/>
          <p:cNvSpPr>
            <a:spLocks noChangeArrowheads="1"/>
          </p:cNvSpPr>
          <p:nvPr/>
        </p:nvSpPr>
        <p:spPr bwMode="blackWhite">
          <a:xfrm>
            <a:off x="7013172" y="1562012"/>
            <a:ext cx="4602480" cy="1200329"/>
          </a:xfrm>
          <a:prstGeom prst="wedgeRectCallout">
            <a:avLst>
              <a:gd name="adj1" fmla="val -22152"/>
              <a:gd name="adj2" fmla="val 92890"/>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000" b="1" dirty="0">
                <a:solidFill>
                  <a:schemeClr val="bg1"/>
                </a:solidFill>
                <a:latin typeface="Helvetica Neue"/>
              </a:rPr>
              <a:t>Yields on 10-Year U.S. Treasury Notes have been essentially  below 5% for a full decade. </a:t>
            </a:r>
          </a:p>
        </p:txBody>
      </p:sp>
      <p:sp>
        <p:nvSpPr>
          <p:cNvPr id="11" name="AutoShape 38"/>
          <p:cNvSpPr>
            <a:spLocks noChangeArrowheads="1"/>
          </p:cNvSpPr>
          <p:nvPr/>
        </p:nvSpPr>
        <p:spPr bwMode="blackWhite">
          <a:xfrm>
            <a:off x="11718176" y="1557407"/>
            <a:ext cx="2727960" cy="1508105"/>
          </a:xfrm>
          <a:prstGeom prst="wedgeRectCallout">
            <a:avLst>
              <a:gd name="adj1" fmla="val 28985"/>
              <a:gd name="adj2" fmla="val 104787"/>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000" b="1">
                <a:solidFill>
                  <a:schemeClr val="bg1"/>
                </a:solidFill>
                <a:latin typeface="Helvetica Neue"/>
              </a:rPr>
              <a:t>U.S. Treasury security yields recently plunged to record lows</a:t>
            </a:r>
          </a:p>
        </p:txBody>
      </p:sp>
      <p:sp>
        <p:nvSpPr>
          <p:cNvPr id="14" name="Rectangle 7"/>
          <p:cNvSpPr>
            <a:spLocks noChangeArrowheads="1"/>
          </p:cNvSpPr>
          <p:nvPr/>
        </p:nvSpPr>
        <p:spPr bwMode="grayWhite">
          <a:xfrm>
            <a:off x="13203382" y="3574472"/>
            <a:ext cx="1144443" cy="1773382"/>
          </a:xfrm>
          <a:prstGeom prst="rect">
            <a:avLst/>
          </a:prstGeom>
          <a:noFill/>
          <a:ln w="28575">
            <a:solidFill>
              <a:schemeClr val="folHlink"/>
            </a:solidFill>
            <a:miter lim="800000"/>
            <a:headEnd/>
            <a:tailEnd/>
          </a:ln>
        </p:spPr>
        <p:txBody>
          <a:bodyPr wrap="none" lIns="130622" tIns="65311" rIns="130622" bIns="65311" anchor="ctr"/>
          <a:lstStyle/>
          <a:p>
            <a:endParaRPr lang="en-US"/>
          </a:p>
        </p:txBody>
      </p:sp>
      <p:sp>
        <p:nvSpPr>
          <p:cNvPr id="15" name="Rectangle 6"/>
          <p:cNvSpPr>
            <a:spLocks noChangeArrowheads="1"/>
          </p:cNvSpPr>
          <p:nvPr/>
        </p:nvSpPr>
        <p:spPr bwMode="blackWhite">
          <a:xfrm>
            <a:off x="588817" y="5820430"/>
            <a:ext cx="13431983" cy="857158"/>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dirty="0">
                <a:solidFill>
                  <a:srgbClr val="404040"/>
                </a:solidFill>
                <a:latin typeface="Helvetica Neue"/>
              </a:rPr>
              <a:t>Since roughly 80% of P/C bond/cash investments are in 10-year or shorter durations, most P/C insurer portfolios will have low-yielding bonds for years to come. </a:t>
            </a:r>
          </a:p>
        </p:txBody>
      </p:sp>
      <p:sp>
        <p:nvSpPr>
          <p:cNvPr id="16" name="TextBox 15"/>
          <p:cNvSpPr txBox="1"/>
          <p:nvPr/>
        </p:nvSpPr>
        <p:spPr>
          <a:xfrm>
            <a:off x="508978" y="6716844"/>
            <a:ext cx="14143641" cy="563231"/>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*Monthly, constant maturity, nominal rates, through June </a:t>
            </a:r>
            <a:r>
              <a:rPr lang="en-US" sz="1200" dirty="0" smtClean="0">
                <a:solidFill>
                  <a:srgbClr val="404040"/>
                </a:solidFill>
                <a:latin typeface="Helvetica Neue"/>
              </a:rPr>
              <a:t>2013.</a:t>
            </a:r>
            <a:br>
              <a:rPr lang="en-US" sz="1200" dirty="0" smtClean="0">
                <a:solidFill>
                  <a:srgbClr val="404040"/>
                </a:solidFill>
                <a:latin typeface="Helvetica Neue"/>
              </a:rPr>
            </a:br>
            <a:r>
              <a:rPr lang="en-US" sz="1200" dirty="0" smtClean="0">
                <a:solidFill>
                  <a:srgbClr val="404040"/>
                </a:solidFill>
                <a:latin typeface="Helvetica Neue"/>
              </a:rPr>
              <a:t>Sources</a:t>
            </a:r>
            <a:r>
              <a:rPr lang="en-US" sz="1200" dirty="0">
                <a:solidFill>
                  <a:srgbClr val="404040"/>
                </a:solidFill>
                <a:latin typeface="Helvetica Neue"/>
              </a:rPr>
              <a:t>: Federal Reserve Bank at http://www.federalreserve.gov/releases/h15/data.htm.  </a:t>
            </a:r>
            <a:br>
              <a:rPr lang="en-US" sz="1200" dirty="0">
                <a:solidFill>
                  <a:srgbClr val="404040"/>
                </a:solidFill>
                <a:latin typeface="Helvetica Neue"/>
              </a:rPr>
            </a:br>
            <a:r>
              <a:rPr lang="en-US" sz="1200" dirty="0">
                <a:solidFill>
                  <a:srgbClr val="404040"/>
                </a:solidFill>
                <a:latin typeface="Helvetica Neue"/>
              </a:rPr>
              <a:t>National Bureau of Economic Research (recession dates); Insurance Information Institute.</a:t>
            </a:r>
          </a:p>
        </p:txBody>
      </p:sp>
    </p:spTree>
    <p:extLst>
      <p:ext uri="{BB962C8B-B14F-4D97-AF65-F5344CB8AC3E}">
        <p14:creationId xmlns="" xmlns:p14="http://schemas.microsoft.com/office/powerpoint/2010/main" val="38562192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 name="Content Placeholder 3"/>
          <p:cNvGraphicFramePr>
            <a:graphicFrameLocks/>
          </p:cNvGraphicFramePr>
          <p:nvPr>
            <p:extLst>
              <p:ext uri="{D42A27DB-BD31-4B8C-83A1-F6EECF244321}">
                <p14:modId xmlns="" xmlns:p14="http://schemas.microsoft.com/office/powerpoint/2010/main" val="1385706349"/>
              </p:ext>
            </p:extLst>
          </p:nvPr>
        </p:nvGraphicFramePr>
        <p:xfrm>
          <a:off x="572277" y="1791478"/>
          <a:ext cx="13411201" cy="4138267"/>
        </p:xfrm>
        <a:graphic>
          <a:graphicData uri="http://schemas.openxmlformats.org/drawingml/2006/chart">
            <c:chart xmlns:c="http://schemas.openxmlformats.org/drawingml/2006/chart" xmlns:r="http://schemas.openxmlformats.org/officeDocument/2006/relationships" r:id="rId3"/>
          </a:graphicData>
        </a:graphic>
      </p:graphicFrame>
      <p:sp>
        <p:nvSpPr>
          <p:cNvPr id="59398" name="Rectangle 2"/>
          <p:cNvSpPr>
            <a:spLocks noGrp="1" noChangeArrowheads="1"/>
          </p:cNvSpPr>
          <p:nvPr>
            <p:ph type="title"/>
          </p:nvPr>
        </p:nvSpPr>
        <p:spPr/>
        <p:txBody>
          <a:bodyPr/>
          <a:lstStyle/>
          <a:p>
            <a:r>
              <a:rPr lang="en-US" dirty="0" smtClean="0"/>
              <a:t>Treasury Yield Curves:  </a:t>
            </a:r>
            <a:br>
              <a:rPr lang="en-US" dirty="0" smtClean="0"/>
            </a:br>
            <a:r>
              <a:rPr lang="en-US" dirty="0" smtClean="0"/>
              <a:t>Pre-Crisis (July 2007) vs. June 2013 </a:t>
            </a:r>
          </a:p>
        </p:txBody>
      </p:sp>
      <p:sp>
        <p:nvSpPr>
          <p:cNvPr id="2100228" name="AutoShape 4"/>
          <p:cNvSpPr>
            <a:spLocks noChangeArrowheads="1"/>
          </p:cNvSpPr>
          <p:nvPr/>
        </p:nvSpPr>
        <p:spPr bwMode="blackWhite">
          <a:xfrm>
            <a:off x="1575457" y="2740513"/>
            <a:ext cx="6858680" cy="1508105"/>
          </a:xfrm>
          <a:prstGeom prst="wedgeRectCallout">
            <a:avLst>
              <a:gd name="adj1" fmla="val 5898"/>
              <a:gd name="adj2" fmla="val 67282"/>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000" b="1" dirty="0">
                <a:solidFill>
                  <a:schemeClr val="bg1"/>
                </a:solidFill>
                <a:latin typeface="Helvetica Neue"/>
              </a:rPr>
              <a:t>Treasury yield curve remains near its most depressed level in at least 45 years. Investment income is falling as a result.  If as Fed I “tapers” rates are unlikely to return to pre-crisis levels anytime soon</a:t>
            </a:r>
          </a:p>
        </p:txBody>
      </p:sp>
      <p:sp>
        <p:nvSpPr>
          <p:cNvPr id="11" name="Rectangle 5"/>
          <p:cNvSpPr>
            <a:spLocks noChangeArrowheads="1"/>
          </p:cNvSpPr>
          <p:nvPr/>
        </p:nvSpPr>
        <p:spPr bwMode="blackWhite">
          <a:xfrm>
            <a:off x="609600" y="6092279"/>
            <a:ext cx="13411200" cy="769441"/>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000" b="1" dirty="0">
                <a:solidFill>
                  <a:srgbClr val="404040"/>
                </a:solidFill>
                <a:latin typeface="Helvetica Neue"/>
              </a:rPr>
              <a:t>The Fed Is Actively Signaling that it Is Determined to Keep Rates Low Until Unemployment Drops Below 6.5% or Until Inflation Expectations Exceed 2.5%;  Low Rates Add to Pricing Pressure for Insurers.</a:t>
            </a:r>
          </a:p>
        </p:txBody>
      </p:sp>
      <p:sp>
        <p:nvSpPr>
          <p:cNvPr id="12" name="TextBox 11"/>
          <p:cNvSpPr txBox="1"/>
          <p:nvPr/>
        </p:nvSpPr>
        <p:spPr>
          <a:xfrm>
            <a:off x="496021" y="6873227"/>
            <a:ext cx="5469767" cy="276999"/>
          </a:xfrm>
          <a:prstGeom prst="rect">
            <a:avLst/>
          </a:prstGeom>
          <a:noFill/>
        </p:spPr>
        <p:txBody>
          <a:bodyPr wrap="none" rtlCol="0" anchor="b" anchorCtr="0">
            <a:spAutoFit/>
          </a:bodyPr>
          <a:lstStyle/>
          <a:p>
            <a:r>
              <a:rPr lang="en-US" sz="1200" dirty="0">
                <a:solidFill>
                  <a:srgbClr val="404040"/>
                </a:solidFill>
                <a:latin typeface="Helvetica Neue"/>
              </a:rPr>
              <a:t>Source: Federal Reserve Board of Governors; Insurance Information Institute.</a:t>
            </a:r>
          </a:p>
        </p:txBody>
      </p:sp>
    </p:spTree>
    <p:extLst>
      <p:ext uri="{BB962C8B-B14F-4D97-AF65-F5344CB8AC3E}">
        <p14:creationId xmlns="" xmlns:p14="http://schemas.microsoft.com/office/powerpoint/2010/main" val="19688924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5" name="Object 2"/>
          <p:cNvGraphicFramePr>
            <a:graphicFrameLocks/>
          </p:cNvGraphicFramePr>
          <p:nvPr>
            <p:extLst>
              <p:ext uri="{D42A27DB-BD31-4B8C-83A1-F6EECF244321}">
                <p14:modId xmlns="" xmlns:p14="http://schemas.microsoft.com/office/powerpoint/2010/main" val="903646147"/>
              </p:ext>
            </p:extLst>
          </p:nvPr>
        </p:nvGraphicFramePr>
        <p:xfrm>
          <a:off x="260739" y="2169512"/>
          <a:ext cx="13870897" cy="3795261"/>
        </p:xfrm>
        <a:graphic>
          <a:graphicData uri="http://schemas.openxmlformats.org/drawingml/2006/chart">
            <c:chart xmlns:c="http://schemas.openxmlformats.org/drawingml/2006/chart" xmlns:r="http://schemas.openxmlformats.org/officeDocument/2006/relationships" r:id="rId3"/>
          </a:graphicData>
        </a:graphic>
      </p:graphicFrame>
      <p:sp>
        <p:nvSpPr>
          <p:cNvPr id="39942" name="Rectangle 2"/>
          <p:cNvSpPr>
            <a:spLocks noGrp="1" noChangeArrowheads="1"/>
          </p:cNvSpPr>
          <p:nvPr>
            <p:ph type="title"/>
          </p:nvPr>
        </p:nvSpPr>
        <p:spPr>
          <a:xfrm>
            <a:off x="479552" y="457200"/>
            <a:ext cx="13541247" cy="1138773"/>
          </a:xfrm>
        </p:spPr>
        <p:txBody>
          <a:bodyPr/>
          <a:lstStyle/>
          <a:p>
            <a:r>
              <a:rPr lang="en-US" dirty="0" smtClean="0"/>
              <a:t>Average Maturity of Bonds Held by US  P/C Insurers, </a:t>
            </a:r>
            <a:br>
              <a:rPr lang="en-US" dirty="0" smtClean="0"/>
            </a:br>
            <a:r>
              <a:rPr lang="en-US" dirty="0" smtClean="0"/>
              <a:t>2006</a:t>
            </a:r>
            <a:r>
              <a:rPr lang="en-US" dirty="0">
                <a:latin typeface="Arial" pitchFamily="34" charset="0"/>
              </a:rPr>
              <a:t>–</a:t>
            </a:r>
            <a:r>
              <a:rPr lang="en-US" dirty="0" smtClean="0"/>
              <a:t>2011*</a:t>
            </a:r>
          </a:p>
        </p:txBody>
      </p:sp>
      <p:sp>
        <p:nvSpPr>
          <p:cNvPr id="11" name="AutoShape 8"/>
          <p:cNvSpPr>
            <a:spLocks noChangeArrowheads="1"/>
          </p:cNvSpPr>
          <p:nvPr/>
        </p:nvSpPr>
        <p:spPr bwMode="blackWhite">
          <a:xfrm>
            <a:off x="8451273" y="1367413"/>
            <a:ext cx="4883324" cy="1431161"/>
          </a:xfrm>
          <a:prstGeom prst="wedgeRectCallout">
            <a:avLst>
              <a:gd name="adj1" fmla="val 39779"/>
              <a:gd name="adj2" fmla="val 76569"/>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500" b="1" dirty="0">
                <a:solidFill>
                  <a:schemeClr val="bg1"/>
                </a:solidFill>
                <a:latin typeface="Helvetica Neue"/>
              </a:rPr>
              <a:t>The average bond maturity is down by a full year between 2007 and 2011</a:t>
            </a:r>
          </a:p>
        </p:txBody>
      </p:sp>
      <p:sp>
        <p:nvSpPr>
          <p:cNvPr id="16" name="TextBox 15"/>
          <p:cNvSpPr txBox="1"/>
          <p:nvPr/>
        </p:nvSpPr>
        <p:spPr>
          <a:xfrm>
            <a:off x="478973" y="1524000"/>
            <a:ext cx="4428520" cy="507831"/>
          </a:xfrm>
          <a:prstGeom prst="rect">
            <a:avLst/>
          </a:prstGeom>
          <a:noFill/>
        </p:spPr>
        <p:txBody>
          <a:bodyPr wrap="none" rtlCol="0">
            <a:spAutoFit/>
          </a:bodyPr>
          <a:lstStyle/>
          <a:p>
            <a:pPr>
              <a:lnSpc>
                <a:spcPct val="90000"/>
              </a:lnSpc>
              <a:spcBef>
                <a:spcPct val="20000"/>
              </a:spcBef>
            </a:pPr>
            <a:r>
              <a:rPr lang="en-US" sz="3000" i="1" dirty="0">
                <a:solidFill>
                  <a:srgbClr val="0092D2"/>
                </a:solidFill>
                <a:latin typeface="Helvetica Neue"/>
              </a:rPr>
              <a:t>Average Maturity (Years)</a:t>
            </a:r>
          </a:p>
        </p:txBody>
      </p:sp>
      <p:sp>
        <p:nvSpPr>
          <p:cNvPr id="17" name="TextBox 16"/>
          <p:cNvSpPr txBox="1"/>
          <p:nvPr/>
        </p:nvSpPr>
        <p:spPr>
          <a:xfrm>
            <a:off x="496021" y="6688561"/>
            <a:ext cx="5504584" cy="461665"/>
          </a:xfrm>
          <a:prstGeom prst="rect">
            <a:avLst/>
          </a:prstGeom>
          <a:noFill/>
        </p:spPr>
        <p:txBody>
          <a:bodyPr wrap="none" rtlCol="0" anchor="b" anchorCtr="0">
            <a:spAutoFit/>
          </a:bodyPr>
          <a:lstStyle/>
          <a:p>
            <a:r>
              <a:rPr lang="en-US" sz="1200" dirty="0">
                <a:solidFill>
                  <a:srgbClr val="404040"/>
                </a:solidFill>
                <a:latin typeface="Helvetica Neue"/>
              </a:rPr>
              <a:t>*Year-end figures. Latest available.</a:t>
            </a:r>
          </a:p>
          <a:p>
            <a:r>
              <a:rPr lang="en-US" sz="1200" dirty="0">
                <a:solidFill>
                  <a:srgbClr val="404040"/>
                </a:solidFill>
                <a:latin typeface="Helvetica Neue"/>
              </a:rPr>
              <a:t>Sources: Insurance Information Institute calculations based on A.M. Best data.</a:t>
            </a:r>
          </a:p>
        </p:txBody>
      </p:sp>
      <p:sp>
        <p:nvSpPr>
          <p:cNvPr id="18" name="Rectangle 6"/>
          <p:cNvSpPr>
            <a:spLocks noChangeArrowheads="1"/>
          </p:cNvSpPr>
          <p:nvPr/>
        </p:nvSpPr>
        <p:spPr bwMode="blackWhite">
          <a:xfrm>
            <a:off x="588817" y="5697490"/>
            <a:ext cx="13431983" cy="857158"/>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dirty="0">
                <a:solidFill>
                  <a:srgbClr val="404040"/>
                </a:solidFill>
                <a:latin typeface="Helvetica Neue"/>
              </a:rPr>
              <a:t>Falling Average Maturity (and Duration) of the P/C Industry’s Bond Portfolio is Contributing to the Drop in Investment Income Along With Lower Yields</a:t>
            </a:r>
          </a:p>
        </p:txBody>
      </p:sp>
    </p:spTree>
    <p:extLst>
      <p:ext uri="{BB962C8B-B14F-4D97-AF65-F5344CB8AC3E}">
        <p14:creationId xmlns="" xmlns:p14="http://schemas.microsoft.com/office/powerpoint/2010/main" val="5938387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 xmlns:p14="http://schemas.microsoft.com/office/powerpoint/2010/main" val="2378608196"/>
              </p:ext>
            </p:extLst>
          </p:nvPr>
        </p:nvGraphicFramePr>
        <p:xfrm>
          <a:off x="493295" y="1431758"/>
          <a:ext cx="13654506" cy="439152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479552" y="457200"/>
            <a:ext cx="13541247" cy="1138773"/>
          </a:xfrm>
        </p:spPr>
        <p:txBody>
          <a:bodyPr/>
          <a:lstStyle/>
          <a:p>
            <a:r>
              <a:rPr lang="en-US" dirty="0"/>
              <a:t>Distribution of Bond Maturities,</a:t>
            </a:r>
            <a:br>
              <a:rPr lang="en-US" dirty="0"/>
            </a:br>
            <a:r>
              <a:rPr lang="en-US" dirty="0"/>
              <a:t>P/C Insurance Industry, 2003-2012</a:t>
            </a:r>
          </a:p>
        </p:txBody>
      </p:sp>
      <p:sp>
        <p:nvSpPr>
          <p:cNvPr id="10248" name="Rectangle 5"/>
          <p:cNvSpPr>
            <a:spLocks noChangeArrowheads="1"/>
          </p:cNvSpPr>
          <p:nvPr/>
        </p:nvSpPr>
        <p:spPr bwMode="blackWhite">
          <a:xfrm>
            <a:off x="609599" y="5641801"/>
            <a:ext cx="13411201" cy="1237262"/>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1800" b="1" dirty="0">
                <a:solidFill>
                  <a:srgbClr val="404040"/>
                </a:solidFill>
                <a:latin typeface="Helvetica Neue"/>
              </a:rPr>
              <a:t>The main shift over these years has been from bonds with longer maturities to bonds with shorter maturities.  Since 2006, the industry trimmed its holdings of bonds with maturities greater than 10 years from 20.5% in 2006 to 15.5% in 2012 and then trimmed bonds in the 5-10-year category from 34.1% in 2006 to 27.6% in 2012) . Falling average maturity of the P/C industry’s bond portfolio is contributing to a drop in investment income along with lower yields.</a:t>
            </a:r>
          </a:p>
        </p:txBody>
      </p:sp>
      <p:sp>
        <p:nvSpPr>
          <p:cNvPr id="14" name="TextBox 13"/>
          <p:cNvSpPr txBox="1"/>
          <p:nvPr/>
        </p:nvSpPr>
        <p:spPr>
          <a:xfrm>
            <a:off x="496021" y="6688561"/>
            <a:ext cx="4021357" cy="461665"/>
          </a:xfrm>
          <a:prstGeom prst="rect">
            <a:avLst/>
          </a:prstGeom>
          <a:noFill/>
        </p:spPr>
        <p:txBody>
          <a:bodyPr wrap="none" rtlCol="0" anchor="b" anchorCtr="0">
            <a:spAutoFit/>
          </a:bodyPr>
          <a:lstStyle/>
          <a:p>
            <a:endParaRPr lang="fr-FR" sz="1200" dirty="0">
              <a:solidFill>
                <a:srgbClr val="404040"/>
              </a:solidFill>
              <a:latin typeface="Helvetica Neue"/>
            </a:endParaRPr>
          </a:p>
          <a:p>
            <a:r>
              <a:rPr lang="fr-FR" sz="1200" dirty="0">
                <a:solidFill>
                  <a:srgbClr val="404040"/>
                </a:solidFill>
                <a:latin typeface="Helvetica Neue"/>
              </a:rPr>
              <a:t>Sources: SNL Financial; </a:t>
            </a:r>
            <a:r>
              <a:rPr lang="fr-FR" sz="1200" dirty="0" err="1">
                <a:solidFill>
                  <a:srgbClr val="404040"/>
                </a:solidFill>
                <a:latin typeface="Helvetica Neue"/>
              </a:rPr>
              <a:t>Insurance</a:t>
            </a:r>
            <a:r>
              <a:rPr lang="fr-FR" sz="1200" dirty="0">
                <a:solidFill>
                  <a:srgbClr val="404040"/>
                </a:solidFill>
                <a:latin typeface="Helvetica Neue"/>
              </a:rPr>
              <a:t> Information Institute. </a:t>
            </a:r>
          </a:p>
        </p:txBody>
      </p:sp>
    </p:spTree>
    <p:extLst>
      <p:ext uri="{BB962C8B-B14F-4D97-AF65-F5344CB8AC3E}">
        <p14:creationId xmlns="" xmlns:p14="http://schemas.microsoft.com/office/powerpoint/2010/main" val="3103355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7" dur="500"/>
                                        <p:tgtEl>
                                          <p:spTgt spid="2">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2" dur="500"/>
                                        <p:tgtEl>
                                          <p:spTgt spid="2">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17" dur="500"/>
                                        <p:tgtEl>
                                          <p:spTgt spid="2">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graphicEl>
                                              <a:chart seriesIdx="3" categoryIdx="-4" bldStep="series"/>
                                            </p:graphicEl>
                                          </p:spTgt>
                                        </p:tgtEl>
                                        <p:attrNameLst>
                                          <p:attrName>style.visibility</p:attrName>
                                        </p:attrNameLst>
                                      </p:cBhvr>
                                      <p:to>
                                        <p:strVal val="visible"/>
                                      </p:to>
                                    </p:set>
                                    <p:animEffect transition="in" filter="wipe(left)">
                                      <p:cBhvr>
                                        <p:cTn id="22" dur="500"/>
                                        <p:tgtEl>
                                          <p:spTgt spid="2">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graphicEl>
                                              <a:chart seriesIdx="4" categoryIdx="-4" bldStep="series"/>
                                            </p:graphicEl>
                                          </p:spTgt>
                                        </p:tgtEl>
                                        <p:attrNameLst>
                                          <p:attrName>style.visibility</p:attrName>
                                        </p:attrNameLst>
                                      </p:cBhvr>
                                      <p:to>
                                        <p:strVal val="visible"/>
                                      </p:to>
                                    </p:set>
                                    <p:animEffect transition="in" filter="wipe(left)">
                                      <p:cBhvr>
                                        <p:cTn id="27" dur="500"/>
                                        <p:tgtEl>
                                          <p:spTgt spid="2">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animBg="0"/>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5" name="Object 2"/>
          <p:cNvGraphicFramePr>
            <a:graphicFrameLocks/>
          </p:cNvGraphicFramePr>
          <p:nvPr>
            <p:extLst>
              <p:ext uri="{D42A27DB-BD31-4B8C-83A1-F6EECF244321}">
                <p14:modId xmlns="" xmlns:p14="http://schemas.microsoft.com/office/powerpoint/2010/main" val="3263223341"/>
              </p:ext>
            </p:extLst>
          </p:nvPr>
        </p:nvGraphicFramePr>
        <p:xfrm>
          <a:off x="498765" y="2169512"/>
          <a:ext cx="13577455" cy="3795261"/>
        </p:xfrm>
        <a:graphic>
          <a:graphicData uri="http://schemas.openxmlformats.org/drawingml/2006/chart">
            <c:chart xmlns:c="http://schemas.openxmlformats.org/drawingml/2006/chart" xmlns:r="http://schemas.openxmlformats.org/officeDocument/2006/relationships" r:id="rId3"/>
          </a:graphicData>
        </a:graphic>
      </p:graphicFrame>
      <p:sp>
        <p:nvSpPr>
          <p:cNvPr id="39942" name="Rectangle 2"/>
          <p:cNvSpPr>
            <a:spLocks noGrp="1" noChangeArrowheads="1"/>
          </p:cNvSpPr>
          <p:nvPr>
            <p:ph type="title"/>
          </p:nvPr>
        </p:nvSpPr>
        <p:spPr>
          <a:xfrm>
            <a:off x="479552" y="457200"/>
            <a:ext cx="13541247" cy="1138773"/>
          </a:xfrm>
        </p:spPr>
        <p:txBody>
          <a:bodyPr/>
          <a:lstStyle/>
          <a:p>
            <a:r>
              <a:rPr lang="en-US" dirty="0"/>
              <a:t>Bonds Rated NAIC Quality Category 3-6 as a Percent of Total Bonds, 2003–2012</a:t>
            </a:r>
            <a:endParaRPr lang="en-US" dirty="0" smtClean="0"/>
          </a:p>
        </p:txBody>
      </p:sp>
      <p:sp>
        <p:nvSpPr>
          <p:cNvPr id="11" name="AutoShape 8"/>
          <p:cNvSpPr>
            <a:spLocks noChangeArrowheads="1"/>
          </p:cNvSpPr>
          <p:nvPr/>
        </p:nvSpPr>
        <p:spPr bwMode="blackWhite">
          <a:xfrm>
            <a:off x="6497782" y="1382872"/>
            <a:ext cx="4883324" cy="1815882"/>
          </a:xfrm>
          <a:prstGeom prst="wedgeRectCallout">
            <a:avLst>
              <a:gd name="adj1" fmla="val 83470"/>
              <a:gd name="adj2" fmla="val 19346"/>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500" b="1" dirty="0">
                <a:solidFill>
                  <a:schemeClr val="bg1"/>
                </a:solidFill>
                <a:latin typeface="Helvetica Neue"/>
              </a:rPr>
              <a:t>From 2006-07 to year-end 2012, the percentage of lower-quality bonds in P/C industry portfolios more than doubled</a:t>
            </a:r>
          </a:p>
        </p:txBody>
      </p:sp>
      <p:sp>
        <p:nvSpPr>
          <p:cNvPr id="17" name="TextBox 16"/>
          <p:cNvSpPr txBox="1"/>
          <p:nvPr/>
        </p:nvSpPr>
        <p:spPr>
          <a:xfrm>
            <a:off x="496021" y="6873227"/>
            <a:ext cx="3978077" cy="276999"/>
          </a:xfrm>
          <a:prstGeom prst="rect">
            <a:avLst/>
          </a:prstGeom>
          <a:noFill/>
        </p:spPr>
        <p:txBody>
          <a:bodyPr wrap="none" rtlCol="0" anchor="b" anchorCtr="0">
            <a:spAutoFit/>
          </a:bodyPr>
          <a:lstStyle/>
          <a:p>
            <a:r>
              <a:rPr lang="fr-FR" sz="1200" dirty="0">
                <a:solidFill>
                  <a:srgbClr val="404040"/>
                </a:solidFill>
                <a:latin typeface="Helvetica Neue"/>
              </a:rPr>
              <a:t>Sources: SNL Financial; </a:t>
            </a:r>
            <a:r>
              <a:rPr lang="fr-FR" sz="1200" dirty="0" err="1">
                <a:solidFill>
                  <a:srgbClr val="404040"/>
                </a:solidFill>
                <a:latin typeface="Helvetica Neue"/>
              </a:rPr>
              <a:t>Insurance</a:t>
            </a:r>
            <a:r>
              <a:rPr lang="fr-FR" sz="1200" dirty="0">
                <a:solidFill>
                  <a:srgbClr val="404040"/>
                </a:solidFill>
                <a:latin typeface="Helvetica Neue"/>
              </a:rPr>
              <a:t> Information Institute.</a:t>
            </a:r>
          </a:p>
        </p:txBody>
      </p:sp>
      <p:sp>
        <p:nvSpPr>
          <p:cNvPr id="18" name="Rectangle 6"/>
          <p:cNvSpPr>
            <a:spLocks noChangeArrowheads="1"/>
          </p:cNvSpPr>
          <p:nvPr/>
        </p:nvSpPr>
        <p:spPr bwMode="blackWhite">
          <a:xfrm>
            <a:off x="588817" y="5598642"/>
            <a:ext cx="13431983" cy="1193404"/>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dirty="0">
                <a:solidFill>
                  <a:srgbClr val="404040"/>
                </a:solidFill>
                <a:latin typeface="Helvetica Neue"/>
              </a:rPr>
              <a:t>There are many ways to capture higher yields on bond </a:t>
            </a:r>
            <a:r>
              <a:rPr lang="en-US" sz="2300" b="1" dirty="0" smtClean="0">
                <a:solidFill>
                  <a:srgbClr val="404040"/>
                </a:solidFill>
                <a:latin typeface="Helvetica Neue"/>
              </a:rPr>
              <a:t>portfolios. One </a:t>
            </a:r>
            <a:r>
              <a:rPr lang="en-US" sz="2300" b="1" dirty="0">
                <a:solidFill>
                  <a:srgbClr val="404040"/>
                </a:solidFill>
                <a:latin typeface="Helvetica Neue"/>
              </a:rPr>
              <a:t>is to accept greater risk, as measured by NAIC bond </a:t>
            </a:r>
            <a:r>
              <a:rPr lang="en-US" sz="2300" b="1" dirty="0" smtClean="0">
                <a:solidFill>
                  <a:srgbClr val="404040"/>
                </a:solidFill>
                <a:latin typeface="Helvetica Neue"/>
              </a:rPr>
              <a:t>ratings. The </a:t>
            </a:r>
            <a:r>
              <a:rPr lang="en-US" sz="2300" b="1" dirty="0">
                <a:solidFill>
                  <a:srgbClr val="404040"/>
                </a:solidFill>
                <a:latin typeface="Helvetica Neue"/>
              </a:rPr>
              <a:t>ratings range from 1 to 6, with the highest quality rated </a:t>
            </a:r>
            <a:r>
              <a:rPr lang="en-US" sz="2300" b="1" dirty="0" smtClean="0">
                <a:solidFill>
                  <a:srgbClr val="404040"/>
                </a:solidFill>
                <a:latin typeface="Helvetica Neue"/>
              </a:rPr>
              <a:t>1. Even </a:t>
            </a:r>
            <a:r>
              <a:rPr lang="en-US" sz="2300" b="1" dirty="0">
                <a:solidFill>
                  <a:srgbClr val="404040"/>
                </a:solidFill>
                <a:latin typeface="Helvetica Neue"/>
              </a:rPr>
              <a:t>in 2012, over 95% of the industry’s bonds were rated 1 or 2.</a:t>
            </a:r>
          </a:p>
        </p:txBody>
      </p:sp>
    </p:spTree>
    <p:extLst>
      <p:ext uri="{BB962C8B-B14F-4D97-AF65-F5344CB8AC3E}">
        <p14:creationId xmlns="" xmlns:p14="http://schemas.microsoft.com/office/powerpoint/2010/main" val="10702781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extLst>
              <p:ext uri="{D42A27DB-BD31-4B8C-83A1-F6EECF244321}">
                <p14:modId xmlns="" xmlns:p14="http://schemas.microsoft.com/office/powerpoint/2010/main" val="326626072"/>
              </p:ext>
            </p:extLst>
          </p:nvPr>
        </p:nvGraphicFramePr>
        <p:xfrm>
          <a:off x="-34494" y="2409572"/>
          <a:ext cx="14341044" cy="4889388"/>
        </p:xfrm>
        <a:graphic>
          <a:graphicData uri="http://schemas.openxmlformats.org/drawingml/2006/chart">
            <c:chart xmlns:c="http://schemas.openxmlformats.org/drawingml/2006/chart" xmlns:r="http://schemas.openxmlformats.org/officeDocument/2006/relationships" r:id="rId2"/>
          </a:graphicData>
        </a:graphic>
      </p:graphicFrame>
      <p:sp>
        <p:nvSpPr>
          <p:cNvPr id="5547011" name="Rectangle 3"/>
          <p:cNvSpPr>
            <a:spLocks noGrp="1" noChangeArrowheads="1"/>
          </p:cNvSpPr>
          <p:nvPr>
            <p:ph type="title"/>
          </p:nvPr>
        </p:nvSpPr>
        <p:spPr>
          <a:xfrm>
            <a:off x="479552" y="457200"/>
            <a:ext cx="13541247" cy="1138773"/>
          </a:xfrm>
        </p:spPr>
        <p:txBody>
          <a:bodyPr/>
          <a:lstStyle/>
          <a:p>
            <a:r>
              <a:rPr lang="en-US" dirty="0" smtClean="0"/>
              <a:t>Profitability Peaks &amp; Troughs in the P/C Insurance Industry, </a:t>
            </a:r>
            <a:br>
              <a:rPr lang="en-US" dirty="0" smtClean="0"/>
            </a:br>
            <a:r>
              <a:rPr lang="en-US" dirty="0" smtClean="0"/>
              <a:t>1975 – 2012*</a:t>
            </a:r>
          </a:p>
        </p:txBody>
      </p:sp>
      <p:sp>
        <p:nvSpPr>
          <p:cNvPr id="5547013" name="Oval 5"/>
          <p:cNvSpPr>
            <a:spLocks noChangeArrowheads="1"/>
          </p:cNvSpPr>
          <p:nvPr/>
        </p:nvSpPr>
        <p:spPr bwMode="auto">
          <a:xfrm>
            <a:off x="1698812" y="3010170"/>
            <a:ext cx="485139" cy="731520"/>
          </a:xfrm>
          <a:prstGeom prst="ellipse">
            <a:avLst/>
          </a:prstGeom>
          <a:noFill/>
          <a:ln w="38100">
            <a:solidFill>
              <a:schemeClr val="accent4"/>
            </a:solidFill>
            <a:round/>
            <a:headEnd/>
            <a:tailEnd/>
          </a:ln>
        </p:spPr>
        <p:txBody>
          <a:bodyPr wrap="none" lIns="131529" tIns="65765" rIns="131529" bIns="65765"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2009582" y="2413126"/>
            <a:ext cx="2194560" cy="457200"/>
          </a:xfrm>
          <a:prstGeom prst="wedgeRectCallout">
            <a:avLst>
              <a:gd name="adj1" fmla="val -45528"/>
              <a:gd name="adj2" fmla="val 85138"/>
            </a:avLst>
          </a:prstGeom>
          <a:solidFill>
            <a:schemeClr val="accent4"/>
          </a:solidFill>
          <a:ln w="9525">
            <a:noFill/>
            <a:miter lim="800000"/>
            <a:headEnd/>
            <a:tailEnd/>
          </a:ln>
        </p:spPr>
        <p:txBody>
          <a:bodyPr lIns="91440" tIns="91440" rIns="91440" bIns="91440" anchor="ctr" anchorCtr="0"/>
          <a:lstStyle/>
          <a:p>
            <a:pPr algn="ctr" fontAlgn="base">
              <a:spcBef>
                <a:spcPct val="0"/>
              </a:spcBef>
              <a:spcAft>
                <a:spcPct val="0"/>
              </a:spcAft>
            </a:pPr>
            <a:r>
              <a:rPr lang="en-US" b="1" dirty="0">
                <a:solidFill>
                  <a:schemeClr val="bg1"/>
                </a:solidFill>
                <a:latin typeface="Helvetica Neue"/>
                <a:cs typeface="Arial" charset="0"/>
              </a:rPr>
              <a:t>1977</a:t>
            </a:r>
            <a:r>
              <a:rPr lang="en-US" b="1" dirty="0" smtClean="0">
                <a:solidFill>
                  <a:schemeClr val="bg1"/>
                </a:solidFill>
                <a:latin typeface="Helvetica Neue"/>
                <a:cs typeface="Arial" charset="0"/>
              </a:rPr>
              <a:t>: 19.0</a:t>
            </a:r>
            <a:r>
              <a:rPr lang="en-US" b="1" dirty="0">
                <a:solidFill>
                  <a:schemeClr val="bg1"/>
                </a:solidFill>
                <a:latin typeface="Helvetica Neue"/>
                <a:cs typeface="Arial" charset="0"/>
              </a:rPr>
              <a:t>%</a:t>
            </a:r>
            <a:endParaRPr lang="en-US" sz="1700" dirty="0">
              <a:solidFill>
                <a:schemeClr val="bg1"/>
              </a:solidFill>
              <a:latin typeface="Helvetica Neue"/>
              <a:cs typeface="Arial" charset="0"/>
            </a:endParaRPr>
          </a:p>
        </p:txBody>
      </p:sp>
      <p:sp>
        <p:nvSpPr>
          <p:cNvPr id="5547016" name="Oval 8"/>
          <p:cNvSpPr>
            <a:spLocks noChangeArrowheads="1"/>
          </p:cNvSpPr>
          <p:nvPr/>
        </p:nvSpPr>
        <p:spPr bwMode="auto">
          <a:xfrm>
            <a:off x="5188161" y="3225413"/>
            <a:ext cx="485139" cy="731520"/>
          </a:xfrm>
          <a:prstGeom prst="ellipse">
            <a:avLst/>
          </a:prstGeom>
          <a:noFill/>
          <a:ln w="38100">
            <a:solidFill>
              <a:schemeClr val="accent4"/>
            </a:solidFill>
            <a:round/>
            <a:headEnd/>
            <a:tailEnd/>
          </a:ln>
        </p:spPr>
        <p:txBody>
          <a:bodyPr wrap="none" lIns="131529" tIns="65765" rIns="131529" bIns="65765"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8667307" y="3908011"/>
            <a:ext cx="485139" cy="731520"/>
          </a:xfrm>
          <a:prstGeom prst="ellipse">
            <a:avLst/>
          </a:prstGeom>
          <a:noFill/>
          <a:ln w="38100">
            <a:solidFill>
              <a:schemeClr val="accent4"/>
            </a:solidFill>
            <a:round/>
            <a:headEnd/>
            <a:tailEnd/>
          </a:ln>
        </p:spPr>
        <p:txBody>
          <a:bodyPr wrap="none" lIns="131529" tIns="65765" rIns="131529" bIns="65765"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11804538" y="3786481"/>
            <a:ext cx="485141" cy="731520"/>
          </a:xfrm>
          <a:prstGeom prst="ellipse">
            <a:avLst/>
          </a:prstGeom>
          <a:noFill/>
          <a:ln w="38100">
            <a:solidFill>
              <a:schemeClr val="accent4"/>
            </a:solidFill>
            <a:round/>
            <a:headEnd/>
            <a:tailEnd/>
          </a:ln>
        </p:spPr>
        <p:txBody>
          <a:bodyPr wrap="none" lIns="131529" tIns="65765" rIns="131529" bIns="65765"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4891503" y="2413126"/>
            <a:ext cx="2194560" cy="457200"/>
          </a:xfrm>
          <a:prstGeom prst="wedgeRectCallout">
            <a:avLst>
              <a:gd name="adj1" fmla="val -25272"/>
              <a:gd name="adj2" fmla="val 114722"/>
            </a:avLst>
          </a:prstGeom>
          <a:solidFill>
            <a:schemeClr val="accent4"/>
          </a:solidFill>
          <a:ln w="9525">
            <a:noFill/>
            <a:miter lim="800000"/>
            <a:headEnd/>
            <a:tailEnd/>
          </a:ln>
        </p:spPr>
        <p:txBody>
          <a:bodyPr lIns="91440" tIns="91440" rIns="91440" bIns="91440" anchor="ctr" anchorCtr="0"/>
          <a:lstStyle/>
          <a:p>
            <a:pPr algn="ctr" fontAlgn="base">
              <a:spcBef>
                <a:spcPct val="0"/>
              </a:spcBef>
              <a:spcAft>
                <a:spcPct val="0"/>
              </a:spcAft>
            </a:pPr>
            <a:r>
              <a:rPr lang="en-US" b="1" dirty="0">
                <a:solidFill>
                  <a:schemeClr val="bg1"/>
                </a:solidFill>
                <a:latin typeface="Helvetica Neue"/>
                <a:cs typeface="Arial" charset="0"/>
              </a:rPr>
              <a:t>1987</a:t>
            </a:r>
            <a:r>
              <a:rPr lang="en-US" b="1" dirty="0" smtClean="0">
                <a:solidFill>
                  <a:schemeClr val="bg1"/>
                </a:solidFill>
                <a:latin typeface="Helvetica Neue"/>
                <a:cs typeface="Arial" charset="0"/>
              </a:rPr>
              <a:t>: 17.3</a:t>
            </a:r>
            <a:r>
              <a:rPr lang="en-US" b="1" dirty="0">
                <a:solidFill>
                  <a:schemeClr val="bg1"/>
                </a:solidFill>
                <a:latin typeface="Helvetica Neue"/>
                <a:cs typeface="Arial" charset="0"/>
              </a:rPr>
              <a:t>%</a:t>
            </a:r>
            <a:endParaRPr lang="en-US" sz="1700" dirty="0">
              <a:solidFill>
                <a:schemeClr val="bg1"/>
              </a:solidFill>
              <a:latin typeface="Helvetica Neue"/>
              <a:cs typeface="Arial" charset="0"/>
            </a:endParaRPr>
          </a:p>
        </p:txBody>
      </p:sp>
      <p:sp>
        <p:nvSpPr>
          <p:cNvPr id="5547020" name="AutoShape 12"/>
          <p:cNvSpPr>
            <a:spLocks noChangeArrowheads="1"/>
          </p:cNvSpPr>
          <p:nvPr/>
        </p:nvSpPr>
        <p:spPr bwMode="auto">
          <a:xfrm>
            <a:off x="7773424" y="2413126"/>
            <a:ext cx="2194560" cy="457200"/>
          </a:xfrm>
          <a:prstGeom prst="wedgeRectCallout">
            <a:avLst>
              <a:gd name="adj1" fmla="val 8367"/>
              <a:gd name="adj2" fmla="val 267881"/>
            </a:avLst>
          </a:prstGeom>
          <a:solidFill>
            <a:schemeClr val="accent4"/>
          </a:solidFill>
          <a:ln w="9525">
            <a:noFill/>
            <a:miter lim="800000"/>
            <a:headEnd/>
            <a:tailEnd/>
          </a:ln>
        </p:spPr>
        <p:txBody>
          <a:bodyPr lIns="91440" tIns="91440" rIns="91440" bIns="91440" anchor="ctr" anchorCtr="0"/>
          <a:lstStyle/>
          <a:p>
            <a:pPr algn="ctr" fontAlgn="base">
              <a:spcBef>
                <a:spcPct val="0"/>
              </a:spcBef>
              <a:spcAft>
                <a:spcPct val="0"/>
              </a:spcAft>
            </a:pPr>
            <a:r>
              <a:rPr lang="en-US" b="1" dirty="0">
                <a:solidFill>
                  <a:schemeClr val="bg1"/>
                </a:solidFill>
                <a:latin typeface="Helvetica Neue"/>
                <a:cs typeface="Arial" charset="0"/>
              </a:rPr>
              <a:t>1997</a:t>
            </a:r>
            <a:r>
              <a:rPr lang="en-US" b="1" dirty="0" smtClean="0">
                <a:solidFill>
                  <a:schemeClr val="bg1"/>
                </a:solidFill>
                <a:latin typeface="Helvetica Neue"/>
                <a:cs typeface="Arial" charset="0"/>
              </a:rPr>
              <a:t>: 11.6</a:t>
            </a:r>
            <a:r>
              <a:rPr lang="en-US" b="1" dirty="0">
                <a:solidFill>
                  <a:schemeClr val="bg1"/>
                </a:solidFill>
                <a:latin typeface="Helvetica Neue"/>
                <a:cs typeface="Arial" charset="0"/>
              </a:rPr>
              <a:t>%</a:t>
            </a:r>
            <a:endParaRPr lang="en-US" sz="1700" dirty="0">
              <a:solidFill>
                <a:schemeClr val="bg1"/>
              </a:solidFill>
              <a:latin typeface="Helvetica Neue"/>
              <a:cs typeface="Arial" charset="0"/>
            </a:endParaRPr>
          </a:p>
        </p:txBody>
      </p:sp>
      <p:sp>
        <p:nvSpPr>
          <p:cNvPr id="5547021" name="AutoShape 13"/>
          <p:cNvSpPr>
            <a:spLocks noChangeArrowheads="1"/>
          </p:cNvSpPr>
          <p:nvPr/>
        </p:nvSpPr>
        <p:spPr bwMode="auto">
          <a:xfrm>
            <a:off x="10655346" y="2413126"/>
            <a:ext cx="2194560" cy="457200"/>
          </a:xfrm>
          <a:prstGeom prst="wedgeRectCallout">
            <a:avLst>
              <a:gd name="adj1" fmla="val 14580"/>
              <a:gd name="adj2" fmla="val 231789"/>
            </a:avLst>
          </a:prstGeom>
          <a:solidFill>
            <a:schemeClr val="accent4"/>
          </a:solidFill>
          <a:ln w="9525">
            <a:noFill/>
            <a:miter lim="800000"/>
            <a:headEnd/>
            <a:tailEnd/>
          </a:ln>
        </p:spPr>
        <p:txBody>
          <a:bodyPr lIns="91440" tIns="91440" rIns="91440" bIns="91440" anchor="ctr" anchorCtr="0"/>
          <a:lstStyle/>
          <a:p>
            <a:pPr algn="ctr" fontAlgn="base">
              <a:spcBef>
                <a:spcPct val="0"/>
              </a:spcBef>
              <a:spcAft>
                <a:spcPct val="0"/>
              </a:spcAft>
            </a:pPr>
            <a:r>
              <a:rPr lang="en-US" b="1" dirty="0" smtClean="0">
                <a:solidFill>
                  <a:schemeClr val="bg1"/>
                </a:solidFill>
                <a:latin typeface="Helvetica Neue"/>
                <a:cs typeface="Arial" charset="0"/>
              </a:rPr>
              <a:t>2006: 12.7%</a:t>
            </a:r>
            <a:endParaRPr lang="en-US" sz="1700" dirty="0">
              <a:solidFill>
                <a:schemeClr val="bg1"/>
              </a:solidFill>
              <a:latin typeface="Helvetica Neue"/>
              <a:cs typeface="Arial" charset="0"/>
            </a:endParaRPr>
          </a:p>
        </p:txBody>
      </p:sp>
      <p:sp>
        <p:nvSpPr>
          <p:cNvPr id="5547022" name="Rectangle 14"/>
          <p:cNvSpPr>
            <a:spLocks noChangeArrowheads="1"/>
          </p:cNvSpPr>
          <p:nvPr/>
        </p:nvSpPr>
        <p:spPr bwMode="auto">
          <a:xfrm>
            <a:off x="1120919" y="5102567"/>
            <a:ext cx="265692" cy="532924"/>
          </a:xfrm>
          <a:prstGeom prst="rect">
            <a:avLst/>
          </a:prstGeom>
          <a:noFill/>
          <a:ln w="38100">
            <a:solidFill>
              <a:schemeClr val="tx1"/>
            </a:solidFill>
            <a:miter lim="800000"/>
            <a:headEnd/>
            <a:tailEnd/>
          </a:ln>
        </p:spPr>
        <p:txBody>
          <a:bodyPr wrap="none" lIns="131529" tIns="65765" rIns="131529" bIns="65765"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4242749" y="5167051"/>
            <a:ext cx="265692" cy="532924"/>
          </a:xfrm>
          <a:prstGeom prst="rect">
            <a:avLst/>
          </a:prstGeom>
          <a:noFill/>
          <a:ln w="38100">
            <a:solidFill>
              <a:schemeClr val="tx1"/>
            </a:solidFill>
            <a:miter lim="800000"/>
            <a:headEnd/>
            <a:tailEnd/>
          </a:ln>
        </p:spPr>
        <p:txBody>
          <a:bodyPr wrap="none" lIns="131529" tIns="65765" rIns="131529" bIns="65765"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7030235" y="4849100"/>
            <a:ext cx="265692" cy="532924"/>
          </a:xfrm>
          <a:prstGeom prst="rect">
            <a:avLst/>
          </a:prstGeom>
          <a:noFill/>
          <a:ln w="38100">
            <a:solidFill>
              <a:schemeClr val="tx1"/>
            </a:solidFill>
            <a:miter lim="800000"/>
            <a:headEnd/>
            <a:tailEnd/>
          </a:ln>
        </p:spPr>
        <p:txBody>
          <a:bodyPr wrap="none" lIns="131529" tIns="65765" rIns="131529" bIns="65765"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10172547" y="5525724"/>
            <a:ext cx="265692" cy="532924"/>
          </a:xfrm>
          <a:prstGeom prst="rect">
            <a:avLst/>
          </a:prstGeom>
          <a:noFill/>
          <a:ln w="38100">
            <a:solidFill>
              <a:schemeClr val="tx1"/>
            </a:solidFill>
            <a:miter lim="800000"/>
            <a:headEnd/>
            <a:tailEnd/>
          </a:ln>
        </p:spPr>
        <p:txBody>
          <a:bodyPr wrap="none" lIns="131529" tIns="65765" rIns="131529" bIns="65765"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4571227" y="5694314"/>
            <a:ext cx="2194560" cy="457200"/>
          </a:xfrm>
          <a:prstGeom prst="wedgeRectCallout">
            <a:avLst>
              <a:gd name="adj1" fmla="val -48081"/>
              <a:gd name="adj2" fmla="val -108471"/>
            </a:avLst>
          </a:prstGeom>
          <a:solidFill>
            <a:schemeClr val="accent2">
              <a:alpha val="83136"/>
            </a:schemeClr>
          </a:solidFill>
          <a:ln w="9525">
            <a:noFill/>
            <a:miter lim="800000"/>
            <a:headEnd/>
            <a:tailEnd/>
          </a:ln>
        </p:spPr>
        <p:txBody>
          <a:bodyPr lIns="91440" tIns="91440" rIns="91440" bIns="91440" anchor="ctr" anchorCtr="0"/>
          <a:lstStyle/>
          <a:p>
            <a:pPr algn="ctr" fontAlgn="base">
              <a:spcBef>
                <a:spcPct val="0"/>
              </a:spcBef>
              <a:spcAft>
                <a:spcPct val="0"/>
              </a:spcAft>
            </a:pPr>
            <a:r>
              <a:rPr lang="en-US" b="1" dirty="0" smtClean="0">
                <a:solidFill>
                  <a:schemeClr val="bg1"/>
                </a:solidFill>
                <a:latin typeface="Helvetica Neue"/>
                <a:cs typeface="Arial" charset="0"/>
              </a:rPr>
              <a:t>1984: 1.8</a:t>
            </a:r>
            <a:r>
              <a:rPr lang="en-US" b="1" dirty="0">
                <a:solidFill>
                  <a:schemeClr val="bg1"/>
                </a:solidFill>
                <a:latin typeface="Helvetica Neue"/>
                <a:cs typeface="Arial" charset="0"/>
              </a:rPr>
              <a:t>%</a:t>
            </a:r>
            <a:endParaRPr lang="en-US" sz="1700" dirty="0">
              <a:solidFill>
                <a:schemeClr val="bg1"/>
              </a:solidFill>
              <a:latin typeface="Helvetica Neue"/>
              <a:cs typeface="Arial" charset="0"/>
            </a:endParaRPr>
          </a:p>
        </p:txBody>
      </p:sp>
      <p:sp>
        <p:nvSpPr>
          <p:cNvPr id="5547027" name="AutoShape 19"/>
          <p:cNvSpPr>
            <a:spLocks noChangeArrowheads="1"/>
          </p:cNvSpPr>
          <p:nvPr/>
        </p:nvSpPr>
        <p:spPr bwMode="auto">
          <a:xfrm>
            <a:off x="7318483" y="5694314"/>
            <a:ext cx="2194560" cy="457200"/>
          </a:xfrm>
          <a:prstGeom prst="wedgeRectCallout">
            <a:avLst>
              <a:gd name="adj1" fmla="val -48549"/>
              <a:gd name="adj2" fmla="val -177778"/>
            </a:avLst>
          </a:prstGeom>
          <a:solidFill>
            <a:schemeClr val="accent2">
              <a:alpha val="83136"/>
            </a:schemeClr>
          </a:solidFill>
          <a:ln w="9525">
            <a:noFill/>
            <a:miter lim="800000"/>
            <a:headEnd/>
            <a:tailEnd/>
          </a:ln>
        </p:spPr>
        <p:txBody>
          <a:bodyPr lIns="91440" tIns="91440" rIns="91440" bIns="91440" anchor="ctr" anchorCtr="0"/>
          <a:lstStyle/>
          <a:p>
            <a:pPr algn="ctr" fontAlgn="base">
              <a:spcBef>
                <a:spcPct val="0"/>
              </a:spcBef>
              <a:spcAft>
                <a:spcPct val="0"/>
              </a:spcAft>
            </a:pPr>
            <a:r>
              <a:rPr lang="en-US" b="1" dirty="0">
                <a:solidFill>
                  <a:schemeClr val="bg1"/>
                </a:solidFill>
                <a:latin typeface="Helvetica Neue"/>
                <a:cs typeface="Arial" charset="0"/>
              </a:rPr>
              <a:t>1992: 4.5%</a:t>
            </a:r>
            <a:endParaRPr lang="en-US" sz="1700" dirty="0">
              <a:solidFill>
                <a:schemeClr val="bg1"/>
              </a:solidFill>
              <a:latin typeface="Helvetica Neue"/>
              <a:cs typeface="Arial" charset="0"/>
            </a:endParaRPr>
          </a:p>
        </p:txBody>
      </p:sp>
      <p:sp>
        <p:nvSpPr>
          <p:cNvPr id="5547028" name="AutoShape 20"/>
          <p:cNvSpPr>
            <a:spLocks noChangeArrowheads="1"/>
          </p:cNvSpPr>
          <p:nvPr/>
        </p:nvSpPr>
        <p:spPr bwMode="auto">
          <a:xfrm>
            <a:off x="10724798" y="5694314"/>
            <a:ext cx="2194560" cy="457200"/>
          </a:xfrm>
          <a:prstGeom prst="wedgeRectCallout">
            <a:avLst>
              <a:gd name="adj1" fmla="val -60466"/>
              <a:gd name="adj2" fmla="val -26667"/>
            </a:avLst>
          </a:prstGeom>
          <a:solidFill>
            <a:schemeClr val="accent2">
              <a:alpha val="83136"/>
            </a:schemeClr>
          </a:solidFill>
          <a:ln w="9525">
            <a:noFill/>
            <a:miter lim="800000"/>
            <a:headEnd/>
            <a:tailEnd/>
          </a:ln>
        </p:spPr>
        <p:txBody>
          <a:bodyPr lIns="91440" tIns="91440" rIns="91440" bIns="91440" anchor="ctr" anchorCtr="0"/>
          <a:lstStyle/>
          <a:p>
            <a:pPr algn="ctr" fontAlgn="base">
              <a:spcBef>
                <a:spcPct val="0"/>
              </a:spcBef>
              <a:spcAft>
                <a:spcPct val="0"/>
              </a:spcAft>
            </a:pPr>
            <a:r>
              <a:rPr lang="en-US" b="1" dirty="0">
                <a:solidFill>
                  <a:schemeClr val="bg1"/>
                </a:solidFill>
                <a:latin typeface="Helvetica Neue"/>
                <a:cs typeface="Arial" charset="0"/>
              </a:rPr>
              <a:t>2001: -1.2%</a:t>
            </a:r>
            <a:endParaRPr lang="en-US" sz="1700" dirty="0">
              <a:solidFill>
                <a:schemeClr val="bg1"/>
              </a:solidFill>
              <a:latin typeface="Helvetica Neue"/>
              <a:cs typeface="Arial" charset="0"/>
            </a:endParaRPr>
          </a:p>
        </p:txBody>
      </p:sp>
      <p:sp>
        <p:nvSpPr>
          <p:cNvPr id="5547029" name="AutoShape 21"/>
          <p:cNvSpPr>
            <a:spLocks noChangeArrowheads="1"/>
          </p:cNvSpPr>
          <p:nvPr/>
        </p:nvSpPr>
        <p:spPr bwMode="auto">
          <a:xfrm rot="511939">
            <a:off x="2416748" y="2980287"/>
            <a:ext cx="2565115" cy="822960"/>
          </a:xfrm>
          <a:prstGeom prst="rightArrow">
            <a:avLst>
              <a:gd name="adj1" fmla="val 50000"/>
              <a:gd name="adj2" fmla="val 93113"/>
            </a:avLst>
          </a:prstGeom>
          <a:solidFill>
            <a:schemeClr val="tx2"/>
          </a:solidFill>
          <a:ln w="9525">
            <a:noFill/>
            <a:miter lim="800000"/>
            <a:headEnd/>
            <a:tailEnd/>
          </a:ln>
        </p:spPr>
        <p:txBody>
          <a:bodyPr wrap="square" lIns="131529" tIns="65765" rIns="131529" bIns="65765" anchor="ctr">
            <a:spAutoFit/>
          </a:bodyPr>
          <a:lstStyle/>
          <a:p>
            <a:pPr algn="ctr" fontAlgn="base">
              <a:spcBef>
                <a:spcPct val="0"/>
              </a:spcBef>
              <a:spcAft>
                <a:spcPct val="0"/>
              </a:spcAft>
            </a:pPr>
            <a:r>
              <a:rPr lang="en-US" sz="2000" b="1" dirty="0">
                <a:solidFill>
                  <a:srgbClr val="FFFFFF"/>
                </a:solidFill>
                <a:latin typeface="Helvetica Neue"/>
                <a:cs typeface="Arial" charset="0"/>
              </a:rPr>
              <a:t>10 Years</a:t>
            </a:r>
          </a:p>
        </p:txBody>
      </p:sp>
      <p:sp>
        <p:nvSpPr>
          <p:cNvPr id="5547030" name="AutoShape 22"/>
          <p:cNvSpPr>
            <a:spLocks noChangeArrowheads="1"/>
          </p:cNvSpPr>
          <p:nvPr/>
        </p:nvSpPr>
        <p:spPr bwMode="auto">
          <a:xfrm rot="597888">
            <a:off x="5872009" y="3393428"/>
            <a:ext cx="2739181" cy="822960"/>
          </a:xfrm>
          <a:prstGeom prst="rightArrow">
            <a:avLst>
              <a:gd name="adj1" fmla="val 50000"/>
              <a:gd name="adj2" fmla="val 92991"/>
            </a:avLst>
          </a:prstGeom>
          <a:solidFill>
            <a:schemeClr val="tx2"/>
          </a:solidFill>
          <a:ln w="9525">
            <a:noFill/>
            <a:miter lim="800000"/>
            <a:headEnd/>
            <a:tailEnd/>
          </a:ln>
        </p:spPr>
        <p:txBody>
          <a:bodyPr wrap="square" lIns="131529" tIns="65765" rIns="131529" bIns="65765" anchor="ctr">
            <a:spAutoFit/>
          </a:bodyPr>
          <a:lstStyle/>
          <a:p>
            <a:pPr algn="ctr" fontAlgn="base">
              <a:spcBef>
                <a:spcPct val="0"/>
              </a:spcBef>
              <a:spcAft>
                <a:spcPct val="0"/>
              </a:spcAft>
            </a:pPr>
            <a:r>
              <a:rPr lang="en-US" sz="2000" b="1" dirty="0">
                <a:solidFill>
                  <a:srgbClr val="FFFFFF"/>
                </a:solidFill>
                <a:latin typeface="Helvetica Neue"/>
                <a:cs typeface="Arial" charset="0"/>
              </a:rPr>
              <a:t>10 Years</a:t>
            </a:r>
          </a:p>
        </p:txBody>
      </p:sp>
      <p:sp>
        <p:nvSpPr>
          <p:cNvPr id="5547031" name="AutoShape 23"/>
          <p:cNvSpPr>
            <a:spLocks noChangeArrowheads="1"/>
          </p:cNvSpPr>
          <p:nvPr/>
        </p:nvSpPr>
        <p:spPr bwMode="auto">
          <a:xfrm>
            <a:off x="9296000" y="3624162"/>
            <a:ext cx="2318517" cy="822960"/>
          </a:xfrm>
          <a:prstGeom prst="rightArrow">
            <a:avLst>
              <a:gd name="adj1" fmla="val 50000"/>
              <a:gd name="adj2" fmla="val 83048"/>
            </a:avLst>
          </a:prstGeom>
          <a:solidFill>
            <a:schemeClr val="tx2"/>
          </a:solidFill>
          <a:ln w="9525">
            <a:noFill/>
            <a:miter lim="800000"/>
            <a:headEnd/>
            <a:tailEnd/>
          </a:ln>
        </p:spPr>
        <p:txBody>
          <a:bodyPr wrap="square" lIns="131529" tIns="65765" rIns="131529" bIns="65765" anchor="ctr">
            <a:spAutoFit/>
          </a:bodyPr>
          <a:lstStyle/>
          <a:p>
            <a:pPr algn="ctr" fontAlgn="base">
              <a:spcBef>
                <a:spcPct val="0"/>
              </a:spcBef>
              <a:spcAft>
                <a:spcPct val="0"/>
              </a:spcAft>
            </a:pPr>
            <a:r>
              <a:rPr lang="en-US" sz="2000" b="1" dirty="0">
                <a:solidFill>
                  <a:srgbClr val="FFFFFF"/>
                </a:solidFill>
                <a:latin typeface="Helvetica Neue"/>
                <a:cs typeface="Arial" charset="0"/>
              </a:rPr>
              <a:t>9 Years</a:t>
            </a:r>
          </a:p>
        </p:txBody>
      </p:sp>
      <p:sp>
        <p:nvSpPr>
          <p:cNvPr id="3097" name="Text Box 17"/>
          <p:cNvSpPr txBox="1">
            <a:spLocks noChangeArrowheads="1"/>
          </p:cNvSpPr>
          <p:nvPr/>
        </p:nvSpPr>
        <p:spPr bwMode="auto">
          <a:xfrm>
            <a:off x="8956042" y="1566734"/>
            <a:ext cx="5207000" cy="775151"/>
          </a:xfrm>
          <a:prstGeom prst="rect">
            <a:avLst/>
          </a:prstGeom>
          <a:solidFill>
            <a:srgbClr val="DCD844"/>
          </a:solidFill>
          <a:ln w="12700" algn="ctr">
            <a:noFill/>
            <a:miter lim="800000"/>
            <a:headEnd/>
            <a:tailEnd/>
          </a:ln>
        </p:spPr>
        <p:txBody>
          <a:bodyPr wrap="square" lIns="137160" tIns="91440" rIns="137160" bIns="91440" anchor="ctr">
            <a:noAutofit/>
          </a:bodyPr>
          <a:lstStyle>
            <a:defPPr>
              <a:defRPr lang="en-US"/>
            </a:defPPr>
            <a:lvl1pPr algn="ctr" eaLnBrk="0" hangingPunct="0">
              <a:lnSpc>
                <a:spcPct val="95000"/>
              </a:lnSpc>
              <a:spcBef>
                <a:spcPts val="1800"/>
              </a:spcBef>
              <a:buClr>
                <a:srgbClr val="FFFFFF"/>
              </a:buClr>
              <a:defRPr sz="2200" b="1">
                <a:solidFill>
                  <a:srgbClr val="404040"/>
                </a:solidFill>
                <a:latin typeface="Helvetica Neue"/>
              </a:defRPr>
            </a:lvl1pPr>
          </a:lstStyle>
          <a:p>
            <a:r>
              <a:rPr lang="en-US" sz="2400"/>
              <a:t>History suggests next ROE peak will be in 2016-2017</a:t>
            </a:r>
          </a:p>
        </p:txBody>
      </p:sp>
      <p:sp>
        <p:nvSpPr>
          <p:cNvPr id="28" name="AutoShape 6"/>
          <p:cNvSpPr>
            <a:spLocks noChangeArrowheads="1"/>
          </p:cNvSpPr>
          <p:nvPr/>
        </p:nvSpPr>
        <p:spPr bwMode="auto">
          <a:xfrm>
            <a:off x="1412138" y="5694314"/>
            <a:ext cx="2194560" cy="457200"/>
          </a:xfrm>
          <a:prstGeom prst="wedgeRectCallout">
            <a:avLst>
              <a:gd name="adj1" fmla="val -47943"/>
              <a:gd name="adj2" fmla="val -121667"/>
            </a:avLst>
          </a:prstGeom>
          <a:solidFill>
            <a:schemeClr val="accent2">
              <a:alpha val="83136"/>
            </a:schemeClr>
          </a:solidFill>
          <a:ln w="9525">
            <a:noFill/>
            <a:miter lim="800000"/>
            <a:headEnd/>
            <a:tailEnd/>
          </a:ln>
        </p:spPr>
        <p:txBody>
          <a:bodyPr lIns="91440" tIns="91440" rIns="91440" bIns="91440" anchor="ctr" anchorCtr="0"/>
          <a:lstStyle/>
          <a:p>
            <a:pPr algn="ctr" fontAlgn="base">
              <a:spcBef>
                <a:spcPct val="0"/>
              </a:spcBef>
              <a:spcAft>
                <a:spcPct val="0"/>
              </a:spcAft>
            </a:pPr>
            <a:r>
              <a:rPr lang="en-US" b="1" dirty="0">
                <a:solidFill>
                  <a:schemeClr val="bg1"/>
                </a:solidFill>
                <a:latin typeface="Helvetica Neue"/>
                <a:cs typeface="Arial" charset="0"/>
              </a:rPr>
              <a:t>1975: 2.4%</a:t>
            </a:r>
            <a:endParaRPr lang="en-US" sz="1700" dirty="0">
              <a:solidFill>
                <a:schemeClr val="bg1"/>
              </a:solidFill>
              <a:latin typeface="Helvetica Neue"/>
              <a:cs typeface="Arial" charset="0"/>
            </a:endParaRPr>
          </a:p>
        </p:txBody>
      </p:sp>
      <p:sp>
        <p:nvSpPr>
          <p:cNvPr id="29" name="AutoShape 8"/>
          <p:cNvSpPr>
            <a:spLocks noChangeArrowheads="1"/>
          </p:cNvSpPr>
          <p:nvPr/>
        </p:nvSpPr>
        <p:spPr bwMode="blackWhite">
          <a:xfrm>
            <a:off x="12938019" y="3388968"/>
            <a:ext cx="1393028" cy="861774"/>
          </a:xfrm>
          <a:prstGeom prst="wedgeRectCallout">
            <a:avLst>
              <a:gd name="adj1" fmla="val 29140"/>
              <a:gd name="adj2" fmla="val 81451"/>
            </a:avLst>
          </a:prstGeom>
          <a:solidFill>
            <a:schemeClr val="accent3"/>
          </a:solidFill>
          <a:ln w="28575" algn="ctr">
            <a:noFill/>
            <a:miter lim="800000"/>
            <a:headEnd/>
            <a:tailEnd/>
          </a:ln>
          <a:effectLst/>
        </p:spPr>
        <p:txBody>
          <a:bodyPr wrap="square" lIns="137160" tIns="91440" rIns="137160" bIns="91440" anchor="ctr">
            <a:spAutoFit/>
          </a:bodyPr>
          <a:lstStyle/>
          <a:p>
            <a:pPr algn="ctr" eaLnBrk="0" hangingPunct="0">
              <a:buClr>
                <a:schemeClr val="bg1"/>
              </a:buClr>
              <a:buFont typeface="Wingdings" pitchFamily="2" charset="2"/>
              <a:buNone/>
            </a:pPr>
            <a:r>
              <a:rPr lang="en-US" sz="2200" b="1" dirty="0" smtClean="0">
                <a:solidFill>
                  <a:srgbClr val="000000"/>
                </a:solidFill>
                <a:latin typeface="Helvetica Neue"/>
              </a:rPr>
              <a:t>2012:</a:t>
            </a:r>
          </a:p>
          <a:p>
            <a:pPr algn="ctr" eaLnBrk="0" hangingPunct="0">
              <a:buClr>
                <a:schemeClr val="bg1"/>
              </a:buClr>
              <a:buFont typeface="Wingdings" pitchFamily="2" charset="2"/>
              <a:buNone/>
            </a:pPr>
            <a:r>
              <a:rPr lang="en-US" sz="2200" b="1" dirty="0" smtClean="0">
                <a:solidFill>
                  <a:srgbClr val="000000"/>
                </a:solidFill>
                <a:latin typeface="Helvetica Neue"/>
              </a:rPr>
              <a:t>5.9</a:t>
            </a:r>
            <a:r>
              <a:rPr lang="en-US" sz="2200" b="1" dirty="0">
                <a:solidFill>
                  <a:srgbClr val="000000"/>
                </a:solidFill>
                <a:latin typeface="Helvetica Neue"/>
              </a:rPr>
              <a:t>%</a:t>
            </a:r>
          </a:p>
        </p:txBody>
      </p:sp>
      <p:sp>
        <p:nvSpPr>
          <p:cNvPr id="30" name="Oval 10"/>
          <p:cNvSpPr>
            <a:spLocks noChangeArrowheads="1"/>
          </p:cNvSpPr>
          <p:nvPr/>
        </p:nvSpPr>
        <p:spPr bwMode="auto">
          <a:xfrm>
            <a:off x="13881734" y="4594644"/>
            <a:ext cx="485141" cy="731520"/>
          </a:xfrm>
          <a:prstGeom prst="ellipse">
            <a:avLst/>
          </a:prstGeom>
          <a:noFill/>
          <a:ln w="38100">
            <a:solidFill>
              <a:schemeClr val="accent3"/>
            </a:solidFill>
            <a:round/>
            <a:headEnd/>
            <a:tailEnd/>
          </a:ln>
        </p:spPr>
        <p:txBody>
          <a:bodyPr wrap="none" lIns="131529" tIns="65765" rIns="131529" bIns="65765" anchor="ctr"/>
          <a:lstStyle/>
          <a:p>
            <a:pPr fontAlgn="base">
              <a:spcBef>
                <a:spcPct val="0"/>
              </a:spcBef>
              <a:spcAft>
                <a:spcPct val="0"/>
              </a:spcAft>
            </a:pPr>
            <a:endParaRPr lang="en-US">
              <a:solidFill>
                <a:srgbClr val="000000"/>
              </a:solidFill>
              <a:latin typeface="Arial" charset="0"/>
              <a:cs typeface="Arial" charset="0"/>
            </a:endParaRPr>
          </a:p>
        </p:txBody>
      </p:sp>
      <p:sp>
        <p:nvSpPr>
          <p:cNvPr id="31" name="TextBox 30"/>
          <p:cNvSpPr txBox="1"/>
          <p:nvPr/>
        </p:nvSpPr>
        <p:spPr>
          <a:xfrm>
            <a:off x="494464" y="6818410"/>
            <a:ext cx="14143641" cy="461665"/>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defRPr/>
            </a:pPr>
            <a:r>
              <a:rPr lang="en-US" sz="1200" dirty="0">
                <a:solidFill>
                  <a:srgbClr val="404040"/>
                </a:solidFill>
                <a:latin typeface="Helvetica Neue"/>
              </a:rPr>
              <a:t>*Profitability = </a:t>
            </a:r>
            <a:r>
              <a:rPr lang="en-US" sz="1200" dirty="0" smtClean="0">
                <a:solidFill>
                  <a:srgbClr val="404040"/>
                </a:solidFill>
                <a:latin typeface="Helvetica Neue"/>
              </a:rPr>
              <a:t>P/C </a:t>
            </a:r>
            <a:r>
              <a:rPr lang="en-US" sz="1200" dirty="0">
                <a:solidFill>
                  <a:srgbClr val="404040"/>
                </a:solidFill>
                <a:latin typeface="Helvetica Neue"/>
              </a:rPr>
              <a:t>insurer ROEs. 2011 figure is an estimate based on ROAS data. </a:t>
            </a:r>
            <a:r>
              <a:rPr lang="en-US" sz="1200" dirty="0" smtClean="0">
                <a:solidFill>
                  <a:srgbClr val="404040"/>
                </a:solidFill>
                <a:latin typeface="Helvetica Neue"/>
              </a:rPr>
              <a:t>Note</a:t>
            </a:r>
            <a:r>
              <a:rPr lang="en-US" sz="1200" dirty="0">
                <a:solidFill>
                  <a:srgbClr val="404040"/>
                </a:solidFill>
                <a:latin typeface="Helvetica Neue"/>
              </a:rPr>
              <a:t>: </a:t>
            </a:r>
            <a:r>
              <a:rPr lang="en-US" sz="1200" dirty="0" smtClean="0">
                <a:solidFill>
                  <a:srgbClr val="404040"/>
                </a:solidFill>
                <a:latin typeface="Helvetica Neue"/>
              </a:rPr>
              <a:t>Data </a:t>
            </a:r>
            <a:r>
              <a:rPr lang="en-US" sz="1200" dirty="0">
                <a:solidFill>
                  <a:srgbClr val="404040"/>
                </a:solidFill>
                <a:latin typeface="Helvetica Neue"/>
              </a:rPr>
              <a:t>for 2008-2012 exclude mortgage and financial guaranty insurers.</a:t>
            </a:r>
          </a:p>
          <a:p>
            <a:pPr fontAlgn="base">
              <a:lnSpc>
                <a:spcPct val="85000"/>
              </a:lnSpc>
              <a:spcBef>
                <a:spcPct val="25000"/>
              </a:spcBef>
              <a:spcAft>
                <a:spcPct val="0"/>
              </a:spcAft>
              <a:buClr>
                <a:schemeClr val="accent2"/>
              </a:buClr>
              <a:defRPr/>
            </a:pPr>
            <a:r>
              <a:rPr lang="en-US" sz="1200" dirty="0">
                <a:solidFill>
                  <a:srgbClr val="404040"/>
                </a:solidFill>
                <a:latin typeface="Helvetica Neue"/>
              </a:rPr>
              <a:t>Source:  Insurance Information Institute; NAIC, ISO, A.M. Best.</a:t>
            </a:r>
          </a:p>
        </p:txBody>
      </p:sp>
      <p:sp>
        <p:nvSpPr>
          <p:cNvPr id="32" name="Rectangle 6"/>
          <p:cNvSpPr>
            <a:spLocks noChangeArrowheads="1"/>
          </p:cNvSpPr>
          <p:nvPr/>
        </p:nvSpPr>
        <p:spPr bwMode="black">
          <a:xfrm>
            <a:off x="588817" y="1630059"/>
            <a:ext cx="7857931" cy="332399"/>
          </a:xfrm>
          <a:prstGeom prst="rect">
            <a:avLst/>
          </a:prstGeom>
          <a:noFill/>
          <a:ln w="9525" algn="ctr">
            <a:noFill/>
            <a:miter lim="800000"/>
            <a:headEnd/>
            <a:tailEnd/>
          </a:ln>
        </p:spPr>
        <p:txBody>
          <a:bodyPr wrap="square" lIns="0" tIns="0" rIns="0" bIns="0">
            <a:spAutoFit/>
          </a:bodyPr>
          <a:lstStyle/>
          <a:p>
            <a:pPr defTabSz="163278" eaLnBrk="0" fontAlgn="base" hangingPunct="0">
              <a:lnSpc>
                <a:spcPct val="90000"/>
              </a:lnSpc>
              <a:spcBef>
                <a:spcPct val="20000"/>
              </a:spcBef>
              <a:spcAft>
                <a:spcPct val="0"/>
              </a:spcAft>
            </a:pPr>
            <a:r>
              <a:rPr lang="en-US" sz="2400" b="1" dirty="0" smtClean="0">
                <a:solidFill>
                  <a:srgbClr val="404040"/>
                </a:solidFill>
                <a:latin typeface="Helvetica Neue"/>
              </a:rPr>
              <a:t>ROE</a:t>
            </a:r>
            <a:endParaRPr lang="en-US" sz="2400" b="1" dirty="0">
              <a:solidFill>
                <a:srgbClr val="404040"/>
              </a:solidFill>
              <a:latin typeface="Helvetica Neue"/>
            </a:endParaRPr>
          </a:p>
        </p:txBody>
      </p:sp>
    </p:spTree>
    <p:extLst>
      <p:ext uri="{BB962C8B-B14F-4D97-AF65-F5344CB8AC3E}">
        <p14:creationId xmlns="" xmlns:p14="http://schemas.microsoft.com/office/powerpoint/2010/main" val="1279437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0"/>
                                  </p:stCondLst>
                                  <p:childTnLst>
                                    <p:set>
                                      <p:cBhvr>
                                        <p:cTn id="6" dur="1" fill="hold">
                                          <p:stCondLst>
                                            <p:cond delay="0"/>
                                          </p:stCondLst>
                                        </p:cTn>
                                        <p:tgtEl>
                                          <p:spTgt spid="5547013"/>
                                        </p:tgtEl>
                                        <p:attrNameLst>
                                          <p:attrName>style.visibility</p:attrName>
                                        </p:attrNameLst>
                                      </p:cBhvr>
                                      <p:to>
                                        <p:strVal val="visible"/>
                                      </p:to>
                                    </p:set>
                                    <p:anim calcmode="lin" valueType="num">
                                      <p:cBhvr>
                                        <p:cTn id="7" dur="500" fill="hold"/>
                                        <p:tgtEl>
                                          <p:spTgt spid="5547013"/>
                                        </p:tgtEl>
                                        <p:attrNameLst>
                                          <p:attrName>ppt_x</p:attrName>
                                        </p:attrNameLst>
                                      </p:cBhvr>
                                      <p:tavLst>
                                        <p:tav tm="0">
                                          <p:val>
                                            <p:strVal val="#ppt_x"/>
                                          </p:val>
                                        </p:tav>
                                        <p:tav tm="100000">
                                          <p:val>
                                            <p:strVal val="#ppt_x"/>
                                          </p:val>
                                        </p:tav>
                                      </p:tavLst>
                                    </p:anim>
                                    <p:anim calcmode="lin" valueType="num">
                                      <p:cBhvr>
                                        <p:cTn id="8" dur="500" fill="hold"/>
                                        <p:tgtEl>
                                          <p:spTgt spid="5547013"/>
                                        </p:tgtEl>
                                        <p:attrNameLst>
                                          <p:attrName>ppt_y</p:attrName>
                                        </p:attrNameLst>
                                      </p:cBhvr>
                                      <p:tavLst>
                                        <p:tav tm="0">
                                          <p:val>
                                            <p:strVal val="#ppt_y+#ppt_h/2"/>
                                          </p:val>
                                        </p:tav>
                                        <p:tav tm="100000">
                                          <p:val>
                                            <p:strVal val="#ppt_y"/>
                                          </p:val>
                                        </p:tav>
                                      </p:tavLst>
                                    </p:anim>
                                    <p:anim calcmode="lin" valueType="num">
                                      <p:cBhvr>
                                        <p:cTn id="9" dur="500" fill="hold"/>
                                        <p:tgtEl>
                                          <p:spTgt spid="5547013"/>
                                        </p:tgtEl>
                                        <p:attrNameLst>
                                          <p:attrName>ppt_w</p:attrName>
                                        </p:attrNameLst>
                                      </p:cBhvr>
                                      <p:tavLst>
                                        <p:tav tm="0">
                                          <p:val>
                                            <p:strVal val="#ppt_w"/>
                                          </p:val>
                                        </p:tav>
                                        <p:tav tm="100000">
                                          <p:val>
                                            <p:strVal val="#ppt_w"/>
                                          </p:val>
                                        </p:tav>
                                      </p:tavLst>
                                    </p:anim>
                                    <p:anim calcmode="lin" valueType="num">
                                      <p:cBhvr>
                                        <p:cTn id="10" dur="500" fill="hold"/>
                                        <p:tgtEl>
                                          <p:spTgt spid="5547013"/>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2" presetClass="entr" presetSubtype="8" fill="hold" grpId="0" nodeType="afterEffect">
                                  <p:stCondLst>
                                    <p:cond delay="0"/>
                                  </p:stCondLst>
                                  <p:childTnLst>
                                    <p:set>
                                      <p:cBhvr>
                                        <p:cTn id="13" dur="1" fill="hold">
                                          <p:stCondLst>
                                            <p:cond delay="0"/>
                                          </p:stCondLst>
                                        </p:cTn>
                                        <p:tgtEl>
                                          <p:spTgt spid="5547015"/>
                                        </p:tgtEl>
                                        <p:attrNameLst>
                                          <p:attrName>style.visibility</p:attrName>
                                        </p:attrNameLst>
                                      </p:cBhvr>
                                      <p:to>
                                        <p:strVal val="visible"/>
                                      </p:to>
                                    </p:set>
                                    <p:anim calcmode="lin" valueType="num">
                                      <p:cBhvr additive="base">
                                        <p:cTn id="14" dur="500" fill="hold"/>
                                        <p:tgtEl>
                                          <p:spTgt spid="5547015"/>
                                        </p:tgtEl>
                                        <p:attrNameLst>
                                          <p:attrName>ppt_x</p:attrName>
                                        </p:attrNameLst>
                                      </p:cBhvr>
                                      <p:tavLst>
                                        <p:tav tm="0">
                                          <p:val>
                                            <p:strVal val="0-#ppt_w/2"/>
                                          </p:val>
                                        </p:tav>
                                        <p:tav tm="100000">
                                          <p:val>
                                            <p:strVal val="#ppt_x"/>
                                          </p:val>
                                        </p:tav>
                                      </p:tavLst>
                                    </p:anim>
                                    <p:anim calcmode="lin" valueType="num">
                                      <p:cBhvr additive="base">
                                        <p:cTn id="15" dur="500" fill="hold"/>
                                        <p:tgtEl>
                                          <p:spTgt spid="5547015"/>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17" presetClass="entr" presetSubtype="4" fill="hold" grpId="0" nodeType="afterEffect">
                                  <p:stCondLst>
                                    <p:cond delay="0"/>
                                  </p:stCondLst>
                                  <p:childTnLst>
                                    <p:set>
                                      <p:cBhvr>
                                        <p:cTn id="18" dur="1" fill="hold">
                                          <p:stCondLst>
                                            <p:cond delay="0"/>
                                          </p:stCondLst>
                                        </p:cTn>
                                        <p:tgtEl>
                                          <p:spTgt spid="5547016"/>
                                        </p:tgtEl>
                                        <p:attrNameLst>
                                          <p:attrName>style.visibility</p:attrName>
                                        </p:attrNameLst>
                                      </p:cBhvr>
                                      <p:to>
                                        <p:strVal val="visible"/>
                                      </p:to>
                                    </p:set>
                                    <p:anim calcmode="lin" valueType="num">
                                      <p:cBhvr>
                                        <p:cTn id="19" dur="500" fill="hold"/>
                                        <p:tgtEl>
                                          <p:spTgt spid="5547016"/>
                                        </p:tgtEl>
                                        <p:attrNameLst>
                                          <p:attrName>ppt_x</p:attrName>
                                        </p:attrNameLst>
                                      </p:cBhvr>
                                      <p:tavLst>
                                        <p:tav tm="0">
                                          <p:val>
                                            <p:strVal val="#ppt_x"/>
                                          </p:val>
                                        </p:tav>
                                        <p:tav tm="100000">
                                          <p:val>
                                            <p:strVal val="#ppt_x"/>
                                          </p:val>
                                        </p:tav>
                                      </p:tavLst>
                                    </p:anim>
                                    <p:anim calcmode="lin" valueType="num">
                                      <p:cBhvr>
                                        <p:cTn id="20" dur="500" fill="hold"/>
                                        <p:tgtEl>
                                          <p:spTgt spid="5547016"/>
                                        </p:tgtEl>
                                        <p:attrNameLst>
                                          <p:attrName>ppt_y</p:attrName>
                                        </p:attrNameLst>
                                      </p:cBhvr>
                                      <p:tavLst>
                                        <p:tav tm="0">
                                          <p:val>
                                            <p:strVal val="#ppt_y+#ppt_h/2"/>
                                          </p:val>
                                        </p:tav>
                                        <p:tav tm="100000">
                                          <p:val>
                                            <p:strVal val="#ppt_y"/>
                                          </p:val>
                                        </p:tav>
                                      </p:tavLst>
                                    </p:anim>
                                    <p:anim calcmode="lin" valueType="num">
                                      <p:cBhvr>
                                        <p:cTn id="21" dur="500" fill="hold"/>
                                        <p:tgtEl>
                                          <p:spTgt spid="5547016"/>
                                        </p:tgtEl>
                                        <p:attrNameLst>
                                          <p:attrName>ppt_w</p:attrName>
                                        </p:attrNameLst>
                                      </p:cBhvr>
                                      <p:tavLst>
                                        <p:tav tm="0">
                                          <p:val>
                                            <p:strVal val="#ppt_w"/>
                                          </p:val>
                                        </p:tav>
                                        <p:tav tm="100000">
                                          <p:val>
                                            <p:strVal val="#ppt_w"/>
                                          </p:val>
                                        </p:tav>
                                      </p:tavLst>
                                    </p:anim>
                                    <p:anim calcmode="lin" valueType="num">
                                      <p:cBhvr>
                                        <p:cTn id="22" dur="500" fill="hold"/>
                                        <p:tgtEl>
                                          <p:spTgt spid="5547016"/>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5547019"/>
                                        </p:tgtEl>
                                        <p:attrNameLst>
                                          <p:attrName>style.visibility</p:attrName>
                                        </p:attrNameLst>
                                      </p:cBhvr>
                                      <p:to>
                                        <p:strVal val="visible"/>
                                      </p:to>
                                    </p:set>
                                    <p:anim calcmode="lin" valueType="num">
                                      <p:cBhvr additive="base">
                                        <p:cTn id="26" dur="500" fill="hold"/>
                                        <p:tgtEl>
                                          <p:spTgt spid="5547019"/>
                                        </p:tgtEl>
                                        <p:attrNameLst>
                                          <p:attrName>ppt_x</p:attrName>
                                        </p:attrNameLst>
                                      </p:cBhvr>
                                      <p:tavLst>
                                        <p:tav tm="0">
                                          <p:val>
                                            <p:strVal val="0-#ppt_w/2"/>
                                          </p:val>
                                        </p:tav>
                                        <p:tav tm="100000">
                                          <p:val>
                                            <p:strVal val="#ppt_x"/>
                                          </p:val>
                                        </p:tav>
                                      </p:tavLst>
                                    </p:anim>
                                    <p:anim calcmode="lin" valueType="num">
                                      <p:cBhvr additive="base">
                                        <p:cTn id="27" dur="500" fill="hold"/>
                                        <p:tgtEl>
                                          <p:spTgt spid="554701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17" presetClass="entr" presetSubtype="4" fill="hold" grpId="0" nodeType="afterEffect">
                                  <p:stCondLst>
                                    <p:cond delay="0"/>
                                  </p:stCondLst>
                                  <p:childTnLst>
                                    <p:set>
                                      <p:cBhvr>
                                        <p:cTn id="30" dur="1" fill="hold">
                                          <p:stCondLst>
                                            <p:cond delay="0"/>
                                          </p:stCondLst>
                                        </p:cTn>
                                        <p:tgtEl>
                                          <p:spTgt spid="5547017"/>
                                        </p:tgtEl>
                                        <p:attrNameLst>
                                          <p:attrName>style.visibility</p:attrName>
                                        </p:attrNameLst>
                                      </p:cBhvr>
                                      <p:to>
                                        <p:strVal val="visible"/>
                                      </p:to>
                                    </p:set>
                                    <p:anim calcmode="lin" valueType="num">
                                      <p:cBhvr>
                                        <p:cTn id="31" dur="500" fill="hold"/>
                                        <p:tgtEl>
                                          <p:spTgt spid="5547017"/>
                                        </p:tgtEl>
                                        <p:attrNameLst>
                                          <p:attrName>ppt_x</p:attrName>
                                        </p:attrNameLst>
                                      </p:cBhvr>
                                      <p:tavLst>
                                        <p:tav tm="0">
                                          <p:val>
                                            <p:strVal val="#ppt_x"/>
                                          </p:val>
                                        </p:tav>
                                        <p:tav tm="100000">
                                          <p:val>
                                            <p:strVal val="#ppt_x"/>
                                          </p:val>
                                        </p:tav>
                                      </p:tavLst>
                                    </p:anim>
                                    <p:anim calcmode="lin" valueType="num">
                                      <p:cBhvr>
                                        <p:cTn id="32" dur="500" fill="hold"/>
                                        <p:tgtEl>
                                          <p:spTgt spid="5547017"/>
                                        </p:tgtEl>
                                        <p:attrNameLst>
                                          <p:attrName>ppt_y</p:attrName>
                                        </p:attrNameLst>
                                      </p:cBhvr>
                                      <p:tavLst>
                                        <p:tav tm="0">
                                          <p:val>
                                            <p:strVal val="#ppt_y+#ppt_h/2"/>
                                          </p:val>
                                        </p:tav>
                                        <p:tav tm="100000">
                                          <p:val>
                                            <p:strVal val="#ppt_y"/>
                                          </p:val>
                                        </p:tav>
                                      </p:tavLst>
                                    </p:anim>
                                    <p:anim calcmode="lin" valueType="num">
                                      <p:cBhvr>
                                        <p:cTn id="33" dur="500" fill="hold"/>
                                        <p:tgtEl>
                                          <p:spTgt spid="5547017"/>
                                        </p:tgtEl>
                                        <p:attrNameLst>
                                          <p:attrName>ppt_w</p:attrName>
                                        </p:attrNameLst>
                                      </p:cBhvr>
                                      <p:tavLst>
                                        <p:tav tm="0">
                                          <p:val>
                                            <p:strVal val="#ppt_w"/>
                                          </p:val>
                                        </p:tav>
                                        <p:tav tm="100000">
                                          <p:val>
                                            <p:strVal val="#ppt_w"/>
                                          </p:val>
                                        </p:tav>
                                      </p:tavLst>
                                    </p:anim>
                                    <p:anim calcmode="lin" valueType="num">
                                      <p:cBhvr>
                                        <p:cTn id="34" dur="500" fill="hold"/>
                                        <p:tgtEl>
                                          <p:spTgt spid="5547017"/>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5547020"/>
                                        </p:tgtEl>
                                        <p:attrNameLst>
                                          <p:attrName>style.visibility</p:attrName>
                                        </p:attrNameLst>
                                      </p:cBhvr>
                                      <p:to>
                                        <p:strVal val="visible"/>
                                      </p:to>
                                    </p:set>
                                    <p:anim calcmode="lin" valueType="num">
                                      <p:cBhvr additive="base">
                                        <p:cTn id="38" dur="500" fill="hold"/>
                                        <p:tgtEl>
                                          <p:spTgt spid="5547020"/>
                                        </p:tgtEl>
                                        <p:attrNameLst>
                                          <p:attrName>ppt_x</p:attrName>
                                        </p:attrNameLst>
                                      </p:cBhvr>
                                      <p:tavLst>
                                        <p:tav tm="0">
                                          <p:val>
                                            <p:strVal val="0-#ppt_w/2"/>
                                          </p:val>
                                        </p:tav>
                                        <p:tav tm="100000">
                                          <p:val>
                                            <p:strVal val="#ppt_x"/>
                                          </p:val>
                                        </p:tav>
                                      </p:tavLst>
                                    </p:anim>
                                    <p:anim calcmode="lin" valueType="num">
                                      <p:cBhvr additive="base">
                                        <p:cTn id="39" dur="500" fill="hold"/>
                                        <p:tgtEl>
                                          <p:spTgt spid="5547020"/>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17" presetClass="entr" presetSubtype="4" fill="hold" grpId="0" nodeType="afterEffect">
                                  <p:stCondLst>
                                    <p:cond delay="0"/>
                                  </p:stCondLst>
                                  <p:childTnLst>
                                    <p:set>
                                      <p:cBhvr>
                                        <p:cTn id="42" dur="1" fill="hold">
                                          <p:stCondLst>
                                            <p:cond delay="0"/>
                                          </p:stCondLst>
                                        </p:cTn>
                                        <p:tgtEl>
                                          <p:spTgt spid="5547018"/>
                                        </p:tgtEl>
                                        <p:attrNameLst>
                                          <p:attrName>style.visibility</p:attrName>
                                        </p:attrNameLst>
                                      </p:cBhvr>
                                      <p:to>
                                        <p:strVal val="visible"/>
                                      </p:to>
                                    </p:set>
                                    <p:anim calcmode="lin" valueType="num">
                                      <p:cBhvr>
                                        <p:cTn id="43" dur="500" fill="hold"/>
                                        <p:tgtEl>
                                          <p:spTgt spid="5547018"/>
                                        </p:tgtEl>
                                        <p:attrNameLst>
                                          <p:attrName>ppt_x</p:attrName>
                                        </p:attrNameLst>
                                      </p:cBhvr>
                                      <p:tavLst>
                                        <p:tav tm="0">
                                          <p:val>
                                            <p:strVal val="#ppt_x"/>
                                          </p:val>
                                        </p:tav>
                                        <p:tav tm="100000">
                                          <p:val>
                                            <p:strVal val="#ppt_x"/>
                                          </p:val>
                                        </p:tav>
                                      </p:tavLst>
                                    </p:anim>
                                    <p:anim calcmode="lin" valueType="num">
                                      <p:cBhvr>
                                        <p:cTn id="44" dur="500" fill="hold"/>
                                        <p:tgtEl>
                                          <p:spTgt spid="5547018"/>
                                        </p:tgtEl>
                                        <p:attrNameLst>
                                          <p:attrName>ppt_y</p:attrName>
                                        </p:attrNameLst>
                                      </p:cBhvr>
                                      <p:tavLst>
                                        <p:tav tm="0">
                                          <p:val>
                                            <p:strVal val="#ppt_y+#ppt_h/2"/>
                                          </p:val>
                                        </p:tav>
                                        <p:tav tm="100000">
                                          <p:val>
                                            <p:strVal val="#ppt_y"/>
                                          </p:val>
                                        </p:tav>
                                      </p:tavLst>
                                    </p:anim>
                                    <p:anim calcmode="lin" valueType="num">
                                      <p:cBhvr>
                                        <p:cTn id="45" dur="500" fill="hold"/>
                                        <p:tgtEl>
                                          <p:spTgt spid="5547018"/>
                                        </p:tgtEl>
                                        <p:attrNameLst>
                                          <p:attrName>ppt_w</p:attrName>
                                        </p:attrNameLst>
                                      </p:cBhvr>
                                      <p:tavLst>
                                        <p:tav tm="0">
                                          <p:val>
                                            <p:strVal val="#ppt_w"/>
                                          </p:val>
                                        </p:tav>
                                        <p:tav tm="100000">
                                          <p:val>
                                            <p:strVal val="#ppt_w"/>
                                          </p:val>
                                        </p:tav>
                                      </p:tavLst>
                                    </p:anim>
                                    <p:anim calcmode="lin" valueType="num">
                                      <p:cBhvr>
                                        <p:cTn id="46" dur="500" fill="hold"/>
                                        <p:tgtEl>
                                          <p:spTgt spid="5547018"/>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2" presetClass="entr" presetSubtype="8" fill="hold" grpId="0" nodeType="afterEffect">
                                  <p:stCondLst>
                                    <p:cond delay="0"/>
                                  </p:stCondLst>
                                  <p:childTnLst>
                                    <p:set>
                                      <p:cBhvr>
                                        <p:cTn id="49" dur="1" fill="hold">
                                          <p:stCondLst>
                                            <p:cond delay="0"/>
                                          </p:stCondLst>
                                        </p:cTn>
                                        <p:tgtEl>
                                          <p:spTgt spid="5547021"/>
                                        </p:tgtEl>
                                        <p:attrNameLst>
                                          <p:attrName>style.visibility</p:attrName>
                                        </p:attrNameLst>
                                      </p:cBhvr>
                                      <p:to>
                                        <p:strVal val="visible"/>
                                      </p:to>
                                    </p:set>
                                    <p:anim calcmode="lin" valueType="num">
                                      <p:cBhvr additive="base">
                                        <p:cTn id="50" dur="500" fill="hold"/>
                                        <p:tgtEl>
                                          <p:spTgt spid="5547021"/>
                                        </p:tgtEl>
                                        <p:attrNameLst>
                                          <p:attrName>ppt_x</p:attrName>
                                        </p:attrNameLst>
                                      </p:cBhvr>
                                      <p:tavLst>
                                        <p:tav tm="0">
                                          <p:val>
                                            <p:strVal val="0-#ppt_w/2"/>
                                          </p:val>
                                        </p:tav>
                                        <p:tav tm="100000">
                                          <p:val>
                                            <p:strVal val="#ppt_x"/>
                                          </p:val>
                                        </p:tav>
                                      </p:tavLst>
                                    </p:anim>
                                    <p:anim calcmode="lin" valueType="num">
                                      <p:cBhvr additive="base">
                                        <p:cTn id="5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5547022"/>
                                        </p:tgtEl>
                                        <p:attrNameLst>
                                          <p:attrName>style.visibility</p:attrName>
                                        </p:attrNameLst>
                                      </p:cBhvr>
                                      <p:to>
                                        <p:strVal val="visible"/>
                                      </p:to>
                                    </p:set>
                                  </p:childTnLst>
                                </p:cTn>
                              </p:par>
                            </p:childTnLst>
                          </p:cTn>
                        </p:par>
                        <p:par>
                          <p:cTn id="56" fill="hold">
                            <p:stCondLst>
                              <p:cond delay="500"/>
                            </p:stCondLst>
                            <p:childTnLst>
                              <p:par>
                                <p:cTn id="57" presetID="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0-#ppt_w/2"/>
                                          </p:val>
                                        </p:tav>
                                        <p:tav tm="100000">
                                          <p:val>
                                            <p:strVal val="#ppt_x"/>
                                          </p:val>
                                        </p:tav>
                                      </p:tavLst>
                                    </p:anim>
                                    <p:anim calcmode="lin" valueType="num">
                                      <p:cBhvr additive="base">
                                        <p:cTn id="60" dur="500" fill="hold"/>
                                        <p:tgtEl>
                                          <p:spTgt spid="28"/>
                                        </p:tgtEl>
                                        <p:attrNameLst>
                                          <p:attrName>ppt_y</p:attrName>
                                        </p:attrNameLst>
                                      </p:cBhvr>
                                      <p:tavLst>
                                        <p:tav tm="0">
                                          <p:val>
                                            <p:strVal val="#ppt_y"/>
                                          </p:val>
                                        </p:tav>
                                        <p:tav tm="100000">
                                          <p:val>
                                            <p:strVal val="#ppt_y"/>
                                          </p:val>
                                        </p:tav>
                                      </p:tavLst>
                                    </p:anim>
                                  </p:childTnLst>
                                </p:cTn>
                              </p:par>
                            </p:childTnLst>
                          </p:cTn>
                        </p:par>
                        <p:par>
                          <p:cTn id="61" fill="hold">
                            <p:stCondLst>
                              <p:cond delay="1000"/>
                            </p:stCondLst>
                            <p:childTnLst>
                              <p:par>
                                <p:cTn id="62" presetID="1" presetClass="entr" presetSubtype="0" fill="hold" grpId="0" nodeType="afterEffect">
                                  <p:stCondLst>
                                    <p:cond delay="0"/>
                                  </p:stCondLst>
                                  <p:childTnLst>
                                    <p:set>
                                      <p:cBhvr>
                                        <p:cTn id="63" dur="1" fill="hold">
                                          <p:stCondLst>
                                            <p:cond delay="499"/>
                                          </p:stCondLst>
                                        </p:cTn>
                                        <p:tgtEl>
                                          <p:spTgt spid="5547023"/>
                                        </p:tgtEl>
                                        <p:attrNameLst>
                                          <p:attrName>style.visibility</p:attrName>
                                        </p:attrNameLst>
                                      </p:cBhvr>
                                      <p:to>
                                        <p:strVal val="visible"/>
                                      </p:to>
                                    </p:set>
                                  </p:childTnLst>
                                </p:cTn>
                              </p:par>
                            </p:childTnLst>
                          </p:cTn>
                        </p:par>
                        <p:par>
                          <p:cTn id="64" fill="hold">
                            <p:stCondLst>
                              <p:cond delay="1500"/>
                            </p:stCondLst>
                            <p:childTnLst>
                              <p:par>
                                <p:cTn id="65" presetID="2" presetClass="entr" presetSubtype="8" fill="hold" grpId="0" nodeType="afterEffect">
                                  <p:stCondLst>
                                    <p:cond delay="0"/>
                                  </p:stCondLst>
                                  <p:childTnLst>
                                    <p:set>
                                      <p:cBhvr>
                                        <p:cTn id="66" dur="1" fill="hold">
                                          <p:stCondLst>
                                            <p:cond delay="0"/>
                                          </p:stCondLst>
                                        </p:cTn>
                                        <p:tgtEl>
                                          <p:spTgt spid="5547026"/>
                                        </p:tgtEl>
                                        <p:attrNameLst>
                                          <p:attrName>style.visibility</p:attrName>
                                        </p:attrNameLst>
                                      </p:cBhvr>
                                      <p:to>
                                        <p:strVal val="visible"/>
                                      </p:to>
                                    </p:set>
                                    <p:anim calcmode="lin" valueType="num">
                                      <p:cBhvr additive="base">
                                        <p:cTn id="67" dur="500" fill="hold"/>
                                        <p:tgtEl>
                                          <p:spTgt spid="5547026"/>
                                        </p:tgtEl>
                                        <p:attrNameLst>
                                          <p:attrName>ppt_x</p:attrName>
                                        </p:attrNameLst>
                                      </p:cBhvr>
                                      <p:tavLst>
                                        <p:tav tm="0">
                                          <p:val>
                                            <p:strVal val="0-#ppt_w/2"/>
                                          </p:val>
                                        </p:tav>
                                        <p:tav tm="100000">
                                          <p:val>
                                            <p:strVal val="#ppt_x"/>
                                          </p:val>
                                        </p:tav>
                                      </p:tavLst>
                                    </p:anim>
                                    <p:anim calcmode="lin" valueType="num">
                                      <p:cBhvr additive="base">
                                        <p:cTn id="68" dur="500" fill="hold"/>
                                        <p:tgtEl>
                                          <p:spTgt spid="5547026"/>
                                        </p:tgtEl>
                                        <p:attrNameLst>
                                          <p:attrName>ppt_y</p:attrName>
                                        </p:attrNameLst>
                                      </p:cBhvr>
                                      <p:tavLst>
                                        <p:tav tm="0">
                                          <p:val>
                                            <p:strVal val="#ppt_y"/>
                                          </p:val>
                                        </p:tav>
                                        <p:tav tm="100000">
                                          <p:val>
                                            <p:strVal val="#ppt_y"/>
                                          </p:val>
                                        </p:tav>
                                      </p:tavLst>
                                    </p:anim>
                                  </p:childTnLst>
                                </p:cTn>
                              </p:par>
                            </p:childTnLst>
                          </p:cTn>
                        </p:par>
                        <p:par>
                          <p:cTn id="69" fill="hold">
                            <p:stCondLst>
                              <p:cond delay="2000"/>
                            </p:stCondLst>
                            <p:childTnLst>
                              <p:par>
                                <p:cTn id="70" presetID="1" presetClass="entr" presetSubtype="0" fill="hold" grpId="0" nodeType="afterEffect">
                                  <p:stCondLst>
                                    <p:cond delay="0"/>
                                  </p:stCondLst>
                                  <p:childTnLst>
                                    <p:set>
                                      <p:cBhvr>
                                        <p:cTn id="71" dur="1" fill="hold">
                                          <p:stCondLst>
                                            <p:cond delay="499"/>
                                          </p:stCondLst>
                                        </p:cTn>
                                        <p:tgtEl>
                                          <p:spTgt spid="5547024"/>
                                        </p:tgtEl>
                                        <p:attrNameLst>
                                          <p:attrName>style.visibility</p:attrName>
                                        </p:attrNameLst>
                                      </p:cBhvr>
                                      <p:to>
                                        <p:strVal val="visible"/>
                                      </p:to>
                                    </p:set>
                                  </p:childTnLst>
                                </p:cTn>
                              </p:par>
                            </p:childTnLst>
                          </p:cTn>
                        </p:par>
                        <p:par>
                          <p:cTn id="72" fill="hold">
                            <p:stCondLst>
                              <p:cond delay="2500"/>
                            </p:stCondLst>
                            <p:childTnLst>
                              <p:par>
                                <p:cTn id="73" presetID="2" presetClass="entr" presetSubtype="8" fill="hold" grpId="0" nodeType="afterEffect">
                                  <p:stCondLst>
                                    <p:cond delay="0"/>
                                  </p:stCondLst>
                                  <p:childTnLst>
                                    <p:set>
                                      <p:cBhvr>
                                        <p:cTn id="74" dur="1" fill="hold">
                                          <p:stCondLst>
                                            <p:cond delay="0"/>
                                          </p:stCondLst>
                                        </p:cTn>
                                        <p:tgtEl>
                                          <p:spTgt spid="5547027"/>
                                        </p:tgtEl>
                                        <p:attrNameLst>
                                          <p:attrName>style.visibility</p:attrName>
                                        </p:attrNameLst>
                                      </p:cBhvr>
                                      <p:to>
                                        <p:strVal val="visible"/>
                                      </p:to>
                                    </p:set>
                                    <p:anim calcmode="lin" valueType="num">
                                      <p:cBhvr additive="base">
                                        <p:cTn id="75" dur="500" fill="hold"/>
                                        <p:tgtEl>
                                          <p:spTgt spid="5547027"/>
                                        </p:tgtEl>
                                        <p:attrNameLst>
                                          <p:attrName>ppt_x</p:attrName>
                                        </p:attrNameLst>
                                      </p:cBhvr>
                                      <p:tavLst>
                                        <p:tav tm="0">
                                          <p:val>
                                            <p:strVal val="0-#ppt_w/2"/>
                                          </p:val>
                                        </p:tav>
                                        <p:tav tm="100000">
                                          <p:val>
                                            <p:strVal val="#ppt_x"/>
                                          </p:val>
                                        </p:tav>
                                      </p:tavLst>
                                    </p:anim>
                                    <p:anim calcmode="lin" valueType="num">
                                      <p:cBhvr additive="base">
                                        <p:cTn id="76" dur="500" fill="hold"/>
                                        <p:tgtEl>
                                          <p:spTgt spid="5547027"/>
                                        </p:tgtEl>
                                        <p:attrNameLst>
                                          <p:attrName>ppt_y</p:attrName>
                                        </p:attrNameLst>
                                      </p:cBhvr>
                                      <p:tavLst>
                                        <p:tav tm="0">
                                          <p:val>
                                            <p:strVal val="#ppt_y"/>
                                          </p:val>
                                        </p:tav>
                                        <p:tav tm="100000">
                                          <p:val>
                                            <p:strVal val="#ppt_y"/>
                                          </p:val>
                                        </p:tav>
                                      </p:tavLst>
                                    </p:anim>
                                  </p:childTnLst>
                                </p:cTn>
                              </p:par>
                            </p:childTnLst>
                          </p:cTn>
                        </p:par>
                        <p:par>
                          <p:cTn id="77" fill="hold">
                            <p:stCondLst>
                              <p:cond delay="3000"/>
                            </p:stCondLst>
                            <p:childTnLst>
                              <p:par>
                                <p:cTn id="78" presetID="1" presetClass="entr" presetSubtype="0" fill="hold" grpId="0" nodeType="afterEffect">
                                  <p:stCondLst>
                                    <p:cond delay="0"/>
                                  </p:stCondLst>
                                  <p:childTnLst>
                                    <p:set>
                                      <p:cBhvr>
                                        <p:cTn id="79" dur="1" fill="hold">
                                          <p:stCondLst>
                                            <p:cond delay="499"/>
                                          </p:stCondLst>
                                        </p:cTn>
                                        <p:tgtEl>
                                          <p:spTgt spid="5547025"/>
                                        </p:tgtEl>
                                        <p:attrNameLst>
                                          <p:attrName>style.visibility</p:attrName>
                                        </p:attrNameLst>
                                      </p:cBhvr>
                                      <p:to>
                                        <p:strVal val="visible"/>
                                      </p:to>
                                    </p:set>
                                  </p:childTnLst>
                                </p:cTn>
                              </p:par>
                            </p:childTnLst>
                          </p:cTn>
                        </p:par>
                        <p:par>
                          <p:cTn id="80" fill="hold">
                            <p:stCondLst>
                              <p:cond delay="3500"/>
                            </p:stCondLst>
                            <p:childTnLst>
                              <p:par>
                                <p:cTn id="81" presetID="2" presetClass="entr" presetSubtype="8" fill="hold" grpId="0" nodeType="afterEffect">
                                  <p:stCondLst>
                                    <p:cond delay="0"/>
                                  </p:stCondLst>
                                  <p:childTnLst>
                                    <p:set>
                                      <p:cBhvr>
                                        <p:cTn id="82" dur="1" fill="hold">
                                          <p:stCondLst>
                                            <p:cond delay="0"/>
                                          </p:stCondLst>
                                        </p:cTn>
                                        <p:tgtEl>
                                          <p:spTgt spid="5547028"/>
                                        </p:tgtEl>
                                        <p:attrNameLst>
                                          <p:attrName>style.visibility</p:attrName>
                                        </p:attrNameLst>
                                      </p:cBhvr>
                                      <p:to>
                                        <p:strVal val="visible"/>
                                      </p:to>
                                    </p:set>
                                    <p:anim calcmode="lin" valueType="num">
                                      <p:cBhvr additive="base">
                                        <p:cTn id="83" dur="500" fill="hold"/>
                                        <p:tgtEl>
                                          <p:spTgt spid="5547028"/>
                                        </p:tgtEl>
                                        <p:attrNameLst>
                                          <p:attrName>ppt_x</p:attrName>
                                        </p:attrNameLst>
                                      </p:cBhvr>
                                      <p:tavLst>
                                        <p:tav tm="0">
                                          <p:val>
                                            <p:strVal val="0-#ppt_w/2"/>
                                          </p:val>
                                        </p:tav>
                                        <p:tav tm="100000">
                                          <p:val>
                                            <p:strVal val="#ppt_x"/>
                                          </p:val>
                                        </p:tav>
                                      </p:tavLst>
                                    </p:anim>
                                    <p:anim calcmode="lin" valueType="num">
                                      <p:cBhvr additive="base">
                                        <p:cTn id="84" dur="500" fill="hold"/>
                                        <p:tgtEl>
                                          <p:spTgt spid="5547028"/>
                                        </p:tgtEl>
                                        <p:attrNameLst>
                                          <p:attrName>ppt_y</p:attrName>
                                        </p:attrNameLst>
                                      </p:cBhvr>
                                      <p:tavLst>
                                        <p:tav tm="0">
                                          <p:val>
                                            <p:strVal val="#ppt_y"/>
                                          </p:val>
                                        </p:tav>
                                        <p:tav tm="100000">
                                          <p:val>
                                            <p:strVal val="#ppt_y"/>
                                          </p:val>
                                        </p:tav>
                                      </p:tavLst>
                                    </p:anim>
                                  </p:childTnLst>
                                </p:cTn>
                              </p:par>
                            </p:childTnLst>
                          </p:cTn>
                        </p:par>
                        <p:par>
                          <p:cTn id="85" fill="hold">
                            <p:stCondLst>
                              <p:cond delay="4000"/>
                            </p:stCondLst>
                            <p:childTnLst>
                              <p:par>
                                <p:cTn id="86" presetID="2" presetClass="entr" presetSubtype="4" fill="hold" grpId="0" nodeType="afterEffect">
                                  <p:stCondLst>
                                    <p:cond delay="0"/>
                                  </p:stCondLst>
                                  <p:childTnLst>
                                    <p:set>
                                      <p:cBhvr>
                                        <p:cTn id="87" dur="1" fill="hold">
                                          <p:stCondLst>
                                            <p:cond delay="0"/>
                                          </p:stCondLst>
                                        </p:cTn>
                                        <p:tgtEl>
                                          <p:spTgt spid="5547029"/>
                                        </p:tgtEl>
                                        <p:attrNameLst>
                                          <p:attrName>style.visibility</p:attrName>
                                        </p:attrNameLst>
                                      </p:cBhvr>
                                      <p:to>
                                        <p:strVal val="visible"/>
                                      </p:to>
                                    </p:set>
                                    <p:anim calcmode="lin" valueType="num">
                                      <p:cBhvr additive="base">
                                        <p:cTn id="88" dur="500" fill="hold"/>
                                        <p:tgtEl>
                                          <p:spTgt spid="5547029"/>
                                        </p:tgtEl>
                                        <p:attrNameLst>
                                          <p:attrName>ppt_x</p:attrName>
                                        </p:attrNameLst>
                                      </p:cBhvr>
                                      <p:tavLst>
                                        <p:tav tm="0">
                                          <p:val>
                                            <p:strVal val="#ppt_x"/>
                                          </p:val>
                                        </p:tav>
                                        <p:tav tm="100000">
                                          <p:val>
                                            <p:strVal val="#ppt_x"/>
                                          </p:val>
                                        </p:tav>
                                      </p:tavLst>
                                    </p:anim>
                                    <p:anim calcmode="lin" valueType="num">
                                      <p:cBhvr additive="base">
                                        <p:cTn id="89" dur="500" fill="hold"/>
                                        <p:tgtEl>
                                          <p:spTgt spid="5547029"/>
                                        </p:tgtEl>
                                        <p:attrNameLst>
                                          <p:attrName>ppt_y</p:attrName>
                                        </p:attrNameLst>
                                      </p:cBhvr>
                                      <p:tavLst>
                                        <p:tav tm="0">
                                          <p:val>
                                            <p:strVal val="1+#ppt_h/2"/>
                                          </p:val>
                                        </p:tav>
                                        <p:tav tm="100000">
                                          <p:val>
                                            <p:strVal val="#ppt_y"/>
                                          </p:val>
                                        </p:tav>
                                      </p:tavLst>
                                    </p:anim>
                                  </p:childTnLst>
                                </p:cTn>
                              </p:par>
                            </p:childTnLst>
                          </p:cTn>
                        </p:par>
                        <p:par>
                          <p:cTn id="90" fill="hold">
                            <p:stCondLst>
                              <p:cond delay="4500"/>
                            </p:stCondLst>
                            <p:childTnLst>
                              <p:par>
                                <p:cTn id="91" presetID="2" presetClass="entr" presetSubtype="4" fill="hold" grpId="0" nodeType="afterEffect">
                                  <p:stCondLst>
                                    <p:cond delay="0"/>
                                  </p:stCondLst>
                                  <p:childTnLst>
                                    <p:set>
                                      <p:cBhvr>
                                        <p:cTn id="92" dur="1" fill="hold">
                                          <p:stCondLst>
                                            <p:cond delay="0"/>
                                          </p:stCondLst>
                                        </p:cTn>
                                        <p:tgtEl>
                                          <p:spTgt spid="5547030"/>
                                        </p:tgtEl>
                                        <p:attrNameLst>
                                          <p:attrName>style.visibility</p:attrName>
                                        </p:attrNameLst>
                                      </p:cBhvr>
                                      <p:to>
                                        <p:strVal val="visible"/>
                                      </p:to>
                                    </p:set>
                                    <p:anim calcmode="lin" valueType="num">
                                      <p:cBhvr additive="base">
                                        <p:cTn id="93" dur="500" fill="hold"/>
                                        <p:tgtEl>
                                          <p:spTgt spid="5547030"/>
                                        </p:tgtEl>
                                        <p:attrNameLst>
                                          <p:attrName>ppt_x</p:attrName>
                                        </p:attrNameLst>
                                      </p:cBhvr>
                                      <p:tavLst>
                                        <p:tav tm="0">
                                          <p:val>
                                            <p:strVal val="#ppt_x"/>
                                          </p:val>
                                        </p:tav>
                                        <p:tav tm="100000">
                                          <p:val>
                                            <p:strVal val="#ppt_x"/>
                                          </p:val>
                                        </p:tav>
                                      </p:tavLst>
                                    </p:anim>
                                    <p:anim calcmode="lin" valueType="num">
                                      <p:cBhvr additive="base">
                                        <p:cTn id="94" dur="500" fill="hold"/>
                                        <p:tgtEl>
                                          <p:spTgt spid="5547030"/>
                                        </p:tgtEl>
                                        <p:attrNameLst>
                                          <p:attrName>ppt_y</p:attrName>
                                        </p:attrNameLst>
                                      </p:cBhvr>
                                      <p:tavLst>
                                        <p:tav tm="0">
                                          <p:val>
                                            <p:strVal val="1+#ppt_h/2"/>
                                          </p:val>
                                        </p:tav>
                                        <p:tav tm="100000">
                                          <p:val>
                                            <p:strVal val="#ppt_y"/>
                                          </p:val>
                                        </p:tav>
                                      </p:tavLst>
                                    </p:anim>
                                  </p:childTnLst>
                                </p:cTn>
                              </p:par>
                            </p:childTnLst>
                          </p:cTn>
                        </p:par>
                        <p:par>
                          <p:cTn id="95" fill="hold">
                            <p:stCondLst>
                              <p:cond delay="5000"/>
                            </p:stCondLst>
                            <p:childTnLst>
                              <p:par>
                                <p:cTn id="96" presetID="2" presetClass="entr" presetSubtype="4" fill="hold" grpId="0" nodeType="afterEffect">
                                  <p:stCondLst>
                                    <p:cond delay="0"/>
                                  </p:stCondLst>
                                  <p:childTnLst>
                                    <p:set>
                                      <p:cBhvr>
                                        <p:cTn id="97" dur="1" fill="hold">
                                          <p:stCondLst>
                                            <p:cond delay="0"/>
                                          </p:stCondLst>
                                        </p:cTn>
                                        <p:tgtEl>
                                          <p:spTgt spid="5547031"/>
                                        </p:tgtEl>
                                        <p:attrNameLst>
                                          <p:attrName>style.visibility</p:attrName>
                                        </p:attrNameLst>
                                      </p:cBhvr>
                                      <p:to>
                                        <p:strVal val="visible"/>
                                      </p:to>
                                    </p:set>
                                    <p:anim calcmode="lin" valueType="num">
                                      <p:cBhvr additive="base">
                                        <p:cTn id="98" dur="500" fill="hold"/>
                                        <p:tgtEl>
                                          <p:spTgt spid="5547031"/>
                                        </p:tgtEl>
                                        <p:attrNameLst>
                                          <p:attrName>ppt_x</p:attrName>
                                        </p:attrNameLst>
                                      </p:cBhvr>
                                      <p:tavLst>
                                        <p:tav tm="0">
                                          <p:val>
                                            <p:strVal val="#ppt_x"/>
                                          </p:val>
                                        </p:tav>
                                        <p:tav tm="100000">
                                          <p:val>
                                            <p:strVal val="#ppt_x"/>
                                          </p:val>
                                        </p:tav>
                                      </p:tavLst>
                                    </p:anim>
                                    <p:anim calcmode="lin" valueType="num">
                                      <p:cBhvr additive="base">
                                        <p:cTn id="99" dur="500" fill="hold"/>
                                        <p:tgtEl>
                                          <p:spTgt spid="5547031"/>
                                        </p:tgtEl>
                                        <p:attrNameLst>
                                          <p:attrName>ppt_y</p:attrName>
                                        </p:attrNameLst>
                                      </p:cBhvr>
                                      <p:tavLst>
                                        <p:tav tm="0">
                                          <p:val>
                                            <p:strVal val="1+#ppt_h/2"/>
                                          </p:val>
                                        </p:tav>
                                        <p:tav tm="100000">
                                          <p:val>
                                            <p:strVal val="#ppt_y"/>
                                          </p:val>
                                        </p:tav>
                                      </p:tavLst>
                                    </p:anim>
                                  </p:childTnLst>
                                </p:cTn>
                              </p:par>
                              <p:par>
                                <p:cTn id="100" presetID="22" presetClass="entr" presetSubtype="4"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down)">
                                      <p:cBhvr>
                                        <p:cTn id="102" dur="500"/>
                                        <p:tgtEl>
                                          <p:spTgt spid="29"/>
                                        </p:tgtEl>
                                      </p:cBhvr>
                                    </p:animEffect>
                                  </p:childTnLst>
                                </p:cTn>
                              </p:par>
                            </p:childTnLst>
                          </p:cTn>
                        </p:par>
                        <p:par>
                          <p:cTn id="103" fill="hold">
                            <p:stCondLst>
                              <p:cond delay="5500"/>
                            </p:stCondLst>
                            <p:childTnLst>
                              <p:par>
                                <p:cTn id="104" presetID="17" presetClass="entr" presetSubtype="4"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ppt_x</p:attrName>
                                        </p:attrNameLst>
                                      </p:cBhvr>
                                      <p:tavLst>
                                        <p:tav tm="0">
                                          <p:val>
                                            <p:strVal val="#ppt_x"/>
                                          </p:val>
                                        </p:tav>
                                        <p:tav tm="100000">
                                          <p:val>
                                            <p:strVal val="#ppt_x"/>
                                          </p:val>
                                        </p:tav>
                                      </p:tavLst>
                                    </p:anim>
                                    <p:anim calcmode="lin" valueType="num">
                                      <p:cBhvr>
                                        <p:cTn id="107" dur="500" fill="hold"/>
                                        <p:tgtEl>
                                          <p:spTgt spid="30"/>
                                        </p:tgtEl>
                                        <p:attrNameLst>
                                          <p:attrName>ppt_y</p:attrName>
                                        </p:attrNameLst>
                                      </p:cBhvr>
                                      <p:tavLst>
                                        <p:tav tm="0">
                                          <p:val>
                                            <p:strVal val="#ppt_y+#ppt_h/2"/>
                                          </p:val>
                                        </p:tav>
                                        <p:tav tm="100000">
                                          <p:val>
                                            <p:strVal val="#ppt_y"/>
                                          </p:val>
                                        </p:tav>
                                      </p:tavLst>
                                    </p:anim>
                                    <p:anim calcmode="lin" valueType="num">
                                      <p:cBhvr>
                                        <p:cTn id="108" dur="500" fill="hold"/>
                                        <p:tgtEl>
                                          <p:spTgt spid="30"/>
                                        </p:tgtEl>
                                        <p:attrNameLst>
                                          <p:attrName>ppt_w</p:attrName>
                                        </p:attrNameLst>
                                      </p:cBhvr>
                                      <p:tavLst>
                                        <p:tav tm="0">
                                          <p:val>
                                            <p:strVal val="#ppt_w"/>
                                          </p:val>
                                        </p:tav>
                                        <p:tav tm="100000">
                                          <p:val>
                                            <p:strVal val="#ppt_w"/>
                                          </p:val>
                                        </p:tav>
                                      </p:tavLst>
                                    </p:anim>
                                    <p:anim calcmode="lin" valueType="num">
                                      <p:cBhvr>
                                        <p:cTn id="109"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8" grpId="0" animBg="1" autoUpdateAnimBg="0"/>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3" name="Rectangle 110"/>
          <p:cNvSpPr txBox="1">
            <a:spLocks noGrp="1" noChangeArrowheads="1"/>
          </p:cNvSpPr>
          <p:nvPr/>
        </p:nvSpPr>
        <p:spPr bwMode="auto">
          <a:xfrm>
            <a:off x="13761721" y="7987666"/>
            <a:ext cx="716280" cy="17004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1300"/>
              <a:pPr algn="r" eaLnBrk="0" hangingPunct="0">
                <a:lnSpc>
                  <a:spcPct val="85000"/>
                </a:lnSpc>
                <a:spcBef>
                  <a:spcPct val="20000"/>
                </a:spcBef>
              </a:pPr>
              <a:t>50</a:t>
            </a:fld>
            <a:endParaRPr lang="en-US" sz="1300"/>
          </a:p>
        </p:txBody>
      </p:sp>
      <p:sp>
        <p:nvSpPr>
          <p:cNvPr id="32774" name="Rectangle 2"/>
          <p:cNvSpPr>
            <a:spLocks noGrp="1" noChangeArrowheads="1"/>
          </p:cNvSpPr>
          <p:nvPr>
            <p:ph type="title" idx="4294967295"/>
          </p:nvPr>
        </p:nvSpPr>
        <p:spPr>
          <a:xfrm>
            <a:off x="479553" y="457200"/>
            <a:ext cx="13167360" cy="1138773"/>
          </a:xfrm>
        </p:spPr>
        <p:txBody>
          <a:bodyPr/>
          <a:lstStyle/>
          <a:p>
            <a:r>
              <a:rPr lang="en-US" dirty="0"/>
              <a:t>Reduction in Combined Ratio Necessary to Offset 1% Decline in Investment Yield to Maintain Constant ROE, by Line*</a:t>
            </a:r>
          </a:p>
        </p:txBody>
      </p:sp>
      <p:sp>
        <p:nvSpPr>
          <p:cNvPr id="2065413" name="Rectangle 5"/>
          <p:cNvSpPr>
            <a:spLocks noChangeArrowheads="1"/>
          </p:cNvSpPr>
          <p:nvPr/>
        </p:nvSpPr>
        <p:spPr bwMode="blackWhite">
          <a:xfrm>
            <a:off x="609600" y="6074770"/>
            <a:ext cx="13411200" cy="520912"/>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dirty="0">
                <a:solidFill>
                  <a:srgbClr val="404040"/>
                </a:solidFill>
                <a:latin typeface="Helvetica Neue"/>
              </a:rPr>
              <a:t>Lower Investment Earnings Place a Greater Burden on Underwriting and Pricing Discipline</a:t>
            </a:r>
          </a:p>
        </p:txBody>
      </p:sp>
      <p:sp>
        <p:nvSpPr>
          <p:cNvPr id="14" name="TextBox 13"/>
          <p:cNvSpPr txBox="1"/>
          <p:nvPr/>
        </p:nvSpPr>
        <p:spPr>
          <a:xfrm>
            <a:off x="486759" y="6624511"/>
            <a:ext cx="14143641" cy="655564"/>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*Based on 2008 Invested Assets and Earned Premiums</a:t>
            </a:r>
          </a:p>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**US domestic reinsurance only</a:t>
            </a:r>
          </a:p>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Source: A.M. Best; Insurance Information Institute.</a:t>
            </a:r>
          </a:p>
        </p:txBody>
      </p:sp>
      <p:graphicFrame>
        <p:nvGraphicFramePr>
          <p:cNvPr id="15" name="Object 2"/>
          <p:cNvGraphicFramePr>
            <a:graphicFrameLocks/>
          </p:cNvGraphicFramePr>
          <p:nvPr>
            <p:extLst>
              <p:ext uri="{D42A27DB-BD31-4B8C-83A1-F6EECF244321}">
                <p14:modId xmlns="" xmlns:p14="http://schemas.microsoft.com/office/powerpoint/2010/main" val="1273555838"/>
              </p:ext>
            </p:extLst>
          </p:nvPr>
        </p:nvGraphicFramePr>
        <p:xfrm>
          <a:off x="464024" y="1728972"/>
          <a:ext cx="13883801" cy="4065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4263402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p:cNvGraphicFramePr>
            <a:graphicFrameLocks/>
          </p:cNvGraphicFramePr>
          <p:nvPr>
            <p:extLst>
              <p:ext uri="{D42A27DB-BD31-4B8C-83A1-F6EECF244321}">
                <p14:modId xmlns="" xmlns:p14="http://schemas.microsoft.com/office/powerpoint/2010/main" val="582477145"/>
              </p:ext>
            </p:extLst>
          </p:nvPr>
        </p:nvGraphicFramePr>
        <p:xfrm>
          <a:off x="260739" y="2598057"/>
          <a:ext cx="14084300" cy="3466092"/>
        </p:xfrm>
        <a:graphic>
          <a:graphicData uri="http://schemas.openxmlformats.org/drawingml/2006/chart">
            <c:chart xmlns:c="http://schemas.openxmlformats.org/drawingml/2006/chart" xmlns:r="http://schemas.openxmlformats.org/officeDocument/2006/relationships" r:id="rId3"/>
          </a:graphicData>
        </a:graphic>
      </p:graphicFrame>
      <p:sp>
        <p:nvSpPr>
          <p:cNvPr id="8" name="AutoShape 7"/>
          <p:cNvSpPr>
            <a:spLocks noChangeArrowheads="1"/>
          </p:cNvSpPr>
          <p:nvPr/>
        </p:nvSpPr>
        <p:spPr bwMode="blackWhite">
          <a:xfrm>
            <a:off x="2467429" y="2075918"/>
            <a:ext cx="7866742" cy="1107996"/>
          </a:xfrm>
          <a:prstGeom prst="wedgeRectCallout">
            <a:avLst>
              <a:gd name="adj1" fmla="val 39692"/>
              <a:gd name="adj2" fmla="val 66706"/>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1800" b="1" dirty="0">
                <a:solidFill>
                  <a:schemeClr val="bg1"/>
                </a:solidFill>
                <a:latin typeface="Helvetica Neue"/>
              </a:rPr>
              <a:t>Inflation peaked at 5.6% in August 2008 on high energy and commodity crisis. The recession and the collapse of the commodity bubble reduced inflationary pressures in 2009/10</a:t>
            </a:r>
          </a:p>
        </p:txBody>
      </p:sp>
      <p:sp>
        <p:nvSpPr>
          <p:cNvPr id="11" name="Rectangle 2"/>
          <p:cNvSpPr txBox="1">
            <a:spLocks noChangeArrowheads="1"/>
          </p:cNvSpPr>
          <p:nvPr/>
        </p:nvSpPr>
        <p:spPr>
          <a:xfrm>
            <a:off x="479552" y="457200"/>
            <a:ext cx="13541247" cy="1138773"/>
          </a:xfrm>
          <a:prstGeom prst="rect">
            <a:avLst/>
          </a:prstGeom>
        </p:spPr>
        <p:txBody>
          <a:bodyPr/>
          <a:lstStyle>
            <a:lvl1pPr algn="l" defTabSz="1306220" rtl="0" eaLnBrk="1" latinLnBrk="0" hangingPunct="1">
              <a:spcBef>
                <a:spcPct val="0"/>
              </a:spcBef>
              <a:buNone/>
              <a:defRPr lang="en-US" sz="3400" b="1" kern="1200" dirty="0">
                <a:solidFill>
                  <a:srgbClr val="0092D1"/>
                </a:solidFill>
                <a:latin typeface="Helvetica Neue" charset="0"/>
                <a:ea typeface="+mj-ea"/>
                <a:cs typeface="+mj-cs"/>
              </a:defRPr>
            </a:lvl1pPr>
          </a:lstStyle>
          <a:p>
            <a:r>
              <a:rPr lang="en-US" dirty="0"/>
              <a:t>Annual Inflation Rates, (CPI-U, %),</a:t>
            </a:r>
            <a:br>
              <a:rPr lang="en-US" dirty="0"/>
            </a:br>
            <a:r>
              <a:rPr lang="en-US" dirty="0"/>
              <a:t>1990–2014F</a:t>
            </a:r>
          </a:p>
        </p:txBody>
      </p:sp>
      <p:sp>
        <p:nvSpPr>
          <p:cNvPr id="13" name="TextBox 12"/>
          <p:cNvSpPr txBox="1"/>
          <p:nvPr/>
        </p:nvSpPr>
        <p:spPr>
          <a:xfrm>
            <a:off x="478973" y="1524000"/>
            <a:ext cx="4647426" cy="507831"/>
          </a:xfrm>
          <a:prstGeom prst="rect">
            <a:avLst/>
          </a:prstGeom>
          <a:noFill/>
        </p:spPr>
        <p:txBody>
          <a:bodyPr wrap="none" rtlCol="0">
            <a:spAutoFit/>
          </a:bodyPr>
          <a:lstStyle/>
          <a:p>
            <a:pPr>
              <a:lnSpc>
                <a:spcPct val="90000"/>
              </a:lnSpc>
              <a:spcBef>
                <a:spcPct val="20000"/>
              </a:spcBef>
            </a:pPr>
            <a:r>
              <a:rPr lang="en-US" sz="3000" i="1" dirty="0" smtClean="0">
                <a:solidFill>
                  <a:srgbClr val="0092D2"/>
                </a:solidFill>
                <a:latin typeface="Helvetica Neue"/>
              </a:rPr>
              <a:t>Annual Inflation Rates (%)</a:t>
            </a:r>
            <a:endParaRPr lang="en-US" sz="3000" i="1" dirty="0">
              <a:solidFill>
                <a:srgbClr val="0092D2"/>
              </a:solidFill>
              <a:latin typeface="Helvetica Neue"/>
            </a:endParaRPr>
          </a:p>
        </p:txBody>
      </p:sp>
      <p:sp>
        <p:nvSpPr>
          <p:cNvPr id="14" name="TextBox 13"/>
          <p:cNvSpPr txBox="1"/>
          <p:nvPr/>
        </p:nvSpPr>
        <p:spPr>
          <a:xfrm>
            <a:off x="523492" y="6827643"/>
            <a:ext cx="14143641" cy="452432"/>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 </a:t>
            </a:r>
          </a:p>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Sources: US Bureau of Labor Statistics; Blue Chip Economic Indicators, 7/13 (forecasts). </a:t>
            </a:r>
          </a:p>
        </p:txBody>
      </p:sp>
      <p:sp>
        <p:nvSpPr>
          <p:cNvPr id="15" name="Rectangle 6"/>
          <p:cNvSpPr>
            <a:spLocks noChangeArrowheads="1"/>
          </p:cNvSpPr>
          <p:nvPr/>
        </p:nvSpPr>
        <p:spPr bwMode="blackWhite">
          <a:xfrm>
            <a:off x="588817" y="5689994"/>
            <a:ext cx="13431983" cy="1193404"/>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dirty="0">
                <a:solidFill>
                  <a:srgbClr val="404040"/>
                </a:solidFill>
                <a:latin typeface="Helvetica Neue"/>
              </a:rPr>
              <a:t>The slack in the U.S. economy suggests that inflationary pressures should remain subdued for an extended period of times.  Energy, health care and commodity prices, plus U.S. debt burden, remain longer-run concerns</a:t>
            </a:r>
          </a:p>
        </p:txBody>
      </p:sp>
      <p:sp>
        <p:nvSpPr>
          <p:cNvPr id="16" name="AutoShape 7"/>
          <p:cNvSpPr>
            <a:spLocks noChangeArrowheads="1"/>
          </p:cNvSpPr>
          <p:nvPr/>
        </p:nvSpPr>
        <p:spPr bwMode="blackWhite">
          <a:xfrm>
            <a:off x="10603714" y="1743170"/>
            <a:ext cx="3627997" cy="1384995"/>
          </a:xfrm>
          <a:prstGeom prst="wedgeRectCallout">
            <a:avLst>
              <a:gd name="adj1" fmla="val 27622"/>
              <a:gd name="adj2" fmla="val 91973"/>
            </a:avLst>
          </a:prstGeom>
          <a:solidFill>
            <a:schemeClr val="accent4"/>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1800" b="1" dirty="0">
                <a:solidFill>
                  <a:schemeClr val="bg1"/>
                </a:solidFill>
                <a:latin typeface="Helvetica Neue"/>
              </a:rPr>
              <a:t>Inflationary expectations remain quite low, allowing the Fed to continue its QE3 program into 2014</a:t>
            </a:r>
          </a:p>
        </p:txBody>
      </p:sp>
    </p:spTree>
    <p:extLst>
      <p:ext uri="{BB962C8B-B14F-4D97-AF65-F5344CB8AC3E}">
        <p14:creationId xmlns="" xmlns:p14="http://schemas.microsoft.com/office/powerpoint/2010/main" val="14592505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4" fill="hold" grpId="0" nodeType="afterEffect">
                                  <p:stCondLst>
                                    <p:cond delay="70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5" name="Object 2"/>
          <p:cNvGraphicFramePr>
            <a:graphicFrameLocks/>
          </p:cNvGraphicFramePr>
          <p:nvPr>
            <p:extLst>
              <p:ext uri="{D42A27DB-BD31-4B8C-83A1-F6EECF244321}">
                <p14:modId xmlns="" xmlns:p14="http://schemas.microsoft.com/office/powerpoint/2010/main" val="1774422217"/>
              </p:ext>
            </p:extLst>
          </p:nvPr>
        </p:nvGraphicFramePr>
        <p:xfrm>
          <a:off x="498765" y="2169512"/>
          <a:ext cx="13577455" cy="3795261"/>
        </p:xfrm>
        <a:graphic>
          <a:graphicData uri="http://schemas.openxmlformats.org/drawingml/2006/chart">
            <c:chart xmlns:c="http://schemas.openxmlformats.org/drawingml/2006/chart" xmlns:r="http://schemas.openxmlformats.org/officeDocument/2006/relationships" r:id="rId3"/>
          </a:graphicData>
        </a:graphic>
      </p:graphicFrame>
      <p:sp>
        <p:nvSpPr>
          <p:cNvPr id="39942" name="Rectangle 2"/>
          <p:cNvSpPr>
            <a:spLocks noGrp="1" noChangeArrowheads="1"/>
          </p:cNvSpPr>
          <p:nvPr>
            <p:ph type="title"/>
          </p:nvPr>
        </p:nvSpPr>
        <p:spPr>
          <a:xfrm>
            <a:off x="479552" y="457200"/>
            <a:ext cx="13541247" cy="1138773"/>
          </a:xfrm>
        </p:spPr>
        <p:txBody>
          <a:bodyPr/>
          <a:lstStyle/>
          <a:p>
            <a:r>
              <a:rPr lang="en-US" dirty="0"/>
              <a:t>Property/Casualty Insurance Industry </a:t>
            </a:r>
            <a:r>
              <a:rPr lang="en-US" dirty="0" smtClean="0"/>
              <a:t/>
            </a:r>
            <a:br>
              <a:rPr lang="en-US" dirty="0" smtClean="0"/>
            </a:br>
            <a:r>
              <a:rPr lang="en-US" dirty="0" smtClean="0"/>
              <a:t>Investment </a:t>
            </a:r>
            <a:r>
              <a:rPr lang="en-US" dirty="0"/>
              <a:t>Income: 2000–2013*</a:t>
            </a:r>
            <a:r>
              <a:rPr lang="en-US" baseline="30000" dirty="0"/>
              <a:t>1</a:t>
            </a:r>
            <a:endParaRPr lang="en-US" dirty="0" smtClean="0"/>
          </a:p>
        </p:txBody>
      </p:sp>
      <p:sp>
        <p:nvSpPr>
          <p:cNvPr id="11" name="AutoShape 8"/>
          <p:cNvSpPr>
            <a:spLocks noChangeArrowheads="1"/>
          </p:cNvSpPr>
          <p:nvPr/>
        </p:nvSpPr>
        <p:spPr bwMode="blackWhite">
          <a:xfrm>
            <a:off x="6292515" y="3886200"/>
            <a:ext cx="5990959" cy="941796"/>
          </a:xfrm>
          <a:prstGeom prst="wedgeRectCallout">
            <a:avLst>
              <a:gd name="adj1" fmla="val 70617"/>
              <a:gd name="adj2" fmla="val -30477"/>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lnSpc>
                <a:spcPct val="90000"/>
              </a:lnSpc>
              <a:spcBef>
                <a:spcPct val="50000"/>
              </a:spcBef>
              <a:buClr>
                <a:schemeClr val="bg1"/>
              </a:buClr>
              <a:buFont typeface="Wingdings" pitchFamily="2" charset="2"/>
              <a:buNone/>
              <a:defRPr/>
            </a:pPr>
            <a:r>
              <a:rPr lang="en-US" sz="2400" b="1" dirty="0">
                <a:solidFill>
                  <a:schemeClr val="bg1"/>
                </a:solidFill>
                <a:latin typeface="Arial" pitchFamily="34" charset="0"/>
              </a:rPr>
              <a:t>Investment earnings are running below their 2007 </a:t>
            </a:r>
            <a:r>
              <a:rPr lang="en-US" sz="2400" b="1" dirty="0" smtClean="0">
                <a:solidFill>
                  <a:schemeClr val="bg1"/>
                </a:solidFill>
                <a:latin typeface="Arial" pitchFamily="34" charset="0"/>
              </a:rPr>
              <a:t>pre-crisis </a:t>
            </a:r>
            <a:r>
              <a:rPr lang="en-US" sz="2400" b="1" dirty="0">
                <a:solidFill>
                  <a:schemeClr val="bg1"/>
                </a:solidFill>
                <a:latin typeface="Arial" pitchFamily="34" charset="0"/>
              </a:rPr>
              <a:t>peak</a:t>
            </a:r>
          </a:p>
        </p:txBody>
      </p:sp>
      <p:sp>
        <p:nvSpPr>
          <p:cNvPr id="17" name="TextBox 16"/>
          <p:cNvSpPr txBox="1"/>
          <p:nvPr/>
        </p:nvSpPr>
        <p:spPr>
          <a:xfrm>
            <a:off x="496021" y="6503895"/>
            <a:ext cx="5605830" cy="646331"/>
          </a:xfrm>
          <a:prstGeom prst="rect">
            <a:avLst/>
          </a:prstGeom>
          <a:noFill/>
        </p:spPr>
        <p:txBody>
          <a:bodyPr wrap="none" rtlCol="0" anchor="b" anchorCtr="0">
            <a:spAutoFit/>
          </a:bodyPr>
          <a:lstStyle/>
          <a:p>
            <a:r>
              <a:rPr lang="en-US" sz="1200" dirty="0">
                <a:solidFill>
                  <a:srgbClr val="404040"/>
                </a:solidFill>
                <a:latin typeface="Helvetica Neue"/>
              </a:rPr>
              <a:t>1 Investment gains consist primarily of interest and stock dividends..</a:t>
            </a:r>
          </a:p>
          <a:p>
            <a:r>
              <a:rPr lang="en-US" sz="1200" dirty="0">
                <a:solidFill>
                  <a:srgbClr val="404040"/>
                </a:solidFill>
                <a:latin typeface="Helvetica Neue"/>
              </a:rPr>
              <a:t>*Estimate based on annualized actual Q1:2013 investment income of $11.385B.</a:t>
            </a:r>
          </a:p>
          <a:p>
            <a:r>
              <a:rPr lang="en-US" sz="1200" dirty="0">
                <a:solidFill>
                  <a:srgbClr val="404040"/>
                </a:solidFill>
                <a:latin typeface="Helvetica Neue"/>
              </a:rPr>
              <a:t>Sources: ISO; Insurance Information Institute.</a:t>
            </a:r>
          </a:p>
        </p:txBody>
      </p:sp>
      <p:sp>
        <p:nvSpPr>
          <p:cNvPr id="18" name="Rectangle 6"/>
          <p:cNvSpPr>
            <a:spLocks noChangeArrowheads="1"/>
          </p:cNvSpPr>
          <p:nvPr/>
        </p:nvSpPr>
        <p:spPr bwMode="blackWhite">
          <a:xfrm>
            <a:off x="588817" y="5610358"/>
            <a:ext cx="13431983" cy="857158"/>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dirty="0">
                <a:solidFill>
                  <a:srgbClr val="404040"/>
                </a:solidFill>
                <a:latin typeface="Helvetica Neue"/>
              </a:rPr>
              <a:t>Investment Income Fell in 2012  and is Falling in 2013 Due to Persistently Low Interest Rates, Putting Additional Pressure on (Re) Insurance Pricing</a:t>
            </a:r>
          </a:p>
        </p:txBody>
      </p:sp>
      <p:sp>
        <p:nvSpPr>
          <p:cNvPr id="8" name="TextBox 7"/>
          <p:cNvSpPr txBox="1"/>
          <p:nvPr/>
        </p:nvSpPr>
        <p:spPr>
          <a:xfrm>
            <a:off x="478973" y="1524000"/>
            <a:ext cx="1976823" cy="507831"/>
          </a:xfrm>
          <a:prstGeom prst="rect">
            <a:avLst/>
          </a:prstGeom>
          <a:noFill/>
        </p:spPr>
        <p:txBody>
          <a:bodyPr wrap="none" rtlCol="0">
            <a:spAutoFit/>
          </a:bodyPr>
          <a:lstStyle/>
          <a:p>
            <a:pPr>
              <a:lnSpc>
                <a:spcPct val="90000"/>
              </a:lnSpc>
              <a:spcBef>
                <a:spcPct val="20000"/>
              </a:spcBef>
            </a:pPr>
            <a:r>
              <a:rPr lang="en-US" sz="3000" i="1" dirty="0">
                <a:solidFill>
                  <a:srgbClr val="0092D2"/>
                </a:solidFill>
                <a:latin typeface="Helvetica Neue"/>
              </a:rPr>
              <a:t>($ Billions)</a:t>
            </a:r>
          </a:p>
        </p:txBody>
      </p:sp>
    </p:spTree>
    <p:extLst>
      <p:ext uri="{BB962C8B-B14F-4D97-AF65-F5344CB8AC3E}">
        <p14:creationId xmlns="" xmlns:p14="http://schemas.microsoft.com/office/powerpoint/2010/main" val="14922796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3" name="Rectangle 110"/>
          <p:cNvSpPr txBox="1">
            <a:spLocks noGrp="1" noChangeArrowheads="1"/>
          </p:cNvSpPr>
          <p:nvPr/>
        </p:nvSpPr>
        <p:spPr bwMode="auto">
          <a:xfrm>
            <a:off x="13761721" y="7987666"/>
            <a:ext cx="716280" cy="17004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1300"/>
              <a:pPr algn="r" eaLnBrk="0" hangingPunct="0">
                <a:lnSpc>
                  <a:spcPct val="85000"/>
                </a:lnSpc>
                <a:spcBef>
                  <a:spcPct val="20000"/>
                </a:spcBef>
              </a:pPr>
              <a:t>53</a:t>
            </a:fld>
            <a:endParaRPr lang="en-US" sz="1300"/>
          </a:p>
        </p:txBody>
      </p:sp>
      <p:sp>
        <p:nvSpPr>
          <p:cNvPr id="32774" name="Rectangle 2"/>
          <p:cNvSpPr>
            <a:spLocks noGrp="1" noChangeArrowheads="1"/>
          </p:cNvSpPr>
          <p:nvPr>
            <p:ph type="title" idx="4294967295"/>
          </p:nvPr>
        </p:nvSpPr>
        <p:spPr>
          <a:xfrm>
            <a:off x="479553" y="457200"/>
            <a:ext cx="13167360" cy="1138773"/>
          </a:xfrm>
        </p:spPr>
        <p:txBody>
          <a:bodyPr/>
          <a:lstStyle/>
          <a:p>
            <a:r>
              <a:rPr lang="en-US" dirty="0" smtClean="0"/>
              <a:t>P/C Insurer Net Realized </a:t>
            </a:r>
            <a:br>
              <a:rPr lang="en-US" dirty="0" smtClean="0"/>
            </a:br>
            <a:r>
              <a:rPr lang="en-US" dirty="0" smtClean="0"/>
              <a:t>Capital Gains/Losses, 1990-2013:Q1</a:t>
            </a:r>
          </a:p>
        </p:txBody>
      </p:sp>
      <p:sp>
        <p:nvSpPr>
          <p:cNvPr id="2065413" name="Rectangle 5"/>
          <p:cNvSpPr>
            <a:spLocks noChangeArrowheads="1"/>
          </p:cNvSpPr>
          <p:nvPr/>
        </p:nvSpPr>
        <p:spPr bwMode="blackWhite">
          <a:xfrm>
            <a:off x="609600" y="5738524"/>
            <a:ext cx="13411200" cy="1193404"/>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dirty="0">
                <a:solidFill>
                  <a:srgbClr val="404040"/>
                </a:solidFill>
                <a:latin typeface="Helvetica Neue"/>
              </a:rPr>
              <a:t>Insurers Posted Net Realized Capital Gains in 2010, 2011 and 2012 Following Two Years of Realized Losses During the Financial Crisis.  Realized Capital Losses Were the Primary Cause of 2008/2009’s Large Drop in Profits and ROE</a:t>
            </a:r>
          </a:p>
        </p:txBody>
      </p:sp>
      <p:sp>
        <p:nvSpPr>
          <p:cNvPr id="13" name="TextBox 12"/>
          <p:cNvSpPr txBox="1"/>
          <p:nvPr/>
        </p:nvSpPr>
        <p:spPr>
          <a:xfrm>
            <a:off x="478973" y="1524000"/>
            <a:ext cx="1976823" cy="507831"/>
          </a:xfrm>
          <a:prstGeom prst="rect">
            <a:avLst/>
          </a:prstGeom>
          <a:noFill/>
        </p:spPr>
        <p:txBody>
          <a:bodyPr wrap="none" rtlCol="0">
            <a:spAutoFit/>
          </a:bodyPr>
          <a:lstStyle/>
          <a:p>
            <a:pPr>
              <a:lnSpc>
                <a:spcPct val="90000"/>
              </a:lnSpc>
              <a:spcBef>
                <a:spcPct val="20000"/>
              </a:spcBef>
            </a:pPr>
            <a:r>
              <a:rPr lang="en-US" sz="3000" i="1" dirty="0">
                <a:solidFill>
                  <a:srgbClr val="0092D2"/>
                </a:solidFill>
                <a:latin typeface="Helvetica Neue"/>
              </a:rPr>
              <a:t>($ </a:t>
            </a:r>
            <a:r>
              <a:rPr lang="en-US" sz="3000" i="1" dirty="0" smtClean="0">
                <a:solidFill>
                  <a:srgbClr val="0092D2"/>
                </a:solidFill>
                <a:latin typeface="Helvetica Neue"/>
              </a:rPr>
              <a:t>Billions)</a:t>
            </a:r>
            <a:endParaRPr lang="en-US" sz="3000" i="1" dirty="0">
              <a:solidFill>
                <a:srgbClr val="0092D2"/>
              </a:solidFill>
              <a:latin typeface="Helvetica Neue"/>
            </a:endParaRPr>
          </a:p>
        </p:txBody>
      </p:sp>
      <p:sp>
        <p:nvSpPr>
          <p:cNvPr id="14" name="TextBox 13"/>
          <p:cNvSpPr txBox="1"/>
          <p:nvPr/>
        </p:nvSpPr>
        <p:spPr>
          <a:xfrm>
            <a:off x="523492" y="7030776"/>
            <a:ext cx="14143641" cy="249299"/>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Sources: A.M. Best, ISO, Insurance Information Institute. </a:t>
            </a:r>
          </a:p>
        </p:txBody>
      </p:sp>
      <p:graphicFrame>
        <p:nvGraphicFramePr>
          <p:cNvPr id="15" name="Object 2"/>
          <p:cNvGraphicFramePr>
            <a:graphicFrameLocks/>
          </p:cNvGraphicFramePr>
          <p:nvPr>
            <p:extLst>
              <p:ext uri="{D42A27DB-BD31-4B8C-83A1-F6EECF244321}">
                <p14:modId xmlns="" xmlns:p14="http://schemas.microsoft.com/office/powerpoint/2010/main" val="414262303"/>
              </p:ext>
            </p:extLst>
          </p:nvPr>
        </p:nvGraphicFramePr>
        <p:xfrm>
          <a:off x="464024" y="1853663"/>
          <a:ext cx="13883801" cy="4065073"/>
        </p:xfrm>
        <a:graphic>
          <a:graphicData uri="http://schemas.openxmlformats.org/drawingml/2006/chart">
            <c:chart xmlns:c="http://schemas.openxmlformats.org/drawingml/2006/chart" xmlns:r="http://schemas.openxmlformats.org/officeDocument/2006/relationships" r:id="rId3"/>
          </a:graphicData>
        </a:graphic>
      </p:graphicFrame>
      <p:sp>
        <p:nvSpPr>
          <p:cNvPr id="32778" name="Rectangle 8"/>
          <p:cNvSpPr>
            <a:spLocks noChangeArrowheads="1"/>
          </p:cNvSpPr>
          <p:nvPr/>
        </p:nvSpPr>
        <p:spPr bwMode="auto">
          <a:xfrm>
            <a:off x="12610531" y="2315860"/>
            <a:ext cx="559559" cy="2542743"/>
          </a:xfrm>
          <a:prstGeom prst="rect">
            <a:avLst/>
          </a:prstGeom>
          <a:noFill/>
          <a:ln w="38100">
            <a:solidFill>
              <a:schemeClr val="accent4"/>
            </a:solidFill>
            <a:miter lim="800000"/>
            <a:headEnd/>
            <a:tailEnd/>
          </a:ln>
        </p:spPr>
        <p:txBody>
          <a:bodyPr lIns="131529" tIns="65765" rIns="131529" bIns="65765" anchor="ctr"/>
          <a:lstStyle/>
          <a:p>
            <a:pPr eaLnBrk="0" hangingPunct="0">
              <a:spcBef>
                <a:spcPct val="50000"/>
              </a:spcBef>
              <a:buClr>
                <a:srgbClr val="FF3300"/>
              </a:buClr>
              <a:buFont typeface="Wingdings" pitchFamily="2" charset="2"/>
              <a:buNone/>
            </a:pPr>
            <a:endParaRPr lang="en-US" sz="1400">
              <a:latin typeface="Times New Roman" pitchFamily="18" charset="0"/>
            </a:endParaRPr>
          </a:p>
        </p:txBody>
      </p:sp>
      <p:sp>
        <p:nvSpPr>
          <p:cNvPr id="12" name="AutoShape 8"/>
          <p:cNvSpPr>
            <a:spLocks noChangeArrowheads="1"/>
          </p:cNvSpPr>
          <p:nvPr/>
        </p:nvSpPr>
        <p:spPr bwMode="blackWhite">
          <a:xfrm>
            <a:off x="8329890" y="1260211"/>
            <a:ext cx="5363094" cy="892552"/>
          </a:xfrm>
          <a:prstGeom prst="wedgeRectCallout">
            <a:avLst>
              <a:gd name="adj1" fmla="val 36670"/>
              <a:gd name="adj2" fmla="val 81695"/>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000" b="1" dirty="0">
                <a:solidFill>
                  <a:schemeClr val="bg1"/>
                </a:solidFill>
                <a:latin typeface="Helvetica Neue"/>
              </a:rPr>
              <a:t>Realized capital gains in  2012 were down 12% from 2011</a:t>
            </a:r>
          </a:p>
        </p:txBody>
      </p:sp>
    </p:spTree>
    <p:extLst>
      <p:ext uri="{BB962C8B-B14F-4D97-AF65-F5344CB8AC3E}">
        <p14:creationId xmlns="" xmlns:p14="http://schemas.microsoft.com/office/powerpoint/2010/main" val="10049943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Object 2"/>
          <p:cNvGraphicFramePr>
            <a:graphicFrameLocks/>
          </p:cNvGraphicFramePr>
          <p:nvPr>
            <p:extLst>
              <p:ext uri="{D42A27DB-BD31-4B8C-83A1-F6EECF244321}">
                <p14:modId xmlns="" xmlns:p14="http://schemas.microsoft.com/office/powerpoint/2010/main" val="1039096443"/>
              </p:ext>
            </p:extLst>
          </p:nvPr>
        </p:nvGraphicFramePr>
        <p:xfrm>
          <a:off x="260739" y="2169512"/>
          <a:ext cx="14084300" cy="3589843"/>
        </p:xfrm>
        <a:graphic>
          <a:graphicData uri="http://schemas.openxmlformats.org/drawingml/2006/chart">
            <c:chart xmlns:c="http://schemas.openxmlformats.org/drawingml/2006/chart" xmlns:r="http://schemas.openxmlformats.org/officeDocument/2006/relationships" r:id="rId3"/>
          </a:graphicData>
        </a:graphic>
      </p:graphicFrame>
      <p:sp>
        <p:nvSpPr>
          <p:cNvPr id="8" name="AutoShape 7"/>
          <p:cNvSpPr>
            <a:spLocks noChangeArrowheads="1"/>
          </p:cNvSpPr>
          <p:nvPr/>
        </p:nvSpPr>
        <p:spPr bwMode="blackWhite">
          <a:xfrm>
            <a:off x="4394580" y="3886200"/>
            <a:ext cx="7571874" cy="1046440"/>
          </a:xfrm>
          <a:prstGeom prst="wedgeRectCallout">
            <a:avLst>
              <a:gd name="adj1" fmla="val 66428"/>
              <a:gd name="adj2" fmla="val -116487"/>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500" b="1" dirty="0">
                <a:solidFill>
                  <a:schemeClr val="bg1"/>
                </a:solidFill>
                <a:latin typeface="Helvetica Neue"/>
              </a:rPr>
              <a:t>Investment gains in 2012 were approximately 16% below their pre-crisis peak</a:t>
            </a:r>
          </a:p>
        </p:txBody>
      </p:sp>
      <p:sp>
        <p:nvSpPr>
          <p:cNvPr id="11" name="Rectangle 2"/>
          <p:cNvSpPr txBox="1">
            <a:spLocks noChangeArrowheads="1"/>
          </p:cNvSpPr>
          <p:nvPr/>
        </p:nvSpPr>
        <p:spPr>
          <a:xfrm>
            <a:off x="479552" y="457200"/>
            <a:ext cx="13541247" cy="1138773"/>
          </a:xfrm>
          <a:prstGeom prst="rect">
            <a:avLst/>
          </a:prstGeom>
        </p:spPr>
        <p:txBody>
          <a:bodyPr/>
          <a:lstStyle>
            <a:lvl1pPr algn="l" defTabSz="1306220" rtl="0" eaLnBrk="1" latinLnBrk="0" hangingPunct="1">
              <a:spcBef>
                <a:spcPct val="0"/>
              </a:spcBef>
              <a:buNone/>
              <a:defRPr lang="en-US" sz="3400" b="1" kern="1200" dirty="0">
                <a:solidFill>
                  <a:srgbClr val="0092D1"/>
                </a:solidFill>
                <a:latin typeface="Helvetica Neue" charset="0"/>
                <a:ea typeface="+mj-ea"/>
                <a:cs typeface="+mj-cs"/>
              </a:defRPr>
            </a:lvl1pPr>
          </a:lstStyle>
          <a:p>
            <a:r>
              <a:rPr lang="en-US" dirty="0"/>
              <a:t>Property/Casualty Insurance Industry </a:t>
            </a:r>
            <a:r>
              <a:rPr lang="en-US" dirty="0" smtClean="0"/>
              <a:t/>
            </a:r>
            <a:br>
              <a:rPr lang="en-US" dirty="0" smtClean="0"/>
            </a:br>
            <a:r>
              <a:rPr lang="en-US" dirty="0" smtClean="0"/>
              <a:t>Investment </a:t>
            </a:r>
            <a:r>
              <a:rPr lang="en-US" dirty="0"/>
              <a:t>Gain: 1994–2013:Q1</a:t>
            </a:r>
            <a:r>
              <a:rPr lang="en-US" baseline="30000" dirty="0"/>
              <a:t>11</a:t>
            </a:r>
            <a:endParaRPr lang="en-US" dirty="0"/>
          </a:p>
        </p:txBody>
      </p:sp>
      <p:sp>
        <p:nvSpPr>
          <p:cNvPr id="13" name="TextBox 12"/>
          <p:cNvSpPr txBox="1"/>
          <p:nvPr/>
        </p:nvSpPr>
        <p:spPr>
          <a:xfrm>
            <a:off x="478973" y="1524000"/>
            <a:ext cx="1976823" cy="507831"/>
          </a:xfrm>
          <a:prstGeom prst="rect">
            <a:avLst/>
          </a:prstGeom>
          <a:noFill/>
        </p:spPr>
        <p:txBody>
          <a:bodyPr wrap="none" rtlCol="0">
            <a:spAutoFit/>
          </a:bodyPr>
          <a:lstStyle/>
          <a:p>
            <a:pPr>
              <a:lnSpc>
                <a:spcPct val="90000"/>
              </a:lnSpc>
              <a:spcBef>
                <a:spcPct val="20000"/>
              </a:spcBef>
            </a:pPr>
            <a:r>
              <a:rPr lang="en-US" sz="3000" i="1" dirty="0">
                <a:solidFill>
                  <a:srgbClr val="0092D2"/>
                </a:solidFill>
                <a:latin typeface="Helvetica Neue"/>
              </a:rPr>
              <a:t>($ </a:t>
            </a:r>
            <a:r>
              <a:rPr lang="en-US" sz="3000" i="1" dirty="0" smtClean="0">
                <a:solidFill>
                  <a:srgbClr val="0092D2"/>
                </a:solidFill>
                <a:latin typeface="Helvetica Neue"/>
              </a:rPr>
              <a:t>Billions)</a:t>
            </a:r>
            <a:endParaRPr lang="en-US" sz="3000" i="1" dirty="0">
              <a:solidFill>
                <a:srgbClr val="0092D2"/>
              </a:solidFill>
              <a:latin typeface="Helvetica Neue"/>
            </a:endParaRPr>
          </a:p>
        </p:txBody>
      </p:sp>
      <p:sp>
        <p:nvSpPr>
          <p:cNvPr id="14" name="TextBox 13"/>
          <p:cNvSpPr txBox="1"/>
          <p:nvPr/>
        </p:nvSpPr>
        <p:spPr>
          <a:xfrm>
            <a:off x="508978" y="6624511"/>
            <a:ext cx="14143641" cy="655564"/>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1 Investment gains consist primarily of interest, stock dividends and realized capital gains and losses.</a:t>
            </a:r>
          </a:p>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 2005 figure includes special one-time dividend of $3.2B; </a:t>
            </a:r>
          </a:p>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Sources: ISO; Insurance Information Institute.</a:t>
            </a:r>
          </a:p>
        </p:txBody>
      </p:sp>
      <p:sp>
        <p:nvSpPr>
          <p:cNvPr id="15" name="Rectangle 6"/>
          <p:cNvSpPr>
            <a:spLocks noChangeArrowheads="1"/>
          </p:cNvSpPr>
          <p:nvPr/>
        </p:nvSpPr>
        <p:spPr bwMode="blackWhite">
          <a:xfrm>
            <a:off x="588817" y="5432382"/>
            <a:ext cx="13431983" cy="1193404"/>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dirty="0">
                <a:solidFill>
                  <a:srgbClr val="404040"/>
                </a:solidFill>
                <a:latin typeface="Helvetica Neue"/>
              </a:rPr>
              <a:t>Investment Gains Are Slipping in 2012 as Low Interest Rates Reduce Investment Income and Lower Realized Investment Gains; The Financial Crisis Caused Investment Gains to Fall by 50% in 2008</a:t>
            </a:r>
          </a:p>
        </p:txBody>
      </p:sp>
    </p:spTree>
    <p:extLst>
      <p:ext uri="{BB962C8B-B14F-4D97-AF65-F5344CB8AC3E}">
        <p14:creationId xmlns="" xmlns:p14="http://schemas.microsoft.com/office/powerpoint/2010/main" val="22771205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79552" y="457200"/>
            <a:ext cx="13541247" cy="1138773"/>
          </a:xfrm>
        </p:spPr>
        <p:txBody>
          <a:bodyPr/>
          <a:lstStyle/>
          <a:p>
            <a:r>
              <a:rPr lang="en-US" dirty="0">
                <a:latin typeface="Arial" pitchFamily="34" charset="0"/>
              </a:rPr>
              <a:t>U.S. 10-Year Treasury Note Yields:</a:t>
            </a:r>
            <a:br>
              <a:rPr lang="en-US" dirty="0">
                <a:latin typeface="Arial" pitchFamily="34" charset="0"/>
              </a:rPr>
            </a:br>
            <a:r>
              <a:rPr lang="en-US" dirty="0">
                <a:latin typeface="Arial" pitchFamily="34" charset="0"/>
              </a:rPr>
              <a:t>A Long Downward Trend, </a:t>
            </a:r>
            <a:r>
              <a:rPr lang="en-US" dirty="0" smtClean="0">
                <a:latin typeface="Arial" pitchFamily="34" charset="0"/>
              </a:rPr>
              <a:t>1990–2013*</a:t>
            </a:r>
            <a:endParaRPr lang="en-US" dirty="0"/>
          </a:p>
        </p:txBody>
      </p:sp>
      <p:graphicFrame>
        <p:nvGraphicFramePr>
          <p:cNvPr id="18" name="Object 8"/>
          <p:cNvGraphicFramePr>
            <a:graphicFrameLocks noChangeAspect="1"/>
          </p:cNvGraphicFramePr>
          <p:nvPr>
            <p:extLst>
              <p:ext uri="{D42A27DB-BD31-4B8C-83A1-F6EECF244321}">
                <p14:modId xmlns="" xmlns:p14="http://schemas.microsoft.com/office/powerpoint/2010/main" val="46216139"/>
              </p:ext>
            </p:extLst>
          </p:nvPr>
        </p:nvGraphicFramePr>
        <p:xfrm>
          <a:off x="609600" y="1655005"/>
          <a:ext cx="13411200" cy="4053068"/>
        </p:xfrm>
        <a:graphic>
          <a:graphicData uri="http://schemas.openxmlformats.org/drawingml/2006/chart">
            <c:chart xmlns:c="http://schemas.openxmlformats.org/drawingml/2006/chart" xmlns:r="http://schemas.openxmlformats.org/officeDocument/2006/relationships" r:id="rId3"/>
          </a:graphicData>
        </a:graphic>
      </p:graphicFrame>
      <p:sp>
        <p:nvSpPr>
          <p:cNvPr id="9" name="AutoShape 38"/>
          <p:cNvSpPr>
            <a:spLocks noChangeArrowheads="1"/>
          </p:cNvSpPr>
          <p:nvPr/>
        </p:nvSpPr>
        <p:spPr bwMode="blackWhite">
          <a:xfrm>
            <a:off x="1530945" y="3886200"/>
            <a:ext cx="4602480" cy="1200329"/>
          </a:xfrm>
          <a:prstGeom prst="wedgeRectCallout">
            <a:avLst>
              <a:gd name="adj1" fmla="val 80751"/>
              <a:gd name="adj2" fmla="val -57298"/>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000" b="1" dirty="0">
                <a:solidFill>
                  <a:schemeClr val="bg1"/>
                </a:solidFill>
                <a:latin typeface="Helvetica Neue"/>
              </a:rPr>
              <a:t>Yields on 10-Year U.S. Treasury Notes have been essentially  below 5% for a full decade. </a:t>
            </a:r>
          </a:p>
        </p:txBody>
      </p:sp>
      <p:sp>
        <p:nvSpPr>
          <p:cNvPr id="10" name="Oval 8"/>
          <p:cNvSpPr>
            <a:spLocks noChangeArrowheads="1"/>
          </p:cNvSpPr>
          <p:nvPr/>
        </p:nvSpPr>
        <p:spPr bwMode="auto">
          <a:xfrm rot="-5400000">
            <a:off x="12772665" y="4068499"/>
            <a:ext cx="1423686" cy="1250069"/>
          </a:xfrm>
          <a:prstGeom prst="ellipse">
            <a:avLst/>
          </a:prstGeom>
          <a:noFill/>
          <a:ln w="38100">
            <a:solidFill>
              <a:schemeClr val="accent3"/>
            </a:solidFill>
            <a:round/>
            <a:headEnd/>
            <a:tailEnd/>
          </a:ln>
        </p:spPr>
        <p:txBody>
          <a:bodyPr vert="eaVert" wrap="none" lIns="131529" tIns="65765" rIns="131529" bIns="65765" anchor="ctr"/>
          <a:lstStyle/>
          <a:p>
            <a:pPr eaLnBrk="0" hangingPunct="0">
              <a:spcBef>
                <a:spcPct val="50000"/>
              </a:spcBef>
              <a:buClr>
                <a:srgbClr val="FF3300"/>
              </a:buClr>
              <a:buFont typeface="Wingdings" pitchFamily="2" charset="2"/>
              <a:buNone/>
            </a:pPr>
            <a:endParaRPr lang="en-US" sz="1400">
              <a:latin typeface="Times New Roman" pitchFamily="18" charset="0"/>
            </a:endParaRPr>
          </a:p>
        </p:txBody>
      </p:sp>
      <p:sp>
        <p:nvSpPr>
          <p:cNvPr id="11" name="AutoShape 38"/>
          <p:cNvSpPr>
            <a:spLocks noChangeArrowheads="1"/>
          </p:cNvSpPr>
          <p:nvPr/>
        </p:nvSpPr>
        <p:spPr bwMode="blackWhite">
          <a:xfrm>
            <a:off x="9179397" y="1844381"/>
            <a:ext cx="4993805" cy="1200329"/>
          </a:xfrm>
          <a:prstGeom prst="wedgeRectCallout">
            <a:avLst>
              <a:gd name="adj1" fmla="val 30329"/>
              <a:gd name="adj2" fmla="val 103762"/>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000" b="1" dirty="0">
                <a:solidFill>
                  <a:schemeClr val="bg1"/>
                </a:solidFill>
                <a:latin typeface="Helvetica Neue"/>
              </a:rPr>
              <a:t>Yields on 10-Year U.S. Treasury Notes recently plunged to all time record lows</a:t>
            </a:r>
          </a:p>
        </p:txBody>
      </p:sp>
      <p:sp>
        <p:nvSpPr>
          <p:cNvPr id="15" name="TextBox 14"/>
          <p:cNvSpPr txBox="1"/>
          <p:nvPr/>
        </p:nvSpPr>
        <p:spPr>
          <a:xfrm>
            <a:off x="508978" y="6716844"/>
            <a:ext cx="14143641" cy="563231"/>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*Monthly, through June  2013.              Note: Recessions indicated by gray shaded </a:t>
            </a:r>
            <a:r>
              <a:rPr lang="en-US" sz="1200" dirty="0" smtClean="0">
                <a:solidFill>
                  <a:srgbClr val="404040"/>
                </a:solidFill>
                <a:latin typeface="Helvetica Neue"/>
              </a:rPr>
              <a:t>columns.</a:t>
            </a:r>
            <a:br>
              <a:rPr lang="en-US" sz="1200" dirty="0" smtClean="0">
                <a:solidFill>
                  <a:srgbClr val="404040"/>
                </a:solidFill>
                <a:latin typeface="Helvetica Neue"/>
              </a:rPr>
            </a:br>
            <a:r>
              <a:rPr lang="en-US" sz="1200" dirty="0" smtClean="0">
                <a:solidFill>
                  <a:srgbClr val="404040"/>
                </a:solidFill>
                <a:latin typeface="Helvetica Neue"/>
              </a:rPr>
              <a:t>Sources</a:t>
            </a:r>
            <a:r>
              <a:rPr lang="en-US" sz="1200" dirty="0">
                <a:solidFill>
                  <a:srgbClr val="404040"/>
                </a:solidFill>
                <a:latin typeface="Helvetica Neue"/>
              </a:rPr>
              <a:t>: Federal Reserve Bank at http://www.federalreserve.gov/releases/h15/data.htm.  </a:t>
            </a:r>
            <a:br>
              <a:rPr lang="en-US" sz="1200" dirty="0">
                <a:solidFill>
                  <a:srgbClr val="404040"/>
                </a:solidFill>
                <a:latin typeface="Helvetica Neue"/>
              </a:rPr>
            </a:br>
            <a:r>
              <a:rPr lang="en-US" sz="1200" dirty="0">
                <a:solidFill>
                  <a:srgbClr val="404040"/>
                </a:solidFill>
                <a:latin typeface="Helvetica Neue"/>
              </a:rPr>
              <a:t>National Bureau of Economic Research (recession dates); Insurance Information Institutes.</a:t>
            </a:r>
          </a:p>
        </p:txBody>
      </p:sp>
      <p:sp>
        <p:nvSpPr>
          <p:cNvPr id="16" name="Rectangle 6"/>
          <p:cNvSpPr>
            <a:spLocks noChangeArrowheads="1"/>
          </p:cNvSpPr>
          <p:nvPr/>
        </p:nvSpPr>
        <p:spPr bwMode="blackWhite">
          <a:xfrm>
            <a:off x="588817" y="5820430"/>
            <a:ext cx="13431983" cy="857158"/>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dirty="0">
                <a:solidFill>
                  <a:srgbClr val="404040"/>
                </a:solidFill>
                <a:latin typeface="Helvetica Neue"/>
              </a:rPr>
              <a:t>Since roughly 80% of P/C bond/cash investments are in 10-year or shorter durations, most P/C insurer portfolios will have low-yielding bonds for years to come. </a:t>
            </a:r>
          </a:p>
        </p:txBody>
      </p:sp>
    </p:spTree>
    <p:extLst>
      <p:ext uri="{BB962C8B-B14F-4D97-AF65-F5344CB8AC3E}">
        <p14:creationId xmlns="" xmlns:p14="http://schemas.microsoft.com/office/powerpoint/2010/main" val="18066596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4294967295"/>
          </p:nvPr>
        </p:nvSpPr>
        <p:spPr>
          <a:xfrm>
            <a:off x="137160" y="8353426"/>
            <a:ext cx="2164080" cy="139064"/>
          </a:xfrm>
          <a:prstGeom prst="rect">
            <a:avLst/>
          </a:prstGeom>
        </p:spPr>
        <p:txBody>
          <a:bodyPr/>
          <a:lstStyle/>
          <a:p>
            <a:pPr>
              <a:defRPr/>
            </a:pPr>
            <a:r>
              <a:rPr lang="en-US" smtClean="0"/>
              <a:t>12/01/09 - 9pm</a:t>
            </a:r>
          </a:p>
        </p:txBody>
      </p:sp>
      <p:sp>
        <p:nvSpPr>
          <p:cNvPr id="32773" name="Rectangle 110"/>
          <p:cNvSpPr>
            <a:spLocks noGrp="1" noChangeArrowheads="1"/>
          </p:cNvSpPr>
          <p:nvPr>
            <p:ph type="sldNum" sz="quarter" idx="4294967295"/>
          </p:nvPr>
        </p:nvSpPr>
        <p:spPr>
          <a:xfrm>
            <a:off x="13761721" y="7987666"/>
            <a:ext cx="716280" cy="139064"/>
          </a:xfrm>
          <a:prstGeom prst="rect">
            <a:avLst/>
          </a:prstGeom>
        </p:spPr>
        <p:txBody>
          <a:bodyPr/>
          <a:lstStyle/>
          <a:p>
            <a:pPr>
              <a:defRPr/>
            </a:pPr>
            <a:fld id="{69CC7C34-1D1D-46EB-AE51-2805A64C4A02}" type="slidenum">
              <a:rPr lang="en-US" smtClean="0"/>
              <a:pPr>
                <a:defRPr/>
              </a:pPr>
              <a:t>56</a:t>
            </a:fld>
            <a:endParaRPr lang="en-US" smtClean="0"/>
          </a:p>
        </p:txBody>
      </p:sp>
      <p:sp>
        <p:nvSpPr>
          <p:cNvPr id="59398" name="Rectangle 2"/>
          <p:cNvSpPr>
            <a:spLocks noGrp="1" noChangeArrowheads="1"/>
          </p:cNvSpPr>
          <p:nvPr>
            <p:ph type="title"/>
          </p:nvPr>
        </p:nvSpPr>
        <p:spPr>
          <a:xfrm>
            <a:off x="304800" y="108586"/>
            <a:ext cx="12001501" cy="1138773"/>
          </a:xfrm>
        </p:spPr>
        <p:txBody>
          <a:bodyPr/>
          <a:lstStyle/>
          <a:p>
            <a:r>
              <a:rPr lang="en-US" dirty="0" smtClean="0"/>
              <a:t>Treasury Yield Curves:  </a:t>
            </a:r>
            <a:br>
              <a:rPr lang="en-US" dirty="0" smtClean="0"/>
            </a:br>
            <a:r>
              <a:rPr lang="en-US" dirty="0" smtClean="0"/>
              <a:t>Pre-Crisis (July 2007) vs. Jan. 2013 </a:t>
            </a:r>
          </a:p>
        </p:txBody>
      </p:sp>
      <p:graphicFrame>
        <p:nvGraphicFramePr>
          <p:cNvPr id="59394" name="Object 3"/>
          <p:cNvGraphicFramePr>
            <a:graphicFrameLocks noChangeAspect="1"/>
          </p:cNvGraphicFramePr>
          <p:nvPr/>
        </p:nvGraphicFramePr>
        <p:xfrm>
          <a:off x="711201" y="1548766"/>
          <a:ext cx="13337541" cy="5114924"/>
        </p:xfrm>
        <a:graphic>
          <a:graphicData uri="http://schemas.openxmlformats.org/presentationml/2006/ole">
            <p:oleObj spid="_x0000_s33987" name="Chart" r:id="rId4" imgW="8439161" imgH="4314888" progId="MSGraph.Chart.8">
              <p:embed followColorScheme="full"/>
            </p:oleObj>
          </a:graphicData>
        </a:graphic>
      </p:graphicFrame>
      <p:sp>
        <p:nvSpPr>
          <p:cNvPr id="2100228" name="AutoShape 4"/>
          <p:cNvSpPr>
            <a:spLocks noChangeArrowheads="1"/>
          </p:cNvSpPr>
          <p:nvPr/>
        </p:nvSpPr>
        <p:spPr bwMode="blackWhite">
          <a:xfrm>
            <a:off x="1742441" y="2914650"/>
            <a:ext cx="5615941" cy="2394769"/>
          </a:xfrm>
          <a:prstGeom prst="wedgeRectCallout">
            <a:avLst>
              <a:gd name="adj1" fmla="val 82386"/>
              <a:gd name="adj2" fmla="val 378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lIns="130622" tIns="130622" rIns="130622" bIns="130622"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45 years. Investment income is falling as a result.  Fed is unlikely to hike rates until well into </a:t>
            </a:r>
            <a:r>
              <a:rPr lang="en-US" b="1" dirty="0" smtClean="0">
                <a:solidFill>
                  <a:schemeClr val="bg1"/>
                </a:solidFill>
                <a:cs typeface="+mn-cs"/>
              </a:rPr>
              <a:t>2014 at the earliest.</a:t>
            </a:r>
            <a:endParaRPr lang="en-US" b="1" dirty="0">
              <a:solidFill>
                <a:schemeClr val="bg1"/>
              </a:solidFill>
              <a:cs typeface="+mn-cs"/>
            </a:endParaRPr>
          </a:p>
        </p:txBody>
      </p:sp>
      <p:sp>
        <p:nvSpPr>
          <p:cNvPr id="2100229" name="Rectangle 5"/>
          <p:cNvSpPr>
            <a:spLocks noChangeArrowheads="1"/>
          </p:cNvSpPr>
          <p:nvPr/>
        </p:nvSpPr>
        <p:spPr bwMode="blackWhite">
          <a:xfrm>
            <a:off x="1005840" y="6619077"/>
            <a:ext cx="12913360" cy="113267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130622" tIns="65311" rIns="130622" bIns="91435"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7551622"/>
            <a:ext cx="12110720" cy="677978"/>
          </a:xfrm>
          <a:prstGeom prst="rect">
            <a:avLst/>
          </a:prstGeom>
          <a:noFill/>
          <a:ln w="9525">
            <a:noFill/>
            <a:miter lim="800000"/>
            <a:headEnd/>
            <a:tailEnd/>
          </a:ln>
        </p:spPr>
        <p:txBody>
          <a:bodyPr lIns="522488" tIns="0" rIns="0" bIns="195933" anchor="b">
            <a:spAutoFit/>
          </a:bodyPr>
          <a:lstStyle/>
          <a:p>
            <a:pPr eaLnBrk="0" hangingPunct="0">
              <a:lnSpc>
                <a:spcPct val="85000"/>
              </a:lnSpc>
              <a:spcBef>
                <a:spcPct val="25000"/>
              </a:spcBef>
              <a:buClr>
                <a:schemeClr val="accent2"/>
              </a:buClr>
              <a:buFont typeface="Wingdings" pitchFamily="2" charset="2"/>
              <a:buNone/>
            </a:pPr>
            <a:endParaRPr lang="en-US" sz="1600" dirty="0"/>
          </a:p>
          <a:p>
            <a:pPr eaLnBrk="0" hangingPunct="0">
              <a:lnSpc>
                <a:spcPct val="85000"/>
              </a:lnSpc>
              <a:spcBef>
                <a:spcPct val="25000"/>
              </a:spcBef>
              <a:buClr>
                <a:schemeClr val="accent2"/>
              </a:buClr>
              <a:buFont typeface="Wingdings" pitchFamily="2" charset="2"/>
              <a:buNone/>
            </a:pPr>
            <a:r>
              <a:rPr lang="en-US" sz="1600" dirty="0"/>
              <a:t>Source: Federal Reserve Board of Governors; Insurance Information Institute.</a:t>
            </a:r>
          </a:p>
        </p:txBody>
      </p:sp>
    </p:spTree>
    <p:extLst>
      <p:ext uri="{BB962C8B-B14F-4D97-AF65-F5344CB8AC3E}">
        <p14:creationId xmlns="" xmlns:p14="http://schemas.microsoft.com/office/powerpoint/2010/main" val="36451776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 xmlns:p14="http://schemas.microsoft.com/office/powerpoint/2010/main" val="552495647"/>
              </p:ext>
            </p:extLst>
          </p:nvPr>
        </p:nvGraphicFramePr>
        <p:xfrm>
          <a:off x="493295" y="1431758"/>
          <a:ext cx="13654506" cy="439152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479552" y="457200"/>
            <a:ext cx="13541247" cy="1138773"/>
          </a:xfrm>
        </p:spPr>
        <p:txBody>
          <a:bodyPr/>
          <a:lstStyle/>
          <a:p>
            <a:r>
              <a:rPr lang="en-US" dirty="0"/>
              <a:t>Distribution of Bond Maturities,</a:t>
            </a:r>
            <a:br>
              <a:rPr lang="en-US" dirty="0"/>
            </a:br>
            <a:r>
              <a:rPr lang="en-US" dirty="0"/>
              <a:t>P/C Insurance Industry, 2003-2012</a:t>
            </a:r>
          </a:p>
        </p:txBody>
      </p:sp>
      <p:sp>
        <p:nvSpPr>
          <p:cNvPr id="10248" name="Rectangle 5"/>
          <p:cNvSpPr>
            <a:spLocks noChangeArrowheads="1"/>
          </p:cNvSpPr>
          <p:nvPr/>
        </p:nvSpPr>
        <p:spPr bwMode="blackWhite">
          <a:xfrm>
            <a:off x="609599" y="5641801"/>
            <a:ext cx="13411201" cy="1237262"/>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1800" b="1" dirty="0">
                <a:solidFill>
                  <a:srgbClr val="404040"/>
                </a:solidFill>
                <a:latin typeface="Helvetica Neue"/>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 Falling average maturity of the P/C industry’s bond portfolio is contributing to a drop in investment income along with lower yields.</a:t>
            </a:r>
          </a:p>
        </p:txBody>
      </p:sp>
      <p:sp>
        <p:nvSpPr>
          <p:cNvPr id="14" name="TextBox 13"/>
          <p:cNvSpPr txBox="1"/>
          <p:nvPr/>
        </p:nvSpPr>
        <p:spPr>
          <a:xfrm>
            <a:off x="496021" y="6688561"/>
            <a:ext cx="4021357" cy="461665"/>
          </a:xfrm>
          <a:prstGeom prst="rect">
            <a:avLst/>
          </a:prstGeom>
          <a:noFill/>
        </p:spPr>
        <p:txBody>
          <a:bodyPr wrap="none" rtlCol="0" anchor="b" anchorCtr="0">
            <a:spAutoFit/>
          </a:bodyPr>
          <a:lstStyle/>
          <a:p>
            <a:endParaRPr lang="fr-FR" sz="1200" dirty="0">
              <a:solidFill>
                <a:srgbClr val="404040"/>
              </a:solidFill>
              <a:latin typeface="Helvetica Neue"/>
            </a:endParaRPr>
          </a:p>
          <a:p>
            <a:r>
              <a:rPr lang="fr-FR" sz="1200" dirty="0">
                <a:solidFill>
                  <a:srgbClr val="404040"/>
                </a:solidFill>
                <a:latin typeface="Helvetica Neue"/>
              </a:rPr>
              <a:t>Sources: SNL Financial; </a:t>
            </a:r>
            <a:r>
              <a:rPr lang="fr-FR" sz="1200" dirty="0" err="1">
                <a:solidFill>
                  <a:srgbClr val="404040"/>
                </a:solidFill>
                <a:latin typeface="Helvetica Neue"/>
              </a:rPr>
              <a:t>Insurance</a:t>
            </a:r>
            <a:r>
              <a:rPr lang="fr-FR" sz="1200" dirty="0">
                <a:solidFill>
                  <a:srgbClr val="404040"/>
                </a:solidFill>
                <a:latin typeface="Helvetica Neue"/>
              </a:rPr>
              <a:t> Information Institute. </a:t>
            </a:r>
          </a:p>
        </p:txBody>
      </p:sp>
    </p:spTree>
    <p:extLst>
      <p:ext uri="{BB962C8B-B14F-4D97-AF65-F5344CB8AC3E}">
        <p14:creationId xmlns="" xmlns:p14="http://schemas.microsoft.com/office/powerpoint/2010/main" val="721643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7" dur="500"/>
                                        <p:tgtEl>
                                          <p:spTgt spid="2">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2" dur="500"/>
                                        <p:tgtEl>
                                          <p:spTgt spid="2">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17" dur="500"/>
                                        <p:tgtEl>
                                          <p:spTgt spid="2">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graphicEl>
                                              <a:chart seriesIdx="3" categoryIdx="-4" bldStep="series"/>
                                            </p:graphicEl>
                                          </p:spTgt>
                                        </p:tgtEl>
                                        <p:attrNameLst>
                                          <p:attrName>style.visibility</p:attrName>
                                        </p:attrNameLst>
                                      </p:cBhvr>
                                      <p:to>
                                        <p:strVal val="visible"/>
                                      </p:to>
                                    </p:set>
                                    <p:animEffect transition="in" filter="wipe(left)">
                                      <p:cBhvr>
                                        <p:cTn id="22" dur="500"/>
                                        <p:tgtEl>
                                          <p:spTgt spid="2">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graphicEl>
                                              <a:chart seriesIdx="4" categoryIdx="-4" bldStep="series"/>
                                            </p:graphicEl>
                                          </p:spTgt>
                                        </p:tgtEl>
                                        <p:attrNameLst>
                                          <p:attrName>style.visibility</p:attrName>
                                        </p:attrNameLst>
                                      </p:cBhvr>
                                      <p:to>
                                        <p:strVal val="visible"/>
                                      </p:to>
                                    </p:set>
                                    <p:animEffect transition="in" filter="wipe(left)">
                                      <p:cBhvr>
                                        <p:cTn id="27" dur="500"/>
                                        <p:tgtEl>
                                          <p:spTgt spid="2">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animBg="0"/>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3" name="Rectangle 110"/>
          <p:cNvSpPr txBox="1">
            <a:spLocks noGrp="1" noChangeArrowheads="1"/>
          </p:cNvSpPr>
          <p:nvPr/>
        </p:nvSpPr>
        <p:spPr bwMode="auto">
          <a:xfrm>
            <a:off x="13761721" y="7987666"/>
            <a:ext cx="716280" cy="17004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1300"/>
              <a:pPr algn="r" eaLnBrk="0" hangingPunct="0">
                <a:lnSpc>
                  <a:spcPct val="85000"/>
                </a:lnSpc>
                <a:spcBef>
                  <a:spcPct val="20000"/>
                </a:spcBef>
              </a:pPr>
              <a:t>58</a:t>
            </a:fld>
            <a:endParaRPr lang="en-US" sz="1300"/>
          </a:p>
        </p:txBody>
      </p:sp>
      <p:sp>
        <p:nvSpPr>
          <p:cNvPr id="32774" name="Rectangle 2"/>
          <p:cNvSpPr>
            <a:spLocks noGrp="1" noChangeArrowheads="1"/>
          </p:cNvSpPr>
          <p:nvPr>
            <p:ph type="title" idx="4294967295"/>
          </p:nvPr>
        </p:nvSpPr>
        <p:spPr>
          <a:xfrm>
            <a:off x="479553" y="457200"/>
            <a:ext cx="13167360" cy="1138773"/>
          </a:xfrm>
        </p:spPr>
        <p:txBody>
          <a:bodyPr/>
          <a:lstStyle/>
          <a:p>
            <a:r>
              <a:rPr lang="en-US" dirty="0"/>
              <a:t>Reduction in Combined Ratio Necessary to Offset 1% Decline in Investment Yield to Maintain Constant ROE, by Line*</a:t>
            </a:r>
          </a:p>
        </p:txBody>
      </p:sp>
      <p:sp>
        <p:nvSpPr>
          <p:cNvPr id="2065413" name="Rectangle 5"/>
          <p:cNvSpPr>
            <a:spLocks noChangeArrowheads="1"/>
          </p:cNvSpPr>
          <p:nvPr/>
        </p:nvSpPr>
        <p:spPr bwMode="blackWhite">
          <a:xfrm>
            <a:off x="609600" y="6074770"/>
            <a:ext cx="13411200" cy="520912"/>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dirty="0">
                <a:solidFill>
                  <a:srgbClr val="404040"/>
                </a:solidFill>
                <a:latin typeface="Helvetica Neue"/>
              </a:rPr>
              <a:t>Lower Investment Earnings Place a Greater Burden on Underwriting and Pricing Discipline</a:t>
            </a:r>
          </a:p>
        </p:txBody>
      </p:sp>
      <p:sp>
        <p:nvSpPr>
          <p:cNvPr id="14" name="TextBox 13"/>
          <p:cNvSpPr txBox="1"/>
          <p:nvPr/>
        </p:nvSpPr>
        <p:spPr>
          <a:xfrm>
            <a:off x="508978" y="6624511"/>
            <a:ext cx="14143641" cy="655564"/>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*Based on 2008 Invested Assets and Earned Premiums</a:t>
            </a:r>
          </a:p>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**US domestic reinsurance only</a:t>
            </a:r>
          </a:p>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Source: A.M. Best; Insurance Information Institute.</a:t>
            </a:r>
          </a:p>
        </p:txBody>
      </p:sp>
      <p:graphicFrame>
        <p:nvGraphicFramePr>
          <p:cNvPr id="15" name="Object 2"/>
          <p:cNvGraphicFramePr>
            <a:graphicFrameLocks/>
          </p:cNvGraphicFramePr>
          <p:nvPr>
            <p:extLst>
              <p:ext uri="{D42A27DB-BD31-4B8C-83A1-F6EECF244321}">
                <p14:modId xmlns="" xmlns:p14="http://schemas.microsoft.com/office/powerpoint/2010/main" val="3262242568"/>
              </p:ext>
            </p:extLst>
          </p:nvPr>
        </p:nvGraphicFramePr>
        <p:xfrm>
          <a:off x="464024" y="1728972"/>
          <a:ext cx="13883801" cy="4065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744155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5"/>
          <p:cNvPicPr preferRelativeResize="0">
            <a:picLocks noChangeAspect="1" noChangeArrowheads="1"/>
          </p:cNvPicPr>
          <p:nvPr/>
        </p:nvPicPr>
        <p:blipFill>
          <a:blip r:embed="rId3" cstate="email"/>
          <a:stretch>
            <a:fillRect/>
          </a:stretch>
        </p:blipFill>
        <p:spPr bwMode="auto">
          <a:xfrm>
            <a:off x="603849" y="899290"/>
            <a:ext cx="2090094" cy="584401"/>
          </a:xfrm>
          <a:prstGeom prst="rect">
            <a:avLst/>
          </a:prstGeom>
          <a:noFill/>
          <a:ln w="9525">
            <a:noFill/>
            <a:miter lim="800000"/>
            <a:headEnd/>
            <a:tailEnd/>
          </a:ln>
        </p:spPr>
      </p:pic>
      <p:sp>
        <p:nvSpPr>
          <p:cNvPr id="4" name="Title 3"/>
          <p:cNvSpPr>
            <a:spLocks noGrp="1"/>
          </p:cNvSpPr>
          <p:nvPr>
            <p:ph type="ctrTitle"/>
          </p:nvPr>
        </p:nvSpPr>
        <p:spPr/>
        <p:txBody>
          <a:bodyPr/>
          <a:lstStyle/>
          <a:p>
            <a:r>
              <a:rPr lang="en-US" smtClean="0"/>
              <a:t>Workers Compensation Operating Environment</a:t>
            </a:r>
            <a:endParaRPr lang="en-US" dirty="0"/>
          </a:p>
        </p:txBody>
      </p:sp>
      <p:sp>
        <p:nvSpPr>
          <p:cNvPr id="5" name="Subtitle 4"/>
          <p:cNvSpPr>
            <a:spLocks noGrp="1"/>
          </p:cNvSpPr>
          <p:nvPr>
            <p:ph type="subTitle" idx="1"/>
          </p:nvPr>
        </p:nvSpPr>
        <p:spPr/>
        <p:txBody>
          <a:bodyPr/>
          <a:lstStyle/>
          <a:p>
            <a:r>
              <a:rPr lang="en-US" dirty="0" smtClean="0"/>
              <a:t>Rising Medical and Indemnity Lost Time Claim Severities Continue to Rise</a:t>
            </a:r>
          </a:p>
          <a:p>
            <a:pPr>
              <a:spcBef>
                <a:spcPts val="1200"/>
              </a:spcBef>
            </a:pPr>
            <a:r>
              <a:rPr lang="en-US" i="1" dirty="0" smtClean="0">
                <a:solidFill>
                  <a:schemeClr val="bg1"/>
                </a:solidFill>
              </a:rPr>
              <a:t>Persistently Low Interest Rates Have a Larger Impact on Long Tail Lines Like WC</a:t>
            </a:r>
            <a:endParaRPr lang="en-US" i="1" dirty="0">
              <a:solidFill>
                <a:schemeClr val="bg1"/>
              </a:solidFill>
            </a:endParaRPr>
          </a:p>
        </p:txBody>
      </p:sp>
    </p:spTree>
    <p:extLst>
      <p:ext uri="{BB962C8B-B14F-4D97-AF65-F5344CB8AC3E}">
        <p14:creationId xmlns="" xmlns:p14="http://schemas.microsoft.com/office/powerpoint/2010/main" val="7975811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5"/>
          <p:cNvPicPr preferRelativeResize="0">
            <a:picLocks noChangeAspect="1" noChangeArrowheads="1"/>
          </p:cNvPicPr>
          <p:nvPr/>
        </p:nvPicPr>
        <p:blipFill>
          <a:blip r:embed="rId3" cstate="email"/>
          <a:stretch>
            <a:fillRect/>
          </a:stretch>
        </p:blipFill>
        <p:spPr bwMode="auto">
          <a:xfrm>
            <a:off x="603849" y="899290"/>
            <a:ext cx="2090094" cy="584401"/>
          </a:xfrm>
          <a:prstGeom prst="rect">
            <a:avLst/>
          </a:prstGeom>
          <a:noFill/>
          <a:ln w="9525">
            <a:noFill/>
            <a:miter lim="800000"/>
            <a:headEnd/>
            <a:tailEnd/>
          </a:ln>
        </p:spPr>
      </p:pic>
      <p:sp>
        <p:nvSpPr>
          <p:cNvPr id="4" name="Title 3"/>
          <p:cNvSpPr>
            <a:spLocks noGrp="1"/>
          </p:cNvSpPr>
          <p:nvPr>
            <p:ph type="ctrTitle"/>
          </p:nvPr>
        </p:nvSpPr>
        <p:spPr/>
        <p:txBody>
          <a:bodyPr/>
          <a:lstStyle/>
          <a:p>
            <a:r>
              <a:rPr lang="en-US" smtClean="0"/>
              <a:t>Near Record Catastrophe Losses Continue </a:t>
            </a:r>
            <a:br>
              <a:rPr lang="en-US" smtClean="0"/>
            </a:br>
            <a:r>
              <a:rPr lang="en-US" smtClean="0"/>
              <a:t>to Pressure Rates</a:t>
            </a:r>
            <a:endParaRPr lang="en-US" dirty="0"/>
          </a:p>
        </p:txBody>
      </p:sp>
      <p:sp>
        <p:nvSpPr>
          <p:cNvPr id="5" name="Subtitle 4"/>
          <p:cNvSpPr>
            <a:spLocks noGrp="1"/>
          </p:cNvSpPr>
          <p:nvPr>
            <p:ph type="subTitle" idx="1"/>
          </p:nvPr>
        </p:nvSpPr>
        <p:spPr/>
        <p:txBody>
          <a:bodyPr/>
          <a:lstStyle/>
          <a:p>
            <a:r>
              <a:rPr lang="en-US" smtClean="0"/>
              <a:t>U.S. Catastrophe Losses in Recent Years Have Been Very High and Vulnerability Is Rising Globally</a:t>
            </a:r>
            <a:endParaRPr lang="en-US" dirty="0"/>
          </a:p>
        </p:txBody>
      </p:sp>
    </p:spTree>
    <p:extLst>
      <p:ext uri="{BB962C8B-B14F-4D97-AF65-F5344CB8AC3E}">
        <p14:creationId xmlns="" xmlns:p14="http://schemas.microsoft.com/office/powerpoint/2010/main" val="178077553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p:cNvGraphicFramePr>
            <a:graphicFrameLocks/>
          </p:cNvGraphicFramePr>
          <p:nvPr>
            <p:extLst>
              <p:ext uri="{D42A27DB-BD31-4B8C-83A1-F6EECF244321}">
                <p14:modId xmlns="" xmlns:p14="http://schemas.microsoft.com/office/powerpoint/2010/main" val="3906229844"/>
              </p:ext>
            </p:extLst>
          </p:nvPr>
        </p:nvGraphicFramePr>
        <p:xfrm>
          <a:off x="260739" y="1364344"/>
          <a:ext cx="14084300" cy="5112656"/>
        </p:xfrm>
        <a:graphic>
          <a:graphicData uri="http://schemas.openxmlformats.org/drawingml/2006/chart">
            <c:chart xmlns:c="http://schemas.openxmlformats.org/drawingml/2006/chart" xmlns:r="http://schemas.openxmlformats.org/officeDocument/2006/relationships" r:id="rId3"/>
          </a:graphicData>
        </a:graphic>
      </p:graphicFrame>
      <p:sp>
        <p:nvSpPr>
          <p:cNvPr id="8" name="AutoShape 7"/>
          <p:cNvSpPr>
            <a:spLocks noChangeArrowheads="1"/>
          </p:cNvSpPr>
          <p:nvPr/>
        </p:nvSpPr>
        <p:spPr bwMode="blackWhite">
          <a:xfrm>
            <a:off x="6605029" y="3886200"/>
            <a:ext cx="6959025" cy="1046440"/>
          </a:xfrm>
          <a:prstGeom prst="wedgeRectCallout">
            <a:avLst>
              <a:gd name="adj1" fmla="val 47240"/>
              <a:gd name="adj2" fmla="val -101230"/>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500" b="1" dirty="0">
                <a:solidFill>
                  <a:schemeClr val="bg1"/>
                </a:solidFill>
                <a:latin typeface="Helvetica Neue"/>
              </a:rPr>
              <a:t>WC showed a better-than-expected improvement for private carriers in 2012</a:t>
            </a:r>
          </a:p>
        </p:txBody>
      </p:sp>
      <p:sp>
        <p:nvSpPr>
          <p:cNvPr id="11" name="Rectangle 2"/>
          <p:cNvSpPr txBox="1">
            <a:spLocks noChangeArrowheads="1"/>
          </p:cNvSpPr>
          <p:nvPr/>
        </p:nvSpPr>
        <p:spPr>
          <a:xfrm>
            <a:off x="479552" y="457200"/>
            <a:ext cx="13541247" cy="1138773"/>
          </a:xfrm>
          <a:prstGeom prst="rect">
            <a:avLst/>
          </a:prstGeom>
        </p:spPr>
        <p:txBody>
          <a:bodyPr/>
          <a:lstStyle>
            <a:lvl1pPr algn="l" defTabSz="1306220" rtl="0" eaLnBrk="1" latinLnBrk="0" hangingPunct="1">
              <a:spcBef>
                <a:spcPct val="0"/>
              </a:spcBef>
              <a:buNone/>
              <a:defRPr lang="en-US" sz="3400" b="1" kern="1200" dirty="0">
                <a:solidFill>
                  <a:srgbClr val="0092D1"/>
                </a:solidFill>
                <a:latin typeface="Helvetica Neue" charset="0"/>
                <a:ea typeface="+mj-ea"/>
                <a:cs typeface="+mj-cs"/>
              </a:defRPr>
            </a:lvl1pPr>
          </a:lstStyle>
          <a:p>
            <a:r>
              <a:rPr lang="en-US" dirty="0"/>
              <a:t>Workers Compensation Combined Ratio: 1994–2012P</a:t>
            </a:r>
          </a:p>
        </p:txBody>
      </p:sp>
      <p:sp>
        <p:nvSpPr>
          <p:cNvPr id="14" name="TextBox 13"/>
          <p:cNvSpPr txBox="1"/>
          <p:nvPr/>
        </p:nvSpPr>
        <p:spPr>
          <a:xfrm>
            <a:off x="508978" y="6827643"/>
            <a:ext cx="14143641" cy="452432"/>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tabLst>
                <a:tab pos="101600" algn="l"/>
              </a:tabLst>
              <a:defRPr/>
            </a:pPr>
            <a:endParaRPr lang="en-US" sz="1200" dirty="0">
              <a:solidFill>
                <a:srgbClr val="404040"/>
              </a:solidFill>
              <a:latin typeface="Helvetica Neue"/>
            </a:endParaRPr>
          </a:p>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Sources: A.M. Best (1994-2009); NCCI (2010-2012P) and are for private carriers only; Insurance Information Institute.</a:t>
            </a:r>
          </a:p>
        </p:txBody>
      </p:sp>
      <p:sp>
        <p:nvSpPr>
          <p:cNvPr id="15" name="Rectangle 6"/>
          <p:cNvSpPr>
            <a:spLocks noChangeArrowheads="1"/>
          </p:cNvSpPr>
          <p:nvPr/>
        </p:nvSpPr>
        <p:spPr bwMode="blackWhite">
          <a:xfrm>
            <a:off x="588817" y="5924642"/>
            <a:ext cx="13431983" cy="857158"/>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dirty="0">
                <a:solidFill>
                  <a:srgbClr val="404040"/>
                </a:solidFill>
                <a:latin typeface="Helvetica Neue"/>
              </a:rPr>
              <a:t>Workers Comp Results Began to Improve in 2012. Underwriting Results  Deteriorated Markedly from 2007-2010/11 and Were the Worst They Had Been in a Decade. </a:t>
            </a:r>
          </a:p>
        </p:txBody>
      </p:sp>
    </p:spTree>
    <p:extLst>
      <p:ext uri="{BB962C8B-B14F-4D97-AF65-F5344CB8AC3E}">
        <p14:creationId xmlns="" xmlns:p14="http://schemas.microsoft.com/office/powerpoint/2010/main" val="21627875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p:cNvGraphicFramePr>
            <a:graphicFrameLocks/>
          </p:cNvGraphicFramePr>
          <p:nvPr>
            <p:extLst>
              <p:ext uri="{D42A27DB-BD31-4B8C-83A1-F6EECF244321}">
                <p14:modId xmlns="" xmlns:p14="http://schemas.microsoft.com/office/powerpoint/2010/main" val="1035281711"/>
              </p:ext>
            </p:extLst>
          </p:nvPr>
        </p:nvGraphicFramePr>
        <p:xfrm>
          <a:off x="406400" y="2598056"/>
          <a:ext cx="13774057" cy="418374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2"/>
          <p:cNvSpPr txBox="1">
            <a:spLocks noChangeArrowheads="1"/>
          </p:cNvSpPr>
          <p:nvPr/>
        </p:nvSpPr>
        <p:spPr>
          <a:xfrm>
            <a:off x="479552" y="457200"/>
            <a:ext cx="13541247" cy="1138773"/>
          </a:xfrm>
          <a:prstGeom prst="rect">
            <a:avLst/>
          </a:prstGeom>
        </p:spPr>
        <p:txBody>
          <a:bodyPr/>
          <a:lstStyle>
            <a:lvl1pPr algn="l" defTabSz="1306220" rtl="0" eaLnBrk="1" latinLnBrk="0" hangingPunct="1">
              <a:spcBef>
                <a:spcPct val="0"/>
              </a:spcBef>
              <a:buNone/>
              <a:defRPr lang="en-US" sz="3400" b="1" kern="1200" dirty="0">
                <a:solidFill>
                  <a:srgbClr val="0092D1"/>
                </a:solidFill>
                <a:latin typeface="Helvetica Neue" charset="0"/>
                <a:ea typeface="+mj-ea"/>
                <a:cs typeface="+mj-cs"/>
              </a:defRPr>
            </a:lvl1pPr>
          </a:lstStyle>
          <a:p>
            <a:r>
              <a:rPr lang="en-US" dirty="0"/>
              <a:t>Workers Compensation Medical Severity</a:t>
            </a:r>
            <a:br>
              <a:rPr lang="en-US" dirty="0"/>
            </a:br>
            <a:r>
              <a:rPr lang="en-US" dirty="0"/>
              <a:t>Moderate Increase in 2012</a:t>
            </a:r>
          </a:p>
        </p:txBody>
      </p:sp>
      <p:sp>
        <p:nvSpPr>
          <p:cNvPr id="13" name="TextBox 12"/>
          <p:cNvSpPr txBox="1"/>
          <p:nvPr/>
        </p:nvSpPr>
        <p:spPr>
          <a:xfrm>
            <a:off x="478973" y="1524000"/>
            <a:ext cx="7498463" cy="507831"/>
          </a:xfrm>
          <a:prstGeom prst="rect">
            <a:avLst/>
          </a:prstGeom>
          <a:noFill/>
        </p:spPr>
        <p:txBody>
          <a:bodyPr wrap="none" rtlCol="0">
            <a:spAutoFit/>
          </a:bodyPr>
          <a:lstStyle/>
          <a:p>
            <a:pPr>
              <a:lnSpc>
                <a:spcPct val="90000"/>
              </a:lnSpc>
              <a:spcBef>
                <a:spcPct val="20000"/>
              </a:spcBef>
            </a:pPr>
            <a:r>
              <a:rPr lang="en-US" sz="3000" i="1" dirty="0">
                <a:solidFill>
                  <a:srgbClr val="0092D2"/>
                </a:solidFill>
                <a:latin typeface="Helvetica Neue"/>
              </a:rPr>
              <a:t>Average Medical Cost per Lost-Time Claim</a:t>
            </a:r>
          </a:p>
        </p:txBody>
      </p:sp>
      <p:sp>
        <p:nvSpPr>
          <p:cNvPr id="14" name="TextBox 13"/>
          <p:cNvSpPr txBox="1"/>
          <p:nvPr/>
        </p:nvSpPr>
        <p:spPr>
          <a:xfrm>
            <a:off x="523492" y="6624511"/>
            <a:ext cx="14143641" cy="655564"/>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2012p: Preliminary based on data valued as of 12/31/2012.</a:t>
            </a:r>
          </a:p>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1991-2011: Based on data through 12/31/2011, developed to ultimate</a:t>
            </a:r>
          </a:p>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Based on the states where NCCI provides ratemaking services including state funds, excluding WV; Excludes high deductible policies.</a:t>
            </a:r>
          </a:p>
        </p:txBody>
      </p:sp>
      <p:sp>
        <p:nvSpPr>
          <p:cNvPr id="3" name="Rectangle 2"/>
          <p:cNvSpPr/>
          <p:nvPr/>
        </p:nvSpPr>
        <p:spPr>
          <a:xfrm>
            <a:off x="566058" y="2113747"/>
            <a:ext cx="7315200" cy="400110"/>
          </a:xfrm>
          <a:prstGeom prst="rect">
            <a:avLst/>
          </a:prstGeom>
        </p:spPr>
        <p:txBody>
          <a:bodyPr>
            <a:spAutoFit/>
          </a:bodyPr>
          <a:lstStyle/>
          <a:p>
            <a:r>
              <a:rPr lang="en-US" sz="2000" dirty="0" smtClean="0">
                <a:solidFill>
                  <a:srgbClr val="000000"/>
                </a:solidFill>
                <a:latin typeface="Helvetica Neue"/>
              </a:rPr>
              <a:t>Medical Claim </a:t>
            </a:r>
            <a:r>
              <a:rPr lang="en-US" sz="2000" dirty="0">
                <a:solidFill>
                  <a:srgbClr val="000000"/>
                </a:solidFill>
                <a:latin typeface="Helvetica Neue"/>
              </a:rPr>
              <a:t>Cost ($000s)</a:t>
            </a:r>
          </a:p>
        </p:txBody>
      </p:sp>
      <p:sp>
        <p:nvSpPr>
          <p:cNvPr id="17" name="Text Box 7"/>
          <p:cNvSpPr txBox="1">
            <a:spLocks noChangeArrowheads="1"/>
          </p:cNvSpPr>
          <p:nvPr/>
        </p:nvSpPr>
        <p:spPr bwMode="auto">
          <a:xfrm>
            <a:off x="6353299" y="6278322"/>
            <a:ext cx="1832238" cy="363436"/>
          </a:xfrm>
          <a:prstGeom prst="rect">
            <a:avLst/>
          </a:prstGeom>
          <a:noFill/>
          <a:ln w="9525">
            <a:noFill/>
            <a:miter lim="800000"/>
            <a:headEnd/>
            <a:tailEnd/>
          </a:ln>
        </p:spPr>
        <p:txBody>
          <a:bodyPr wrap="none" lIns="130622" tIns="65311" rIns="130622" bIns="65311">
            <a:spAutoFit/>
          </a:bodyPr>
          <a:lstStyle/>
          <a:p>
            <a:pPr>
              <a:lnSpc>
                <a:spcPct val="75000"/>
              </a:lnSpc>
              <a:spcBef>
                <a:spcPct val="25000"/>
              </a:spcBef>
            </a:pPr>
            <a:r>
              <a:rPr lang="en-US" sz="2000" dirty="0">
                <a:solidFill>
                  <a:srgbClr val="000000"/>
                </a:solidFill>
                <a:latin typeface="Helvetica Neue"/>
              </a:rPr>
              <a:t>Accident Year</a:t>
            </a:r>
          </a:p>
        </p:txBody>
      </p:sp>
      <p:sp>
        <p:nvSpPr>
          <p:cNvPr id="18" name="Text Box 8"/>
          <p:cNvSpPr txBox="1">
            <a:spLocks noChangeArrowheads="1"/>
          </p:cNvSpPr>
          <p:nvPr/>
        </p:nvSpPr>
        <p:spPr bwMode="auto">
          <a:xfrm>
            <a:off x="8221979" y="1561270"/>
            <a:ext cx="5798821" cy="1046440"/>
          </a:xfrm>
          <a:prstGeom prst="rect">
            <a:avLst/>
          </a:prstGeom>
          <a:solidFill>
            <a:schemeClr val="bg2"/>
          </a:solidFill>
          <a:ln w="28575" algn="ctr">
            <a:noFill/>
            <a:miter lim="800000"/>
            <a:headEnd/>
            <a:tailEnd/>
          </a:ln>
        </p:spPr>
        <p:txBody>
          <a:bodyPr wrap="square" lIns="137160" tIns="137160" rIns="137160" bIns="137160" anchor="ctr">
            <a:spAutoFit/>
          </a:bodyPr>
          <a:lstStyle>
            <a:defPPr>
              <a:defRPr lang="en-US"/>
            </a:defPPr>
            <a:lvl1pPr algn="ctr" eaLnBrk="0" hangingPunct="0">
              <a:buClr>
                <a:schemeClr val="bg1"/>
              </a:buClr>
              <a:buFont typeface="Wingdings" pitchFamily="2" charset="2"/>
              <a:buNone/>
              <a:defRPr sz="2500" b="1">
                <a:solidFill>
                  <a:schemeClr val="bg1"/>
                </a:solidFill>
                <a:latin typeface="Helvetica Neue"/>
              </a:defRPr>
            </a:lvl1pPr>
          </a:lstStyle>
          <a:p>
            <a:r>
              <a:rPr lang="en-US" dirty="0"/>
              <a:t>Cumulative Change = 252%</a:t>
            </a:r>
          </a:p>
          <a:p>
            <a:r>
              <a:rPr lang="en-US" dirty="0"/>
              <a:t>(1991-2012p)</a:t>
            </a:r>
          </a:p>
        </p:txBody>
      </p:sp>
      <p:sp>
        <p:nvSpPr>
          <p:cNvPr id="19" name="Text Box 4"/>
          <p:cNvSpPr txBox="1">
            <a:spLocks noChangeArrowheads="1"/>
          </p:cNvSpPr>
          <p:nvPr/>
        </p:nvSpPr>
        <p:spPr bwMode="auto">
          <a:xfrm>
            <a:off x="1791344" y="2566988"/>
            <a:ext cx="6512560" cy="1055165"/>
          </a:xfrm>
          <a:prstGeom prst="rect">
            <a:avLst/>
          </a:prstGeom>
          <a:noFill/>
          <a:ln w="0">
            <a:noFill/>
            <a:miter lim="800000"/>
            <a:headEnd/>
            <a:tailEnd/>
          </a:ln>
        </p:spPr>
        <p:txBody>
          <a:bodyPr lIns="130561" tIns="65280" rIns="130561" bIns="65280">
            <a:spAutoFit/>
          </a:bodyPr>
          <a:lstStyle/>
          <a:p>
            <a:pPr eaLnBrk="0" hangingPunct="0">
              <a:tabLst>
                <a:tab pos="3512736" algn="l"/>
              </a:tabLst>
            </a:pPr>
            <a:r>
              <a:rPr lang="en-US" sz="2000" dirty="0">
                <a:solidFill>
                  <a:srgbClr val="000000"/>
                </a:solidFill>
                <a:latin typeface="Helvetica Neue"/>
              </a:rPr>
              <a:t>Annual Change 1991–1993:	+1.9%</a:t>
            </a:r>
          </a:p>
          <a:p>
            <a:pPr eaLnBrk="0" hangingPunct="0">
              <a:tabLst>
                <a:tab pos="3512736" algn="l"/>
              </a:tabLst>
            </a:pPr>
            <a:r>
              <a:rPr lang="en-US" sz="2000" dirty="0">
                <a:solidFill>
                  <a:srgbClr val="000000"/>
                </a:solidFill>
                <a:latin typeface="Helvetica Neue"/>
              </a:rPr>
              <a:t>Annual Change 1994–2001:	+8.9%</a:t>
            </a:r>
          </a:p>
          <a:p>
            <a:pPr eaLnBrk="0" hangingPunct="0">
              <a:tabLst>
                <a:tab pos="3512736" algn="l"/>
              </a:tabLst>
            </a:pPr>
            <a:r>
              <a:rPr lang="en-US" sz="2000" dirty="0">
                <a:solidFill>
                  <a:srgbClr val="000000"/>
                </a:solidFill>
                <a:latin typeface="Helvetica Neue"/>
              </a:rPr>
              <a:t>Annual Change 2002–2011:	+5.7%</a:t>
            </a:r>
          </a:p>
        </p:txBody>
      </p:sp>
    </p:spTree>
    <p:extLst>
      <p:ext uri="{BB962C8B-B14F-4D97-AF65-F5344CB8AC3E}">
        <p14:creationId xmlns="" xmlns:p14="http://schemas.microsoft.com/office/powerpoint/2010/main" val="4107032208"/>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4"/>
          <p:cNvSpPr txBox="1">
            <a:spLocks noChangeArrowheads="1"/>
          </p:cNvSpPr>
          <p:nvPr/>
        </p:nvSpPr>
        <p:spPr bwMode="auto">
          <a:xfrm>
            <a:off x="1791344" y="2566988"/>
            <a:ext cx="6512560" cy="1055165"/>
          </a:xfrm>
          <a:prstGeom prst="rect">
            <a:avLst/>
          </a:prstGeom>
          <a:noFill/>
          <a:ln w="0">
            <a:noFill/>
            <a:miter lim="800000"/>
            <a:headEnd/>
            <a:tailEnd/>
          </a:ln>
        </p:spPr>
        <p:txBody>
          <a:bodyPr lIns="130561" tIns="65280" rIns="130561" bIns="65280">
            <a:spAutoFit/>
          </a:bodyPr>
          <a:lstStyle/>
          <a:p>
            <a:pPr eaLnBrk="0" hangingPunct="0">
              <a:tabLst>
                <a:tab pos="3512736" algn="l"/>
              </a:tabLst>
            </a:pPr>
            <a:r>
              <a:rPr lang="en-US" sz="2000" dirty="0">
                <a:solidFill>
                  <a:srgbClr val="000000"/>
                </a:solidFill>
                <a:latin typeface="Helvetica Neue"/>
              </a:rPr>
              <a:t>Annual Change 1991–1993:	-1.7%</a:t>
            </a:r>
          </a:p>
          <a:p>
            <a:pPr eaLnBrk="0" hangingPunct="0">
              <a:tabLst>
                <a:tab pos="3512736" algn="l"/>
              </a:tabLst>
            </a:pPr>
            <a:r>
              <a:rPr lang="en-US" sz="2000" dirty="0">
                <a:solidFill>
                  <a:srgbClr val="000000"/>
                </a:solidFill>
                <a:latin typeface="Helvetica Neue"/>
              </a:rPr>
              <a:t>Annual Change 1994–2001:	+7.3%</a:t>
            </a:r>
          </a:p>
          <a:p>
            <a:pPr eaLnBrk="0" hangingPunct="0">
              <a:tabLst>
                <a:tab pos="3512736" algn="l"/>
              </a:tabLst>
            </a:pPr>
            <a:r>
              <a:rPr lang="en-US" sz="2000" dirty="0">
                <a:solidFill>
                  <a:srgbClr val="000000"/>
                </a:solidFill>
                <a:latin typeface="Helvetica Neue"/>
              </a:rPr>
              <a:t>Annual Change 2002–2011:	+3.2%</a:t>
            </a:r>
          </a:p>
        </p:txBody>
      </p:sp>
      <p:graphicFrame>
        <p:nvGraphicFramePr>
          <p:cNvPr id="9" name="Object 2"/>
          <p:cNvGraphicFramePr>
            <a:graphicFrameLocks/>
          </p:cNvGraphicFramePr>
          <p:nvPr>
            <p:extLst>
              <p:ext uri="{D42A27DB-BD31-4B8C-83A1-F6EECF244321}">
                <p14:modId xmlns="" xmlns:p14="http://schemas.microsoft.com/office/powerpoint/2010/main" val="1587655477"/>
              </p:ext>
            </p:extLst>
          </p:nvPr>
        </p:nvGraphicFramePr>
        <p:xfrm>
          <a:off x="406400" y="2598056"/>
          <a:ext cx="13774057" cy="418374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2"/>
          <p:cNvSpPr txBox="1">
            <a:spLocks noChangeArrowheads="1"/>
          </p:cNvSpPr>
          <p:nvPr/>
        </p:nvSpPr>
        <p:spPr>
          <a:xfrm>
            <a:off x="479552" y="457200"/>
            <a:ext cx="13541247" cy="1138773"/>
          </a:xfrm>
          <a:prstGeom prst="rect">
            <a:avLst/>
          </a:prstGeom>
        </p:spPr>
        <p:txBody>
          <a:bodyPr/>
          <a:lstStyle>
            <a:lvl1pPr algn="l" defTabSz="1306220" rtl="0" eaLnBrk="1" latinLnBrk="0" hangingPunct="1">
              <a:spcBef>
                <a:spcPct val="0"/>
              </a:spcBef>
              <a:buNone/>
              <a:defRPr lang="en-US" sz="3400" b="1" kern="1200" dirty="0">
                <a:solidFill>
                  <a:srgbClr val="0092D1"/>
                </a:solidFill>
                <a:latin typeface="Helvetica Neue" charset="0"/>
                <a:ea typeface="+mj-ea"/>
                <a:cs typeface="+mj-cs"/>
              </a:defRPr>
            </a:lvl1pPr>
          </a:lstStyle>
          <a:p>
            <a:r>
              <a:rPr lang="en-US" dirty="0"/>
              <a:t>Workers Comp Indemnity Claim Costs: </a:t>
            </a:r>
            <a:r>
              <a:rPr lang="en-US" dirty="0" smtClean="0"/>
              <a:t/>
            </a:r>
            <a:br>
              <a:rPr lang="en-US" dirty="0" smtClean="0"/>
            </a:br>
            <a:r>
              <a:rPr lang="en-US" dirty="0" smtClean="0"/>
              <a:t>Small </a:t>
            </a:r>
            <a:r>
              <a:rPr lang="en-US" dirty="0"/>
              <a:t>Increase in 2012</a:t>
            </a:r>
          </a:p>
        </p:txBody>
      </p:sp>
      <p:sp>
        <p:nvSpPr>
          <p:cNvPr id="13" name="TextBox 12"/>
          <p:cNvSpPr txBox="1"/>
          <p:nvPr/>
        </p:nvSpPr>
        <p:spPr>
          <a:xfrm>
            <a:off x="478973" y="1524000"/>
            <a:ext cx="7841506" cy="507831"/>
          </a:xfrm>
          <a:prstGeom prst="rect">
            <a:avLst/>
          </a:prstGeom>
          <a:noFill/>
        </p:spPr>
        <p:txBody>
          <a:bodyPr wrap="none" rtlCol="0">
            <a:spAutoFit/>
          </a:bodyPr>
          <a:lstStyle/>
          <a:p>
            <a:pPr>
              <a:lnSpc>
                <a:spcPct val="90000"/>
              </a:lnSpc>
              <a:spcBef>
                <a:spcPct val="20000"/>
              </a:spcBef>
            </a:pPr>
            <a:r>
              <a:rPr lang="en-US" sz="3000" i="1" dirty="0">
                <a:solidFill>
                  <a:srgbClr val="0092D2"/>
                </a:solidFill>
                <a:latin typeface="Helvetica Neue"/>
              </a:rPr>
              <a:t>Average Indemnity Cost per Lost-Time Claim</a:t>
            </a:r>
          </a:p>
        </p:txBody>
      </p:sp>
      <p:sp>
        <p:nvSpPr>
          <p:cNvPr id="14" name="TextBox 13"/>
          <p:cNvSpPr txBox="1"/>
          <p:nvPr/>
        </p:nvSpPr>
        <p:spPr>
          <a:xfrm>
            <a:off x="508978" y="6624511"/>
            <a:ext cx="14143641" cy="655564"/>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2012p: Preliminary based on data valued as of 12/31/2012.</a:t>
            </a:r>
          </a:p>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1991-2011: Based on data through 12/31/2011, developed to ultimate</a:t>
            </a:r>
          </a:p>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Based on the states where NCCI provides ratemaking services including state funds, excluding WV; Excludes high deductible policies.</a:t>
            </a:r>
          </a:p>
        </p:txBody>
      </p:sp>
      <p:sp>
        <p:nvSpPr>
          <p:cNvPr id="3" name="Rectangle 2"/>
          <p:cNvSpPr/>
          <p:nvPr/>
        </p:nvSpPr>
        <p:spPr>
          <a:xfrm>
            <a:off x="566058" y="2113747"/>
            <a:ext cx="7315200" cy="400110"/>
          </a:xfrm>
          <a:prstGeom prst="rect">
            <a:avLst/>
          </a:prstGeom>
        </p:spPr>
        <p:txBody>
          <a:bodyPr>
            <a:spAutoFit/>
          </a:bodyPr>
          <a:lstStyle/>
          <a:p>
            <a:r>
              <a:rPr lang="en-US" sz="2000" dirty="0" smtClean="0">
                <a:solidFill>
                  <a:srgbClr val="000000"/>
                </a:solidFill>
                <a:latin typeface="Helvetica Neue"/>
              </a:rPr>
              <a:t>Indemnity Claim </a:t>
            </a:r>
            <a:r>
              <a:rPr lang="en-US" sz="2000" dirty="0">
                <a:solidFill>
                  <a:srgbClr val="000000"/>
                </a:solidFill>
                <a:latin typeface="Helvetica Neue"/>
              </a:rPr>
              <a:t>Cost ($ 000s)</a:t>
            </a:r>
          </a:p>
        </p:txBody>
      </p:sp>
      <p:sp>
        <p:nvSpPr>
          <p:cNvPr id="17" name="Text Box 7"/>
          <p:cNvSpPr txBox="1">
            <a:spLocks noChangeArrowheads="1"/>
          </p:cNvSpPr>
          <p:nvPr/>
        </p:nvSpPr>
        <p:spPr bwMode="auto">
          <a:xfrm>
            <a:off x="6353299" y="6278322"/>
            <a:ext cx="1832238" cy="363436"/>
          </a:xfrm>
          <a:prstGeom prst="rect">
            <a:avLst/>
          </a:prstGeom>
          <a:noFill/>
          <a:ln w="9525">
            <a:noFill/>
            <a:miter lim="800000"/>
            <a:headEnd/>
            <a:tailEnd/>
          </a:ln>
        </p:spPr>
        <p:txBody>
          <a:bodyPr wrap="none" lIns="130622" tIns="65311" rIns="130622" bIns="65311">
            <a:spAutoFit/>
          </a:bodyPr>
          <a:lstStyle/>
          <a:p>
            <a:pPr>
              <a:lnSpc>
                <a:spcPct val="75000"/>
              </a:lnSpc>
              <a:spcBef>
                <a:spcPct val="25000"/>
              </a:spcBef>
            </a:pPr>
            <a:r>
              <a:rPr lang="en-US" sz="2000" dirty="0">
                <a:solidFill>
                  <a:srgbClr val="000000"/>
                </a:solidFill>
                <a:latin typeface="Helvetica Neue"/>
              </a:rPr>
              <a:t>Accident Year</a:t>
            </a:r>
          </a:p>
        </p:txBody>
      </p:sp>
      <p:sp>
        <p:nvSpPr>
          <p:cNvPr id="12" name="AutoShape 7"/>
          <p:cNvSpPr>
            <a:spLocks noChangeArrowheads="1"/>
          </p:cNvSpPr>
          <p:nvPr/>
        </p:nvSpPr>
        <p:spPr bwMode="blackWhite">
          <a:xfrm>
            <a:off x="9652000" y="952228"/>
            <a:ext cx="4695825" cy="1431161"/>
          </a:xfrm>
          <a:prstGeom prst="wedgeRectCallout">
            <a:avLst>
              <a:gd name="adj1" fmla="val 31786"/>
              <a:gd name="adj2" fmla="val 64078"/>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500" b="1" dirty="0">
                <a:solidFill>
                  <a:schemeClr val="bg1"/>
                </a:solidFill>
                <a:latin typeface="Helvetica Neue"/>
              </a:rPr>
              <a:t>Average indemnity costs per claim were up 1% in 2012 to $22,400</a:t>
            </a:r>
          </a:p>
        </p:txBody>
      </p:sp>
    </p:spTree>
    <p:extLst>
      <p:ext uri="{BB962C8B-B14F-4D97-AF65-F5344CB8AC3E}">
        <p14:creationId xmlns="" xmlns:p14="http://schemas.microsoft.com/office/powerpoint/2010/main" val="18778361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8978" y="6421378"/>
            <a:ext cx="14143641" cy="858697"/>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p Preliminary</a:t>
            </a:r>
          </a:p>
          <a:p>
            <a:pPr fontAlgn="base">
              <a:lnSpc>
                <a:spcPct val="85000"/>
              </a:lnSpc>
              <a:spcBef>
                <a:spcPct val="25000"/>
              </a:spcBef>
              <a:spcAft>
                <a:spcPct val="0"/>
              </a:spcAft>
              <a:buClr>
                <a:schemeClr val="accent2"/>
              </a:buClr>
              <a:tabLst>
                <a:tab pos="101600" algn="l"/>
              </a:tabLst>
              <a:defRPr/>
            </a:pPr>
            <a:r>
              <a:rPr lang="en-US" sz="1200" dirty="0" smtClean="0">
                <a:solidFill>
                  <a:srgbClr val="404040"/>
                </a:solidFill>
                <a:latin typeface="Helvetica Neue"/>
              </a:rPr>
              <a:t>Source:1990–20102p </a:t>
            </a:r>
            <a:r>
              <a:rPr lang="en-US" sz="1200" dirty="0">
                <a:solidFill>
                  <a:srgbClr val="404040"/>
                </a:solidFill>
                <a:latin typeface="Helvetica Neue"/>
              </a:rPr>
              <a:t>Private Carriers, Annual Statement Data, </a:t>
            </a:r>
            <a:r>
              <a:rPr lang="en-US" sz="1200" dirty="0" smtClean="0">
                <a:solidFill>
                  <a:srgbClr val="404040"/>
                </a:solidFill>
                <a:latin typeface="Helvetica Neue"/>
              </a:rPr>
              <a:t>NCCI.</a:t>
            </a:r>
          </a:p>
          <a:p>
            <a:pPr fontAlgn="base">
              <a:lnSpc>
                <a:spcPct val="85000"/>
              </a:lnSpc>
              <a:spcBef>
                <a:spcPct val="25000"/>
              </a:spcBef>
              <a:spcAft>
                <a:spcPct val="0"/>
              </a:spcAft>
              <a:buClr>
                <a:schemeClr val="accent2"/>
              </a:buClr>
              <a:tabLst>
                <a:tab pos="101600" algn="l"/>
              </a:tabLst>
              <a:defRPr/>
            </a:pPr>
            <a:r>
              <a:rPr lang="en-US" sz="1200" dirty="0" smtClean="0">
                <a:solidFill>
                  <a:srgbClr val="404040"/>
                </a:solidFill>
                <a:latin typeface="Helvetica Neue"/>
              </a:rPr>
              <a:t>1996–2012p </a:t>
            </a:r>
            <a:r>
              <a:rPr lang="en-US" sz="1200" dirty="0">
                <a:solidFill>
                  <a:srgbClr val="404040"/>
                </a:solidFill>
                <a:latin typeface="Helvetica Neue"/>
              </a:rPr>
              <a:t>State Funds: AZ, CA, CO, HI, ID, KY, LA, MD, MO, MT, NM, OK, OR, RI, TX, UT Annual Statements</a:t>
            </a:r>
          </a:p>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State Funds available for 1996 and subsequent</a:t>
            </a:r>
          </a:p>
        </p:txBody>
      </p:sp>
      <p:graphicFrame>
        <p:nvGraphicFramePr>
          <p:cNvPr id="9" name="Object 2"/>
          <p:cNvGraphicFramePr>
            <a:graphicFrameLocks/>
          </p:cNvGraphicFramePr>
          <p:nvPr>
            <p:extLst>
              <p:ext uri="{D42A27DB-BD31-4B8C-83A1-F6EECF244321}">
                <p14:modId xmlns="" xmlns:p14="http://schemas.microsoft.com/office/powerpoint/2010/main" val="3544872490"/>
              </p:ext>
            </p:extLst>
          </p:nvPr>
        </p:nvGraphicFramePr>
        <p:xfrm>
          <a:off x="428171" y="2598056"/>
          <a:ext cx="13774057" cy="418374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2"/>
          <p:cNvSpPr txBox="1">
            <a:spLocks noChangeArrowheads="1"/>
          </p:cNvSpPr>
          <p:nvPr/>
        </p:nvSpPr>
        <p:spPr>
          <a:xfrm>
            <a:off x="479552" y="457200"/>
            <a:ext cx="13541247" cy="1138773"/>
          </a:xfrm>
          <a:prstGeom prst="rect">
            <a:avLst/>
          </a:prstGeom>
        </p:spPr>
        <p:txBody>
          <a:bodyPr/>
          <a:lstStyle>
            <a:lvl1pPr algn="l" defTabSz="1306220" rtl="0" eaLnBrk="1" latinLnBrk="0" hangingPunct="1">
              <a:spcBef>
                <a:spcPct val="0"/>
              </a:spcBef>
              <a:buNone/>
              <a:defRPr lang="en-US" sz="3400" b="1" kern="1200" dirty="0">
                <a:solidFill>
                  <a:srgbClr val="0092D1"/>
                </a:solidFill>
                <a:latin typeface="Helvetica Neue" charset="0"/>
                <a:ea typeface="+mj-ea"/>
                <a:cs typeface="+mj-cs"/>
              </a:defRPr>
            </a:lvl1pPr>
          </a:lstStyle>
          <a:p>
            <a:r>
              <a:rPr lang="en-US" dirty="0"/>
              <a:t>Workers Compensation Premium: </a:t>
            </a:r>
            <a:br>
              <a:rPr lang="en-US" dirty="0"/>
            </a:br>
            <a:r>
              <a:rPr lang="en-US" dirty="0"/>
              <a:t>Second Consecutive Year of Increase</a:t>
            </a:r>
          </a:p>
        </p:txBody>
      </p:sp>
      <p:sp>
        <p:nvSpPr>
          <p:cNvPr id="13" name="TextBox 12"/>
          <p:cNvSpPr txBox="1"/>
          <p:nvPr/>
        </p:nvSpPr>
        <p:spPr>
          <a:xfrm>
            <a:off x="478973" y="1524000"/>
            <a:ext cx="3752950" cy="507831"/>
          </a:xfrm>
          <a:prstGeom prst="rect">
            <a:avLst/>
          </a:prstGeom>
          <a:noFill/>
        </p:spPr>
        <p:txBody>
          <a:bodyPr wrap="none" rtlCol="0">
            <a:spAutoFit/>
          </a:bodyPr>
          <a:lstStyle/>
          <a:p>
            <a:pPr>
              <a:lnSpc>
                <a:spcPct val="90000"/>
              </a:lnSpc>
              <a:spcBef>
                <a:spcPct val="20000"/>
              </a:spcBef>
            </a:pPr>
            <a:r>
              <a:rPr lang="en-US" sz="3000" i="1" dirty="0" smtClean="0">
                <a:solidFill>
                  <a:srgbClr val="0092D2"/>
                </a:solidFill>
                <a:latin typeface="Helvetica Neue"/>
              </a:rPr>
              <a:t>Net Written Premium</a:t>
            </a:r>
            <a:endParaRPr lang="en-US" sz="3000" i="1" dirty="0">
              <a:solidFill>
                <a:srgbClr val="0092D2"/>
              </a:solidFill>
              <a:latin typeface="Helvetica Neue"/>
            </a:endParaRPr>
          </a:p>
        </p:txBody>
      </p:sp>
      <p:sp>
        <p:nvSpPr>
          <p:cNvPr id="3" name="Rectangle 2"/>
          <p:cNvSpPr/>
          <p:nvPr/>
        </p:nvSpPr>
        <p:spPr>
          <a:xfrm>
            <a:off x="566058" y="2113747"/>
            <a:ext cx="7315200" cy="400110"/>
          </a:xfrm>
          <a:prstGeom prst="rect">
            <a:avLst/>
          </a:prstGeom>
        </p:spPr>
        <p:txBody>
          <a:bodyPr>
            <a:spAutoFit/>
          </a:bodyPr>
          <a:lstStyle/>
          <a:p>
            <a:r>
              <a:rPr lang="en-US" sz="2000" dirty="0" smtClean="0">
                <a:solidFill>
                  <a:srgbClr val="000000"/>
                </a:solidFill>
                <a:latin typeface="Helvetica Neue"/>
              </a:rPr>
              <a:t>($ Billions)</a:t>
            </a:r>
            <a:endParaRPr lang="en-US" sz="2000" dirty="0">
              <a:solidFill>
                <a:srgbClr val="000000"/>
              </a:solidFill>
              <a:latin typeface="Helvetica Neue"/>
            </a:endParaRPr>
          </a:p>
        </p:txBody>
      </p:sp>
      <p:sp>
        <p:nvSpPr>
          <p:cNvPr id="19" name="Text Box 4"/>
          <p:cNvSpPr txBox="1">
            <a:spLocks noChangeArrowheads="1"/>
          </p:cNvSpPr>
          <p:nvPr/>
        </p:nvSpPr>
        <p:spPr bwMode="auto">
          <a:xfrm>
            <a:off x="1791344" y="2566988"/>
            <a:ext cx="6512560" cy="1055165"/>
          </a:xfrm>
          <a:prstGeom prst="rect">
            <a:avLst/>
          </a:prstGeom>
          <a:noFill/>
          <a:ln w="0">
            <a:noFill/>
            <a:miter lim="800000"/>
            <a:headEnd/>
            <a:tailEnd/>
          </a:ln>
        </p:spPr>
        <p:txBody>
          <a:bodyPr lIns="130561" tIns="65280" rIns="130561" bIns="65280">
            <a:spAutoFit/>
          </a:bodyPr>
          <a:lstStyle/>
          <a:p>
            <a:pPr eaLnBrk="0" hangingPunct="0">
              <a:tabLst>
                <a:tab pos="3512736" algn="l"/>
              </a:tabLst>
            </a:pPr>
            <a:r>
              <a:rPr lang="en-US" sz="2000" dirty="0">
                <a:solidFill>
                  <a:srgbClr val="000000"/>
                </a:solidFill>
                <a:latin typeface="Helvetica Neue"/>
              </a:rPr>
              <a:t>Annual Change 1991–1993:	+1.9%</a:t>
            </a:r>
          </a:p>
          <a:p>
            <a:pPr eaLnBrk="0" hangingPunct="0">
              <a:tabLst>
                <a:tab pos="3512736" algn="l"/>
              </a:tabLst>
            </a:pPr>
            <a:r>
              <a:rPr lang="en-US" sz="2000" dirty="0">
                <a:solidFill>
                  <a:srgbClr val="000000"/>
                </a:solidFill>
                <a:latin typeface="Helvetica Neue"/>
              </a:rPr>
              <a:t>Annual Change 1994–2001:	+8.9%</a:t>
            </a:r>
          </a:p>
          <a:p>
            <a:pPr eaLnBrk="0" hangingPunct="0">
              <a:tabLst>
                <a:tab pos="3512736" algn="l"/>
              </a:tabLst>
            </a:pPr>
            <a:r>
              <a:rPr lang="en-US" sz="2000" dirty="0">
                <a:solidFill>
                  <a:srgbClr val="000000"/>
                </a:solidFill>
                <a:latin typeface="Helvetica Neue"/>
              </a:rPr>
              <a:t>Annual Change 2002–2011:	+5.7%</a:t>
            </a:r>
          </a:p>
        </p:txBody>
      </p:sp>
      <p:sp>
        <p:nvSpPr>
          <p:cNvPr id="12" name="AutoShape 7"/>
          <p:cNvSpPr>
            <a:spLocks noChangeArrowheads="1"/>
          </p:cNvSpPr>
          <p:nvPr/>
        </p:nvSpPr>
        <p:spPr bwMode="blackWhite">
          <a:xfrm>
            <a:off x="9652000" y="759868"/>
            <a:ext cx="4695825" cy="1815882"/>
          </a:xfrm>
          <a:prstGeom prst="wedgeRectCallout">
            <a:avLst>
              <a:gd name="adj1" fmla="val 31786"/>
              <a:gd name="adj2" fmla="val 64078"/>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500" b="1" dirty="0">
                <a:solidFill>
                  <a:schemeClr val="bg1"/>
                </a:solidFill>
                <a:latin typeface="Helvetica Neue"/>
              </a:rPr>
              <a:t>Pvt. Carrier NWP growth was +9.0% in 2012, as pricing reacts to poor underwriting results and low interest rates</a:t>
            </a:r>
          </a:p>
        </p:txBody>
      </p:sp>
    </p:spTree>
    <p:extLst>
      <p:ext uri="{BB962C8B-B14F-4D97-AF65-F5344CB8AC3E}">
        <p14:creationId xmlns="" xmlns:p14="http://schemas.microsoft.com/office/powerpoint/2010/main" val="25341128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ipe(left)">
                                      <p:cBhvr>
                                        <p:cTn id="12" dur="500"/>
                                        <p:tgtEl>
                                          <p:spTgt spid="9">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left)">
                                      <p:cBhvr>
                                        <p:cTn id="17" dur="500"/>
                                        <p:tgtEl>
                                          <p:spTgt spid="9">
                                            <p:graphicEl>
                                              <a:chart seriesIdx="0"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left)">
                                      <p:cBhvr>
                                        <p:cTn id="22" dur="500"/>
                                        <p:tgtEl>
                                          <p:spTgt spid="9">
                                            <p:graphicEl>
                                              <a:chart seriesIdx="1" categoryIdx="-4" bldStep="series"/>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wipe(left)">
                                      <p:cBhvr>
                                        <p:cTn id="25" dur="500"/>
                                        <p:tgtEl>
                                          <p:spTgt spid="9">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5"/>
          <p:cNvPicPr preferRelativeResize="0">
            <a:picLocks noChangeAspect="1" noChangeArrowheads="1"/>
          </p:cNvPicPr>
          <p:nvPr/>
        </p:nvPicPr>
        <p:blipFill>
          <a:blip r:embed="rId3" cstate="email"/>
          <a:stretch>
            <a:fillRect/>
          </a:stretch>
        </p:blipFill>
        <p:spPr bwMode="auto">
          <a:xfrm>
            <a:off x="603849" y="899290"/>
            <a:ext cx="2090094" cy="584401"/>
          </a:xfrm>
          <a:prstGeom prst="rect">
            <a:avLst/>
          </a:prstGeom>
          <a:noFill/>
          <a:ln w="9525">
            <a:noFill/>
            <a:miter lim="800000"/>
            <a:headEnd/>
            <a:tailEnd/>
          </a:ln>
        </p:spPr>
      </p:pic>
      <p:sp>
        <p:nvSpPr>
          <p:cNvPr id="4" name="Title 3"/>
          <p:cNvSpPr>
            <a:spLocks noGrp="1"/>
          </p:cNvSpPr>
          <p:nvPr>
            <p:ph type="ctrTitle"/>
          </p:nvPr>
        </p:nvSpPr>
        <p:spPr/>
        <p:txBody>
          <a:bodyPr/>
          <a:lstStyle/>
          <a:p>
            <a:r>
              <a:rPr lang="en-US" dirty="0" smtClean="0"/>
              <a:t>Cyber Risk</a:t>
            </a:r>
            <a:endParaRPr lang="en-US" dirty="0"/>
          </a:p>
        </p:txBody>
      </p:sp>
      <p:sp>
        <p:nvSpPr>
          <p:cNvPr id="5" name="Subtitle 4"/>
          <p:cNvSpPr>
            <a:spLocks noGrp="1"/>
          </p:cNvSpPr>
          <p:nvPr>
            <p:ph type="subTitle" idx="1"/>
          </p:nvPr>
        </p:nvSpPr>
        <p:spPr>
          <a:xfrm>
            <a:off x="508001" y="3820579"/>
            <a:ext cx="12337141" cy="2103120"/>
          </a:xfrm>
        </p:spPr>
        <p:txBody>
          <a:bodyPr>
            <a:normAutofit/>
          </a:bodyPr>
          <a:lstStyle/>
          <a:p>
            <a:r>
              <a:rPr lang="en-US" dirty="0"/>
              <a:t>Cyber Risk is a Rapidly Emerging Exposure for Businesses Large and Small in Every </a:t>
            </a:r>
            <a:r>
              <a:rPr lang="en-US" dirty="0" smtClean="0"/>
              <a:t>Industry</a:t>
            </a:r>
          </a:p>
          <a:p>
            <a:r>
              <a:rPr lang="en-US" dirty="0" smtClean="0"/>
              <a:t>NEW </a:t>
            </a:r>
            <a:r>
              <a:rPr lang="en-US" dirty="0"/>
              <a:t>III White Paper: http://www.iii.org/assets/docs/pdf/paper_CyberRisk_2013.pdf </a:t>
            </a:r>
          </a:p>
          <a:p>
            <a:endParaRPr lang="en-US" dirty="0"/>
          </a:p>
        </p:txBody>
      </p:sp>
    </p:spTree>
    <p:extLst>
      <p:ext uri="{BB962C8B-B14F-4D97-AF65-F5344CB8AC3E}">
        <p14:creationId xmlns="" xmlns:p14="http://schemas.microsoft.com/office/powerpoint/2010/main" val="86741969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552" y="457200"/>
            <a:ext cx="13541247" cy="1138773"/>
          </a:xfrm>
        </p:spPr>
        <p:txBody>
          <a:bodyPr/>
          <a:lstStyle/>
          <a:p>
            <a:r>
              <a:rPr lang="en-US" dirty="0">
                <a:latin typeface="Arial" pitchFamily="34" charset="0"/>
              </a:rPr>
              <a:t>Data Breaches 2005-2013, </a:t>
            </a:r>
            <a:br>
              <a:rPr lang="en-US" dirty="0">
                <a:latin typeface="Arial" pitchFamily="34" charset="0"/>
              </a:rPr>
            </a:br>
            <a:r>
              <a:rPr lang="en-US" dirty="0">
                <a:latin typeface="Arial" pitchFamily="34" charset="0"/>
              </a:rPr>
              <a:t>By Number of Breaches and Records Exposed</a:t>
            </a:r>
            <a:endParaRPr lang="en-US" dirty="0"/>
          </a:p>
        </p:txBody>
      </p:sp>
      <p:sp>
        <p:nvSpPr>
          <p:cNvPr id="60419" name="Rectangle 105"/>
          <p:cNvSpPr>
            <a:spLocks noGrp="1" noChangeArrowheads="1"/>
          </p:cNvSpPr>
          <p:nvPr>
            <p:ph type="dt" sz="quarter" idx="4294967295"/>
          </p:nvPr>
        </p:nvSpPr>
        <p:spPr>
          <a:xfrm>
            <a:off x="0" y="8353425"/>
            <a:ext cx="2165350" cy="139700"/>
          </a:xfrm>
          <a:prstGeom prst="rect">
            <a:avLst/>
          </a:prstGeom>
        </p:spPr>
        <p:txBody>
          <a:bodyPr lIns="130622" tIns="65311" rIns="130622" bIns="65311"/>
          <a:lstStyle/>
          <a:p>
            <a:pPr>
              <a:defRPr/>
            </a:pPr>
            <a:r>
              <a:rPr lang="en-US" smtClean="0"/>
              <a:t>12/01/09 - 9pm</a:t>
            </a:r>
          </a:p>
        </p:txBody>
      </p:sp>
      <p:sp>
        <p:nvSpPr>
          <p:cNvPr id="60421" name="Rectangle 110"/>
          <p:cNvSpPr>
            <a:spLocks noGrp="1" noChangeArrowheads="1"/>
          </p:cNvSpPr>
          <p:nvPr>
            <p:ph type="sldNum" sz="quarter" idx="4294967295"/>
          </p:nvPr>
        </p:nvSpPr>
        <p:spPr>
          <a:xfrm>
            <a:off x="13914438" y="7988300"/>
            <a:ext cx="715962" cy="138113"/>
          </a:xfrm>
          <a:prstGeom prst="rect">
            <a:avLst/>
          </a:prstGeom>
        </p:spPr>
        <p:txBody>
          <a:bodyPr lIns="130622" tIns="65311" rIns="130622" bIns="65311"/>
          <a:lstStyle/>
          <a:p>
            <a:pPr>
              <a:defRPr/>
            </a:pPr>
            <a:fld id="{73AB3AF9-3C12-49F0-BEBE-033FFF75D5DB}" type="slidenum">
              <a:rPr lang="en-US" smtClean="0"/>
              <a:pPr>
                <a:defRPr/>
              </a:pPr>
              <a:t>65</a:t>
            </a:fld>
            <a:endParaRPr lang="en-US" smtClean="0"/>
          </a:p>
        </p:txBody>
      </p:sp>
      <p:graphicFrame>
        <p:nvGraphicFramePr>
          <p:cNvPr id="6" name="Object 3"/>
          <p:cNvGraphicFramePr>
            <a:graphicFrameLocks noGrp="1"/>
          </p:cNvGraphicFramePr>
          <p:nvPr>
            <p:ph type="chart" idx="4294967295"/>
            <p:extLst>
              <p:ext uri="{D42A27DB-BD31-4B8C-83A1-F6EECF244321}">
                <p14:modId xmlns="" xmlns:p14="http://schemas.microsoft.com/office/powerpoint/2010/main" val="3603161351"/>
              </p:ext>
            </p:extLst>
          </p:nvPr>
        </p:nvGraphicFramePr>
        <p:xfrm>
          <a:off x="156411" y="2165685"/>
          <a:ext cx="14329610" cy="371775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478973" y="1577912"/>
            <a:ext cx="7999306" cy="507831"/>
          </a:xfrm>
          <a:prstGeom prst="rect">
            <a:avLst/>
          </a:prstGeom>
          <a:noFill/>
        </p:spPr>
        <p:txBody>
          <a:bodyPr wrap="none" rtlCol="0">
            <a:spAutoFit/>
          </a:bodyPr>
          <a:lstStyle/>
          <a:p>
            <a:pPr fontAlgn="base">
              <a:lnSpc>
                <a:spcPct val="90000"/>
              </a:lnSpc>
              <a:spcBef>
                <a:spcPct val="20000"/>
              </a:spcBef>
              <a:spcAft>
                <a:spcPct val="0"/>
              </a:spcAft>
            </a:pPr>
            <a:r>
              <a:rPr lang="en-US" sz="3000" i="1" dirty="0">
                <a:solidFill>
                  <a:srgbClr val="0092D2"/>
                </a:solidFill>
                <a:latin typeface="Helvetica Neue"/>
              </a:rPr>
              <a:t># Data Breaches/Millions of Records Exposed</a:t>
            </a:r>
          </a:p>
        </p:txBody>
      </p:sp>
      <p:sp>
        <p:nvSpPr>
          <p:cNvPr id="19" name="TextBox 18"/>
          <p:cNvSpPr txBox="1"/>
          <p:nvPr/>
        </p:nvSpPr>
        <p:spPr>
          <a:xfrm>
            <a:off x="496021" y="6784817"/>
            <a:ext cx="2846100" cy="461665"/>
          </a:xfrm>
          <a:prstGeom prst="rect">
            <a:avLst/>
          </a:prstGeom>
          <a:noFill/>
        </p:spPr>
        <p:txBody>
          <a:bodyPr wrap="none" rtlCol="0" anchor="b" anchorCtr="0">
            <a:spAutoFit/>
          </a:bodyPr>
          <a:lstStyle/>
          <a:p>
            <a:r>
              <a:rPr lang="en-US" sz="1200" dirty="0" smtClean="0">
                <a:solidFill>
                  <a:srgbClr val="404040"/>
                </a:solidFill>
                <a:latin typeface="Helvetica Neue"/>
              </a:rPr>
              <a:t>*2013 </a:t>
            </a:r>
            <a:r>
              <a:rPr lang="en-US" sz="1200" dirty="0">
                <a:solidFill>
                  <a:srgbClr val="404040"/>
                </a:solidFill>
                <a:latin typeface="Helvetica Neue"/>
              </a:rPr>
              <a:t>figures as of March 19, 2013.</a:t>
            </a:r>
          </a:p>
          <a:p>
            <a:r>
              <a:rPr lang="en-US" sz="1200" dirty="0" smtClean="0">
                <a:solidFill>
                  <a:srgbClr val="404040"/>
                </a:solidFill>
                <a:latin typeface="Helvetica Neue"/>
              </a:rPr>
              <a:t>Source</a:t>
            </a:r>
            <a:r>
              <a:rPr lang="en-US" sz="1200" dirty="0">
                <a:solidFill>
                  <a:srgbClr val="404040"/>
                </a:solidFill>
                <a:latin typeface="Helvetica Neue"/>
              </a:rPr>
              <a:t>: Identity Theft Resource Center</a:t>
            </a:r>
          </a:p>
        </p:txBody>
      </p:sp>
      <p:sp>
        <p:nvSpPr>
          <p:cNvPr id="14" name="Rectangle 6"/>
          <p:cNvSpPr>
            <a:spLocks noChangeArrowheads="1"/>
          </p:cNvSpPr>
          <p:nvPr/>
        </p:nvSpPr>
        <p:spPr bwMode="blackWhite">
          <a:xfrm>
            <a:off x="588817" y="5912610"/>
            <a:ext cx="13431983" cy="857158"/>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dirty="0">
                <a:solidFill>
                  <a:srgbClr val="404040"/>
                </a:solidFill>
                <a:latin typeface="Helvetica Neue"/>
              </a:rPr>
              <a:t>The total number of data breaches and number of records exposed fluctuates from year to year and over time.</a:t>
            </a:r>
          </a:p>
        </p:txBody>
      </p:sp>
    </p:spTree>
    <p:extLst>
      <p:ext uri="{BB962C8B-B14F-4D97-AF65-F5344CB8AC3E}">
        <p14:creationId xmlns="" xmlns:p14="http://schemas.microsoft.com/office/powerpoint/2010/main" val="17552958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552" y="457200"/>
            <a:ext cx="13868273" cy="1138773"/>
          </a:xfrm>
        </p:spPr>
        <p:txBody>
          <a:bodyPr/>
          <a:lstStyle/>
          <a:p>
            <a:r>
              <a:rPr lang="en-US" dirty="0">
                <a:latin typeface="Arial" pitchFamily="34" charset="0"/>
              </a:rPr>
              <a:t>2012 Data Breaches By Category, By Number of Records Exposed</a:t>
            </a:r>
            <a:endParaRPr lang="en-US" dirty="0">
              <a:solidFill>
                <a:srgbClr val="0092D2"/>
              </a:solidFill>
            </a:endParaRPr>
          </a:p>
        </p:txBody>
      </p:sp>
      <p:graphicFrame>
        <p:nvGraphicFramePr>
          <p:cNvPr id="4" name="Content Placeholder 3"/>
          <p:cNvGraphicFramePr>
            <a:graphicFrameLocks noGrp="1"/>
          </p:cNvGraphicFramePr>
          <p:nvPr>
            <p:ph idx="4294967295"/>
            <p:extLst>
              <p:ext uri="{D42A27DB-BD31-4B8C-83A1-F6EECF244321}">
                <p14:modId xmlns="" xmlns:p14="http://schemas.microsoft.com/office/powerpoint/2010/main" val="2182705391"/>
              </p:ext>
            </p:extLst>
          </p:nvPr>
        </p:nvGraphicFramePr>
        <p:xfrm>
          <a:off x="3276600" y="1868709"/>
          <a:ext cx="7620000" cy="536976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496021" y="6900927"/>
            <a:ext cx="7684219" cy="249299"/>
          </a:xfrm>
          <a:prstGeom prst="rect">
            <a:avLst/>
          </a:prstGeom>
          <a:noFill/>
        </p:spPr>
        <p:txBody>
          <a:bodyPr wrap="none" rtlCol="0" anchor="b" anchorCtr="0">
            <a:spAutoFit/>
          </a:bodyPr>
          <a:lstStyle/>
          <a:p>
            <a:pPr eaLnBrk="0" hangingPunct="0">
              <a:lnSpc>
                <a:spcPct val="85000"/>
              </a:lnSpc>
              <a:spcBef>
                <a:spcPct val="25000"/>
              </a:spcBef>
              <a:buClr>
                <a:schemeClr val="accent2"/>
              </a:buClr>
              <a:buFont typeface="Wingdings" pitchFamily="2" charset="2"/>
              <a:buNone/>
            </a:pPr>
            <a:r>
              <a:rPr lang="en-US" sz="1200" dirty="0" smtClean="0">
                <a:solidFill>
                  <a:srgbClr val="404040"/>
                </a:solidFill>
                <a:latin typeface="Helvetica Neue"/>
              </a:rPr>
              <a:t>Source</a:t>
            </a:r>
            <a:r>
              <a:rPr lang="en-US" sz="1200" dirty="0">
                <a:solidFill>
                  <a:srgbClr val="404040"/>
                </a:solidFill>
                <a:latin typeface="Helvetica Neue"/>
              </a:rPr>
              <a:t>: Identity Theft Resource Center, </a:t>
            </a:r>
            <a:r>
              <a:rPr lang="en-US" sz="1200" dirty="0">
                <a:solidFill>
                  <a:srgbClr val="404040"/>
                </a:solidFill>
                <a:latin typeface="Helvetica Neue"/>
                <a:hlinkClick r:id="rId3"/>
              </a:rPr>
              <a:t>http://www.idtheftcenter.org/ITRC%20Breach%20Report%202012.pdf</a:t>
            </a:r>
            <a:r>
              <a:rPr lang="en-US" sz="1200" dirty="0">
                <a:solidFill>
                  <a:srgbClr val="404040"/>
                </a:solidFill>
                <a:latin typeface="Helvetica Neue"/>
              </a:rPr>
              <a:t>.</a:t>
            </a:r>
          </a:p>
        </p:txBody>
      </p:sp>
      <p:sp>
        <p:nvSpPr>
          <p:cNvPr id="13" name="TextBox 18"/>
          <p:cNvSpPr txBox="1">
            <a:spLocks noChangeArrowheads="1"/>
          </p:cNvSpPr>
          <p:nvPr/>
        </p:nvSpPr>
        <p:spPr bwMode="auto">
          <a:xfrm>
            <a:off x="9682781" y="4318977"/>
            <a:ext cx="2815776" cy="870561"/>
          </a:xfrm>
          <a:prstGeom prst="rect">
            <a:avLst/>
          </a:prstGeom>
          <a:noFill/>
          <a:ln w="9525">
            <a:noFill/>
            <a:miter lim="800000"/>
            <a:headEnd/>
            <a:tailEnd/>
          </a:ln>
        </p:spPr>
        <p:txBody>
          <a:bodyPr wrap="none" lIns="130622" tIns="65311" rIns="130622" bIns="65311">
            <a:spAutoFit/>
          </a:bodyPr>
          <a:lstStyle/>
          <a:p>
            <a:pPr algn="ctr"/>
            <a:r>
              <a:rPr lang="en-US" sz="2400" b="1" dirty="0" err="1" smtClean="0">
                <a:solidFill>
                  <a:srgbClr val="404040"/>
                </a:solidFill>
                <a:latin typeface="Helvetica Neue"/>
              </a:rPr>
              <a:t>Govt</a:t>
            </a:r>
            <a:r>
              <a:rPr lang="en-US" sz="2400" b="1" dirty="0" smtClean="0">
                <a:solidFill>
                  <a:srgbClr val="404040"/>
                </a:solidFill>
                <a:latin typeface="Helvetica Neue"/>
              </a:rPr>
              <a:t>/Military</a:t>
            </a:r>
          </a:p>
          <a:p>
            <a:pPr algn="ctr"/>
            <a:r>
              <a:rPr lang="en-US" sz="2400" dirty="0" smtClean="0">
                <a:solidFill>
                  <a:srgbClr val="404040"/>
                </a:solidFill>
                <a:latin typeface="Helvetica Neue"/>
              </a:rPr>
              <a:t>7.7 </a:t>
            </a:r>
            <a:r>
              <a:rPr lang="en-US" sz="2400" dirty="0">
                <a:solidFill>
                  <a:srgbClr val="404040"/>
                </a:solidFill>
                <a:latin typeface="Helvetica Neue"/>
              </a:rPr>
              <a:t>million (44.4%)</a:t>
            </a:r>
          </a:p>
        </p:txBody>
      </p:sp>
      <p:sp>
        <p:nvSpPr>
          <p:cNvPr id="14" name="Rectangle 7"/>
          <p:cNvSpPr>
            <a:spLocks noChangeArrowheads="1"/>
          </p:cNvSpPr>
          <p:nvPr/>
        </p:nvSpPr>
        <p:spPr bwMode="gray">
          <a:xfrm>
            <a:off x="2876731" y="2258764"/>
            <a:ext cx="2987040" cy="627864"/>
          </a:xfrm>
          <a:prstGeom prst="rect">
            <a:avLst/>
          </a:prstGeom>
          <a:noFill/>
          <a:ln w="9525">
            <a:noFill/>
            <a:miter lim="800000"/>
            <a:headEnd/>
            <a:tailEnd/>
          </a:ln>
        </p:spPr>
        <p:txBody>
          <a:bodyPr wrap="square" lIns="0" tIns="0" rIns="0" bIns="0" anchor="ctr">
            <a:spAutoFit/>
          </a:bodyPr>
          <a:lstStyle/>
          <a:p>
            <a:pPr algn="ctr">
              <a:lnSpc>
                <a:spcPct val="85000"/>
              </a:lnSpc>
            </a:pPr>
            <a:r>
              <a:rPr lang="en-US" sz="2400" b="1" dirty="0">
                <a:solidFill>
                  <a:srgbClr val="404040"/>
                </a:solidFill>
                <a:latin typeface="Helvetica Neue"/>
              </a:rPr>
              <a:t>Medical/Healthcare</a:t>
            </a:r>
          </a:p>
          <a:p>
            <a:pPr algn="ctr">
              <a:lnSpc>
                <a:spcPct val="85000"/>
              </a:lnSpc>
            </a:pPr>
            <a:r>
              <a:rPr lang="en-US" sz="2400" dirty="0">
                <a:solidFill>
                  <a:srgbClr val="404040"/>
                </a:solidFill>
                <a:latin typeface="Helvetica Neue"/>
              </a:rPr>
              <a:t>2.2 million (12.9%)</a:t>
            </a:r>
          </a:p>
        </p:txBody>
      </p:sp>
      <p:sp>
        <p:nvSpPr>
          <p:cNvPr id="15" name="Rectangle 7"/>
          <p:cNvSpPr>
            <a:spLocks noChangeArrowheads="1"/>
          </p:cNvSpPr>
          <p:nvPr/>
        </p:nvSpPr>
        <p:spPr bwMode="gray">
          <a:xfrm>
            <a:off x="7773125" y="2079226"/>
            <a:ext cx="3678645" cy="627864"/>
          </a:xfrm>
          <a:prstGeom prst="rect">
            <a:avLst/>
          </a:prstGeom>
          <a:noFill/>
          <a:ln w="9525">
            <a:noFill/>
            <a:miter lim="800000"/>
            <a:headEnd/>
            <a:tailEnd/>
          </a:ln>
        </p:spPr>
        <p:txBody>
          <a:bodyPr wrap="square" lIns="0" tIns="0" rIns="0" bIns="0" anchor="ctr">
            <a:spAutoFit/>
          </a:bodyPr>
          <a:lstStyle/>
          <a:p>
            <a:pPr algn="ctr">
              <a:lnSpc>
                <a:spcPct val="85000"/>
              </a:lnSpc>
            </a:pPr>
            <a:r>
              <a:rPr lang="en-US" sz="2400" b="1" dirty="0" smtClean="0">
                <a:solidFill>
                  <a:srgbClr val="404040"/>
                </a:solidFill>
                <a:latin typeface="Helvetica Neue"/>
              </a:rPr>
              <a:t>Banking/Credit/Financial</a:t>
            </a:r>
            <a:r>
              <a:rPr lang="en-US" sz="2400" dirty="0" smtClean="0">
                <a:solidFill>
                  <a:srgbClr val="404040"/>
                </a:solidFill>
                <a:latin typeface="Helvetica Neue"/>
              </a:rPr>
              <a:t>470,048 </a:t>
            </a:r>
            <a:r>
              <a:rPr lang="en-US" sz="2400" dirty="0">
                <a:solidFill>
                  <a:srgbClr val="404040"/>
                </a:solidFill>
                <a:latin typeface="Helvetica Neue"/>
              </a:rPr>
              <a:t>(2.7%)</a:t>
            </a:r>
          </a:p>
        </p:txBody>
      </p:sp>
      <p:sp>
        <p:nvSpPr>
          <p:cNvPr id="16" name="Rectangle 7"/>
          <p:cNvSpPr>
            <a:spLocks noChangeArrowheads="1"/>
          </p:cNvSpPr>
          <p:nvPr/>
        </p:nvSpPr>
        <p:spPr bwMode="gray">
          <a:xfrm>
            <a:off x="1921691" y="3886200"/>
            <a:ext cx="3303451" cy="627864"/>
          </a:xfrm>
          <a:prstGeom prst="rect">
            <a:avLst/>
          </a:prstGeom>
          <a:noFill/>
          <a:ln w="9525">
            <a:noFill/>
            <a:miter lim="800000"/>
            <a:headEnd/>
            <a:tailEnd/>
          </a:ln>
        </p:spPr>
        <p:txBody>
          <a:bodyPr wrap="square" lIns="0" tIns="0" rIns="0" bIns="0" anchor="ctr">
            <a:spAutoFit/>
          </a:bodyPr>
          <a:lstStyle/>
          <a:p>
            <a:pPr algn="ctr">
              <a:lnSpc>
                <a:spcPct val="85000"/>
              </a:lnSpc>
            </a:pPr>
            <a:r>
              <a:rPr lang="en-US" sz="2400" b="1" dirty="0" smtClean="0">
                <a:solidFill>
                  <a:srgbClr val="404040"/>
                </a:solidFill>
                <a:latin typeface="Helvetica Neue"/>
              </a:rPr>
              <a:t>Educational</a:t>
            </a:r>
          </a:p>
          <a:p>
            <a:pPr algn="ctr">
              <a:lnSpc>
                <a:spcPct val="85000"/>
              </a:lnSpc>
            </a:pPr>
            <a:r>
              <a:rPr lang="en-US" sz="2400" dirty="0" smtClean="0">
                <a:solidFill>
                  <a:srgbClr val="404040"/>
                </a:solidFill>
                <a:latin typeface="Helvetica Neue"/>
              </a:rPr>
              <a:t>2.3 </a:t>
            </a:r>
            <a:r>
              <a:rPr lang="en-US" sz="2400" dirty="0">
                <a:solidFill>
                  <a:srgbClr val="404040"/>
                </a:solidFill>
                <a:latin typeface="Helvetica Neue"/>
              </a:rPr>
              <a:t>million (13.3%)</a:t>
            </a:r>
          </a:p>
        </p:txBody>
      </p:sp>
      <p:sp>
        <p:nvSpPr>
          <p:cNvPr id="17" name="Rectangle 7"/>
          <p:cNvSpPr>
            <a:spLocks noChangeArrowheads="1"/>
          </p:cNvSpPr>
          <p:nvPr/>
        </p:nvSpPr>
        <p:spPr bwMode="gray">
          <a:xfrm>
            <a:off x="2751909" y="6197472"/>
            <a:ext cx="3402149" cy="627864"/>
          </a:xfrm>
          <a:prstGeom prst="rect">
            <a:avLst/>
          </a:prstGeom>
          <a:noFill/>
          <a:ln w="9525">
            <a:noFill/>
            <a:miter lim="800000"/>
            <a:headEnd/>
            <a:tailEnd/>
          </a:ln>
        </p:spPr>
        <p:txBody>
          <a:bodyPr wrap="square" lIns="0" tIns="0" rIns="0" bIns="0" anchor="ctr">
            <a:spAutoFit/>
          </a:bodyPr>
          <a:lstStyle/>
          <a:p>
            <a:pPr algn="ctr">
              <a:lnSpc>
                <a:spcPct val="85000"/>
              </a:lnSpc>
            </a:pPr>
            <a:r>
              <a:rPr lang="en-US" sz="2400" b="1" dirty="0" smtClean="0">
                <a:solidFill>
                  <a:srgbClr val="404040"/>
                </a:solidFill>
                <a:latin typeface="Helvetica Neue"/>
              </a:rPr>
              <a:t>Business</a:t>
            </a:r>
          </a:p>
          <a:p>
            <a:pPr algn="ctr">
              <a:lnSpc>
                <a:spcPct val="85000"/>
              </a:lnSpc>
            </a:pPr>
            <a:r>
              <a:rPr lang="en-US" sz="2400" dirty="0" smtClean="0">
                <a:solidFill>
                  <a:srgbClr val="404040"/>
                </a:solidFill>
                <a:latin typeface="Helvetica Neue"/>
              </a:rPr>
              <a:t>4.6 </a:t>
            </a:r>
            <a:r>
              <a:rPr lang="en-US" sz="2400" dirty="0">
                <a:solidFill>
                  <a:srgbClr val="404040"/>
                </a:solidFill>
                <a:latin typeface="Helvetica Neue"/>
              </a:rPr>
              <a:t>million (26.7%)</a:t>
            </a:r>
          </a:p>
        </p:txBody>
      </p:sp>
      <p:sp>
        <p:nvSpPr>
          <p:cNvPr id="18" name="Rectangle 6"/>
          <p:cNvSpPr>
            <a:spLocks noChangeArrowheads="1"/>
          </p:cNvSpPr>
          <p:nvPr/>
        </p:nvSpPr>
        <p:spPr bwMode="blackWhite">
          <a:xfrm>
            <a:off x="565150" y="1147445"/>
            <a:ext cx="13500099" cy="857158"/>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a:solidFill>
                  <a:srgbClr val="404040"/>
                </a:solidFill>
                <a:latin typeface="Helvetica Neue"/>
              </a:rPr>
              <a:t>Government/Military and Business organizations accounted for the majority of records exposed by data breaches during 2012.</a:t>
            </a:r>
          </a:p>
        </p:txBody>
      </p:sp>
    </p:spTree>
    <p:extLst>
      <p:ext uri="{BB962C8B-B14F-4D97-AF65-F5344CB8AC3E}">
        <p14:creationId xmlns="" xmlns:p14="http://schemas.microsoft.com/office/powerpoint/2010/main" val="188563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4294967295"/>
          </p:nvPr>
        </p:nvSpPr>
        <p:spPr>
          <a:xfrm>
            <a:off x="13761721" y="7987666"/>
            <a:ext cx="716280" cy="139064"/>
          </a:xfrm>
          <a:prstGeom prst="rect">
            <a:avLst/>
          </a:prstGeom>
          <a:noFill/>
        </p:spPr>
        <p:txBody>
          <a:bodyPr lIns="130622" tIns="65311" rIns="130622" bIns="65311"/>
          <a:lstStyle/>
          <a:p>
            <a:fld id="{5CC87777-9E29-403B-ADDD-E615821F0357}" type="slidenum">
              <a:rPr lang="en-US" smtClean="0">
                <a:latin typeface="Arial" pitchFamily="34" charset="0"/>
              </a:rPr>
              <a:pPr/>
              <a:t>67</a:t>
            </a:fld>
            <a:endParaRPr lang="en-US" smtClean="0">
              <a:latin typeface="Arial" pitchFamily="34" charset="0"/>
            </a:endParaRPr>
          </a:p>
        </p:txBody>
      </p:sp>
      <p:sp>
        <p:nvSpPr>
          <p:cNvPr id="6148" name="Freeform 2"/>
          <p:cNvSpPr>
            <a:spLocks/>
          </p:cNvSpPr>
          <p:nvPr/>
        </p:nvSpPr>
        <p:spPr bwMode="gray">
          <a:xfrm>
            <a:off x="9936481" y="2979420"/>
            <a:ext cx="259080" cy="34290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lIns="130622" tIns="65311" rIns="130622" bIns="65311"/>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2987040" y="2484120"/>
          <a:ext cx="8331200" cy="5059680"/>
        </p:xfrm>
        <a:graphic>
          <a:graphicData uri="http://schemas.openxmlformats.org/presentationml/2006/ole">
            <p:oleObj spid="_x0000_s38938" name="Chart" r:id="rId4" imgW="5210216" imgH="4219658" progId="MSGraph.Chart.8">
              <p:embed followColorScheme="full"/>
            </p:oleObj>
          </a:graphicData>
        </a:graphic>
      </p:graphicFrame>
      <p:sp>
        <p:nvSpPr>
          <p:cNvPr id="6150" name="Rectangle 5"/>
          <p:cNvSpPr>
            <a:spLocks noChangeArrowheads="1"/>
          </p:cNvSpPr>
          <p:nvPr/>
        </p:nvSpPr>
        <p:spPr bwMode="auto">
          <a:xfrm>
            <a:off x="-386079" y="7280779"/>
            <a:ext cx="12971781" cy="948821"/>
          </a:xfrm>
          <a:prstGeom prst="rect">
            <a:avLst/>
          </a:prstGeom>
          <a:noFill/>
          <a:ln w="9525">
            <a:noFill/>
            <a:miter lim="800000"/>
            <a:headEnd/>
            <a:tailEnd/>
          </a:ln>
        </p:spPr>
        <p:txBody>
          <a:bodyPr lIns="522488" tIns="0" rIns="0" bIns="195933" anchor="b">
            <a:spAutoFit/>
          </a:bodyPr>
          <a:lstStyle/>
          <a:p>
            <a:pPr eaLnBrk="0" hangingPunct="0">
              <a:lnSpc>
                <a:spcPct val="85000"/>
              </a:lnSpc>
              <a:spcBef>
                <a:spcPct val="25000"/>
              </a:spcBef>
              <a:buClr>
                <a:schemeClr val="accent2"/>
              </a:buClr>
              <a:buFont typeface="Wingdings" pitchFamily="2" charset="2"/>
              <a:buNone/>
            </a:pPr>
            <a:r>
              <a:rPr lang="en-US" sz="1600"/>
              <a:t>							</a:t>
            </a:r>
          </a:p>
          <a:p>
            <a:pPr eaLnBrk="0" hangingPunct="0">
              <a:lnSpc>
                <a:spcPct val="85000"/>
              </a:lnSpc>
              <a:spcBef>
                <a:spcPct val="25000"/>
              </a:spcBef>
              <a:buClr>
                <a:schemeClr val="accent2"/>
              </a:buClr>
              <a:buFont typeface="Wingdings" pitchFamily="2" charset="2"/>
              <a:buNone/>
            </a:pPr>
            <a:r>
              <a:rPr lang="en-US" sz="16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600"/>
              <a:t>Source: </a:t>
            </a:r>
            <a:r>
              <a:rPr lang="en-US" sz="1600" i="1"/>
              <a:t>2012 Cost of Cyber Crime: United States</a:t>
            </a:r>
            <a:r>
              <a:rPr lang="en-US" sz="1600"/>
              <a:t>, Ponemon Institute.</a:t>
            </a:r>
          </a:p>
        </p:txBody>
      </p:sp>
      <p:sp>
        <p:nvSpPr>
          <p:cNvPr id="2006022" name="Rectangle 6"/>
          <p:cNvSpPr>
            <a:spLocks noChangeArrowheads="1"/>
          </p:cNvSpPr>
          <p:nvPr/>
        </p:nvSpPr>
        <p:spPr bwMode="blackWhite">
          <a:xfrm>
            <a:off x="505461" y="1310640"/>
            <a:ext cx="13500099" cy="74676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130622" tIns="65311" rIns="130622" bIns="91435" anchor="ctr"/>
          <a:lstStyle/>
          <a:p>
            <a:pPr algn="ctr">
              <a:lnSpc>
                <a:spcPct val="95000"/>
              </a:lnSpc>
              <a:spcBef>
                <a:spcPct val="25000"/>
              </a:spcBef>
            </a:pPr>
            <a:r>
              <a:rPr lang="en-US" sz="23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10119360" y="2758441"/>
            <a:ext cx="1953745" cy="439674"/>
          </a:xfrm>
          <a:prstGeom prst="rect">
            <a:avLst/>
          </a:prstGeom>
          <a:noFill/>
          <a:ln w="9525">
            <a:noFill/>
            <a:miter lim="800000"/>
            <a:headEnd/>
            <a:tailEnd/>
          </a:ln>
        </p:spPr>
        <p:txBody>
          <a:bodyPr wrap="none" lIns="130622" tIns="65311" rIns="130622" bIns="65311">
            <a:spAutoFit/>
          </a:bodyPr>
          <a:lstStyle/>
          <a:p>
            <a:r>
              <a:rPr lang="en-US" sz="2000"/>
              <a:t>Information loss</a:t>
            </a:r>
          </a:p>
        </p:txBody>
      </p:sp>
      <p:sp>
        <p:nvSpPr>
          <p:cNvPr id="6153" name="Rectangle 7"/>
          <p:cNvSpPr>
            <a:spLocks noChangeArrowheads="1"/>
          </p:cNvSpPr>
          <p:nvPr/>
        </p:nvSpPr>
        <p:spPr bwMode="gray">
          <a:xfrm>
            <a:off x="3860800" y="2441898"/>
            <a:ext cx="3048000" cy="261610"/>
          </a:xfrm>
          <a:prstGeom prst="rect">
            <a:avLst/>
          </a:prstGeom>
          <a:noFill/>
          <a:ln w="9525">
            <a:noFill/>
            <a:miter lim="800000"/>
            <a:headEnd/>
            <a:tailEnd/>
          </a:ln>
        </p:spPr>
        <p:txBody>
          <a:bodyPr lIns="0" tIns="0" rIns="0" bIns="0" anchor="ctr">
            <a:spAutoFit/>
          </a:bodyPr>
          <a:lstStyle/>
          <a:p>
            <a:pPr>
              <a:lnSpc>
                <a:spcPct val="85000"/>
              </a:lnSpc>
            </a:pPr>
            <a:r>
              <a:rPr lang="en-US" sz="2000"/>
              <a:t>Equipment damages</a:t>
            </a:r>
          </a:p>
        </p:txBody>
      </p:sp>
      <p:sp>
        <p:nvSpPr>
          <p:cNvPr id="6154" name="Rectangle 7"/>
          <p:cNvSpPr>
            <a:spLocks noChangeArrowheads="1"/>
          </p:cNvSpPr>
          <p:nvPr/>
        </p:nvSpPr>
        <p:spPr bwMode="gray">
          <a:xfrm>
            <a:off x="6771641" y="2185675"/>
            <a:ext cx="3175000" cy="261610"/>
          </a:xfrm>
          <a:prstGeom prst="rect">
            <a:avLst/>
          </a:prstGeom>
          <a:noFill/>
          <a:ln w="9525">
            <a:noFill/>
            <a:miter lim="800000"/>
            <a:headEnd/>
            <a:tailEnd/>
          </a:ln>
        </p:spPr>
        <p:txBody>
          <a:bodyPr lIns="0" tIns="0" rIns="0" bIns="0" anchor="ctr">
            <a:spAutoFit/>
          </a:bodyPr>
          <a:lstStyle/>
          <a:p>
            <a:pPr>
              <a:lnSpc>
                <a:spcPct val="85000"/>
              </a:lnSpc>
            </a:pPr>
            <a:r>
              <a:rPr lang="en-US" sz="2000"/>
              <a:t>Other costs*</a:t>
            </a:r>
          </a:p>
        </p:txBody>
      </p:sp>
      <p:sp>
        <p:nvSpPr>
          <p:cNvPr id="6155" name="Rectangle 7"/>
          <p:cNvSpPr>
            <a:spLocks noChangeArrowheads="1"/>
          </p:cNvSpPr>
          <p:nvPr/>
        </p:nvSpPr>
        <p:spPr bwMode="gray">
          <a:xfrm>
            <a:off x="2382521" y="3846835"/>
            <a:ext cx="3175000" cy="261610"/>
          </a:xfrm>
          <a:prstGeom prst="rect">
            <a:avLst/>
          </a:prstGeom>
          <a:noFill/>
          <a:ln w="9525">
            <a:noFill/>
            <a:miter lim="800000"/>
            <a:headEnd/>
            <a:tailEnd/>
          </a:ln>
        </p:spPr>
        <p:txBody>
          <a:bodyPr lIns="0" tIns="0" rIns="0" bIns="0" anchor="ctr">
            <a:spAutoFit/>
          </a:bodyPr>
          <a:lstStyle/>
          <a:p>
            <a:pPr>
              <a:lnSpc>
                <a:spcPct val="85000"/>
              </a:lnSpc>
            </a:pPr>
            <a:r>
              <a:rPr lang="en-US" sz="2000"/>
              <a:t>Revenue loss</a:t>
            </a:r>
          </a:p>
        </p:txBody>
      </p:sp>
      <p:sp>
        <p:nvSpPr>
          <p:cNvPr id="6156" name="Rectangle 7"/>
          <p:cNvSpPr>
            <a:spLocks noChangeArrowheads="1"/>
          </p:cNvSpPr>
          <p:nvPr/>
        </p:nvSpPr>
        <p:spPr bwMode="gray">
          <a:xfrm>
            <a:off x="2214880" y="6409061"/>
            <a:ext cx="2641600" cy="261610"/>
          </a:xfrm>
          <a:prstGeom prst="rect">
            <a:avLst/>
          </a:prstGeom>
          <a:noFill/>
          <a:ln w="9525">
            <a:noFill/>
            <a:miter lim="800000"/>
            <a:headEnd/>
            <a:tailEnd/>
          </a:ln>
        </p:spPr>
        <p:txBody>
          <a:bodyPr lIns="0" tIns="0" rIns="0" bIns="0" anchor="ctr">
            <a:spAutoFit/>
          </a:bodyPr>
          <a:lstStyle/>
          <a:p>
            <a:pPr>
              <a:lnSpc>
                <a:spcPct val="85000"/>
              </a:lnSpc>
            </a:pPr>
            <a:r>
              <a:rPr lang="en-US" sz="2000"/>
              <a:t>Business disruption</a:t>
            </a:r>
          </a:p>
        </p:txBody>
      </p:sp>
    </p:spTree>
    <p:extLst>
      <p:ext uri="{BB962C8B-B14F-4D97-AF65-F5344CB8AC3E}">
        <p14:creationId xmlns="" xmlns:p14="http://schemas.microsoft.com/office/powerpoint/2010/main" val="24059870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552" y="457200"/>
            <a:ext cx="13868273" cy="615553"/>
          </a:xfrm>
        </p:spPr>
        <p:txBody>
          <a:bodyPr/>
          <a:lstStyle/>
          <a:p>
            <a:r>
              <a:rPr lang="en-US" dirty="0">
                <a:latin typeface="Arial" pitchFamily="34" charset="0"/>
              </a:rPr>
              <a:t>Main Causes of Data Breach</a:t>
            </a:r>
            <a:endParaRPr lang="en-US" dirty="0">
              <a:solidFill>
                <a:srgbClr val="0092D2"/>
              </a:solidFill>
            </a:endParaRPr>
          </a:p>
        </p:txBody>
      </p:sp>
      <p:graphicFrame>
        <p:nvGraphicFramePr>
          <p:cNvPr id="4" name="Content Placeholder 3"/>
          <p:cNvGraphicFramePr>
            <a:graphicFrameLocks noGrp="1"/>
          </p:cNvGraphicFramePr>
          <p:nvPr>
            <p:ph idx="4294967295"/>
            <p:extLst>
              <p:ext uri="{D42A27DB-BD31-4B8C-83A1-F6EECF244321}">
                <p14:modId xmlns="" xmlns:p14="http://schemas.microsoft.com/office/powerpoint/2010/main" val="840763830"/>
              </p:ext>
            </p:extLst>
          </p:nvPr>
        </p:nvGraphicFramePr>
        <p:xfrm>
          <a:off x="3276600" y="1868709"/>
          <a:ext cx="7620000" cy="536976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496021" y="6900927"/>
            <a:ext cx="6176499" cy="249299"/>
          </a:xfrm>
          <a:prstGeom prst="rect">
            <a:avLst/>
          </a:prstGeom>
          <a:noFill/>
        </p:spPr>
        <p:txBody>
          <a:bodyPr wrap="none" rtlCol="0" anchor="b" anchorCtr="0">
            <a:spAutoFit/>
          </a:bodyPr>
          <a:lstStyle/>
          <a:p>
            <a:pPr eaLnBrk="0" hangingPunct="0">
              <a:lnSpc>
                <a:spcPct val="85000"/>
              </a:lnSpc>
              <a:spcBef>
                <a:spcPct val="25000"/>
              </a:spcBef>
              <a:buClr>
                <a:schemeClr val="accent2"/>
              </a:buClr>
              <a:buFont typeface="Wingdings" pitchFamily="2" charset="2"/>
              <a:buNone/>
            </a:pPr>
            <a:r>
              <a:rPr lang="en-US" sz="1200" dirty="0" smtClean="0">
                <a:solidFill>
                  <a:srgbClr val="404040"/>
                </a:solidFill>
                <a:latin typeface="Helvetica Neue"/>
              </a:rPr>
              <a:t>Source</a:t>
            </a:r>
            <a:r>
              <a:rPr lang="en-US" sz="1200" dirty="0">
                <a:solidFill>
                  <a:srgbClr val="404040"/>
                </a:solidFill>
                <a:latin typeface="Helvetica Neue"/>
              </a:rPr>
              <a:t>: 2011 Cost of Data Breach Study: United States, </a:t>
            </a:r>
            <a:r>
              <a:rPr lang="en-US" sz="1200" dirty="0" err="1">
                <a:solidFill>
                  <a:srgbClr val="404040"/>
                </a:solidFill>
                <a:latin typeface="Helvetica Neue"/>
              </a:rPr>
              <a:t>Ponemon</a:t>
            </a:r>
            <a:r>
              <a:rPr lang="en-US" sz="1200" dirty="0">
                <a:solidFill>
                  <a:srgbClr val="404040"/>
                </a:solidFill>
                <a:latin typeface="Helvetica Neue"/>
              </a:rPr>
              <a:t> Institute, March 2012</a:t>
            </a:r>
          </a:p>
        </p:txBody>
      </p:sp>
      <p:sp>
        <p:nvSpPr>
          <p:cNvPr id="18" name="Rectangle 6"/>
          <p:cNvSpPr>
            <a:spLocks noChangeArrowheads="1"/>
          </p:cNvSpPr>
          <p:nvPr/>
        </p:nvSpPr>
        <p:spPr bwMode="blackWhite">
          <a:xfrm>
            <a:off x="478973" y="1234845"/>
            <a:ext cx="13672456" cy="769441"/>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000" b="1" dirty="0">
                <a:solidFill>
                  <a:srgbClr val="404040"/>
                </a:solidFill>
                <a:latin typeface="Helvetica Neue"/>
              </a:rPr>
              <a:t>Negligent employees and malicious attacks are most often the cause of the data breach. Some 39 percent of incidents involve a negligent employee or contractor, while 37 percent concern a malicious or criminal attack.</a:t>
            </a:r>
          </a:p>
        </p:txBody>
      </p:sp>
      <p:sp>
        <p:nvSpPr>
          <p:cNvPr id="11" name="TextBox 18"/>
          <p:cNvSpPr txBox="1">
            <a:spLocks noChangeArrowheads="1"/>
          </p:cNvSpPr>
          <p:nvPr/>
        </p:nvSpPr>
        <p:spPr bwMode="auto">
          <a:xfrm>
            <a:off x="9568085" y="3266441"/>
            <a:ext cx="1905270" cy="870561"/>
          </a:xfrm>
          <a:prstGeom prst="rect">
            <a:avLst/>
          </a:prstGeom>
          <a:noFill/>
          <a:ln w="9525">
            <a:noFill/>
            <a:miter lim="800000"/>
            <a:headEnd/>
            <a:tailEnd/>
          </a:ln>
        </p:spPr>
        <p:txBody>
          <a:bodyPr wrap="none" lIns="130622" tIns="65311" rIns="130622" bIns="65311">
            <a:spAutoFit/>
          </a:bodyPr>
          <a:lstStyle/>
          <a:p>
            <a:pPr algn="ctr"/>
            <a:r>
              <a:rPr lang="en-US" sz="2400" b="1" dirty="0" smtClean="0">
                <a:solidFill>
                  <a:srgbClr val="404040"/>
                </a:solidFill>
                <a:latin typeface="Helvetica Neue"/>
              </a:rPr>
              <a:t>Negligence</a:t>
            </a:r>
          </a:p>
          <a:p>
            <a:pPr algn="ctr"/>
            <a:r>
              <a:rPr lang="en-US" sz="2400" dirty="0" smtClean="0">
                <a:solidFill>
                  <a:srgbClr val="404040"/>
                </a:solidFill>
                <a:latin typeface="Helvetica Neue"/>
              </a:rPr>
              <a:t>39%</a:t>
            </a:r>
            <a:endParaRPr lang="en-US" sz="2400" dirty="0">
              <a:solidFill>
                <a:srgbClr val="404040"/>
              </a:solidFill>
              <a:latin typeface="Helvetica Neue"/>
            </a:endParaRPr>
          </a:p>
        </p:txBody>
      </p:sp>
      <p:sp>
        <p:nvSpPr>
          <p:cNvPr id="19" name="Rectangle 7"/>
          <p:cNvSpPr>
            <a:spLocks noChangeArrowheads="1"/>
          </p:cNvSpPr>
          <p:nvPr/>
        </p:nvSpPr>
        <p:spPr bwMode="gray">
          <a:xfrm>
            <a:off x="2817950" y="2751485"/>
            <a:ext cx="3175000" cy="627864"/>
          </a:xfrm>
          <a:prstGeom prst="rect">
            <a:avLst/>
          </a:prstGeom>
          <a:noFill/>
          <a:ln w="9525">
            <a:noFill/>
            <a:miter lim="800000"/>
            <a:headEnd/>
            <a:tailEnd/>
          </a:ln>
        </p:spPr>
        <p:txBody>
          <a:bodyPr lIns="0" tIns="0" rIns="0" bIns="0" anchor="ctr">
            <a:spAutoFit/>
          </a:bodyPr>
          <a:lstStyle/>
          <a:p>
            <a:pPr algn="ctr">
              <a:lnSpc>
                <a:spcPct val="85000"/>
              </a:lnSpc>
            </a:pPr>
            <a:r>
              <a:rPr lang="en-US" sz="2400" b="1" dirty="0">
                <a:solidFill>
                  <a:srgbClr val="404040"/>
                </a:solidFill>
                <a:latin typeface="Helvetica Neue"/>
              </a:rPr>
              <a:t>System </a:t>
            </a:r>
            <a:r>
              <a:rPr lang="en-US" sz="2400" b="1" dirty="0" smtClean="0">
                <a:solidFill>
                  <a:srgbClr val="404040"/>
                </a:solidFill>
                <a:latin typeface="Helvetica Neue"/>
              </a:rPr>
              <a:t>Glitch </a:t>
            </a:r>
          </a:p>
          <a:p>
            <a:pPr algn="ctr">
              <a:lnSpc>
                <a:spcPct val="85000"/>
              </a:lnSpc>
            </a:pPr>
            <a:r>
              <a:rPr lang="en-US" sz="2400" dirty="0" smtClean="0">
                <a:solidFill>
                  <a:srgbClr val="404040"/>
                </a:solidFill>
                <a:latin typeface="Helvetica Neue"/>
              </a:rPr>
              <a:t>24%</a:t>
            </a:r>
            <a:endParaRPr lang="en-US" sz="2400" dirty="0">
              <a:solidFill>
                <a:srgbClr val="404040"/>
              </a:solidFill>
              <a:latin typeface="Helvetica Neue"/>
            </a:endParaRPr>
          </a:p>
        </p:txBody>
      </p:sp>
      <p:sp>
        <p:nvSpPr>
          <p:cNvPr id="20" name="Rectangle 7"/>
          <p:cNvSpPr>
            <a:spLocks noChangeArrowheads="1"/>
          </p:cNvSpPr>
          <p:nvPr/>
        </p:nvSpPr>
        <p:spPr bwMode="gray">
          <a:xfrm>
            <a:off x="2746103" y="5535204"/>
            <a:ext cx="2641600" cy="941796"/>
          </a:xfrm>
          <a:prstGeom prst="rect">
            <a:avLst/>
          </a:prstGeom>
          <a:noFill/>
          <a:ln w="9525">
            <a:noFill/>
            <a:miter lim="800000"/>
            <a:headEnd/>
            <a:tailEnd/>
          </a:ln>
        </p:spPr>
        <p:txBody>
          <a:bodyPr lIns="0" tIns="0" rIns="0" bIns="0" anchor="ctr">
            <a:spAutoFit/>
          </a:bodyPr>
          <a:lstStyle/>
          <a:p>
            <a:pPr algn="ctr">
              <a:lnSpc>
                <a:spcPct val="85000"/>
              </a:lnSpc>
            </a:pPr>
            <a:r>
              <a:rPr lang="en-US" sz="2400" b="1" dirty="0">
                <a:solidFill>
                  <a:srgbClr val="404040"/>
                </a:solidFill>
                <a:latin typeface="Helvetica Neue"/>
              </a:rPr>
              <a:t>Malicious or </a:t>
            </a:r>
            <a:r>
              <a:rPr lang="en-US" sz="2400" b="1" dirty="0" smtClean="0">
                <a:solidFill>
                  <a:srgbClr val="404040"/>
                </a:solidFill>
                <a:latin typeface="Helvetica Neue"/>
              </a:rPr>
              <a:t>Criminal Attack</a:t>
            </a:r>
          </a:p>
          <a:p>
            <a:pPr algn="ctr">
              <a:lnSpc>
                <a:spcPct val="85000"/>
              </a:lnSpc>
            </a:pPr>
            <a:r>
              <a:rPr lang="en-US" sz="2400" dirty="0" smtClean="0">
                <a:solidFill>
                  <a:srgbClr val="404040"/>
                </a:solidFill>
                <a:latin typeface="Helvetica Neue"/>
              </a:rPr>
              <a:t>37%</a:t>
            </a:r>
            <a:endParaRPr lang="en-US" sz="2400" dirty="0">
              <a:solidFill>
                <a:srgbClr val="404040"/>
              </a:solidFill>
              <a:latin typeface="Helvetica Neue"/>
            </a:endParaRPr>
          </a:p>
        </p:txBody>
      </p:sp>
    </p:spTree>
    <p:extLst>
      <p:ext uri="{BB962C8B-B14F-4D97-AF65-F5344CB8AC3E}">
        <p14:creationId xmlns="" xmlns:p14="http://schemas.microsoft.com/office/powerpoint/2010/main" val="361568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 xmlns:p14="http://schemas.microsoft.com/office/powerpoint/2010/main" val="1351421770"/>
              </p:ext>
            </p:extLst>
          </p:nvPr>
        </p:nvGraphicFramePr>
        <p:xfrm>
          <a:off x="572277" y="2728687"/>
          <a:ext cx="13411201" cy="388982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96021" y="6319229"/>
            <a:ext cx="12501115" cy="830997"/>
          </a:xfrm>
          <a:prstGeom prst="rect">
            <a:avLst/>
          </a:prstGeom>
          <a:noFill/>
        </p:spPr>
        <p:txBody>
          <a:bodyPr wrap="none" rtlCol="0" anchor="b" anchorCtr="0">
            <a:spAutoFit/>
          </a:bodyPr>
          <a:lstStyle/>
          <a:p>
            <a:endParaRPr lang="en-US" sz="1200" dirty="0">
              <a:solidFill>
                <a:srgbClr val="404040"/>
              </a:solidFill>
              <a:latin typeface="Helvetica Neue"/>
            </a:endParaRPr>
          </a:p>
          <a:p>
            <a:r>
              <a:rPr lang="en-US" sz="1200" dirty="0">
                <a:solidFill>
                  <a:srgbClr val="404040"/>
                </a:solidFill>
                <a:latin typeface="Helvetica Neue"/>
              </a:rPr>
              <a:t>*Findings of this benchmark study pertain to the actual data breach experiences of 49 U.S. companies from 14 different industry sectors, all of which participated in the 2011 study. </a:t>
            </a:r>
            <a:r>
              <a:rPr lang="en-US" sz="1200" dirty="0" smtClean="0">
                <a:solidFill>
                  <a:srgbClr val="404040"/>
                </a:solidFill>
                <a:latin typeface="Helvetica Neue"/>
              </a:rPr>
              <a:t/>
            </a:r>
            <a:br>
              <a:rPr lang="en-US" sz="1200" dirty="0" smtClean="0">
                <a:solidFill>
                  <a:srgbClr val="404040"/>
                </a:solidFill>
                <a:latin typeface="Helvetica Neue"/>
              </a:rPr>
            </a:br>
            <a:r>
              <a:rPr lang="en-US" sz="1200" dirty="0" smtClean="0">
                <a:solidFill>
                  <a:srgbClr val="404040"/>
                </a:solidFill>
                <a:latin typeface="Helvetica Neue"/>
              </a:rPr>
              <a:t>Total </a:t>
            </a:r>
            <a:r>
              <a:rPr lang="en-US" sz="1200" dirty="0">
                <a:solidFill>
                  <a:srgbClr val="404040"/>
                </a:solidFill>
                <a:latin typeface="Helvetica Neue"/>
              </a:rPr>
              <a:t>breach costs include: lost business resulting from diminished trust or confidence of customers ;costs related to detection, escalation, and notification of the breach;  and ex-post </a:t>
            </a:r>
            <a:r>
              <a:rPr lang="en-US" sz="1200" dirty="0" smtClean="0">
                <a:solidFill>
                  <a:srgbClr val="404040"/>
                </a:solidFill>
                <a:latin typeface="Helvetica Neue"/>
              </a:rPr>
              <a:t/>
            </a:r>
            <a:br>
              <a:rPr lang="en-US" sz="1200" dirty="0" smtClean="0">
                <a:solidFill>
                  <a:srgbClr val="404040"/>
                </a:solidFill>
                <a:latin typeface="Helvetica Neue"/>
              </a:rPr>
            </a:br>
            <a:r>
              <a:rPr lang="en-US" sz="1200" dirty="0" smtClean="0">
                <a:solidFill>
                  <a:srgbClr val="404040"/>
                </a:solidFill>
                <a:latin typeface="Helvetica Neue"/>
              </a:rPr>
              <a:t>response </a:t>
            </a:r>
            <a:r>
              <a:rPr lang="en-US" sz="1200" dirty="0">
                <a:solidFill>
                  <a:srgbClr val="404040"/>
                </a:solidFill>
                <a:latin typeface="Helvetica Neue"/>
              </a:rPr>
              <a:t>activities, such as credit report </a:t>
            </a:r>
            <a:r>
              <a:rPr lang="en-US" sz="1200" dirty="0" smtClean="0">
                <a:solidFill>
                  <a:srgbClr val="404040"/>
                </a:solidFill>
                <a:latin typeface="Helvetica Neue"/>
              </a:rPr>
              <a:t>monitoring. Source</a:t>
            </a:r>
            <a:r>
              <a:rPr lang="en-US" sz="1200" dirty="0">
                <a:solidFill>
                  <a:srgbClr val="404040"/>
                </a:solidFill>
                <a:latin typeface="Helvetica Neue"/>
              </a:rPr>
              <a:t>: 2011 Annual Study: U.S. Cost of a Data Breach, the </a:t>
            </a:r>
            <a:r>
              <a:rPr lang="en-US" sz="1200" dirty="0" err="1">
                <a:solidFill>
                  <a:srgbClr val="404040"/>
                </a:solidFill>
                <a:latin typeface="Helvetica Neue"/>
              </a:rPr>
              <a:t>Ponemon</a:t>
            </a:r>
            <a:r>
              <a:rPr lang="en-US" sz="1200" dirty="0">
                <a:solidFill>
                  <a:srgbClr val="404040"/>
                </a:solidFill>
                <a:latin typeface="Helvetica Neue"/>
              </a:rPr>
              <a:t> Institute.</a:t>
            </a:r>
          </a:p>
        </p:txBody>
      </p:sp>
      <p:sp>
        <p:nvSpPr>
          <p:cNvPr id="2" name="Title 1"/>
          <p:cNvSpPr>
            <a:spLocks noGrp="1"/>
          </p:cNvSpPr>
          <p:nvPr>
            <p:ph type="title"/>
          </p:nvPr>
        </p:nvSpPr>
        <p:spPr>
          <a:xfrm>
            <a:off x="479552" y="457200"/>
            <a:ext cx="13541247" cy="646331"/>
          </a:xfrm>
        </p:spPr>
        <p:txBody>
          <a:bodyPr/>
          <a:lstStyle/>
          <a:p>
            <a:r>
              <a:rPr lang="en-US" sz="3600" dirty="0">
                <a:latin typeface="Arial" pitchFamily="34" charset="0"/>
              </a:rPr>
              <a:t>Average Organizational Cost of a Data Breach, 2008-2011</a:t>
            </a:r>
            <a:r>
              <a:rPr lang="en-US" sz="3600" dirty="0" smtClean="0">
                <a:latin typeface="Arial" pitchFamily="34" charset="0"/>
              </a:rPr>
              <a:t>*</a:t>
            </a:r>
            <a:endParaRPr lang="en-US" dirty="0"/>
          </a:p>
        </p:txBody>
      </p:sp>
      <p:sp>
        <p:nvSpPr>
          <p:cNvPr id="6" name="Rectangle 6"/>
          <p:cNvSpPr>
            <a:spLocks noChangeArrowheads="1"/>
          </p:cNvSpPr>
          <p:nvPr/>
        </p:nvSpPr>
        <p:spPr bwMode="blackWhite">
          <a:xfrm>
            <a:off x="565150" y="1737270"/>
            <a:ext cx="13500099" cy="857158"/>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a:solidFill>
                  <a:srgbClr val="404040"/>
                </a:solidFill>
                <a:latin typeface="Helvetica Neue"/>
              </a:rPr>
              <a:t>Government/Military and Business organizations accounted for the majority of records exposed by data breaches during 2012.</a:t>
            </a:r>
          </a:p>
        </p:txBody>
      </p:sp>
      <p:sp>
        <p:nvSpPr>
          <p:cNvPr id="9" name="TextBox 8"/>
          <p:cNvSpPr txBox="1"/>
          <p:nvPr/>
        </p:nvSpPr>
        <p:spPr>
          <a:xfrm>
            <a:off x="478973" y="1069912"/>
            <a:ext cx="2040943" cy="507831"/>
          </a:xfrm>
          <a:prstGeom prst="rect">
            <a:avLst/>
          </a:prstGeom>
          <a:noFill/>
        </p:spPr>
        <p:txBody>
          <a:bodyPr wrap="none" rtlCol="0">
            <a:spAutoFit/>
          </a:bodyPr>
          <a:lstStyle/>
          <a:p>
            <a:pPr fontAlgn="base">
              <a:lnSpc>
                <a:spcPct val="90000"/>
              </a:lnSpc>
              <a:spcBef>
                <a:spcPct val="20000"/>
              </a:spcBef>
              <a:spcAft>
                <a:spcPct val="0"/>
              </a:spcAft>
            </a:pPr>
            <a:r>
              <a:rPr lang="en-US" sz="3000" i="1" dirty="0" smtClean="0">
                <a:solidFill>
                  <a:srgbClr val="0092D2"/>
                </a:solidFill>
                <a:latin typeface="Helvetica Neue"/>
              </a:rPr>
              <a:t>($ Millions)</a:t>
            </a:r>
            <a:endParaRPr lang="en-US" sz="3000" i="1" dirty="0">
              <a:solidFill>
                <a:srgbClr val="0092D2"/>
              </a:solidFill>
              <a:latin typeface="Helvetica Neue"/>
            </a:endParaRPr>
          </a:p>
        </p:txBody>
      </p:sp>
    </p:spTree>
    <p:extLst>
      <p:ext uri="{BB962C8B-B14F-4D97-AF65-F5344CB8AC3E}">
        <p14:creationId xmlns="" xmlns:p14="http://schemas.microsoft.com/office/powerpoint/2010/main" val="324904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p:txBody>
          <a:bodyPr/>
          <a:lstStyle/>
          <a:p>
            <a:r>
              <a:rPr lang="en-US" smtClean="0"/>
              <a:t>U.S. Insured Catastrophe Losses</a:t>
            </a:r>
            <a:endParaRPr lang="en-US" dirty="0" smtClean="0"/>
          </a:p>
        </p:txBody>
      </p:sp>
      <p:sp>
        <p:nvSpPr>
          <p:cNvPr id="2120711" name="AutoShape 7"/>
          <p:cNvSpPr>
            <a:spLocks noChangeArrowheads="1"/>
          </p:cNvSpPr>
          <p:nvPr/>
        </p:nvSpPr>
        <p:spPr bwMode="blackWhite">
          <a:xfrm>
            <a:off x="10077450" y="1431921"/>
            <a:ext cx="4252585" cy="1106424"/>
          </a:xfrm>
          <a:prstGeom prst="wedgeRectCallout">
            <a:avLst>
              <a:gd name="adj1" fmla="val 30956"/>
              <a:gd name="adj2" fmla="val 73557"/>
            </a:avLst>
          </a:prstGeom>
          <a:solidFill>
            <a:schemeClr val="bg2"/>
          </a:solidFill>
          <a:ln w="28575" algn="ctr">
            <a:noFill/>
            <a:miter lim="800000"/>
            <a:headEnd/>
            <a:tailEnd/>
          </a:ln>
          <a:effectLst/>
        </p:spPr>
        <p:txBody>
          <a:bodyPr wrap="square" lIns="137160" tIns="91440" rIns="137160" bIns="91440" anchor="ctr">
            <a:noAutofit/>
          </a:bodyPr>
          <a:lstStyle/>
          <a:p>
            <a:pPr algn="ctr" eaLnBrk="0" hangingPunct="0">
              <a:lnSpc>
                <a:spcPct val="90000"/>
              </a:lnSpc>
              <a:spcBef>
                <a:spcPct val="50000"/>
              </a:spcBef>
              <a:buClr>
                <a:schemeClr val="bg1"/>
              </a:buClr>
            </a:pPr>
            <a:r>
              <a:rPr lang="en-US" sz="2200" b="1" dirty="0">
                <a:solidFill>
                  <a:schemeClr val="bg1"/>
                </a:solidFill>
                <a:latin typeface="Helvetica Neue"/>
              </a:rPr>
              <a:t> 2012  was likely the third most expensive year ever </a:t>
            </a:r>
            <a:r>
              <a:rPr lang="en-US" sz="2200" b="1" dirty="0" smtClean="0">
                <a:solidFill>
                  <a:schemeClr val="bg1"/>
                </a:solidFill>
                <a:latin typeface="Helvetica Neue"/>
              </a:rPr>
              <a:t/>
            </a:r>
            <a:br>
              <a:rPr lang="en-US" sz="2200" b="1" dirty="0" smtClean="0">
                <a:solidFill>
                  <a:schemeClr val="bg1"/>
                </a:solidFill>
                <a:latin typeface="Helvetica Neue"/>
              </a:rPr>
            </a:br>
            <a:r>
              <a:rPr lang="en-US" sz="2200" b="1" dirty="0" smtClean="0">
                <a:solidFill>
                  <a:schemeClr val="bg1"/>
                </a:solidFill>
                <a:latin typeface="Helvetica Neue"/>
              </a:rPr>
              <a:t>for </a:t>
            </a:r>
            <a:r>
              <a:rPr lang="en-US" sz="2200" b="1" dirty="0">
                <a:solidFill>
                  <a:schemeClr val="bg1"/>
                </a:solidFill>
                <a:latin typeface="Helvetica Neue"/>
              </a:rPr>
              <a:t>insured CAT losses</a:t>
            </a:r>
          </a:p>
        </p:txBody>
      </p:sp>
      <p:sp>
        <p:nvSpPr>
          <p:cNvPr id="2120712" name="AutoShape 8"/>
          <p:cNvSpPr>
            <a:spLocks noChangeArrowheads="1"/>
          </p:cNvSpPr>
          <p:nvPr/>
        </p:nvSpPr>
        <p:spPr bwMode="blackWhite">
          <a:xfrm>
            <a:off x="10515600" y="5370576"/>
            <a:ext cx="3832225" cy="1106424"/>
          </a:xfrm>
          <a:prstGeom prst="wedgeRectCallout">
            <a:avLst>
              <a:gd name="adj1" fmla="val 13570"/>
              <a:gd name="adj2" fmla="val -71093"/>
            </a:avLst>
          </a:prstGeom>
          <a:solidFill>
            <a:schemeClr val="bg2"/>
          </a:solidFill>
          <a:ln w="28575" algn="ctr">
            <a:noFill/>
            <a:miter lim="800000"/>
            <a:headEnd/>
            <a:tailEnd/>
          </a:ln>
          <a:effectLst/>
        </p:spPr>
        <p:txBody>
          <a:bodyPr wrap="square" lIns="137160" tIns="91440" rIns="137160" bIns="91440" anchor="ctr">
            <a:noAutofit/>
          </a:bodyPr>
          <a:lstStyle/>
          <a:p>
            <a:pPr algn="ctr" eaLnBrk="0" hangingPunct="0">
              <a:lnSpc>
                <a:spcPct val="90000"/>
              </a:lnSpc>
              <a:spcBef>
                <a:spcPct val="50000"/>
              </a:spcBef>
              <a:buClr>
                <a:schemeClr val="bg1"/>
              </a:buClr>
            </a:pPr>
            <a:r>
              <a:rPr lang="en-US" sz="2200" b="1" dirty="0">
                <a:solidFill>
                  <a:schemeClr val="bg1"/>
                </a:solidFill>
                <a:latin typeface="Helvetica Neue"/>
              </a:rPr>
              <a:t>Record tornado losses caused 2011 CAT losses to surge</a:t>
            </a:r>
          </a:p>
        </p:txBody>
      </p:sp>
      <p:sp>
        <p:nvSpPr>
          <p:cNvPr id="14" name="TextBox 13"/>
          <p:cNvSpPr txBox="1"/>
          <p:nvPr/>
        </p:nvSpPr>
        <p:spPr>
          <a:xfrm>
            <a:off x="508978" y="6467545"/>
            <a:ext cx="14143641" cy="812530"/>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defRPr/>
            </a:pPr>
            <a:r>
              <a:rPr lang="en-US" sz="1200" dirty="0" smtClean="0">
                <a:solidFill>
                  <a:srgbClr val="404040"/>
                </a:solidFill>
                <a:latin typeface="Helvetica Neue"/>
              </a:rPr>
              <a:t>*</a:t>
            </a:r>
            <a:r>
              <a:rPr lang="en-US" sz="1200" dirty="0">
                <a:solidFill>
                  <a:srgbClr val="404040"/>
                </a:solidFill>
                <a:latin typeface="Helvetica Neue"/>
              </a:rPr>
              <a:t>Through 6/2/13. Includes $2.6B for 2013:Q1 (PCS) and $5.32B for the period 4/1 – 6/2/13 (Aon Benfield Monthly Global Catastrophe Recap).</a:t>
            </a:r>
          </a:p>
          <a:p>
            <a:pPr fontAlgn="base">
              <a:lnSpc>
                <a:spcPct val="85000"/>
              </a:lnSpc>
              <a:spcBef>
                <a:spcPct val="25000"/>
              </a:spcBef>
              <a:spcAft>
                <a:spcPct val="0"/>
              </a:spcAft>
              <a:buClr>
                <a:schemeClr val="accent2"/>
              </a:buClr>
              <a:defRPr/>
            </a:pPr>
            <a:r>
              <a:rPr lang="en-US" sz="1200" dirty="0">
                <a:solidFill>
                  <a:srgbClr val="404040"/>
                </a:solidFill>
                <a:latin typeface="Helvetica Neue"/>
              </a:rPr>
              <a:t>Note: 2001 figure includes $20.3B for 9/11 losses reported through 12/31/01 ($25.9B 2011 dollars). Includes only business and personal property claims, business interruption and auto claims. Non-prop/BI losses = $12.2B ($15.6B in 2011 </a:t>
            </a:r>
            <a:r>
              <a:rPr lang="en-US" sz="1200" dirty="0" smtClean="0">
                <a:solidFill>
                  <a:srgbClr val="404040"/>
                </a:solidFill>
                <a:latin typeface="Helvetica Neue"/>
              </a:rPr>
              <a:t>dollars).  </a:t>
            </a:r>
            <a:endParaRPr lang="en-US" sz="1200" dirty="0">
              <a:solidFill>
                <a:srgbClr val="404040"/>
              </a:solidFill>
              <a:latin typeface="Helvetica Neue"/>
            </a:endParaRPr>
          </a:p>
          <a:p>
            <a:pPr fontAlgn="base">
              <a:lnSpc>
                <a:spcPct val="85000"/>
              </a:lnSpc>
              <a:spcBef>
                <a:spcPct val="25000"/>
              </a:spcBef>
              <a:spcAft>
                <a:spcPct val="0"/>
              </a:spcAft>
              <a:buClr>
                <a:schemeClr val="accent2"/>
              </a:buClr>
              <a:defRPr/>
            </a:pPr>
            <a:r>
              <a:rPr lang="en-US" sz="1200" dirty="0">
                <a:solidFill>
                  <a:srgbClr val="404040"/>
                </a:solidFill>
                <a:latin typeface="Helvetica Neue"/>
              </a:rPr>
              <a:t>Sources: Property Claims Service/ISO;  Insurance Information Institute.</a:t>
            </a:r>
          </a:p>
        </p:txBody>
      </p:sp>
      <p:sp>
        <p:nvSpPr>
          <p:cNvPr id="20" name="TextBox 19"/>
          <p:cNvSpPr txBox="1"/>
          <p:nvPr/>
        </p:nvSpPr>
        <p:spPr>
          <a:xfrm>
            <a:off x="478973" y="1069912"/>
            <a:ext cx="4346062" cy="507831"/>
          </a:xfrm>
          <a:prstGeom prst="rect">
            <a:avLst/>
          </a:prstGeom>
          <a:noFill/>
        </p:spPr>
        <p:txBody>
          <a:bodyPr wrap="none" rtlCol="0">
            <a:spAutoFit/>
          </a:bodyPr>
          <a:lstStyle/>
          <a:p>
            <a:pPr>
              <a:lnSpc>
                <a:spcPct val="90000"/>
              </a:lnSpc>
              <a:spcBef>
                <a:spcPct val="20000"/>
              </a:spcBef>
            </a:pPr>
            <a:r>
              <a:rPr lang="en-US" sz="3000" i="1" dirty="0">
                <a:solidFill>
                  <a:srgbClr val="0092D2"/>
                </a:solidFill>
                <a:latin typeface="Helvetica Neue"/>
              </a:rPr>
              <a:t>($ Billions, 2012 Dollars)</a:t>
            </a:r>
          </a:p>
        </p:txBody>
      </p:sp>
      <p:sp>
        <p:nvSpPr>
          <p:cNvPr id="21" name="Rectangle 6"/>
          <p:cNvSpPr>
            <a:spLocks noChangeArrowheads="1"/>
          </p:cNvSpPr>
          <p:nvPr/>
        </p:nvSpPr>
        <p:spPr bwMode="blackWhite">
          <a:xfrm>
            <a:off x="588817" y="5253102"/>
            <a:ext cx="9728664" cy="1105687"/>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100" b="1" dirty="0">
                <a:solidFill>
                  <a:srgbClr val="404040"/>
                </a:solidFill>
                <a:latin typeface="Helvetica Neue"/>
              </a:rPr>
              <a:t>2012 Was the 3</a:t>
            </a:r>
            <a:r>
              <a:rPr lang="en-US" sz="2100" b="1" baseline="30000" dirty="0">
                <a:solidFill>
                  <a:srgbClr val="404040"/>
                </a:solidFill>
                <a:latin typeface="Helvetica Neue"/>
              </a:rPr>
              <a:t>rd</a:t>
            </a:r>
            <a:r>
              <a:rPr lang="en-US" sz="2100" b="1" dirty="0">
                <a:solidFill>
                  <a:srgbClr val="404040"/>
                </a:solidFill>
                <a:latin typeface="Helvetica Neue"/>
              </a:rPr>
              <a:t> Highest Year on Record for Insured Losses in U.S. History on </a:t>
            </a:r>
            <a:r>
              <a:rPr lang="en-US" sz="2100" b="1" dirty="0" smtClean="0">
                <a:solidFill>
                  <a:srgbClr val="404040"/>
                </a:solidFill>
                <a:latin typeface="Helvetica Neue"/>
              </a:rPr>
              <a:t>an Inflation-Adj</a:t>
            </a:r>
            <a:r>
              <a:rPr lang="en-US" sz="2100" b="1" dirty="0">
                <a:solidFill>
                  <a:srgbClr val="404040"/>
                </a:solidFill>
                <a:latin typeface="Helvetica Neue"/>
              </a:rPr>
              <a:t>. Basis. 2011 Losses Were the 6</a:t>
            </a:r>
            <a:r>
              <a:rPr lang="en-US" sz="2100" b="1" baseline="30000" dirty="0">
                <a:solidFill>
                  <a:srgbClr val="404040"/>
                </a:solidFill>
                <a:latin typeface="Helvetica Neue"/>
              </a:rPr>
              <a:t>th</a:t>
            </a:r>
            <a:r>
              <a:rPr lang="en-US" sz="2100" b="1" dirty="0">
                <a:solidFill>
                  <a:srgbClr val="404040"/>
                </a:solidFill>
                <a:latin typeface="Helvetica Neue"/>
              </a:rPr>
              <a:t> Highest. YTD 2013 Running Below </a:t>
            </a:r>
            <a:r>
              <a:rPr lang="en-US" sz="2100" b="1" dirty="0" smtClean="0">
                <a:solidFill>
                  <a:srgbClr val="404040"/>
                </a:solidFill>
                <a:latin typeface="Helvetica Neue"/>
              </a:rPr>
              <a:t>Average but </a:t>
            </a:r>
            <a:r>
              <a:rPr lang="en-US" sz="2100" b="1" dirty="0">
                <a:solidFill>
                  <a:srgbClr val="404040"/>
                </a:solidFill>
                <a:latin typeface="Helvetica Neue"/>
              </a:rPr>
              <a:t>Q3 Is Typically the Costliest Quarter</a:t>
            </a:r>
            <a:r>
              <a:rPr lang="en-US" sz="2100" b="1" dirty="0" smtClean="0">
                <a:solidFill>
                  <a:srgbClr val="404040"/>
                </a:solidFill>
                <a:latin typeface="Helvetica Neue"/>
              </a:rPr>
              <a:t>. </a:t>
            </a:r>
            <a:endParaRPr lang="en-US" sz="2100" b="1" dirty="0">
              <a:solidFill>
                <a:srgbClr val="404040"/>
              </a:solidFill>
              <a:latin typeface="Helvetica Neue"/>
            </a:endParaRPr>
          </a:p>
        </p:txBody>
      </p:sp>
      <p:graphicFrame>
        <p:nvGraphicFramePr>
          <p:cNvPr id="23" name="Object 2"/>
          <p:cNvGraphicFramePr>
            <a:graphicFrameLocks/>
          </p:cNvGraphicFramePr>
          <p:nvPr>
            <p:extLst>
              <p:ext uri="{D42A27DB-BD31-4B8C-83A1-F6EECF244321}">
                <p14:modId xmlns="" xmlns:p14="http://schemas.microsoft.com/office/powerpoint/2010/main" val="4256092438"/>
              </p:ext>
            </p:extLst>
          </p:nvPr>
        </p:nvGraphicFramePr>
        <p:xfrm>
          <a:off x="70238" y="1619250"/>
          <a:ext cx="14407763" cy="4065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047055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up)">
                                      <p:cBhvr>
                                        <p:cTn id="11" dur="500"/>
                                        <p:tgtEl>
                                          <p:spTgt spid="2120711"/>
                                        </p:tgtEl>
                                      </p:cBhvr>
                                    </p:animEffect>
                                  </p:childTnLst>
                                </p:cTn>
                              </p:par>
                            </p:childTnLst>
                          </p:cTn>
                        </p:par>
                        <p:par>
                          <p:cTn id="12" fill="hold">
                            <p:stCondLst>
                              <p:cond delay="2400"/>
                            </p:stCondLst>
                            <p:childTnLst>
                              <p:par>
                                <p:cTn id="13" presetID="23" presetClass="entr" presetSubtype="16" fill="hold" grpId="0" nodeType="afterEffect">
                                  <p:stCondLst>
                                    <p:cond delay="100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1" grpId="0" animBg="1"/>
      <p:bldP spid="2120712" grpId="0" animBg="1"/>
      <p:bldP spid="2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5"/>
          <p:cNvPicPr preferRelativeResize="0">
            <a:picLocks noChangeAspect="1" noChangeArrowheads="1"/>
          </p:cNvPicPr>
          <p:nvPr/>
        </p:nvPicPr>
        <p:blipFill>
          <a:blip r:embed="rId3" cstate="email"/>
          <a:stretch>
            <a:fillRect/>
          </a:stretch>
        </p:blipFill>
        <p:spPr bwMode="auto">
          <a:xfrm>
            <a:off x="603849" y="899290"/>
            <a:ext cx="2090094" cy="584401"/>
          </a:xfrm>
          <a:prstGeom prst="rect">
            <a:avLst/>
          </a:prstGeom>
          <a:noFill/>
          <a:ln w="9525">
            <a:noFill/>
            <a:miter lim="800000"/>
            <a:headEnd/>
            <a:tailEnd/>
          </a:ln>
        </p:spPr>
      </p:pic>
      <p:sp>
        <p:nvSpPr>
          <p:cNvPr id="4" name="Title 3"/>
          <p:cNvSpPr>
            <a:spLocks noGrp="1"/>
          </p:cNvSpPr>
          <p:nvPr>
            <p:ph type="ctrTitle"/>
          </p:nvPr>
        </p:nvSpPr>
        <p:spPr>
          <a:xfrm>
            <a:off x="508002" y="2280345"/>
            <a:ext cx="12482284" cy="1261884"/>
          </a:xfrm>
        </p:spPr>
        <p:txBody>
          <a:bodyPr/>
          <a:lstStyle/>
          <a:p>
            <a:r>
              <a:rPr lang="en-US" dirty="0"/>
              <a:t>The Ever Shifting Legal Liability &amp; Tort Environment</a:t>
            </a:r>
          </a:p>
        </p:txBody>
      </p:sp>
      <p:sp>
        <p:nvSpPr>
          <p:cNvPr id="5" name="Subtitle 4"/>
          <p:cNvSpPr>
            <a:spLocks noGrp="1"/>
          </p:cNvSpPr>
          <p:nvPr>
            <p:ph type="subTitle" idx="1"/>
          </p:nvPr>
        </p:nvSpPr>
        <p:spPr>
          <a:xfrm>
            <a:off x="508001" y="3820579"/>
            <a:ext cx="12337141" cy="2103120"/>
          </a:xfrm>
        </p:spPr>
        <p:txBody>
          <a:bodyPr>
            <a:normAutofit/>
          </a:bodyPr>
          <a:lstStyle/>
          <a:p>
            <a:r>
              <a:rPr lang="en-US" dirty="0"/>
              <a:t>Mixed Experience Depending on the Age of Claims</a:t>
            </a:r>
          </a:p>
        </p:txBody>
      </p:sp>
    </p:spTree>
    <p:extLst>
      <p:ext uri="{BB962C8B-B14F-4D97-AF65-F5344CB8AC3E}">
        <p14:creationId xmlns="" xmlns:p14="http://schemas.microsoft.com/office/powerpoint/2010/main" val="271397595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552" y="457200"/>
            <a:ext cx="13541247" cy="1138773"/>
          </a:xfrm>
        </p:spPr>
        <p:txBody>
          <a:bodyPr/>
          <a:lstStyle/>
          <a:p>
            <a:r>
              <a:rPr lang="en-US" dirty="0"/>
              <a:t>Over the Last Three Decades, Total Tort Costs as a % of GDP Appear Somewhat Cyclical, 1980-2013E</a:t>
            </a:r>
          </a:p>
        </p:txBody>
      </p:sp>
      <p:sp>
        <p:nvSpPr>
          <p:cNvPr id="60419" name="Rectangle 105"/>
          <p:cNvSpPr>
            <a:spLocks noGrp="1" noChangeArrowheads="1"/>
          </p:cNvSpPr>
          <p:nvPr>
            <p:ph type="dt" sz="quarter" idx="4294967295"/>
          </p:nvPr>
        </p:nvSpPr>
        <p:spPr>
          <a:xfrm>
            <a:off x="0" y="8353425"/>
            <a:ext cx="2165350" cy="139700"/>
          </a:xfrm>
          <a:prstGeom prst="rect">
            <a:avLst/>
          </a:prstGeom>
        </p:spPr>
        <p:txBody>
          <a:bodyPr lIns="130622" tIns="65311" rIns="130622" bIns="65311"/>
          <a:lstStyle/>
          <a:p>
            <a:pPr>
              <a:defRPr/>
            </a:pPr>
            <a:r>
              <a:rPr lang="en-US" smtClean="0"/>
              <a:t>12/01/09 - 9pm</a:t>
            </a:r>
          </a:p>
        </p:txBody>
      </p:sp>
      <p:sp>
        <p:nvSpPr>
          <p:cNvPr id="60421" name="Rectangle 110"/>
          <p:cNvSpPr>
            <a:spLocks noGrp="1" noChangeArrowheads="1"/>
          </p:cNvSpPr>
          <p:nvPr>
            <p:ph type="sldNum" sz="quarter" idx="4294967295"/>
          </p:nvPr>
        </p:nvSpPr>
        <p:spPr>
          <a:xfrm>
            <a:off x="13914438" y="7988300"/>
            <a:ext cx="715962" cy="138113"/>
          </a:xfrm>
          <a:prstGeom prst="rect">
            <a:avLst/>
          </a:prstGeom>
        </p:spPr>
        <p:txBody>
          <a:bodyPr lIns="130622" tIns="65311" rIns="130622" bIns="65311"/>
          <a:lstStyle/>
          <a:p>
            <a:pPr>
              <a:defRPr/>
            </a:pPr>
            <a:fld id="{73AB3AF9-3C12-49F0-BEBE-033FFF75D5DB}" type="slidenum">
              <a:rPr lang="en-US" smtClean="0"/>
              <a:pPr>
                <a:defRPr/>
              </a:pPr>
              <a:t>71</a:t>
            </a:fld>
            <a:endParaRPr lang="en-US" smtClean="0"/>
          </a:p>
        </p:txBody>
      </p:sp>
      <p:graphicFrame>
        <p:nvGraphicFramePr>
          <p:cNvPr id="6" name="Object 3"/>
          <p:cNvGraphicFramePr>
            <a:graphicFrameLocks noGrp="1"/>
          </p:cNvGraphicFramePr>
          <p:nvPr>
            <p:ph type="chart" idx="4294967295"/>
            <p:extLst>
              <p:ext uri="{D42A27DB-BD31-4B8C-83A1-F6EECF244321}">
                <p14:modId xmlns="" xmlns:p14="http://schemas.microsoft.com/office/powerpoint/2010/main" val="1258185007"/>
              </p:ext>
            </p:extLst>
          </p:nvPr>
        </p:nvGraphicFramePr>
        <p:xfrm>
          <a:off x="369888" y="2165683"/>
          <a:ext cx="13868400" cy="4776537"/>
        </p:xfrm>
        <a:graphic>
          <a:graphicData uri="http://schemas.openxmlformats.org/drawingml/2006/chart">
            <c:chart xmlns:c="http://schemas.openxmlformats.org/drawingml/2006/chart" xmlns:r="http://schemas.openxmlformats.org/officeDocument/2006/relationships" r:id="rId3"/>
          </a:graphicData>
        </a:graphic>
      </p:graphicFrame>
      <p:sp>
        <p:nvSpPr>
          <p:cNvPr id="1989639" name="AutoShape 7"/>
          <p:cNvSpPr>
            <a:spLocks noChangeArrowheads="1"/>
          </p:cNvSpPr>
          <p:nvPr/>
        </p:nvSpPr>
        <p:spPr bwMode="blackWhite">
          <a:xfrm>
            <a:off x="3537284" y="4938290"/>
            <a:ext cx="6019612" cy="1200329"/>
          </a:xfrm>
          <a:prstGeom prst="wedgeRectCallout">
            <a:avLst>
              <a:gd name="adj1" fmla="val 80734"/>
              <a:gd name="adj2" fmla="val -28087"/>
            </a:avLst>
          </a:prstGeom>
          <a:solidFill>
            <a:schemeClr val="accent4"/>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000" b="1" dirty="0">
                <a:solidFill>
                  <a:schemeClr val="bg1"/>
                </a:solidFill>
                <a:latin typeface="Helvetica Neue"/>
              </a:rPr>
              <a:t>Tort costs  in dollar terms have remained high but relatively stable since the mid-2000s., but are down   substantially as a share of GDP</a:t>
            </a:r>
          </a:p>
        </p:txBody>
      </p:sp>
      <p:sp>
        <p:nvSpPr>
          <p:cNvPr id="11" name="AutoShape 7"/>
          <p:cNvSpPr>
            <a:spLocks noChangeArrowheads="1"/>
          </p:cNvSpPr>
          <p:nvPr/>
        </p:nvSpPr>
        <p:spPr bwMode="blackWhite">
          <a:xfrm>
            <a:off x="10001540" y="2398673"/>
            <a:ext cx="2494459" cy="1200329"/>
          </a:xfrm>
          <a:prstGeom prst="wedgeRectCallout">
            <a:avLst>
              <a:gd name="adj1" fmla="val 5648"/>
              <a:gd name="adj2" fmla="val 142694"/>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000" b="1" dirty="0">
                <a:solidFill>
                  <a:schemeClr val="bg1"/>
                </a:solidFill>
                <a:latin typeface="Helvetica Neue"/>
              </a:rPr>
              <a:t>Deepwater Horizon Spike in 2010</a:t>
            </a:r>
          </a:p>
        </p:txBody>
      </p:sp>
      <p:sp>
        <p:nvSpPr>
          <p:cNvPr id="12" name="AutoShape 7"/>
          <p:cNvSpPr>
            <a:spLocks noChangeArrowheads="1"/>
          </p:cNvSpPr>
          <p:nvPr/>
        </p:nvSpPr>
        <p:spPr bwMode="blackWhite">
          <a:xfrm>
            <a:off x="12649433" y="5672641"/>
            <a:ext cx="1698392" cy="1200329"/>
          </a:xfrm>
          <a:prstGeom prst="wedgeRectCallout">
            <a:avLst>
              <a:gd name="adj1" fmla="val -63748"/>
              <a:gd name="adj2" fmla="val -71237"/>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000" b="1" dirty="0">
                <a:solidFill>
                  <a:schemeClr val="bg1"/>
                </a:solidFill>
                <a:latin typeface="Helvetica Neue"/>
              </a:rPr>
              <a:t>1.68% of GDP in 2013</a:t>
            </a:r>
          </a:p>
        </p:txBody>
      </p:sp>
      <p:sp>
        <p:nvSpPr>
          <p:cNvPr id="13" name="AutoShape 7"/>
          <p:cNvSpPr>
            <a:spLocks noChangeArrowheads="1"/>
          </p:cNvSpPr>
          <p:nvPr/>
        </p:nvSpPr>
        <p:spPr bwMode="blackWhite">
          <a:xfrm>
            <a:off x="6452748" y="2187161"/>
            <a:ext cx="2330824" cy="1200329"/>
          </a:xfrm>
          <a:prstGeom prst="wedgeRectCallout">
            <a:avLst>
              <a:gd name="adj1" fmla="val 67635"/>
              <a:gd name="adj2" fmla="val 45698"/>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000" b="1" dirty="0">
                <a:solidFill>
                  <a:schemeClr val="bg1"/>
                </a:solidFill>
                <a:latin typeface="Helvetica Neue"/>
              </a:rPr>
              <a:t>2.21% of GDP in 2003 = pre-tort reform peak</a:t>
            </a:r>
          </a:p>
        </p:txBody>
      </p:sp>
      <p:sp>
        <p:nvSpPr>
          <p:cNvPr id="16" name="TextBox 15"/>
          <p:cNvSpPr txBox="1"/>
          <p:nvPr/>
        </p:nvSpPr>
        <p:spPr>
          <a:xfrm>
            <a:off x="478973" y="1577912"/>
            <a:ext cx="1976823" cy="507831"/>
          </a:xfrm>
          <a:prstGeom prst="rect">
            <a:avLst/>
          </a:prstGeom>
          <a:noFill/>
        </p:spPr>
        <p:txBody>
          <a:bodyPr wrap="none" rtlCol="0">
            <a:spAutoFit/>
          </a:bodyPr>
          <a:lstStyle/>
          <a:p>
            <a:pPr fontAlgn="base">
              <a:lnSpc>
                <a:spcPct val="90000"/>
              </a:lnSpc>
              <a:spcBef>
                <a:spcPct val="20000"/>
              </a:spcBef>
              <a:spcAft>
                <a:spcPct val="0"/>
              </a:spcAft>
            </a:pPr>
            <a:r>
              <a:rPr lang="en-US" sz="3000" i="1" dirty="0" smtClean="0">
                <a:solidFill>
                  <a:srgbClr val="0092D2"/>
                </a:solidFill>
                <a:latin typeface="Helvetica Neue"/>
              </a:rPr>
              <a:t>($ Billions)</a:t>
            </a:r>
            <a:endParaRPr lang="en-US" sz="3000" i="1" dirty="0">
              <a:solidFill>
                <a:srgbClr val="0092D2"/>
              </a:solidFill>
              <a:latin typeface="Helvetica Neue"/>
            </a:endParaRPr>
          </a:p>
        </p:txBody>
      </p:sp>
      <p:sp>
        <p:nvSpPr>
          <p:cNvPr id="19" name="TextBox 18"/>
          <p:cNvSpPr txBox="1"/>
          <p:nvPr/>
        </p:nvSpPr>
        <p:spPr>
          <a:xfrm>
            <a:off x="496021" y="6873227"/>
            <a:ext cx="5460469" cy="276999"/>
          </a:xfrm>
          <a:prstGeom prst="rect">
            <a:avLst/>
          </a:prstGeom>
          <a:noFill/>
        </p:spPr>
        <p:txBody>
          <a:bodyPr wrap="none" rtlCol="0" anchor="b" anchorCtr="0">
            <a:spAutoFit/>
          </a:bodyPr>
          <a:lstStyle/>
          <a:p>
            <a:r>
              <a:rPr lang="en-US" sz="1200" dirty="0">
                <a:solidFill>
                  <a:srgbClr val="404040"/>
                </a:solidFill>
                <a:latin typeface="Helvetica Neue"/>
              </a:rPr>
              <a:t>Sources: Towers Watson, 2011 Update on US Tort Cost Trends, Appendix </a:t>
            </a:r>
            <a:r>
              <a:rPr lang="en-US" sz="1200" dirty="0" smtClean="0">
                <a:solidFill>
                  <a:srgbClr val="404040"/>
                </a:solidFill>
                <a:latin typeface="Helvetica Neue"/>
              </a:rPr>
              <a:t>1A</a:t>
            </a:r>
            <a:r>
              <a:rPr lang="fr-FR" sz="1200" dirty="0" smtClean="0">
                <a:solidFill>
                  <a:srgbClr val="404040"/>
                </a:solidFill>
                <a:latin typeface="Helvetica Neue"/>
              </a:rPr>
              <a:t>	</a:t>
            </a:r>
            <a:endParaRPr lang="fr-FR" sz="1200" dirty="0">
              <a:solidFill>
                <a:srgbClr val="404040"/>
              </a:solidFill>
              <a:latin typeface="Helvetica Neue"/>
            </a:endParaRPr>
          </a:p>
        </p:txBody>
      </p:sp>
    </p:spTree>
    <p:extLst>
      <p:ext uri="{BB962C8B-B14F-4D97-AF65-F5344CB8AC3E}">
        <p14:creationId xmlns="" xmlns:p14="http://schemas.microsoft.com/office/powerpoint/2010/main" val="20542379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 name="Object 2"/>
          <p:cNvGraphicFramePr>
            <a:graphicFrameLocks/>
          </p:cNvGraphicFramePr>
          <p:nvPr>
            <p:extLst>
              <p:ext uri="{D42A27DB-BD31-4B8C-83A1-F6EECF244321}">
                <p14:modId xmlns="" xmlns:p14="http://schemas.microsoft.com/office/powerpoint/2010/main" val="1179132511"/>
              </p:ext>
            </p:extLst>
          </p:nvPr>
        </p:nvGraphicFramePr>
        <p:xfrm>
          <a:off x="498765" y="2169512"/>
          <a:ext cx="13577455" cy="4612288"/>
        </p:xfrm>
        <a:graphic>
          <a:graphicData uri="http://schemas.openxmlformats.org/drawingml/2006/chart">
            <c:chart xmlns:c="http://schemas.openxmlformats.org/drawingml/2006/chart" xmlns:r="http://schemas.openxmlformats.org/officeDocument/2006/relationships" r:id="rId3"/>
          </a:graphicData>
        </a:graphic>
      </p:graphicFrame>
      <p:sp>
        <p:nvSpPr>
          <p:cNvPr id="39942" name="Rectangle 2"/>
          <p:cNvSpPr>
            <a:spLocks noGrp="1" noChangeArrowheads="1"/>
          </p:cNvSpPr>
          <p:nvPr>
            <p:ph type="title"/>
          </p:nvPr>
        </p:nvSpPr>
        <p:spPr>
          <a:xfrm>
            <a:off x="479552" y="457200"/>
            <a:ext cx="13541247" cy="615553"/>
          </a:xfrm>
        </p:spPr>
        <p:txBody>
          <a:bodyPr/>
          <a:lstStyle/>
          <a:p>
            <a:r>
              <a:rPr lang="en-US" dirty="0"/>
              <a:t>Liability Costs as a Fraction of GDP, 2011</a:t>
            </a:r>
            <a:endParaRPr lang="en-US" dirty="0" smtClean="0"/>
          </a:p>
        </p:txBody>
      </p:sp>
      <p:sp>
        <p:nvSpPr>
          <p:cNvPr id="11" name="AutoShape 8"/>
          <p:cNvSpPr>
            <a:spLocks noChangeArrowheads="1"/>
          </p:cNvSpPr>
          <p:nvPr/>
        </p:nvSpPr>
        <p:spPr bwMode="blackWhite">
          <a:xfrm>
            <a:off x="7702468" y="1304245"/>
            <a:ext cx="4883324" cy="2200602"/>
          </a:xfrm>
          <a:prstGeom prst="wedgeRectCallout">
            <a:avLst>
              <a:gd name="adj1" fmla="val -153119"/>
              <a:gd name="adj2" fmla="val 6155"/>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500" b="1" dirty="0">
                <a:solidFill>
                  <a:schemeClr val="bg1"/>
                </a:solidFill>
                <a:latin typeface="Helvetica Neue"/>
              </a:rPr>
              <a:t>There US has by far the most costly tort system in the industrialized world.  The very long-tailed nature of many liabilities is one reason.</a:t>
            </a:r>
          </a:p>
        </p:txBody>
      </p:sp>
      <p:sp>
        <p:nvSpPr>
          <p:cNvPr id="17" name="TextBox 16"/>
          <p:cNvSpPr txBox="1"/>
          <p:nvPr/>
        </p:nvSpPr>
        <p:spPr>
          <a:xfrm>
            <a:off x="496021" y="6873227"/>
            <a:ext cx="6779420" cy="276999"/>
          </a:xfrm>
          <a:prstGeom prst="rect">
            <a:avLst/>
          </a:prstGeom>
          <a:noFill/>
        </p:spPr>
        <p:txBody>
          <a:bodyPr wrap="none" rtlCol="0" anchor="b" anchorCtr="0">
            <a:spAutoFit/>
          </a:bodyPr>
          <a:lstStyle/>
          <a:p>
            <a:r>
              <a:rPr lang="fr-FR" sz="1200" dirty="0" smtClean="0">
                <a:solidFill>
                  <a:srgbClr val="404040"/>
                </a:solidFill>
                <a:latin typeface="Helvetica Neue"/>
              </a:rPr>
              <a:t>Sources</a:t>
            </a:r>
            <a:r>
              <a:rPr lang="fr-FR" sz="1200" dirty="0">
                <a:solidFill>
                  <a:srgbClr val="404040"/>
                </a:solidFill>
                <a:latin typeface="Helvetica Neue"/>
              </a:rPr>
              <a:t>:  US </a:t>
            </a:r>
            <a:r>
              <a:rPr lang="fr-FR" sz="1200" dirty="0" err="1">
                <a:solidFill>
                  <a:srgbClr val="404040"/>
                </a:solidFill>
                <a:latin typeface="Helvetica Neue"/>
              </a:rPr>
              <a:t>Chamber</a:t>
            </a:r>
            <a:r>
              <a:rPr lang="fr-FR" sz="1200" dirty="0">
                <a:solidFill>
                  <a:srgbClr val="404040"/>
                </a:solidFill>
                <a:latin typeface="Helvetica Neue"/>
              </a:rPr>
              <a:t> of Commerce; </a:t>
            </a:r>
            <a:r>
              <a:rPr lang="fr-FR" sz="1200" dirty="0" err="1">
                <a:solidFill>
                  <a:srgbClr val="404040"/>
                </a:solidFill>
                <a:latin typeface="Helvetica Neue"/>
              </a:rPr>
              <a:t>Insurance</a:t>
            </a:r>
            <a:r>
              <a:rPr lang="fr-FR" sz="1200" dirty="0">
                <a:solidFill>
                  <a:srgbClr val="404040"/>
                </a:solidFill>
                <a:latin typeface="Helvetica Neue"/>
              </a:rPr>
              <a:t> </a:t>
            </a:r>
            <a:r>
              <a:rPr lang="fr-FR" sz="1200" dirty="0" smtClean="0">
                <a:solidFill>
                  <a:srgbClr val="404040"/>
                </a:solidFill>
                <a:latin typeface="Helvetica Neue"/>
              </a:rPr>
              <a:t> Information </a:t>
            </a:r>
            <a:r>
              <a:rPr lang="fr-FR" sz="1200" dirty="0">
                <a:solidFill>
                  <a:srgbClr val="404040"/>
                </a:solidFill>
                <a:latin typeface="Helvetica Neue"/>
              </a:rPr>
              <a:t>Institute.		</a:t>
            </a:r>
          </a:p>
        </p:txBody>
      </p:sp>
    </p:spTree>
    <p:extLst>
      <p:ext uri="{BB962C8B-B14F-4D97-AF65-F5344CB8AC3E}">
        <p14:creationId xmlns="" xmlns:p14="http://schemas.microsoft.com/office/powerpoint/2010/main" val="30827762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 name="Object 2"/>
          <p:cNvGraphicFramePr>
            <a:graphicFrameLocks/>
          </p:cNvGraphicFramePr>
          <p:nvPr>
            <p:extLst>
              <p:ext uri="{D42A27DB-BD31-4B8C-83A1-F6EECF244321}">
                <p14:modId xmlns="" xmlns:p14="http://schemas.microsoft.com/office/powerpoint/2010/main" val="662926461"/>
              </p:ext>
            </p:extLst>
          </p:nvPr>
        </p:nvGraphicFramePr>
        <p:xfrm>
          <a:off x="498765" y="2169512"/>
          <a:ext cx="13577455" cy="4612288"/>
        </p:xfrm>
        <a:graphic>
          <a:graphicData uri="http://schemas.openxmlformats.org/drawingml/2006/chart">
            <c:chart xmlns:c="http://schemas.openxmlformats.org/drawingml/2006/chart" xmlns:r="http://schemas.openxmlformats.org/officeDocument/2006/relationships" r:id="rId3"/>
          </a:graphicData>
        </a:graphic>
      </p:graphicFrame>
      <p:sp>
        <p:nvSpPr>
          <p:cNvPr id="39942" name="Rectangle 2"/>
          <p:cNvSpPr>
            <a:spLocks noGrp="1" noChangeArrowheads="1"/>
          </p:cNvSpPr>
          <p:nvPr>
            <p:ph type="title"/>
          </p:nvPr>
        </p:nvSpPr>
        <p:spPr>
          <a:xfrm>
            <a:off x="479552" y="457200"/>
            <a:ext cx="13541247" cy="1138773"/>
          </a:xfrm>
        </p:spPr>
        <p:txBody>
          <a:bodyPr/>
          <a:lstStyle/>
          <a:p>
            <a:r>
              <a:rPr lang="en-US" dirty="0"/>
              <a:t>Which Accident Years Generated Reserve Changes in 2012: </a:t>
            </a:r>
            <a:r>
              <a:rPr lang="en-US" dirty="0" smtClean="0"/>
              <a:t/>
            </a:r>
            <a:br>
              <a:rPr lang="en-US" dirty="0" smtClean="0"/>
            </a:br>
            <a:r>
              <a:rPr lang="en-US" dirty="0" smtClean="0"/>
              <a:t>Old </a:t>
            </a:r>
            <a:r>
              <a:rPr lang="en-US" dirty="0"/>
              <a:t>Claims Still a Problem</a:t>
            </a:r>
            <a:endParaRPr lang="en-US" dirty="0" smtClean="0"/>
          </a:p>
        </p:txBody>
      </p:sp>
      <p:sp>
        <p:nvSpPr>
          <p:cNvPr id="11" name="AutoShape 8"/>
          <p:cNvSpPr>
            <a:spLocks noChangeArrowheads="1"/>
          </p:cNvSpPr>
          <p:nvPr/>
        </p:nvSpPr>
        <p:spPr bwMode="blackWhite">
          <a:xfrm>
            <a:off x="5221705" y="1626430"/>
            <a:ext cx="8799095" cy="1508105"/>
          </a:xfrm>
          <a:prstGeom prst="wedgeRectCallout">
            <a:avLst>
              <a:gd name="adj1" fmla="val -82974"/>
              <a:gd name="adj2" fmla="val 32482"/>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000" b="1" dirty="0">
                <a:solidFill>
                  <a:schemeClr val="bg1"/>
                </a:solidFill>
                <a:latin typeface="Helvetica Neue"/>
              </a:rPr>
              <a:t>Reserves for older accident years (claims occurring many years ago) are actually </a:t>
            </a:r>
            <a:r>
              <a:rPr lang="en-US" sz="2000" b="1" i="1" dirty="0">
                <a:solidFill>
                  <a:schemeClr val="bg1"/>
                </a:solidFill>
                <a:latin typeface="Helvetica Neue"/>
              </a:rPr>
              <a:t>increasing</a:t>
            </a:r>
            <a:r>
              <a:rPr lang="en-US" sz="2000" b="1" dirty="0">
                <a:solidFill>
                  <a:schemeClr val="bg1"/>
                </a:solidFill>
                <a:latin typeface="Helvetica Neue"/>
              </a:rPr>
              <a:t> in cost—requiring insurers to add $2.3 billion to their reserves in 2012 alone.  Old environmental claims are contributing to this deterioration. </a:t>
            </a:r>
          </a:p>
        </p:txBody>
      </p:sp>
      <p:sp>
        <p:nvSpPr>
          <p:cNvPr id="17" name="TextBox 16"/>
          <p:cNvSpPr txBox="1"/>
          <p:nvPr/>
        </p:nvSpPr>
        <p:spPr>
          <a:xfrm>
            <a:off x="496021" y="6688561"/>
            <a:ext cx="4021357" cy="461665"/>
          </a:xfrm>
          <a:prstGeom prst="rect">
            <a:avLst/>
          </a:prstGeom>
          <a:noFill/>
        </p:spPr>
        <p:txBody>
          <a:bodyPr wrap="none" rtlCol="0" anchor="b" anchorCtr="0">
            <a:spAutoFit/>
          </a:bodyPr>
          <a:lstStyle/>
          <a:p>
            <a:r>
              <a:rPr lang="fr-FR" sz="1200" dirty="0">
                <a:solidFill>
                  <a:srgbClr val="404040"/>
                </a:solidFill>
                <a:latin typeface="Helvetica Neue"/>
              </a:rPr>
              <a:t> </a:t>
            </a:r>
          </a:p>
          <a:p>
            <a:r>
              <a:rPr lang="fr-FR" sz="1200" dirty="0">
                <a:solidFill>
                  <a:srgbClr val="404040"/>
                </a:solidFill>
                <a:latin typeface="Helvetica Neue"/>
              </a:rPr>
              <a:t>Sources: SNL Financial; </a:t>
            </a:r>
            <a:r>
              <a:rPr lang="fr-FR" sz="1200" dirty="0" err="1">
                <a:solidFill>
                  <a:srgbClr val="404040"/>
                </a:solidFill>
                <a:latin typeface="Helvetica Neue"/>
              </a:rPr>
              <a:t>Insurance</a:t>
            </a:r>
            <a:r>
              <a:rPr lang="fr-FR" sz="1200" dirty="0">
                <a:solidFill>
                  <a:srgbClr val="404040"/>
                </a:solidFill>
                <a:latin typeface="Helvetica Neue"/>
              </a:rPr>
              <a:t> Information Institute. </a:t>
            </a:r>
          </a:p>
        </p:txBody>
      </p:sp>
      <p:sp>
        <p:nvSpPr>
          <p:cNvPr id="6" name="TextBox 5"/>
          <p:cNvSpPr txBox="1"/>
          <p:nvPr/>
        </p:nvSpPr>
        <p:spPr>
          <a:xfrm>
            <a:off x="478973" y="1577912"/>
            <a:ext cx="1976823" cy="507831"/>
          </a:xfrm>
          <a:prstGeom prst="rect">
            <a:avLst/>
          </a:prstGeom>
          <a:noFill/>
        </p:spPr>
        <p:txBody>
          <a:bodyPr wrap="none" rtlCol="0">
            <a:spAutoFit/>
          </a:bodyPr>
          <a:lstStyle/>
          <a:p>
            <a:pPr fontAlgn="base">
              <a:lnSpc>
                <a:spcPct val="90000"/>
              </a:lnSpc>
              <a:spcBef>
                <a:spcPct val="20000"/>
              </a:spcBef>
              <a:spcAft>
                <a:spcPct val="0"/>
              </a:spcAft>
            </a:pPr>
            <a:r>
              <a:rPr lang="en-US" sz="3000" i="1" dirty="0" smtClean="0">
                <a:solidFill>
                  <a:srgbClr val="0092D2"/>
                </a:solidFill>
                <a:latin typeface="Helvetica Neue"/>
              </a:rPr>
              <a:t>($ Billions)</a:t>
            </a:r>
            <a:endParaRPr lang="en-US" sz="3000" i="1" dirty="0">
              <a:solidFill>
                <a:srgbClr val="0092D2"/>
              </a:solidFill>
              <a:latin typeface="Helvetica Neue"/>
            </a:endParaRPr>
          </a:p>
        </p:txBody>
      </p:sp>
      <p:sp>
        <p:nvSpPr>
          <p:cNvPr id="7" name="Rectangle 6"/>
          <p:cNvSpPr>
            <a:spLocks noChangeArrowheads="1"/>
          </p:cNvSpPr>
          <p:nvPr/>
        </p:nvSpPr>
        <p:spPr bwMode="blackWhite">
          <a:xfrm>
            <a:off x="588817" y="5924642"/>
            <a:ext cx="13431983" cy="857158"/>
          </a:xfrm>
          <a:prstGeom prst="rect">
            <a:avLst/>
          </a:prstGeom>
          <a:solidFill>
            <a:srgbClr val="DCD844"/>
          </a:solidFill>
          <a:ln w="12700" algn="ctr">
            <a:noFill/>
            <a:miter lim="800000"/>
            <a:headEnd/>
            <a:tailEnd/>
          </a:ln>
        </p:spPr>
        <p:txBody>
          <a:bodyPr wrap="square" lIns="137160" tIns="91440" rIns="137160" bIns="91440" anchor="ctr">
            <a:spAutoFit/>
          </a:bodyPr>
          <a:lstStyle/>
          <a:p>
            <a:pPr algn="ctr" eaLnBrk="0" hangingPunct="0">
              <a:lnSpc>
                <a:spcPct val="95000"/>
              </a:lnSpc>
              <a:spcBef>
                <a:spcPts val="1800"/>
              </a:spcBef>
              <a:buClr>
                <a:srgbClr val="FFFFFF"/>
              </a:buClr>
            </a:pPr>
            <a:r>
              <a:rPr lang="en-US" sz="2300" b="1" dirty="0">
                <a:solidFill>
                  <a:srgbClr val="404040"/>
                </a:solidFill>
                <a:latin typeface="Helvetica Neue"/>
              </a:rPr>
              <a:t>Insurance liabilities, especially in areas such as environmental claims, can be very long-lived and can develop adversely even decades later</a:t>
            </a:r>
          </a:p>
        </p:txBody>
      </p:sp>
    </p:spTree>
    <p:extLst>
      <p:ext uri="{BB962C8B-B14F-4D97-AF65-F5344CB8AC3E}">
        <p14:creationId xmlns="" xmlns:p14="http://schemas.microsoft.com/office/powerpoint/2010/main" val="31882062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 name="Chart 11"/>
          <p:cNvGraphicFramePr>
            <a:graphicFrameLocks noGrp="1"/>
          </p:cNvGraphicFramePr>
          <p:nvPr>
            <p:extLst>
              <p:ext uri="{D42A27DB-BD31-4B8C-83A1-F6EECF244321}">
                <p14:modId xmlns="" xmlns:p14="http://schemas.microsoft.com/office/powerpoint/2010/main" val="2079580876"/>
              </p:ext>
            </p:extLst>
          </p:nvPr>
        </p:nvGraphicFramePr>
        <p:xfrm>
          <a:off x="374574" y="2346158"/>
          <a:ext cx="13881253" cy="452387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p:cNvSpPr>
            <a:spLocks noGrp="1" noChangeArrowheads="1"/>
          </p:cNvSpPr>
          <p:nvPr>
            <p:ph type="title"/>
          </p:nvPr>
        </p:nvSpPr>
        <p:spPr>
          <a:xfrm>
            <a:off x="479552" y="457200"/>
            <a:ext cx="13541247" cy="1138773"/>
          </a:xfrm>
        </p:spPr>
        <p:txBody>
          <a:bodyPr/>
          <a:lstStyle/>
          <a:p>
            <a:r>
              <a:rPr lang="en-US" dirty="0" smtClean="0"/>
              <a:t>Tort Costs: Rose for Seven Decades: </a:t>
            </a:r>
            <a:br>
              <a:rPr lang="en-US" dirty="0" smtClean="0"/>
            </a:br>
            <a:r>
              <a:rPr lang="en-US" dirty="0" smtClean="0"/>
              <a:t>Old Claims Can Be Problematic</a:t>
            </a:r>
          </a:p>
        </p:txBody>
      </p:sp>
      <p:sp>
        <p:nvSpPr>
          <p:cNvPr id="9" name="TextBox 8"/>
          <p:cNvSpPr txBox="1"/>
          <p:nvPr/>
        </p:nvSpPr>
        <p:spPr>
          <a:xfrm>
            <a:off x="478973" y="1577912"/>
            <a:ext cx="10157204" cy="1015663"/>
          </a:xfrm>
          <a:prstGeom prst="rect">
            <a:avLst/>
          </a:prstGeom>
          <a:noFill/>
        </p:spPr>
        <p:txBody>
          <a:bodyPr wrap="none" rtlCol="0">
            <a:spAutoFit/>
          </a:bodyPr>
          <a:lstStyle/>
          <a:p>
            <a:pPr fontAlgn="base">
              <a:lnSpc>
                <a:spcPct val="90000"/>
              </a:lnSpc>
              <a:spcBef>
                <a:spcPct val="20000"/>
              </a:spcBef>
              <a:spcAft>
                <a:spcPct val="0"/>
              </a:spcAft>
            </a:pPr>
            <a:r>
              <a:rPr lang="en-US" sz="3000" i="1" dirty="0">
                <a:solidFill>
                  <a:srgbClr val="0092D2"/>
                </a:solidFill>
                <a:latin typeface="Helvetica Neue"/>
              </a:rPr>
              <a:t>Growth in Tort Costs, Current (Nominal) </a:t>
            </a:r>
            <a:r>
              <a:rPr lang="en-US" sz="3000" i="1" dirty="0" smtClean="0">
                <a:solidFill>
                  <a:srgbClr val="0092D2"/>
                </a:solidFill>
                <a:latin typeface="Helvetica Neue"/>
              </a:rPr>
              <a:t>Dollars,1933-2011</a:t>
            </a:r>
          </a:p>
          <a:p>
            <a:pPr fontAlgn="base">
              <a:lnSpc>
                <a:spcPct val="90000"/>
              </a:lnSpc>
              <a:spcBef>
                <a:spcPct val="20000"/>
              </a:spcBef>
              <a:spcAft>
                <a:spcPct val="0"/>
              </a:spcAft>
            </a:pPr>
            <a:r>
              <a:rPr lang="en-US" sz="3000" i="1" dirty="0" smtClean="0">
                <a:solidFill>
                  <a:srgbClr val="0092D2"/>
                </a:solidFill>
                <a:latin typeface="Helvetica Neue"/>
              </a:rPr>
              <a:t>($ Millions)</a:t>
            </a:r>
            <a:endParaRPr lang="en-US" sz="3000" i="1" dirty="0">
              <a:solidFill>
                <a:srgbClr val="0092D2"/>
              </a:solidFill>
              <a:latin typeface="Helvetica Neue"/>
            </a:endParaRPr>
          </a:p>
        </p:txBody>
      </p:sp>
      <p:sp>
        <p:nvSpPr>
          <p:cNvPr id="10" name="TextBox 9"/>
          <p:cNvSpPr txBox="1"/>
          <p:nvPr/>
        </p:nvSpPr>
        <p:spPr>
          <a:xfrm>
            <a:off x="496021" y="6700593"/>
            <a:ext cx="8098371" cy="461665"/>
          </a:xfrm>
          <a:prstGeom prst="rect">
            <a:avLst/>
          </a:prstGeom>
          <a:noFill/>
        </p:spPr>
        <p:txBody>
          <a:bodyPr wrap="none" rtlCol="0" anchor="b" anchorCtr="0">
            <a:spAutoFit/>
          </a:bodyPr>
          <a:lstStyle/>
          <a:p>
            <a:r>
              <a:rPr lang="en-US" sz="1200" dirty="0">
                <a:solidFill>
                  <a:srgbClr val="404040"/>
                </a:solidFill>
                <a:latin typeface="Helvetica Neue"/>
              </a:rPr>
              <a:t>* Projected</a:t>
            </a:r>
          </a:p>
          <a:p>
            <a:r>
              <a:rPr lang="en-US" sz="1200" dirty="0">
                <a:solidFill>
                  <a:srgbClr val="404040"/>
                </a:solidFill>
                <a:latin typeface="Helvetica Neue"/>
              </a:rPr>
              <a:t>Sources: Trends in Tort Costs, Towers Watson; Insurance Information Institute</a:t>
            </a:r>
            <a:r>
              <a:rPr lang="en-US" sz="1200" dirty="0" smtClean="0">
                <a:solidFill>
                  <a:srgbClr val="404040"/>
                </a:solidFill>
                <a:latin typeface="Helvetica Neue"/>
              </a:rPr>
              <a:t>.</a:t>
            </a:r>
            <a:r>
              <a:rPr lang="fr-FR" sz="1200" dirty="0" smtClean="0">
                <a:solidFill>
                  <a:srgbClr val="404040"/>
                </a:solidFill>
                <a:latin typeface="Helvetica Neue"/>
              </a:rPr>
              <a:t>		</a:t>
            </a:r>
            <a:endParaRPr lang="fr-FR" sz="1200" dirty="0">
              <a:solidFill>
                <a:srgbClr val="404040"/>
              </a:solidFill>
              <a:latin typeface="Helvetica Neue"/>
            </a:endParaRPr>
          </a:p>
        </p:txBody>
      </p:sp>
    </p:spTree>
    <p:extLst>
      <p:ext uri="{BB962C8B-B14F-4D97-AF65-F5344CB8AC3E}">
        <p14:creationId xmlns="" xmlns:p14="http://schemas.microsoft.com/office/powerpoint/2010/main" val="1788371762"/>
      </p:ext>
    </p:extLst>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 name="Object 2"/>
          <p:cNvGraphicFramePr>
            <a:graphicFrameLocks/>
          </p:cNvGraphicFramePr>
          <p:nvPr>
            <p:extLst>
              <p:ext uri="{D42A27DB-BD31-4B8C-83A1-F6EECF244321}">
                <p14:modId xmlns="" xmlns:p14="http://schemas.microsoft.com/office/powerpoint/2010/main" val="855247320"/>
              </p:ext>
            </p:extLst>
          </p:nvPr>
        </p:nvGraphicFramePr>
        <p:xfrm>
          <a:off x="498765" y="2169512"/>
          <a:ext cx="13577455" cy="461228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496021" y="6873227"/>
            <a:ext cx="5416868" cy="276999"/>
          </a:xfrm>
          <a:prstGeom prst="rect">
            <a:avLst/>
          </a:prstGeom>
          <a:noFill/>
        </p:spPr>
        <p:txBody>
          <a:bodyPr wrap="none" rtlCol="0" anchor="b" anchorCtr="0">
            <a:spAutoFit/>
          </a:bodyPr>
          <a:lstStyle/>
          <a:p>
            <a:r>
              <a:rPr lang="fr-FR" sz="1200" dirty="0">
                <a:solidFill>
                  <a:srgbClr val="404040"/>
                </a:solidFill>
                <a:latin typeface="Helvetica Neue"/>
              </a:rPr>
              <a:t>Sources: </a:t>
            </a:r>
            <a:r>
              <a:rPr lang="fr-FR" sz="1200" i="1" dirty="0">
                <a:solidFill>
                  <a:srgbClr val="404040"/>
                </a:solidFill>
                <a:latin typeface="Helvetica Neue"/>
              </a:rPr>
              <a:t>Trends in Tort </a:t>
            </a:r>
            <a:r>
              <a:rPr lang="fr-FR" sz="1200" i="1" dirty="0" err="1">
                <a:solidFill>
                  <a:srgbClr val="404040"/>
                </a:solidFill>
                <a:latin typeface="Helvetica Neue"/>
              </a:rPr>
              <a:t>Costs</a:t>
            </a:r>
            <a:r>
              <a:rPr lang="fr-FR" sz="1200" dirty="0">
                <a:solidFill>
                  <a:srgbClr val="404040"/>
                </a:solidFill>
                <a:latin typeface="Helvetica Neue"/>
              </a:rPr>
              <a:t>, </a:t>
            </a:r>
            <a:r>
              <a:rPr lang="fr-FR" sz="1200" dirty="0" err="1">
                <a:solidFill>
                  <a:srgbClr val="404040"/>
                </a:solidFill>
                <a:latin typeface="Helvetica Neue"/>
              </a:rPr>
              <a:t>Towers</a:t>
            </a:r>
            <a:r>
              <a:rPr lang="fr-FR" sz="1200" dirty="0">
                <a:solidFill>
                  <a:srgbClr val="404040"/>
                </a:solidFill>
                <a:latin typeface="Helvetica Neue"/>
              </a:rPr>
              <a:t> Perrin, </a:t>
            </a:r>
            <a:r>
              <a:rPr lang="fr-FR" sz="1200" dirty="0" err="1">
                <a:solidFill>
                  <a:srgbClr val="404040"/>
                </a:solidFill>
                <a:latin typeface="Helvetica Neue"/>
              </a:rPr>
              <a:t>Insurance</a:t>
            </a:r>
            <a:r>
              <a:rPr lang="fr-FR" sz="1200" dirty="0">
                <a:solidFill>
                  <a:srgbClr val="404040"/>
                </a:solidFill>
                <a:latin typeface="Helvetica Neue"/>
              </a:rPr>
              <a:t> Information Institute.</a:t>
            </a:r>
          </a:p>
        </p:txBody>
      </p:sp>
      <p:sp>
        <p:nvSpPr>
          <p:cNvPr id="7" name="Title 1"/>
          <p:cNvSpPr>
            <a:spLocks noGrp="1"/>
          </p:cNvSpPr>
          <p:nvPr>
            <p:ph type="title"/>
          </p:nvPr>
        </p:nvSpPr>
        <p:spPr>
          <a:xfrm>
            <a:off x="479552" y="457200"/>
            <a:ext cx="13541247" cy="646331"/>
          </a:xfrm>
        </p:spPr>
        <p:txBody>
          <a:bodyPr/>
          <a:lstStyle/>
          <a:p>
            <a:r>
              <a:rPr lang="en-US" sz="3600" dirty="0"/>
              <a:t>Explosion in Tort Costs Lasted for Much of the 20</a:t>
            </a:r>
            <a:r>
              <a:rPr lang="en-US" sz="3600" baseline="30000" dirty="0"/>
              <a:t>th</a:t>
            </a:r>
            <a:r>
              <a:rPr lang="en-US" sz="3600" dirty="0"/>
              <a:t> Century</a:t>
            </a:r>
            <a:endParaRPr lang="en-US" dirty="0"/>
          </a:p>
        </p:txBody>
      </p:sp>
      <p:sp>
        <p:nvSpPr>
          <p:cNvPr id="8" name="TextBox 7"/>
          <p:cNvSpPr txBox="1"/>
          <p:nvPr/>
        </p:nvSpPr>
        <p:spPr>
          <a:xfrm>
            <a:off x="478973" y="1069912"/>
            <a:ext cx="8156335" cy="507831"/>
          </a:xfrm>
          <a:prstGeom prst="rect">
            <a:avLst/>
          </a:prstGeom>
          <a:noFill/>
        </p:spPr>
        <p:txBody>
          <a:bodyPr wrap="none" rtlCol="0">
            <a:spAutoFit/>
          </a:bodyPr>
          <a:lstStyle/>
          <a:p>
            <a:pPr fontAlgn="base">
              <a:lnSpc>
                <a:spcPct val="90000"/>
              </a:lnSpc>
              <a:spcBef>
                <a:spcPct val="20000"/>
              </a:spcBef>
              <a:spcAft>
                <a:spcPct val="0"/>
              </a:spcAft>
            </a:pPr>
            <a:r>
              <a:rPr lang="en-US" sz="3000" i="1" dirty="0">
                <a:solidFill>
                  <a:srgbClr val="0092D2"/>
                </a:solidFill>
                <a:latin typeface="Helvetica Neue"/>
              </a:rPr>
              <a:t>Annual Change in Inflation-Adjusted Tort Costs</a:t>
            </a:r>
          </a:p>
        </p:txBody>
      </p:sp>
      <p:sp>
        <p:nvSpPr>
          <p:cNvPr id="9" name="Rectangular Callout 8"/>
          <p:cNvSpPr/>
          <p:nvPr/>
        </p:nvSpPr>
        <p:spPr>
          <a:xfrm>
            <a:off x="1188252" y="2036042"/>
            <a:ext cx="2797073" cy="451791"/>
          </a:xfrm>
          <a:prstGeom prst="wedgeRectCallout">
            <a:avLst>
              <a:gd name="adj1" fmla="val 57629"/>
              <a:gd name="adj2" fmla="val 4779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smtClean="0"/>
              <a:t>End of WWII</a:t>
            </a:r>
            <a:endParaRPr lang="en-US" sz="1600" b="1" dirty="0"/>
          </a:p>
        </p:txBody>
      </p:sp>
      <p:sp>
        <p:nvSpPr>
          <p:cNvPr id="10" name="Rectangle 9"/>
          <p:cNvSpPr/>
          <p:nvPr/>
        </p:nvSpPr>
        <p:spPr>
          <a:xfrm>
            <a:off x="4313124" y="2029642"/>
            <a:ext cx="6562248" cy="6938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latin typeface="Helvetica Neue"/>
              </a:rPr>
              <a:t>The postwar era: In 40 years of 43, tort costs rose faster than inflation</a:t>
            </a:r>
            <a:endParaRPr lang="en-US" sz="1400" b="1" dirty="0">
              <a:latin typeface="Helvetica Neue"/>
            </a:endParaRPr>
          </a:p>
        </p:txBody>
      </p:sp>
      <p:sp>
        <p:nvSpPr>
          <p:cNvPr id="12" name="Rectangular Callout 11"/>
          <p:cNvSpPr/>
          <p:nvPr/>
        </p:nvSpPr>
        <p:spPr>
          <a:xfrm>
            <a:off x="6276420" y="5391584"/>
            <a:ext cx="3851275" cy="387265"/>
          </a:xfrm>
          <a:prstGeom prst="wedgeRectCallout">
            <a:avLst>
              <a:gd name="adj1" fmla="val 44075"/>
              <a:gd name="adj2" fmla="val -18667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latin typeface="Helvetica Neue"/>
              </a:rPr>
              <a:t>Mid-80s liability crisis</a:t>
            </a:r>
            <a:endParaRPr lang="en-US" dirty="0">
              <a:latin typeface="Helvetica Neue"/>
            </a:endParaRPr>
          </a:p>
        </p:txBody>
      </p:sp>
      <p:sp>
        <p:nvSpPr>
          <p:cNvPr id="13" name="Rectangle 12"/>
          <p:cNvSpPr/>
          <p:nvPr/>
        </p:nvSpPr>
        <p:spPr>
          <a:xfrm>
            <a:off x="12109097" y="2713994"/>
            <a:ext cx="2238728" cy="60066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latin typeface="Helvetica Neue"/>
              </a:rPr>
              <a:t>Decline in 6 of last 7</a:t>
            </a:r>
            <a:endParaRPr lang="en-US" sz="1400" b="1" dirty="0">
              <a:latin typeface="Helvetica Neue"/>
            </a:endParaRPr>
          </a:p>
        </p:txBody>
      </p:sp>
      <p:sp>
        <p:nvSpPr>
          <p:cNvPr id="14" name="Line Callout 1 13"/>
          <p:cNvSpPr/>
          <p:nvPr/>
        </p:nvSpPr>
        <p:spPr>
          <a:xfrm>
            <a:off x="10790950" y="5189538"/>
            <a:ext cx="2065484" cy="489367"/>
          </a:xfrm>
          <a:prstGeom prst="borderCallout1">
            <a:avLst>
              <a:gd name="adj1" fmla="val 972"/>
              <a:gd name="adj2" fmla="val 52084"/>
              <a:gd name="adj3" fmla="val -103764"/>
              <a:gd name="adj4" fmla="val 14374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err="1" smtClean="0">
                <a:latin typeface="Helvetica Neue"/>
              </a:rPr>
              <a:t>Deepwater</a:t>
            </a:r>
            <a:r>
              <a:rPr lang="en-US" sz="1400" b="1" dirty="0" smtClean="0">
                <a:latin typeface="Helvetica Neue"/>
              </a:rPr>
              <a:t> Horizon</a:t>
            </a:r>
            <a:endParaRPr lang="en-US" sz="1400" b="1" dirty="0">
              <a:latin typeface="Helvetica Neue"/>
            </a:endParaRPr>
          </a:p>
        </p:txBody>
      </p:sp>
      <p:sp>
        <p:nvSpPr>
          <p:cNvPr id="16" name="Left Brace 15"/>
          <p:cNvSpPr/>
          <p:nvPr/>
        </p:nvSpPr>
        <p:spPr>
          <a:xfrm rot="5400000">
            <a:off x="7179769" y="45477"/>
            <a:ext cx="661611" cy="6178491"/>
          </a:xfrm>
          <a:prstGeom prst="leftBrac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solidFill>
                <a:schemeClr val="accent2"/>
              </a:solidFill>
            </a:endParaRPr>
          </a:p>
        </p:txBody>
      </p:sp>
      <p:sp>
        <p:nvSpPr>
          <p:cNvPr id="18" name="Right Brace 17"/>
          <p:cNvSpPr/>
          <p:nvPr/>
        </p:nvSpPr>
        <p:spPr>
          <a:xfrm rot="16200000">
            <a:off x="13227022" y="2875854"/>
            <a:ext cx="250840" cy="1336716"/>
          </a:xfrm>
          <a:prstGeom prst="rightBrac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solidFill>
                <a:schemeClr val="accent2"/>
              </a:solidFill>
            </a:endParaRPr>
          </a:p>
        </p:txBody>
      </p:sp>
    </p:spTree>
    <p:extLst>
      <p:ext uri="{BB962C8B-B14F-4D97-AF65-F5344CB8AC3E}">
        <p14:creationId xmlns="" xmlns:p14="http://schemas.microsoft.com/office/powerpoint/2010/main" val="3759226067"/>
      </p:ext>
    </p:extLst>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 name="Object 2"/>
          <p:cNvGraphicFramePr>
            <a:graphicFrameLocks/>
          </p:cNvGraphicFramePr>
          <p:nvPr>
            <p:extLst>
              <p:ext uri="{D42A27DB-BD31-4B8C-83A1-F6EECF244321}">
                <p14:modId xmlns="" xmlns:p14="http://schemas.microsoft.com/office/powerpoint/2010/main" val="3647017745"/>
              </p:ext>
            </p:extLst>
          </p:nvPr>
        </p:nvGraphicFramePr>
        <p:xfrm>
          <a:off x="498765" y="1973179"/>
          <a:ext cx="13577455" cy="4808621"/>
        </p:xfrm>
        <a:graphic>
          <a:graphicData uri="http://schemas.openxmlformats.org/drawingml/2006/chart">
            <c:chart xmlns:c="http://schemas.openxmlformats.org/drawingml/2006/chart" xmlns:r="http://schemas.openxmlformats.org/officeDocument/2006/relationships" r:id="rId3"/>
          </a:graphicData>
        </a:graphic>
      </p:graphicFrame>
      <p:sp>
        <p:nvSpPr>
          <p:cNvPr id="39942" name="Rectangle 2"/>
          <p:cNvSpPr>
            <a:spLocks noGrp="1" noChangeArrowheads="1"/>
          </p:cNvSpPr>
          <p:nvPr>
            <p:ph type="title"/>
          </p:nvPr>
        </p:nvSpPr>
        <p:spPr>
          <a:xfrm>
            <a:off x="479552" y="457200"/>
            <a:ext cx="13541247" cy="1138773"/>
          </a:xfrm>
        </p:spPr>
        <p:txBody>
          <a:bodyPr/>
          <a:lstStyle/>
          <a:p>
            <a:r>
              <a:rPr lang="en-US" dirty="0"/>
              <a:t>From the 1940s through the 1980s, Tort Costs </a:t>
            </a:r>
            <a:r>
              <a:rPr lang="en-US" dirty="0" smtClean="0"/>
              <a:t/>
            </a:r>
            <a:br>
              <a:rPr lang="en-US" dirty="0" smtClean="0"/>
            </a:br>
            <a:r>
              <a:rPr lang="en-US" dirty="0" smtClean="0"/>
              <a:t>Grew </a:t>
            </a:r>
            <a:r>
              <a:rPr lang="en-US" dirty="0"/>
              <a:t>Much Faster than GDP</a:t>
            </a:r>
            <a:endParaRPr lang="en-US" dirty="0" smtClean="0"/>
          </a:p>
        </p:txBody>
      </p:sp>
      <p:sp>
        <p:nvSpPr>
          <p:cNvPr id="11" name="AutoShape 8"/>
          <p:cNvSpPr>
            <a:spLocks noChangeArrowheads="1"/>
          </p:cNvSpPr>
          <p:nvPr/>
        </p:nvSpPr>
        <p:spPr bwMode="blackWhite">
          <a:xfrm>
            <a:off x="10623884" y="1092577"/>
            <a:ext cx="3396916" cy="2431435"/>
          </a:xfrm>
          <a:prstGeom prst="wedgeRectCallout">
            <a:avLst>
              <a:gd name="adj1" fmla="val -60321"/>
              <a:gd name="adj2" fmla="val 53659"/>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000" b="1" dirty="0">
                <a:solidFill>
                  <a:schemeClr val="bg1"/>
                </a:solidFill>
                <a:latin typeface="Helvetica Neue"/>
              </a:rPr>
              <a:t>Some older liability claims from the era of explosive tort costs continue to suffer from adverse development, requiring insurers to add to their reserves</a:t>
            </a:r>
          </a:p>
        </p:txBody>
      </p:sp>
      <p:sp>
        <p:nvSpPr>
          <p:cNvPr id="17" name="TextBox 16"/>
          <p:cNvSpPr txBox="1"/>
          <p:nvPr/>
        </p:nvSpPr>
        <p:spPr>
          <a:xfrm>
            <a:off x="496021" y="6873227"/>
            <a:ext cx="5416868" cy="276999"/>
          </a:xfrm>
          <a:prstGeom prst="rect">
            <a:avLst/>
          </a:prstGeom>
          <a:noFill/>
        </p:spPr>
        <p:txBody>
          <a:bodyPr wrap="none" rtlCol="0" anchor="b" anchorCtr="0">
            <a:spAutoFit/>
          </a:bodyPr>
          <a:lstStyle/>
          <a:p>
            <a:r>
              <a:rPr lang="fr-FR" sz="1200" dirty="0">
                <a:solidFill>
                  <a:srgbClr val="404040"/>
                </a:solidFill>
                <a:latin typeface="Helvetica Neue"/>
              </a:rPr>
              <a:t>Sources: </a:t>
            </a:r>
            <a:r>
              <a:rPr lang="fr-FR" sz="1200" i="1" dirty="0">
                <a:solidFill>
                  <a:srgbClr val="404040"/>
                </a:solidFill>
                <a:latin typeface="Helvetica Neue"/>
              </a:rPr>
              <a:t>Trends in Tort </a:t>
            </a:r>
            <a:r>
              <a:rPr lang="fr-FR" sz="1200" i="1" dirty="0" err="1">
                <a:solidFill>
                  <a:srgbClr val="404040"/>
                </a:solidFill>
                <a:latin typeface="Helvetica Neue"/>
              </a:rPr>
              <a:t>Costs</a:t>
            </a:r>
            <a:r>
              <a:rPr lang="fr-FR" sz="1200" dirty="0">
                <a:solidFill>
                  <a:srgbClr val="404040"/>
                </a:solidFill>
                <a:latin typeface="Helvetica Neue"/>
              </a:rPr>
              <a:t>, </a:t>
            </a:r>
            <a:r>
              <a:rPr lang="fr-FR" sz="1200" dirty="0" err="1">
                <a:solidFill>
                  <a:srgbClr val="404040"/>
                </a:solidFill>
                <a:latin typeface="Helvetica Neue"/>
              </a:rPr>
              <a:t>Towers</a:t>
            </a:r>
            <a:r>
              <a:rPr lang="fr-FR" sz="1200" dirty="0">
                <a:solidFill>
                  <a:srgbClr val="404040"/>
                </a:solidFill>
                <a:latin typeface="Helvetica Neue"/>
              </a:rPr>
              <a:t> Perrin, </a:t>
            </a:r>
            <a:r>
              <a:rPr lang="fr-FR" sz="1200" dirty="0" err="1">
                <a:solidFill>
                  <a:srgbClr val="404040"/>
                </a:solidFill>
                <a:latin typeface="Helvetica Neue"/>
              </a:rPr>
              <a:t>Insurance</a:t>
            </a:r>
            <a:r>
              <a:rPr lang="fr-FR" sz="1200" dirty="0">
                <a:solidFill>
                  <a:srgbClr val="404040"/>
                </a:solidFill>
                <a:latin typeface="Helvetica Neue"/>
              </a:rPr>
              <a:t> Information Institute.</a:t>
            </a:r>
          </a:p>
        </p:txBody>
      </p:sp>
    </p:spTree>
    <p:extLst>
      <p:ext uri="{BB962C8B-B14F-4D97-AF65-F5344CB8AC3E}">
        <p14:creationId xmlns="" xmlns:p14="http://schemas.microsoft.com/office/powerpoint/2010/main" val="35971925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 name="Object 2"/>
          <p:cNvGraphicFramePr>
            <a:graphicFrameLocks/>
          </p:cNvGraphicFramePr>
          <p:nvPr>
            <p:extLst>
              <p:ext uri="{D42A27DB-BD31-4B8C-83A1-F6EECF244321}">
                <p14:modId xmlns="" xmlns:p14="http://schemas.microsoft.com/office/powerpoint/2010/main" val="1676027744"/>
              </p:ext>
            </p:extLst>
          </p:nvPr>
        </p:nvGraphicFramePr>
        <p:xfrm>
          <a:off x="498765" y="2169512"/>
          <a:ext cx="13577455" cy="4612288"/>
        </p:xfrm>
        <a:graphic>
          <a:graphicData uri="http://schemas.openxmlformats.org/drawingml/2006/chart">
            <c:chart xmlns:c="http://schemas.openxmlformats.org/drawingml/2006/chart" xmlns:r="http://schemas.openxmlformats.org/officeDocument/2006/relationships" r:id="rId3"/>
          </a:graphicData>
        </a:graphic>
      </p:graphicFrame>
      <p:sp>
        <p:nvSpPr>
          <p:cNvPr id="39942" name="Rectangle 2"/>
          <p:cNvSpPr>
            <a:spLocks noGrp="1" noChangeArrowheads="1"/>
          </p:cNvSpPr>
          <p:nvPr>
            <p:ph type="title"/>
          </p:nvPr>
        </p:nvSpPr>
        <p:spPr>
          <a:xfrm>
            <a:off x="479552" y="457200"/>
            <a:ext cx="13541247" cy="1138773"/>
          </a:xfrm>
        </p:spPr>
        <p:txBody>
          <a:bodyPr/>
          <a:lstStyle/>
          <a:p>
            <a:r>
              <a:rPr lang="en-US" dirty="0"/>
              <a:t>Change in Tort Costs by Decade, Even After Adjusting for Inflation, Still Showed Rapid Growth</a:t>
            </a:r>
            <a:endParaRPr lang="en-US" dirty="0" smtClean="0"/>
          </a:p>
        </p:txBody>
      </p:sp>
      <p:sp>
        <p:nvSpPr>
          <p:cNvPr id="11" name="AutoShape 8"/>
          <p:cNvSpPr>
            <a:spLocks noChangeArrowheads="1"/>
          </p:cNvSpPr>
          <p:nvPr/>
        </p:nvSpPr>
        <p:spPr bwMode="blackWhite">
          <a:xfrm>
            <a:off x="9137476" y="1857552"/>
            <a:ext cx="4883324" cy="1815882"/>
          </a:xfrm>
          <a:prstGeom prst="wedgeRectCallout">
            <a:avLst>
              <a:gd name="adj1" fmla="val -73784"/>
              <a:gd name="adj2" fmla="val 49885"/>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500" b="1" dirty="0">
                <a:solidFill>
                  <a:schemeClr val="bg1"/>
                </a:solidFill>
                <a:latin typeface="Helvetica Neue"/>
              </a:rPr>
              <a:t>Liability claims from decades past grew with explosive momentum and still increase in cost today</a:t>
            </a:r>
          </a:p>
        </p:txBody>
      </p:sp>
      <p:sp>
        <p:nvSpPr>
          <p:cNvPr id="17" name="TextBox 16"/>
          <p:cNvSpPr txBox="1"/>
          <p:nvPr/>
        </p:nvSpPr>
        <p:spPr>
          <a:xfrm>
            <a:off x="496021" y="6873227"/>
            <a:ext cx="5523372" cy="276999"/>
          </a:xfrm>
          <a:prstGeom prst="rect">
            <a:avLst/>
          </a:prstGeom>
          <a:noFill/>
        </p:spPr>
        <p:txBody>
          <a:bodyPr wrap="none" rtlCol="0" anchor="b" anchorCtr="0">
            <a:spAutoFit/>
          </a:bodyPr>
          <a:lstStyle/>
          <a:p>
            <a:r>
              <a:rPr lang="en-US" sz="1200" dirty="0">
                <a:solidFill>
                  <a:srgbClr val="404040"/>
                </a:solidFill>
                <a:latin typeface="Helvetica Neue"/>
              </a:rPr>
              <a:t>Sources, </a:t>
            </a:r>
            <a:r>
              <a:rPr lang="en-US" sz="1200" i="1" dirty="0">
                <a:solidFill>
                  <a:srgbClr val="404040"/>
                </a:solidFill>
                <a:latin typeface="Helvetica Neue"/>
              </a:rPr>
              <a:t>Trends in Tort Costs</a:t>
            </a:r>
            <a:r>
              <a:rPr lang="en-US" sz="1200" dirty="0">
                <a:solidFill>
                  <a:srgbClr val="404040"/>
                </a:solidFill>
                <a:latin typeface="Helvetica Neue"/>
              </a:rPr>
              <a:t>, Towers Watson, Insurance Information Institute.</a:t>
            </a:r>
          </a:p>
        </p:txBody>
      </p:sp>
      <p:sp>
        <p:nvSpPr>
          <p:cNvPr id="6" name="TextBox 5"/>
          <p:cNvSpPr txBox="1"/>
          <p:nvPr/>
        </p:nvSpPr>
        <p:spPr>
          <a:xfrm>
            <a:off x="478973" y="1577912"/>
            <a:ext cx="4753224" cy="507831"/>
          </a:xfrm>
          <a:prstGeom prst="rect">
            <a:avLst/>
          </a:prstGeom>
          <a:noFill/>
        </p:spPr>
        <p:txBody>
          <a:bodyPr wrap="none" rtlCol="0">
            <a:spAutoFit/>
          </a:bodyPr>
          <a:lstStyle/>
          <a:p>
            <a:pPr fontAlgn="base">
              <a:lnSpc>
                <a:spcPct val="90000"/>
              </a:lnSpc>
              <a:spcBef>
                <a:spcPct val="20000"/>
              </a:spcBef>
              <a:spcAft>
                <a:spcPct val="0"/>
              </a:spcAft>
            </a:pPr>
            <a:r>
              <a:rPr lang="en-US" sz="3000" i="1" dirty="0">
                <a:solidFill>
                  <a:srgbClr val="0092D2"/>
                </a:solidFill>
                <a:latin typeface="Helvetica Neue"/>
              </a:rPr>
              <a:t>Change from Prior Decade</a:t>
            </a:r>
          </a:p>
        </p:txBody>
      </p:sp>
    </p:spTree>
    <p:extLst>
      <p:ext uri="{BB962C8B-B14F-4D97-AF65-F5344CB8AC3E}">
        <p14:creationId xmlns="" xmlns:p14="http://schemas.microsoft.com/office/powerpoint/2010/main" val="13462951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5"/>
          <p:cNvPicPr preferRelativeResize="0">
            <a:picLocks noChangeAspect="1" noChangeArrowheads="1"/>
          </p:cNvPicPr>
          <p:nvPr/>
        </p:nvPicPr>
        <p:blipFill>
          <a:blip r:embed="rId3" cstate="email"/>
          <a:stretch>
            <a:fillRect/>
          </a:stretch>
        </p:blipFill>
        <p:spPr bwMode="auto">
          <a:xfrm>
            <a:off x="603849" y="899290"/>
            <a:ext cx="2090094" cy="584401"/>
          </a:xfrm>
          <a:prstGeom prst="rect">
            <a:avLst/>
          </a:prstGeom>
          <a:noFill/>
          <a:ln w="9525">
            <a:noFill/>
            <a:miter lim="800000"/>
            <a:headEnd/>
            <a:tailEnd/>
          </a:ln>
        </p:spPr>
      </p:pic>
      <p:sp>
        <p:nvSpPr>
          <p:cNvPr id="4" name="Title 3"/>
          <p:cNvSpPr>
            <a:spLocks noGrp="1"/>
          </p:cNvSpPr>
          <p:nvPr>
            <p:ph type="ctrTitle"/>
          </p:nvPr>
        </p:nvSpPr>
        <p:spPr/>
        <p:txBody>
          <a:bodyPr/>
          <a:lstStyle/>
          <a:p>
            <a:r>
              <a:rPr lang="en-US" dirty="0" smtClean="0"/>
              <a:t>Energy Supply and Demand</a:t>
            </a:r>
            <a:endParaRPr lang="en-US" dirty="0"/>
          </a:p>
        </p:txBody>
      </p:sp>
      <p:sp>
        <p:nvSpPr>
          <p:cNvPr id="5" name="Subtitle 4"/>
          <p:cNvSpPr>
            <a:spLocks noGrp="1"/>
          </p:cNvSpPr>
          <p:nvPr>
            <p:ph type="subTitle" idx="1"/>
          </p:nvPr>
        </p:nvSpPr>
        <p:spPr>
          <a:xfrm>
            <a:off x="508001" y="3820579"/>
            <a:ext cx="12337141" cy="2103120"/>
          </a:xfrm>
        </p:spPr>
        <p:txBody>
          <a:bodyPr/>
          <a:lstStyle/>
          <a:p>
            <a:r>
              <a:rPr lang="en-US" dirty="0"/>
              <a:t>The World Will Remain Energy Hungry and Demand Will Increase Steadily for Decades on a Global Scale Utilizing All Fuel Sources</a:t>
            </a:r>
          </a:p>
        </p:txBody>
      </p:sp>
    </p:spTree>
    <p:extLst>
      <p:ext uri="{BB962C8B-B14F-4D97-AF65-F5344CB8AC3E}">
        <p14:creationId xmlns="" xmlns:p14="http://schemas.microsoft.com/office/powerpoint/2010/main" val="2767482285"/>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Global Electricity Generation by Fuel Source, 2010-2040</a:t>
            </a:r>
          </a:p>
        </p:txBody>
      </p:sp>
      <p:sp>
        <p:nvSpPr>
          <p:cNvPr id="12" name="TextBox 11"/>
          <p:cNvSpPr txBox="1"/>
          <p:nvPr/>
        </p:nvSpPr>
        <p:spPr>
          <a:xfrm>
            <a:off x="13464541" y="7861936"/>
            <a:ext cx="1097280" cy="329564"/>
          </a:xfrm>
          <a:prstGeom prst="rect">
            <a:avLst/>
          </a:prstGeom>
          <a:noFill/>
        </p:spPr>
        <p:txBody>
          <a:bodyPr lIns="130622" tIns="65311" rIns="130622" bIns="65311" anchor="ctr"/>
          <a:lstStyle/>
          <a:p>
            <a:pPr algn="r" fontAlgn="base">
              <a:spcBef>
                <a:spcPct val="0"/>
              </a:spcBef>
              <a:spcAft>
                <a:spcPct val="0"/>
              </a:spcAft>
              <a:defRPr/>
            </a:pPr>
            <a:fld id="{4FF6ED8F-E4C3-4F9C-B52C-5D5148FFE8B9}" type="slidenum">
              <a:rPr lang="en-US" sz="1400">
                <a:solidFill>
                  <a:srgbClr val="000000">
                    <a:lumMod val="75000"/>
                  </a:srgbClr>
                </a:solidFill>
                <a:cs typeface="Arial" charset="0"/>
              </a:rPr>
              <a:pPr algn="r" fontAlgn="base">
                <a:spcBef>
                  <a:spcPct val="0"/>
                </a:spcBef>
                <a:spcAft>
                  <a:spcPct val="0"/>
                </a:spcAft>
                <a:defRPr/>
              </a:pPr>
              <a:t>79</a:t>
            </a:fld>
            <a:endParaRPr lang="en-US" sz="1400" dirty="0">
              <a:solidFill>
                <a:srgbClr val="000000">
                  <a:lumMod val="75000"/>
                </a:srgbClr>
              </a:solidFill>
              <a:cs typeface="Arial" charset="0"/>
            </a:endParaRPr>
          </a:p>
        </p:txBody>
      </p:sp>
      <p:pic>
        <p:nvPicPr>
          <p:cNvPr id="19812354" name="Picture 2"/>
          <p:cNvPicPr>
            <a:picLocks noChangeAspect="1" noChangeArrowheads="1"/>
          </p:cNvPicPr>
          <p:nvPr/>
        </p:nvPicPr>
        <p:blipFill>
          <a:blip r:embed="rId3" cstate="email"/>
          <a:srcRect/>
          <a:stretch>
            <a:fillRect/>
          </a:stretch>
        </p:blipFill>
        <p:spPr bwMode="auto">
          <a:xfrm>
            <a:off x="609600" y="1657446"/>
            <a:ext cx="12206516" cy="5124354"/>
          </a:xfrm>
          <a:prstGeom prst="rect">
            <a:avLst/>
          </a:prstGeom>
          <a:noFill/>
          <a:ln w="9525">
            <a:noFill/>
            <a:miter lim="800000"/>
            <a:headEnd/>
            <a:tailEnd/>
          </a:ln>
        </p:spPr>
      </p:pic>
      <p:sp>
        <p:nvSpPr>
          <p:cNvPr id="13" name="AutoShape 7"/>
          <p:cNvSpPr>
            <a:spLocks noChangeArrowheads="1"/>
          </p:cNvSpPr>
          <p:nvPr/>
        </p:nvSpPr>
        <p:spPr bwMode="blackWhite">
          <a:xfrm>
            <a:off x="11203525" y="1144588"/>
            <a:ext cx="3020475" cy="1875996"/>
          </a:xfrm>
          <a:prstGeom prst="wedgeRectCallout">
            <a:avLst>
              <a:gd name="adj1" fmla="val -81011"/>
              <a:gd name="adj2" fmla="val 38742"/>
            </a:avLst>
          </a:prstGeom>
          <a:solidFill>
            <a:schemeClr val="bg2"/>
          </a:solidFill>
          <a:ln w="28575" algn="ctr">
            <a:noFill/>
            <a:miter lim="800000"/>
            <a:headEnd/>
            <a:tailEnd/>
          </a:ln>
        </p:spPr>
        <p:txBody>
          <a:bodyPr wrap="square" lIns="137160" tIns="137160" rIns="137160" bIns="137160" anchor="ctr">
            <a:spAutoFit/>
          </a:bodyPr>
          <a:lstStyle/>
          <a:p>
            <a:pPr algn="ctr" eaLnBrk="0" hangingPunct="0">
              <a:buClr>
                <a:schemeClr val="bg1"/>
              </a:buClr>
              <a:buFont typeface="Wingdings" pitchFamily="2" charset="2"/>
              <a:buNone/>
            </a:pPr>
            <a:r>
              <a:rPr lang="en-US" sz="2500" b="1" dirty="0">
                <a:solidFill>
                  <a:schemeClr val="bg1"/>
                </a:solidFill>
                <a:latin typeface="Helvetica Neue"/>
              </a:rPr>
              <a:t>Electricity demand will continue to rise on a global scale</a:t>
            </a:r>
          </a:p>
        </p:txBody>
      </p:sp>
      <p:sp>
        <p:nvSpPr>
          <p:cNvPr id="11" name="TextBox 10"/>
          <p:cNvSpPr txBox="1"/>
          <p:nvPr/>
        </p:nvSpPr>
        <p:spPr>
          <a:xfrm>
            <a:off x="478973" y="1069912"/>
            <a:ext cx="2768707" cy="507831"/>
          </a:xfrm>
          <a:prstGeom prst="rect">
            <a:avLst/>
          </a:prstGeom>
          <a:noFill/>
        </p:spPr>
        <p:txBody>
          <a:bodyPr wrap="none" rtlCol="0">
            <a:spAutoFit/>
          </a:bodyPr>
          <a:lstStyle/>
          <a:p>
            <a:pPr fontAlgn="base">
              <a:lnSpc>
                <a:spcPct val="90000"/>
              </a:lnSpc>
              <a:spcBef>
                <a:spcPct val="20000"/>
              </a:spcBef>
              <a:spcAft>
                <a:spcPct val="0"/>
              </a:spcAft>
            </a:pPr>
            <a:r>
              <a:rPr lang="en-US" sz="3000" i="1" dirty="0">
                <a:solidFill>
                  <a:srgbClr val="0092D2"/>
                </a:solidFill>
                <a:latin typeface="Helvetica Neue"/>
              </a:rPr>
              <a:t>Billions of </a:t>
            </a:r>
            <a:r>
              <a:rPr lang="en-US" sz="3000" i="1" dirty="0" err="1">
                <a:solidFill>
                  <a:srgbClr val="0092D2"/>
                </a:solidFill>
                <a:latin typeface="Helvetica Neue"/>
              </a:rPr>
              <a:t>kWH</a:t>
            </a:r>
            <a:endParaRPr lang="en-US" sz="3000" i="1" dirty="0">
              <a:solidFill>
                <a:srgbClr val="0092D2"/>
              </a:solidFill>
              <a:latin typeface="Helvetica Neue"/>
            </a:endParaRPr>
          </a:p>
        </p:txBody>
      </p:sp>
      <p:sp>
        <p:nvSpPr>
          <p:cNvPr id="14" name="TextBox 13"/>
          <p:cNvSpPr txBox="1"/>
          <p:nvPr/>
        </p:nvSpPr>
        <p:spPr>
          <a:xfrm>
            <a:off x="508978" y="7030776"/>
            <a:ext cx="14143641" cy="249299"/>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tabLst>
                <a:tab pos="101600" algn="l"/>
              </a:tabLst>
              <a:defRPr/>
            </a:pPr>
            <a:r>
              <a:rPr lang="en-US" sz="1200" dirty="0">
                <a:solidFill>
                  <a:srgbClr val="404040"/>
                </a:solidFill>
                <a:latin typeface="Helvetica Neue"/>
              </a:rPr>
              <a:t>Source: Energy Information Administration, </a:t>
            </a:r>
            <a:r>
              <a:rPr lang="en-US" sz="1200" i="1" dirty="0">
                <a:solidFill>
                  <a:srgbClr val="404040"/>
                </a:solidFill>
                <a:latin typeface="Helvetica Neue"/>
              </a:rPr>
              <a:t>International Energy Outlook 2013.</a:t>
            </a:r>
          </a:p>
        </p:txBody>
      </p:sp>
    </p:spTree>
    <p:extLst>
      <p:ext uri="{BB962C8B-B14F-4D97-AF65-F5344CB8AC3E}">
        <p14:creationId xmlns="" xmlns:p14="http://schemas.microsoft.com/office/powerpoint/2010/main" val="4261771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0" name="Rectangle 2"/>
          <p:cNvSpPr>
            <a:spLocks noGrp="1" noChangeArrowheads="1"/>
          </p:cNvSpPr>
          <p:nvPr>
            <p:ph type="title"/>
          </p:nvPr>
        </p:nvSpPr>
        <p:spPr/>
        <p:txBody>
          <a:bodyPr/>
          <a:lstStyle/>
          <a:p>
            <a:r>
              <a:rPr lang="en-US" dirty="0" smtClean="0"/>
              <a:t>Top 16 Most Costly Disasters in U.S. History</a:t>
            </a:r>
          </a:p>
        </p:txBody>
      </p:sp>
      <p:graphicFrame>
        <p:nvGraphicFramePr>
          <p:cNvPr id="4" name="Object 5"/>
          <p:cNvGraphicFramePr>
            <a:graphicFrameLocks noChangeAspect="1"/>
          </p:cNvGraphicFramePr>
          <p:nvPr>
            <p:extLst>
              <p:ext uri="{D42A27DB-BD31-4B8C-83A1-F6EECF244321}">
                <p14:modId xmlns="" xmlns:p14="http://schemas.microsoft.com/office/powerpoint/2010/main" val="237334991"/>
              </p:ext>
            </p:extLst>
          </p:nvPr>
        </p:nvGraphicFramePr>
        <p:xfrm>
          <a:off x="285750" y="1854200"/>
          <a:ext cx="14052327" cy="4686300"/>
        </p:xfrm>
        <a:graphic>
          <a:graphicData uri="http://schemas.openxmlformats.org/drawingml/2006/chart">
            <c:chart xmlns:c="http://schemas.openxmlformats.org/drawingml/2006/chart" xmlns:r="http://schemas.openxmlformats.org/officeDocument/2006/relationships" r:id="rId3"/>
          </a:graphicData>
        </a:graphic>
      </p:graphicFrame>
      <p:sp>
        <p:nvSpPr>
          <p:cNvPr id="2067463" name="AutoShape 7"/>
          <p:cNvSpPr>
            <a:spLocks noChangeArrowheads="1"/>
          </p:cNvSpPr>
          <p:nvPr/>
        </p:nvSpPr>
        <p:spPr bwMode="blackWhite">
          <a:xfrm>
            <a:off x="6682618" y="2277107"/>
            <a:ext cx="5129659" cy="1264962"/>
          </a:xfrm>
          <a:prstGeom prst="wedgeRectCallout">
            <a:avLst>
              <a:gd name="adj1" fmla="val 25417"/>
              <a:gd name="adj2" fmla="val 79368"/>
            </a:avLst>
          </a:prstGeom>
          <a:solidFill>
            <a:schemeClr val="bg2"/>
          </a:solidFill>
          <a:ln w="28575" algn="ctr">
            <a:noFill/>
            <a:miter lim="800000"/>
            <a:headEnd/>
            <a:tailEnd/>
          </a:ln>
        </p:spPr>
        <p:txBody>
          <a:bodyPr wrap="square" lIns="91440" tIns="91440" rIns="91440" bIns="91440" anchor="ctr">
            <a:spAutoFit/>
          </a:bodyPr>
          <a:lstStyle/>
          <a:p>
            <a:pPr algn="ctr" eaLnBrk="0" hangingPunct="0">
              <a:lnSpc>
                <a:spcPct val="90000"/>
              </a:lnSpc>
              <a:spcBef>
                <a:spcPts val="1200"/>
              </a:spcBef>
              <a:buClr>
                <a:schemeClr val="bg1"/>
              </a:buClr>
              <a:buFont typeface="Wingdings" pitchFamily="2" charset="2"/>
              <a:buNone/>
            </a:pPr>
            <a:r>
              <a:rPr lang="en-US" b="1" dirty="0">
                <a:solidFill>
                  <a:schemeClr val="bg1"/>
                </a:solidFill>
                <a:latin typeface="Helvetica Neue"/>
              </a:rPr>
              <a:t>Hurricane Sandy could </a:t>
            </a:r>
            <a:r>
              <a:rPr lang="en-US" b="1" dirty="0" smtClean="0">
                <a:solidFill>
                  <a:schemeClr val="bg1"/>
                </a:solidFill>
                <a:latin typeface="Helvetica Neue"/>
              </a:rPr>
              <a:t>become </a:t>
            </a:r>
            <a:r>
              <a:rPr lang="en-US" b="1" dirty="0">
                <a:solidFill>
                  <a:schemeClr val="bg1"/>
                </a:solidFill>
                <a:latin typeface="Helvetica Neue"/>
              </a:rPr>
              <a:t>5</a:t>
            </a:r>
            <a:r>
              <a:rPr lang="en-US" b="1" baseline="30000" dirty="0">
                <a:solidFill>
                  <a:schemeClr val="bg1"/>
                </a:solidFill>
                <a:latin typeface="Helvetica Neue"/>
              </a:rPr>
              <a:t>th</a:t>
            </a:r>
            <a:r>
              <a:rPr lang="en-US" b="1" dirty="0">
                <a:solidFill>
                  <a:schemeClr val="bg1"/>
                </a:solidFill>
                <a:latin typeface="Helvetica Neue"/>
              </a:rPr>
              <a:t> costliest event in US insurance history</a:t>
            </a:r>
          </a:p>
        </p:txBody>
      </p:sp>
      <p:sp>
        <p:nvSpPr>
          <p:cNvPr id="10" name="AutoShape 7"/>
          <p:cNvSpPr>
            <a:spLocks noChangeArrowheads="1"/>
          </p:cNvSpPr>
          <p:nvPr/>
        </p:nvSpPr>
        <p:spPr bwMode="blackWhite">
          <a:xfrm>
            <a:off x="767883" y="6161040"/>
            <a:ext cx="5980979" cy="738664"/>
          </a:xfrm>
          <a:prstGeom prst="wedgeRectCallout">
            <a:avLst>
              <a:gd name="adj1" fmla="val -38733"/>
              <a:gd name="adj2" fmla="val -80261"/>
            </a:avLst>
          </a:prstGeom>
          <a:solidFill>
            <a:schemeClr val="bg2"/>
          </a:solidFill>
          <a:ln w="28575" algn="ctr">
            <a:noFill/>
            <a:miter lim="800000"/>
            <a:headEnd/>
            <a:tailEnd/>
          </a:ln>
        </p:spPr>
        <p:txBody>
          <a:bodyPr wrap="square" lIns="91440" tIns="91440" rIns="91440" bIns="91440" anchor="ctr">
            <a:spAutoFit/>
          </a:bodyPr>
          <a:lstStyle/>
          <a:p>
            <a:pPr algn="ctr" eaLnBrk="0" hangingPunct="0">
              <a:lnSpc>
                <a:spcPct val="90000"/>
              </a:lnSpc>
              <a:spcBef>
                <a:spcPts val="1200"/>
              </a:spcBef>
              <a:buClr>
                <a:schemeClr val="bg1"/>
              </a:buClr>
              <a:buFont typeface="Wingdings" pitchFamily="2" charset="2"/>
              <a:buNone/>
            </a:pPr>
            <a:r>
              <a:rPr lang="en-US" sz="2000" b="1" dirty="0">
                <a:solidFill>
                  <a:schemeClr val="bg1"/>
                </a:solidFill>
                <a:latin typeface="Helvetica Neue"/>
              </a:rPr>
              <a:t>Hurricane Irene in 2011 ranks as the 12</a:t>
            </a:r>
            <a:r>
              <a:rPr lang="en-US" sz="2000" b="1" baseline="30000" dirty="0">
                <a:solidFill>
                  <a:schemeClr val="bg1"/>
                </a:solidFill>
                <a:latin typeface="Helvetica Neue"/>
              </a:rPr>
              <a:t>th</a:t>
            </a:r>
            <a:r>
              <a:rPr lang="en-US" sz="2000" b="1" dirty="0">
                <a:solidFill>
                  <a:schemeClr val="bg1"/>
                </a:solidFill>
                <a:latin typeface="Helvetica Neue"/>
              </a:rPr>
              <a:t> most expense hurricane in US history</a:t>
            </a:r>
          </a:p>
        </p:txBody>
      </p:sp>
      <p:sp>
        <p:nvSpPr>
          <p:cNvPr id="11" name="AutoShape 17"/>
          <p:cNvSpPr>
            <a:spLocks noChangeArrowheads="1"/>
          </p:cNvSpPr>
          <p:nvPr/>
        </p:nvSpPr>
        <p:spPr bwMode="blackWhite">
          <a:xfrm>
            <a:off x="1392248" y="3858782"/>
            <a:ext cx="2874952" cy="738664"/>
          </a:xfrm>
          <a:prstGeom prst="wedgeRectCallout">
            <a:avLst>
              <a:gd name="adj1" fmla="val 79786"/>
              <a:gd name="adj2" fmla="val 72536"/>
            </a:avLst>
          </a:prstGeom>
          <a:solidFill>
            <a:schemeClr val="bg2"/>
          </a:solidFill>
          <a:ln w="28575" algn="ctr">
            <a:noFill/>
            <a:miter lim="800000"/>
            <a:headEnd/>
            <a:tailEnd/>
          </a:ln>
        </p:spPr>
        <p:txBody>
          <a:bodyPr wrap="square" lIns="91440" tIns="91440" rIns="91440" bIns="91440" anchor="ctr">
            <a:spAutoFit/>
          </a:bodyPr>
          <a:lstStyle/>
          <a:p>
            <a:pPr algn="ctr" eaLnBrk="0" hangingPunct="0">
              <a:lnSpc>
                <a:spcPct val="90000"/>
              </a:lnSpc>
              <a:spcBef>
                <a:spcPts val="1200"/>
              </a:spcBef>
              <a:buClr>
                <a:schemeClr val="bg1"/>
              </a:buClr>
              <a:buFont typeface="Wingdings" pitchFamily="2" charset="2"/>
              <a:buNone/>
            </a:pPr>
            <a:r>
              <a:rPr lang="en-US" sz="2000" b="1" dirty="0">
                <a:solidFill>
                  <a:schemeClr val="bg1"/>
                </a:solidFill>
                <a:latin typeface="Helvetica Neue"/>
              </a:rPr>
              <a:t>Includes Tuscaloosa, AL, tornado</a:t>
            </a:r>
          </a:p>
        </p:txBody>
      </p:sp>
      <p:sp>
        <p:nvSpPr>
          <p:cNvPr id="12" name="AutoShape 17"/>
          <p:cNvSpPr>
            <a:spLocks noChangeArrowheads="1"/>
          </p:cNvSpPr>
          <p:nvPr/>
        </p:nvSpPr>
        <p:spPr bwMode="blackWhite">
          <a:xfrm>
            <a:off x="5033502" y="3848337"/>
            <a:ext cx="2434097" cy="738664"/>
          </a:xfrm>
          <a:prstGeom prst="wedgeRectCallout">
            <a:avLst>
              <a:gd name="adj1" fmla="val -23514"/>
              <a:gd name="adj2" fmla="val 78757"/>
            </a:avLst>
          </a:prstGeom>
          <a:solidFill>
            <a:schemeClr val="bg2"/>
          </a:solidFill>
          <a:ln w="28575" algn="ctr">
            <a:noFill/>
            <a:miter lim="800000"/>
            <a:headEnd/>
            <a:tailEnd/>
          </a:ln>
        </p:spPr>
        <p:txBody>
          <a:bodyPr wrap="square" lIns="91440" tIns="91440" rIns="91440" bIns="91440" anchor="ctr">
            <a:spAutoFit/>
          </a:bodyPr>
          <a:lstStyle/>
          <a:p>
            <a:pPr algn="ctr" eaLnBrk="0" hangingPunct="0">
              <a:lnSpc>
                <a:spcPct val="90000"/>
              </a:lnSpc>
              <a:spcBef>
                <a:spcPts val="1200"/>
              </a:spcBef>
              <a:buClr>
                <a:schemeClr val="bg1"/>
              </a:buClr>
              <a:buFont typeface="Wingdings" pitchFamily="2" charset="2"/>
              <a:buNone/>
            </a:pPr>
            <a:r>
              <a:rPr lang="en-US" sz="2000" b="1" dirty="0">
                <a:solidFill>
                  <a:schemeClr val="bg1"/>
                </a:solidFill>
                <a:latin typeface="Helvetica Neue"/>
              </a:rPr>
              <a:t>Includes Joplin, MO, tornado</a:t>
            </a:r>
          </a:p>
        </p:txBody>
      </p:sp>
      <p:sp>
        <p:nvSpPr>
          <p:cNvPr id="14" name="Rectangle 5"/>
          <p:cNvSpPr>
            <a:spLocks noChangeArrowheads="1"/>
          </p:cNvSpPr>
          <p:nvPr/>
        </p:nvSpPr>
        <p:spPr bwMode="blackWhite">
          <a:xfrm>
            <a:off x="6895598" y="6149625"/>
            <a:ext cx="7433177" cy="1046440"/>
          </a:xfrm>
          <a:prstGeom prst="rect">
            <a:avLst/>
          </a:prstGeom>
          <a:solidFill>
            <a:srgbClr val="DCD844"/>
          </a:solidFill>
          <a:ln w="28575" algn="ctr">
            <a:noFill/>
            <a:miter lim="800000"/>
            <a:headEnd type="none" w="sm" len="sm"/>
            <a:tailEnd type="none" w="sm" len="sm"/>
          </a:ln>
        </p:spPr>
        <p:txBody>
          <a:bodyPr wrap="square" lIns="137160" tIns="137160" rIns="137160" bIns="137160" anchor="ctr">
            <a:spAutoFit/>
          </a:bodyPr>
          <a:lstStyle/>
          <a:p>
            <a:pPr algn="ctr" eaLnBrk="0" hangingPunct="0">
              <a:buClr>
                <a:srgbClr val="FFFFFF"/>
              </a:buClr>
            </a:pPr>
            <a:r>
              <a:rPr lang="en-US" sz="2500" b="1" dirty="0">
                <a:solidFill>
                  <a:srgbClr val="404040"/>
                </a:solidFill>
                <a:latin typeface="Helvetica Neue"/>
              </a:rPr>
              <a:t>12 of the 16 Most Expensive Events in US History Have Occurred Over the Past Decade</a:t>
            </a:r>
          </a:p>
        </p:txBody>
      </p:sp>
      <p:sp>
        <p:nvSpPr>
          <p:cNvPr id="15" name="TextBox 14"/>
          <p:cNvSpPr txBox="1"/>
          <p:nvPr/>
        </p:nvSpPr>
        <p:spPr>
          <a:xfrm>
            <a:off x="478973" y="1069912"/>
            <a:ext cx="7165744" cy="507831"/>
          </a:xfrm>
          <a:prstGeom prst="rect">
            <a:avLst/>
          </a:prstGeom>
          <a:noFill/>
        </p:spPr>
        <p:txBody>
          <a:bodyPr wrap="none" rtlCol="0">
            <a:spAutoFit/>
          </a:bodyPr>
          <a:lstStyle/>
          <a:p>
            <a:pPr fontAlgn="base">
              <a:lnSpc>
                <a:spcPct val="90000"/>
              </a:lnSpc>
              <a:spcBef>
                <a:spcPct val="20000"/>
              </a:spcBef>
              <a:spcAft>
                <a:spcPct val="0"/>
              </a:spcAft>
            </a:pPr>
            <a:r>
              <a:rPr lang="en-US" sz="3000" i="1" dirty="0">
                <a:solidFill>
                  <a:srgbClr val="0092D2"/>
                </a:solidFill>
                <a:latin typeface="Helvetica Neue"/>
              </a:rPr>
              <a:t>(Insured Losses, 2012 Dollars, $ Billions)</a:t>
            </a:r>
          </a:p>
        </p:txBody>
      </p:sp>
      <p:sp>
        <p:nvSpPr>
          <p:cNvPr id="16" name="TextBox 15"/>
          <p:cNvSpPr txBox="1"/>
          <p:nvPr/>
        </p:nvSpPr>
        <p:spPr>
          <a:xfrm>
            <a:off x="508978" y="7030776"/>
            <a:ext cx="14143641" cy="249299"/>
          </a:xfrm>
          <a:prstGeom prst="rect">
            <a:avLst/>
          </a:prstGeom>
          <a:noFill/>
        </p:spPr>
        <p:txBody>
          <a:bodyPr wrap="square" rtlCol="0" anchor="b" anchorCtr="0">
            <a:spAutoFit/>
          </a:bodyPr>
          <a:lstStyle/>
          <a:p>
            <a:pPr fontAlgn="base">
              <a:lnSpc>
                <a:spcPct val="85000"/>
              </a:lnSpc>
              <a:spcBef>
                <a:spcPct val="25000"/>
              </a:spcBef>
              <a:spcAft>
                <a:spcPct val="0"/>
              </a:spcAft>
              <a:buClr>
                <a:schemeClr val="accent2"/>
              </a:buClr>
              <a:defRPr/>
            </a:pPr>
            <a:r>
              <a:rPr lang="en-US" sz="1200" dirty="0">
                <a:solidFill>
                  <a:srgbClr val="404040"/>
                </a:solidFill>
                <a:latin typeface="Helvetica Neue"/>
              </a:rPr>
              <a:t>Sources: PCS; Insurance Information Institute inflation adjustments to 2012 dollars using the CPI.</a:t>
            </a:r>
          </a:p>
        </p:txBody>
      </p:sp>
    </p:spTree>
    <p:extLst>
      <p:ext uri="{BB962C8B-B14F-4D97-AF65-F5344CB8AC3E}">
        <p14:creationId xmlns="" xmlns:p14="http://schemas.microsoft.com/office/powerpoint/2010/main" val="3025482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up)">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5"/>
          <p:cNvPicPr preferRelativeResize="0">
            <a:picLocks noChangeAspect="1" noChangeArrowheads="1"/>
          </p:cNvPicPr>
          <p:nvPr/>
        </p:nvPicPr>
        <p:blipFill>
          <a:blip r:embed="rId3" cstate="email"/>
          <a:stretch>
            <a:fillRect/>
          </a:stretch>
        </p:blipFill>
        <p:spPr bwMode="auto">
          <a:xfrm>
            <a:off x="603849" y="899290"/>
            <a:ext cx="2090094" cy="584401"/>
          </a:xfrm>
          <a:prstGeom prst="rect">
            <a:avLst/>
          </a:prstGeom>
          <a:noFill/>
          <a:ln w="9525">
            <a:noFill/>
            <a:miter lim="800000"/>
            <a:headEnd/>
            <a:tailEnd/>
          </a:ln>
        </p:spPr>
      </p:pic>
      <p:sp>
        <p:nvSpPr>
          <p:cNvPr id="4" name="Title 3"/>
          <p:cNvSpPr>
            <a:spLocks noGrp="1"/>
          </p:cNvSpPr>
          <p:nvPr>
            <p:ph type="ctrTitle"/>
          </p:nvPr>
        </p:nvSpPr>
        <p:spPr>
          <a:xfrm>
            <a:off x="1422391" y="2157234"/>
            <a:ext cx="11760198" cy="1384995"/>
          </a:xfrm>
        </p:spPr>
        <p:txBody>
          <a:bodyPr/>
          <a:lstStyle/>
          <a:p>
            <a:pPr algn="ctr"/>
            <a:r>
              <a:rPr lang="en-US" sz="4200" i="1" dirty="0" smtClean="0"/>
              <a:t>Thank you for your time</a:t>
            </a:r>
            <a:br>
              <a:rPr lang="en-US" sz="4200" i="1" dirty="0" smtClean="0"/>
            </a:br>
            <a:r>
              <a:rPr lang="en-US" sz="4200" i="1" dirty="0" smtClean="0"/>
              <a:t>and your attention!</a:t>
            </a:r>
            <a:endParaRPr lang="en-US" sz="4200" i="1" dirty="0"/>
          </a:p>
        </p:txBody>
      </p:sp>
      <p:sp>
        <p:nvSpPr>
          <p:cNvPr id="5" name="Subtitle 4"/>
          <p:cNvSpPr>
            <a:spLocks noGrp="1"/>
          </p:cNvSpPr>
          <p:nvPr>
            <p:ph type="subTitle" idx="1"/>
          </p:nvPr>
        </p:nvSpPr>
        <p:spPr>
          <a:xfrm>
            <a:off x="508002" y="4572000"/>
            <a:ext cx="11760198" cy="2103120"/>
          </a:xfrm>
        </p:spPr>
        <p:txBody>
          <a:bodyPr/>
          <a:lstStyle/>
          <a:p>
            <a:r>
              <a:rPr lang="en-US" dirty="0" smtClean="0">
                <a:solidFill>
                  <a:schemeClr val="bg1"/>
                </a:solidFill>
              </a:rPr>
              <a:t>Insurance Information Institute Online: </a:t>
            </a:r>
            <a:r>
              <a:rPr lang="en-US" u="sng" dirty="0" smtClean="0">
                <a:solidFill>
                  <a:schemeClr val="bg1"/>
                </a:solidFill>
              </a:rPr>
              <a:t>www.iii.org</a:t>
            </a:r>
          </a:p>
          <a:p>
            <a:r>
              <a:rPr lang="en-US" dirty="0" smtClean="0">
                <a:solidFill>
                  <a:schemeClr val="bg1"/>
                </a:solidFill>
              </a:rPr>
              <a:t>Twitter: twitter.com/</a:t>
            </a:r>
            <a:r>
              <a:rPr lang="en-US" dirty="0" err="1" smtClean="0">
                <a:solidFill>
                  <a:schemeClr val="bg1"/>
                </a:solidFill>
              </a:rPr>
              <a:t>bob_hartwig</a:t>
            </a:r>
            <a:endParaRPr lang="en-US" dirty="0" smtClean="0">
              <a:solidFill>
                <a:schemeClr val="bg1"/>
              </a:solidFill>
            </a:endParaRPr>
          </a:p>
          <a:p>
            <a:r>
              <a:rPr lang="en-US" dirty="0" smtClean="0">
                <a:solidFill>
                  <a:schemeClr val="bg1"/>
                </a:solidFill>
              </a:rPr>
              <a:t>Download at: </a:t>
            </a:r>
            <a:r>
              <a:rPr lang="en-US" u="sng" dirty="0" smtClean="0">
                <a:solidFill>
                  <a:schemeClr val="bg1"/>
                </a:solidFill>
              </a:rPr>
              <a:t>www.iii.org/presentations</a:t>
            </a:r>
            <a:r>
              <a:rPr lang="en-US" dirty="0" smtClean="0">
                <a:solidFill>
                  <a:schemeClr val="bg1"/>
                </a:solidFill>
              </a:rPr>
              <a:t> </a:t>
            </a:r>
            <a:endParaRPr lang="en-US" dirty="0">
              <a:solidFill>
                <a:schemeClr val="bg1"/>
              </a:solidFill>
            </a:endParaRPr>
          </a:p>
        </p:txBody>
      </p:sp>
    </p:spTree>
    <p:extLst>
      <p:ext uri="{BB962C8B-B14F-4D97-AF65-F5344CB8AC3E}">
        <p14:creationId xmlns="" xmlns:p14="http://schemas.microsoft.com/office/powerpoint/2010/main" val="349643568"/>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14121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n-US" dirty="0" smtClean="0"/>
              <a:t>The Past Two Years Have Not Been Kind to Insurers </a:t>
            </a:r>
            <a:r>
              <a:rPr lang="en-US" i="1" u="sng" dirty="0" smtClean="0"/>
              <a:t>or</a:t>
            </a:r>
            <a:r>
              <a:rPr lang="en-US" dirty="0" smtClean="0"/>
              <a:t> Utilities</a:t>
            </a:r>
          </a:p>
        </p:txBody>
      </p:sp>
      <p:pic>
        <p:nvPicPr>
          <p:cNvPr id="16" name="Picture 15" descr="Tree Lines Down.jpg"/>
          <p:cNvPicPr preferRelativeResize="0">
            <a:picLocks noChangeAspect="1"/>
          </p:cNvPicPr>
          <p:nvPr/>
        </p:nvPicPr>
        <p:blipFill>
          <a:blip r:embed="rId2" cstate="email"/>
          <a:stretch>
            <a:fillRect/>
          </a:stretch>
        </p:blipFill>
        <p:spPr>
          <a:xfrm>
            <a:off x="295326" y="2952604"/>
            <a:ext cx="2834640" cy="2125979"/>
          </a:xfrm>
          <a:prstGeom prst="rect">
            <a:avLst/>
          </a:prstGeom>
        </p:spPr>
      </p:pic>
      <p:pic>
        <p:nvPicPr>
          <p:cNvPr id="11019266" name="Picture 2" descr="https://encrypted-tbn1.google.com/images?q=tbn:ANd9GcRPhI10IfcZ-9Sg_PFEwm03DAXZ8tfO-0gjniV86xNd-6Ul5B4reQ"/>
          <p:cNvPicPr preferRelativeResize="0">
            <a:picLocks noChangeAspect="1" noChangeArrowheads="1"/>
          </p:cNvPicPr>
          <p:nvPr/>
        </p:nvPicPr>
        <p:blipFill>
          <a:blip r:embed="rId3" cstate="email"/>
          <a:stretch>
            <a:fillRect/>
          </a:stretch>
        </p:blipFill>
        <p:spPr bwMode="auto">
          <a:xfrm>
            <a:off x="295539" y="1017857"/>
            <a:ext cx="2834640" cy="1862470"/>
          </a:xfrm>
          <a:prstGeom prst="rect">
            <a:avLst/>
          </a:prstGeom>
          <a:noFill/>
        </p:spPr>
      </p:pic>
      <p:pic>
        <p:nvPicPr>
          <p:cNvPr id="11019268" name="Picture 4" descr="http://2.bp.blogspot.com/-S45EB16fVo8/T_YtahimlJI/AAAAAAAAHbQ/aIBfaMGbHtk/s400/Screen+Shot+2012-07-05+at+7.09.50+PM.png">
            <a:hlinkClick r:id="rId4"/>
          </p:cNvPr>
          <p:cNvPicPr preferRelativeResize="0">
            <a:picLocks noChangeAspect="1" noChangeArrowheads="1"/>
          </p:cNvPicPr>
          <p:nvPr/>
        </p:nvPicPr>
        <p:blipFill>
          <a:blip r:embed="rId5" cstate="email"/>
          <a:stretch>
            <a:fillRect/>
          </a:stretch>
        </p:blipFill>
        <p:spPr bwMode="auto">
          <a:xfrm>
            <a:off x="295326" y="5150861"/>
            <a:ext cx="2834640" cy="1877949"/>
          </a:xfrm>
          <a:prstGeom prst="rect">
            <a:avLst/>
          </a:prstGeom>
          <a:noFill/>
        </p:spPr>
      </p:pic>
      <p:sp>
        <p:nvSpPr>
          <p:cNvPr id="17" name="AutoShape 7"/>
          <p:cNvSpPr>
            <a:spLocks noChangeArrowheads="1"/>
          </p:cNvSpPr>
          <p:nvPr/>
        </p:nvSpPr>
        <p:spPr bwMode="blackWhite">
          <a:xfrm>
            <a:off x="3585501" y="1225047"/>
            <a:ext cx="5212080" cy="1448089"/>
          </a:xfrm>
          <a:prstGeom prst="wedgeRectCallout">
            <a:avLst>
              <a:gd name="adj1" fmla="val -57188"/>
              <a:gd name="adj2" fmla="val 4111"/>
            </a:avLst>
          </a:prstGeom>
          <a:solidFill>
            <a:schemeClr val="bg2"/>
          </a:solidFill>
          <a:ln w="28575" algn="ctr">
            <a:noFill/>
            <a:miter lim="800000"/>
            <a:headEnd/>
            <a:tailEnd/>
          </a:ln>
        </p:spPr>
        <p:txBody>
          <a:bodyPr lIns="91440" tIns="91440" rIns="91440" bIns="91440" anchor="ctr">
            <a:spAutoFit/>
          </a:bodyPr>
          <a:lstStyle/>
          <a:p>
            <a:pPr algn="ctr" eaLnBrk="0" hangingPunct="0">
              <a:lnSpc>
                <a:spcPct val="90000"/>
              </a:lnSpc>
              <a:spcBef>
                <a:spcPts val="1200"/>
              </a:spcBef>
              <a:buClr>
                <a:schemeClr val="bg1"/>
              </a:buClr>
              <a:buFont typeface="Wingdings" pitchFamily="2" charset="2"/>
              <a:buNone/>
            </a:pPr>
            <a:r>
              <a:rPr lang="en-US" sz="2300" b="1" u="sng" dirty="0">
                <a:solidFill>
                  <a:schemeClr val="bg1"/>
                </a:solidFill>
                <a:latin typeface="Helvetica Neue"/>
              </a:rPr>
              <a:t>Hurricane Irene: Aug. 27-29, 2011</a:t>
            </a:r>
          </a:p>
          <a:p>
            <a:pPr algn="ctr" eaLnBrk="0" hangingPunct="0">
              <a:lnSpc>
                <a:spcPct val="90000"/>
              </a:lnSpc>
              <a:spcBef>
                <a:spcPts val="1200"/>
              </a:spcBef>
              <a:buClr>
                <a:schemeClr val="bg1"/>
              </a:buClr>
              <a:buFont typeface="Wingdings" pitchFamily="2" charset="2"/>
              <a:buNone/>
            </a:pPr>
            <a:r>
              <a:rPr lang="en-US" sz="2300" b="1" u="sng" dirty="0">
                <a:solidFill>
                  <a:schemeClr val="bg1"/>
                </a:solidFill>
                <a:latin typeface="Helvetica Neue"/>
              </a:rPr>
              <a:t>Insured Losses: $4.3 Billion</a:t>
            </a:r>
          </a:p>
          <a:p>
            <a:pPr algn="ctr" eaLnBrk="0" hangingPunct="0">
              <a:lnSpc>
                <a:spcPct val="90000"/>
              </a:lnSpc>
              <a:spcBef>
                <a:spcPts val="1200"/>
              </a:spcBef>
              <a:buClr>
                <a:schemeClr val="bg1"/>
              </a:buClr>
              <a:buFont typeface="Wingdings" pitchFamily="2" charset="2"/>
              <a:buNone/>
            </a:pPr>
            <a:r>
              <a:rPr lang="en-US" sz="2300" b="1" u="sng" dirty="0">
                <a:solidFill>
                  <a:schemeClr val="bg1"/>
                </a:solidFill>
                <a:latin typeface="Helvetica Neue"/>
              </a:rPr>
              <a:t>Customers w/o Power: 5 Million</a:t>
            </a:r>
          </a:p>
        </p:txBody>
      </p:sp>
      <p:sp>
        <p:nvSpPr>
          <p:cNvPr id="18" name="AutoShape 7"/>
          <p:cNvSpPr>
            <a:spLocks noChangeArrowheads="1"/>
          </p:cNvSpPr>
          <p:nvPr/>
        </p:nvSpPr>
        <p:spPr bwMode="blackWhite">
          <a:xfrm>
            <a:off x="3585501" y="3291548"/>
            <a:ext cx="5212080" cy="1448089"/>
          </a:xfrm>
          <a:prstGeom prst="wedgeRectCallout">
            <a:avLst>
              <a:gd name="adj1" fmla="val -57309"/>
              <a:gd name="adj2" fmla="val 6265"/>
            </a:avLst>
          </a:prstGeom>
          <a:solidFill>
            <a:schemeClr val="bg2"/>
          </a:solidFill>
          <a:ln w="28575" algn="ctr">
            <a:noFill/>
            <a:miter lim="800000"/>
            <a:headEnd/>
            <a:tailEnd/>
          </a:ln>
        </p:spPr>
        <p:txBody>
          <a:bodyPr lIns="91440" tIns="91440" rIns="91440" bIns="91440" anchor="ctr">
            <a:spAutoFit/>
          </a:bodyPr>
          <a:lstStyle/>
          <a:p>
            <a:pPr algn="ctr" eaLnBrk="0" hangingPunct="0">
              <a:lnSpc>
                <a:spcPct val="90000"/>
              </a:lnSpc>
              <a:spcBef>
                <a:spcPts val="1200"/>
              </a:spcBef>
              <a:buClr>
                <a:schemeClr val="bg1"/>
              </a:buClr>
              <a:buFont typeface="Wingdings" pitchFamily="2" charset="2"/>
              <a:buNone/>
            </a:pPr>
            <a:r>
              <a:rPr lang="en-US" sz="2300" b="1" u="sng" dirty="0">
                <a:solidFill>
                  <a:schemeClr val="bg1"/>
                </a:solidFill>
                <a:latin typeface="Helvetica Neue"/>
              </a:rPr>
              <a:t>“</a:t>
            </a:r>
            <a:r>
              <a:rPr lang="en-US" sz="2300" b="1" u="sng" dirty="0" err="1">
                <a:solidFill>
                  <a:schemeClr val="bg1"/>
                </a:solidFill>
                <a:latin typeface="Helvetica Neue"/>
              </a:rPr>
              <a:t>Snowtober</a:t>
            </a:r>
            <a:r>
              <a:rPr lang="en-US" sz="2300" b="1" u="sng" dirty="0">
                <a:solidFill>
                  <a:schemeClr val="bg1"/>
                </a:solidFill>
                <a:latin typeface="Helvetica Neue"/>
              </a:rPr>
              <a:t>” Blizzard</a:t>
            </a:r>
            <a:r>
              <a:rPr lang="en-US" sz="2300" b="1" u="sng" dirty="0" smtClean="0">
                <a:solidFill>
                  <a:schemeClr val="bg1"/>
                </a:solidFill>
                <a:latin typeface="Helvetica Neue"/>
              </a:rPr>
              <a:t>: </a:t>
            </a:r>
            <a:r>
              <a:rPr lang="en-US" sz="2300" b="1" u="sng" dirty="0">
                <a:solidFill>
                  <a:schemeClr val="bg1"/>
                </a:solidFill>
                <a:latin typeface="Helvetica Neue"/>
              </a:rPr>
              <a:t>Oct. 29, 2011</a:t>
            </a:r>
          </a:p>
          <a:p>
            <a:pPr algn="ctr" eaLnBrk="0" hangingPunct="0">
              <a:lnSpc>
                <a:spcPct val="90000"/>
              </a:lnSpc>
              <a:spcBef>
                <a:spcPts val="1200"/>
              </a:spcBef>
              <a:buClr>
                <a:schemeClr val="bg1"/>
              </a:buClr>
              <a:buFont typeface="Wingdings" pitchFamily="2" charset="2"/>
              <a:buNone/>
            </a:pPr>
            <a:r>
              <a:rPr lang="en-US" sz="2300" b="1" dirty="0">
                <a:solidFill>
                  <a:schemeClr val="bg1"/>
                </a:solidFill>
                <a:latin typeface="Helvetica Neue"/>
              </a:rPr>
              <a:t>Insured Losses: ~$1 Billion</a:t>
            </a:r>
          </a:p>
          <a:p>
            <a:pPr algn="ctr" eaLnBrk="0" hangingPunct="0">
              <a:lnSpc>
                <a:spcPct val="90000"/>
              </a:lnSpc>
              <a:spcBef>
                <a:spcPts val="1200"/>
              </a:spcBef>
              <a:buClr>
                <a:schemeClr val="bg1"/>
              </a:buClr>
              <a:buFont typeface="Wingdings" pitchFamily="2" charset="2"/>
              <a:buNone/>
            </a:pPr>
            <a:r>
              <a:rPr lang="en-US" sz="2300" b="1" dirty="0">
                <a:solidFill>
                  <a:schemeClr val="bg1"/>
                </a:solidFill>
                <a:latin typeface="Helvetica Neue"/>
              </a:rPr>
              <a:t>Customers w/o Power: 2.7 Million</a:t>
            </a:r>
          </a:p>
        </p:txBody>
      </p:sp>
      <p:sp>
        <p:nvSpPr>
          <p:cNvPr id="19" name="AutoShape 7"/>
          <p:cNvSpPr>
            <a:spLocks noChangeArrowheads="1"/>
          </p:cNvSpPr>
          <p:nvPr/>
        </p:nvSpPr>
        <p:spPr bwMode="blackWhite">
          <a:xfrm>
            <a:off x="3585501" y="5371955"/>
            <a:ext cx="5212080" cy="1448089"/>
          </a:xfrm>
          <a:prstGeom prst="wedgeRectCallout">
            <a:avLst>
              <a:gd name="adj1" fmla="val -57275"/>
              <a:gd name="adj2" fmla="val 282"/>
            </a:avLst>
          </a:prstGeom>
          <a:solidFill>
            <a:schemeClr val="bg2"/>
          </a:solidFill>
          <a:ln w="28575" algn="ctr">
            <a:noFill/>
            <a:miter lim="800000"/>
            <a:headEnd/>
            <a:tailEnd/>
          </a:ln>
        </p:spPr>
        <p:txBody>
          <a:bodyPr lIns="91440" tIns="91440" rIns="91440" bIns="91440" anchor="ctr">
            <a:spAutoFit/>
          </a:bodyPr>
          <a:lstStyle/>
          <a:p>
            <a:pPr algn="ctr" eaLnBrk="0" hangingPunct="0">
              <a:lnSpc>
                <a:spcPct val="90000"/>
              </a:lnSpc>
              <a:spcBef>
                <a:spcPts val="1200"/>
              </a:spcBef>
              <a:buClr>
                <a:schemeClr val="bg1"/>
              </a:buClr>
              <a:buFont typeface="Wingdings" pitchFamily="2" charset="2"/>
              <a:buNone/>
            </a:pPr>
            <a:r>
              <a:rPr lang="en-US" sz="2300" b="1" u="sng" dirty="0" err="1" smtClean="0">
                <a:solidFill>
                  <a:schemeClr val="bg1"/>
                </a:solidFill>
                <a:latin typeface="Helvetica Neue"/>
              </a:rPr>
              <a:t>Derecho</a:t>
            </a:r>
            <a:r>
              <a:rPr lang="en-US" sz="2300" b="1" u="sng" dirty="0" smtClean="0">
                <a:solidFill>
                  <a:schemeClr val="bg1"/>
                </a:solidFill>
                <a:latin typeface="Helvetica Neue"/>
              </a:rPr>
              <a:t>: June </a:t>
            </a:r>
            <a:r>
              <a:rPr lang="en-US" sz="2300" b="1" u="sng" dirty="0">
                <a:solidFill>
                  <a:schemeClr val="bg1"/>
                </a:solidFill>
                <a:latin typeface="Helvetica Neue"/>
              </a:rPr>
              <a:t>29, 2012</a:t>
            </a:r>
          </a:p>
          <a:p>
            <a:pPr algn="ctr" eaLnBrk="0" hangingPunct="0">
              <a:lnSpc>
                <a:spcPct val="90000"/>
              </a:lnSpc>
              <a:spcBef>
                <a:spcPts val="1200"/>
              </a:spcBef>
              <a:buClr>
                <a:schemeClr val="bg1"/>
              </a:buClr>
              <a:buFont typeface="Wingdings" pitchFamily="2" charset="2"/>
              <a:buNone/>
            </a:pPr>
            <a:r>
              <a:rPr lang="en-US" sz="2300" b="1" dirty="0">
                <a:solidFill>
                  <a:schemeClr val="bg1"/>
                </a:solidFill>
                <a:latin typeface="Helvetica Neue"/>
              </a:rPr>
              <a:t>Insured Losses: ~$1+ Billion</a:t>
            </a:r>
          </a:p>
          <a:p>
            <a:pPr algn="ctr" eaLnBrk="0" hangingPunct="0">
              <a:lnSpc>
                <a:spcPct val="90000"/>
              </a:lnSpc>
              <a:spcBef>
                <a:spcPts val="1200"/>
              </a:spcBef>
              <a:buClr>
                <a:schemeClr val="bg1"/>
              </a:buClr>
              <a:buFont typeface="Wingdings" pitchFamily="2" charset="2"/>
              <a:buNone/>
            </a:pPr>
            <a:r>
              <a:rPr lang="en-US" sz="2300" b="1" dirty="0">
                <a:solidFill>
                  <a:schemeClr val="bg1"/>
                </a:solidFill>
                <a:latin typeface="Helvetica Neue"/>
              </a:rPr>
              <a:t>Customers w/o Power: 3.7 Million</a:t>
            </a:r>
          </a:p>
        </p:txBody>
      </p:sp>
      <p:sp>
        <p:nvSpPr>
          <p:cNvPr id="19488770" name="AutoShape 2" descr="data:image/jpeg;base64,/9j/4AAQSkZJRgABAQAAAQABAAD/2wCEAAkGBhQSEBQUEhQVFRUUFRQUFRQUFRUWFRUVFRQVFRcUFRQXHCYeFxkjGRYUHy8gJCcpLCwsFR4xNTAqNSYrLSkBCQoKDQwNFA8PFCkYFBgpKSkpKSkpKSkpKSkpKSkpKSkpKSkpKSkpKSkpKSkpKSkpKSkpKSkpKSkpKSkpKSkpKf/AABEIALcBEwMBIgACEQEDEQH/xAAcAAABBQEBAQAAAAAAAAAAAAAAAQIDBAYFBwj/xABDEAACAQMDAgQDBgQDBgQHAAABAhEAAyEEEjEFQQYTIlEyYXEHFCNCgZFSobHwYtHhFTNEgsHxcrLC0hYkNENzorP/xAAWAQEBAQAAAAAAAAAAAAAAAAAAAQL/xAAZEQEBAQEBAQAAAAAAAAAAAAAAEQEhMQL/2gAMAwEAAhEDEQA/ANuGpZqANUqmtIcKdNNmkJoHTSzTN1E1Q+abNE0UCUy9dCqWPCgk/p8qfFVLg8y5t/LbIZvm+GRf0w/6pQSaKyQCzfG53N8v4U+gGPrJ70ahySEUwTliOVTiR8zkD9T2ik1uqKISBuaDsQEAs0TEnAHue1QdF1BuWEulWVrqh2VxDKSPhI7AcD5Cg6CKAAAIAEADgAdqeKjmnCgdFAWnAU4miIyKiuGMnAGSTwB71M1U48wyfgGVH8R7Mfl7D9fagjVC5DNhRlVPJPZ2H9B25OY22CtPigigiIo20+K5ob7yPSYsfxDBv/JT2tf4vzdsZKiO67XzttnbaEh7oMM3bZZPb53O0Qskyt6zYVFCqAFAgAcCpxbAAAEACABgADgAUBaoiYVGy1Z8ug2qCqLdOC1MyU3ZVRCy0qCpBbp62qBmymkVOy1EVoiOaAtP2VMlqgh2UVZ20UVVFynB6pC5UivWWlvfRuquHp4egmDUu6og1KDQPuPiq9vU5iq3W+sppbXm3AxQMqsVAO0MwXc0kQBNS6W4txVdOHUMMEYImgt6jUbVkCTgKPdjgD6T37CT2rjeJnuWNEXtXktOjI7XLgGxpcbwRB5kwBngCrWq6hbtq9+8wS1ZBG48buGYe5/IAMk7hmRWAe3f63da4261obBby173HAMfVz3PCgwMyamjR+DfEtzXJee5Z2LKW0uTyH9JXb2g5JHMx2rYbagsaVba2raKFVcBVEAKqmIH121cC1cEYWpFFOC08CiGxRFOqlcPmGPyDn/Gf4f/AA+/vxxMghPmf/j/AP6H/wBn/m+nxT0k0UUtMv3VRSzEKo5J4FJf1K21LOYAgcSSSYCqBksTAAHJNR2NEzsLl0AEZS3Mi3/iPZrkd+BMDuWgrpZN/NxStrtbYQ1we90dl/wc/wAX8I6W2pRbpSlBX205VqQW6eLVAxUFNZam8qkCRVFYpSbKslKRbdEQi3Tlt1MFpSlBXZKYUqcrS+TQVwtOAqwNPThaoK4tUVa20UGTV6lV6qK1PD1RbD08PVQPUitQWQ9SB6qhqkVqCdgCIIBHscj9q8l8W67V6DqFy7aBtWrhlIlrTkqN7FSdoctJIgHE/M+pX9SttGd2CqoLMxMAAck15n1DXN1fVqhcWdHaOWYhWbvwfzMBjsoyc4M1cR6DWv1rU27N11s2LSq3kq3quECCVnLNzn8oPcmT6b0u0qaOygAAUWkgCB8aqcfWa8k8T+C1sN5uivpdUNuCLdTz7ZGQVgy8H29QxzzXZ8HfaeAq2NZj1jbf7fHuPmjtn8w98gRNZHqk+sfJT/8AsRH/AJTUwNVdPcDFmUgj0gEGQRt3Ag9/jrLeKWv6Itq7d5rlrcofTXGb8zBQLJXPJ47ZMkCK0NurVIK8V6d9oOpNzc947d27aI2nn05ztjAz8zNekdO6v99sKbN17TlgWHoLIFILAiMhh6Z7b55FSjt3JclRhRhmHc90U/1P6DMwFIwKtogAgCAMADgUx0qoqxUGq1a2wJks2FRcsx9gP6k4HJIp+u1OyFUbrjfCg/mzH8qDufoBJIBTSaLaSzHc7fE8R/yqPyoOw/UySSYpmn0hLC5cguJ2qMpbnEL7tGCxycxAxV9WpAtPRKCRadFNFOFA5VqVbdRrUyGoDy6Yy1YqJjQV2WgJTzRFAgs07y6lS2ae6UorFKTbUjCk20DAaY5rgdZ8c6ezc8m3u1Oo7WNOPMccD1kelBkTJ/SuY3Ruoa7/AOqu/c7J/wCH0rA3iMYuajgd8KIM1R3tT4o0ltylzU2EdeVa9bVh3yC0iiqOm+z3p6KFGltEDu672P1ZpJpKqccxRTwKQCpVFUIKepoAp6igctLcuhVLMQqqCzMTAAAkkk8CKhvruBSSJBDFSQQD7MMg/OvOOpdF1W5en2TdNj0s965kMuFwZgIoCxbGSQSeam6YtavX3esajybEppLZBe5EbvZiD3/hU/U+w2zdEFm1ZTTbba2riEgqG3qZVgWOQSWkt8jS9D6Za0tlbVoQoyScszHl2Pcn/QYroOdysB3BH7ikVdsvI9iMEexrHeNPs4t6o+ZZi1fMif8A7dw7SfWBwcRuHvma1iZhl5IHPBBzB/f+tY9ftHT74bN0NbFu4yFiRskHaSRG4CJIM+3bmaMJ0HxHqul6hrTgkKdj2XZtq/mlOyyDIYAyD3pPEHj6/qbmSVthpW3iOTG4gCcYrXfazpbNxEuKbXmLt3OLkP5bMAJthT5iSZ5leQCJrD+JPCF3Rk7yHthlt+YoIAc2rdzaQeMOIPeP0rOqrajTkL5qxtJlgv5J4/5audH8TPp2Do5WO49vn7iub0rqj2XBBMDIjtHcGt70YdLa9p9Rdi28byoceTdvBiButH1qwO0naNpJ+RoPUugX7tzTWn1ChLjLuZBOJ+EGeG2xI7GRT9TrTv8ALtDc4+Jj8FoHgue7eyDJ7wM1z/8A4jF/db0ZV7mQXObdo5HrjJYc7cdpIkT1dHoUtKQgALHc7fmdyAC7nuxgZ+QHArSGWNKEkySzfEx5b/IDsBgVKFqSKKAVKdQDQKBQKdFApHugRJie54/fiaB4qRaqXNRAPC5+Igsn6lfh+piqHUOtohAYMPSWN1CrIgO0DdDBoIO7iPQag7bNUTuBz375j9T2rJ6nql+1eRzf3WmYAbhba3Gxi265bAIA3CTtOVXIkgw6bx9YveYjXDbcegoRt9TbgGs3DhhiBuHqJWBkAxWxtuGXcvqEx6YPBg/tVvT2wRj/ALfIjtWV6P1JGRb1u5hnhlDSyOCtohl3Q6hsESYLekjBrrP11ArzuF0K1xUIkson0rGN0iQpO4SO1KO4LdMe1We6p9oVoO1rR231t9SQUsQLSNBgXdQ34aDGckj2qk/hfV6zPUdTstn/AIPRkpbIk4u3/juSCJAgYxQS9W8eWLdw2bCvq9Rx5OmG/aZj8S4PTbE8yce1cx+g67XZ1177tZP/AAmkb1kYMXtR37ghcH3rSi3pOn2MCzprK9/Siz8yfiY/qTXHPiW/qcaHTnaf+J1Qaza+qWiPNu8+yjHxVUXumdG0+jtbbFtLKASxGJgcu5yxgck1y7njNbrFNDafVsMF09GmU4+LUN6Tzwm44NK3hJG/E6hfbU7c7bkW9KnPFhfSRnly3Aqpf+0Czu8nQWrmsuLgLpliyuMbr0bVX5iRWkT/AHDqbeo6rTWyc+Wuna4q/IO1wFvrA+lLVPb11/UF6faByLbtdZk/wsyypPzBiih1Epp4aogKeBVEoNKWPamCnrQOS3A9z3PvTHWphQyzQQItW9OmaVLYFSotBNo09MexI/QEx/KKxf2paDSrbW9dWLuVQg7S+QYYD4wBugfP2mtpYMMw94b9xt/9P86o+IPDtrWqqXp2oQ8AkAnIAaIMd8EHAzWdV4L/ALRbzA4MFSpTj07SCsA4wQDWvXxde11u9p3NlBfBZ2cOd9xbdlEVNp/DJKFp9X07Hh9a8DarTC45tsbaM0lQxAQH0uWiCsEfMQZA5rldPDM6ogLM5Cqo5ZicAVlWo6j9mt0aYPZF17kjfaNsgANnapAILLiTug5zMA5BzdssUYOjK0lGBENHdTwY/lX0l0Ow1jSW1vOXdEG9+SWOSAeWyYHc471luqfZ/b1lrUm6qrqGv3HS6mWjYm1GJ5XtHHcROEHH8E9dtG03kHY077iXVBlyuYuJDCWBIZgwgRKzFbbQ+J9wKmNw9vVIkglSMOJDDGccZE+Dde6Bf0N427mCArB0OCr7tskfCTtb0n+E8jNajwN4wsoxt6hvK3HDld9hiQF/FRpKnvuBAwOMyHtNnqNtxKsD9O319j8qlW6CMEH6Vkr2ldYdCjrIJKsWBmcnl1xEMC5EcATUtrqW8iH2tghLnqkZnbdBluJkMf3kVpGoa6AJJgDuaZ96jlWjsQN0/ouf5VxG62bZUXFO1nCBg4ZQzGFG4w0k4gjk8mRXTW2CJQ7CYOACD9V4+sQfnQWl1ikHaykjsDJn2KjM/Kq7dRKttubQYldrzuHvBgr9M/U1zup6JLpXztysoO17bNEEidxA4+TAr3yRjzDqOrddVdFu7cR7Y8i4H2TdspcLxbvlvSdpVoUgwVAMjM3hj1u9pV9Vxl2rE77RGD7lQJY/MTXA6vpHtobpuJct22R1d4CBgQZa5tZgCYliSRHxdq891njbUXLS7XOlCszeZZc7WI8v8NrIBM7oM4G1mwRior3jOdHcttd3ObmVVXK37bEMSWYMFwCCGky0QIqKvXPHrDUG4iBQm5XVNl1bi7gQwaYg+n4WMH5c8PU27eoCuNlnFwOQXL3H3B1SWB3uAyL+UEqTnaQOTrHZnYrtYuCzQEZVLx6UjACwACOOOK7Wj1mnJB1dm5FsMFsJtRFX0kQzsWdwXY/iEjMAEGBBJ4f8Q6gK1q2zvm1sgtttlWLbb1z0kAAXMHcCIEGBGn6PZfWXidbdBtEENptM91bN5tgK+dctlmO9QrDeQQQoA9QFVH+0O3ZsfdmsblVEZSItQ0QEuhMEG3juAW4ZYJi8FdCe/qbosvc0iG2fwkKuv5SUuPcBCGHkAho3kr3FB6mOqabpyooNu2jM3/yywbyviRatW13NtDQRnEGeZRNRr9R/ulGktPxdvqj3jgndZ06HbbBGZuMxkZWsFb8TWdJdZNFb+83WCu5T8RmVQu5X1JLMMKTBZgMQF4NrofUNfrlZ31g01ksW8myts37SupI9ZUFFPqO6CRzgSRRqNfY6foG8/W3xcviSt3VP5t75+TZAhBkf7tB2mqY8Xa3W46bomVCY+9a38O3H8S2wdzgjuJ5EindL8OaDS3y2zzL0w97Ub7twuFUhka5gfFkqO/OK1aa47juaFgKFwYYFtzSJMEbeeAKqMzp/s4Fwh+p6m7rXEHy58rTqQZEWkiT+wPtWu0dq1aTZbRLaKMKihVA+gxWYs+LrNx7tq2297bEsEf07duCbkQpMHA7j2M0p6pcIIWAPyuSApgjBklu8SVyf5h236vbnv2PHYiQf2orJ3daWYkfeOY9I2jGMBxu7cnnmirVUuk6wXrSuO4E/WP7/AHq8LdYLwT1by7nksfS+UJ/p9ef5+wrfg0zU0otVItuoDdNOW+a0iwLdOCU60/vUlRUYFSoKBTxRCcMPoR/Q/wDQ1Ih9R+i/1amOMT7EH/P+U09Bk/oP5T/1oqWa42g8I6SzqTftWVW4cz2UkEHYvCSJmPeres6qlsHMsPygMTmQJ2gwJBE8Vkup+Mr6ei1aZ7jltqsAHJwCBsJysiZUCIM5xBuFbc3+FDj5vwf24+s+1Zy74pdtc2ntGyqhoZ3dS8i2JK2wZ2hhtkxmoTp3uqEvl0O2YXcCAoBLIyGQJYqSYJg4rE+INSFGm01gD7wQL9xzc/3dxk9W+Jn0lpJgxBqaNX4s6/ZsobLINVqb0KLRSA/YO5jgAmP1gDJHmOs8JXrfIAeCSn05VHkqxHtMmDExJ0PRNPbtXLoEXnV9Obm9iGgMMIQssN7AmJBRYg99R0S0WvbVt+XauW3u+u2hW1DABF2uSo+MhTjIjiKisB4U8atpGCugvWZk22iV7HYTxyfScT7HNepaCzoOoKXsPJMF0VyriJAD2T9D27YPFcLxd4JtalfM00eeRLPvAUxtkPaRT6tu4yoHAmea86v2NV0/UZ3Wbg4ZT6WEAyrDDCCD7iRwaUex6vpv3NSXHnaUgC5Jm5ZWBBJJk2hEySSsn8plej4d1oANpi0oRsZjIuoQu1laBJzkYO6flXM+z77StPqlSxqT5epMAEj8O6xmNjfkaB8JjnE1e8S9J+4btVYBNlfXetYIQDd+JaRoG0qzBkEchhkHdajvMFf0sFJztkAzIjcvvg9q8N8RdGe1ZZ32gpfYPZa3dtLbL+kPZ3N6g0bsTIiQNsV6N1TxGNM247TbZGvZODbZljZuwXLEEAsJgHdiDivFPVb2oTzNSNq2nDW7b25uKoIKecCIYsjH0nGRO4kw0Y/U6q26t+DsYwyMjkgDEhg07lKgnsQ3eDApt/f8xXS134ltbgtrbEhCRj1HzLgCruLBdrxxEIgnGeUPn/rWVSJcPz+X64x3qay+4y5YqI3Ny3fbkkTxAz2quD+4zSA9/wBcie88d6C8uvaLQS3bQoRtKpLXGGAzzO4ztwAFOJBq/oteLl5RqmubD6IUqqKisWgqSA4BxDHGOcVy3dwApGAQYBwJkj6TBP8A3q/pdAbmmY3NQttRuNq3cn8Rk/3gD8I43JgnPm/WQ6di95Q8osgs3Gm56Bd3BASdluCilQ6ZUCcZaCB29T1hHFptM3kXVe4v3lvRduLbJLo6AhWIAXBBw3CborMafoLXgrKw8sON1wOdijdFxuCLO0lSS0CCGyDVwobVxVckuXZ7jMirtV0M3fTut3FIYFjLQICgEbqDS6Lrj/eLI1lsLcJIVCGtotplLK5YF1g7JCnKniFrqX/HNm2Sil3uHdbQHcGkmFQNxkqR8/SZIivPerG4iWEdn8kkOtyWeAVUBkbBMAsBz7Z2gDm6/XIURbe6Q29rhkPuHpG04gY3REgn4jVG16P0429Vec23Rp37js2DdugqATBLFjE4kTEgVqrPWWuahlYwwUwUJJJJkr8GTAmDjkiQMZnR9fNzTWz5YLgk3TMCNogIowkuQP3HaQxnutqNRas7vNW2sqXAUES8zPALLgHAzzQaw9fKel3QsMEssN+vzpaz3SPFF/yELW7jEgncSyEySR6QhHB5784mKWlFLwNpQfMdgDBULIB2tksQTx+X9q2q3RWI8E6klGQDklwwjgQsHPyFakE1r58TfXVtsKnWuNpdcrcMDzx8jBq4+vVFJYgQCYkCYBPf6VR0BUyCuFovEdp8bgGxOZEkTg9x866lnVKTAYGDBgzmJioLgWnbajUmnigdtpq3AASxgDJJ4EASSf0oZjXE8VdPt/ctW3lpu+7323bV3T5TZ3RM0Ha1NtWENMYJgkHHAlcnNV7XRbW8XSg8wHcGJJZcbYUk4kYMcyfen6HpdsbWW2qkDBCANkZJxP6VTvudUXVGNvS25F++DBuFfis2WHCiCHuD5quZKhR6pqjqrn3fT7tr70vakbYtoBFxLJ5ZphCRhS/cggdXp/hHTWvhsrPO5pd5kEks2ZJAJPeBVzoPRWVS7Ls3QEtAACzZQRbtwAIMSx9i5EkAV1L9y3aANx1QMQoLsFBJ4AJ70GQ1vR9DYuOFItXrxsgqGuQSpNxBtWfLDCyyyIGIzxVrwv0hU0zjEqfKbcpHmbCLYa96dzYHPAnjkni9e6HrdbqfPs4Fh0t2bBZWR9zKxvuswAEcNmSSvAAlqPT9PGo1BfV3jdtbgLNsDUIdocSxHptxcBWCw+DJzAyrdXL+nssAIVSm0IrLbBMgYLFVwJwDwfpWZ69rdBqUYapC5Ci/Buootrc3i2S6HLQANoluMHk9I6bUXbXq8jTpt+G9ud7hYvKi7AWyRBEqLh9ZMDv51r/E2jt3NS6Rq794LbsqLCLZtbJVWZmUG6zTOEHtJBpNSspr+gOEe/atudOrES8b0hth3ryBvDAEjtmDXZ6H9o2stwlzVXvKClRtSxcuDkrLXVJImO8xxWu0uhuDStaF0ra2qGUI17VHzQrb/Lx5b/EJAOwEHs05vWfZ9dew+rtC3ZshSyI7sXKIpksygqjwskExk5GASk0viW7Z8u5p1s2rrPvF69cS6UR0b8B9ywitt3DbtjbBArjeI9YLgJ8x78PbXzXUQpVbhe1azPly4gBFUBFEYBrkWNUyMrozIykMrKYZT7gjg0y7qCxYtksSxO1QZJkkR8P0GKga7ZOROciDOff2+dAYbT/FgAZxwSxPeciPn8hSO8mYA4wMDAz+9MFAu6r3U+mGyU9Vtw6K6+W4cQVEgkcEGQR2IqjNLu/v/KgcjAd45mPmCDx2IJH609bxX4fT6SrQfiB7MO4+XGKe19ikGAoZmQSYQtltoyYMDn+EVXbnIz7RHeIgcGg7HTOuPZDepwDBgN6GJketIyu0MDtKkyOaqPrSd8ECd5IkkMpJEKrLMweSZgHgzVNU/p/lSoPbt/0oHNdJESYHAkkD6e1RqM+/yPB+RinMR7f6/tSTQW7l0AAWyyzAIk7WbaBuUdvVI78CnWOq3FBG9s5mZOYkbjkAgQapA1LZVSfxGYLmdoDN9MkR9f5Gg2KdTCgC8Q1yBuK3HjIkD03QMCBgdqKyf+y37bSOx3DI7GirR6f4T6aEtK0ncbagg7YyA54A7mM+1O8Ta6LbKjkGYMDGIkFj9RxWJ6f4ta2xX8kjJZ5O1twIC5z/AAzEGDIqC5qjcd2e6XGzzIIPxMSTbUNzzHbA47UvB09F1AJc+IvBJ9P8iO/Jq14i6wl/a1pm9I9Skc+8mckcVl2lV3q4aZGNwxjDAgQOB+47VHptRiO8gDPeZ/zqK0ujkKiKhdiTIHO4flJP/L+2a9G6B01UtC4yujcQdoPtgSe3M15J0zXXrNwHO0tJMgGfr+3IitPd+0TaImWCkbjJElYjaD7gMTMRgc4Yj07TXVZiqnK8jg5zwavDTmvHOmfagbclrbM24lSdpwSW3EyIY7mBwZkZ99BofH/nW0fZcBN6yjw77RNy3MENgMrGAR+sCa1RvrFm5neiDOIuM0j9bYg1zPGJA6dq/Q0fd72RBEm2RODMfOKxD/aTds3tSGdbkFmtoVIKFuFYzBT4MKSJk4BrgeIftD1eqUoxFqyylHt2xhpAkM7CWn5R+tKj17qOqF0nT222Iiq2rvgx5aEAiyjci7cB7ZVTOCyTPpLKny3uqNPpbTW002mI27nZgtq5eXt6iuy32MM3qgJ4IniC+wzfuGGdwN5ADv8AE+OWMxJyOBAplzrt+5h9TqGG4NDXrpAYEsGgsYIbIPY5rNaj6Q6n4v0+nDbyZECIySewHLfpXnfi3xsmsnTiyGDhXU3EG4bX3YRkJWQADIHxESDBryr/AGi58x7jvcYbCDcdmkmZyT7e9dNNcSy2S7bABcWWOGMLtX2WMQMVUbrpnim96bd+FBKgWg3l2xG4epbUvdJAkhiVOIHvb0/iHT6W4VVL9266FmW1aXRoolmI3EedzIBXEIvsScDrrnlWSRJBKyAdsyQJkCZzNTXtUUDM1xpukbhy1w8CQMtjHyE0Glf7QWN0E6SxZRyBcdFW5fiB6jqLqncdk8rPp+VYO7aN9idOi2R6lUIWUtayZcLJYnufkKZpLa3LqPcH4at8A+Jwp3MskiJG7JIrr2ep2BqYTcELqVJUfhAjHlwSRAaBBEwMCoNb4D8HfdzdLXlupdsr59sIQCSQ3lC4zQ2DDSBhlE5IGo8UePLNhGTVWGC3SbINttpVNrep+zptMiN0ho24zhNT1mylgo9xUJLNbCEPtYERdJmVckTuExJzINZTr3ic6kh4CmVEMqmMGWZjIYknkiYH0oK/ic2PPP3ddq+oFcFQVuOgYGe6qp4GT864wp279cRmfnxHtz7UyaB8U2KKcT/cUDZpV/v/AEppFAoJFaP1BH6HtUum1RVw4LAgESjbGyNvxL39/fM1X3UA0FzT6lQygAgAgSWCsV3SQXwAYwCI4HvVjrT22ujyzgDaSADBDN/DG4bSo3ZJg84rmA0oegVh2Bx2nH8qSkJ/sijdQS2rsTgGRtlgDGZlZ4Pz55iKNw9h2ERj6we/8qYGP1zNK2ciBxgT+9BY8xD+Qj/wlgP2kx9KKqQaKB5FCXCODTN1KKCQZOf6x/WnKQMGQwJBj9v3Bn9/llLcQ0ngSBxUIqC4NbCkZLHuTMe+Tmf86r7/AJ5/vvUcUEVROjrtaZ3YKnJHzBz/AD+kVa0+tRVb8MPujFyCFhlICmJ4DCfZuK5tE0F59UWKy3AAkYxGRAx2/lSXtQCCM9o9h7z7mqc0UE3mY/U/zApgemk0goLFv3zj++auWL8MGMtChhy30BjiuZNOV/2oNJb1zOuQFWO6ljIPAWccd6ifXKvYy4gsfiABI5PznGIiuKO3tTWurJgR7UqrQvAKQJMkH/QH51BevHOT6omJExxOc81DuphaogIpKKWKoQ02n0w0CzQDSUCgdNE0kUTQLFEUgalJoAH9KWR/3/6e1IDNFA9lMdopho/n/fvRQKWPc0Ui/WDSz7j9Zz9aB2ex/lRUcntx86KQFOamzShaBwopKSgesUrDANR0UDi9IKQ0k0CkUTQDSUCzRuoBpKBwNKajp60Cq1IxopDQJRvpDTYoHU6mTSzQLNNpTSUAaKDSCgdNIDSikoFUTS0gNO+vegDQaQ0E0DjTZomKKBd1E/3igGkNAu7+4/1optFAU/f/AHxTKKCQsI4pkUUUCg0k0tJQE0tNiiaBaDRNKKBop0UbaQ0BTlNNIoDUEpNRNRNB+dAlJFE0lAs0A0kUsUDttNpAaCaApaSigWkoooClnFJRQOFBNIKcTQJTlNNjj2oigUigCnN+9AIoG0lO30lAlFFFAA0s0UUBRNFFAUoFFFFBFBX5UUUC+XQLRooohwsU4WaKKANqkK0UUCbKTZRRQNK0baKKANuk20lFAhoiiigSiiioCilooAUpNFFUBooooF3ULmkooCiiikH/2Q=="/>
          <p:cNvSpPr>
            <a:spLocks noChangeAspect="1" noChangeArrowheads="1"/>
          </p:cNvSpPr>
          <p:nvPr/>
        </p:nvSpPr>
        <p:spPr bwMode="auto">
          <a:xfrm>
            <a:off x="101600" y="-173355"/>
            <a:ext cx="487680" cy="365761"/>
          </a:xfrm>
          <a:prstGeom prst="rect">
            <a:avLst/>
          </a:prstGeom>
          <a:noFill/>
        </p:spPr>
        <p:txBody>
          <a:bodyPr vert="horz" wrap="square" lIns="130622" tIns="65311" rIns="130622" bIns="65311" numCol="1" anchor="t" anchorCtr="0" compatLnSpc="1">
            <a:prstTxWarp prst="textNoShape">
              <a:avLst/>
            </a:prstTxWarp>
          </a:bodyPr>
          <a:lstStyle/>
          <a:p>
            <a:endParaRPr lang="en-US"/>
          </a:p>
        </p:txBody>
      </p:sp>
      <p:sp>
        <p:nvSpPr>
          <p:cNvPr id="19488772" name="AutoShape 4" descr="data:image/jpeg;base64,/9j/4AAQSkZJRgABAQAAAQABAAD/2wCEAAkGBhQSEBQUEhQVFRUUFRQUFRQUFRUWFRUVFRQVFRcUFRQXHCYeFxkjGRYUHy8gJCcpLCwsFR4xNTAqNSYrLSkBCQoKDQwNFA8PFCkYFBgpKSkpKSkpKSkpKSkpKSkpKSkpKSkpKSkpKSkpKSkpKSkpKSkpKSkpKSkpKSkpKSkpKf/AABEIALcBEwMBIgACEQEDEQH/xAAcAAABBQEBAQAAAAAAAAAAAAAAAQIDBAYFBwj/xABDEAACAQMDAgQDBgQDBgQHAAABAhEAAyEEEjEFQQYTIlEyYXEHFCNCgZFSobHwYtHhFTNEgsHxcrLC0hYkNENzorP/xAAWAQEBAQAAAAAAAAAAAAAAAAAAAQL/xAAZEQEBAQEBAQAAAAAAAAAAAAAAEQEhMQL/2gAMAwEAAhEDEQA/ANuGpZqANUqmtIcKdNNmkJoHTSzTN1E1Q+abNE0UCUy9dCqWPCgk/p8qfFVLg8y5t/LbIZvm+GRf0w/6pQSaKyQCzfG53N8v4U+gGPrJ70ahySEUwTliOVTiR8zkD9T2ik1uqKISBuaDsQEAs0TEnAHue1QdF1BuWEulWVrqh2VxDKSPhI7AcD5Cg6CKAAAIAEADgAdqeKjmnCgdFAWnAU4miIyKiuGMnAGSTwB71M1U48wyfgGVH8R7Mfl7D9fagjVC5DNhRlVPJPZ2H9B25OY22CtPigigiIo20+K5ob7yPSYsfxDBv/JT2tf4vzdsZKiO67XzttnbaEh7oMM3bZZPb53O0Qskyt6zYVFCqAFAgAcCpxbAAAEACABgADgAUBaoiYVGy1Z8ug2qCqLdOC1MyU3ZVRCy0qCpBbp62qBmymkVOy1EVoiOaAtP2VMlqgh2UVZ20UVVFynB6pC5UivWWlvfRuquHp4egmDUu6og1KDQPuPiq9vU5iq3W+sppbXm3AxQMqsVAO0MwXc0kQBNS6W4txVdOHUMMEYImgt6jUbVkCTgKPdjgD6T37CT2rjeJnuWNEXtXktOjI7XLgGxpcbwRB5kwBngCrWq6hbtq9+8wS1ZBG48buGYe5/IAMk7hmRWAe3f63da4261obBby173HAMfVz3PCgwMyamjR+DfEtzXJee5Z2LKW0uTyH9JXb2g5JHMx2rYbagsaVba2raKFVcBVEAKqmIH121cC1cEYWpFFOC08CiGxRFOqlcPmGPyDn/Gf4f/AA+/vxxMghPmf/j/AP6H/wBn/m+nxT0k0UUtMv3VRSzEKo5J4FJf1K21LOYAgcSSSYCqBksTAAHJNR2NEzsLl0AEZS3Mi3/iPZrkd+BMDuWgrpZN/NxStrtbYQ1we90dl/wc/wAX8I6W2pRbpSlBX205VqQW6eLVAxUFNZam8qkCRVFYpSbKslKRbdEQi3Tlt1MFpSlBXZKYUqcrS+TQVwtOAqwNPThaoK4tUVa20UGTV6lV6qK1PD1RbD08PVQPUitQWQ9SB6qhqkVqCdgCIIBHscj9q8l8W67V6DqFy7aBtWrhlIlrTkqN7FSdoctJIgHE/M+pX9SttGd2CqoLMxMAAck15n1DXN1fVqhcWdHaOWYhWbvwfzMBjsoyc4M1cR6DWv1rU27N11s2LSq3kq3quECCVnLNzn8oPcmT6b0u0qaOygAAUWkgCB8aqcfWa8k8T+C1sN5uivpdUNuCLdTz7ZGQVgy8H29QxzzXZ8HfaeAq2NZj1jbf7fHuPmjtn8w98gRNZHqk+sfJT/8AsRH/AJTUwNVdPcDFmUgj0gEGQRt3Ag9/jrLeKWv6Itq7d5rlrcofTXGb8zBQLJXPJ47ZMkCK0NurVIK8V6d9oOpNzc947d27aI2nn05ztjAz8zNekdO6v99sKbN17TlgWHoLIFILAiMhh6Z7b55FSjt3JclRhRhmHc90U/1P6DMwFIwKtogAgCAMADgUx0qoqxUGq1a2wJks2FRcsx9gP6k4HJIp+u1OyFUbrjfCg/mzH8qDufoBJIBTSaLaSzHc7fE8R/yqPyoOw/UySSYpmn0hLC5cguJ2qMpbnEL7tGCxycxAxV9WpAtPRKCRadFNFOFA5VqVbdRrUyGoDy6Yy1YqJjQV2WgJTzRFAgs07y6lS2ae6UorFKTbUjCk20DAaY5rgdZ8c6ezc8m3u1Oo7WNOPMccD1kelBkTJ/SuY3Ruoa7/AOqu/c7J/wCH0rA3iMYuajgd8KIM1R3tT4o0ltylzU2EdeVa9bVh3yC0iiqOm+z3p6KFGltEDu672P1ZpJpKqccxRTwKQCpVFUIKepoAp6igctLcuhVLMQqqCzMTAAAkkk8CKhvruBSSJBDFSQQD7MMg/OvOOpdF1W5en2TdNj0s965kMuFwZgIoCxbGSQSeam6YtavX3esajybEppLZBe5EbvZiD3/hU/U+w2zdEFm1ZTTbba2riEgqG3qZVgWOQSWkt8jS9D6Za0tlbVoQoyScszHl2Pcn/QYroOdysB3BH7ikVdsvI9iMEexrHeNPs4t6o+ZZi1fMif8A7dw7SfWBwcRuHvma1iZhl5IHPBBzB/f+tY9ftHT74bN0NbFu4yFiRskHaSRG4CJIM+3bmaMJ0HxHqul6hrTgkKdj2XZtq/mlOyyDIYAyD3pPEHj6/qbmSVthpW3iOTG4gCcYrXfazpbNxEuKbXmLt3OLkP5bMAJthT5iSZ5leQCJrD+JPCF3Rk7yHthlt+YoIAc2rdzaQeMOIPeP0rOqrajTkL5qxtJlgv5J4/5audH8TPp2Do5WO49vn7iub0rqj2XBBMDIjtHcGt70YdLa9p9Rdi28byoceTdvBiButH1qwO0naNpJ+RoPUugX7tzTWn1ChLjLuZBOJ+EGeG2xI7GRT9TrTv8ALtDc4+Jj8FoHgue7eyDJ7wM1z/8A4jF/db0ZV7mQXObdo5HrjJYc7cdpIkT1dHoUtKQgALHc7fmdyAC7nuxgZ+QHArSGWNKEkySzfEx5b/IDsBgVKFqSKKAVKdQDQKBQKdFApHugRJie54/fiaB4qRaqXNRAPC5+Igsn6lfh+piqHUOtohAYMPSWN1CrIgO0DdDBoIO7iPQag7bNUTuBz375j9T2rJ6nql+1eRzf3WmYAbhba3Gxi265bAIA3CTtOVXIkgw6bx9YveYjXDbcegoRt9TbgGs3DhhiBuHqJWBkAxWxtuGXcvqEx6YPBg/tVvT2wRj/ALfIjtWV6P1JGRb1u5hnhlDSyOCtohl3Q6hsESYLekjBrrP11ArzuF0K1xUIkson0rGN0iQpO4SO1KO4LdMe1We6p9oVoO1rR231t9SQUsQLSNBgXdQ34aDGckj2qk/hfV6zPUdTstn/AIPRkpbIk4u3/juSCJAgYxQS9W8eWLdw2bCvq9Rx5OmG/aZj8S4PTbE8yce1cx+g67XZ1177tZP/AAmkb1kYMXtR37ghcH3rSi3pOn2MCzprK9/Siz8yfiY/qTXHPiW/qcaHTnaf+J1Qaza+qWiPNu8+yjHxVUXumdG0+jtbbFtLKASxGJgcu5yxgck1y7njNbrFNDafVsMF09GmU4+LUN6Tzwm44NK3hJG/E6hfbU7c7bkW9KnPFhfSRnly3Aqpf+0Czu8nQWrmsuLgLpliyuMbr0bVX5iRWkT/AHDqbeo6rTWyc+Wuna4q/IO1wFvrA+lLVPb11/UF6faByLbtdZk/wsyypPzBiih1Epp4aogKeBVEoNKWPamCnrQOS3A9z3PvTHWphQyzQQItW9OmaVLYFSotBNo09MexI/QEx/KKxf2paDSrbW9dWLuVQg7S+QYYD4wBugfP2mtpYMMw94b9xt/9P86o+IPDtrWqqXp2oQ8AkAnIAaIMd8EHAzWdV4L/ALRbzA4MFSpTj07SCsA4wQDWvXxde11u9p3NlBfBZ2cOd9xbdlEVNp/DJKFp9X07Hh9a8DarTC45tsbaM0lQxAQH0uWiCsEfMQZA5rldPDM6ogLM5Cqo5ZicAVlWo6j9mt0aYPZF17kjfaNsgANnapAILLiTug5zMA5BzdssUYOjK0lGBENHdTwY/lX0l0Ow1jSW1vOXdEG9+SWOSAeWyYHc471luqfZ/b1lrUm6qrqGv3HS6mWjYm1GJ5XtHHcROEHH8E9dtG03kHY077iXVBlyuYuJDCWBIZgwgRKzFbbQ+J9wKmNw9vVIkglSMOJDDGccZE+Dde6Bf0N427mCArB0OCr7tskfCTtb0n+E8jNajwN4wsoxt6hvK3HDld9hiQF/FRpKnvuBAwOMyHtNnqNtxKsD9O319j8qlW6CMEH6Vkr2ldYdCjrIJKsWBmcnl1xEMC5EcATUtrqW8iH2tghLnqkZnbdBluJkMf3kVpGoa6AJJgDuaZ96jlWjsQN0/ouf5VxG62bZUXFO1nCBg4ZQzGFG4w0k4gjk8mRXTW2CJQ7CYOACD9V4+sQfnQWl1ikHaykjsDJn2KjM/Kq7dRKttubQYldrzuHvBgr9M/U1zup6JLpXztysoO17bNEEidxA4+TAr3yRjzDqOrddVdFu7cR7Y8i4H2TdspcLxbvlvSdpVoUgwVAMjM3hj1u9pV9Vxl2rE77RGD7lQJY/MTXA6vpHtobpuJct22R1d4CBgQZa5tZgCYliSRHxdq891njbUXLS7XOlCszeZZc7WI8v8NrIBM7oM4G1mwRior3jOdHcttd3ObmVVXK37bEMSWYMFwCCGky0QIqKvXPHrDUG4iBQm5XVNl1bi7gQwaYg+n4WMH5c8PU27eoCuNlnFwOQXL3H3B1SWB3uAyL+UEqTnaQOTrHZnYrtYuCzQEZVLx6UjACwACOOOK7Wj1mnJB1dm5FsMFsJtRFX0kQzsWdwXY/iEjMAEGBBJ4f8Q6gK1q2zvm1sgtttlWLbb1z0kAAXMHcCIEGBGn6PZfWXidbdBtEENptM91bN5tgK+dctlmO9QrDeQQQoA9QFVH+0O3ZsfdmsblVEZSItQ0QEuhMEG3juAW4ZYJi8FdCe/qbosvc0iG2fwkKuv5SUuPcBCGHkAho3kr3FB6mOqabpyooNu2jM3/yywbyviRatW13NtDQRnEGeZRNRr9R/ulGktPxdvqj3jgndZ06HbbBGZuMxkZWsFb8TWdJdZNFb+83WCu5T8RmVQu5X1JLMMKTBZgMQF4NrofUNfrlZ31g01ksW8myts37SupI9ZUFFPqO6CRzgSRRqNfY6foG8/W3xcviSt3VP5t75+TZAhBkf7tB2mqY8Xa3W46bomVCY+9a38O3H8S2wdzgjuJ5EindL8OaDS3y2zzL0w97Ub7twuFUhka5gfFkqO/OK1aa47juaFgKFwYYFtzSJMEbeeAKqMzp/s4Fwh+p6m7rXEHy58rTqQZEWkiT+wPtWu0dq1aTZbRLaKMKihVA+gxWYs+LrNx7tq2297bEsEf07duCbkQpMHA7j2M0p6pcIIWAPyuSApgjBklu8SVyf5h236vbnv2PHYiQf2orJ3daWYkfeOY9I2jGMBxu7cnnmirVUuk6wXrSuO4E/WP7/AHq8LdYLwT1by7nksfS+UJ/p9ef5+wrfg0zU0otVItuoDdNOW+a0iwLdOCU60/vUlRUYFSoKBTxRCcMPoR/Q/wDQ1Ih9R+i/1amOMT7EH/P+U09Bk/oP5T/1oqWa42g8I6SzqTftWVW4cz2UkEHYvCSJmPeres6qlsHMsPygMTmQJ2gwJBE8Vkup+Mr6ei1aZ7jltqsAHJwCBsJysiZUCIM5xBuFbc3+FDj5vwf24+s+1Zy74pdtc2ntGyqhoZ3dS8i2JK2wZ2hhtkxmoTp3uqEvl0O2YXcCAoBLIyGQJYqSYJg4rE+INSFGm01gD7wQL9xzc/3dxk9W+Jn0lpJgxBqaNX4s6/ZsobLINVqb0KLRSA/YO5jgAmP1gDJHmOs8JXrfIAeCSn05VHkqxHtMmDExJ0PRNPbtXLoEXnV9Obm9iGgMMIQssN7AmJBRYg99R0S0WvbVt+XauW3u+u2hW1DABF2uSo+MhTjIjiKisB4U8atpGCugvWZk22iV7HYTxyfScT7HNepaCzoOoKXsPJMF0VyriJAD2T9D27YPFcLxd4JtalfM00eeRLPvAUxtkPaRT6tu4yoHAmea86v2NV0/UZ3Wbg4ZT6WEAyrDDCCD7iRwaUex6vpv3NSXHnaUgC5Jm5ZWBBJJk2hEySSsn8plej4d1oANpi0oRsZjIuoQu1laBJzkYO6flXM+z77StPqlSxqT5epMAEj8O6xmNjfkaB8JjnE1e8S9J+4btVYBNlfXetYIQDd+JaRoG0qzBkEchhkHdajvMFf0sFJztkAzIjcvvg9q8N8RdGe1ZZ32gpfYPZa3dtLbL+kPZ3N6g0bsTIiQNsV6N1TxGNM247TbZGvZODbZljZuwXLEEAsJgHdiDivFPVb2oTzNSNq2nDW7b25uKoIKecCIYsjH0nGRO4kw0Y/U6q26t+DsYwyMjkgDEhg07lKgnsQ3eDApt/f8xXS134ltbgtrbEhCRj1HzLgCruLBdrxxEIgnGeUPn/rWVSJcPz+X64x3qay+4y5YqI3Ny3fbkkTxAz2quD+4zSA9/wBcie88d6C8uvaLQS3bQoRtKpLXGGAzzO4ztwAFOJBq/oteLl5RqmubD6IUqqKisWgqSA4BxDHGOcVy3dwApGAQYBwJkj6TBP8A3q/pdAbmmY3NQttRuNq3cn8Rk/3gD8I43JgnPm/WQ6di95Q8osgs3Gm56Bd3BASdluCilQ6ZUCcZaCB29T1hHFptM3kXVe4v3lvRduLbJLo6AhWIAXBBw3CborMafoLXgrKw8sON1wOdijdFxuCLO0lSS0CCGyDVwobVxVckuXZ7jMirtV0M3fTut3FIYFjLQICgEbqDS6Lrj/eLI1lsLcJIVCGtotplLK5YF1g7JCnKniFrqX/HNm2Sil3uHdbQHcGkmFQNxkqR8/SZIivPerG4iWEdn8kkOtyWeAVUBkbBMAsBz7Z2gDm6/XIURbe6Q29rhkPuHpG04gY3REgn4jVG16P0429Vec23Rp37js2DdugqATBLFjE4kTEgVqrPWWuahlYwwUwUJJJJkr8GTAmDjkiQMZnR9fNzTWz5YLgk3TMCNogIowkuQP3HaQxnutqNRas7vNW2sqXAUES8zPALLgHAzzQaw9fKel3QsMEssN+vzpaz3SPFF/yELW7jEgncSyEySR6QhHB5784mKWlFLwNpQfMdgDBULIB2tksQTx+X9q2q3RWI8E6klGQDklwwjgQsHPyFakE1r58TfXVtsKnWuNpdcrcMDzx8jBq4+vVFJYgQCYkCYBPf6VR0BUyCuFovEdp8bgGxOZEkTg9x866lnVKTAYGDBgzmJioLgWnbajUmnigdtpq3AASxgDJJ4EASSf0oZjXE8VdPt/ctW3lpu+7323bV3T5TZ3RM0Ha1NtWENMYJgkHHAlcnNV7XRbW8XSg8wHcGJJZcbYUk4kYMcyfen6HpdsbWW2qkDBCANkZJxP6VTvudUXVGNvS25F++DBuFfis2WHCiCHuD5quZKhR6pqjqrn3fT7tr70vakbYtoBFxLJ5ZphCRhS/cggdXp/hHTWvhsrPO5pd5kEks2ZJAJPeBVzoPRWVS7Ls3QEtAACzZQRbtwAIMSx9i5EkAV1L9y3aANx1QMQoLsFBJ4AJ70GQ1vR9DYuOFItXrxsgqGuQSpNxBtWfLDCyyyIGIzxVrwv0hU0zjEqfKbcpHmbCLYa96dzYHPAnjkni9e6HrdbqfPs4Fh0t2bBZWR9zKxvuswAEcNmSSvAAlqPT9PGo1BfV3jdtbgLNsDUIdocSxHptxcBWCw+DJzAyrdXL+nssAIVSm0IrLbBMgYLFVwJwDwfpWZ69rdBqUYapC5Ci/Buootrc3i2S6HLQANoluMHk9I6bUXbXq8jTpt+G9ud7hYvKi7AWyRBEqLh9ZMDv51r/E2jt3NS6Rq794LbsqLCLZtbJVWZmUG6zTOEHtJBpNSspr+gOEe/atudOrES8b0hth3ryBvDAEjtmDXZ6H9o2stwlzVXvKClRtSxcuDkrLXVJImO8xxWu0uhuDStaF0ra2qGUI17VHzQrb/Lx5b/EJAOwEHs05vWfZ9dew+rtC3ZshSyI7sXKIpksygqjwskExk5GASk0viW7Z8u5p1s2rrPvF69cS6UR0b8B9ywitt3DbtjbBArjeI9YLgJ8x78PbXzXUQpVbhe1azPly4gBFUBFEYBrkWNUyMrozIykMrKYZT7gjg0y7qCxYtksSxO1QZJkkR8P0GKga7ZOROciDOff2+dAYbT/FgAZxwSxPeciPn8hSO8mYA4wMDAz+9MFAu6r3U+mGyU9Vtw6K6+W4cQVEgkcEGQR2IqjNLu/v/KgcjAd45mPmCDx2IJH609bxX4fT6SrQfiB7MO4+XGKe19ikGAoZmQSYQtltoyYMDn+EVXbnIz7RHeIgcGg7HTOuPZDepwDBgN6GJketIyu0MDtKkyOaqPrSd8ECd5IkkMpJEKrLMweSZgHgzVNU/p/lSoPbt/0oHNdJESYHAkkD6e1RqM+/yPB+RinMR7f6/tSTQW7l0AAWyyzAIk7WbaBuUdvVI78CnWOq3FBG9s5mZOYkbjkAgQapA1LZVSfxGYLmdoDN9MkR9f5Gg2KdTCgC8Q1yBuK3HjIkD03QMCBgdqKyf+y37bSOx3DI7GirR6f4T6aEtK0ncbagg7YyA54A7mM+1O8Ta6LbKjkGYMDGIkFj9RxWJ6f4ta2xX8kjJZ5O1twIC5z/AAzEGDIqC5qjcd2e6XGzzIIPxMSTbUNzzHbA47UvB09F1AJc+IvBJ9P8iO/Jq14i6wl/a1pm9I9Skc+8mckcVl2lV3q4aZGNwxjDAgQOB+47VHptRiO8gDPeZ/zqK0ujkKiKhdiTIHO4flJP/L+2a9G6B01UtC4yujcQdoPtgSe3M15J0zXXrNwHO0tJMgGfr+3IitPd+0TaImWCkbjJElYjaD7gMTMRgc4Yj07TXVZiqnK8jg5zwavDTmvHOmfagbclrbM24lSdpwSW3EyIY7mBwZkZ99BofH/nW0fZcBN6yjw77RNy3MENgMrGAR+sCa1RvrFm5neiDOIuM0j9bYg1zPGJA6dq/Q0fd72RBEm2RODMfOKxD/aTds3tSGdbkFmtoVIKFuFYzBT4MKSJk4BrgeIftD1eqUoxFqyylHt2xhpAkM7CWn5R+tKj17qOqF0nT222Iiq2rvgx5aEAiyjci7cB7ZVTOCyTPpLKny3uqNPpbTW002mI27nZgtq5eXt6iuy32MM3qgJ4IniC+wzfuGGdwN5ADv8AE+OWMxJyOBAplzrt+5h9TqGG4NDXrpAYEsGgsYIbIPY5rNaj6Q6n4v0+nDbyZECIySewHLfpXnfi3xsmsnTiyGDhXU3EG4bX3YRkJWQADIHxESDBryr/AGi58x7jvcYbCDcdmkmZyT7e9dNNcSy2S7bABcWWOGMLtX2WMQMVUbrpnim96bd+FBKgWg3l2xG4epbUvdJAkhiVOIHvb0/iHT6W4VVL9266FmW1aXRoolmI3EedzIBXEIvsScDrrnlWSRJBKyAdsyQJkCZzNTXtUUDM1xpukbhy1w8CQMtjHyE0Glf7QWN0E6SxZRyBcdFW5fiB6jqLqncdk8rPp+VYO7aN9idOi2R6lUIWUtayZcLJYnufkKZpLa3LqPcH4at8A+Jwp3MskiJG7JIrr2ep2BqYTcELqVJUfhAjHlwSRAaBBEwMCoNb4D8HfdzdLXlupdsr59sIQCSQ3lC4zQ2DDSBhlE5IGo8UePLNhGTVWGC3SbINttpVNrep+zptMiN0ho24zhNT1mylgo9xUJLNbCEPtYERdJmVckTuExJzINZTr3ic6kh4CmVEMqmMGWZjIYknkiYH0oK/ic2PPP3ddq+oFcFQVuOgYGe6qp4GT864wp279cRmfnxHtz7UyaB8U2KKcT/cUDZpV/v/AEppFAoJFaP1BH6HtUum1RVw4LAgESjbGyNvxL39/fM1X3UA0FzT6lQygAgAgSWCsV3SQXwAYwCI4HvVjrT22ujyzgDaSADBDN/DG4bSo3ZJg84rmA0oegVh2Bx2nH8qSkJ/sijdQS2rsTgGRtlgDGZlZ4Pz55iKNw9h2ERj6we/8qYGP1zNK2ciBxgT+9BY8xD+Qj/wlgP2kx9KKqQaKB5FCXCODTN1KKCQZOf6x/WnKQMGQwJBj9v3Bn9/llLcQ0ngSBxUIqC4NbCkZLHuTMe+Tmf86r7/AJ5/vvUcUEVROjrtaZ3YKnJHzBz/AD+kVa0+tRVb8MPujFyCFhlICmJ4DCfZuK5tE0F59UWKy3AAkYxGRAx2/lSXtQCCM9o9h7z7mqc0UE3mY/U/zApgemk0goLFv3zj++auWL8MGMtChhy30BjiuZNOV/2oNJb1zOuQFWO6ljIPAWccd6ifXKvYy4gsfiABI5PznGIiuKO3tTWurJgR7UqrQvAKQJMkH/QH51BevHOT6omJExxOc81DuphaogIpKKWKoQ02n0w0CzQDSUCgdNE0kUTQLFEUgalJoAH9KWR/3/6e1IDNFA9lMdopho/n/fvRQKWPc0Ui/WDSz7j9Zz9aB2ex/lRUcntx86KQFOamzShaBwopKSgesUrDANR0UDi9IKQ0k0CkUTQDSUCzRuoBpKBwNKajp60Cq1IxopDQJRvpDTYoHU6mTSzQLNNpTSUAaKDSCgdNIDSikoFUTS0gNO+vegDQaQ0E0DjTZomKKBd1E/3igGkNAu7+4/1optFAU/f/AHxTKKCQsI4pkUUUCg0k0tJQE0tNiiaBaDRNKKBop0UbaQ0BTlNNIoDUEpNRNRNB+dAlJFE0lAs0A0kUsUDttNpAaCaApaSigWkoooClnFJRQOFBNIKcTQJTlNNjj2oigUigCnN+9AIoG0lO30lAlFFFAA0s0UUBRNFFAUoFFFFBFBX5UUUC+XQLRooohwsU4WaKKANqkK0UUCbKTZRRQNK0baKKANuk20lFAhoiiigSiiioCilooAUpNFFUBooooF3ULmkooCiiikH/2Q=="/>
          <p:cNvSpPr>
            <a:spLocks noChangeAspect="1" noChangeArrowheads="1"/>
          </p:cNvSpPr>
          <p:nvPr/>
        </p:nvSpPr>
        <p:spPr bwMode="auto">
          <a:xfrm>
            <a:off x="101600" y="-173355"/>
            <a:ext cx="487680" cy="365761"/>
          </a:xfrm>
          <a:prstGeom prst="rect">
            <a:avLst/>
          </a:prstGeom>
          <a:noFill/>
        </p:spPr>
        <p:txBody>
          <a:bodyPr vert="horz" wrap="square" lIns="130622" tIns="65311" rIns="130622" bIns="65311" numCol="1" anchor="t" anchorCtr="0" compatLnSpc="1">
            <a:prstTxWarp prst="textNoShape">
              <a:avLst/>
            </a:prstTxWarp>
          </a:bodyPr>
          <a:lstStyle/>
          <a:p>
            <a:endParaRPr lang="en-US"/>
          </a:p>
        </p:txBody>
      </p:sp>
      <p:pic>
        <p:nvPicPr>
          <p:cNvPr id="19488774" name="Picture 6" descr="http://stateimpact.npr.org/pennsylvania/files/2012/10/sandy-power-2-620x413.jpg">
            <a:hlinkClick r:id="rId6"/>
          </p:cNvPr>
          <p:cNvPicPr preferRelativeResize="0">
            <a:picLocks noChangeAspect="1" noChangeArrowheads="1"/>
          </p:cNvPicPr>
          <p:nvPr/>
        </p:nvPicPr>
        <p:blipFill rotWithShape="1">
          <a:blip r:embed="rId7" cstate="email"/>
          <a:srcRect/>
          <a:stretch/>
        </p:blipFill>
        <p:spPr bwMode="auto">
          <a:xfrm>
            <a:off x="9144000" y="1189587"/>
            <a:ext cx="5202936" cy="3563338"/>
          </a:xfrm>
          <a:prstGeom prst="rect">
            <a:avLst/>
          </a:prstGeom>
          <a:noFill/>
          <a:ln>
            <a:noFill/>
          </a:ln>
        </p:spPr>
      </p:pic>
      <p:sp>
        <p:nvSpPr>
          <p:cNvPr id="20" name="AutoShape 7"/>
          <p:cNvSpPr>
            <a:spLocks noChangeArrowheads="1"/>
          </p:cNvSpPr>
          <p:nvPr/>
        </p:nvSpPr>
        <p:spPr bwMode="blackWhite">
          <a:xfrm>
            <a:off x="9127194" y="5371955"/>
            <a:ext cx="5212080" cy="1448089"/>
          </a:xfrm>
          <a:prstGeom prst="wedgeRectCallout">
            <a:avLst>
              <a:gd name="adj1" fmla="val 17233"/>
              <a:gd name="adj2" fmla="val -87855"/>
            </a:avLst>
          </a:prstGeom>
          <a:solidFill>
            <a:schemeClr val="bg2"/>
          </a:solidFill>
          <a:ln w="28575" algn="ctr">
            <a:noFill/>
            <a:miter lim="800000"/>
            <a:headEnd/>
            <a:tailEnd/>
          </a:ln>
        </p:spPr>
        <p:txBody>
          <a:bodyPr lIns="91440" tIns="91440" rIns="91440" bIns="91440" anchor="ctr">
            <a:spAutoFit/>
          </a:bodyPr>
          <a:lstStyle/>
          <a:p>
            <a:pPr algn="ctr" eaLnBrk="0" hangingPunct="0">
              <a:lnSpc>
                <a:spcPct val="90000"/>
              </a:lnSpc>
              <a:spcBef>
                <a:spcPts val="1200"/>
              </a:spcBef>
              <a:buClr>
                <a:schemeClr val="bg1"/>
              </a:buClr>
              <a:buFont typeface="Wingdings" pitchFamily="2" charset="2"/>
              <a:buNone/>
            </a:pPr>
            <a:r>
              <a:rPr lang="en-US" sz="2300" b="1" u="sng" dirty="0" err="1">
                <a:solidFill>
                  <a:schemeClr val="bg1"/>
                </a:solidFill>
                <a:latin typeface="Helvetica Neue"/>
              </a:rPr>
              <a:t>Superstorm</a:t>
            </a:r>
            <a:r>
              <a:rPr lang="en-US" sz="2300" b="1" u="sng" dirty="0">
                <a:solidFill>
                  <a:schemeClr val="bg1"/>
                </a:solidFill>
                <a:latin typeface="Helvetica Neue"/>
              </a:rPr>
              <a:t> Sandy: Oct. 29-30, 2012</a:t>
            </a:r>
          </a:p>
          <a:p>
            <a:pPr algn="ctr" eaLnBrk="0" hangingPunct="0">
              <a:lnSpc>
                <a:spcPct val="90000"/>
              </a:lnSpc>
              <a:spcBef>
                <a:spcPts val="1200"/>
              </a:spcBef>
              <a:buClr>
                <a:schemeClr val="bg1"/>
              </a:buClr>
              <a:buFont typeface="Wingdings" pitchFamily="2" charset="2"/>
              <a:buNone/>
            </a:pPr>
            <a:r>
              <a:rPr lang="en-US" sz="2300" b="1" dirty="0">
                <a:solidFill>
                  <a:schemeClr val="bg1"/>
                </a:solidFill>
                <a:latin typeface="Helvetica Neue"/>
              </a:rPr>
              <a:t>Insured Losses: $18.8 </a:t>
            </a:r>
            <a:r>
              <a:rPr lang="en-US" sz="2300" b="1" dirty="0" smtClean="0">
                <a:solidFill>
                  <a:schemeClr val="bg1"/>
                </a:solidFill>
                <a:latin typeface="Helvetica Neue"/>
              </a:rPr>
              <a:t>Billion</a:t>
            </a:r>
          </a:p>
          <a:p>
            <a:pPr algn="ctr" eaLnBrk="0" hangingPunct="0">
              <a:lnSpc>
                <a:spcPct val="90000"/>
              </a:lnSpc>
              <a:spcBef>
                <a:spcPts val="1200"/>
              </a:spcBef>
              <a:buClr>
                <a:schemeClr val="bg1"/>
              </a:buClr>
              <a:buFont typeface="Wingdings" pitchFamily="2" charset="2"/>
              <a:buNone/>
            </a:pPr>
            <a:r>
              <a:rPr lang="en-US" sz="2300" b="1" dirty="0" smtClean="0">
                <a:solidFill>
                  <a:schemeClr val="bg1"/>
                </a:solidFill>
                <a:latin typeface="Helvetica Neue"/>
              </a:rPr>
              <a:t>Customers </a:t>
            </a:r>
            <a:r>
              <a:rPr lang="en-US" sz="2300" b="1" dirty="0">
                <a:solidFill>
                  <a:schemeClr val="bg1"/>
                </a:solidFill>
                <a:latin typeface="Helvetica Neue"/>
              </a:rPr>
              <a:t>w/o Power: 8.1 Million</a:t>
            </a:r>
          </a:p>
        </p:txBody>
      </p:sp>
      <p:sp>
        <p:nvSpPr>
          <p:cNvPr id="21" name="TextBox 20"/>
          <p:cNvSpPr txBox="1"/>
          <p:nvPr/>
        </p:nvSpPr>
        <p:spPr>
          <a:xfrm>
            <a:off x="516753" y="7030776"/>
            <a:ext cx="3592650" cy="249299"/>
          </a:xfrm>
          <a:prstGeom prst="rect">
            <a:avLst/>
          </a:prstGeom>
          <a:noFill/>
        </p:spPr>
        <p:txBody>
          <a:bodyPr wrap="none" rtlCol="0" anchor="b" anchorCtr="0">
            <a:spAutoFit/>
          </a:bodyPr>
          <a:lstStyle/>
          <a:p>
            <a:pPr>
              <a:lnSpc>
                <a:spcPct val="85000"/>
              </a:lnSpc>
              <a:spcBef>
                <a:spcPct val="25000"/>
              </a:spcBef>
              <a:buClr>
                <a:schemeClr val="accent2"/>
              </a:buClr>
              <a:buFont typeface="Wingdings" pitchFamily="2" charset="2"/>
              <a:buNone/>
            </a:pPr>
            <a:r>
              <a:rPr lang="en-US" sz="1200" dirty="0" smtClean="0">
                <a:solidFill>
                  <a:srgbClr val="404040"/>
                </a:solidFill>
                <a:latin typeface="Helvetica Neue"/>
              </a:rPr>
              <a:t>Source: Insurance </a:t>
            </a:r>
            <a:r>
              <a:rPr lang="en-US" sz="1200" dirty="0">
                <a:solidFill>
                  <a:srgbClr val="404040"/>
                </a:solidFill>
                <a:latin typeface="Helvetica Neue"/>
              </a:rPr>
              <a:t>Information Institute research. </a:t>
            </a:r>
          </a:p>
        </p:txBody>
      </p:sp>
    </p:spTree>
    <p:extLst>
      <p:ext uri="{BB962C8B-B14F-4D97-AF65-F5344CB8AC3E}">
        <p14:creationId xmlns="" xmlns:p14="http://schemas.microsoft.com/office/powerpoint/2010/main" val="9317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019266"/>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grpId="0" nodeType="afterEffect">
                                  <p:stCondLst>
                                    <p:cond delay="1000"/>
                                  </p:stCondLst>
                                  <p:childTnLst>
                                    <p:set>
                                      <p:cBhvr>
                                        <p:cTn id="17" dur="1" fill="hold">
                                          <p:stCondLst>
                                            <p:cond delay="0"/>
                                          </p:stCondLst>
                                        </p:cTn>
                                        <p:tgtEl>
                                          <p:spTgt spid="18"/>
                                        </p:tgtEl>
                                        <p:attrNameLst>
                                          <p:attrName>style.visibility</p:attrName>
                                        </p:attrNameLst>
                                      </p:cBhvr>
                                      <p:to>
                                        <p:strVal val="visible"/>
                                      </p:to>
                                    </p:set>
                                    <p:animEffect transition="in" filter="wipe(righ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19268"/>
                                        </p:tgtEl>
                                        <p:attrNameLst>
                                          <p:attrName>style.visibility</p:attrName>
                                        </p:attrNameLst>
                                      </p:cBhvr>
                                      <p:to>
                                        <p:strVal val="visible"/>
                                      </p:to>
                                    </p:set>
                                  </p:childTnLst>
                                </p:cTn>
                              </p:par>
                            </p:childTnLst>
                          </p:cTn>
                        </p:par>
                        <p:par>
                          <p:cTn id="23" fill="hold">
                            <p:stCondLst>
                              <p:cond delay="0"/>
                            </p:stCondLst>
                            <p:childTnLst>
                              <p:par>
                                <p:cTn id="24" presetID="22" presetClass="entr" presetSubtype="2" fill="hold" grpId="0" nodeType="afterEffect">
                                  <p:stCondLst>
                                    <p:cond delay="1000"/>
                                  </p:stCondLst>
                                  <p:childTnLst>
                                    <p:set>
                                      <p:cBhvr>
                                        <p:cTn id="25" dur="1" fill="hold">
                                          <p:stCondLst>
                                            <p:cond delay="0"/>
                                          </p:stCondLst>
                                        </p:cTn>
                                        <p:tgtEl>
                                          <p:spTgt spid="19"/>
                                        </p:tgtEl>
                                        <p:attrNameLst>
                                          <p:attrName>style.visibility</p:attrName>
                                        </p:attrNameLst>
                                      </p:cBhvr>
                                      <p:to>
                                        <p:strVal val="visible"/>
                                      </p:to>
                                    </p:set>
                                    <p:animEffect transition="in" filter="wipe(righ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88774"/>
                                        </p:tgtEl>
                                        <p:attrNameLst>
                                          <p:attrName>style.visibility</p:attrName>
                                        </p:attrNameLst>
                                      </p:cBhvr>
                                      <p:to>
                                        <p:strVal val="visible"/>
                                      </p:to>
                                    </p:set>
                                  </p:childTnLst>
                                </p:cTn>
                              </p:par>
                            </p:childTnLst>
                          </p:cTn>
                        </p:par>
                        <p:par>
                          <p:cTn id="31" fill="hold">
                            <p:stCondLst>
                              <p:cond delay="0"/>
                            </p:stCondLst>
                            <p:childTnLst>
                              <p:par>
                                <p:cTn id="32" presetID="22" presetClass="entr" presetSubtype="4" fill="hold" grpId="0" nodeType="afterEffect">
                                  <p:stCondLst>
                                    <p:cond delay="100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WPwYx5B_files\slide0001_image001.emz"/>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we5Vo5pR_files\slide0001_image001.emz"/>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6a4ced4d-8df6-4cf6-88db-6d3639104882"/>
  <p:tag name="AUDIO_IMPORT" val="U:\Webinar\2011_07 - Nat Cat Review\Articulate\07.mp3"/>
  <p:tag name="ELAPSEDTIME" val="40.697"/>
  <p:tag name="AUDIO_ID" val="297"/>
  <p:tag name="ARTICULATE_SLIDE_NAV" val="7"/>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TpkEW0T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World Map"/>
  <p:tag name="ARTICULATE_SLIDE_GUID" val="8408931d-5b4d-4301-9808-a7e9e071fc6f"/>
  <p:tag name="ARTICULATE_SLIDE_NAV" val="40"/>
  <p:tag name="ARTICULATE_SLIDE_PAUSE" val="0"/>
  <p:tag name="ARTICULATE_NAV_LEVEL" val="2"/>
  <p:tag name="ARTICULATE_SLIDE_PRESENTER" val="Ernst Rauch"/>
  <p:tag name="ARTICULATE_SLIDE_PRESENTER_GUID" val="1A34B5C7F99A"/>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dhD1L4vd_files\slide0001_image001.jpg"/>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Office Theme">
  <a:themeElements>
    <a:clrScheme name="AEGIS PHC 2013">
      <a:dk1>
        <a:srgbClr val="0092D2"/>
      </a:dk1>
      <a:lt1>
        <a:srgbClr val="FFFFFF"/>
      </a:lt1>
      <a:dk2>
        <a:srgbClr val="EC7A24"/>
      </a:dk2>
      <a:lt2>
        <a:srgbClr val="016A99"/>
      </a:lt2>
      <a:accent1>
        <a:srgbClr val="D7471F"/>
      </a:accent1>
      <a:accent2>
        <a:srgbClr val="0092D2"/>
      </a:accent2>
      <a:accent3>
        <a:srgbClr val="F7AF1E"/>
      </a:accent3>
      <a:accent4>
        <a:srgbClr val="78B62C"/>
      </a:accent4>
      <a:accent5>
        <a:srgbClr val="BE237D"/>
      </a:accent5>
      <a:accent6>
        <a:srgbClr val="EFBD07"/>
      </a:accent6>
      <a:hlink>
        <a:srgbClr val="016A99"/>
      </a:hlink>
      <a:folHlink>
        <a:srgbClr val="EB60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1A6C7684A2F04A85BF47F96059AD38" ma:contentTypeVersion="7" ma:contentTypeDescription="Create a new document." ma:contentTypeScope="" ma:versionID="a9ab34b7d7f3cbf1c1cead454fd65278">
  <xsd:schema xmlns:xsd="http://www.w3.org/2001/XMLSchema" xmlns:xs="http://www.w3.org/2001/XMLSchema" xmlns:p="http://schemas.microsoft.com/office/2006/metadata/properties" xmlns:ns2="058526cb-985f-4542-abb3-137cb193e0a2" targetNamespace="http://schemas.microsoft.com/office/2006/metadata/properties" ma:root="true" ma:fieldsID="c7b178b4d5741745d06604757f791d78" ns2:_="">
    <xsd:import namespace="058526cb-985f-4542-abb3-137cb193e0a2"/>
    <xsd:element name="properties">
      <xsd:complexType>
        <xsd:sequence>
          <xsd:element name="documentManagement">
            <xsd:complexType>
              <xsd:all>
                <xsd:element ref="ns2:_dlc_DocId" minOccurs="0"/>
                <xsd:element ref="ns2:_dlc_DocIdUrl" minOccurs="0"/>
                <xsd:element ref="ns2:_dlc_DocIdPersistId" minOccurs="0"/>
                <xsd:element ref="ns2:mvAttach_x0020_Count" minOccurs="0"/>
                <xsd:element ref="ns2:mvCC" minOccurs="0"/>
                <xsd:element ref="ns2:mvFrom" minOccurs="0"/>
                <xsd:element ref="ns2:mvReceived_x0020_Time" minOccurs="0"/>
                <xsd:element ref="ns2:mvSentOn" minOccurs="0"/>
                <xsd:element ref="ns2:mvSubject" minOccurs="0"/>
                <xsd:element ref="ns2:mv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8526cb-985f-4542-abb3-137cb193e0a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mvAttach_x0020_Count" ma:index="11" nillable="true" ma:displayName="eMail Attach Count" ma:decimals="0" ma:internalName="mvAttach_x0020_Count" ma:percentage="FALSE">
      <xsd:simpleType>
        <xsd:restriction base="dms:Number"/>
      </xsd:simpleType>
    </xsd:element>
    <xsd:element name="mvCC" ma:index="12" nillable="true" ma:displayName="eMail CC" ma:internalName="mvCC">
      <xsd:simpleType>
        <xsd:restriction base="dms:Text">
          <xsd:maxLength value="255"/>
        </xsd:restriction>
      </xsd:simpleType>
    </xsd:element>
    <xsd:element name="mvFrom" ma:index="13" nillable="true" ma:displayName="eMail From" ma:internalName="mvFrom">
      <xsd:simpleType>
        <xsd:restriction base="dms:Text">
          <xsd:maxLength value="255"/>
        </xsd:restriction>
      </xsd:simpleType>
    </xsd:element>
    <xsd:element name="mvReceived_x0020_Time" ma:index="14" nillable="true" ma:displayName="eMail Received Time" ma:format="DateTime" ma:internalName="mvReceived_x0020_Time">
      <xsd:simpleType>
        <xsd:restriction base="dms:DateTime"/>
      </xsd:simpleType>
    </xsd:element>
    <xsd:element name="mvSentOn" ma:index="15" nillable="true" ma:displayName="eMail SentOn" ma:format="DateTime" ma:internalName="mvSentOn">
      <xsd:simpleType>
        <xsd:restriction base="dms:DateTime"/>
      </xsd:simpleType>
    </xsd:element>
    <xsd:element name="mvSubject" ma:index="16" nillable="true" ma:displayName="email Subject" ma:internalName="mvSubject">
      <xsd:simpleType>
        <xsd:restriction base="dms:Text">
          <xsd:maxLength value="255"/>
        </xsd:restriction>
      </xsd:simpleType>
    </xsd:element>
    <xsd:element name="mvTo" ma:index="17" nillable="true" ma:displayName="eMail To" ma:internalName="mvT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vFrom xmlns="058526cb-985f-4542-abb3-137cb193e0a2" xsi:nil="true"/>
    <mvSubject xmlns="058526cb-985f-4542-abb3-137cb193e0a2" xsi:nil="true"/>
    <mvCC xmlns="058526cb-985f-4542-abb3-137cb193e0a2" xsi:nil="true"/>
    <mvAttach_x0020_Count xmlns="058526cb-985f-4542-abb3-137cb193e0a2" xsi:nil="true"/>
    <mvTo xmlns="058526cb-985f-4542-abb3-137cb193e0a2" xsi:nil="true"/>
    <mvReceived_x0020_Time xmlns="058526cb-985f-4542-abb3-137cb193e0a2" xsi:nil="true"/>
    <mvSentOn xmlns="058526cb-985f-4542-abb3-137cb193e0a2" xsi:nil="true"/>
    <_dlc_DocId xmlns="058526cb-985f-4542-abb3-137cb193e0a2">P120-15-73</_dlc_DocId>
    <_dlc_DocIdUrl xmlns="058526cb-985f-4542-abb3-137cb193e0a2">
      <Url>http://sharepoint/div/mktg/Int/phc/_layouts/DocIdRedir.aspx?ID=P120-15-73</Url>
      <Description>P120-15-73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FAA91A3-80A1-4DB0-AF66-97C883BEA6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8526cb-985f-4542-abb3-137cb193e0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B3EBB0-CD42-4A1D-A9A5-03A174A82305}">
  <ds:schemaRefs>
    <ds:schemaRef ds:uri="http://schemas.microsoft.com/sharepoint/v3/contenttype/forms"/>
  </ds:schemaRefs>
</ds:datastoreItem>
</file>

<file path=customXml/itemProps3.xml><?xml version="1.0" encoding="utf-8"?>
<ds:datastoreItem xmlns:ds="http://schemas.openxmlformats.org/officeDocument/2006/customXml" ds:itemID="{E19F2643-45FA-4CE1-9FA3-E8E8A980B5C8}">
  <ds:schemaRefs>
    <ds:schemaRef ds:uri="http://schemas.openxmlformats.org/package/2006/metadata/core-properties"/>
    <ds:schemaRef ds:uri="http://www.w3.org/XML/1998/namespace"/>
    <ds:schemaRef ds:uri="http://purl.org/dc/elements/1.1/"/>
    <ds:schemaRef ds:uri="http://purl.org/dc/terms/"/>
    <ds:schemaRef ds:uri="http://schemas.microsoft.com/office/2006/documentManagement/types"/>
    <ds:schemaRef ds:uri="http://purl.org/dc/dcmitype/"/>
    <ds:schemaRef ds:uri="http://schemas.microsoft.com/office/infopath/2007/PartnerControls"/>
    <ds:schemaRef ds:uri="058526cb-985f-4542-abb3-137cb193e0a2"/>
    <ds:schemaRef ds:uri="http://schemas.microsoft.com/office/2006/metadata/properties"/>
  </ds:schemaRefs>
</ds:datastoreItem>
</file>

<file path=customXml/itemProps4.xml><?xml version="1.0" encoding="utf-8"?>
<ds:datastoreItem xmlns:ds="http://schemas.openxmlformats.org/officeDocument/2006/customXml" ds:itemID="{E53C075C-0A8D-4C0D-9CD4-3FF23D618FD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3180</TotalTime>
  <Words>5633</Words>
  <Application>Microsoft Office PowerPoint</Application>
  <PresentationFormat>Custom</PresentationFormat>
  <Paragraphs>766</Paragraphs>
  <Slides>81</Slides>
  <Notes>68</Notes>
  <HiddenSlides>15</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3" baseType="lpstr">
      <vt:lpstr>Office Theme</vt:lpstr>
      <vt:lpstr>Chart</vt:lpstr>
      <vt:lpstr>Under Pressure: P/C Insurance Markets in an Era of High Catastrophe Losses, Low Interest Rates and Tort Liability Concerns</vt:lpstr>
      <vt:lpstr>P/C Insurance Industry Financial Overview</vt:lpstr>
      <vt:lpstr>P/C Net Income after Taxes</vt:lpstr>
      <vt:lpstr>A 100 Combined Ratio Isn’t What It Once Was: Investment Impact on ROEs</vt:lpstr>
      <vt:lpstr>Profitability Peaks &amp; Troughs in the P/C Insurance Industry,  1975 – 2012*</vt:lpstr>
      <vt:lpstr>Near Record Catastrophe Losses Continue  to Pressure Rates</vt:lpstr>
      <vt:lpstr>U.S. Insured Catastrophe Losses</vt:lpstr>
      <vt:lpstr>Top 16 Most Costly Disasters in U.S. History</vt:lpstr>
      <vt:lpstr>The Past Two Years Have Not Been Kind to Insurers or Utilities</vt:lpstr>
      <vt:lpstr>Natural Disasters in the United States, 1980 – 2012</vt:lpstr>
      <vt:lpstr>Losses Due to Natural Disasters in the US, 1980–2012 (Overall and Insured Losses)</vt:lpstr>
      <vt:lpstr>Natural Disaster Losses in the United States: 2012</vt:lpstr>
      <vt:lpstr>Inflation Adjusted U.S. Catastrophe Losses by Cause of Loss, 1992–20111</vt:lpstr>
      <vt:lpstr>U.S. Thunderstorm Loss Trends, 1980 – 2012</vt:lpstr>
      <vt:lpstr>Top 16 Most Costly World Insurance Losses, 1970-2012*</vt:lpstr>
      <vt:lpstr>Slide 16</vt:lpstr>
      <vt:lpstr>Natural Disasters Worldwide, 1980 – 2013* </vt:lpstr>
      <vt:lpstr>Losses Due to Natural Disasters Worldwide, 1980–2013* (Overall &amp; Insured Losses)</vt:lpstr>
      <vt:lpstr>Outlook for 2013 Hurricane Season:  Above Average Activity Expected</vt:lpstr>
      <vt:lpstr>Top 12 Most Costly Hurricanes in U.S. History</vt:lpstr>
      <vt:lpstr>Hurricane Sandy: Claim Payments to Policyholders, by State</vt:lpstr>
      <vt:lpstr>Hurricane Sandy: Insured Loss by Claim Type*</vt:lpstr>
      <vt:lpstr>Outlook for 2013 Hurricane Season:  75% Worse Than Average</vt:lpstr>
      <vt:lpstr>Landfall Probabilities for 2013 Hurricane Season:  Above Average</vt:lpstr>
      <vt:lpstr>Selected Large Outages Associated  with Tropical Systems, by State</vt:lpstr>
      <vt:lpstr>Total Value of Insured Coastal Exposure in 2012</vt:lpstr>
      <vt:lpstr>Combined Ratio Points Associated with Catastrophe Losses: 1960 – 2012*</vt:lpstr>
      <vt:lpstr>Federal Disaster Declarations Patterns: 1953-2013</vt:lpstr>
      <vt:lpstr>Number of Federal Disaster Declarations, 1953-2013*</vt:lpstr>
      <vt:lpstr>Federal Disasters Declarations by State,  1953 – 2013: Highest 25 States*</vt:lpstr>
      <vt:lpstr>Federal Disasters Declarations by State,  1953 – 2013: Lowest 25 States*</vt:lpstr>
      <vt:lpstr>Severe Weather Report Update: 2013</vt:lpstr>
      <vt:lpstr>Severe Weather Reports, 2012</vt:lpstr>
      <vt:lpstr>Location of Tornado Reports: through July 3, 2013</vt:lpstr>
      <vt:lpstr>Location of Large Hail Reports: through July 3, 2013</vt:lpstr>
      <vt:lpstr>Location of High Wind Reports: through July 3, 2013</vt:lpstr>
      <vt:lpstr>Severe Weather Reports: through July 3, 2013</vt:lpstr>
      <vt:lpstr>U.S. Tornado Count, 2005-2013* </vt:lpstr>
      <vt:lpstr>Investments: The New Reality</vt:lpstr>
      <vt:lpstr>Slide 40</vt:lpstr>
      <vt:lpstr>P/C Insurer Net Realized  Capital Gains/Losses, 1990-2013:Q1</vt:lpstr>
      <vt:lpstr>Slide 42</vt:lpstr>
      <vt:lpstr>Slide 43</vt:lpstr>
      <vt:lpstr>U.S. 10-Year Treasury Note Yields: A Long Downward Trend, 1990–2013*</vt:lpstr>
      <vt:lpstr>U.S. Treasury Security Yields: A Long Downward Trend, 1990–2013*</vt:lpstr>
      <vt:lpstr>Treasury Yield Curves:   Pre-Crisis (July 2007) vs. June 2013 </vt:lpstr>
      <vt:lpstr>Average Maturity of Bonds Held by US  P/C Insurers,  2006–2011*</vt:lpstr>
      <vt:lpstr>Distribution of Bond Maturities, P/C Insurance Industry, 2003-2012</vt:lpstr>
      <vt:lpstr>Bonds Rated NAIC Quality Category 3-6 as a Percent of Total Bonds, 2003–2012</vt:lpstr>
      <vt:lpstr>Reduction in Combined Ratio Necessary to Offset 1% Decline in Investment Yield to Maintain Constant ROE, by Line*</vt:lpstr>
      <vt:lpstr>Slide 51</vt:lpstr>
      <vt:lpstr>Property/Casualty Insurance Industry  Investment Income: 2000–2013*1</vt:lpstr>
      <vt:lpstr>P/C Insurer Net Realized  Capital Gains/Losses, 1990-2013:Q1</vt:lpstr>
      <vt:lpstr>Slide 54</vt:lpstr>
      <vt:lpstr>U.S. 10-Year Treasury Note Yields: A Long Downward Trend, 1990–2013*</vt:lpstr>
      <vt:lpstr>Treasury Yield Curves:   Pre-Crisis (July 2007) vs. Jan. 2013 </vt:lpstr>
      <vt:lpstr>Distribution of Bond Maturities, P/C Insurance Industry, 2003-2012</vt:lpstr>
      <vt:lpstr>Reduction in Combined Ratio Necessary to Offset 1% Decline in Investment Yield to Maintain Constant ROE, by Line*</vt:lpstr>
      <vt:lpstr>Workers Compensation Operating Environment</vt:lpstr>
      <vt:lpstr>Slide 60</vt:lpstr>
      <vt:lpstr>Slide 61</vt:lpstr>
      <vt:lpstr>Slide 62</vt:lpstr>
      <vt:lpstr>Slide 63</vt:lpstr>
      <vt:lpstr>Cyber Risk</vt:lpstr>
      <vt:lpstr>Data Breaches 2005-2013,  By Number of Breaches and Records Exposed</vt:lpstr>
      <vt:lpstr>2012 Data Breaches By Category, By Number of Records Exposed</vt:lpstr>
      <vt:lpstr>External Cyber Crime Costs: Fiscal Year 2012</vt:lpstr>
      <vt:lpstr>Main Causes of Data Breach</vt:lpstr>
      <vt:lpstr>Average Organizational Cost of a Data Breach, 2008-2011*</vt:lpstr>
      <vt:lpstr>The Ever Shifting Legal Liability &amp; Tort Environment</vt:lpstr>
      <vt:lpstr>Over the Last Three Decades, Total Tort Costs as a % of GDP Appear Somewhat Cyclical, 1980-2013E</vt:lpstr>
      <vt:lpstr>Liability Costs as a Fraction of GDP, 2011</vt:lpstr>
      <vt:lpstr>Which Accident Years Generated Reserve Changes in 2012:  Old Claims Still a Problem</vt:lpstr>
      <vt:lpstr>Tort Costs: Rose for Seven Decades:  Old Claims Can Be Problematic</vt:lpstr>
      <vt:lpstr>Explosion in Tort Costs Lasted for Much of the 20th Century</vt:lpstr>
      <vt:lpstr>From the 1940s through the 1980s, Tort Costs  Grew Much Faster than GDP</vt:lpstr>
      <vt:lpstr>Change in Tort Costs by Decade, Even After Adjusting for Inflation, Still Showed Rapid Growth</vt:lpstr>
      <vt:lpstr>Energy Supply and Demand</vt:lpstr>
      <vt:lpstr>Global Electricity Generation by Fuel Source, 2010-2040</vt:lpstr>
      <vt:lpstr>Thank you for your time and your attention!</vt:lpstr>
      <vt:lpstr>Slide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0000_Thurs_GS_Hartwig_Under pressure.pptx</dc:title>
  <cp:lastModifiedBy>Shorna Lewis</cp:lastModifiedBy>
  <cp:revision>316</cp:revision>
  <cp:lastPrinted>2013-07-31T16:05:04Z</cp:lastPrinted>
  <dcterms:created xsi:type="dcterms:W3CDTF">2013-06-03T00:55:46Z</dcterms:created>
  <dcterms:modified xsi:type="dcterms:W3CDTF">2013-07-31T19:07:51Z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0x010100AF1A6C7684A2F04A85BF47F96059AD38</vt:lpwstr>
  </property>
  <property fmtid="{D5CDD505-2E9C-101B-9397-08002B2CF9AE}" pid="3" name="_dlc_DocIdItemGuid">
    <vt:lpwstr>2bf5d9d4-bdca-4f83-91e6-f4174a7d0759</vt:lpwstr>
  </property>
</Properties>
</file>