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54" r:id="rId2"/>
    <p:sldId id="366" r:id="rId3"/>
    <p:sldId id="367" r:id="rId4"/>
    <p:sldId id="370" r:id="rId5"/>
    <p:sldId id="368" r:id="rId6"/>
    <p:sldId id="420" r:id="rId7"/>
    <p:sldId id="416" r:id="rId8"/>
    <p:sldId id="417" r:id="rId9"/>
    <p:sldId id="427" r:id="rId10"/>
    <p:sldId id="421" r:id="rId11"/>
    <p:sldId id="332" r:id="rId12"/>
    <p:sldId id="392" r:id="rId13"/>
    <p:sldId id="359" r:id="rId14"/>
    <p:sldId id="360" r:id="rId15"/>
    <p:sldId id="422" r:id="rId16"/>
    <p:sldId id="384" r:id="rId17"/>
    <p:sldId id="423" r:id="rId18"/>
    <p:sldId id="426" r:id="rId19"/>
    <p:sldId id="355" r:id="rId20"/>
    <p:sldId id="364" r:id="rId21"/>
    <p:sldId id="398" r:id="rId22"/>
    <p:sldId id="31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b" initials="m" lastIdx="2" clrIdx="0"/>
  <p:cmAuthor id="1" name="andreab"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varScale="1">
        <p:scale>
          <a:sx n="95" d="100"/>
          <a:sy n="95" d="100"/>
        </p:scale>
        <p:origin x="-3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0F14CAA-F6CC-4948-B4C9-C27D64F85843}" type="datetimeFigureOut">
              <a:rPr lang="en-US" smtClean="0"/>
              <a:pPr/>
              <a:t>11/12/2013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88594AB-5DAB-434D-A97A-9FF4CC28F1E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8A1931-74C9-4B58-8BD6-28698999DBAB}" type="datetimeFigureOut">
              <a:rPr lang="en-US" smtClean="0"/>
              <a:pPr/>
              <a:t>11/12/2013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D0C7E50-1B73-4F23-9C6A-8EF46DE0D2A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a:noFill/>
        </p:spPr>
        <p:txBody>
          <a:bodyPr/>
          <a:lstStyle/>
          <a:p>
            <a:fld id="{9D0557F1-A606-4F7E-9199-F96793C98908}" type="slidenum">
              <a:rPr lang="en-US"/>
              <a:pPr/>
              <a:t>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a:xfrm>
            <a:off x="3153726" y="9046678"/>
            <a:ext cx="706129" cy="248133"/>
          </a:xfrm>
          <a:noFill/>
        </p:spPr>
        <p:txBody>
          <a:bodyPr/>
          <a:lstStyle/>
          <a:p>
            <a:pPr defTabSz="930098"/>
            <a:fld id="{AEA7B339-6DD4-4927-829F-3B6BA8195CD1}" type="slidenum">
              <a:rPr lang="en-US" smtClean="0"/>
              <a:pPr defTabSz="930098"/>
              <a:t>7</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a:xfrm>
            <a:off x="3153726" y="9046678"/>
            <a:ext cx="706129" cy="248133"/>
          </a:xfrm>
          <a:noFill/>
        </p:spPr>
        <p:txBody>
          <a:bodyPr/>
          <a:lstStyle/>
          <a:p>
            <a:pPr defTabSz="930098"/>
            <a:fld id="{5A2A7BB4-00DB-4919-A7C7-558F09B8FCA9}" type="slidenum">
              <a:rPr lang="en-US" smtClean="0"/>
              <a:pPr defTabSz="930098"/>
              <a:t>8</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a:noFill/>
        </p:spPr>
        <p:txBody>
          <a:bodyPr/>
          <a:lstStyle/>
          <a:p>
            <a:fld id="{17E88D79-0CC8-4381-91FD-54AB31888A2F}" type="slidenum">
              <a:rPr lang="en-US" smtClean="0"/>
              <a:pPr/>
              <a:t>16</a:t>
            </a:fld>
            <a:endParaRPr lang="en-US" smtClean="0"/>
          </a:p>
        </p:txBody>
      </p:sp>
      <p:sp>
        <p:nvSpPr>
          <p:cNvPr id="329731" name="Rectangle 4"/>
          <p:cNvSpPr>
            <a:spLocks noGrp="1" noRot="1" noChangeAspect="1" noChangeArrowheads="1" noTextEdit="1"/>
          </p:cNvSpPr>
          <p:nvPr>
            <p:ph type="sldImg"/>
          </p:nvPr>
        </p:nvSpPr>
        <p:spPr>
          <a:ln/>
        </p:spPr>
      </p:sp>
      <p:sp>
        <p:nvSpPr>
          <p:cNvPr id="329732"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a:noFill/>
        </p:spPr>
        <p:txBody>
          <a:bodyPr/>
          <a:lstStyle/>
          <a:p>
            <a:fld id="{17E88D79-0CC8-4381-91FD-54AB31888A2F}" type="slidenum">
              <a:rPr lang="en-US" smtClean="0"/>
              <a:pPr/>
              <a:t>17</a:t>
            </a:fld>
            <a:endParaRPr lang="en-US" smtClean="0"/>
          </a:p>
        </p:txBody>
      </p:sp>
      <p:sp>
        <p:nvSpPr>
          <p:cNvPr id="329731" name="Rectangle 4"/>
          <p:cNvSpPr>
            <a:spLocks noGrp="1" noRot="1" noChangeAspect="1" noChangeArrowheads="1" noTextEdit="1"/>
          </p:cNvSpPr>
          <p:nvPr>
            <p:ph type="sldImg"/>
          </p:nvPr>
        </p:nvSpPr>
        <p:spPr>
          <a:ln/>
        </p:spPr>
      </p:sp>
      <p:sp>
        <p:nvSpPr>
          <p:cNvPr id="329732"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sldNum" sz="quarter" idx="5"/>
          </p:nvPr>
        </p:nvSpPr>
        <p:spPr>
          <a:xfrm>
            <a:off x="3153727" y="9046826"/>
            <a:ext cx="706129" cy="247988"/>
          </a:xfrm>
        </p:spPr>
        <p:txBody>
          <a:bodyPr/>
          <a:lstStyle/>
          <a:p>
            <a:pPr>
              <a:defRPr/>
            </a:pPr>
            <a:fld id="{205DA8A8-5777-4FA2-8084-FB24BA0FA918}" type="slidenum">
              <a:rPr lang="en-US" smtClean="0">
                <a:solidFill>
                  <a:srgbClr val="000000"/>
                </a:solidFill>
              </a:rPr>
              <a:pPr>
                <a:defRPr/>
              </a:pPr>
              <a:t>19</a:t>
            </a:fld>
            <a:endParaRPr lang="en-US" smtClean="0">
              <a:solidFill>
                <a:srgbClr val="000000"/>
              </a:solidFill>
            </a:endParaRPr>
          </a:p>
        </p:txBody>
      </p:sp>
      <p:sp>
        <p:nvSpPr>
          <p:cNvPr id="208899" name="Rectangle 4"/>
          <p:cNvSpPr>
            <a:spLocks noGrp="1" noRot="1" noChangeAspect="1" noChangeArrowheads="1" noTextEdit="1"/>
          </p:cNvSpPr>
          <p:nvPr>
            <p:ph type="sldImg"/>
          </p:nvPr>
        </p:nvSpPr>
        <p:spPr>
          <a:ln/>
        </p:spPr>
      </p:sp>
      <p:sp>
        <p:nvSpPr>
          <p:cNvPr id="208900"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type="sldNum" sz="quarter" idx="5"/>
          </p:nvPr>
        </p:nvSpPr>
        <p:spPr>
          <a:xfrm>
            <a:off x="3153727" y="9046823"/>
            <a:ext cx="706129" cy="247989"/>
          </a:xfrm>
        </p:spPr>
        <p:txBody>
          <a:bodyPr/>
          <a:lstStyle/>
          <a:p>
            <a:pPr>
              <a:defRPr/>
            </a:pPr>
            <a:fld id="{CD8EFDAD-DD28-475D-8809-5E3173A79418}" type="slidenum">
              <a:rPr lang="en-US" smtClean="0"/>
              <a:pPr>
                <a:defRPr/>
              </a:pPr>
              <a:t>21</a:t>
            </a:fld>
            <a:endParaRPr lang="en-US"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Rectangle 3"/>
          <p:cNvSpPr txBox="1">
            <a:spLocks noGrp="1" noChangeArrowheads="1"/>
          </p:cNvSpPr>
          <p:nvPr/>
        </p:nvSpPr>
        <p:spPr bwMode="auto">
          <a:xfrm>
            <a:off x="3153058" y="9043799"/>
            <a:ext cx="707531" cy="251015"/>
          </a:xfrm>
          <a:prstGeom prst="rect">
            <a:avLst/>
          </a:prstGeom>
          <a:noFill/>
          <a:ln w="9525">
            <a:noFill/>
            <a:miter lim="800000"/>
            <a:headEnd/>
            <a:tailEnd/>
          </a:ln>
        </p:spPr>
        <p:txBody>
          <a:bodyPr lIns="46314" tIns="46931" rIns="46314" bIns="46931" anchor="b">
            <a:spAutoFit/>
          </a:bodyPr>
          <a:lstStyle/>
          <a:p>
            <a:pPr algn="ctr" defTabSz="938919"/>
            <a:fld id="{602D2A40-3206-4B05-BBDA-5CA3A9BBF91C}" type="slidenum">
              <a:rPr lang="en-US" sz="1000"/>
              <a:pPr algn="ctr" defTabSz="938919"/>
              <a:t>22</a:t>
            </a:fld>
            <a:endParaRPr lang="en-US" sz="1000" dirty="0"/>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dirty="0">
                <a:solidFill>
                  <a:srgbClr val="FFFFFF"/>
                </a:solidFill>
              </a:rPr>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dirty="0">
                <a:solidFill>
                  <a:srgbClr val="FFFFFF"/>
                </a:solidFill>
              </a:rPr>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99F0A858-E480-4065-8FB8-2C0CF71E1DCC}"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335CC37C-E0A0-4FFD-BDD5-770DD390F26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dirty="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6666DAA-F7F4-4F89-9EE8-2256FC517F4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dirty="0"/>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895C1BF-3A24-4476-A929-6D473A33948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F77B3645-63F3-4601-8EDB-62E8C97E1A7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873D072-BDBC-4F95-B176-7651DDABE76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FB96CF80-9CB0-41A6-AEE1-6604F1D51A5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5E056D0B-928F-499E-A876-05744E6B3BA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43581549-0EE9-4414-804C-D922FB08B54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10A0A16B-4B35-4A56-A072-F71C156E617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2BF80402-4DDF-4861-BDE4-429B92AD4FD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E5CA37F3-EFBD-468D-8F1D-AFE33882F94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1027" name="Picture 109" descr="Text Page"/>
          <p:cNvPicPr>
            <a:picLocks noChangeAspect="1" noChangeArrowheads="1"/>
          </p:cNvPicPr>
          <p:nvPr/>
        </p:nvPicPr>
        <p:blipFill>
          <a:blip r:embed="rId14" cstate="email"/>
          <a:srcRect/>
          <a:stretch>
            <a:fillRect/>
          </a:stretch>
        </p:blipFill>
        <p:spPr bwMode="auto">
          <a:xfrm>
            <a:off x="0" y="0"/>
            <a:ext cx="9144000" cy="1150938"/>
          </a:xfrm>
          <a:prstGeom prst="rect">
            <a:avLst/>
          </a:prstGeom>
          <a:noFill/>
          <a:ln w="9525">
            <a:noFill/>
            <a:miter lim="800000"/>
            <a:headEnd/>
            <a:tailEnd/>
          </a:ln>
        </p:spPr>
      </p:pic>
      <p:sp>
        <p:nvSpPr>
          <p:cNvPr id="1028"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1031" name="Picture 102"/>
          <p:cNvPicPr>
            <a:picLocks noChangeAspect="1" noChangeArrowheads="1"/>
          </p:cNvPicPr>
          <p:nvPr/>
        </p:nvPicPr>
        <p:blipFill>
          <a:blip r:embed="rId15" cstate="email"/>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fontAlgn="base">
              <a:spcAft>
                <a:spcPct val="0"/>
              </a:spcAft>
              <a:defRPr/>
            </a:pPr>
            <a:r>
              <a:rPr lang="en-US" dirty="0">
                <a:solidFill>
                  <a:srgbClr val="FFFFFF"/>
                </a:solidFill>
              </a:rPr>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fontAlgn="base">
              <a:spcAft>
                <a:spcPct val="0"/>
              </a:spcAft>
              <a:defRPr/>
            </a:pPr>
            <a:r>
              <a:rPr lang="en-US" dirty="0">
                <a:solidFill>
                  <a:srgbClr val="FFFFFF"/>
                </a:solidFill>
              </a:rPr>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fontAlgn="base">
              <a:spcAft>
                <a:spcPct val="0"/>
              </a:spcAft>
              <a:defRPr/>
            </a:pPr>
            <a:fld id="{C08A82BB-5E30-408D-96A5-2BBA508826AC}" type="slidenum">
              <a:rPr lang="en-US">
                <a:solidFill>
                  <a:srgbClr val="000000"/>
                </a:solidFill>
              </a:rPr>
              <a:pPr fontAlgn="base">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twitter.com/JeanneSalvator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2292680"/>
            <a:ext cx="9296400" cy="824841"/>
          </a:xfrm>
          <a:ln/>
        </p:spPr>
        <p:txBody>
          <a:bodyPr/>
          <a:lstStyle/>
          <a:p>
            <a:r>
              <a:rPr lang="en-US" sz="2800" dirty="0" smtClean="0"/>
              <a:t>American Institute for Architects </a:t>
            </a:r>
            <a:br>
              <a:rPr lang="en-US" sz="2800" dirty="0" smtClean="0"/>
            </a:br>
            <a:r>
              <a:rPr lang="en-US" sz="2800" dirty="0" smtClean="0"/>
              <a:t> New York Chapter</a:t>
            </a:r>
            <a:endParaRPr lang="en-US" sz="2800" dirty="0"/>
          </a:p>
        </p:txBody>
      </p:sp>
      <p:sp>
        <p:nvSpPr>
          <p:cNvPr id="3075" name="Rectangle 3"/>
          <p:cNvSpPr>
            <a:spLocks noGrp="1" noChangeArrowheads="1"/>
          </p:cNvSpPr>
          <p:nvPr>
            <p:ph type="subTitle" idx="1"/>
          </p:nvPr>
        </p:nvSpPr>
        <p:spPr>
          <a:xfrm>
            <a:off x="0" y="3124200"/>
            <a:ext cx="9144000" cy="2031325"/>
          </a:xfrm>
        </p:spPr>
        <p:txBody>
          <a:bodyPr/>
          <a:lstStyle/>
          <a:p>
            <a:r>
              <a:rPr lang="en-US" sz="2400" dirty="0" smtClean="0"/>
              <a:t>Design for Risk and Reconstruction: </a:t>
            </a:r>
          </a:p>
          <a:p>
            <a:r>
              <a:rPr lang="en-US" sz="2400" dirty="0" smtClean="0"/>
              <a:t>Who is Going to Pay for this?</a:t>
            </a:r>
          </a:p>
          <a:p>
            <a:r>
              <a:rPr lang="en-US" sz="2400" dirty="0" smtClean="0"/>
              <a:t> November 13, 2013</a:t>
            </a:r>
          </a:p>
          <a:p>
            <a:r>
              <a:rPr lang="en-US" sz="2400" dirty="0" smtClean="0"/>
              <a:t>Center for Architecture, Edgar </a:t>
            </a:r>
            <a:r>
              <a:rPr lang="en-US" sz="2400" dirty="0" err="1" smtClean="0"/>
              <a:t>Tafel</a:t>
            </a:r>
            <a:r>
              <a:rPr lang="en-US" sz="2400" dirty="0" smtClean="0"/>
              <a:t> Hall,</a:t>
            </a:r>
          </a:p>
          <a:p>
            <a:r>
              <a:rPr lang="en-US" sz="2400" dirty="0" smtClean="0"/>
              <a:t>New York, N.Y.</a:t>
            </a:r>
          </a:p>
        </p:txBody>
      </p:sp>
      <p:sp>
        <p:nvSpPr>
          <p:cNvPr id="3076" name="Rectangle 3"/>
          <p:cNvSpPr txBox="1">
            <a:spLocks noChangeArrowheads="1"/>
          </p:cNvSpPr>
          <p:nvPr/>
        </p:nvSpPr>
        <p:spPr bwMode="gray">
          <a:xfrm>
            <a:off x="0" y="5257800"/>
            <a:ext cx="9144000" cy="1217613"/>
          </a:xfrm>
          <a:prstGeom prst="rect">
            <a:avLst/>
          </a:prstGeom>
          <a:noFill/>
          <a:ln w="9525" algn="ctr">
            <a:noFill/>
            <a:miter lim="800000"/>
            <a:headEnd/>
            <a:tailEnd/>
          </a:ln>
        </p:spPr>
        <p:txBody>
          <a:bodyPr wrap="square"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sym typeface="Symbol" pitchFamily="18" charset="2"/>
              </a:rPr>
              <a:t>Jeanne M. Salvatore, SVP, Public Affairs, </a:t>
            </a:r>
          </a:p>
          <a:p>
            <a:pPr algn="ctr" eaLnBrk="0" hangingPunct="0">
              <a:lnSpc>
                <a:spcPct val="90000"/>
              </a:lnSpc>
              <a:spcBef>
                <a:spcPct val="25000"/>
              </a:spcBef>
              <a:buClr>
                <a:schemeClr val="accent1"/>
              </a:buClr>
              <a:buFont typeface="Wingdings" pitchFamily="2" charset="2"/>
              <a:buNone/>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2"/>
                </a:solidFill>
                <a:sym typeface="Symbol" pitchFamily="18" charset="2"/>
              </a:rPr>
              <a:t>Tel: 212.346.5520  Fax: (212) 732-1916  www.iii.org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3200400"/>
            <a:ext cx="7772400" cy="1752599"/>
          </a:xfrm>
        </p:spPr>
        <p:txBody>
          <a:bodyPr/>
          <a:lstStyle/>
          <a:p>
            <a:r>
              <a:rPr lang="en-US" dirty="0"/>
              <a:t>Sandy-Related Claims Paid</a:t>
            </a:r>
            <a:br>
              <a:rPr lang="en-US" dirty="0"/>
            </a:br>
            <a:r>
              <a:rPr lang="en-US" dirty="0"/>
              <a:t/>
            </a:r>
            <a:br>
              <a:rPr lang="en-US" dirty="0"/>
            </a:br>
            <a:endParaRPr lang="en-US" dirty="0"/>
          </a:p>
        </p:txBody>
      </p:sp>
      <p:sp>
        <p:nvSpPr>
          <p:cNvPr id="7" name="Date Placeholder 6"/>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8" name="Footer Placeholder 7"/>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9" name="Slide Number Placeholder 8"/>
          <p:cNvSpPr>
            <a:spLocks noGrp="1"/>
          </p:cNvSpPr>
          <p:nvPr>
            <p:ph type="sldNum" sz="quarter" idx="12"/>
          </p:nvPr>
        </p:nvSpPr>
        <p:spPr/>
        <p:txBody>
          <a:bodyPr/>
          <a:lstStyle/>
          <a:p>
            <a:pPr>
              <a:defRPr/>
            </a:pPr>
            <a:fld id="{5E056D0B-928F-499E-A876-05744E6B3BA6}" type="slidenum">
              <a:rPr lang="en-US" smtClean="0">
                <a:solidFill>
                  <a:srgbClr val="000000"/>
                </a:solidFill>
              </a:rPr>
              <a:pPr>
                <a:defRPr/>
              </a:pPr>
              <a:t>10</a:t>
            </a:fld>
            <a:endParaRPr lang="en-US"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Overview: Sandy Facts and Statistics</a:t>
            </a:r>
            <a:endParaRPr lang="en-US" dirty="0"/>
          </a:p>
        </p:txBody>
      </p:sp>
      <p:sp>
        <p:nvSpPr>
          <p:cNvPr id="3" name="Content Placeholder 2"/>
          <p:cNvSpPr>
            <a:spLocks noGrp="1"/>
          </p:cNvSpPr>
          <p:nvPr>
            <p:ph idx="1"/>
          </p:nvPr>
        </p:nvSpPr>
        <p:spPr>
          <a:xfrm>
            <a:off x="495300" y="914400"/>
            <a:ext cx="8153400" cy="5386389"/>
          </a:xfrm>
        </p:spPr>
        <p:txBody>
          <a:bodyPr/>
          <a:lstStyle/>
          <a:p>
            <a:pPr>
              <a:buNone/>
            </a:pPr>
            <a:endParaRPr lang="en-US" dirty="0" smtClean="0"/>
          </a:p>
          <a:p>
            <a:pPr>
              <a:spcBef>
                <a:spcPts val="1200"/>
              </a:spcBef>
            </a:pPr>
            <a:r>
              <a:rPr lang="en-US" dirty="0" smtClean="0"/>
              <a:t>Insurance claim payouts resulting from Hurricane Sandy, which struck the East Coast on October 29, 2012, are expected to total </a:t>
            </a:r>
            <a:r>
              <a:rPr lang="en-US" b="1" dirty="0" smtClean="0"/>
              <a:t>$18.8 billion arising from 1.5 million claims</a:t>
            </a:r>
            <a:r>
              <a:rPr lang="en-US" dirty="0" smtClean="0"/>
              <a:t>, according to ISO’s PCS unit. </a:t>
            </a:r>
          </a:p>
          <a:p>
            <a:pPr>
              <a:spcBef>
                <a:spcPts val="1200"/>
              </a:spcBef>
            </a:pPr>
            <a:r>
              <a:rPr lang="en-US" dirty="0" smtClean="0"/>
              <a:t>Total damage </a:t>
            </a:r>
            <a:r>
              <a:rPr lang="en-US" b="1" dirty="0" smtClean="0"/>
              <a:t>(insured and uninsured)</a:t>
            </a:r>
            <a:r>
              <a:rPr lang="en-US" dirty="0" smtClean="0"/>
              <a:t> from Sandy is estimated at </a:t>
            </a:r>
            <a:r>
              <a:rPr lang="en-US" b="1" dirty="0" smtClean="0"/>
              <a:t>$50 billion</a:t>
            </a:r>
            <a:r>
              <a:rPr lang="en-US" dirty="0" smtClean="0"/>
              <a:t>. </a:t>
            </a:r>
          </a:p>
          <a:p>
            <a:r>
              <a:rPr lang="en-US" dirty="0" smtClean="0"/>
              <a:t>The cost to private insurers might have been higher but much of the damage was due to the storm surge and subsequent flooding, which is not covered by standard homeowners or most commercial insurance policies. </a:t>
            </a:r>
          </a:p>
          <a:p>
            <a:pPr>
              <a:buNone/>
            </a:pP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ChangeArrowheads="1"/>
          </p:cNvSpPr>
          <p:nvPr>
            <p:ph type="title"/>
          </p:nvPr>
        </p:nvSpPr>
        <p:spPr>
          <a:xfrm>
            <a:off x="66676" y="109538"/>
            <a:ext cx="7853643" cy="860425"/>
          </a:xfrm>
        </p:spPr>
        <p:txBody>
          <a:bodyPr/>
          <a:lstStyle/>
          <a:p>
            <a:r>
              <a:rPr lang="en-US" dirty="0" smtClean="0"/>
              <a:t>Hurricane Sandy: Claim Payments to Policyholders, by  State</a:t>
            </a:r>
          </a:p>
        </p:txBody>
      </p:sp>
      <p:graphicFrame>
        <p:nvGraphicFramePr>
          <p:cNvPr id="95234" name="Object 2"/>
          <p:cNvGraphicFramePr>
            <a:graphicFrameLocks/>
          </p:cNvGraphicFramePr>
          <p:nvPr/>
        </p:nvGraphicFramePr>
        <p:xfrm>
          <a:off x="215153" y="1276910"/>
          <a:ext cx="8673353" cy="4330700"/>
        </p:xfrm>
        <a:graphic>
          <a:graphicData uri="http://schemas.openxmlformats.org/presentationml/2006/ole">
            <p:oleObj spid="_x0000_s35842" name="Chart" r:id="rId4" imgW="8442786" imgH="4335971" progId="MSGraph.Chart.8">
              <p:embed followColorScheme="full"/>
            </p:oleObj>
          </a:graphicData>
        </a:graphic>
      </p:graphicFrame>
      <p:sp>
        <p:nvSpPr>
          <p:cNvPr id="6" name="Rectangle 5"/>
          <p:cNvSpPr>
            <a:spLocks noChangeArrowheads="1"/>
          </p:cNvSpPr>
          <p:nvPr/>
        </p:nvSpPr>
        <p:spPr bwMode="blackWhite">
          <a:xfrm>
            <a:off x="454398" y="5486400"/>
            <a:ext cx="8232401" cy="794591"/>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rgbClr val="FFFFFF"/>
                </a:solidFill>
              </a:rPr>
              <a:t>Insurers Will Pay at Least $18.75 Billion to 1.52 Million Policyholders Across 15 States and DC in the Wake of Hurricane Sandy</a:t>
            </a:r>
            <a:endParaRPr lang="en-US" b="1" dirty="0">
              <a:solidFill>
                <a:srgbClr val="FFFFFF"/>
              </a:solidFill>
            </a:endParaRPr>
          </a:p>
        </p:txBody>
      </p:sp>
      <p:sp>
        <p:nvSpPr>
          <p:cNvPr id="95239" name="Rectangle 110"/>
          <p:cNvSpPr>
            <a:spLocks noGrp="1" noChangeArrowheads="1"/>
          </p:cNvSpPr>
          <p:nvPr>
            <p:ph type="sldNum" sz="quarter" idx="12"/>
          </p:nvPr>
        </p:nvSpPr>
        <p:spPr>
          <a:noFill/>
        </p:spPr>
        <p:txBody>
          <a:bodyPr/>
          <a:lstStyle/>
          <a:p>
            <a:fld id="{108AF790-FF04-42DB-8600-2355AD6BD9B9}" type="slidenum">
              <a:rPr lang="en-US" smtClean="0"/>
              <a:pPr/>
              <a:t>12</a:t>
            </a:fld>
            <a:endParaRPr lang="en-US" smtClean="0"/>
          </a:p>
        </p:txBody>
      </p:sp>
      <p:sp>
        <p:nvSpPr>
          <p:cNvPr id="10" name="AutoShape 8"/>
          <p:cNvSpPr>
            <a:spLocks noChangeArrowheads="1"/>
          </p:cNvSpPr>
          <p:nvPr/>
        </p:nvSpPr>
        <p:spPr bwMode="blackWhite">
          <a:xfrm>
            <a:off x="3275554" y="1760265"/>
            <a:ext cx="2358329" cy="1398493"/>
          </a:xfrm>
          <a:prstGeom prst="wedgeRectCallout">
            <a:avLst>
              <a:gd name="adj1" fmla="val -125448"/>
              <a:gd name="adj2" fmla="val -340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600" b="1" dirty="0" smtClean="0">
                <a:solidFill>
                  <a:srgbClr val="FFFFFF"/>
                </a:solidFill>
                <a:latin typeface="Arial" pitchFamily="34" charset="0"/>
                <a:cs typeface="Arial" pitchFamily="34" charset="0"/>
              </a:rPr>
              <a:t>At $9.6B and $6.6B, respectively, NY and NJ suffered, by far, the largest losses from Hurricane Sandy</a:t>
            </a:r>
            <a:endParaRPr lang="en-US" sz="1600" b="1" dirty="0">
              <a:solidFill>
                <a:srgbClr val="FFFFFF"/>
              </a:solidFill>
              <a:latin typeface="Arial" pitchFamily="34" charset="0"/>
              <a:cs typeface="Arial" pitchFamily="34" charset="0"/>
            </a:endParaRPr>
          </a:p>
        </p:txBody>
      </p:sp>
      <p:sp>
        <p:nvSpPr>
          <p:cNvPr id="11" name="Rectangle 4"/>
          <p:cNvSpPr>
            <a:spLocks noChangeArrowheads="1"/>
          </p:cNvSpPr>
          <p:nvPr/>
        </p:nvSpPr>
        <p:spPr bwMode="black">
          <a:xfrm>
            <a:off x="255493" y="1196600"/>
            <a:ext cx="8221663" cy="276999"/>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000" b="1" dirty="0" smtClean="0">
                <a:solidFill>
                  <a:srgbClr val="225A7A"/>
                </a:solidFill>
              </a:rPr>
              <a:t>TOTAL = $18.75 BILLION</a:t>
            </a:r>
            <a:endParaRPr lang="en-US" sz="2000" b="1" dirty="0">
              <a:solidFill>
                <a:srgbClr val="225A7A"/>
              </a:solidFill>
            </a:endParaRPr>
          </a:p>
        </p:txBody>
      </p:sp>
      <p:sp>
        <p:nvSpPr>
          <p:cNvPr id="14" name="Rectangle 6"/>
          <p:cNvSpPr>
            <a:spLocks noChangeArrowheads="1"/>
          </p:cNvSpPr>
          <p:nvPr/>
        </p:nvSpPr>
        <p:spPr bwMode="black">
          <a:xfrm>
            <a:off x="347663" y="1074084"/>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 Thousands)</a:t>
            </a:r>
            <a:endParaRPr lang="en-US" sz="1600" b="1" dirty="0">
              <a:solidFill>
                <a:srgbClr val="225A7A"/>
              </a:solidFill>
            </a:endParaRPr>
          </a:p>
        </p:txBody>
      </p:sp>
      <p:sp>
        <p:nvSpPr>
          <p:cNvPr id="12" name="Rectangle 4"/>
          <p:cNvSpPr>
            <a:spLocks noChangeArrowheads="1"/>
          </p:cNvSpPr>
          <p:nvPr/>
        </p:nvSpPr>
        <p:spPr bwMode="auto">
          <a:xfrm>
            <a:off x="-127000" y="6301088"/>
            <a:ext cx="9191625" cy="6124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Sources: Catastrophe loss data is for Catastrophe Serial No. 90 (Oct. 28 – 31, 2012) from PCS as of Jan. 18, 2013; Insurance Information Institute . </a:t>
            </a:r>
            <a:endParaRPr lang="en-US" sz="11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2" presetClass="entr" presetSubtype="4" fill="hold" grpId="0" nodeType="afterEffect">
                                  <p:stCondLst>
                                    <p:cond delay="70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ph type="chart" idx="1"/>
          </p:nvPr>
        </p:nvGraphicFramePr>
        <p:xfrm>
          <a:off x="-297998" y="1346455"/>
          <a:ext cx="8736013" cy="4972050"/>
        </p:xfrm>
        <a:graphic>
          <a:graphicData uri="http://schemas.openxmlformats.org/presentationml/2006/ole">
            <p:oleObj spid="_x0000_s24578" name="Chart" r:id="rId3" imgW="8620176" imgH="4905439" progId="MSGraph.Chart.8">
              <p:embed followColorScheme="full"/>
            </p:oleObj>
          </a:graphicData>
        </a:graphic>
      </p:graphicFrame>
      <p:sp>
        <p:nvSpPr>
          <p:cNvPr id="29699" name="Text Box 6"/>
          <p:cNvSpPr txBox="1">
            <a:spLocks noChangeArrowheads="1"/>
          </p:cNvSpPr>
          <p:nvPr/>
        </p:nvSpPr>
        <p:spPr bwMode="blackWhite">
          <a:xfrm>
            <a:off x="6430295" y="1152831"/>
            <a:ext cx="2585833" cy="3266769"/>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b="1" dirty="0" smtClean="0">
                <a:solidFill>
                  <a:srgbClr val="FFFFFF"/>
                </a:solidFill>
              </a:rPr>
              <a:t>Hurricane Sandy resulted in an estimated 1.52 million privately insured claims resulting in an estimated $18.75 insured losses.   Hurricane Katrina produced 1.74 million claims and $48.7B in losses (in 2012 $)</a:t>
            </a:r>
            <a:endParaRPr lang="en-US" b="1" dirty="0">
              <a:solidFill>
                <a:srgbClr val="FFFFFF"/>
              </a:solidFill>
            </a:endParaRPr>
          </a:p>
        </p:txBody>
      </p:sp>
      <p:sp>
        <p:nvSpPr>
          <p:cNvPr id="7" name="Title 8"/>
          <p:cNvSpPr txBox="1">
            <a:spLocks/>
          </p:cNvSpPr>
          <p:nvPr/>
        </p:nvSpPr>
        <p:spPr bwMode="black">
          <a:xfrm>
            <a:off x="39688" y="120650"/>
            <a:ext cx="7799387" cy="719138"/>
          </a:xfrm>
          <a:prstGeom prst="rect">
            <a:avLst/>
          </a:prstGeom>
          <a:noFill/>
          <a:ln w="9525">
            <a:noFill/>
            <a:miter lim="800000"/>
            <a:headEnd/>
            <a:tailEnd/>
          </a:ln>
        </p:spPr>
        <p:txBody>
          <a:bodyPr lIns="45720" rIns="45720" anchor="ctr"/>
          <a:lstStyle/>
          <a:p>
            <a:pPr algn="l" defTabSz="114300" eaLnBrk="0" hangingPunct="0">
              <a:lnSpc>
                <a:spcPct val="90000"/>
              </a:lnSpc>
              <a:defRPr/>
            </a:pPr>
            <a:r>
              <a:rPr lang="en-US" sz="3000" b="1" dirty="0" smtClean="0">
                <a:solidFill>
                  <a:srgbClr val="28688C"/>
                </a:solidFill>
                <a:latin typeface="Arial"/>
                <a:ea typeface="Arial Unicode MS"/>
                <a:cs typeface="Arial"/>
              </a:rPr>
              <a:t>Hurricane Sandy: Number of Claims </a:t>
            </a:r>
          </a:p>
          <a:p>
            <a:pPr algn="l" defTabSz="114300" eaLnBrk="0" hangingPunct="0">
              <a:lnSpc>
                <a:spcPct val="90000"/>
              </a:lnSpc>
              <a:defRPr/>
            </a:pPr>
            <a:r>
              <a:rPr lang="en-US" sz="3000" b="1" dirty="0" smtClean="0">
                <a:solidFill>
                  <a:srgbClr val="28688C"/>
                </a:solidFill>
                <a:latin typeface="Arial"/>
                <a:ea typeface="Arial Unicode MS"/>
                <a:cs typeface="Arial"/>
              </a:rPr>
              <a:t>by Type*</a:t>
            </a:r>
            <a:endParaRPr lang="en-US" sz="3000" b="1" kern="0" dirty="0">
              <a:solidFill>
                <a:srgbClr val="28688C"/>
              </a:solidFill>
              <a:ea typeface="+mj-ea"/>
              <a:cs typeface="+mj-cs"/>
            </a:endParaRPr>
          </a:p>
        </p:txBody>
      </p:sp>
      <p:sp>
        <p:nvSpPr>
          <p:cNvPr id="8" name="Rectangle 3"/>
          <p:cNvSpPr>
            <a:spLocks noChangeArrowheads="1"/>
          </p:cNvSpPr>
          <p:nvPr/>
        </p:nvSpPr>
        <p:spPr bwMode="auto">
          <a:xfrm>
            <a:off x="0" y="6266808"/>
            <a:ext cx="8242300" cy="553998"/>
          </a:xfrm>
          <a:prstGeom prst="rect">
            <a:avLst/>
          </a:prstGeom>
          <a:noFill/>
          <a:ln w="9525" algn="ctr">
            <a:noFill/>
            <a:miter lim="800000"/>
            <a:headEnd/>
            <a:tailEnd/>
          </a:ln>
        </p:spPr>
        <p:txBody>
          <a:bodyPr anchor="ctr">
            <a:spAutoFit/>
          </a:bodyPr>
          <a:lstStyle/>
          <a:p>
            <a:pPr algn="l">
              <a:defRPr/>
            </a:pPr>
            <a:r>
              <a:rPr lang="en-US" sz="1000" dirty="0" smtClean="0">
                <a:solidFill>
                  <a:schemeClr val="accent4">
                    <a:lumMod val="75000"/>
                  </a:schemeClr>
                </a:solidFill>
                <a:cs typeface="+mn-cs"/>
              </a:rPr>
              <a:t>*PCS claim count estimate s as of 1/18/13.  Loss estimate </a:t>
            </a:r>
            <a:r>
              <a:rPr lang="en-US" sz="1000" dirty="0" smtClean="0">
                <a:solidFill>
                  <a:schemeClr val="accent4">
                    <a:lumMod val="75000"/>
                  </a:schemeClr>
                </a:solidFill>
              </a:rPr>
              <a:t>represents PCS total ($18.75B) and upper end of range estimates by risk modelers RMS, </a:t>
            </a:r>
            <a:r>
              <a:rPr lang="en-US" sz="1000" dirty="0" err="1" smtClean="0">
                <a:solidFill>
                  <a:schemeClr val="accent4">
                    <a:lumMod val="75000"/>
                  </a:schemeClr>
                </a:solidFill>
              </a:rPr>
              <a:t>Eqecat</a:t>
            </a:r>
            <a:r>
              <a:rPr lang="en-US" sz="1000" dirty="0" smtClean="0">
                <a:solidFill>
                  <a:schemeClr val="accent4">
                    <a:lumMod val="75000"/>
                  </a:schemeClr>
                </a:solidFill>
              </a:rPr>
              <a:t> and AIR. All figures e</a:t>
            </a:r>
            <a:r>
              <a:rPr lang="en-US" sz="1000" dirty="0" smtClean="0">
                <a:solidFill>
                  <a:schemeClr val="accent4">
                    <a:lumMod val="75000"/>
                  </a:schemeClr>
                </a:solidFill>
                <a:cs typeface="+mn-cs"/>
              </a:rPr>
              <a:t>xclude losses paid by the NFIP.</a:t>
            </a:r>
          </a:p>
          <a:p>
            <a:pPr algn="l">
              <a:defRPr/>
            </a:pPr>
            <a:r>
              <a:rPr lang="en-US" sz="1000" dirty="0" smtClean="0">
                <a:solidFill>
                  <a:schemeClr val="accent4">
                    <a:lumMod val="75000"/>
                  </a:schemeClr>
                </a:solidFill>
                <a:cs typeface="+mn-cs"/>
              </a:rPr>
              <a:t>Source</a:t>
            </a:r>
            <a:r>
              <a:rPr lang="en-US" sz="1000" dirty="0">
                <a:solidFill>
                  <a:schemeClr val="accent4">
                    <a:lumMod val="75000"/>
                  </a:schemeClr>
                </a:solidFill>
                <a:cs typeface="+mn-cs"/>
              </a:rPr>
              <a:t>: </a:t>
            </a:r>
            <a:r>
              <a:rPr lang="en-US" sz="1000" dirty="0" smtClean="0">
                <a:solidFill>
                  <a:schemeClr val="accent4">
                    <a:lumMod val="75000"/>
                  </a:schemeClr>
                </a:solidFill>
                <a:cs typeface="+mn-cs"/>
              </a:rPr>
              <a:t>PCS; AIR, </a:t>
            </a:r>
            <a:r>
              <a:rPr lang="en-US" sz="1000" dirty="0" err="1" smtClean="0">
                <a:solidFill>
                  <a:schemeClr val="accent4">
                    <a:lumMod val="75000"/>
                  </a:schemeClr>
                </a:solidFill>
                <a:cs typeface="+mn-cs"/>
              </a:rPr>
              <a:t>Eqecat</a:t>
            </a:r>
            <a:r>
              <a:rPr lang="en-US" sz="1000" dirty="0" smtClean="0">
                <a:solidFill>
                  <a:schemeClr val="accent4">
                    <a:lumMod val="75000"/>
                  </a:schemeClr>
                </a:solidFill>
                <a:cs typeface="+mn-cs"/>
              </a:rPr>
              <a:t>, AIR Worldwide; Insurance Information Institute.</a:t>
            </a:r>
            <a:endParaRPr lang="en-US" sz="1000" i="1" dirty="0">
              <a:solidFill>
                <a:schemeClr val="accent4">
                  <a:lumMod val="75000"/>
                </a:schemeClr>
              </a:solidFill>
              <a:cs typeface="+mn-cs"/>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213DCD5A-272D-460F-810D-8B44844B5B0F}" type="slidenum">
              <a:rPr lang="en-US" smtClean="0"/>
              <a:pPr>
                <a:defRPr/>
              </a:pPr>
              <a:t>13</a:t>
            </a:fld>
            <a:endParaRPr lang="en-US"/>
          </a:p>
        </p:txBody>
      </p:sp>
      <p:sp>
        <p:nvSpPr>
          <p:cNvPr id="10" name="AutoShape 7"/>
          <p:cNvSpPr>
            <a:spLocks noChangeArrowheads="1"/>
          </p:cNvSpPr>
          <p:nvPr/>
        </p:nvSpPr>
        <p:spPr bwMode="blackWhite">
          <a:xfrm>
            <a:off x="304800" y="4876800"/>
            <a:ext cx="3229896" cy="1143000"/>
          </a:xfrm>
          <a:prstGeom prst="wedgeRectCallout">
            <a:avLst>
              <a:gd name="adj1" fmla="val 74222"/>
              <a:gd name="adj2" fmla="val -6364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Sandy is a high HO frequency, (relatively low)  severity event (avg. severity &lt;50% Katrina)</a:t>
            </a:r>
            <a:endParaRPr lang="en-US" sz="1600" b="1" dirty="0">
              <a:solidFill>
                <a:srgbClr val="FFFFFF"/>
              </a:solidFill>
              <a:latin typeface="Arial" charset="0"/>
              <a:cs typeface="Arial" charset="0"/>
            </a:endParaRPr>
          </a:p>
        </p:txBody>
      </p:sp>
      <p:sp>
        <p:nvSpPr>
          <p:cNvPr id="11" name="Rectangle 6"/>
          <p:cNvSpPr>
            <a:spLocks noChangeArrowheads="1"/>
          </p:cNvSpPr>
          <p:nvPr/>
        </p:nvSpPr>
        <p:spPr bwMode="black">
          <a:xfrm>
            <a:off x="1814046" y="1209983"/>
            <a:ext cx="4291780" cy="3323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smtClean="0">
                <a:solidFill>
                  <a:srgbClr val="225A7A"/>
                </a:solidFill>
              </a:rPr>
              <a:t>Total Claims = 1.52 Million*</a:t>
            </a:r>
            <a:endParaRPr lang="en-US" sz="2400" b="1" u="sng" dirty="0">
              <a:solidFill>
                <a:srgbClr val="225A7A"/>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ph type="chart" idx="1"/>
          </p:nvPr>
        </p:nvGraphicFramePr>
        <p:xfrm>
          <a:off x="-430733" y="1287463"/>
          <a:ext cx="8736013" cy="4972050"/>
        </p:xfrm>
        <a:graphic>
          <a:graphicData uri="http://schemas.openxmlformats.org/presentationml/2006/ole">
            <p:oleObj spid="_x0000_s25602" name="Chart" r:id="rId3" imgW="8620176" imgH="4905439" progId="MSGraph.Chart.8">
              <p:embed followColorScheme="full"/>
            </p:oleObj>
          </a:graphicData>
        </a:graphic>
      </p:graphicFrame>
      <p:sp>
        <p:nvSpPr>
          <p:cNvPr id="29699" name="Text Box 6"/>
          <p:cNvSpPr txBox="1">
            <a:spLocks noChangeArrowheads="1"/>
          </p:cNvSpPr>
          <p:nvPr/>
        </p:nvSpPr>
        <p:spPr bwMode="blackWhite">
          <a:xfrm>
            <a:off x="6366437" y="914400"/>
            <a:ext cx="2585833" cy="3352800"/>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b="1" dirty="0" smtClean="0">
                <a:solidFill>
                  <a:srgbClr val="FFFFFF"/>
                </a:solidFill>
              </a:rPr>
              <a:t>Although Commercial Lines accounted for only 13% of total claims, they account for 48% of all claim dollars paid. In most hurricanes, Commercial Lines accounts for about 1/3 of insured losses.</a:t>
            </a:r>
            <a:endParaRPr lang="en-US" b="1" dirty="0">
              <a:solidFill>
                <a:srgbClr val="FFFFFF"/>
              </a:solidFill>
            </a:endParaRPr>
          </a:p>
        </p:txBody>
      </p:sp>
      <p:sp>
        <p:nvSpPr>
          <p:cNvPr id="7" name="Title 8"/>
          <p:cNvSpPr txBox="1">
            <a:spLocks/>
          </p:cNvSpPr>
          <p:nvPr/>
        </p:nvSpPr>
        <p:spPr bwMode="black">
          <a:xfrm>
            <a:off x="39688" y="120650"/>
            <a:ext cx="7799387" cy="719138"/>
          </a:xfrm>
          <a:prstGeom prst="rect">
            <a:avLst/>
          </a:prstGeom>
          <a:noFill/>
          <a:ln w="9525">
            <a:noFill/>
            <a:miter lim="800000"/>
            <a:headEnd/>
            <a:tailEnd/>
          </a:ln>
        </p:spPr>
        <p:txBody>
          <a:bodyPr lIns="45720" rIns="45720" anchor="ctr"/>
          <a:lstStyle/>
          <a:p>
            <a:pPr algn="l" defTabSz="114300" eaLnBrk="0" hangingPunct="0">
              <a:lnSpc>
                <a:spcPct val="90000"/>
              </a:lnSpc>
              <a:defRPr/>
            </a:pPr>
            <a:r>
              <a:rPr lang="en-US" sz="3000" b="1" dirty="0" smtClean="0">
                <a:solidFill>
                  <a:srgbClr val="28688C"/>
                </a:solidFill>
                <a:latin typeface="Arial"/>
                <a:ea typeface="Arial Unicode MS"/>
                <a:cs typeface="Arial"/>
              </a:rPr>
              <a:t>Hurricane Sandy: Insured Loss by</a:t>
            </a:r>
          </a:p>
          <a:p>
            <a:pPr algn="l" defTabSz="114300" eaLnBrk="0" hangingPunct="0">
              <a:lnSpc>
                <a:spcPct val="90000"/>
              </a:lnSpc>
              <a:defRPr/>
            </a:pPr>
            <a:r>
              <a:rPr lang="en-US" sz="3000" b="1" dirty="0" smtClean="0">
                <a:solidFill>
                  <a:srgbClr val="28688C"/>
                </a:solidFill>
                <a:latin typeface="Arial"/>
                <a:ea typeface="Arial Unicode MS"/>
                <a:cs typeface="Arial"/>
              </a:rPr>
              <a:t>Claim Type*  ($ Millions)</a:t>
            </a:r>
            <a:endParaRPr lang="en-US" sz="3000" b="1" kern="0" dirty="0">
              <a:solidFill>
                <a:srgbClr val="28688C"/>
              </a:solidFill>
              <a:ea typeface="+mj-ea"/>
              <a:cs typeface="+mj-cs"/>
            </a:endParaRPr>
          </a:p>
        </p:txBody>
      </p:sp>
      <p:sp>
        <p:nvSpPr>
          <p:cNvPr id="8" name="Rectangle 3"/>
          <p:cNvSpPr>
            <a:spLocks noChangeArrowheads="1"/>
          </p:cNvSpPr>
          <p:nvPr/>
        </p:nvSpPr>
        <p:spPr bwMode="auto">
          <a:xfrm>
            <a:off x="0" y="6387991"/>
            <a:ext cx="8242300" cy="400110"/>
          </a:xfrm>
          <a:prstGeom prst="rect">
            <a:avLst/>
          </a:prstGeom>
          <a:noFill/>
          <a:ln w="9525" algn="ctr">
            <a:noFill/>
            <a:miter lim="800000"/>
            <a:headEnd/>
            <a:tailEnd/>
          </a:ln>
        </p:spPr>
        <p:txBody>
          <a:bodyPr anchor="ctr">
            <a:spAutoFit/>
          </a:bodyPr>
          <a:lstStyle/>
          <a:p>
            <a:pPr algn="l">
              <a:defRPr/>
            </a:pPr>
            <a:r>
              <a:rPr lang="en-US" sz="1000" dirty="0" smtClean="0">
                <a:solidFill>
                  <a:schemeClr val="accent4">
                    <a:lumMod val="75000"/>
                  </a:schemeClr>
                </a:solidFill>
                <a:cs typeface="+mn-cs"/>
              </a:rPr>
              <a:t>*PCS insured loss estimates as of 1/18/13.</a:t>
            </a:r>
            <a:r>
              <a:rPr lang="en-US" sz="1000" dirty="0" smtClean="0">
                <a:solidFill>
                  <a:schemeClr val="accent4">
                    <a:lumMod val="75000"/>
                  </a:schemeClr>
                </a:solidFill>
              </a:rPr>
              <a:t> Catastrophe modeler estimates range up to $25 billion.  All figures e</a:t>
            </a:r>
            <a:r>
              <a:rPr lang="en-US" sz="1000" dirty="0" smtClean="0">
                <a:solidFill>
                  <a:schemeClr val="accent4">
                    <a:lumMod val="75000"/>
                  </a:schemeClr>
                </a:solidFill>
                <a:cs typeface="+mn-cs"/>
              </a:rPr>
              <a:t>xclude losses paid by the NFIP.</a:t>
            </a:r>
          </a:p>
          <a:p>
            <a:pPr algn="l">
              <a:defRPr/>
            </a:pPr>
            <a:r>
              <a:rPr lang="en-US" sz="1000" dirty="0" smtClean="0">
                <a:solidFill>
                  <a:schemeClr val="accent4">
                    <a:lumMod val="75000"/>
                  </a:schemeClr>
                </a:solidFill>
                <a:cs typeface="+mn-cs"/>
              </a:rPr>
              <a:t>Source</a:t>
            </a:r>
            <a:r>
              <a:rPr lang="en-US" sz="1000" dirty="0">
                <a:solidFill>
                  <a:schemeClr val="accent4">
                    <a:lumMod val="75000"/>
                  </a:schemeClr>
                </a:solidFill>
                <a:cs typeface="+mn-cs"/>
              </a:rPr>
              <a:t>: </a:t>
            </a:r>
            <a:r>
              <a:rPr lang="en-US" sz="1000" dirty="0" smtClean="0">
                <a:solidFill>
                  <a:schemeClr val="accent4">
                    <a:lumMod val="75000"/>
                  </a:schemeClr>
                </a:solidFill>
                <a:cs typeface="+mn-cs"/>
              </a:rPr>
              <a:t>PCS;  Insurance Information Institute.</a:t>
            </a:r>
            <a:endParaRPr lang="en-US" sz="1000" i="1" dirty="0">
              <a:solidFill>
                <a:schemeClr val="accent4">
                  <a:lumMod val="75000"/>
                </a:schemeClr>
              </a:solidFill>
              <a:cs typeface="+mn-cs"/>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213DCD5A-272D-460F-810D-8B44844B5B0F}" type="slidenum">
              <a:rPr lang="en-US" smtClean="0"/>
              <a:pPr>
                <a:defRPr/>
              </a:pPr>
              <a:t>14</a:t>
            </a:fld>
            <a:endParaRPr lang="en-US"/>
          </a:p>
        </p:txBody>
      </p:sp>
      <p:sp>
        <p:nvSpPr>
          <p:cNvPr id="11" name="Rectangle 6"/>
          <p:cNvSpPr>
            <a:spLocks noChangeArrowheads="1"/>
          </p:cNvSpPr>
          <p:nvPr/>
        </p:nvSpPr>
        <p:spPr bwMode="black">
          <a:xfrm>
            <a:off x="1194619" y="1209983"/>
            <a:ext cx="4911207" cy="3323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smtClean="0">
                <a:solidFill>
                  <a:srgbClr val="225A7A"/>
                </a:solidFill>
              </a:rPr>
              <a:t>Total Claim Value = $18.75 Billion*</a:t>
            </a:r>
            <a:endParaRPr lang="en-US" sz="2400" b="1" u="sng" dirty="0">
              <a:solidFill>
                <a:srgbClr val="225A7A"/>
              </a:solidFill>
            </a:endParaRPr>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695754"/>
            <a:ext cx="7772400" cy="1217256"/>
          </a:xfrm>
        </p:spPr>
        <p:txBody>
          <a:bodyPr/>
          <a:lstStyle/>
          <a:p>
            <a:pPr marL="457200" indent="-457200"/>
            <a:r>
              <a:rPr lang="en-US" dirty="0"/>
              <a:t>Insured Value of Coastal Property in Northeast</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15</a:t>
            </a:fld>
            <a:endParaRPr lang="en-US"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105"/>
          <p:cNvSpPr>
            <a:spLocks noGrp="1" noChangeArrowheads="1"/>
          </p:cNvSpPr>
          <p:nvPr>
            <p:ph type="dt" sz="quarter" idx="10"/>
          </p:nvPr>
        </p:nvSpPr>
        <p:spPr>
          <a:noFill/>
        </p:spPr>
        <p:txBody>
          <a:bodyPr/>
          <a:lstStyle/>
          <a:p>
            <a:r>
              <a:rPr lang="en-US" smtClean="0"/>
              <a:t>12/01/09 - 9pm</a:t>
            </a:r>
          </a:p>
        </p:txBody>
      </p:sp>
      <p:sp>
        <p:nvSpPr>
          <p:cNvPr id="115716"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15717" name="Rectangle 110"/>
          <p:cNvSpPr>
            <a:spLocks noGrp="1" noChangeArrowheads="1"/>
          </p:cNvSpPr>
          <p:nvPr>
            <p:ph type="sldNum" sz="quarter" idx="12"/>
          </p:nvPr>
        </p:nvSpPr>
        <p:spPr>
          <a:noFill/>
        </p:spPr>
        <p:txBody>
          <a:bodyPr/>
          <a:lstStyle/>
          <a:p>
            <a:fld id="{696AF8F7-4BFA-4F4B-B0E8-375BF5966073}" type="slidenum">
              <a:rPr lang="en-US" smtClean="0"/>
              <a:pPr/>
              <a:t>16</a:t>
            </a:fld>
            <a:endParaRPr lang="en-US" smtClean="0"/>
          </a:p>
        </p:txBody>
      </p:sp>
      <p:sp>
        <p:nvSpPr>
          <p:cNvPr id="115718" name="Rectangle 10"/>
          <p:cNvSpPr>
            <a:spLocks noGrp="1" noChangeArrowheads="1"/>
          </p:cNvSpPr>
          <p:nvPr>
            <p:ph type="title"/>
          </p:nvPr>
        </p:nvSpPr>
        <p:spPr/>
        <p:txBody>
          <a:bodyPr/>
          <a:lstStyle/>
          <a:p>
            <a:r>
              <a:rPr lang="en-US" dirty="0" smtClean="0"/>
              <a:t>Total Value of Insured Coastal Exposure in 2012</a:t>
            </a:r>
          </a:p>
        </p:txBody>
      </p:sp>
      <p:sp>
        <p:nvSpPr>
          <p:cNvPr id="115719" name="Rectangle 3"/>
          <p:cNvSpPr>
            <a:spLocks noChangeArrowheads="1"/>
          </p:cNvSpPr>
          <p:nvPr/>
        </p:nvSpPr>
        <p:spPr bwMode="black">
          <a:xfrm>
            <a:off x="347663" y="1266825"/>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a:t>
            </a:r>
            <a:r>
              <a:rPr lang="en-US" sz="1600" b="1" dirty="0" smtClean="0">
                <a:solidFill>
                  <a:srgbClr val="225A7A"/>
                </a:solidFill>
              </a:rPr>
              <a:t>2012, </a:t>
            </a:r>
            <a:r>
              <a:rPr lang="en-US" sz="1600" b="1" dirty="0">
                <a:solidFill>
                  <a:srgbClr val="225A7A"/>
                </a:solidFill>
              </a:rPr>
              <a:t>$ Billions)</a:t>
            </a:r>
          </a:p>
        </p:txBody>
      </p:sp>
      <p:sp>
        <p:nvSpPr>
          <p:cNvPr id="115720" name="Rectangle 4"/>
          <p:cNvSpPr>
            <a:spLocks noChangeArrowheads="1"/>
          </p:cNvSpPr>
          <p:nvPr/>
        </p:nvSpPr>
        <p:spPr bwMode="auto">
          <a:xfrm>
            <a:off x="0" y="6578600"/>
            <a:ext cx="7569200" cy="279400"/>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a:t>Source: AIR Worldwide</a:t>
            </a:r>
          </a:p>
        </p:txBody>
      </p:sp>
      <p:graphicFrame>
        <p:nvGraphicFramePr>
          <p:cNvPr id="115714" name="Object 5"/>
          <p:cNvGraphicFramePr>
            <a:graphicFrameLocks noChangeAspect="1"/>
          </p:cNvGraphicFramePr>
          <p:nvPr/>
        </p:nvGraphicFramePr>
        <p:xfrm>
          <a:off x="265113" y="1554163"/>
          <a:ext cx="8447087" cy="4789487"/>
        </p:xfrm>
        <a:graphic>
          <a:graphicData uri="http://schemas.openxmlformats.org/presentationml/2006/ole">
            <p:oleObj spid="_x0000_s34818" name="Chart" r:id="rId4" imgW="8526911" imgH="4861636" progId="MSGraph.Chart.8">
              <p:embed followColorScheme="full"/>
            </p:oleObj>
          </a:graphicData>
        </a:graphic>
      </p:graphicFrame>
      <p:sp>
        <p:nvSpPr>
          <p:cNvPr id="2073607" name="Text Box 5"/>
          <p:cNvSpPr txBox="1">
            <a:spLocks noChangeArrowheads="1"/>
          </p:cNvSpPr>
          <p:nvPr/>
        </p:nvSpPr>
        <p:spPr bwMode="blackWhite">
          <a:xfrm>
            <a:off x="3171825" y="3581400"/>
            <a:ext cx="5378450" cy="1414463"/>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a:solidFill>
                  <a:srgbClr val="FFFFFF"/>
                </a:solidFill>
              </a:rPr>
              <a:t>In </a:t>
            </a:r>
            <a:r>
              <a:rPr lang="en-US" sz="1600" b="1" dirty="0" smtClean="0">
                <a:solidFill>
                  <a:srgbClr val="FFFFFF"/>
                </a:solidFill>
              </a:rPr>
              <a:t>2012, New York </a:t>
            </a:r>
            <a:r>
              <a:rPr lang="en-US" sz="1600" b="1" dirty="0">
                <a:solidFill>
                  <a:srgbClr val="FFFFFF"/>
                </a:solidFill>
              </a:rPr>
              <a:t>Ranked as the #1 Most </a:t>
            </a:r>
            <a:br>
              <a:rPr lang="en-US" sz="1600" b="1" dirty="0">
                <a:solidFill>
                  <a:srgbClr val="FFFFFF"/>
                </a:solidFill>
              </a:rPr>
            </a:br>
            <a:r>
              <a:rPr lang="en-US" sz="1600" b="1" dirty="0">
                <a:solidFill>
                  <a:srgbClr val="FFFFFF"/>
                </a:solidFill>
              </a:rPr>
              <a:t>Exposed State to Hurricane Loss, </a:t>
            </a:r>
            <a:r>
              <a:rPr lang="en-US" sz="1600" b="1" dirty="0" smtClean="0">
                <a:solidFill>
                  <a:srgbClr val="FFFFFF"/>
                </a:solidFill>
              </a:rPr>
              <a:t>Overtaking Florida with $2.862 Trillion. </a:t>
            </a:r>
            <a:r>
              <a:rPr lang="en-US" sz="1600" b="1" dirty="0">
                <a:solidFill>
                  <a:srgbClr val="FFFFFF"/>
                </a:solidFill>
              </a:rPr>
              <a:t>Texas is very exposed too, and ranked #3 with </a:t>
            </a:r>
            <a:r>
              <a:rPr lang="en-US" sz="1600" b="1" dirty="0" smtClean="0">
                <a:solidFill>
                  <a:srgbClr val="FFFFFF"/>
                </a:solidFill>
              </a:rPr>
              <a:t>$1.175 Trillion</a:t>
            </a:r>
            <a:r>
              <a:rPr lang="en-US" sz="1600" b="1" dirty="0">
                <a:solidFill>
                  <a:srgbClr val="FFFFFF"/>
                </a:solidFill>
              </a:rPr>
              <a:t/>
            </a:r>
            <a:br>
              <a:rPr lang="en-US" sz="1600" b="1" dirty="0">
                <a:solidFill>
                  <a:srgbClr val="FFFFFF"/>
                </a:solidFill>
              </a:rPr>
            </a:br>
            <a:r>
              <a:rPr lang="en-US" sz="1600" b="1" dirty="0">
                <a:solidFill>
                  <a:srgbClr val="FFFFFF"/>
                </a:solidFill>
              </a:rPr>
              <a:t>in insured coastal exposure</a:t>
            </a:r>
          </a:p>
        </p:txBody>
      </p:sp>
      <p:sp>
        <p:nvSpPr>
          <p:cNvPr id="2073608" name="Text Box 5"/>
          <p:cNvSpPr txBox="1">
            <a:spLocks noChangeArrowheads="1"/>
          </p:cNvSpPr>
          <p:nvPr/>
        </p:nvSpPr>
        <p:spPr bwMode="blackWhite">
          <a:xfrm>
            <a:off x="3171825" y="5029200"/>
            <a:ext cx="5378450" cy="914400"/>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a:solidFill>
                  <a:srgbClr val="FFFFFF"/>
                </a:solidFill>
              </a:rPr>
              <a:t>The Insured Value of All Coastal Property </a:t>
            </a:r>
            <a:r>
              <a:rPr lang="en-US" sz="1600" b="1" dirty="0" smtClean="0">
                <a:solidFill>
                  <a:srgbClr val="FFFFFF"/>
                </a:solidFill>
              </a:rPr>
              <a:t>Was $10.6 Trillion in 2012 , Up 20% from </a:t>
            </a:r>
            <a:r>
              <a:rPr lang="en-US" sz="1600" b="1" dirty="0">
                <a:solidFill>
                  <a:srgbClr val="FFFFFF"/>
                </a:solidFill>
              </a:rPr>
              <a:t>$8.9 Trillion in </a:t>
            </a:r>
            <a:r>
              <a:rPr lang="en-US" sz="1600" b="1" dirty="0" smtClean="0">
                <a:solidFill>
                  <a:srgbClr val="FFFFFF"/>
                </a:solidFill>
              </a:rPr>
              <a:t>2007 and Up 48% </a:t>
            </a:r>
            <a:r>
              <a:rPr lang="en-US" sz="1600" b="1" dirty="0">
                <a:solidFill>
                  <a:srgbClr val="FFFFFF"/>
                </a:solidFill>
              </a:rPr>
              <a:t>from $7.2 Trillion in 2004 </a:t>
            </a:r>
          </a:p>
        </p:txBody>
      </p:sp>
      <p:sp>
        <p:nvSpPr>
          <p:cNvPr id="11" name="AutoShape 7"/>
          <p:cNvSpPr>
            <a:spLocks noChangeArrowheads="1"/>
          </p:cNvSpPr>
          <p:nvPr/>
        </p:nvSpPr>
        <p:spPr bwMode="blackWhite">
          <a:xfrm>
            <a:off x="5287900" y="2271251"/>
            <a:ext cx="3266165" cy="1291615"/>
          </a:xfrm>
          <a:prstGeom prst="wedgeRectCallout">
            <a:avLst>
              <a:gd name="adj1" fmla="val -49063"/>
              <a:gd name="adj2" fmla="val -75259"/>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b="1" dirty="0" smtClean="0">
                <a:solidFill>
                  <a:srgbClr val="FFFFFF"/>
                </a:solidFill>
              </a:rPr>
              <a:t>The value of insured coastal exposure in NY is now highest in the US for the first time</a:t>
            </a:r>
            <a:r>
              <a:rPr lang="en-US" sz="2000" b="1" dirty="0" smtClean="0">
                <a:solidFill>
                  <a:srgbClr val="FFFFFF"/>
                </a:solidFill>
              </a:rPr>
              <a:t>.</a:t>
            </a:r>
            <a:endParaRPr lang="en-US" sz="2000" b="1" dirty="0">
              <a:solidFill>
                <a:srgbClr val="FFFFFF"/>
              </a:solidFill>
              <a:latin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73607"/>
                                        </p:tgtEl>
                                        <p:attrNameLst>
                                          <p:attrName>style.visibility</p:attrName>
                                        </p:attrNameLst>
                                      </p:cBhvr>
                                      <p:to>
                                        <p:strVal val="visible"/>
                                      </p:to>
                                    </p:set>
                                    <p:anim calcmode="lin" valueType="num">
                                      <p:cBhvr>
                                        <p:cTn id="7" dur="500" fill="hold"/>
                                        <p:tgtEl>
                                          <p:spTgt spid="2073607"/>
                                        </p:tgtEl>
                                        <p:attrNameLst>
                                          <p:attrName>ppt_w</p:attrName>
                                        </p:attrNameLst>
                                      </p:cBhvr>
                                      <p:tavLst>
                                        <p:tav tm="0">
                                          <p:val>
                                            <p:fltVal val="0"/>
                                          </p:val>
                                        </p:tav>
                                        <p:tav tm="100000">
                                          <p:val>
                                            <p:strVal val="#ppt_w"/>
                                          </p:val>
                                        </p:tav>
                                      </p:tavLst>
                                    </p:anim>
                                    <p:anim calcmode="lin" valueType="num">
                                      <p:cBhvr>
                                        <p:cTn id="8" dur="500" fill="hold"/>
                                        <p:tgtEl>
                                          <p:spTgt spid="2073607"/>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3" presetClass="entr" presetSubtype="16" fill="hold" grpId="0" nodeType="afterEffect">
                                  <p:stCondLst>
                                    <p:cond delay="700"/>
                                  </p:stCondLst>
                                  <p:childTnLst>
                                    <p:set>
                                      <p:cBhvr>
                                        <p:cTn id="11" dur="1" fill="hold">
                                          <p:stCondLst>
                                            <p:cond delay="0"/>
                                          </p:stCondLst>
                                        </p:cTn>
                                        <p:tgtEl>
                                          <p:spTgt spid="2073608"/>
                                        </p:tgtEl>
                                        <p:attrNameLst>
                                          <p:attrName>style.visibility</p:attrName>
                                        </p:attrNameLst>
                                      </p:cBhvr>
                                      <p:to>
                                        <p:strVal val="visible"/>
                                      </p:to>
                                    </p:set>
                                    <p:anim calcmode="lin" valueType="num">
                                      <p:cBhvr>
                                        <p:cTn id="12" dur="500" fill="hold"/>
                                        <p:tgtEl>
                                          <p:spTgt spid="2073608"/>
                                        </p:tgtEl>
                                        <p:attrNameLst>
                                          <p:attrName>ppt_w</p:attrName>
                                        </p:attrNameLst>
                                      </p:cBhvr>
                                      <p:tavLst>
                                        <p:tav tm="0">
                                          <p:val>
                                            <p:fltVal val="0"/>
                                          </p:val>
                                        </p:tav>
                                        <p:tav tm="100000">
                                          <p:val>
                                            <p:strVal val="#ppt_w"/>
                                          </p:val>
                                        </p:tav>
                                      </p:tavLst>
                                    </p:anim>
                                    <p:anim calcmode="lin" valueType="num">
                                      <p:cBhvr>
                                        <p:cTn id="13" dur="500" fill="hold"/>
                                        <p:tgtEl>
                                          <p:spTgt spid="2073608"/>
                                        </p:tgtEl>
                                        <p:attrNameLst>
                                          <p:attrName>ppt_h</p:attrName>
                                        </p:attrNameLst>
                                      </p:cBhvr>
                                      <p:tavLst>
                                        <p:tav tm="0">
                                          <p:val>
                                            <p:fltVal val="0"/>
                                          </p:val>
                                        </p:tav>
                                        <p:tav tm="100000">
                                          <p:val>
                                            <p:strVal val="#ppt_h"/>
                                          </p:val>
                                        </p:tav>
                                      </p:tavLst>
                                    </p:anim>
                                  </p:childTnLst>
                                </p:cTn>
                              </p:par>
                            </p:childTnLst>
                          </p:cTn>
                        </p:par>
                        <p:par>
                          <p:cTn id="14" fill="hold">
                            <p:stCondLst>
                              <p:cond delay="2400"/>
                            </p:stCondLst>
                            <p:childTnLst>
                              <p:par>
                                <p:cTn id="15" presetID="22" presetClass="entr" presetSubtype="4" fill="hold" grpId="0" nodeType="afterEffect">
                                  <p:stCondLst>
                                    <p:cond delay="70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607" grpId="0" animBg="1"/>
      <p:bldP spid="2073608"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105"/>
          <p:cNvSpPr>
            <a:spLocks noGrp="1" noChangeArrowheads="1"/>
          </p:cNvSpPr>
          <p:nvPr>
            <p:ph type="dt" sz="quarter" idx="10"/>
          </p:nvPr>
        </p:nvSpPr>
        <p:spPr>
          <a:noFill/>
        </p:spPr>
        <p:txBody>
          <a:bodyPr/>
          <a:lstStyle/>
          <a:p>
            <a:r>
              <a:rPr lang="en-US" smtClean="0"/>
              <a:t>12/01/09 - 9pm</a:t>
            </a:r>
          </a:p>
        </p:txBody>
      </p:sp>
      <p:sp>
        <p:nvSpPr>
          <p:cNvPr id="115716"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15717" name="Rectangle 110"/>
          <p:cNvSpPr>
            <a:spLocks noGrp="1" noChangeArrowheads="1"/>
          </p:cNvSpPr>
          <p:nvPr>
            <p:ph type="sldNum" sz="quarter" idx="12"/>
          </p:nvPr>
        </p:nvSpPr>
        <p:spPr>
          <a:noFill/>
        </p:spPr>
        <p:txBody>
          <a:bodyPr/>
          <a:lstStyle/>
          <a:p>
            <a:fld id="{696AF8F7-4BFA-4F4B-B0E8-375BF5966073}" type="slidenum">
              <a:rPr lang="en-US" smtClean="0"/>
              <a:pPr/>
              <a:t>17</a:t>
            </a:fld>
            <a:endParaRPr lang="en-US" smtClean="0"/>
          </a:p>
        </p:txBody>
      </p:sp>
      <p:sp>
        <p:nvSpPr>
          <p:cNvPr id="115718" name="Rectangle 10"/>
          <p:cNvSpPr>
            <a:spLocks noGrp="1" noChangeArrowheads="1"/>
          </p:cNvSpPr>
          <p:nvPr>
            <p:ph type="title"/>
          </p:nvPr>
        </p:nvSpPr>
        <p:spPr/>
        <p:txBody>
          <a:bodyPr/>
          <a:lstStyle/>
          <a:p>
            <a:r>
              <a:rPr lang="en-US" dirty="0" smtClean="0"/>
              <a:t>Total Potential Home Value Exposure to Storm Surge Risk in 2013*</a:t>
            </a:r>
          </a:p>
        </p:txBody>
      </p:sp>
      <p:sp>
        <p:nvSpPr>
          <p:cNvPr id="115719" name="Rectangle 3"/>
          <p:cNvSpPr>
            <a:spLocks noChangeArrowheads="1"/>
          </p:cNvSpPr>
          <p:nvPr/>
        </p:nvSpPr>
        <p:spPr bwMode="black">
          <a:xfrm>
            <a:off x="347663" y="1266825"/>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 </a:t>
            </a:r>
            <a:r>
              <a:rPr lang="en-US" sz="1600" b="1" dirty="0">
                <a:solidFill>
                  <a:srgbClr val="225A7A"/>
                </a:solidFill>
              </a:rPr>
              <a:t>Billions)</a:t>
            </a:r>
          </a:p>
        </p:txBody>
      </p:sp>
      <p:sp>
        <p:nvSpPr>
          <p:cNvPr id="115720" name="Rectangle 4"/>
          <p:cNvSpPr>
            <a:spLocks noChangeArrowheads="1"/>
          </p:cNvSpPr>
          <p:nvPr/>
        </p:nvSpPr>
        <p:spPr bwMode="auto">
          <a:xfrm>
            <a:off x="0" y="6203205"/>
            <a:ext cx="7569200" cy="65479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*Insured and uninsured  property.  Based on estimated property values as of April 2013.</a:t>
            </a:r>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i="1" dirty="0" smtClean="0"/>
              <a:t>Storm Surge Report 2013, </a:t>
            </a:r>
            <a:r>
              <a:rPr lang="en-US" sz="1100" dirty="0" err="1" smtClean="0"/>
              <a:t>CoreLogic</a:t>
            </a:r>
            <a:r>
              <a:rPr lang="en-US" sz="1100" dirty="0" smtClean="0"/>
              <a:t>. </a:t>
            </a:r>
            <a:endParaRPr lang="en-US" sz="1100" dirty="0"/>
          </a:p>
        </p:txBody>
      </p:sp>
      <p:graphicFrame>
        <p:nvGraphicFramePr>
          <p:cNvPr id="115714" name="Object 5"/>
          <p:cNvGraphicFramePr>
            <a:graphicFrameLocks noChangeAspect="1"/>
          </p:cNvGraphicFramePr>
          <p:nvPr/>
        </p:nvGraphicFramePr>
        <p:xfrm>
          <a:off x="265113" y="1554163"/>
          <a:ext cx="8447087" cy="4789487"/>
        </p:xfrm>
        <a:graphic>
          <a:graphicData uri="http://schemas.openxmlformats.org/presentationml/2006/ole">
            <p:oleObj spid="_x0000_s144386" name="Chart" r:id="rId4" imgW="8542064" imgH="4853921" progId="MSGraph.Chart.8">
              <p:embed followColorScheme="full"/>
            </p:oleObj>
          </a:graphicData>
        </a:graphic>
      </p:graphicFrame>
      <p:sp>
        <p:nvSpPr>
          <p:cNvPr id="2073608" name="Text Box 5"/>
          <p:cNvSpPr txBox="1">
            <a:spLocks noChangeArrowheads="1"/>
          </p:cNvSpPr>
          <p:nvPr/>
        </p:nvSpPr>
        <p:spPr bwMode="blackWhite">
          <a:xfrm>
            <a:off x="3250202" y="4127863"/>
            <a:ext cx="5378450" cy="1240971"/>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smtClean="0">
                <a:solidFill>
                  <a:srgbClr val="FFFFFF"/>
                </a:solidFill>
              </a:rPr>
              <a:t>The Value </a:t>
            </a:r>
            <a:r>
              <a:rPr lang="en-US" sz="1600" b="1" dirty="0">
                <a:solidFill>
                  <a:srgbClr val="FFFFFF"/>
                </a:solidFill>
              </a:rPr>
              <a:t>of </a:t>
            </a:r>
            <a:r>
              <a:rPr lang="en-US" sz="1600" b="1" dirty="0" smtClean="0">
                <a:solidFill>
                  <a:srgbClr val="FFFFFF"/>
                </a:solidFill>
              </a:rPr>
              <a:t>Homes Exposed to Storm Surge was $1.147 Trillion in 2013.*  Only a fraction of this is insured, hence the huge demand for federal aid following major coastal flooding events.</a:t>
            </a:r>
            <a:endParaRPr lang="en-US" sz="1600" b="1" dirty="0">
              <a:solidFill>
                <a:srgbClr val="FFFFFF"/>
              </a:solidFill>
            </a:endParaRPr>
          </a:p>
        </p:txBody>
      </p:sp>
      <p:sp>
        <p:nvSpPr>
          <p:cNvPr id="10" name="AutoShape 7"/>
          <p:cNvSpPr>
            <a:spLocks noChangeArrowheads="1"/>
          </p:cNvSpPr>
          <p:nvPr/>
        </p:nvSpPr>
        <p:spPr bwMode="blackWhite">
          <a:xfrm>
            <a:off x="4724400" y="2684206"/>
            <a:ext cx="4038600" cy="1129383"/>
          </a:xfrm>
          <a:prstGeom prst="wedgeRectCallout">
            <a:avLst>
              <a:gd name="adj1" fmla="val -25729"/>
              <a:gd name="adj2" fmla="val -119728"/>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New York and New Jersey are the second and third states most vulnerable to storm surge.</a:t>
            </a:r>
            <a:endParaRPr lang="en-US" sz="2000" b="1" dirty="0">
              <a:solidFill>
                <a:srgbClr val="FFFFFF"/>
              </a:solidFill>
              <a:latin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73608"/>
                                        </p:tgtEl>
                                        <p:attrNameLst>
                                          <p:attrName>style.visibility</p:attrName>
                                        </p:attrNameLst>
                                      </p:cBhvr>
                                      <p:to>
                                        <p:strVal val="visible"/>
                                      </p:to>
                                    </p:set>
                                    <p:anim calcmode="lin" valueType="num">
                                      <p:cBhvr>
                                        <p:cTn id="7" dur="500" fill="hold"/>
                                        <p:tgtEl>
                                          <p:spTgt spid="2073608"/>
                                        </p:tgtEl>
                                        <p:attrNameLst>
                                          <p:attrName>ppt_w</p:attrName>
                                        </p:attrNameLst>
                                      </p:cBhvr>
                                      <p:tavLst>
                                        <p:tav tm="0">
                                          <p:val>
                                            <p:fltVal val="0"/>
                                          </p:val>
                                        </p:tav>
                                        <p:tav tm="100000">
                                          <p:val>
                                            <p:strVal val="#ppt_w"/>
                                          </p:val>
                                        </p:tav>
                                      </p:tavLst>
                                    </p:anim>
                                    <p:anim calcmode="lin" valueType="num">
                                      <p:cBhvr>
                                        <p:cTn id="8" dur="500" fill="hold"/>
                                        <p:tgtEl>
                                          <p:spTgt spid="2073608"/>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2" presetClass="entr" presetSubtype="4" fill="hold" grpId="0" nodeType="afterEffect">
                                  <p:stCondLst>
                                    <p:cond delay="70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608"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414523"/>
            <a:ext cx="7772400" cy="1779718"/>
          </a:xfrm>
        </p:spPr>
        <p:txBody>
          <a:bodyPr/>
          <a:lstStyle/>
          <a:p>
            <a:pPr marL="457200" indent="-457200"/>
            <a:r>
              <a:rPr lang="en-US" dirty="0"/>
              <a:t>Catastrophe Trends in the United States and the Northeast</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18</a:t>
            </a:fld>
            <a:endParaRPr lang="en-US"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105"/>
          <p:cNvSpPr>
            <a:spLocks noGrp="1" noChangeArrowheads="1"/>
          </p:cNvSpPr>
          <p:nvPr>
            <p:ph type="dt" sz="quarter" idx="10"/>
          </p:nvPr>
        </p:nvSpPr>
        <p:spPr/>
        <p:txBody>
          <a:bodyPr/>
          <a:lstStyle/>
          <a:p>
            <a:pPr>
              <a:defRPr/>
            </a:pPr>
            <a:r>
              <a:rPr lang="en-US" smtClean="0">
                <a:solidFill>
                  <a:srgbClr val="FFFFFF"/>
                </a:solidFill>
              </a:rPr>
              <a:t>12/01/09 - 9pm</a:t>
            </a:r>
          </a:p>
        </p:txBody>
      </p:sp>
      <p:sp>
        <p:nvSpPr>
          <p:cNvPr id="102405" name="Rectangle 110"/>
          <p:cNvSpPr>
            <a:spLocks noGrp="1" noChangeArrowheads="1"/>
          </p:cNvSpPr>
          <p:nvPr>
            <p:ph type="sldNum" sz="quarter" idx="12"/>
          </p:nvPr>
        </p:nvSpPr>
        <p:spPr/>
        <p:txBody>
          <a:bodyPr/>
          <a:lstStyle/>
          <a:p>
            <a:pPr>
              <a:defRPr/>
            </a:pPr>
            <a:fld id="{E220AE91-0BB9-4CEB-8C50-0B03C716B4B3}" type="slidenum">
              <a:rPr lang="en-US" smtClean="0">
                <a:solidFill>
                  <a:srgbClr val="000000"/>
                </a:solidFill>
              </a:rPr>
              <a:pPr>
                <a:defRPr/>
              </a:pPr>
              <a:t>19</a:t>
            </a:fld>
            <a:endParaRPr lang="en-US" smtClean="0">
              <a:solidFill>
                <a:srgbClr val="000000"/>
              </a:solidFill>
            </a:endParaRPr>
          </a:p>
        </p:txBody>
      </p:sp>
      <p:sp>
        <p:nvSpPr>
          <p:cNvPr id="31750" name="Rectangle 2"/>
          <p:cNvSpPr>
            <a:spLocks noGrp="1" noChangeArrowheads="1"/>
          </p:cNvSpPr>
          <p:nvPr>
            <p:ph type="title"/>
          </p:nvPr>
        </p:nvSpPr>
        <p:spPr>
          <a:xfrm>
            <a:off x="228600" y="90488"/>
            <a:ext cx="7400925" cy="860425"/>
          </a:xfrm>
        </p:spPr>
        <p:txBody>
          <a:bodyPr/>
          <a:lstStyle/>
          <a:p>
            <a:r>
              <a:rPr lang="en-US" dirty="0" smtClean="0"/>
              <a:t>Top 12 Most Costly Hurricanes</a:t>
            </a:r>
            <a:br>
              <a:rPr lang="en-US" dirty="0" smtClean="0"/>
            </a:br>
            <a:r>
              <a:rPr lang="en-US" dirty="0" smtClean="0"/>
              <a:t>in U.S. History</a:t>
            </a:r>
          </a:p>
        </p:txBody>
      </p:sp>
      <p:sp>
        <p:nvSpPr>
          <p:cNvPr id="31751" name="Rectangle 3"/>
          <p:cNvSpPr>
            <a:spLocks noChangeArrowheads="1"/>
          </p:cNvSpPr>
          <p:nvPr/>
        </p:nvSpPr>
        <p:spPr bwMode="black">
          <a:xfrm>
            <a:off x="0" y="1219200"/>
            <a:ext cx="8534400"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(Insured Losses, </a:t>
            </a:r>
            <a:r>
              <a:rPr lang="en-US" sz="1600" b="1" dirty="0" smtClean="0">
                <a:solidFill>
                  <a:srgbClr val="225A7A"/>
                </a:solidFill>
                <a:latin typeface="Arial" charset="0"/>
                <a:cs typeface="Arial" charset="0"/>
              </a:rPr>
              <a:t>2012 </a:t>
            </a:r>
            <a:r>
              <a:rPr lang="en-US" sz="1600" b="1" dirty="0">
                <a:solidFill>
                  <a:srgbClr val="225A7A"/>
                </a:solidFill>
                <a:latin typeface="Arial" charset="0"/>
                <a:cs typeface="Arial" charset="0"/>
              </a:rPr>
              <a:t>Dollars, $ Billions</a:t>
            </a:r>
            <a:r>
              <a:rPr lang="en-US" sz="1600" b="1" dirty="0" smtClean="0">
                <a:solidFill>
                  <a:srgbClr val="225A7A"/>
                </a:solidFill>
                <a:latin typeface="Arial" charset="0"/>
                <a:cs typeface="Arial" charset="0"/>
              </a:rPr>
              <a:t>)</a:t>
            </a:r>
            <a:endParaRPr lang="en-US" sz="1600" b="1" dirty="0">
              <a:solidFill>
                <a:srgbClr val="225A7A"/>
              </a:solidFill>
              <a:latin typeface="Arial" charset="0"/>
              <a:cs typeface="Arial" charset="0"/>
            </a:endParaRPr>
          </a:p>
        </p:txBody>
      </p:sp>
      <p:sp>
        <p:nvSpPr>
          <p:cNvPr id="31752" name="Rectangle 4"/>
          <p:cNvSpPr>
            <a:spLocks noChangeArrowheads="1"/>
          </p:cNvSpPr>
          <p:nvPr/>
        </p:nvSpPr>
        <p:spPr bwMode="auto">
          <a:xfrm>
            <a:off x="-2" y="6203205"/>
            <a:ext cx="9144001" cy="654795"/>
          </a:xfrm>
          <a:prstGeom prst="rect">
            <a:avLst/>
          </a:prstGeom>
          <a:noFill/>
          <a:ln w="9525">
            <a:noFill/>
            <a:miter lim="800000"/>
            <a:headEnd/>
            <a:tailEnd/>
          </a:ln>
        </p:spPr>
        <p:txBody>
          <a:bodyPr wrap="square" lIns="365760" tIns="0" rIns="0" bIns="137160" anchor="b">
            <a:spAutoFit/>
          </a:bodyPr>
          <a:lstStyle/>
          <a:p>
            <a:pPr algn="l" eaLnBrk="0" fontAlgn="base" hangingPunct="0">
              <a:lnSpc>
                <a:spcPct val="85000"/>
              </a:lnSpc>
              <a:spcBef>
                <a:spcPct val="25000"/>
              </a:spcBef>
              <a:spcAft>
                <a:spcPct val="0"/>
              </a:spcAft>
              <a:buClr>
                <a:srgbClr val="FF6801"/>
              </a:buClr>
              <a:buFont typeface="Wingdings" pitchFamily="2" charset="2"/>
              <a:buNone/>
            </a:pPr>
            <a:endParaRPr lang="en-US" sz="1100" dirty="0">
              <a:solidFill>
                <a:srgbClr val="000000"/>
              </a:solidFill>
              <a:latin typeface="Arial" charset="0"/>
              <a:cs typeface="Arial" charset="0"/>
            </a:endParaRP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*PCS  estimate as of </a:t>
            </a:r>
            <a:r>
              <a:rPr lang="en-US" sz="1100" dirty="0" smtClean="0">
                <a:solidFill>
                  <a:srgbClr val="000000"/>
                </a:solidFill>
              </a:rPr>
              <a:t>4/12/13</a:t>
            </a:r>
            <a:r>
              <a:rPr lang="en-US" sz="1100" dirty="0" smtClean="0">
                <a:solidFill>
                  <a:srgbClr val="000000"/>
                </a:solidFill>
                <a:latin typeface="Arial" charset="0"/>
                <a:cs typeface="Arial" charset="0"/>
              </a:rPr>
              <a:t>.</a:t>
            </a: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Sources</a:t>
            </a:r>
            <a:r>
              <a:rPr lang="en-US" sz="1100" dirty="0">
                <a:solidFill>
                  <a:srgbClr val="000000"/>
                </a:solidFill>
                <a:latin typeface="Arial" charset="0"/>
                <a:cs typeface="Arial" charset="0"/>
              </a:rPr>
              <a:t>: PCS; Insurance Information Institute inflation </a:t>
            </a:r>
            <a:r>
              <a:rPr lang="en-US" sz="1100" dirty="0" smtClean="0">
                <a:solidFill>
                  <a:srgbClr val="000000"/>
                </a:solidFill>
                <a:latin typeface="Arial" charset="0"/>
                <a:cs typeface="Arial" charset="0"/>
              </a:rPr>
              <a:t>adjustments to 2012 dollars using the CPI.</a:t>
            </a:r>
            <a:endParaRPr lang="en-US" sz="1100" dirty="0">
              <a:solidFill>
                <a:srgbClr val="000000"/>
              </a:solidFill>
              <a:latin typeface="Arial" charset="0"/>
              <a:cs typeface="Arial" charset="0"/>
            </a:endParaRPr>
          </a:p>
        </p:txBody>
      </p:sp>
      <p:graphicFrame>
        <p:nvGraphicFramePr>
          <p:cNvPr id="31746" name="Object 5"/>
          <p:cNvGraphicFramePr>
            <a:graphicFrameLocks noChangeAspect="1"/>
          </p:cNvGraphicFramePr>
          <p:nvPr/>
        </p:nvGraphicFramePr>
        <p:xfrm>
          <a:off x="179387" y="2895600"/>
          <a:ext cx="8964613" cy="3348037"/>
        </p:xfrm>
        <a:graphic>
          <a:graphicData uri="http://schemas.openxmlformats.org/presentationml/2006/ole">
            <p:oleObj spid="_x0000_s1026" name="Chart" r:id="rId4" imgW="8420033" imgH="3371882" progId="MSGraph.Chart.8">
              <p:embed followColorScheme="full"/>
            </p:oleObj>
          </a:graphicData>
        </a:graphic>
      </p:graphicFrame>
      <p:sp>
        <p:nvSpPr>
          <p:cNvPr id="2067463" name="AutoShape 7"/>
          <p:cNvSpPr>
            <a:spLocks noChangeArrowheads="1"/>
          </p:cNvSpPr>
          <p:nvPr/>
        </p:nvSpPr>
        <p:spPr bwMode="blackWhite">
          <a:xfrm>
            <a:off x="4807975" y="2819400"/>
            <a:ext cx="3229896" cy="1145412"/>
          </a:xfrm>
          <a:prstGeom prst="wedgeRectCallout">
            <a:avLst>
              <a:gd name="adj1" fmla="val 25955"/>
              <a:gd name="adj2" fmla="val 8531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Hurricane Sandy became the 3</a:t>
            </a:r>
            <a:r>
              <a:rPr lang="en-US" sz="2000" b="1" baseline="30000" dirty="0" smtClean="0">
                <a:solidFill>
                  <a:srgbClr val="FFFFFF"/>
                </a:solidFill>
              </a:rPr>
              <a:t>rd</a:t>
            </a:r>
            <a:r>
              <a:rPr lang="en-US" sz="2000" b="1" dirty="0" smtClean="0">
                <a:solidFill>
                  <a:srgbClr val="FFFFFF"/>
                </a:solidFill>
              </a:rPr>
              <a:t> </a:t>
            </a:r>
            <a:r>
              <a:rPr lang="en-US" sz="2000" b="1" dirty="0" smtClean="0">
                <a:solidFill>
                  <a:srgbClr val="FFFFFF"/>
                </a:solidFill>
                <a:latin typeface="Arial" charset="0"/>
                <a:cs typeface="Arial" charset="0"/>
              </a:rPr>
              <a:t>costliest </a:t>
            </a:r>
            <a:r>
              <a:rPr lang="en-US" sz="2000" b="1" dirty="0" smtClean="0">
                <a:solidFill>
                  <a:srgbClr val="FFFFFF"/>
                </a:solidFill>
              </a:rPr>
              <a:t>hurricane</a:t>
            </a:r>
            <a:r>
              <a:rPr lang="en-US" sz="2000" b="1" dirty="0" smtClean="0">
                <a:solidFill>
                  <a:srgbClr val="FFFFFF"/>
                </a:solidFill>
                <a:latin typeface="Arial" charset="0"/>
                <a:cs typeface="Arial" charset="0"/>
              </a:rPr>
              <a:t> </a:t>
            </a:r>
            <a:r>
              <a:rPr lang="en-US" sz="2000" b="1" dirty="0">
                <a:solidFill>
                  <a:srgbClr val="FFFFFF"/>
                </a:solidFill>
                <a:latin typeface="Arial" charset="0"/>
                <a:cs typeface="Arial" charset="0"/>
              </a:rPr>
              <a:t>in US insurance history</a:t>
            </a:r>
          </a:p>
        </p:txBody>
      </p:sp>
      <p:sp>
        <p:nvSpPr>
          <p:cNvPr id="13" name="Text Box 17"/>
          <p:cNvSpPr txBox="1">
            <a:spLocks noChangeArrowheads="1"/>
          </p:cNvSpPr>
          <p:nvPr/>
        </p:nvSpPr>
        <p:spPr bwMode="auto">
          <a:xfrm>
            <a:off x="457200" y="1447801"/>
            <a:ext cx="8458200" cy="707886"/>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2000" b="1" dirty="0" smtClean="0">
                <a:solidFill>
                  <a:schemeClr val="bg1"/>
                </a:solidFill>
              </a:rPr>
              <a:t>10 of the 12 most costly hurricanes in insurance history occurred over the past 9  years (2004—2012)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067463"/>
                                        </p:tgtEl>
                                        <p:attrNameLst>
                                          <p:attrName>style.visibility</p:attrName>
                                        </p:attrNameLst>
                                      </p:cBhvr>
                                      <p:to>
                                        <p:strVal val="visible"/>
                                      </p:to>
                                    </p:set>
                                    <p:animEffect transition="in" filter="wipe(down)">
                                      <p:cBhvr>
                                        <p:cTn id="7" dur="500"/>
                                        <p:tgtEl>
                                          <p:spTgt spid="206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a:xfrm>
            <a:off x="495300" y="1219200"/>
            <a:ext cx="8153400" cy="5638799"/>
          </a:xfrm>
        </p:spPr>
        <p:txBody>
          <a:bodyPr/>
          <a:lstStyle/>
          <a:p>
            <a:pPr marL="457200" indent="-457200">
              <a:buFont typeface="+mj-lt"/>
              <a:buAutoNum type="arabicPeriod"/>
            </a:pPr>
            <a:r>
              <a:rPr lang="en-US" dirty="0" smtClean="0"/>
              <a:t>What is the I.I.I.?</a:t>
            </a:r>
          </a:p>
          <a:p>
            <a:pPr marL="457200" indent="-457200">
              <a:buFont typeface="+mj-lt"/>
              <a:buAutoNum type="arabicPeriod"/>
            </a:pPr>
            <a:r>
              <a:rPr lang="en-US" dirty="0" smtClean="0"/>
              <a:t>Basics of Property Insurance: What is covered and what is not?</a:t>
            </a:r>
          </a:p>
          <a:p>
            <a:pPr marL="457200" indent="-457200">
              <a:buFont typeface="+mj-lt"/>
              <a:buAutoNum type="arabicPeriod"/>
            </a:pPr>
            <a:r>
              <a:rPr lang="en-US" dirty="0" smtClean="0"/>
              <a:t>Sandy-Related Claims Paid</a:t>
            </a:r>
          </a:p>
          <a:p>
            <a:pPr marL="457200" indent="-457200">
              <a:buFont typeface="+mj-lt"/>
              <a:buAutoNum type="arabicPeriod"/>
            </a:pPr>
            <a:r>
              <a:rPr lang="en-US" dirty="0" smtClean="0"/>
              <a:t>Insured Value of Coastal Property </a:t>
            </a:r>
            <a:r>
              <a:rPr lang="en-US" smtClean="0"/>
              <a:t>in the Northeast</a:t>
            </a:r>
            <a:endParaRPr lang="en-US" dirty="0" smtClean="0"/>
          </a:p>
          <a:p>
            <a:pPr marL="457200" indent="-457200">
              <a:buFont typeface="+mj-lt"/>
              <a:buAutoNum type="arabicPeriod"/>
            </a:pPr>
            <a:r>
              <a:rPr lang="en-US" dirty="0" smtClean="0"/>
              <a:t>Catastrophe Trends in the United States and the Northeast</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9375" cy="1143000"/>
          </a:xfrm>
        </p:spPr>
        <p:txBody>
          <a:bodyPr/>
          <a:lstStyle/>
          <a:p>
            <a:r>
              <a:rPr lang="en-US" sz="2800" dirty="0" smtClean="0"/>
              <a:t>Three of the Top Ten Most Costly Hurricanes Hit NY – Sandy, Frances and Ivan</a:t>
            </a:r>
            <a:endParaRPr lang="en-US" sz="2800"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20</a:t>
            </a:fld>
            <a:endParaRPr lang="en-US" dirty="0">
              <a:solidFill>
                <a:srgbClr val="000000"/>
              </a:solidFill>
            </a:endParaRPr>
          </a:p>
        </p:txBody>
      </p:sp>
      <p:sp>
        <p:nvSpPr>
          <p:cNvPr id="10" name="TextBox 9"/>
          <p:cNvSpPr txBox="1"/>
          <p:nvPr/>
        </p:nvSpPr>
        <p:spPr>
          <a:xfrm>
            <a:off x="5562600" y="3276600"/>
            <a:ext cx="914400" cy="369332"/>
          </a:xfrm>
          <a:prstGeom prst="rect">
            <a:avLst/>
          </a:prstGeom>
          <a:noFill/>
          <a:ln>
            <a:solidFill>
              <a:schemeClr val="tx1"/>
            </a:solidFill>
            <a:prstDash val="sysDash"/>
          </a:ln>
          <a:scene3d>
            <a:camera prst="orthographicFront"/>
            <a:lightRig rig="threePt" dir="t"/>
          </a:scene3d>
          <a:sp3d>
            <a:bevelT prst="angle"/>
          </a:sp3d>
        </p:spPr>
        <p:txBody>
          <a:bodyPr wrap="square" rtlCol="0">
            <a:spAutoFit/>
          </a:bodyPr>
          <a:lstStyle/>
          <a:p>
            <a:endParaRPr lang="en-US" dirty="0"/>
          </a:p>
        </p:txBody>
      </p:sp>
      <p:sp>
        <p:nvSpPr>
          <p:cNvPr id="11" name="TextBox 10"/>
          <p:cNvSpPr txBox="1"/>
          <p:nvPr/>
        </p:nvSpPr>
        <p:spPr>
          <a:xfrm>
            <a:off x="5562600" y="3657600"/>
            <a:ext cx="228600" cy="369332"/>
          </a:xfrm>
          <a:prstGeom prst="rect">
            <a:avLst/>
          </a:prstGeom>
          <a:noFill/>
        </p:spPr>
        <p:txBody>
          <a:bodyPr wrap="square" rtlCol="0">
            <a:spAutoFit/>
          </a:bodyPr>
          <a:lstStyle/>
          <a:p>
            <a:endParaRPr lang="en-US" dirty="0"/>
          </a:p>
        </p:txBody>
      </p:sp>
      <p:pic>
        <p:nvPicPr>
          <p:cNvPr id="29699" name="Picture 3"/>
          <p:cNvPicPr>
            <a:picLocks noGrp="1" noChangeAspect="1" noChangeArrowheads="1"/>
          </p:cNvPicPr>
          <p:nvPr>
            <p:ph idx="1"/>
          </p:nvPr>
        </p:nvPicPr>
        <p:blipFill>
          <a:blip r:embed="rId2" cstate="email"/>
          <a:srcRect/>
          <a:stretch>
            <a:fillRect/>
          </a:stretch>
        </p:blipFill>
        <p:spPr bwMode="auto">
          <a:xfrm>
            <a:off x="819150" y="1650206"/>
            <a:ext cx="75057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5"/>
          <p:cNvSpPr>
            <a:spLocks noGrp="1" noChangeArrowheads="1"/>
          </p:cNvSpPr>
          <p:nvPr>
            <p:ph type="dt" sz="quarter" idx="10"/>
          </p:nvPr>
        </p:nvSpPr>
        <p:spPr/>
        <p:txBody>
          <a:bodyPr/>
          <a:lstStyle/>
          <a:p>
            <a:pPr>
              <a:defRPr/>
            </a:pPr>
            <a:r>
              <a:rPr lang="en-US" smtClean="0"/>
              <a:t>12/01/09 - 9pm</a:t>
            </a:r>
          </a:p>
        </p:txBody>
      </p:sp>
      <p:sp>
        <p:nvSpPr>
          <p:cNvPr id="39941" name="Rectangle 110"/>
          <p:cNvSpPr>
            <a:spLocks noGrp="1" noChangeArrowheads="1"/>
          </p:cNvSpPr>
          <p:nvPr>
            <p:ph type="sldNum" sz="quarter" idx="12"/>
          </p:nvPr>
        </p:nvSpPr>
        <p:spPr/>
        <p:txBody>
          <a:bodyPr/>
          <a:lstStyle/>
          <a:p>
            <a:pPr>
              <a:defRPr/>
            </a:pPr>
            <a:fld id="{1FD7B5BD-624F-4B7E-8F48-4832CB39796A}" type="slidenum">
              <a:rPr lang="en-US" smtClean="0"/>
              <a:pPr>
                <a:defRPr/>
              </a:pPr>
              <a:t>21</a:t>
            </a:fld>
            <a:endParaRPr lang="en-US" smtClean="0"/>
          </a:p>
        </p:txBody>
      </p:sp>
      <p:sp>
        <p:nvSpPr>
          <p:cNvPr id="33798" name="Freeform 2"/>
          <p:cNvSpPr>
            <a:spLocks/>
          </p:cNvSpPr>
          <p:nvPr/>
        </p:nvSpPr>
        <p:spPr bwMode="gray">
          <a:xfrm>
            <a:off x="4424363" y="2084388"/>
            <a:ext cx="120650" cy="531812"/>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799" name="Rectangle 3"/>
          <p:cNvSpPr>
            <a:spLocks noGrp="1" noChangeArrowheads="1"/>
          </p:cNvSpPr>
          <p:nvPr>
            <p:ph type="title"/>
          </p:nvPr>
        </p:nvSpPr>
        <p:spPr>
          <a:xfrm>
            <a:off x="44450" y="90488"/>
            <a:ext cx="7699375" cy="860425"/>
          </a:xfrm>
        </p:spPr>
        <p:txBody>
          <a:bodyPr/>
          <a:lstStyle/>
          <a:p>
            <a:r>
              <a:rPr lang="en-US" dirty="0" smtClean="0"/>
              <a:t>Inflation Adjusted U.S. Catastrophe Losses by Cause of Loss, 1992–2011</a:t>
            </a:r>
            <a:r>
              <a:rPr lang="en-US" baseline="30000" dirty="0" smtClean="0"/>
              <a:t>1</a:t>
            </a:r>
          </a:p>
        </p:txBody>
      </p:sp>
      <p:graphicFrame>
        <p:nvGraphicFramePr>
          <p:cNvPr id="6151176" name="Object 8"/>
          <p:cNvGraphicFramePr>
            <a:graphicFrameLocks noGrp="1"/>
          </p:cNvGraphicFramePr>
          <p:nvPr>
            <p:ph idx="4294967295"/>
          </p:nvPr>
        </p:nvGraphicFramePr>
        <p:xfrm>
          <a:off x="2159000" y="1584325"/>
          <a:ext cx="4486275" cy="3695700"/>
        </p:xfrm>
        <a:graphic>
          <a:graphicData uri="http://schemas.openxmlformats.org/presentationml/2006/ole">
            <p:oleObj spid="_x0000_s41986" name="Chart" r:id="rId4" imgW="4488398" imgH="3695605" progId="MSGraph.Chart.8">
              <p:embed followColorScheme="full"/>
            </p:oleObj>
          </a:graphicData>
        </a:graphic>
      </p:graphicFrame>
      <p:sp>
        <p:nvSpPr>
          <p:cNvPr id="54280" name="Rectangle 5"/>
          <p:cNvSpPr>
            <a:spLocks noChangeArrowheads="1"/>
          </p:cNvSpPr>
          <p:nvPr/>
        </p:nvSpPr>
        <p:spPr bwMode="auto">
          <a:xfrm>
            <a:off x="0" y="5457825"/>
            <a:ext cx="8821738" cy="14001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100" dirty="0"/>
              <a:t>							</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Catastrophes are defined as events causing direct insured losses to property of $25 million or more in 2009 dollars.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Excludes snow.</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Does not include NFIP flood losses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a:t>
            </a:r>
            <a:r>
              <a:rPr lang="en-US" sz="1100" dirty="0" err="1"/>
              <a:t>wildland</a:t>
            </a:r>
            <a:r>
              <a:rPr lang="en-US" sz="1100" dirty="0"/>
              <a:t> fires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civil disorders, water damage, utility disruptions and non-property losses such as those covered by workers compensation.</a:t>
            </a:r>
          </a:p>
          <a:p>
            <a:pPr eaLnBrk="0" hangingPunct="0">
              <a:lnSpc>
                <a:spcPct val="85000"/>
              </a:lnSpc>
              <a:spcBef>
                <a:spcPct val="25000"/>
              </a:spcBef>
              <a:buClr>
                <a:schemeClr val="accent2"/>
              </a:buClr>
              <a:buFont typeface="Wingdings" pitchFamily="2" charset="2"/>
              <a:buNone/>
              <a:defRPr/>
            </a:pPr>
            <a:r>
              <a:rPr lang="en-US" sz="1100" dirty="0"/>
              <a:t>Source: ISO’s Property Claim Services Unit.  </a:t>
            </a:r>
          </a:p>
        </p:txBody>
      </p:sp>
      <p:sp>
        <p:nvSpPr>
          <p:cNvPr id="33801" name="Rectangle 7"/>
          <p:cNvSpPr>
            <a:spLocks noChangeArrowheads="1"/>
          </p:cNvSpPr>
          <p:nvPr/>
        </p:nvSpPr>
        <p:spPr bwMode="gray">
          <a:xfrm>
            <a:off x="6396038" y="3287713"/>
            <a:ext cx="2532062" cy="366712"/>
          </a:xfrm>
          <a:prstGeom prst="rect">
            <a:avLst/>
          </a:prstGeom>
          <a:noFill/>
          <a:ln w="9525">
            <a:noFill/>
            <a:miter lim="800000"/>
            <a:headEnd/>
            <a:tailEnd/>
          </a:ln>
        </p:spPr>
        <p:txBody>
          <a:bodyPr lIns="0" tIns="0" rIns="0" bIns="0" anchor="ctr">
            <a:spAutoFit/>
          </a:bodyPr>
          <a:lstStyle/>
          <a:p>
            <a:pPr algn="ctr">
              <a:lnSpc>
                <a:spcPct val="85000"/>
              </a:lnSpc>
            </a:pPr>
            <a:r>
              <a:rPr lang="en-US" sz="1400" dirty="0"/>
              <a:t>Hurricanes &amp; Tropical Storms, $</a:t>
            </a:r>
            <a:r>
              <a:rPr lang="en-US" sz="1400" dirty="0" smtClean="0"/>
              <a:t>161.3</a:t>
            </a:r>
            <a:endParaRPr lang="en-US" sz="1400" dirty="0"/>
          </a:p>
        </p:txBody>
      </p:sp>
      <p:sp>
        <p:nvSpPr>
          <p:cNvPr id="33802" name="Rectangle 8"/>
          <p:cNvSpPr>
            <a:spLocks noChangeArrowheads="1"/>
          </p:cNvSpPr>
          <p:nvPr/>
        </p:nvSpPr>
        <p:spPr bwMode="gray">
          <a:xfrm>
            <a:off x="4810125" y="1228725"/>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Fires (4), </a:t>
            </a:r>
            <a:r>
              <a:rPr lang="en-US" sz="1400" dirty="0" smtClean="0"/>
              <a:t>$6.0</a:t>
            </a:r>
            <a:endParaRPr lang="en-US" sz="1400" dirty="0"/>
          </a:p>
        </p:txBody>
      </p:sp>
      <p:sp>
        <p:nvSpPr>
          <p:cNvPr id="33803" name="Rectangle 11"/>
          <p:cNvSpPr>
            <a:spLocks noChangeArrowheads="1"/>
          </p:cNvSpPr>
          <p:nvPr/>
        </p:nvSpPr>
        <p:spPr bwMode="gray">
          <a:xfrm>
            <a:off x="1547813" y="4851400"/>
            <a:ext cx="1831975" cy="184150"/>
          </a:xfrm>
          <a:prstGeom prst="rect">
            <a:avLst/>
          </a:prstGeom>
          <a:noFill/>
          <a:ln w="9525">
            <a:noFill/>
            <a:miter lim="800000"/>
            <a:headEnd/>
            <a:tailEnd/>
          </a:ln>
        </p:spPr>
        <p:txBody>
          <a:bodyPr lIns="0" tIns="0" rIns="0" bIns="0" anchor="ctr">
            <a:spAutoFit/>
          </a:bodyPr>
          <a:lstStyle/>
          <a:p>
            <a:pPr algn="r">
              <a:lnSpc>
                <a:spcPct val="85000"/>
              </a:lnSpc>
            </a:pPr>
            <a:r>
              <a:rPr lang="en-US" sz="1400" dirty="0"/>
              <a:t>Tornadoes (2), $</a:t>
            </a:r>
            <a:r>
              <a:rPr lang="en-US" sz="1400" dirty="0" smtClean="0"/>
              <a:t>130.2</a:t>
            </a:r>
            <a:endParaRPr lang="en-US" sz="1400" dirty="0"/>
          </a:p>
        </p:txBody>
      </p:sp>
      <p:sp>
        <p:nvSpPr>
          <p:cNvPr id="33804" name="Rectangle 13"/>
          <p:cNvSpPr>
            <a:spLocks noChangeArrowheads="1"/>
          </p:cNvSpPr>
          <p:nvPr/>
        </p:nvSpPr>
        <p:spPr bwMode="gray">
          <a:xfrm>
            <a:off x="766763" y="3092450"/>
            <a:ext cx="2095500" cy="182563"/>
          </a:xfrm>
          <a:prstGeom prst="rect">
            <a:avLst/>
          </a:prstGeom>
          <a:noFill/>
          <a:ln w="9525">
            <a:noFill/>
            <a:miter lim="800000"/>
            <a:headEnd/>
            <a:tailEnd/>
          </a:ln>
        </p:spPr>
        <p:txBody>
          <a:bodyPr lIns="0" tIns="0" rIns="0" bIns="0" anchor="ctr">
            <a:spAutoFit/>
          </a:bodyPr>
          <a:lstStyle/>
          <a:p>
            <a:pPr algn="ctr">
              <a:lnSpc>
                <a:spcPct val="85000"/>
              </a:lnSpc>
            </a:pPr>
            <a:r>
              <a:rPr lang="en-US" sz="1400" dirty="0"/>
              <a:t>Winter Storms, </a:t>
            </a:r>
            <a:r>
              <a:rPr lang="en-US" sz="1400" dirty="0" smtClean="0"/>
              <a:t>$28.2</a:t>
            </a:r>
            <a:endParaRPr lang="en-US" sz="1400" i="1" dirty="0"/>
          </a:p>
        </p:txBody>
      </p:sp>
      <p:sp>
        <p:nvSpPr>
          <p:cNvPr id="33805" name="Rectangle 14"/>
          <p:cNvSpPr>
            <a:spLocks noChangeArrowheads="1"/>
          </p:cNvSpPr>
          <p:nvPr/>
        </p:nvSpPr>
        <p:spPr bwMode="gray">
          <a:xfrm>
            <a:off x="1801813" y="2207930"/>
            <a:ext cx="1344612" cy="183127"/>
          </a:xfrm>
          <a:prstGeom prst="rect">
            <a:avLst/>
          </a:prstGeom>
          <a:noFill/>
          <a:ln w="9525">
            <a:noFill/>
            <a:miter lim="800000"/>
            <a:headEnd/>
            <a:tailEnd/>
          </a:ln>
        </p:spPr>
        <p:txBody>
          <a:bodyPr lIns="0" tIns="0" rIns="0" bIns="0" anchor="ctr">
            <a:spAutoFit/>
          </a:bodyPr>
          <a:lstStyle/>
          <a:p>
            <a:pPr algn="r">
              <a:lnSpc>
                <a:spcPct val="85000"/>
              </a:lnSpc>
            </a:pPr>
            <a:r>
              <a:rPr lang="en-US" sz="1400" dirty="0"/>
              <a:t>Terrorism, $</a:t>
            </a:r>
            <a:r>
              <a:rPr lang="en-US" sz="1400" dirty="0" smtClean="0"/>
              <a:t>24.4</a:t>
            </a:r>
            <a:endParaRPr lang="en-US" sz="1400" dirty="0"/>
          </a:p>
        </p:txBody>
      </p:sp>
      <p:sp>
        <p:nvSpPr>
          <p:cNvPr id="33806" name="Rectangle 15"/>
          <p:cNvSpPr>
            <a:spLocks noChangeArrowheads="1"/>
          </p:cNvSpPr>
          <p:nvPr/>
        </p:nvSpPr>
        <p:spPr bwMode="gray">
          <a:xfrm>
            <a:off x="1089025" y="1730375"/>
            <a:ext cx="2614613"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Geological Events, $</a:t>
            </a:r>
            <a:r>
              <a:rPr lang="en-US" sz="1400" dirty="0" smtClean="0"/>
              <a:t>18.2</a:t>
            </a:r>
            <a:endParaRPr lang="en-US" sz="1400" dirty="0"/>
          </a:p>
        </p:txBody>
      </p:sp>
      <p:sp>
        <p:nvSpPr>
          <p:cNvPr id="33807" name="Rectangle 15"/>
          <p:cNvSpPr>
            <a:spLocks noChangeArrowheads="1"/>
          </p:cNvSpPr>
          <p:nvPr/>
        </p:nvSpPr>
        <p:spPr bwMode="gray">
          <a:xfrm>
            <a:off x="1317625" y="1155700"/>
            <a:ext cx="2203450"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Wind/Hail/Flood (3), $</a:t>
            </a:r>
            <a:r>
              <a:rPr lang="en-US" sz="1400" dirty="0" smtClean="0"/>
              <a:t>14.8</a:t>
            </a:r>
            <a:endParaRPr lang="en-US" sz="1400" dirty="0"/>
          </a:p>
        </p:txBody>
      </p:sp>
      <p:sp>
        <p:nvSpPr>
          <p:cNvPr id="33808" name="Freeform 2"/>
          <p:cNvSpPr>
            <a:spLocks/>
          </p:cNvSpPr>
          <p:nvPr/>
        </p:nvSpPr>
        <p:spPr bwMode="gray">
          <a:xfrm>
            <a:off x="4549775" y="1519238"/>
            <a:ext cx="425450" cy="187325"/>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09" name="Rectangle 8"/>
          <p:cNvSpPr>
            <a:spLocks noChangeArrowheads="1"/>
          </p:cNvSpPr>
          <p:nvPr/>
        </p:nvSpPr>
        <p:spPr bwMode="gray">
          <a:xfrm>
            <a:off x="5003800" y="1474788"/>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Other (5), </a:t>
            </a:r>
            <a:r>
              <a:rPr lang="en-US" sz="1400" dirty="0" smtClean="0"/>
              <a:t>$1.4</a:t>
            </a:r>
            <a:endParaRPr lang="en-US" sz="1400" dirty="0"/>
          </a:p>
        </p:txBody>
      </p:sp>
      <p:sp>
        <p:nvSpPr>
          <p:cNvPr id="33810" name="Freeform 2"/>
          <p:cNvSpPr>
            <a:spLocks/>
          </p:cNvSpPr>
          <p:nvPr/>
        </p:nvSpPr>
        <p:spPr bwMode="gray">
          <a:xfrm rot="5400000">
            <a:off x="3577432" y="1156494"/>
            <a:ext cx="501650" cy="630237"/>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1" name="Freeform 2"/>
          <p:cNvSpPr>
            <a:spLocks/>
          </p:cNvSpPr>
          <p:nvPr/>
        </p:nvSpPr>
        <p:spPr bwMode="gray">
          <a:xfrm>
            <a:off x="4325938" y="1304925"/>
            <a:ext cx="425450" cy="338138"/>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2" name="Text Box 6"/>
          <p:cNvSpPr txBox="1">
            <a:spLocks noChangeArrowheads="1"/>
          </p:cNvSpPr>
          <p:nvPr/>
        </p:nvSpPr>
        <p:spPr bwMode="blackWhite">
          <a:xfrm>
            <a:off x="6359525" y="3810000"/>
            <a:ext cx="2784475" cy="1522413"/>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a:solidFill>
                  <a:srgbClr val="FFFFFF"/>
                </a:solidFill>
              </a:rPr>
              <a:t>Wind losses are by far cause the most catastrophe losses, even if hurricanes/TS are excluded.</a:t>
            </a:r>
          </a:p>
        </p:txBody>
      </p:sp>
      <p:sp>
        <p:nvSpPr>
          <p:cNvPr id="21" name="AutoShape 7"/>
          <p:cNvSpPr>
            <a:spLocks noChangeArrowheads="1"/>
          </p:cNvSpPr>
          <p:nvPr/>
        </p:nvSpPr>
        <p:spPr bwMode="blackWhite">
          <a:xfrm>
            <a:off x="258763" y="3352800"/>
            <a:ext cx="2244725" cy="1114425"/>
          </a:xfrm>
          <a:prstGeom prst="wedgeRectCallout">
            <a:avLst>
              <a:gd name="adj1" fmla="val 87148"/>
              <a:gd name="adj2" fmla="val 2308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a:solidFill>
                  <a:schemeClr val="bg1"/>
                </a:solidFill>
                <a:cs typeface="+mn-cs"/>
              </a:rPr>
              <a:t>Tornado share of CAT losses is rising</a:t>
            </a:r>
          </a:p>
        </p:txBody>
      </p:sp>
      <p:sp>
        <p:nvSpPr>
          <p:cNvPr id="22" name="Text Box 6"/>
          <p:cNvSpPr txBox="1">
            <a:spLocks noChangeArrowheads="1"/>
          </p:cNvSpPr>
          <p:nvPr/>
        </p:nvSpPr>
        <p:spPr bwMode="blackWhite">
          <a:xfrm>
            <a:off x="6415550" y="1356852"/>
            <a:ext cx="2684206" cy="1637941"/>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smtClean="0">
                <a:solidFill>
                  <a:srgbClr val="FFFFFF"/>
                </a:solidFill>
              </a:rPr>
              <a:t>Insured cat losses from 1992-2011 totaled $384.3B, an average of $19.2B per year or $1.6B per month</a:t>
            </a:r>
            <a:endParaRPr lang="en-US" sz="2000" b="1" dirty="0">
              <a:solidFill>
                <a:srgbClr val="FFFF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dirty="0">
                <a:solidFill>
                  <a:srgbClr val="FFFFFF"/>
                </a:solidFill>
              </a:rPr>
              <a:t>www.iii.org</a:t>
            </a:r>
          </a:p>
        </p:txBody>
      </p:sp>
      <p:sp>
        <p:nvSpPr>
          <p:cNvPr id="2077700" name="Rectangle 4"/>
          <p:cNvSpPr>
            <a:spLocks noChangeArrowheads="1"/>
          </p:cNvSpPr>
          <p:nvPr/>
        </p:nvSpPr>
        <p:spPr bwMode="auto">
          <a:xfrm>
            <a:off x="668338" y="4130566"/>
            <a:ext cx="7807325" cy="2363724"/>
          </a:xfrm>
          <a:prstGeom prst="rect">
            <a:avLst/>
          </a:prstGeom>
          <a:noFill/>
          <a:ln w="9525" algn="ctr">
            <a:noFill/>
            <a:miter lim="800000"/>
            <a:headEnd/>
            <a:tailEnd/>
          </a:ln>
        </p:spPr>
        <p:txBody>
          <a:bodyPr wrap="square"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r>
              <a:rPr lang="en-US" sz="3600" b="1" i="1" dirty="0" smtClean="0">
                <a:solidFill>
                  <a:srgbClr val="225A7A"/>
                </a:solidFill>
              </a:rPr>
              <a:t>!</a:t>
            </a:r>
          </a:p>
          <a:p>
            <a:pPr algn="ctr" eaLnBrk="0" hangingPunct="0">
              <a:lnSpc>
                <a:spcPct val="90000"/>
              </a:lnSpc>
              <a:spcBef>
                <a:spcPct val="25000"/>
              </a:spcBef>
              <a:buClr>
                <a:schemeClr val="accent2"/>
              </a:buClr>
              <a:buFont typeface="Wingdings" pitchFamily="2" charset="2"/>
              <a:buNone/>
            </a:pPr>
            <a:endParaRPr lang="en-US" sz="3600" b="1" i="1" dirty="0" smtClean="0">
              <a:solidFill>
                <a:srgbClr val="225A7A"/>
              </a:solidFill>
            </a:endParaRPr>
          </a:p>
          <a:p>
            <a:pPr algn="ctr" eaLnBrk="0" hangingPunct="0">
              <a:lnSpc>
                <a:spcPct val="90000"/>
              </a:lnSpc>
              <a:spcBef>
                <a:spcPct val="25000"/>
              </a:spcBef>
              <a:buClr>
                <a:schemeClr val="accent2"/>
              </a:buClr>
              <a:buFont typeface="Wingdings" pitchFamily="2" charset="2"/>
              <a:buNone/>
            </a:pPr>
            <a:endParaRPr lang="en-US" sz="3600" b="1" i="1" dirty="0">
              <a:solidFill>
                <a:srgbClr val="225A7A"/>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dirty="0">
                <a:solidFill>
                  <a:srgbClr val="225A7A"/>
                </a:solidFill>
              </a:rPr>
              <a:t>Insurance Information </a:t>
            </a:r>
            <a:r>
              <a:rPr lang="en-US" sz="2800" b="1" dirty="0" smtClean="0">
                <a:solidFill>
                  <a:srgbClr val="225A7A"/>
                </a:solidFill>
              </a:rPr>
              <a:t>Institute</a:t>
            </a:r>
            <a:endParaRPr lang="en-US" sz="2800" b="1" dirty="0">
              <a:solidFill>
                <a:srgbClr val="225A7A"/>
              </a:solidFill>
            </a:endParaRPr>
          </a:p>
        </p:txBody>
      </p:sp>
      <p:sp>
        <p:nvSpPr>
          <p:cNvPr id="389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8916" name="Picture_x0020_1" descr="cid:image002.jpg@01CB5352.8C912FE0"/>
          <p:cNvPicPr>
            <a:picLocks noChangeAspect="1" noChangeArrowheads="1"/>
          </p:cNvPicPr>
          <p:nvPr/>
        </p:nvPicPr>
        <p:blipFill>
          <a:blip r:embed="rId3" cstate="email"/>
          <a:srcRect/>
          <a:stretch>
            <a:fillRect/>
          </a:stretch>
        </p:blipFill>
        <p:spPr bwMode="auto">
          <a:xfrm>
            <a:off x="3733800" y="5181600"/>
            <a:ext cx="1190625" cy="914400"/>
          </a:xfrm>
          <a:prstGeom prst="rect">
            <a:avLst/>
          </a:prstGeom>
          <a:noFill/>
        </p:spPr>
      </p:pic>
      <p:sp>
        <p:nvSpPr>
          <p:cNvPr id="11" name="Rectangle 10"/>
          <p:cNvSpPr/>
          <p:nvPr/>
        </p:nvSpPr>
        <p:spPr>
          <a:xfrm>
            <a:off x="2342864" y="6198990"/>
            <a:ext cx="4458272" cy="369332"/>
          </a:xfrm>
          <a:prstGeom prst="rect">
            <a:avLst/>
          </a:prstGeom>
        </p:spPr>
        <p:txBody>
          <a:bodyPr wrap="square">
            <a:spAutoFit/>
          </a:bodyPr>
          <a:lstStyle/>
          <a:p>
            <a:pPr lvl="0" fontAlgn="base">
              <a:spcBef>
                <a:spcPct val="0"/>
              </a:spcBef>
              <a:spcAft>
                <a:spcPct val="0"/>
              </a:spcAft>
            </a:pPr>
            <a:r>
              <a:rPr lang="en-US" b="1" dirty="0" smtClean="0">
                <a:solidFill>
                  <a:srgbClr val="0000FF"/>
                </a:solidFill>
                <a:latin typeface="Georgia" pitchFamily="18" charset="0"/>
                <a:ea typeface="Times New Roman" pitchFamily="18" charset="0"/>
                <a:cs typeface="Times New Roman" pitchFamily="18" charset="0"/>
                <a:hlinkClick r:id="rId4"/>
              </a:rPr>
              <a:t>http://twitter.com/JeanneSalvatore</a:t>
            </a:r>
            <a:endParaRPr lang="en-US" dirty="0" smtClean="0">
              <a:latin typeface="Arial" pitchFamily="34" charset="0"/>
              <a:cs typeface="Arial"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Insurance Information Institute?</a:t>
            </a:r>
            <a:endParaRPr lang="en-US" dirty="0"/>
          </a:p>
        </p:txBody>
      </p:sp>
      <p:sp>
        <p:nvSpPr>
          <p:cNvPr id="3" name="Text Placeholder 2"/>
          <p:cNvSpPr>
            <a:spLocks noGrp="1"/>
          </p:cNvSpPr>
          <p:nvPr>
            <p:ph type="body" idx="1"/>
          </p:nvPr>
        </p:nvSpPr>
        <p:spPr/>
        <p:txBody>
          <a:bodyPr/>
          <a:lstStyle/>
          <a:p>
            <a:r>
              <a:rPr lang="en-US" dirty="0" smtClean="0"/>
              <a:t>The mission of the Insurance Information Institute (I.I.I.) is to improve public understanding of insurance—what it does and how it works.</a:t>
            </a:r>
          </a:p>
          <a:p>
            <a:r>
              <a:rPr lang="en-US" dirty="0" smtClean="0"/>
              <a:t> For more than 50 years, the I.I.I. has provided definitive insurance information. Today, we are recognized by the media, governments, regulatory organizations, universities and the public as a primary source of information, analysis and referral concerning insurance.</a:t>
            </a:r>
          </a:p>
          <a:p>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335CC37C-E0A0-4FFD-BDD5-770DD390F264}" type="slidenum">
              <a:rPr lang="en-US" smtClean="0">
                <a:solidFill>
                  <a:srgbClr val="000000"/>
                </a:solidFill>
              </a:rPr>
              <a:pPr>
                <a:defRPr/>
              </a:pPr>
              <a:t>3</a:t>
            </a:fld>
            <a:endParaRPr lang="en-US"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 of Property Insurance</a:t>
            </a:r>
            <a:endParaRPr lang="en-US" dirty="0"/>
          </a:p>
        </p:txBody>
      </p:sp>
      <p:sp>
        <p:nvSpPr>
          <p:cNvPr id="3" name="Subtitle 2"/>
          <p:cNvSpPr>
            <a:spLocks noGrp="1"/>
          </p:cNvSpPr>
          <p:nvPr>
            <p:ph type="subTitle" idx="1"/>
          </p:nvPr>
        </p:nvSpPr>
        <p:spPr>
          <a:xfrm>
            <a:off x="457200" y="3810000"/>
            <a:ext cx="7807325" cy="563231"/>
          </a:xfrm>
        </p:spPr>
        <p:txBody>
          <a:bodyPr/>
          <a:lstStyle/>
          <a:p>
            <a:r>
              <a:rPr lang="en-US" sz="3600" dirty="0" smtClean="0"/>
              <a:t>Are Acts of God Covered?</a:t>
            </a:r>
            <a:endParaRPr lang="en-US" sz="3600"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99F0A858-E480-4065-8FB8-2C0CF71E1DCC}" type="slidenum">
              <a:rPr lang="en-US" smtClean="0">
                <a:solidFill>
                  <a:srgbClr val="FFFFFF"/>
                </a:solidFill>
              </a:rPr>
              <a:pPr>
                <a:defRPr/>
              </a:pPr>
              <a:t>4</a:t>
            </a:fld>
            <a:endParaRPr lang="en-US"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Property Insurance</a:t>
            </a:r>
            <a:endParaRPr lang="en-US" dirty="0"/>
          </a:p>
        </p:txBody>
      </p:sp>
      <p:sp>
        <p:nvSpPr>
          <p:cNvPr id="3" name="Text Placeholder 2"/>
          <p:cNvSpPr>
            <a:spLocks noGrp="1"/>
          </p:cNvSpPr>
          <p:nvPr>
            <p:ph type="body" idx="1"/>
          </p:nvPr>
        </p:nvSpPr>
        <p:spPr>
          <a:xfrm>
            <a:off x="0" y="1828800"/>
            <a:ext cx="9144000" cy="5638800"/>
          </a:xfrm>
        </p:spPr>
        <p:txBody>
          <a:bodyPr/>
          <a:lstStyle/>
          <a:p>
            <a:r>
              <a:rPr lang="en-US" sz="2000" dirty="0" smtClean="0"/>
              <a:t>The term “Acts of God” is not mentioned in any property insurance policy in the U.S. Instead, business and home insurance policies list disasters that are covered and disasters that are not.</a:t>
            </a:r>
          </a:p>
          <a:p>
            <a:r>
              <a:rPr lang="en-US" sz="2000" dirty="0" smtClean="0"/>
              <a:t>Standard business and home insurance policies offer insurance protection against fire, lightning, windstorms, theft and other disasters listed in the policy.</a:t>
            </a:r>
          </a:p>
          <a:p>
            <a:r>
              <a:rPr lang="en-US" sz="2000" dirty="0" smtClean="0"/>
              <a:t>The two big disasters that are not covered are flood and earthquake. But, separate insurance is available for both of these disasters.</a:t>
            </a:r>
          </a:p>
          <a:p>
            <a:r>
              <a:rPr lang="en-US" sz="2000" dirty="0" smtClean="0"/>
              <a:t>Damage due to flooding is provided by FEMA’s National Flood Insurance Program and from some private insurance companies. </a:t>
            </a:r>
          </a:p>
          <a:p>
            <a:r>
              <a:rPr lang="en-US" sz="2000" dirty="0" smtClean="0"/>
              <a:t>Earthquake coverage is available from private insurance as an endorsement to a property policy.</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335CC37C-E0A0-4FFD-BDD5-770DD390F264}" type="slidenum">
              <a:rPr lang="en-US" smtClean="0">
                <a:solidFill>
                  <a:srgbClr val="000000"/>
                </a:solidFill>
              </a:rPr>
              <a:pPr>
                <a:defRPr/>
              </a:pPr>
              <a:t>5</a:t>
            </a:fld>
            <a:endParaRPr lang="en-US" dirty="0">
              <a:solidFill>
                <a:srgbClr val="000000"/>
              </a:solidFill>
            </a:endParaRPr>
          </a:p>
        </p:txBody>
      </p:sp>
      <p:sp>
        <p:nvSpPr>
          <p:cNvPr id="7" name="TextBox 6"/>
          <p:cNvSpPr txBox="1"/>
          <p:nvPr/>
        </p:nvSpPr>
        <p:spPr>
          <a:xfrm flipH="1">
            <a:off x="838200" y="1295400"/>
            <a:ext cx="7696200" cy="400110"/>
          </a:xfrm>
          <a:prstGeom prst="rect">
            <a:avLst/>
          </a:prstGeom>
          <a:noFill/>
        </p:spPr>
        <p:txBody>
          <a:bodyPr wrap="square" rtlCol="0">
            <a:spAutoFit/>
          </a:bodyPr>
          <a:lstStyle/>
          <a:p>
            <a:pPr algn="ctr"/>
            <a:r>
              <a:rPr lang="en-US" sz="2000" b="1" dirty="0" smtClean="0">
                <a:solidFill>
                  <a:schemeClr val="accent2"/>
                </a:solidFill>
              </a:rPr>
              <a:t>What is Covered and What is not?</a:t>
            </a:r>
            <a:endParaRPr lang="en-US" sz="2000" b="1"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98450" y="0"/>
            <a:ext cx="7400925" cy="950913"/>
          </a:xfrm>
        </p:spPr>
        <p:txBody>
          <a:bodyPr/>
          <a:lstStyle/>
          <a:p>
            <a:r>
              <a:rPr lang="en-US" dirty="0" smtClean="0"/>
              <a:t>Basics of Flood Insurance</a:t>
            </a:r>
            <a:endParaRPr lang="en-US" dirty="0"/>
          </a:p>
        </p:txBody>
      </p:sp>
      <p:sp>
        <p:nvSpPr>
          <p:cNvPr id="8" name="Text Placeholder 7"/>
          <p:cNvSpPr>
            <a:spLocks noGrp="1"/>
          </p:cNvSpPr>
          <p:nvPr>
            <p:ph type="body" idx="1"/>
          </p:nvPr>
        </p:nvSpPr>
        <p:spPr>
          <a:xfrm>
            <a:off x="457200" y="533401"/>
            <a:ext cx="4040188" cy="990600"/>
          </a:xfrm>
        </p:spPr>
        <p:txBody>
          <a:bodyPr/>
          <a:lstStyle/>
          <a:p>
            <a:r>
              <a:rPr lang="en-US" dirty="0" smtClean="0"/>
              <a:t>Home/Renters</a:t>
            </a:r>
            <a:endParaRPr lang="en-US" dirty="0"/>
          </a:p>
        </p:txBody>
      </p:sp>
      <p:sp>
        <p:nvSpPr>
          <p:cNvPr id="9" name="Content Placeholder 8"/>
          <p:cNvSpPr>
            <a:spLocks noGrp="1"/>
          </p:cNvSpPr>
          <p:nvPr>
            <p:ph sz="half" idx="2"/>
          </p:nvPr>
        </p:nvSpPr>
        <p:spPr>
          <a:xfrm>
            <a:off x="457200" y="1447801"/>
            <a:ext cx="4040188" cy="3733800"/>
          </a:xfrm>
        </p:spPr>
        <p:txBody>
          <a:bodyPr/>
          <a:lstStyle/>
          <a:p>
            <a:r>
              <a:rPr lang="en-US" sz="2000" dirty="0" smtClean="0"/>
              <a:t>The NFIP provides coverage for up to $250,000 for the structure of the home and $100,000 for personal possessions. </a:t>
            </a:r>
          </a:p>
          <a:p>
            <a:r>
              <a:rPr lang="en-US" sz="2000" dirty="0" smtClean="0"/>
              <a:t>Some insurers have introduced special policies for high-value properties. These policies may cover homes in non-coastal areas and/or provide enhancements to traditional flood coverage</a:t>
            </a:r>
            <a:r>
              <a:rPr lang="en-US" sz="1800" dirty="0" smtClean="0"/>
              <a:t>. </a:t>
            </a:r>
            <a:endParaRPr lang="en-US" sz="1800" dirty="0"/>
          </a:p>
        </p:txBody>
      </p:sp>
      <p:sp>
        <p:nvSpPr>
          <p:cNvPr id="10" name="Text Placeholder 9"/>
          <p:cNvSpPr>
            <a:spLocks noGrp="1"/>
          </p:cNvSpPr>
          <p:nvPr>
            <p:ph type="body" sz="quarter" idx="3"/>
          </p:nvPr>
        </p:nvSpPr>
        <p:spPr>
          <a:xfrm>
            <a:off x="4645025" y="914401"/>
            <a:ext cx="4041775" cy="609599"/>
          </a:xfrm>
        </p:spPr>
        <p:txBody>
          <a:bodyPr/>
          <a:lstStyle/>
          <a:p>
            <a:r>
              <a:rPr lang="en-US" dirty="0" smtClean="0"/>
              <a:t>Commercial Insurance</a:t>
            </a:r>
            <a:endParaRPr lang="en-US" dirty="0"/>
          </a:p>
        </p:txBody>
      </p:sp>
      <p:sp>
        <p:nvSpPr>
          <p:cNvPr id="11" name="Content Placeholder 10"/>
          <p:cNvSpPr>
            <a:spLocks noGrp="1"/>
          </p:cNvSpPr>
          <p:nvPr>
            <p:ph sz="quarter" idx="4"/>
          </p:nvPr>
        </p:nvSpPr>
        <p:spPr>
          <a:xfrm>
            <a:off x="4724400" y="1600200"/>
            <a:ext cx="4041775" cy="3352801"/>
          </a:xfrm>
        </p:spPr>
        <p:txBody>
          <a:bodyPr/>
          <a:lstStyle/>
          <a:p>
            <a:r>
              <a:rPr lang="en-US" sz="2000" dirty="0" smtClean="0"/>
              <a:t>The NFIP’s General Property Form offers commercial policyholders coverage for: Building Property up to $500,000 and Personal Property up to $500,000 </a:t>
            </a:r>
          </a:p>
          <a:p>
            <a:r>
              <a:rPr lang="en-US" sz="2000" dirty="0" smtClean="0"/>
              <a:t>A very large business may sometimes purchase flood insurance coverage through private insurance.</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335CC37C-E0A0-4FFD-BDD5-770DD390F264}" type="slidenum">
              <a:rPr lang="en-US" smtClean="0">
                <a:solidFill>
                  <a:srgbClr val="000000"/>
                </a:solidFill>
              </a:rPr>
              <a:pPr>
                <a:defRPr/>
              </a:pPr>
              <a:t>6</a:t>
            </a:fld>
            <a:endParaRPr lang="en-US" dirty="0">
              <a:solidFill>
                <a:srgbClr val="000000"/>
              </a:solidFill>
            </a:endParaRPr>
          </a:p>
        </p:txBody>
      </p:sp>
      <p:sp>
        <p:nvSpPr>
          <p:cNvPr id="12" name="TextBox 11"/>
          <p:cNvSpPr txBox="1"/>
          <p:nvPr/>
        </p:nvSpPr>
        <p:spPr>
          <a:xfrm>
            <a:off x="609600" y="5638800"/>
            <a:ext cx="7772400" cy="1077218"/>
          </a:xfrm>
          <a:prstGeom prst="rect">
            <a:avLst/>
          </a:prstGeom>
          <a:solidFill>
            <a:schemeClr val="bg2"/>
          </a:solidFill>
          <a:ln>
            <a:solidFill>
              <a:schemeClr val="accent2"/>
            </a:solidFill>
          </a:ln>
        </p:spPr>
        <p:txBody>
          <a:bodyPr wrap="square" rtlCol="0">
            <a:spAutoFit/>
          </a:bodyPr>
          <a:lstStyle/>
          <a:p>
            <a:r>
              <a:rPr lang="en-US" sz="1600" b="1" dirty="0" smtClean="0"/>
              <a:t>Private flood insurance is available for those who need additional insurance protection, known as "excess coverage,” over and above the basic policy or for people whose communities do not participate in the </a:t>
            </a:r>
            <a:r>
              <a:rPr lang="en-US" sz="1600" dirty="0" smtClean="0"/>
              <a:t>NFIP</a:t>
            </a:r>
            <a:r>
              <a:rPr lang="en-US" sz="1600" b="1" dirty="0" smtClean="0"/>
              <a:t>. </a:t>
            </a:r>
            <a:endParaRPr lang="en-US" sz="1600" b="1" dirty="0"/>
          </a:p>
        </p:txBody>
      </p:sp>
      <p:sp>
        <p:nvSpPr>
          <p:cNvPr id="13" name="TextBox 12"/>
          <p:cNvSpPr txBox="1"/>
          <p:nvPr/>
        </p:nvSpPr>
        <p:spPr>
          <a:xfrm>
            <a:off x="533400" y="4800600"/>
            <a:ext cx="7772400" cy="584775"/>
          </a:xfrm>
          <a:prstGeom prst="rect">
            <a:avLst/>
          </a:prstGeom>
          <a:noFill/>
        </p:spPr>
        <p:txBody>
          <a:bodyPr wrap="square" rtlCol="0">
            <a:spAutoFit/>
          </a:bodyPr>
          <a:lstStyle/>
          <a:p>
            <a:r>
              <a:rPr lang="en-US" sz="1600" b="1" dirty="0" smtClean="0">
                <a:solidFill>
                  <a:schemeClr val="accent2"/>
                </a:solidFill>
              </a:rPr>
              <a:t>Coverage for basements is limited – something that individuals, business owners and designers need to take into consideration! </a:t>
            </a:r>
            <a:endParaRPr lang="en-US" sz="1600" b="1"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a:noFill/>
        </p:spPr>
        <p:txBody>
          <a:bodyPr/>
          <a:lstStyle/>
          <a:p>
            <a:r>
              <a:rPr lang="en-US" smtClean="0"/>
              <a:t>12/01/09 - 9pm</a:t>
            </a:r>
          </a:p>
        </p:txBody>
      </p:sp>
      <p:sp>
        <p:nvSpPr>
          <p:cNvPr id="1028"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029" name="Rectangle 110"/>
          <p:cNvSpPr>
            <a:spLocks noGrp="1" noChangeArrowheads="1"/>
          </p:cNvSpPr>
          <p:nvPr>
            <p:ph type="sldNum" sz="quarter" idx="12"/>
          </p:nvPr>
        </p:nvSpPr>
        <p:spPr>
          <a:noFill/>
        </p:spPr>
        <p:txBody>
          <a:bodyPr/>
          <a:lstStyle/>
          <a:p>
            <a:fld id="{EE22D9B5-EA2F-4906-A047-8391D6D5F408}" type="slidenum">
              <a:rPr lang="en-US" smtClean="0"/>
              <a:pPr/>
              <a:t>7</a:t>
            </a:fld>
            <a:endParaRPr lang="en-US" smtClean="0"/>
          </a:p>
        </p:txBody>
      </p:sp>
      <p:sp>
        <p:nvSpPr>
          <p:cNvPr id="1030" name="Rectangle 2"/>
          <p:cNvSpPr>
            <a:spLocks noGrp="1" noChangeArrowheads="1"/>
          </p:cNvSpPr>
          <p:nvPr>
            <p:ph type="title"/>
          </p:nvPr>
        </p:nvSpPr>
        <p:spPr/>
        <p:txBody>
          <a:bodyPr/>
          <a:lstStyle/>
          <a:p>
            <a:r>
              <a:rPr lang="en-US" dirty="0" err="1" smtClean="0"/>
              <a:t>I.I.I.</a:t>
            </a:r>
            <a:r>
              <a:rPr lang="en-US" dirty="0" smtClean="0"/>
              <a:t> Poll: Disaster Preparedness</a:t>
            </a:r>
            <a:endParaRPr lang="en-US" baseline="30000" dirty="0" smtClean="0"/>
          </a:p>
        </p:txBody>
      </p:sp>
      <p:sp>
        <p:nvSpPr>
          <p:cNvPr id="1031" name="Rectangle 3"/>
          <p:cNvSpPr>
            <a:spLocks noChangeArrowheads="1"/>
          </p:cNvSpPr>
          <p:nvPr/>
        </p:nvSpPr>
        <p:spPr bwMode="auto">
          <a:xfrm>
            <a:off x="0" y="6203205"/>
            <a:ext cx="8636000" cy="65479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pPr>
            <a:r>
              <a:rPr lang="en-US" sz="1100" baseline="30000" dirty="0" smtClean="0"/>
              <a:t>1</a:t>
            </a:r>
            <a:r>
              <a:rPr lang="en-US" sz="1100" dirty="0" smtClean="0"/>
              <a:t>Asked of those who have homeowners insurance but not flood insurance.</a:t>
            </a:r>
          </a:p>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Insurance Information Institute Annual </a:t>
            </a:r>
            <a:r>
              <a:rPr lang="en-US" sz="1100" i="1" dirty="0"/>
              <a:t>Pulse</a:t>
            </a:r>
            <a:r>
              <a:rPr lang="en-US" sz="1100" dirty="0"/>
              <a:t> Survey.</a:t>
            </a:r>
          </a:p>
        </p:txBody>
      </p:sp>
      <p:graphicFrame>
        <p:nvGraphicFramePr>
          <p:cNvPr id="1026" name="Object 2"/>
          <p:cNvGraphicFramePr>
            <a:graphicFrameLocks noChangeAspect="1"/>
          </p:cNvGraphicFramePr>
          <p:nvPr/>
        </p:nvGraphicFramePr>
        <p:xfrm>
          <a:off x="0" y="2075823"/>
          <a:ext cx="9144000" cy="3763962"/>
        </p:xfrm>
        <a:graphic>
          <a:graphicData uri="http://schemas.openxmlformats.org/presentationml/2006/ole">
            <p:oleObj spid="_x0000_s51202" name="Chart" r:id="rId4" imgW="8465776" imgH="3962552" progId="MSGraph.Chart.8">
              <p:embed followColorScheme="full"/>
            </p:oleObj>
          </a:graphicData>
        </a:graphic>
      </p:graphicFrame>
      <p:sp>
        <p:nvSpPr>
          <p:cNvPr id="1032" name="Rectangle 7"/>
          <p:cNvSpPr>
            <a:spLocks noChangeArrowheads="1"/>
          </p:cNvSpPr>
          <p:nvPr/>
        </p:nvSpPr>
        <p:spPr bwMode="black">
          <a:xfrm>
            <a:off x="347663" y="1266825"/>
            <a:ext cx="8221662" cy="443198"/>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Q. Have recent flooding events such as Hurricane Sandy or Hurricane Irene motivated you to buy flood coverage?</a:t>
            </a:r>
            <a:r>
              <a:rPr lang="en-US" sz="1600" b="1" baseline="30000" dirty="0" smtClean="0">
                <a:solidFill>
                  <a:srgbClr val="225A7A"/>
                </a:solidFill>
              </a:rPr>
              <a:t>1</a:t>
            </a:r>
            <a:endParaRPr lang="en-US" sz="1600" b="1" baseline="30000" dirty="0">
              <a:solidFill>
                <a:srgbClr val="225A7A"/>
              </a:solidFill>
            </a:endParaRPr>
          </a:p>
        </p:txBody>
      </p:sp>
      <p:sp>
        <p:nvSpPr>
          <p:cNvPr id="9" name="Rectangle 5"/>
          <p:cNvSpPr>
            <a:spLocks noChangeArrowheads="1"/>
          </p:cNvSpPr>
          <p:nvPr/>
        </p:nvSpPr>
        <p:spPr bwMode="blackWhite">
          <a:xfrm>
            <a:off x="223283" y="5454505"/>
            <a:ext cx="8697433" cy="58479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rgbClr val="FFFFFF"/>
                </a:solidFill>
              </a:rPr>
              <a:t>Recent storms have not motivated people to buy flood insurance coverage</a:t>
            </a:r>
            <a:endParaRPr lang="en-US" b="1" dirty="0">
              <a:solidFill>
                <a:srgbClr val="FFFFFF"/>
              </a:solidFill>
            </a:endParaRPr>
          </a:p>
        </p:txBody>
      </p:sp>
      <p:sp>
        <p:nvSpPr>
          <p:cNvPr id="10" name="AutoShape 13"/>
          <p:cNvSpPr>
            <a:spLocks noChangeArrowheads="1"/>
          </p:cNvSpPr>
          <p:nvPr/>
        </p:nvSpPr>
        <p:spPr bwMode="blackWhite">
          <a:xfrm>
            <a:off x="2115879" y="3370520"/>
            <a:ext cx="4848447" cy="871871"/>
          </a:xfrm>
          <a:prstGeom prst="wedgeRectCallout">
            <a:avLst>
              <a:gd name="adj1" fmla="val 23165"/>
              <a:gd name="adj2" fmla="val 39237"/>
            </a:avLst>
          </a:prstGeom>
          <a:solidFill>
            <a:srgbClr val="C00000"/>
          </a:soli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pPr>
            <a:r>
              <a:rPr lang="en-US" sz="2000" b="1" dirty="0" smtClean="0">
                <a:solidFill>
                  <a:schemeClr val="bg1"/>
                </a:solidFill>
              </a:rPr>
              <a:t>Despite recent major flood events, few people see the need to buy coverage</a:t>
            </a:r>
            <a:endParaRPr lang="en-US" sz="20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8" fill="hold" grpId="0" nodeType="afterEffect">
                                  <p:stCondLst>
                                    <p:cond delay="70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a:spLocks noGrp="1" noChangeArrowheads="1"/>
          </p:cNvSpPr>
          <p:nvPr>
            <p:ph type="dt" sz="quarter" idx="10"/>
          </p:nvPr>
        </p:nvSpPr>
        <p:spPr>
          <a:noFill/>
        </p:spPr>
        <p:txBody>
          <a:bodyPr/>
          <a:lstStyle/>
          <a:p>
            <a:r>
              <a:rPr lang="en-US" smtClean="0"/>
              <a:t>12/01/09 - 9pm</a:t>
            </a:r>
          </a:p>
        </p:txBody>
      </p:sp>
      <p:sp>
        <p:nvSpPr>
          <p:cNvPr id="14340"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4341" name="Rectangle 110"/>
          <p:cNvSpPr>
            <a:spLocks noGrp="1" noChangeArrowheads="1"/>
          </p:cNvSpPr>
          <p:nvPr>
            <p:ph type="sldNum" sz="quarter" idx="12"/>
          </p:nvPr>
        </p:nvSpPr>
        <p:spPr>
          <a:noFill/>
        </p:spPr>
        <p:txBody>
          <a:bodyPr/>
          <a:lstStyle/>
          <a:p>
            <a:fld id="{C8D41946-FD3D-4091-A2F2-5BB338BC6915}" type="slidenum">
              <a:rPr lang="en-US" smtClean="0"/>
              <a:pPr/>
              <a:t>8</a:t>
            </a:fld>
            <a:endParaRPr lang="en-US" smtClean="0"/>
          </a:p>
        </p:txBody>
      </p:sp>
      <p:sp>
        <p:nvSpPr>
          <p:cNvPr id="14342" name="Rectangle 2"/>
          <p:cNvSpPr>
            <a:spLocks noGrp="1" noChangeArrowheads="1"/>
          </p:cNvSpPr>
          <p:nvPr>
            <p:ph type="title"/>
          </p:nvPr>
        </p:nvSpPr>
        <p:spPr/>
        <p:txBody>
          <a:bodyPr/>
          <a:lstStyle/>
          <a:p>
            <a:r>
              <a:rPr lang="en-US" dirty="0" err="1" smtClean="0"/>
              <a:t>I.I.I.</a:t>
            </a:r>
            <a:r>
              <a:rPr lang="en-US" dirty="0" smtClean="0"/>
              <a:t> Poll: Disaster Preparedness</a:t>
            </a:r>
          </a:p>
        </p:txBody>
      </p:sp>
      <p:sp>
        <p:nvSpPr>
          <p:cNvPr id="14343" name="Rectangle 3"/>
          <p:cNvSpPr>
            <a:spLocks noChangeArrowheads="1"/>
          </p:cNvSpPr>
          <p:nvPr/>
        </p:nvSpPr>
        <p:spPr bwMode="black">
          <a:xfrm>
            <a:off x="347663" y="1266825"/>
            <a:ext cx="8534400" cy="747897"/>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b="1" dirty="0">
                <a:solidFill>
                  <a:srgbClr val="225A7A"/>
                </a:solidFill>
              </a:rPr>
              <a:t>Q. </a:t>
            </a:r>
            <a:r>
              <a:rPr lang="en-US" b="1" dirty="0" smtClean="0">
                <a:solidFill>
                  <a:srgbClr val="225A7A"/>
                </a:solidFill>
              </a:rPr>
              <a:t>If you expect some relief from the government, would you purchase less insurance coverage against these natural disasters than you would have otherwise?</a:t>
            </a:r>
            <a:endParaRPr lang="en-US" b="1" dirty="0">
              <a:solidFill>
                <a:srgbClr val="225A7A"/>
              </a:solidFill>
            </a:endParaRPr>
          </a:p>
        </p:txBody>
      </p:sp>
      <p:sp>
        <p:nvSpPr>
          <p:cNvPr id="14344" name="Rectangle 4"/>
          <p:cNvSpPr>
            <a:spLocks noChangeArrowheads="1"/>
          </p:cNvSpPr>
          <p:nvPr/>
        </p:nvSpPr>
        <p:spPr bwMode="auto">
          <a:xfrm>
            <a:off x="0" y="6575615"/>
            <a:ext cx="75692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Insurance Information Institute Annual </a:t>
            </a:r>
            <a:r>
              <a:rPr lang="en-US" sz="1100" i="1" dirty="0"/>
              <a:t>Pulse</a:t>
            </a:r>
            <a:r>
              <a:rPr lang="en-US" sz="1100" dirty="0"/>
              <a:t> Survey.</a:t>
            </a:r>
          </a:p>
        </p:txBody>
      </p:sp>
      <p:sp>
        <p:nvSpPr>
          <p:cNvPr id="2069509" name="Text Box 5"/>
          <p:cNvSpPr txBox="1">
            <a:spLocks noChangeArrowheads="1"/>
          </p:cNvSpPr>
          <p:nvPr/>
        </p:nvSpPr>
        <p:spPr bwMode="blackWhite">
          <a:xfrm>
            <a:off x="312738" y="5503863"/>
            <a:ext cx="8518525" cy="750887"/>
          </a:xfrm>
          <a:prstGeom prst="rect">
            <a:avLst/>
          </a:prstGeom>
          <a:gradFill rotWithShape="0">
            <a:gsLst>
              <a:gs pos="0">
                <a:schemeClr val="accent2"/>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a:lnSpc>
                <a:spcPct val="95000"/>
              </a:lnSpc>
              <a:spcBef>
                <a:spcPct val="25000"/>
              </a:spcBef>
            </a:pPr>
            <a:r>
              <a:rPr lang="en-US" b="1" dirty="0" smtClean="0">
                <a:solidFill>
                  <a:srgbClr val="FFFFFF"/>
                </a:solidFill>
              </a:rPr>
              <a:t>Seventy-two percent of Americans would not purchase less insurance if they expect some relief from the government—but 22% would.</a:t>
            </a:r>
            <a:endParaRPr lang="en-US" b="1" dirty="0">
              <a:solidFill>
                <a:srgbClr val="FFFFFF"/>
              </a:solidFill>
            </a:endParaRPr>
          </a:p>
        </p:txBody>
      </p:sp>
      <p:graphicFrame>
        <p:nvGraphicFramePr>
          <p:cNvPr id="14338" name="Object 2"/>
          <p:cNvGraphicFramePr>
            <a:graphicFrameLocks/>
          </p:cNvGraphicFramePr>
          <p:nvPr/>
        </p:nvGraphicFramePr>
        <p:xfrm>
          <a:off x="2930525" y="2371725"/>
          <a:ext cx="3041650" cy="2720975"/>
        </p:xfrm>
        <a:graphic>
          <a:graphicData uri="http://schemas.openxmlformats.org/presentationml/2006/ole">
            <p:oleObj spid="_x0000_s52226" name="Chart" r:id="rId4" imgW="4465407" imgH="3794874" progId="MSGraph.Chart.8">
              <p:embed followColorScheme="full"/>
            </p:oleObj>
          </a:graphicData>
        </a:graphic>
      </p:graphicFrame>
      <p:sp>
        <p:nvSpPr>
          <p:cNvPr id="14346" name="Text Box 8"/>
          <p:cNvSpPr txBox="1">
            <a:spLocks noChangeArrowheads="1"/>
          </p:cNvSpPr>
          <p:nvPr/>
        </p:nvSpPr>
        <p:spPr bwMode="auto">
          <a:xfrm>
            <a:off x="3698544" y="2016493"/>
            <a:ext cx="1187450" cy="19367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1400" dirty="0"/>
              <a:t>Don’t know</a:t>
            </a:r>
            <a:endParaRPr lang="en-US" sz="1400" b="1" dirty="0"/>
          </a:p>
        </p:txBody>
      </p:sp>
      <p:sp>
        <p:nvSpPr>
          <p:cNvPr id="14347" name="Text Box 9"/>
          <p:cNvSpPr txBox="1">
            <a:spLocks noChangeArrowheads="1"/>
          </p:cNvSpPr>
          <p:nvPr/>
        </p:nvSpPr>
        <p:spPr bwMode="auto">
          <a:xfrm>
            <a:off x="5281687" y="2330524"/>
            <a:ext cx="830262" cy="19367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1400" dirty="0"/>
              <a:t>Yes</a:t>
            </a:r>
            <a:endParaRPr lang="en-US" sz="1400" b="1" dirty="0"/>
          </a:p>
        </p:txBody>
      </p:sp>
      <p:sp>
        <p:nvSpPr>
          <p:cNvPr id="14348" name="Text Box 10"/>
          <p:cNvSpPr txBox="1">
            <a:spLocks noChangeArrowheads="1"/>
          </p:cNvSpPr>
          <p:nvPr/>
        </p:nvSpPr>
        <p:spPr bwMode="auto">
          <a:xfrm>
            <a:off x="2541036" y="4198716"/>
            <a:ext cx="584200" cy="19367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1400" dirty="0"/>
              <a:t>No</a:t>
            </a:r>
            <a:endParaRPr lang="en-US" sz="1400" b="1" dirty="0"/>
          </a:p>
        </p:txBody>
      </p:sp>
      <p:sp>
        <p:nvSpPr>
          <p:cNvPr id="13" name="AutoShape 13"/>
          <p:cNvSpPr>
            <a:spLocks noChangeArrowheads="1"/>
          </p:cNvSpPr>
          <p:nvPr/>
        </p:nvSpPr>
        <p:spPr bwMode="blackWhite">
          <a:xfrm>
            <a:off x="6453964" y="2209801"/>
            <a:ext cx="2158409" cy="2021958"/>
          </a:xfrm>
          <a:prstGeom prst="wedgeRectCallout">
            <a:avLst>
              <a:gd name="adj1" fmla="val -84860"/>
              <a:gd name="adj2" fmla="val -1885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More than 20 percent cut back on insurance coverage in expectation of government disaster aid</a:t>
            </a:r>
            <a:endParaRPr lang="en-US"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069509"/>
                                        </p:tgtEl>
                                        <p:attrNameLst>
                                          <p:attrName>style.visibility</p:attrName>
                                        </p:attrNameLst>
                                      </p:cBhvr>
                                      <p:to>
                                        <p:strVal val="visible"/>
                                      </p:to>
                                    </p:set>
                                    <p:anim calcmode="lin" valueType="num">
                                      <p:cBhvr>
                                        <p:cTn id="7" dur="500" fill="hold"/>
                                        <p:tgtEl>
                                          <p:spTgt spid="2069509"/>
                                        </p:tgtEl>
                                        <p:attrNameLst>
                                          <p:attrName>ppt_w</p:attrName>
                                        </p:attrNameLst>
                                      </p:cBhvr>
                                      <p:tavLst>
                                        <p:tav tm="0">
                                          <p:val>
                                            <p:fltVal val="0"/>
                                          </p:val>
                                        </p:tav>
                                        <p:tav tm="100000">
                                          <p:val>
                                            <p:strVal val="#ppt_w"/>
                                          </p:val>
                                        </p:tav>
                                      </p:tavLst>
                                    </p:anim>
                                    <p:anim calcmode="lin" valueType="num">
                                      <p:cBhvr>
                                        <p:cTn id="8" dur="500" fill="hold"/>
                                        <p:tgtEl>
                                          <p:spTgt spid="2069509"/>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2" presetClass="entr" presetSubtype="8" fill="hold" grpId="0" nodeType="afterEffect">
                                  <p:stCondLst>
                                    <p:cond delay="70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509"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Property Insurance – Saving Money</a:t>
            </a:r>
            <a:endParaRPr lang="en-US" dirty="0"/>
          </a:p>
        </p:txBody>
      </p:sp>
      <p:sp>
        <p:nvSpPr>
          <p:cNvPr id="6" name="Text Placeholder 5"/>
          <p:cNvSpPr>
            <a:spLocks noGrp="1"/>
          </p:cNvSpPr>
          <p:nvPr>
            <p:ph type="body" idx="1"/>
          </p:nvPr>
        </p:nvSpPr>
        <p:spPr/>
        <p:txBody>
          <a:bodyPr/>
          <a:lstStyle/>
          <a:p>
            <a:r>
              <a:rPr lang="en-US" dirty="0" smtClean="0"/>
              <a:t>Shopping around for private insurance – it is a highly competitive business.</a:t>
            </a:r>
          </a:p>
          <a:p>
            <a:r>
              <a:rPr lang="en-US" dirty="0" smtClean="0"/>
              <a:t>Raising the deductible on property insurance, as well as flood insurance.</a:t>
            </a:r>
          </a:p>
          <a:p>
            <a:r>
              <a:rPr lang="en-US" dirty="0" smtClean="0"/>
              <a:t>Make the home or business disaster-resistant – against wind, fire, flood, theft and other disasters.</a:t>
            </a:r>
          </a:p>
          <a:p>
            <a:r>
              <a:rPr lang="en-US" dirty="0" smtClean="0"/>
              <a:t>Take advantage of discounts for security devices.</a:t>
            </a:r>
          </a:p>
          <a:p>
            <a:r>
              <a:rPr lang="en-US" dirty="0" smtClean="0"/>
              <a:t>Consider the cost of insurance when purchasing a property.</a:t>
            </a:r>
          </a:p>
          <a:p>
            <a:endParaRPr lang="en-US" dirty="0" smtClean="0"/>
          </a:p>
          <a:p>
            <a:endParaRPr lang="en-US" dirty="0"/>
          </a:p>
        </p:txBody>
      </p:sp>
      <p:sp>
        <p:nvSpPr>
          <p:cNvPr id="3" name="Date Placeholder 2"/>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4" name="Footer Placeholder 3"/>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5" name="Slide Number Placeholder 4"/>
          <p:cNvSpPr>
            <a:spLocks noGrp="1"/>
          </p:cNvSpPr>
          <p:nvPr>
            <p:ph type="sldNum" sz="quarter" idx="12"/>
          </p:nvPr>
        </p:nvSpPr>
        <p:spPr/>
        <p:txBody>
          <a:bodyPr/>
          <a:lstStyle/>
          <a:p>
            <a:pPr>
              <a:defRPr/>
            </a:pPr>
            <a:fld id="{43581549-0EE9-4414-804C-D922FB08B54A}" type="slidenum">
              <a:rPr lang="en-US" smtClean="0">
                <a:solidFill>
                  <a:srgbClr val="000000"/>
                </a:solidFill>
              </a:rPr>
              <a:pPr>
                <a:defRPr/>
              </a:pPr>
              <a:t>9</a:t>
            </a:fld>
            <a:endParaRPr lang="en-US" dirty="0">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2145</TotalTime>
  <Words>1748</Words>
  <Application>Microsoft Office PowerPoint</Application>
  <PresentationFormat>On-screen Show (4:3)</PresentationFormat>
  <Paragraphs>192</Paragraphs>
  <Slides>22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Chart</vt:lpstr>
      <vt:lpstr>American Institute for Architects   New York Chapter</vt:lpstr>
      <vt:lpstr>Presentation Outline</vt:lpstr>
      <vt:lpstr>What is the Insurance Information Institute?</vt:lpstr>
      <vt:lpstr>Basics of Property Insurance</vt:lpstr>
      <vt:lpstr>Basics of Property Insurance</vt:lpstr>
      <vt:lpstr>Basics of Flood Insurance</vt:lpstr>
      <vt:lpstr>I.I.I. Poll: Disaster Preparedness</vt:lpstr>
      <vt:lpstr>I.I.I. Poll: Disaster Preparedness</vt:lpstr>
      <vt:lpstr>Basics of Property Insurance – Saving Money</vt:lpstr>
      <vt:lpstr>Sandy-Related Claims Paid  </vt:lpstr>
      <vt:lpstr>Economic Overview: Sandy Facts and Statistics</vt:lpstr>
      <vt:lpstr>Hurricane Sandy: Claim Payments to Policyholders, by  State</vt:lpstr>
      <vt:lpstr>Slide 13</vt:lpstr>
      <vt:lpstr>Slide 14</vt:lpstr>
      <vt:lpstr>Insured Value of Coastal Property in Northeast</vt:lpstr>
      <vt:lpstr>Total Value of Insured Coastal Exposure in 2012</vt:lpstr>
      <vt:lpstr>Total Potential Home Value Exposure to Storm Surge Risk in 2013*</vt:lpstr>
      <vt:lpstr>Catastrophe Trends in the United States and the Northeast</vt:lpstr>
      <vt:lpstr>Top 12 Most Costly Hurricanes in U.S. History</vt:lpstr>
      <vt:lpstr>Three of the Top Ten Most Costly Hurricanes Hit NY – Sandy, Frances and Ivan</vt:lpstr>
      <vt:lpstr>Inflation Adjusted U.S. Catastrophe Losses by Cause of Loss, 1992–20111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Shorna Lewis</cp:lastModifiedBy>
  <cp:revision>230</cp:revision>
  <dcterms:created xsi:type="dcterms:W3CDTF">2012-07-25T15:34:22Z</dcterms:created>
  <dcterms:modified xsi:type="dcterms:W3CDTF">2013-11-12T18:59:36Z</dcterms:modified>
</cp:coreProperties>
</file>