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1073" r:id="rId2"/>
    <p:sldId id="1250" r:id="rId3"/>
    <p:sldId id="1272" r:id="rId4"/>
    <p:sldId id="1258" r:id="rId5"/>
    <p:sldId id="1170" r:id="rId6"/>
    <p:sldId id="1199" r:id="rId7"/>
    <p:sldId id="1182" r:id="rId8"/>
    <p:sldId id="1266" r:id="rId9"/>
    <p:sldId id="1232" r:id="rId10"/>
    <p:sldId id="1269" r:id="rId11"/>
    <p:sldId id="1255" r:id="rId12"/>
    <p:sldId id="1244" r:id="rId13"/>
    <p:sldId id="1257" r:id="rId14"/>
    <p:sldId id="990" r:id="rId15"/>
    <p:sldId id="1262" r:id="rId16"/>
    <p:sldId id="1264" r:id="rId17"/>
    <p:sldId id="1140" r:id="rId18"/>
    <p:sldId id="1141" r:id="rId19"/>
    <p:sldId id="1252" r:id="rId20"/>
    <p:sldId id="1253" r:id="rId21"/>
    <p:sldId id="1270" r:id="rId22"/>
    <p:sldId id="1260" r:id="rId23"/>
    <p:sldId id="1271" r:id="rId24"/>
    <p:sldId id="1268" r:id="rId25"/>
    <p:sldId id="976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88C"/>
    <a:srgbClr val="2B7299"/>
    <a:srgbClr val="3333CC"/>
    <a:srgbClr val="4B9FCD"/>
    <a:srgbClr val="E5F1F7"/>
    <a:srgbClr val="3691C4"/>
    <a:srgbClr val="D0DCE2"/>
    <a:srgbClr val="C9D6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89697" autoAdjust="0"/>
  </p:normalViewPr>
  <p:slideViewPr>
    <p:cSldViewPr snapToGrid="0">
      <p:cViewPr>
        <p:scale>
          <a:sx n="100" d="100"/>
          <a:sy n="100" d="100"/>
        </p:scale>
        <p:origin x="-186" y="-120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D0C77F4-59D3-40F4-AEF8-537C6CCB082B}" type="datetime1">
              <a:rPr lang="en-US"/>
              <a:pPr>
                <a:defRPr/>
              </a:pPr>
              <a:t>4/19/2013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6FBD6-E2E9-488B-8FBC-F8E48F5CB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075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Rectangle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>
              <a:defRPr sz="1000"/>
            </a:lvl1pPr>
          </a:lstStyle>
          <a:p>
            <a:pPr>
              <a:defRPr/>
            </a:pPr>
            <a:fld id="{4369CD7A-7DFD-489E-A873-CAB587DF8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51" tIns="46564" rIns="45951" bIns="46564" anchor="b">
            <a:spAutoFit/>
          </a:bodyPr>
          <a:lstStyle/>
          <a:p>
            <a:pPr algn="ctr" defTabSz="931863"/>
            <a:fld id="{6C9539E4-095A-47DF-9636-BC56484DBECF}" type="slidenum">
              <a:rPr lang="en-US" sz="1000"/>
              <a:pPr algn="ctr" defTabSz="931863"/>
              <a:t>1</a:t>
            </a:fld>
            <a:endParaRPr lang="en-US" sz="100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6130" tIns="46130" rIns="46130" bIns="4613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9A2A5F-234F-4414-9B4D-B3C25487FB8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51" tIns="46564" rIns="45951" bIns="46564" anchor="b">
            <a:spAutoFit/>
          </a:bodyPr>
          <a:lstStyle/>
          <a:p>
            <a:pPr algn="ctr" defTabSz="931863"/>
            <a:fld id="{8EAC1054-394D-4789-B170-C304C4E63412}" type="slidenum">
              <a:rPr lang="en-US" sz="1000"/>
              <a:pPr algn="ctr" defTabSz="931863"/>
              <a:t>11</a:t>
            </a:fld>
            <a:endParaRPr lang="en-US" sz="100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6130" tIns="46130" rIns="46130" bIns="4613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5C4A5A-ABA5-490D-9EF2-06D5F854E02C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46" tIns="46559" rIns="45946" bIns="46559" anchor="b">
            <a:spAutoFit/>
          </a:bodyPr>
          <a:lstStyle/>
          <a:p>
            <a:pPr algn="ctr" defTabSz="930275"/>
            <a:fld id="{D4B4F3BA-95B6-491D-B572-28349B79C18D}" type="slidenum">
              <a:rPr lang="en-US" sz="1000"/>
              <a:pPr algn="ctr" defTabSz="930275"/>
              <a:t>15</a:t>
            </a:fld>
            <a:endParaRPr lang="en-US" sz="100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6125" tIns="46125" rIns="46125" bIns="4612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46" tIns="46559" rIns="45946" bIns="46559" anchor="b">
            <a:spAutoFit/>
          </a:bodyPr>
          <a:lstStyle/>
          <a:p>
            <a:pPr algn="ctr" defTabSz="930275"/>
            <a:fld id="{71CD8392-95D2-414F-ADD1-29998BA28B15}" type="slidenum">
              <a:rPr lang="en-US" sz="1000"/>
              <a:pPr algn="ctr" defTabSz="930275"/>
              <a:t>16</a:t>
            </a:fld>
            <a:endParaRPr lang="en-US" sz="100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6125" tIns="46125" rIns="46125" bIns="4612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 txBox="1">
            <a:spLocks noGrp="1" noChangeArrowheads="1"/>
          </p:cNvSpPr>
          <p:nvPr/>
        </p:nvSpPr>
        <p:spPr bwMode="auto">
          <a:xfrm>
            <a:off x="3152775" y="9047163"/>
            <a:ext cx="708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878" tIns="46490" rIns="45878" bIns="46490" anchor="b">
            <a:spAutoFit/>
          </a:bodyPr>
          <a:lstStyle/>
          <a:p>
            <a:pPr algn="ctr" defTabSz="928688"/>
            <a:fld id="{2960A91D-C51A-46CD-B91D-329580D5F180}" type="slidenum">
              <a:rPr lang="en-US" sz="1000"/>
              <a:pPr algn="ctr" defTabSz="928688"/>
              <a:t>21</a:t>
            </a:fld>
            <a:endParaRPr lang="en-US" sz="1000"/>
          </a:p>
        </p:txBody>
      </p:sp>
      <p:sp>
        <p:nvSpPr>
          <p:cNvPr id="4403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44CB2F-15AF-4103-985C-0247FFF032F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 txBox="1">
            <a:spLocks noGrp="1" noChangeArrowheads="1"/>
          </p:cNvSpPr>
          <p:nvPr/>
        </p:nvSpPr>
        <p:spPr bwMode="auto">
          <a:xfrm>
            <a:off x="3155950" y="9047163"/>
            <a:ext cx="7016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020" tIns="46634" rIns="46020" bIns="46634" anchor="b">
            <a:spAutoFit/>
          </a:bodyPr>
          <a:lstStyle/>
          <a:p>
            <a:pPr algn="ctr" defTabSz="931863"/>
            <a:fld id="{E6A39C17-2355-4183-938E-A4DB50DF6635}" type="slidenum">
              <a:rPr lang="en-US" sz="1000"/>
              <a:pPr algn="ctr" defTabSz="931863"/>
              <a:t>23</a:t>
            </a:fld>
            <a:endParaRPr lang="en-US" sz="10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6199" tIns="46199" rIns="46199" bIns="4619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EE4808-6A20-4C84-8B09-8806EBC20B0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5D0070-959D-4C86-8A66-2E0ED8E3EBC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F6E91-9A7B-4DFF-AF9F-72B45AEC213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51" tIns="46564" rIns="45951" bIns="46564" anchor="b">
            <a:spAutoFit/>
          </a:bodyPr>
          <a:lstStyle/>
          <a:p>
            <a:pPr algn="ctr" defTabSz="931863"/>
            <a:fld id="{D4FEFB10-4087-46B5-8EBB-C206DC86B797}" type="slidenum">
              <a:rPr lang="en-US" sz="1000"/>
              <a:pPr algn="ctr" defTabSz="931863"/>
              <a:t>3</a:t>
            </a:fld>
            <a:endParaRPr lang="en-US" sz="100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6130" tIns="46130" rIns="46130" bIns="4613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C2740B-D5A1-4E20-8582-2D67D752CCE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BA88F2-31EF-4CE0-BE14-03E103D7EC8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DCF8E6-D2E0-40DB-B080-6B47EFF0923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46" tIns="46559" rIns="45946" bIns="46559" anchor="b">
            <a:spAutoFit/>
          </a:bodyPr>
          <a:lstStyle/>
          <a:p>
            <a:pPr algn="ctr" defTabSz="930275"/>
            <a:fld id="{0FE9ACB3-A5DE-4773-AD80-D8ADC47F372A}" type="slidenum">
              <a:rPr lang="en-US" sz="1000"/>
              <a:pPr algn="ctr" defTabSz="930275"/>
              <a:t>7</a:t>
            </a:fld>
            <a:endParaRPr lang="en-US" sz="100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6125" tIns="46125" rIns="46125" bIns="4612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 txBox="1">
            <a:spLocks noGrp="1" noChangeArrowheads="1"/>
          </p:cNvSpPr>
          <p:nvPr/>
        </p:nvSpPr>
        <p:spPr bwMode="auto">
          <a:xfrm>
            <a:off x="3155950" y="9047163"/>
            <a:ext cx="7016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020" tIns="46634" rIns="46020" bIns="46634" anchor="b">
            <a:spAutoFit/>
          </a:bodyPr>
          <a:lstStyle/>
          <a:p>
            <a:pPr algn="ctr" defTabSz="931863"/>
            <a:fld id="{5F5674EF-5B10-4103-879C-73AC1B1B3E33}" type="slidenum">
              <a:rPr lang="en-US" sz="1000"/>
              <a:pPr algn="ctr" defTabSz="931863"/>
              <a:t>8</a:t>
            </a:fld>
            <a:endParaRPr lang="en-US" sz="10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6199" tIns="46199" rIns="46199" bIns="46199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21B06F-6EF5-4B00-B3FB-C0C89B1B003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4EBC3C1-C850-4729-A104-A483BBFBA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09791-A429-4172-B87D-0DC74F653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ACF5D-DDD9-4825-A7CB-1DF769A53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46C0C-B8DE-4BEE-9F7A-C6BA61E35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34C76-8ABA-4579-8E87-090C0F05D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04C90-077A-4664-BE03-B3EEAC0F5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FD4ED-EF5E-4341-9C18-9FFE39ECF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37856-C553-41AF-908E-1BFD9C6D7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5DB28-1A75-4619-95A4-C89F9008D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73D36-B476-4D03-BC17-8F1A4D306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18739-A82E-4D12-86B6-C4CADC717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AD8AC-8024-43D8-AE61-7337143BA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483" name="Picture 109" descr="Text Page"/>
          <p:cNvPicPr>
            <a:picLocks noChangeAspect="1" noChangeArrowheads="1"/>
          </p:cNvPicPr>
          <p:nvPr userDrawn="1"/>
        </p:nvPicPr>
        <p:blipFill>
          <a:blip r:embed="rId14" cstate="print"/>
          <a:srcRect t="4605"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5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1125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487" name="Picture 10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>
                <a:latin typeface="Arial" charset="0"/>
              </a:defRPr>
            </a:lvl1pPr>
          </a:lstStyle>
          <a:p>
            <a:pPr>
              <a:defRPr/>
            </a:pPr>
            <a:fld id="{FC068B75-D39D-49FF-9AE0-8CBF3DA55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6" r:id="rId1"/>
    <p:sldLayoutId id="2147485365" r:id="rId2"/>
    <p:sldLayoutId id="2147485366" r:id="rId3"/>
    <p:sldLayoutId id="2147485367" r:id="rId4"/>
    <p:sldLayoutId id="2147485368" r:id="rId5"/>
    <p:sldLayoutId id="2147485369" r:id="rId6"/>
    <p:sldLayoutId id="2147485370" r:id="rId7"/>
    <p:sldLayoutId id="2147485371" r:id="rId8"/>
    <p:sldLayoutId id="2147485372" r:id="rId9"/>
    <p:sldLayoutId id="2147485373" r:id="rId10"/>
    <p:sldLayoutId id="2147485374" r:id="rId11"/>
    <p:sldLayoutId id="2147485375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hyperlink" Target="http://www.nada.org/nadadata" TargetMode="Externa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8.bin"/><Relationship Id="rId4" Type="http://schemas.openxmlformats.org/officeDocument/2006/relationships/hyperlink" Target="http://www.fhwa.dot.gov/ohim/tvtw/tvtpage.cf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hyperlink" Target="http://www.fhwa.dot.gov/ohim/tvtw/tvtpage.cf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hyperlink" Target="http://www.fhwa.dot.gov/ohim/tvtw/tvtpage.cf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17.bin"/><Relationship Id="rId4" Type="http://schemas.openxmlformats.org/officeDocument/2006/relationships/hyperlink" Target="http://www.cdc.gov/mmwr/preview/mmwrhtml/mm6210a1.ht5m?s_cid=6210a1_e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18.bin"/><Relationship Id="rId4" Type="http://schemas.openxmlformats.org/officeDocument/2006/relationships/hyperlink" Target="http://www.federalreserve.gov/releases/h15/data.htm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19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hyperlink" Target="http://www.bea.gov/national/xls/gdpchg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hyperlink" Target="http://www.federalreserve.gov/datadownload/Download.aspx?rel=G19&amp;series=8ee7aa36107a130bcc862d44824a3b86&amp;lastObs=&amp;from=&amp;to=&amp;filetype=csv&amp;label=include&amp;layout=seriescolumn&amp;type=packag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hyperlink" Target="http://www.nada.org/nadadata" TargetMode="Externa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546100" y="2628900"/>
            <a:ext cx="8229600" cy="1349375"/>
          </a:xfrm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40000"/>
              </a:spcBef>
            </a:pPr>
            <a:r>
              <a:rPr lang="en-US" sz="4800" i="1" smtClean="0">
                <a:solidFill>
                  <a:schemeClr val="accent2"/>
                </a:solidFill>
              </a:rPr>
              <a:t>Economic Trends Affecting Automobile Insurance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9125" y="4422775"/>
            <a:ext cx="7900988" cy="1173163"/>
          </a:xfrm>
        </p:spPr>
        <p:txBody>
          <a:bodyPr>
            <a:spAutoFit/>
          </a:bodyPr>
          <a:lstStyle/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en-US" sz="2600" b="1" smtClean="0">
                <a:solidFill>
                  <a:srgbClr val="2B7299"/>
                </a:solidFill>
              </a:rPr>
              <a:t>AIPSO 10</a:t>
            </a:r>
            <a:r>
              <a:rPr lang="en-US" sz="2600" b="1" baseline="30000" smtClean="0">
                <a:solidFill>
                  <a:srgbClr val="2B7299"/>
                </a:solidFill>
              </a:rPr>
              <a:t>th</a:t>
            </a:r>
            <a:r>
              <a:rPr lang="en-US" sz="2600" b="1" smtClean="0">
                <a:solidFill>
                  <a:srgbClr val="2B7299"/>
                </a:solidFill>
              </a:rPr>
              <a:t> Residual Market Planning Conference</a:t>
            </a: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en-US" sz="2600" b="1" smtClean="0">
                <a:solidFill>
                  <a:srgbClr val="2B7299"/>
                </a:solidFill>
              </a:rPr>
              <a:t>Providence, RI</a:t>
            </a: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en-US" sz="2600" b="1" smtClean="0">
                <a:solidFill>
                  <a:srgbClr val="2B7299"/>
                </a:solidFill>
              </a:rPr>
              <a:t>April 10, 2012</a:t>
            </a:r>
          </a:p>
        </p:txBody>
      </p:sp>
      <p:sp>
        <p:nvSpPr>
          <p:cNvPr id="22532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b="1">
                <a:solidFill>
                  <a:srgbClr val="2B7299"/>
                </a:solidFill>
              </a:rPr>
              <a:t>Steven N. Weisbart, Ph.D., CLU, Senior Vice President &amp; Chief Economist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>
                <a:solidFill>
                  <a:srgbClr val="2B7299"/>
                </a:solidFill>
                <a:sym typeface="Symbol" pitchFamily="18" charset="2"/>
              </a:rPr>
              <a:t>Insurance Information Institute  110 William Street  New York, NY 10038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>
                <a:solidFill>
                  <a:schemeClr val="bg1"/>
                </a:solidFill>
                <a:sym typeface="Symbol" pitchFamily="18" charset="2"/>
              </a:rPr>
              <a:t>Office: 212.346.5540  Cell: (917) 494-5945  stevenw@iii.org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12/01/09 - 9pm</a:t>
            </a:r>
          </a:p>
        </p:txBody>
      </p:sp>
      <p:sp>
        <p:nvSpPr>
          <p:cNvPr id="7172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7173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6F881C-3E00-47DA-982B-F7A118D5972B}" type="slidenum">
              <a:rPr lang="en-US" smtClean="0"/>
              <a:pPr/>
              <a:t>10</a:t>
            </a:fld>
            <a:endParaRPr lang="en-US" smtClean="0"/>
          </a:p>
        </p:txBody>
      </p:sp>
      <p:graphicFrame>
        <p:nvGraphicFramePr>
          <p:cNvPr id="7170" name="Object 3"/>
          <p:cNvGraphicFramePr>
            <a:graphicFrameLocks/>
          </p:cNvGraphicFramePr>
          <p:nvPr/>
        </p:nvGraphicFramePr>
        <p:xfrm>
          <a:off x="152400" y="990600"/>
          <a:ext cx="8610600" cy="4248150"/>
        </p:xfrm>
        <a:graphic>
          <a:graphicData uri="http://schemas.openxmlformats.org/presentationml/2006/ole">
            <p:oleObj spid="_x0000_s7170" name="Chart" r:id="rId4" imgW="8610735" imgH="4248085" progId="MSGraph.Chart.8">
              <p:embed followColorScheme="full"/>
            </p:oleObj>
          </a:graphicData>
        </a:graphic>
      </p:graphicFrame>
      <p:sp>
        <p:nvSpPr>
          <p:cNvPr id="10" name="AutoShape 7"/>
          <p:cNvSpPr>
            <a:spLocks noChangeArrowheads="1"/>
          </p:cNvSpPr>
          <p:nvPr/>
        </p:nvSpPr>
        <p:spPr bwMode="blackWhite">
          <a:xfrm>
            <a:off x="228600" y="5334000"/>
            <a:ext cx="8426450" cy="990600"/>
          </a:xfrm>
          <a:prstGeom prst="wedgeRectCallout">
            <a:avLst>
              <a:gd name="adj1" fmla="val -50102"/>
              <a:gd name="adj2" fmla="val 24116"/>
            </a:avLst>
          </a:prstGeom>
          <a:solidFill>
            <a:schemeClr val="accent2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b="1">
                <a:solidFill>
                  <a:schemeClr val="bg1"/>
                </a:solidFill>
              </a:rPr>
              <a:t>PP Auto premiums written are recovering from a period of no growth attributable to the weak economy affecting new vehicle sales, car choice, and increased price sensitivity among consumers</a:t>
            </a:r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0" y="6245225"/>
            <a:ext cx="812165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100"/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</a:pPr>
            <a:r>
              <a:rPr lang="en-US" sz="1100"/>
              <a:t>Sources: A.M. Best; NADA, </a:t>
            </a:r>
            <a:r>
              <a:rPr lang="en-US" sz="1100" i="1"/>
              <a:t>State of the Industry Report 2012</a:t>
            </a:r>
            <a:r>
              <a:rPr lang="en-US" sz="1100"/>
              <a:t>, p. 16, at </a:t>
            </a:r>
            <a:r>
              <a:rPr lang="en-US" sz="1100">
                <a:hlinkClick r:id="rId5"/>
              </a:rPr>
              <a:t>www.nada.org/nadadata</a:t>
            </a:r>
            <a:r>
              <a:rPr lang="en-US" sz="1100"/>
              <a:t> citing R. L. Polk; </a:t>
            </a:r>
            <a:br>
              <a:rPr lang="en-US" sz="1100"/>
            </a:br>
            <a:r>
              <a:rPr lang="en-US" sz="1100"/>
              <a:t>Insurance Information Institute. </a:t>
            </a:r>
          </a:p>
        </p:txBody>
      </p:sp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6407150" cy="860425"/>
          </a:xfrm>
        </p:spPr>
        <p:txBody>
          <a:bodyPr/>
          <a:lstStyle/>
          <a:p>
            <a:r>
              <a:rPr lang="en-US" smtClean="0"/>
              <a:t>PP Auto NWP vs. # of Vehicles</a:t>
            </a:r>
            <a:br>
              <a:rPr lang="en-US" smtClean="0"/>
            </a:br>
            <a:r>
              <a:rPr lang="en-US" smtClean="0"/>
              <a:t>in Operation, 2001–2011</a:t>
            </a:r>
          </a:p>
        </p:txBody>
      </p:sp>
      <p:sp>
        <p:nvSpPr>
          <p:cNvPr id="7177" name="TextBox 7"/>
          <p:cNvSpPr txBox="1">
            <a:spLocks noChangeArrowheads="1"/>
          </p:cNvSpPr>
          <p:nvPr/>
        </p:nvSpPr>
        <p:spPr bwMode="auto">
          <a:xfrm>
            <a:off x="0" y="990600"/>
            <a:ext cx="13049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$ Billion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8196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8197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8547A955-B01D-441E-BAD0-11CD3E5F97DB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11</a:t>
            </a:fld>
            <a:endParaRPr lang="en-US" sz="900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03275" y="238125"/>
            <a:ext cx="6711950" cy="769938"/>
          </a:xfrm>
        </p:spPr>
        <p:txBody>
          <a:bodyPr/>
          <a:lstStyle/>
          <a:p>
            <a:r>
              <a:rPr lang="en-US" smtClean="0"/>
              <a:t>Something Unusual is Happening:</a:t>
            </a:r>
            <a:br>
              <a:rPr lang="en-US" smtClean="0"/>
            </a:br>
            <a:r>
              <a:rPr lang="en-US" smtClean="0"/>
              <a:t>Miles Driven*, 1990–2013</a:t>
            </a:r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0" y="6245225"/>
            <a:ext cx="8905875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*Moving 12-month total. The latest data is for January 2013.                   Note: Recessions indicated by gray shaded columns..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Sources:  Federal Highway Administration (</a:t>
            </a:r>
            <a:r>
              <a:rPr lang="en-US" sz="1100">
                <a:hlinkClick r:id="rId4"/>
              </a:rPr>
              <a:t>http://www.fhwa.dot.gov/ohim/tvtw/tvtpage.cfm</a:t>
            </a:r>
            <a:r>
              <a:rPr lang="en-US" sz="1100"/>
              <a:t> ); </a:t>
            </a:r>
            <a:br>
              <a:rPr lang="en-US" sz="1100"/>
            </a:br>
            <a:r>
              <a:rPr lang="en-US" sz="1100"/>
              <a:t>National Bureau of Economic Research (recession dates); Insurance Information Institute.</a:t>
            </a: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black">
          <a:xfrm>
            <a:off x="165100" y="1074738"/>
            <a:ext cx="2438400" cy="220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solidFill>
                  <a:srgbClr val="225A7A"/>
                </a:solidFill>
              </a:rPr>
              <a:t>Billions</a:t>
            </a:r>
          </a:p>
        </p:txBody>
      </p:sp>
      <p:graphicFrame>
        <p:nvGraphicFramePr>
          <p:cNvPr id="8194" name="Object 8"/>
          <p:cNvGraphicFramePr>
            <a:graphicFrameLocks noChangeAspect="1"/>
          </p:cNvGraphicFramePr>
          <p:nvPr/>
        </p:nvGraphicFramePr>
        <p:xfrm>
          <a:off x="377825" y="1185863"/>
          <a:ext cx="8343900" cy="4838700"/>
        </p:xfrm>
        <a:graphic>
          <a:graphicData uri="http://schemas.openxmlformats.org/presentationml/2006/ole">
            <p:oleObj spid="_x0000_s8194" name="Chart" r:id="rId5" imgW="8343967" imgH="4381555" progId="MSGraph.Chart.8">
              <p:embed followColorScheme="full"/>
            </p:oleObj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5219700" y="2698750"/>
            <a:ext cx="1990725" cy="1263650"/>
          </a:xfrm>
          <a:prstGeom prst="wedgeRectCallout">
            <a:avLst>
              <a:gd name="adj1" fmla="val 66968"/>
              <a:gd name="adj2" fmla="val -93074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A record: miles driven has been below the prior peak for 62 straight months. Previous record was in the early 1980s (39 months)</a:t>
            </a:r>
          </a:p>
        </p:txBody>
      </p:sp>
      <p:sp>
        <p:nvSpPr>
          <p:cNvPr id="12" name="AutoShape 38"/>
          <p:cNvSpPr>
            <a:spLocks noChangeArrowheads="1"/>
          </p:cNvSpPr>
          <p:nvPr/>
        </p:nvSpPr>
        <p:spPr bwMode="blackWhite">
          <a:xfrm>
            <a:off x="6884988" y="4094163"/>
            <a:ext cx="2009775" cy="1285875"/>
          </a:xfrm>
          <a:prstGeom prst="wedgeRectCallout">
            <a:avLst>
              <a:gd name="adj1" fmla="val 37593"/>
              <a:gd name="adj2" fmla="val -187356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200" b="1">
                <a:solidFill>
                  <a:schemeClr val="bg1"/>
                </a:solidFill>
              </a:rPr>
              <a:t>Will the trend toward hybrid and non-gasoline-powered vehicles affect miles driven? What about the aging and retirement of the baby boomers?</a:t>
            </a:r>
          </a:p>
        </p:txBody>
      </p:sp>
      <p:sp>
        <p:nvSpPr>
          <p:cNvPr id="8203" name="TextBox 12"/>
          <p:cNvSpPr txBox="1">
            <a:spLocks noChangeArrowheads="1"/>
          </p:cNvSpPr>
          <p:nvPr/>
        </p:nvSpPr>
        <p:spPr bwMode="auto">
          <a:xfrm>
            <a:off x="1520825" y="1147763"/>
            <a:ext cx="3213100" cy="11699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>
                <a:solidFill>
                  <a:schemeClr val="bg1"/>
                </a:solidFill>
              </a:rPr>
              <a:t>Miles Driven Growth per 5-Yr Span</a:t>
            </a:r>
            <a:r>
              <a:rPr lang="en-US" sz="1400">
                <a:solidFill>
                  <a:schemeClr val="bg1"/>
                </a:solidFill>
              </a:rPr>
              <a:t/>
            </a:r>
            <a:br>
              <a:rPr lang="en-US" sz="1400">
                <a:solidFill>
                  <a:schemeClr val="bg1"/>
                </a:solidFill>
              </a:rPr>
            </a:br>
            <a:r>
              <a:rPr lang="en-US" sz="1400">
                <a:solidFill>
                  <a:schemeClr val="bg1"/>
                </a:solidFill>
              </a:rPr>
              <a:t>1997 vs. 1992:  13.9%</a:t>
            </a:r>
            <a:br>
              <a:rPr lang="en-US" sz="1400">
                <a:solidFill>
                  <a:schemeClr val="bg1"/>
                </a:solidFill>
              </a:rPr>
            </a:br>
            <a:r>
              <a:rPr lang="en-US" sz="1400">
                <a:solidFill>
                  <a:schemeClr val="bg1"/>
                </a:solidFill>
              </a:rPr>
              <a:t>2002 vs. 1997:  11.5%</a:t>
            </a:r>
            <a:br>
              <a:rPr lang="en-US" sz="1400">
                <a:solidFill>
                  <a:schemeClr val="bg1"/>
                </a:solidFill>
              </a:rPr>
            </a:br>
            <a:r>
              <a:rPr lang="en-US" sz="1400">
                <a:solidFill>
                  <a:schemeClr val="bg1"/>
                </a:solidFill>
              </a:rPr>
              <a:t>2007 vs. 2002:    6.1%</a:t>
            </a:r>
          </a:p>
          <a:p>
            <a:r>
              <a:rPr lang="en-US" sz="1400">
                <a:solidFill>
                  <a:schemeClr val="bg1"/>
                </a:solidFill>
              </a:rPr>
              <a:t>2012 vs. 2007:   -3.0%</a:t>
            </a:r>
          </a:p>
        </p:txBody>
      </p:sp>
      <p:sp>
        <p:nvSpPr>
          <p:cNvPr id="8204" name="TextBox 12"/>
          <p:cNvSpPr txBox="1">
            <a:spLocks noChangeArrowheads="1"/>
          </p:cNvSpPr>
          <p:nvPr/>
        </p:nvSpPr>
        <p:spPr bwMode="auto">
          <a:xfrm>
            <a:off x="1301750" y="2519363"/>
            <a:ext cx="1831975" cy="13843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solidFill>
                  <a:schemeClr val="bg1"/>
                </a:solidFill>
              </a:rPr>
              <a:t>Some of the growth in miles driven is due to population growth: </a:t>
            </a:r>
            <a:br>
              <a:rPr lang="en-US" sz="1200" b="1">
                <a:solidFill>
                  <a:schemeClr val="bg1"/>
                </a:solidFill>
              </a:rPr>
            </a:br>
            <a:r>
              <a:rPr lang="en-US" sz="1200" b="1">
                <a:solidFill>
                  <a:schemeClr val="bg1"/>
                </a:solidFill>
              </a:rPr>
              <a:t>1997 vs. 1992:  +5.1%</a:t>
            </a:r>
          </a:p>
          <a:p>
            <a:r>
              <a:rPr lang="en-US" sz="1200" b="1">
                <a:solidFill>
                  <a:schemeClr val="bg1"/>
                </a:solidFill>
              </a:rPr>
              <a:t>2002 vs. 1997:  +7.4%</a:t>
            </a:r>
            <a:br>
              <a:rPr lang="en-US" sz="1200" b="1">
                <a:solidFill>
                  <a:schemeClr val="bg1"/>
                </a:solidFill>
              </a:rPr>
            </a:br>
            <a:r>
              <a:rPr lang="en-US" sz="1200" b="1">
                <a:solidFill>
                  <a:schemeClr val="bg1"/>
                </a:solidFill>
              </a:rPr>
              <a:t>2007 vs. 2002:  +4.7%</a:t>
            </a:r>
            <a:br>
              <a:rPr lang="en-US" sz="1200" b="1">
                <a:solidFill>
                  <a:schemeClr val="bg1"/>
                </a:solidFill>
              </a:rPr>
            </a:br>
            <a:r>
              <a:rPr lang="en-US" sz="1200" b="1">
                <a:solidFill>
                  <a:schemeClr val="bg1"/>
                </a:solidFill>
              </a:rPr>
              <a:t>2012 vs. 2007:  +3.4%</a:t>
            </a:r>
          </a:p>
        </p:txBody>
      </p:sp>
      <p:sp>
        <p:nvSpPr>
          <p:cNvPr id="13" name="Oval 16"/>
          <p:cNvSpPr>
            <a:spLocks noChangeArrowheads="1"/>
          </p:cNvSpPr>
          <p:nvPr/>
        </p:nvSpPr>
        <p:spPr bwMode="auto">
          <a:xfrm rot="-5400000">
            <a:off x="7358063" y="766762"/>
            <a:ext cx="876300" cy="2219325"/>
          </a:xfrm>
          <a:prstGeom prst="ellipse">
            <a:avLst/>
          </a:prstGeom>
          <a:noFill/>
          <a:ln w="38100">
            <a:solidFill>
              <a:srgbClr val="FF680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190500"/>
            <a:ext cx="7019925" cy="781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mtClean="0"/>
              <a:t>Do Changes in Miles Driven Affect</a:t>
            </a:r>
            <a:br>
              <a:rPr lang="en-US" smtClean="0"/>
            </a:br>
            <a:r>
              <a:rPr lang="en-US" smtClean="0"/>
              <a:t>Auto Collision Claim Frequency?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>
            <p:ph idx="1"/>
          </p:nvPr>
        </p:nvGraphicFramePr>
        <p:xfrm>
          <a:off x="47625" y="1131888"/>
          <a:ext cx="9096375" cy="4516437"/>
        </p:xfrm>
        <a:graphic>
          <a:graphicData uri="http://schemas.openxmlformats.org/presentationml/2006/ole">
            <p:oleObj spid="_x0000_s9218" name="Chart" r:id="rId3" imgW="8820049" imgH="4352916" progId="MSGraph.Chart.8">
              <p:embed followColorScheme="full"/>
            </p:oleObj>
          </a:graphicData>
        </a:graphic>
      </p:graphicFrame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76250" y="6053138"/>
            <a:ext cx="8267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85000"/>
              </a:lnSpc>
            </a:pPr>
            <a:r>
              <a:rPr lang="en-US" sz="1100"/>
              <a:t>*2012 collision claim frequency data is for twelve months ending September 2012.</a:t>
            </a:r>
            <a:br>
              <a:rPr lang="en-US" sz="1100"/>
            </a:br>
            <a:r>
              <a:rPr lang="en-US" sz="1100"/>
              <a:t>Sources: Federal Highway Administration (</a:t>
            </a:r>
            <a:r>
              <a:rPr lang="en-US" sz="1100">
                <a:hlinkClick r:id="rId4"/>
              </a:rPr>
              <a:t>http://www.fhwa.dot.gov/ohim/tvtw/tvtpage.cfm</a:t>
            </a:r>
            <a:r>
              <a:rPr lang="en-US" sz="1100"/>
              <a:t>;  ISO Fast Track Monitoring System, </a:t>
            </a:r>
            <a:r>
              <a:rPr lang="en-US" sz="1100" i="1"/>
              <a:t>Private Passenger Automobile Fast Track Data</a:t>
            </a:r>
            <a:r>
              <a:rPr lang="en-US" sz="1100"/>
              <a:t>: 3</a:t>
            </a:r>
            <a:r>
              <a:rPr lang="en-US" sz="1100" baseline="30000"/>
              <a:t>rd</a:t>
            </a:r>
            <a:r>
              <a:rPr lang="en-US" sz="1100"/>
              <a:t> Qtr. 2012, published January 8, 2013, and earlier reports. 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61925" y="1155700"/>
            <a:ext cx="3667125" cy="563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Paid Claim Frequency = (# of paid claims)/(Earned Car Years) x 100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blackWhite">
          <a:xfrm>
            <a:off x="447675" y="5521325"/>
            <a:ext cx="8229600" cy="412750"/>
          </a:xfrm>
          <a:prstGeom prst="wedgeRectCallout">
            <a:avLst>
              <a:gd name="adj1" fmla="val -49991"/>
              <a:gd name="adj2" fmla="val 24764"/>
            </a:avLst>
          </a:prstGeom>
          <a:solidFill>
            <a:schemeClr val="accent2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sz="1600" b="1">
                <a:solidFill>
                  <a:schemeClr val="bg1"/>
                </a:solidFill>
              </a:rPr>
              <a:t> “Pay-As-You-Go” Auto Insurance: Fluctuations in miles driven will affect exposure </a:t>
            </a: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838825" y="3600450"/>
            <a:ext cx="2019300" cy="495300"/>
          </a:xfrm>
          <a:prstGeom prst="wedgeRectCallout">
            <a:avLst>
              <a:gd name="adj1" fmla="val 24426"/>
              <a:gd name="adj2" fmla="val 129343"/>
            </a:avLst>
          </a:prstGeom>
          <a:solidFill>
            <a:srgbClr val="28688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lnSpc>
                <a:spcPct val="80000"/>
              </a:lnSpc>
            </a:pPr>
            <a:r>
              <a:rPr lang="en-US" sz="1600" b="1">
                <a:solidFill>
                  <a:schemeClr val="bg1"/>
                </a:solidFill>
              </a:rPr>
              <a:t>Has the drop in frequency ended?</a:t>
            </a:r>
            <a:endParaRPr lang="en-US" sz="16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190500"/>
            <a:ext cx="7153275" cy="781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mtClean="0"/>
              <a:t>Do Changes in Miles Driven Affect</a:t>
            </a:r>
            <a:br>
              <a:rPr lang="en-US" smtClean="0"/>
            </a:br>
            <a:r>
              <a:rPr lang="en-US" smtClean="0"/>
              <a:t>Auto Claims Payments (BI+PhysDam)?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>
            <p:ph idx="1"/>
          </p:nvPr>
        </p:nvGraphicFramePr>
        <p:xfrm>
          <a:off x="47625" y="1131888"/>
          <a:ext cx="9096375" cy="4516437"/>
        </p:xfrm>
        <a:graphic>
          <a:graphicData uri="http://schemas.openxmlformats.org/presentationml/2006/ole">
            <p:oleObj spid="_x0000_s10242" name="Chart" r:id="rId3" imgW="8820049" imgH="4352916" progId="MSGraph.Chart.8">
              <p:embed followColorScheme="full"/>
            </p:oleObj>
          </a:graphicData>
        </a:graphic>
      </p:graphicFrame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76250" y="6157913"/>
            <a:ext cx="8267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85000"/>
              </a:lnSpc>
            </a:pPr>
            <a:r>
              <a:rPr lang="en-US" sz="1100"/>
              <a:t>*2012 claims data is for twelve months ending September 2012.</a:t>
            </a:r>
            <a:br>
              <a:rPr lang="en-US" sz="1100"/>
            </a:br>
            <a:r>
              <a:rPr lang="en-US" sz="1100"/>
              <a:t>Sources: Federal Highway Administration (</a:t>
            </a:r>
            <a:r>
              <a:rPr lang="en-US" sz="1100">
                <a:hlinkClick r:id="rId4"/>
              </a:rPr>
              <a:t>http://www.fhwa.dot.gov/ohim/tvtw/tvtpage.cfm</a:t>
            </a:r>
            <a:r>
              <a:rPr lang="en-US" sz="1100"/>
              <a:t>;  ISO Fast Track Monitoring System, </a:t>
            </a:r>
            <a:r>
              <a:rPr lang="en-US" sz="1100" i="1"/>
              <a:t>Private Passenger Automobile Fast Track Data</a:t>
            </a:r>
            <a:r>
              <a:rPr lang="en-US" sz="1100"/>
              <a:t>: 3</a:t>
            </a:r>
            <a:r>
              <a:rPr lang="en-US" sz="1100" baseline="30000"/>
              <a:t>rd</a:t>
            </a:r>
            <a:r>
              <a:rPr lang="en-US" sz="1100"/>
              <a:t> Qtr. 2011, published January 8, 2013, and earlier reports.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61925" y="1155700"/>
            <a:ext cx="1819275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Incurred Losses ($ Billions)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blackWhite">
          <a:xfrm>
            <a:off x="447675" y="5521325"/>
            <a:ext cx="8229600" cy="536575"/>
          </a:xfrm>
          <a:prstGeom prst="wedgeRectCallout">
            <a:avLst>
              <a:gd name="adj1" fmla="val -49991"/>
              <a:gd name="adj2" fmla="val 24764"/>
            </a:avLst>
          </a:prstGeom>
          <a:solidFill>
            <a:schemeClr val="accent2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sz="1600" b="1">
                <a:solidFill>
                  <a:schemeClr val="bg1"/>
                </a:solidFill>
              </a:rPr>
              <a:t> The sharp drop in miles driven in 2008 and the smaller drop in 2011</a:t>
            </a:r>
            <a:br>
              <a:rPr lang="en-US" sz="1600" b="1">
                <a:solidFill>
                  <a:schemeClr val="bg1"/>
                </a:solidFill>
              </a:rPr>
            </a:br>
            <a:r>
              <a:rPr lang="en-US" sz="1600" b="1">
                <a:solidFill>
                  <a:schemeClr val="bg1"/>
                </a:solidFill>
              </a:rPr>
              <a:t>didn’t slow the growth of auto insurance incurred losses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00BB0C99-6C11-4E6B-881B-87A462CA379F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14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6373" name="Rectangle 5"/>
          <p:cNvSpPr>
            <a:spLocks noChangeArrowheads="1"/>
          </p:cNvSpPr>
          <p:nvPr/>
        </p:nvSpPr>
        <p:spPr bwMode="blackWhite">
          <a:xfrm>
            <a:off x="588963" y="2247900"/>
            <a:ext cx="7985125" cy="144780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137160" rIns="13716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400" b="1">
                <a:solidFill>
                  <a:srgbClr val="FFFFFF"/>
                </a:solidFill>
              </a:rPr>
              <a:t>Inflation and Claims Trends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06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06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0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637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8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9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14EF375E-AF9C-4681-B683-4F9243CAF779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15</a:t>
            </a:fld>
            <a:endParaRPr lang="en-US" sz="900"/>
          </a:p>
        </p:txBody>
      </p:sp>
      <p:sp>
        <p:nvSpPr>
          <p:cNvPr id="1127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161925"/>
            <a:ext cx="7400925" cy="860425"/>
          </a:xfrm>
        </p:spPr>
        <p:txBody>
          <a:bodyPr/>
          <a:lstStyle/>
          <a:p>
            <a:r>
              <a:rPr lang="en-US" smtClean="0"/>
              <a:t>Prices for Hospital Services:</a:t>
            </a:r>
            <a:br>
              <a:rPr lang="en-US" smtClean="0"/>
            </a:br>
            <a:r>
              <a:rPr lang="en-US" sz="2400" smtClean="0"/>
              <a:t>12-Month Change,* 1998–2013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123825" y="6389688"/>
            <a:ext cx="8724900" cy="468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*Percentage change from same month in prior year; through January 2013; seasonally adjusted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Sources: US Bureau of Labor Statistics;  National Bureau of Economic Research (recession dates); Insurance Information Institute.</a:t>
            </a:r>
          </a:p>
        </p:txBody>
      </p:sp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468313" y="938213"/>
          <a:ext cx="8343900" cy="4838700"/>
        </p:xfrm>
        <a:graphic>
          <a:graphicData uri="http://schemas.openxmlformats.org/presentationml/2006/ole">
            <p:oleObj spid="_x0000_s11266" name="Chart" r:id="rId4" imgW="8343967" imgH="4381555" progId="MSGraph.Chart.8">
              <p:embed followColorScheme="full"/>
            </p:oleObj>
          </a:graphicData>
        </a:graphic>
      </p:graphicFrame>
      <p:sp>
        <p:nvSpPr>
          <p:cNvPr id="11272" name="Rectangle 5"/>
          <p:cNvSpPr>
            <a:spLocks noChangeArrowheads="1"/>
          </p:cNvSpPr>
          <p:nvPr/>
        </p:nvSpPr>
        <p:spPr bwMode="blackWhite">
          <a:xfrm>
            <a:off x="523875" y="5705475"/>
            <a:ext cx="8162925" cy="57150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b="1">
                <a:solidFill>
                  <a:schemeClr val="bg1"/>
                </a:solidFill>
              </a:rPr>
              <a:t>Cyclical peaks in PP Auto tend to occur approximately every 10 years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(early 1990s, early 2000s, and possibly the early 2010s)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2292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2293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6803B43B-6135-4AFE-974B-58B56F9C7ADD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16</a:t>
            </a:fld>
            <a:endParaRPr lang="en-US" sz="900"/>
          </a:p>
        </p:txBody>
      </p:sp>
      <p:sp>
        <p:nvSpPr>
          <p:cNvPr id="12294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161925"/>
            <a:ext cx="7400925" cy="860425"/>
          </a:xfrm>
        </p:spPr>
        <p:txBody>
          <a:bodyPr/>
          <a:lstStyle/>
          <a:p>
            <a:r>
              <a:rPr lang="en-US" smtClean="0"/>
              <a:t>Forces that Drive Car Repair Costs:</a:t>
            </a:r>
            <a:br>
              <a:rPr lang="en-US" smtClean="0"/>
            </a:br>
            <a:r>
              <a:rPr lang="en-US" sz="2400" smtClean="0"/>
              <a:t>12-Month Change,* 2001–2013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123825" y="6389688"/>
            <a:ext cx="8724900" cy="468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*Percentage change from same month in prior year; through January 2013; seasonally adjusted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Sources: US Bureau of Labor Statistics;  National Bureau of Economic Research (recession dates); Insurance Information Institute.</a:t>
            </a:r>
          </a:p>
        </p:txBody>
      </p:sp>
      <p:graphicFrame>
        <p:nvGraphicFramePr>
          <p:cNvPr id="12290" name="Object 8"/>
          <p:cNvGraphicFramePr>
            <a:graphicFrameLocks noChangeAspect="1"/>
          </p:cNvGraphicFramePr>
          <p:nvPr/>
        </p:nvGraphicFramePr>
        <p:xfrm>
          <a:off x="468313" y="938213"/>
          <a:ext cx="8343900" cy="4838700"/>
        </p:xfrm>
        <a:graphic>
          <a:graphicData uri="http://schemas.openxmlformats.org/presentationml/2006/ole">
            <p:oleObj spid="_x0000_s12290" name="Chart" r:id="rId4" imgW="8343967" imgH="4381555" progId="MSGraph.Chart.8">
              <p:embed followColorScheme="full"/>
            </p:oleObj>
          </a:graphicData>
        </a:graphic>
      </p:graphicFrame>
      <p:sp>
        <p:nvSpPr>
          <p:cNvPr id="12296" name="Rectangle 5"/>
          <p:cNvSpPr>
            <a:spLocks noChangeArrowheads="1"/>
          </p:cNvSpPr>
          <p:nvPr/>
        </p:nvSpPr>
        <p:spPr bwMode="blackWhite">
          <a:xfrm>
            <a:off x="523875" y="5705475"/>
            <a:ext cx="8162925" cy="57150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b="1">
                <a:solidFill>
                  <a:schemeClr val="bg1"/>
                </a:solidFill>
              </a:rPr>
              <a:t>Cyclical peaks in PP Auto tend to occur approximately every 10 years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(early 1990s, early 2000s, and possibly the early 2010s)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07963" y="974725"/>
          <a:ext cx="8747125" cy="4830763"/>
        </p:xfrm>
        <a:graphic>
          <a:graphicData uri="http://schemas.openxmlformats.org/presentationml/2006/ole">
            <p:oleObj spid="_x0000_s13314" name="Chart" r:id="rId3" imgW="9115408" imgH="5029183" progId="MSGraph.Chart.8">
              <p:embed followColorScheme="full"/>
            </p:oleObj>
          </a:graphicData>
        </a:graphic>
      </p:graphicFrame>
      <p:sp>
        <p:nvSpPr>
          <p:cNvPr id="133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47700" y="0"/>
            <a:ext cx="7773988" cy="1066800"/>
          </a:xfrm>
        </p:spPr>
        <p:txBody>
          <a:bodyPr lIns="92075" tIns="46038" rIns="92075" bIns="46038" anchor="b"/>
          <a:lstStyle/>
          <a:p>
            <a:pPr>
              <a:lnSpc>
                <a:spcPct val="85000"/>
              </a:lnSpc>
            </a:pPr>
            <a:r>
              <a:rPr lang="en-US" smtClean="0"/>
              <a:t>PP Auto BI Liability Paid Claim Frequency*, </a:t>
            </a:r>
            <a:r>
              <a:rPr lang="en-US" sz="2000" smtClean="0"/>
              <a:t>2004:Q1-2012:Q3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52400" y="6477000"/>
            <a:ext cx="63611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100">
                <a:cs typeface="Arial" charset="0"/>
              </a:rPr>
              <a:t>*measured as % change from same quarter, prior year                         Source: ISO Fast Track data.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80975" y="1057275"/>
            <a:ext cx="1771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1200" b="1"/>
              <a:t>% Change from same quarter, prior year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blackWhite">
          <a:xfrm>
            <a:off x="285750" y="5724525"/>
            <a:ext cx="8524875" cy="75247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>
                <a:solidFill>
                  <a:schemeClr val="bg1"/>
                </a:solidFill>
              </a:rPr>
              <a:t>The frequency of PP Auto BI paid claims (paid claims as a percent of earned-car-years) fell (at a slowing rate) from 2004-2010, rose in 2011, fell again.</a:t>
            </a:r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874713" y="2438400"/>
            <a:ext cx="807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12725" y="1082675"/>
          <a:ext cx="8750300" cy="4953000"/>
        </p:xfrm>
        <a:graphic>
          <a:graphicData uri="http://schemas.openxmlformats.org/presentationml/2006/ole">
            <p:oleObj spid="_x0000_s14338" name="Chart" r:id="rId3" imgW="9115408" imgH="5162653" progId="MSGraph.Chart.8">
              <p:embed followColorScheme="full"/>
            </p:oleObj>
          </a:graphicData>
        </a:graphic>
      </p:graphicFrame>
      <p:sp>
        <p:nvSpPr>
          <p:cNvPr id="143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152400"/>
            <a:ext cx="8001000" cy="838200"/>
          </a:xfrm>
        </p:spPr>
        <p:txBody>
          <a:bodyPr lIns="92075" tIns="46038" rIns="92075" bIns="46038" anchor="b"/>
          <a:lstStyle/>
          <a:p>
            <a:pPr>
              <a:lnSpc>
                <a:spcPct val="85000"/>
              </a:lnSpc>
            </a:pPr>
            <a:r>
              <a:rPr lang="en-US" smtClean="0"/>
              <a:t>Trend in PP Auto BI Liability Average Loss* </a:t>
            </a:r>
            <a:r>
              <a:rPr lang="en-US" sz="2000" smtClean="0"/>
              <a:t>2008:Q4-2012:Q3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52400" y="6477000"/>
            <a:ext cx="6299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100">
                <a:cs typeface="Arial" charset="0"/>
              </a:rPr>
              <a:t>*measured as % change from same quarter, prior year                         Source: ISO Fast Track data.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33350" y="1038225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1200" b="1"/>
              <a:t>% Change from same quarter, prior year</a:t>
            </a:r>
          </a:p>
        </p:txBody>
      </p:sp>
      <p:sp>
        <p:nvSpPr>
          <p:cNvPr id="7073797" name="AutoShape 5"/>
          <p:cNvSpPr>
            <a:spLocks noChangeArrowheads="1"/>
          </p:cNvSpPr>
          <p:nvPr/>
        </p:nvSpPr>
        <p:spPr bwMode="blackWhite">
          <a:xfrm>
            <a:off x="6315075" y="1504950"/>
            <a:ext cx="2638425" cy="658813"/>
          </a:xfrm>
          <a:prstGeom prst="wedgeRectCallout">
            <a:avLst>
              <a:gd name="adj1" fmla="val 38102"/>
              <a:gd name="adj2" fmla="val 340315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1"/>
                </a:solidFill>
              </a:rPr>
              <a:t>BI liability average loss seems to be moderating.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7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379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31763" y="1012825"/>
          <a:ext cx="8747125" cy="4830763"/>
        </p:xfrm>
        <a:graphic>
          <a:graphicData uri="http://schemas.openxmlformats.org/presentationml/2006/ole">
            <p:oleObj spid="_x0000_s15362" name="Chart" r:id="rId3" imgW="9115408" imgH="5029183" progId="MSGraph.Chart.8">
              <p:embed followColorScheme="full"/>
            </p:oleObj>
          </a:graphicData>
        </a:graphic>
      </p:graphicFrame>
      <p:sp>
        <p:nvSpPr>
          <p:cNvPr id="153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47700" y="228600"/>
            <a:ext cx="7773988" cy="838200"/>
          </a:xfrm>
        </p:spPr>
        <p:txBody>
          <a:bodyPr lIns="92075" tIns="46038" rIns="92075" bIns="46038" anchor="b"/>
          <a:lstStyle/>
          <a:p>
            <a:pPr>
              <a:lnSpc>
                <a:spcPct val="85000"/>
              </a:lnSpc>
            </a:pPr>
            <a:r>
              <a:rPr lang="en-US" smtClean="0"/>
              <a:t>PP Auto PD Liability Paid Claim</a:t>
            </a:r>
            <a:br>
              <a:rPr lang="en-US" smtClean="0"/>
            </a:br>
            <a:r>
              <a:rPr lang="en-US" smtClean="0"/>
              <a:t>Frequency*, </a:t>
            </a:r>
            <a:r>
              <a:rPr lang="en-US" sz="2000" smtClean="0"/>
              <a:t>2008:Q4-2012:Q3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52400" y="6477000"/>
            <a:ext cx="63611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100">
                <a:cs typeface="Arial" charset="0"/>
              </a:rPr>
              <a:t>*measured as % change from same quarter, prior year                         Source: ISO Fast Track data.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80975" y="1057275"/>
            <a:ext cx="1781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1200" b="1"/>
              <a:t>% Change from same quarter, prior year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817563" y="2743200"/>
            <a:ext cx="80787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blackWhite">
          <a:xfrm>
            <a:off x="266700" y="5842000"/>
            <a:ext cx="8524875" cy="5778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>
                <a:solidFill>
                  <a:schemeClr val="bg1"/>
                </a:solidFill>
              </a:rPr>
              <a:t>The frequency of PP Auto PD liability paid claims fell in 2008-09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but has been essentially flat 10 the last 12 quarters.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762" name="Rectangle 2"/>
          <p:cNvSpPr>
            <a:spLocks noGrp="1" noChangeArrowheads="1"/>
          </p:cNvSpPr>
          <p:nvPr>
            <p:ph type="ctrTitle" idx="4294967295"/>
          </p:nvPr>
        </p:nvSpPr>
        <p:spPr bwMode="blackWhite">
          <a:xfrm>
            <a:off x="581025" y="1936750"/>
            <a:ext cx="7981950" cy="2016125"/>
          </a:xfr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cap="flat" algn="ctr">
            <a:solidFill>
              <a:srgbClr val="FF6801"/>
            </a:solidFill>
          </a:ln>
        </p:spPr>
        <p:txBody>
          <a:bodyPr/>
          <a:lstStyle/>
          <a:p>
            <a:pPr algn="ctr" defTabSz="914400"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4200" smtClean="0">
                <a:solidFill>
                  <a:schemeClr val="bg1"/>
                </a:solidFill>
              </a:rPr>
              <a:t>The Strength of the Economy Will Affect P/C Insurer</a:t>
            </a:r>
            <a:br>
              <a:rPr lang="en-US" sz="4200" smtClean="0">
                <a:solidFill>
                  <a:schemeClr val="bg1"/>
                </a:solidFill>
              </a:rPr>
            </a:br>
            <a:r>
              <a:rPr lang="en-US" sz="4200" smtClean="0">
                <a:solidFill>
                  <a:schemeClr val="bg1"/>
                </a:solidFill>
              </a:rPr>
              <a:t>Growth Opportunities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CF1402B3-641D-4982-9269-3DC21A139356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</a:t>
            </a:fld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565150" y="4381500"/>
            <a:ext cx="81883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2B7299"/>
                </a:solidFill>
              </a:rPr>
              <a:t>Growth Will Expand Insurable Exposures and Help Absorb Excess Capital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0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976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12725" y="1082675"/>
          <a:ext cx="8750300" cy="4953000"/>
        </p:xfrm>
        <a:graphic>
          <a:graphicData uri="http://schemas.openxmlformats.org/presentationml/2006/ole">
            <p:oleObj spid="_x0000_s16386" name="Chart" r:id="rId3" imgW="9115408" imgH="5162653" progId="MSGraph.Chart.8">
              <p:embed followColorScheme="full"/>
            </p:oleObj>
          </a:graphicData>
        </a:graphic>
      </p:graphicFrame>
      <p:sp>
        <p:nvSpPr>
          <p:cNvPr id="163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152400"/>
            <a:ext cx="8001000" cy="838200"/>
          </a:xfrm>
        </p:spPr>
        <p:txBody>
          <a:bodyPr lIns="92075" tIns="46038" rIns="92075" bIns="46038" anchor="b"/>
          <a:lstStyle/>
          <a:p>
            <a:pPr>
              <a:lnSpc>
                <a:spcPct val="85000"/>
              </a:lnSpc>
            </a:pPr>
            <a:r>
              <a:rPr lang="en-US" smtClean="0"/>
              <a:t>Trend in PP Auto PD Liability</a:t>
            </a:r>
            <a:br>
              <a:rPr lang="en-US" smtClean="0"/>
            </a:br>
            <a:r>
              <a:rPr lang="en-US" smtClean="0"/>
              <a:t>Average Loss </a:t>
            </a:r>
            <a:r>
              <a:rPr lang="en-US" sz="2000" smtClean="0"/>
              <a:t>2008:Q4-2012:Q3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2400" y="6477000"/>
            <a:ext cx="6299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100">
                <a:cs typeface="Arial" charset="0"/>
              </a:rPr>
              <a:t>*measured as % change from same quarter, prior year                         Source: ISO Fast Track data.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33350" y="1038225"/>
            <a:ext cx="1990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1200" b="1"/>
              <a:t>% Change from same quarter, prior year</a:t>
            </a:r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904875" y="4143375"/>
            <a:ext cx="792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blackWhite">
          <a:xfrm>
            <a:off x="2619375" y="2168525"/>
            <a:ext cx="2514600" cy="792163"/>
          </a:xfrm>
          <a:prstGeom prst="wedgeRectCallout">
            <a:avLst>
              <a:gd name="adj1" fmla="val 30907"/>
              <a:gd name="adj2" fmla="val 161227"/>
            </a:avLst>
          </a:prstGeom>
          <a:solidFill>
            <a:srgbClr val="28688C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1"/>
                </a:solidFill>
              </a:rPr>
              <a:t>PD growth in average loss trending down until 2010:Q3…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blackWhite">
          <a:xfrm>
            <a:off x="6562725" y="3101975"/>
            <a:ext cx="1800225" cy="792163"/>
          </a:xfrm>
          <a:prstGeom prst="wedgeRectCallout">
            <a:avLst>
              <a:gd name="adj1" fmla="val 36958"/>
              <a:gd name="adj2" fmla="val -151398"/>
            </a:avLst>
          </a:prstGeom>
          <a:solidFill>
            <a:srgbClr val="28688C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1"/>
                </a:solidFill>
              </a:rPr>
              <a:t>Then rising fairly steadily until 2012:Q2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7412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7413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1939EC73-4202-4713-98AD-01A56D0258FE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21</a:t>
            </a:fld>
            <a:endParaRPr lang="en-US" sz="900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31825" y="209550"/>
            <a:ext cx="7054850" cy="760413"/>
          </a:xfrm>
        </p:spPr>
        <p:txBody>
          <a:bodyPr/>
          <a:lstStyle/>
          <a:p>
            <a:r>
              <a:rPr lang="en-US" smtClean="0"/>
              <a:t>CDC Report: Cell Phone Use While Driving, US and Europe, Fall 2011</a:t>
            </a:r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0" y="6078538"/>
            <a:ext cx="871537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Sources:  “Mobile Device Use While Driving—United States and Seven European Countries, 2011,” in </a:t>
            </a:r>
            <a:r>
              <a:rPr lang="en-US" sz="1100" i="1"/>
              <a:t>Morbidity and Mortality Weekly Report</a:t>
            </a:r>
            <a:r>
              <a:rPr lang="en-US" sz="1100"/>
              <a:t>, Centers for Disease Control and Prevention, Vol. 62, No. 10, (March 15, 2013) available at </a:t>
            </a:r>
            <a:r>
              <a:rPr lang="en-US" sz="1100">
                <a:hlinkClick r:id="rId4"/>
              </a:rPr>
              <a:t>http://www.cdc.gov/mmwr/preview/mmwrhtml/mm6210a1.ht5m?s_cid=6210a1_e</a:t>
            </a:r>
            <a:r>
              <a:rPr lang="en-US" sz="1100"/>
              <a:t> ;Insurance Information Institute</a:t>
            </a:r>
          </a:p>
        </p:txBody>
      </p:sp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152400" y="1990725"/>
          <a:ext cx="8439150" cy="3752850"/>
        </p:xfrm>
        <a:graphic>
          <a:graphicData uri="http://schemas.openxmlformats.org/presentationml/2006/ole">
            <p:oleObj spid="_x0000_s17410" name="Chart" r:id="rId5" imgW="8524959" imgH="3790935" progId="MSGraph.Chart.8">
              <p:embed followColorScheme="full"/>
            </p:oleObj>
          </a:graphicData>
        </a:graphic>
      </p:graphicFrame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1790700" y="1876425"/>
            <a:ext cx="2362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“In the past 30 days, how often have you talked on the phone while you were driving?”</a:t>
            </a:r>
            <a:endParaRPr lang="en-US" sz="1400"/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5257800" y="2667000"/>
            <a:ext cx="30289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“In the past 30 days, how often have you sent a text message or e-mail while you were driving?”</a:t>
            </a:r>
            <a:endParaRPr lang="en-US" sz="1400"/>
          </a:p>
        </p:txBody>
      </p:sp>
      <p:sp>
        <p:nvSpPr>
          <p:cNvPr id="17418" name="TextBox 10"/>
          <p:cNvSpPr txBox="1">
            <a:spLocks noChangeArrowheads="1"/>
          </p:cNvSpPr>
          <p:nvPr/>
        </p:nvSpPr>
        <p:spPr bwMode="auto">
          <a:xfrm>
            <a:off x="123825" y="1181100"/>
            <a:ext cx="13430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Percent saying</a:t>
            </a:r>
            <a:br>
              <a:rPr lang="en-US" sz="1600"/>
            </a:br>
            <a:r>
              <a:rPr lang="en-US" sz="1600"/>
              <a:t>“regularly” or</a:t>
            </a:r>
            <a:br>
              <a:rPr lang="en-US" sz="1600"/>
            </a:br>
            <a:r>
              <a:rPr lang="en-US" sz="1600"/>
              <a:t>“fairly often”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4F8444E1-4888-44CC-A81D-33093565E0C5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22</a:t>
            </a:fld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2106373" name="Rectangle 5"/>
          <p:cNvSpPr>
            <a:spLocks noChangeArrowheads="1"/>
          </p:cNvSpPr>
          <p:nvPr/>
        </p:nvSpPr>
        <p:spPr bwMode="blackWhite">
          <a:xfrm>
            <a:off x="588963" y="2247900"/>
            <a:ext cx="7985125" cy="144780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137160" rIns="13716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400" b="1">
                <a:solidFill>
                  <a:srgbClr val="FFFFFF"/>
                </a:solidFill>
              </a:rPr>
              <a:t>Investments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06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06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0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637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8436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8437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3658A3FE-AAF5-4A87-8906-221448B4B547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23</a:t>
            </a:fld>
            <a:endParaRPr lang="en-US" sz="900"/>
          </a:p>
        </p:txBody>
      </p:sp>
      <p:sp>
        <p:nvSpPr>
          <p:cNvPr id="18438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65150" y="147638"/>
            <a:ext cx="7102475" cy="860425"/>
          </a:xfrm>
        </p:spPr>
        <p:txBody>
          <a:bodyPr/>
          <a:lstStyle/>
          <a:p>
            <a:r>
              <a:rPr lang="en-US" smtClean="0"/>
              <a:t>U.S. Treasury Security Yields*:</a:t>
            </a:r>
            <a:br>
              <a:rPr lang="en-US" smtClean="0"/>
            </a:br>
            <a:r>
              <a:rPr lang="en-US" smtClean="0"/>
              <a:t>A Long Downward Trend, 1990–2013</a:t>
            </a:r>
          </a:p>
        </p:txBody>
      </p:sp>
      <p:sp>
        <p:nvSpPr>
          <p:cNvPr id="18439" name="Text Box 5"/>
          <p:cNvSpPr txBox="1">
            <a:spLocks noChangeArrowheads="1"/>
          </p:cNvSpPr>
          <p:nvPr/>
        </p:nvSpPr>
        <p:spPr bwMode="auto">
          <a:xfrm>
            <a:off x="0" y="6284913"/>
            <a:ext cx="87249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*Monthly, constant maturity, nominal rates, through Feb 2013.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Sources: Federal Reserve Bank at </a:t>
            </a:r>
            <a:r>
              <a:rPr lang="en-US" sz="1100">
                <a:hlinkClick r:id="rId4"/>
              </a:rPr>
              <a:t>http://www.federalreserve.gov/releases/h15/data.htm</a:t>
            </a:r>
            <a:r>
              <a:rPr lang="en-US" sz="1100"/>
              <a:t>.  </a:t>
            </a:r>
            <a:br>
              <a:rPr lang="en-US" sz="1100"/>
            </a:br>
            <a:r>
              <a:rPr lang="en-US" sz="1100"/>
              <a:t>National Bureau of Economic Research (recession dates); Insurance Information Institutes.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63550" y="977900"/>
          <a:ext cx="8404225" cy="4838700"/>
        </p:xfrm>
        <a:graphic>
          <a:graphicData uri="http://schemas.openxmlformats.org/presentationml/2006/ole">
            <p:oleObj spid="_x0000_s18434" name="Chart" r:id="rId5" imgW="8343967" imgH="4381555" progId="MSGraph.Chart.8">
              <p:embed followColorScheme="full"/>
            </p:oleObj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3352800" y="1143000"/>
            <a:ext cx="2876550" cy="809625"/>
          </a:xfrm>
          <a:prstGeom prst="wedgeRectCallout">
            <a:avLst>
              <a:gd name="adj1" fmla="val 16981"/>
              <a:gd name="adj2" fmla="val 206005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>
                <a:solidFill>
                  <a:schemeClr val="bg1"/>
                </a:solidFill>
              </a:rPr>
              <a:t>Yields on 10-Year U.S. Treasury Notes have been essentially  below 5% for a full decade. </a:t>
            </a:r>
          </a:p>
        </p:txBody>
      </p:sp>
      <p:sp>
        <p:nvSpPr>
          <p:cNvPr id="18441" name="Rectangle 4"/>
          <p:cNvSpPr>
            <a:spLocks noChangeArrowheads="1"/>
          </p:cNvSpPr>
          <p:nvPr/>
        </p:nvSpPr>
        <p:spPr bwMode="blackWhite">
          <a:xfrm>
            <a:off x="447675" y="5667375"/>
            <a:ext cx="8382000" cy="57150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>
                <a:solidFill>
                  <a:schemeClr val="bg1"/>
                </a:solidFill>
              </a:rPr>
              <a:t>Since roughly 80% of P/C bond/cash investments are in 10-year or shorter durations, most P/C insurer portfolios will have low-yielding bonds for years to come. </a:t>
            </a:r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blackWhite">
          <a:xfrm>
            <a:off x="7315200" y="1524000"/>
            <a:ext cx="1704975" cy="942975"/>
          </a:xfrm>
          <a:prstGeom prst="wedgeRectCallout">
            <a:avLst>
              <a:gd name="adj1" fmla="val 37111"/>
              <a:gd name="adj2" fmla="val 244426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>
                <a:solidFill>
                  <a:schemeClr val="bg1"/>
                </a:solidFill>
              </a:rPr>
              <a:t>U.S. Treasury security yields recently plunged to record lows</a:t>
            </a:r>
          </a:p>
        </p:txBody>
      </p:sp>
      <p:sp>
        <p:nvSpPr>
          <p:cNvPr id="18443" name="Date Placeholder 1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12/01/09 - 9pm</a:t>
            </a:r>
          </a:p>
        </p:txBody>
      </p:sp>
      <p:sp>
        <p:nvSpPr>
          <p:cNvPr id="18444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090C4C-0297-4292-9D88-74E4FBE00DF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grayWhite">
          <a:xfrm>
            <a:off x="8229600" y="3657600"/>
            <a:ext cx="685800" cy="1981200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12/01/09 - 9pm</a:t>
            </a:r>
          </a:p>
        </p:txBody>
      </p:sp>
      <p:sp>
        <p:nvSpPr>
          <p:cNvPr id="19460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19461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063970-00E2-46AD-9A8C-B9896696484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157163"/>
            <a:ext cx="7064375" cy="860425"/>
          </a:xfrm>
        </p:spPr>
        <p:txBody>
          <a:bodyPr/>
          <a:lstStyle/>
          <a:p>
            <a:r>
              <a:rPr lang="en-US" smtClean="0"/>
              <a:t>Distribution of Bond Maturities,</a:t>
            </a:r>
            <a:br>
              <a:rPr lang="en-US" smtClean="0"/>
            </a:br>
            <a:r>
              <a:rPr lang="en-US" smtClean="0"/>
              <a:t>P/C Insurance Industry, 2003-2011</a:t>
            </a:r>
            <a:endParaRPr lang="en-US" sz="2000" smtClean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60338" y="1039813"/>
          <a:ext cx="8713787" cy="4478337"/>
        </p:xfrm>
        <a:graphic>
          <a:graphicData uri="http://schemas.openxmlformats.org/presentationml/2006/ole">
            <p:oleObj spid="_x0000_s19458" name="Chart" r:id="rId4" imgW="8686800" imgH="4467203" progId="MSGraph.Chart.8">
              <p:embed followColorScheme="full"/>
            </p:oleObj>
          </a:graphicData>
        </a:graphic>
      </p:graphicFrame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0" y="6389688"/>
            <a:ext cx="81216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US" sz="1100"/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Sources: A.M. Best; Insurance Information Institute. </a:t>
            </a:r>
          </a:p>
        </p:txBody>
      </p:sp>
      <p:sp>
        <p:nvSpPr>
          <p:cNvPr id="19464" name="Rectangle 5"/>
          <p:cNvSpPr>
            <a:spLocks noChangeArrowheads="1"/>
          </p:cNvSpPr>
          <p:nvPr/>
        </p:nvSpPr>
        <p:spPr bwMode="blackWhite">
          <a:xfrm>
            <a:off x="222250" y="5248275"/>
            <a:ext cx="8740775" cy="12668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sz="1600" b="1">
                <a:solidFill>
                  <a:schemeClr val="bg1"/>
                </a:solidFill>
              </a:rPr>
              <a:t>The main shift over these years has been from bonds with longer maturities to bonds with shorter maturities. The industry first trimmed its holdings of over-10-year bonds (from 24.6% in 2003 to 16.9% in 2011) and then trimmed bonds in the 5-10-year category.</a:t>
            </a:r>
            <a:r>
              <a:rPr lang="en-US" sz="1600" b="1">
                <a:solidFill>
                  <a:srgbClr val="FFFFFF"/>
                </a:solidFill>
              </a:rPr>
              <a:t> Falling average maturity of the P/C industry’s bond portfolio is contributing to a drop in investment income along with lower yields.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oleChartEl type="series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oleChartEl type="series" lvl="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oleChartEl type="series" lvl="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050" grpId="0" bld="series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668338" y="4613275"/>
            <a:ext cx="7807325" cy="1079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>
                <a:solidFill>
                  <a:srgbClr val="225A7A"/>
                </a:solidFill>
              </a:rPr>
              <a:t>Thank you for your time</a:t>
            </a:r>
            <a:br>
              <a:rPr lang="en-US" sz="3600" b="1" i="1">
                <a:solidFill>
                  <a:srgbClr val="225A7A"/>
                </a:solidFill>
              </a:rPr>
            </a:br>
            <a:r>
              <a:rPr lang="en-US" sz="3600" b="1" i="1">
                <a:solidFill>
                  <a:srgbClr val="225A7A"/>
                </a:solidFill>
              </a:rPr>
              <a:t>and your attention!</a:t>
            </a: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6172200" algn="l"/>
              </a:tabLst>
            </a:pPr>
            <a:r>
              <a:rPr 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028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029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EF28379B-0780-408B-942F-9F6AB6FE5451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3</a:t>
            </a:fld>
            <a:endParaRPr lang="en-US" sz="90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Real GDP Growth: Past Recessions</a:t>
            </a:r>
            <a:br>
              <a:rPr lang="en-US" smtClean="0"/>
            </a:br>
            <a:r>
              <a:rPr lang="en-US" smtClean="0"/>
              <a:t>and Recoveries, Yearly, 1970-2012</a:t>
            </a:r>
          </a:p>
        </p:txBody>
      </p:sp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504825" y="6429375"/>
            <a:ext cx="75692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342900" algn="l"/>
              </a:tabLst>
            </a:pPr>
            <a:r>
              <a:rPr lang="en-US" sz="1100"/>
              <a:t>Source: (GDP) U.S. Department of Commerce at </a:t>
            </a:r>
            <a:r>
              <a:rPr lang="en-US" sz="1100">
                <a:hlinkClick r:id="rId4"/>
              </a:rPr>
              <a:t>http://www.bea.gov/national/xls/gdpchg.xls</a:t>
            </a:r>
            <a:r>
              <a:rPr lang="en-US" sz="1200"/>
              <a:t>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55600" y="1333500"/>
          <a:ext cx="8534400" cy="4965700"/>
        </p:xfrm>
        <a:graphic>
          <a:graphicData uri="http://schemas.openxmlformats.org/presentationml/2006/ole">
            <p:oleObj spid="_x0000_s1026" name="Chart" r:id="rId5" imgW="8534400" imgH="3772022" progId="MSGraph.Chart.8">
              <p:embed followColorScheme="full"/>
            </p:oleObj>
          </a:graphicData>
        </a:graphic>
      </p:graphicFrame>
      <p:sp>
        <p:nvSpPr>
          <p:cNvPr id="1032" name="Rectangle 7"/>
          <p:cNvSpPr>
            <a:spLocks noChangeArrowheads="1"/>
          </p:cNvSpPr>
          <p:nvPr/>
        </p:nvSpPr>
        <p:spPr bwMode="black">
          <a:xfrm>
            <a:off x="182563" y="1089025"/>
            <a:ext cx="1541462" cy="442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solidFill>
                  <a:srgbClr val="225A7A"/>
                </a:solidFill>
              </a:rPr>
              <a:t>Real GDP Growth (%)</a:t>
            </a:r>
          </a:p>
        </p:txBody>
      </p:sp>
      <p:sp>
        <p:nvSpPr>
          <p:cNvPr id="2" name="AutoShape 38"/>
          <p:cNvSpPr>
            <a:spLocks noChangeArrowheads="1"/>
          </p:cNvSpPr>
          <p:nvPr/>
        </p:nvSpPr>
        <p:spPr bwMode="blackWhite">
          <a:xfrm>
            <a:off x="2438400" y="1066800"/>
            <a:ext cx="2362200" cy="669925"/>
          </a:xfrm>
          <a:prstGeom prst="wedgeRectCallout">
            <a:avLst>
              <a:gd name="adj1" fmla="val 8009"/>
              <a:gd name="adj2" fmla="val 224102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500" b="1">
                <a:solidFill>
                  <a:schemeClr val="bg1"/>
                </a:solidFill>
              </a:rPr>
              <a:t>In most recoveries, real yearly GDP growth is often 4% or more</a:t>
            </a:r>
          </a:p>
        </p:txBody>
      </p:sp>
      <p:sp>
        <p:nvSpPr>
          <p:cNvPr id="13" name="AutoShape 38"/>
          <p:cNvSpPr>
            <a:spLocks noChangeArrowheads="1"/>
          </p:cNvSpPr>
          <p:nvPr/>
        </p:nvSpPr>
        <p:spPr bwMode="blackWhite">
          <a:xfrm>
            <a:off x="6477000" y="1143000"/>
            <a:ext cx="2451100" cy="762000"/>
          </a:xfrm>
          <a:prstGeom prst="wedgeRectCallout">
            <a:avLst>
              <a:gd name="adj1" fmla="val 33259"/>
              <a:gd name="adj2" fmla="val 255111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500" b="1">
                <a:solidFill>
                  <a:schemeClr val="bg1"/>
                </a:solidFill>
              </a:rPr>
              <a:t>In the current recovery, real yearly GDP growth</a:t>
            </a:r>
            <a:br>
              <a:rPr lang="en-US" sz="1500" b="1">
                <a:solidFill>
                  <a:schemeClr val="bg1"/>
                </a:solidFill>
              </a:rPr>
            </a:br>
            <a:r>
              <a:rPr lang="en-US" sz="1500" b="1">
                <a:solidFill>
                  <a:schemeClr val="bg1"/>
                </a:solidFill>
              </a:rPr>
              <a:t>has been 2.4% or less</a:t>
            </a:r>
          </a:p>
        </p:txBody>
      </p:sp>
      <p:sp>
        <p:nvSpPr>
          <p:cNvPr id="11" name="Oval 8"/>
          <p:cNvSpPr>
            <a:spLocks noChangeArrowheads="1"/>
          </p:cNvSpPr>
          <p:nvPr/>
        </p:nvSpPr>
        <p:spPr bwMode="auto">
          <a:xfrm rot="-5400000">
            <a:off x="876300" y="2476500"/>
            <a:ext cx="1143000" cy="762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vert="eaVert" wrap="none" lIns="92075" tIns="46038" rIns="92075" bIns="46038" anchor="ctr"/>
          <a:lstStyle/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endParaRPr lang="en-US" sz="1000"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 rot="-5400000">
            <a:off x="1790700" y="2476500"/>
            <a:ext cx="1143000" cy="762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vert="eaVert" wrap="none" lIns="92075" tIns="46038" rIns="92075" bIns="46038" anchor="ctr"/>
          <a:lstStyle/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endParaRPr lang="en-US" sz="1000">
              <a:latin typeface="Times New Roman" pitchFamily="18" charset="0"/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 rot="-5400000">
            <a:off x="2895600" y="2209800"/>
            <a:ext cx="1371600" cy="762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vert="eaVert" wrap="none" lIns="92075" tIns="46038" rIns="92075" bIns="46038" anchor="ctr"/>
          <a:lstStyle/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endParaRPr lang="en-US" sz="1000">
              <a:latin typeface="Times New Roman" pitchFamily="18" charset="0"/>
            </a:endParaRPr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 rot="-5400000">
            <a:off x="4762500" y="2781300"/>
            <a:ext cx="838200" cy="7620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vert="eaVert" wrap="none" lIns="92075" tIns="46038" rIns="92075" bIns="46038" anchor="ctr"/>
          <a:lstStyle/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endParaRPr lang="en-US" sz="1000">
              <a:latin typeface="Times New Roman" pitchFamily="18" charset="0"/>
            </a:endParaRPr>
          </a:p>
        </p:txBody>
      </p:sp>
      <p:sp>
        <p:nvSpPr>
          <p:cNvPr id="16" name="Oval 8"/>
          <p:cNvSpPr>
            <a:spLocks noChangeArrowheads="1"/>
          </p:cNvSpPr>
          <p:nvPr/>
        </p:nvSpPr>
        <p:spPr bwMode="auto">
          <a:xfrm rot="-5400000">
            <a:off x="6515100" y="3009900"/>
            <a:ext cx="914400" cy="6858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vert="eaVert" wrap="none" lIns="92075" tIns="46038" rIns="92075" bIns="46038" anchor="ctr"/>
          <a:lstStyle/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endParaRPr lang="en-US" sz="1000">
              <a:latin typeface="Times New Roman" pitchFamily="18" charset="0"/>
            </a:endParaRPr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 rot="-5400000">
            <a:off x="8001000" y="3276600"/>
            <a:ext cx="838200" cy="685800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vert="eaVert" wrap="none" lIns="92075" tIns="46038" rIns="92075" bIns="46038" anchor="ctr"/>
          <a:lstStyle/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endParaRPr lang="en-US" sz="1000">
              <a:latin typeface="Times New Roman" pitchFamily="18" charset="0"/>
            </a:endParaRPr>
          </a:p>
        </p:txBody>
      </p:sp>
      <p:sp>
        <p:nvSpPr>
          <p:cNvPr id="18" name="AutoShape 38"/>
          <p:cNvSpPr>
            <a:spLocks noChangeArrowheads="1"/>
          </p:cNvSpPr>
          <p:nvPr/>
        </p:nvSpPr>
        <p:spPr bwMode="blackWhite">
          <a:xfrm>
            <a:off x="4343400" y="4876800"/>
            <a:ext cx="2971800" cy="685800"/>
          </a:xfrm>
          <a:prstGeom prst="wedgeRectCallout">
            <a:avLst>
              <a:gd name="adj1" fmla="val 36319"/>
              <a:gd name="adj2" fmla="val -119611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>
                <a:solidFill>
                  <a:schemeClr val="bg1"/>
                </a:solidFill>
              </a:rPr>
              <a:t>But, following the 1991 and 2001 recessions, real yearly GDP growth was weaker than 4%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500"/>
                            </p:stCondLst>
                            <p:childTnLst>
                              <p:par>
                                <p:cTn id="48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12/01/09 - 9pm</a:t>
            </a:r>
          </a:p>
        </p:txBody>
      </p:sp>
      <p:sp>
        <p:nvSpPr>
          <p:cNvPr id="2052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2053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57660F-6D12-4F17-A5D9-FADA784FC2F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850900" y="200025"/>
            <a:ext cx="6683375" cy="742950"/>
          </a:xfrm>
        </p:spPr>
        <p:txBody>
          <a:bodyPr/>
          <a:lstStyle/>
          <a:p>
            <a:r>
              <a:rPr lang="en-US" smtClean="0"/>
              <a:t>March 2013 Forecasts of Quarterly US Real GDP for 2013-14</a:t>
            </a:r>
          </a:p>
        </p:txBody>
      </p:sp>
      <p:graphicFrame>
        <p:nvGraphicFramePr>
          <p:cNvPr id="6924291" name="Object 3"/>
          <p:cNvGraphicFramePr>
            <a:graphicFrameLocks/>
          </p:cNvGraphicFramePr>
          <p:nvPr>
            <p:ph type="chart" idx="4294967295"/>
          </p:nvPr>
        </p:nvGraphicFramePr>
        <p:xfrm>
          <a:off x="407988" y="1111250"/>
          <a:ext cx="8518525" cy="4660900"/>
        </p:xfrm>
        <a:graphic>
          <a:graphicData uri="http://schemas.openxmlformats.org/presentationml/2006/ole">
            <p:oleObj spid="_x0000_s2050" name="Chart" r:id="rId4" imgW="8524959" imgH="3914679" progId="MSGraph.Chart.8">
              <p:embed followColorScheme="full"/>
            </p:oleObj>
          </a:graphicData>
        </a:graphic>
      </p:graphicFrame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6575425"/>
            <a:ext cx="7569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Sources: Blue Chip Economic Indicators (3/13); Insurance Information Institute </a:t>
            </a: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0" y="1079500"/>
            <a:ext cx="2038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Real GDP Growth Rate</a:t>
            </a:r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blackWhite">
          <a:xfrm>
            <a:off x="361950" y="5743575"/>
            <a:ext cx="8401050" cy="754063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</a:pPr>
            <a:endParaRPr 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85178E16-2842-4252-9374-F1BBB4FB4443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5</a:t>
            </a:fld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2152455" name="Rectangle 7"/>
          <p:cNvSpPr>
            <a:spLocks noChangeArrowheads="1"/>
          </p:cNvSpPr>
          <p:nvPr/>
        </p:nvSpPr>
        <p:spPr bwMode="blackWhite">
          <a:xfrm>
            <a:off x="581025" y="2268538"/>
            <a:ext cx="7981950" cy="1296987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400" b="1">
                <a:solidFill>
                  <a:schemeClr val="bg1"/>
                </a:solidFill>
              </a:rPr>
              <a:t>Personal Auto Insurance               Premium Growth</a:t>
            </a:r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590550" y="3952875"/>
            <a:ext cx="80200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28688C"/>
                </a:solidFill>
              </a:rPr>
              <a:t>Depends on Exposure Growth,</a:t>
            </a:r>
            <a:br>
              <a:rPr lang="en-US" sz="2800" b="1">
                <a:solidFill>
                  <a:srgbClr val="28688C"/>
                </a:solidFill>
              </a:rPr>
            </a:br>
            <a:r>
              <a:rPr lang="en-US" sz="2800" b="1">
                <a:solidFill>
                  <a:srgbClr val="28688C"/>
                </a:solidFill>
              </a:rPr>
              <a:t>Price Level Changes, and Other Factors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12/01/09 - 9pm</a:t>
            </a:r>
          </a:p>
        </p:txBody>
      </p:sp>
      <p:sp>
        <p:nvSpPr>
          <p:cNvPr id="3076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3077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CA3BC-B562-41F8-ABF7-29487F33492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546100" y="204788"/>
            <a:ext cx="7045325" cy="860425"/>
          </a:xfrm>
        </p:spPr>
        <p:txBody>
          <a:bodyPr/>
          <a:lstStyle/>
          <a:p>
            <a:r>
              <a:rPr lang="en-US" sz="2800" smtClean="0"/>
              <a:t>PP Auto Liability: Loss + LAE Ratio vs. Change in Net Premiums Written, </a:t>
            </a:r>
            <a:r>
              <a:rPr lang="en-US" sz="2000" smtClean="0"/>
              <a:t>1990-2010</a:t>
            </a:r>
          </a:p>
        </p:txBody>
      </p:sp>
      <p:graphicFrame>
        <p:nvGraphicFramePr>
          <p:cNvPr id="1997827" name="Object 2"/>
          <p:cNvGraphicFramePr>
            <a:graphicFrameLocks/>
          </p:cNvGraphicFramePr>
          <p:nvPr>
            <p:ph idx="4294967295"/>
          </p:nvPr>
        </p:nvGraphicFramePr>
        <p:xfrm>
          <a:off x="188913" y="1155700"/>
          <a:ext cx="8847137" cy="4357688"/>
        </p:xfrm>
        <a:graphic>
          <a:graphicData uri="http://schemas.openxmlformats.org/presentationml/2006/ole">
            <p:oleObj spid="_x0000_s3074" name="Chart" r:id="rId4" imgW="8829759" imgH="4343459" progId="MSGraph.Chart.8">
              <p:embed followColorScheme="full"/>
            </p:oleObj>
          </a:graphicData>
        </a:graphic>
      </p:graphicFrame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6423025"/>
            <a:ext cx="82486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Sources: A.M. Best; Insurance Information Institute</a:t>
            </a:r>
          </a:p>
        </p:txBody>
      </p:sp>
      <p:sp>
        <p:nvSpPr>
          <p:cNvPr id="1997833" name="Rectangle 9"/>
          <p:cNvSpPr>
            <a:spLocks noChangeArrowheads="1"/>
          </p:cNvSpPr>
          <p:nvPr/>
        </p:nvSpPr>
        <p:spPr bwMode="blackWhite">
          <a:xfrm>
            <a:off x="354013" y="5549900"/>
            <a:ext cx="8437562" cy="7461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b="1">
                <a:solidFill>
                  <a:schemeClr val="bg1"/>
                </a:solidFill>
              </a:rPr>
              <a:t>Historically, loss trends are a main driver of premium volume changes.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827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97827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827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997827">
                                            <p:oleChartEl type="series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9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9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997827" grpId="0" bld="series" animBg="0"/>
      <p:bldP spid="19978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4100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4101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FBB68351-F7A2-42D8-94FA-665CC6BDE4E7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7</a:t>
            </a:fld>
            <a:endParaRPr lang="en-US" sz="900"/>
          </a:p>
        </p:txBody>
      </p:sp>
      <p:sp>
        <p:nvSpPr>
          <p:cNvPr id="4102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161925"/>
            <a:ext cx="7400925" cy="860425"/>
          </a:xfrm>
        </p:spPr>
        <p:txBody>
          <a:bodyPr/>
          <a:lstStyle/>
          <a:p>
            <a:r>
              <a:rPr lang="en-US" sz="3200" smtClean="0"/>
              <a:t>Monthly Change* in Auto Insurance Prices, </a:t>
            </a:r>
            <a:r>
              <a:rPr lang="en-US" smtClean="0"/>
              <a:t>1991–2013</a:t>
            </a: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123825" y="6207125"/>
            <a:ext cx="8724900" cy="650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*Percentage change from same month in prior year; through January 2013; seasonally adjusted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Note: Recessions indicated by gray shaded columns.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Sources: US Bureau of Labor Statistics;  National Bureau of Economic Research (recession dates); Insurance Information Institute.</a:t>
            </a:r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468313" y="938213"/>
          <a:ext cx="8343900" cy="4838700"/>
        </p:xfrm>
        <a:graphic>
          <a:graphicData uri="http://schemas.openxmlformats.org/presentationml/2006/ole">
            <p:oleObj spid="_x0000_s4098" name="Chart" r:id="rId4" imgW="8343967" imgH="4381555" progId="MSGraph.Chart.8">
              <p:embed followColorScheme="full"/>
            </p:oleObj>
          </a:graphicData>
        </a:graphic>
      </p:graphicFrame>
      <p:sp>
        <p:nvSpPr>
          <p:cNvPr id="9" name="AutoShape 6"/>
          <p:cNvSpPr>
            <a:spLocks noChangeArrowheads="1"/>
          </p:cNvSpPr>
          <p:nvPr/>
        </p:nvSpPr>
        <p:spPr bwMode="blackWhite">
          <a:xfrm>
            <a:off x="2381250" y="1447800"/>
            <a:ext cx="1743075" cy="771525"/>
          </a:xfrm>
          <a:prstGeom prst="wedgeRectCallout">
            <a:avLst>
              <a:gd name="adj1" fmla="val 90414"/>
              <a:gd name="adj2" fmla="val 78078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</a:rPr>
              <a:t>“Hard” markets tend to occur during recessions 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blackWhite">
          <a:xfrm>
            <a:off x="7191375" y="1314450"/>
            <a:ext cx="1085850" cy="819150"/>
          </a:xfrm>
          <a:prstGeom prst="wedgeRectCallout">
            <a:avLst>
              <a:gd name="adj1" fmla="val 20855"/>
              <a:gd name="adj2" fmla="val 10061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</a:rPr>
              <a:t>A pricing peak, at a 5.4% rate</a:t>
            </a:r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blackWhite">
          <a:xfrm>
            <a:off x="514350" y="5600700"/>
            <a:ext cx="8162925" cy="57150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b="1">
                <a:solidFill>
                  <a:schemeClr val="bg1"/>
                </a:solidFill>
              </a:rPr>
              <a:t>Cyclical peaks in PP Auto tend to occur approximately every 10 years</a:t>
            </a:r>
            <a:br>
              <a:rPr lang="en-US" b="1">
                <a:solidFill>
                  <a:schemeClr val="bg1"/>
                </a:solidFill>
              </a:rPr>
            </a:br>
            <a:r>
              <a:rPr lang="en-US" b="1">
                <a:solidFill>
                  <a:schemeClr val="bg1"/>
                </a:solidFill>
              </a:rPr>
              <a:t>(early 1990s, early 2000s, and possibly the early 2010s)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blackWhite">
          <a:xfrm>
            <a:off x="7848600" y="3962400"/>
            <a:ext cx="1085850" cy="819150"/>
          </a:xfrm>
          <a:prstGeom prst="wedgeRectCallout">
            <a:avLst>
              <a:gd name="adj1" fmla="val 35768"/>
              <a:gd name="adj2" fmla="val -15636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</a:rPr>
              <a:t>Latest 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(Jan 2013) at 4.9%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5124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5125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ABA3FF57-3752-492C-8D02-E42821DB6BED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8</a:t>
            </a:fld>
            <a:endParaRPr lang="en-US" sz="900"/>
          </a:p>
        </p:txBody>
      </p:sp>
      <p:sp>
        <p:nvSpPr>
          <p:cNvPr id="5126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565150" y="147638"/>
            <a:ext cx="7102475" cy="860425"/>
          </a:xfrm>
        </p:spPr>
        <p:txBody>
          <a:bodyPr/>
          <a:lstStyle/>
          <a:p>
            <a:r>
              <a:rPr lang="en-US" smtClean="0"/>
              <a:t>Auto Loans and other Nonrevolving</a:t>
            </a:r>
            <a:br>
              <a:rPr lang="en-US" smtClean="0"/>
            </a:br>
            <a:r>
              <a:rPr lang="en-US" smtClean="0"/>
              <a:t>Credit Outstanding, 1990–2013*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0" y="5997575"/>
            <a:ext cx="8724900" cy="900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Note: Recessions indicated by gray shaded columns.  *Latest data is for January 2013, preliminary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Sources: Federal Reserve at </a:t>
            </a:r>
            <a:r>
              <a:rPr lang="en-US" sz="1100">
                <a:hlinkClick r:id="rId4"/>
              </a:rPr>
              <a:t>http://www.federalreserve.gov/datadownload/Download.aspx?rel=G19&amp;series=8ee7aa36107a130bcc862d44824a3b86&amp;lastObs=&amp;from=&amp;to=&amp;filetype=csv&amp;label=include&amp;layout=seriescolumn&amp;type=package</a:t>
            </a:r>
            <a:r>
              <a:rPr lang="en-US" sz="1100"/>
              <a:t> </a:t>
            </a:r>
            <a:br>
              <a:rPr lang="en-US" sz="1100"/>
            </a:br>
            <a:r>
              <a:rPr lang="en-US" sz="1100"/>
              <a:t>National Bureau of Economic Research (recession dates); Insurance Information Institutes.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44475" y="1273175"/>
          <a:ext cx="8404225" cy="4838700"/>
        </p:xfrm>
        <a:graphic>
          <a:graphicData uri="http://schemas.openxmlformats.org/presentationml/2006/ole">
            <p:oleObj spid="_x0000_s5122" name="Chart" r:id="rId5" imgW="8343967" imgH="4381555" progId="MSGraph.Chart.8">
              <p:embed followColorScheme="full"/>
            </p:oleObj>
          </a:graphicData>
        </a:graphic>
      </p:graphicFrame>
      <p:sp>
        <p:nvSpPr>
          <p:cNvPr id="10" name="Oval 8"/>
          <p:cNvSpPr>
            <a:spLocks noChangeArrowheads="1"/>
          </p:cNvSpPr>
          <p:nvPr/>
        </p:nvSpPr>
        <p:spPr bwMode="auto">
          <a:xfrm rot="-5400000">
            <a:off x="7302500" y="1358900"/>
            <a:ext cx="1920875" cy="1762125"/>
          </a:xfrm>
          <a:prstGeom prst="ellips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 vert="eaVert" wrap="none" lIns="92075" tIns="46038" rIns="92075" bIns="46038" anchor="ctr"/>
          <a:lstStyle/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endParaRPr lang="en-US" sz="1000">
              <a:latin typeface="Times New Roman" pitchFamily="18" charset="0"/>
            </a:endParaRPr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blackWhite">
          <a:xfrm>
            <a:off x="4486275" y="1228725"/>
            <a:ext cx="2447925" cy="733425"/>
          </a:xfrm>
          <a:prstGeom prst="wedgeRectCallout">
            <a:avLst>
              <a:gd name="adj1" fmla="val 44708"/>
              <a:gd name="adj2" fmla="val 146611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>
                <a:solidFill>
                  <a:schemeClr val="bg1"/>
                </a:solidFill>
              </a:rPr>
              <a:t>No growth in outstanding nonrevolving credit for three years</a:t>
            </a:r>
          </a:p>
        </p:txBody>
      </p:sp>
      <p:sp>
        <p:nvSpPr>
          <p:cNvPr id="5130" name="Date Placeholder 1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12/01/09 - 9pm</a:t>
            </a:r>
          </a:p>
        </p:txBody>
      </p:sp>
      <p:sp>
        <p:nvSpPr>
          <p:cNvPr id="51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1C14B0-F1C1-4992-97FF-ED902C3713F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32" name="TextBox 13"/>
          <p:cNvSpPr txBox="1">
            <a:spLocks noChangeArrowheads="1"/>
          </p:cNvSpPr>
          <p:nvPr/>
        </p:nvSpPr>
        <p:spPr bwMode="auto">
          <a:xfrm>
            <a:off x="219075" y="1076325"/>
            <a:ext cx="121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$ Billions</a:t>
            </a:r>
          </a:p>
        </p:txBody>
      </p:sp>
      <p:sp>
        <p:nvSpPr>
          <p:cNvPr id="13" name="AutoShape 38"/>
          <p:cNvSpPr>
            <a:spLocks noChangeArrowheads="1"/>
          </p:cNvSpPr>
          <p:nvPr/>
        </p:nvSpPr>
        <p:spPr bwMode="blackWhite">
          <a:xfrm>
            <a:off x="7810500" y="3924300"/>
            <a:ext cx="1066800" cy="942975"/>
          </a:xfrm>
          <a:prstGeom prst="wedgeRectCallout">
            <a:avLst>
              <a:gd name="adj1" fmla="val -39995"/>
              <a:gd name="adj2" fmla="val -170727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400" b="1">
                <a:solidFill>
                  <a:schemeClr val="bg1"/>
                </a:solidFill>
              </a:rPr>
              <a:t>Spurt began in Dec. 2010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12/01/09 - 9pm</a:t>
            </a:r>
          </a:p>
        </p:txBody>
      </p:sp>
      <p:sp>
        <p:nvSpPr>
          <p:cNvPr id="6148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6149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3A12DF-F448-47FA-969C-3C03C860168F}" type="slidenum">
              <a:rPr lang="en-US" smtClean="0"/>
              <a:pPr/>
              <a:t>9</a:t>
            </a:fld>
            <a:endParaRPr lang="en-US" smtClean="0"/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344488" y="1114425"/>
          <a:ext cx="8188325" cy="4600575"/>
        </p:xfrm>
        <a:graphic>
          <a:graphicData uri="http://schemas.openxmlformats.org/presentationml/2006/ole">
            <p:oleObj spid="_x0000_s6146" name="Chart" r:id="rId4" imgW="7820143" imgH="3848214" progId="MSGraph.Chart.8">
              <p:embed followColorScheme="full"/>
            </p:oleObj>
          </a:graphicData>
        </a:graphic>
      </p:graphicFrame>
      <p:sp>
        <p:nvSpPr>
          <p:cNvPr id="6150" name="Rectangle 2"/>
          <p:cNvSpPr>
            <a:spLocks noChangeArrowheads="1"/>
          </p:cNvSpPr>
          <p:nvPr/>
        </p:nvSpPr>
        <p:spPr bwMode="black">
          <a:xfrm>
            <a:off x="290513" y="1104900"/>
            <a:ext cx="1004887" cy="442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solidFill>
                  <a:srgbClr val="225A7A"/>
                </a:solidFill>
              </a:rPr>
              <a:t>Millions of Units</a:t>
            </a:r>
          </a:p>
        </p:txBody>
      </p:sp>
      <p:sp>
        <p:nvSpPr>
          <p:cNvPr id="6151" name="Rectangle 3"/>
          <p:cNvSpPr>
            <a:spLocks noGrp="1" noChangeArrowheads="1"/>
          </p:cNvSpPr>
          <p:nvPr>
            <p:ph type="title"/>
          </p:nvPr>
        </p:nvSpPr>
        <p:spPr>
          <a:xfrm>
            <a:off x="841375" y="200025"/>
            <a:ext cx="6864350" cy="836613"/>
          </a:xfrm>
        </p:spPr>
        <p:txBody>
          <a:bodyPr/>
          <a:lstStyle/>
          <a:p>
            <a:r>
              <a:rPr lang="en-US" smtClean="0"/>
              <a:t>Auto/Light Truck Exposure Changes, 2000-2014F</a:t>
            </a:r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361950" y="6288088"/>
            <a:ext cx="8081963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Sources: NADA, </a:t>
            </a:r>
            <a:r>
              <a:rPr lang="en-US" sz="1100" i="1"/>
              <a:t>State of the Industry Report 2012</a:t>
            </a:r>
            <a:r>
              <a:rPr lang="en-US" sz="1100"/>
              <a:t>, p. 16, at </a:t>
            </a:r>
            <a:r>
              <a:rPr lang="en-US" sz="1100">
                <a:hlinkClick r:id="rId5"/>
              </a:rPr>
              <a:t>www.nada.org/nadadata</a:t>
            </a:r>
            <a:r>
              <a:rPr lang="en-US" sz="1100"/>
              <a:t> citing R. L. Polk; new vehicle estimate/forecasts from Blue Chip Economic Indicators, 3/2013 issue; scrappage estimates/forecasts from Insurance Information Institute.</a:t>
            </a:r>
          </a:p>
        </p:txBody>
      </p:sp>
      <p:sp>
        <p:nvSpPr>
          <p:cNvPr id="2079750" name="Rectangle 6"/>
          <p:cNvSpPr>
            <a:spLocks noChangeArrowheads="1"/>
          </p:cNvSpPr>
          <p:nvPr/>
        </p:nvSpPr>
        <p:spPr bwMode="blackWhite">
          <a:xfrm>
            <a:off x="749300" y="5534025"/>
            <a:ext cx="7691438" cy="6826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b="1">
                <a:solidFill>
                  <a:schemeClr val="bg1"/>
                </a:solidFill>
              </a:rPr>
              <a:t>In a “normal” 2-year span, new cars would replace about 25 million old cars, but in 2009-10 only about 17 million old cars were replaced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9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9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75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14012</TotalTime>
  <Words>1578</Words>
  <Application>Microsoft Office PowerPoint</Application>
  <PresentationFormat>On-screen Show (4:3)</PresentationFormat>
  <Paragraphs>176</Paragraphs>
  <Slides>25</Slides>
  <Notes>19</Notes>
  <HiddenSlides>3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Wingdings</vt:lpstr>
      <vt:lpstr>Symbol</vt:lpstr>
      <vt:lpstr>Times New Roman</vt:lpstr>
      <vt:lpstr>Default Design</vt:lpstr>
      <vt:lpstr>Microsoft Graph Chart</vt:lpstr>
      <vt:lpstr>Economic Trends Affecting Automobile Insurance</vt:lpstr>
      <vt:lpstr>The Strength of the Economy Will Affect P/C Insurer Growth Opportunities</vt:lpstr>
      <vt:lpstr>Real GDP Growth: Past Recessions and Recoveries, Yearly, 1970-2012</vt:lpstr>
      <vt:lpstr>March 2013 Forecasts of Quarterly US Real GDP for 2013-14</vt:lpstr>
      <vt:lpstr>Slide 5</vt:lpstr>
      <vt:lpstr>PP Auto Liability: Loss + LAE Ratio vs. Change in Net Premiums Written, 1990-2010</vt:lpstr>
      <vt:lpstr>Monthly Change* in Auto Insurance Prices, 1991–2013</vt:lpstr>
      <vt:lpstr>Auto Loans and other Nonrevolving Credit Outstanding, 1990–2013*</vt:lpstr>
      <vt:lpstr>Auto/Light Truck Exposure Changes, 2000-2014F</vt:lpstr>
      <vt:lpstr>PP Auto NWP vs. # of Vehicles in Operation, 2001–2011</vt:lpstr>
      <vt:lpstr>Something Unusual is Happening: Miles Driven*, 1990–2013</vt:lpstr>
      <vt:lpstr>Do Changes in Miles Driven Affect Auto Collision Claim Frequency?</vt:lpstr>
      <vt:lpstr>Do Changes in Miles Driven Affect Auto Claims Payments (BI+PhysDam)?</vt:lpstr>
      <vt:lpstr>Slide 14</vt:lpstr>
      <vt:lpstr>Prices for Hospital Services: 12-Month Change,* 1998–2013</vt:lpstr>
      <vt:lpstr>Forces that Drive Car Repair Costs: 12-Month Change,* 2001–2013</vt:lpstr>
      <vt:lpstr>PP Auto BI Liability Paid Claim Frequency*, 2004:Q1-2012:Q3</vt:lpstr>
      <vt:lpstr>Trend in PP Auto BI Liability Average Loss* 2008:Q4-2012:Q3</vt:lpstr>
      <vt:lpstr>PP Auto PD Liability Paid Claim Frequency*, 2008:Q4-2012:Q3</vt:lpstr>
      <vt:lpstr>Trend in PP Auto PD Liability Average Loss 2008:Q4-2012:Q3</vt:lpstr>
      <vt:lpstr>CDC Report: Cell Phone Use While Driving, US and Europe, Fall 2011</vt:lpstr>
      <vt:lpstr>Slide 22</vt:lpstr>
      <vt:lpstr>U.S. Treasury Security Yields*: A Long Downward Trend, 1990–2013</vt:lpstr>
      <vt:lpstr>Distribution of Bond Maturities, P/C Insurance Industry, 2003-2011</vt:lpstr>
      <vt:lpstr>Slide 25</vt:lpstr>
    </vt:vector>
  </TitlesOfParts>
  <Company>insurance information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Shorna Lewis</cp:lastModifiedBy>
  <cp:revision>1357</cp:revision>
  <dcterms:modified xsi:type="dcterms:W3CDTF">2013-04-19T14:45:56Z</dcterms:modified>
</cp:coreProperties>
</file>