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420" r:id="rId2"/>
    <p:sldId id="745" r:id="rId3"/>
    <p:sldId id="808" r:id="rId4"/>
    <p:sldId id="736" r:id="rId5"/>
    <p:sldId id="709" r:id="rId6"/>
    <p:sldId id="710" r:id="rId7"/>
    <p:sldId id="803" r:id="rId8"/>
    <p:sldId id="782" r:id="rId9"/>
    <p:sldId id="812" r:id="rId10"/>
    <p:sldId id="813" r:id="rId11"/>
    <p:sldId id="713" r:id="rId12"/>
    <p:sldId id="755" r:id="rId13"/>
    <p:sldId id="718" r:id="rId14"/>
    <p:sldId id="731" r:id="rId15"/>
    <p:sldId id="732" r:id="rId16"/>
    <p:sldId id="724" r:id="rId17"/>
    <p:sldId id="762" r:id="rId18"/>
    <p:sldId id="802" r:id="rId19"/>
    <p:sldId id="739" r:id="rId20"/>
    <p:sldId id="747" r:id="rId21"/>
    <p:sldId id="809" r:id="rId22"/>
    <p:sldId id="757" r:id="rId23"/>
    <p:sldId id="776" r:id="rId24"/>
    <p:sldId id="805" r:id="rId25"/>
    <p:sldId id="763" r:id="rId26"/>
    <p:sldId id="764" r:id="rId27"/>
    <p:sldId id="765" r:id="rId28"/>
    <p:sldId id="786" r:id="rId29"/>
    <p:sldId id="787" r:id="rId30"/>
    <p:sldId id="788" r:id="rId31"/>
    <p:sldId id="789" r:id="rId32"/>
    <p:sldId id="790" r:id="rId33"/>
    <p:sldId id="749" r:id="rId34"/>
    <p:sldId id="750" r:id="rId35"/>
    <p:sldId id="806" r:id="rId36"/>
    <p:sldId id="807" r:id="rId37"/>
    <p:sldId id="810" r:id="rId38"/>
    <p:sldId id="781" r:id="rId39"/>
    <p:sldId id="778" r:id="rId40"/>
    <p:sldId id="811" r:id="rId41"/>
    <p:sldId id="779" r:id="rId42"/>
    <p:sldId id="793" r:id="rId43"/>
    <p:sldId id="794" r:id="rId44"/>
    <p:sldId id="795" r:id="rId45"/>
    <p:sldId id="311" r:id="rId4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p:scale>
          <a:sx n="100" d="100"/>
          <a:sy n="100" d="100"/>
        </p:scale>
        <p:origin x="-204" y="-78"/>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189573459715642"/>
          <c:y val="5.1918735891648325E-2"/>
          <c:w val="0.88270142180094768"/>
          <c:h val="0.78781038374717838"/>
        </c:manualLayout>
      </c:layout>
      <c:lineChart>
        <c:grouping val="standard"/>
        <c:ser>
          <c:idx val="0"/>
          <c:order val="0"/>
          <c:tx>
            <c:strRef>
              <c:f>Sheet1!$A$3</c:f>
              <c:strCache>
                <c:ptCount val="1"/>
                <c:pt idx="0">
                  <c:v>Financial Obligations Ratio</c:v>
                </c:pt>
              </c:strCache>
            </c:strRef>
          </c:tx>
          <c:spPr>
            <a:ln w="40263">
              <a:solidFill>
                <a:srgbClr val="FF0000"/>
              </a:solidFill>
              <a:prstDash val="solid"/>
            </a:ln>
          </c:spPr>
          <c:marker>
            <c:symbol val="diamond"/>
            <c:size val="2"/>
            <c:spPr>
              <a:solidFill>
                <a:srgbClr val="FF0000"/>
              </a:solidFill>
              <a:ln>
                <a:solidFill>
                  <a:srgbClr val="FF0000"/>
                </a:solidFill>
                <a:prstDash val="solid"/>
              </a:ln>
            </c:spPr>
          </c:marker>
          <c:cat>
            <c:strRef>
              <c:f>Sheet1!$B$1:$CO$1</c:f>
              <c:strCache>
                <c:ptCount val="92"/>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strCache>
            </c:strRef>
          </c:cat>
          <c:val>
            <c:numRef>
              <c:f>Sheet1!$B$3:$CO$3</c:f>
              <c:numCache>
                <c:formatCode>0.00%</c:formatCode>
                <c:ptCount val="92"/>
                <c:pt idx="0">
                  <c:v>0.17269999999999999</c:v>
                </c:pt>
                <c:pt idx="1">
                  <c:v>0.17250000000000001</c:v>
                </c:pt>
                <c:pt idx="2">
                  <c:v>0.17269999999999999</c:v>
                </c:pt>
                <c:pt idx="3">
                  <c:v>0.17330000000000001</c:v>
                </c:pt>
                <c:pt idx="4">
                  <c:v>0.1731</c:v>
                </c:pt>
                <c:pt idx="5">
                  <c:v>0.17150000000000001</c:v>
                </c:pt>
                <c:pt idx="6">
                  <c:v>0.17050000000000001</c:v>
                </c:pt>
                <c:pt idx="7">
                  <c:v>0.16850000000000004</c:v>
                </c:pt>
                <c:pt idx="8">
                  <c:v>0.16580000000000003</c:v>
                </c:pt>
                <c:pt idx="9">
                  <c:v>0.16240000000000002</c:v>
                </c:pt>
                <c:pt idx="10">
                  <c:v>0.16250000000000003</c:v>
                </c:pt>
                <c:pt idx="11">
                  <c:v>0.16040000000000001</c:v>
                </c:pt>
                <c:pt idx="12">
                  <c:v>0.16280000000000003</c:v>
                </c:pt>
                <c:pt idx="13">
                  <c:v>0.16020000000000004</c:v>
                </c:pt>
                <c:pt idx="14">
                  <c:v>0.16090000000000002</c:v>
                </c:pt>
                <c:pt idx="15">
                  <c:v>0.15950000000000003</c:v>
                </c:pt>
                <c:pt idx="16">
                  <c:v>0.16180000000000003</c:v>
                </c:pt>
                <c:pt idx="17">
                  <c:v>0.16160000000000002</c:v>
                </c:pt>
                <c:pt idx="18">
                  <c:v>0.16280000000000003</c:v>
                </c:pt>
                <c:pt idx="19">
                  <c:v>0.16370000000000004</c:v>
                </c:pt>
                <c:pt idx="20">
                  <c:v>0.16580000000000003</c:v>
                </c:pt>
                <c:pt idx="21">
                  <c:v>0.16830000000000003</c:v>
                </c:pt>
                <c:pt idx="22">
                  <c:v>0.16960000000000003</c:v>
                </c:pt>
                <c:pt idx="23">
                  <c:v>0.17040000000000002</c:v>
                </c:pt>
                <c:pt idx="24">
                  <c:v>0.17040000000000002</c:v>
                </c:pt>
                <c:pt idx="25">
                  <c:v>0.17050000000000001</c:v>
                </c:pt>
                <c:pt idx="26">
                  <c:v>0.17119999999999999</c:v>
                </c:pt>
                <c:pt idx="27">
                  <c:v>0.17200000000000001</c:v>
                </c:pt>
                <c:pt idx="28">
                  <c:v>0.17180000000000001</c:v>
                </c:pt>
                <c:pt idx="29">
                  <c:v>0.17240000000000003</c:v>
                </c:pt>
                <c:pt idx="30">
                  <c:v>0.17250000000000001</c:v>
                </c:pt>
                <c:pt idx="31">
                  <c:v>0.1716</c:v>
                </c:pt>
                <c:pt idx="32">
                  <c:v>0.16900000000000004</c:v>
                </c:pt>
                <c:pt idx="33">
                  <c:v>0.16880000000000003</c:v>
                </c:pt>
                <c:pt idx="34">
                  <c:v>0.16850000000000004</c:v>
                </c:pt>
                <c:pt idx="35">
                  <c:v>0.16920000000000002</c:v>
                </c:pt>
                <c:pt idx="36">
                  <c:v>0.17019999999999999</c:v>
                </c:pt>
                <c:pt idx="37">
                  <c:v>0.17190000000000003</c:v>
                </c:pt>
                <c:pt idx="38">
                  <c:v>0.1731</c:v>
                </c:pt>
                <c:pt idx="39">
                  <c:v>0.17230000000000001</c:v>
                </c:pt>
                <c:pt idx="40">
                  <c:v>0.17040000000000002</c:v>
                </c:pt>
                <c:pt idx="41">
                  <c:v>0.17169999999999999</c:v>
                </c:pt>
                <c:pt idx="42">
                  <c:v>0.17280000000000001</c:v>
                </c:pt>
                <c:pt idx="43">
                  <c:v>0.17530000000000001</c:v>
                </c:pt>
                <c:pt idx="44">
                  <c:v>0.17620000000000002</c:v>
                </c:pt>
                <c:pt idx="45">
                  <c:v>0.17870000000000003</c:v>
                </c:pt>
                <c:pt idx="46">
                  <c:v>0.17660000000000001</c:v>
                </c:pt>
                <c:pt idx="47">
                  <c:v>0.18140000000000003</c:v>
                </c:pt>
                <c:pt idx="48">
                  <c:v>0.17870000000000003</c:v>
                </c:pt>
                <c:pt idx="49">
                  <c:v>0.17870000000000003</c:v>
                </c:pt>
                <c:pt idx="50">
                  <c:v>0.18010000000000001</c:v>
                </c:pt>
                <c:pt idx="51">
                  <c:v>0.18040000000000003</c:v>
                </c:pt>
                <c:pt idx="52">
                  <c:v>0.18020000000000003</c:v>
                </c:pt>
                <c:pt idx="53">
                  <c:v>0.17880000000000001</c:v>
                </c:pt>
                <c:pt idx="54">
                  <c:v>0.17730000000000001</c:v>
                </c:pt>
                <c:pt idx="55">
                  <c:v>0.17780000000000001</c:v>
                </c:pt>
                <c:pt idx="56">
                  <c:v>0.17820000000000003</c:v>
                </c:pt>
                <c:pt idx="57">
                  <c:v>0.17760000000000001</c:v>
                </c:pt>
                <c:pt idx="58">
                  <c:v>0.17890000000000003</c:v>
                </c:pt>
                <c:pt idx="59">
                  <c:v>0.17810000000000001</c:v>
                </c:pt>
                <c:pt idx="60">
                  <c:v>0.18270000000000003</c:v>
                </c:pt>
                <c:pt idx="61">
                  <c:v>0.18370000000000003</c:v>
                </c:pt>
                <c:pt idx="62">
                  <c:v>0.18230000000000002</c:v>
                </c:pt>
                <c:pt idx="63">
                  <c:v>0.18320000000000003</c:v>
                </c:pt>
                <c:pt idx="64">
                  <c:v>0.18410000000000001</c:v>
                </c:pt>
                <c:pt idx="65">
                  <c:v>0.18490000000000004</c:v>
                </c:pt>
                <c:pt idx="66">
                  <c:v>0.18650000000000003</c:v>
                </c:pt>
                <c:pt idx="67">
                  <c:v>0.18720000000000003</c:v>
                </c:pt>
                <c:pt idx="68">
                  <c:v>0.18760000000000002</c:v>
                </c:pt>
                <c:pt idx="69">
                  <c:v>0.18850000000000003</c:v>
                </c:pt>
                <c:pt idx="70">
                  <c:v>0.18980000000000002</c:v>
                </c:pt>
                <c:pt idx="71">
                  <c:v>0.18890000000000004</c:v>
                </c:pt>
                <c:pt idx="72">
                  <c:v>0.18540000000000004</c:v>
                </c:pt>
                <c:pt idx="73">
                  <c:v>0.18040000000000003</c:v>
                </c:pt>
                <c:pt idx="74">
                  <c:v>0.18260000000000001</c:v>
                </c:pt>
                <c:pt idx="75">
                  <c:v>0.18470000000000003</c:v>
                </c:pt>
                <c:pt idx="76">
                  <c:v>0.18670000000000003</c:v>
                </c:pt>
                <c:pt idx="77">
                  <c:v>0.18470000000000003</c:v>
                </c:pt>
                <c:pt idx="78">
                  <c:v>0.18430000000000002</c:v>
                </c:pt>
                <c:pt idx="79">
                  <c:v>0.18120000000000003</c:v>
                </c:pt>
                <c:pt idx="80">
                  <c:v>0.17580000000000001</c:v>
                </c:pt>
                <c:pt idx="81">
                  <c:v>0.17130000000000001</c:v>
                </c:pt>
                <c:pt idx="82">
                  <c:v>0.16890000000000002</c:v>
                </c:pt>
                <c:pt idx="83">
                  <c:v>0.16600000000000004</c:v>
                </c:pt>
                <c:pt idx="84">
                  <c:v>0.16170000000000004</c:v>
                </c:pt>
                <c:pt idx="85">
                  <c:v>0.16100000000000003</c:v>
                </c:pt>
                <c:pt idx="86">
                  <c:v>0.16070000000000004</c:v>
                </c:pt>
                <c:pt idx="87">
                  <c:v>0.16060000000000002</c:v>
                </c:pt>
                <c:pt idx="88">
                  <c:v>0.15860000000000002</c:v>
                </c:pt>
                <c:pt idx="89">
                  <c:v>0.15780000000000002</c:v>
                </c:pt>
                <c:pt idx="90">
                  <c:v>0.15690000000000004</c:v>
                </c:pt>
                <c:pt idx="91">
                  <c:v>0.15480000000000002</c:v>
                </c:pt>
              </c:numCache>
            </c:numRef>
          </c:val>
        </c:ser>
        <c:marker val="1"/>
        <c:axId val="103281024"/>
        <c:axId val="103283712"/>
      </c:lineChart>
      <c:catAx>
        <c:axId val="103281024"/>
        <c:scaling>
          <c:orientation val="minMax"/>
        </c:scaling>
        <c:axPos val="b"/>
        <c:numFmt formatCode="General" sourceLinked="1"/>
        <c:tickLblPos val="nextTo"/>
        <c:spPr>
          <a:ln w="3354">
            <a:solidFill>
              <a:schemeClr val="tx1"/>
            </a:solidFill>
            <a:prstDash val="solid"/>
          </a:ln>
        </c:spPr>
        <c:txPr>
          <a:bodyPr rot="-5400000" vert="horz"/>
          <a:lstStyle/>
          <a:p>
            <a:pPr>
              <a:defRPr sz="1055" b="0" i="0" u="none" strike="noStrike" baseline="0">
                <a:solidFill>
                  <a:schemeClr val="tx1"/>
                </a:solidFill>
                <a:latin typeface="Arial"/>
                <a:ea typeface="Arial"/>
                <a:cs typeface="Arial"/>
              </a:defRPr>
            </a:pPr>
            <a:endParaRPr lang="en-US"/>
          </a:p>
        </c:txPr>
        <c:crossAx val="103283712"/>
        <c:crossesAt val="0.15000000000000024"/>
        <c:lblAlgn val="ctr"/>
        <c:lblOffset val="100"/>
        <c:tickLblSkip val="2"/>
        <c:tickMarkSkip val="1"/>
      </c:catAx>
      <c:valAx>
        <c:axId val="103283712"/>
        <c:scaling>
          <c:orientation val="minMax"/>
          <c:max val="0.19000000000000039"/>
          <c:min val="0.15000000000000024"/>
        </c:scaling>
        <c:axPos val="l"/>
        <c:majorGridlines>
          <c:spPr>
            <a:ln w="3354">
              <a:solidFill>
                <a:schemeClr val="tx1"/>
              </a:solidFill>
              <a:prstDash val="solid"/>
            </a:ln>
          </c:spPr>
        </c:majorGridlines>
        <c:numFmt formatCode="0.0%" sourceLinked="0"/>
        <c:tickLblPos val="nextTo"/>
        <c:spPr>
          <a:ln w="3354">
            <a:solidFill>
              <a:schemeClr val="tx1"/>
            </a:solidFill>
            <a:prstDash val="solid"/>
          </a:ln>
        </c:spPr>
        <c:txPr>
          <a:bodyPr rot="0" vert="horz"/>
          <a:lstStyle/>
          <a:p>
            <a:pPr>
              <a:defRPr sz="1479" b="1" i="0" u="none" strike="noStrike" baseline="0">
                <a:solidFill>
                  <a:schemeClr val="tx1"/>
                </a:solidFill>
                <a:latin typeface="Arial"/>
                <a:ea typeface="Arial"/>
                <a:cs typeface="Arial"/>
              </a:defRPr>
            </a:pPr>
            <a:endParaRPr lang="en-US"/>
          </a:p>
        </c:txPr>
        <c:crossAx val="103281024"/>
        <c:crosses val="autoZero"/>
        <c:crossBetween val="between"/>
        <c:majorUnit val="5.0000000000000348E-3"/>
        <c:minorUnit val="4.0000000000000114E-3"/>
      </c:valAx>
      <c:spPr>
        <a:solidFill>
          <a:srgbClr val="FFFFFF"/>
        </a:solidFill>
        <a:ln w="13418">
          <a:solidFill>
            <a:schemeClr val="tx1"/>
          </a:solidFill>
          <a:prstDash val="solid"/>
        </a:ln>
      </c:spPr>
    </c:plotArea>
    <c:plotVisOnly val="1"/>
    <c:dispBlanksAs val="gap"/>
  </c:chart>
  <c:spPr>
    <a:noFill/>
    <a:ln>
      <a:noFill/>
    </a:ln>
  </c:spPr>
  <c:txPr>
    <a:bodyPr/>
    <a:lstStyle/>
    <a:p>
      <a:pPr>
        <a:defRPr sz="1055" b="0" i="0" u="none" strike="noStrike" baseline="0">
          <a:solidFill>
            <a:schemeClr val="tx1"/>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6.5482796892342779E-2"/>
          <c:y val="3.7037037037037056E-2"/>
          <c:w val="0.74250832408435052"/>
          <c:h val="0.79302832244009358"/>
        </c:manualLayout>
      </c:layout>
      <c:barChart>
        <c:barDir val="bar"/>
        <c:grouping val="percentStacked"/>
        <c:ser>
          <c:idx val="0"/>
          <c:order val="0"/>
          <c:tx>
            <c:strRef>
              <c:f>Sheet1!$A$2</c:f>
              <c:strCache>
                <c:ptCount val="1"/>
                <c:pt idx="0">
                  <c:v>Under 1 year</c:v>
                </c:pt>
              </c:strCache>
            </c:strRef>
          </c:tx>
          <c:spPr>
            <a:solidFill>
              <a:schemeClr val="accent1"/>
            </a:solidFill>
            <a:ln w="37951">
              <a:solidFill>
                <a:schemeClr val="accent1"/>
              </a:solidFill>
              <a:prstDash val="solid"/>
            </a:ln>
          </c:spPr>
          <c:dLbls>
            <c:dLbl>
              <c:idx val="9"/>
              <c:numFmt formatCode="0.0%" sourceLinked="0"/>
              <c:spPr>
                <a:noFill/>
                <a:ln w="25303">
                  <a:noFill/>
                </a:ln>
              </c:spPr>
              <c:txPr>
                <a:bodyPr/>
                <a:lstStyle/>
                <a:p>
                  <a:pPr>
                    <a:defRPr sz="1396" b="0" i="0" u="none" strike="noStrike" baseline="0">
                      <a:solidFill>
                        <a:schemeClr val="bg1"/>
                      </a:solidFill>
                      <a:latin typeface="Arial"/>
                      <a:ea typeface="Arial"/>
                      <a:cs typeface="Arial"/>
                    </a:defRPr>
                  </a:pPr>
                  <a:endParaRPr lang="en-US"/>
                </a:p>
              </c:txPr>
            </c:dLbl>
            <c:numFmt formatCode="0.0%" sourceLinked="0"/>
            <c:spPr>
              <a:noFill/>
              <a:ln w="25303">
                <a:noFill/>
              </a:ln>
            </c:spPr>
            <c:txPr>
              <a:bodyPr/>
              <a:lstStyle/>
              <a:p>
                <a:pPr>
                  <a:defRPr sz="1397" b="0" i="0" u="none" strike="noStrike" baseline="0">
                    <a:solidFill>
                      <a:schemeClr val="bg1"/>
                    </a:solidFill>
                    <a:latin typeface="Arial"/>
                    <a:ea typeface="Arial"/>
                    <a:cs typeface="Arial"/>
                  </a:defRPr>
                </a:pPr>
                <a:endParaRPr lang="en-US"/>
              </a:p>
            </c:txPr>
            <c:dLblPos val="ctr"/>
            <c:showVal val="1"/>
          </c:dLbls>
          <c:cat>
            <c:strRef>
              <c:f>Sheet1!$B$1:$K$1</c:f>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f>Sheet1!$B$2:$K$2</c:f>
              <c:numCache>
                <c:formatCode>0.0%</c:formatCode>
                <c:ptCount val="10"/>
                <c:pt idx="0">
                  <c:v>8.5400000000000004E-2</c:v>
                </c:pt>
                <c:pt idx="1">
                  <c:v>8.2399999999999987E-2</c:v>
                </c:pt>
                <c:pt idx="2">
                  <c:v>8.860000000000004E-2</c:v>
                </c:pt>
                <c:pt idx="3">
                  <c:v>9.3900000000000039E-2</c:v>
                </c:pt>
                <c:pt idx="4">
                  <c:v>9.6800000000000025E-2</c:v>
                </c:pt>
                <c:pt idx="5">
                  <c:v>0.11559999999999998</c:v>
                </c:pt>
                <c:pt idx="6">
                  <c:v>0.10370000000000001</c:v>
                </c:pt>
                <c:pt idx="7">
                  <c:v>9.6500000000000016E-2</c:v>
                </c:pt>
                <c:pt idx="8">
                  <c:v>9.1900000000000023E-2</c:v>
                </c:pt>
                <c:pt idx="9">
                  <c:v>0.10390000000000002</c:v>
                </c:pt>
              </c:numCache>
            </c:numRef>
          </c:val>
        </c:ser>
        <c:ser>
          <c:idx val="1"/>
          <c:order val="1"/>
          <c:tx>
            <c:strRef>
              <c:f>Sheet1!$A$3</c:f>
              <c:strCache>
                <c:ptCount val="1"/>
                <c:pt idx="0">
                  <c:v>1-5 years</c:v>
                </c:pt>
              </c:strCache>
            </c:strRef>
          </c:tx>
          <c:spPr>
            <a:solidFill>
              <a:schemeClr val="accent2"/>
            </a:solidFill>
            <a:ln w="12651">
              <a:solidFill>
                <a:schemeClr val="tx1"/>
              </a:solidFill>
              <a:prstDash val="solid"/>
            </a:ln>
          </c:spPr>
          <c:dLbls>
            <c:spPr>
              <a:noFill/>
              <a:ln w="25303">
                <a:noFill/>
              </a:ln>
            </c:spPr>
            <c:txPr>
              <a:bodyPr/>
              <a:lstStyle/>
              <a:p>
                <a:pPr>
                  <a:defRPr sz="1396" b="0" i="0" u="none" strike="noStrike" baseline="0">
                    <a:solidFill>
                      <a:schemeClr val="tx1"/>
                    </a:solidFill>
                    <a:latin typeface="Arial"/>
                    <a:ea typeface="Arial"/>
                    <a:cs typeface="Arial"/>
                  </a:defRPr>
                </a:pPr>
                <a:endParaRPr lang="en-US"/>
              </a:p>
            </c:txPr>
            <c:showVal val="1"/>
          </c:dLbls>
          <c:cat>
            <c:strRef>
              <c:f>Sheet1!$B$1:$K$1</c:f>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f>Sheet1!$B$3:$K$3</c:f>
              <c:numCache>
                <c:formatCode>0.0%</c:formatCode>
                <c:ptCount val="10"/>
                <c:pt idx="0">
                  <c:v>0.28270000000000001</c:v>
                </c:pt>
                <c:pt idx="1">
                  <c:v>0.28010000000000002</c:v>
                </c:pt>
                <c:pt idx="2">
                  <c:v>0.26150000000000001</c:v>
                </c:pt>
                <c:pt idx="3">
                  <c:v>0.27800000000000002</c:v>
                </c:pt>
                <c:pt idx="4">
                  <c:v>0.27260000000000001</c:v>
                </c:pt>
                <c:pt idx="5">
                  <c:v>0.28570000000000001</c:v>
                </c:pt>
                <c:pt idx="6">
                  <c:v>0.28900000000000003</c:v>
                </c:pt>
                <c:pt idx="7">
                  <c:v>0.28000000000000008</c:v>
                </c:pt>
                <c:pt idx="8">
                  <c:v>0.26960000000000001</c:v>
                </c:pt>
                <c:pt idx="9">
                  <c:v>0.2626</c:v>
                </c:pt>
              </c:numCache>
            </c:numRef>
          </c:val>
        </c:ser>
        <c:ser>
          <c:idx val="2"/>
          <c:order val="2"/>
          <c:tx>
            <c:strRef>
              <c:f>Sheet1!$A$4</c:f>
              <c:strCache>
                <c:ptCount val="1"/>
                <c:pt idx="0">
                  <c:v>5-10 years</c:v>
                </c:pt>
              </c:strCache>
            </c:strRef>
          </c:tx>
          <c:spPr>
            <a:solidFill>
              <a:schemeClr val="hlink"/>
            </a:solidFill>
            <a:ln w="12651">
              <a:solidFill>
                <a:schemeClr val="tx1"/>
              </a:solidFill>
              <a:prstDash val="solid"/>
            </a:ln>
          </c:spPr>
          <c:dLbls>
            <c:spPr>
              <a:noFill/>
              <a:ln w="25303">
                <a:noFill/>
              </a:ln>
            </c:spPr>
            <c:txPr>
              <a:bodyPr/>
              <a:lstStyle/>
              <a:p>
                <a:pPr>
                  <a:defRPr sz="1405" b="0" i="0" u="none" strike="noStrike" baseline="0">
                    <a:solidFill>
                      <a:srgbClr val="FFFFFF"/>
                    </a:solidFill>
                    <a:latin typeface="Arial"/>
                    <a:ea typeface="Arial"/>
                    <a:cs typeface="Arial"/>
                  </a:defRPr>
                </a:pPr>
                <a:endParaRPr lang="en-US"/>
              </a:p>
            </c:txPr>
            <c:showVal val="1"/>
          </c:dLbls>
          <c:cat>
            <c:strRef>
              <c:f>Sheet1!$B$1:$K$1</c:f>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f>Sheet1!$B$4:$K$4</c:f>
              <c:numCache>
                <c:formatCode>0.0%</c:formatCode>
                <c:ptCount val="10"/>
                <c:pt idx="0">
                  <c:v>0.3156000000000001</c:v>
                </c:pt>
                <c:pt idx="1">
                  <c:v>0.32510000000000006</c:v>
                </c:pt>
                <c:pt idx="2">
                  <c:v>0.33280000000000004</c:v>
                </c:pt>
                <c:pt idx="3">
                  <c:v>0.31970000000000004</c:v>
                </c:pt>
                <c:pt idx="4">
                  <c:v>0.30790000000000006</c:v>
                </c:pt>
                <c:pt idx="5">
                  <c:v>0.29490000000000005</c:v>
                </c:pt>
                <c:pt idx="6">
                  <c:v>0.28650000000000003</c:v>
                </c:pt>
                <c:pt idx="7">
                  <c:v>0.2834000000000001</c:v>
                </c:pt>
                <c:pt idx="8">
                  <c:v>0.29100000000000004</c:v>
                </c:pt>
                <c:pt idx="9">
                  <c:v>0.28930000000000006</c:v>
                </c:pt>
              </c:numCache>
            </c:numRef>
          </c:val>
        </c:ser>
        <c:ser>
          <c:idx val="3"/>
          <c:order val="3"/>
          <c:tx>
            <c:strRef>
              <c:f>Sheet1!$A$5</c:f>
              <c:strCache>
                <c:ptCount val="1"/>
                <c:pt idx="0">
                  <c:v>10-20 years</c:v>
                </c:pt>
              </c:strCache>
            </c:strRef>
          </c:tx>
          <c:spPr>
            <a:solidFill>
              <a:schemeClr val="folHlink"/>
            </a:solidFill>
            <a:ln w="12651">
              <a:solidFill>
                <a:schemeClr val="tx1"/>
              </a:solidFill>
              <a:prstDash val="solid"/>
            </a:ln>
          </c:spPr>
          <c:dLbls>
            <c:spPr>
              <a:noFill/>
              <a:ln w="25303">
                <a:noFill/>
              </a:ln>
            </c:spPr>
            <c:txPr>
              <a:bodyPr/>
              <a:lstStyle/>
              <a:p>
                <a:pPr>
                  <a:defRPr sz="1405" b="0" i="0" u="none" strike="noStrike" baseline="0">
                    <a:solidFill>
                      <a:srgbClr val="FFFFFF"/>
                    </a:solidFill>
                    <a:latin typeface="Arial"/>
                    <a:ea typeface="Arial"/>
                    <a:cs typeface="Arial"/>
                  </a:defRPr>
                </a:pPr>
                <a:endParaRPr lang="en-US"/>
              </a:p>
            </c:txPr>
            <c:showVal val="1"/>
          </c:dLbls>
          <c:cat>
            <c:strRef>
              <c:f>Sheet1!$B$1:$K$1</c:f>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f>Sheet1!$B$5:$K$5</c:f>
              <c:numCache>
                <c:formatCode>0.0%</c:formatCode>
                <c:ptCount val="10"/>
                <c:pt idx="0">
                  <c:v>0.15100000000000002</c:v>
                </c:pt>
                <c:pt idx="1">
                  <c:v>0.14510000000000001</c:v>
                </c:pt>
                <c:pt idx="2">
                  <c:v>0.14080000000000001</c:v>
                </c:pt>
                <c:pt idx="3">
                  <c:v>0.13769999999999999</c:v>
                </c:pt>
                <c:pt idx="4">
                  <c:v>0.13869999999999999</c:v>
                </c:pt>
                <c:pt idx="5">
                  <c:v>0.1283</c:v>
                </c:pt>
                <c:pt idx="6">
                  <c:v>0.12609999999999999</c:v>
                </c:pt>
                <c:pt idx="7">
                  <c:v>0.13639999999999999</c:v>
                </c:pt>
                <c:pt idx="8">
                  <c:v>0.14300000000000002</c:v>
                </c:pt>
                <c:pt idx="9">
                  <c:v>0.1421</c:v>
                </c:pt>
              </c:numCache>
            </c:numRef>
          </c:val>
        </c:ser>
        <c:ser>
          <c:idx val="4"/>
          <c:order val="4"/>
          <c:tx>
            <c:strRef>
              <c:f>Sheet1!$A$6</c:f>
              <c:strCache>
                <c:ptCount val="1"/>
                <c:pt idx="0">
                  <c:v>over 20 years</c:v>
                </c:pt>
              </c:strCache>
            </c:strRef>
          </c:tx>
          <c:spPr>
            <a:solidFill>
              <a:schemeClr val="bg2"/>
            </a:solidFill>
            <a:ln w="12651">
              <a:solidFill>
                <a:schemeClr val="tx1"/>
              </a:solidFill>
              <a:prstDash val="solid"/>
            </a:ln>
          </c:spPr>
          <c:dLbls>
            <c:spPr>
              <a:noFill/>
              <a:ln w="25303">
                <a:noFill/>
              </a:ln>
            </c:spPr>
            <c:txPr>
              <a:bodyPr/>
              <a:lstStyle/>
              <a:p>
                <a:pPr>
                  <a:defRPr sz="1396" b="0" i="0" u="none" strike="noStrike" baseline="0">
                    <a:solidFill>
                      <a:schemeClr val="tx1"/>
                    </a:solidFill>
                    <a:latin typeface="Arial"/>
                    <a:ea typeface="Arial"/>
                    <a:cs typeface="Arial"/>
                  </a:defRPr>
                </a:pPr>
                <a:endParaRPr lang="en-US"/>
              </a:p>
            </c:txPr>
            <c:showVal val="1"/>
          </c:dLbls>
          <c:cat>
            <c:strRef>
              <c:f>Sheet1!$B$1:$K$1</c:f>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f>Sheet1!$B$6:$K$6</c:f>
              <c:numCache>
                <c:formatCode>0.0%</c:formatCode>
                <c:ptCount val="10"/>
                <c:pt idx="0">
                  <c:v>0.1653</c:v>
                </c:pt>
                <c:pt idx="1">
                  <c:v>0.1673</c:v>
                </c:pt>
                <c:pt idx="2">
                  <c:v>0.17630000000000001</c:v>
                </c:pt>
                <c:pt idx="3">
                  <c:v>0.1706</c:v>
                </c:pt>
                <c:pt idx="4">
                  <c:v>0.18390000000000004</c:v>
                </c:pt>
                <c:pt idx="5">
                  <c:v>0.17550000000000002</c:v>
                </c:pt>
                <c:pt idx="6">
                  <c:v>0.1946</c:v>
                </c:pt>
                <c:pt idx="7">
                  <c:v>0.20380000000000001</c:v>
                </c:pt>
                <c:pt idx="8">
                  <c:v>0.20450000000000002</c:v>
                </c:pt>
                <c:pt idx="9">
                  <c:v>0.20219999999999999</c:v>
                </c:pt>
              </c:numCache>
            </c:numRef>
          </c:val>
        </c:ser>
        <c:dLbls>
          <c:showVal val="1"/>
        </c:dLbls>
        <c:overlap val="100"/>
        <c:axId val="96565888"/>
        <c:axId val="98832768"/>
      </c:barChart>
      <c:catAx>
        <c:axId val="96565888"/>
        <c:scaling>
          <c:orientation val="minMax"/>
        </c:scaling>
        <c:axPos val="l"/>
        <c:numFmt formatCode="@" sourceLinked="1"/>
        <c:tickLblPos val="nextTo"/>
        <c:spPr>
          <a:ln w="12651">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98832768"/>
        <c:crossesAt val="0"/>
        <c:auto val="1"/>
        <c:lblAlgn val="ctr"/>
        <c:lblOffset val="20"/>
        <c:tickLblSkip val="1"/>
        <c:tickMarkSkip val="1"/>
      </c:catAx>
      <c:valAx>
        <c:axId val="98832768"/>
        <c:scaling>
          <c:orientation val="minMax"/>
          <c:max val="1"/>
          <c:min val="0"/>
        </c:scaling>
        <c:axPos val="b"/>
        <c:majorGridlines>
          <c:spPr>
            <a:ln w="3164">
              <a:solidFill>
                <a:schemeClr val="tx1"/>
              </a:solidFill>
              <a:prstDash val="solid"/>
            </a:ln>
          </c:spPr>
        </c:majorGridlines>
        <c:numFmt formatCode="0%" sourceLinked="0"/>
        <c:tickLblPos val="nextTo"/>
        <c:spPr>
          <a:ln w="3164">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96565888"/>
        <c:crossesAt val="1"/>
        <c:crossBetween val="between"/>
        <c:majorUnit val="0.2"/>
        <c:minorUnit val="2.0000000000000052E-3"/>
      </c:valAx>
      <c:spPr>
        <a:noFill/>
        <a:ln w="25396">
          <a:noFill/>
        </a:ln>
      </c:spPr>
    </c:plotArea>
    <c:legend>
      <c:legendPos val="r"/>
      <c:layout>
        <c:manualLayout>
          <c:xMode val="edge"/>
          <c:yMode val="edge"/>
          <c:wMode val="edge"/>
          <c:hMode val="edge"/>
          <c:x val="0.8357376792044422"/>
          <c:y val="0.28322465039463657"/>
          <c:w val="0.99555970344344413"/>
          <c:h val="0.57952007335981415"/>
        </c:manualLayout>
      </c:layout>
      <c:spPr>
        <a:solidFill>
          <a:schemeClr val="bg1"/>
        </a:solidFill>
        <a:ln w="3164">
          <a:solidFill>
            <a:schemeClr val="tx1"/>
          </a:solidFill>
          <a:prstDash val="solid"/>
        </a:ln>
      </c:spPr>
      <c:txPr>
        <a:bodyPr/>
        <a:lstStyle/>
        <a:p>
          <a:pPr>
            <a:defRPr sz="1280" b="0"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6.5482796892342737E-2"/>
          <c:y val="3.7037037037037056E-2"/>
          <c:w val="0.74250832408435052"/>
          <c:h val="0.79302832244009325"/>
        </c:manualLayout>
      </c:layout>
      <c:barChart>
        <c:barDir val="bar"/>
        <c:grouping val="percentStacked"/>
        <c:ser>
          <c:idx val="0"/>
          <c:order val="0"/>
          <c:tx>
            <c:strRef>
              <c:f>Sheet1!$A$2</c:f>
              <c:strCache>
                <c:ptCount val="1"/>
                <c:pt idx="0">
                  <c:v>Under 1 year</c:v>
                </c:pt>
              </c:strCache>
            </c:strRef>
          </c:tx>
          <c:spPr>
            <a:solidFill>
              <a:schemeClr val="accent1"/>
            </a:solidFill>
            <a:ln w="37962">
              <a:solidFill>
                <a:schemeClr val="accent1"/>
              </a:solidFill>
              <a:prstDash val="solid"/>
            </a:ln>
          </c:spPr>
          <c:dLbls>
            <c:dLbl>
              <c:idx val="9"/>
              <c:numFmt formatCode="0.0%" sourceLinked="0"/>
              <c:spPr>
                <a:noFill/>
                <a:ln w="25310">
                  <a:noFill/>
                </a:ln>
              </c:spPr>
              <c:txPr>
                <a:bodyPr/>
                <a:lstStyle/>
                <a:p>
                  <a:pPr>
                    <a:defRPr sz="1396" b="0" i="0" u="none" strike="noStrike" baseline="0">
                      <a:solidFill>
                        <a:schemeClr val="tx1"/>
                      </a:solidFill>
                      <a:latin typeface="Arial"/>
                      <a:ea typeface="Arial"/>
                      <a:cs typeface="Arial"/>
                    </a:defRPr>
                  </a:pPr>
                  <a:endParaRPr lang="en-US"/>
                </a:p>
              </c:txPr>
            </c:dLbl>
            <c:numFmt formatCode="0.0%" sourceLinked="0"/>
            <c:spPr>
              <a:noFill/>
              <a:ln w="25310">
                <a:noFill/>
              </a:ln>
            </c:spPr>
            <c:txPr>
              <a:bodyPr/>
              <a:lstStyle/>
              <a:p>
                <a:pPr>
                  <a:defRPr sz="1404" b="0" i="0" u="none" strike="noStrike" baseline="0">
                    <a:solidFill>
                      <a:srgbClr val="FFFFFF"/>
                    </a:solidFill>
                    <a:latin typeface="Arial"/>
                    <a:ea typeface="Arial"/>
                    <a:cs typeface="Arial"/>
                  </a:defRPr>
                </a:pPr>
                <a:endParaRPr lang="en-US"/>
              </a:p>
            </c:txPr>
            <c:dLblPos val="ctr"/>
            <c:showVal val="1"/>
          </c:dLbls>
          <c:cat>
            <c:strRef>
              <c:f>Sheet1!$B$1:$J$1</c:f>
              <c:strCache>
                <c:ptCount val="9"/>
                <c:pt idx="0">
                  <c:v>2003</c:v>
                </c:pt>
                <c:pt idx="1">
                  <c:v>2004</c:v>
                </c:pt>
                <c:pt idx="2">
                  <c:v>2005</c:v>
                </c:pt>
                <c:pt idx="3">
                  <c:v>2006</c:v>
                </c:pt>
                <c:pt idx="4">
                  <c:v>2007</c:v>
                </c:pt>
                <c:pt idx="5">
                  <c:v>2008</c:v>
                </c:pt>
                <c:pt idx="6">
                  <c:v>2009</c:v>
                </c:pt>
                <c:pt idx="7">
                  <c:v>2010</c:v>
                </c:pt>
                <c:pt idx="8">
                  <c:v>2011</c:v>
                </c:pt>
              </c:strCache>
            </c:strRef>
          </c:cat>
          <c:val>
            <c:numRef>
              <c:f>Sheet1!$B$2:$J$2</c:f>
              <c:numCache>
                <c:formatCode>0.0%</c:formatCode>
                <c:ptCount val="9"/>
                <c:pt idx="0">
                  <c:v>0.14400000000000002</c:v>
                </c:pt>
                <c:pt idx="1">
                  <c:v>0.15400000000000003</c:v>
                </c:pt>
                <c:pt idx="2">
                  <c:v>0.16</c:v>
                </c:pt>
                <c:pt idx="3">
                  <c:v>0.16</c:v>
                </c:pt>
                <c:pt idx="4">
                  <c:v>0.15200000000000002</c:v>
                </c:pt>
                <c:pt idx="5">
                  <c:v>0.15700000000000003</c:v>
                </c:pt>
                <c:pt idx="6">
                  <c:v>0.16200000000000001</c:v>
                </c:pt>
                <c:pt idx="7">
                  <c:v>0.16300000000000001</c:v>
                </c:pt>
                <c:pt idx="8">
                  <c:v>0.15200000000000002</c:v>
                </c:pt>
              </c:numCache>
            </c:numRef>
          </c:val>
        </c:ser>
        <c:ser>
          <c:idx val="1"/>
          <c:order val="1"/>
          <c:tx>
            <c:strRef>
              <c:f>Sheet1!$A$3</c:f>
              <c:strCache>
                <c:ptCount val="1"/>
                <c:pt idx="0">
                  <c:v>1-5 years</c:v>
                </c:pt>
              </c:strCache>
            </c:strRef>
          </c:tx>
          <c:spPr>
            <a:solidFill>
              <a:schemeClr val="accent2"/>
            </a:solidFill>
            <a:ln w="12654">
              <a:solidFill>
                <a:schemeClr val="tx1"/>
              </a:solidFill>
              <a:prstDash val="solid"/>
            </a:ln>
          </c:spPr>
          <c:dLbls>
            <c:spPr>
              <a:noFill/>
              <a:ln w="25310">
                <a:noFill/>
              </a:ln>
            </c:spPr>
            <c:txPr>
              <a:bodyPr/>
              <a:lstStyle/>
              <a:p>
                <a:pPr>
                  <a:defRPr sz="1396" b="0" i="0" u="none" strike="noStrike" baseline="0">
                    <a:solidFill>
                      <a:schemeClr val="tx1"/>
                    </a:solidFill>
                    <a:latin typeface="Arial"/>
                    <a:ea typeface="Arial"/>
                    <a:cs typeface="Arial"/>
                  </a:defRPr>
                </a:pPr>
                <a:endParaRPr lang="en-US"/>
              </a:p>
            </c:txPr>
            <c:showVal val="1"/>
          </c:dLbls>
          <c:cat>
            <c:strRef>
              <c:f>Sheet1!$B$1:$J$1</c:f>
              <c:strCache>
                <c:ptCount val="9"/>
                <c:pt idx="0">
                  <c:v>2003</c:v>
                </c:pt>
                <c:pt idx="1">
                  <c:v>2004</c:v>
                </c:pt>
                <c:pt idx="2">
                  <c:v>2005</c:v>
                </c:pt>
                <c:pt idx="3">
                  <c:v>2006</c:v>
                </c:pt>
                <c:pt idx="4">
                  <c:v>2007</c:v>
                </c:pt>
                <c:pt idx="5">
                  <c:v>2008</c:v>
                </c:pt>
                <c:pt idx="6">
                  <c:v>2009</c:v>
                </c:pt>
                <c:pt idx="7">
                  <c:v>2010</c:v>
                </c:pt>
                <c:pt idx="8">
                  <c:v>2011</c:v>
                </c:pt>
              </c:strCache>
            </c:strRef>
          </c:cat>
          <c:val>
            <c:numRef>
              <c:f>Sheet1!$B$3:$J$3</c:f>
              <c:numCache>
                <c:formatCode>0.0%</c:formatCode>
                <c:ptCount val="9"/>
                <c:pt idx="0">
                  <c:v>0.2980000000000001</c:v>
                </c:pt>
                <c:pt idx="1">
                  <c:v>0.29200000000000004</c:v>
                </c:pt>
                <c:pt idx="2">
                  <c:v>0.28800000000000003</c:v>
                </c:pt>
                <c:pt idx="3">
                  <c:v>0.29500000000000004</c:v>
                </c:pt>
                <c:pt idx="4">
                  <c:v>0.30000000000000004</c:v>
                </c:pt>
                <c:pt idx="5">
                  <c:v>0.32400000000000007</c:v>
                </c:pt>
                <c:pt idx="6">
                  <c:v>0.3620000000000001</c:v>
                </c:pt>
                <c:pt idx="7">
                  <c:v>0.39500000000000007</c:v>
                </c:pt>
                <c:pt idx="8">
                  <c:v>0.41400000000000003</c:v>
                </c:pt>
              </c:numCache>
            </c:numRef>
          </c:val>
        </c:ser>
        <c:ser>
          <c:idx val="2"/>
          <c:order val="2"/>
          <c:tx>
            <c:strRef>
              <c:f>Sheet1!$A$4</c:f>
              <c:strCache>
                <c:ptCount val="1"/>
                <c:pt idx="0">
                  <c:v>5-10 years</c:v>
                </c:pt>
              </c:strCache>
            </c:strRef>
          </c:tx>
          <c:spPr>
            <a:solidFill>
              <a:schemeClr val="hlink"/>
            </a:solidFill>
            <a:ln w="12654">
              <a:solidFill>
                <a:schemeClr val="tx1"/>
              </a:solidFill>
              <a:prstDash val="solid"/>
            </a:ln>
          </c:spPr>
          <c:dLbls>
            <c:spPr>
              <a:noFill/>
              <a:ln w="25310">
                <a:noFill/>
              </a:ln>
            </c:spPr>
            <c:txPr>
              <a:bodyPr/>
              <a:lstStyle/>
              <a:p>
                <a:pPr>
                  <a:defRPr sz="1404" b="0" i="0" u="none" strike="noStrike" baseline="0">
                    <a:solidFill>
                      <a:srgbClr val="FFFFFF"/>
                    </a:solidFill>
                    <a:latin typeface="Arial"/>
                    <a:ea typeface="Arial"/>
                    <a:cs typeface="Arial"/>
                  </a:defRPr>
                </a:pPr>
                <a:endParaRPr lang="en-US"/>
              </a:p>
            </c:txPr>
            <c:showVal val="1"/>
          </c:dLbls>
          <c:cat>
            <c:strRef>
              <c:f>Sheet1!$B$1:$J$1</c:f>
              <c:strCache>
                <c:ptCount val="9"/>
                <c:pt idx="0">
                  <c:v>2003</c:v>
                </c:pt>
                <c:pt idx="1">
                  <c:v>2004</c:v>
                </c:pt>
                <c:pt idx="2">
                  <c:v>2005</c:v>
                </c:pt>
                <c:pt idx="3">
                  <c:v>2006</c:v>
                </c:pt>
                <c:pt idx="4">
                  <c:v>2007</c:v>
                </c:pt>
                <c:pt idx="5">
                  <c:v>2008</c:v>
                </c:pt>
                <c:pt idx="6">
                  <c:v>2009</c:v>
                </c:pt>
                <c:pt idx="7">
                  <c:v>2010</c:v>
                </c:pt>
                <c:pt idx="8">
                  <c:v>2011</c:v>
                </c:pt>
              </c:strCache>
            </c:strRef>
          </c:cat>
          <c:val>
            <c:numRef>
              <c:f>Sheet1!$B$4:$J$4</c:f>
              <c:numCache>
                <c:formatCode>0.0%</c:formatCode>
                <c:ptCount val="9"/>
                <c:pt idx="0">
                  <c:v>0.31300000000000006</c:v>
                </c:pt>
                <c:pt idx="1">
                  <c:v>0.32500000000000007</c:v>
                </c:pt>
                <c:pt idx="2">
                  <c:v>0.34100000000000008</c:v>
                </c:pt>
                <c:pt idx="3">
                  <c:v>0.34100000000000008</c:v>
                </c:pt>
                <c:pt idx="4">
                  <c:v>0.33800000000000008</c:v>
                </c:pt>
                <c:pt idx="5">
                  <c:v>0.31200000000000006</c:v>
                </c:pt>
                <c:pt idx="6">
                  <c:v>0.28700000000000003</c:v>
                </c:pt>
                <c:pt idx="7">
                  <c:v>0.26700000000000002</c:v>
                </c:pt>
                <c:pt idx="8">
                  <c:v>0.26800000000000002</c:v>
                </c:pt>
              </c:numCache>
            </c:numRef>
          </c:val>
        </c:ser>
        <c:ser>
          <c:idx val="3"/>
          <c:order val="3"/>
          <c:tx>
            <c:strRef>
              <c:f>Sheet1!$A$5</c:f>
              <c:strCache>
                <c:ptCount val="1"/>
                <c:pt idx="0">
                  <c:v>10-20 years</c:v>
                </c:pt>
              </c:strCache>
            </c:strRef>
          </c:tx>
          <c:spPr>
            <a:solidFill>
              <a:schemeClr val="folHlink"/>
            </a:solidFill>
            <a:ln w="12654">
              <a:solidFill>
                <a:schemeClr val="tx1"/>
              </a:solidFill>
              <a:prstDash val="solid"/>
            </a:ln>
          </c:spPr>
          <c:dLbls>
            <c:spPr>
              <a:noFill/>
              <a:ln w="25310">
                <a:noFill/>
              </a:ln>
            </c:spPr>
            <c:txPr>
              <a:bodyPr/>
              <a:lstStyle/>
              <a:p>
                <a:pPr>
                  <a:defRPr sz="1404" b="0" i="0" u="none" strike="noStrike" baseline="0">
                    <a:solidFill>
                      <a:srgbClr val="FFFFFF"/>
                    </a:solidFill>
                    <a:latin typeface="Arial"/>
                    <a:ea typeface="Arial"/>
                    <a:cs typeface="Arial"/>
                  </a:defRPr>
                </a:pPr>
                <a:endParaRPr lang="en-US"/>
              </a:p>
            </c:txPr>
            <c:showVal val="1"/>
          </c:dLbls>
          <c:cat>
            <c:strRef>
              <c:f>Sheet1!$B$1:$J$1</c:f>
              <c:strCache>
                <c:ptCount val="9"/>
                <c:pt idx="0">
                  <c:v>2003</c:v>
                </c:pt>
                <c:pt idx="1">
                  <c:v>2004</c:v>
                </c:pt>
                <c:pt idx="2">
                  <c:v>2005</c:v>
                </c:pt>
                <c:pt idx="3">
                  <c:v>2006</c:v>
                </c:pt>
                <c:pt idx="4">
                  <c:v>2007</c:v>
                </c:pt>
                <c:pt idx="5">
                  <c:v>2008</c:v>
                </c:pt>
                <c:pt idx="6">
                  <c:v>2009</c:v>
                </c:pt>
                <c:pt idx="7">
                  <c:v>2010</c:v>
                </c:pt>
                <c:pt idx="8">
                  <c:v>2011</c:v>
                </c:pt>
              </c:strCache>
            </c:strRef>
          </c:cat>
          <c:val>
            <c:numRef>
              <c:f>Sheet1!$B$5:$J$5</c:f>
              <c:numCache>
                <c:formatCode>0.0%</c:formatCode>
                <c:ptCount val="9"/>
                <c:pt idx="0">
                  <c:v>0.15400000000000003</c:v>
                </c:pt>
                <c:pt idx="1">
                  <c:v>0.15400000000000003</c:v>
                </c:pt>
                <c:pt idx="2">
                  <c:v>0.13600000000000001</c:v>
                </c:pt>
                <c:pt idx="3">
                  <c:v>0.13100000000000001</c:v>
                </c:pt>
                <c:pt idx="4">
                  <c:v>0.129</c:v>
                </c:pt>
                <c:pt idx="5">
                  <c:v>0.127</c:v>
                </c:pt>
                <c:pt idx="6">
                  <c:v>0.11700000000000002</c:v>
                </c:pt>
                <c:pt idx="7">
                  <c:v>0.111</c:v>
                </c:pt>
                <c:pt idx="8">
                  <c:v>0.10299999999999998</c:v>
                </c:pt>
              </c:numCache>
            </c:numRef>
          </c:val>
        </c:ser>
        <c:ser>
          <c:idx val="4"/>
          <c:order val="4"/>
          <c:tx>
            <c:strRef>
              <c:f>Sheet1!$A$6</c:f>
              <c:strCache>
                <c:ptCount val="1"/>
                <c:pt idx="0">
                  <c:v>over 20 years</c:v>
                </c:pt>
              </c:strCache>
            </c:strRef>
          </c:tx>
          <c:spPr>
            <a:solidFill>
              <a:schemeClr val="bg2"/>
            </a:solidFill>
            <a:ln w="12654">
              <a:solidFill>
                <a:schemeClr val="tx1"/>
              </a:solidFill>
              <a:prstDash val="solid"/>
            </a:ln>
          </c:spPr>
          <c:dLbls>
            <c:spPr>
              <a:noFill/>
              <a:ln w="25310">
                <a:noFill/>
              </a:ln>
            </c:spPr>
            <c:txPr>
              <a:bodyPr/>
              <a:lstStyle/>
              <a:p>
                <a:pPr>
                  <a:defRPr sz="1396" b="0" i="0" u="none" strike="noStrike" baseline="0">
                    <a:solidFill>
                      <a:schemeClr val="tx1"/>
                    </a:solidFill>
                    <a:latin typeface="Arial"/>
                    <a:ea typeface="Arial"/>
                    <a:cs typeface="Arial"/>
                  </a:defRPr>
                </a:pPr>
                <a:endParaRPr lang="en-US"/>
              </a:p>
            </c:txPr>
            <c:showVal val="1"/>
          </c:dLbls>
          <c:cat>
            <c:strRef>
              <c:f>Sheet1!$B$1:$J$1</c:f>
              <c:strCache>
                <c:ptCount val="9"/>
                <c:pt idx="0">
                  <c:v>2003</c:v>
                </c:pt>
                <c:pt idx="1">
                  <c:v>2004</c:v>
                </c:pt>
                <c:pt idx="2">
                  <c:v>2005</c:v>
                </c:pt>
                <c:pt idx="3">
                  <c:v>2006</c:v>
                </c:pt>
                <c:pt idx="4">
                  <c:v>2007</c:v>
                </c:pt>
                <c:pt idx="5">
                  <c:v>2008</c:v>
                </c:pt>
                <c:pt idx="6">
                  <c:v>2009</c:v>
                </c:pt>
                <c:pt idx="7">
                  <c:v>2010</c:v>
                </c:pt>
                <c:pt idx="8">
                  <c:v>2011</c:v>
                </c:pt>
              </c:strCache>
            </c:strRef>
          </c:cat>
          <c:val>
            <c:numRef>
              <c:f>Sheet1!$B$6:$J$6</c:f>
              <c:numCache>
                <c:formatCode>0.0%</c:formatCode>
                <c:ptCount val="9"/>
                <c:pt idx="0">
                  <c:v>9.2000000000000026E-2</c:v>
                </c:pt>
                <c:pt idx="1">
                  <c:v>7.5999999999999998E-2</c:v>
                </c:pt>
                <c:pt idx="2">
                  <c:v>7.5999999999999998E-2</c:v>
                </c:pt>
                <c:pt idx="3">
                  <c:v>7.3999999999999996E-2</c:v>
                </c:pt>
                <c:pt idx="4">
                  <c:v>8.1000000000000003E-2</c:v>
                </c:pt>
                <c:pt idx="5">
                  <c:v>8.1000000000000003E-2</c:v>
                </c:pt>
                <c:pt idx="6">
                  <c:v>7.3000000000000009E-2</c:v>
                </c:pt>
                <c:pt idx="7">
                  <c:v>6.4000000000000015E-2</c:v>
                </c:pt>
                <c:pt idx="8">
                  <c:v>6.3E-2</c:v>
                </c:pt>
              </c:numCache>
            </c:numRef>
          </c:val>
        </c:ser>
        <c:dLbls>
          <c:showVal val="1"/>
        </c:dLbls>
        <c:overlap val="100"/>
        <c:axId val="98983296"/>
        <c:axId val="99222656"/>
      </c:barChart>
      <c:catAx>
        <c:axId val="98983296"/>
        <c:scaling>
          <c:orientation val="minMax"/>
        </c:scaling>
        <c:axPos val="l"/>
        <c:numFmt formatCode="@" sourceLinked="1"/>
        <c:tickLblPos val="nextTo"/>
        <c:spPr>
          <a:ln w="12654">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99222656"/>
        <c:crossesAt val="0"/>
        <c:auto val="1"/>
        <c:lblAlgn val="ctr"/>
        <c:lblOffset val="20"/>
        <c:tickLblSkip val="1"/>
        <c:tickMarkSkip val="1"/>
      </c:catAx>
      <c:valAx>
        <c:axId val="99222656"/>
        <c:scaling>
          <c:orientation val="minMax"/>
          <c:max val="1"/>
          <c:min val="0"/>
        </c:scaling>
        <c:axPos val="b"/>
        <c:majorGridlines>
          <c:spPr>
            <a:ln w="3164">
              <a:solidFill>
                <a:schemeClr val="tx1"/>
              </a:solidFill>
              <a:prstDash val="solid"/>
            </a:ln>
          </c:spPr>
        </c:majorGridlines>
        <c:numFmt formatCode="0%" sourceLinked="0"/>
        <c:tickLblPos val="nextTo"/>
        <c:spPr>
          <a:ln w="3164">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98983296"/>
        <c:crossesAt val="1"/>
        <c:crossBetween val="between"/>
        <c:majorUnit val="0.2"/>
        <c:minorUnit val="2.0000000000000052E-3"/>
      </c:valAx>
      <c:spPr>
        <a:noFill/>
        <a:ln w="25390">
          <a:noFill/>
        </a:ln>
      </c:spPr>
    </c:plotArea>
    <c:legend>
      <c:legendPos val="r"/>
      <c:layout>
        <c:manualLayout>
          <c:xMode val="edge"/>
          <c:yMode val="edge"/>
          <c:wMode val="edge"/>
          <c:hMode val="edge"/>
          <c:x val="0.83573774490309938"/>
          <c:y val="0.28322465039463657"/>
          <c:w val="0.99555979744956125"/>
          <c:h val="0.57952007335981415"/>
        </c:manualLayout>
      </c:layout>
      <c:spPr>
        <a:solidFill>
          <a:schemeClr val="bg1"/>
        </a:solidFill>
        <a:ln w="3164">
          <a:solidFill>
            <a:schemeClr val="tx1"/>
          </a:solidFill>
          <a:prstDash val="solid"/>
        </a:ln>
      </c:spPr>
      <c:txPr>
        <a:bodyPr/>
        <a:lstStyle/>
        <a:p>
          <a:pPr>
            <a:defRPr sz="1280" b="0"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5C83EB99-6FC7-4B71-A4C4-A5E426DCCD8D}" type="datetimeFigureOut">
              <a:rPr lang="en-US"/>
              <a:pPr>
                <a:defRPr/>
              </a:pPr>
              <a:t>5/29/2013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84B5E2F0-985C-46B2-B2BB-DCF6EED38DA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CD507CD6-03DB-49E6-8AB0-A85392BD9FEB}" type="datetimeFigureOut">
              <a:rPr lang="en-US"/>
              <a:pPr>
                <a:defRPr/>
              </a:pPr>
              <a:t>5/29/2013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147E135B-6702-4993-AEBE-9B6B6F639E7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082DE95A-596E-45F6-A553-E3CAD8367D26}" type="slidenum">
              <a:rPr lang="en-US" smtClean="0"/>
              <a:pPr>
                <a:defRPr/>
              </a:pPr>
              <a:t>1</a:t>
            </a:fld>
            <a:endParaRPr lang="en-US" dirty="0"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txBox="1">
            <a:spLocks noGrp="1" noChangeArrowheads="1"/>
          </p:cNvSpPr>
          <p:nvPr/>
        </p:nvSpPr>
        <p:spPr bwMode="auto">
          <a:xfrm>
            <a:off x="3152775" y="9047163"/>
            <a:ext cx="708025" cy="247650"/>
          </a:xfrm>
          <a:prstGeom prst="rect">
            <a:avLst/>
          </a:prstGeom>
          <a:noFill/>
          <a:ln w="9525">
            <a:noFill/>
            <a:miter lim="800000"/>
            <a:headEnd/>
            <a:tailEnd/>
          </a:ln>
        </p:spPr>
        <p:txBody>
          <a:bodyPr lIns="45887" tIns="46499" rIns="45887" bIns="46499" anchor="b">
            <a:spAutoFit/>
          </a:bodyPr>
          <a:lstStyle/>
          <a:p>
            <a:pPr algn="ctr" defTabSz="930275"/>
            <a:fld id="{E14C8561-1B2F-4FC3-8537-A18AA9C89CCB}" type="slidenum">
              <a:rPr lang="en-US" sz="1000"/>
              <a:pPr algn="ctr" defTabSz="930275"/>
              <a:t>10</a:t>
            </a:fld>
            <a:endParaRPr lang="en-US" sz="1000"/>
          </a:p>
        </p:txBody>
      </p:sp>
      <p:sp>
        <p:nvSpPr>
          <p:cNvPr id="70659"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70660" name="Notes Placeholder 2"/>
          <p:cNvSpPr>
            <a:spLocks noGrp="1"/>
          </p:cNvSpPr>
          <p:nvPr>
            <p:ph type="body" idx="1"/>
          </p:nvPr>
        </p:nvSpPr>
        <p:spPr bwMode="auto">
          <a:xfrm>
            <a:off x="701675" y="4416425"/>
            <a:ext cx="5607050" cy="4181475"/>
          </a:xfrm>
          <a:noFill/>
        </p:spPr>
        <p:txBody>
          <a:bodyPr wrap="square" lIns="91430" tIns="45715" rIns="91430" bIns="45715" numCol="1" anchor="t" anchorCtr="0" compatLnSpc="1">
            <a:prstTxWarp prst="textNoShape">
              <a:avLst/>
            </a:prstTxWarp>
          </a:bodyPr>
          <a:lstStyle/>
          <a:p>
            <a:r>
              <a:rPr lang="en-US" sz="2400" smtClean="0"/>
              <a:t>This chart and the succeding one show that unemployment rates vary widely, not only by region, but within regions.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07AB11BA-BD19-4BE1-97A9-4EC698DC8D00}" type="slidenum">
              <a:rPr lang="en-US" sz="1000"/>
              <a:pPr algn="ctr" defTabSz="930275"/>
              <a:t>13</a:t>
            </a:fld>
            <a:endParaRPr lang="en-US" sz="100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txBox="1">
            <a:spLocks noGrp="1" noChangeArrowheads="1"/>
          </p:cNvSpPr>
          <p:nvPr/>
        </p:nvSpPr>
        <p:spPr bwMode="auto">
          <a:xfrm>
            <a:off x="3152775" y="9047163"/>
            <a:ext cx="708025" cy="247650"/>
          </a:xfrm>
          <a:prstGeom prst="rect">
            <a:avLst/>
          </a:prstGeom>
          <a:noFill/>
          <a:ln w="9525">
            <a:noFill/>
            <a:miter lim="800000"/>
            <a:headEnd/>
            <a:tailEnd/>
          </a:ln>
        </p:spPr>
        <p:txBody>
          <a:bodyPr lIns="45887" tIns="46499" rIns="45887" bIns="46499" anchor="b">
            <a:spAutoFit/>
          </a:bodyPr>
          <a:lstStyle/>
          <a:p>
            <a:pPr algn="ctr" defTabSz="930275"/>
            <a:fld id="{4C7975B2-9898-4F78-9D20-6F78AA84179A}" type="slidenum">
              <a:rPr lang="en-US" sz="1000"/>
              <a:pPr algn="ctr" defTabSz="930275"/>
              <a:t>14</a:t>
            </a:fld>
            <a:endParaRPr lang="en-US" sz="1000"/>
          </a:p>
        </p:txBody>
      </p:sp>
      <p:sp>
        <p:nvSpPr>
          <p:cNvPr id="72707"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72708" name="Notes Placeholder 2"/>
          <p:cNvSpPr>
            <a:spLocks noGrp="1"/>
          </p:cNvSpPr>
          <p:nvPr>
            <p:ph type="body" idx="1"/>
          </p:nvPr>
        </p:nvSpPr>
        <p:spPr bwMode="auto">
          <a:xfrm>
            <a:off x="701675" y="4416425"/>
            <a:ext cx="5607050" cy="4181475"/>
          </a:xfrm>
          <a:noFill/>
        </p:spPr>
        <p:txBody>
          <a:bodyPr wrap="square" lIns="91430" tIns="45715" rIns="91430" bIns="45715" numCol="1" anchor="t" anchorCtr="0" compatLnSpc="1">
            <a:prstTxWarp prst="textNoShape">
              <a:avLst/>
            </a:prstTxWarp>
          </a:bodyPr>
          <a:lstStyle/>
          <a:p>
            <a:r>
              <a:rPr lang="en-US" sz="2400" smtClean="0"/>
              <a:t>This chart and the succeding one show that unemployment rates vary widely, not only by region, but within regions.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txBox="1">
            <a:spLocks noGrp="1" noChangeArrowheads="1"/>
          </p:cNvSpPr>
          <p:nvPr/>
        </p:nvSpPr>
        <p:spPr bwMode="auto">
          <a:xfrm>
            <a:off x="3152775" y="9047163"/>
            <a:ext cx="708025" cy="247650"/>
          </a:xfrm>
          <a:prstGeom prst="rect">
            <a:avLst/>
          </a:prstGeom>
          <a:noFill/>
          <a:ln w="9525">
            <a:noFill/>
            <a:miter lim="800000"/>
            <a:headEnd/>
            <a:tailEnd/>
          </a:ln>
        </p:spPr>
        <p:txBody>
          <a:bodyPr lIns="45887" tIns="46499" rIns="45887" bIns="46499" anchor="b">
            <a:spAutoFit/>
          </a:bodyPr>
          <a:lstStyle/>
          <a:p>
            <a:pPr algn="ctr" defTabSz="930275"/>
            <a:fld id="{DFBAD800-2044-400E-9F67-74B4FC29C204}" type="slidenum">
              <a:rPr lang="en-US" sz="1000"/>
              <a:pPr algn="ctr" defTabSz="930275"/>
              <a:t>15</a:t>
            </a:fld>
            <a:endParaRPr lang="en-US" sz="1000"/>
          </a:p>
        </p:txBody>
      </p:sp>
      <p:sp>
        <p:nvSpPr>
          <p:cNvPr id="73731"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73732" name="Notes Placeholder 2"/>
          <p:cNvSpPr>
            <a:spLocks noGrp="1"/>
          </p:cNvSpPr>
          <p:nvPr>
            <p:ph type="body" idx="1"/>
          </p:nvPr>
        </p:nvSpPr>
        <p:spPr bwMode="auto">
          <a:xfrm>
            <a:off x="701675" y="4416425"/>
            <a:ext cx="5607050" cy="4181475"/>
          </a:xfrm>
          <a:noFill/>
        </p:spPr>
        <p:txBody>
          <a:bodyPr wrap="square" lIns="91430" tIns="45715" rIns="91430" bIns="45715" numCol="1" anchor="t" anchorCtr="0" compatLnSpc="1">
            <a:prstTxWarp prst="textNoShape">
              <a:avLst/>
            </a:prstTxWarp>
          </a:bodyPr>
          <a:lstStyle/>
          <a:p>
            <a:r>
              <a:rPr lang="en-US" sz="2400" smtClean="0"/>
              <a:t>In May for the first time in 2 years, Nevada overtook Michigan as the state with the highest unemployment rate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ldNum" sz="quarter" idx="5"/>
          </p:nvPr>
        </p:nvSpPr>
        <p:spPr/>
        <p:txBody>
          <a:bodyPr/>
          <a:lstStyle/>
          <a:p>
            <a:pPr>
              <a:defRPr/>
            </a:pPr>
            <a:fld id="{1F6C86D6-F2B7-4293-88C6-F4B279486AC5}" type="slidenum">
              <a:rPr lang="en-US" smtClean="0"/>
              <a:pPr>
                <a:defRPr/>
              </a:pPr>
              <a:t>17</a:t>
            </a:fld>
            <a:endParaRPr lang="en-US" smtClean="0"/>
          </a:p>
        </p:txBody>
      </p:sp>
      <p:sp>
        <p:nvSpPr>
          <p:cNvPr id="75779" name="Rectangle 2"/>
          <p:cNvSpPr>
            <a:spLocks noRo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35996493-5518-4AFB-BE72-E55961842B22}" type="slidenum">
              <a:rPr lang="en-US" sz="1000"/>
              <a:pPr algn="ctr" defTabSz="931863"/>
              <a:t>18</a:t>
            </a:fld>
            <a:endParaRPr lang="en-US" sz="100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p:txBody>
          <a:bodyPr/>
          <a:lstStyle/>
          <a:p>
            <a:pPr>
              <a:defRPr/>
            </a:pPr>
            <a:fld id="{0E91CE07-21C7-43B1-88BA-D4104B3B944B}" type="slidenum">
              <a:rPr lang="en-US"/>
              <a:pPr>
                <a:defRPr/>
              </a:pPr>
              <a:t>19</a:t>
            </a:fld>
            <a:endParaRPr lang="en-US"/>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ldNum" sz="quarter" idx="5"/>
          </p:nvPr>
        </p:nvSpPr>
        <p:spPr/>
        <p:txBody>
          <a:bodyPr/>
          <a:lstStyle/>
          <a:p>
            <a:pPr>
              <a:defRPr/>
            </a:pPr>
            <a:fld id="{6300339D-1A84-42E6-B087-A9B08FBA0A0A}" type="slidenum">
              <a:rPr lang="en-US" smtClean="0"/>
              <a:pPr>
                <a:defRPr/>
              </a:pPr>
              <a:t>20</a:t>
            </a:fld>
            <a:endParaRPr lang="en-US" smtClean="0"/>
          </a:p>
        </p:txBody>
      </p:sp>
      <p:sp>
        <p:nvSpPr>
          <p:cNvPr id="78851" name="Rectangle 2"/>
          <p:cNvSpPr>
            <a:spLocks noRo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ldNum" sz="quarter" idx="5"/>
          </p:nvPr>
        </p:nvSpPr>
        <p:spPr/>
        <p:txBody>
          <a:bodyPr/>
          <a:lstStyle/>
          <a:p>
            <a:pPr>
              <a:defRPr/>
            </a:pPr>
            <a:fld id="{6596C0E6-EBE8-4A72-942D-6A1D04A272C3}" type="slidenum">
              <a:rPr lang="en-US" smtClean="0"/>
              <a:pPr>
                <a:defRPr/>
              </a:pPr>
              <a:t>21</a:t>
            </a:fld>
            <a:endParaRPr lang="en-US" smtClean="0"/>
          </a:p>
        </p:txBody>
      </p:sp>
      <p:sp>
        <p:nvSpPr>
          <p:cNvPr id="79875" name="Rectangle 2"/>
          <p:cNvSpPr>
            <a:spLocks noRo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p:txBody>
          <a:bodyPr/>
          <a:lstStyle/>
          <a:p>
            <a:pPr>
              <a:defRPr/>
            </a:pPr>
            <a:fld id="{10280F8C-719E-41B5-92DA-FAA3AEDB3F78}"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ldNum" sz="quarter" idx="5"/>
          </p:nvPr>
        </p:nvSpPr>
        <p:spPr/>
        <p:txBody>
          <a:bodyPr/>
          <a:lstStyle/>
          <a:p>
            <a:pPr>
              <a:defRPr/>
            </a:pPr>
            <a:fld id="{7B2873BE-B135-442E-89E2-9B6C32DA6C8B}" type="slidenum">
              <a:rPr lang="en-US" smtClean="0"/>
              <a:pPr>
                <a:defRPr/>
              </a:pPr>
              <a:t>22</a:t>
            </a:fld>
            <a:endParaRPr lang="en-US" smtClean="0"/>
          </a:p>
        </p:txBody>
      </p:sp>
      <p:sp>
        <p:nvSpPr>
          <p:cNvPr id="80899" name="Rectangle 2"/>
          <p:cNvSpPr>
            <a:spLocks noRo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E3A940B1-767D-4B03-B15A-066048DD3AD8}" type="slidenum">
              <a:rPr lang="en-US" sz="1000"/>
              <a:pPr algn="ctr" defTabSz="931863"/>
              <a:t>23</a:t>
            </a:fld>
            <a:endParaRPr lang="en-US" sz="100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p:txBody>
          <a:bodyPr/>
          <a:lstStyle/>
          <a:p>
            <a:pPr>
              <a:defRPr/>
            </a:pPr>
            <a:fld id="{C9D1E924-964B-4271-BFCB-1E6CC5EEF38E}" type="slidenum">
              <a:rPr lang="en-US" smtClean="0"/>
              <a:pPr>
                <a:defRPr/>
              </a:pPr>
              <a:t>24</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400" smtClean="0"/>
              <a:t>Typically, builders build smaller houses in recessions, to help make them more affordable</a:t>
            </a:r>
          </a:p>
          <a:p>
            <a:pPr lvl="1"/>
            <a:r>
              <a:rPr lang="en-US" sz="2400" smtClean="0"/>
              <a:t>True again in 2009-2010</a:t>
            </a:r>
          </a:p>
          <a:p>
            <a:r>
              <a:rPr lang="en-US" sz="2400" smtClean="0"/>
              <a:t>This means lower insurable values in new homes =&gt; lower exposure growth</a:t>
            </a:r>
          </a:p>
        </p:txBody>
      </p:sp>
      <p:sp>
        <p:nvSpPr>
          <p:cNvPr id="83972" name="Slide Number Placeholder 3"/>
          <p:cNvSpPr txBox="1">
            <a:spLocks noGrp="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D62F11A6-5272-46B7-86FE-328BACD978E3}" type="slidenum">
              <a:rPr lang="en-US" sz="1000"/>
              <a:pPr algn="ctr" defTabSz="930275"/>
              <a:t>25</a:t>
            </a:fld>
            <a:endParaRPr lang="en-US" sz="1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400" smtClean="0"/>
              <a:t>Typically, builders build smaller houses in recessions, to help make them more affordable</a:t>
            </a:r>
          </a:p>
          <a:p>
            <a:pPr lvl="1"/>
            <a:r>
              <a:rPr lang="en-US" sz="2400" smtClean="0"/>
              <a:t>True again in 2009-2010</a:t>
            </a:r>
          </a:p>
          <a:p>
            <a:r>
              <a:rPr lang="en-US" sz="2400" smtClean="0"/>
              <a:t>This means lower insurable values in new homes =&gt; lower exposure growth</a:t>
            </a:r>
          </a:p>
        </p:txBody>
      </p:sp>
      <p:sp>
        <p:nvSpPr>
          <p:cNvPr id="84996" name="Slide Number Placeholder 3"/>
          <p:cNvSpPr txBox="1">
            <a:spLocks noGrp="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6B3011F5-9A3B-4204-8EA9-27113900811C}" type="slidenum">
              <a:rPr lang="en-US" sz="1000"/>
              <a:pPr algn="ctr" defTabSz="930275"/>
              <a:t>26</a:t>
            </a:fld>
            <a:endParaRPr lang="en-US" sz="10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p:txBody>
          <a:bodyPr/>
          <a:lstStyle/>
          <a:p>
            <a:pPr>
              <a:defRPr/>
            </a:pPr>
            <a:fld id="{02B4D1E7-EA72-49F3-B87D-BC238DEA75B0}" type="slidenum">
              <a:rPr lang="en-US" smtClean="0"/>
              <a:pPr>
                <a:defRPr/>
              </a:pPr>
              <a:t>33</a:t>
            </a:fld>
            <a:endParaRPr lang="en-US" smtClean="0"/>
          </a:p>
        </p:txBody>
      </p:sp>
      <p:sp>
        <p:nvSpPr>
          <p:cNvPr id="86019" name="Rectangle 2"/>
          <p:cNvSpPr>
            <a:spLocks noRo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a:defRPr/>
            </a:pPr>
            <a:fld id="{6B5B0549-7947-45F6-ADF5-F67CEFE7CC42}" type="slidenum">
              <a:rPr lang="en-US" smtClean="0"/>
              <a:pPr>
                <a:defRPr/>
              </a:pPr>
              <a:t>34</a:t>
            </a:fld>
            <a:endParaRPr lang="en-US" smtClean="0"/>
          </a:p>
        </p:txBody>
      </p:sp>
      <p:sp>
        <p:nvSpPr>
          <p:cNvPr id="87043" name="Rectangle 2"/>
          <p:cNvSpPr>
            <a:spLocks noRo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p:txBody>
          <a:bodyPr/>
          <a:lstStyle/>
          <a:p>
            <a:pPr>
              <a:defRPr/>
            </a:pPr>
            <a:fld id="{0F73E0E8-501A-4BDD-8F21-FC244821D549}" type="slidenum">
              <a:rPr lang="en-US" smtClean="0"/>
              <a:pPr>
                <a:defRPr/>
              </a:pPr>
              <a:t>35</a:t>
            </a:fld>
            <a:endParaRPr lang="en-US" smtClean="0"/>
          </a:p>
        </p:txBody>
      </p:sp>
      <p:sp>
        <p:nvSpPr>
          <p:cNvPr id="88067" name="Rectangle 2"/>
          <p:cNvSpPr>
            <a:spLocks noRo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a:defRPr/>
            </a:pPr>
            <a:fld id="{7DAAD5E8-B314-4EC1-B8B7-3B0AB96A415F}" type="slidenum">
              <a:rPr lang="en-US" smtClean="0"/>
              <a:pPr>
                <a:defRPr/>
              </a:pPr>
              <a:t>36</a:t>
            </a:fld>
            <a:endParaRPr lang="en-US" smtClean="0"/>
          </a:p>
        </p:txBody>
      </p:sp>
      <p:sp>
        <p:nvSpPr>
          <p:cNvPr id="89091" name="Rectangle 2"/>
          <p:cNvSpPr>
            <a:spLocks noRo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400" smtClean="0"/>
              <a:t>Typically, builders build smaller houses in recessions, to help make them more affordable</a:t>
            </a:r>
          </a:p>
          <a:p>
            <a:pPr lvl="1"/>
            <a:r>
              <a:rPr lang="en-US" sz="2400" smtClean="0"/>
              <a:t>True again in 2009-2010</a:t>
            </a:r>
          </a:p>
          <a:p>
            <a:r>
              <a:rPr lang="en-US" sz="2400" smtClean="0"/>
              <a:t>This means lower insurable values in new homes =&gt; lower exposure growth</a:t>
            </a:r>
          </a:p>
        </p:txBody>
      </p:sp>
      <p:sp>
        <p:nvSpPr>
          <p:cNvPr id="90116" name="Slide Number Placeholder 3"/>
          <p:cNvSpPr txBox="1">
            <a:spLocks noGrp="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BEB5831D-18F7-42C9-95D0-49F502C0DF16}" type="slidenum">
              <a:rPr lang="en-US" sz="1000"/>
              <a:pPr algn="ctr" defTabSz="930275"/>
              <a:t>37</a:t>
            </a:fld>
            <a:endParaRPr lang="en-US"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p:txBody>
          <a:bodyPr/>
          <a:lstStyle/>
          <a:p>
            <a:pPr>
              <a:defRPr/>
            </a:pPr>
            <a:fld id="{59AC63E8-B37C-4F1F-AFC2-89B75B86C0D8}" type="slidenum">
              <a:rPr lang="en-US" smtClean="0"/>
              <a:pPr>
                <a:defRPr/>
              </a:pPr>
              <a:t>3</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p:txBody>
          <a:bodyPr/>
          <a:lstStyle/>
          <a:p>
            <a:pPr>
              <a:defRPr/>
            </a:pPr>
            <a:fld id="{DA295E23-AFFF-4767-B256-002878792146}" type="slidenum">
              <a:rPr lang="en-US"/>
              <a:pPr>
                <a:defRPr/>
              </a:pPr>
              <a:t>38</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CA72CF8F-29D2-4CD4-8243-21245F23767B}" type="slidenum">
              <a:rPr lang="en-US" sz="1000"/>
              <a:pPr algn="ctr" defTabSz="931863"/>
              <a:t>39</a:t>
            </a:fld>
            <a:endParaRPr lang="en-US" sz="100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p:txBody>
          <a:bodyPr/>
          <a:lstStyle/>
          <a:p>
            <a:pPr>
              <a:defRPr/>
            </a:pPr>
            <a:fld id="{31F0AAD4-477A-4501-A7EB-06F6B2761818}" type="slidenum">
              <a:rPr lang="en-US" smtClean="0"/>
              <a:pPr>
                <a:defRPr/>
              </a:pPr>
              <a:t>40</a:t>
            </a:fld>
            <a:endParaRPr lang="en-US" smtClean="0"/>
          </a:p>
        </p:txBody>
      </p:sp>
      <p:sp>
        <p:nvSpPr>
          <p:cNvPr id="93187" name="Rectangle 2"/>
          <p:cNvSpPr>
            <a:spLocks noRo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p:txBody>
          <a:bodyPr/>
          <a:lstStyle/>
          <a:p>
            <a:pPr>
              <a:defRPr/>
            </a:pPr>
            <a:fld id="{2505A537-55E8-42D6-A866-18ED8C9D2980}" type="slidenum">
              <a:rPr lang="en-US" smtClean="0"/>
              <a:pPr>
                <a:defRPr/>
              </a:pPr>
              <a:t>41</a:t>
            </a:fld>
            <a:endParaRPr lang="en-US" smtClean="0"/>
          </a:p>
        </p:txBody>
      </p:sp>
      <p:sp>
        <p:nvSpPr>
          <p:cNvPr id="94211" name="Rectangle 2"/>
          <p:cNvSpPr>
            <a:spLocks noRo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1863"/>
            <a:fld id="{96A28021-63E1-417D-94EA-3DAC2D88208B}" type="slidenum">
              <a:rPr lang="en-US" sz="1000"/>
              <a:pPr algn="ctr" defTabSz="931863"/>
              <a:t>42</a:t>
            </a:fld>
            <a:endParaRPr lang="en-US" sz="1000"/>
          </a:p>
        </p:txBody>
      </p:sp>
      <p:sp>
        <p:nvSpPr>
          <p:cNvPr id="95235" name="Rectangle 2"/>
          <p:cNvSpPr>
            <a:spLocks noRo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946290E6-2B09-4949-BDEB-35AB8279B2F1}" type="slidenum">
              <a:rPr lang="en-US" sz="1000"/>
              <a:pPr algn="ctr" defTabSz="931863"/>
              <a:t>43</a:t>
            </a:fld>
            <a:endParaRPr lang="en-US" sz="10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30275"/>
            <a:fld id="{E4D3D3D7-C430-4D1A-A68C-F7BB6884274C}" type="slidenum">
              <a:rPr lang="en-US" sz="1000"/>
              <a:pPr algn="ctr" defTabSz="930275"/>
              <a:t>44</a:t>
            </a:fld>
            <a:endParaRPr lang="en-US" sz="1000"/>
          </a:p>
        </p:txBody>
      </p:sp>
      <p:sp>
        <p:nvSpPr>
          <p:cNvPr id="97283" name="Rectangle 2"/>
          <p:cNvSpPr>
            <a:spLocks noRo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lIns="46125" tIns="46125" rIns="46125" bIns="46125" numCol="1" anchor="t" anchorCtr="0" compatLnSpc="1">
            <a:prstTxWarp prst="textNoShape">
              <a:avLst/>
            </a:prstTxWarp>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2775" y="9042400"/>
            <a:ext cx="708025" cy="252413"/>
          </a:xfrm>
          <a:prstGeom prst="rect">
            <a:avLst/>
          </a:prstGeom>
          <a:noFill/>
          <a:ln w="9525">
            <a:noFill/>
            <a:miter lim="800000"/>
            <a:headEnd/>
            <a:tailEnd/>
          </a:ln>
        </p:spPr>
        <p:txBody>
          <a:bodyPr lIns="46314" tIns="46931" rIns="46314" bIns="46931" anchor="b">
            <a:spAutoFit/>
          </a:bodyPr>
          <a:lstStyle/>
          <a:p>
            <a:pPr algn="ctr" defTabSz="938213"/>
            <a:fld id="{4185A0D7-C5FE-4ABE-B29D-0A984749AAF0}" type="slidenum">
              <a:rPr lang="en-US" sz="1000">
                <a:latin typeface="Calibri" pitchFamily="34" charset="0"/>
              </a:rPr>
              <a:pPr algn="ctr" defTabSz="938213"/>
              <a:t>45</a:t>
            </a:fld>
            <a:endParaRPr lang="en-US" sz="1000">
              <a:latin typeface="Calibri" pitchFamily="34"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F5E2C1DB-7D05-41A5-BE48-676DD5F2BF78}" type="slidenum">
              <a:rPr lang="en-US" smtClean="0">
                <a:solidFill>
                  <a:srgbClr val="000000"/>
                </a:solidFill>
              </a:rPr>
              <a:pPr>
                <a:defRPr/>
              </a:pPr>
              <a:t>4</a:t>
            </a:fld>
            <a:endParaRPr lang="en-US" smtClean="0">
              <a:solidFill>
                <a:srgbClr val="000000"/>
              </a:solidFill>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1" tIns="46564" rIns="45951" bIns="46564" anchor="b">
            <a:spAutoFit/>
          </a:bodyPr>
          <a:lstStyle/>
          <a:p>
            <a:pPr algn="ctr" defTabSz="931863"/>
            <a:fld id="{BB67EEF6-9976-462D-A583-F79AF01A1AD8}" type="slidenum">
              <a:rPr lang="en-US" sz="1000"/>
              <a:pPr algn="ctr" defTabSz="931863"/>
              <a:t>5</a:t>
            </a:fld>
            <a:endParaRPr lang="en-US" sz="1000"/>
          </a:p>
        </p:txBody>
      </p:sp>
      <p:sp>
        <p:nvSpPr>
          <p:cNvPr id="65539" name="Rectangle 2"/>
          <p:cNvSpPr>
            <a:spLocks noRo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lIns="46130" tIns="46130" rIns="46130" bIns="46130"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sldNum" sz="quarter" idx="5"/>
          </p:nvPr>
        </p:nvSpPr>
        <p:spPr/>
        <p:txBody>
          <a:bodyPr/>
          <a:lstStyle/>
          <a:p>
            <a:pPr>
              <a:defRPr/>
            </a:pPr>
            <a:fld id="{F96016D3-2EF5-42DA-B198-EE7308A317A9}" type="slidenum">
              <a:rPr lang="en-US" smtClean="0"/>
              <a:pPr>
                <a:defRPr/>
              </a:pPr>
              <a:t>6</a:t>
            </a:fld>
            <a:endParaRPr lang="en-US" smtClean="0"/>
          </a:p>
        </p:txBody>
      </p:sp>
      <p:sp>
        <p:nvSpPr>
          <p:cNvPr id="66563" name="Rectangle 2"/>
          <p:cNvSpPr>
            <a:spLocks noRo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p:txBody>
          <a:bodyPr/>
          <a:lstStyle/>
          <a:p>
            <a:pPr>
              <a:defRPr/>
            </a:pPr>
            <a:fld id="{4518795D-EF83-4C88-A894-78BA3598BAE4}" type="slidenum">
              <a:rPr lang="en-US" smtClean="0"/>
              <a:pPr>
                <a:defRPr/>
              </a:pPr>
              <a:t>7</a:t>
            </a:fld>
            <a:endParaRPr lang="en-US" smtClean="0"/>
          </a:p>
        </p:txBody>
      </p:sp>
      <p:sp>
        <p:nvSpPr>
          <p:cNvPr id="67587" name="Rectangle 2"/>
          <p:cNvSpPr>
            <a:spLocks noRo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txBox="1">
            <a:spLocks noGrp="1" noChangeArrowheads="1"/>
          </p:cNvSpPr>
          <p:nvPr/>
        </p:nvSpPr>
        <p:spPr bwMode="auto">
          <a:xfrm>
            <a:off x="3152775" y="9047163"/>
            <a:ext cx="708025" cy="247650"/>
          </a:xfrm>
          <a:prstGeom prst="rect">
            <a:avLst/>
          </a:prstGeom>
          <a:noFill/>
          <a:ln w="9525">
            <a:noFill/>
            <a:miter lim="800000"/>
            <a:headEnd/>
            <a:tailEnd/>
          </a:ln>
        </p:spPr>
        <p:txBody>
          <a:bodyPr lIns="45887" tIns="46499" rIns="45887" bIns="46499" anchor="b">
            <a:spAutoFit/>
          </a:bodyPr>
          <a:lstStyle/>
          <a:p>
            <a:pPr algn="ctr" defTabSz="930275"/>
            <a:fld id="{F9D5C06E-2514-40A9-B9C3-63C0BD33DACD}" type="slidenum">
              <a:rPr lang="en-US" sz="1000"/>
              <a:pPr algn="ctr" defTabSz="930275"/>
              <a:t>9</a:t>
            </a:fld>
            <a:endParaRPr lang="en-US" sz="1000"/>
          </a:p>
        </p:txBody>
      </p:sp>
      <p:sp>
        <p:nvSpPr>
          <p:cNvPr id="69635"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69636" name="Notes Placeholder 2"/>
          <p:cNvSpPr>
            <a:spLocks noGrp="1"/>
          </p:cNvSpPr>
          <p:nvPr>
            <p:ph type="body" idx="1"/>
          </p:nvPr>
        </p:nvSpPr>
        <p:spPr bwMode="auto">
          <a:xfrm>
            <a:off x="701675" y="4416425"/>
            <a:ext cx="5607050" cy="4181475"/>
          </a:xfrm>
          <a:noFill/>
        </p:spPr>
        <p:txBody>
          <a:bodyPr wrap="square" lIns="91430" tIns="45715" rIns="91430" bIns="45715" numCol="1" anchor="t" anchorCtr="0" compatLnSpc="1">
            <a:prstTxWarp prst="textNoShape">
              <a:avLst/>
            </a:prstTxWarp>
          </a:bodyPr>
          <a:lstStyle/>
          <a:p>
            <a:r>
              <a:rPr lang="en-US" sz="2400" smtClean="0"/>
              <a:t>In May for the first time in 2 years, Nevada overtook Michigan as the state with the highest unemployment rate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p:spPr>
        <p:txBody>
          <a:bodyPr wrap="none" anchor="ctr"/>
          <a:lstStyle/>
          <a:p>
            <a:pPr>
              <a:defRPr/>
            </a:pPr>
            <a:endParaRPr lang="en-US">
              <a:solidFill>
                <a:srgbClr val="000000"/>
              </a:solidFill>
            </a:endParaRPr>
          </a:p>
        </p:txBody>
      </p:sp>
      <p:pic>
        <p:nvPicPr>
          <p:cNvPr id="5" name="Picture 1188" descr="Title Page bar_112409_1pm"/>
          <p:cNvPicPr>
            <a:picLocks noChangeAspect="1" noChangeArrowheads="1"/>
          </p:cNvPicPr>
          <p:nvPr userDrawn="1"/>
        </p:nvPicPr>
        <p:blipFill>
          <a:blip r:embed="rId2" cstate="screen"/>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p:spPr>
        <p:txBody>
          <a:bodyPr wrap="none" anchor="ctr"/>
          <a:lstStyle/>
          <a:p>
            <a:pPr>
              <a:defRPr/>
            </a:pPr>
            <a:endParaRPr lang="en-US">
              <a:solidFill>
                <a:srgbClr val="000000"/>
              </a:solidFill>
            </a:endParaRPr>
          </a:p>
        </p:txBody>
      </p:sp>
      <p:pic>
        <p:nvPicPr>
          <p:cNvPr id="7" name="Picture 1181"/>
          <p:cNvPicPr>
            <a:picLocks noChangeAspect="1" noChangeArrowheads="1"/>
          </p:cNvPicPr>
          <p:nvPr userDrawn="1"/>
        </p:nvPicPr>
        <p:blipFill>
          <a:blip r:embed="rId3" cstate="screen"/>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fontAlgn="auto">
              <a:spcAft>
                <a:spcPts val="0"/>
              </a:spcAft>
              <a:defRPr>
                <a:solidFill>
                  <a:srgbClr val="FFFFFF"/>
                </a:solidFill>
              </a:defRPr>
            </a:lvl1pPr>
          </a:lstStyle>
          <a:p>
            <a:pPr>
              <a:defRPr/>
            </a:pPr>
            <a:fld id="{5D6210D7-FD09-42C4-B08F-F279C3CD7F4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1F6CBEAD-98FD-48D3-BA4A-56578323564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dirty="0" smtClean="0"/>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AC6C69FD-3A40-49FF-A5FA-8B4269116E2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dirty="0"/>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9BBE161B-C485-437C-8E97-84C38DEAAFB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48AEA3FE-4EA3-4326-89DA-9555581E4C8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44B242F2-2A55-464E-8621-1E6583EAC29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6"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p:txBody>
          <a:bodyPr/>
          <a:lstStyle>
            <a:lvl1pPr fontAlgn="auto">
              <a:spcAft>
                <a:spcPts val="0"/>
              </a:spcAft>
              <a:defRPr/>
            </a:lvl1pPr>
          </a:lstStyle>
          <a:p>
            <a:pPr>
              <a:defRPr/>
            </a:pPr>
            <a:fld id="{2A482557-80A4-4AF2-A9EC-2890EDD5ADF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8"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p:txBody>
          <a:bodyPr/>
          <a:lstStyle>
            <a:lvl1pPr fontAlgn="auto">
              <a:spcAft>
                <a:spcPts val="0"/>
              </a:spcAft>
              <a:defRPr/>
            </a:lvl1pPr>
          </a:lstStyle>
          <a:p>
            <a:pPr>
              <a:defRPr/>
            </a:pPr>
            <a:fld id="{762DEF95-1969-4436-AFEF-A17D99DF17A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4"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p:txBody>
          <a:bodyPr/>
          <a:lstStyle>
            <a:lvl1pPr fontAlgn="auto">
              <a:spcAft>
                <a:spcPts val="0"/>
              </a:spcAft>
              <a:defRPr/>
            </a:lvl1pPr>
          </a:lstStyle>
          <a:p>
            <a:pPr>
              <a:defRPr/>
            </a:pPr>
            <a:fld id="{D7894B3F-0102-406C-B024-BB7CAB25765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3"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p:txBody>
          <a:bodyPr/>
          <a:lstStyle>
            <a:lvl1pPr fontAlgn="auto">
              <a:spcAft>
                <a:spcPts val="0"/>
              </a:spcAft>
              <a:defRPr/>
            </a:lvl1pPr>
          </a:lstStyle>
          <a:p>
            <a:pPr>
              <a:defRPr/>
            </a:pPr>
            <a:fld id="{7FAB28E5-B2BD-4215-B98E-197CD2BAC73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6"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p:txBody>
          <a:bodyPr/>
          <a:lstStyle>
            <a:lvl1pPr fontAlgn="auto">
              <a:spcAft>
                <a:spcPts val="0"/>
              </a:spcAft>
              <a:defRPr/>
            </a:lvl1pPr>
          </a:lstStyle>
          <a:p>
            <a:pPr>
              <a:defRPr/>
            </a:pPr>
            <a:fld id="{EBA520DD-9161-482B-9C3F-B8FBF9820A4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6"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p:txBody>
          <a:bodyPr/>
          <a:lstStyle>
            <a:lvl1pPr fontAlgn="auto">
              <a:spcAft>
                <a:spcPts val="0"/>
              </a:spcAft>
              <a:defRPr/>
            </a:lvl1pPr>
          </a:lstStyle>
          <a:p>
            <a:pPr>
              <a:defRPr/>
            </a:pPr>
            <a:fld id="{A614977F-A541-4E7C-8301-DFB286F78A7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p:spPr>
        <p:txBody>
          <a:bodyPr wrap="none" anchor="ctr"/>
          <a:lstStyle/>
          <a:p>
            <a:pPr>
              <a:defRPr/>
            </a:pPr>
            <a:endParaRPr lang="en-US">
              <a:solidFill>
                <a:srgbClr val="000000"/>
              </a:solidFill>
            </a:endParaRPr>
          </a:p>
        </p:txBody>
      </p:sp>
      <p:pic>
        <p:nvPicPr>
          <p:cNvPr id="32771" name="Picture 109" descr="Text Page"/>
          <p:cNvPicPr>
            <a:picLocks noChangeAspect="1" noChangeArrowheads="1"/>
          </p:cNvPicPr>
          <p:nvPr/>
        </p:nvPicPr>
        <p:blipFill>
          <a:blip r:embed="rId14" cstate="screen"/>
          <a:srcRect/>
          <a:stretch>
            <a:fillRect/>
          </a:stretch>
        </p:blipFill>
        <p:spPr bwMode="auto">
          <a:xfrm>
            <a:off x="0" y="0"/>
            <a:ext cx="9144000" cy="1150938"/>
          </a:xfrm>
          <a:prstGeom prst="rect">
            <a:avLst/>
          </a:prstGeom>
          <a:noFill/>
          <a:ln w="9525">
            <a:noFill/>
            <a:miter lim="800000"/>
            <a:headEnd/>
            <a:tailEnd/>
          </a:ln>
        </p:spPr>
      </p:pic>
      <p:sp>
        <p:nvSpPr>
          <p:cNvPr id="32772"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3"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030"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p:spPr>
        <p:txBody>
          <a:bodyPr wrap="none" anchor="ctr"/>
          <a:lstStyle/>
          <a:p>
            <a:pPr>
              <a:defRPr/>
            </a:pPr>
            <a:endParaRPr lang="en-US">
              <a:solidFill>
                <a:srgbClr val="000000"/>
              </a:solidFill>
            </a:endParaRPr>
          </a:p>
        </p:txBody>
      </p:sp>
      <p:pic>
        <p:nvPicPr>
          <p:cNvPr id="32775" name="Picture 102"/>
          <p:cNvPicPr>
            <a:picLocks noChangeAspect="1" noChangeArrowheads="1"/>
          </p:cNvPicPr>
          <p:nvPr/>
        </p:nvPicPr>
        <p:blipFill>
          <a:blip r:embed="rId15" cstate="screen"/>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rgbClr val="FFFFFF"/>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rgbClr val="FFFFFF"/>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solidFill>
                  <a:srgbClr val="000000"/>
                </a:solidFill>
                <a:latin typeface="Arial" charset="0"/>
                <a:cs typeface="+mn-cs"/>
              </a:defRPr>
            </a:lvl1pPr>
          </a:lstStyle>
          <a:p>
            <a:pPr>
              <a:defRPr/>
            </a:pPr>
            <a:fld id="{2BD636EA-EFEC-4D95-8D10-FB27DBEB87E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8953" r:id="rId1"/>
    <p:sldLayoutId id="2147488954" r:id="rId2"/>
    <p:sldLayoutId id="2147488955" r:id="rId3"/>
    <p:sldLayoutId id="2147488956" r:id="rId4"/>
    <p:sldLayoutId id="2147488957" r:id="rId5"/>
    <p:sldLayoutId id="2147488958" r:id="rId6"/>
    <p:sldLayoutId id="2147488959" r:id="rId7"/>
    <p:sldLayoutId id="2147488960" r:id="rId8"/>
    <p:sldLayoutId id="2147488961" r:id="rId9"/>
    <p:sldLayoutId id="2147488962" r:id="rId10"/>
    <p:sldLayoutId id="2147488963" r:id="rId11"/>
    <p:sldLayoutId id="2147488964" r:id="rId12"/>
  </p:sldLayoutIdLst>
  <p:timing>
    <p:tnLst>
      <p:par>
        <p:cTn id="1" dur="indefinite" restart="never" nodeType="tmRoot"/>
      </p:par>
    </p:tnLst>
  </p:timing>
  <p:hf hd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hyperlink" Target="http://www.philadelphiafed.org/index.cfm" TargetMode="Externa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hyperlink" Target="http://www.federalreserve.gov/releases/housedebt" TargetMode="Externa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Microsoft_Office_Excel_Chart4.xls"/></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Microsoft_Office_Excel_Chart5.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Microsoft_Office_Excel_Chart6.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Microsoft_Office_Excel_Chart7.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Microsoft_Office_Excel_Chart8.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oleObject" Target="../embeddings/Microsoft_Office_Excel_Chart9.xls"/><Relationship Id="rId4" Type="http://schemas.openxmlformats.org/officeDocument/2006/relationships/hyperlink" Target="http://research.stlouisfed.org/fred2/series/WASCUR"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Microsoft_Office_Excel_Chart10.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oleObject" Target="../embeddings/Microsoft_Office_Excel_Chart11.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oleObject" Target="../embeddings/Microsoft_Office_Excel_Chart12.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Microsoft_Office_Excel_Chart13.xls"/></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Microsoft_Office_Excel_Chart14.xls"/></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Microsoft_Office_Excel_Chart15.xls"/></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Office_Excel_Chart16.xls"/><Relationship Id="rId2" Type="http://schemas.openxmlformats.org/officeDocument/2006/relationships/slideLayout" Target="../slideLayouts/slideLayout12.xml"/><Relationship Id="rId1" Type="http://schemas.openxmlformats.org/officeDocument/2006/relationships/vmlDrawing" Target="../drawings/vmlDrawing18.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Office_Excel_Chart17.xls"/><Relationship Id="rId2" Type="http://schemas.openxmlformats.org/officeDocument/2006/relationships/slideLayout" Target="../slideLayouts/slideLayout12.xml"/><Relationship Id="rId1" Type="http://schemas.openxmlformats.org/officeDocument/2006/relationships/vmlDrawing" Target="../drawings/vmlDrawing19.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Office_Excel_Chart18.xls"/><Relationship Id="rId2" Type="http://schemas.openxmlformats.org/officeDocument/2006/relationships/slideLayout" Target="../slideLayouts/slideLayout12.xml"/><Relationship Id="rId1" Type="http://schemas.openxmlformats.org/officeDocument/2006/relationships/vmlDrawing" Target="../drawings/vmlDrawing20.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Office_Excel_Chart19.xls"/><Relationship Id="rId2" Type="http://schemas.openxmlformats.org/officeDocument/2006/relationships/slideLayout" Target="../slideLayouts/slideLayout12.xml"/><Relationship Id="rId1" Type="http://schemas.openxmlformats.org/officeDocument/2006/relationships/vmlDrawing" Target="../drawings/vmlDrawing21.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Office_Excel_Chart20.xls"/><Relationship Id="rId2" Type="http://schemas.openxmlformats.org/officeDocument/2006/relationships/slideLayout" Target="../slideLayouts/slideLayout12.xml"/><Relationship Id="rId1" Type="http://schemas.openxmlformats.org/officeDocument/2006/relationships/vmlDrawing" Target="../drawings/vmlDrawing22.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Office_Excel_Chart21.xls"/><Relationship Id="rId2" Type="http://schemas.openxmlformats.org/officeDocument/2006/relationships/slideLayout" Target="../slideLayouts/slideLayout12.xml"/><Relationship Id="rId1" Type="http://schemas.openxmlformats.org/officeDocument/2006/relationships/vmlDrawing" Target="../drawings/vmlDrawing23.v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4.vml"/><Relationship Id="rId4" Type="http://schemas.openxmlformats.org/officeDocument/2006/relationships/oleObject" Target="../embeddings/Microsoft_Office_Excel_Chart22.xls"/></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5.vml"/><Relationship Id="rId4" Type="http://schemas.openxmlformats.org/officeDocument/2006/relationships/oleObject" Target="../embeddings/Microsoft_Office_Excel_Chart23.xls"/></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6.vml"/><Relationship Id="rId4" Type="http://schemas.openxmlformats.org/officeDocument/2006/relationships/oleObject" Target="../embeddings/Microsoft_Office_Excel_Chart24.xls"/></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27.vml"/><Relationship Id="rId4" Type="http://schemas.openxmlformats.org/officeDocument/2006/relationships/oleObject" Target="../embeddings/Microsoft_Office_Excel_Chart25.xls"/></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hyperlink" Target="http://www.census.gov/construction/chars/pdf/medavgsqft.pdf" TargetMode="External"/><Relationship Id="rId4" Type="http://schemas.openxmlformats.org/officeDocument/2006/relationships/oleObject" Target="../embeddings/Microsoft_Office_Excel_Chart26.xls"/></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oleObject" Target="../embeddings/Microsoft_Office_Excel_Chart27.xls"/><Relationship Id="rId4" Type="http://schemas.openxmlformats.org/officeDocument/2006/relationships/hyperlink" Target="http://www.federalreserve.gov/releases/h15/data.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oleObject" Target="../embeddings/Microsoft_Office_Excel_Chart28.xls"/></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Microsoft_Office_Excel_Chart29.xls"/></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Microsoft_Office_Excel_Chart1.xls"/><Relationship Id="rId4" Type="http://schemas.openxmlformats.org/officeDocument/2006/relationships/hyperlink" Target="http://www.bea.gov/national/xls/gdpchg.xls"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Microsoft_Office_Excel_Chart2.xls"/></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Microsoft_Office_Excel_Chart3.xls"/></Relationships>
</file>

<file path=ppt/slides/_rels/slide8.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hyperlink" Target="http://www.philadelphiafed.org/index.cfm" TargetMode="Externa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0" y="2614613"/>
            <a:ext cx="9104313" cy="1349375"/>
          </a:xfrm>
          <a:ln/>
        </p:spPr>
        <p:txBody>
          <a:bodyPr/>
          <a:lstStyle/>
          <a:p>
            <a:r>
              <a:rPr lang="en-US" sz="4800"/>
              <a:t>Building Better</a:t>
            </a:r>
            <a:br>
              <a:rPr lang="en-US" sz="4800"/>
            </a:br>
            <a:r>
              <a:rPr lang="en-US" sz="4800"/>
              <a:t>Economic Risk Scenarios</a:t>
            </a:r>
            <a:endParaRPr lang="en-US" sz="4800" i="1">
              <a:solidFill>
                <a:srgbClr val="C00000"/>
              </a:solidFill>
            </a:endParaRPr>
          </a:p>
        </p:txBody>
      </p:sp>
      <p:sp>
        <p:nvSpPr>
          <p:cNvPr id="46083" name="Rectangle 3"/>
          <p:cNvSpPr>
            <a:spLocks noGrp="1" noChangeArrowheads="1"/>
          </p:cNvSpPr>
          <p:nvPr>
            <p:ph type="subTitle" idx="1"/>
          </p:nvPr>
        </p:nvSpPr>
        <p:spPr>
          <a:xfrm>
            <a:off x="0" y="4343400"/>
            <a:ext cx="9144000" cy="1127125"/>
          </a:xfrm>
        </p:spPr>
        <p:txBody>
          <a:bodyPr/>
          <a:lstStyle/>
          <a:p>
            <a:pPr>
              <a:lnSpc>
                <a:spcPct val="80000"/>
              </a:lnSpc>
            </a:pPr>
            <a:r>
              <a:rPr lang="en-US" sz="2800"/>
              <a:t>Actuarial Society of Greater New York</a:t>
            </a:r>
            <a:br>
              <a:rPr lang="en-US" sz="2800"/>
            </a:br>
            <a:r>
              <a:rPr lang="en-US" sz="2800"/>
              <a:t>New York, NY </a:t>
            </a:r>
            <a:br>
              <a:rPr lang="en-US" sz="2800"/>
            </a:br>
            <a:r>
              <a:rPr lang="en-US" sz="2800"/>
              <a:t>May 23, 2013</a:t>
            </a:r>
            <a:endParaRPr lang="en-US" sz="2800" i="1">
              <a:solidFill>
                <a:srgbClr val="C00000"/>
              </a:solidFill>
            </a:endParaRPr>
          </a:p>
        </p:txBody>
      </p:sp>
      <p:sp>
        <p:nvSpPr>
          <p:cNvPr id="46084"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a:solidFill>
                  <a:srgbClr val="225A7A"/>
                </a:solidFill>
              </a:rPr>
              <a:t>Steven N. Weisbart, Ph.D., CLU, Senior Vice President &amp; Chief Economist</a:t>
            </a:r>
          </a:p>
          <a:p>
            <a:pPr algn="ctr" eaLnBrk="0" hangingPunct="0">
              <a:lnSpc>
                <a:spcPct val="90000"/>
              </a:lnSpc>
              <a:spcBef>
                <a:spcPct val="25000"/>
              </a:spcBef>
              <a:buClr>
                <a:schemeClr val="accent1"/>
              </a:buClr>
            </a:pPr>
            <a:r>
              <a:rPr lang="en-US" b="1">
                <a:solidFill>
                  <a:srgbClr val="225A7A"/>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a:solidFill>
                  <a:schemeClr val="bg1"/>
                </a:solidFill>
                <a:sym typeface="Symbol" pitchFamily="18" charset="2"/>
              </a:rPr>
              <a:t>Tel: 212.346.5540  Cell: 917.494.5945  stevenw@iii.org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12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12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8900B58-9560-42A8-886E-C7FBD582E914}" type="slidenum">
              <a:rPr lang="en-US" sz="900"/>
              <a:pPr algn="r" eaLnBrk="0" hangingPunct="0">
                <a:lnSpc>
                  <a:spcPct val="85000"/>
                </a:lnSpc>
                <a:spcBef>
                  <a:spcPct val="20000"/>
                </a:spcBef>
              </a:pPr>
              <a:t>10</a:t>
            </a:fld>
            <a:endParaRPr lang="en-US" sz="900"/>
          </a:p>
        </p:txBody>
      </p:sp>
      <p:sp>
        <p:nvSpPr>
          <p:cNvPr id="5126" name="Rectangle 2"/>
          <p:cNvSpPr>
            <a:spLocks noGrp="1" noChangeArrowheads="1"/>
          </p:cNvSpPr>
          <p:nvPr>
            <p:ph type="title" idx="4294967295"/>
          </p:nvPr>
        </p:nvSpPr>
        <p:spPr>
          <a:xfrm>
            <a:off x="609600" y="152400"/>
            <a:ext cx="7150100" cy="914400"/>
          </a:xfrm>
        </p:spPr>
        <p:txBody>
          <a:bodyPr lIns="92075" tIns="46038" rIns="92075" bIns="46038" anchor="b"/>
          <a:lstStyle/>
          <a:p>
            <a:r>
              <a:rPr lang="en-US" smtClean="0"/>
              <a:t>Leading Indicator Indexes Vary Widely by State and Region</a:t>
            </a:r>
            <a:endParaRPr lang="en-US" sz="2000" smtClean="0"/>
          </a:p>
        </p:txBody>
      </p:sp>
      <p:graphicFrame>
        <p:nvGraphicFramePr>
          <p:cNvPr id="5122" name="Object 3"/>
          <p:cNvGraphicFramePr>
            <a:graphicFrameLocks noChangeAspect="1"/>
          </p:cNvGraphicFramePr>
          <p:nvPr>
            <p:ph idx="4294967295"/>
          </p:nvPr>
        </p:nvGraphicFramePr>
        <p:xfrm>
          <a:off x="0" y="1206500"/>
          <a:ext cx="9144000" cy="5410200"/>
        </p:xfrm>
        <a:graphic>
          <a:graphicData uri="http://schemas.openxmlformats.org/presentationml/2006/ole">
            <p:oleObj spid="_x0000_s5122" name="Chart" r:id="rId4" imgW="8820049" imgH="4572034" progId="MSGraph.Chart.8">
              <p:embed followColorScheme="full"/>
            </p:oleObj>
          </a:graphicData>
        </a:graphic>
      </p:graphicFrame>
      <p:sp>
        <p:nvSpPr>
          <p:cNvPr id="5127" name="Text Box 4"/>
          <p:cNvSpPr txBox="1">
            <a:spLocks noChangeArrowheads="1"/>
          </p:cNvSpPr>
          <p:nvPr/>
        </p:nvSpPr>
        <p:spPr bwMode="auto">
          <a:xfrm>
            <a:off x="381000" y="6248400"/>
            <a:ext cx="8001000" cy="414338"/>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Data for March 2013</a:t>
            </a:r>
          </a:p>
          <a:p>
            <a:pPr eaLnBrk="0" hangingPunct="0">
              <a:lnSpc>
                <a:spcPct val="70000"/>
              </a:lnSpc>
              <a:spcBef>
                <a:spcPct val="50000"/>
              </a:spcBef>
              <a:buClr>
                <a:srgbClr val="FF3300"/>
              </a:buClr>
              <a:buFont typeface="Wingdings" pitchFamily="2" charset="2"/>
              <a:buNone/>
            </a:pPr>
            <a:r>
              <a:rPr lang="en-US" sz="1100"/>
              <a:t>Sources: Federal Reserve Bank of Philadelphia at </a:t>
            </a:r>
            <a:r>
              <a:rPr lang="en-US" sz="1100">
                <a:hlinkClick r:id="rId5"/>
              </a:rPr>
              <a:t>www.philadelphiafed.org/index.cfm</a:t>
            </a:r>
            <a:r>
              <a:rPr lang="en-US" sz="1100"/>
              <a:t>; Insurance Information Institute.</a:t>
            </a:r>
          </a:p>
        </p:txBody>
      </p:sp>
      <p:sp>
        <p:nvSpPr>
          <p:cNvPr id="5128" name="Text Box 9"/>
          <p:cNvSpPr txBox="1">
            <a:spLocks noChangeArrowheads="1"/>
          </p:cNvSpPr>
          <p:nvPr/>
        </p:nvSpPr>
        <p:spPr bwMode="auto">
          <a:xfrm>
            <a:off x="1714500" y="1358900"/>
            <a:ext cx="1587500" cy="366713"/>
          </a:xfrm>
          <a:prstGeom prst="rect">
            <a:avLst/>
          </a:prstGeom>
          <a:noFill/>
          <a:ln w="9525">
            <a:noFill/>
            <a:miter lim="800000"/>
            <a:headEnd/>
            <a:tailEnd/>
          </a:ln>
        </p:spPr>
        <p:txBody>
          <a:bodyPr>
            <a:spAutoFit/>
          </a:bodyPr>
          <a:lstStyle/>
          <a:p>
            <a:pPr>
              <a:spcBef>
                <a:spcPct val="50000"/>
              </a:spcBef>
            </a:pPr>
            <a:r>
              <a:rPr lang="en-US"/>
              <a:t>Southeast</a:t>
            </a:r>
          </a:p>
        </p:txBody>
      </p:sp>
      <p:sp>
        <p:nvSpPr>
          <p:cNvPr id="5129" name="Text Box 10"/>
          <p:cNvSpPr txBox="1">
            <a:spLocks noChangeArrowheads="1"/>
          </p:cNvSpPr>
          <p:nvPr/>
        </p:nvSpPr>
        <p:spPr bwMode="auto">
          <a:xfrm>
            <a:off x="4368800" y="1384300"/>
            <a:ext cx="1409700" cy="366713"/>
          </a:xfrm>
          <a:prstGeom prst="rect">
            <a:avLst/>
          </a:prstGeom>
          <a:noFill/>
          <a:ln w="9525">
            <a:noFill/>
            <a:miter lim="800000"/>
            <a:headEnd/>
            <a:tailEnd/>
          </a:ln>
        </p:spPr>
        <p:txBody>
          <a:bodyPr>
            <a:spAutoFit/>
          </a:bodyPr>
          <a:lstStyle/>
          <a:p>
            <a:pPr>
              <a:spcBef>
                <a:spcPct val="50000"/>
              </a:spcBef>
            </a:pPr>
            <a:r>
              <a:rPr lang="en-US"/>
              <a:t>Mid-Atlantic</a:t>
            </a:r>
          </a:p>
        </p:txBody>
      </p:sp>
      <p:sp>
        <p:nvSpPr>
          <p:cNvPr id="5130" name="Text Box 11"/>
          <p:cNvSpPr txBox="1">
            <a:spLocks noChangeArrowheads="1"/>
          </p:cNvSpPr>
          <p:nvPr/>
        </p:nvSpPr>
        <p:spPr bwMode="auto">
          <a:xfrm>
            <a:off x="6286500" y="1346200"/>
            <a:ext cx="1689100" cy="366713"/>
          </a:xfrm>
          <a:prstGeom prst="rect">
            <a:avLst/>
          </a:prstGeom>
          <a:noFill/>
          <a:ln w="9525">
            <a:noFill/>
            <a:miter lim="800000"/>
            <a:headEnd/>
            <a:tailEnd/>
          </a:ln>
        </p:spPr>
        <p:txBody>
          <a:bodyPr>
            <a:spAutoFit/>
          </a:bodyPr>
          <a:lstStyle/>
          <a:p>
            <a:pPr>
              <a:spcBef>
                <a:spcPct val="50000"/>
              </a:spcBef>
            </a:pPr>
            <a:r>
              <a:rPr lang="en-US"/>
              <a:t>New England</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 name="Object 2"/>
          <p:cNvGraphicFramePr>
            <a:graphicFrameLocks noChangeAspect="1"/>
          </p:cNvGraphicFramePr>
          <p:nvPr/>
        </p:nvGraphicFramePr>
        <p:xfrm>
          <a:off x="-152400" y="1219200"/>
          <a:ext cx="9220200" cy="5429250"/>
        </p:xfrm>
        <a:graphic>
          <a:graphicData uri="http://schemas.openxmlformats.org/drawingml/2006/chart">
            <c:chart xmlns:c="http://schemas.openxmlformats.org/drawingml/2006/chart" xmlns:r="http://schemas.openxmlformats.org/officeDocument/2006/relationships" r:id="rId2"/>
          </a:graphicData>
        </a:graphic>
      </p:graphicFrame>
      <p:sp>
        <p:nvSpPr>
          <p:cNvPr id="6935555" name="Rectangle 3"/>
          <p:cNvSpPr>
            <a:spLocks noGrp="1" noChangeArrowheads="1"/>
          </p:cNvSpPr>
          <p:nvPr>
            <p:ph type="title" idx="4294967295"/>
          </p:nvPr>
        </p:nvSpPr>
        <p:spPr>
          <a:xfrm>
            <a:off x="292100" y="0"/>
            <a:ext cx="7886700" cy="962025"/>
          </a:xfrm>
        </p:spPr>
        <p:txBody>
          <a:bodyPr lIns="92075" tIns="46038" rIns="92075" bIns="46038" anchor="b"/>
          <a:lstStyle/>
          <a:p>
            <a:pPr>
              <a:lnSpc>
                <a:spcPct val="85000"/>
              </a:lnSpc>
            </a:pPr>
            <a:r>
              <a:rPr lang="en-US" smtClean="0"/>
              <a:t>Households Are Still* Reducing</a:t>
            </a:r>
            <a:br>
              <a:rPr lang="en-US" smtClean="0"/>
            </a:br>
            <a:r>
              <a:rPr lang="en-US" smtClean="0"/>
              <a:t>Their Financial Obligations</a:t>
            </a:r>
          </a:p>
        </p:txBody>
      </p:sp>
      <p:sp>
        <p:nvSpPr>
          <p:cNvPr id="51204" name="Text Box 5"/>
          <p:cNvSpPr txBox="1">
            <a:spLocks noChangeArrowheads="1"/>
          </p:cNvSpPr>
          <p:nvPr/>
        </p:nvSpPr>
        <p:spPr bwMode="auto">
          <a:xfrm>
            <a:off x="384175" y="6297613"/>
            <a:ext cx="8077200" cy="398462"/>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*Through 2012:Q4 (data posted on Mar 13, 2013).</a:t>
            </a:r>
            <a:br>
              <a:rPr lang="en-US" sz="1100"/>
            </a:br>
            <a:r>
              <a:rPr lang="en-US" sz="1100"/>
              <a:t>Source: Federal Reserve Board, at </a:t>
            </a:r>
            <a:r>
              <a:rPr lang="en-US" sz="1100">
                <a:hlinkClick r:id="rId3"/>
              </a:rPr>
              <a:t>www.federalreserve.gov/releases/housedebt</a:t>
            </a:r>
            <a:r>
              <a:rPr lang="en-US" sz="1100"/>
              <a:t>.  </a:t>
            </a:r>
          </a:p>
        </p:txBody>
      </p:sp>
      <p:sp>
        <p:nvSpPr>
          <p:cNvPr id="51205" name="Text Box 6"/>
          <p:cNvSpPr txBox="1">
            <a:spLocks noChangeArrowheads="1"/>
          </p:cNvSpPr>
          <p:nvPr/>
        </p:nvSpPr>
        <p:spPr bwMode="auto">
          <a:xfrm>
            <a:off x="1828800" y="990600"/>
            <a:ext cx="3657600" cy="1270000"/>
          </a:xfrm>
          <a:prstGeom prst="rect">
            <a:avLst/>
          </a:prstGeom>
          <a:solidFill>
            <a:srgbClr val="FFFF00"/>
          </a:solidFill>
          <a:ln w="9525">
            <a:solidFill>
              <a:srgbClr val="FF0000"/>
            </a:solidFill>
            <a:miter lim="800000"/>
            <a:headEnd/>
            <a:tailEnd/>
          </a:ln>
        </p:spPr>
        <p:txBody>
          <a:bodyPr lIns="92075" tIns="46038" rIns="92075" bIns="46038">
            <a:spAutoFit/>
          </a:bodyPr>
          <a:lstStyle/>
          <a:p>
            <a:pPr algn="ctr" eaLnBrk="0" hangingPunct="0">
              <a:lnSpc>
                <a:spcPct val="85000"/>
              </a:lnSpc>
              <a:spcBef>
                <a:spcPct val="50000"/>
              </a:spcBef>
              <a:buClr>
                <a:srgbClr val="FF3300"/>
              </a:buClr>
              <a:buFont typeface="Wingdings" pitchFamily="2" charset="2"/>
              <a:buNone/>
            </a:pPr>
            <a:r>
              <a:rPr lang="en-US" b="1">
                <a:latin typeface="Times New Roman" pitchFamily="18" charset="0"/>
              </a:rPr>
              <a:t>Financial Obligations Ratio</a:t>
            </a:r>
            <a:r>
              <a:rPr lang="en-US">
                <a:latin typeface="Times New Roman" pitchFamily="18" charset="0"/>
              </a:rPr>
              <a:t>: debt service (mortgage and consumer debt), auto lease, residence rent, HO insurance, and property tax payments as % of personal disposable income.</a:t>
            </a:r>
          </a:p>
        </p:txBody>
      </p:sp>
      <p:sp>
        <p:nvSpPr>
          <p:cNvPr id="12" name="AutoShape 38"/>
          <p:cNvSpPr>
            <a:spLocks noChangeArrowheads="1"/>
          </p:cNvSpPr>
          <p:nvPr/>
        </p:nvSpPr>
        <p:spPr bwMode="blackWhite">
          <a:xfrm>
            <a:off x="5562600" y="3429000"/>
            <a:ext cx="1390650" cy="530225"/>
          </a:xfrm>
          <a:prstGeom prst="wedgeRectCallout">
            <a:avLst>
              <a:gd name="adj1" fmla="val 45713"/>
              <a:gd name="adj2" fmla="val -283542"/>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Decline began in 2007:Q4. </a:t>
            </a:r>
          </a:p>
        </p:txBody>
      </p:sp>
      <p:sp>
        <p:nvSpPr>
          <p:cNvPr id="51207" name="Text Box 8"/>
          <p:cNvSpPr txBox="1">
            <a:spLocks noChangeArrowheads="1"/>
          </p:cNvSpPr>
          <p:nvPr/>
        </p:nvSpPr>
        <p:spPr bwMode="auto">
          <a:xfrm>
            <a:off x="0" y="1066800"/>
            <a:ext cx="1784350" cy="523875"/>
          </a:xfrm>
          <a:prstGeom prst="rect">
            <a:avLst/>
          </a:prstGeom>
          <a:noFill/>
          <a:ln w="9525">
            <a:noFill/>
            <a:miter lim="800000"/>
            <a:headEnd/>
            <a:tailEnd/>
          </a:ln>
        </p:spPr>
        <p:txBody>
          <a:bodyPr>
            <a:spAutoFit/>
          </a:bodyPr>
          <a:lstStyle/>
          <a:p>
            <a:pPr>
              <a:spcBef>
                <a:spcPct val="50000"/>
              </a:spcBef>
            </a:pPr>
            <a:r>
              <a:rPr lang="en-US" sz="1400" b="1"/>
              <a:t>Financial Obligations Ratio</a:t>
            </a:r>
          </a:p>
        </p:txBody>
      </p:sp>
      <p:sp>
        <p:nvSpPr>
          <p:cNvPr id="9" name="AutoShape 38"/>
          <p:cNvSpPr>
            <a:spLocks noChangeArrowheads="1"/>
          </p:cNvSpPr>
          <p:nvPr/>
        </p:nvSpPr>
        <p:spPr bwMode="blackWhite">
          <a:xfrm>
            <a:off x="5419725" y="4724400"/>
            <a:ext cx="1847850" cy="685800"/>
          </a:xfrm>
          <a:prstGeom prst="wedgeRectCallout">
            <a:avLst>
              <a:gd name="adj1" fmla="val 112824"/>
              <a:gd name="adj2" fmla="val 14699"/>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Lowest point since the early 1980s.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3" dur="500"/>
                                        <p:tgtEl>
                                          <p:spTgt spid="10">
                                            <p:graphicEl>
                                              <a:chart seriesIdx="0" categoryIdx="-4" bldStep="series"/>
                                            </p:graphicEl>
                                          </p:spTgt>
                                        </p:tgtEl>
                                      </p:cBhvr>
                                    </p:animEffect>
                                  </p:childTnLst>
                                </p:cTn>
                              </p:par>
                            </p:childTnLst>
                          </p:cTn>
                        </p:par>
                        <p:par>
                          <p:cTn id="14" fill="hold" nodeType="afterGroup">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nodeType="afterGroup">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animBg="0"/>
        </p:bldSub>
      </p:bldGraphic>
      <p:bldP spid="6935555" grpId="0" autoUpdateAnimBg="0"/>
      <p:bldP spid="12"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152400"/>
            <a:ext cx="7696200" cy="860425"/>
          </a:xfrm>
        </p:spPr>
        <p:txBody>
          <a:bodyPr/>
          <a:lstStyle/>
          <a:p>
            <a:r>
              <a:rPr lang="en-US" smtClean="0"/>
              <a:t>Consumer Sentiment is Rising But</a:t>
            </a:r>
            <a:br>
              <a:rPr lang="en-US" smtClean="0"/>
            </a:br>
            <a:r>
              <a:rPr lang="en-US" smtClean="0"/>
              <a:t>Still Below Usual Post-Recession Level</a:t>
            </a:r>
          </a:p>
        </p:txBody>
      </p:sp>
      <p:sp>
        <p:nvSpPr>
          <p:cNvPr id="3" name="Date Placeholder 2"/>
          <p:cNvSpPr>
            <a:spLocks noGrp="1"/>
          </p:cNvSpPr>
          <p:nvPr>
            <p:ph type="dt" sz="quarter" idx="10"/>
          </p:nvPr>
        </p:nvSpPr>
        <p:spPr/>
        <p:txBody>
          <a:bodyPr/>
          <a:lstStyle/>
          <a:p>
            <a:pPr>
              <a:defRPr/>
            </a:pPr>
            <a:r>
              <a:rPr lang="en-US" smtClean="0"/>
              <a:t>12/01/09 - 9pm</a:t>
            </a:r>
            <a:endParaRPr lang="en-US"/>
          </a:p>
        </p:txBody>
      </p:sp>
      <p:sp>
        <p:nvSpPr>
          <p:cNvPr id="4" name="Footer Placeholder 3"/>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5" name="Slide Number Placeholder 4"/>
          <p:cNvSpPr>
            <a:spLocks noGrp="1"/>
          </p:cNvSpPr>
          <p:nvPr>
            <p:ph type="sldNum" sz="quarter" idx="12"/>
          </p:nvPr>
        </p:nvSpPr>
        <p:spPr/>
        <p:txBody>
          <a:bodyPr/>
          <a:lstStyle/>
          <a:p>
            <a:pPr>
              <a:defRPr/>
            </a:pPr>
            <a:fld id="{7D11DD2E-A1A9-4B98-B6B0-F82DB87ADFFC}" type="slidenum">
              <a:rPr lang="en-US" smtClean="0"/>
              <a:pPr>
                <a:defRPr/>
              </a:pPr>
              <a:t>12</a:t>
            </a:fld>
            <a:endParaRPr lang="en-US" dirty="0"/>
          </a:p>
        </p:txBody>
      </p:sp>
      <p:pic>
        <p:nvPicPr>
          <p:cNvPr id="52230" name="Picture 4" descr="http://4.bp.blogspot.com/-x7oVGPSus_U/UZY3OoZYH5I/AAAAAAAAaVU/10gCgOk2pLI/s1600/ConsumerSentPreMay2013.jpg"/>
          <p:cNvPicPr>
            <a:picLocks noChangeAspect="1" noChangeArrowheads="1"/>
          </p:cNvPicPr>
          <p:nvPr/>
        </p:nvPicPr>
        <p:blipFill>
          <a:blip r:embed="rId2" cstate="screen"/>
          <a:srcRect/>
          <a:stretch>
            <a:fillRect/>
          </a:stretch>
        </p:blipFill>
        <p:spPr bwMode="auto">
          <a:xfrm>
            <a:off x="762000" y="1066800"/>
            <a:ext cx="7848600" cy="5621338"/>
          </a:xfrm>
          <a:prstGeom prst="rect">
            <a:avLst/>
          </a:prstGeom>
          <a:noFill/>
          <a:ln w="9525">
            <a:noFill/>
            <a:miter lim="800000"/>
            <a:headEnd/>
            <a:tailEnd/>
          </a:ln>
        </p:spPr>
      </p:pic>
      <p:sp>
        <p:nvSpPr>
          <p:cNvPr id="12" name="AutoShape 13"/>
          <p:cNvSpPr>
            <a:spLocks noChangeArrowheads="1"/>
          </p:cNvSpPr>
          <p:nvPr/>
        </p:nvSpPr>
        <p:spPr bwMode="blackWhite">
          <a:xfrm>
            <a:off x="4572000" y="4495800"/>
            <a:ext cx="1143000" cy="990600"/>
          </a:xfrm>
          <a:prstGeom prst="wedgeRectCallout">
            <a:avLst>
              <a:gd name="adj1" fmla="val -5157"/>
              <a:gd name="adj2" fmla="val -1275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Dotted line shows current level</a:t>
            </a:r>
          </a:p>
        </p:txBody>
      </p:sp>
      <p:sp>
        <p:nvSpPr>
          <p:cNvPr id="13" name="AutoShape 13"/>
          <p:cNvSpPr>
            <a:spLocks noChangeArrowheads="1"/>
          </p:cNvSpPr>
          <p:nvPr/>
        </p:nvSpPr>
        <p:spPr bwMode="blackWhite">
          <a:xfrm>
            <a:off x="7696200" y="990600"/>
            <a:ext cx="1219200" cy="1447800"/>
          </a:xfrm>
          <a:prstGeom prst="wedgeRectCallout">
            <a:avLst>
              <a:gd name="adj1" fmla="val 8644"/>
              <a:gd name="adj2" fmla="val 1191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Three years post-recession, consumer sentiment is usually 90 or higher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1500"/>
                            </p:stCondLst>
                            <p:childTnLst>
                              <p:par>
                                <p:cTn id="9" presetID="22" presetClass="entr" presetSubtype="4"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1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1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8C194AE-1F38-4E9B-954F-4FFE826DE581}" type="slidenum">
              <a:rPr lang="en-US" sz="900"/>
              <a:pPr algn="r" eaLnBrk="0" hangingPunct="0">
                <a:lnSpc>
                  <a:spcPct val="85000"/>
                </a:lnSpc>
                <a:spcBef>
                  <a:spcPct val="20000"/>
                </a:spcBef>
              </a:pPr>
              <a:t>13</a:t>
            </a:fld>
            <a:endParaRPr lang="en-US" sz="900"/>
          </a:p>
        </p:txBody>
      </p:sp>
      <p:sp>
        <p:nvSpPr>
          <p:cNvPr id="6150" name="Rectangle 2"/>
          <p:cNvSpPr>
            <a:spLocks noGrp="1" noChangeArrowheads="1"/>
          </p:cNvSpPr>
          <p:nvPr>
            <p:ph type="title" idx="4294967295"/>
          </p:nvPr>
        </p:nvSpPr>
        <p:spPr>
          <a:xfrm>
            <a:off x="142875" y="0"/>
            <a:ext cx="7524750" cy="989013"/>
          </a:xfrm>
        </p:spPr>
        <p:txBody>
          <a:bodyPr/>
          <a:lstStyle/>
          <a:p>
            <a:r>
              <a:rPr lang="en-US" sz="2800" smtClean="0"/>
              <a:t>Unemployment and Underemployment Rates: Stubbornly High in 2012, But Falling</a:t>
            </a:r>
          </a:p>
        </p:txBody>
      </p:sp>
      <p:graphicFrame>
        <p:nvGraphicFramePr>
          <p:cNvPr id="6146" name="Object 2"/>
          <p:cNvGraphicFramePr>
            <a:graphicFrameLocks noGrp="1"/>
          </p:cNvGraphicFramePr>
          <p:nvPr>
            <p:ph idx="4294967295"/>
          </p:nvPr>
        </p:nvGraphicFramePr>
        <p:xfrm>
          <a:off x="4763" y="1201738"/>
          <a:ext cx="7081837" cy="4867275"/>
        </p:xfrm>
        <a:graphic>
          <a:graphicData uri="http://schemas.openxmlformats.org/presentationml/2006/ole">
            <p:oleObj spid="_x0000_s6146" r:id="rId4" imgW="7084166" imgH="4871126" progId="Excel.Chart.8">
              <p:embed/>
            </p:oleObj>
          </a:graphicData>
        </a:graphic>
      </p:graphicFrame>
      <p:sp>
        <p:nvSpPr>
          <p:cNvPr id="7072775" name="AutoShape 7"/>
          <p:cNvSpPr>
            <a:spLocks noChangeArrowheads="1"/>
          </p:cNvSpPr>
          <p:nvPr/>
        </p:nvSpPr>
        <p:spPr bwMode="blackWhite">
          <a:xfrm>
            <a:off x="7256463" y="3124200"/>
            <a:ext cx="1692275" cy="2590800"/>
          </a:xfrm>
          <a:prstGeom prst="wedgeRectCallout">
            <a:avLst>
              <a:gd name="adj1" fmla="val -72289"/>
              <a:gd name="adj2" fmla="val 5918"/>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Unemployment “Headline” unemployment stood at 7.5% in </a:t>
            </a:r>
            <a:r>
              <a:rPr lang="en-US" sz="1400" b="1" dirty="0">
                <a:solidFill>
                  <a:schemeClr val="bg1"/>
                </a:solidFill>
              </a:rPr>
              <a:t>April</a:t>
            </a:r>
            <a:r>
              <a:rPr lang="en-US" sz="1400" b="1" dirty="0">
                <a:solidFill>
                  <a:schemeClr val="bg1"/>
                </a:solidFill>
                <a:cs typeface="+mn-cs"/>
              </a:rPr>
              <a:t> 2013.</a:t>
            </a:r>
          </a:p>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The Federal Reserve’s target for ending “easy money” is 6.5% (assuming inflation remains within its 2% target).</a:t>
            </a:r>
          </a:p>
          <a:p>
            <a:pPr algn="ctr" eaLnBrk="0" hangingPunct="0">
              <a:lnSpc>
                <a:spcPct val="90000"/>
              </a:lnSpc>
              <a:spcBef>
                <a:spcPct val="50000"/>
              </a:spcBef>
              <a:buClr>
                <a:schemeClr val="bg1"/>
              </a:buClr>
              <a:buFont typeface="Wingdings" pitchFamily="2" charset="2"/>
              <a:buNone/>
              <a:defRPr/>
            </a:pPr>
            <a:endParaRPr lang="en-US" sz="1400" b="1" dirty="0">
              <a:solidFill>
                <a:schemeClr val="bg1"/>
              </a:solidFill>
              <a:cs typeface="+mn-cs"/>
            </a:endParaRPr>
          </a:p>
        </p:txBody>
      </p:sp>
      <p:sp>
        <p:nvSpPr>
          <p:cNvPr id="6152"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80275" y="1152525"/>
            <a:ext cx="1639888" cy="1344613"/>
          </a:xfrm>
          <a:prstGeom prst="wedgeRectCallout">
            <a:avLst>
              <a:gd name="adj1" fmla="val -73459"/>
              <a:gd name="adj2" fmla="val 495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13.9% in April 2013</a:t>
            </a:r>
          </a:p>
        </p:txBody>
      </p:sp>
      <p:sp>
        <p:nvSpPr>
          <p:cNvPr id="6154" name="Rectangle 11"/>
          <p:cNvSpPr>
            <a:spLocks noChangeArrowheads="1"/>
          </p:cNvSpPr>
          <p:nvPr/>
        </p:nvSpPr>
        <p:spPr bwMode="black">
          <a:xfrm>
            <a:off x="223838" y="102870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January 2000 through April 2013, 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58172A71-C37D-4F42-84F0-A2D90BC12110}" type="slidenum">
              <a:rPr lang="en-US" smtClean="0"/>
              <a:pPr>
                <a:defRPr/>
              </a:pPr>
              <a:t>13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nodeType="afterGroup">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C21D377-9C7E-40A8-897E-DF64ADAF089C}" type="slidenum">
              <a:rPr lang="en-US" sz="900"/>
              <a:pPr algn="r" eaLnBrk="0" hangingPunct="0">
                <a:lnSpc>
                  <a:spcPct val="85000"/>
                </a:lnSpc>
                <a:spcBef>
                  <a:spcPct val="20000"/>
                </a:spcBef>
              </a:pPr>
              <a:t>14</a:t>
            </a:fld>
            <a:endParaRPr lang="en-US" sz="900"/>
          </a:p>
        </p:txBody>
      </p:sp>
      <p:sp>
        <p:nvSpPr>
          <p:cNvPr id="7174" name="Rectangle 2"/>
          <p:cNvSpPr>
            <a:spLocks noGrp="1" noChangeArrowheads="1"/>
          </p:cNvSpPr>
          <p:nvPr>
            <p:ph type="title" idx="4294967295"/>
          </p:nvPr>
        </p:nvSpPr>
        <p:spPr>
          <a:xfrm>
            <a:off x="622300" y="0"/>
            <a:ext cx="7150100" cy="914400"/>
          </a:xfrm>
        </p:spPr>
        <p:txBody>
          <a:bodyPr lIns="92075" tIns="46038" rIns="92075" bIns="46038" anchor="b"/>
          <a:lstStyle/>
          <a:p>
            <a:r>
              <a:rPr lang="en-US" smtClean="0"/>
              <a:t>Unemployment Rates Vary Widely</a:t>
            </a:r>
            <a:br>
              <a:rPr lang="en-US" smtClean="0"/>
            </a:br>
            <a:r>
              <a:rPr lang="en-US" smtClean="0"/>
              <a:t>by State and Region*</a:t>
            </a:r>
          </a:p>
        </p:txBody>
      </p:sp>
      <p:graphicFrame>
        <p:nvGraphicFramePr>
          <p:cNvPr id="7170" name="Object 3"/>
          <p:cNvGraphicFramePr>
            <a:graphicFrameLocks noGrp="1" noChangeAspect="1"/>
          </p:cNvGraphicFramePr>
          <p:nvPr>
            <p:ph idx="4294967295"/>
          </p:nvPr>
        </p:nvGraphicFramePr>
        <p:xfrm>
          <a:off x="0" y="1206500"/>
          <a:ext cx="9144000" cy="5410200"/>
        </p:xfrm>
        <a:graphic>
          <a:graphicData uri="http://schemas.openxmlformats.org/presentationml/2006/ole">
            <p:oleObj spid="_x0000_s7170" r:id="rId4" imgW="9144793" imgH="5407621" progId="Excel.Chart.8">
              <p:embed/>
            </p:oleObj>
          </a:graphicData>
        </a:graphic>
      </p:graphicFrame>
      <p:sp>
        <p:nvSpPr>
          <p:cNvPr id="7175" name="Text Box 4"/>
          <p:cNvSpPr txBox="1">
            <a:spLocks noChangeArrowheads="1"/>
          </p:cNvSpPr>
          <p:nvPr/>
        </p:nvSpPr>
        <p:spPr bwMode="auto">
          <a:xfrm>
            <a:off x="381000" y="6248400"/>
            <a:ext cx="8001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April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7176" name="Text Box 9"/>
          <p:cNvSpPr txBox="1">
            <a:spLocks noChangeArrowheads="1"/>
          </p:cNvSpPr>
          <p:nvPr/>
        </p:nvSpPr>
        <p:spPr bwMode="auto">
          <a:xfrm>
            <a:off x="1714500" y="1358900"/>
            <a:ext cx="1587500" cy="366713"/>
          </a:xfrm>
          <a:prstGeom prst="rect">
            <a:avLst/>
          </a:prstGeom>
          <a:noFill/>
          <a:ln w="9525">
            <a:noFill/>
            <a:miter lim="800000"/>
            <a:headEnd/>
            <a:tailEnd/>
          </a:ln>
        </p:spPr>
        <p:txBody>
          <a:bodyPr>
            <a:spAutoFit/>
          </a:bodyPr>
          <a:lstStyle/>
          <a:p>
            <a:pPr>
              <a:spcBef>
                <a:spcPct val="50000"/>
              </a:spcBef>
            </a:pPr>
            <a:r>
              <a:rPr lang="en-US"/>
              <a:t>Southeast</a:t>
            </a:r>
          </a:p>
        </p:txBody>
      </p:sp>
      <p:sp>
        <p:nvSpPr>
          <p:cNvPr id="7177" name="Text Box 10"/>
          <p:cNvSpPr txBox="1">
            <a:spLocks noChangeArrowheads="1"/>
          </p:cNvSpPr>
          <p:nvPr/>
        </p:nvSpPr>
        <p:spPr bwMode="auto">
          <a:xfrm>
            <a:off x="4368800" y="1384300"/>
            <a:ext cx="1409700" cy="366713"/>
          </a:xfrm>
          <a:prstGeom prst="rect">
            <a:avLst/>
          </a:prstGeom>
          <a:noFill/>
          <a:ln w="9525">
            <a:noFill/>
            <a:miter lim="800000"/>
            <a:headEnd/>
            <a:tailEnd/>
          </a:ln>
        </p:spPr>
        <p:txBody>
          <a:bodyPr>
            <a:spAutoFit/>
          </a:bodyPr>
          <a:lstStyle/>
          <a:p>
            <a:pPr>
              <a:spcBef>
                <a:spcPct val="50000"/>
              </a:spcBef>
            </a:pPr>
            <a:r>
              <a:rPr lang="en-US"/>
              <a:t>Mid-Atlantic</a:t>
            </a:r>
          </a:p>
        </p:txBody>
      </p:sp>
      <p:sp>
        <p:nvSpPr>
          <p:cNvPr id="7178" name="Text Box 11"/>
          <p:cNvSpPr txBox="1">
            <a:spLocks noChangeArrowheads="1"/>
          </p:cNvSpPr>
          <p:nvPr/>
        </p:nvSpPr>
        <p:spPr bwMode="auto">
          <a:xfrm>
            <a:off x="6286500" y="1346200"/>
            <a:ext cx="1689100" cy="366713"/>
          </a:xfrm>
          <a:prstGeom prst="rect">
            <a:avLst/>
          </a:prstGeom>
          <a:noFill/>
          <a:ln w="9525">
            <a:noFill/>
            <a:miter lim="800000"/>
            <a:headEnd/>
            <a:tailEnd/>
          </a:ln>
        </p:spPr>
        <p:txBody>
          <a:bodyPr>
            <a:spAutoFit/>
          </a:bodyPr>
          <a:lstStyle/>
          <a:p>
            <a:pPr>
              <a:spcBef>
                <a:spcPct val="50000"/>
              </a:spcBef>
            </a:pPr>
            <a:r>
              <a:rPr lang="en-US"/>
              <a:t>New England</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88BB45-F2D6-4C20-BD11-35E69D82AD96}" type="slidenum">
              <a:rPr lang="en-US" sz="900"/>
              <a:pPr algn="r" eaLnBrk="0" hangingPunct="0">
                <a:lnSpc>
                  <a:spcPct val="85000"/>
                </a:lnSpc>
                <a:spcBef>
                  <a:spcPct val="20000"/>
                </a:spcBef>
              </a:pPr>
              <a:t>15</a:t>
            </a:fld>
            <a:endParaRPr lang="en-US" sz="900"/>
          </a:p>
        </p:txBody>
      </p:sp>
      <p:sp>
        <p:nvSpPr>
          <p:cNvPr id="8198" name="Rectangle 2"/>
          <p:cNvSpPr>
            <a:spLocks noGrp="1" noChangeArrowheads="1"/>
          </p:cNvSpPr>
          <p:nvPr>
            <p:ph type="title" idx="4294967295"/>
          </p:nvPr>
        </p:nvSpPr>
        <p:spPr>
          <a:xfrm>
            <a:off x="622300" y="0"/>
            <a:ext cx="7150100" cy="914400"/>
          </a:xfrm>
        </p:spPr>
        <p:txBody>
          <a:bodyPr lIns="92075" tIns="46038" rIns="92075" bIns="46038" anchor="b"/>
          <a:lstStyle/>
          <a:p>
            <a:r>
              <a:rPr lang="en-US" smtClean="0"/>
              <a:t>Unemployment Rates Vary Widely</a:t>
            </a:r>
            <a:br>
              <a:rPr lang="en-US" smtClean="0"/>
            </a:br>
            <a:r>
              <a:rPr lang="en-US" smtClean="0"/>
              <a:t>by State and Region* (cont’d)</a:t>
            </a:r>
          </a:p>
        </p:txBody>
      </p:sp>
      <p:graphicFrame>
        <p:nvGraphicFramePr>
          <p:cNvPr id="8194" name="Object 3"/>
          <p:cNvGraphicFramePr>
            <a:graphicFrameLocks noGrp="1" noChangeAspect="1"/>
          </p:cNvGraphicFramePr>
          <p:nvPr>
            <p:ph idx="4294967295"/>
          </p:nvPr>
        </p:nvGraphicFramePr>
        <p:xfrm>
          <a:off x="0" y="1206500"/>
          <a:ext cx="9144000" cy="5410200"/>
        </p:xfrm>
        <a:graphic>
          <a:graphicData uri="http://schemas.openxmlformats.org/presentationml/2006/ole">
            <p:oleObj spid="_x0000_s8194" r:id="rId4" imgW="9144793" imgH="5407621" progId="Excel.Chart.8">
              <p:embed/>
            </p:oleObj>
          </a:graphicData>
        </a:graphic>
      </p:graphicFrame>
      <p:sp>
        <p:nvSpPr>
          <p:cNvPr id="8199" name="Text Box 4"/>
          <p:cNvSpPr txBox="1">
            <a:spLocks noChangeArrowheads="1"/>
          </p:cNvSpPr>
          <p:nvPr/>
        </p:nvSpPr>
        <p:spPr bwMode="auto">
          <a:xfrm>
            <a:off x="533400" y="6248400"/>
            <a:ext cx="70104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April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8200" name="Text Box 8"/>
          <p:cNvSpPr txBox="1">
            <a:spLocks noChangeArrowheads="1"/>
          </p:cNvSpPr>
          <p:nvPr/>
        </p:nvSpPr>
        <p:spPr bwMode="auto">
          <a:xfrm>
            <a:off x="1104900" y="1638300"/>
            <a:ext cx="1308100" cy="366713"/>
          </a:xfrm>
          <a:prstGeom prst="rect">
            <a:avLst/>
          </a:prstGeom>
          <a:noFill/>
          <a:ln w="9525">
            <a:noFill/>
            <a:miter lim="800000"/>
            <a:headEnd/>
            <a:tailEnd/>
          </a:ln>
        </p:spPr>
        <p:txBody>
          <a:bodyPr>
            <a:spAutoFit/>
          </a:bodyPr>
          <a:lstStyle/>
          <a:p>
            <a:pPr>
              <a:spcBef>
                <a:spcPct val="50000"/>
              </a:spcBef>
            </a:pPr>
            <a:r>
              <a:rPr lang="en-US"/>
              <a:t>Southwest</a:t>
            </a:r>
          </a:p>
        </p:txBody>
      </p:sp>
      <p:sp>
        <p:nvSpPr>
          <p:cNvPr id="8201" name="Text Box 9"/>
          <p:cNvSpPr txBox="1">
            <a:spLocks noChangeArrowheads="1"/>
          </p:cNvSpPr>
          <p:nvPr/>
        </p:nvSpPr>
        <p:spPr bwMode="auto">
          <a:xfrm>
            <a:off x="2578100" y="1647825"/>
            <a:ext cx="1143000" cy="366713"/>
          </a:xfrm>
          <a:prstGeom prst="rect">
            <a:avLst/>
          </a:prstGeom>
          <a:noFill/>
          <a:ln w="9525">
            <a:noFill/>
            <a:miter lim="800000"/>
            <a:headEnd/>
            <a:tailEnd/>
          </a:ln>
        </p:spPr>
        <p:txBody>
          <a:bodyPr>
            <a:spAutoFit/>
          </a:bodyPr>
          <a:lstStyle/>
          <a:p>
            <a:pPr>
              <a:spcBef>
                <a:spcPct val="50000"/>
              </a:spcBef>
            </a:pPr>
            <a:r>
              <a:rPr lang="en-US"/>
              <a:t>Mountain</a:t>
            </a:r>
          </a:p>
        </p:txBody>
      </p:sp>
      <p:sp>
        <p:nvSpPr>
          <p:cNvPr id="8202" name="Text Box 10"/>
          <p:cNvSpPr txBox="1">
            <a:spLocks noChangeArrowheads="1"/>
          </p:cNvSpPr>
          <p:nvPr/>
        </p:nvSpPr>
        <p:spPr bwMode="auto">
          <a:xfrm>
            <a:off x="3810000" y="1447800"/>
            <a:ext cx="1143000" cy="366713"/>
          </a:xfrm>
          <a:prstGeom prst="rect">
            <a:avLst/>
          </a:prstGeom>
          <a:noFill/>
          <a:ln w="9525">
            <a:noFill/>
            <a:miter lim="800000"/>
            <a:headEnd/>
            <a:tailEnd/>
          </a:ln>
        </p:spPr>
        <p:txBody>
          <a:bodyPr>
            <a:spAutoFit/>
          </a:bodyPr>
          <a:lstStyle/>
          <a:p>
            <a:pPr>
              <a:spcBef>
                <a:spcPct val="50000"/>
              </a:spcBef>
            </a:pPr>
            <a:r>
              <a:rPr lang="en-US"/>
              <a:t>Far West</a:t>
            </a:r>
          </a:p>
        </p:txBody>
      </p:sp>
      <p:sp>
        <p:nvSpPr>
          <p:cNvPr id="8203" name="Text Box 11"/>
          <p:cNvSpPr txBox="1">
            <a:spLocks noChangeArrowheads="1"/>
          </p:cNvSpPr>
          <p:nvPr/>
        </p:nvSpPr>
        <p:spPr bwMode="auto">
          <a:xfrm>
            <a:off x="6959600" y="1666875"/>
            <a:ext cx="1727200" cy="366713"/>
          </a:xfrm>
          <a:prstGeom prst="rect">
            <a:avLst/>
          </a:prstGeom>
          <a:noFill/>
          <a:ln w="9525">
            <a:noFill/>
            <a:miter lim="800000"/>
            <a:headEnd/>
            <a:tailEnd/>
          </a:ln>
        </p:spPr>
        <p:txBody>
          <a:bodyPr>
            <a:spAutoFit/>
          </a:bodyPr>
          <a:lstStyle/>
          <a:p>
            <a:pPr>
              <a:spcBef>
                <a:spcPct val="50000"/>
              </a:spcBef>
            </a:pPr>
            <a:r>
              <a:rPr lang="en-US"/>
              <a:t>Great Plains</a:t>
            </a:r>
          </a:p>
        </p:txBody>
      </p:sp>
      <p:sp>
        <p:nvSpPr>
          <p:cNvPr id="8204" name="Text Box 12"/>
          <p:cNvSpPr txBox="1">
            <a:spLocks noChangeArrowheads="1"/>
          </p:cNvSpPr>
          <p:nvPr/>
        </p:nvSpPr>
        <p:spPr bwMode="auto">
          <a:xfrm>
            <a:off x="5159375" y="1635125"/>
            <a:ext cx="1460500" cy="366713"/>
          </a:xfrm>
          <a:prstGeom prst="rect">
            <a:avLst/>
          </a:prstGeom>
          <a:noFill/>
          <a:ln w="9525">
            <a:noFill/>
            <a:miter lim="800000"/>
            <a:headEnd/>
            <a:tailEnd/>
          </a:ln>
        </p:spPr>
        <p:txBody>
          <a:bodyPr>
            <a:spAutoFit/>
          </a:bodyPr>
          <a:lstStyle/>
          <a:p>
            <a:pPr>
              <a:spcBef>
                <a:spcPct val="50000"/>
              </a:spcBef>
            </a:pPr>
            <a:r>
              <a:rPr lang="en-US"/>
              <a:t>Great Lakes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3"/>
          <p:cNvGraphicFramePr>
            <a:graphicFrameLocks noGrp="1"/>
          </p:cNvGraphicFramePr>
          <p:nvPr>
            <p:ph idx="4294967295"/>
          </p:nvPr>
        </p:nvGraphicFramePr>
        <p:xfrm>
          <a:off x="130175" y="1495425"/>
          <a:ext cx="8775700" cy="4087813"/>
        </p:xfrm>
        <a:graphic>
          <a:graphicData uri="http://schemas.openxmlformats.org/presentationml/2006/ole">
            <p:oleObj spid="_x0000_s9218" r:id="rId4" imgW="8779001" imgH="4090771" progId="Excel.Chart.8">
              <p:embed/>
            </p:oleObj>
          </a:graphicData>
        </a:graphic>
      </p:graphicFrame>
      <p:sp>
        <p:nvSpPr>
          <p:cNvPr id="8" name="Rectangle 2"/>
          <p:cNvSpPr txBox="1">
            <a:spLocks noChangeArrowheads="1"/>
          </p:cNvSpPr>
          <p:nvPr/>
        </p:nvSpPr>
        <p:spPr bwMode="black">
          <a:xfrm>
            <a:off x="430213" y="176213"/>
            <a:ext cx="7700962"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2800" b="1" kern="0" dirty="0">
                <a:solidFill>
                  <a:srgbClr val="225A7A"/>
                </a:solidFill>
              </a:rPr>
              <a:t>Monthly Change in </a:t>
            </a:r>
            <a:r>
              <a:rPr lang="en-US" sz="2800" b="1" kern="0" dirty="0">
                <a:solidFill>
                  <a:srgbClr val="225A7A"/>
                </a:solidFill>
                <a:ea typeface="+mj-ea"/>
                <a:cs typeface="+mj-cs"/>
              </a:rPr>
              <a:t>Private Employment,</a:t>
            </a:r>
            <a:r>
              <a:rPr lang="en-US" sz="2800" b="1" kern="0" dirty="0">
                <a:solidFill>
                  <a:srgbClr val="225A7A"/>
                </a:solidFill>
              </a:rPr>
              <a:t> </a:t>
            </a:r>
            <a:r>
              <a:rPr lang="en-US" sz="2800" b="1" dirty="0">
                <a:solidFill>
                  <a:srgbClr val="225A7A"/>
                </a:solidFill>
              </a:rPr>
              <a:t>2010 - 2013 </a:t>
            </a:r>
            <a:endParaRPr lang="en-US" sz="2800" b="1" kern="0" dirty="0">
              <a:solidFill>
                <a:srgbClr val="225A7A"/>
              </a:solidFill>
              <a:ea typeface="+mj-ea"/>
              <a:cs typeface="+mj-cs"/>
            </a:endParaRPr>
          </a:p>
        </p:txBody>
      </p:sp>
      <p:sp>
        <p:nvSpPr>
          <p:cNvPr id="9220" name="Rectangle 8"/>
          <p:cNvSpPr>
            <a:spLocks noChangeArrowheads="1"/>
          </p:cNvSpPr>
          <p:nvPr/>
        </p:nvSpPr>
        <p:spPr bwMode="black">
          <a:xfrm>
            <a:off x="0" y="1298575"/>
            <a:ext cx="2179638"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Rectangle 7"/>
          <p:cNvSpPr>
            <a:spLocks noChangeArrowheads="1"/>
          </p:cNvSpPr>
          <p:nvPr/>
        </p:nvSpPr>
        <p:spPr bwMode="blackWhite">
          <a:xfrm>
            <a:off x="381000" y="5641975"/>
            <a:ext cx="8467725" cy="530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Private employers added 1.2 million jobs in just the last six months. </a:t>
            </a:r>
          </a:p>
        </p:txBody>
      </p:sp>
      <p:sp>
        <p:nvSpPr>
          <p:cNvPr id="9222" name="Rectangle 6"/>
          <p:cNvSpPr>
            <a:spLocks noChangeArrowheads="1"/>
          </p:cNvSpPr>
          <p:nvPr/>
        </p:nvSpPr>
        <p:spPr bwMode="auto">
          <a:xfrm>
            <a:off x="0" y="6430963"/>
            <a:ext cx="8539163"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Seasonally adjusted. Mar 2013 and Apr 2013 are preliminary data</a:t>
            </a:r>
            <a:br>
              <a:rPr lang="en-US" sz="1100"/>
            </a:br>
            <a:r>
              <a:rPr lang="en-US" sz="1100"/>
              <a:t>Sources: US Bureau of Labor Statistics; Insurance Information Institute</a:t>
            </a:r>
          </a:p>
        </p:txBody>
      </p:sp>
      <p:sp>
        <p:nvSpPr>
          <p:cNvPr id="5128" name="Date Placeholder 8"/>
          <p:cNvSpPr>
            <a:spLocks noGrp="1"/>
          </p:cNvSpPr>
          <p:nvPr>
            <p:ph type="dt" sz="quarter" idx="10"/>
          </p:nvPr>
        </p:nvSpPr>
        <p:spPr/>
        <p:txBody>
          <a:bodyPr/>
          <a:lstStyle/>
          <a:p>
            <a:pPr>
              <a:defRPr/>
            </a:pPr>
            <a:r>
              <a:rPr lang="en-US" smtClean="0"/>
              <a:t>12/01/09 - 9pm</a:t>
            </a:r>
          </a:p>
        </p:txBody>
      </p:sp>
      <p:sp>
        <p:nvSpPr>
          <p:cNvPr id="5129" name="Slide Number Placeholder 10"/>
          <p:cNvSpPr>
            <a:spLocks noGrp="1"/>
          </p:cNvSpPr>
          <p:nvPr>
            <p:ph type="sldNum" sz="quarter" idx="12"/>
          </p:nvPr>
        </p:nvSpPr>
        <p:spPr/>
        <p:txBody>
          <a:bodyPr/>
          <a:lstStyle/>
          <a:p>
            <a:pPr>
              <a:defRPr/>
            </a:pPr>
            <a:fld id="{438790CF-08DA-4F16-8423-A350A67365A8}" type="slidenum">
              <a:rPr lang="en-US" smtClean="0"/>
              <a:pPr>
                <a:defRPr/>
              </a:pPr>
              <a:t>16</a:t>
            </a:fld>
            <a:endParaRPr lang="en-US" smtClean="0"/>
          </a:p>
        </p:txBody>
      </p:sp>
      <p:sp>
        <p:nvSpPr>
          <p:cNvPr id="9225" name="TextBox 11"/>
          <p:cNvSpPr txBox="1">
            <a:spLocks noChangeArrowheads="1"/>
          </p:cNvSpPr>
          <p:nvPr/>
        </p:nvSpPr>
        <p:spPr bwMode="auto">
          <a:xfrm>
            <a:off x="1295400" y="1066800"/>
            <a:ext cx="5715000" cy="369888"/>
          </a:xfrm>
          <a:prstGeom prst="rect">
            <a:avLst/>
          </a:prstGeom>
          <a:noFill/>
          <a:ln w="9525">
            <a:noFill/>
            <a:miter lim="800000"/>
            <a:headEnd/>
            <a:tailEnd/>
          </a:ln>
        </p:spPr>
        <p:txBody>
          <a:bodyPr>
            <a:spAutoFit/>
          </a:bodyPr>
          <a:lstStyle/>
          <a:p>
            <a:r>
              <a:rPr lang="en-US"/>
              <a:t>Average Monthly Gain Since Jan 2011: 195,000 jobs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5"/>
          <p:cNvSpPr>
            <a:spLocks noGrp="1" noChangeArrowheads="1"/>
          </p:cNvSpPr>
          <p:nvPr>
            <p:ph type="dt" sz="quarter" idx="10"/>
          </p:nvPr>
        </p:nvSpPr>
        <p:spPr/>
        <p:txBody>
          <a:bodyPr/>
          <a:lstStyle/>
          <a:p>
            <a:pPr>
              <a:defRPr/>
            </a:pPr>
            <a:r>
              <a:rPr lang="en-US" smtClean="0"/>
              <a:t>12/01/09 - 9pm</a:t>
            </a:r>
          </a:p>
        </p:txBody>
      </p:sp>
      <p:sp>
        <p:nvSpPr>
          <p:cNvPr id="3075"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3076" name="Rectangle 110"/>
          <p:cNvSpPr>
            <a:spLocks noGrp="1" noChangeArrowheads="1"/>
          </p:cNvSpPr>
          <p:nvPr>
            <p:ph type="sldNum" sz="quarter" idx="12"/>
          </p:nvPr>
        </p:nvSpPr>
        <p:spPr/>
        <p:txBody>
          <a:bodyPr/>
          <a:lstStyle/>
          <a:p>
            <a:pPr>
              <a:defRPr/>
            </a:pPr>
            <a:fld id="{563A8B52-AF0F-46B3-9286-70ED3FB35464}" type="slidenum">
              <a:rPr lang="en-US" smtClean="0"/>
              <a:pPr>
                <a:defRPr/>
              </a:pPr>
              <a:t>17</a:t>
            </a:fld>
            <a:endParaRPr lang="en-US" smtClean="0"/>
          </a:p>
        </p:txBody>
      </p:sp>
      <p:sp>
        <p:nvSpPr>
          <p:cNvPr id="10246" name="Rectangle 2"/>
          <p:cNvSpPr>
            <a:spLocks noGrp="1" noChangeArrowheads="1"/>
          </p:cNvSpPr>
          <p:nvPr>
            <p:ph type="title"/>
          </p:nvPr>
        </p:nvSpPr>
        <p:spPr>
          <a:xfrm>
            <a:off x="457200" y="76200"/>
            <a:ext cx="6788150" cy="860425"/>
          </a:xfrm>
        </p:spPr>
        <p:txBody>
          <a:bodyPr/>
          <a:lstStyle/>
          <a:p>
            <a:r>
              <a:rPr lang="en-US" smtClean="0"/>
              <a:t>Growth of Private Employment in February 2013, by BLS report month</a:t>
            </a:r>
            <a:endParaRPr lang="en-US" sz="2000" smtClean="0"/>
          </a:p>
        </p:txBody>
      </p:sp>
      <p:graphicFrame>
        <p:nvGraphicFramePr>
          <p:cNvPr id="10242" name="Object 3"/>
          <p:cNvGraphicFramePr>
            <a:graphicFrameLocks noChangeAspect="1"/>
          </p:cNvGraphicFramePr>
          <p:nvPr/>
        </p:nvGraphicFramePr>
        <p:xfrm>
          <a:off x="623888" y="1009650"/>
          <a:ext cx="7915275" cy="4695825"/>
        </p:xfrm>
        <a:graphic>
          <a:graphicData uri="http://schemas.openxmlformats.org/presentationml/2006/ole">
            <p:oleObj spid="_x0000_s10242" r:id="rId4" imgW="7919390" imgH="4694327" progId="Excel.Chart.8">
              <p:embed/>
            </p:oleObj>
          </a:graphicData>
        </a:graphic>
      </p:graphicFrame>
      <p:sp>
        <p:nvSpPr>
          <p:cNvPr id="10247" name="Rectangle 4"/>
          <p:cNvSpPr>
            <a:spLocks noChangeArrowheads="1"/>
          </p:cNvSpPr>
          <p:nvPr/>
        </p:nvSpPr>
        <p:spPr bwMode="auto">
          <a:xfrm>
            <a:off x="330200" y="6456363"/>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US Bureau of Labor Statistics Consumer Expenditure Survey; Insurance Information Institute. </a:t>
            </a:r>
          </a:p>
        </p:txBody>
      </p:sp>
      <p:sp>
        <p:nvSpPr>
          <p:cNvPr id="1965061" name="Rectangle 5"/>
          <p:cNvSpPr>
            <a:spLocks noChangeArrowheads="1"/>
          </p:cNvSpPr>
          <p:nvPr/>
        </p:nvSpPr>
        <p:spPr bwMode="blackWhite">
          <a:xfrm>
            <a:off x="485775" y="5600700"/>
            <a:ext cx="8162925" cy="6667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There is a great deal of variation in employment growth by industry, indicating a very uneven and slow recovery</a:t>
            </a:r>
          </a:p>
        </p:txBody>
      </p:sp>
      <p:sp>
        <p:nvSpPr>
          <p:cNvPr id="13" name="AutoShape 38"/>
          <p:cNvSpPr>
            <a:spLocks noChangeArrowheads="1"/>
          </p:cNvSpPr>
          <p:nvPr/>
        </p:nvSpPr>
        <p:spPr bwMode="blackWhite">
          <a:xfrm>
            <a:off x="3886200" y="1143000"/>
            <a:ext cx="2205038" cy="990600"/>
          </a:xfrm>
          <a:prstGeom prst="wedgeRectCallout">
            <a:avLst>
              <a:gd name="adj1" fmla="val 49162"/>
              <a:gd name="adj2" fmla="val 11569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73,000 more February jobs were  reported in April than in February</a:t>
            </a:r>
          </a:p>
        </p:txBody>
      </p:sp>
      <p:sp>
        <p:nvSpPr>
          <p:cNvPr id="10250" name="TextBox 1"/>
          <p:cNvSpPr txBox="1">
            <a:spLocks noChangeArrowheads="1"/>
          </p:cNvSpPr>
          <p:nvPr/>
        </p:nvSpPr>
        <p:spPr bwMode="auto">
          <a:xfrm>
            <a:off x="152400" y="1066800"/>
            <a:ext cx="2286000" cy="307975"/>
          </a:xfrm>
          <a:prstGeom prst="rect">
            <a:avLst/>
          </a:prstGeom>
          <a:noFill/>
          <a:ln w="9525">
            <a:noFill/>
            <a:miter lim="800000"/>
            <a:headEnd/>
            <a:tailEnd/>
          </a:ln>
        </p:spPr>
        <p:txBody>
          <a:bodyPr>
            <a:spAutoFit/>
          </a:bodyPr>
          <a:lstStyle/>
          <a:p>
            <a:r>
              <a:rPr lang="en-US" sz="1400"/>
              <a:t>Thousands of jobs added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1965061"/>
                                        </p:tgtEl>
                                        <p:attrNameLst>
                                          <p:attrName>style.visibility</p:attrName>
                                        </p:attrNameLst>
                                      </p:cBhvr>
                                      <p:to>
                                        <p:strVal val="visible"/>
                                      </p:to>
                                    </p:set>
                                    <p:anim calcmode="lin" valueType="num">
                                      <p:cBhvr>
                                        <p:cTn id="7" dur="500" fill="hold"/>
                                        <p:tgtEl>
                                          <p:spTgt spid="1965061"/>
                                        </p:tgtEl>
                                        <p:attrNameLst>
                                          <p:attrName>ppt_w</p:attrName>
                                        </p:attrNameLst>
                                      </p:cBhvr>
                                      <p:tavLst>
                                        <p:tav tm="0">
                                          <p:val>
                                            <p:fltVal val="0"/>
                                          </p:val>
                                        </p:tav>
                                        <p:tav tm="100000">
                                          <p:val>
                                            <p:strVal val="#ppt_w"/>
                                          </p:val>
                                        </p:tav>
                                      </p:tavLst>
                                    </p:anim>
                                    <p:anim calcmode="lin" valueType="num">
                                      <p:cBhvr>
                                        <p:cTn id="8" dur="500" fill="hold"/>
                                        <p:tgtEl>
                                          <p:spTgt spid="1965061"/>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00"/>
                            </p:stCondLst>
                            <p:childTnLst>
                              <p:par>
                                <p:cTn id="10" presetID="22" presetClass="entr" presetSubtype="8" fill="hold" grpId="0" nodeType="afterEffect">
                                  <p:stCondLst>
                                    <p:cond delay="5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587F32-6E57-4D71-B9D2-3B7505A10032}" type="slidenum">
              <a:rPr lang="en-US" sz="900"/>
              <a:pPr algn="r" eaLnBrk="0" hangingPunct="0">
                <a:lnSpc>
                  <a:spcPct val="85000"/>
                </a:lnSpc>
                <a:spcBef>
                  <a:spcPct val="20000"/>
                </a:spcBef>
              </a:pPr>
              <a:t>18</a:t>
            </a:fld>
            <a:endParaRPr lang="en-US" sz="900"/>
          </a:p>
        </p:txBody>
      </p:sp>
      <p:sp>
        <p:nvSpPr>
          <p:cNvPr id="11270" name="Rectangle 7"/>
          <p:cNvSpPr>
            <a:spLocks noGrp="1" noChangeArrowheads="1"/>
          </p:cNvSpPr>
          <p:nvPr>
            <p:ph type="title" idx="4294967295"/>
          </p:nvPr>
        </p:nvSpPr>
        <p:spPr>
          <a:xfrm>
            <a:off x="241300" y="128588"/>
            <a:ext cx="6711950" cy="860425"/>
          </a:xfrm>
        </p:spPr>
        <p:txBody>
          <a:bodyPr/>
          <a:lstStyle/>
          <a:p>
            <a:r>
              <a:rPr lang="en-US" sz="2800" smtClean="0"/>
              <a:t>Nonfarm Payroll (Wages and Salaries):</a:t>
            </a:r>
            <a:br>
              <a:rPr lang="en-US" sz="2800" smtClean="0"/>
            </a:br>
            <a:r>
              <a:rPr lang="en-US" sz="2800" smtClean="0"/>
              <a:t>Quarterly, 2005–2013:Q1</a:t>
            </a:r>
          </a:p>
        </p:txBody>
      </p:sp>
      <p:sp>
        <p:nvSpPr>
          <p:cNvPr id="11271"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Note: Recession indicated by gray shaded column. Data are seasonally adjusted annual rates.</a:t>
            </a:r>
          </a:p>
          <a:p>
            <a:pPr eaLnBrk="0" hangingPunct="0">
              <a:lnSpc>
                <a:spcPct val="85000"/>
              </a:lnSpc>
              <a:spcBef>
                <a:spcPct val="25000"/>
              </a:spcBef>
              <a:buClr>
                <a:schemeClr val="accent2"/>
              </a:buClr>
              <a:buFont typeface="Wingdings" pitchFamily="2" charset="2"/>
              <a:buNone/>
            </a:pPr>
            <a:r>
              <a:rPr lang="en-US" sz="1100"/>
              <a:t>Sources: </a:t>
            </a:r>
            <a:r>
              <a:rPr lang="en-US" sz="1100">
                <a:hlinkClick r:id="rId4"/>
              </a:rPr>
              <a:t>research.stlouisfed.org/fred2/series/WASCUR</a:t>
            </a:r>
            <a:r>
              <a:rPr lang="en-US" sz="1100"/>
              <a:t>; National Bureau of Economic Research (recession dates); Insurance Information Institute.</a:t>
            </a:r>
          </a:p>
        </p:txBody>
      </p:sp>
      <p:sp>
        <p:nvSpPr>
          <p:cNvPr id="11272"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1266" name="Object 8"/>
          <p:cNvGraphicFramePr>
            <a:graphicFrameLocks noChangeAspect="1"/>
          </p:cNvGraphicFramePr>
          <p:nvPr/>
        </p:nvGraphicFramePr>
        <p:xfrm>
          <a:off x="352425" y="1187450"/>
          <a:ext cx="8535988" cy="4838700"/>
        </p:xfrm>
        <a:graphic>
          <a:graphicData uri="http://schemas.openxmlformats.org/presentationml/2006/ole">
            <p:oleObj spid="_x0000_s11266" r:id="rId5" imgW="8535140" imgH="4840644" progId="Excel.Chart.8">
              <p:embed/>
            </p:oleObj>
          </a:graphicData>
        </a:graphic>
      </p:graphicFrame>
      <p:sp>
        <p:nvSpPr>
          <p:cNvPr id="10" name="AutoShape 14"/>
          <p:cNvSpPr>
            <a:spLocks noChangeArrowheads="1"/>
          </p:cNvSpPr>
          <p:nvPr/>
        </p:nvSpPr>
        <p:spPr bwMode="blackWhite">
          <a:xfrm>
            <a:off x="1563688" y="1755775"/>
            <a:ext cx="2182812" cy="708025"/>
          </a:xfrm>
          <a:prstGeom prst="wedgeRectCallout">
            <a:avLst>
              <a:gd name="adj1" fmla="val 63102"/>
              <a:gd name="adj2" fmla="val 889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Prior peak was 2008:Q1 at $6.60 trillion</a:t>
            </a:r>
          </a:p>
        </p:txBody>
      </p:sp>
      <p:sp>
        <p:nvSpPr>
          <p:cNvPr id="11" name="AutoShape 14"/>
          <p:cNvSpPr>
            <a:spLocks noChangeArrowheads="1"/>
          </p:cNvSpPr>
          <p:nvPr/>
        </p:nvSpPr>
        <p:spPr bwMode="blackWhite">
          <a:xfrm>
            <a:off x="5029200" y="1069975"/>
            <a:ext cx="2328863" cy="1216025"/>
          </a:xfrm>
          <a:prstGeom prst="wedgeRectCallout">
            <a:avLst>
              <a:gd name="adj1" fmla="val 102644"/>
              <a:gd name="adj2" fmla="val 1239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t>Latest (2013:Q1) was $7.01 trillion, a new peak</a:t>
            </a:r>
            <a:r>
              <a:rPr lang="en-US" b="1">
                <a:latin typeface="Calibri" pitchFamily="34" charset="0"/>
              </a:rPr>
              <a:t>—</a:t>
            </a:r>
            <a:r>
              <a:rPr lang="en-US" b="1"/>
              <a:t>$761B above 2009 trough</a:t>
            </a:r>
          </a:p>
        </p:txBody>
      </p:sp>
      <p:sp>
        <p:nvSpPr>
          <p:cNvPr id="12" name="AutoShape 14"/>
          <p:cNvSpPr>
            <a:spLocks noChangeArrowheads="1"/>
          </p:cNvSpPr>
          <p:nvPr/>
        </p:nvSpPr>
        <p:spPr bwMode="blackWhite">
          <a:xfrm>
            <a:off x="2895600" y="4343400"/>
            <a:ext cx="2419350" cy="876300"/>
          </a:xfrm>
          <a:prstGeom prst="wedgeRectCallout">
            <a:avLst>
              <a:gd name="adj1" fmla="val 61718"/>
              <a:gd name="adj2" fmla="val -1146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Recent trough (2009:Q3) was $6.25 trillion, down 5.3% from prior peak</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2749F90E-98C5-4926-85F7-A4EB0913740C}" type="slidenum">
              <a:rPr lang="en-US" smtClean="0"/>
              <a:pPr>
                <a:defRPr/>
              </a:pPr>
              <a:t>18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5325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FEA07FB-F96F-4101-A732-0B1ABBB6353A}" type="slidenum">
              <a:rPr lang="en-US" sz="900">
                <a:solidFill>
                  <a:schemeClr val="bg1"/>
                </a:solidFill>
              </a:rPr>
              <a:pPr algn="r" eaLnBrk="0" hangingPunct="0">
                <a:lnSpc>
                  <a:spcPct val="85000"/>
                </a:lnSpc>
                <a:spcBef>
                  <a:spcPct val="20000"/>
                </a:spcBef>
              </a:pPr>
              <a:t>19</a:t>
            </a:fld>
            <a:endParaRPr lang="en-US" sz="900">
              <a:solidFill>
                <a:schemeClr val="bg1"/>
              </a:solidFill>
            </a:endParaRPr>
          </a:p>
        </p:txBody>
      </p:sp>
      <p:sp>
        <p:nvSpPr>
          <p:cNvPr id="13" name="Rectangle 10"/>
          <p:cNvSpPr>
            <a:spLocks noChangeArrowheads="1"/>
          </p:cNvSpPr>
          <p:nvPr/>
        </p:nvSpPr>
        <p:spPr bwMode="blackWhite">
          <a:xfrm>
            <a:off x="269875" y="2324100"/>
            <a:ext cx="8532813" cy="11811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spcBef>
                <a:spcPct val="25000"/>
              </a:spcBef>
              <a:defRPr/>
            </a:pPr>
            <a:r>
              <a:rPr lang="en-US" sz="3200" b="1" dirty="0">
                <a:solidFill>
                  <a:schemeClr val="bg1"/>
                </a:solidFill>
              </a:rPr>
              <a:t>Demographic Components</a:t>
            </a:r>
            <a:br>
              <a:rPr lang="en-US" sz="3200" b="1" dirty="0">
                <a:solidFill>
                  <a:schemeClr val="bg1"/>
                </a:solidFill>
              </a:rPr>
            </a:br>
            <a:r>
              <a:rPr lang="en-US" sz="3200" b="1" dirty="0">
                <a:solidFill>
                  <a:schemeClr val="bg1"/>
                </a:solidFill>
              </a:rPr>
              <a:t>of Economic Risk</a:t>
            </a:r>
          </a:p>
        </p:txBody>
      </p:sp>
      <p:sp>
        <p:nvSpPr>
          <p:cNvPr id="53253" name="TextBox 5"/>
          <p:cNvSpPr txBox="1">
            <a:spLocks noChangeArrowheads="1"/>
          </p:cNvSpPr>
          <p:nvPr/>
        </p:nvSpPr>
        <p:spPr bwMode="auto">
          <a:xfrm>
            <a:off x="304800" y="3657600"/>
            <a:ext cx="8458200" cy="584200"/>
          </a:xfrm>
          <a:prstGeom prst="rect">
            <a:avLst/>
          </a:prstGeom>
          <a:noFill/>
          <a:ln w="9525">
            <a:noFill/>
            <a:miter lim="800000"/>
            <a:headEnd/>
            <a:tailEnd/>
          </a:ln>
        </p:spPr>
        <p:txBody>
          <a:bodyPr>
            <a:spAutoFit/>
          </a:bodyPr>
          <a:lstStyle/>
          <a:p>
            <a:pPr algn="ctr"/>
            <a:r>
              <a:rPr lang="en-US" sz="3200" b="1">
                <a:solidFill>
                  <a:srgbClr val="225A7A"/>
                </a:solidFill>
              </a:rPr>
              <a:t>Population Components Matter… A Lot</a:t>
            </a:r>
          </a:p>
        </p:txBody>
      </p:sp>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105"/>
          <p:cNvSpPr>
            <a:spLocks noGrp="1" noChangeArrowheads="1"/>
          </p:cNvSpPr>
          <p:nvPr>
            <p:ph type="dt" sz="quarter" idx="10"/>
          </p:nvPr>
        </p:nvSpPr>
        <p:spPr/>
        <p:txBody>
          <a:bodyPr/>
          <a:lstStyle/>
          <a:p>
            <a:pPr>
              <a:defRPr/>
            </a:pPr>
            <a:r>
              <a:rPr lang="en-US"/>
              <a:t>12/01/09 - 9pm</a:t>
            </a:r>
          </a:p>
        </p:txBody>
      </p:sp>
      <p:sp>
        <p:nvSpPr>
          <p:cNvPr id="64515"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64516" name="Rectangle 110"/>
          <p:cNvSpPr>
            <a:spLocks noGrp="1" noChangeArrowheads="1"/>
          </p:cNvSpPr>
          <p:nvPr>
            <p:ph type="sldNum" sz="quarter" idx="12"/>
          </p:nvPr>
        </p:nvSpPr>
        <p:spPr/>
        <p:txBody>
          <a:bodyPr/>
          <a:lstStyle/>
          <a:p>
            <a:pPr>
              <a:defRPr/>
            </a:pPr>
            <a:fld id="{A8D903AD-FF73-4F96-BA51-80AC8117E287}" type="slidenum">
              <a:rPr lang="en-US" smtClean="0"/>
              <a:pPr>
                <a:defRPr/>
              </a:pPr>
              <a:t>2</a:t>
            </a:fld>
            <a:endParaRPr lang="en-US" smtClean="0"/>
          </a:p>
        </p:txBody>
      </p:sp>
      <p:sp>
        <p:nvSpPr>
          <p:cNvPr id="47109" name="Rectangle 2"/>
          <p:cNvSpPr>
            <a:spLocks noGrp="1" noChangeArrowheads="1"/>
          </p:cNvSpPr>
          <p:nvPr>
            <p:ph type="title"/>
          </p:nvPr>
        </p:nvSpPr>
        <p:spPr>
          <a:xfrm>
            <a:off x="457200" y="152400"/>
            <a:ext cx="7092950" cy="860425"/>
          </a:xfrm>
        </p:spPr>
        <p:txBody>
          <a:bodyPr/>
          <a:lstStyle/>
          <a:p>
            <a:r>
              <a:rPr lang="en-US" smtClean="0"/>
              <a:t>World Economic Forum:</a:t>
            </a:r>
            <a:br>
              <a:rPr lang="en-US" smtClean="0"/>
            </a:br>
            <a:r>
              <a:rPr lang="en-US" smtClean="0"/>
              <a:t>Examples of Global Economic Risk</a:t>
            </a:r>
          </a:p>
        </p:txBody>
      </p:sp>
      <p:sp>
        <p:nvSpPr>
          <p:cNvPr id="1922051" name="Rectangle 3"/>
          <p:cNvSpPr>
            <a:spLocks noGrp="1" noChangeArrowheads="1"/>
          </p:cNvSpPr>
          <p:nvPr>
            <p:ph type="body" idx="1"/>
          </p:nvPr>
        </p:nvSpPr>
        <p:spPr>
          <a:xfrm>
            <a:off x="533400" y="1219200"/>
            <a:ext cx="8132763" cy="4652963"/>
          </a:xfrm>
        </p:spPr>
        <p:txBody>
          <a:bodyPr/>
          <a:lstStyle/>
          <a:p>
            <a:pPr marL="457200" indent="-457200">
              <a:lnSpc>
                <a:spcPct val="100000"/>
              </a:lnSpc>
              <a:spcBef>
                <a:spcPts val="1200"/>
              </a:spcBef>
            </a:pPr>
            <a:r>
              <a:rPr lang="en-US" sz="2600" b="1" smtClean="0"/>
              <a:t>Chronic fiscal imbalances</a:t>
            </a:r>
          </a:p>
          <a:p>
            <a:pPr marL="457200" indent="-457200">
              <a:lnSpc>
                <a:spcPct val="100000"/>
              </a:lnSpc>
              <a:spcBef>
                <a:spcPts val="1200"/>
              </a:spcBef>
            </a:pPr>
            <a:r>
              <a:rPr lang="en-US" sz="2600" b="1" smtClean="0"/>
              <a:t>Severe income disparity</a:t>
            </a:r>
          </a:p>
          <a:p>
            <a:pPr marL="457200" indent="-457200">
              <a:lnSpc>
                <a:spcPct val="100000"/>
              </a:lnSpc>
              <a:spcBef>
                <a:spcPts val="1200"/>
              </a:spcBef>
            </a:pPr>
            <a:r>
              <a:rPr lang="en-US" sz="2600" b="1" smtClean="0"/>
              <a:t>Extreme volatility in energy and food prices</a:t>
            </a:r>
          </a:p>
          <a:p>
            <a:pPr marL="457200" indent="-457200">
              <a:lnSpc>
                <a:spcPct val="100000"/>
              </a:lnSpc>
              <a:spcBef>
                <a:spcPts val="1200"/>
              </a:spcBef>
            </a:pPr>
            <a:r>
              <a:rPr lang="en-US" sz="2600" b="1" smtClean="0"/>
              <a:t>Recurring liquidity crises</a:t>
            </a:r>
          </a:p>
          <a:p>
            <a:pPr marL="457200" indent="-457200">
              <a:lnSpc>
                <a:spcPct val="100000"/>
              </a:lnSpc>
              <a:spcBef>
                <a:spcPts val="1200"/>
              </a:spcBef>
            </a:pPr>
            <a:r>
              <a:rPr lang="en-US" sz="2600" b="1" smtClean="0"/>
              <a:t>Major financial systemic failure</a:t>
            </a:r>
          </a:p>
          <a:p>
            <a:pPr marL="457200" indent="-457200">
              <a:lnSpc>
                <a:spcPct val="100000"/>
              </a:lnSpc>
              <a:spcBef>
                <a:spcPts val="1200"/>
              </a:spcBef>
            </a:pPr>
            <a:r>
              <a:rPr lang="en-US" sz="2600" b="1" smtClean="0"/>
              <a:t>Adverse unintended consequences of regulation</a:t>
            </a:r>
          </a:p>
          <a:p>
            <a:pPr marL="457200" indent="-457200">
              <a:lnSpc>
                <a:spcPct val="100000"/>
              </a:lnSpc>
              <a:spcBef>
                <a:spcPts val="1200"/>
              </a:spcBef>
            </a:pPr>
            <a:r>
              <a:rPr lang="en-US" sz="2600" b="1" smtClean="0"/>
              <a:t>Unmanageable inflation/deflation</a:t>
            </a:r>
          </a:p>
          <a:p>
            <a:pPr marL="457200" indent="-457200">
              <a:lnSpc>
                <a:spcPct val="75000"/>
              </a:lnSpc>
              <a:spcBef>
                <a:spcPts val="1200"/>
              </a:spcBef>
            </a:pPr>
            <a:r>
              <a:rPr lang="en-US" sz="2600" b="1" smtClean="0"/>
              <a:t>Chronic labor market imbalances</a:t>
            </a:r>
          </a:p>
          <a:p>
            <a:pPr marL="457200" indent="-457200">
              <a:lnSpc>
                <a:spcPct val="75000"/>
              </a:lnSpc>
              <a:spcBef>
                <a:spcPts val="1200"/>
              </a:spcBef>
            </a:pPr>
            <a:r>
              <a:rPr lang="en-US" sz="2600" b="1" smtClean="0"/>
              <a:t>“Hard landing” of emerging economies</a:t>
            </a:r>
          </a:p>
          <a:p>
            <a:pPr marL="800100" lvl="1" indent="-457200">
              <a:lnSpc>
                <a:spcPct val="75000"/>
              </a:lnSpc>
              <a:spcBef>
                <a:spcPts val="1200"/>
              </a:spcBef>
              <a:buFont typeface="Wingdings" pitchFamily="2" charset="2"/>
              <a:buNone/>
            </a:pPr>
            <a:endParaRPr lang="en-US" b="1" smtClean="0"/>
          </a:p>
        </p:txBody>
      </p:sp>
      <p:sp>
        <p:nvSpPr>
          <p:cNvPr id="47111" name="Rectangle 6"/>
          <p:cNvSpPr>
            <a:spLocks noChangeArrowheads="1"/>
          </p:cNvSpPr>
          <p:nvPr/>
        </p:nvSpPr>
        <p:spPr bwMode="auto">
          <a:xfrm>
            <a:off x="304800" y="6394450"/>
            <a:ext cx="60198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World Economic Forum, </a:t>
            </a:r>
            <a:r>
              <a:rPr lang="en-US" sz="1100" i="1"/>
              <a:t>Global Risks 2013</a:t>
            </a:r>
            <a:r>
              <a:rPr lang="en-US" sz="1100"/>
              <a:t>;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7" end="7"/>
                                            </p:txEl>
                                          </p:spTgt>
                                        </p:tgtEl>
                                        <p:attrNameLst>
                                          <p:attrName>style.visibility</p:attrName>
                                        </p:attrNameLst>
                                      </p:cBhvr>
                                      <p:to>
                                        <p:strVal val="visible"/>
                                      </p:to>
                                    </p:set>
                                    <p:animEffect transition="in" filter="wipe(left)">
                                      <p:cBhvr>
                                        <p:cTn id="42" dur="500"/>
                                        <p:tgtEl>
                                          <p:spTgt spid="192205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8" end="8"/>
                                            </p:txEl>
                                          </p:spTgt>
                                        </p:tgtEl>
                                        <p:attrNameLst>
                                          <p:attrName>style.visibility</p:attrName>
                                        </p:attrNameLst>
                                      </p:cBhvr>
                                      <p:to>
                                        <p:strVal val="visible"/>
                                      </p:to>
                                    </p:set>
                                    <p:animEffect transition="in" filter="wipe(left)">
                                      <p:cBhvr>
                                        <p:cTn id="47"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5"/>
          <p:cNvSpPr>
            <a:spLocks noGrp="1" noChangeArrowheads="1"/>
          </p:cNvSpPr>
          <p:nvPr>
            <p:ph type="dt" sz="quarter" idx="10"/>
          </p:nvPr>
        </p:nvSpPr>
        <p:spPr/>
        <p:txBody>
          <a:bodyPr/>
          <a:lstStyle/>
          <a:p>
            <a:pPr>
              <a:defRPr/>
            </a:pPr>
            <a:r>
              <a:rPr lang="en-US" smtClean="0"/>
              <a:t>12/01/09 - 9pm</a:t>
            </a:r>
          </a:p>
        </p:txBody>
      </p:sp>
      <p:sp>
        <p:nvSpPr>
          <p:cNvPr id="3075"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3076" name="Rectangle 110"/>
          <p:cNvSpPr>
            <a:spLocks noGrp="1" noChangeArrowheads="1"/>
          </p:cNvSpPr>
          <p:nvPr>
            <p:ph type="sldNum" sz="quarter" idx="12"/>
          </p:nvPr>
        </p:nvSpPr>
        <p:spPr/>
        <p:txBody>
          <a:bodyPr/>
          <a:lstStyle/>
          <a:p>
            <a:pPr>
              <a:defRPr/>
            </a:pPr>
            <a:fld id="{40A41593-68F9-4E59-9644-A1B57C6D874E}" type="slidenum">
              <a:rPr lang="en-US" smtClean="0"/>
              <a:pPr>
                <a:defRPr/>
              </a:pPr>
              <a:t>20</a:t>
            </a:fld>
            <a:endParaRPr lang="en-US" smtClean="0"/>
          </a:p>
        </p:txBody>
      </p:sp>
      <p:sp>
        <p:nvSpPr>
          <p:cNvPr id="12294" name="Rectangle 2"/>
          <p:cNvSpPr>
            <a:spLocks noGrp="1" noChangeArrowheads="1"/>
          </p:cNvSpPr>
          <p:nvPr>
            <p:ph type="title"/>
          </p:nvPr>
        </p:nvSpPr>
        <p:spPr>
          <a:xfrm>
            <a:off x="603250" y="109538"/>
            <a:ext cx="7092950" cy="860425"/>
          </a:xfrm>
        </p:spPr>
        <p:txBody>
          <a:bodyPr/>
          <a:lstStyle/>
          <a:p>
            <a:r>
              <a:rPr lang="en-US" sz="2600" smtClean="0"/>
              <a:t>Spending on Life and Personal Insurance, 2011, by Age of Consumer Unit</a:t>
            </a:r>
          </a:p>
        </p:txBody>
      </p:sp>
      <p:graphicFrame>
        <p:nvGraphicFramePr>
          <p:cNvPr id="12290" name="Object 3"/>
          <p:cNvGraphicFramePr>
            <a:graphicFrameLocks noChangeAspect="1"/>
          </p:cNvGraphicFramePr>
          <p:nvPr/>
        </p:nvGraphicFramePr>
        <p:xfrm>
          <a:off x="623888" y="1009650"/>
          <a:ext cx="7915275" cy="4695825"/>
        </p:xfrm>
        <a:graphic>
          <a:graphicData uri="http://schemas.openxmlformats.org/presentationml/2006/ole">
            <p:oleObj spid="_x0000_s12290" r:id="rId4" imgW="7919390" imgH="4694327" progId="Excel.Chart.8">
              <p:embed/>
            </p:oleObj>
          </a:graphicData>
        </a:graphic>
      </p:graphicFrame>
      <p:sp>
        <p:nvSpPr>
          <p:cNvPr id="12295" name="Rectangle 4"/>
          <p:cNvSpPr>
            <a:spLocks noChangeArrowheads="1"/>
          </p:cNvSpPr>
          <p:nvPr/>
        </p:nvSpPr>
        <p:spPr bwMode="auto">
          <a:xfrm>
            <a:off x="330200" y="6456363"/>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US Bureau of Labor Statistics Consumer Expenditure Survey; Insurance Information Institute. </a:t>
            </a:r>
          </a:p>
        </p:txBody>
      </p:sp>
      <p:sp>
        <p:nvSpPr>
          <p:cNvPr id="1965061" name="Rectangle 5"/>
          <p:cNvSpPr>
            <a:spLocks noChangeArrowheads="1"/>
          </p:cNvSpPr>
          <p:nvPr/>
        </p:nvSpPr>
        <p:spPr bwMode="blackWhite">
          <a:xfrm>
            <a:off x="485775" y="5600700"/>
            <a:ext cx="8162925" cy="6667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endParaRPr lang="en-US" b="1">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1965061"/>
                                        </p:tgtEl>
                                        <p:attrNameLst>
                                          <p:attrName>style.visibility</p:attrName>
                                        </p:attrNameLst>
                                      </p:cBhvr>
                                      <p:to>
                                        <p:strVal val="visible"/>
                                      </p:to>
                                    </p:set>
                                    <p:anim calcmode="lin" valueType="num">
                                      <p:cBhvr>
                                        <p:cTn id="7" dur="500" fill="hold"/>
                                        <p:tgtEl>
                                          <p:spTgt spid="1965061"/>
                                        </p:tgtEl>
                                        <p:attrNameLst>
                                          <p:attrName>ppt_w</p:attrName>
                                        </p:attrNameLst>
                                      </p:cBhvr>
                                      <p:tavLst>
                                        <p:tav tm="0">
                                          <p:val>
                                            <p:fltVal val="0"/>
                                          </p:val>
                                        </p:tav>
                                        <p:tav tm="100000">
                                          <p:val>
                                            <p:strVal val="#ppt_w"/>
                                          </p:val>
                                        </p:tav>
                                      </p:tavLst>
                                    </p:anim>
                                    <p:anim calcmode="lin" valueType="num">
                                      <p:cBhvr>
                                        <p:cTn id="8" dur="500" fill="hold"/>
                                        <p:tgtEl>
                                          <p:spTgt spid="19650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5"/>
          <p:cNvSpPr>
            <a:spLocks noGrp="1" noChangeArrowheads="1"/>
          </p:cNvSpPr>
          <p:nvPr>
            <p:ph type="dt" sz="quarter" idx="10"/>
          </p:nvPr>
        </p:nvSpPr>
        <p:spPr/>
        <p:txBody>
          <a:bodyPr/>
          <a:lstStyle/>
          <a:p>
            <a:pPr>
              <a:defRPr/>
            </a:pPr>
            <a:r>
              <a:rPr lang="en-US" smtClean="0"/>
              <a:t>12/01/09 - 9pm</a:t>
            </a:r>
          </a:p>
        </p:txBody>
      </p:sp>
      <p:sp>
        <p:nvSpPr>
          <p:cNvPr id="3075"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3076" name="Rectangle 110"/>
          <p:cNvSpPr>
            <a:spLocks noGrp="1" noChangeArrowheads="1"/>
          </p:cNvSpPr>
          <p:nvPr>
            <p:ph type="sldNum" sz="quarter" idx="12"/>
          </p:nvPr>
        </p:nvSpPr>
        <p:spPr/>
        <p:txBody>
          <a:bodyPr/>
          <a:lstStyle/>
          <a:p>
            <a:pPr>
              <a:defRPr/>
            </a:pPr>
            <a:fld id="{50868FA7-CF8C-458A-B6D3-AF256970CA50}" type="slidenum">
              <a:rPr lang="en-US" smtClean="0"/>
              <a:pPr>
                <a:defRPr/>
              </a:pPr>
              <a:t>21</a:t>
            </a:fld>
            <a:endParaRPr lang="en-US" smtClean="0"/>
          </a:p>
        </p:txBody>
      </p:sp>
      <p:sp>
        <p:nvSpPr>
          <p:cNvPr id="13318" name="Rectangle 2"/>
          <p:cNvSpPr>
            <a:spLocks noGrp="1" noChangeArrowheads="1"/>
          </p:cNvSpPr>
          <p:nvPr>
            <p:ph type="title"/>
          </p:nvPr>
        </p:nvSpPr>
        <p:spPr>
          <a:xfrm>
            <a:off x="603250" y="109538"/>
            <a:ext cx="7092950" cy="860425"/>
          </a:xfrm>
        </p:spPr>
        <p:txBody>
          <a:bodyPr/>
          <a:lstStyle/>
          <a:p>
            <a:r>
              <a:rPr lang="en-US" sz="2600" smtClean="0"/>
              <a:t>Spending on Pensions and Social Security, 2011, by Age of Consumer Unit</a:t>
            </a:r>
          </a:p>
        </p:txBody>
      </p:sp>
      <p:graphicFrame>
        <p:nvGraphicFramePr>
          <p:cNvPr id="13314" name="Object 3"/>
          <p:cNvGraphicFramePr>
            <a:graphicFrameLocks noChangeAspect="1"/>
          </p:cNvGraphicFramePr>
          <p:nvPr/>
        </p:nvGraphicFramePr>
        <p:xfrm>
          <a:off x="623888" y="1009650"/>
          <a:ext cx="7915275" cy="4695825"/>
        </p:xfrm>
        <a:graphic>
          <a:graphicData uri="http://schemas.openxmlformats.org/presentationml/2006/ole">
            <p:oleObj spid="_x0000_s13314" r:id="rId4" imgW="7919390" imgH="4694327" progId="Excel.Chart.8">
              <p:embed/>
            </p:oleObj>
          </a:graphicData>
        </a:graphic>
      </p:graphicFrame>
      <p:sp>
        <p:nvSpPr>
          <p:cNvPr id="13319" name="Rectangle 4"/>
          <p:cNvSpPr>
            <a:spLocks noChangeArrowheads="1"/>
          </p:cNvSpPr>
          <p:nvPr/>
        </p:nvSpPr>
        <p:spPr bwMode="auto">
          <a:xfrm>
            <a:off x="330200" y="6456363"/>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US Bureau of Labor Statistics Consumer Expenditure Survey; Insurance Information Institute. </a:t>
            </a:r>
          </a:p>
        </p:txBody>
      </p:sp>
      <p:sp>
        <p:nvSpPr>
          <p:cNvPr id="1965061" name="Rectangle 5"/>
          <p:cNvSpPr>
            <a:spLocks noChangeArrowheads="1"/>
          </p:cNvSpPr>
          <p:nvPr/>
        </p:nvSpPr>
        <p:spPr bwMode="blackWhite">
          <a:xfrm>
            <a:off x="485775" y="5600700"/>
            <a:ext cx="8162925" cy="6667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endParaRPr lang="en-US" b="1">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1965061"/>
                                        </p:tgtEl>
                                        <p:attrNameLst>
                                          <p:attrName>style.visibility</p:attrName>
                                        </p:attrNameLst>
                                      </p:cBhvr>
                                      <p:to>
                                        <p:strVal val="visible"/>
                                      </p:to>
                                    </p:set>
                                    <p:anim calcmode="lin" valueType="num">
                                      <p:cBhvr>
                                        <p:cTn id="7" dur="500" fill="hold"/>
                                        <p:tgtEl>
                                          <p:spTgt spid="1965061"/>
                                        </p:tgtEl>
                                        <p:attrNameLst>
                                          <p:attrName>ppt_w</p:attrName>
                                        </p:attrNameLst>
                                      </p:cBhvr>
                                      <p:tavLst>
                                        <p:tav tm="0">
                                          <p:val>
                                            <p:fltVal val="0"/>
                                          </p:val>
                                        </p:tav>
                                        <p:tav tm="100000">
                                          <p:val>
                                            <p:strVal val="#ppt_w"/>
                                          </p:val>
                                        </p:tav>
                                      </p:tavLst>
                                    </p:anim>
                                    <p:anim calcmode="lin" valueType="num">
                                      <p:cBhvr>
                                        <p:cTn id="8" dur="500" fill="hold"/>
                                        <p:tgtEl>
                                          <p:spTgt spid="19650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5"/>
          <p:cNvSpPr>
            <a:spLocks noGrp="1" noChangeArrowheads="1"/>
          </p:cNvSpPr>
          <p:nvPr>
            <p:ph type="dt" sz="quarter" idx="10"/>
          </p:nvPr>
        </p:nvSpPr>
        <p:spPr/>
        <p:txBody>
          <a:bodyPr/>
          <a:lstStyle/>
          <a:p>
            <a:pPr>
              <a:defRPr/>
            </a:pPr>
            <a:r>
              <a:rPr lang="en-US" smtClean="0"/>
              <a:t>12/01/09 - 9pm</a:t>
            </a:r>
          </a:p>
        </p:txBody>
      </p:sp>
      <p:sp>
        <p:nvSpPr>
          <p:cNvPr id="3075"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3076" name="Rectangle 110"/>
          <p:cNvSpPr>
            <a:spLocks noGrp="1" noChangeArrowheads="1"/>
          </p:cNvSpPr>
          <p:nvPr>
            <p:ph type="sldNum" sz="quarter" idx="12"/>
          </p:nvPr>
        </p:nvSpPr>
        <p:spPr/>
        <p:txBody>
          <a:bodyPr/>
          <a:lstStyle/>
          <a:p>
            <a:pPr>
              <a:defRPr/>
            </a:pPr>
            <a:fld id="{A521AA43-FD84-4ED3-80B9-E0F5C829962C}" type="slidenum">
              <a:rPr lang="en-US" smtClean="0"/>
              <a:pPr>
                <a:defRPr/>
              </a:pPr>
              <a:t>22</a:t>
            </a:fld>
            <a:endParaRPr lang="en-US" smtClean="0"/>
          </a:p>
        </p:txBody>
      </p:sp>
      <p:sp>
        <p:nvSpPr>
          <p:cNvPr id="14342" name="Rectangle 2"/>
          <p:cNvSpPr>
            <a:spLocks noGrp="1" noChangeArrowheads="1"/>
          </p:cNvSpPr>
          <p:nvPr>
            <p:ph type="title"/>
          </p:nvPr>
        </p:nvSpPr>
        <p:spPr>
          <a:xfrm>
            <a:off x="603250" y="109538"/>
            <a:ext cx="6788150" cy="860425"/>
          </a:xfrm>
        </p:spPr>
        <p:txBody>
          <a:bodyPr/>
          <a:lstStyle/>
          <a:p>
            <a:r>
              <a:rPr lang="en-US" smtClean="0"/>
              <a:t>Projection of U.S. Population</a:t>
            </a:r>
            <a:br>
              <a:rPr lang="en-US" smtClean="0"/>
            </a:br>
            <a:r>
              <a:rPr lang="en-US" smtClean="0"/>
              <a:t>Age Groups, 2015 - 2060</a:t>
            </a:r>
            <a:endParaRPr lang="en-US" sz="2000" smtClean="0"/>
          </a:p>
        </p:txBody>
      </p:sp>
      <p:graphicFrame>
        <p:nvGraphicFramePr>
          <p:cNvPr id="14338" name="Object 3"/>
          <p:cNvGraphicFramePr>
            <a:graphicFrameLocks noChangeAspect="1"/>
          </p:cNvGraphicFramePr>
          <p:nvPr/>
        </p:nvGraphicFramePr>
        <p:xfrm>
          <a:off x="623888" y="1009650"/>
          <a:ext cx="7915275" cy="4695825"/>
        </p:xfrm>
        <a:graphic>
          <a:graphicData uri="http://schemas.openxmlformats.org/presentationml/2006/ole">
            <p:oleObj spid="_x0000_s14338" r:id="rId4" imgW="7919390" imgH="4694327" progId="Excel.Chart.8">
              <p:embed/>
            </p:oleObj>
          </a:graphicData>
        </a:graphic>
      </p:graphicFrame>
      <p:sp>
        <p:nvSpPr>
          <p:cNvPr id="14343" name="Rectangle 4"/>
          <p:cNvSpPr>
            <a:spLocks noChangeArrowheads="1"/>
          </p:cNvSpPr>
          <p:nvPr/>
        </p:nvSpPr>
        <p:spPr bwMode="auto">
          <a:xfrm>
            <a:off x="30480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US Census Bureau; Insurance Information Institute. </a:t>
            </a:r>
          </a:p>
        </p:txBody>
      </p:sp>
      <p:sp>
        <p:nvSpPr>
          <p:cNvPr id="1965061" name="Rectangle 5"/>
          <p:cNvSpPr>
            <a:spLocks noChangeArrowheads="1"/>
          </p:cNvSpPr>
          <p:nvPr/>
        </p:nvSpPr>
        <p:spPr bwMode="blackWhite">
          <a:xfrm>
            <a:off x="485775" y="5600700"/>
            <a:ext cx="8162925" cy="8001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18-24 segment won’t grow, and the 45-64 segment won’t grow until 2040, but the 25-44 segment will grow slowly and the 65-84 segment</a:t>
            </a:r>
            <a:br>
              <a:rPr lang="en-US" b="1">
                <a:solidFill>
                  <a:srgbClr val="FFFFFF"/>
                </a:solidFill>
              </a:rPr>
            </a:br>
            <a:r>
              <a:rPr lang="en-US" b="1">
                <a:solidFill>
                  <a:srgbClr val="FFFFFF"/>
                </a:solidFill>
              </a:rPr>
              <a:t>will double, with significant effects on P/C operations.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1965061"/>
                                        </p:tgtEl>
                                        <p:attrNameLst>
                                          <p:attrName>style.visibility</p:attrName>
                                        </p:attrNameLst>
                                      </p:cBhvr>
                                      <p:to>
                                        <p:strVal val="visible"/>
                                      </p:to>
                                    </p:set>
                                    <p:anim calcmode="lin" valueType="num">
                                      <p:cBhvr>
                                        <p:cTn id="7" dur="500" fill="hold"/>
                                        <p:tgtEl>
                                          <p:spTgt spid="1965061"/>
                                        </p:tgtEl>
                                        <p:attrNameLst>
                                          <p:attrName>ppt_w</p:attrName>
                                        </p:attrNameLst>
                                      </p:cBhvr>
                                      <p:tavLst>
                                        <p:tav tm="0">
                                          <p:val>
                                            <p:fltVal val="0"/>
                                          </p:val>
                                        </p:tav>
                                        <p:tav tm="100000">
                                          <p:val>
                                            <p:strVal val="#ppt_w"/>
                                          </p:val>
                                        </p:tav>
                                      </p:tavLst>
                                    </p:anim>
                                    <p:anim calcmode="lin" valueType="num">
                                      <p:cBhvr>
                                        <p:cTn id="8" dur="500" fill="hold"/>
                                        <p:tgtEl>
                                          <p:spTgt spid="19650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53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53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8BF7B72-1068-4A08-B7D2-E4B5FD3D7B1A}" type="slidenum">
              <a:rPr lang="en-US" sz="900"/>
              <a:pPr algn="r" eaLnBrk="0" hangingPunct="0">
                <a:lnSpc>
                  <a:spcPct val="85000"/>
                </a:lnSpc>
                <a:spcBef>
                  <a:spcPct val="20000"/>
                </a:spcBef>
              </a:pPr>
              <a:t>23</a:t>
            </a:fld>
            <a:endParaRPr lang="en-US" sz="900"/>
          </a:p>
        </p:txBody>
      </p:sp>
      <p:sp>
        <p:nvSpPr>
          <p:cNvPr id="15366" name="Rectangle 7"/>
          <p:cNvSpPr>
            <a:spLocks noGrp="1" noChangeArrowheads="1"/>
          </p:cNvSpPr>
          <p:nvPr>
            <p:ph type="title" idx="4294967295"/>
          </p:nvPr>
        </p:nvSpPr>
        <p:spPr>
          <a:xfrm>
            <a:off x="565150" y="147638"/>
            <a:ext cx="7280275" cy="860425"/>
          </a:xfrm>
        </p:spPr>
        <p:txBody>
          <a:bodyPr/>
          <a:lstStyle/>
          <a:p>
            <a:r>
              <a:rPr lang="en-US" smtClean="0"/>
              <a:t>Number of “Discouraged Workers”:</a:t>
            </a:r>
            <a:br>
              <a:rPr lang="en-US" smtClean="0"/>
            </a:br>
            <a:r>
              <a:rPr lang="en-US" smtClean="0"/>
              <a:t>Elevated, but Dropping </a:t>
            </a:r>
            <a:r>
              <a:rPr lang="en-US" sz="2000" smtClean="0"/>
              <a:t>Jan 1994 – Sept. 2012 </a:t>
            </a:r>
            <a:endParaRPr lang="en-US" smtClean="0"/>
          </a:p>
        </p:txBody>
      </p:sp>
      <p:sp>
        <p:nvSpPr>
          <p:cNvPr id="15367" name="Text Box 5"/>
          <p:cNvSpPr txBox="1">
            <a:spLocks noChangeArrowheads="1"/>
          </p:cNvSpPr>
          <p:nvPr/>
        </p:nvSpPr>
        <p:spPr bwMode="auto">
          <a:xfrm>
            <a:off x="0" y="6389688"/>
            <a:ext cx="87249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Notes: Recessions indicated by gray shaded columns. Data are seasonally adjusted.</a:t>
            </a:r>
          </a:p>
          <a:p>
            <a:pPr eaLnBrk="0" hangingPunct="0">
              <a:lnSpc>
                <a:spcPct val="85000"/>
              </a:lnSpc>
              <a:spcBef>
                <a:spcPct val="25000"/>
              </a:spcBef>
              <a:buClr>
                <a:schemeClr val="accent2"/>
              </a:buClr>
              <a:buFont typeface="Wingdings" pitchFamily="2" charset="2"/>
              <a:buNone/>
            </a:pPr>
            <a:r>
              <a:rPr lang="en-US" sz="1100"/>
              <a:t>Sources: Bureau of Labor Statistics; National Bureau of Economic Research (recession dates).</a:t>
            </a:r>
          </a:p>
        </p:txBody>
      </p:sp>
      <p:graphicFrame>
        <p:nvGraphicFramePr>
          <p:cNvPr id="15362" name="Object 8"/>
          <p:cNvGraphicFramePr>
            <a:graphicFrameLocks noChangeAspect="1"/>
          </p:cNvGraphicFramePr>
          <p:nvPr/>
        </p:nvGraphicFramePr>
        <p:xfrm>
          <a:off x="406400" y="1143000"/>
          <a:ext cx="8343900" cy="4730750"/>
        </p:xfrm>
        <a:graphic>
          <a:graphicData uri="http://schemas.openxmlformats.org/presentationml/2006/ole">
            <p:oleObj spid="_x0000_s15362" name="Chart" r:id="rId4" imgW="8343967" imgH="4733873" progId="Excel.Chart.8">
              <p:embed/>
            </p:oleObj>
          </a:graphicData>
        </a:graphic>
      </p:graphicFrame>
      <p:sp>
        <p:nvSpPr>
          <p:cNvPr id="8" name="Rectangle 6"/>
          <p:cNvSpPr>
            <a:spLocks noChangeArrowheads="1"/>
          </p:cNvSpPr>
          <p:nvPr/>
        </p:nvSpPr>
        <p:spPr bwMode="blackWhite">
          <a:xfrm>
            <a:off x="466725" y="5734050"/>
            <a:ext cx="8448675" cy="56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In recent good times, the number of discouraged workers ranged from 200,000-400,000 (1995-2000) or from 300,000-500,000 (2002-2007).</a:t>
            </a:r>
          </a:p>
        </p:txBody>
      </p:sp>
      <p:sp>
        <p:nvSpPr>
          <p:cNvPr id="9" name="AutoShape 17"/>
          <p:cNvSpPr>
            <a:spLocks noChangeArrowheads="1"/>
          </p:cNvSpPr>
          <p:nvPr/>
        </p:nvSpPr>
        <p:spPr bwMode="blackWhite">
          <a:xfrm>
            <a:off x="7315200" y="4343400"/>
            <a:ext cx="1466850" cy="762000"/>
          </a:xfrm>
          <a:prstGeom prst="wedgeRectCallout">
            <a:avLst>
              <a:gd name="adj1" fmla="val 12250"/>
              <a:gd name="adj2" fmla="val -203273"/>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rgbClr val="FFFFFF"/>
                </a:solidFill>
              </a:rPr>
              <a:t>Latest reading: 835,000</a:t>
            </a:r>
            <a:br>
              <a:rPr lang="en-US" sz="1400" b="1">
                <a:solidFill>
                  <a:srgbClr val="FFFFFF"/>
                </a:solidFill>
              </a:rPr>
            </a:br>
            <a:r>
              <a:rPr lang="en-US" sz="1400" b="1">
                <a:solidFill>
                  <a:srgbClr val="FFFFFF"/>
                </a:solidFill>
              </a:rPr>
              <a:t>in Apr. 2013.</a:t>
            </a:r>
            <a:endParaRPr lang="en-US" sz="1400" b="1">
              <a:solidFill>
                <a:schemeClr val="bg1"/>
              </a:solidFill>
            </a:endParaRPr>
          </a:p>
        </p:txBody>
      </p:sp>
      <p:sp>
        <p:nvSpPr>
          <p:cNvPr id="15370" name="TextBox 9"/>
          <p:cNvSpPr txBox="1">
            <a:spLocks noChangeArrowheads="1"/>
          </p:cNvSpPr>
          <p:nvPr/>
        </p:nvSpPr>
        <p:spPr bwMode="auto">
          <a:xfrm>
            <a:off x="152400" y="1000125"/>
            <a:ext cx="1200150" cy="307975"/>
          </a:xfrm>
          <a:prstGeom prst="rect">
            <a:avLst/>
          </a:prstGeom>
          <a:noFill/>
          <a:ln w="9525">
            <a:noFill/>
            <a:miter lim="800000"/>
            <a:headEnd/>
            <a:tailEnd/>
          </a:ln>
        </p:spPr>
        <p:txBody>
          <a:bodyPr>
            <a:spAutoFit/>
          </a:bodyPr>
          <a:lstStyle/>
          <a:p>
            <a:r>
              <a:rPr lang="en-US" sz="1400"/>
              <a:t>Thousands</a:t>
            </a:r>
          </a:p>
        </p:txBody>
      </p:sp>
      <p:sp>
        <p:nvSpPr>
          <p:cNvPr id="15371" name="TextBox 10"/>
          <p:cNvSpPr txBox="1">
            <a:spLocks noChangeArrowheads="1"/>
          </p:cNvSpPr>
          <p:nvPr/>
        </p:nvSpPr>
        <p:spPr bwMode="auto">
          <a:xfrm>
            <a:off x="1533525" y="1133475"/>
            <a:ext cx="3829050" cy="1816100"/>
          </a:xfrm>
          <a:prstGeom prst="rect">
            <a:avLst/>
          </a:prstGeom>
          <a:solidFill>
            <a:schemeClr val="accent1"/>
          </a:solidFill>
          <a:ln w="9525">
            <a:noFill/>
            <a:miter lim="800000"/>
            <a:headEnd/>
            <a:tailEnd/>
          </a:ln>
        </p:spPr>
        <p:txBody>
          <a:bodyPr>
            <a:spAutoFit/>
          </a:bodyPr>
          <a:lstStyle/>
          <a:p>
            <a:r>
              <a:rPr lang="en-US" sz="1400" b="1">
                <a:solidFill>
                  <a:schemeClr val="bg1"/>
                </a:solidFill>
              </a:rPr>
              <a:t>A “discouraged worker” in a month did not actively look for work in the prior month</a:t>
            </a:r>
            <a:br>
              <a:rPr lang="en-US" sz="1400" b="1">
                <a:solidFill>
                  <a:schemeClr val="bg1"/>
                </a:solidFill>
              </a:rPr>
            </a:br>
            <a:r>
              <a:rPr lang="en-US" sz="1400" b="1">
                <a:solidFill>
                  <a:schemeClr val="bg1"/>
                </a:solidFill>
              </a:rPr>
              <a:t>for reasons such as</a:t>
            </a:r>
            <a:br>
              <a:rPr lang="en-US" sz="1400" b="1">
                <a:solidFill>
                  <a:schemeClr val="bg1"/>
                </a:solidFill>
              </a:rPr>
            </a:br>
            <a:r>
              <a:rPr lang="en-US" sz="1400" b="1">
                <a:solidFill>
                  <a:schemeClr val="bg1"/>
                </a:solidFill>
              </a:rPr>
              <a:t>--thinks no work available,</a:t>
            </a:r>
            <a:br>
              <a:rPr lang="en-US" sz="1400" b="1">
                <a:solidFill>
                  <a:schemeClr val="bg1"/>
                </a:solidFill>
              </a:rPr>
            </a:br>
            <a:r>
              <a:rPr lang="en-US" sz="1400" b="1">
                <a:solidFill>
                  <a:schemeClr val="bg1"/>
                </a:solidFill>
              </a:rPr>
              <a:t>--could not find work,</a:t>
            </a:r>
            <a:br>
              <a:rPr lang="en-US" sz="1400" b="1">
                <a:solidFill>
                  <a:schemeClr val="bg1"/>
                </a:solidFill>
              </a:rPr>
            </a:br>
            <a:r>
              <a:rPr lang="en-US" sz="1400" b="1">
                <a:solidFill>
                  <a:schemeClr val="bg1"/>
                </a:solidFill>
              </a:rPr>
              <a:t>--lacks schooling or training,</a:t>
            </a:r>
            <a:br>
              <a:rPr lang="en-US" sz="1400" b="1">
                <a:solidFill>
                  <a:schemeClr val="bg1"/>
                </a:solidFill>
              </a:rPr>
            </a:br>
            <a:r>
              <a:rPr lang="en-US" sz="1400" b="1">
                <a:solidFill>
                  <a:schemeClr val="bg1"/>
                </a:solidFill>
              </a:rPr>
              <a:t>--thinks employer thinks too young or old, and other types of discrimination.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105"/>
          <p:cNvSpPr>
            <a:spLocks noGrp="1" noChangeArrowheads="1"/>
          </p:cNvSpPr>
          <p:nvPr>
            <p:ph type="dt" sz="quarter" idx="10"/>
          </p:nvPr>
        </p:nvSpPr>
        <p:spPr/>
        <p:txBody>
          <a:bodyPr/>
          <a:lstStyle/>
          <a:p>
            <a:pPr>
              <a:defRPr/>
            </a:pPr>
            <a:r>
              <a:rPr lang="en-US"/>
              <a:t>12/01/09 - 9pm</a:t>
            </a:r>
          </a:p>
        </p:txBody>
      </p:sp>
      <p:sp>
        <p:nvSpPr>
          <p:cNvPr id="64515"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64516" name="Rectangle 110"/>
          <p:cNvSpPr>
            <a:spLocks noGrp="1" noChangeArrowheads="1"/>
          </p:cNvSpPr>
          <p:nvPr>
            <p:ph type="sldNum" sz="quarter" idx="12"/>
          </p:nvPr>
        </p:nvSpPr>
        <p:spPr/>
        <p:txBody>
          <a:bodyPr/>
          <a:lstStyle/>
          <a:p>
            <a:pPr>
              <a:defRPr/>
            </a:pPr>
            <a:fld id="{07E58E28-BF7E-4D7E-9212-364583A1C361}" type="slidenum">
              <a:rPr lang="en-US" smtClean="0"/>
              <a:pPr>
                <a:defRPr/>
              </a:pPr>
              <a:t>24</a:t>
            </a:fld>
            <a:endParaRPr lang="en-US" smtClean="0"/>
          </a:p>
        </p:txBody>
      </p:sp>
      <p:sp>
        <p:nvSpPr>
          <p:cNvPr id="54277" name="Rectangle 2"/>
          <p:cNvSpPr>
            <a:spLocks noGrp="1" noChangeArrowheads="1"/>
          </p:cNvSpPr>
          <p:nvPr>
            <p:ph type="title"/>
          </p:nvPr>
        </p:nvSpPr>
        <p:spPr>
          <a:xfrm>
            <a:off x="457200" y="152400"/>
            <a:ext cx="7092950" cy="860425"/>
          </a:xfrm>
        </p:spPr>
        <p:txBody>
          <a:bodyPr/>
          <a:lstStyle/>
          <a:p>
            <a:r>
              <a:rPr lang="en-US" smtClean="0"/>
              <a:t>Effect of Discouraged Workers on Unemployment Rate</a:t>
            </a:r>
          </a:p>
        </p:txBody>
      </p:sp>
      <p:sp>
        <p:nvSpPr>
          <p:cNvPr id="1922051" name="Rectangle 3"/>
          <p:cNvSpPr>
            <a:spLocks noGrp="1" noChangeArrowheads="1"/>
          </p:cNvSpPr>
          <p:nvPr>
            <p:ph type="body" idx="1"/>
          </p:nvPr>
        </p:nvSpPr>
        <p:spPr>
          <a:xfrm>
            <a:off x="533400" y="1219200"/>
            <a:ext cx="8132763" cy="4652963"/>
          </a:xfrm>
        </p:spPr>
        <p:txBody>
          <a:bodyPr/>
          <a:lstStyle/>
          <a:p>
            <a:pPr marL="457200" indent="-457200">
              <a:lnSpc>
                <a:spcPct val="100000"/>
              </a:lnSpc>
              <a:spcBef>
                <a:spcPts val="1200"/>
              </a:spcBef>
            </a:pPr>
            <a:r>
              <a:rPr lang="en-US" sz="2600" b="1" smtClean="0"/>
              <a:t>Civilian Labor Force: 155.238 (000)</a:t>
            </a:r>
          </a:p>
          <a:p>
            <a:pPr marL="457200" indent="-457200">
              <a:lnSpc>
                <a:spcPct val="100000"/>
              </a:lnSpc>
              <a:spcBef>
                <a:spcPts val="1200"/>
              </a:spcBef>
            </a:pPr>
            <a:r>
              <a:rPr lang="en-US" sz="2600" b="1" smtClean="0"/>
              <a:t>Unemployed: 11.659 (000)</a:t>
            </a:r>
          </a:p>
          <a:p>
            <a:pPr marL="457200" indent="-457200">
              <a:lnSpc>
                <a:spcPct val="100000"/>
              </a:lnSpc>
              <a:spcBef>
                <a:spcPts val="1200"/>
              </a:spcBef>
            </a:pPr>
            <a:r>
              <a:rPr lang="en-US" sz="2600" b="1" smtClean="0"/>
              <a:t>Unemployment Rate: 7.510%</a:t>
            </a:r>
          </a:p>
          <a:p>
            <a:pPr marL="457200" indent="-457200">
              <a:lnSpc>
                <a:spcPct val="100000"/>
              </a:lnSpc>
              <a:spcBef>
                <a:spcPts val="1200"/>
              </a:spcBef>
            </a:pPr>
            <a:r>
              <a:rPr lang="en-US" sz="2600" b="1" smtClean="0"/>
              <a:t>Unemployed + 400,000 Discouraged: 12.059</a:t>
            </a:r>
          </a:p>
          <a:p>
            <a:pPr marL="457200" indent="-457200">
              <a:lnSpc>
                <a:spcPct val="100000"/>
              </a:lnSpc>
              <a:spcBef>
                <a:spcPts val="1200"/>
              </a:spcBef>
            </a:pPr>
            <a:r>
              <a:rPr lang="en-US" sz="2600" b="1" smtClean="0"/>
              <a:t>Adjusted Unemployment Rate: 7.768%</a:t>
            </a:r>
          </a:p>
        </p:txBody>
      </p:sp>
      <p:sp>
        <p:nvSpPr>
          <p:cNvPr id="54279" name="Rectangle 6"/>
          <p:cNvSpPr>
            <a:spLocks noChangeArrowheads="1"/>
          </p:cNvSpPr>
          <p:nvPr/>
        </p:nvSpPr>
        <p:spPr bwMode="auto">
          <a:xfrm>
            <a:off x="304800" y="6394450"/>
            <a:ext cx="60198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 S. Bureau of Labor Statistics;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400050" y="134938"/>
            <a:ext cx="7505700" cy="850900"/>
          </a:xfrm>
        </p:spPr>
        <p:txBody>
          <a:bodyPr lIns="92075" tIns="46038" rIns="92075" bIns="46038" anchor="b"/>
          <a:lstStyle/>
          <a:p>
            <a:r>
              <a:rPr lang="en-US" smtClean="0"/>
              <a:t>Number of “Discouraged Workers,”*  Monthly, 2007-2013</a:t>
            </a:r>
          </a:p>
        </p:txBody>
      </p:sp>
      <p:graphicFrame>
        <p:nvGraphicFramePr>
          <p:cNvPr id="16386" name="Object 3"/>
          <p:cNvGraphicFramePr>
            <a:graphicFrameLocks noGrp="1" noChangeAspect="1"/>
          </p:cNvGraphicFramePr>
          <p:nvPr>
            <p:ph idx="4294967295"/>
          </p:nvPr>
        </p:nvGraphicFramePr>
        <p:xfrm>
          <a:off x="-82550" y="876300"/>
          <a:ext cx="8929688" cy="4772025"/>
        </p:xfrm>
        <a:graphic>
          <a:graphicData uri="http://schemas.openxmlformats.org/presentationml/2006/ole">
            <p:oleObj spid="_x0000_s16386" r:id="rId4" imgW="8931414" imgH="4773582" progId="Excel.Chart.8">
              <p:embed/>
            </p:oleObj>
          </a:graphicData>
        </a:graphic>
      </p:graphicFrame>
      <p:sp>
        <p:nvSpPr>
          <p:cNvPr id="16388" name="Text Box 5"/>
          <p:cNvSpPr txBox="1">
            <a:spLocks noChangeArrowheads="1"/>
          </p:cNvSpPr>
          <p:nvPr/>
        </p:nvSpPr>
        <p:spPr bwMode="auto">
          <a:xfrm>
            <a:off x="384175" y="5937250"/>
            <a:ext cx="8318500" cy="819150"/>
          </a:xfrm>
          <a:prstGeom prst="rect">
            <a:avLst/>
          </a:prstGeom>
          <a:noFill/>
          <a:ln w="9525">
            <a:noFill/>
            <a:miter lim="800000"/>
            <a:headEnd/>
            <a:tailEnd/>
          </a:ln>
        </p:spPr>
        <p:txBody>
          <a:bodyPr lIns="92075" tIns="46038" rIns="92075" bIns="46038">
            <a:spAutoFit/>
          </a:bodyPr>
          <a:lstStyle/>
          <a:p>
            <a:pPr eaLnBrk="0" hangingPunct="0">
              <a:lnSpc>
                <a:spcPct val="80000"/>
              </a:lnSpc>
              <a:spcBef>
                <a:spcPct val="50000"/>
              </a:spcBef>
              <a:buClr>
                <a:srgbClr val="FF3300"/>
              </a:buClr>
              <a:buFont typeface="Wingdings" pitchFamily="2" charset="2"/>
              <a:buNone/>
            </a:pPr>
            <a:r>
              <a:rPr lang="en-US" sz="1200"/>
              <a:t>*”Discouraged workers are persons marginally attached to the labor force who did not actively look for work in the prior four weeks for reasons such as thinks no work available, could not find work, lacks schooling or training, employer thinks too young or old, and other types of discrimination” BLS; data are not seasonally adjusted</a:t>
            </a:r>
            <a:br>
              <a:rPr lang="en-US" sz="1200"/>
            </a:br>
            <a:r>
              <a:rPr lang="en-US" sz="1200"/>
              <a:t>Note: Recession months in gold</a:t>
            </a:r>
            <a:r>
              <a:rPr lang="en-US" sz="1100"/>
              <a:t/>
            </a:r>
            <a:br>
              <a:rPr lang="en-US" sz="1100"/>
            </a:br>
            <a:r>
              <a:rPr lang="en-US" sz="1100"/>
              <a:t>Source: U.S. Bureau of Labor Statistics: </a:t>
            </a:r>
            <a:r>
              <a:rPr lang="en-US" sz="1100" i="1"/>
              <a:t>Employment Situation</a:t>
            </a:r>
            <a:r>
              <a:rPr lang="en-US" sz="1100"/>
              <a:t>, various months; Insurance Information Institute.</a:t>
            </a:r>
          </a:p>
        </p:txBody>
      </p:sp>
      <p:sp>
        <p:nvSpPr>
          <p:cNvPr id="16389" name="Text Box 8"/>
          <p:cNvSpPr txBox="1">
            <a:spLocks noChangeArrowheads="1"/>
          </p:cNvSpPr>
          <p:nvPr/>
        </p:nvSpPr>
        <p:spPr bwMode="auto">
          <a:xfrm>
            <a:off x="0" y="1130300"/>
            <a:ext cx="1244600" cy="338138"/>
          </a:xfrm>
          <a:prstGeom prst="rect">
            <a:avLst/>
          </a:prstGeom>
          <a:noFill/>
          <a:ln w="9525">
            <a:noFill/>
            <a:miter lim="800000"/>
            <a:headEnd/>
            <a:tailEnd/>
          </a:ln>
        </p:spPr>
        <p:txBody>
          <a:bodyPr>
            <a:spAutoFit/>
          </a:bodyPr>
          <a:lstStyle/>
          <a:p>
            <a:pPr>
              <a:spcBef>
                <a:spcPct val="50000"/>
              </a:spcBef>
            </a:pPr>
            <a:r>
              <a:rPr lang="en-US" sz="1600"/>
              <a:t>Thousands</a:t>
            </a:r>
          </a:p>
        </p:txBody>
      </p:sp>
      <p:sp>
        <p:nvSpPr>
          <p:cNvPr id="9" name="AutoShape 14"/>
          <p:cNvSpPr>
            <a:spLocks noChangeArrowheads="1"/>
          </p:cNvSpPr>
          <p:nvPr/>
        </p:nvSpPr>
        <p:spPr bwMode="blackWhite">
          <a:xfrm>
            <a:off x="4962525" y="4044950"/>
            <a:ext cx="3540125" cy="831850"/>
          </a:xfrm>
          <a:prstGeom prst="wedgeRectCallout">
            <a:avLst>
              <a:gd name="adj1" fmla="val 55157"/>
              <a:gd name="adj2" fmla="val -161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pPr>
            <a:r>
              <a:rPr lang="en-US" sz="1300" b="1">
                <a:solidFill>
                  <a:schemeClr val="bg1"/>
                </a:solidFill>
              </a:rPr>
              <a:t>In April 2013, the number of discouraged workers was down by 450,000 from its peak in December 2010 but is still roughly 450,000 above its “normal” level</a:t>
            </a:r>
            <a:endParaRPr lang="en-US" sz="1300" b="1" i="1">
              <a:solidFill>
                <a:schemeClr val="bg1"/>
              </a:solidFill>
            </a:endParaRPr>
          </a:p>
        </p:txBody>
      </p:sp>
      <p:sp>
        <p:nvSpPr>
          <p:cNvPr id="11" name="AutoShape 14"/>
          <p:cNvSpPr>
            <a:spLocks noChangeArrowheads="1"/>
          </p:cNvSpPr>
          <p:nvPr/>
        </p:nvSpPr>
        <p:spPr bwMode="blackWhite">
          <a:xfrm>
            <a:off x="1381125" y="1079500"/>
            <a:ext cx="2962275" cy="863600"/>
          </a:xfrm>
          <a:prstGeom prst="wedgeRectCallout">
            <a:avLst>
              <a:gd name="adj1" fmla="val 5218"/>
              <a:gd name="adj2" fmla="val 2348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3300"/>
              </a:buClr>
              <a:buFont typeface="Wingdings" pitchFamily="2" charset="2"/>
              <a:buNone/>
            </a:pPr>
            <a:r>
              <a:rPr lang="en-US" sz="1400" b="1">
                <a:solidFill>
                  <a:schemeClr val="bg1"/>
                </a:solidFill>
              </a:rPr>
              <a:t>In “normal times” (2002-2007), the average monthly number of discouraged workers was 422,000.</a:t>
            </a:r>
          </a:p>
        </p:txBody>
      </p:sp>
      <p:sp>
        <p:nvSpPr>
          <p:cNvPr id="16392"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EF9B260-16FF-4D11-8C9F-A14D7344FD73}" type="slidenum">
              <a:rPr lang="en-US" sz="900"/>
              <a:pPr algn="r" eaLnBrk="0" hangingPunct="0">
                <a:lnSpc>
                  <a:spcPct val="85000"/>
                </a:lnSpc>
                <a:spcBef>
                  <a:spcPct val="20000"/>
                </a:spcBef>
              </a:pPr>
              <a:t>25</a:t>
            </a:fld>
            <a:endParaRPr lang="en-US" sz="9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a:xfrm>
            <a:off x="400050" y="134938"/>
            <a:ext cx="6867525" cy="850900"/>
          </a:xfrm>
        </p:spPr>
        <p:txBody>
          <a:bodyPr lIns="92075" tIns="46038" rIns="92075" bIns="46038" anchor="b"/>
          <a:lstStyle/>
          <a:p>
            <a:r>
              <a:rPr lang="en-US" smtClean="0"/>
              <a:t>Number of “Discouraged Workers,”*  by Age Group, </a:t>
            </a:r>
            <a:r>
              <a:rPr lang="en-US" sz="2000" smtClean="0"/>
              <a:t>Annual Averages, 2006-2012</a:t>
            </a:r>
          </a:p>
        </p:txBody>
      </p:sp>
      <p:graphicFrame>
        <p:nvGraphicFramePr>
          <p:cNvPr id="17410" name="Object 3"/>
          <p:cNvGraphicFramePr>
            <a:graphicFrameLocks noGrp="1" noChangeAspect="1"/>
          </p:cNvGraphicFramePr>
          <p:nvPr>
            <p:ph idx="4294967295"/>
          </p:nvPr>
        </p:nvGraphicFramePr>
        <p:xfrm>
          <a:off x="0" y="876300"/>
          <a:ext cx="8763000" cy="4772025"/>
        </p:xfrm>
        <a:graphic>
          <a:graphicData uri="http://schemas.openxmlformats.org/presentationml/2006/ole">
            <p:oleObj spid="_x0000_s17410" name="Chart" r:id="rId4" imgW="8763135" imgH="4771969" progId="Excel.Chart.8">
              <p:embed/>
            </p:oleObj>
          </a:graphicData>
        </a:graphic>
      </p:graphicFrame>
      <p:sp>
        <p:nvSpPr>
          <p:cNvPr id="17412" name="Text Box 5"/>
          <p:cNvSpPr txBox="1">
            <a:spLocks noChangeArrowheads="1"/>
          </p:cNvSpPr>
          <p:nvPr/>
        </p:nvSpPr>
        <p:spPr bwMode="auto">
          <a:xfrm>
            <a:off x="384175" y="5937250"/>
            <a:ext cx="8318500" cy="671513"/>
          </a:xfrm>
          <a:prstGeom prst="rect">
            <a:avLst/>
          </a:prstGeom>
          <a:noFill/>
          <a:ln w="9525">
            <a:noFill/>
            <a:miter lim="800000"/>
            <a:headEnd/>
            <a:tailEnd/>
          </a:ln>
        </p:spPr>
        <p:txBody>
          <a:bodyPr lIns="92075" tIns="46038" rIns="92075" bIns="46038">
            <a:spAutoFit/>
          </a:bodyPr>
          <a:lstStyle/>
          <a:p>
            <a:pPr eaLnBrk="0" hangingPunct="0">
              <a:lnSpc>
                <a:spcPct val="80000"/>
              </a:lnSpc>
              <a:spcBef>
                <a:spcPct val="50000"/>
              </a:spcBef>
              <a:buClr>
                <a:srgbClr val="FF3300"/>
              </a:buClr>
              <a:buFont typeface="Wingdings" pitchFamily="2" charset="2"/>
              <a:buNone/>
            </a:pPr>
            <a:r>
              <a:rPr lang="en-US" sz="1200"/>
              <a:t>*”Discouraged workers are persons marginally attached to the labor force who did not actively look for work in the prior four weeks for reasons such as thinks no work available, could not find work, lacks schooling or training, employer thinks too young or old, and other types of discrimination” BLS; data are not seasonally adjusted</a:t>
            </a:r>
            <a:r>
              <a:rPr lang="en-US" sz="1100"/>
              <a:t/>
            </a:r>
            <a:br>
              <a:rPr lang="en-US" sz="1100"/>
            </a:br>
            <a:r>
              <a:rPr lang="en-US" sz="1100"/>
              <a:t>Source: U.S. Bureau of Labor Statistics: </a:t>
            </a:r>
            <a:r>
              <a:rPr lang="en-US" sz="1100" i="1"/>
              <a:t>Employment Situation</a:t>
            </a:r>
            <a:r>
              <a:rPr lang="en-US" sz="1100"/>
              <a:t>, various months; Insurance Information Institute.</a:t>
            </a:r>
          </a:p>
        </p:txBody>
      </p:sp>
      <p:sp>
        <p:nvSpPr>
          <p:cNvPr id="17413" name="Text Box 8"/>
          <p:cNvSpPr txBox="1">
            <a:spLocks noChangeArrowheads="1"/>
          </p:cNvSpPr>
          <p:nvPr/>
        </p:nvSpPr>
        <p:spPr bwMode="auto">
          <a:xfrm>
            <a:off x="0" y="1130300"/>
            <a:ext cx="1244600" cy="338138"/>
          </a:xfrm>
          <a:prstGeom prst="rect">
            <a:avLst/>
          </a:prstGeom>
          <a:noFill/>
          <a:ln w="9525">
            <a:noFill/>
            <a:miter lim="800000"/>
            <a:headEnd/>
            <a:tailEnd/>
          </a:ln>
        </p:spPr>
        <p:txBody>
          <a:bodyPr>
            <a:spAutoFit/>
          </a:bodyPr>
          <a:lstStyle/>
          <a:p>
            <a:pPr>
              <a:spcBef>
                <a:spcPct val="50000"/>
              </a:spcBef>
            </a:pPr>
            <a:r>
              <a:rPr lang="en-US" sz="1600"/>
              <a:t>Thousands</a:t>
            </a:r>
          </a:p>
        </p:txBody>
      </p:sp>
      <p:sp>
        <p:nvSpPr>
          <p:cNvPr id="11" name="AutoShape 14"/>
          <p:cNvSpPr>
            <a:spLocks noChangeArrowheads="1"/>
          </p:cNvSpPr>
          <p:nvPr/>
        </p:nvSpPr>
        <p:spPr bwMode="blackWhite">
          <a:xfrm>
            <a:off x="1381125" y="1079500"/>
            <a:ext cx="2962275" cy="863600"/>
          </a:xfrm>
          <a:prstGeom prst="wedgeRectCallout">
            <a:avLst>
              <a:gd name="adj1" fmla="val -36903"/>
              <a:gd name="adj2" fmla="val 30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3300"/>
              </a:buClr>
              <a:buFont typeface="Wingdings" pitchFamily="2" charset="2"/>
              <a:buNone/>
            </a:pPr>
            <a:r>
              <a:rPr lang="en-US" sz="1400" b="1">
                <a:solidFill>
                  <a:schemeClr val="bg1"/>
                </a:solidFill>
              </a:rPr>
              <a:t>Changes in the average annual number of discouraged workers differed by age group.</a:t>
            </a:r>
          </a:p>
        </p:txBody>
      </p:sp>
      <p:sp>
        <p:nvSpPr>
          <p:cNvPr id="1741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BCE23C-D72E-47B5-9086-F9976709C5E8}" type="slidenum">
              <a:rPr lang="en-US" sz="900"/>
              <a:pPr algn="r" eaLnBrk="0" hangingPunct="0">
                <a:lnSpc>
                  <a:spcPct val="85000"/>
                </a:lnSpc>
                <a:spcBef>
                  <a:spcPct val="20000"/>
                </a:spcBef>
              </a:pPr>
              <a:t>26</a:t>
            </a:fld>
            <a:endParaRPr lang="en-US" sz="900"/>
          </a:p>
        </p:txBody>
      </p:sp>
      <p:sp>
        <p:nvSpPr>
          <p:cNvPr id="9" name="AutoShape 17"/>
          <p:cNvSpPr>
            <a:spLocks noChangeArrowheads="1"/>
          </p:cNvSpPr>
          <p:nvPr/>
        </p:nvSpPr>
        <p:spPr bwMode="blackWhite">
          <a:xfrm>
            <a:off x="1524000" y="3124200"/>
            <a:ext cx="1676400" cy="381000"/>
          </a:xfrm>
          <a:prstGeom prst="wedgeRectCallout">
            <a:avLst>
              <a:gd name="adj1" fmla="val -8208"/>
              <a:gd name="adj2" fmla="val 209227"/>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rgbClr val="FFFFFF"/>
                </a:solidFill>
              </a:rPr>
              <a:t>This is “normal”</a:t>
            </a:r>
            <a:endParaRPr lang="en-US" sz="1400" b="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0" y="160338"/>
            <a:ext cx="7708900" cy="727075"/>
          </a:xfrm>
        </p:spPr>
        <p:txBody>
          <a:bodyPr anchor="t" anchorCtr="1"/>
          <a:lstStyle/>
          <a:p>
            <a:pPr>
              <a:lnSpc>
                <a:spcPct val="85000"/>
              </a:lnSpc>
            </a:pPr>
            <a:r>
              <a:rPr lang="en-US" sz="2800" smtClean="0"/>
              <a:t>Number of Workers Age 65-69, 70-74,</a:t>
            </a:r>
            <a:br>
              <a:rPr lang="en-US" sz="2800" smtClean="0"/>
            </a:br>
            <a:r>
              <a:rPr lang="en-US" sz="2800" smtClean="0"/>
              <a:t>and 75+, Quarterly, 1998-2012</a:t>
            </a:r>
          </a:p>
        </p:txBody>
      </p:sp>
      <p:graphicFrame>
        <p:nvGraphicFramePr>
          <p:cNvPr id="18434" name="Object 3"/>
          <p:cNvGraphicFramePr>
            <a:graphicFrameLocks noGrp="1" noChangeAspect="1"/>
          </p:cNvGraphicFramePr>
          <p:nvPr>
            <p:ph type="chart" idx="1"/>
          </p:nvPr>
        </p:nvGraphicFramePr>
        <p:xfrm>
          <a:off x="200025" y="1076325"/>
          <a:ext cx="8701088" cy="5019675"/>
        </p:xfrm>
        <a:graphic>
          <a:graphicData uri="http://schemas.openxmlformats.org/presentationml/2006/ole">
            <p:oleObj spid="_x0000_s18434" r:id="rId3" imgW="8699746" imgH="5017443" progId="Excel.Chart.8">
              <p:embed/>
            </p:oleObj>
          </a:graphicData>
        </a:graphic>
      </p:graphicFrame>
      <p:sp>
        <p:nvSpPr>
          <p:cNvPr id="18436" name="Rectangle 4"/>
          <p:cNvSpPr>
            <a:spLocks noChangeArrowheads="1"/>
          </p:cNvSpPr>
          <p:nvPr/>
        </p:nvSpPr>
        <p:spPr bwMode="auto">
          <a:xfrm>
            <a:off x="504825" y="6467475"/>
            <a:ext cx="6169025"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 US Bureau of Labor Statistics, US Department of Labor; Insurance Information Institute.</a:t>
            </a:r>
          </a:p>
        </p:txBody>
      </p:sp>
      <p:sp>
        <p:nvSpPr>
          <p:cNvPr id="468997" name="Text Box 5"/>
          <p:cNvSpPr txBox="1">
            <a:spLocks noChangeArrowheads="1"/>
          </p:cNvSpPr>
          <p:nvPr/>
        </p:nvSpPr>
        <p:spPr bwMode="auto">
          <a:xfrm>
            <a:off x="1028700" y="1852613"/>
            <a:ext cx="4238625" cy="979487"/>
          </a:xfrm>
          <a:prstGeom prst="rect">
            <a:avLst/>
          </a:prstGeom>
          <a:solidFill>
            <a:schemeClr val="accent2"/>
          </a:solidFill>
          <a:ln w="12700">
            <a:solidFill>
              <a:srgbClr val="FF0000"/>
            </a:solidFill>
            <a:miter lim="800000"/>
            <a:headEnd type="none" w="sm" len="sm"/>
            <a:tailEnd type="none" w="sm" len="sm"/>
          </a:ln>
        </p:spPr>
        <p:txBody>
          <a:bodyPr>
            <a:spAutoFit/>
          </a:bodyPr>
          <a:lstStyle/>
          <a:p>
            <a:pPr algn="ctr" eaLnBrk="0" hangingPunct="0">
              <a:lnSpc>
                <a:spcPct val="80000"/>
              </a:lnSpc>
              <a:spcBef>
                <a:spcPct val="50000"/>
              </a:spcBef>
            </a:pPr>
            <a:r>
              <a:rPr lang="en-US" b="1">
                <a:solidFill>
                  <a:schemeClr val="bg1"/>
                </a:solidFill>
              </a:rPr>
              <a:t>There are now over 7.4 million senior workers. This is double the number in 1998. Over the next decade it will probably double again.</a:t>
            </a:r>
          </a:p>
        </p:txBody>
      </p:sp>
      <p:sp>
        <p:nvSpPr>
          <p:cNvPr id="18438" name="Text Box 6"/>
          <p:cNvSpPr txBox="1">
            <a:spLocks noChangeArrowheads="1"/>
          </p:cNvSpPr>
          <p:nvPr/>
        </p:nvSpPr>
        <p:spPr bwMode="auto">
          <a:xfrm>
            <a:off x="114300" y="1039813"/>
            <a:ext cx="1981200" cy="339725"/>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600" b="1">
                <a:latin typeface="Times New Roman" pitchFamily="18" charset="0"/>
              </a:rPr>
              <a:t>(Thousands)</a:t>
            </a:r>
          </a:p>
        </p:txBody>
      </p:sp>
      <p:sp>
        <p:nvSpPr>
          <p:cNvPr id="18439" name="Line 7"/>
          <p:cNvSpPr>
            <a:spLocks noChangeShapeType="1"/>
          </p:cNvSpPr>
          <p:nvPr/>
        </p:nvSpPr>
        <p:spPr bwMode="auto">
          <a:xfrm flipV="1">
            <a:off x="1066800" y="1511300"/>
            <a:ext cx="7848600" cy="2743200"/>
          </a:xfrm>
          <a:prstGeom prst="line">
            <a:avLst/>
          </a:prstGeom>
          <a:noFill/>
          <a:ln w="38100">
            <a:noFill/>
            <a:prstDash val="sysDot"/>
            <a:round/>
            <a:headEnd type="oval" w="med" len="med"/>
            <a:tailEnd type="oval" w="med" len="med"/>
          </a:ln>
        </p:spPr>
        <p:txBody>
          <a:bodyPr lIns="92075" tIns="46038" rIns="92075" bIns="46038">
            <a:spAutoFit/>
          </a:bodyPr>
          <a:lstStyle/>
          <a:p>
            <a:endParaRPr lang="en-US"/>
          </a:p>
        </p:txBody>
      </p:sp>
      <p:sp>
        <p:nvSpPr>
          <p:cNvPr id="8" name="AutoShape 38"/>
          <p:cNvSpPr>
            <a:spLocks noChangeArrowheads="1"/>
          </p:cNvSpPr>
          <p:nvPr/>
        </p:nvSpPr>
        <p:spPr bwMode="blackWhite">
          <a:xfrm>
            <a:off x="6619875" y="3221038"/>
            <a:ext cx="2276475" cy="655637"/>
          </a:xfrm>
          <a:prstGeom prst="wedgeRectCallout">
            <a:avLst>
              <a:gd name="adj1" fmla="val 38981"/>
              <a:gd name="adj2" fmla="val -1362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This is the leading edge of the older half of the “baby boom” generation</a:t>
            </a:r>
          </a:p>
        </p:txBody>
      </p:sp>
      <p:sp>
        <p:nvSpPr>
          <p:cNvPr id="10" name="Oval 8"/>
          <p:cNvSpPr>
            <a:spLocks noChangeArrowheads="1"/>
          </p:cNvSpPr>
          <p:nvPr/>
        </p:nvSpPr>
        <p:spPr bwMode="auto">
          <a:xfrm rot="-5400000">
            <a:off x="8101012" y="1757363"/>
            <a:ext cx="790575" cy="85725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afterEffect">
                                  <p:stCondLst>
                                    <p:cond delay="0"/>
                                  </p:stCondLst>
                                  <p:childTnLst>
                                    <p:set>
                                      <p:cBhvr>
                                        <p:cTn id="6" dur="1" fill="hold">
                                          <p:stCondLst>
                                            <p:cond delay="0"/>
                                          </p:stCondLst>
                                        </p:cTn>
                                        <p:tgtEl>
                                          <p:spTgt spid="468997"/>
                                        </p:tgtEl>
                                        <p:attrNameLst>
                                          <p:attrName>style.visibility</p:attrName>
                                        </p:attrNameLst>
                                      </p:cBhvr>
                                      <p:to>
                                        <p:strVal val="visible"/>
                                      </p:to>
                                    </p:set>
                                    <p:animEffect transition="in" filter="dissolve">
                                      <p:cBhvr>
                                        <p:cTn id="7" dur="500"/>
                                        <p:tgtEl>
                                          <p:spTgt spid="468997"/>
                                        </p:tgtEl>
                                      </p:cBhvr>
                                    </p:animEffect>
                                  </p:childTnLst>
                                </p:cTn>
                              </p:par>
                            </p:childTnLst>
                          </p:cTn>
                        </p:par>
                        <p:par>
                          <p:cTn id="8" fill="hold" nodeType="afterGroup">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nodeType="afterGroup">
                            <p:stCondLst>
                              <p:cond delay="1500"/>
                            </p:stCondLst>
                            <p:childTnLst>
                              <p:par>
                                <p:cTn id="13" presetID="17" presetClass="entr" presetSubtype="4"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ppt_h/2"/>
                                          </p:val>
                                        </p:tav>
                                        <p:tav tm="100000">
                                          <p:val>
                                            <p:strVal val="#ppt_y"/>
                                          </p:val>
                                        </p:tav>
                                      </p:tavLst>
                                    </p:anim>
                                    <p:anim calcmode="lin" valueType="num">
                                      <p:cBhvr>
                                        <p:cTn id="17" dur="500" fill="hold"/>
                                        <p:tgtEl>
                                          <p:spTgt spid="10"/>
                                        </p:tgtEl>
                                        <p:attrNameLst>
                                          <p:attrName>ppt_w</p:attrName>
                                        </p:attrNameLst>
                                      </p:cBhvr>
                                      <p:tavLst>
                                        <p:tav tm="0">
                                          <p:val>
                                            <p:strVal val="#ppt_w"/>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68997" grpId="0" bld="series" animBg="0"/>
      <p:bldP spid="468997" grpId="1" animBg="1"/>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247650" y="198438"/>
            <a:ext cx="7708900" cy="727075"/>
          </a:xfrm>
        </p:spPr>
        <p:txBody>
          <a:bodyPr anchor="t" anchorCtr="1"/>
          <a:lstStyle/>
          <a:p>
            <a:pPr>
              <a:lnSpc>
                <a:spcPct val="85000"/>
              </a:lnSpc>
            </a:pPr>
            <a:r>
              <a:rPr lang="en-US" sz="2800" smtClean="0"/>
              <a:t>Labor Force Participation Rate, </a:t>
            </a:r>
            <a:br>
              <a:rPr lang="en-US" sz="2800" smtClean="0"/>
            </a:br>
            <a:r>
              <a:rPr lang="en-US" sz="2800" smtClean="0"/>
              <a:t>Ages 65-69, Quarterly, 1998:Q1-2013:Q1</a:t>
            </a:r>
          </a:p>
        </p:txBody>
      </p:sp>
      <p:graphicFrame>
        <p:nvGraphicFramePr>
          <p:cNvPr id="19458" name="Object 2"/>
          <p:cNvGraphicFramePr>
            <a:graphicFrameLocks noGrp="1" noChangeAspect="1"/>
          </p:cNvGraphicFramePr>
          <p:nvPr>
            <p:ph type="chart" idx="1"/>
          </p:nvPr>
        </p:nvGraphicFramePr>
        <p:xfrm>
          <a:off x="257175" y="1314450"/>
          <a:ext cx="8505825" cy="4791075"/>
        </p:xfrm>
        <a:graphic>
          <a:graphicData uri="http://schemas.openxmlformats.org/presentationml/2006/ole">
            <p:oleObj spid="_x0000_s19458" r:id="rId3" imgW="8510754" imgH="4791871" progId="Excel.Chart.8">
              <p:embed/>
            </p:oleObj>
          </a:graphicData>
        </a:graphic>
      </p:graphicFrame>
      <p:sp>
        <p:nvSpPr>
          <p:cNvPr id="19460" name="Rectangle 4"/>
          <p:cNvSpPr>
            <a:spLocks noChangeArrowheads="1"/>
          </p:cNvSpPr>
          <p:nvPr/>
        </p:nvSpPr>
        <p:spPr bwMode="auto">
          <a:xfrm>
            <a:off x="0" y="6553200"/>
            <a:ext cx="7853363" cy="261938"/>
          </a:xfrm>
          <a:prstGeom prst="rect">
            <a:avLst/>
          </a:prstGeom>
          <a:noFill/>
          <a:ln w="9525">
            <a:noFill/>
            <a:miter lim="800000"/>
            <a:headEnd/>
            <a:tailEnd/>
          </a:ln>
        </p:spPr>
        <p:txBody>
          <a:bodyPr wrap="none" lIns="92075" tIns="46038" rIns="92075" bIns="46038">
            <a:spAutoFit/>
          </a:bodyPr>
          <a:lstStyle/>
          <a:p>
            <a:pPr eaLnBrk="0" hangingPunct="0"/>
            <a:r>
              <a:rPr lang="en-US" sz="1100"/>
              <a:t>Not seasonally adjusted.  Sources: US Bureau of Labor Statistics, US Department of Labor; Insurance Information Institute.</a:t>
            </a:r>
          </a:p>
        </p:txBody>
      </p:sp>
      <p:sp>
        <p:nvSpPr>
          <p:cNvPr id="324613" name="Text Box 5"/>
          <p:cNvSpPr txBox="1">
            <a:spLocks noChangeArrowheads="1"/>
          </p:cNvSpPr>
          <p:nvPr/>
        </p:nvSpPr>
        <p:spPr bwMode="auto">
          <a:xfrm>
            <a:off x="898525" y="2922588"/>
            <a:ext cx="1768475" cy="436562"/>
          </a:xfrm>
          <a:prstGeom prst="rect">
            <a:avLst/>
          </a:prstGeom>
          <a:solidFill>
            <a:srgbClr val="FFFF00"/>
          </a:solidFill>
          <a:ln w="12700">
            <a:solidFill>
              <a:srgbClr val="FF0000"/>
            </a:solidFill>
            <a:miter lim="800000"/>
            <a:headEnd type="none" w="sm" len="sm"/>
            <a:tailEnd type="none" w="sm" len="sm"/>
          </a:ln>
        </p:spPr>
        <p:txBody>
          <a:bodyPr>
            <a:spAutoFit/>
          </a:bodyPr>
          <a:lstStyle/>
          <a:p>
            <a:pPr algn="ctr" eaLnBrk="0" hangingPunct="0">
              <a:lnSpc>
                <a:spcPct val="80000"/>
              </a:lnSpc>
              <a:spcBef>
                <a:spcPct val="50000"/>
              </a:spcBef>
            </a:pPr>
            <a:r>
              <a:rPr lang="en-US" sz="1400">
                <a:solidFill>
                  <a:srgbClr val="0000FF"/>
                </a:solidFill>
              </a:rPr>
              <a:t>The brown bars indicate recessions.</a:t>
            </a:r>
          </a:p>
        </p:txBody>
      </p:sp>
      <p:sp>
        <p:nvSpPr>
          <p:cNvPr id="19462" name="Text Box 6"/>
          <p:cNvSpPr txBox="1">
            <a:spLocks noChangeArrowheads="1"/>
          </p:cNvSpPr>
          <p:nvPr/>
        </p:nvSpPr>
        <p:spPr bwMode="auto">
          <a:xfrm>
            <a:off x="0" y="1030288"/>
            <a:ext cx="1981200" cy="523875"/>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400" b="1"/>
              <a:t>Labor Force participation rate</a:t>
            </a:r>
          </a:p>
        </p:txBody>
      </p:sp>
      <p:sp>
        <p:nvSpPr>
          <p:cNvPr id="19463" name="Line 7"/>
          <p:cNvSpPr>
            <a:spLocks noChangeShapeType="1"/>
          </p:cNvSpPr>
          <p:nvPr/>
        </p:nvSpPr>
        <p:spPr bwMode="auto">
          <a:xfrm flipV="1">
            <a:off x="1066800" y="1511300"/>
            <a:ext cx="7848600" cy="2743200"/>
          </a:xfrm>
          <a:prstGeom prst="line">
            <a:avLst/>
          </a:prstGeom>
          <a:noFill/>
          <a:ln w="38100">
            <a:noFill/>
            <a:prstDash val="sysDot"/>
            <a:round/>
            <a:headEnd type="oval" w="med" len="med"/>
            <a:tailEnd type="oval" w="med" len="med"/>
          </a:ln>
        </p:spPr>
        <p:txBody>
          <a:bodyPr lIns="92075" tIns="46038" rIns="92075" bIns="46038">
            <a:spAutoFit/>
          </a:bodyPr>
          <a:lstStyle/>
          <a:p>
            <a:endParaRPr lang="en-US"/>
          </a:p>
        </p:txBody>
      </p:sp>
      <p:sp>
        <p:nvSpPr>
          <p:cNvPr id="8" name="Rectangle 6"/>
          <p:cNvSpPr>
            <a:spLocks noChangeArrowheads="1"/>
          </p:cNvSpPr>
          <p:nvPr/>
        </p:nvSpPr>
        <p:spPr bwMode="blackWhite">
          <a:xfrm>
            <a:off x="114300" y="5981700"/>
            <a:ext cx="8877300" cy="536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80000"/>
              </a:lnSpc>
              <a:spcBef>
                <a:spcPct val="50000"/>
              </a:spcBef>
            </a:pPr>
            <a:r>
              <a:rPr lang="en-US" sz="1600" b="1">
                <a:solidFill>
                  <a:schemeClr val="bg1"/>
                </a:solidFill>
              </a:rPr>
              <a:t>The switch from DB pension plans (with early-retirement incentives) to DC plans (with, in effect, later-retirement incentives) might be partly responsible for raising this rate.</a:t>
            </a:r>
          </a:p>
        </p:txBody>
      </p:sp>
      <p:sp>
        <p:nvSpPr>
          <p:cNvPr id="9" name="AutoShape 17"/>
          <p:cNvSpPr>
            <a:spLocks noChangeArrowheads="1"/>
          </p:cNvSpPr>
          <p:nvPr/>
        </p:nvSpPr>
        <p:spPr bwMode="blackWhite">
          <a:xfrm>
            <a:off x="2257425" y="1133475"/>
            <a:ext cx="2238375" cy="819150"/>
          </a:xfrm>
          <a:prstGeom prst="wedgeRectCallout">
            <a:avLst>
              <a:gd name="adj1" fmla="val 189056"/>
              <a:gd name="adj2" fmla="val -14731"/>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1 in 3 in this age group are working. Virtually none of them are “baby boomers”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afterEffect">
                                  <p:stCondLst>
                                    <p:cond delay="0"/>
                                  </p:stCondLst>
                                  <p:childTnLst>
                                    <p:set>
                                      <p:cBhvr>
                                        <p:cTn id="6" dur="1" fill="hold">
                                          <p:stCondLst>
                                            <p:cond delay="0"/>
                                          </p:stCondLst>
                                        </p:cTn>
                                        <p:tgtEl>
                                          <p:spTgt spid="324613"/>
                                        </p:tgtEl>
                                        <p:attrNameLst>
                                          <p:attrName>style.visibility</p:attrName>
                                        </p:attrNameLst>
                                      </p:cBhvr>
                                      <p:to>
                                        <p:strVal val="visible"/>
                                      </p:to>
                                    </p:set>
                                    <p:animEffect transition="in" filter="dissolve">
                                      <p:cBhvr>
                                        <p:cTn id="7" dur="500"/>
                                        <p:tgtEl>
                                          <p:spTgt spid="324613"/>
                                        </p:tgtEl>
                                      </p:cBhvr>
                                    </p:animEffect>
                                  </p:childTnLst>
                                </p:cTn>
                              </p:par>
                            </p:childTnLst>
                          </p:cTn>
                        </p:par>
                        <p:par>
                          <p:cTn id="8" fill="hold" nodeType="afterGroup">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24613" grpId="0" bld="series" animBg="0"/>
      <p:bldP spid="324613" grpId="1"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0" y="123825"/>
            <a:ext cx="8166100" cy="815975"/>
          </a:xfrm>
        </p:spPr>
        <p:txBody>
          <a:bodyPr anchor="t" anchorCtr="1"/>
          <a:lstStyle/>
          <a:p>
            <a:pPr>
              <a:lnSpc>
                <a:spcPct val="85000"/>
              </a:lnSpc>
            </a:pPr>
            <a:r>
              <a:rPr lang="en-US" sz="2800" smtClean="0"/>
              <a:t>Labor Force Participation Rate,</a:t>
            </a:r>
            <a:br>
              <a:rPr lang="en-US" sz="2800" smtClean="0"/>
            </a:br>
            <a:r>
              <a:rPr lang="en-US" sz="2800" smtClean="0"/>
              <a:t>Ages 70-74, Quarterly, 1998:Q1-2013:Q1</a:t>
            </a:r>
          </a:p>
        </p:txBody>
      </p:sp>
      <p:graphicFrame>
        <p:nvGraphicFramePr>
          <p:cNvPr id="20482" name="Object 2"/>
          <p:cNvGraphicFramePr>
            <a:graphicFrameLocks noGrp="1" noChangeAspect="1"/>
          </p:cNvGraphicFramePr>
          <p:nvPr>
            <p:ph type="chart" idx="1"/>
          </p:nvPr>
        </p:nvGraphicFramePr>
        <p:xfrm>
          <a:off x="149225" y="1282700"/>
          <a:ext cx="8699500" cy="4813300"/>
        </p:xfrm>
        <a:graphic>
          <a:graphicData uri="http://schemas.openxmlformats.org/presentationml/2006/ole">
            <p:oleObj spid="_x0000_s20482" r:id="rId3" imgW="8705843" imgH="4816257" progId="Excel.Chart.8">
              <p:embed/>
            </p:oleObj>
          </a:graphicData>
        </a:graphic>
      </p:graphicFrame>
      <p:sp>
        <p:nvSpPr>
          <p:cNvPr id="20484" name="Rectangle 4"/>
          <p:cNvSpPr>
            <a:spLocks noChangeArrowheads="1"/>
          </p:cNvSpPr>
          <p:nvPr/>
        </p:nvSpPr>
        <p:spPr bwMode="auto">
          <a:xfrm>
            <a:off x="0" y="6553200"/>
            <a:ext cx="6169025"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 US Bureau of Labor Statistics, US Department of Labor; Insurance Information Institute.</a:t>
            </a:r>
          </a:p>
        </p:txBody>
      </p:sp>
      <p:sp>
        <p:nvSpPr>
          <p:cNvPr id="20485" name="Text Box 6"/>
          <p:cNvSpPr txBox="1">
            <a:spLocks noChangeArrowheads="1"/>
          </p:cNvSpPr>
          <p:nvPr/>
        </p:nvSpPr>
        <p:spPr bwMode="auto">
          <a:xfrm>
            <a:off x="0" y="1039813"/>
            <a:ext cx="1752600" cy="523875"/>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400" b="1"/>
              <a:t>Labor Force participation rate</a:t>
            </a:r>
          </a:p>
        </p:txBody>
      </p:sp>
      <p:sp>
        <p:nvSpPr>
          <p:cNvPr id="7" name="Rectangle 6"/>
          <p:cNvSpPr>
            <a:spLocks noChangeArrowheads="1"/>
          </p:cNvSpPr>
          <p:nvPr/>
        </p:nvSpPr>
        <p:spPr bwMode="blackWhite">
          <a:xfrm>
            <a:off x="114300" y="5981700"/>
            <a:ext cx="8877300" cy="536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80000"/>
              </a:lnSpc>
              <a:spcBef>
                <a:spcPct val="50000"/>
              </a:spcBef>
            </a:pPr>
            <a:r>
              <a:rPr lang="en-US" sz="1600" b="1">
                <a:solidFill>
                  <a:schemeClr val="bg1"/>
                </a:solidFill>
              </a:rPr>
              <a:t>The labor force participation rate for workers 70-74 grew by about 50% since 1998.</a:t>
            </a:r>
            <a:br>
              <a:rPr lang="en-US" sz="1600" b="1">
                <a:solidFill>
                  <a:schemeClr val="bg1"/>
                </a:solidFill>
              </a:rPr>
            </a:br>
            <a:r>
              <a:rPr lang="en-US" sz="1600" b="1">
                <a:solidFill>
                  <a:schemeClr val="bg1"/>
                </a:solidFill>
              </a:rPr>
              <a:t>Growth stalled during and after the Great Recession but has since resumed. </a:t>
            </a:r>
          </a:p>
        </p:txBody>
      </p:sp>
      <p:sp>
        <p:nvSpPr>
          <p:cNvPr id="8" name="AutoShape 17"/>
          <p:cNvSpPr>
            <a:spLocks noChangeArrowheads="1"/>
          </p:cNvSpPr>
          <p:nvPr/>
        </p:nvSpPr>
        <p:spPr bwMode="blackWhite">
          <a:xfrm>
            <a:off x="2466975" y="1362075"/>
            <a:ext cx="2390775" cy="819150"/>
          </a:xfrm>
          <a:prstGeom prst="wedgeRectCallout">
            <a:avLst>
              <a:gd name="adj1" fmla="val 189056"/>
              <a:gd name="adj2" fmla="val -14731"/>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Nearly 1 in 5 in this age group is working.</a:t>
            </a:r>
            <a:br>
              <a:rPr lang="en-US" sz="1400" b="1">
                <a:solidFill>
                  <a:schemeClr val="bg1"/>
                </a:solidFill>
              </a:rPr>
            </a:br>
            <a:r>
              <a:rPr lang="en-US" sz="1400" b="1">
                <a:solidFill>
                  <a:schemeClr val="bg1"/>
                </a:solidFill>
              </a:rPr>
              <a:t>15 years ago it was 1 in 8.</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105"/>
          <p:cNvSpPr>
            <a:spLocks noGrp="1" noChangeArrowheads="1"/>
          </p:cNvSpPr>
          <p:nvPr>
            <p:ph type="dt" sz="quarter" idx="10"/>
          </p:nvPr>
        </p:nvSpPr>
        <p:spPr/>
        <p:txBody>
          <a:bodyPr/>
          <a:lstStyle/>
          <a:p>
            <a:pPr>
              <a:defRPr/>
            </a:pPr>
            <a:r>
              <a:rPr lang="en-US"/>
              <a:t>12/01/09 - 9pm</a:t>
            </a:r>
          </a:p>
        </p:txBody>
      </p:sp>
      <p:sp>
        <p:nvSpPr>
          <p:cNvPr id="64515"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64516" name="Rectangle 110"/>
          <p:cNvSpPr>
            <a:spLocks noGrp="1" noChangeArrowheads="1"/>
          </p:cNvSpPr>
          <p:nvPr>
            <p:ph type="sldNum" sz="quarter" idx="12"/>
          </p:nvPr>
        </p:nvSpPr>
        <p:spPr/>
        <p:txBody>
          <a:bodyPr/>
          <a:lstStyle/>
          <a:p>
            <a:pPr>
              <a:defRPr/>
            </a:pPr>
            <a:fld id="{4146D36B-5E98-40AA-8E40-9C75AD784787}" type="slidenum">
              <a:rPr lang="en-US" smtClean="0"/>
              <a:pPr>
                <a:defRPr/>
              </a:pPr>
              <a:t>3</a:t>
            </a:fld>
            <a:endParaRPr lang="en-US" smtClean="0"/>
          </a:p>
        </p:txBody>
      </p:sp>
      <p:sp>
        <p:nvSpPr>
          <p:cNvPr id="48133" name="Rectangle 2"/>
          <p:cNvSpPr>
            <a:spLocks noGrp="1" noChangeArrowheads="1"/>
          </p:cNvSpPr>
          <p:nvPr>
            <p:ph type="title"/>
          </p:nvPr>
        </p:nvSpPr>
        <p:spPr>
          <a:xfrm>
            <a:off x="457200" y="152400"/>
            <a:ext cx="7092950" cy="860425"/>
          </a:xfrm>
        </p:spPr>
        <p:txBody>
          <a:bodyPr/>
          <a:lstStyle/>
          <a:p>
            <a:r>
              <a:rPr lang="en-US" smtClean="0"/>
              <a:t>Examples of Economic Risk, Domestic Edition</a:t>
            </a:r>
          </a:p>
        </p:txBody>
      </p:sp>
      <p:sp>
        <p:nvSpPr>
          <p:cNvPr id="1922051" name="Rectangle 3"/>
          <p:cNvSpPr>
            <a:spLocks noGrp="1" noChangeArrowheads="1"/>
          </p:cNvSpPr>
          <p:nvPr>
            <p:ph type="body" idx="1"/>
          </p:nvPr>
        </p:nvSpPr>
        <p:spPr>
          <a:xfrm>
            <a:off x="457200" y="1066800"/>
            <a:ext cx="8132763" cy="4652963"/>
          </a:xfrm>
        </p:spPr>
        <p:txBody>
          <a:bodyPr/>
          <a:lstStyle/>
          <a:p>
            <a:pPr marL="457200" indent="-457200">
              <a:lnSpc>
                <a:spcPct val="100000"/>
              </a:lnSpc>
              <a:spcBef>
                <a:spcPts val="1200"/>
              </a:spcBef>
            </a:pPr>
            <a:r>
              <a:rPr lang="en-US" sz="2600" b="1" smtClean="0"/>
              <a:t>Persistently Low Interest Rates</a:t>
            </a:r>
          </a:p>
          <a:p>
            <a:pPr marL="457200" indent="-457200">
              <a:lnSpc>
                <a:spcPct val="100000"/>
              </a:lnSpc>
              <a:spcBef>
                <a:spcPts val="1200"/>
              </a:spcBef>
            </a:pPr>
            <a:r>
              <a:rPr lang="en-US" sz="2600" b="1" smtClean="0"/>
              <a:t>Severe income disparity</a:t>
            </a:r>
          </a:p>
          <a:p>
            <a:pPr marL="800100" lvl="1" indent="-457200">
              <a:lnSpc>
                <a:spcPct val="100000"/>
              </a:lnSpc>
              <a:spcBef>
                <a:spcPts val="1200"/>
              </a:spcBef>
            </a:pPr>
            <a:r>
              <a:rPr lang="en-US" b="1" smtClean="0"/>
              <a:t>Pressure to expand government programs</a:t>
            </a:r>
          </a:p>
          <a:p>
            <a:pPr marL="457200" indent="-457200">
              <a:lnSpc>
                <a:spcPct val="100000"/>
              </a:lnSpc>
              <a:spcBef>
                <a:spcPts val="1200"/>
              </a:spcBef>
            </a:pPr>
            <a:r>
              <a:rPr lang="en-US" sz="2600" b="1" smtClean="0"/>
              <a:t>Mismanagement of population aging</a:t>
            </a:r>
          </a:p>
          <a:p>
            <a:pPr marL="457200" indent="-457200">
              <a:lnSpc>
                <a:spcPct val="100000"/>
              </a:lnSpc>
              <a:spcBef>
                <a:spcPts val="1200"/>
              </a:spcBef>
            </a:pPr>
            <a:r>
              <a:rPr lang="en-US" sz="2600" b="1" smtClean="0"/>
              <a:t>Persistently high and soaring health care costs</a:t>
            </a:r>
          </a:p>
          <a:p>
            <a:pPr marL="457200" indent="-457200">
              <a:lnSpc>
                <a:spcPct val="100000"/>
              </a:lnSpc>
              <a:spcBef>
                <a:spcPts val="1200"/>
              </a:spcBef>
            </a:pPr>
            <a:r>
              <a:rPr lang="en-US" sz="2600" b="1" smtClean="0"/>
              <a:t>Major financial systemic failure</a:t>
            </a:r>
          </a:p>
          <a:p>
            <a:pPr marL="457200" indent="-457200">
              <a:lnSpc>
                <a:spcPct val="100000"/>
              </a:lnSpc>
              <a:spcBef>
                <a:spcPts val="1200"/>
              </a:spcBef>
            </a:pPr>
            <a:r>
              <a:rPr lang="en-US" sz="2600" b="1" smtClean="0"/>
              <a:t>Adverse unintended consequences of regulation</a:t>
            </a:r>
          </a:p>
          <a:p>
            <a:pPr marL="457200" indent="-457200">
              <a:lnSpc>
                <a:spcPct val="100000"/>
              </a:lnSpc>
              <a:spcBef>
                <a:spcPts val="1200"/>
              </a:spcBef>
            </a:pPr>
            <a:r>
              <a:rPr lang="en-US" sz="2600" b="1" smtClean="0"/>
              <a:t>Unmanageable inflation/deflation</a:t>
            </a:r>
          </a:p>
          <a:p>
            <a:pPr marL="457200" indent="-457200">
              <a:lnSpc>
                <a:spcPct val="75000"/>
              </a:lnSpc>
              <a:spcBef>
                <a:spcPts val="1200"/>
              </a:spcBef>
            </a:pPr>
            <a:r>
              <a:rPr lang="en-US" sz="2600" b="1" smtClean="0"/>
              <a:t>Chronic labor market imbalances</a:t>
            </a:r>
          </a:p>
          <a:p>
            <a:pPr marL="800100" lvl="1" indent="-457200">
              <a:lnSpc>
                <a:spcPct val="75000"/>
              </a:lnSpc>
              <a:spcBef>
                <a:spcPts val="1200"/>
              </a:spcBef>
              <a:buFont typeface="Wingdings" pitchFamily="2" charset="2"/>
              <a:buNone/>
            </a:pPr>
            <a:endParaRPr lang="en-US" b="1"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22051">
                                            <p:txEl>
                                              <p:pRg st="6" end="6"/>
                                            </p:txEl>
                                          </p:spTgt>
                                        </p:tgtEl>
                                        <p:attrNameLst>
                                          <p:attrName>style.visibility</p:attrName>
                                        </p:attrNameLst>
                                      </p:cBhvr>
                                      <p:to>
                                        <p:strVal val="visible"/>
                                      </p:to>
                                    </p:set>
                                    <p:animEffect transition="in" filter="wipe(left)">
                                      <p:cBhvr>
                                        <p:cTn id="35" dur="500"/>
                                        <p:tgtEl>
                                          <p:spTgt spid="1922051">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22051">
                                            <p:txEl>
                                              <p:pRg st="7" end="7"/>
                                            </p:txEl>
                                          </p:spTgt>
                                        </p:tgtEl>
                                        <p:attrNameLst>
                                          <p:attrName>style.visibility</p:attrName>
                                        </p:attrNameLst>
                                      </p:cBhvr>
                                      <p:to>
                                        <p:strVal val="visible"/>
                                      </p:to>
                                    </p:set>
                                    <p:animEffect transition="in" filter="wipe(left)">
                                      <p:cBhvr>
                                        <p:cTn id="40" dur="500"/>
                                        <p:tgtEl>
                                          <p:spTgt spid="1922051">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8" end="8"/>
                                            </p:txEl>
                                          </p:spTgt>
                                        </p:tgtEl>
                                        <p:attrNameLst>
                                          <p:attrName>style.visibility</p:attrName>
                                        </p:attrNameLst>
                                      </p:cBhvr>
                                      <p:to>
                                        <p:strVal val="visible"/>
                                      </p:to>
                                    </p:set>
                                    <p:animEffect transition="in" filter="wipe(left)">
                                      <p:cBhvr>
                                        <p:cTn id="45"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0" y="123825"/>
            <a:ext cx="8166100" cy="815975"/>
          </a:xfrm>
        </p:spPr>
        <p:txBody>
          <a:bodyPr anchor="t" anchorCtr="1"/>
          <a:lstStyle/>
          <a:p>
            <a:pPr>
              <a:lnSpc>
                <a:spcPct val="85000"/>
              </a:lnSpc>
            </a:pPr>
            <a:r>
              <a:rPr lang="en-US" sz="2800" smtClean="0"/>
              <a:t>Labor Force Participation Rate,</a:t>
            </a:r>
            <a:br>
              <a:rPr lang="en-US" sz="2800" smtClean="0"/>
            </a:br>
            <a:r>
              <a:rPr lang="en-US" sz="2800" smtClean="0"/>
              <a:t>Ages 70-74, Quarterly, 1998:Q1-2013:Q1</a:t>
            </a:r>
          </a:p>
        </p:txBody>
      </p:sp>
      <p:graphicFrame>
        <p:nvGraphicFramePr>
          <p:cNvPr id="21506" name="Object 2"/>
          <p:cNvGraphicFramePr>
            <a:graphicFrameLocks noGrp="1" noChangeAspect="1"/>
          </p:cNvGraphicFramePr>
          <p:nvPr>
            <p:ph type="chart" idx="1"/>
          </p:nvPr>
        </p:nvGraphicFramePr>
        <p:xfrm>
          <a:off x="168275" y="1035050"/>
          <a:ext cx="8699500" cy="4813300"/>
        </p:xfrm>
        <a:graphic>
          <a:graphicData uri="http://schemas.openxmlformats.org/presentationml/2006/ole">
            <p:oleObj spid="_x0000_s21506" r:id="rId3" imgW="8699746" imgH="4810161" progId="Excel.Chart.8">
              <p:embed/>
            </p:oleObj>
          </a:graphicData>
        </a:graphic>
      </p:graphicFrame>
      <p:sp>
        <p:nvSpPr>
          <p:cNvPr id="21508" name="Rectangle 4"/>
          <p:cNvSpPr>
            <a:spLocks noChangeArrowheads="1"/>
          </p:cNvSpPr>
          <p:nvPr/>
        </p:nvSpPr>
        <p:spPr bwMode="auto">
          <a:xfrm>
            <a:off x="0" y="6553200"/>
            <a:ext cx="6169025"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 US Bureau of Labor Statistics, US Department of Labor; Insurance Information Institute.</a:t>
            </a:r>
          </a:p>
        </p:txBody>
      </p:sp>
      <p:sp>
        <p:nvSpPr>
          <p:cNvPr id="21509" name="Text Box 6"/>
          <p:cNvSpPr txBox="1">
            <a:spLocks noChangeArrowheads="1"/>
          </p:cNvSpPr>
          <p:nvPr/>
        </p:nvSpPr>
        <p:spPr bwMode="auto">
          <a:xfrm>
            <a:off x="0" y="1039813"/>
            <a:ext cx="1752600" cy="523875"/>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400" b="1"/>
              <a:t>Labor Force participation rate</a:t>
            </a:r>
          </a:p>
        </p:txBody>
      </p:sp>
      <p:sp>
        <p:nvSpPr>
          <p:cNvPr id="7" name="Rectangle 6"/>
          <p:cNvSpPr>
            <a:spLocks noChangeArrowheads="1"/>
          </p:cNvSpPr>
          <p:nvPr/>
        </p:nvSpPr>
        <p:spPr bwMode="blackWhite">
          <a:xfrm>
            <a:off x="114300" y="5981700"/>
            <a:ext cx="8877300" cy="536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80000"/>
              </a:lnSpc>
              <a:spcBef>
                <a:spcPct val="50000"/>
              </a:spcBef>
            </a:pPr>
            <a:r>
              <a:rPr lang="en-US" sz="1600" b="1">
                <a:solidFill>
                  <a:schemeClr val="bg1"/>
                </a:solidFill>
              </a:rPr>
              <a:t>The labor force participation rate for men 70-74 grew by about 50% since 1998,</a:t>
            </a:r>
            <a:br>
              <a:rPr lang="en-US" sz="1600" b="1">
                <a:solidFill>
                  <a:schemeClr val="bg1"/>
                </a:solidFill>
              </a:rPr>
            </a:br>
            <a:r>
              <a:rPr lang="en-US" sz="1600" b="1">
                <a:solidFill>
                  <a:schemeClr val="bg1"/>
                </a:solidFill>
              </a:rPr>
              <a:t>but for women 70-74 it nearly doubled (from about 9% to about 15.5%).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0" y="128588"/>
            <a:ext cx="8166100" cy="815975"/>
          </a:xfrm>
        </p:spPr>
        <p:txBody>
          <a:bodyPr anchor="t" anchorCtr="1"/>
          <a:lstStyle/>
          <a:p>
            <a:pPr>
              <a:lnSpc>
                <a:spcPct val="85000"/>
              </a:lnSpc>
            </a:pPr>
            <a:r>
              <a:rPr lang="en-US" sz="2800" smtClean="0"/>
              <a:t>Labor Force Participation Rate, Quarterly </a:t>
            </a:r>
            <a:br>
              <a:rPr lang="en-US" sz="2800" smtClean="0"/>
            </a:br>
            <a:r>
              <a:rPr lang="en-US" sz="2800" smtClean="0"/>
              <a:t>Ages 75 and over, 1998-2013:Q1</a:t>
            </a:r>
          </a:p>
        </p:txBody>
      </p:sp>
      <p:graphicFrame>
        <p:nvGraphicFramePr>
          <p:cNvPr id="22530" name="Object 3"/>
          <p:cNvGraphicFramePr>
            <a:graphicFrameLocks noGrp="1" noChangeAspect="1"/>
          </p:cNvGraphicFramePr>
          <p:nvPr>
            <p:ph type="chart" idx="1"/>
          </p:nvPr>
        </p:nvGraphicFramePr>
        <p:xfrm>
          <a:off x="127000" y="1235075"/>
          <a:ext cx="8902700" cy="4813300"/>
        </p:xfrm>
        <a:graphic>
          <a:graphicData uri="http://schemas.openxmlformats.org/presentationml/2006/ole">
            <p:oleObj spid="_x0000_s22530" r:id="rId3" imgW="8900931" imgH="4810161" progId="Excel.Chart.8">
              <p:embed/>
            </p:oleObj>
          </a:graphicData>
        </a:graphic>
      </p:graphicFrame>
      <p:sp>
        <p:nvSpPr>
          <p:cNvPr id="22532" name="Rectangle 4"/>
          <p:cNvSpPr>
            <a:spLocks noChangeArrowheads="1"/>
          </p:cNvSpPr>
          <p:nvPr/>
        </p:nvSpPr>
        <p:spPr bwMode="auto">
          <a:xfrm>
            <a:off x="762000" y="6481763"/>
            <a:ext cx="6238875" cy="261937"/>
          </a:xfrm>
          <a:prstGeom prst="rect">
            <a:avLst/>
          </a:prstGeom>
          <a:noFill/>
          <a:ln w="9525">
            <a:noFill/>
            <a:miter lim="800000"/>
            <a:headEnd/>
            <a:tailEnd/>
          </a:ln>
        </p:spPr>
        <p:txBody>
          <a:bodyPr wrap="none" lIns="92075" tIns="46038" rIns="92075" bIns="46038">
            <a:spAutoFit/>
          </a:bodyPr>
          <a:lstStyle/>
          <a:p>
            <a:pPr eaLnBrk="0" hangingPunct="0"/>
            <a:r>
              <a:rPr lang="en-US" sz="1100"/>
              <a:t>Sources: US Bureau of Labor Statistics, US Department of Labor; Insurance Information Institute.</a:t>
            </a:r>
          </a:p>
        </p:txBody>
      </p:sp>
      <p:sp>
        <p:nvSpPr>
          <p:cNvPr id="471045" name="Text Box 5"/>
          <p:cNvSpPr txBox="1">
            <a:spLocks noChangeArrowheads="1"/>
          </p:cNvSpPr>
          <p:nvPr/>
        </p:nvSpPr>
        <p:spPr bwMode="auto">
          <a:xfrm>
            <a:off x="504825" y="5910263"/>
            <a:ext cx="8324850" cy="485775"/>
          </a:xfrm>
          <a:prstGeom prst="rect">
            <a:avLst/>
          </a:prstGeom>
          <a:solidFill>
            <a:schemeClr val="accent2"/>
          </a:solidFill>
          <a:ln w="12700">
            <a:solidFill>
              <a:srgbClr val="FF0000"/>
            </a:solidFill>
            <a:miter lim="800000"/>
            <a:headEnd type="none" w="sm" len="sm"/>
            <a:tailEnd type="none" w="sm" len="sm"/>
          </a:ln>
        </p:spPr>
        <p:txBody>
          <a:bodyPr>
            <a:spAutoFit/>
          </a:bodyPr>
          <a:lstStyle/>
          <a:p>
            <a:pPr algn="ctr" eaLnBrk="0" hangingPunct="0">
              <a:lnSpc>
                <a:spcPct val="80000"/>
              </a:lnSpc>
              <a:spcBef>
                <a:spcPct val="50000"/>
              </a:spcBef>
            </a:pPr>
            <a:r>
              <a:rPr lang="en-US" sz="1600" b="1">
                <a:solidFill>
                  <a:schemeClr val="bg1"/>
                </a:solidFill>
              </a:rPr>
              <a:t>In the last 14 years, the labor force participation rate for workers 75 and over grew from 4.5% to 8.6%. So 91.4% of these people are retired.</a:t>
            </a:r>
          </a:p>
        </p:txBody>
      </p:sp>
      <p:sp>
        <p:nvSpPr>
          <p:cNvPr id="22534" name="Text Box 6"/>
          <p:cNvSpPr txBox="1">
            <a:spLocks noChangeArrowheads="1"/>
          </p:cNvSpPr>
          <p:nvPr/>
        </p:nvSpPr>
        <p:spPr bwMode="auto">
          <a:xfrm>
            <a:off x="0" y="944563"/>
            <a:ext cx="1752600" cy="581025"/>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600" b="1">
                <a:latin typeface="Times New Roman" pitchFamily="18" charset="0"/>
              </a:rPr>
              <a:t>Labor Force participation rate</a:t>
            </a:r>
          </a:p>
        </p:txBody>
      </p:sp>
      <p:sp>
        <p:nvSpPr>
          <p:cNvPr id="22535" name="TextBox 6"/>
          <p:cNvSpPr txBox="1">
            <a:spLocks noChangeArrowheads="1"/>
          </p:cNvSpPr>
          <p:nvPr/>
        </p:nvSpPr>
        <p:spPr bwMode="auto">
          <a:xfrm>
            <a:off x="2152650" y="1257300"/>
            <a:ext cx="2943225" cy="1169988"/>
          </a:xfrm>
          <a:prstGeom prst="rect">
            <a:avLst/>
          </a:prstGeom>
          <a:solidFill>
            <a:srgbClr val="28688C"/>
          </a:solidFill>
          <a:ln w="9525">
            <a:noFill/>
            <a:miter lim="800000"/>
            <a:headEnd/>
            <a:tailEnd/>
          </a:ln>
        </p:spPr>
        <p:txBody>
          <a:bodyPr>
            <a:spAutoFit/>
          </a:bodyPr>
          <a:lstStyle/>
          <a:p>
            <a:pPr algn="ctr"/>
            <a:r>
              <a:rPr lang="en-US" sz="1400" b="1">
                <a:solidFill>
                  <a:schemeClr val="bg1"/>
                </a:solidFill>
              </a:rPr>
              <a:t>The labor force participation rate for workers 75 and over will probably hit 10% soon. This is close to what the rate was for the 70-74 group a decade ago.</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afterEffect">
                                  <p:stCondLst>
                                    <p:cond delay="0"/>
                                  </p:stCondLst>
                                  <p:childTnLst>
                                    <p:set>
                                      <p:cBhvr>
                                        <p:cTn id="6" dur="1" fill="hold">
                                          <p:stCondLst>
                                            <p:cond delay="0"/>
                                          </p:stCondLst>
                                        </p:cTn>
                                        <p:tgtEl>
                                          <p:spTgt spid="471045"/>
                                        </p:tgtEl>
                                        <p:attrNameLst>
                                          <p:attrName>style.visibility</p:attrName>
                                        </p:attrNameLst>
                                      </p:cBhvr>
                                      <p:to>
                                        <p:strVal val="visible"/>
                                      </p:to>
                                    </p:set>
                                    <p:animEffect transition="in" filter="dissolve">
                                      <p:cBhvr>
                                        <p:cTn id="7" dur="500"/>
                                        <p:tgtEl>
                                          <p:spTgt spid="471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71045" grpId="0" bld="series" animBg="0"/>
      <p:bldP spid="471045"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0" y="128588"/>
            <a:ext cx="8166100" cy="815975"/>
          </a:xfrm>
        </p:spPr>
        <p:txBody>
          <a:bodyPr anchor="t" anchorCtr="1"/>
          <a:lstStyle/>
          <a:p>
            <a:pPr>
              <a:lnSpc>
                <a:spcPct val="85000"/>
              </a:lnSpc>
            </a:pPr>
            <a:r>
              <a:rPr lang="en-US" sz="2800" smtClean="0"/>
              <a:t>Labor Force Participation Rate, Quarterly </a:t>
            </a:r>
            <a:br>
              <a:rPr lang="en-US" sz="2800" smtClean="0"/>
            </a:br>
            <a:r>
              <a:rPr lang="en-US" sz="2800" smtClean="0"/>
              <a:t>Ages 75 and over, 1998-2013:Q1</a:t>
            </a:r>
          </a:p>
        </p:txBody>
      </p:sp>
      <p:graphicFrame>
        <p:nvGraphicFramePr>
          <p:cNvPr id="23554" name="Object 3"/>
          <p:cNvGraphicFramePr>
            <a:graphicFrameLocks noGrp="1" noChangeAspect="1"/>
          </p:cNvGraphicFramePr>
          <p:nvPr>
            <p:ph type="chart" idx="1"/>
          </p:nvPr>
        </p:nvGraphicFramePr>
        <p:xfrm>
          <a:off x="127000" y="1235075"/>
          <a:ext cx="8902700" cy="4813300"/>
        </p:xfrm>
        <a:graphic>
          <a:graphicData uri="http://schemas.openxmlformats.org/presentationml/2006/ole">
            <p:oleObj spid="_x0000_s23554" r:id="rId3" imgW="8900931" imgH="4810161" progId="Excel.Chart.8">
              <p:embed/>
            </p:oleObj>
          </a:graphicData>
        </a:graphic>
      </p:graphicFrame>
      <p:sp>
        <p:nvSpPr>
          <p:cNvPr id="23556" name="Rectangle 4"/>
          <p:cNvSpPr>
            <a:spLocks noChangeArrowheads="1"/>
          </p:cNvSpPr>
          <p:nvPr/>
        </p:nvSpPr>
        <p:spPr bwMode="auto">
          <a:xfrm>
            <a:off x="762000" y="6481763"/>
            <a:ext cx="6238875" cy="261937"/>
          </a:xfrm>
          <a:prstGeom prst="rect">
            <a:avLst/>
          </a:prstGeom>
          <a:noFill/>
          <a:ln w="9525">
            <a:noFill/>
            <a:miter lim="800000"/>
            <a:headEnd/>
            <a:tailEnd/>
          </a:ln>
        </p:spPr>
        <p:txBody>
          <a:bodyPr wrap="none" lIns="92075" tIns="46038" rIns="92075" bIns="46038">
            <a:spAutoFit/>
          </a:bodyPr>
          <a:lstStyle/>
          <a:p>
            <a:pPr eaLnBrk="0" hangingPunct="0"/>
            <a:r>
              <a:rPr lang="en-US" sz="1100"/>
              <a:t>Sources: US Bureau of Labor Statistics, US Department of Labor; Insurance Information Institute.</a:t>
            </a:r>
          </a:p>
        </p:txBody>
      </p:sp>
      <p:sp>
        <p:nvSpPr>
          <p:cNvPr id="471045" name="Text Box 5"/>
          <p:cNvSpPr txBox="1">
            <a:spLocks noChangeArrowheads="1"/>
          </p:cNvSpPr>
          <p:nvPr/>
        </p:nvSpPr>
        <p:spPr bwMode="auto">
          <a:xfrm>
            <a:off x="514350" y="6005513"/>
            <a:ext cx="8324850" cy="485775"/>
          </a:xfrm>
          <a:prstGeom prst="rect">
            <a:avLst/>
          </a:prstGeom>
          <a:solidFill>
            <a:schemeClr val="accent2"/>
          </a:solidFill>
          <a:ln w="12700">
            <a:solidFill>
              <a:srgbClr val="FF0000"/>
            </a:solidFill>
            <a:miter lim="800000"/>
            <a:headEnd type="none" w="sm" len="sm"/>
            <a:tailEnd type="none" w="sm" len="sm"/>
          </a:ln>
        </p:spPr>
        <p:txBody>
          <a:bodyPr>
            <a:spAutoFit/>
          </a:bodyPr>
          <a:lstStyle/>
          <a:p>
            <a:pPr algn="ctr" eaLnBrk="0" hangingPunct="0">
              <a:lnSpc>
                <a:spcPct val="80000"/>
              </a:lnSpc>
              <a:spcBef>
                <a:spcPct val="50000"/>
              </a:spcBef>
            </a:pPr>
            <a:r>
              <a:rPr lang="en-US" sz="1600" b="1">
                <a:solidFill>
                  <a:schemeClr val="bg1"/>
                </a:solidFill>
              </a:rPr>
              <a:t>In the last 15 years, the labor force participation rate for men 75 and over</a:t>
            </a:r>
            <a:br>
              <a:rPr lang="en-US" sz="1600" b="1">
                <a:solidFill>
                  <a:schemeClr val="bg1"/>
                </a:solidFill>
              </a:rPr>
            </a:br>
            <a:r>
              <a:rPr lang="en-US" sz="1600" b="1">
                <a:solidFill>
                  <a:schemeClr val="bg1"/>
                </a:solidFill>
              </a:rPr>
              <a:t>grew from 6.9% to 12.6% and for women doubled (from 2.9% to 5.8%).</a:t>
            </a:r>
          </a:p>
        </p:txBody>
      </p:sp>
      <p:sp>
        <p:nvSpPr>
          <p:cNvPr id="23558" name="Text Box 6"/>
          <p:cNvSpPr txBox="1">
            <a:spLocks noChangeArrowheads="1"/>
          </p:cNvSpPr>
          <p:nvPr/>
        </p:nvSpPr>
        <p:spPr bwMode="auto">
          <a:xfrm>
            <a:off x="0" y="944563"/>
            <a:ext cx="1752600" cy="581025"/>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600" b="1">
                <a:latin typeface="Times New Roman" pitchFamily="18" charset="0"/>
              </a:rPr>
              <a:t>Labor Force participation rate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afterEffect">
                                  <p:stCondLst>
                                    <p:cond delay="0"/>
                                  </p:stCondLst>
                                  <p:childTnLst>
                                    <p:set>
                                      <p:cBhvr>
                                        <p:cTn id="6" dur="1" fill="hold">
                                          <p:stCondLst>
                                            <p:cond delay="0"/>
                                          </p:stCondLst>
                                        </p:cTn>
                                        <p:tgtEl>
                                          <p:spTgt spid="471045"/>
                                        </p:tgtEl>
                                        <p:attrNameLst>
                                          <p:attrName>style.visibility</p:attrName>
                                        </p:attrNameLst>
                                      </p:cBhvr>
                                      <p:to>
                                        <p:strVal val="visible"/>
                                      </p:to>
                                    </p:set>
                                    <p:animEffect transition="in" filter="dissolve">
                                      <p:cBhvr>
                                        <p:cTn id="7" dur="500"/>
                                        <p:tgtEl>
                                          <p:spTgt spid="471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71045" grpId="0" bld="series" animBg="0"/>
      <p:bldP spid="471045" grpId="1"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05"/>
          <p:cNvSpPr>
            <a:spLocks noGrp="1" noChangeArrowheads="1"/>
          </p:cNvSpPr>
          <p:nvPr>
            <p:ph type="dt" sz="quarter" idx="10"/>
          </p:nvPr>
        </p:nvSpPr>
        <p:spPr/>
        <p:txBody>
          <a:bodyPr/>
          <a:lstStyle/>
          <a:p>
            <a:pPr>
              <a:defRPr/>
            </a:pPr>
            <a:r>
              <a:rPr lang="en-US" smtClean="0"/>
              <a:t>12/01/09 - 9pm</a:t>
            </a:r>
          </a:p>
        </p:txBody>
      </p:sp>
      <p:sp>
        <p:nvSpPr>
          <p:cNvPr id="512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124" name="Rectangle 110"/>
          <p:cNvSpPr>
            <a:spLocks noGrp="1" noChangeArrowheads="1"/>
          </p:cNvSpPr>
          <p:nvPr>
            <p:ph type="sldNum" sz="quarter" idx="12"/>
          </p:nvPr>
        </p:nvSpPr>
        <p:spPr/>
        <p:txBody>
          <a:bodyPr/>
          <a:lstStyle/>
          <a:p>
            <a:pPr>
              <a:defRPr/>
            </a:pPr>
            <a:fld id="{77BC104C-5D99-4DBA-8F79-80F89D633DE1}" type="slidenum">
              <a:rPr lang="en-US" smtClean="0"/>
              <a:pPr>
                <a:defRPr/>
              </a:pPr>
              <a:t>33</a:t>
            </a:fld>
            <a:endParaRPr lang="en-US" smtClean="0"/>
          </a:p>
        </p:txBody>
      </p:sp>
      <p:graphicFrame>
        <p:nvGraphicFramePr>
          <p:cNvPr id="24578" name="Object 3"/>
          <p:cNvGraphicFramePr>
            <a:graphicFrameLocks noChangeAspect="1"/>
          </p:cNvGraphicFramePr>
          <p:nvPr/>
        </p:nvGraphicFramePr>
        <p:xfrm>
          <a:off x="277813" y="1262063"/>
          <a:ext cx="8578850" cy="4262437"/>
        </p:xfrm>
        <a:graphic>
          <a:graphicData uri="http://schemas.openxmlformats.org/presentationml/2006/ole">
            <p:oleObj spid="_x0000_s24578" name="Chart" r:id="rId4" imgW="8582143" imgH="4257541" progId="Excel.Chart.8">
              <p:embed/>
            </p:oleObj>
          </a:graphicData>
        </a:graphic>
      </p:graphicFrame>
      <p:sp>
        <p:nvSpPr>
          <p:cNvPr id="2100229" name="Rectangle 5"/>
          <p:cNvSpPr>
            <a:spLocks noChangeArrowheads="1"/>
          </p:cNvSpPr>
          <p:nvPr/>
        </p:nvSpPr>
        <p:spPr bwMode="blackWhite">
          <a:xfrm>
            <a:off x="609600" y="5665788"/>
            <a:ext cx="8070850" cy="80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As the age-composition</a:t>
            </a:r>
            <a:br>
              <a:rPr lang="en-US" b="1">
                <a:solidFill>
                  <a:srgbClr val="FFFFFF"/>
                </a:solidFill>
              </a:rPr>
            </a:br>
            <a:r>
              <a:rPr lang="en-US" b="1">
                <a:solidFill>
                  <a:srgbClr val="FFFFFF"/>
                </a:solidFill>
              </a:rPr>
              <a:t>of the population changes, premium volume will follow.</a:t>
            </a:r>
          </a:p>
        </p:txBody>
      </p:sp>
      <p:sp>
        <p:nvSpPr>
          <p:cNvPr id="24583" name="Rectangle 6"/>
          <p:cNvSpPr>
            <a:spLocks noChangeArrowheads="1"/>
          </p:cNvSpPr>
          <p:nvPr/>
        </p:nvSpPr>
        <p:spPr bwMode="auto">
          <a:xfrm>
            <a:off x="-66675" y="6584950"/>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Bureau of Labor Statistics Consumer Expenditure Surveys; Insurance Information Institute</a:t>
            </a:r>
          </a:p>
        </p:txBody>
      </p:sp>
      <p:sp>
        <p:nvSpPr>
          <p:cNvPr id="13" name="Rectangle 3"/>
          <p:cNvSpPr txBox="1">
            <a:spLocks noChangeArrowheads="1"/>
          </p:cNvSpPr>
          <p:nvPr/>
        </p:nvSpPr>
        <p:spPr bwMode="black">
          <a:xfrm>
            <a:off x="319088" y="93663"/>
            <a:ext cx="7008812" cy="833437"/>
          </a:xfrm>
          <a:prstGeom prst="rect">
            <a:avLst/>
          </a:prstGeom>
          <a:noFill/>
          <a:ln w="9525">
            <a:noFill/>
            <a:miter lim="800000"/>
            <a:headEnd/>
            <a:tailEnd/>
          </a:ln>
        </p:spPr>
        <p:txBody>
          <a:bodyPr lIns="45720" rIns="45720" anchor="ctr"/>
          <a:lstStyle/>
          <a:p>
            <a:pPr defTabSz="114300" eaLnBrk="0" hangingPunct="0">
              <a:lnSpc>
                <a:spcPct val="75000"/>
              </a:lnSpc>
              <a:defRPr/>
            </a:pPr>
            <a:r>
              <a:rPr lang="en-US" sz="2600" b="1" kern="0" dirty="0">
                <a:solidFill>
                  <a:srgbClr val="225A7A"/>
                </a:solidFill>
                <a:ea typeface="+mj-ea"/>
                <a:cs typeface="+mj-cs"/>
              </a:rPr>
              <a:t>Annual Expenditure on Life and Personal Insurance, by Age of Consumer Unit, 1991-2011</a:t>
            </a:r>
          </a:p>
        </p:txBody>
      </p:sp>
      <p:sp>
        <p:nvSpPr>
          <p:cNvPr id="9" name="AutoShape 38"/>
          <p:cNvSpPr>
            <a:spLocks noChangeArrowheads="1"/>
          </p:cNvSpPr>
          <p:nvPr/>
        </p:nvSpPr>
        <p:spPr bwMode="blackWhite">
          <a:xfrm>
            <a:off x="7239000" y="1447800"/>
            <a:ext cx="1676400" cy="914400"/>
          </a:xfrm>
          <a:prstGeom prst="wedgeRectCallout">
            <a:avLst>
              <a:gd name="adj1" fmla="val -108139"/>
              <a:gd name="adj2" fmla="val 894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Declines began before the “Great Recession” started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00229"/>
                                        </p:tgtEl>
                                        <p:attrNameLst>
                                          <p:attrName>style.visibility</p:attrName>
                                        </p:attrNameLst>
                                      </p:cBhvr>
                                      <p:to>
                                        <p:strVal val="visible"/>
                                      </p:to>
                                    </p:set>
                                    <p:anim calcmode="lin" valueType="num">
                                      <p:cBhvr>
                                        <p:cTn id="7" dur="500" fill="hold"/>
                                        <p:tgtEl>
                                          <p:spTgt spid="2100229"/>
                                        </p:tgtEl>
                                        <p:attrNameLst>
                                          <p:attrName>ppt_w</p:attrName>
                                        </p:attrNameLst>
                                      </p:cBhvr>
                                      <p:tavLst>
                                        <p:tav tm="0">
                                          <p:val>
                                            <p:fltVal val="0"/>
                                          </p:val>
                                        </p:tav>
                                        <p:tav tm="100000">
                                          <p:val>
                                            <p:strVal val="#ppt_w"/>
                                          </p:val>
                                        </p:tav>
                                      </p:tavLst>
                                    </p:anim>
                                    <p:anim calcmode="lin" valueType="num">
                                      <p:cBhvr>
                                        <p:cTn id="8" dur="500" fill="hold"/>
                                        <p:tgtEl>
                                          <p:spTgt spid="2100229"/>
                                        </p:tgtEl>
                                        <p:attrNameLst>
                                          <p:attrName>ppt_h</p:attrName>
                                        </p:attrNameLst>
                                      </p:cBhvr>
                                      <p:tavLst>
                                        <p:tav tm="0">
                                          <p:val>
                                            <p:fltVal val="0"/>
                                          </p:val>
                                        </p:tav>
                                        <p:tav tm="100000">
                                          <p:val>
                                            <p:strVal val="#ppt_h"/>
                                          </p:val>
                                        </p:tav>
                                      </p:tavLst>
                                    </p:anim>
                                    <p:animEffect transition="in" filter="fade">
                                      <p:cBhvr>
                                        <p:cTn id="9" dur="500"/>
                                        <p:tgtEl>
                                          <p:spTgt spid="2100229"/>
                                        </p:tgtEl>
                                      </p:cBhvr>
                                    </p:animEffect>
                                  </p:childTnLst>
                                </p:cTn>
                              </p:par>
                            </p:childTnLst>
                          </p:cTn>
                        </p:par>
                        <p:par>
                          <p:cTn id="10" fill="hold" nodeType="afterGroup">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9" grpId="0" animBg="1"/>
      <p:bldP spid="13" grpId="0" autoUpdateAnimBg="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105"/>
          <p:cNvSpPr>
            <a:spLocks noGrp="1" noChangeArrowheads="1"/>
          </p:cNvSpPr>
          <p:nvPr>
            <p:ph type="dt" sz="quarter" idx="10"/>
          </p:nvPr>
        </p:nvSpPr>
        <p:spPr/>
        <p:txBody>
          <a:bodyPr/>
          <a:lstStyle/>
          <a:p>
            <a:pPr>
              <a:defRPr/>
            </a:pPr>
            <a:r>
              <a:rPr lang="en-US" smtClean="0"/>
              <a:t>12/01/09 - 9pm</a:t>
            </a:r>
          </a:p>
        </p:txBody>
      </p:sp>
      <p:sp>
        <p:nvSpPr>
          <p:cNvPr id="614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6148" name="Rectangle 110"/>
          <p:cNvSpPr>
            <a:spLocks noGrp="1" noChangeArrowheads="1"/>
          </p:cNvSpPr>
          <p:nvPr>
            <p:ph type="sldNum" sz="quarter" idx="12"/>
          </p:nvPr>
        </p:nvSpPr>
        <p:spPr/>
        <p:txBody>
          <a:bodyPr/>
          <a:lstStyle/>
          <a:p>
            <a:pPr>
              <a:defRPr/>
            </a:pPr>
            <a:fld id="{F8E40E51-8298-486B-837A-B7F9793D1D5F}" type="slidenum">
              <a:rPr lang="en-US" smtClean="0"/>
              <a:pPr>
                <a:defRPr/>
              </a:pPr>
              <a:t>34</a:t>
            </a:fld>
            <a:endParaRPr lang="en-US" smtClean="0"/>
          </a:p>
        </p:txBody>
      </p:sp>
      <p:graphicFrame>
        <p:nvGraphicFramePr>
          <p:cNvPr id="25602" name="Object 3"/>
          <p:cNvGraphicFramePr>
            <a:graphicFrameLocks noChangeAspect="1"/>
          </p:cNvGraphicFramePr>
          <p:nvPr/>
        </p:nvGraphicFramePr>
        <p:xfrm>
          <a:off x="277813" y="1262063"/>
          <a:ext cx="8578850" cy="4262437"/>
        </p:xfrm>
        <a:graphic>
          <a:graphicData uri="http://schemas.openxmlformats.org/presentationml/2006/ole">
            <p:oleObj spid="_x0000_s25602" name="Chart" r:id="rId4" imgW="8582143" imgH="4257541" progId="Excel.Chart.8">
              <p:embed/>
            </p:oleObj>
          </a:graphicData>
        </a:graphic>
      </p:graphicFrame>
      <p:sp>
        <p:nvSpPr>
          <p:cNvPr id="2100229" name="Rectangle 5"/>
          <p:cNvSpPr>
            <a:spLocks noChangeArrowheads="1"/>
          </p:cNvSpPr>
          <p:nvPr/>
        </p:nvSpPr>
        <p:spPr bwMode="blackWhite">
          <a:xfrm>
            <a:off x="609600" y="5665788"/>
            <a:ext cx="8070850" cy="80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As the age-composition</a:t>
            </a:r>
            <a:br>
              <a:rPr lang="en-US" b="1">
                <a:solidFill>
                  <a:srgbClr val="FFFFFF"/>
                </a:solidFill>
              </a:rPr>
            </a:br>
            <a:r>
              <a:rPr lang="en-US" b="1">
                <a:solidFill>
                  <a:srgbClr val="FFFFFF"/>
                </a:solidFill>
              </a:rPr>
              <a:t>of the population changes, premium volume will follow.</a:t>
            </a:r>
          </a:p>
        </p:txBody>
      </p:sp>
      <p:sp>
        <p:nvSpPr>
          <p:cNvPr id="25607" name="Rectangle 6"/>
          <p:cNvSpPr>
            <a:spLocks noChangeArrowheads="1"/>
          </p:cNvSpPr>
          <p:nvPr/>
        </p:nvSpPr>
        <p:spPr bwMode="auto">
          <a:xfrm>
            <a:off x="-66675" y="6584950"/>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Bureau of Labor Statistics Consumer Expenditure Surveys; Insurance Information Institute</a:t>
            </a:r>
          </a:p>
        </p:txBody>
      </p:sp>
      <p:sp>
        <p:nvSpPr>
          <p:cNvPr id="13" name="Rectangle 3"/>
          <p:cNvSpPr txBox="1">
            <a:spLocks noChangeArrowheads="1"/>
          </p:cNvSpPr>
          <p:nvPr/>
        </p:nvSpPr>
        <p:spPr bwMode="black">
          <a:xfrm>
            <a:off x="319088" y="93663"/>
            <a:ext cx="7008812" cy="833437"/>
          </a:xfrm>
          <a:prstGeom prst="rect">
            <a:avLst/>
          </a:prstGeom>
          <a:noFill/>
          <a:ln w="9525">
            <a:noFill/>
            <a:miter lim="800000"/>
            <a:headEnd/>
            <a:tailEnd/>
          </a:ln>
        </p:spPr>
        <p:txBody>
          <a:bodyPr lIns="45720" rIns="45720" anchor="ctr"/>
          <a:lstStyle/>
          <a:p>
            <a:pPr defTabSz="114300" eaLnBrk="0" hangingPunct="0">
              <a:lnSpc>
                <a:spcPct val="75000"/>
              </a:lnSpc>
              <a:defRPr/>
            </a:pPr>
            <a:r>
              <a:rPr lang="en-US" sz="2600" b="1" kern="0" dirty="0">
                <a:solidFill>
                  <a:srgbClr val="225A7A"/>
                </a:solidFill>
              </a:rPr>
              <a:t>Annual Expenditure on Life and Personal Insurance, by Age of Consumer Unit, 1991-2011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00229"/>
                                        </p:tgtEl>
                                        <p:attrNameLst>
                                          <p:attrName>style.visibility</p:attrName>
                                        </p:attrNameLst>
                                      </p:cBhvr>
                                      <p:to>
                                        <p:strVal val="visible"/>
                                      </p:to>
                                    </p:set>
                                    <p:anim calcmode="lin" valueType="num">
                                      <p:cBhvr>
                                        <p:cTn id="7" dur="500" fill="hold"/>
                                        <p:tgtEl>
                                          <p:spTgt spid="2100229"/>
                                        </p:tgtEl>
                                        <p:attrNameLst>
                                          <p:attrName>ppt_w</p:attrName>
                                        </p:attrNameLst>
                                      </p:cBhvr>
                                      <p:tavLst>
                                        <p:tav tm="0">
                                          <p:val>
                                            <p:fltVal val="0"/>
                                          </p:val>
                                        </p:tav>
                                        <p:tav tm="100000">
                                          <p:val>
                                            <p:strVal val="#ppt_w"/>
                                          </p:val>
                                        </p:tav>
                                      </p:tavLst>
                                    </p:anim>
                                    <p:anim calcmode="lin" valueType="num">
                                      <p:cBhvr>
                                        <p:cTn id="8" dur="500" fill="hold"/>
                                        <p:tgtEl>
                                          <p:spTgt spid="2100229"/>
                                        </p:tgtEl>
                                        <p:attrNameLst>
                                          <p:attrName>ppt_h</p:attrName>
                                        </p:attrNameLst>
                                      </p:cBhvr>
                                      <p:tavLst>
                                        <p:tav tm="0">
                                          <p:val>
                                            <p:fltVal val="0"/>
                                          </p:val>
                                        </p:tav>
                                        <p:tav tm="100000">
                                          <p:val>
                                            <p:strVal val="#ppt_h"/>
                                          </p:val>
                                        </p:tav>
                                      </p:tavLst>
                                    </p:anim>
                                    <p:animEffect transition="in" filter="fade">
                                      <p:cBhvr>
                                        <p:cTn id="9" dur="500"/>
                                        <p:tgtEl>
                                          <p:spTgt spid="2100229"/>
                                        </p:tgtEl>
                                      </p:cBhvr>
                                    </p:animEffect>
                                  </p:childTnLst>
                                </p:cTn>
                              </p:par>
                            </p:childTnLst>
                          </p:cTn>
                        </p:par>
                        <p:par>
                          <p:cTn id="10" fill="hold" nodeType="afterGroup">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9" grpId="0" animBg="1"/>
      <p:bldP spid="1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05"/>
          <p:cNvSpPr>
            <a:spLocks noGrp="1" noChangeArrowheads="1"/>
          </p:cNvSpPr>
          <p:nvPr>
            <p:ph type="dt" sz="quarter" idx="10"/>
          </p:nvPr>
        </p:nvSpPr>
        <p:spPr/>
        <p:txBody>
          <a:bodyPr/>
          <a:lstStyle/>
          <a:p>
            <a:pPr>
              <a:defRPr/>
            </a:pPr>
            <a:r>
              <a:rPr lang="en-US" smtClean="0"/>
              <a:t>12/01/09 - 9pm</a:t>
            </a:r>
          </a:p>
        </p:txBody>
      </p:sp>
      <p:sp>
        <p:nvSpPr>
          <p:cNvPr id="512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124" name="Rectangle 110"/>
          <p:cNvSpPr>
            <a:spLocks noGrp="1" noChangeArrowheads="1"/>
          </p:cNvSpPr>
          <p:nvPr>
            <p:ph type="sldNum" sz="quarter" idx="12"/>
          </p:nvPr>
        </p:nvSpPr>
        <p:spPr/>
        <p:txBody>
          <a:bodyPr/>
          <a:lstStyle/>
          <a:p>
            <a:pPr>
              <a:defRPr/>
            </a:pPr>
            <a:fld id="{6326F226-EDBE-4798-92B3-6E5AEA8DCF29}" type="slidenum">
              <a:rPr lang="en-US" smtClean="0"/>
              <a:pPr>
                <a:defRPr/>
              </a:pPr>
              <a:t>35</a:t>
            </a:fld>
            <a:endParaRPr lang="en-US" smtClean="0"/>
          </a:p>
        </p:txBody>
      </p:sp>
      <p:graphicFrame>
        <p:nvGraphicFramePr>
          <p:cNvPr id="26626" name="Object 3"/>
          <p:cNvGraphicFramePr>
            <a:graphicFrameLocks noChangeAspect="1"/>
          </p:cNvGraphicFramePr>
          <p:nvPr/>
        </p:nvGraphicFramePr>
        <p:xfrm>
          <a:off x="277813" y="1262063"/>
          <a:ext cx="8578850" cy="4262437"/>
        </p:xfrm>
        <a:graphic>
          <a:graphicData uri="http://schemas.openxmlformats.org/presentationml/2006/ole">
            <p:oleObj spid="_x0000_s26626" name="Chart" r:id="rId4" imgW="8582143" imgH="4257541" progId="Excel.Chart.8">
              <p:embed/>
            </p:oleObj>
          </a:graphicData>
        </a:graphic>
      </p:graphicFrame>
      <p:sp>
        <p:nvSpPr>
          <p:cNvPr id="2100229" name="Rectangle 5"/>
          <p:cNvSpPr>
            <a:spLocks noChangeArrowheads="1"/>
          </p:cNvSpPr>
          <p:nvPr/>
        </p:nvSpPr>
        <p:spPr bwMode="blackWhite">
          <a:xfrm>
            <a:off x="609600" y="5665788"/>
            <a:ext cx="8070850" cy="80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As the age-composition of the population changes,</a:t>
            </a:r>
            <a:br>
              <a:rPr lang="en-US" b="1">
                <a:solidFill>
                  <a:srgbClr val="FFFFFF"/>
                </a:solidFill>
              </a:rPr>
            </a:br>
            <a:r>
              <a:rPr lang="en-US" b="1">
                <a:solidFill>
                  <a:srgbClr val="FFFFFF"/>
                </a:solidFill>
              </a:rPr>
              <a:t>premium volume will follow.</a:t>
            </a:r>
          </a:p>
        </p:txBody>
      </p:sp>
      <p:sp>
        <p:nvSpPr>
          <p:cNvPr id="26631" name="Rectangle 6"/>
          <p:cNvSpPr>
            <a:spLocks noChangeArrowheads="1"/>
          </p:cNvSpPr>
          <p:nvPr/>
        </p:nvSpPr>
        <p:spPr bwMode="auto">
          <a:xfrm>
            <a:off x="-66675" y="6584950"/>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Bureau of Labor Statistics Consumer Expenditure Surveys; Insurance Information Institute</a:t>
            </a:r>
          </a:p>
        </p:txBody>
      </p:sp>
      <p:sp>
        <p:nvSpPr>
          <p:cNvPr id="13" name="Rectangle 3"/>
          <p:cNvSpPr txBox="1">
            <a:spLocks noChangeArrowheads="1"/>
          </p:cNvSpPr>
          <p:nvPr/>
        </p:nvSpPr>
        <p:spPr bwMode="black">
          <a:xfrm>
            <a:off x="319088" y="93663"/>
            <a:ext cx="7008812" cy="833437"/>
          </a:xfrm>
          <a:prstGeom prst="rect">
            <a:avLst/>
          </a:prstGeom>
          <a:noFill/>
          <a:ln w="9525">
            <a:noFill/>
            <a:miter lim="800000"/>
            <a:headEnd/>
            <a:tailEnd/>
          </a:ln>
        </p:spPr>
        <p:txBody>
          <a:bodyPr lIns="45720" rIns="45720" anchor="ctr"/>
          <a:lstStyle/>
          <a:p>
            <a:pPr defTabSz="114300" eaLnBrk="0" hangingPunct="0">
              <a:lnSpc>
                <a:spcPct val="75000"/>
              </a:lnSpc>
              <a:defRPr/>
            </a:pPr>
            <a:r>
              <a:rPr lang="en-US" sz="2800" b="1" kern="0" dirty="0">
                <a:solidFill>
                  <a:srgbClr val="225A7A"/>
                </a:solidFill>
                <a:ea typeface="+mj-ea"/>
                <a:cs typeface="+mj-cs"/>
              </a:rPr>
              <a:t>Annual Expenditure on Pensions and Social Security, by Age of Consumer Unit, 1991-2011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00229"/>
                                        </p:tgtEl>
                                        <p:attrNameLst>
                                          <p:attrName>style.visibility</p:attrName>
                                        </p:attrNameLst>
                                      </p:cBhvr>
                                      <p:to>
                                        <p:strVal val="visible"/>
                                      </p:to>
                                    </p:set>
                                    <p:anim calcmode="lin" valueType="num">
                                      <p:cBhvr>
                                        <p:cTn id="7" dur="500" fill="hold"/>
                                        <p:tgtEl>
                                          <p:spTgt spid="2100229"/>
                                        </p:tgtEl>
                                        <p:attrNameLst>
                                          <p:attrName>ppt_w</p:attrName>
                                        </p:attrNameLst>
                                      </p:cBhvr>
                                      <p:tavLst>
                                        <p:tav tm="0">
                                          <p:val>
                                            <p:fltVal val="0"/>
                                          </p:val>
                                        </p:tav>
                                        <p:tav tm="100000">
                                          <p:val>
                                            <p:strVal val="#ppt_w"/>
                                          </p:val>
                                        </p:tav>
                                      </p:tavLst>
                                    </p:anim>
                                    <p:anim calcmode="lin" valueType="num">
                                      <p:cBhvr>
                                        <p:cTn id="8" dur="500" fill="hold"/>
                                        <p:tgtEl>
                                          <p:spTgt spid="2100229"/>
                                        </p:tgtEl>
                                        <p:attrNameLst>
                                          <p:attrName>ppt_h</p:attrName>
                                        </p:attrNameLst>
                                      </p:cBhvr>
                                      <p:tavLst>
                                        <p:tav tm="0">
                                          <p:val>
                                            <p:fltVal val="0"/>
                                          </p:val>
                                        </p:tav>
                                        <p:tav tm="100000">
                                          <p:val>
                                            <p:strVal val="#ppt_h"/>
                                          </p:val>
                                        </p:tav>
                                      </p:tavLst>
                                    </p:anim>
                                    <p:animEffect transition="in" filter="fade">
                                      <p:cBhvr>
                                        <p:cTn id="9" dur="500"/>
                                        <p:tgtEl>
                                          <p:spTgt spid="2100229"/>
                                        </p:tgtEl>
                                      </p:cBhvr>
                                    </p:animEffect>
                                  </p:childTnLst>
                                </p:cTn>
                              </p:par>
                            </p:childTnLst>
                          </p:cTn>
                        </p:par>
                        <p:par>
                          <p:cTn id="10" fill="hold" nodeType="afterGroup">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9" grpId="0" animBg="1"/>
      <p:bldP spid="1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105"/>
          <p:cNvSpPr>
            <a:spLocks noGrp="1" noChangeArrowheads="1"/>
          </p:cNvSpPr>
          <p:nvPr>
            <p:ph type="dt" sz="quarter" idx="10"/>
          </p:nvPr>
        </p:nvSpPr>
        <p:spPr/>
        <p:txBody>
          <a:bodyPr/>
          <a:lstStyle/>
          <a:p>
            <a:pPr>
              <a:defRPr/>
            </a:pPr>
            <a:r>
              <a:rPr lang="en-US" smtClean="0"/>
              <a:t>12/01/09 - 9pm</a:t>
            </a:r>
          </a:p>
        </p:txBody>
      </p:sp>
      <p:sp>
        <p:nvSpPr>
          <p:cNvPr id="614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6148" name="Rectangle 110"/>
          <p:cNvSpPr>
            <a:spLocks noGrp="1" noChangeArrowheads="1"/>
          </p:cNvSpPr>
          <p:nvPr>
            <p:ph type="sldNum" sz="quarter" idx="12"/>
          </p:nvPr>
        </p:nvSpPr>
        <p:spPr/>
        <p:txBody>
          <a:bodyPr/>
          <a:lstStyle/>
          <a:p>
            <a:pPr>
              <a:defRPr/>
            </a:pPr>
            <a:fld id="{C3D4AD36-9B34-4F56-9CBF-86E96D53ADB2}" type="slidenum">
              <a:rPr lang="en-US" smtClean="0"/>
              <a:pPr>
                <a:defRPr/>
              </a:pPr>
              <a:t>36</a:t>
            </a:fld>
            <a:endParaRPr lang="en-US" smtClean="0"/>
          </a:p>
        </p:txBody>
      </p:sp>
      <p:graphicFrame>
        <p:nvGraphicFramePr>
          <p:cNvPr id="27650" name="Object 3"/>
          <p:cNvGraphicFramePr>
            <a:graphicFrameLocks noChangeAspect="1"/>
          </p:cNvGraphicFramePr>
          <p:nvPr/>
        </p:nvGraphicFramePr>
        <p:xfrm>
          <a:off x="277813" y="1262063"/>
          <a:ext cx="8578850" cy="4262437"/>
        </p:xfrm>
        <a:graphic>
          <a:graphicData uri="http://schemas.openxmlformats.org/presentationml/2006/ole">
            <p:oleObj spid="_x0000_s27650" r:id="rId4" imgW="8577815" imgH="4261473" progId="Excel.Chart.8">
              <p:embed/>
            </p:oleObj>
          </a:graphicData>
        </a:graphic>
      </p:graphicFrame>
      <p:sp>
        <p:nvSpPr>
          <p:cNvPr id="2100229" name="Rectangle 5"/>
          <p:cNvSpPr>
            <a:spLocks noChangeArrowheads="1"/>
          </p:cNvSpPr>
          <p:nvPr/>
        </p:nvSpPr>
        <p:spPr bwMode="blackWhite">
          <a:xfrm>
            <a:off x="609600" y="5665788"/>
            <a:ext cx="8070850" cy="80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As the age-composition of the population changes,</a:t>
            </a:r>
            <a:br>
              <a:rPr lang="en-US" b="1">
                <a:solidFill>
                  <a:srgbClr val="FFFFFF"/>
                </a:solidFill>
              </a:rPr>
            </a:br>
            <a:r>
              <a:rPr lang="en-US" b="1">
                <a:solidFill>
                  <a:srgbClr val="FFFFFF"/>
                </a:solidFill>
              </a:rPr>
              <a:t>premium volume will follow.</a:t>
            </a:r>
          </a:p>
        </p:txBody>
      </p:sp>
      <p:sp>
        <p:nvSpPr>
          <p:cNvPr id="27655" name="Rectangle 6"/>
          <p:cNvSpPr>
            <a:spLocks noChangeArrowheads="1"/>
          </p:cNvSpPr>
          <p:nvPr/>
        </p:nvSpPr>
        <p:spPr bwMode="auto">
          <a:xfrm>
            <a:off x="-66675" y="6584950"/>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Bureau of Labor Statistics Consumer Expenditure Surveys; Insurance Information Institute</a:t>
            </a:r>
          </a:p>
        </p:txBody>
      </p:sp>
      <p:sp>
        <p:nvSpPr>
          <p:cNvPr id="13" name="Rectangle 3"/>
          <p:cNvSpPr txBox="1">
            <a:spLocks noChangeArrowheads="1"/>
          </p:cNvSpPr>
          <p:nvPr/>
        </p:nvSpPr>
        <p:spPr bwMode="black">
          <a:xfrm>
            <a:off x="319088" y="93663"/>
            <a:ext cx="7008812" cy="833437"/>
          </a:xfrm>
          <a:prstGeom prst="rect">
            <a:avLst/>
          </a:prstGeom>
          <a:noFill/>
          <a:ln w="9525">
            <a:noFill/>
            <a:miter lim="800000"/>
            <a:headEnd/>
            <a:tailEnd/>
          </a:ln>
        </p:spPr>
        <p:txBody>
          <a:bodyPr lIns="45720" rIns="45720" anchor="ctr"/>
          <a:lstStyle/>
          <a:p>
            <a:pPr defTabSz="114300" eaLnBrk="0" hangingPunct="0">
              <a:lnSpc>
                <a:spcPct val="75000"/>
              </a:lnSpc>
              <a:defRPr/>
            </a:pPr>
            <a:r>
              <a:rPr lang="en-US" sz="2800" b="1" kern="0" dirty="0">
                <a:solidFill>
                  <a:srgbClr val="225A7A"/>
                </a:solidFill>
              </a:rPr>
              <a:t>Annual Expenditure on Pensions and Social Security, by Age of Consumer Unit, 1991-2011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00229"/>
                                        </p:tgtEl>
                                        <p:attrNameLst>
                                          <p:attrName>style.visibility</p:attrName>
                                        </p:attrNameLst>
                                      </p:cBhvr>
                                      <p:to>
                                        <p:strVal val="visible"/>
                                      </p:to>
                                    </p:set>
                                    <p:anim calcmode="lin" valueType="num">
                                      <p:cBhvr>
                                        <p:cTn id="7" dur="500" fill="hold"/>
                                        <p:tgtEl>
                                          <p:spTgt spid="2100229"/>
                                        </p:tgtEl>
                                        <p:attrNameLst>
                                          <p:attrName>ppt_w</p:attrName>
                                        </p:attrNameLst>
                                      </p:cBhvr>
                                      <p:tavLst>
                                        <p:tav tm="0">
                                          <p:val>
                                            <p:fltVal val="0"/>
                                          </p:val>
                                        </p:tav>
                                        <p:tav tm="100000">
                                          <p:val>
                                            <p:strVal val="#ppt_w"/>
                                          </p:val>
                                        </p:tav>
                                      </p:tavLst>
                                    </p:anim>
                                    <p:anim calcmode="lin" valueType="num">
                                      <p:cBhvr>
                                        <p:cTn id="8" dur="500" fill="hold"/>
                                        <p:tgtEl>
                                          <p:spTgt spid="2100229"/>
                                        </p:tgtEl>
                                        <p:attrNameLst>
                                          <p:attrName>ppt_h</p:attrName>
                                        </p:attrNameLst>
                                      </p:cBhvr>
                                      <p:tavLst>
                                        <p:tav tm="0">
                                          <p:val>
                                            <p:fltVal val="0"/>
                                          </p:val>
                                        </p:tav>
                                        <p:tav tm="100000">
                                          <p:val>
                                            <p:strVal val="#ppt_h"/>
                                          </p:val>
                                        </p:tav>
                                      </p:tavLst>
                                    </p:anim>
                                    <p:animEffect transition="in" filter="fade">
                                      <p:cBhvr>
                                        <p:cTn id="9" dur="500"/>
                                        <p:tgtEl>
                                          <p:spTgt spid="2100229"/>
                                        </p:tgtEl>
                                      </p:cBhvr>
                                    </p:animEffect>
                                  </p:childTnLst>
                                </p:cTn>
                              </p:par>
                            </p:childTnLst>
                          </p:cTn>
                        </p:par>
                        <p:par>
                          <p:cTn id="10" fill="hold" nodeType="afterGroup">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9" grpId="0" animBg="1"/>
      <p:bldP spid="1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idx="4294967295"/>
          </p:nvPr>
        </p:nvSpPr>
        <p:spPr>
          <a:xfrm>
            <a:off x="400050" y="134938"/>
            <a:ext cx="7505700" cy="850900"/>
          </a:xfrm>
        </p:spPr>
        <p:txBody>
          <a:bodyPr lIns="92075" tIns="46038" rIns="92075" bIns="46038" anchor="b"/>
          <a:lstStyle/>
          <a:p>
            <a:r>
              <a:rPr lang="en-US" smtClean="0"/>
              <a:t>Changes in Households, 2000 to 2010</a:t>
            </a:r>
          </a:p>
        </p:txBody>
      </p:sp>
      <p:graphicFrame>
        <p:nvGraphicFramePr>
          <p:cNvPr id="28674" name="Object 3"/>
          <p:cNvGraphicFramePr>
            <a:graphicFrameLocks noGrp="1" noChangeAspect="1"/>
          </p:cNvGraphicFramePr>
          <p:nvPr>
            <p:ph idx="4294967295"/>
          </p:nvPr>
        </p:nvGraphicFramePr>
        <p:xfrm>
          <a:off x="-28575" y="847725"/>
          <a:ext cx="8543925" cy="4705350"/>
        </p:xfrm>
        <a:graphic>
          <a:graphicData uri="http://schemas.openxmlformats.org/presentationml/2006/ole">
            <p:oleObj spid="_x0000_s28674" r:id="rId4" imgW="8547333" imgH="4706520" progId="Excel.Chart.8">
              <p:embed/>
            </p:oleObj>
          </a:graphicData>
        </a:graphic>
      </p:graphicFrame>
      <p:sp>
        <p:nvSpPr>
          <p:cNvPr id="2867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9538ACA-4D87-4C7F-B464-600A56C65045}" type="slidenum">
              <a:rPr lang="en-US" sz="900"/>
              <a:pPr algn="r" eaLnBrk="0" hangingPunct="0">
                <a:lnSpc>
                  <a:spcPct val="85000"/>
                </a:lnSpc>
                <a:spcBef>
                  <a:spcPct val="20000"/>
                </a:spcBef>
              </a:pPr>
              <a:t>37</a:t>
            </a:fld>
            <a:endParaRPr lang="en-US" sz="900"/>
          </a:p>
        </p:txBody>
      </p:sp>
      <p:sp>
        <p:nvSpPr>
          <p:cNvPr id="28677" name="Rectangle 2"/>
          <p:cNvSpPr>
            <a:spLocks noChangeArrowheads="1"/>
          </p:cNvSpPr>
          <p:nvPr/>
        </p:nvSpPr>
        <p:spPr bwMode="auto">
          <a:xfrm>
            <a:off x="381000" y="6248400"/>
            <a:ext cx="8443913" cy="430213"/>
          </a:xfrm>
          <a:prstGeom prst="rect">
            <a:avLst/>
          </a:prstGeom>
          <a:noFill/>
          <a:ln w="9525">
            <a:noFill/>
            <a:miter lim="800000"/>
            <a:headEnd/>
            <a:tailEnd/>
          </a:ln>
        </p:spPr>
        <p:txBody>
          <a:bodyPr>
            <a:spAutoFit/>
          </a:bodyPr>
          <a:lstStyle/>
          <a:p>
            <a:r>
              <a:rPr lang="en-US" sz="1100"/>
              <a:t>Sources: U.S. Census Bureau at </a:t>
            </a:r>
            <a:r>
              <a:rPr lang="en-US" sz="1100">
                <a:hlinkClick r:id="rId5"/>
              </a:rPr>
              <a:t>http://www.census.gov/construction/chars/pdf/medavgsqft.pdf</a:t>
            </a:r>
            <a:r>
              <a:rPr lang="en-US" sz="1100"/>
              <a:t> and “Households and Families: 2010”, Census Brief issued April 2012; Insurance Information Institute</a:t>
            </a:r>
          </a:p>
        </p:txBody>
      </p:sp>
      <p:sp>
        <p:nvSpPr>
          <p:cNvPr id="28678" name="Rectangle 5"/>
          <p:cNvSpPr>
            <a:spLocks noChangeArrowheads="1"/>
          </p:cNvSpPr>
          <p:nvPr/>
        </p:nvSpPr>
        <p:spPr bwMode="blackWhite">
          <a:xfrm>
            <a:off x="228600" y="5410200"/>
            <a:ext cx="8740775" cy="8382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a:solidFill>
                  <a:schemeClr val="bg1"/>
                </a:solidFill>
              </a:rPr>
              <a:t>The number of householders living alone rose by nearly 4 million from 2000</a:t>
            </a:r>
            <a:br>
              <a:rPr lang="en-US" b="1">
                <a:solidFill>
                  <a:schemeClr val="bg1"/>
                </a:solidFill>
              </a:rPr>
            </a:br>
            <a:r>
              <a:rPr lang="en-US" b="1">
                <a:solidFill>
                  <a:schemeClr val="bg1"/>
                </a:solidFill>
              </a:rPr>
              <a:t>to 2010 (+14.6%). Single-parent households rose by 1.4 million (+14.4%). Married couples w/own kids fell by 5.0%. Will these trends continue?</a:t>
            </a:r>
            <a:endParaRPr lang="en-US" b="1">
              <a:solidFill>
                <a:srgbClr val="FFFFFF"/>
              </a:solidFill>
            </a:endParaRPr>
          </a:p>
        </p:txBody>
      </p:sp>
      <p:sp>
        <p:nvSpPr>
          <p:cNvPr id="28679" name="TextBox 6"/>
          <p:cNvSpPr txBox="1">
            <a:spLocks noChangeArrowheads="1"/>
          </p:cNvSpPr>
          <p:nvPr/>
        </p:nvSpPr>
        <p:spPr bwMode="auto">
          <a:xfrm>
            <a:off x="1905000" y="3810000"/>
            <a:ext cx="533400" cy="276225"/>
          </a:xfrm>
          <a:prstGeom prst="rect">
            <a:avLst/>
          </a:prstGeom>
          <a:noFill/>
          <a:ln w="9525">
            <a:noFill/>
            <a:miter lim="800000"/>
            <a:headEnd/>
            <a:tailEnd/>
          </a:ln>
        </p:spPr>
        <p:txBody>
          <a:bodyPr>
            <a:spAutoFit/>
          </a:bodyPr>
          <a:lstStyle/>
          <a:p>
            <a:r>
              <a:rPr lang="en-US" sz="1200" b="1"/>
              <a:t>9.75</a:t>
            </a:r>
          </a:p>
        </p:txBody>
      </p:sp>
      <p:sp>
        <p:nvSpPr>
          <p:cNvPr id="28680" name="TextBox 7"/>
          <p:cNvSpPr txBox="1">
            <a:spLocks noChangeArrowheads="1"/>
          </p:cNvSpPr>
          <p:nvPr/>
        </p:nvSpPr>
        <p:spPr bwMode="auto">
          <a:xfrm>
            <a:off x="4191000" y="3733800"/>
            <a:ext cx="609600" cy="276225"/>
          </a:xfrm>
          <a:prstGeom prst="rect">
            <a:avLst/>
          </a:prstGeom>
          <a:noFill/>
          <a:ln w="9525">
            <a:noFill/>
            <a:miter lim="800000"/>
            <a:headEnd/>
            <a:tailEnd/>
          </a:ln>
        </p:spPr>
        <p:txBody>
          <a:bodyPr>
            <a:spAutoFit/>
          </a:bodyPr>
          <a:lstStyle/>
          <a:p>
            <a:r>
              <a:rPr lang="en-US" sz="1200" b="1"/>
              <a:t>11.16</a:t>
            </a:r>
          </a:p>
        </p:txBody>
      </p:sp>
      <p:sp>
        <p:nvSpPr>
          <p:cNvPr id="9" name="AutoShape 38"/>
          <p:cNvSpPr>
            <a:spLocks noChangeArrowheads="1"/>
          </p:cNvSpPr>
          <p:nvPr/>
        </p:nvSpPr>
        <p:spPr bwMode="blackWhite">
          <a:xfrm>
            <a:off x="7315200" y="1371600"/>
            <a:ext cx="1704975" cy="1095375"/>
          </a:xfrm>
          <a:prstGeom prst="wedgeRectCallout">
            <a:avLst>
              <a:gd name="adj1" fmla="val -204787"/>
              <a:gd name="adj2" fmla="val 5553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During this decade the total number of households rose by 10.7%</a:t>
            </a:r>
          </a:p>
        </p:txBody>
      </p:sp>
      <p:sp>
        <p:nvSpPr>
          <p:cNvPr id="28682" name="TextBox 6"/>
          <p:cNvSpPr txBox="1">
            <a:spLocks noChangeArrowheads="1"/>
          </p:cNvSpPr>
          <p:nvPr/>
        </p:nvSpPr>
        <p:spPr bwMode="auto">
          <a:xfrm>
            <a:off x="2362200" y="2590800"/>
            <a:ext cx="609600" cy="276225"/>
          </a:xfrm>
          <a:prstGeom prst="rect">
            <a:avLst/>
          </a:prstGeom>
          <a:noFill/>
          <a:ln w="9525">
            <a:noFill/>
            <a:miter lim="800000"/>
            <a:headEnd/>
            <a:tailEnd/>
          </a:ln>
        </p:spPr>
        <p:txBody>
          <a:bodyPr>
            <a:spAutoFit/>
          </a:bodyPr>
          <a:lstStyle/>
          <a:p>
            <a:r>
              <a:rPr lang="en-US" sz="1200" b="1"/>
              <a:t>24.84</a:t>
            </a:r>
          </a:p>
        </p:txBody>
      </p:sp>
      <p:sp>
        <p:nvSpPr>
          <p:cNvPr id="28683" name="TextBox 6"/>
          <p:cNvSpPr txBox="1">
            <a:spLocks noChangeArrowheads="1"/>
          </p:cNvSpPr>
          <p:nvPr/>
        </p:nvSpPr>
        <p:spPr bwMode="auto">
          <a:xfrm>
            <a:off x="4724400" y="2743200"/>
            <a:ext cx="609600" cy="276225"/>
          </a:xfrm>
          <a:prstGeom prst="rect">
            <a:avLst/>
          </a:prstGeom>
          <a:noFill/>
          <a:ln w="9525">
            <a:noFill/>
            <a:miter lim="800000"/>
            <a:headEnd/>
            <a:tailEnd/>
          </a:ln>
        </p:spPr>
        <p:txBody>
          <a:bodyPr>
            <a:spAutoFit/>
          </a:bodyPr>
          <a:lstStyle/>
          <a:p>
            <a:r>
              <a:rPr lang="en-US" sz="1200" b="1"/>
              <a:t>23.59</a:t>
            </a:r>
          </a:p>
        </p:txBody>
      </p:sp>
      <p:sp>
        <p:nvSpPr>
          <p:cNvPr id="28684" name="TextBox 11"/>
          <p:cNvSpPr txBox="1">
            <a:spLocks noChangeArrowheads="1"/>
          </p:cNvSpPr>
          <p:nvPr/>
        </p:nvSpPr>
        <p:spPr bwMode="auto">
          <a:xfrm>
            <a:off x="304800" y="1143000"/>
            <a:ext cx="1295400" cy="307975"/>
          </a:xfrm>
          <a:prstGeom prst="rect">
            <a:avLst/>
          </a:prstGeom>
          <a:noFill/>
          <a:ln w="9525">
            <a:noFill/>
            <a:miter lim="800000"/>
            <a:headEnd/>
            <a:tailEnd/>
          </a:ln>
        </p:spPr>
        <p:txBody>
          <a:bodyPr>
            <a:spAutoFit/>
          </a:bodyPr>
          <a:lstStyle/>
          <a:p>
            <a:r>
              <a:rPr lang="en-US" sz="1400" b="1"/>
              <a:t>Millions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5529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4017610-94CB-4217-A78E-058B1F006F8B}" type="slidenum">
              <a:rPr lang="en-US" sz="900">
                <a:solidFill>
                  <a:schemeClr val="bg1"/>
                </a:solidFill>
              </a:rPr>
              <a:pPr algn="r" eaLnBrk="0" hangingPunct="0">
                <a:lnSpc>
                  <a:spcPct val="85000"/>
                </a:lnSpc>
                <a:spcBef>
                  <a:spcPct val="20000"/>
                </a:spcBef>
              </a:pPr>
              <a:t>38</a:t>
            </a:fld>
            <a:endParaRPr lang="en-US" sz="900">
              <a:solidFill>
                <a:schemeClr val="bg1"/>
              </a:solidFill>
            </a:endParaRPr>
          </a:p>
        </p:txBody>
      </p:sp>
      <p:sp>
        <p:nvSpPr>
          <p:cNvPr id="13" name="Rectangle 10"/>
          <p:cNvSpPr>
            <a:spLocks noChangeArrowheads="1"/>
          </p:cNvSpPr>
          <p:nvPr/>
        </p:nvSpPr>
        <p:spPr bwMode="blackWhite">
          <a:xfrm>
            <a:off x="269875" y="2324100"/>
            <a:ext cx="8532813" cy="11811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spcBef>
                <a:spcPct val="25000"/>
              </a:spcBef>
              <a:defRPr/>
            </a:pPr>
            <a:r>
              <a:rPr lang="en-US" sz="3200" b="1" dirty="0">
                <a:solidFill>
                  <a:schemeClr val="bg1"/>
                </a:solidFill>
              </a:rPr>
              <a:t>Investments and Interest Rates</a:t>
            </a:r>
          </a:p>
        </p:txBody>
      </p:sp>
    </p:spTree>
  </p:cSld>
  <p:clrMapOvr>
    <a:masterClrMapping/>
  </p:clrMapOvr>
  <p:transition>
    <p:zoom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970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970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E68E1DA-7F6F-449A-A00D-188F91DB44AA}" type="slidenum">
              <a:rPr lang="en-US" sz="900"/>
              <a:pPr algn="r" eaLnBrk="0" hangingPunct="0">
                <a:lnSpc>
                  <a:spcPct val="85000"/>
                </a:lnSpc>
                <a:spcBef>
                  <a:spcPct val="20000"/>
                </a:spcBef>
              </a:pPr>
              <a:t>39</a:t>
            </a:fld>
            <a:endParaRPr lang="en-US" sz="900"/>
          </a:p>
        </p:txBody>
      </p:sp>
      <p:sp>
        <p:nvSpPr>
          <p:cNvPr id="29702" name="Rectangle 7"/>
          <p:cNvSpPr>
            <a:spLocks noGrp="1" noChangeArrowheads="1"/>
          </p:cNvSpPr>
          <p:nvPr>
            <p:ph type="title" idx="4294967295"/>
          </p:nvPr>
        </p:nvSpPr>
        <p:spPr>
          <a:xfrm>
            <a:off x="565150" y="147638"/>
            <a:ext cx="7102475" cy="860425"/>
          </a:xfrm>
        </p:spPr>
        <p:txBody>
          <a:bodyPr/>
          <a:lstStyle/>
          <a:p>
            <a:r>
              <a:rPr lang="en-US" smtClean="0"/>
              <a:t>U.S. Treasury Security Yields*:</a:t>
            </a:r>
            <a:br>
              <a:rPr lang="en-US" smtClean="0"/>
            </a:br>
            <a:r>
              <a:rPr lang="en-US" smtClean="0"/>
              <a:t>A Long Downward Trend, 1990–2013</a:t>
            </a:r>
          </a:p>
        </p:txBody>
      </p:sp>
      <p:sp>
        <p:nvSpPr>
          <p:cNvPr id="29703"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*Monthly, constant maturity, nominal rates, through March 2013.</a:t>
            </a:r>
          </a:p>
          <a:p>
            <a:pPr eaLnBrk="0" hangingPunct="0">
              <a:lnSpc>
                <a:spcPct val="85000"/>
              </a:lnSpc>
              <a:spcBef>
                <a:spcPct val="25000"/>
              </a:spcBef>
              <a:buClr>
                <a:schemeClr val="accent2"/>
              </a:buClr>
              <a:buFont typeface="Wingdings" pitchFamily="2" charset="2"/>
              <a:buNone/>
            </a:pPr>
            <a:r>
              <a:rPr lang="en-US" sz="1100"/>
              <a:t>Sources: Federal Reserve Bank at </a:t>
            </a:r>
            <a:r>
              <a:rPr lang="en-US" sz="1100">
                <a:hlinkClick r:id="rId4"/>
              </a:rPr>
              <a:t>http://www.federalreserve.gov/releases/h15/data.htm</a:t>
            </a:r>
            <a:r>
              <a:rPr lang="en-US" sz="1100"/>
              <a:t>.  </a:t>
            </a:r>
            <a:br>
              <a:rPr lang="en-US" sz="1100"/>
            </a:br>
            <a:r>
              <a:rPr lang="en-US" sz="1100"/>
              <a:t>National Bureau of Economic Research (recession dates); Insurance Information Institutes.</a:t>
            </a:r>
          </a:p>
        </p:txBody>
      </p:sp>
      <p:graphicFrame>
        <p:nvGraphicFramePr>
          <p:cNvPr id="29698" name="Object 2"/>
          <p:cNvGraphicFramePr>
            <a:graphicFrameLocks noChangeAspect="1"/>
          </p:cNvGraphicFramePr>
          <p:nvPr/>
        </p:nvGraphicFramePr>
        <p:xfrm>
          <a:off x="463550" y="977900"/>
          <a:ext cx="8404225" cy="4838700"/>
        </p:xfrm>
        <a:graphic>
          <a:graphicData uri="http://schemas.openxmlformats.org/presentationml/2006/ole">
            <p:oleObj spid="_x0000_s29698" name="Chart" r:id="rId5" imgW="8401151" imgH="4838704" progId="Excel.Chart.8">
              <p:embed/>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0690"/>
              <a:gd name="adj2" fmla="val 1954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29705"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7315200" y="1524000"/>
            <a:ext cx="1704975" cy="942975"/>
          </a:xfrm>
          <a:prstGeom prst="wedgeRectCallout">
            <a:avLst>
              <a:gd name="adj1" fmla="val 5269"/>
              <a:gd name="adj2" fmla="val 2141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4FCD8970-E3CC-490F-8AC2-B646C0A8652C}" type="slidenum">
              <a:rPr lang="en-US" smtClean="0"/>
              <a:pPr>
                <a:defRPr/>
              </a:pPr>
              <a:t>39</a:t>
            </a:fld>
            <a:endParaRPr lang="en-US"/>
          </a:p>
        </p:txBody>
      </p:sp>
      <p:sp>
        <p:nvSpPr>
          <p:cNvPr id="14" name="Rectangle 7"/>
          <p:cNvSpPr>
            <a:spLocks noChangeArrowheads="1"/>
          </p:cNvSpPr>
          <p:nvPr/>
        </p:nvSpPr>
        <p:spPr bwMode="grayWhite">
          <a:xfrm>
            <a:off x="7848600" y="3657600"/>
            <a:ext cx="685800"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4915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4DB110-C6C1-43A0-A836-CEF2EA4B913C}" type="slidenum">
              <a:rPr lang="en-US" sz="900">
                <a:solidFill>
                  <a:srgbClr val="FFFFFF"/>
                </a:solidFill>
              </a:rPr>
              <a:pPr algn="r" eaLnBrk="0" hangingPunct="0">
                <a:lnSpc>
                  <a:spcPct val="85000"/>
                </a:lnSpc>
                <a:spcBef>
                  <a:spcPct val="20000"/>
                </a:spcBef>
              </a:pPr>
              <a:t>4</a:t>
            </a:fld>
            <a:endParaRPr lang="en-US" sz="900">
              <a:solidFill>
                <a:srgbClr val="FFFFFF"/>
              </a:solidFill>
            </a:endParaRPr>
          </a:p>
        </p:txBody>
      </p:sp>
      <p:sp>
        <p:nvSpPr>
          <p:cNvPr id="2152455" name="Rectangle 7"/>
          <p:cNvSpPr>
            <a:spLocks noChangeArrowheads="1"/>
          </p:cNvSpPr>
          <p:nvPr/>
        </p:nvSpPr>
        <p:spPr bwMode="blackWhite">
          <a:xfrm>
            <a:off x="609600" y="1752600"/>
            <a:ext cx="7981950" cy="12969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3600" b="1">
                <a:solidFill>
                  <a:schemeClr val="bg1"/>
                </a:solidFill>
              </a:rPr>
              <a:t>Perspective: Past and Present</a:t>
            </a:r>
          </a:p>
        </p:txBody>
      </p:sp>
      <p:sp>
        <p:nvSpPr>
          <p:cNvPr id="2152456" name="Rectangle 8"/>
          <p:cNvSpPr>
            <a:spLocks noChangeArrowheads="1"/>
          </p:cNvSpPr>
          <p:nvPr/>
        </p:nvSpPr>
        <p:spPr bwMode="auto">
          <a:xfrm>
            <a:off x="609600" y="3276600"/>
            <a:ext cx="8001000" cy="175418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rgbClr val="FF6801"/>
              </a:buClr>
              <a:buFont typeface="Wingdings" pitchFamily="2" charset="2"/>
              <a:buNone/>
            </a:pPr>
            <a:r>
              <a:rPr lang="en-US" sz="4000" b="1">
                <a:solidFill>
                  <a:srgbClr val="225A7A"/>
                </a:solidFill>
              </a:rPr>
              <a:t>It Helps to Remember</a:t>
            </a:r>
            <a:br>
              <a:rPr lang="en-US" sz="4000" b="1">
                <a:solidFill>
                  <a:srgbClr val="225A7A"/>
                </a:solidFill>
              </a:rPr>
            </a:br>
            <a:r>
              <a:rPr lang="en-US" sz="4000" b="1">
                <a:solidFill>
                  <a:srgbClr val="225A7A"/>
                </a:solidFill>
              </a:rPr>
              <a:t>Where We Are</a:t>
            </a:r>
            <a:br>
              <a:rPr lang="en-US" sz="4000" b="1">
                <a:solidFill>
                  <a:srgbClr val="225A7A"/>
                </a:solidFill>
              </a:rPr>
            </a:br>
            <a:r>
              <a:rPr lang="en-US" sz="4000" b="1">
                <a:solidFill>
                  <a:srgbClr val="225A7A"/>
                </a:solidFill>
              </a:rPr>
              <a:t>and Where We’ve Been</a:t>
            </a: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EE1F9EAA-D48E-47D5-88E3-D14746F8B448}" type="slidenum">
              <a:rPr lang="en-US" smtClean="0"/>
              <a:pPr>
                <a:defRPr/>
              </a:pPr>
              <a:t>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D464FC2F-0B3A-4952-8F62-D92158DEEDB9}" type="slidenum">
              <a:rPr lang="en-US" smtClean="0"/>
              <a:pPr>
                <a:defRPr/>
              </a:pPr>
              <a:t>40</a:t>
            </a:fld>
            <a:endParaRPr lang="en-US" smtClean="0"/>
          </a:p>
        </p:txBody>
      </p:sp>
      <p:sp>
        <p:nvSpPr>
          <p:cNvPr id="56325"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Life Insurance Industry, 2003-2011</a:t>
            </a:r>
            <a:endParaRPr lang="en-US" sz="2000" smtClean="0"/>
          </a:p>
        </p:txBody>
      </p:sp>
      <p:graphicFrame>
        <p:nvGraphicFramePr>
          <p:cNvPr id="9" name="Object 3"/>
          <p:cNvGraphicFramePr>
            <a:graphicFrameLocks noChangeAspect="1"/>
          </p:cNvGraphicFramePr>
          <p:nvPr/>
        </p:nvGraphicFramePr>
        <p:xfrm>
          <a:off x="-127000" y="558800"/>
          <a:ext cx="9661525" cy="5435600"/>
        </p:xfrm>
        <a:graphic>
          <a:graphicData uri="http://schemas.openxmlformats.org/drawingml/2006/chart">
            <c:chart xmlns:c="http://schemas.openxmlformats.org/drawingml/2006/chart" xmlns:r="http://schemas.openxmlformats.org/officeDocument/2006/relationships" r:id="rId3"/>
          </a:graphicData>
        </a:graphic>
      </p:graphicFrame>
      <p:sp>
        <p:nvSpPr>
          <p:cNvPr id="5632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56328" name="Rectangle 5"/>
          <p:cNvSpPr>
            <a:spLocks noChangeArrowheads="1"/>
          </p:cNvSpPr>
          <p:nvPr/>
        </p:nvSpPr>
        <p:spPr bwMode="blackWhite">
          <a:xfrm>
            <a:off x="222250" y="5334000"/>
            <a:ext cx="8740775" cy="11811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a:solidFill>
                  <a:schemeClr val="bg1"/>
                </a:solidFill>
              </a:rPr>
              <a:t>The main shift over these years has been from bonds with intermediate maturities to bonds with longer maturities. The industry added to its holdings of over-20-year bonds (from 16.5% in 2003 to 20.2% in 2012) and trimmed bonds in the 1-5-year and the 5-10-year categories (from 59.9% to 55.2%).</a:t>
            </a:r>
            <a:endParaRPr lang="en-US" b="1">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1848E92B-CA33-4E71-8872-E88B9EE1FD92}" type="slidenum">
              <a:rPr lang="en-US" smtClean="0"/>
              <a:pPr>
                <a:defRPr/>
              </a:pPr>
              <a:t>41</a:t>
            </a:fld>
            <a:endParaRPr lang="en-US" smtClean="0"/>
          </a:p>
        </p:txBody>
      </p:sp>
      <p:sp>
        <p:nvSpPr>
          <p:cNvPr id="57349"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2003-2011</a:t>
            </a:r>
            <a:endParaRPr lang="en-US" sz="2000" smtClean="0"/>
          </a:p>
        </p:txBody>
      </p:sp>
      <p:graphicFrame>
        <p:nvGraphicFramePr>
          <p:cNvPr id="9" name="Object 3"/>
          <p:cNvGraphicFramePr>
            <a:graphicFrameLocks noChangeAspect="1"/>
          </p:cNvGraphicFramePr>
          <p:nvPr/>
        </p:nvGraphicFramePr>
        <p:xfrm>
          <a:off x="-76200" y="558800"/>
          <a:ext cx="9525000" cy="5435600"/>
        </p:xfrm>
        <a:graphic>
          <a:graphicData uri="http://schemas.openxmlformats.org/drawingml/2006/chart">
            <c:chart xmlns:c="http://schemas.openxmlformats.org/drawingml/2006/chart" xmlns:r="http://schemas.openxmlformats.org/officeDocument/2006/relationships" r:id="rId3"/>
          </a:graphicData>
        </a:graphic>
      </p:graphicFrame>
      <p:sp>
        <p:nvSpPr>
          <p:cNvPr id="5735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57352" name="Rectangle 5"/>
          <p:cNvSpPr>
            <a:spLocks noChangeArrowheads="1"/>
          </p:cNvSpPr>
          <p:nvPr/>
        </p:nvSpPr>
        <p:spPr bwMode="blackWhite">
          <a:xfrm>
            <a:off x="222250" y="5334000"/>
            <a:ext cx="8740775" cy="11811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16.9% in 2011) and then trimmed bonds in the 5-10-year category.</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4200" y="1820863"/>
            <a:ext cx="7981950" cy="1684337"/>
          </a:xfrm>
          <a:gradFill rotWithShape="1">
            <a:gsLst>
              <a:gs pos="0">
                <a:srgbClr val="FF6801"/>
              </a:gs>
              <a:gs pos="100000">
                <a:srgbClr val="DC5A01"/>
              </a:gs>
            </a:gsLst>
            <a:lin ang="5400000" scaled="1"/>
          </a:gradFill>
          <a:ln w="12700" cap="flat" algn="ctr">
            <a:solidFill>
              <a:srgbClr val="FF6801"/>
            </a:solidFill>
          </a:ln>
        </p:spPr>
        <p:txBody>
          <a:bodyPr/>
          <a:lstStyle/>
          <a:p>
            <a:pPr marL="742950" indent="-742950" algn="ctr" defTabSz="914400" eaLnBrk="1" hangingPunct="1">
              <a:lnSpc>
                <a:spcPct val="95000"/>
              </a:lnSpc>
              <a:spcBef>
                <a:spcPct val="25000"/>
              </a:spcBef>
            </a:pPr>
            <a:r>
              <a:rPr lang="en-US" sz="3600" smtClean="0">
                <a:solidFill>
                  <a:schemeClr val="bg1"/>
                </a:solidFill>
              </a:rPr>
              <a:t>Inflation</a:t>
            </a:r>
          </a:p>
        </p:txBody>
      </p:sp>
      <p:sp>
        <p:nvSpPr>
          <p:cNvPr id="5837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5837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1BB7F1A-24FA-41CC-BC1D-5FD787921EF4}" type="slidenum">
              <a:rPr lang="en-US" sz="900">
                <a:solidFill>
                  <a:schemeClr val="bg1"/>
                </a:solidFill>
              </a:rPr>
              <a:pPr algn="r" eaLnBrk="0" hangingPunct="0">
                <a:lnSpc>
                  <a:spcPct val="85000"/>
                </a:lnSpc>
                <a:spcBef>
                  <a:spcPct val="20000"/>
                </a:spcBef>
              </a:pPr>
              <a:t>42</a:t>
            </a:fld>
            <a:endParaRPr lang="en-US" sz="900">
              <a:solidFill>
                <a:schemeClr val="bg1"/>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072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072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150A5C-88A4-4905-9124-E0D43A1B7B77}" type="slidenum">
              <a:rPr lang="en-US" sz="900"/>
              <a:pPr algn="r" eaLnBrk="0" hangingPunct="0">
                <a:lnSpc>
                  <a:spcPct val="85000"/>
                </a:lnSpc>
                <a:spcBef>
                  <a:spcPct val="20000"/>
                </a:spcBef>
              </a:pPr>
              <a:t>43</a:t>
            </a:fld>
            <a:endParaRPr lang="en-US" sz="900"/>
          </a:p>
        </p:txBody>
      </p:sp>
      <p:sp>
        <p:nvSpPr>
          <p:cNvPr id="30726" name="Rectangle 7"/>
          <p:cNvSpPr>
            <a:spLocks noGrp="1" noChangeArrowheads="1"/>
          </p:cNvSpPr>
          <p:nvPr>
            <p:ph type="title" idx="4294967295"/>
          </p:nvPr>
        </p:nvSpPr>
        <p:spPr>
          <a:xfrm>
            <a:off x="381000" y="152400"/>
            <a:ext cx="7239000" cy="860425"/>
          </a:xfrm>
        </p:spPr>
        <p:txBody>
          <a:bodyPr/>
          <a:lstStyle/>
          <a:p>
            <a:r>
              <a:rPr lang="en-US" sz="2400" smtClean="0"/>
              <a:t>Change* in the Consumer Price Index, 2004–2013</a:t>
            </a:r>
          </a:p>
        </p:txBody>
      </p:sp>
      <p:sp>
        <p:nvSpPr>
          <p:cNvPr id="30727" name="Text Box 5"/>
          <p:cNvSpPr txBox="1">
            <a:spLocks noChangeArrowheads="1"/>
          </p:cNvSpPr>
          <p:nvPr/>
        </p:nvSpPr>
        <p:spPr bwMode="auto">
          <a:xfrm>
            <a:off x="0" y="6248400"/>
            <a:ext cx="8724900" cy="468313"/>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*Monthly, year-over-year, through April 2013. Not seasonally adjusted.</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Institutes.</a:t>
            </a:r>
          </a:p>
        </p:txBody>
      </p:sp>
      <p:graphicFrame>
        <p:nvGraphicFramePr>
          <p:cNvPr id="30722" name="Object 2"/>
          <p:cNvGraphicFramePr>
            <a:graphicFrameLocks noChangeAspect="1"/>
          </p:cNvGraphicFramePr>
          <p:nvPr/>
        </p:nvGraphicFramePr>
        <p:xfrm>
          <a:off x="463550" y="977900"/>
          <a:ext cx="8404225" cy="4838700"/>
        </p:xfrm>
        <a:graphic>
          <a:graphicData uri="http://schemas.openxmlformats.org/presentationml/2006/ole">
            <p:oleObj spid="_x0000_s30722" r:id="rId4" imgW="8407113" imgH="4840644" progId="Excel.Chart.8">
              <p:embed/>
            </p:oleObj>
          </a:graphicData>
        </a:graphic>
      </p:graphicFrame>
      <p:sp>
        <p:nvSpPr>
          <p:cNvPr id="30728" name="Rectangle 4"/>
          <p:cNvSpPr>
            <a:spLocks noChangeArrowheads="1"/>
          </p:cNvSpPr>
          <p:nvPr/>
        </p:nvSpPr>
        <p:spPr bwMode="blackWhite">
          <a:xfrm>
            <a:off x="447675" y="5667375"/>
            <a:ext cx="8382000" cy="428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2000" b="1">
                <a:solidFill>
                  <a:schemeClr val="bg1"/>
                </a:solidFill>
              </a:rPr>
              <a:t>Over the last decade, prices generally rose about 2% per year.</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BD62E903-7D6F-4630-B2BF-47876EA6C9EE}" type="slidenum">
              <a:rPr lang="en-US" smtClean="0"/>
              <a:pPr>
                <a:defRPr/>
              </a:pPr>
              <a:t>43</a:t>
            </a:fld>
            <a:endParaRPr lang="en-US"/>
          </a:p>
        </p:txBody>
      </p:sp>
      <p:sp>
        <p:nvSpPr>
          <p:cNvPr id="14" name="AutoShape 7"/>
          <p:cNvSpPr>
            <a:spLocks noChangeArrowheads="1"/>
          </p:cNvSpPr>
          <p:nvPr/>
        </p:nvSpPr>
        <p:spPr bwMode="blackWhite">
          <a:xfrm>
            <a:off x="2438400" y="1143000"/>
            <a:ext cx="2667000" cy="1016000"/>
          </a:xfrm>
          <a:prstGeom prst="wedgeRectCallout">
            <a:avLst>
              <a:gd name="adj1" fmla="val 33923"/>
              <a:gd name="adj2" fmla="val 1314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For two months in 2008, led by gasoline, the general price level was rising at a 5.5% pace</a:t>
            </a:r>
          </a:p>
        </p:txBody>
      </p:sp>
      <p:sp>
        <p:nvSpPr>
          <p:cNvPr id="15" name="AutoShape 7"/>
          <p:cNvSpPr>
            <a:spLocks noChangeArrowheads="1"/>
          </p:cNvSpPr>
          <p:nvPr/>
        </p:nvSpPr>
        <p:spPr bwMode="blackWhite">
          <a:xfrm>
            <a:off x="1143000" y="4419600"/>
            <a:ext cx="3352800" cy="787400"/>
          </a:xfrm>
          <a:prstGeom prst="wedgeRectCallout">
            <a:avLst>
              <a:gd name="adj1" fmla="val 74653"/>
              <a:gd name="adj2" fmla="val -22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But when gas prices dropped, the general price level was briefly lower than a year prior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4F19F08-6205-4124-A0E8-BBB82703CD80}" type="slidenum">
              <a:rPr lang="en-US" sz="900"/>
              <a:pPr algn="r" eaLnBrk="0" hangingPunct="0">
                <a:lnSpc>
                  <a:spcPct val="85000"/>
                </a:lnSpc>
                <a:spcBef>
                  <a:spcPct val="20000"/>
                </a:spcBef>
              </a:pPr>
              <a:t>44</a:t>
            </a:fld>
            <a:endParaRPr lang="en-US" sz="900"/>
          </a:p>
        </p:txBody>
      </p:sp>
      <p:sp>
        <p:nvSpPr>
          <p:cNvPr id="31750" name="Rectangle 7"/>
          <p:cNvSpPr>
            <a:spLocks noGrp="1" noChangeArrowheads="1"/>
          </p:cNvSpPr>
          <p:nvPr>
            <p:ph type="title" idx="4294967295"/>
          </p:nvPr>
        </p:nvSpPr>
        <p:spPr>
          <a:xfrm>
            <a:off x="450850" y="161925"/>
            <a:ext cx="7400925" cy="860425"/>
          </a:xfrm>
        </p:spPr>
        <p:txBody>
          <a:bodyPr/>
          <a:lstStyle/>
          <a:p>
            <a:r>
              <a:rPr lang="en-US" smtClean="0"/>
              <a:t>Prices for Hospital Services:</a:t>
            </a:r>
            <a:br>
              <a:rPr lang="en-US" smtClean="0"/>
            </a:br>
            <a:r>
              <a:rPr lang="en-US" sz="2400" smtClean="0"/>
              <a:t>12-Month Change,* 1998–2013</a:t>
            </a:r>
          </a:p>
        </p:txBody>
      </p:sp>
      <p:sp>
        <p:nvSpPr>
          <p:cNvPr id="31751" name="Text Box 5"/>
          <p:cNvSpPr txBox="1">
            <a:spLocks noChangeArrowheads="1"/>
          </p:cNvSpPr>
          <p:nvPr/>
        </p:nvSpPr>
        <p:spPr bwMode="auto">
          <a:xfrm>
            <a:off x="123825" y="6389688"/>
            <a:ext cx="87249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*Percentage change from same month in prior year; through April 2013; seasonally adjusted</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a:t>
            </a:r>
          </a:p>
        </p:txBody>
      </p:sp>
      <p:graphicFrame>
        <p:nvGraphicFramePr>
          <p:cNvPr id="31746" name="Object 8"/>
          <p:cNvGraphicFramePr>
            <a:graphicFrameLocks noChangeAspect="1"/>
          </p:cNvGraphicFramePr>
          <p:nvPr/>
        </p:nvGraphicFramePr>
        <p:xfrm>
          <a:off x="468313" y="938213"/>
          <a:ext cx="8343900" cy="4838700"/>
        </p:xfrm>
        <a:graphic>
          <a:graphicData uri="http://schemas.openxmlformats.org/presentationml/2006/ole">
            <p:oleObj spid="_x0000_s31746" r:id="rId4" imgW="8346147" imgH="4840644" progId="Excel.Chart.8">
              <p:embed/>
            </p:oleObj>
          </a:graphicData>
        </a:graphic>
      </p:graphicFrame>
      <p:sp>
        <p:nvSpPr>
          <p:cNvPr id="31752" name="Rectangle 5"/>
          <p:cNvSpPr>
            <a:spLocks noChangeArrowheads="1"/>
          </p:cNvSpPr>
          <p:nvPr/>
        </p:nvSpPr>
        <p:spPr bwMode="blackWhite">
          <a:xfrm>
            <a:off x="523875" y="5705475"/>
            <a:ext cx="8162925"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a:solidFill>
                  <a:schemeClr val="bg1"/>
                </a:solidFill>
              </a:rPr>
              <a:t>Cyclical peaks in PP Auto tend to occur approximately every 10 years</a:t>
            </a:r>
            <a:br>
              <a:rPr lang="en-US" b="1">
                <a:solidFill>
                  <a:schemeClr val="bg1"/>
                </a:solidFill>
              </a:rPr>
            </a:br>
            <a:r>
              <a:rPr lang="en-US" b="1">
                <a:solidFill>
                  <a:schemeClr val="bg1"/>
                </a:solidFill>
              </a:rPr>
              <a:t>(early 1990s, early 2000s, and possibly the early 2010s)</a:t>
            </a:r>
          </a:p>
        </p:txBody>
      </p:sp>
      <p:sp>
        <p:nvSpPr>
          <p:cNvPr id="9" name="AutoShape 7"/>
          <p:cNvSpPr>
            <a:spLocks noChangeArrowheads="1"/>
          </p:cNvSpPr>
          <p:nvPr/>
        </p:nvSpPr>
        <p:spPr bwMode="blackWhite">
          <a:xfrm>
            <a:off x="6248400" y="1524000"/>
            <a:ext cx="2743200" cy="762000"/>
          </a:xfrm>
          <a:prstGeom prst="wedgeRectCallout">
            <a:avLst>
              <a:gd name="adj1" fmla="val 37541"/>
              <a:gd name="adj2" fmla="val 2277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u="sng" dirty="0">
                <a:solidFill>
                  <a:srgbClr val="FFFFFF"/>
                </a:solidFill>
              </a:rPr>
              <a:t>April 2013</a:t>
            </a:r>
            <a:r>
              <a:rPr lang="en-US" sz="1600" b="1" dirty="0">
                <a:solidFill>
                  <a:srgbClr val="FFFFFF"/>
                </a:solidFill>
              </a:rPr>
              <a:t/>
            </a:r>
            <a:br>
              <a:rPr lang="en-US" sz="1600" b="1" dirty="0">
                <a:solidFill>
                  <a:srgbClr val="FFFFFF"/>
                </a:solidFill>
              </a:rPr>
            </a:br>
            <a:r>
              <a:rPr lang="en-US" sz="1600" b="1" dirty="0">
                <a:solidFill>
                  <a:srgbClr val="FFFFFF"/>
                </a:solidFill>
              </a:rPr>
              <a:t>Inpatient services +4.0, Outpatient services +4.5%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latin typeface="Verdana" pitchFamily="34" charset="0"/>
              </a:rPr>
              <a:t>www.iii.org</a:t>
            </a:r>
          </a:p>
        </p:txBody>
      </p:sp>
      <p:sp>
        <p:nvSpPr>
          <p:cNvPr id="2077700" name="Rectangle 4"/>
          <p:cNvSpPr>
            <a:spLocks noChangeArrowheads="1"/>
          </p:cNvSpPr>
          <p:nvPr/>
        </p:nvSpPr>
        <p:spPr bwMode="auto">
          <a:xfrm>
            <a:off x="668338" y="4130675"/>
            <a:ext cx="7807325" cy="1089025"/>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a:solidFill>
                  <a:srgbClr val="225A7A"/>
                </a:solidFill>
                <a:latin typeface="Verdana" pitchFamily="34" charset="0"/>
              </a:rPr>
              <a:t>Thank you for your time</a:t>
            </a:r>
            <a:br>
              <a:rPr lang="en-US" sz="3600" b="1" i="1">
                <a:solidFill>
                  <a:srgbClr val="225A7A"/>
                </a:solidFill>
                <a:latin typeface="Verdana" pitchFamily="34" charset="0"/>
              </a:rPr>
            </a:br>
            <a:r>
              <a:rPr lang="en-US" sz="3600" b="1" i="1">
                <a:solidFill>
                  <a:srgbClr val="225A7A"/>
                </a:solidFill>
                <a:latin typeface="Verdana" pitchFamily="34" charset="0"/>
              </a:rPr>
              <a:t>and your attention!</a:t>
            </a: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latin typeface="Verdana" pitchFamily="34" charset="0"/>
              </a:rPr>
              <a:t>Insurance Information Institute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02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02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AC16ED4-D43F-4F9F-A30C-B85C4789E2F9}" type="slidenum">
              <a:rPr lang="en-US" sz="900"/>
              <a:pPr algn="r" eaLnBrk="0" hangingPunct="0">
                <a:lnSpc>
                  <a:spcPct val="85000"/>
                </a:lnSpc>
                <a:spcBef>
                  <a:spcPct val="20000"/>
                </a:spcBef>
              </a:pPr>
              <a:t>5</a:t>
            </a:fld>
            <a:endParaRPr lang="en-US" sz="900"/>
          </a:p>
        </p:txBody>
      </p:sp>
      <p:sp>
        <p:nvSpPr>
          <p:cNvPr id="1030" name="Rectangle 2"/>
          <p:cNvSpPr>
            <a:spLocks noGrp="1" noChangeArrowheads="1"/>
          </p:cNvSpPr>
          <p:nvPr>
            <p:ph type="title" idx="4294967295"/>
          </p:nvPr>
        </p:nvSpPr>
        <p:spPr/>
        <p:txBody>
          <a:bodyPr/>
          <a:lstStyle/>
          <a:p>
            <a:r>
              <a:rPr lang="en-US" sz="2800" smtClean="0"/>
              <a:t>A Continued Weak Recovery is Forecast:</a:t>
            </a:r>
            <a:br>
              <a:rPr lang="en-US" sz="2800" smtClean="0"/>
            </a:br>
            <a:r>
              <a:rPr lang="en-US" sz="2800" smtClean="0"/>
              <a:t>Real GDP Growth, Yearly, 1970-2014F</a:t>
            </a:r>
          </a:p>
        </p:txBody>
      </p:sp>
      <p:sp>
        <p:nvSpPr>
          <p:cNvPr id="1031" name="Rectangle 3"/>
          <p:cNvSpPr>
            <a:spLocks noChangeArrowheads="1"/>
          </p:cNvSpPr>
          <p:nvPr/>
        </p:nvSpPr>
        <p:spPr bwMode="auto">
          <a:xfrm>
            <a:off x="504825" y="6226175"/>
            <a:ext cx="7569200" cy="517525"/>
          </a:xfrm>
          <a:prstGeom prst="rect">
            <a:avLst/>
          </a:prstGeom>
          <a:noFill/>
          <a:ln w="9525">
            <a:noFill/>
            <a:miter lim="800000"/>
            <a:headEnd/>
            <a:tailEnd/>
          </a:ln>
        </p:spPr>
        <p:txBody>
          <a:bodyPr lIns="365760" tIns="0" rIns="0" bIns="137160" anchor="b">
            <a:spAutoFit/>
          </a:bodyPr>
          <a:lstStyle/>
          <a:p>
            <a:pPr eaLnBrk="0" hangingPunct="0">
              <a:lnSpc>
                <a:spcPct val="95000"/>
              </a:lnSpc>
              <a:spcBef>
                <a:spcPct val="15000"/>
              </a:spcBef>
              <a:buClr>
                <a:schemeClr val="accent2"/>
              </a:buClr>
              <a:buFont typeface="Wingdings" pitchFamily="2" charset="2"/>
              <a:buNone/>
              <a:tabLst>
                <a:tab pos="342900" algn="l"/>
              </a:tabLst>
            </a:pPr>
            <a:r>
              <a:rPr lang="en-US" sz="1100"/>
              <a:t>Forecasts from Blue Chip Economic Indicators, 5/2013 issue, median of range of 52 forecasts.</a:t>
            </a:r>
          </a:p>
          <a:p>
            <a:pPr eaLnBrk="0" hangingPunct="0">
              <a:lnSpc>
                <a:spcPct val="95000"/>
              </a:lnSpc>
              <a:spcBef>
                <a:spcPct val="15000"/>
              </a:spcBef>
              <a:buClr>
                <a:schemeClr val="accent2"/>
              </a:buClr>
              <a:buFont typeface="Wingdings" pitchFamily="2" charset="2"/>
              <a:buNone/>
              <a:tabLst>
                <a:tab pos="342900" algn="l"/>
              </a:tabLst>
            </a:pPr>
            <a:r>
              <a:rPr lang="en-US" sz="1100"/>
              <a:t>Sources: (GDP) U.S. Department of Commerce at </a:t>
            </a:r>
            <a:r>
              <a:rPr lang="en-US" sz="1100">
                <a:hlinkClick r:id="rId4"/>
              </a:rPr>
              <a:t>http://www.bea.gov/national/xls/gdpchg.xls</a:t>
            </a:r>
            <a:r>
              <a:rPr lang="en-US" sz="1200"/>
              <a:t>.</a:t>
            </a:r>
          </a:p>
        </p:txBody>
      </p:sp>
      <p:graphicFrame>
        <p:nvGraphicFramePr>
          <p:cNvPr id="1026" name="Object 4"/>
          <p:cNvGraphicFramePr>
            <a:graphicFrameLocks noChangeAspect="1"/>
          </p:cNvGraphicFramePr>
          <p:nvPr/>
        </p:nvGraphicFramePr>
        <p:xfrm>
          <a:off x="355600" y="1333500"/>
          <a:ext cx="8534400" cy="4965700"/>
        </p:xfrm>
        <a:graphic>
          <a:graphicData uri="http://schemas.openxmlformats.org/presentationml/2006/ole">
            <p:oleObj spid="_x0000_s1026" r:id="rId5" imgW="8535140" imgH="4962574" progId="Excel.Chart.8">
              <p:embed/>
            </p:oleObj>
          </a:graphicData>
        </a:graphic>
      </p:graphicFrame>
      <p:sp>
        <p:nvSpPr>
          <p:cNvPr id="1032" name="Rectangle 5"/>
          <p:cNvSpPr>
            <a:spLocks noChangeArrowheads="1"/>
          </p:cNvSpPr>
          <p:nvPr/>
        </p:nvSpPr>
        <p:spPr bwMode="auto">
          <a:xfrm>
            <a:off x="511175" y="6273800"/>
            <a:ext cx="228600" cy="114300"/>
          </a:xfrm>
          <a:prstGeom prst="rect">
            <a:avLst/>
          </a:prstGeom>
          <a:solidFill>
            <a:schemeClr val="tx2"/>
          </a:solidFill>
          <a:ln w="9525">
            <a:noFill/>
            <a:miter lim="800000"/>
            <a:headEnd/>
            <a:tailEnd/>
          </a:ln>
        </p:spPr>
        <p:txBody>
          <a:bodyPr wrap="none" anchor="ctr"/>
          <a:lstStyle/>
          <a:p>
            <a:endParaRPr lang="en-US"/>
          </a:p>
        </p:txBody>
      </p:sp>
      <p:sp>
        <p:nvSpPr>
          <p:cNvPr id="1033" name="Rectangle 7"/>
          <p:cNvSpPr>
            <a:spLocks noChangeArrowheads="1"/>
          </p:cNvSpPr>
          <p:nvPr/>
        </p:nvSpPr>
        <p:spPr bwMode="black">
          <a:xfrm>
            <a:off x="182563" y="1089025"/>
            <a:ext cx="1541462"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Real GDP Growth (%)</a:t>
            </a:r>
          </a:p>
        </p:txBody>
      </p:sp>
      <p:sp>
        <p:nvSpPr>
          <p:cNvPr id="12" name="AutoShape 38"/>
          <p:cNvSpPr>
            <a:spLocks noChangeArrowheads="1"/>
          </p:cNvSpPr>
          <p:nvPr/>
        </p:nvSpPr>
        <p:spPr bwMode="blackWhite">
          <a:xfrm>
            <a:off x="6223000" y="1295400"/>
            <a:ext cx="2768600" cy="1066800"/>
          </a:xfrm>
          <a:prstGeom prst="wedgeRectCallout">
            <a:avLst>
              <a:gd name="adj1" fmla="val 34644"/>
              <a:gd name="adj2" fmla="val 133481"/>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t>The median forecast is for several more years of real yearly GDP growth under 3% -- weaker than after most recent recessions</a:t>
            </a:r>
          </a:p>
        </p:txBody>
      </p:sp>
      <p:sp>
        <p:nvSpPr>
          <p:cNvPr id="2" name="AutoShape 38"/>
          <p:cNvSpPr>
            <a:spLocks noChangeArrowheads="1"/>
          </p:cNvSpPr>
          <p:nvPr/>
        </p:nvSpPr>
        <p:spPr bwMode="blackWhite">
          <a:xfrm>
            <a:off x="1835150" y="1082675"/>
            <a:ext cx="3136900" cy="584200"/>
          </a:xfrm>
          <a:prstGeom prst="wedgeRectCallout">
            <a:avLst>
              <a:gd name="adj1" fmla="val 61833"/>
              <a:gd name="adj2" fmla="val 2203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recoveries, real yearly GDP growth is often 4% or more</a:t>
            </a:r>
          </a:p>
        </p:txBody>
      </p:sp>
      <p:sp>
        <p:nvSpPr>
          <p:cNvPr id="14" name="Rectangle 7"/>
          <p:cNvSpPr>
            <a:spLocks noChangeArrowheads="1"/>
          </p:cNvSpPr>
          <p:nvPr/>
        </p:nvSpPr>
        <p:spPr bwMode="grayWhite">
          <a:xfrm>
            <a:off x="7848600" y="3352800"/>
            <a:ext cx="976313" cy="9906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97E9407E-9370-46E9-9A73-5F2B16B028D4}" type="slidenum">
              <a:rPr lang="en-US" smtClean="0"/>
              <a:pPr>
                <a:defRPr/>
              </a:pPr>
              <a:t>6</a:t>
            </a:fld>
            <a:endParaRPr lang="en-US" smtClean="0"/>
          </a:p>
        </p:txBody>
      </p:sp>
      <p:sp>
        <p:nvSpPr>
          <p:cNvPr id="2054" name="Rectangle 2"/>
          <p:cNvSpPr>
            <a:spLocks noGrp="1" noChangeArrowheads="1"/>
          </p:cNvSpPr>
          <p:nvPr>
            <p:ph type="title"/>
          </p:nvPr>
        </p:nvSpPr>
        <p:spPr>
          <a:xfrm>
            <a:off x="850900" y="200025"/>
            <a:ext cx="6683375" cy="742950"/>
          </a:xfrm>
        </p:spPr>
        <p:txBody>
          <a:bodyPr/>
          <a:lstStyle/>
          <a:p>
            <a:r>
              <a:rPr lang="en-US" smtClean="0"/>
              <a:t>May 2013 Forecasts of Quarterly US Real GDP for 2013-14</a:t>
            </a:r>
          </a:p>
        </p:txBody>
      </p:sp>
      <p:graphicFrame>
        <p:nvGraphicFramePr>
          <p:cNvPr id="2050" name="Object 3"/>
          <p:cNvGraphicFramePr>
            <a:graphicFrameLocks noGrp="1"/>
          </p:cNvGraphicFramePr>
          <p:nvPr>
            <p:ph type="chart" idx="4294967295"/>
          </p:nvPr>
        </p:nvGraphicFramePr>
        <p:xfrm>
          <a:off x="407988" y="1111250"/>
          <a:ext cx="8518525" cy="4660900"/>
        </p:xfrm>
        <a:graphic>
          <a:graphicData uri="http://schemas.openxmlformats.org/presentationml/2006/ole">
            <p:oleObj spid="_x0000_s2050" r:id="rId4" imgW="8516850" imgH="4663844" progId="Excel.Chart.8">
              <p:embed/>
            </p:oleObj>
          </a:graphicData>
        </a:graphic>
      </p:graphicFrame>
      <p:sp>
        <p:nvSpPr>
          <p:cNvPr id="2055"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Blue Chip Economic Indicators (5/13); Insurance Information Institute </a:t>
            </a:r>
          </a:p>
        </p:txBody>
      </p:sp>
      <p:sp>
        <p:nvSpPr>
          <p:cNvPr id="2056" name="Text Box 12"/>
          <p:cNvSpPr txBox="1">
            <a:spLocks noChangeArrowheads="1"/>
          </p:cNvSpPr>
          <p:nvPr/>
        </p:nvSpPr>
        <p:spPr bwMode="auto">
          <a:xfrm>
            <a:off x="0" y="1079500"/>
            <a:ext cx="2038350" cy="307975"/>
          </a:xfrm>
          <a:prstGeom prst="rect">
            <a:avLst/>
          </a:prstGeom>
          <a:noFill/>
          <a:ln w="9525">
            <a:noFill/>
            <a:miter lim="800000"/>
            <a:headEnd/>
            <a:tailEnd/>
          </a:ln>
        </p:spPr>
        <p:txBody>
          <a:bodyPr>
            <a:spAutoFit/>
          </a:bodyPr>
          <a:lstStyle/>
          <a:p>
            <a:pPr algn="ctr">
              <a:spcBef>
                <a:spcPct val="50000"/>
              </a:spcBef>
            </a:pPr>
            <a:r>
              <a:rPr lang="en-US" sz="1400"/>
              <a:t>Real GDP Growth Rate</a:t>
            </a:r>
          </a:p>
        </p:txBody>
      </p:sp>
      <p:sp>
        <p:nvSpPr>
          <p:cNvPr id="2057" name="Rectangle 5"/>
          <p:cNvSpPr>
            <a:spLocks noChangeArrowheads="1"/>
          </p:cNvSpPr>
          <p:nvPr/>
        </p:nvSpPr>
        <p:spPr bwMode="blackWhite">
          <a:xfrm>
            <a:off x="361950" y="5743575"/>
            <a:ext cx="8401050" cy="7540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a:solidFill>
                  <a:schemeClr val="bg1"/>
                </a:solidFill>
              </a:rPr>
              <a:t>Virtually all forecasts see the economy improving through 2014, but the drag of the sequester and other threats could undermine that growth</a:t>
            </a:r>
          </a:p>
        </p:txBody>
      </p:sp>
      <p:sp>
        <p:nvSpPr>
          <p:cNvPr id="10" name="Rectangle 7"/>
          <p:cNvSpPr>
            <a:spLocks noChangeArrowheads="1"/>
          </p:cNvSpPr>
          <p:nvPr/>
        </p:nvSpPr>
        <p:spPr bwMode="grayWhite">
          <a:xfrm>
            <a:off x="914400" y="1447800"/>
            <a:ext cx="1981200" cy="3581400"/>
          </a:xfrm>
          <a:prstGeom prst="rect">
            <a:avLst/>
          </a:prstGeom>
          <a:noFill/>
          <a:ln w="28575">
            <a:solidFill>
              <a:schemeClr val="folHlink"/>
            </a:solidFill>
            <a:miter lim="800000"/>
            <a:headEnd/>
            <a:tailEnd/>
          </a:ln>
        </p:spPr>
        <p:txBody>
          <a:bodyPr wrap="none" anchor="ctr"/>
          <a:lstStyle/>
          <a:p>
            <a:endParaRPr lang="en-US"/>
          </a:p>
        </p:txBody>
      </p:sp>
      <p:sp>
        <p:nvSpPr>
          <p:cNvPr id="11" name="AutoShape 14"/>
          <p:cNvSpPr>
            <a:spLocks noChangeArrowheads="1"/>
          </p:cNvSpPr>
          <p:nvPr/>
        </p:nvSpPr>
        <p:spPr bwMode="blackWhite">
          <a:xfrm>
            <a:off x="3200400" y="4267200"/>
            <a:ext cx="1676400" cy="762000"/>
          </a:xfrm>
          <a:prstGeom prst="wedgeRectCallout">
            <a:avLst>
              <a:gd name="adj1" fmla="val -101157"/>
              <a:gd name="adj2" fmla="val -5256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3300"/>
              </a:buClr>
              <a:buFont typeface="Wingdings" pitchFamily="2" charset="2"/>
              <a:buNone/>
            </a:pPr>
            <a:r>
              <a:rPr lang="en-US" sz="1600" b="1">
                <a:solidFill>
                  <a:schemeClr val="bg1"/>
                </a:solidFill>
              </a:rPr>
              <a:t>The sequester is built into these forecasts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A80C74FD-C4DF-4414-80E9-ED7613FBE6B8}" type="slidenum">
              <a:rPr lang="en-US" smtClean="0"/>
              <a:pPr>
                <a:defRPr/>
              </a:pPr>
              <a:t>7</a:t>
            </a:fld>
            <a:endParaRPr lang="en-US" smtClean="0"/>
          </a:p>
        </p:txBody>
      </p:sp>
      <p:sp>
        <p:nvSpPr>
          <p:cNvPr id="3078" name="Rectangle 2"/>
          <p:cNvSpPr>
            <a:spLocks noGrp="1" noChangeArrowheads="1"/>
          </p:cNvSpPr>
          <p:nvPr>
            <p:ph type="title"/>
          </p:nvPr>
        </p:nvSpPr>
        <p:spPr/>
        <p:txBody>
          <a:bodyPr/>
          <a:lstStyle/>
          <a:p>
            <a:r>
              <a:rPr lang="en-US" smtClean="0"/>
              <a:t>Length of US Business Cycles,</a:t>
            </a:r>
            <a:br>
              <a:rPr lang="en-US" smtClean="0"/>
            </a:br>
            <a:r>
              <a:rPr lang="en-US" smtClean="0"/>
              <a:t>1929–Present*</a:t>
            </a:r>
          </a:p>
        </p:txBody>
      </p:sp>
      <p:graphicFrame>
        <p:nvGraphicFramePr>
          <p:cNvPr id="3074" name="Object 3"/>
          <p:cNvGraphicFramePr>
            <a:graphicFrameLocks noChangeAspect="1"/>
          </p:cNvGraphicFramePr>
          <p:nvPr/>
        </p:nvGraphicFramePr>
        <p:xfrm>
          <a:off x="304800" y="1295400"/>
          <a:ext cx="8401050" cy="4457700"/>
        </p:xfrm>
        <a:graphic>
          <a:graphicData uri="http://schemas.openxmlformats.org/presentationml/2006/ole">
            <p:oleObj spid="_x0000_s3074" r:id="rId4" imgW="8401016" imgH="4456562" progId="Excel.Chart.8">
              <p:embed/>
            </p:oleObj>
          </a:graphicData>
        </a:graphic>
      </p:graphicFrame>
      <p:sp>
        <p:nvSpPr>
          <p:cNvPr id="3079" name="Rectangle 4"/>
          <p:cNvSpPr>
            <a:spLocks noChangeArrowheads="1"/>
          </p:cNvSpPr>
          <p:nvPr/>
        </p:nvSpPr>
        <p:spPr bwMode="auto">
          <a:xfrm>
            <a:off x="0" y="6392863"/>
            <a:ext cx="812165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Through May 2013  ** Post-WW II period through end of most recent expansion. </a:t>
            </a:r>
          </a:p>
          <a:p>
            <a:pPr eaLnBrk="0" hangingPunct="0">
              <a:lnSpc>
                <a:spcPct val="85000"/>
              </a:lnSpc>
              <a:spcBef>
                <a:spcPct val="25000"/>
              </a:spcBef>
              <a:buClr>
                <a:schemeClr val="accent2"/>
              </a:buClr>
              <a:buFont typeface="Wingdings" pitchFamily="2" charset="2"/>
              <a:buNone/>
            </a:pPr>
            <a:r>
              <a:rPr lang="en-US" sz="1100"/>
              <a:t>Sources: National Bureau of Economic Research; Insurance Information Institute. </a:t>
            </a:r>
          </a:p>
        </p:txBody>
      </p:sp>
      <p:sp>
        <p:nvSpPr>
          <p:cNvPr id="1928198" name="AutoShape 6"/>
          <p:cNvSpPr>
            <a:spLocks noChangeArrowheads="1"/>
          </p:cNvSpPr>
          <p:nvPr/>
        </p:nvSpPr>
        <p:spPr bwMode="blackWhite">
          <a:xfrm>
            <a:off x="5181600" y="1066800"/>
            <a:ext cx="1757363" cy="890588"/>
          </a:xfrm>
          <a:prstGeom prst="wedgeRectCallout">
            <a:avLst>
              <a:gd name="adj1" fmla="val 71996"/>
              <a:gd name="adj2" fmla="val 575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Length of Expansions </a:t>
            </a:r>
            <a:br>
              <a:rPr lang="en-US" sz="1400" b="1">
                <a:solidFill>
                  <a:schemeClr val="bg1"/>
                </a:solidFill>
              </a:rPr>
            </a:br>
            <a:r>
              <a:rPr lang="en-US" sz="1400" b="1">
                <a:solidFill>
                  <a:schemeClr val="bg1"/>
                </a:solidFill>
              </a:rPr>
              <a:t>Greatly Exceeds Contractions</a:t>
            </a:r>
          </a:p>
        </p:txBody>
      </p:sp>
      <p:sp>
        <p:nvSpPr>
          <p:cNvPr id="3081"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Duration (Months)</a:t>
            </a:r>
          </a:p>
        </p:txBody>
      </p:sp>
      <p:sp>
        <p:nvSpPr>
          <p:cNvPr id="11" name="Rectangle 4"/>
          <p:cNvSpPr>
            <a:spLocks noChangeArrowheads="1"/>
          </p:cNvSpPr>
          <p:nvPr/>
        </p:nvSpPr>
        <p:spPr bwMode="blackWhite">
          <a:xfrm>
            <a:off x="381000" y="5715000"/>
            <a:ext cx="8413750" cy="619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r>
              <a:rPr lang="en-US" b="1">
                <a:solidFill>
                  <a:schemeClr val="bg1"/>
                </a:solidFill>
              </a:rPr>
              <a:t>Based on recent history, the current “expansion” has 3-6 more years to go.</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928198"/>
                                        </p:tgtEl>
                                        <p:attrNameLst>
                                          <p:attrName>style.visibility</p:attrName>
                                        </p:attrNameLst>
                                      </p:cBhvr>
                                      <p:to>
                                        <p:strVal val="visible"/>
                                      </p:to>
                                    </p:set>
                                    <p:animEffect transition="in" filter="wipe(right)">
                                      <p:cBhvr>
                                        <p:cTn id="7" dur="500"/>
                                        <p:tgtEl>
                                          <p:spTgt spid="1928198"/>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819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2013:Q2-Q3</a:t>
            </a:r>
          </a:p>
        </p:txBody>
      </p:sp>
      <p:sp>
        <p:nvSpPr>
          <p:cNvPr id="74758" name="Rectangle 6"/>
          <p:cNvSpPr>
            <a:spLocks noChangeArrowheads="1"/>
          </p:cNvSpPr>
          <p:nvPr/>
        </p:nvSpPr>
        <p:spPr bwMode="auto">
          <a:xfrm>
            <a:off x="0" y="6445250"/>
            <a:ext cx="8942388" cy="4127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www.philadelphiafed.org/index.cfm</a:t>
            </a:r>
            <a:r>
              <a:rPr lang="en-US" sz="1050" dirty="0"/>
              <a:t>; Insurance Information Institute.</a:t>
            </a:r>
            <a:br>
              <a:rPr lang="en-US" sz="1050" dirty="0"/>
            </a:br>
            <a:r>
              <a:rPr lang="en-US" sz="1050" dirty="0"/>
              <a:t>Next release is May 28, 2013</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174B86DA-3997-455D-A5DC-73E4A0914213}" type="slidenum">
              <a:rPr lang="en-US" smtClean="0"/>
              <a:pPr>
                <a:defRPr/>
              </a:pPr>
              <a:t>8</a:t>
            </a:fld>
            <a:endParaRPr lang="en-US"/>
          </a:p>
        </p:txBody>
      </p:sp>
      <p:sp>
        <p:nvSpPr>
          <p:cNvPr id="50182"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50183"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50184"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50185" name="TextBox 11"/>
          <p:cNvSpPr txBox="1">
            <a:spLocks noChangeArrowheads="1"/>
          </p:cNvSpPr>
          <p:nvPr/>
        </p:nvSpPr>
        <p:spPr bwMode="auto">
          <a:xfrm>
            <a:off x="6858000" y="3352800"/>
            <a:ext cx="2133600" cy="1754188"/>
          </a:xfrm>
          <a:prstGeom prst="rect">
            <a:avLst/>
          </a:prstGeom>
          <a:noFill/>
          <a:ln w="9525">
            <a:noFill/>
            <a:miter lim="800000"/>
            <a:headEnd/>
            <a:tailEnd/>
          </a:ln>
        </p:spPr>
        <p:txBody>
          <a:bodyPr>
            <a:spAutoFit/>
          </a:bodyPr>
          <a:lstStyle/>
          <a:p>
            <a:pPr algn="ctr"/>
            <a:r>
              <a:rPr lang="en-US" b="1"/>
              <a:t>Near-term growth forecasts vary widely by state. Strongest growth = dark green; weakest = beige</a:t>
            </a:r>
          </a:p>
        </p:txBody>
      </p:sp>
      <p:pic>
        <p:nvPicPr>
          <p:cNvPr id="50186" name="Picture 2"/>
          <p:cNvPicPr>
            <a:picLocks noChangeAspect="1" noChangeArrowheads="1"/>
          </p:cNvPicPr>
          <p:nvPr/>
        </p:nvPicPr>
        <p:blipFill>
          <a:blip r:embed="rId4" cstate="screen"/>
          <a:srcRect/>
          <a:stretch>
            <a:fillRect/>
          </a:stretch>
        </p:blipFill>
        <p:spPr bwMode="auto">
          <a:xfrm>
            <a:off x="0" y="1066800"/>
            <a:ext cx="6934200" cy="524033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10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10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14B37EA-421B-4651-9818-BF18628C59F7}" type="slidenum">
              <a:rPr lang="en-US" sz="900"/>
              <a:pPr algn="r" eaLnBrk="0" hangingPunct="0">
                <a:lnSpc>
                  <a:spcPct val="85000"/>
                </a:lnSpc>
                <a:spcBef>
                  <a:spcPct val="20000"/>
                </a:spcBef>
              </a:pPr>
              <a:t>9</a:t>
            </a:fld>
            <a:endParaRPr lang="en-US" sz="900"/>
          </a:p>
        </p:txBody>
      </p:sp>
      <p:sp>
        <p:nvSpPr>
          <p:cNvPr id="4102" name="Rectangle 2"/>
          <p:cNvSpPr>
            <a:spLocks noGrp="1" noChangeArrowheads="1"/>
          </p:cNvSpPr>
          <p:nvPr>
            <p:ph type="title" idx="4294967295"/>
          </p:nvPr>
        </p:nvSpPr>
        <p:spPr>
          <a:xfrm>
            <a:off x="685800" y="152400"/>
            <a:ext cx="7150100" cy="914400"/>
          </a:xfrm>
        </p:spPr>
        <p:txBody>
          <a:bodyPr lIns="92075" tIns="46038" rIns="92075" bIns="46038" anchor="b"/>
          <a:lstStyle/>
          <a:p>
            <a:r>
              <a:rPr lang="en-US" smtClean="0"/>
              <a:t>Leading Indicator Indexes Vary Widely by State and Region</a:t>
            </a:r>
            <a:endParaRPr lang="en-US" sz="2000" smtClean="0"/>
          </a:p>
        </p:txBody>
      </p:sp>
      <p:graphicFrame>
        <p:nvGraphicFramePr>
          <p:cNvPr id="4098" name="Object 3"/>
          <p:cNvGraphicFramePr>
            <a:graphicFrameLocks noChangeAspect="1"/>
          </p:cNvGraphicFramePr>
          <p:nvPr>
            <p:ph idx="4294967295"/>
          </p:nvPr>
        </p:nvGraphicFramePr>
        <p:xfrm>
          <a:off x="0" y="1206500"/>
          <a:ext cx="9144000" cy="5410200"/>
        </p:xfrm>
        <a:graphic>
          <a:graphicData uri="http://schemas.openxmlformats.org/presentationml/2006/ole">
            <p:oleObj spid="_x0000_s4098" name="Chart" r:id="rId4" imgW="8820049" imgH="4572034" progId="MSGraph.Chart.8">
              <p:embed followColorScheme="full"/>
            </p:oleObj>
          </a:graphicData>
        </a:graphic>
      </p:graphicFrame>
      <p:sp>
        <p:nvSpPr>
          <p:cNvPr id="4103" name="Text Box 4"/>
          <p:cNvSpPr txBox="1">
            <a:spLocks noChangeArrowheads="1"/>
          </p:cNvSpPr>
          <p:nvPr/>
        </p:nvSpPr>
        <p:spPr bwMode="auto">
          <a:xfrm>
            <a:off x="533400" y="6248400"/>
            <a:ext cx="8001000" cy="414338"/>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Data  from March 2013</a:t>
            </a:r>
          </a:p>
          <a:p>
            <a:pPr eaLnBrk="0" hangingPunct="0">
              <a:lnSpc>
                <a:spcPct val="70000"/>
              </a:lnSpc>
              <a:spcBef>
                <a:spcPct val="50000"/>
              </a:spcBef>
              <a:buClr>
                <a:srgbClr val="FF3300"/>
              </a:buClr>
              <a:buFont typeface="Wingdings" pitchFamily="2" charset="2"/>
              <a:buNone/>
            </a:pPr>
            <a:r>
              <a:rPr lang="en-US" sz="1100"/>
              <a:t>Sources: Federal Reserve Bank of Philadelphia at </a:t>
            </a:r>
            <a:r>
              <a:rPr lang="en-US" sz="1100">
                <a:hlinkClick r:id="rId5"/>
              </a:rPr>
              <a:t>www.philadelphiafed.org/index.cfm</a:t>
            </a:r>
            <a:r>
              <a:rPr lang="en-US" sz="1100"/>
              <a:t>; Insurance Information Institute.	</a:t>
            </a:r>
          </a:p>
        </p:txBody>
      </p:sp>
      <p:sp>
        <p:nvSpPr>
          <p:cNvPr id="4104" name="Text Box 8"/>
          <p:cNvSpPr txBox="1">
            <a:spLocks noChangeArrowheads="1"/>
          </p:cNvSpPr>
          <p:nvPr/>
        </p:nvSpPr>
        <p:spPr bwMode="auto">
          <a:xfrm>
            <a:off x="2590800" y="1905000"/>
            <a:ext cx="1308100" cy="366713"/>
          </a:xfrm>
          <a:prstGeom prst="rect">
            <a:avLst/>
          </a:prstGeom>
          <a:noFill/>
          <a:ln w="9525">
            <a:noFill/>
            <a:miter lim="800000"/>
            <a:headEnd/>
            <a:tailEnd/>
          </a:ln>
        </p:spPr>
        <p:txBody>
          <a:bodyPr>
            <a:spAutoFit/>
          </a:bodyPr>
          <a:lstStyle/>
          <a:p>
            <a:pPr>
              <a:spcBef>
                <a:spcPct val="50000"/>
              </a:spcBef>
            </a:pPr>
            <a:r>
              <a:rPr lang="en-US"/>
              <a:t>Southwest</a:t>
            </a:r>
          </a:p>
        </p:txBody>
      </p:sp>
      <p:sp>
        <p:nvSpPr>
          <p:cNvPr id="4105" name="Text Box 9"/>
          <p:cNvSpPr txBox="1">
            <a:spLocks noChangeArrowheads="1"/>
          </p:cNvSpPr>
          <p:nvPr/>
        </p:nvSpPr>
        <p:spPr bwMode="auto">
          <a:xfrm>
            <a:off x="4114800" y="1905000"/>
            <a:ext cx="1143000" cy="366713"/>
          </a:xfrm>
          <a:prstGeom prst="rect">
            <a:avLst/>
          </a:prstGeom>
          <a:noFill/>
          <a:ln w="9525">
            <a:noFill/>
            <a:miter lim="800000"/>
            <a:headEnd/>
            <a:tailEnd/>
          </a:ln>
        </p:spPr>
        <p:txBody>
          <a:bodyPr>
            <a:spAutoFit/>
          </a:bodyPr>
          <a:lstStyle/>
          <a:p>
            <a:pPr>
              <a:spcBef>
                <a:spcPct val="50000"/>
              </a:spcBef>
            </a:pPr>
            <a:r>
              <a:rPr lang="en-US"/>
              <a:t>Mountain</a:t>
            </a:r>
          </a:p>
        </p:txBody>
      </p:sp>
      <p:sp>
        <p:nvSpPr>
          <p:cNvPr id="4106" name="Text Box 10"/>
          <p:cNvSpPr txBox="1">
            <a:spLocks noChangeArrowheads="1"/>
          </p:cNvSpPr>
          <p:nvPr/>
        </p:nvSpPr>
        <p:spPr bwMode="auto">
          <a:xfrm>
            <a:off x="5486400" y="1752600"/>
            <a:ext cx="1143000" cy="366713"/>
          </a:xfrm>
          <a:prstGeom prst="rect">
            <a:avLst/>
          </a:prstGeom>
          <a:noFill/>
          <a:ln w="9525">
            <a:noFill/>
            <a:miter lim="800000"/>
            <a:headEnd/>
            <a:tailEnd/>
          </a:ln>
        </p:spPr>
        <p:txBody>
          <a:bodyPr>
            <a:spAutoFit/>
          </a:bodyPr>
          <a:lstStyle/>
          <a:p>
            <a:pPr>
              <a:spcBef>
                <a:spcPct val="50000"/>
              </a:spcBef>
            </a:pPr>
            <a:r>
              <a:rPr lang="en-US"/>
              <a:t>Far West</a:t>
            </a:r>
          </a:p>
        </p:txBody>
      </p:sp>
      <p:sp>
        <p:nvSpPr>
          <p:cNvPr id="4107" name="Text Box 11"/>
          <p:cNvSpPr txBox="1">
            <a:spLocks noChangeArrowheads="1"/>
          </p:cNvSpPr>
          <p:nvPr/>
        </p:nvSpPr>
        <p:spPr bwMode="auto">
          <a:xfrm>
            <a:off x="7162800" y="2590800"/>
            <a:ext cx="1727200" cy="366713"/>
          </a:xfrm>
          <a:prstGeom prst="rect">
            <a:avLst/>
          </a:prstGeom>
          <a:noFill/>
          <a:ln w="9525">
            <a:noFill/>
            <a:miter lim="800000"/>
            <a:headEnd/>
            <a:tailEnd/>
          </a:ln>
        </p:spPr>
        <p:txBody>
          <a:bodyPr>
            <a:spAutoFit/>
          </a:bodyPr>
          <a:lstStyle/>
          <a:p>
            <a:pPr>
              <a:spcBef>
                <a:spcPct val="50000"/>
              </a:spcBef>
            </a:pPr>
            <a:r>
              <a:rPr lang="en-US"/>
              <a:t>Great Plains</a:t>
            </a:r>
          </a:p>
        </p:txBody>
      </p:sp>
      <p:sp>
        <p:nvSpPr>
          <p:cNvPr id="4108" name="Text Box 12"/>
          <p:cNvSpPr txBox="1">
            <a:spLocks noChangeArrowheads="1"/>
          </p:cNvSpPr>
          <p:nvPr/>
        </p:nvSpPr>
        <p:spPr bwMode="auto">
          <a:xfrm>
            <a:off x="1219200" y="1600200"/>
            <a:ext cx="1460500" cy="366713"/>
          </a:xfrm>
          <a:prstGeom prst="rect">
            <a:avLst/>
          </a:prstGeom>
          <a:noFill/>
          <a:ln w="9525">
            <a:noFill/>
            <a:miter lim="800000"/>
            <a:headEnd/>
            <a:tailEnd/>
          </a:ln>
        </p:spPr>
        <p:txBody>
          <a:bodyPr>
            <a:spAutoFit/>
          </a:bodyPr>
          <a:lstStyle/>
          <a:p>
            <a:pPr>
              <a:spcBef>
                <a:spcPct val="50000"/>
              </a:spcBef>
            </a:pPr>
            <a:r>
              <a:rPr lang="en-US"/>
              <a:t>Great Lakes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3592</TotalTime>
  <Words>3051</Words>
  <Application>Microsoft Office PowerPoint</Application>
  <PresentationFormat>On-screen Show (4:3)</PresentationFormat>
  <Paragraphs>373</Paragraphs>
  <Slides>45</Slides>
  <Notes>37</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4" baseType="lpstr">
      <vt:lpstr>Arial</vt:lpstr>
      <vt:lpstr>Wingdings</vt:lpstr>
      <vt:lpstr>Calibri</vt:lpstr>
      <vt:lpstr>Symbol</vt:lpstr>
      <vt:lpstr>Times New Roman</vt:lpstr>
      <vt:lpstr>Verdana</vt:lpstr>
      <vt:lpstr>Default Design</vt:lpstr>
      <vt:lpstr>Microsoft Office Excel Chart</vt:lpstr>
      <vt:lpstr>Microsoft Graph Chart</vt:lpstr>
      <vt:lpstr>Building Better Economic Risk Scenarios</vt:lpstr>
      <vt:lpstr>World Economic Forum: Examples of Global Economic Risk</vt:lpstr>
      <vt:lpstr>Examples of Economic Risk, Domestic Edition</vt:lpstr>
      <vt:lpstr>Slide 4</vt:lpstr>
      <vt:lpstr>A Continued Weak Recovery is Forecast: Real GDP Growth, Yearly, 1970-2014F</vt:lpstr>
      <vt:lpstr>May 2013 Forecasts of Quarterly US Real GDP for 2013-14</vt:lpstr>
      <vt:lpstr>Length of US Business Cycles, 1929–Present*</vt:lpstr>
      <vt:lpstr>Slide 8</vt:lpstr>
      <vt:lpstr>Leading Indicator Indexes Vary Widely by State and Region</vt:lpstr>
      <vt:lpstr>Leading Indicator Indexes Vary Widely by State and Region</vt:lpstr>
      <vt:lpstr>Households Are Still* Reducing Their Financial Obligations</vt:lpstr>
      <vt:lpstr>Consumer Sentiment is Rising But Still Below Usual Post-Recession Level</vt:lpstr>
      <vt:lpstr>Unemployment and Underemployment Rates: Stubbornly High in 2012, But Falling</vt:lpstr>
      <vt:lpstr>Unemployment Rates Vary Widely by State and Region*</vt:lpstr>
      <vt:lpstr>Unemployment Rates Vary Widely by State and Region* (cont’d)</vt:lpstr>
      <vt:lpstr>Slide 16</vt:lpstr>
      <vt:lpstr>Growth of Private Employment in February 2013, by BLS report month</vt:lpstr>
      <vt:lpstr>Nonfarm Payroll (Wages and Salaries): Quarterly, 2005–2013:Q1</vt:lpstr>
      <vt:lpstr>Slide 19</vt:lpstr>
      <vt:lpstr>Spending on Life and Personal Insurance, 2011, by Age of Consumer Unit</vt:lpstr>
      <vt:lpstr>Spending on Pensions and Social Security, 2011, by Age of Consumer Unit</vt:lpstr>
      <vt:lpstr>Projection of U.S. Population Age Groups, 2015 - 2060</vt:lpstr>
      <vt:lpstr>Number of “Discouraged Workers”: Elevated, but Dropping Jan 1994 – Sept. 2012 </vt:lpstr>
      <vt:lpstr>Effect of Discouraged Workers on Unemployment Rate</vt:lpstr>
      <vt:lpstr>Number of “Discouraged Workers,”*  Monthly, 2007-2013</vt:lpstr>
      <vt:lpstr>Number of “Discouraged Workers,”*  by Age Group, Annual Averages, 2006-2012</vt:lpstr>
      <vt:lpstr>Number of Workers Age 65-69, 70-74, and 75+, Quarterly, 1998-2012</vt:lpstr>
      <vt:lpstr>Labor Force Participation Rate,  Ages 65-69, Quarterly, 1998:Q1-2013:Q1</vt:lpstr>
      <vt:lpstr>Labor Force Participation Rate, Ages 70-74, Quarterly, 1998:Q1-2013:Q1</vt:lpstr>
      <vt:lpstr>Labor Force Participation Rate, Ages 70-74, Quarterly, 1998:Q1-2013:Q1</vt:lpstr>
      <vt:lpstr>Labor Force Participation Rate, Quarterly  Ages 75 and over, 1998-2013:Q1</vt:lpstr>
      <vt:lpstr>Labor Force Participation Rate, Quarterly  Ages 75 and over, 1998-2013:Q1</vt:lpstr>
      <vt:lpstr>Slide 33</vt:lpstr>
      <vt:lpstr>Slide 34</vt:lpstr>
      <vt:lpstr>Slide 35</vt:lpstr>
      <vt:lpstr>Slide 36</vt:lpstr>
      <vt:lpstr>Changes in Households, 2000 to 2010</vt:lpstr>
      <vt:lpstr>Slide 38</vt:lpstr>
      <vt:lpstr>U.S. Treasury Security Yields*: A Long Downward Trend, 1990–2013</vt:lpstr>
      <vt:lpstr>Distribution of Bond Maturities, Life Insurance Industry, 2003-2011</vt:lpstr>
      <vt:lpstr>Distribution of Bond Maturities, P/C Insurance Industry, 2003-2011</vt:lpstr>
      <vt:lpstr>Inflation</vt:lpstr>
      <vt:lpstr>Change* in the Consumer Price Index, 2004–2013</vt:lpstr>
      <vt:lpstr>Prices for Hospital Services: 12-Month Change,* 1998–2013</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Weisbart</dc:creator>
  <cp:lastModifiedBy>Shorna Lewis</cp:lastModifiedBy>
  <cp:revision>419</cp:revision>
  <dcterms:created xsi:type="dcterms:W3CDTF">2012-07-25T15:34:22Z</dcterms:created>
  <dcterms:modified xsi:type="dcterms:W3CDTF">2013-05-29T14:19:43Z</dcterms:modified>
</cp:coreProperties>
</file>