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4.xml" ContentType="application/vnd.openxmlformats-officedocument.presentationml.tags+xml"/>
  <Override PartName="/ppt/notesSlides/notesSlide78.xml" ContentType="application/vnd.openxmlformats-officedocument.presentationml.notesSlide+xml"/>
  <Override PartName="/ppt/tags/tag5.xml" ContentType="application/vnd.openxmlformats-officedocument.presentationml.tags+xml"/>
  <Override PartName="/ppt/notesSlides/notesSlide7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1.xml" ContentType="application/vnd.openxmlformats-officedocument.drawingml.chart+xml"/>
  <Override PartName="/ppt/notesSlides/notesSlide9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02.xml" ContentType="application/vnd.openxmlformats-officedocument.presentationml.notesSlide+xml"/>
  <Override PartName="/ppt/charts/chart7.xml" ContentType="application/vnd.openxmlformats-officedocument.drawingml.chart+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tags/tag16.xml" ContentType="application/vnd.openxmlformats-officedocument.presentationml.tags+xml"/>
  <Override PartName="/ppt/notesSlides/notesSlide113.xml" ContentType="application/vnd.openxmlformats-officedocument.presentationml.notesSlide+xml"/>
  <Override PartName="/ppt/tags/tag17.xml" ContentType="application/vnd.openxmlformats-officedocument.presentationml.tags+xml"/>
  <Override PartName="/ppt/notesSlides/notesSlide1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tags/tag25.xml" ContentType="application/vnd.openxmlformats-officedocument.presentationml.tags+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drawings/drawing2.xml" ContentType="application/vnd.openxmlformats-officedocument.drawingml.chartshapes+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charts/chart10.xml" ContentType="application/vnd.openxmlformats-officedocument.drawingml.chart+xml"/>
  <Override PartName="/ppt/notesSlides/notesSlide194.xml" ContentType="application/vnd.openxmlformats-officedocument.presentationml.notesSlide+xml"/>
  <Override PartName="/ppt/charts/chart11.xml" ContentType="application/vnd.openxmlformats-officedocument.drawingml.chart+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tags/tag26.xml" ContentType="application/vnd.openxmlformats-officedocument.presentationml.tags+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tags/tag27.xml" ContentType="application/vnd.openxmlformats-officedocument.presentationml.tags+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2"/>
  </p:notesMasterIdLst>
  <p:handoutMasterIdLst>
    <p:handoutMasterId r:id="rId263"/>
  </p:handoutMasterIdLst>
  <p:sldIdLst>
    <p:sldId id="3491" r:id="rId2"/>
    <p:sldId id="3936" r:id="rId3"/>
    <p:sldId id="2574" r:id="rId4"/>
    <p:sldId id="4010" r:id="rId5"/>
    <p:sldId id="4011" r:id="rId6"/>
    <p:sldId id="3347" r:id="rId7"/>
    <p:sldId id="3780" r:id="rId8"/>
    <p:sldId id="3781" r:id="rId9"/>
    <p:sldId id="4061" r:id="rId10"/>
    <p:sldId id="4062" r:id="rId11"/>
    <p:sldId id="3433" r:id="rId12"/>
    <p:sldId id="3939" r:id="rId13"/>
    <p:sldId id="4071" r:id="rId14"/>
    <p:sldId id="3669" r:id="rId15"/>
    <p:sldId id="3670" r:id="rId16"/>
    <p:sldId id="4015" r:id="rId17"/>
    <p:sldId id="3603" r:id="rId18"/>
    <p:sldId id="4042" r:id="rId19"/>
    <p:sldId id="4043" r:id="rId20"/>
    <p:sldId id="3888" r:id="rId21"/>
    <p:sldId id="3381" r:id="rId22"/>
    <p:sldId id="3758" r:id="rId23"/>
    <p:sldId id="3247" r:id="rId24"/>
    <p:sldId id="3203" r:id="rId25"/>
    <p:sldId id="3416" r:id="rId26"/>
    <p:sldId id="4066" r:id="rId27"/>
    <p:sldId id="4067" r:id="rId28"/>
    <p:sldId id="3889" r:id="rId29"/>
    <p:sldId id="4068" r:id="rId30"/>
    <p:sldId id="3861" r:id="rId31"/>
    <p:sldId id="3892" r:id="rId32"/>
    <p:sldId id="3851" r:id="rId33"/>
    <p:sldId id="3852" r:id="rId34"/>
    <p:sldId id="3856" r:id="rId35"/>
    <p:sldId id="4060" r:id="rId36"/>
    <p:sldId id="4045" r:id="rId37"/>
    <p:sldId id="4059" r:id="rId38"/>
    <p:sldId id="3858" r:id="rId39"/>
    <p:sldId id="4069" r:id="rId40"/>
    <p:sldId id="3859" r:id="rId41"/>
    <p:sldId id="4064" r:id="rId42"/>
    <p:sldId id="3532" r:id="rId43"/>
    <p:sldId id="3533" r:id="rId44"/>
    <p:sldId id="3534" r:id="rId45"/>
    <p:sldId id="3535" r:id="rId46"/>
    <p:sldId id="2934" r:id="rId47"/>
    <p:sldId id="3941" r:id="rId48"/>
    <p:sldId id="3942" r:id="rId49"/>
    <p:sldId id="3944" r:id="rId50"/>
    <p:sldId id="3945" r:id="rId51"/>
    <p:sldId id="3946" r:id="rId52"/>
    <p:sldId id="3947" r:id="rId53"/>
    <p:sldId id="3948" r:id="rId54"/>
    <p:sldId id="4070" r:id="rId55"/>
    <p:sldId id="3949" r:id="rId56"/>
    <p:sldId id="3950" r:id="rId57"/>
    <p:sldId id="4077" r:id="rId58"/>
    <p:sldId id="4078" r:id="rId59"/>
    <p:sldId id="4046" r:id="rId60"/>
    <p:sldId id="3891" r:id="rId61"/>
    <p:sldId id="2680" r:id="rId62"/>
    <p:sldId id="4016" r:id="rId63"/>
    <p:sldId id="3895" r:id="rId64"/>
    <p:sldId id="3864" r:id="rId65"/>
    <p:sldId id="3865" r:id="rId66"/>
    <p:sldId id="3866" r:id="rId67"/>
    <p:sldId id="3955" r:id="rId68"/>
    <p:sldId id="3956" r:id="rId69"/>
    <p:sldId id="4072" r:id="rId70"/>
    <p:sldId id="4073" r:id="rId71"/>
    <p:sldId id="3957" r:id="rId72"/>
    <p:sldId id="3549" r:id="rId73"/>
    <p:sldId id="4074" r:id="rId74"/>
    <p:sldId id="3551" r:id="rId75"/>
    <p:sldId id="3096" r:id="rId76"/>
    <p:sldId id="3618" r:id="rId77"/>
    <p:sldId id="4033" r:id="rId78"/>
    <p:sldId id="4034" r:id="rId79"/>
    <p:sldId id="4009" r:id="rId80"/>
    <p:sldId id="4083" r:id="rId81"/>
    <p:sldId id="4087" r:id="rId82"/>
    <p:sldId id="4085" r:id="rId83"/>
    <p:sldId id="4086" r:id="rId84"/>
    <p:sldId id="4007" r:id="rId85"/>
    <p:sldId id="4008" r:id="rId86"/>
    <p:sldId id="3388" r:id="rId87"/>
    <p:sldId id="3324" r:id="rId88"/>
    <p:sldId id="3494" r:id="rId89"/>
    <p:sldId id="4084" r:id="rId90"/>
    <p:sldId id="3689" r:id="rId91"/>
    <p:sldId id="4080" r:id="rId92"/>
    <p:sldId id="4081" r:id="rId93"/>
    <p:sldId id="3690" r:id="rId94"/>
    <p:sldId id="4047" r:id="rId95"/>
    <p:sldId id="4091" r:id="rId96"/>
    <p:sldId id="4092" r:id="rId97"/>
    <p:sldId id="4093" r:id="rId98"/>
    <p:sldId id="4094" r:id="rId99"/>
    <p:sldId id="4095" r:id="rId100"/>
    <p:sldId id="4096" r:id="rId101"/>
    <p:sldId id="4097" r:id="rId102"/>
    <p:sldId id="4098" r:id="rId103"/>
    <p:sldId id="4099" r:id="rId104"/>
    <p:sldId id="4100" r:id="rId105"/>
    <p:sldId id="4101" r:id="rId106"/>
    <p:sldId id="4102" r:id="rId107"/>
    <p:sldId id="4103" r:id="rId108"/>
    <p:sldId id="4104" r:id="rId109"/>
    <p:sldId id="4105" r:id="rId110"/>
    <p:sldId id="4106" r:id="rId111"/>
    <p:sldId id="4107" r:id="rId112"/>
    <p:sldId id="4108" r:id="rId113"/>
    <p:sldId id="4109" r:id="rId114"/>
    <p:sldId id="4110" r:id="rId115"/>
    <p:sldId id="4111" r:id="rId116"/>
    <p:sldId id="3702" r:id="rId117"/>
    <p:sldId id="3753" r:id="rId118"/>
    <p:sldId id="3754" r:id="rId119"/>
    <p:sldId id="3755" r:id="rId120"/>
    <p:sldId id="3580" r:id="rId121"/>
    <p:sldId id="3706" r:id="rId122"/>
    <p:sldId id="4038" r:id="rId123"/>
    <p:sldId id="4036" r:id="rId124"/>
    <p:sldId id="4088" r:id="rId125"/>
    <p:sldId id="4089" r:id="rId126"/>
    <p:sldId id="4090" r:id="rId127"/>
    <p:sldId id="3707" r:id="rId128"/>
    <p:sldId id="3921" r:id="rId129"/>
    <p:sldId id="3744" r:id="rId130"/>
    <p:sldId id="3302" r:id="rId131"/>
    <p:sldId id="3625" r:id="rId132"/>
    <p:sldId id="3626" r:id="rId133"/>
    <p:sldId id="3511" r:id="rId134"/>
    <p:sldId id="3898" r:id="rId135"/>
    <p:sldId id="4051" r:id="rId136"/>
    <p:sldId id="4052" r:id="rId137"/>
    <p:sldId id="3896" r:id="rId138"/>
    <p:sldId id="3897" r:id="rId139"/>
    <p:sldId id="3697" r:id="rId140"/>
    <p:sldId id="3558" r:id="rId141"/>
    <p:sldId id="3512" r:id="rId142"/>
    <p:sldId id="3513" r:id="rId143"/>
    <p:sldId id="3269" r:id="rId144"/>
    <p:sldId id="3828" r:id="rId145"/>
    <p:sldId id="3829" r:id="rId146"/>
    <p:sldId id="3830" r:id="rId147"/>
    <p:sldId id="3831" r:id="rId148"/>
    <p:sldId id="3937" r:id="rId149"/>
    <p:sldId id="3832" r:id="rId150"/>
    <p:sldId id="3833" r:id="rId151"/>
    <p:sldId id="3834" r:id="rId152"/>
    <p:sldId id="3835" r:id="rId153"/>
    <p:sldId id="3836" r:id="rId154"/>
    <p:sldId id="3837" r:id="rId155"/>
    <p:sldId id="3844" r:id="rId156"/>
    <p:sldId id="3845" r:id="rId157"/>
    <p:sldId id="3846" r:id="rId158"/>
    <p:sldId id="3847" r:id="rId159"/>
    <p:sldId id="3286" r:id="rId160"/>
    <p:sldId id="1693" r:id="rId161"/>
    <p:sldId id="3364" r:id="rId162"/>
    <p:sldId id="2882" r:id="rId163"/>
    <p:sldId id="2881" r:id="rId164"/>
    <p:sldId id="1618" r:id="rId165"/>
    <p:sldId id="3747" r:id="rId166"/>
    <p:sldId id="3748" r:id="rId167"/>
    <p:sldId id="3749" r:id="rId168"/>
    <p:sldId id="3471" r:id="rId169"/>
    <p:sldId id="3634" r:id="rId170"/>
    <p:sldId id="3679" r:id="rId171"/>
    <p:sldId id="1687" r:id="rId172"/>
    <p:sldId id="4039" r:id="rId173"/>
    <p:sldId id="1748" r:id="rId174"/>
    <p:sldId id="3366" r:id="rId175"/>
    <p:sldId id="3367" r:id="rId176"/>
    <p:sldId id="3711" r:id="rId177"/>
    <p:sldId id="3913" r:id="rId178"/>
    <p:sldId id="3914" r:id="rId179"/>
    <p:sldId id="3915" r:id="rId180"/>
    <p:sldId id="3916" r:id="rId181"/>
    <p:sldId id="3917" r:id="rId182"/>
    <p:sldId id="3918" r:id="rId183"/>
    <p:sldId id="3919" r:id="rId184"/>
    <p:sldId id="3920" r:id="rId185"/>
    <p:sldId id="2291" r:id="rId186"/>
    <p:sldId id="3109" r:id="rId187"/>
    <p:sldId id="3105" r:id="rId188"/>
    <p:sldId id="3106" r:id="rId189"/>
    <p:sldId id="3107" r:id="rId190"/>
    <p:sldId id="2331" r:id="rId191"/>
    <p:sldId id="3010" r:id="rId192"/>
    <p:sldId id="3514" r:id="rId193"/>
    <p:sldId id="2432" r:id="rId194"/>
    <p:sldId id="2658" r:id="rId195"/>
    <p:sldId id="2642" r:id="rId196"/>
    <p:sldId id="3015" r:id="rId197"/>
    <p:sldId id="2643" r:id="rId198"/>
    <p:sldId id="2336" r:id="rId199"/>
    <p:sldId id="2659" r:id="rId200"/>
    <p:sldId id="2660" r:id="rId201"/>
    <p:sldId id="2685" r:id="rId202"/>
    <p:sldId id="3555" r:id="rId203"/>
    <p:sldId id="3684" r:id="rId204"/>
    <p:sldId id="3685" r:id="rId205"/>
    <p:sldId id="3147" r:id="rId206"/>
    <p:sldId id="3686" r:id="rId207"/>
    <p:sldId id="3687" r:id="rId208"/>
    <p:sldId id="3556" r:id="rId209"/>
    <p:sldId id="3682" r:id="rId210"/>
    <p:sldId id="4075" r:id="rId211"/>
    <p:sldId id="4076" r:id="rId212"/>
    <p:sldId id="3244" r:id="rId213"/>
    <p:sldId id="3284" r:id="rId214"/>
    <p:sldId id="3285" r:id="rId215"/>
    <p:sldId id="3683" r:id="rId216"/>
    <p:sldId id="2091" r:id="rId217"/>
    <p:sldId id="4040" r:id="rId218"/>
    <p:sldId id="3671" r:id="rId219"/>
    <p:sldId id="3586" r:id="rId220"/>
    <p:sldId id="2174" r:id="rId221"/>
    <p:sldId id="3874" r:id="rId222"/>
    <p:sldId id="4079" r:id="rId223"/>
    <p:sldId id="3584" r:id="rId224"/>
    <p:sldId id="3585" r:id="rId225"/>
    <p:sldId id="2638" r:id="rId226"/>
    <p:sldId id="3882" r:id="rId227"/>
    <p:sldId id="2185" r:id="rId228"/>
    <p:sldId id="3368" r:id="rId229"/>
    <p:sldId id="3923" r:id="rId230"/>
    <p:sldId id="3369" r:id="rId231"/>
    <p:sldId id="3370" r:id="rId232"/>
    <p:sldId id="3750" r:id="rId233"/>
    <p:sldId id="3331" r:id="rId234"/>
    <p:sldId id="3332" r:id="rId235"/>
    <p:sldId id="3333" r:id="rId236"/>
    <p:sldId id="3334" r:id="rId237"/>
    <p:sldId id="3751" r:id="rId238"/>
    <p:sldId id="3336" r:id="rId239"/>
    <p:sldId id="3469" r:id="rId240"/>
    <p:sldId id="1445" r:id="rId241"/>
    <p:sldId id="1450" r:id="rId242"/>
    <p:sldId id="2652" r:id="rId243"/>
    <p:sldId id="2655" r:id="rId244"/>
    <p:sldId id="3228" r:id="rId245"/>
    <p:sldId id="3757" r:id="rId246"/>
    <p:sldId id="3510" r:id="rId247"/>
    <p:sldId id="4041" r:id="rId248"/>
    <p:sldId id="3498" r:id="rId249"/>
    <p:sldId id="3499" r:id="rId250"/>
    <p:sldId id="3500" r:id="rId251"/>
    <p:sldId id="3501" r:id="rId252"/>
    <p:sldId id="3502" r:id="rId253"/>
    <p:sldId id="3503" r:id="rId254"/>
    <p:sldId id="3504" r:id="rId255"/>
    <p:sldId id="3505" r:id="rId256"/>
    <p:sldId id="3506" r:id="rId257"/>
    <p:sldId id="3507" r:id="rId258"/>
    <p:sldId id="3508" r:id="rId259"/>
    <p:sldId id="3509" r:id="rId260"/>
    <p:sldId id="1136" r:id="rId261"/>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1" d="100"/>
          <a:sy n="91" d="100"/>
        </p:scale>
        <p:origin x="318" y="6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handoutMaster" Target="handoutMasters/handout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72717023675315"/>
          <c:y val="3.8076152304609243E-2"/>
          <c:w val="0.80721533258173661"/>
          <c:h val="0.87575150300601312"/>
        </c:manualLayout>
      </c:layout>
      <c:barChart>
        <c:barDir val="bar"/>
        <c:grouping val="clustered"/>
        <c:varyColors val="0"/>
        <c:ser>
          <c:idx val="0"/>
          <c:order val="0"/>
          <c:tx>
            <c:strRef>
              <c:f>Sheet1!$A$2</c:f>
              <c:strCache>
                <c:ptCount val="1"/>
                <c:pt idx="0">
                  <c:v>Policies in Force</c:v>
                </c:pt>
              </c:strCache>
            </c:strRef>
          </c:tx>
          <c:spPr>
            <a:solidFill>
              <a:schemeClr val="accent1"/>
            </a:solidFill>
            <a:ln w="25093">
              <a:noFill/>
            </a:ln>
          </c:spPr>
          <c:invertIfNegative val="0"/>
          <c:dPt>
            <c:idx val="0"/>
            <c:invertIfNegative val="0"/>
            <c:bubble3D val="0"/>
            <c:spPr>
              <a:solidFill>
                <a:srgbClr val="FFC000"/>
              </a:solidFill>
              <a:ln w="25093">
                <a:noFill/>
              </a:ln>
            </c:spPr>
          </c:dPt>
          <c:dLbls>
            <c:numFmt formatCode="#,##0" sourceLinked="0"/>
            <c:spPr>
              <a:noFill/>
              <a:ln w="25093">
                <a:noFill/>
              </a:ln>
            </c:spPr>
            <c:txPr>
              <a:bodyPr/>
              <a:lstStyle/>
              <a:p>
                <a:pPr>
                  <a:defRPr sz="1383"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Florida</c:v>
                </c:pt>
                <c:pt idx="1">
                  <c:v>Texas</c:v>
                </c:pt>
                <c:pt idx="2">
                  <c:v>Louisana</c:v>
                </c:pt>
                <c:pt idx="3">
                  <c:v>California</c:v>
                </c:pt>
                <c:pt idx="4">
                  <c:v>New Jersey</c:v>
                </c:pt>
                <c:pt idx="5">
                  <c:v>South Carolina</c:v>
                </c:pt>
                <c:pt idx="6">
                  <c:v>New York</c:v>
                </c:pt>
                <c:pt idx="7">
                  <c:v>North Carolina</c:v>
                </c:pt>
                <c:pt idx="8">
                  <c:v>Virginia</c:v>
                </c:pt>
                <c:pt idx="9">
                  <c:v>Georgia</c:v>
                </c:pt>
              </c:strCache>
            </c:strRef>
          </c:cat>
          <c:val>
            <c:numRef>
              <c:f>Sheet1!$B$2:$K$2</c:f>
              <c:numCache>
                <c:formatCode>_(* #,##0_);_(* \(#,##0\);_(* "-"??_);_(@_)</c:formatCode>
                <c:ptCount val="10"/>
                <c:pt idx="0">
                  <c:v>2058201</c:v>
                </c:pt>
                <c:pt idx="1">
                  <c:v>645911</c:v>
                </c:pt>
                <c:pt idx="2">
                  <c:v>486525</c:v>
                </c:pt>
                <c:pt idx="3">
                  <c:v>256836</c:v>
                </c:pt>
                <c:pt idx="4">
                  <c:v>238738</c:v>
                </c:pt>
                <c:pt idx="5">
                  <c:v>204895</c:v>
                </c:pt>
                <c:pt idx="6">
                  <c:v>173312</c:v>
                </c:pt>
                <c:pt idx="7">
                  <c:v>138378</c:v>
                </c:pt>
                <c:pt idx="8">
                  <c:v>115703</c:v>
                </c:pt>
                <c:pt idx="9">
                  <c:v>96847</c:v>
                </c:pt>
              </c:numCache>
            </c:numRef>
          </c:val>
        </c:ser>
        <c:ser>
          <c:idx val="1"/>
          <c:order val="1"/>
          <c:tx>
            <c:strRef>
              <c:f>Sheet1!$A$3</c:f>
              <c:strCache>
                <c:ptCount val="1"/>
              </c:strCache>
            </c:strRef>
          </c:tx>
          <c:invertIfNegative val="0"/>
          <c:cat>
            <c:strRef>
              <c:f>Sheet1!$B$1:$K$1</c:f>
              <c:strCache>
                <c:ptCount val="10"/>
                <c:pt idx="0">
                  <c:v>Florida</c:v>
                </c:pt>
                <c:pt idx="1">
                  <c:v>Texas</c:v>
                </c:pt>
                <c:pt idx="2">
                  <c:v>Louisana</c:v>
                </c:pt>
                <c:pt idx="3">
                  <c:v>California</c:v>
                </c:pt>
                <c:pt idx="4">
                  <c:v>New Jersey</c:v>
                </c:pt>
                <c:pt idx="5">
                  <c:v>South Carolina</c:v>
                </c:pt>
                <c:pt idx="6">
                  <c:v>New York</c:v>
                </c:pt>
                <c:pt idx="7">
                  <c:v>North Carolina</c:v>
                </c:pt>
                <c:pt idx="8">
                  <c:v>Virginia</c:v>
                </c:pt>
                <c:pt idx="9">
                  <c:v>Georgia</c:v>
                </c:pt>
              </c:strCache>
            </c:strRef>
          </c:cat>
          <c:val>
            <c:numRef>
              <c:f>Sheet1!$B$3:$K$3</c:f>
              <c:numCache>
                <c:formatCode>General</c:formatCode>
                <c:ptCount val="10"/>
              </c:numCache>
            </c:numRef>
          </c:val>
        </c:ser>
        <c:dLbls>
          <c:showLegendKey val="0"/>
          <c:showVal val="0"/>
          <c:showCatName val="0"/>
          <c:showSerName val="0"/>
          <c:showPercent val="0"/>
          <c:showBubbleSize val="0"/>
        </c:dLbls>
        <c:gapWidth val="30"/>
        <c:overlap val="76"/>
        <c:axId val="203410992"/>
        <c:axId val="203411384"/>
      </c:barChart>
      <c:catAx>
        <c:axId val="203410992"/>
        <c:scaling>
          <c:orientation val="maxMin"/>
        </c:scaling>
        <c:delete val="0"/>
        <c:axPos val="l"/>
        <c:numFmt formatCode="General" sourceLinked="1"/>
        <c:majorTickMark val="out"/>
        <c:minorTickMark val="none"/>
        <c:tickLblPos val="nextTo"/>
        <c:spPr>
          <a:ln w="12546">
            <a:solidFill>
              <a:schemeClr val="tx1"/>
            </a:solidFill>
            <a:prstDash val="solid"/>
          </a:ln>
        </c:spPr>
        <c:txPr>
          <a:bodyPr rot="0" vert="horz"/>
          <a:lstStyle/>
          <a:p>
            <a:pPr>
              <a:defRPr sz="1383" b="0" i="0" u="none" strike="noStrike" baseline="0">
                <a:solidFill>
                  <a:schemeClr val="tx1"/>
                </a:solidFill>
                <a:latin typeface="Arial"/>
                <a:ea typeface="Arial"/>
                <a:cs typeface="Arial"/>
              </a:defRPr>
            </a:pPr>
            <a:endParaRPr lang="en-US"/>
          </a:p>
        </c:txPr>
        <c:crossAx val="203411384"/>
        <c:crosses val="autoZero"/>
        <c:auto val="1"/>
        <c:lblAlgn val="ctr"/>
        <c:lblOffset val="20"/>
        <c:tickLblSkip val="1"/>
        <c:tickMarkSkip val="1"/>
        <c:noMultiLvlLbl val="0"/>
      </c:catAx>
      <c:valAx>
        <c:axId val="203411384"/>
        <c:scaling>
          <c:orientation val="minMax"/>
          <c:min val="0"/>
        </c:scaling>
        <c:delete val="0"/>
        <c:axPos val="b"/>
        <c:numFmt formatCode="#,##0" sourceLinked="0"/>
        <c:majorTickMark val="out"/>
        <c:minorTickMark val="none"/>
        <c:tickLblPos val="nextTo"/>
        <c:spPr>
          <a:ln w="3137">
            <a:solidFill>
              <a:schemeClr val="tx1"/>
            </a:solidFill>
            <a:prstDash val="solid"/>
          </a:ln>
        </c:spPr>
        <c:txPr>
          <a:bodyPr rot="0" vert="horz"/>
          <a:lstStyle/>
          <a:p>
            <a:pPr>
              <a:defRPr sz="1383" b="0" i="0" u="none" strike="noStrike" baseline="0">
                <a:solidFill>
                  <a:schemeClr val="tx1"/>
                </a:solidFill>
                <a:latin typeface="Arial"/>
                <a:ea typeface="Arial"/>
                <a:cs typeface="Arial"/>
              </a:defRPr>
            </a:pPr>
            <a:endParaRPr lang="en-US"/>
          </a:p>
        </c:txPr>
        <c:crossAx val="203410992"/>
        <c:crosses val="max"/>
        <c:crossBetween val="between"/>
      </c:valAx>
      <c:spPr>
        <a:noFill/>
        <a:ln w="25093">
          <a:noFill/>
        </a:ln>
      </c:spPr>
    </c:plotArea>
    <c:plotVisOnly val="1"/>
    <c:dispBlanksAs val="gap"/>
    <c:showDLblsOverMax val="0"/>
  </c:chart>
  <c:spPr>
    <a:noFill/>
    <a:ln>
      <a:noFill/>
    </a:ln>
  </c:spPr>
  <c:txPr>
    <a:bodyPr/>
    <a:lstStyle/>
    <a:p>
      <a:pPr>
        <a:defRPr sz="1185"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04111986001914E-2"/>
          <c:y val="8.0779569892474243E-2"/>
          <c:w val="0.92461811023622043"/>
          <c:h val="0.72275908051821691"/>
        </c:manualLayout>
      </c:layout>
      <c:barChart>
        <c:barDir val="col"/>
        <c:grouping val="clustered"/>
        <c:varyColors val="0"/>
        <c:ser>
          <c:idx val="0"/>
          <c:order val="0"/>
          <c:tx>
            <c:strRef>
              <c:f>Chart!$B$1</c:f>
              <c:strCache>
                <c:ptCount val="1"/>
                <c:pt idx="0">
                  <c:v>Effective Dates 1/1/2012 and Prior</c:v>
                </c:pt>
              </c:strCache>
            </c:strRef>
          </c:tx>
          <c:spPr>
            <a:ln w="6350">
              <a:solidFill>
                <a:srgbClr val="0F5173"/>
              </a:solidFill>
            </a:ln>
          </c:spPr>
          <c:invertIfNegative val="0"/>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invertIfNegative val="0"/>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invertIfNegative val="0"/>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dLbls>
          <c:showLegendKey val="0"/>
          <c:showVal val="0"/>
          <c:showCatName val="0"/>
          <c:showSerName val="0"/>
          <c:showPercent val="0"/>
          <c:showBubbleSize val="0"/>
        </c:dLbls>
        <c:gapWidth val="30"/>
        <c:overlap val="100"/>
        <c:axId val="210566696"/>
        <c:axId val="210567088"/>
      </c:barChart>
      <c:lineChart>
        <c:grouping val="standard"/>
        <c:varyColors val="0"/>
        <c:ser>
          <c:idx val="3"/>
          <c:order val="3"/>
          <c:tx>
            <c:strRef>
              <c:f>Chart!$E$1</c:f>
              <c:strCache>
                <c:ptCount val="1"/>
                <c:pt idx="0">
                  <c:v>Labels</c:v>
                </c:pt>
              </c:strCache>
            </c:strRef>
          </c:tx>
          <c:spPr>
            <a:ln>
              <a:noFill/>
            </a:ln>
          </c:spPr>
          <c:marker>
            <c:symbol val="none"/>
          </c:marker>
          <c:dLbls>
            <c:numFmt formatCode="#,##0.0" sourceLinked="0"/>
            <c:spPr>
              <a:noFill/>
              <a:ln>
                <a:noFill/>
              </a:ln>
              <a:effectLst/>
            </c:spPr>
            <c:txPr>
              <a:bodyPr rot="-5400000" vert="horz"/>
              <a:lstStyle/>
              <a:p>
                <a:pPr>
                  <a:defRPr sz="1200" b="0">
                    <a:latin typeface="Arial" pitchFamily="34" charset="0"/>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mooth val="0"/>
        </c:ser>
        <c:ser>
          <c:idx val="4"/>
          <c:order val="4"/>
          <c:tx>
            <c:strRef>
              <c:f>Chart!$F$1</c:f>
              <c:strCache>
                <c:ptCount val="1"/>
                <c:pt idx="0">
                  <c:v>Labels2</c:v>
                </c:pt>
              </c:strCache>
            </c:strRef>
          </c:tx>
          <c:spPr>
            <a:ln>
              <a:noFill/>
            </a:ln>
          </c:spPr>
          <c:marker>
            <c:symbol val="none"/>
          </c:marker>
          <c:dLbls>
            <c:numFmt formatCode="#,##0.0" sourceLinked="0"/>
            <c:spPr>
              <a:noFill/>
              <a:ln>
                <a:noFill/>
              </a:ln>
              <a:effectLst/>
            </c:spPr>
            <c:txPr>
              <a:bodyPr rot="-5400000" vert="horz"/>
              <a:lstStyle/>
              <a:p>
                <a:pPr>
                  <a:defRPr sz="1200" b="0">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mooth val="0"/>
        </c:ser>
        <c:dLbls>
          <c:showLegendKey val="0"/>
          <c:showVal val="0"/>
          <c:showCatName val="0"/>
          <c:showSerName val="0"/>
          <c:showPercent val="0"/>
          <c:showBubbleSize val="0"/>
        </c:dLbls>
        <c:marker val="1"/>
        <c:smooth val="0"/>
        <c:axId val="210566696"/>
        <c:axId val="210567088"/>
      </c:lineChart>
      <c:catAx>
        <c:axId val="210566696"/>
        <c:scaling>
          <c:orientation val="minMax"/>
        </c:scaling>
        <c:delete val="0"/>
        <c:axPos val="b"/>
        <c:numFmt formatCode="General" sourceLinked="0"/>
        <c:majorTickMark val="none"/>
        <c:minorTickMark val="none"/>
        <c:tickLblPos val="low"/>
        <c:spPr>
          <a:ln w="28575"/>
        </c:spPr>
        <c:txPr>
          <a:bodyPr rot="0" vert="horz"/>
          <a:lstStyle/>
          <a:p>
            <a:pPr>
              <a:defRPr sz="1100" b="0">
                <a:latin typeface="Arial" pitchFamily="34" charset="0"/>
                <a:cs typeface="Arial" pitchFamily="34" charset="0"/>
              </a:defRPr>
            </a:pPr>
            <a:endParaRPr lang="en-US"/>
          </a:p>
        </c:txPr>
        <c:crossAx val="210567088"/>
        <c:crosses val="autoZero"/>
        <c:auto val="1"/>
        <c:lblAlgn val="ctr"/>
        <c:lblOffset val="100"/>
        <c:tickLblSkip val="1"/>
        <c:noMultiLvlLbl val="0"/>
      </c:catAx>
      <c:valAx>
        <c:axId val="210567088"/>
        <c:scaling>
          <c:orientation val="minMax"/>
          <c:max val="25"/>
          <c:min val="-25"/>
        </c:scaling>
        <c:delete val="0"/>
        <c:axPos val="l"/>
        <c:numFmt formatCode="General" sourceLinked="1"/>
        <c:majorTickMark val="none"/>
        <c:minorTickMark val="none"/>
        <c:tickLblPos val="nextTo"/>
        <c:spPr>
          <a:ln w="28575"/>
        </c:spPr>
        <c:txPr>
          <a:bodyPr/>
          <a:lstStyle/>
          <a:p>
            <a:pPr>
              <a:defRPr sz="1400" b="1">
                <a:latin typeface="Arial" pitchFamily="34" charset="0"/>
                <a:cs typeface="Arial" pitchFamily="34" charset="0"/>
              </a:defRPr>
            </a:pPr>
            <a:endParaRPr lang="en-US"/>
          </a:p>
        </c:txPr>
        <c:crossAx val="210566696"/>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05166341386817E-2"/>
          <c:y val="3.9444444444444449E-2"/>
          <c:w val="0.93040188886645558"/>
          <c:h val="0.81018963254596565"/>
        </c:manualLayout>
      </c:layout>
      <c:barChart>
        <c:barDir val="col"/>
        <c:grouping val="stacked"/>
        <c:varyColors val="0"/>
        <c:ser>
          <c:idx val="0"/>
          <c:order val="0"/>
          <c:tx>
            <c:strRef>
              <c:f>Chart!$B$1</c:f>
              <c:strCache>
                <c:ptCount val="1"/>
                <c:pt idx="0">
                  <c:v>Rate/Loss Cost Departure</c:v>
                </c:pt>
              </c:strCache>
            </c:strRef>
          </c:tx>
          <c:spPr>
            <a:ln w="6350">
              <a:solidFill>
                <a:srgbClr val="0F5173"/>
              </a:solidFill>
            </a:ln>
          </c:spPr>
          <c:invertIfNegative val="0"/>
          <c:dPt>
            <c:idx val="20"/>
            <c:invertIfNegative val="0"/>
            <c:bubble3D val="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-2.1775707317074238</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0.39867826086958208</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invertIfNegative val="0"/>
          <c:dPt>
            <c:idx val="20"/>
            <c:invertIfNegative val="0"/>
            <c:bubble3D val="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-1.8806292682926598</c:v>
                </c:pt>
                <c:pt idx="1">
                  <c:v>-1.8784936170212778</c:v>
                </c:pt>
                <c:pt idx="2">
                  <c:v>-1.5839255813953499</c:v>
                </c:pt>
                <c:pt idx="3">
                  <c:v>-2.3684830188679915</c:v>
                </c:pt>
                <c:pt idx="4">
                  <c:v>-3.9327536231883196</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-1.7212234374999527</c:v>
                </c:pt>
                <c:pt idx="14">
                  <c:v>-3.0540000000000025</c:v>
                </c:pt>
                <c:pt idx="15">
                  <c:v>-4.3788906666666705</c:v>
                </c:pt>
                <c:pt idx="16">
                  <c:v>-6.2112022988505924</c:v>
                </c:pt>
                <c:pt idx="17">
                  <c:v>-7.5884831460674045</c:v>
                </c:pt>
                <c:pt idx="18">
                  <c:v>-7.8629379310343746</c:v>
                </c:pt>
                <c:pt idx="19">
                  <c:v>-8.2528853932584223</c:v>
                </c:pt>
                <c:pt idx="20">
                  <c:v>-7.8629379310343746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invertIfNegative val="0"/>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-1.0999999999999672</c:v>
                </c:pt>
                <c:pt idx="20">
                  <c:v>-1</c:v>
                </c:pt>
              </c:numCache>
            </c:numRef>
          </c:val>
        </c:ser>
        <c:dLbls>
          <c:showLegendKey val="0"/>
          <c:showVal val="0"/>
          <c:showCatName val="0"/>
          <c:showSerName val="0"/>
          <c:showPercent val="0"/>
          <c:showBubbleSize val="0"/>
        </c:dLbls>
        <c:gapWidth val="70"/>
        <c:overlap val="100"/>
        <c:axId val="210567872"/>
        <c:axId val="211061656"/>
      </c:barChart>
      <c:lineChart>
        <c:grouping val="standard"/>
        <c:varyColors val="0"/>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2.1809672625497229E-2"/>
                  <c:y val="-8.06434306005866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2.1809672625497229E-2"/>
                  <c:y val="-0.103180098811178"/>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2.5691162188411547E-2"/>
                  <c:y val="9.289813957078894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2.4396244739397787E-2"/>
                  <c:y val="7.57414698162729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2.4396244739397947E-2"/>
                  <c:y val="5.36826462868612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8"/>
              <c:layout>
                <c:manualLayout>
                  <c:x val="-2.4396244739397787E-2"/>
                  <c:y val="3.897676393392002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9"/>
              <c:layout>
                <c:manualLayout>
                  <c:x val="-2.4396244739397787E-2"/>
                  <c:y val="4.38787247182338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200" b="1" baseline="0">
                    <a:latin typeface="Arial" pitchFamily="34" charset="0"/>
                    <a:cs typeface="Arial"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0.66500000000001114</c:v>
                </c:pt>
                <c:pt idx="15">
                  <c:v>-2.2376000000000054</c:v>
                </c:pt>
                <c:pt idx="16">
                  <c:v>-4.6586000000000007</c:v>
                </c:pt>
                <c:pt idx="17">
                  <c:v>-7.4049999999999905</c:v>
                </c:pt>
                <c:pt idx="18">
                  <c:v>-8.2702000000000009</c:v>
                </c:pt>
                <c:pt idx="19">
                  <c:v>-8.6574000000000026</c:v>
                </c:pt>
                <c:pt idx="20">
                  <c:v>-7.9702000000000934</c:v>
                </c:pt>
              </c:numCache>
            </c:numRef>
          </c:val>
          <c:smooth val="0"/>
        </c:ser>
        <c:dLbls>
          <c:showLegendKey val="0"/>
          <c:showVal val="0"/>
          <c:showCatName val="0"/>
          <c:showSerName val="0"/>
          <c:showPercent val="0"/>
          <c:showBubbleSize val="0"/>
        </c:dLbls>
        <c:marker val="1"/>
        <c:smooth val="0"/>
        <c:axId val="211062440"/>
        <c:axId val="211062048"/>
      </c:lineChart>
      <c:catAx>
        <c:axId val="21056787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11061656"/>
        <c:crosses val="autoZero"/>
        <c:auto val="0"/>
        <c:lblAlgn val="ctr"/>
        <c:lblOffset val="300"/>
        <c:tickLblSkip val="1"/>
        <c:noMultiLvlLbl val="0"/>
      </c:catAx>
      <c:valAx>
        <c:axId val="211061656"/>
        <c:scaling>
          <c:orientation val="minMax"/>
          <c:max val="10"/>
          <c:min val="-25"/>
        </c:scaling>
        <c:delete val="0"/>
        <c:axPos val="l"/>
        <c:numFmt formatCode="0" sourceLinked="0"/>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10567872"/>
        <c:crosses val="autoZero"/>
        <c:crossBetween val="between"/>
        <c:majorUnit val="5"/>
      </c:valAx>
      <c:valAx>
        <c:axId val="211062048"/>
        <c:scaling>
          <c:orientation val="minMax"/>
          <c:max val="10"/>
          <c:min val="-25"/>
        </c:scaling>
        <c:delete val="0"/>
        <c:axPos val="r"/>
        <c:numFmt formatCode="0.0" sourceLinked="1"/>
        <c:majorTickMark val="none"/>
        <c:minorTickMark val="none"/>
        <c:tickLblPos val="none"/>
        <c:spPr>
          <a:ln>
            <a:noFill/>
          </a:ln>
        </c:spPr>
        <c:crossAx val="211062440"/>
        <c:crosses val="max"/>
        <c:crossBetween val="between"/>
        <c:majorUnit val="5"/>
      </c:valAx>
      <c:catAx>
        <c:axId val="211062440"/>
        <c:scaling>
          <c:orientation val="minMax"/>
        </c:scaling>
        <c:delete val="1"/>
        <c:axPos val="b"/>
        <c:numFmt formatCode="General" sourceLinked="1"/>
        <c:majorTickMark val="out"/>
        <c:minorTickMark val="none"/>
        <c:tickLblPos val="none"/>
        <c:crossAx val="211062048"/>
        <c:crosses val="autoZero"/>
        <c:auto val="0"/>
        <c:lblAlgn val="ctr"/>
        <c:lblOffset val="100"/>
        <c:noMultiLvlLbl val="0"/>
      </c:catAx>
    </c:plotArea>
    <c:legend>
      <c:legendPos val="b"/>
      <c:layout>
        <c:manualLayout>
          <c:xMode val="edge"/>
          <c:yMode val="edge"/>
          <c:x val="6.7691522534042314E-2"/>
          <c:y val="3.4813210848644652E-2"/>
          <c:w val="0.28352995939610132"/>
          <c:h val="0.17912117235345582"/>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424E-2"/>
          <c:y val="5.9113300492610904E-2"/>
          <c:w val="0.92377701934016032"/>
          <c:h val="0.75369458128078948"/>
        </c:manualLayout>
      </c:layout>
      <c:barChart>
        <c:barDir val="col"/>
        <c:grouping val="clustered"/>
        <c:varyColors val="0"/>
        <c:ser>
          <c:idx val="1"/>
          <c:order val="0"/>
          <c:spPr>
            <a:solidFill>
              <a:schemeClr val="accent1"/>
            </a:solidFill>
            <a:ln w="12048">
              <a:solidFill>
                <a:schemeClr val="accent1"/>
              </a:solidFill>
              <a:prstDash val="solid"/>
            </a:ln>
          </c:spPr>
          <c:invertIfNegative val="0"/>
          <c:dLbls>
            <c:spPr>
              <a:noFill/>
              <a:ln w="24097">
                <a:noFill/>
              </a:ln>
            </c:spPr>
            <c:txPr>
              <a:bodyPr/>
              <a:lstStyle/>
              <a:p>
                <a:pPr>
                  <a:defRPr sz="1328"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1980</c:v>
                </c:pt>
                <c:pt idx="1">
                  <c:v>1985</c:v>
                </c:pt>
                <c:pt idx="2">
                  <c:v>1990</c:v>
                </c:pt>
                <c:pt idx="3">
                  <c:v>1995</c:v>
                </c:pt>
                <c:pt idx="4">
                  <c:v>2000</c:v>
                </c:pt>
                <c:pt idx="5">
                  <c:v>2005</c:v>
                </c:pt>
                <c:pt idx="6">
                  <c:v>2006</c:v>
                </c:pt>
                <c:pt idx="7">
                  <c:v>2007</c:v>
                </c:pt>
                <c:pt idx="8">
                  <c:v>2008</c:v>
                </c:pt>
                <c:pt idx="9">
                  <c:v>2009</c:v>
                </c:pt>
                <c:pt idx="10">
                  <c:v>2010</c:v>
                </c:pt>
                <c:pt idx="11">
                  <c:v>2011</c:v>
                </c:pt>
                <c:pt idx="12">
                  <c:v>2012</c:v>
                </c:pt>
              </c:numCache>
            </c:numRef>
          </c:cat>
          <c:val>
            <c:numRef>
              <c:f>Sheet1!$B$2:$B$14</c:f>
              <c:numCache>
                <c:formatCode>_(* #,##0.0_);_(* \(#,##0.0\);_(* "-"??_);_(@_)</c:formatCode>
                <c:ptCount val="13"/>
                <c:pt idx="0">
                  <c:v>2.1038510000000001</c:v>
                </c:pt>
                <c:pt idx="1">
                  <c:v>2.0167849999999987</c:v>
                </c:pt>
                <c:pt idx="2">
                  <c:v>2.4778609999999968</c:v>
                </c:pt>
                <c:pt idx="3">
                  <c:v>3.4768289999999946</c:v>
                </c:pt>
                <c:pt idx="4">
                  <c:v>4.3690869999999933</c:v>
                </c:pt>
                <c:pt idx="5">
                  <c:v>4.9620109999999933</c:v>
                </c:pt>
                <c:pt idx="6">
                  <c:v>5.5148949999999886</c:v>
                </c:pt>
                <c:pt idx="7">
                  <c:v>5.6559189999999866</c:v>
                </c:pt>
                <c:pt idx="8">
                  <c:v>5.6842749999999933</c:v>
                </c:pt>
                <c:pt idx="9">
                  <c:v>5.7002350000000002</c:v>
                </c:pt>
                <c:pt idx="10">
                  <c:v>5.6454359999999904</c:v>
                </c:pt>
                <c:pt idx="11">
                  <c:v>5.6461439999999996</c:v>
                </c:pt>
                <c:pt idx="12">
                  <c:v>5.6293959999999945</c:v>
                </c:pt>
              </c:numCache>
            </c:numRef>
          </c:val>
        </c:ser>
        <c:dLbls>
          <c:showLegendKey val="0"/>
          <c:showVal val="0"/>
          <c:showCatName val="0"/>
          <c:showSerName val="0"/>
          <c:showPercent val="0"/>
          <c:showBubbleSize val="0"/>
        </c:dLbls>
        <c:gapWidth val="60"/>
        <c:axId val="203412168"/>
        <c:axId val="203412560"/>
      </c:barChart>
      <c:catAx>
        <c:axId val="203412168"/>
        <c:scaling>
          <c:orientation val="minMax"/>
        </c:scaling>
        <c:delete val="0"/>
        <c:axPos val="b"/>
        <c:numFmt formatCode="General" sourceLinked="1"/>
        <c:majorTickMark val="out"/>
        <c:minorTickMark val="none"/>
        <c:tickLblPos val="nextTo"/>
        <c:spPr>
          <a:ln w="12048">
            <a:solidFill>
              <a:schemeClr val="tx1"/>
            </a:solidFill>
            <a:prstDash val="solid"/>
          </a:ln>
        </c:spPr>
        <c:txPr>
          <a:bodyPr rot="0" vert="horz"/>
          <a:lstStyle/>
          <a:p>
            <a:pPr rtl="0">
              <a:defRPr sz="1328" b="0" i="0" u="none" strike="noStrike" baseline="0">
                <a:solidFill>
                  <a:schemeClr val="tx1"/>
                </a:solidFill>
                <a:latin typeface="Arial"/>
                <a:ea typeface="Arial"/>
                <a:cs typeface="Arial"/>
              </a:defRPr>
            </a:pPr>
            <a:endParaRPr lang="en-US"/>
          </a:p>
        </c:txPr>
        <c:crossAx val="203412560"/>
        <c:crossesAt val="0"/>
        <c:auto val="1"/>
        <c:lblAlgn val="ctr"/>
        <c:lblOffset val="0"/>
        <c:tickLblSkip val="1"/>
        <c:tickMarkSkip val="1"/>
        <c:noMultiLvlLbl val="0"/>
      </c:catAx>
      <c:valAx>
        <c:axId val="203412560"/>
        <c:scaling>
          <c:orientation val="minMax"/>
        </c:scaling>
        <c:delete val="0"/>
        <c:axPos val="l"/>
        <c:title>
          <c:tx>
            <c:rich>
              <a:bodyPr rot="-5400000" vert="horz"/>
              <a:lstStyle/>
              <a:p>
                <a:pPr>
                  <a:defRPr/>
                </a:pPr>
                <a:r>
                  <a:rPr lang="en-US" dirty="0" smtClean="0"/>
                  <a:t>Millions</a:t>
                </a:r>
                <a:endParaRPr lang="en-US" dirty="0"/>
              </a:p>
            </c:rich>
          </c:tx>
          <c:overlay val="0"/>
        </c:title>
        <c:numFmt formatCode="#,##0.0" sourceLinked="0"/>
        <c:majorTickMark val="out"/>
        <c:minorTickMark val="none"/>
        <c:tickLblPos val="nextTo"/>
        <c:spPr>
          <a:ln w="3012">
            <a:solidFill>
              <a:schemeClr val="tx1"/>
            </a:solidFill>
            <a:prstDash val="solid"/>
          </a:ln>
        </c:spPr>
        <c:txPr>
          <a:bodyPr rot="0" vert="horz"/>
          <a:lstStyle/>
          <a:p>
            <a:pPr>
              <a:defRPr sz="1328" b="0" i="0" u="none" strike="noStrike" baseline="0">
                <a:solidFill>
                  <a:schemeClr val="tx1"/>
                </a:solidFill>
                <a:latin typeface="Arial"/>
                <a:ea typeface="Arial"/>
                <a:cs typeface="Arial"/>
              </a:defRPr>
            </a:pPr>
            <a:endParaRPr lang="en-US"/>
          </a:p>
        </c:txPr>
        <c:crossAx val="203412168"/>
        <c:crossesAt val="1"/>
        <c:crossBetween val="between"/>
      </c:valAx>
      <c:spPr>
        <a:noFill/>
        <a:ln w="24097">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2"/>
            <c:bubble3D val="0"/>
            <c:spPr>
              <a:solidFill>
                <a:srgbClr val="92D050"/>
              </a:solidFill>
            </c:spPr>
          </c:dPt>
          <c:dLbls>
            <c:dLbl>
              <c:idx val="0"/>
              <c:layout>
                <c:manualLayout>
                  <c:x val="7.3491058944734733E-2"/>
                  <c:y val="6.8236089562715265E-4"/>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1"/>
              <c:dLblPos val="inEnd"/>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0.1283378713174872"/>
                  <c:y val="0.19037446181258338"/>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Sheet1!$A$2:$A$5</c:f>
              <c:strCache>
                <c:ptCount val="4"/>
                <c:pt idx="0">
                  <c:v>Other</c:v>
                </c:pt>
                <c:pt idx="1">
                  <c:v>Principal Residence</c:v>
                </c:pt>
                <c:pt idx="2">
                  <c:v>Secondary/ Vacation</c:v>
                </c:pt>
                <c:pt idx="3">
                  <c:v>Non-residential</c:v>
                </c:pt>
              </c:strCache>
            </c:strRef>
          </c:cat>
          <c:val>
            <c:numRef>
              <c:f>Sheet1!$B$2:$B$5</c:f>
              <c:numCache>
                <c:formatCode>0.0%</c:formatCode>
                <c:ptCount val="4"/>
                <c:pt idx="0">
                  <c:v>4.0000000000000053E-3</c:v>
                </c:pt>
                <c:pt idx="1">
                  <c:v>0.74500000000000066</c:v>
                </c:pt>
                <c:pt idx="2">
                  <c:v>0.19500000000000001</c:v>
                </c:pt>
                <c:pt idx="3">
                  <c:v>5.6000000000000001E-2</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5385238060196"/>
          <c:y val="4.4494486035460551E-2"/>
          <c:w val="0.82712745603061355"/>
          <c:h val="0.81972087736633992"/>
        </c:manualLayout>
      </c:layout>
      <c:barChart>
        <c:barDir val="col"/>
        <c:grouping val="clustered"/>
        <c:varyColors val="0"/>
        <c:ser>
          <c:idx val="0"/>
          <c:order val="0"/>
          <c:tx>
            <c:strRef>
              <c:f>Sheet1!$B$1</c:f>
              <c:strCache>
                <c:ptCount val="1"/>
                <c:pt idx="0">
                  <c:v>Value</c:v>
                </c:pt>
              </c:strCache>
            </c:strRef>
          </c:tx>
          <c:invertIfNegative val="0"/>
          <c:dLbls>
            <c:spPr>
              <a:solidFill>
                <a:srgbClr val="FFFFFF"/>
              </a:solidFill>
            </c:spPr>
            <c:txPr>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1">
                  <c:v>Subsidized Coastal</c:v>
                </c:pt>
                <c:pt idx="2">
                  <c:v>Subsidized Inland</c:v>
                </c:pt>
                <c:pt idx="3">
                  <c:v>Not Subsidized Coastal</c:v>
                </c:pt>
                <c:pt idx="4">
                  <c:v>Not Subsidized Inland</c:v>
                </c:pt>
              </c:strCache>
            </c:strRef>
          </c:cat>
          <c:val>
            <c:numRef>
              <c:f>Sheet1!$B$2:$B$7</c:f>
              <c:numCache>
                <c:formatCode>_("$"* #,##0_);_("$"* \(#,##0\);_("$"* "-"??_);_(@_)</c:formatCode>
                <c:ptCount val="6"/>
                <c:pt idx="1">
                  <c:v>402768</c:v>
                </c:pt>
                <c:pt idx="2">
                  <c:v>223692</c:v>
                </c:pt>
                <c:pt idx="3">
                  <c:v>339842</c:v>
                </c:pt>
                <c:pt idx="4">
                  <c:v>306107</c:v>
                </c:pt>
              </c:numCache>
            </c:numRef>
          </c:val>
        </c:ser>
        <c:dLbls>
          <c:showLegendKey val="0"/>
          <c:showVal val="0"/>
          <c:showCatName val="0"/>
          <c:showSerName val="0"/>
          <c:showPercent val="0"/>
          <c:showBubbleSize val="0"/>
        </c:dLbls>
        <c:gapWidth val="150"/>
        <c:axId val="205219984"/>
        <c:axId val="205220376"/>
      </c:barChart>
      <c:lineChart>
        <c:grouping val="standard"/>
        <c:varyColors val="0"/>
        <c:ser>
          <c:idx val="1"/>
          <c:order val="1"/>
          <c:tx>
            <c:strRef>
              <c:f>Sheet1!$C$1</c:f>
              <c:strCache>
                <c:ptCount val="1"/>
                <c:pt idx="0">
                  <c:v>All U.S. Homes</c:v>
                </c:pt>
              </c:strCache>
            </c:strRef>
          </c:tx>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1.226482202600973E-7"/>
                  <c:y val="2.4351336430641778E-3"/>
                </c:manualLayout>
              </c:layout>
              <c:showLegendKey val="0"/>
              <c:showVal val="1"/>
              <c:showCatName val="0"/>
              <c:showSerName val="1"/>
              <c:showPercent val="0"/>
              <c:showBubbleSize val="0"/>
              <c:extLst>
                <c:ext xmlns:c15="http://schemas.microsoft.com/office/drawing/2012/chart" uri="{CE6537A1-D6FC-4f65-9D91-7224C49458BB}"/>
              </c:extLst>
            </c:dLbl>
            <c:spPr>
              <a:solidFill>
                <a:schemeClr val="bg1"/>
              </a:solidFill>
              <a:ln w="12700">
                <a:solidFill>
                  <a:schemeClr val="accent1"/>
                </a:solidFill>
              </a:ln>
            </c:spPr>
            <c:txPr>
              <a:bodyPr/>
              <a:lstStyle/>
              <a:p>
                <a:pPr>
                  <a:defRPr sz="1200"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5"/>
                <c:pt idx="1">
                  <c:v>Subsidized Coastal</c:v>
                </c:pt>
                <c:pt idx="2">
                  <c:v>Subsidized Inland</c:v>
                </c:pt>
                <c:pt idx="3">
                  <c:v>Not Subsidized Coastal</c:v>
                </c:pt>
                <c:pt idx="4">
                  <c:v>Not Subsidized Inland</c:v>
                </c:pt>
              </c:strCache>
            </c:strRef>
          </c:cat>
          <c:val>
            <c:numRef>
              <c:f>Sheet1!$C$2:$C$7</c:f>
              <c:numCache>
                <c:formatCode>_("$"* #,##0_);_("$"* \(#,##0\);_("$"* "-"??_);_(@_)</c:formatCode>
                <c:ptCount val="6"/>
                <c:pt idx="0">
                  <c:v>165344</c:v>
                </c:pt>
                <c:pt idx="1">
                  <c:v>165344</c:v>
                </c:pt>
                <c:pt idx="2">
                  <c:v>165344</c:v>
                </c:pt>
                <c:pt idx="3">
                  <c:v>165344</c:v>
                </c:pt>
                <c:pt idx="4">
                  <c:v>165344</c:v>
                </c:pt>
                <c:pt idx="5">
                  <c:v>165344</c:v>
                </c:pt>
              </c:numCache>
            </c:numRef>
          </c:val>
          <c:smooth val="0"/>
        </c:ser>
        <c:dLbls>
          <c:showLegendKey val="0"/>
          <c:showVal val="0"/>
          <c:showCatName val="0"/>
          <c:showSerName val="0"/>
          <c:showPercent val="0"/>
          <c:showBubbleSize val="0"/>
        </c:dLbls>
        <c:marker val="1"/>
        <c:smooth val="0"/>
        <c:axId val="205219984"/>
        <c:axId val="205220376"/>
      </c:lineChart>
      <c:catAx>
        <c:axId val="205219984"/>
        <c:scaling>
          <c:orientation val="minMax"/>
        </c:scaling>
        <c:delete val="0"/>
        <c:axPos val="b"/>
        <c:numFmt formatCode="General" sourceLinked="0"/>
        <c:majorTickMark val="out"/>
        <c:minorTickMark val="none"/>
        <c:tickLblPos val="nextTo"/>
        <c:txPr>
          <a:bodyPr/>
          <a:lstStyle/>
          <a:p>
            <a:pPr>
              <a:defRPr sz="1000" b="1"/>
            </a:pPr>
            <a:endParaRPr lang="en-US"/>
          </a:p>
        </c:txPr>
        <c:crossAx val="205220376"/>
        <c:crosses val="autoZero"/>
        <c:auto val="1"/>
        <c:lblAlgn val="ctr"/>
        <c:lblOffset val="100"/>
        <c:noMultiLvlLbl val="0"/>
      </c:catAx>
      <c:valAx>
        <c:axId val="205220376"/>
        <c:scaling>
          <c:orientation val="minMax"/>
        </c:scaling>
        <c:delete val="0"/>
        <c:axPos val="l"/>
        <c:majorGridlines/>
        <c:title>
          <c:tx>
            <c:rich>
              <a:bodyPr rot="-5400000" vert="horz"/>
              <a:lstStyle/>
              <a:p>
                <a:pPr>
                  <a:defRPr/>
                </a:pPr>
                <a:r>
                  <a:rPr lang="en-US" sz="1200" dirty="0" smtClean="0"/>
                  <a:t>Median Home Values, 2006</a:t>
                </a:r>
                <a:endParaRPr lang="en-US" sz="1200" dirty="0"/>
              </a:p>
            </c:rich>
          </c:tx>
          <c:overlay val="0"/>
        </c:title>
        <c:numFmt formatCode="_(&quot;$&quot;* #,##0_);_(&quot;$&quot;* \(#,##0\);_(&quot;$&quot;* &quot;-&quot;??_);_(@_)" sourceLinked="1"/>
        <c:majorTickMark val="out"/>
        <c:minorTickMark val="none"/>
        <c:tickLblPos val="nextTo"/>
        <c:txPr>
          <a:bodyPr/>
          <a:lstStyle/>
          <a:p>
            <a:pPr>
              <a:defRPr sz="1200"/>
            </a:pPr>
            <a:endParaRPr lang="en-US"/>
          </a:p>
        </c:txPr>
        <c:crossAx val="205219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3137254901969E-2"/>
          <c:y val="2.570694087403604E-3"/>
          <c:w val="0.84313725490196056"/>
          <c:h val="0.99485861182519275"/>
        </c:manualLayout>
      </c:layout>
      <c:pieChart>
        <c:varyColors val="1"/>
        <c:ser>
          <c:idx val="0"/>
          <c:order val="0"/>
          <c:tx>
            <c:strRef>
              <c:f>Sheet1!$A$2</c:f>
              <c:strCache>
                <c:ptCount val="1"/>
              </c:strCache>
            </c:strRef>
          </c:tx>
          <c:spPr>
            <a:ln w="17258">
              <a:noFill/>
            </a:ln>
          </c:spPr>
          <c:dPt>
            <c:idx val="0"/>
            <c:bubble3D val="0"/>
            <c:spPr>
              <a:solidFill>
                <a:schemeClr val="accent1"/>
              </a:solidFill>
              <a:ln w="17258">
                <a:noFill/>
              </a:ln>
            </c:spPr>
          </c:dPt>
          <c:dPt>
            <c:idx val="1"/>
            <c:bubble3D val="0"/>
            <c:spPr>
              <a:solidFill>
                <a:schemeClr val="accent2"/>
              </a:solidFill>
              <a:ln w="17258">
                <a:noFill/>
              </a:ln>
            </c:spPr>
          </c:dPt>
          <c:dPt>
            <c:idx val="2"/>
            <c:bubble3D val="0"/>
            <c:spPr>
              <a:solidFill>
                <a:schemeClr val="hlink"/>
              </a:solidFill>
              <a:ln w="17258">
                <a:noFill/>
              </a:ln>
            </c:spPr>
          </c:dPt>
          <c:dPt>
            <c:idx val="3"/>
            <c:bubble3D val="0"/>
            <c:spPr>
              <a:solidFill>
                <a:schemeClr val="folHlink"/>
              </a:solidFill>
              <a:ln w="17258">
                <a:noFill/>
              </a:ln>
            </c:spPr>
          </c:dPt>
          <c:dPt>
            <c:idx val="4"/>
            <c:bubble3D val="0"/>
            <c:spPr>
              <a:solidFill>
                <a:schemeClr val="tx2"/>
              </a:solidFill>
              <a:ln w="17258">
                <a:noFill/>
              </a:ln>
            </c:spPr>
          </c:dPt>
          <c:dPt>
            <c:idx val="5"/>
            <c:bubble3D val="0"/>
            <c:spPr>
              <a:solidFill>
                <a:schemeClr val="bg2"/>
              </a:solidFill>
              <a:ln w="17258">
                <a:noFill/>
              </a:ln>
            </c:spPr>
          </c:dPt>
          <c:dLbls>
            <c:dLbl>
              <c:idx val="2"/>
              <c:dLblPos val="ctr"/>
              <c:showLegendKey val="0"/>
              <c:showVal val="0"/>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baseline="0">
                    <a:solidFill>
                      <a:schemeClr val="bg1"/>
                    </a:solidFill>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Sheet1!$B$1:$D$1</c:f>
              <c:strCache>
                <c:ptCount val="2"/>
                <c:pt idx="0">
                  <c:v>Direct</c:v>
                </c:pt>
                <c:pt idx="1">
                  <c:v>Write Your Own</c:v>
                </c:pt>
              </c:strCache>
            </c:strRef>
          </c:cat>
          <c:val>
            <c:numRef>
              <c:f>Sheet1!$B$2:$D$2</c:f>
              <c:numCache>
                <c:formatCode>0%</c:formatCode>
                <c:ptCount val="3"/>
                <c:pt idx="0">
                  <c:v>0.15000000000000022</c:v>
                </c:pt>
                <c:pt idx="1">
                  <c:v>0.85000000000000064</c:v>
                </c:pt>
              </c:numCache>
            </c:numRef>
          </c:val>
        </c:ser>
        <c:dLbls>
          <c:showLegendKey val="0"/>
          <c:showVal val="1"/>
          <c:showCatName val="0"/>
          <c:showSerName val="0"/>
          <c:showPercent val="0"/>
          <c:showBubbleSize val="0"/>
          <c:showLeaderLines val="0"/>
        </c:dLbls>
        <c:firstSliceAng val="0"/>
      </c:pieChart>
      <c:spPr>
        <a:noFill/>
        <a:ln w="17258">
          <a:noFill/>
        </a:ln>
      </c:spPr>
    </c:plotArea>
    <c:plotVisOnly val="1"/>
    <c:dispBlanksAs val="zero"/>
    <c:showDLblsOverMax val="0"/>
  </c:chart>
  <c:spPr>
    <a:noFill/>
    <a:ln>
      <a:noFill/>
    </a:ln>
  </c:spPr>
  <c:txPr>
    <a:bodyPr/>
    <a:lstStyle/>
    <a:p>
      <a:pPr>
        <a:defRPr sz="1359" b="1" i="0" u="none" strike="noStrike" baseline="0">
          <a:solidFill>
            <a:schemeClr val="tx1"/>
          </a:solidFill>
          <a:latin typeface="Verdana"/>
          <a:ea typeface="Verdana"/>
          <a:cs typeface="Verdan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Premium</c:v>
                </c:pt>
              </c:strCache>
            </c:strRef>
          </c:tx>
          <c:dLbls>
            <c:dLbl>
              <c:idx val="0"/>
              <c:layout>
                <c:manualLayout>
                  <c:x val="-0.10871440135403643"/>
                  <c:y val="0.2156682300799246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0.18459943091225775"/>
                  <c:y val="-0.2412199695261214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en-US"/>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Subsidized Premium</c:v>
                </c:pt>
                <c:pt idx="1">
                  <c:v>Not Subsidized</c:v>
                </c:pt>
              </c:strCache>
            </c:strRef>
          </c:cat>
          <c:val>
            <c:numRef>
              <c:f>Sheet1!$B$2:$B$3</c:f>
              <c:numCache>
                <c:formatCode>0%</c:formatCode>
                <c:ptCount val="2"/>
                <c:pt idx="0">
                  <c:v>0.22</c:v>
                </c:pt>
                <c:pt idx="1">
                  <c:v>0.78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5010207057437"/>
          <c:y val="4.4861391929187519E-2"/>
          <c:w val="0.85717458928745016"/>
          <c:h val="0.78144054646491812"/>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General</c:formatCode>
                <c:ptCount val="11"/>
                <c:pt idx="0">
                  <c:v>90</c:v>
                </c:pt>
                <c:pt idx="1">
                  <c:v>175</c:v>
                </c:pt>
                <c:pt idx="2">
                  <c:v>190</c:v>
                </c:pt>
                <c:pt idx="3">
                  <c:v>210</c:v>
                </c:pt>
                <c:pt idx="4">
                  <c:v>235</c:v>
                </c:pt>
                <c:pt idx="5">
                  <c:v>265</c:v>
                </c:pt>
                <c:pt idx="6">
                  <c:v>220</c:v>
                </c:pt>
                <c:pt idx="7">
                  <c:v>200</c:v>
                </c:pt>
                <c:pt idx="8">
                  <c:v>190</c:v>
                </c:pt>
                <c:pt idx="9">
                  <c:v>180</c:v>
                </c:pt>
                <c:pt idx="10">
                  <c:v>170</c:v>
                </c:pt>
              </c:numCache>
            </c:numRef>
          </c:val>
        </c:ser>
        <c:dLbls>
          <c:showLegendKey val="0"/>
          <c:showVal val="0"/>
          <c:showCatName val="0"/>
          <c:showSerName val="0"/>
          <c:showPercent val="0"/>
          <c:showBubbleSize val="0"/>
        </c:dLbls>
        <c:gapWidth val="50"/>
        <c:axId val="205221944"/>
        <c:axId val="205222336"/>
      </c:barChart>
      <c:catAx>
        <c:axId val="205221944"/>
        <c:scaling>
          <c:orientation val="minMax"/>
        </c:scaling>
        <c:delete val="0"/>
        <c:axPos val="b"/>
        <c:numFmt formatCode="General" sourceLinked="1"/>
        <c:majorTickMark val="out"/>
        <c:minorTickMark val="none"/>
        <c:tickLblPos val="nextTo"/>
        <c:crossAx val="205222336"/>
        <c:crosses val="autoZero"/>
        <c:auto val="1"/>
        <c:lblAlgn val="ctr"/>
        <c:lblOffset val="100"/>
        <c:noMultiLvlLbl val="0"/>
      </c:catAx>
      <c:valAx>
        <c:axId val="205222336"/>
        <c:scaling>
          <c:orientation val="minMax"/>
        </c:scaling>
        <c:delete val="0"/>
        <c:axPos val="l"/>
        <c:majorGridlines/>
        <c:title>
          <c:tx>
            <c:rich>
              <a:bodyPr rot="-5400000" vert="horz"/>
              <a:lstStyle/>
              <a:p>
                <a:pPr>
                  <a:defRPr/>
                </a:pPr>
                <a:r>
                  <a:rPr lang="en-US" dirty="0"/>
                  <a:t>Millions of </a:t>
                </a:r>
                <a:r>
                  <a:rPr lang="en-US" dirty="0" smtClean="0"/>
                  <a:t>Dollars</a:t>
                </a:r>
              </a:p>
              <a:p>
                <a:pPr>
                  <a:defRPr/>
                </a:pPr>
                <a:endParaRPr lang="en-US" dirty="0"/>
              </a:p>
            </c:rich>
          </c:tx>
          <c:overlay val="0"/>
        </c:title>
        <c:numFmt formatCode="General" sourceLinked="1"/>
        <c:majorTickMark val="out"/>
        <c:minorTickMark val="none"/>
        <c:tickLblPos val="nextTo"/>
        <c:crossAx val="20522194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892E-2"/>
          <c:w val="0.93040188886645558"/>
          <c:h val="0.862967410323743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dLbls>
          <c:showLegendKey val="0"/>
          <c:showVal val="0"/>
          <c:showCatName val="0"/>
          <c:showSerName val="0"/>
          <c:showPercent val="0"/>
          <c:showBubbleSize val="0"/>
        </c:dLbls>
        <c:gapWidth val="80"/>
        <c:axId val="209245520"/>
        <c:axId val="209245912"/>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dLbls>
          <c:showLegendKey val="0"/>
          <c:showVal val="0"/>
          <c:showCatName val="0"/>
          <c:showSerName val="0"/>
          <c:showPercent val="0"/>
          <c:showBubbleSize val="0"/>
        </c:dLbls>
        <c:gapWidth val="80"/>
        <c:axId val="209246696"/>
        <c:axId val="209246304"/>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mooth val="0"/>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209245520"/>
        <c:axId val="209245912"/>
      </c:lineChart>
      <c:catAx>
        <c:axId val="20924552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09245912"/>
        <c:crosses val="autoZero"/>
        <c:auto val="0"/>
        <c:lblAlgn val="ctr"/>
        <c:lblOffset val="100"/>
        <c:tickLblSkip val="1"/>
        <c:noMultiLvlLbl val="0"/>
      </c:catAx>
      <c:valAx>
        <c:axId val="209245912"/>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09245520"/>
        <c:crosses val="autoZero"/>
        <c:crossBetween val="between"/>
        <c:majorUnit val="2"/>
      </c:valAx>
      <c:valAx>
        <c:axId val="209246304"/>
        <c:scaling>
          <c:orientation val="minMax"/>
          <c:max val="12"/>
          <c:min val="-10"/>
        </c:scaling>
        <c:delete val="0"/>
        <c:axPos val="r"/>
        <c:numFmt formatCode="General" sourceLinked="1"/>
        <c:majorTickMark val="none"/>
        <c:minorTickMark val="none"/>
        <c:tickLblPos val="none"/>
        <c:spPr>
          <a:ln>
            <a:noFill/>
          </a:ln>
        </c:spPr>
        <c:crossAx val="209246696"/>
        <c:crosses val="max"/>
        <c:crossBetween val="between"/>
        <c:majorUnit val="2"/>
      </c:valAx>
      <c:catAx>
        <c:axId val="209246696"/>
        <c:scaling>
          <c:orientation val="minMax"/>
        </c:scaling>
        <c:delete val="0"/>
        <c:axPos val="t"/>
        <c:numFmt formatCode="General" sourceLinked="1"/>
        <c:majorTickMark val="none"/>
        <c:minorTickMark val="none"/>
        <c:tickLblPos val="none"/>
        <c:spPr>
          <a:ln>
            <a:noFill/>
          </a:ln>
        </c:spPr>
        <c:crossAx val="209246304"/>
        <c:crosses val="max"/>
        <c:auto val="1"/>
        <c:lblAlgn val="ctr"/>
        <c:lblOffset val="100"/>
        <c:noMultiLvlLbl val="0"/>
      </c:catAx>
    </c:plotArea>
    <c:legend>
      <c:legendPos val="r"/>
      <c:layout>
        <c:manualLayout>
          <c:xMode val="edge"/>
          <c:yMode val="edge"/>
          <c:x val="0.72894654193866759"/>
          <c:y val="0.27944814574562732"/>
          <c:w val="0.18040336741124544"/>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30.996355121000231</c:v>
                </c:pt>
                <c:pt idx="1">
                  <c:v>31.316294560999999</c:v>
                </c:pt>
                <c:pt idx="2">
                  <c:v>29.753761604000001</c:v>
                </c:pt>
                <c:pt idx="3">
                  <c:v>30.505050416000035</c:v>
                </c:pt>
                <c:pt idx="4">
                  <c:v>29.077386128000231</c:v>
                </c:pt>
                <c:pt idx="5">
                  <c:v>26.321967000000235</c:v>
                </c:pt>
                <c:pt idx="6">
                  <c:v>25.202254229000001</c:v>
                </c:pt>
                <c:pt idx="7">
                  <c:v>24.183790124000001</c:v>
                </c:pt>
                <c:pt idx="8">
                  <c:v>23.294640042999717</c:v>
                </c:pt>
                <c:pt idx="9">
                  <c:v>22.304646870999616</c:v>
                </c:pt>
                <c:pt idx="10">
                  <c:v>24.956931406999999</c:v>
                </c:pt>
                <c:pt idx="11">
                  <c:v>26.133928442000304</c:v>
                </c:pt>
                <c:pt idx="12">
                  <c:v>29.249614615000002</c:v>
                </c:pt>
                <c:pt idx="13">
                  <c:v>31.117596655999996</c:v>
                </c:pt>
                <c:pt idx="14">
                  <c:v>34.662006891000011</c:v>
                </c:pt>
                <c:pt idx="15">
                  <c:v>37.784561175999997</c:v>
                </c:pt>
                <c:pt idx="16">
                  <c:v>38.611554640000001</c:v>
                </c:pt>
                <c:pt idx="17">
                  <c:v>37.587669666999894</c:v>
                </c:pt>
                <c:pt idx="18">
                  <c:v>33.755330208000565</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2.6816056490000002</c:v>
                </c:pt>
                <c:pt idx="8" formatCode="0.000">
                  <c:v>2.644896573</c:v>
                </c:pt>
                <c:pt idx="9" formatCode="0.000">
                  <c:v>2.7023846020000302</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dLbls>
          <c:showLegendKey val="0"/>
          <c:showVal val="0"/>
          <c:showCatName val="0"/>
          <c:showSerName val="0"/>
          <c:showPercent val="0"/>
          <c:showBubbleSize val="0"/>
        </c:dLbls>
        <c:gapWidth val="20"/>
        <c:overlap val="100"/>
        <c:axId val="210564344"/>
        <c:axId val="210564736"/>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30.996355121000231</c:v>
                </c:pt>
                <c:pt idx="1">
                  <c:v>31.316294560999999</c:v>
                </c:pt>
                <c:pt idx="2">
                  <c:v>29.753761604000001</c:v>
                </c:pt>
                <c:pt idx="3">
                  <c:v>30.505050416000035</c:v>
                </c:pt>
                <c:pt idx="4">
                  <c:v>29.077386128000231</c:v>
                </c:pt>
                <c:pt idx="5">
                  <c:v>26.321967000000235</c:v>
                </c:pt>
                <c:pt idx="6">
                  <c:v>28.180754229000001</c:v>
                </c:pt>
                <c:pt idx="7">
                  <c:v>26.865395773000003</c:v>
                </c:pt>
                <c:pt idx="8">
                  <c:v>25.939536616000002</c:v>
                </c:pt>
                <c:pt idx="9">
                  <c:v>25.007031472999987</c:v>
                </c:pt>
                <c:pt idx="10">
                  <c:v>28.639417975999987</c:v>
                </c:pt>
                <c:pt idx="11">
                  <c:v>32.145650291000003</c:v>
                </c:pt>
                <c:pt idx="12">
                  <c:v>37.670706786000011</c:v>
                </c:pt>
                <c:pt idx="13">
                  <c:v>42.273814470999994</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mooth val="0"/>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mooth val="0"/>
        </c:ser>
        <c:dLbls>
          <c:showLegendKey val="0"/>
          <c:showVal val="0"/>
          <c:showCatName val="0"/>
          <c:showSerName val="0"/>
          <c:showPercent val="0"/>
          <c:showBubbleSize val="0"/>
        </c:dLbls>
        <c:marker val="1"/>
        <c:smooth val="0"/>
        <c:axId val="210564344"/>
        <c:axId val="210564736"/>
      </c:lineChart>
      <c:catAx>
        <c:axId val="21056434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10564736"/>
        <c:crosses val="autoZero"/>
        <c:auto val="0"/>
        <c:lblAlgn val="ctr"/>
        <c:lblOffset val="100"/>
        <c:tickLblSkip val="1"/>
        <c:noMultiLvlLbl val="0"/>
      </c:catAx>
      <c:valAx>
        <c:axId val="210564736"/>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1056434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739"/>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05.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06.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1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13.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14.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16.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17.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18.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20.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21.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9.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2/4/2014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8497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10</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778871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108</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843865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109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58105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111</a:t>
            </a:fld>
            <a:endParaRPr lang="en-US"/>
          </a:p>
        </p:txBody>
      </p:sp>
    </p:spTree>
    <p:extLst>
      <p:ext uri="{BB962C8B-B14F-4D97-AF65-F5344CB8AC3E}">
        <p14:creationId xmlns:p14="http://schemas.microsoft.com/office/powerpoint/2010/main" val="26024698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85852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113</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64062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933455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431809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116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47073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351281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118</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74935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463153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119</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35602134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120</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7339789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570590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8244493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27139169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124</a:t>
            </a:fld>
            <a:endParaRPr lang="en-US" noProof="0" dirty="0"/>
          </a:p>
        </p:txBody>
      </p:sp>
    </p:spTree>
    <p:extLst>
      <p:ext uri="{BB962C8B-B14F-4D97-AF65-F5344CB8AC3E}">
        <p14:creationId xmlns:p14="http://schemas.microsoft.com/office/powerpoint/2010/main" val="22479228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125</a:t>
            </a:fld>
            <a:endParaRPr lang="en-US" noProof="0" dirty="0"/>
          </a:p>
        </p:txBody>
      </p:sp>
    </p:spTree>
    <p:extLst>
      <p:ext uri="{BB962C8B-B14F-4D97-AF65-F5344CB8AC3E}">
        <p14:creationId xmlns:p14="http://schemas.microsoft.com/office/powerpoint/2010/main" val="35469630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126</a:t>
            </a:fld>
            <a:endParaRPr lang="en-US" noProof="0" dirty="0"/>
          </a:p>
        </p:txBody>
      </p:sp>
    </p:spTree>
    <p:extLst>
      <p:ext uri="{BB962C8B-B14F-4D97-AF65-F5344CB8AC3E}">
        <p14:creationId xmlns:p14="http://schemas.microsoft.com/office/powerpoint/2010/main" val="131212071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8685801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1250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3151171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01830927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130</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23857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851367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408268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134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442688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0332193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1" y="9034803"/>
            <a:ext cx="703573" cy="247312"/>
          </a:xfrm>
        </p:spPr>
        <p:txBody>
          <a:bodyPr/>
          <a:lstStyle/>
          <a:p>
            <a:pPr defTabSz="928692">
              <a:defRPr/>
            </a:pPr>
            <a:fld id="{15A7F7DB-3A93-4CAB-8AF3-CD35918FB945}" type="slidenum">
              <a:rPr lang="en-US" smtClean="0"/>
              <a:pPr defTabSz="928692">
                <a:defRPr/>
              </a:pPr>
              <a:t>136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9523557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137</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77187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138</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756780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140</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8924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11778061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143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129600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144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83450114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145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55191765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146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35983425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147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645642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149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73130948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30146281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4357789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66224755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473885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14</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99948920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84121944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155</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186301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156</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484239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157</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1651727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158</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023452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159</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1791770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125143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86020507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162</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409663767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03865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15</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14095091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164</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234153223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165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45602229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166</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extLst>
      <p:ext uri="{BB962C8B-B14F-4D97-AF65-F5344CB8AC3E}">
        <p14:creationId xmlns:p14="http://schemas.microsoft.com/office/powerpoint/2010/main" val="192469559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167</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628153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274150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169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698492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243375028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171</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167547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172</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4875937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173</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7280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923385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883093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9734022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176</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8046243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177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498554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36409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179</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58771796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180</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38558660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181</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05951987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182</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53792565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5026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336217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653167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185</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542875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722301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187</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3046241"/>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188</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205169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189</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455684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190</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215388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8078638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34414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24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20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525616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717137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7388052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427900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959907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200</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3112875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33888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82231223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203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86740231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205</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375809653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0281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503725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209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90577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210</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396037588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211</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73631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3219957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6003248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8737016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216</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588524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217</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2515495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741317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219</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790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625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689138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220</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587779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221</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778372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6956147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223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857413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224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970292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225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05505215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227</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485558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228</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86064099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229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193657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230</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28612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0968444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24315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232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730956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233</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976248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234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356148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235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801387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236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62276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237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201100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8369125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65079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240</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7582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24</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705196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241</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0162345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86409263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789539976"/>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245</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967626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246</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460010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02557315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248</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07901736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249</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7159210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250</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6356029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251</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4172177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201470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252</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11725861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extLst>
      <p:ext uri="{BB962C8B-B14F-4D97-AF65-F5344CB8AC3E}">
        <p14:creationId xmlns:p14="http://schemas.microsoft.com/office/powerpoint/2010/main" val="1510354977"/>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254</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273199042"/>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255</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4443663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256</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99454722"/>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257</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20304124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258</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16820560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259</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82689377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260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26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58078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27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60276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28</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91375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53726" y="9046678"/>
            <a:ext cx="706129" cy="248133"/>
          </a:xfrm>
          <a:noFill/>
        </p:spPr>
        <p:txBody>
          <a:bodyPr/>
          <a:lstStyle/>
          <a:p>
            <a:pPr defTabSz="930301"/>
            <a:fld id="{FFF15467-B734-4D13-B337-6BBFA5D46509}" type="slidenum">
              <a:rPr lang="en-US" smtClean="0">
                <a:latin typeface="Arial" pitchFamily="34" charset="0"/>
              </a:rPr>
              <a:pPr defTabSz="930301"/>
              <a:t>29</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81387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30</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3082047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31</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6375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4051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32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73425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33</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7809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2435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7" tIns="46489" rIns="45877" bIns="46489" anchor="b">
            <a:spAutoFit/>
          </a:bodyPr>
          <a:lstStyle/>
          <a:p>
            <a:pPr algn="ctr" defTabSz="928787"/>
            <a:fld id="{E50E95F2-1135-4372-9204-625316A33F45}" type="slidenum">
              <a:rPr lang="en-US" sz="1000"/>
              <a:pPr algn="ctr" defTabSz="928787"/>
              <a:t>35</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74645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2F97931E-18E9-494E-8641-F6F22D608404}" type="slidenum">
              <a:rPr lang="en-US" sz="1000"/>
              <a:pPr algn="ctr" defTabSz="928787"/>
              <a:t>36</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4221871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37</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3286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87965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38415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40</a:t>
            </a:fld>
            <a:endParaRPr lang="en-US" sz="1000"/>
          </a:p>
        </p:txBody>
      </p:sp>
    </p:spTree>
    <p:extLst>
      <p:ext uri="{BB962C8B-B14F-4D97-AF65-F5344CB8AC3E}">
        <p14:creationId xmlns:p14="http://schemas.microsoft.com/office/powerpoint/2010/main" val="1538335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41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09069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551305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28730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43</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262702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44</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510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2914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46</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2039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47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2516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48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124026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49</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9672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839406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46176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a:t>
            </a:fld>
            <a:endParaRPr lang="en-US" noProof="0" dirty="0"/>
          </a:p>
        </p:txBody>
      </p:sp>
    </p:spTree>
    <p:extLst>
      <p:ext uri="{BB962C8B-B14F-4D97-AF65-F5344CB8AC3E}">
        <p14:creationId xmlns:p14="http://schemas.microsoft.com/office/powerpoint/2010/main" val="2799999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75721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76351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54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85838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475666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2182230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ldNum" sz="quarter" idx="5"/>
          </p:nvPr>
        </p:nvSpPr>
        <p:spPr>
          <a:noFill/>
        </p:spPr>
        <p:txBody>
          <a:bodyPr/>
          <a:lstStyle/>
          <a:p>
            <a:fld id="{9209DDC9-A45F-4908-9C1A-C7BF4BE7AC0C}" type="slidenum">
              <a:rPr lang="en-US" smtClean="0"/>
              <a:pPr/>
              <a:t>57</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10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noFill/>
        </p:spPr>
        <p:txBody>
          <a:bodyPr/>
          <a:lstStyle/>
          <a:p>
            <a:fld id="{CE21E40F-A2CC-49C2-8E01-BCB74AA6F993}" type="slidenum">
              <a:rPr lang="en-US" smtClean="0"/>
              <a:pPr/>
              <a:t>58</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37520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E7F16FBB-7AEE-4DA5-B0F2-DB9341F37734}" type="slidenum">
              <a:rPr lang="en-US" sz="1000"/>
              <a:pPr algn="ctr" defTabSz="928787"/>
              <a:t>59</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18549997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60</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1161321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61</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18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9310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82" tIns="46494" rIns="45882" bIns="46494" anchor="b">
            <a:spAutoFit/>
          </a:bodyPr>
          <a:lstStyle/>
          <a:p>
            <a:pPr algn="ctr" defTabSz="928787"/>
            <a:fld id="{7B4316D7-5E5D-414D-8028-D6CC0CAC2BE5}" type="slidenum">
              <a:rPr lang="en-US" sz="1000"/>
              <a:pPr algn="ctr" defTabSz="928787"/>
              <a:t>62</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8467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63</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35489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342185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294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95321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1287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68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10104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E281C76-DAE0-4B5B-8A02-CE6E4DE655A0}" type="slidenum">
              <a:rPr lang="en-US" sz="1000"/>
              <a:pPr>
                <a:lnSpc>
                  <a:spcPct val="100000"/>
                </a:lnSpc>
                <a:spcBef>
                  <a:spcPct val="0"/>
                </a:spcBef>
                <a:buClrTx/>
                <a:buSzTx/>
                <a:buFontTx/>
                <a:buNone/>
              </a:pPr>
              <a:t>69</a:t>
            </a:fld>
            <a:endParaRPr lang="en-US" sz="100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smtClean="0">
              <a:latin typeface="Arial" panose="020B0604020202020204" pitchFamily="34" charset="0"/>
            </a:endParaRPr>
          </a:p>
        </p:txBody>
      </p:sp>
    </p:spTree>
    <p:extLst>
      <p:ext uri="{BB962C8B-B14F-4D97-AF65-F5344CB8AC3E}">
        <p14:creationId xmlns:p14="http://schemas.microsoft.com/office/powerpoint/2010/main" val="710290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DA6F73B-BAAF-490D-88C7-0B0CA67049AE}" type="slidenum">
              <a:rPr lang="en-US" sz="1000"/>
              <a:pPr>
                <a:lnSpc>
                  <a:spcPct val="100000"/>
                </a:lnSpc>
                <a:spcBef>
                  <a:spcPct val="0"/>
                </a:spcBef>
                <a:buClrTx/>
                <a:buSzTx/>
                <a:buFontTx/>
                <a:buNone/>
              </a:pPr>
              <a:t>70</a:t>
            </a:fld>
            <a:endParaRPr lang="en-US" sz="100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smtClean="0">
              <a:latin typeface="Arial" panose="020B0604020202020204" pitchFamily="34" charset="0"/>
            </a:endParaRPr>
          </a:p>
        </p:txBody>
      </p:sp>
    </p:spTree>
    <p:extLst>
      <p:ext uri="{BB962C8B-B14F-4D97-AF65-F5344CB8AC3E}">
        <p14:creationId xmlns:p14="http://schemas.microsoft.com/office/powerpoint/2010/main" val="24802378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71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67564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07533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72</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384765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73</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37119624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74</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79688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75</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15721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76</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8457759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77</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77587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78</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16903005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79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207842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349CA-7964-46F8-9AF2-4ABE1A925F7D}" type="slidenum">
              <a:rPr lang="en-US" smtClean="0"/>
              <a:pPr/>
              <a:t>80</a:t>
            </a:fld>
            <a:endParaRPr lang="en-US" dirty="0"/>
          </a:p>
        </p:txBody>
      </p:sp>
    </p:spTree>
    <p:extLst>
      <p:ext uri="{BB962C8B-B14F-4D97-AF65-F5344CB8AC3E}">
        <p14:creationId xmlns:p14="http://schemas.microsoft.com/office/powerpoint/2010/main" val="37406210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81</a:t>
            </a:fld>
            <a:endParaRPr lang="en-US" dirty="0"/>
          </a:p>
        </p:txBody>
      </p:sp>
    </p:spTree>
    <p:extLst>
      <p:ext uri="{BB962C8B-B14F-4D97-AF65-F5344CB8AC3E}">
        <p14:creationId xmlns:p14="http://schemas.microsoft.com/office/powerpoint/2010/main" val="150956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471044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84</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10497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85</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3994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86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779588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87</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156039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88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438237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a:xfrm>
            <a:off x="699934" y="4410077"/>
            <a:ext cx="5597842" cy="4176713"/>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8144509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030941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91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260553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92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609785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93</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9561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9</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9676240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99446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95</a:t>
            </a:fld>
            <a:endParaRPr lang="en-US" noProof="0" dirty="0"/>
          </a:p>
        </p:txBody>
      </p:sp>
    </p:spTree>
    <p:extLst>
      <p:ext uri="{BB962C8B-B14F-4D97-AF65-F5344CB8AC3E}">
        <p14:creationId xmlns:p14="http://schemas.microsoft.com/office/powerpoint/2010/main" val="38956147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a:noFill/>
        </p:spPr>
        <p:txBody>
          <a:bodyPr/>
          <a:lstStyle/>
          <a:p>
            <a:pPr defTabSz="928705"/>
            <a:fld id="{578A657D-9F19-4B10-AA0F-79ABBD03F38C}" type="slidenum">
              <a:rPr lang="en-US" smtClean="0"/>
              <a:pPr defTabSz="928705"/>
              <a:t>98</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935212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99</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27193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100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859237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101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65967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104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71759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7"/>
            <a:ext cx="704849" cy="247650"/>
          </a:xfrm>
        </p:spPr>
        <p:txBody>
          <a:bodyPr/>
          <a:lstStyle/>
          <a:p>
            <a:pPr>
              <a:defRPr/>
            </a:pPr>
            <a:fld id="{205DA8A8-5777-4FA2-8084-FB24BA0FA918}" type="slidenum">
              <a:rPr lang="en-US" smtClean="0">
                <a:solidFill>
                  <a:srgbClr val="000000"/>
                </a:solidFill>
              </a:rPr>
              <a:pPr>
                <a:defRPr/>
              </a:pPr>
              <a:t>105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86709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106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5657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107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96032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936733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187546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0" r:id="rId14"/>
    <p:sldLayoutId id="2147485441"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95.emf"/><Relationship Id="rId4" Type="http://schemas.openxmlformats.org/officeDocument/2006/relationships/oleObject" Target="../embeddings/oleObject80.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96.emf"/><Relationship Id="rId4" Type="http://schemas.openxmlformats.org/officeDocument/2006/relationships/oleObject" Target="../embeddings/oleObject81.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97.emf"/><Relationship Id="rId4" Type="http://schemas.openxmlformats.org/officeDocument/2006/relationships/oleObject" Target="../embeddings/oleObject82.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98.emf"/><Relationship Id="rId4" Type="http://schemas.openxmlformats.org/officeDocument/2006/relationships/oleObject" Target="../embeddings/oleObject83.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99.emf"/><Relationship Id="rId4" Type="http://schemas.openxmlformats.org/officeDocument/2006/relationships/oleObject" Target="../embeddings/oleObject84.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100.emf"/><Relationship Id="rId4" Type="http://schemas.openxmlformats.org/officeDocument/2006/relationships/oleObject" Target="../embeddings/oleObject85.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6.vml"/><Relationship Id="rId5" Type="http://schemas.openxmlformats.org/officeDocument/2006/relationships/image" Target="../media/image101.emf"/><Relationship Id="rId4" Type="http://schemas.openxmlformats.org/officeDocument/2006/relationships/oleObject" Target="../embeddings/oleObject86.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87.vml"/><Relationship Id="rId5" Type="http://schemas.openxmlformats.org/officeDocument/2006/relationships/image" Target="../media/image102.emf"/><Relationship Id="rId4" Type="http://schemas.openxmlformats.org/officeDocument/2006/relationships/oleObject" Target="../embeddings/oleObject87.bin"/></Relationships>
</file>

<file path=ppt/slides/_rels/slide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hyperlink" Target="http://www.fema.gov/disasters" TargetMode="External"/><Relationship Id="rId5" Type="http://schemas.openxmlformats.org/officeDocument/2006/relationships/image" Target="../media/image103.emf"/><Relationship Id="rId4" Type="http://schemas.openxmlformats.org/officeDocument/2006/relationships/oleObject" Target="../embeddings/oleObject88.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hyperlink" Target="http://www.fema.gov/news/disaster_totals_annual.fema" TargetMode="External"/><Relationship Id="rId5" Type="http://schemas.openxmlformats.org/officeDocument/2006/relationships/image" Target="../media/image104.emf"/><Relationship Id="rId4" Type="http://schemas.openxmlformats.org/officeDocument/2006/relationships/oleObject" Target="../embeddings/oleObject89.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hyperlink" Target="http://www.fema.gov/news/disaster_totals_annual.fema" TargetMode="External"/><Relationship Id="rId5" Type="http://schemas.openxmlformats.org/officeDocument/2006/relationships/image" Target="../media/image105.emf"/><Relationship Id="rId4" Type="http://schemas.openxmlformats.org/officeDocument/2006/relationships/oleObject" Target="../embeddings/oleObject9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12.xml"/><Relationship Id="rId1" Type="http://schemas.openxmlformats.org/officeDocument/2006/relationships/slideLayout" Target="../slideLayouts/slideLayout13.xml"/><Relationship Id="rId4" Type="http://schemas.openxmlformats.org/officeDocument/2006/relationships/image" Target="../media/image106.gif"/></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image" Target="../media/image107.png"/><Relationship Id="rId5" Type="http://schemas.openxmlformats.org/officeDocument/2006/relationships/hyperlink" Target="http://www.spc.noaa.gov/wcm/torngraph-big.png" TargetMode="External"/><Relationship Id="rId4" Type="http://schemas.openxmlformats.org/officeDocument/2006/relationships/hyperlink" Target="http://www.spc.noaa.gov/wcm/" TargetMode="Externa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108.pn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09.emf"/><Relationship Id="rId4" Type="http://schemas.openxmlformats.org/officeDocument/2006/relationships/notesSlide" Target="../notesSlides/notesSlide115.xml"/></Relationships>
</file>

<file path=ppt/slides/_rels/slide12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10.emf"/><Relationship Id="rId5" Type="http://schemas.openxmlformats.org/officeDocument/2006/relationships/notesSlide" Target="../notesSlides/notesSlide116.xml"/><Relationship Id="rId4"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11.png"/><Relationship Id="rId4" Type="http://schemas.openxmlformats.org/officeDocument/2006/relationships/notesSlide" Target="../notesSlides/notesSlide117.xml"/></Relationships>
</file>

<file path=ppt/slides/_rels/slide12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18.xml"/><Relationship Id="rId1" Type="http://schemas.openxmlformats.org/officeDocument/2006/relationships/slideLayout" Target="../slideLayouts/slideLayout13.xml"/><Relationship Id="rId4" Type="http://schemas.openxmlformats.org/officeDocument/2006/relationships/image" Target="../media/image112.gif"/></Relationships>
</file>

<file path=ppt/slides/_rels/slide128.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19.xml"/><Relationship Id="rId1" Type="http://schemas.openxmlformats.org/officeDocument/2006/relationships/slideLayout" Target="../slideLayouts/slideLayout13.xml"/><Relationship Id="rId4" Type="http://schemas.openxmlformats.org/officeDocument/2006/relationships/image" Target="../media/image113.gif"/></Relationships>
</file>

<file path=ppt/slides/_rels/slide12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0.xml"/><Relationship Id="rId1" Type="http://schemas.openxmlformats.org/officeDocument/2006/relationships/slideLayout" Target="../slideLayouts/slideLayout13.xml"/><Relationship Id="rId4" Type="http://schemas.openxmlformats.org/officeDocument/2006/relationships/image" Target="../media/image114.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hyperlink" Target="http://bea.gov/newsreleases/national/gdp/gdpnewsrelease.htm" TargetMode="Externa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1.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22.xml"/><Relationship Id="rId1" Type="http://schemas.openxmlformats.org/officeDocument/2006/relationships/slideLayout" Target="../slideLayouts/slideLayout7.xml"/><Relationship Id="rId5" Type="http://schemas.openxmlformats.org/officeDocument/2006/relationships/image" Target="../media/image117.png"/><Relationship Id="rId4" Type="http://schemas.openxmlformats.org/officeDocument/2006/relationships/image" Target="../media/image116.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12.xml"/><Relationship Id="rId1" Type="http://schemas.openxmlformats.org/officeDocument/2006/relationships/vmlDrawing" Target="../drawings/vmlDrawing91.vml"/><Relationship Id="rId4" Type="http://schemas.openxmlformats.org/officeDocument/2006/relationships/image" Target="../media/image118.emf"/></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image" Target="../media/image120.jpe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92.vml"/><Relationship Id="rId5" Type="http://schemas.openxmlformats.org/officeDocument/2006/relationships/image" Target="../media/image121.emf"/><Relationship Id="rId4" Type="http://schemas.openxmlformats.org/officeDocument/2006/relationships/oleObject" Target="../embeddings/oleObject92.bin"/></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93.vml"/><Relationship Id="rId5" Type="http://schemas.openxmlformats.org/officeDocument/2006/relationships/image" Target="../media/image123.emf"/><Relationship Id="rId4" Type="http://schemas.openxmlformats.org/officeDocument/2006/relationships/oleObject" Target="../embeddings/oleObject93.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94.vml"/><Relationship Id="rId5" Type="http://schemas.openxmlformats.org/officeDocument/2006/relationships/image" Target="../media/image124.emf"/><Relationship Id="rId4" Type="http://schemas.openxmlformats.org/officeDocument/2006/relationships/oleObject" Target="../embeddings/oleObject94.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25.emf"/><Relationship Id="rId4" Type="http://schemas.openxmlformats.org/officeDocument/2006/relationships/oleObject" Target="../embeddings/oleObject95.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image" Target="../media/image126.emf"/><Relationship Id="rId4" Type="http://schemas.openxmlformats.org/officeDocument/2006/relationships/oleObject" Target="../embeddings/oleObject96.bin"/></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2.xml"/><Relationship Id="rId1" Type="http://schemas.openxmlformats.org/officeDocument/2006/relationships/vmlDrawing" Target="../drawings/vmlDrawing97.vml"/><Relationship Id="rId4" Type="http://schemas.openxmlformats.org/officeDocument/2006/relationships/image" Target="../media/image127.emf"/></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vmlDrawing" Target="../drawings/vmlDrawing98.vml"/><Relationship Id="rId5" Type="http://schemas.openxmlformats.org/officeDocument/2006/relationships/image" Target="../media/image128.emf"/><Relationship Id="rId4" Type="http://schemas.openxmlformats.org/officeDocument/2006/relationships/oleObject" Target="../embeddings/oleObject9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99.vml"/><Relationship Id="rId5" Type="http://schemas.openxmlformats.org/officeDocument/2006/relationships/image" Target="../media/image129.emf"/><Relationship Id="rId4" Type="http://schemas.openxmlformats.org/officeDocument/2006/relationships/oleObject" Target="../embeddings/oleObject99.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vmlDrawing" Target="../drawings/vmlDrawing100.vml"/><Relationship Id="rId5" Type="http://schemas.openxmlformats.org/officeDocument/2006/relationships/image" Target="../media/image130.emf"/><Relationship Id="rId4" Type="http://schemas.openxmlformats.org/officeDocument/2006/relationships/oleObject" Target="../embeddings/oleObject100.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101.vml"/><Relationship Id="rId5" Type="http://schemas.openxmlformats.org/officeDocument/2006/relationships/image" Target="../media/image131.emf"/><Relationship Id="rId4" Type="http://schemas.openxmlformats.org/officeDocument/2006/relationships/oleObject" Target="../embeddings/oleObject101.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102.vml"/><Relationship Id="rId5" Type="http://schemas.openxmlformats.org/officeDocument/2006/relationships/image" Target="../media/image132.emf"/><Relationship Id="rId4" Type="http://schemas.openxmlformats.org/officeDocument/2006/relationships/oleObject" Target="../embeddings/oleObject102.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image" Target="../media/image133.emf"/><Relationship Id="rId4" Type="http://schemas.openxmlformats.org/officeDocument/2006/relationships/oleObject" Target="../embeddings/oleObject103.bin"/></Relationships>
</file>

<file path=ppt/slides/_rels/slide1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34.emf"/><Relationship Id="rId4" Type="http://schemas.openxmlformats.org/officeDocument/2006/relationships/oleObject" Target="../embeddings/oleObject104.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05.vml"/><Relationship Id="rId5" Type="http://schemas.openxmlformats.org/officeDocument/2006/relationships/image" Target="../media/image135.emf"/><Relationship Id="rId4" Type="http://schemas.openxmlformats.org/officeDocument/2006/relationships/oleObject" Target="../embeddings/oleObject105.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06.vml"/><Relationship Id="rId5" Type="http://schemas.openxmlformats.org/officeDocument/2006/relationships/image" Target="../media/image136.emf"/><Relationship Id="rId4" Type="http://schemas.openxmlformats.org/officeDocument/2006/relationships/oleObject" Target="../embeddings/oleObject106.bin"/></Relationships>
</file>

<file path=ppt/slides/_rels/slide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07.vml"/><Relationship Id="rId5" Type="http://schemas.openxmlformats.org/officeDocument/2006/relationships/image" Target="../media/image137.emf"/><Relationship Id="rId4" Type="http://schemas.openxmlformats.org/officeDocument/2006/relationships/oleObject" Target="../embeddings/oleObject107.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38.emf"/><Relationship Id="rId4" Type="http://schemas.openxmlformats.org/officeDocument/2006/relationships/oleObject" Target="../embeddings/oleObject108.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09.vml"/><Relationship Id="rId5" Type="http://schemas.openxmlformats.org/officeDocument/2006/relationships/image" Target="../media/image139.emf"/><Relationship Id="rId4" Type="http://schemas.openxmlformats.org/officeDocument/2006/relationships/oleObject" Target="../embeddings/oleObject109.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0.vml"/><Relationship Id="rId5" Type="http://schemas.openxmlformats.org/officeDocument/2006/relationships/image" Target="../media/image140.emf"/><Relationship Id="rId4" Type="http://schemas.openxmlformats.org/officeDocument/2006/relationships/oleObject" Target="../embeddings/oleObject110.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7.xml"/><Relationship Id="rId1" Type="http://schemas.openxmlformats.org/officeDocument/2006/relationships/vmlDrawing" Target="../drawings/vmlDrawing111.vml"/><Relationship Id="rId6" Type="http://schemas.openxmlformats.org/officeDocument/2006/relationships/image" Target="../media/image141.emf"/><Relationship Id="rId5" Type="http://schemas.openxmlformats.org/officeDocument/2006/relationships/oleObject" Target="../embeddings/oleObject111.bin"/><Relationship Id="rId4" Type="http://schemas.openxmlformats.org/officeDocument/2006/relationships/hyperlink" Target="http://www.federalreserve.gov/releases/h15/data.htm" TargetMode="Externa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7.xml"/><Relationship Id="rId1" Type="http://schemas.openxmlformats.org/officeDocument/2006/relationships/vmlDrawing" Target="../drawings/vmlDrawing112.vml"/><Relationship Id="rId6" Type="http://schemas.openxmlformats.org/officeDocument/2006/relationships/image" Target="../media/image142.emf"/><Relationship Id="rId5" Type="http://schemas.openxmlformats.org/officeDocument/2006/relationships/oleObject" Target="../embeddings/oleObject112.bin"/><Relationship Id="rId4" Type="http://schemas.openxmlformats.org/officeDocument/2006/relationships/hyperlink" Target="http://www.federalreserve.gov/releases/h15/data.htm" TargetMode="Externa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3.vml"/><Relationship Id="rId5" Type="http://schemas.openxmlformats.org/officeDocument/2006/relationships/image" Target="../media/image143.emf"/><Relationship Id="rId4" Type="http://schemas.openxmlformats.org/officeDocument/2006/relationships/oleObject" Target="../embeddings/oleObject113.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114.vml"/><Relationship Id="rId5" Type="http://schemas.openxmlformats.org/officeDocument/2006/relationships/image" Target="../media/image144.emf"/><Relationship Id="rId4" Type="http://schemas.openxmlformats.org/officeDocument/2006/relationships/oleObject" Target="../embeddings/oleObject114.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5.vml"/><Relationship Id="rId5" Type="http://schemas.openxmlformats.org/officeDocument/2006/relationships/image" Target="../media/image145.emf"/><Relationship Id="rId4" Type="http://schemas.openxmlformats.org/officeDocument/2006/relationships/oleObject" Target="../embeddings/oleObject1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6.vml"/><Relationship Id="rId5" Type="http://schemas.openxmlformats.org/officeDocument/2006/relationships/image" Target="../media/image146.emf"/><Relationship Id="rId4" Type="http://schemas.openxmlformats.org/officeDocument/2006/relationships/oleObject" Target="../embeddings/oleObject116.bin"/></Relationships>
</file>

<file path=ppt/slides/_rels/slide1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vmlDrawing" Target="../drawings/vmlDrawing117.vml"/><Relationship Id="rId6" Type="http://schemas.openxmlformats.org/officeDocument/2006/relationships/image" Target="../media/image147.emf"/><Relationship Id="rId5" Type="http://schemas.openxmlformats.org/officeDocument/2006/relationships/oleObject" Target="../embeddings/oleObject117.bin"/><Relationship Id="rId4" Type="http://schemas.openxmlformats.org/officeDocument/2006/relationships/notesSlide" Target="../notesSlides/notesSlide158.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18.vml"/><Relationship Id="rId5" Type="http://schemas.openxmlformats.org/officeDocument/2006/relationships/image" Target="../media/image148.emf"/><Relationship Id="rId4" Type="http://schemas.openxmlformats.org/officeDocument/2006/relationships/oleObject" Target="../embeddings/oleObject118.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19.vml"/><Relationship Id="rId5" Type="http://schemas.openxmlformats.org/officeDocument/2006/relationships/image" Target="../media/image149.emf"/><Relationship Id="rId4" Type="http://schemas.openxmlformats.org/officeDocument/2006/relationships/oleObject" Target="../embeddings/oleObject119.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6.xml"/><Relationship Id="rId1" Type="http://schemas.openxmlformats.org/officeDocument/2006/relationships/vmlDrawing" Target="../drawings/vmlDrawing120.vml"/><Relationship Id="rId5" Type="http://schemas.openxmlformats.org/officeDocument/2006/relationships/image" Target="../media/image150.emf"/><Relationship Id="rId4" Type="http://schemas.openxmlformats.org/officeDocument/2006/relationships/oleObject" Target="../embeddings/oleObject120.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21.vml"/><Relationship Id="rId5" Type="http://schemas.openxmlformats.org/officeDocument/2006/relationships/image" Target="../media/image151.emf"/><Relationship Id="rId4" Type="http://schemas.openxmlformats.org/officeDocument/2006/relationships/oleObject" Target="../embeddings/oleObject121.bin"/></Relationships>
</file>

<file path=ppt/slides/_rels/slide1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2.vml"/><Relationship Id="rId5" Type="http://schemas.openxmlformats.org/officeDocument/2006/relationships/image" Target="../media/image152.emf"/><Relationship Id="rId4" Type="http://schemas.openxmlformats.org/officeDocument/2006/relationships/oleObject" Target="../embeddings/oleObject122.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3.vml"/><Relationship Id="rId5" Type="http://schemas.openxmlformats.org/officeDocument/2006/relationships/image" Target="../media/image153.emf"/><Relationship Id="rId4" Type="http://schemas.openxmlformats.org/officeDocument/2006/relationships/oleObject" Target="../embeddings/oleObject12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7.emf"/></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7.xml"/><Relationship Id="rId1" Type="http://schemas.openxmlformats.org/officeDocument/2006/relationships/vmlDrawing" Target="../drawings/vmlDrawing124.vml"/><Relationship Id="rId5" Type="http://schemas.openxmlformats.org/officeDocument/2006/relationships/image" Target="../media/image154.emf"/><Relationship Id="rId4" Type="http://schemas.openxmlformats.org/officeDocument/2006/relationships/oleObject" Target="../embeddings/oleObject124.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7.xml"/><Relationship Id="rId1" Type="http://schemas.openxmlformats.org/officeDocument/2006/relationships/vmlDrawing" Target="../drawings/vmlDrawing125.vml"/><Relationship Id="rId5" Type="http://schemas.openxmlformats.org/officeDocument/2006/relationships/image" Target="../media/image155.emf"/><Relationship Id="rId4" Type="http://schemas.openxmlformats.org/officeDocument/2006/relationships/oleObject" Target="../embeddings/oleObject125.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7.xml"/><Relationship Id="rId1" Type="http://schemas.openxmlformats.org/officeDocument/2006/relationships/vmlDrawing" Target="../drawings/vmlDrawing126.vml"/><Relationship Id="rId5" Type="http://schemas.openxmlformats.org/officeDocument/2006/relationships/image" Target="../media/image156.emf"/><Relationship Id="rId4" Type="http://schemas.openxmlformats.org/officeDocument/2006/relationships/oleObject" Target="../embeddings/oleObject126.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27.vml"/><Relationship Id="rId5" Type="http://schemas.openxmlformats.org/officeDocument/2006/relationships/image" Target="../media/image157.emf"/><Relationship Id="rId4" Type="http://schemas.openxmlformats.org/officeDocument/2006/relationships/oleObject" Target="../embeddings/oleObject127.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6.xml"/><Relationship Id="rId1" Type="http://schemas.openxmlformats.org/officeDocument/2006/relationships/vmlDrawing" Target="../drawings/vmlDrawing128.vml"/><Relationship Id="rId5" Type="http://schemas.openxmlformats.org/officeDocument/2006/relationships/image" Target="../media/image158.emf"/><Relationship Id="rId4" Type="http://schemas.openxmlformats.org/officeDocument/2006/relationships/oleObject" Target="../embeddings/oleObject128.bin"/></Relationships>
</file>

<file path=ppt/slides/_rels/slide1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29.vml"/><Relationship Id="rId5" Type="http://schemas.openxmlformats.org/officeDocument/2006/relationships/image" Target="../media/image159.emf"/><Relationship Id="rId4" Type="http://schemas.openxmlformats.org/officeDocument/2006/relationships/oleObject" Target="../embeddings/oleObject129.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vmlDrawing" Target="../drawings/vmlDrawing130.vml"/><Relationship Id="rId5" Type="http://schemas.openxmlformats.org/officeDocument/2006/relationships/image" Target="../media/image160.emf"/><Relationship Id="rId4" Type="http://schemas.openxmlformats.org/officeDocument/2006/relationships/oleObject" Target="../embeddings/oleObject130.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31.vml"/><Relationship Id="rId5" Type="http://schemas.openxmlformats.org/officeDocument/2006/relationships/image" Target="../media/image161.emf"/><Relationship Id="rId4" Type="http://schemas.openxmlformats.org/officeDocument/2006/relationships/oleObject" Target="../embeddings/oleObject131.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32.vml"/><Relationship Id="rId5" Type="http://schemas.openxmlformats.org/officeDocument/2006/relationships/image" Target="../media/image162.emf"/><Relationship Id="rId4" Type="http://schemas.openxmlformats.org/officeDocument/2006/relationships/oleObject" Target="../embeddings/oleObject13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hyperlink" Target="http://www.federalreserve.gov/releases/housedebt" TargetMode="External"/><Relationship Id="rId4" Type="http://schemas.openxmlformats.org/officeDocument/2006/relationships/image" Target="../media/image18.emf"/></Relationships>
</file>

<file path=ppt/slides/_rels/slide1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33.vml"/><Relationship Id="rId5" Type="http://schemas.openxmlformats.org/officeDocument/2006/relationships/image" Target="../media/image163.emf"/><Relationship Id="rId4" Type="http://schemas.openxmlformats.org/officeDocument/2006/relationships/oleObject" Target="../embeddings/oleObject133.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6.xml"/><Relationship Id="rId1" Type="http://schemas.openxmlformats.org/officeDocument/2006/relationships/vmlDrawing" Target="../drawings/vmlDrawing134.vml"/><Relationship Id="rId5" Type="http://schemas.openxmlformats.org/officeDocument/2006/relationships/image" Target="../media/image164.emf"/><Relationship Id="rId4" Type="http://schemas.openxmlformats.org/officeDocument/2006/relationships/oleObject" Target="../embeddings/oleObject134.bin"/></Relationships>
</file>

<file path=ppt/slides/_rels/slide193.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12.xml"/><Relationship Id="rId1" Type="http://schemas.openxmlformats.org/officeDocument/2006/relationships/vmlDrawing" Target="../drawings/vmlDrawing135.vml"/><Relationship Id="rId4" Type="http://schemas.openxmlformats.org/officeDocument/2006/relationships/image" Target="../media/image165.emf"/></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36.vml"/><Relationship Id="rId5" Type="http://schemas.openxmlformats.org/officeDocument/2006/relationships/image" Target="../media/image166.emf"/><Relationship Id="rId4" Type="http://schemas.openxmlformats.org/officeDocument/2006/relationships/oleObject" Target="../embeddings/oleObject136.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37.vml"/><Relationship Id="rId5" Type="http://schemas.openxmlformats.org/officeDocument/2006/relationships/image" Target="../media/image167.emf"/><Relationship Id="rId4" Type="http://schemas.openxmlformats.org/officeDocument/2006/relationships/oleObject" Target="../embeddings/oleObject137.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6.xml"/><Relationship Id="rId1" Type="http://schemas.openxmlformats.org/officeDocument/2006/relationships/vmlDrawing" Target="../drawings/vmlDrawing138.vml"/><Relationship Id="rId5" Type="http://schemas.openxmlformats.org/officeDocument/2006/relationships/image" Target="../media/image168.emf"/><Relationship Id="rId4" Type="http://schemas.openxmlformats.org/officeDocument/2006/relationships/oleObject" Target="../embeddings/oleObject138.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vmlDrawing" Target="../drawings/vmlDrawing139.vml"/><Relationship Id="rId5" Type="http://schemas.openxmlformats.org/officeDocument/2006/relationships/image" Target="../media/image169.emf"/><Relationship Id="rId4" Type="http://schemas.openxmlformats.org/officeDocument/2006/relationships/oleObject" Target="../embeddings/oleObject139.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40.vml"/><Relationship Id="rId5" Type="http://schemas.openxmlformats.org/officeDocument/2006/relationships/image" Target="../media/image170.emf"/><Relationship Id="rId4" Type="http://schemas.openxmlformats.org/officeDocument/2006/relationships/oleObject" Target="../embeddings/oleObject140.bin"/></Relationships>
</file>

<file path=ppt/slides/_rels/slide199.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6.xml"/><Relationship Id="rId1" Type="http://schemas.openxmlformats.org/officeDocument/2006/relationships/vmlDrawing" Target="../drawings/vmlDrawing141.vml"/><Relationship Id="rId4" Type="http://schemas.openxmlformats.org/officeDocument/2006/relationships/image" Target="../media/image17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6.xml"/><Relationship Id="rId1" Type="http://schemas.openxmlformats.org/officeDocument/2006/relationships/vmlDrawing" Target="../drawings/vmlDrawing142.vml"/><Relationship Id="rId5" Type="http://schemas.openxmlformats.org/officeDocument/2006/relationships/image" Target="../media/image172.emf"/><Relationship Id="rId4" Type="http://schemas.openxmlformats.org/officeDocument/2006/relationships/oleObject" Target="../embeddings/oleObject142.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43.vml"/><Relationship Id="rId6" Type="http://schemas.openxmlformats.org/officeDocument/2006/relationships/image" Target="../media/image173.emf"/><Relationship Id="rId5" Type="http://schemas.openxmlformats.org/officeDocument/2006/relationships/oleObject" Target="../embeddings/Microsoft_Excel_97-2003_Worksheet1.xls"/><Relationship Id="rId4" Type="http://schemas.openxmlformats.org/officeDocument/2006/relationships/oleObject" Target="../embeddings/oleObject143.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7.xml"/><Relationship Id="rId1" Type="http://schemas.openxmlformats.org/officeDocument/2006/relationships/vmlDrawing" Target="../drawings/vmlDrawing144.vml"/><Relationship Id="rId5" Type="http://schemas.openxmlformats.org/officeDocument/2006/relationships/image" Target="../media/image174.emf"/><Relationship Id="rId4" Type="http://schemas.openxmlformats.org/officeDocument/2006/relationships/oleObject" Target="../embeddings/oleObject144.bin"/></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7.xml"/><Relationship Id="rId1" Type="http://schemas.openxmlformats.org/officeDocument/2006/relationships/vmlDrawing" Target="../drawings/vmlDrawing145.vml"/><Relationship Id="rId4" Type="http://schemas.openxmlformats.org/officeDocument/2006/relationships/image" Target="../media/image175.emf"/></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7.xml"/><Relationship Id="rId1" Type="http://schemas.openxmlformats.org/officeDocument/2006/relationships/vmlDrawing" Target="../drawings/vmlDrawing146.vml"/><Relationship Id="rId5" Type="http://schemas.openxmlformats.org/officeDocument/2006/relationships/image" Target="../media/image176.emf"/><Relationship Id="rId4" Type="http://schemas.openxmlformats.org/officeDocument/2006/relationships/oleObject" Target="../embeddings/oleObject146.bin"/></Relationships>
</file>

<file path=ppt/slides/_rels/slide20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6.xml"/><Relationship Id="rId1" Type="http://schemas.openxmlformats.org/officeDocument/2006/relationships/vmlDrawing" Target="../drawings/vmlDrawing147.vml"/><Relationship Id="rId4" Type="http://schemas.openxmlformats.org/officeDocument/2006/relationships/image" Target="../media/image177.emf"/></Relationships>
</file>

<file path=ppt/slides/_rels/slide20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7.xml"/><Relationship Id="rId1" Type="http://schemas.openxmlformats.org/officeDocument/2006/relationships/vmlDrawing" Target="../drawings/vmlDrawing148.vml"/><Relationship Id="rId6" Type="http://schemas.openxmlformats.org/officeDocument/2006/relationships/image" Target="../media/image70.emf"/><Relationship Id="rId5" Type="http://schemas.openxmlformats.org/officeDocument/2006/relationships/oleObject" Target="../embeddings/oleObject148.bin"/><Relationship Id="rId4" Type="http://schemas.openxmlformats.org/officeDocument/2006/relationships/hyperlink" Target="http://research.stlouisfed.org/fred2/series/WASCUR" TargetMode="Externa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6.xml"/><Relationship Id="rId1" Type="http://schemas.openxmlformats.org/officeDocument/2006/relationships/vmlDrawing" Target="../drawings/vmlDrawing149.vml"/><Relationship Id="rId6" Type="http://schemas.openxmlformats.org/officeDocument/2006/relationships/hyperlink" Target="http://research.stlouisfed.org/fred2/series/WASCUR" TargetMode="External"/><Relationship Id="rId5" Type="http://schemas.openxmlformats.org/officeDocument/2006/relationships/image" Target="../media/image71.emf"/><Relationship Id="rId4" Type="http://schemas.openxmlformats.org/officeDocument/2006/relationships/oleObject" Target="../embeddings/oleObject149.bin"/></Relationships>
</file>

<file path=ppt/slides/_rels/slide212.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150.vml"/><Relationship Id="rId5" Type="http://schemas.openxmlformats.org/officeDocument/2006/relationships/image" Target="../media/image179.emf"/><Relationship Id="rId4" Type="http://schemas.openxmlformats.org/officeDocument/2006/relationships/oleObject" Target="../embeddings/Microsoft_Excel_97-2003_Worksheet2.xls"/></Relationships>
</file>

<file path=ppt/slides/_rels/slide2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7.xml"/><Relationship Id="rId1" Type="http://schemas.openxmlformats.org/officeDocument/2006/relationships/vmlDrawing" Target="../drawings/vmlDrawing151.vml"/><Relationship Id="rId5" Type="http://schemas.openxmlformats.org/officeDocument/2006/relationships/image" Target="../media/image180.emf"/><Relationship Id="rId4" Type="http://schemas.openxmlformats.org/officeDocument/2006/relationships/oleObject" Target="../embeddings/oleObject151.bin"/></Relationships>
</file>

<file path=ppt/slides/_rels/slide2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vmlDrawing" Target="../drawings/vmlDrawing152.vml"/><Relationship Id="rId6" Type="http://schemas.openxmlformats.org/officeDocument/2006/relationships/image" Target="../media/image181.emf"/><Relationship Id="rId5" Type="http://schemas.openxmlformats.org/officeDocument/2006/relationships/oleObject" Target="../embeddings/oleObject152.bin"/><Relationship Id="rId4" Type="http://schemas.openxmlformats.org/officeDocument/2006/relationships/notesSlide" Target="../notesSlides/notesSlide197.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7.xml"/><Relationship Id="rId1" Type="http://schemas.openxmlformats.org/officeDocument/2006/relationships/vmlDrawing" Target="../drawings/vmlDrawing153.vml"/><Relationship Id="rId5" Type="http://schemas.openxmlformats.org/officeDocument/2006/relationships/image" Target="../media/image182.emf"/><Relationship Id="rId4" Type="http://schemas.openxmlformats.org/officeDocument/2006/relationships/oleObject" Target="../embeddings/oleObject153.bin"/></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vmlDrawing" Target="../drawings/vmlDrawing154.vml"/><Relationship Id="rId5" Type="http://schemas.openxmlformats.org/officeDocument/2006/relationships/image" Target="../media/image183.emf"/><Relationship Id="rId4" Type="http://schemas.openxmlformats.org/officeDocument/2006/relationships/oleObject" Target="../embeddings/oleObject15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6.xml"/><Relationship Id="rId1" Type="http://schemas.openxmlformats.org/officeDocument/2006/relationships/vmlDrawing" Target="../drawings/vmlDrawing155.vml"/><Relationship Id="rId5" Type="http://schemas.openxmlformats.org/officeDocument/2006/relationships/image" Target="../media/image184.emf"/><Relationship Id="rId4" Type="http://schemas.openxmlformats.org/officeDocument/2006/relationships/oleObject" Target="../embeddings/oleObject155.bin"/></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6.xml"/><Relationship Id="rId1" Type="http://schemas.openxmlformats.org/officeDocument/2006/relationships/vmlDrawing" Target="../drawings/vmlDrawing156.vml"/><Relationship Id="rId5" Type="http://schemas.openxmlformats.org/officeDocument/2006/relationships/image" Target="../media/image185.emf"/><Relationship Id="rId4" Type="http://schemas.openxmlformats.org/officeDocument/2006/relationships/oleObject" Target="../embeddings/oleObject156.bin"/></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6.xml"/><Relationship Id="rId1" Type="http://schemas.openxmlformats.org/officeDocument/2006/relationships/vmlDrawing" Target="../drawings/vmlDrawing157.vml"/><Relationship Id="rId5" Type="http://schemas.openxmlformats.org/officeDocument/2006/relationships/image" Target="../media/image186.emf"/><Relationship Id="rId4" Type="http://schemas.openxmlformats.org/officeDocument/2006/relationships/oleObject" Target="../embeddings/oleObject157.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6.xml"/><Relationship Id="rId1" Type="http://schemas.openxmlformats.org/officeDocument/2006/relationships/vmlDrawing" Target="../drawings/vmlDrawing158.vml"/><Relationship Id="rId5" Type="http://schemas.openxmlformats.org/officeDocument/2006/relationships/image" Target="../media/image187.emf"/><Relationship Id="rId4" Type="http://schemas.openxmlformats.org/officeDocument/2006/relationships/oleObject" Target="../embeddings/oleObject158.bin"/></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7.xml"/><Relationship Id="rId1" Type="http://schemas.openxmlformats.org/officeDocument/2006/relationships/vmlDrawing" Target="../drawings/vmlDrawing159.vml"/><Relationship Id="rId5" Type="http://schemas.openxmlformats.org/officeDocument/2006/relationships/image" Target="../media/image188.emf"/><Relationship Id="rId4" Type="http://schemas.openxmlformats.org/officeDocument/2006/relationships/oleObject" Target="../embeddings/oleObject159.bin"/></Relationships>
</file>

<file path=ppt/slides/_rels/slide22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6.xml"/><Relationship Id="rId1" Type="http://schemas.openxmlformats.org/officeDocument/2006/relationships/vmlDrawing" Target="../drawings/vmlDrawing160.vml"/><Relationship Id="rId5" Type="http://schemas.openxmlformats.org/officeDocument/2006/relationships/image" Target="../media/image191.emf"/><Relationship Id="rId4" Type="http://schemas.openxmlformats.org/officeDocument/2006/relationships/oleObject" Target="../embeddings/oleObject160.bin"/></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6.xml"/><Relationship Id="rId1" Type="http://schemas.openxmlformats.org/officeDocument/2006/relationships/vmlDrawing" Target="../drawings/vmlDrawing161.vml"/><Relationship Id="rId5" Type="http://schemas.openxmlformats.org/officeDocument/2006/relationships/image" Target="../media/image192.emf"/><Relationship Id="rId4" Type="http://schemas.openxmlformats.org/officeDocument/2006/relationships/oleObject" Target="../embeddings/oleObject16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vmlDrawing" Target="../drawings/vmlDrawing162.vml"/><Relationship Id="rId6" Type="http://schemas.openxmlformats.org/officeDocument/2006/relationships/image" Target="../media/image193.emf"/><Relationship Id="rId5" Type="http://schemas.openxmlformats.org/officeDocument/2006/relationships/oleObject" Target="../embeddings/oleObject162.bin"/><Relationship Id="rId4" Type="http://schemas.openxmlformats.org/officeDocument/2006/relationships/notesSlide" Target="../notesSlides/notesSlide209.xml"/></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6.xml"/><Relationship Id="rId1" Type="http://schemas.openxmlformats.org/officeDocument/2006/relationships/vmlDrawing" Target="../drawings/vmlDrawing163.vml"/><Relationship Id="rId5" Type="http://schemas.openxmlformats.org/officeDocument/2006/relationships/image" Target="../media/image194.emf"/><Relationship Id="rId4" Type="http://schemas.openxmlformats.org/officeDocument/2006/relationships/oleObject" Target="../embeddings/oleObject163.bin"/></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6.xml"/><Relationship Id="rId1" Type="http://schemas.openxmlformats.org/officeDocument/2006/relationships/vmlDrawing" Target="../drawings/vmlDrawing164.vml"/><Relationship Id="rId5" Type="http://schemas.openxmlformats.org/officeDocument/2006/relationships/image" Target="../media/image195.emf"/><Relationship Id="rId4" Type="http://schemas.openxmlformats.org/officeDocument/2006/relationships/oleObject" Target="../embeddings/oleObject164.bin"/></Relationships>
</file>

<file path=ppt/slides/_rels/slide233.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212.xml"/><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213.xml"/><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214.xml"/><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215.xml"/><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6.xml"/><Relationship Id="rId1" Type="http://schemas.openxmlformats.org/officeDocument/2006/relationships/vmlDrawing" Target="../drawings/vmlDrawing165.vml"/><Relationship Id="rId5" Type="http://schemas.openxmlformats.org/officeDocument/2006/relationships/image" Target="../media/image200.emf"/><Relationship Id="rId4" Type="http://schemas.openxmlformats.org/officeDocument/2006/relationships/oleObject" Target="../embeddings/oleObject165.bin"/></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7.xml"/><Relationship Id="rId1" Type="http://schemas.openxmlformats.org/officeDocument/2006/relationships/vmlDrawing" Target="../drawings/vmlDrawing166.vml"/><Relationship Id="rId5" Type="http://schemas.openxmlformats.org/officeDocument/2006/relationships/image" Target="../media/image201.emf"/><Relationship Id="rId4" Type="http://schemas.openxmlformats.org/officeDocument/2006/relationships/oleObject" Target="../embeddings/oleObject166.bin"/></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7.xml"/><Relationship Id="rId1" Type="http://schemas.openxmlformats.org/officeDocument/2006/relationships/vmlDrawing" Target="../drawings/vmlDrawing167.vml"/><Relationship Id="rId5" Type="http://schemas.openxmlformats.org/officeDocument/2006/relationships/image" Target="../media/image202.emf"/><Relationship Id="rId4" Type="http://schemas.openxmlformats.org/officeDocument/2006/relationships/oleObject" Target="../embeddings/oleObject16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6.xml"/><Relationship Id="rId1" Type="http://schemas.openxmlformats.org/officeDocument/2006/relationships/vmlDrawing" Target="../drawings/vmlDrawing168.vml"/><Relationship Id="rId5" Type="http://schemas.openxmlformats.org/officeDocument/2006/relationships/image" Target="../media/image203.emf"/><Relationship Id="rId4" Type="http://schemas.openxmlformats.org/officeDocument/2006/relationships/oleObject" Target="../embeddings/oleObject168.bin"/></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7.xml"/><Relationship Id="rId1" Type="http://schemas.openxmlformats.org/officeDocument/2006/relationships/vmlDrawing" Target="../drawings/vmlDrawing169.vml"/><Relationship Id="rId5" Type="http://schemas.openxmlformats.org/officeDocument/2006/relationships/image" Target="../media/image204.emf"/><Relationship Id="rId4" Type="http://schemas.openxmlformats.org/officeDocument/2006/relationships/oleObject" Target="../embeddings/oleObject169.bin"/></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7.xml"/><Relationship Id="rId1" Type="http://schemas.openxmlformats.org/officeDocument/2006/relationships/vmlDrawing" Target="../drawings/vmlDrawing170.vml"/><Relationship Id="rId5" Type="http://schemas.openxmlformats.org/officeDocument/2006/relationships/image" Target="../media/image205.emf"/><Relationship Id="rId4" Type="http://schemas.openxmlformats.org/officeDocument/2006/relationships/oleObject" Target="../embeddings/oleObject170.bin"/></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4.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47.xml.rels><?xml version="1.0" encoding="UTF-8" standalone="yes"?>
<Relationships xmlns="http://schemas.openxmlformats.org/package/2006/relationships"><Relationship Id="rId8" Type="http://schemas.openxmlformats.org/officeDocument/2006/relationships/image" Target="../media/image209.jpeg"/><Relationship Id="rId3" Type="http://schemas.openxmlformats.org/officeDocument/2006/relationships/notesSlide" Target="../notesSlides/notesSlide225.xml"/><Relationship Id="rId7" Type="http://schemas.openxmlformats.org/officeDocument/2006/relationships/image" Target="../media/image208.jpeg"/><Relationship Id="rId2" Type="http://schemas.openxmlformats.org/officeDocument/2006/relationships/slideLayout" Target="../slideLayouts/slideLayout6.xml"/><Relationship Id="rId1" Type="http://schemas.openxmlformats.org/officeDocument/2006/relationships/vmlDrawing" Target="../drawings/vmlDrawing171.vml"/><Relationship Id="rId6" Type="http://schemas.openxmlformats.org/officeDocument/2006/relationships/image" Target="../media/image207.jpeg"/><Relationship Id="rId5" Type="http://schemas.openxmlformats.org/officeDocument/2006/relationships/image" Target="../media/image206.emf"/><Relationship Id="rId10" Type="http://schemas.openxmlformats.org/officeDocument/2006/relationships/image" Target="../media/image211.jpeg"/><Relationship Id="rId4" Type="http://schemas.openxmlformats.org/officeDocument/2006/relationships/oleObject" Target="../embeddings/oleObject171.bin"/><Relationship Id="rId9" Type="http://schemas.openxmlformats.org/officeDocument/2006/relationships/image" Target="../media/image210.jpeg"/></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6.xml"/><Relationship Id="rId1" Type="http://schemas.openxmlformats.org/officeDocument/2006/relationships/vmlDrawing" Target="../drawings/vmlDrawing172.vml"/><Relationship Id="rId6" Type="http://schemas.openxmlformats.org/officeDocument/2006/relationships/hyperlink" Target="http://www.idtheftcenter.org/ITRC%20Breach%20Report%202012.pdf" TargetMode="External"/><Relationship Id="rId5" Type="http://schemas.openxmlformats.org/officeDocument/2006/relationships/image" Target="../media/image212.emf"/><Relationship Id="rId4" Type="http://schemas.openxmlformats.org/officeDocument/2006/relationships/oleObject" Target="../embeddings/oleObject172.bin"/></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6.xml"/><Relationship Id="rId1" Type="http://schemas.openxmlformats.org/officeDocument/2006/relationships/vmlDrawing" Target="../drawings/vmlDrawing173.vml"/><Relationship Id="rId6" Type="http://schemas.openxmlformats.org/officeDocument/2006/relationships/hyperlink" Target="http://www.idtheftcenter.org/ITRC%20Breach%20Report%202012.pdf" TargetMode="External"/><Relationship Id="rId5" Type="http://schemas.openxmlformats.org/officeDocument/2006/relationships/image" Target="../media/image213.emf"/><Relationship Id="rId4" Type="http://schemas.openxmlformats.org/officeDocument/2006/relationships/oleObject" Target="../embeddings/oleObject173.bin"/></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7.xml"/><Relationship Id="rId1" Type="http://schemas.openxmlformats.org/officeDocument/2006/relationships/vmlDrawing" Target="../drawings/vmlDrawing174.vml"/><Relationship Id="rId5" Type="http://schemas.openxmlformats.org/officeDocument/2006/relationships/image" Target="../media/image214.emf"/><Relationship Id="rId4" Type="http://schemas.openxmlformats.org/officeDocument/2006/relationships/oleObject" Target="../embeddings/oleObject174.bin"/></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6.xml"/><Relationship Id="rId1" Type="http://schemas.openxmlformats.org/officeDocument/2006/relationships/vmlDrawing" Target="../drawings/vmlDrawing175.vml"/><Relationship Id="rId5" Type="http://schemas.openxmlformats.org/officeDocument/2006/relationships/image" Target="../media/image215.emf"/><Relationship Id="rId4" Type="http://schemas.openxmlformats.org/officeDocument/2006/relationships/oleObject" Target="../embeddings/oleObject175.bin"/></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6.xml"/><Relationship Id="rId1" Type="http://schemas.openxmlformats.org/officeDocument/2006/relationships/vmlDrawing" Target="../drawings/vmlDrawing176.vml"/><Relationship Id="rId5" Type="http://schemas.openxmlformats.org/officeDocument/2006/relationships/image" Target="../media/image216.emf"/><Relationship Id="rId4" Type="http://schemas.openxmlformats.org/officeDocument/2006/relationships/oleObject" Target="../embeddings/oleObject176.bin"/></Relationships>
</file>

<file path=ppt/slides/_rels/slide253.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7.xml"/><Relationship Id="rId1" Type="http://schemas.openxmlformats.org/officeDocument/2006/relationships/vmlDrawing" Target="../drawings/vmlDrawing177.vml"/><Relationship Id="rId5" Type="http://schemas.openxmlformats.org/officeDocument/2006/relationships/image" Target="../media/image217.emf"/><Relationship Id="rId4" Type="http://schemas.openxmlformats.org/officeDocument/2006/relationships/oleObject" Target="../embeddings/oleObject177.bin"/></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6.xml"/><Relationship Id="rId1" Type="http://schemas.openxmlformats.org/officeDocument/2006/relationships/vmlDrawing" Target="../drawings/vmlDrawing178.vml"/><Relationship Id="rId5" Type="http://schemas.openxmlformats.org/officeDocument/2006/relationships/image" Target="../media/image218.emf"/><Relationship Id="rId4" Type="http://schemas.openxmlformats.org/officeDocument/2006/relationships/oleObject" Target="../embeddings/oleObject178.bin"/></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7.xml"/><Relationship Id="rId1" Type="http://schemas.openxmlformats.org/officeDocument/2006/relationships/vmlDrawing" Target="../drawings/vmlDrawing179.vml"/><Relationship Id="rId5" Type="http://schemas.openxmlformats.org/officeDocument/2006/relationships/image" Target="../media/image219.emf"/><Relationship Id="rId4" Type="http://schemas.openxmlformats.org/officeDocument/2006/relationships/oleObject" Target="../embeddings/oleObject179.bin"/></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7.xml"/><Relationship Id="rId1" Type="http://schemas.openxmlformats.org/officeDocument/2006/relationships/vmlDrawing" Target="../drawings/vmlDrawing180.vml"/><Relationship Id="rId5" Type="http://schemas.openxmlformats.org/officeDocument/2006/relationships/image" Target="../media/image220.emf"/><Relationship Id="rId4" Type="http://schemas.openxmlformats.org/officeDocument/2006/relationships/oleObject" Target="../embeddings/oleObject180.bin"/></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7.xml"/><Relationship Id="rId1" Type="http://schemas.openxmlformats.org/officeDocument/2006/relationships/vmlDrawing" Target="../drawings/vmlDrawing181.vml"/><Relationship Id="rId5" Type="http://schemas.openxmlformats.org/officeDocument/2006/relationships/image" Target="../media/image221.emf"/><Relationship Id="rId4" Type="http://schemas.openxmlformats.org/officeDocument/2006/relationships/oleObject" Target="../embeddings/oleObject181.bin"/></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6.xml"/><Relationship Id="rId1" Type="http://schemas.openxmlformats.org/officeDocument/2006/relationships/vmlDrawing" Target="../drawings/vmlDrawing182.vml"/><Relationship Id="rId5" Type="http://schemas.openxmlformats.org/officeDocument/2006/relationships/image" Target="../media/image222.emf"/><Relationship Id="rId4" Type="http://schemas.openxmlformats.org/officeDocument/2006/relationships/oleObject" Target="../embeddings/oleObject18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60.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3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29.emf"/><Relationship Id="rId5" Type="http://schemas.openxmlformats.org/officeDocument/2006/relationships/oleObject" Target="../embeddings/oleObject24.bin"/><Relationship Id="rId4" Type="http://schemas.openxmlformats.org/officeDocument/2006/relationships/hyperlink" Target="http://www.federalreserve.gov/releases/h15/data.htm"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3.xml"/><Relationship Id="rId1" Type="http://schemas.openxmlformats.org/officeDocument/2006/relationships/vmlDrawing" Target="../drawings/vmlDrawing25.vml"/><Relationship Id="rId6" Type="http://schemas.openxmlformats.org/officeDocument/2006/relationships/image" Target="../media/image30.emf"/><Relationship Id="rId5" Type="http://schemas.openxmlformats.org/officeDocument/2006/relationships/oleObject" Target="../embeddings/oleObject25.bin"/><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hyperlink" Target="http://www2.fdic.gov/qbp/" TargetMode="Externa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hyperlink" Target="http://www2.fdic.gov/qbp/" TargetMode="Externa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hyperlink" Target="http://www.ism.ws/ismreport/mfgrob.cfm" TargetMode="Externa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hyperlink" Target="http://www.census.gov/manufacturing/m3/" TargetMode="Externa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hyperlink" Target="http://data.bls.gov/" TargetMode="Externa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hyperlink" Target="http://www.census.gov/manufacturing/m3/" TargetMode="Externa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hyperlink" Target="http://www.census.gov/manufacturing/m3/" TargetMode="Externa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39.emf"/><Relationship Id="rId5" Type="http://schemas.openxmlformats.org/officeDocument/2006/relationships/oleObject" Target="../embeddings/oleObject34.bin"/><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40.emf"/><Relationship Id="rId5" Type="http://schemas.openxmlformats.org/officeDocument/2006/relationships/oleObject" Target="../embeddings/oleObject35.bin"/><Relationship Id="rId4" Type="http://schemas.openxmlformats.org/officeDocument/2006/relationships/hyperlink" Target="http://research.stlouisfed.org/fred2/series/WASCUR"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hyperlink" Target="http://www.ism.ws/ismreport/nonmfgrob.cfm" TargetMode="Externa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hyperlink" Target="http://www.bls.gov/news.release/cewbd.t08.htm" TargetMode="Externa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45.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4.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39.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6.emf"/><Relationship Id="rId4" Type="http://schemas.openxmlformats.org/officeDocument/2006/relationships/oleObject" Target="../embeddings/oleObject40.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47.emf"/><Relationship Id="rId4" Type="http://schemas.openxmlformats.org/officeDocument/2006/relationships/oleObject" Target="../embeddings/oleObject4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hyperlink" Target="http://www.census.gov/construction/c30/c30index.html" TargetMode="External"/><Relationship Id="rId5" Type="http://schemas.openxmlformats.org/officeDocument/2006/relationships/image" Target="../media/image48.emf"/><Relationship Id="rId4" Type="http://schemas.openxmlformats.org/officeDocument/2006/relationships/oleObject" Target="../embeddings/oleObject4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hyperlink" Target="http://www.census.gov/construction/c30/c30index.html" TargetMode="External"/><Relationship Id="rId5" Type="http://schemas.openxmlformats.org/officeDocument/2006/relationships/image" Target="../media/image49.emf"/><Relationship Id="rId4" Type="http://schemas.openxmlformats.org/officeDocument/2006/relationships/oleObject" Target="../embeddings/oleObject4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hyperlink" Target="http://www.census.gov/construction/c30/c30index.html" TargetMode="External"/><Relationship Id="rId5" Type="http://schemas.openxmlformats.org/officeDocument/2006/relationships/image" Target="../media/image50.emf"/><Relationship Id="rId4" Type="http://schemas.openxmlformats.org/officeDocument/2006/relationships/oleObject" Target="../embeddings/oleObject4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1.emf"/><Relationship Id="rId4" Type="http://schemas.openxmlformats.org/officeDocument/2006/relationships/oleObject" Target="../embeddings/oleObject4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hyperlink" Target="http://www.census.gov/construction/c30/c30index.html" TargetMode="External"/><Relationship Id="rId5" Type="http://schemas.openxmlformats.org/officeDocument/2006/relationships/image" Target="../media/image52.emf"/><Relationship Id="rId4" Type="http://schemas.openxmlformats.org/officeDocument/2006/relationships/oleObject" Target="../embeddings/oleObject4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hyperlink" Target="http://www.census.gov/construction/c30/c30index.html" TargetMode="External"/><Relationship Id="rId5" Type="http://schemas.openxmlformats.org/officeDocument/2006/relationships/image" Target="../media/image53.emf"/><Relationship Id="rId4" Type="http://schemas.openxmlformats.org/officeDocument/2006/relationships/oleObject" Target="../embeddings/oleObject4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4.emf"/><Relationship Id="rId4" Type="http://schemas.openxmlformats.org/officeDocument/2006/relationships/oleObject" Target="../embeddings/oleObject4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5.emf"/><Relationship Id="rId4" Type="http://schemas.openxmlformats.org/officeDocument/2006/relationships/oleObject" Target="../embeddings/oleObject4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56.emf"/><Relationship Id="rId5" Type="http://schemas.openxmlformats.org/officeDocument/2006/relationships/oleObject" Target="../embeddings/oleObject50.bin"/><Relationship Id="rId4" Type="http://schemas.openxmlformats.org/officeDocument/2006/relationships/hyperlink" Target="http://data.bls.gov/"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57.emf"/><Relationship Id="rId4" Type="http://schemas.openxmlformats.org/officeDocument/2006/relationships/oleObject" Target="../embeddings/oleObject51.bin"/></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58.emf"/><Relationship Id="rId4" Type="http://schemas.openxmlformats.org/officeDocument/2006/relationships/oleObject" Target="../embeddings/oleObject5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59.emf"/><Relationship Id="rId4" Type="http://schemas.openxmlformats.org/officeDocument/2006/relationships/oleObject" Target="../embeddings/oleObject5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4.vml"/><Relationship Id="rId6" Type="http://schemas.openxmlformats.org/officeDocument/2006/relationships/hyperlink" Target="http://www.bls.gov/ces/home.htm" TargetMode="External"/><Relationship Id="rId5" Type="http://schemas.openxmlformats.org/officeDocument/2006/relationships/image" Target="../media/image60.emf"/><Relationship Id="rId4" Type="http://schemas.openxmlformats.org/officeDocument/2006/relationships/oleObject" Target="../embeddings/oleObject5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hyperlink" Target="http://www.bls.gov/ces/home.htm" TargetMode="External"/><Relationship Id="rId5" Type="http://schemas.openxmlformats.org/officeDocument/2006/relationships/image" Target="../media/image61.emf"/><Relationship Id="rId4" Type="http://schemas.openxmlformats.org/officeDocument/2006/relationships/oleObject" Target="../embeddings/oleObject55.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6.vml"/><Relationship Id="rId6" Type="http://schemas.openxmlformats.org/officeDocument/2006/relationships/hyperlink" Target="http://www.bls.gov/ces/home.htm" TargetMode="External"/><Relationship Id="rId5" Type="http://schemas.openxmlformats.org/officeDocument/2006/relationships/image" Target="../media/image62.emf"/><Relationship Id="rId4" Type="http://schemas.openxmlformats.org/officeDocument/2006/relationships/oleObject" Target="../embeddings/oleObject5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hyperlink" Target="http://www.bls.gov/data/" TargetMode="External"/><Relationship Id="rId5" Type="http://schemas.openxmlformats.org/officeDocument/2006/relationships/image" Target="../media/image63.emf"/><Relationship Id="rId4" Type="http://schemas.openxmlformats.org/officeDocument/2006/relationships/oleObject" Target="../embeddings/oleObject57.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hyperlink" Target="http://www.bls.gov/data/" TargetMode="External"/><Relationship Id="rId5" Type="http://schemas.openxmlformats.org/officeDocument/2006/relationships/image" Target="../media/image64.emf"/><Relationship Id="rId4" Type="http://schemas.openxmlformats.org/officeDocument/2006/relationships/oleObject" Target="../embeddings/oleObject58.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65.emf"/><Relationship Id="rId4" Type="http://schemas.openxmlformats.org/officeDocument/2006/relationships/oleObject" Target="../embeddings/oleObject5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66.emf"/><Relationship Id="rId4" Type="http://schemas.openxmlformats.org/officeDocument/2006/relationships/oleObject" Target="../embeddings/oleObject60.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vmlDrawing" Target="../drawings/vmlDrawing61.vml"/><Relationship Id="rId6" Type="http://schemas.openxmlformats.org/officeDocument/2006/relationships/image" Target="../media/image67.emf"/><Relationship Id="rId5" Type="http://schemas.openxmlformats.org/officeDocument/2006/relationships/oleObject" Target="../embeddings/oleObject61.bin"/><Relationship Id="rId4" Type="http://schemas.openxmlformats.org/officeDocument/2006/relationships/hyperlink" Target="http://data.bls.gov/"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69.emf"/><Relationship Id="rId4" Type="http://schemas.openxmlformats.org/officeDocument/2006/relationships/oleObject" Target="../embeddings/oleObject62.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image" Target="../media/image70.emf"/><Relationship Id="rId5" Type="http://schemas.openxmlformats.org/officeDocument/2006/relationships/oleObject" Target="../embeddings/oleObject63.bin"/><Relationship Id="rId4" Type="http://schemas.openxmlformats.org/officeDocument/2006/relationships/hyperlink" Target="http://research.stlouisfed.org/fred2/series/WASCUR" TargetMode="Externa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hyperlink" Target="http://research.stlouisfed.org/fred2/series/WASCUR" TargetMode="External"/><Relationship Id="rId5" Type="http://schemas.openxmlformats.org/officeDocument/2006/relationships/image" Target="../media/image71.emf"/><Relationship Id="rId4" Type="http://schemas.openxmlformats.org/officeDocument/2006/relationships/oleObject" Target="../embeddings/oleObject64.bin"/></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image" Target="../media/image73.jpeg"/><Relationship Id="rId5" Type="http://schemas.openxmlformats.org/officeDocument/2006/relationships/image" Target="../media/image72.emf"/><Relationship Id="rId4" Type="http://schemas.openxmlformats.org/officeDocument/2006/relationships/oleObject" Target="../embeddings/oleObject65.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74.emf"/><Relationship Id="rId4" Type="http://schemas.openxmlformats.org/officeDocument/2006/relationships/oleObject" Target="../embeddings/oleObject66.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75.emf"/><Relationship Id="rId4" Type="http://schemas.openxmlformats.org/officeDocument/2006/relationships/oleObject" Target="../embeddings/oleObject67.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76.emf"/><Relationship Id="rId4" Type="http://schemas.openxmlformats.org/officeDocument/2006/relationships/oleObject" Target="../embeddings/oleObject6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2.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83.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79.emf"/><Relationship Id="rId4" Type="http://schemas.openxmlformats.org/officeDocument/2006/relationships/oleObject" Target="../embeddings/oleObject69.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80.emf"/><Relationship Id="rId4" Type="http://schemas.openxmlformats.org/officeDocument/2006/relationships/oleObject" Target="../embeddings/oleObject70.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81.emf"/><Relationship Id="rId4" Type="http://schemas.openxmlformats.org/officeDocument/2006/relationships/oleObject" Target="../embeddings/oleObject71.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image" Target="../media/image82.emf"/><Relationship Id="rId4" Type="http://schemas.openxmlformats.org/officeDocument/2006/relationships/oleObject" Target="../embeddings/oleObject72.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83.emf"/><Relationship Id="rId4" Type="http://schemas.openxmlformats.org/officeDocument/2006/relationships/oleObject" Target="../embeddings/oleObject73.bin"/></Relationships>
</file>

<file path=ppt/slides/_rels/slide89.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8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4.png"/><Relationship Id="rId5" Type="http://schemas.openxmlformats.org/officeDocument/2006/relationships/notesSlide" Target="../notesSlides/notesSlide85.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86.emf"/><Relationship Id="rId4" Type="http://schemas.openxmlformats.org/officeDocument/2006/relationships/oleObject" Target="../embeddings/oleObject74.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75.vml"/><Relationship Id="rId6" Type="http://schemas.openxmlformats.org/officeDocument/2006/relationships/image" Target="../media/image87.emf"/><Relationship Id="rId5" Type="http://schemas.openxmlformats.org/officeDocument/2006/relationships/package" Target="../embeddings/Microsoft_PowerPoint_Slide1.sldx"/><Relationship Id="rId4" Type="http://schemas.openxmlformats.org/officeDocument/2006/relationships/oleObject" Target="../embeddings/oleObject75.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76.vml"/><Relationship Id="rId6" Type="http://schemas.openxmlformats.org/officeDocument/2006/relationships/image" Target="../media/image88.emf"/><Relationship Id="rId5" Type="http://schemas.openxmlformats.org/officeDocument/2006/relationships/package" Target="../embeddings/Microsoft_PowerPoint_Slide2.sldx"/><Relationship Id="rId4" Type="http://schemas.openxmlformats.org/officeDocument/2006/relationships/oleObject" Target="../embeddings/oleObject76.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89.emf"/><Relationship Id="rId4" Type="http://schemas.openxmlformats.org/officeDocument/2006/relationships/oleObject" Target="../embeddings/oleObject77.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0.emf"/><Relationship Id="rId4" Type="http://schemas.openxmlformats.org/officeDocument/2006/relationships/oleObject" Target="../embeddings/oleObject78.bin"/></Relationships>
</file>

<file path=ppt/slides/_rels/slide9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1.jpeg"/><Relationship Id="rId5" Type="http://schemas.openxmlformats.org/officeDocument/2006/relationships/notesSlide" Target="../notesSlides/notesSlide91.xml"/><Relationship Id="rId4"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9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94.emf"/><Relationship Id="rId4" Type="http://schemas.openxmlformats.org/officeDocument/2006/relationships/oleObject" Target="../embeddings/oleObject7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20261"/>
            <a:ext cx="9104313" cy="2734595"/>
          </a:xfrm>
          <a:ln/>
        </p:spPr>
        <p:txBody>
          <a:bodyPr/>
          <a:lstStyle/>
          <a:p>
            <a:r>
              <a:rPr lang="en-US" sz="4400" dirty="0" smtClean="0"/>
              <a:t>Overview &amp; Outlook for the      Commercial P/C Insurance Industry for 2014 and Beyond</a:t>
            </a:r>
            <a:br>
              <a:rPr lang="en-US" sz="4400" dirty="0" smtClean="0"/>
            </a:br>
            <a:r>
              <a:rPr lang="en-US" sz="3600" i="1" dirty="0" smtClean="0"/>
              <a:t>Trends, Challenges &amp; Opportunities</a:t>
            </a:r>
            <a:br>
              <a:rPr lang="en-US" sz="3600" i="1" dirty="0" smtClean="0"/>
            </a:br>
            <a:endParaRPr lang="en-US" sz="3400" i="1" dirty="0">
              <a:solidFill>
                <a:srgbClr val="FF0000"/>
              </a:solidFill>
            </a:endParaRPr>
          </a:p>
        </p:txBody>
      </p:sp>
      <p:sp>
        <p:nvSpPr>
          <p:cNvPr id="94211" name="Rectangle 3"/>
          <p:cNvSpPr>
            <a:spLocks noGrp="1" noChangeArrowheads="1"/>
          </p:cNvSpPr>
          <p:nvPr>
            <p:ph type="subTitle" idx="1"/>
          </p:nvPr>
        </p:nvSpPr>
        <p:spPr>
          <a:xfrm>
            <a:off x="0" y="4478251"/>
            <a:ext cx="8952271" cy="1341906"/>
          </a:xfrm>
        </p:spPr>
        <p:txBody>
          <a:bodyPr/>
          <a:lstStyle/>
          <a:p>
            <a:pPr>
              <a:lnSpc>
                <a:spcPct val="80000"/>
              </a:lnSpc>
            </a:pPr>
            <a:r>
              <a:rPr lang="en-US" sz="2800" dirty="0" smtClean="0"/>
              <a:t>Aon Property Symposium</a:t>
            </a:r>
          </a:p>
          <a:p>
            <a:pPr>
              <a:lnSpc>
                <a:spcPct val="80000"/>
              </a:lnSpc>
            </a:pPr>
            <a:r>
              <a:rPr lang="en-US" sz="2800" dirty="0" smtClean="0"/>
              <a:t>Miami, FL</a:t>
            </a:r>
          </a:p>
          <a:p>
            <a:pPr>
              <a:lnSpc>
                <a:spcPct val="80000"/>
              </a:lnSpc>
            </a:pPr>
            <a:r>
              <a:rPr lang="en-US" sz="2800" dirty="0" smtClean="0"/>
              <a:t>February 4, 2014</a:t>
            </a:r>
            <a:endParaRPr lang="en-US" sz="2800" i="1" dirty="0" smtClean="0">
              <a:solidFill>
                <a:srgbClr val="FF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10</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460285858"/>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8387359" name="Chart" r:id="rId4" imgW="8820048" imgH="4581583" progId="MSGraph.Chart.8">
                  <p:embed followColorScheme="full"/>
                </p:oleObj>
              </mc:Choice>
              <mc:Fallback>
                <p:oleObj name="Chart" r:id="rId4" imgW="8820048" imgH="4581583" progId="MSGraph.Chart.8">
                  <p:embed followColorScheme="full"/>
                  <p:pic>
                    <p:nvPicPr>
                      <p:cNvPr id="0" name="Object 3"/>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100</a:t>
            </a:fld>
            <a:endParaRPr lang="en-US" smtClean="0"/>
          </a:p>
        </p:txBody>
      </p:sp>
      <p:sp>
        <p:nvSpPr>
          <p:cNvPr id="115718" name="Rectangle 10"/>
          <p:cNvSpPr>
            <a:spLocks noGrp="1" noChangeArrowheads="1"/>
          </p:cNvSpPr>
          <p:nvPr>
            <p:ph type="title"/>
          </p:nvPr>
        </p:nvSpPr>
        <p:spPr/>
        <p:txBody>
          <a:bodyPr/>
          <a:lstStyle/>
          <a:p>
            <a:r>
              <a:rPr lang="en-US" dirty="0" smtClean="0"/>
              <a:t>Total NFIP Policies in Force, 2012</a:t>
            </a:r>
          </a:p>
        </p:txBody>
      </p:sp>
      <p:sp>
        <p:nvSpPr>
          <p:cNvPr id="115720" name="Rectangle 4"/>
          <p:cNvSpPr>
            <a:spLocks noChangeArrowheads="1"/>
          </p:cNvSpPr>
          <p:nvPr/>
        </p:nvSpPr>
        <p:spPr bwMode="auto">
          <a:xfrm>
            <a:off x="0" y="6389410"/>
            <a:ext cx="804477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U.S. Department of Homeland Security, Federal Emergency Management Agency</a:t>
            </a:r>
            <a:r>
              <a:rPr lang="en-US" sz="1100" i="1" dirty="0" smtClean="0"/>
              <a:t>; </a:t>
            </a:r>
            <a:r>
              <a:rPr lang="en-US" sz="1100" dirty="0" smtClean="0"/>
              <a:t>Insurance Information Institute. </a:t>
            </a:r>
            <a:endParaRPr lang="en-US" sz="1100" dirty="0"/>
          </a:p>
        </p:txBody>
      </p:sp>
      <p:graphicFrame>
        <p:nvGraphicFramePr>
          <p:cNvPr id="11" name="Object 5"/>
          <p:cNvGraphicFramePr>
            <a:graphicFrameLocks noChangeAspect="1"/>
          </p:cNvGraphicFramePr>
          <p:nvPr/>
        </p:nvGraphicFramePr>
        <p:xfrm>
          <a:off x="315913" y="1280161"/>
          <a:ext cx="8345487" cy="5012690"/>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7"/>
          <p:cNvSpPr>
            <a:spLocks noChangeArrowheads="1"/>
          </p:cNvSpPr>
          <p:nvPr/>
        </p:nvSpPr>
        <p:spPr bwMode="blackWhite">
          <a:xfrm>
            <a:off x="4875887" y="2898215"/>
            <a:ext cx="3561132" cy="1865514"/>
          </a:xfrm>
          <a:prstGeom prst="wedgeRectCallout">
            <a:avLst>
              <a:gd name="adj1" fmla="val -26143"/>
              <a:gd name="adj2" fmla="val -111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has almost three times as much flood insurance in force as any other state, accounting for 37% of all policies in the US</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2497804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101</a:t>
            </a:fld>
            <a:endParaRPr lang="en-US" smtClean="0"/>
          </a:p>
        </p:txBody>
      </p:sp>
      <p:sp>
        <p:nvSpPr>
          <p:cNvPr id="1030" name="Rectangle 2"/>
          <p:cNvSpPr>
            <a:spLocks noGrp="1" noChangeArrowheads="1"/>
          </p:cNvSpPr>
          <p:nvPr>
            <p:ph type="title"/>
          </p:nvPr>
        </p:nvSpPr>
        <p:spPr/>
        <p:txBody>
          <a:bodyPr/>
          <a:lstStyle/>
          <a:p>
            <a:r>
              <a:rPr lang="en-US" dirty="0" smtClean="0"/>
              <a:t>Growth of NFIP program</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pPr>
            <a:r>
              <a:rPr lang="en-US" sz="1100" dirty="0" smtClean="0"/>
              <a:t>Source: U.S. Department of Homeland Security, Federal Emergency Management Agency; Insurance Information Institute. </a:t>
            </a:r>
            <a:endParaRPr lang="en-US" sz="1100" dirty="0"/>
          </a:p>
        </p:txBody>
      </p:sp>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Policies in Force at Year-End</a:t>
            </a:r>
            <a:endParaRPr lang="en-US" sz="1600" b="1" baseline="30000" dirty="0">
              <a:solidFill>
                <a:srgbClr val="225A7A"/>
              </a:solidFill>
            </a:endParaRPr>
          </a:p>
        </p:txBody>
      </p:sp>
      <p:sp>
        <p:nvSpPr>
          <p:cNvPr id="9" name="Rectangle 5"/>
          <p:cNvSpPr>
            <a:spLocks noChangeArrowheads="1"/>
          </p:cNvSpPr>
          <p:nvPr/>
        </p:nvSpPr>
        <p:spPr bwMode="blackWhite">
          <a:xfrm>
            <a:off x="233916" y="5465901"/>
            <a:ext cx="8697433" cy="6328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the growth of the program, approximately half of all properties in a flood zone lack flood insurance.</a:t>
            </a:r>
            <a:endParaRPr lang="en-US" b="1" dirty="0">
              <a:solidFill>
                <a:srgbClr val="FFFFFF"/>
              </a:solidFill>
            </a:endParaRPr>
          </a:p>
        </p:txBody>
      </p:sp>
      <p:graphicFrame>
        <p:nvGraphicFramePr>
          <p:cNvPr id="11" name="Object 2"/>
          <p:cNvGraphicFramePr>
            <a:graphicFrameLocks noChangeAspect="1"/>
          </p:cNvGraphicFramePr>
          <p:nvPr/>
        </p:nvGraphicFramePr>
        <p:xfrm>
          <a:off x="50800" y="1860550"/>
          <a:ext cx="9045348" cy="3663557"/>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13"/>
          <p:cNvSpPr>
            <a:spLocks noChangeArrowheads="1"/>
          </p:cNvSpPr>
          <p:nvPr/>
        </p:nvSpPr>
        <p:spPr bwMode="blackWhite">
          <a:xfrm>
            <a:off x="4513007" y="3082412"/>
            <a:ext cx="3540384" cy="1046637"/>
          </a:xfrm>
          <a:prstGeom prst="wedgeRectCallout">
            <a:avLst>
              <a:gd name="adj1" fmla="val 69085"/>
              <a:gd name="adj2" fmla="val -753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Number of policies has not changed significantly though more homes are in harm’s way</a:t>
            </a:r>
            <a:endParaRPr lang="en-US" b="1" dirty="0">
              <a:solidFill>
                <a:schemeClr val="bg1"/>
              </a:solidFill>
            </a:endParaRPr>
          </a:p>
        </p:txBody>
      </p:sp>
    </p:spTree>
    <p:extLst>
      <p:ext uri="{BB962C8B-B14F-4D97-AF65-F5344CB8AC3E}">
        <p14:creationId xmlns:p14="http://schemas.microsoft.com/office/powerpoint/2010/main" val="21187430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Buildings Does Flood Insurance Protect?</a:t>
            </a:r>
            <a:endParaRPr lang="en-US" dirty="0"/>
          </a:p>
        </p:txBody>
      </p:sp>
      <p:graphicFrame>
        <p:nvGraphicFramePr>
          <p:cNvPr id="6" name="Content Placeholder 5"/>
          <p:cNvGraphicFramePr>
            <a:graphicFrameLocks noGrp="1"/>
          </p:cNvGraphicFramePr>
          <p:nvPr>
            <p:ph idx="1"/>
          </p:nvPr>
        </p:nvGraphicFramePr>
        <p:xfrm>
          <a:off x="495300" y="1647825"/>
          <a:ext cx="8153400" cy="3678319"/>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102</a:t>
            </a:fld>
            <a:endParaRPr lang="en-US"/>
          </a:p>
        </p:txBody>
      </p:sp>
      <p:sp>
        <p:nvSpPr>
          <p:cNvPr id="7" name="Text Box 5"/>
          <p:cNvSpPr txBox="1">
            <a:spLocks noChangeArrowheads="1"/>
          </p:cNvSpPr>
          <p:nvPr/>
        </p:nvSpPr>
        <p:spPr bwMode="blackWhite">
          <a:xfrm>
            <a:off x="303311" y="510082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One-fourth of all flood policies are written on commercial (non-residential) risks or on secondary homes.</a:t>
            </a:r>
            <a:endParaRPr lang="en-US" sz="2000" b="1" dirty="0">
              <a:solidFill>
                <a:srgbClr val="FFFFFF"/>
              </a:solidFill>
            </a:endParaRPr>
          </a:p>
        </p:txBody>
      </p:sp>
      <p:sp>
        <p:nvSpPr>
          <p:cNvPr id="8" name="TextBox 7"/>
          <p:cNvSpPr txBox="1"/>
          <p:nvPr/>
        </p:nvSpPr>
        <p:spPr>
          <a:xfrm>
            <a:off x="292231" y="6146276"/>
            <a:ext cx="5872899" cy="246221"/>
          </a:xfrm>
          <a:prstGeom prst="rect">
            <a:avLst/>
          </a:prstGeom>
          <a:noFill/>
        </p:spPr>
        <p:txBody>
          <a:bodyPr wrap="square" rtlCol="0">
            <a:spAutoFit/>
          </a:bodyPr>
          <a:lstStyle/>
          <a:p>
            <a:r>
              <a:rPr lang="en-US" sz="1000" dirty="0" smtClean="0"/>
              <a:t>Sources: Congressional Budget Office (2007), Insurance Information Institute.</a:t>
            </a:r>
            <a:endParaRPr lang="en-US" sz="1000" dirty="0"/>
          </a:p>
        </p:txBody>
      </p:sp>
    </p:spTree>
    <p:extLst>
      <p:ext uri="{BB962C8B-B14F-4D97-AF65-F5344CB8AC3E}">
        <p14:creationId xmlns:p14="http://schemas.microsoft.com/office/powerpoint/2010/main" val="109030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Median Value of Flood Properties</a:t>
            </a:r>
            <a:endParaRPr lang="en-US" dirty="0"/>
          </a:p>
        </p:txBody>
      </p:sp>
      <p:graphicFrame>
        <p:nvGraphicFramePr>
          <p:cNvPr id="8" name="Content Placeholder 7"/>
          <p:cNvGraphicFramePr>
            <a:graphicFrameLocks noGrp="1"/>
          </p:cNvGraphicFramePr>
          <p:nvPr>
            <p:ph idx="1"/>
          </p:nvPr>
        </p:nvGraphicFramePr>
        <p:xfrm>
          <a:off x="429313" y="1299033"/>
          <a:ext cx="8153400" cy="3508637"/>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103</a:t>
            </a:fld>
            <a:endParaRPr lang="en-US"/>
          </a:p>
        </p:txBody>
      </p:sp>
      <p:sp>
        <p:nvSpPr>
          <p:cNvPr id="10" name="Text Box 5"/>
          <p:cNvSpPr txBox="1">
            <a:spLocks noChangeArrowheads="1"/>
          </p:cNvSpPr>
          <p:nvPr/>
        </p:nvSpPr>
        <p:spPr bwMode="blackWhite">
          <a:xfrm>
            <a:off x="369299" y="4974881"/>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 CBO survey indicated the typical home with flood insurance is worth significantly more than the typical home. The typical subsidized coastal risk was worth more than unsubsidized risks.</a:t>
            </a:r>
            <a:endParaRPr lang="en-US" sz="2000" b="1" dirty="0">
              <a:solidFill>
                <a:srgbClr val="FFFFFF"/>
              </a:solidFill>
            </a:endParaRPr>
          </a:p>
        </p:txBody>
      </p:sp>
      <p:sp>
        <p:nvSpPr>
          <p:cNvPr id="11" name="TextBox 10"/>
          <p:cNvSpPr txBox="1"/>
          <p:nvPr/>
        </p:nvSpPr>
        <p:spPr>
          <a:xfrm>
            <a:off x="405352" y="6061435"/>
            <a:ext cx="8455843" cy="400110"/>
          </a:xfrm>
          <a:prstGeom prst="rect">
            <a:avLst/>
          </a:prstGeom>
          <a:noFill/>
        </p:spPr>
        <p:txBody>
          <a:bodyPr wrap="square" rtlCol="0">
            <a:spAutoFit/>
          </a:bodyPr>
          <a:lstStyle/>
          <a:p>
            <a:r>
              <a:rPr lang="en-US" sz="1000" dirty="0" smtClean="0"/>
              <a:t>Congressional Budget Office 2007 survey of coastal risks, with U.S. owner-occupied home median from Bureau of Census, 2005  American Housing Survey;  Insurance Information Institute.</a:t>
            </a:r>
            <a:endParaRPr lang="en-US" sz="1000" dirty="0"/>
          </a:p>
        </p:txBody>
      </p:sp>
    </p:spTree>
    <p:extLst>
      <p:ext uri="{BB962C8B-B14F-4D97-AF65-F5344CB8AC3E}">
        <p14:creationId xmlns:p14="http://schemas.microsoft.com/office/powerpoint/2010/main" val="397857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104</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8407813" name="Chart" r:id="rId4" imgW="8439161" imgH="4324336" progId="MSGraph.Chart.8">
                  <p:embed followColorScheme="full"/>
                </p:oleObj>
              </mc:Choice>
              <mc:Fallback>
                <p:oleObj name="Chart" r:id="rId4" imgW="8439161" imgH="4324336" progId="MSGraph.Chart.8">
                  <p:embed followColorScheme="full"/>
                  <p:pic>
                    <p:nvPicPr>
                      <p:cNvPr id="0" name=""/>
                      <p:cNvPicPr>
                        <a:picLocks noChangeArrowheads="1"/>
                      </p:cNvPicPr>
                      <p:nvPr/>
                    </p:nvPicPr>
                    <p:blipFill>
                      <a:blip r:embed="rId5"/>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extLst>
      <p:ext uri="{BB962C8B-B14F-4D97-AF65-F5344CB8AC3E}">
        <p14:creationId xmlns:p14="http://schemas.microsoft.com/office/powerpoint/2010/main" val="2069756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Flood Events by NFIP Payout*</a:t>
            </a:r>
          </a:p>
        </p:txBody>
      </p:sp>
      <p:sp>
        <p:nvSpPr>
          <p:cNvPr id="31751" name="Rectangle 3"/>
          <p:cNvSpPr>
            <a:spLocks noChangeArrowheads="1"/>
          </p:cNvSpPr>
          <p:nvPr/>
        </p:nvSpPr>
        <p:spPr bwMode="black">
          <a:xfrm>
            <a:off x="149900" y="1170378"/>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(NFIP Insured </a:t>
            </a:r>
            <a:r>
              <a:rPr lang="en-US" sz="1600" b="1" dirty="0">
                <a:solidFill>
                  <a:srgbClr val="225A7A"/>
                </a:solidFill>
                <a:latin typeface="Arial" charset="0"/>
                <a:cs typeface="Arial" charset="0"/>
              </a:rPr>
              <a:t>Losses, </a:t>
            </a:r>
            <a:r>
              <a:rPr lang="en-US" sz="1600" b="1" dirty="0" smtClean="0">
                <a:solidFill>
                  <a:srgbClr val="225A7A"/>
                </a:solidFill>
                <a:latin typeface="Arial" charset="0"/>
                <a:cs typeface="Arial" charset="0"/>
              </a:rPr>
              <a:t>$ Millions)</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a:t>
            </a:r>
            <a:r>
              <a:rPr lang="en-US" sz="1100" dirty="0" smtClean="0">
                <a:solidFill>
                  <a:srgbClr val="000000"/>
                </a:solidFill>
              </a:rPr>
              <a:t>Expressed in original dollars (not inflation-adjusted).</a:t>
            </a: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179387" y="2608290"/>
          <a:ext cx="8964613" cy="3548458"/>
        </p:xfrm>
        <a:graphic>
          <a:graphicData uri="http://schemas.openxmlformats.org/presentationml/2006/ole">
            <mc:AlternateContent xmlns:mc="http://schemas.openxmlformats.org/markup-compatibility/2006">
              <mc:Choice xmlns:v="urn:schemas-microsoft-com:vml" Requires="v">
                <p:oleObj spid="_x0000_s28408837" name="Chart" r:id="rId4" imgW="8419996" imgH="3371740" progId="MSGraph.Chart.8">
                  <p:embed followColorScheme="full"/>
                </p:oleObj>
              </mc:Choice>
              <mc:Fallback>
                <p:oleObj name="Chart" r:id="rId4" imgW="8419996" imgH="3371740" progId="MSGraph.Chart.8">
                  <p:embed followColorScheme="full"/>
                  <p:pic>
                    <p:nvPicPr>
                      <p:cNvPr id="0" name=""/>
                      <p:cNvPicPr>
                        <a:picLocks noChangeAspect="1" noChangeArrowheads="1"/>
                      </p:cNvPicPr>
                      <p:nvPr/>
                    </p:nvPicPr>
                    <p:blipFill>
                      <a:blip r:embed="rId5"/>
                      <a:srcRect/>
                      <a:stretch>
                        <a:fillRect/>
                      </a:stretch>
                    </p:blipFill>
                    <p:spPr bwMode="auto">
                      <a:xfrm>
                        <a:off x="179387" y="2608290"/>
                        <a:ext cx="8964613" cy="35484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7"/>
          <p:cNvSpPr>
            <a:spLocks noChangeArrowheads="1"/>
          </p:cNvSpPr>
          <p:nvPr/>
        </p:nvSpPr>
        <p:spPr bwMode="blackWhite">
          <a:xfrm>
            <a:off x="4043475" y="2957656"/>
            <a:ext cx="2853209" cy="1291615"/>
          </a:xfrm>
          <a:prstGeom prst="wedgeRectCallout">
            <a:avLst>
              <a:gd name="adj1" fmla="val -123192"/>
              <a:gd name="adj2" fmla="val 68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Katrina and Sandy are by far the most costly events in NFIP history</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1080018" y="1455979"/>
            <a:ext cx="7772400"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8 of the 10 most costly events in NFIP history occurred over the past decade (2004‒2013);       </a:t>
            </a:r>
            <a:r>
              <a:rPr lang="en-US" sz="2400" b="1" i="1" dirty="0" smtClean="0">
                <a:solidFill>
                  <a:schemeClr val="bg1"/>
                </a:solidFill>
              </a:rPr>
              <a:t>NFIP deficit now totals $24 billion</a:t>
            </a:r>
          </a:p>
        </p:txBody>
      </p:sp>
    </p:spTree>
    <p:extLst>
      <p:ext uri="{BB962C8B-B14F-4D97-AF65-F5344CB8AC3E}">
        <p14:creationId xmlns:p14="http://schemas.microsoft.com/office/powerpoint/2010/main" val="1607275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106</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 you have a separate flood insurance policy?</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33916" y="5465901"/>
            <a:ext cx="8697433" cy="6328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Only 13 percent of American homeowners say they have a flood insurance policy; the percentage is lowest in the Northeast at 10 percent.</a:t>
            </a:r>
            <a:endParaRPr lang="en-US" b="1" dirty="0">
              <a:solidFill>
                <a:srgbClr val="FFFFFF"/>
              </a:solidFill>
            </a:endParaRPr>
          </a:p>
        </p:txBody>
      </p:sp>
      <p:graphicFrame>
        <p:nvGraphicFramePr>
          <p:cNvPr id="86019" name="Object 2"/>
          <p:cNvGraphicFramePr>
            <a:graphicFrameLocks noChangeAspect="1"/>
          </p:cNvGraphicFramePr>
          <p:nvPr/>
        </p:nvGraphicFramePr>
        <p:xfrm>
          <a:off x="0" y="1809750"/>
          <a:ext cx="9144000" cy="3763963"/>
        </p:xfrm>
        <a:graphic>
          <a:graphicData uri="http://schemas.openxmlformats.org/presentationml/2006/ole">
            <mc:AlternateContent xmlns:mc="http://schemas.openxmlformats.org/markup-compatibility/2006">
              <mc:Choice xmlns:v="urn:schemas-microsoft-com:vml" Requires="v">
                <p:oleObj spid="_x0000_s28409861" name="Chart" r:id="rId4" imgW="8467775" imgH="3962355" progId="MSGraph.Chart.8">
                  <p:embed followColorScheme="full"/>
                </p:oleObj>
              </mc:Choice>
              <mc:Fallback>
                <p:oleObj name="Chart" r:id="rId4" imgW="8467775" imgH="3962355" progId="MSGraph.Chart.8">
                  <p:embed followColorScheme="full"/>
                  <p:pic>
                    <p:nvPicPr>
                      <p:cNvPr id="0" name=""/>
                      <p:cNvPicPr>
                        <a:picLocks noChangeAspect="1" noChangeArrowheads="1"/>
                      </p:cNvPicPr>
                      <p:nvPr/>
                    </p:nvPicPr>
                    <p:blipFill>
                      <a:blip r:embed="rId5"/>
                      <a:srcRect/>
                      <a:stretch>
                        <a:fillRect/>
                      </a:stretch>
                    </p:blipFill>
                    <p:spPr bwMode="auto">
                      <a:xfrm>
                        <a:off x="0" y="1809750"/>
                        <a:ext cx="9144000" cy="376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3"/>
          <p:cNvSpPr>
            <a:spLocks noChangeArrowheads="1"/>
          </p:cNvSpPr>
          <p:nvPr/>
        </p:nvSpPr>
        <p:spPr bwMode="blackWhite">
          <a:xfrm>
            <a:off x="6060559" y="1594884"/>
            <a:ext cx="2158409" cy="1190846"/>
          </a:xfrm>
          <a:prstGeom prst="wedgeRectCallout">
            <a:avLst>
              <a:gd name="adj1" fmla="val 64401"/>
              <a:gd name="adj2" fmla="val 588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Percentage of people with flood insurance is unchanged</a:t>
            </a:r>
            <a:endParaRPr lang="en-US" b="1" dirty="0">
              <a:solidFill>
                <a:schemeClr val="bg1"/>
              </a:solidFill>
            </a:endParaRPr>
          </a:p>
        </p:txBody>
      </p:sp>
    </p:spTree>
    <p:extLst>
      <p:ext uri="{BB962C8B-B14F-4D97-AF65-F5344CB8AC3E}">
        <p14:creationId xmlns:p14="http://schemas.microsoft.com/office/powerpoint/2010/main" val="1310583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107</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mc:AlternateContent xmlns:mc="http://schemas.openxmlformats.org/markup-compatibility/2006">
              <mc:Choice xmlns:v="urn:schemas-microsoft-com:vml" Requires="v">
                <p:oleObj spid="_x0000_s28410885" name="Chart" r:id="rId4" imgW="8467775" imgH="3962355" progId="MSGraph.Chart.8">
                  <p:embed followColorScheme="full"/>
                </p:oleObj>
              </mc:Choice>
              <mc:Fallback>
                <p:oleObj name="Chart" r:id="rId4" imgW="8467775" imgH="3962355" progId="MSGraph.Chart.8">
                  <p:embed followColorScheme="full"/>
                  <p:pic>
                    <p:nvPicPr>
                      <p:cNvPr id="0" name=""/>
                      <p:cNvPicPr>
                        <a:picLocks noChangeAspect="1" noChangeArrowheads="1"/>
                      </p:cNvPicPr>
                      <p:nvPr/>
                    </p:nvPicPr>
                    <p:blipFill>
                      <a:blip r:embed="rId5"/>
                      <a:srcRect/>
                      <a:stretch>
                        <a:fillRect/>
                      </a:stretch>
                    </p:blipFill>
                    <p:spPr bwMode="auto">
                      <a:xfrm>
                        <a:off x="0" y="1810009"/>
                        <a:ext cx="9144000" cy="376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6040319" y="1520455"/>
            <a:ext cx="2661226" cy="1446030"/>
          </a:xfrm>
          <a:prstGeom prst="wedgeRectCallout">
            <a:avLst>
              <a:gd name="adj1" fmla="val -76359"/>
              <a:gd name="adj2" fmla="val 729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30 percent of homeowners in the South still believe flooding from a hurricane is covered</a:t>
            </a:r>
            <a:endParaRPr lang="en-US" b="1" dirty="0">
              <a:solidFill>
                <a:schemeClr val="bg1"/>
              </a:solidFill>
            </a:endParaRPr>
          </a:p>
        </p:txBody>
      </p:sp>
    </p:spTree>
    <p:extLst>
      <p:ext uri="{BB962C8B-B14F-4D97-AF65-F5344CB8AC3E}">
        <p14:creationId xmlns:p14="http://schemas.microsoft.com/office/powerpoint/2010/main" val="1166438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108</a:t>
            </a:fld>
            <a:endParaRPr lang="en-US" sz="900"/>
          </a:p>
        </p:txBody>
      </p:sp>
      <p:sp>
        <p:nvSpPr>
          <p:cNvPr id="65541" name="Rectangle 2"/>
          <p:cNvSpPr>
            <a:spLocks noGrp="1" noChangeArrowheads="1"/>
          </p:cNvSpPr>
          <p:nvPr>
            <p:ph type="title" idx="4294967295"/>
          </p:nvPr>
        </p:nvSpPr>
        <p:spPr/>
        <p:txBody>
          <a:bodyPr/>
          <a:lstStyle/>
          <a:p>
            <a:r>
              <a:rPr lang="en-US" dirty="0" smtClean="0"/>
              <a:t>Biggert-Waters: Media and Congressional Maelstrom </a:t>
            </a:r>
          </a:p>
        </p:txBody>
      </p:sp>
      <p:sp>
        <p:nvSpPr>
          <p:cNvPr id="1922051" name="Rectangle 3"/>
          <p:cNvSpPr>
            <a:spLocks noGrp="1" noChangeArrowheads="1"/>
          </p:cNvSpPr>
          <p:nvPr>
            <p:ph type="body" idx="4294967295"/>
          </p:nvPr>
        </p:nvSpPr>
        <p:spPr>
          <a:xfrm>
            <a:off x="160802" y="1017970"/>
            <a:ext cx="8773335" cy="4652963"/>
          </a:xfrm>
        </p:spPr>
        <p:txBody>
          <a:bodyPr/>
          <a:lstStyle/>
          <a:p>
            <a:pPr>
              <a:lnSpc>
                <a:spcPts val="1900"/>
              </a:lnSpc>
              <a:spcBef>
                <a:spcPct val="50000"/>
              </a:spcBef>
            </a:pPr>
            <a:r>
              <a:rPr lang="en-US" sz="2100" b="1" dirty="0" smtClean="0"/>
              <a:t>BW-12 Rate Increases to Phase Out Subsidies Began in 2013</a:t>
            </a:r>
          </a:p>
          <a:p>
            <a:pPr lvl="1">
              <a:lnSpc>
                <a:spcPts val="1900"/>
              </a:lnSpc>
            </a:pPr>
            <a:r>
              <a:rPr lang="en-US" sz="1900" b="1" dirty="0" smtClean="0"/>
              <a:t>Note: Only 20% of NFIP policies are subsidized</a:t>
            </a:r>
          </a:p>
          <a:p>
            <a:pPr>
              <a:lnSpc>
                <a:spcPts val="1900"/>
              </a:lnSpc>
              <a:spcBef>
                <a:spcPct val="50000"/>
              </a:spcBef>
            </a:pPr>
            <a:r>
              <a:rPr lang="en-US" sz="2100" b="1" dirty="0" smtClean="0"/>
              <a:t>Jan. 1, 2013: Non-Primary/Secondary Residences</a:t>
            </a:r>
          </a:p>
          <a:p>
            <a:pPr lvl="1">
              <a:lnSpc>
                <a:spcPts val="1900"/>
              </a:lnSpc>
            </a:pPr>
            <a:r>
              <a:rPr lang="en-US" sz="1900" b="1" dirty="0" smtClean="0"/>
              <a:t>Increases of 25% per year until full-risk rate achieved</a:t>
            </a:r>
            <a:endParaRPr lang="en-US" sz="1900" b="1" i="1" dirty="0" smtClean="0"/>
          </a:p>
          <a:p>
            <a:pPr lvl="1">
              <a:lnSpc>
                <a:spcPts val="1900"/>
              </a:lnSpc>
            </a:pPr>
            <a:r>
              <a:rPr lang="en-US" sz="1900" b="1" i="1" dirty="0" smtClean="0"/>
              <a:t>Reaction: Very muted; Vacation homes/wealthier owners</a:t>
            </a:r>
          </a:p>
          <a:p>
            <a:pPr>
              <a:lnSpc>
                <a:spcPts val="1900"/>
              </a:lnSpc>
            </a:pPr>
            <a:r>
              <a:rPr lang="en-US" sz="2100" b="1" dirty="0" smtClean="0"/>
              <a:t>Oct. 1, 2013: S</a:t>
            </a:r>
            <a:r>
              <a:rPr lang="en-US" sz="2000" b="1" dirty="0" smtClean="0"/>
              <a:t>ubsidized Severe or Repetitive Loss Policies and Owners of Business/Non-Residential Properties</a:t>
            </a:r>
          </a:p>
          <a:p>
            <a:pPr lvl="1">
              <a:lnSpc>
                <a:spcPts val="1900"/>
              </a:lnSpc>
            </a:pPr>
            <a:r>
              <a:rPr lang="en-US" sz="2000" b="1" dirty="0" smtClean="0"/>
              <a:t>Increases of 25% per year until full-risk rate achieved</a:t>
            </a:r>
            <a:r>
              <a:rPr lang="en-US" sz="1800" b="1" dirty="0" smtClean="0"/>
              <a:t> </a:t>
            </a:r>
          </a:p>
          <a:p>
            <a:pPr lvl="1">
              <a:lnSpc>
                <a:spcPts val="1900"/>
              </a:lnSpc>
            </a:pPr>
            <a:r>
              <a:rPr lang="en-US" sz="2000" b="1" i="1" dirty="0" smtClean="0"/>
              <a:t>Reaction: Huge consumer backlash, intense media coverage leading to a Congressional effort to delay BW-12 by 4 years (effectively killing it). Even Maxine Waters supports delay… </a:t>
            </a:r>
            <a:endParaRPr lang="en-US" sz="2100" b="1" dirty="0" smtClean="0"/>
          </a:p>
          <a:p>
            <a:pPr>
              <a:lnSpc>
                <a:spcPts val="1900"/>
              </a:lnSpc>
              <a:spcBef>
                <a:spcPct val="50000"/>
              </a:spcBef>
            </a:pPr>
            <a:r>
              <a:rPr lang="en-US" sz="2100" b="1" dirty="0" smtClean="0"/>
              <a:t>Subsidy Lost if Policy Lapses, Severe Repeated, New Policy</a:t>
            </a:r>
          </a:p>
          <a:p>
            <a:pPr>
              <a:lnSpc>
                <a:spcPts val="1900"/>
              </a:lnSpc>
              <a:spcBef>
                <a:spcPct val="50000"/>
              </a:spcBef>
            </a:pPr>
            <a:r>
              <a:rPr lang="en-US" sz="2100" b="1" dirty="0" smtClean="0"/>
              <a:t>I.I.I.  Is Explaining the Risks Associated with BW-12 Delay</a:t>
            </a:r>
          </a:p>
          <a:p>
            <a:pPr>
              <a:lnSpc>
                <a:spcPts val="1900"/>
              </a:lnSpc>
              <a:spcBef>
                <a:spcPct val="50000"/>
              </a:spcBef>
            </a:pPr>
            <a:r>
              <a:rPr lang="en-US" sz="2100" b="1" dirty="0" smtClean="0"/>
              <a:t>Future Pvt. Insurer Flood Participation Impacted by BW-12 Debate</a:t>
            </a:r>
          </a:p>
          <a:p>
            <a:pPr>
              <a:lnSpc>
                <a:spcPts val="1900"/>
              </a:lnSpc>
              <a:spcBef>
                <a:spcPct val="50000"/>
              </a:spcBef>
            </a:pPr>
            <a:r>
              <a:rPr lang="en-US" sz="2100" b="1" dirty="0" smtClean="0"/>
              <a:t>I.I.I. Research Report on Issue Due Soon Under BW-12 Section 236 Study Requirement  (National Academy of Sciences) </a:t>
            </a:r>
          </a:p>
        </p:txBody>
      </p:sp>
    </p:spTree>
    <p:extLst>
      <p:ext uri="{BB962C8B-B14F-4D97-AF65-F5344CB8AC3E}">
        <p14:creationId xmlns:p14="http://schemas.microsoft.com/office/powerpoint/2010/main" val="32183245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109</a:t>
            </a:fld>
            <a:endParaRPr lang="en-US" smtClean="0"/>
          </a:p>
        </p:txBody>
      </p:sp>
      <p:sp>
        <p:nvSpPr>
          <p:cNvPr id="14342" name="Rectangle 2"/>
          <p:cNvSpPr>
            <a:spLocks noGrp="1" noChangeArrowheads="1"/>
          </p:cNvSpPr>
          <p:nvPr>
            <p:ph type="title"/>
          </p:nvPr>
        </p:nvSpPr>
        <p:spPr/>
        <p:txBody>
          <a:bodyPr/>
          <a:lstStyle/>
          <a:p>
            <a:r>
              <a:rPr lang="en-US" dirty="0" smtClean="0"/>
              <a:t>Success of Write Your Own Program</a:t>
            </a:r>
          </a:p>
        </p:txBody>
      </p:sp>
      <p:sp>
        <p:nvSpPr>
          <p:cNvPr id="14343" name="Rectangle 3"/>
          <p:cNvSpPr>
            <a:spLocks noChangeArrowheads="1"/>
          </p:cNvSpPr>
          <p:nvPr/>
        </p:nvSpPr>
        <p:spPr bwMode="black">
          <a:xfrm>
            <a:off x="347663" y="1146905"/>
            <a:ext cx="8534400" cy="2769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smtClean="0">
                <a:solidFill>
                  <a:srgbClr val="225A7A"/>
                </a:solidFill>
              </a:rPr>
              <a:t>Write Your Own Policies vs. Written Directly by NFIP</a:t>
            </a:r>
            <a:endParaRPr lang="en-US" sz="2000" b="1" dirty="0">
              <a:solidFill>
                <a:srgbClr val="225A7A"/>
              </a:solidFill>
            </a:endParaRPr>
          </a:p>
        </p:txBody>
      </p:sp>
      <p:sp>
        <p:nvSpPr>
          <p:cNvPr id="14344" name="Rectangle 4"/>
          <p:cNvSpPr>
            <a:spLocks noChangeArrowheads="1"/>
          </p:cNvSpPr>
          <p:nvPr/>
        </p:nvSpPr>
        <p:spPr bwMode="auto">
          <a:xfrm>
            <a:off x="0" y="6431729"/>
            <a:ext cx="7569200"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U.S. Department of Homeland Security, Federal Emergency Management Agency; Insurance Information Institute.</a:t>
            </a:r>
            <a:endParaRPr lang="en-US" sz="1100" dirty="0"/>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80% of flood policies in the NFIP are written through the Write Your Own program, a public-private partnership.</a:t>
            </a:r>
            <a:endParaRPr lang="en-US" sz="2000" b="1" dirty="0">
              <a:solidFill>
                <a:srgbClr val="FFFFFF"/>
              </a:solidFill>
            </a:endParaRPr>
          </a:p>
        </p:txBody>
      </p:sp>
      <p:graphicFrame>
        <p:nvGraphicFramePr>
          <p:cNvPr id="13" name="Object 2"/>
          <p:cNvGraphicFramePr>
            <a:graphicFrameLocks/>
          </p:cNvGraphicFramePr>
          <p:nvPr/>
        </p:nvGraphicFramePr>
        <p:xfrm>
          <a:off x="2276272" y="1508125"/>
          <a:ext cx="3577009" cy="3608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1918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of Flood Insurance Subsidy</a:t>
            </a:r>
            <a:endParaRPr lang="en-US" dirty="0"/>
          </a:p>
        </p:txBody>
      </p:sp>
      <p:graphicFrame>
        <p:nvGraphicFramePr>
          <p:cNvPr id="6" name="Chart Placeholder 5"/>
          <p:cNvGraphicFramePr>
            <a:graphicFrameLocks noGrp="1"/>
          </p:cNvGraphicFramePr>
          <p:nvPr>
            <p:ph type="chart" idx="1"/>
          </p:nvPr>
        </p:nvGraphicFramePr>
        <p:xfrm>
          <a:off x="485873" y="1223913"/>
          <a:ext cx="8153400" cy="3272967"/>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110</a:t>
            </a:fld>
            <a:endParaRPr lang="en-US"/>
          </a:p>
        </p:txBody>
      </p:sp>
      <p:sp>
        <p:nvSpPr>
          <p:cNvPr id="10" name="Text Box 5"/>
          <p:cNvSpPr txBox="1">
            <a:spLocks noChangeArrowheads="1"/>
          </p:cNvSpPr>
          <p:nvPr/>
        </p:nvSpPr>
        <p:spPr bwMode="blackWhite">
          <a:xfrm>
            <a:off x="369299" y="4974881"/>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The average subsidized policy pays about 40 percent of the full actuarial rate. Eliminating the subsidy would increase program premium by more than 50 percent.</a:t>
            </a:r>
            <a:endParaRPr lang="en-US" sz="2000" b="1" dirty="0">
              <a:solidFill>
                <a:srgbClr val="FFFFFF"/>
              </a:solidFill>
            </a:endParaRPr>
          </a:p>
        </p:txBody>
      </p:sp>
      <p:sp>
        <p:nvSpPr>
          <p:cNvPr id="11" name="TextBox 10"/>
          <p:cNvSpPr txBox="1"/>
          <p:nvPr/>
        </p:nvSpPr>
        <p:spPr>
          <a:xfrm>
            <a:off x="377072" y="6099143"/>
            <a:ext cx="6994688" cy="246221"/>
          </a:xfrm>
          <a:prstGeom prst="rect">
            <a:avLst/>
          </a:prstGeom>
          <a:noFill/>
        </p:spPr>
        <p:txBody>
          <a:bodyPr wrap="square" rtlCol="0">
            <a:spAutoFit/>
          </a:bodyPr>
          <a:lstStyle/>
          <a:p>
            <a:r>
              <a:rPr lang="en-US" sz="1000" dirty="0" smtClean="0"/>
              <a:t>Sources: NFIP 2011 Actuarial Rate Review, Insurance Information Institute.</a:t>
            </a:r>
            <a:endParaRPr lang="en-US" sz="1000" dirty="0"/>
          </a:p>
        </p:txBody>
      </p:sp>
    </p:spTree>
    <p:extLst>
      <p:ext uri="{BB962C8B-B14F-4D97-AF65-F5344CB8AC3E}">
        <p14:creationId xmlns:p14="http://schemas.microsoft.com/office/powerpoint/2010/main" val="531195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Reinstituting Subsidies</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111</a:t>
            </a:fld>
            <a:endParaRPr lang="en-US"/>
          </a:p>
        </p:txBody>
      </p:sp>
      <p:graphicFrame>
        <p:nvGraphicFramePr>
          <p:cNvPr id="6" name="Content Placeholder 3"/>
          <p:cNvGraphicFramePr>
            <a:graphicFrameLocks noGrp="1"/>
          </p:cNvGraphicFramePr>
          <p:nvPr/>
        </p:nvGraphicFramePr>
        <p:xfrm>
          <a:off x="457200" y="1295400"/>
          <a:ext cx="8229600" cy="366570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4"/>
          <p:cNvSpPr>
            <a:spLocks noChangeArrowheads="1"/>
          </p:cNvSpPr>
          <p:nvPr/>
        </p:nvSpPr>
        <p:spPr bwMode="blackWhite">
          <a:xfrm>
            <a:off x="374354" y="4815660"/>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Proposals to reduce rates will create a $2.1B shortfall in the NFIP over 10 years, would cause the NFIP to borrow more from the Treasury and could force a slowdown in claims payments.</a:t>
            </a:r>
            <a:endParaRPr lang="en-US" sz="2000" b="1" dirty="0">
              <a:solidFill>
                <a:srgbClr val="FFFFFF"/>
              </a:solidFill>
            </a:endParaRPr>
          </a:p>
        </p:txBody>
      </p:sp>
      <p:sp>
        <p:nvSpPr>
          <p:cNvPr id="8" name="TextBox 7"/>
          <p:cNvSpPr txBox="1"/>
          <p:nvPr/>
        </p:nvSpPr>
        <p:spPr>
          <a:xfrm>
            <a:off x="400455" y="5820383"/>
            <a:ext cx="4343400" cy="246221"/>
          </a:xfrm>
          <a:prstGeom prst="rect">
            <a:avLst/>
          </a:prstGeom>
          <a:noFill/>
        </p:spPr>
        <p:txBody>
          <a:bodyPr wrap="square" rtlCol="0">
            <a:spAutoFit/>
          </a:bodyPr>
          <a:lstStyle/>
          <a:p>
            <a:r>
              <a:rPr lang="en-US" sz="1000" dirty="0" smtClean="0"/>
              <a:t>Sources: Congressional Budget Office, Insurance Information Institute.</a:t>
            </a:r>
            <a:endParaRPr lang="en-US" sz="1000" dirty="0"/>
          </a:p>
        </p:txBody>
      </p:sp>
    </p:spTree>
    <p:extLst>
      <p:ext uri="{BB962C8B-B14F-4D97-AF65-F5344CB8AC3E}">
        <p14:creationId xmlns:p14="http://schemas.microsoft.com/office/powerpoint/2010/main" val="2421586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112</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46905"/>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it is fair that flood insurance premium increases are higher if people who live in high flood risk areas and rebuild their homes do not elevate them?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that it is fair that flood insurance premiums be raised for people who live in high flood risk areas and rebuild their homes after a flood but do not elevate them.</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411909" name="Chart" r:id="rId4" imgW="4467251" imgH="3800395" progId="MSGraph.Chart.8">
                  <p:embed followColorScheme="full"/>
                </p:oleObj>
              </mc:Choice>
              <mc:Fallback>
                <p:oleObj name="Chart" r:id="rId4" imgW="4467251" imgH="3800395"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5" y="3337478"/>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Tree>
    <p:extLst>
      <p:ext uri="{BB962C8B-B14F-4D97-AF65-F5344CB8AC3E}">
        <p14:creationId xmlns:p14="http://schemas.microsoft.com/office/powerpoint/2010/main" val="31296656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113</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02693" y="110193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flood insurance premiums should reflect the risk of flooding no matter what the cost or do you think the government should subsidize the cost of flood insurance with taxpayers’ dollars?</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(Nov. 2013).</a:t>
            </a:r>
            <a:endParaRPr lang="en-US" sz="1100" dirty="0"/>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flood insurance premiums should be raised to reflect the risk of flooding.</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412933" name="Chart" r:id="rId4" imgW="4467251" imgH="3800395" progId="MSGraph.Chart.8">
                  <p:embed followColorScheme="full"/>
                </p:oleObj>
              </mc:Choice>
              <mc:Fallback>
                <p:oleObj name="Chart" r:id="rId4" imgW="4467251" imgH="3800395"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1" y="3796449"/>
            <a:ext cx="1533783"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Premiums should reflect flood risk</a:t>
            </a:r>
            <a:endParaRPr lang="en-US" sz="1400" b="1" dirty="0"/>
          </a:p>
        </p:txBody>
      </p:sp>
      <p:sp>
        <p:nvSpPr>
          <p:cNvPr id="14348" name="Text Box 10"/>
          <p:cNvSpPr txBox="1">
            <a:spLocks noChangeArrowheads="1"/>
          </p:cNvSpPr>
          <p:nvPr/>
        </p:nvSpPr>
        <p:spPr bwMode="auto">
          <a:xfrm>
            <a:off x="1467295" y="3015878"/>
            <a:ext cx="166857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Government should subsidize cost with taxpayers’ dollars</a:t>
            </a:r>
            <a:endParaRPr lang="en-US" sz="1400" b="1" dirty="0"/>
          </a:p>
        </p:txBody>
      </p:sp>
    </p:spTree>
    <p:extLst>
      <p:ext uri="{BB962C8B-B14F-4D97-AF65-F5344CB8AC3E}">
        <p14:creationId xmlns:p14="http://schemas.microsoft.com/office/powerpoint/2010/main" val="33527073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114</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17682" y="1116924"/>
            <a:ext cx="8534400" cy="14465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The federal government provides insurance coverage at taxpayer-subsidized rates for damage from floods through the National Flood Insurance Plan. A new law eliminates the subsidy and raises rates. Do you think the rate increase should be repealed?</a:t>
            </a:r>
          </a:p>
          <a:p>
            <a:pPr defTabSz="114300" eaLnBrk="0" hangingPunct="0">
              <a:lnSpc>
                <a:spcPct val="90000"/>
              </a:lnSpc>
              <a:spcBef>
                <a:spcPct val="20000"/>
              </a:spcBef>
            </a:pP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9" y="5503863"/>
            <a:ext cx="7901872" cy="94190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Americans polled for the November 2013 Pulse thought that hikes in National Flood Insurance premiums should be repealed.</a:t>
            </a:r>
            <a:endParaRPr lang="en-US" sz="2000" b="1" dirty="0">
              <a:solidFill>
                <a:srgbClr val="FFFFFF"/>
              </a:solidFill>
            </a:endParaRPr>
          </a:p>
        </p:txBody>
      </p:sp>
      <p:graphicFrame>
        <p:nvGraphicFramePr>
          <p:cNvPr id="14338" name="Object 2"/>
          <p:cNvGraphicFramePr>
            <a:graphicFrameLocks/>
          </p:cNvGraphicFramePr>
          <p:nvPr/>
        </p:nvGraphicFramePr>
        <p:xfrm>
          <a:off x="2930525" y="2616274"/>
          <a:ext cx="3041650" cy="2720975"/>
        </p:xfrm>
        <a:graphic>
          <a:graphicData uri="http://schemas.openxmlformats.org/presentationml/2006/ole">
            <mc:AlternateContent xmlns:mc="http://schemas.openxmlformats.org/markup-compatibility/2006">
              <mc:Choice xmlns:v="urn:schemas-microsoft-com:vml" Requires="v">
                <p:oleObj spid="_x0000_s28413957" name="Chart" r:id="rId4" imgW="4467251" imgH="3800395" progId="MSGraph.Chart.8">
                  <p:embed followColorScheme="full"/>
                </p:oleObj>
              </mc:Choice>
              <mc:Fallback>
                <p:oleObj name="Chart" r:id="rId4" imgW="4467251" imgH="3800395"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616274"/>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62339" y="2324838"/>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34710" y="3932902"/>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737339" y="2077278"/>
            <a:ext cx="2158409" cy="3240157"/>
          </a:xfrm>
          <a:prstGeom prst="wedgeRectCallout">
            <a:avLst>
              <a:gd name="adj1" fmla="val -105978"/>
              <a:gd name="adj2" fmla="val -87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It is inconsistent for the public to support full-risk rates but maintain subsidies, but this exactly mirrors Congressional sentiments, with supporters of BW-12 and even Tea Party conservatives supporting continuation of the subsidies</a:t>
            </a:r>
            <a:endParaRPr lang="en-US" sz="1600" b="1" dirty="0">
              <a:solidFill>
                <a:schemeClr val="bg1"/>
              </a:solidFill>
            </a:endParaRPr>
          </a:p>
        </p:txBody>
      </p:sp>
    </p:spTree>
    <p:extLst>
      <p:ext uri="{BB962C8B-B14F-4D97-AF65-F5344CB8AC3E}">
        <p14:creationId xmlns:p14="http://schemas.microsoft.com/office/powerpoint/2010/main" val="4251735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115</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3191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If the costs were similar, would you prefer to buy flood insurance from a private insurance company or from the federal government through the National Flood Insurance Program?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276539"/>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Six out of 10 Americans would prefer to buy flood insurance from a private insurance company as opposed to the federal government, if costs were similar.</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414981" name="Chart" r:id="rId4" imgW="4467251" imgH="3800395" progId="MSGraph.Chart.8">
                  <p:embed followColorScheme="full"/>
                </p:oleObj>
              </mc:Choice>
              <mc:Fallback>
                <p:oleObj name="Chart" r:id="rId4" imgW="4467251" imgH="3800395" progId="MSGraph.Chart.8">
                  <p:embed followColorScheme="full"/>
                  <p:pic>
                    <p:nvPicPr>
                      <p:cNvPr id="0" name=""/>
                      <p:cNvPicPr preferRelativeResize="0">
                        <a:picLocks noChangeArrowheads="1"/>
                      </p:cNvPicPr>
                      <p:nvPr/>
                    </p:nvPicPr>
                    <p:blipFill>
                      <a:blip r:embed="rId5"/>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0" y="3796449"/>
            <a:ext cx="1555049"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Private insurance company</a:t>
            </a:r>
            <a:endParaRPr lang="en-US" sz="1400" b="1" dirty="0"/>
          </a:p>
        </p:txBody>
      </p:sp>
      <p:sp>
        <p:nvSpPr>
          <p:cNvPr id="14348" name="Text Box 10"/>
          <p:cNvSpPr txBox="1">
            <a:spLocks noChangeArrowheads="1"/>
          </p:cNvSpPr>
          <p:nvPr/>
        </p:nvSpPr>
        <p:spPr bwMode="auto">
          <a:xfrm>
            <a:off x="1414131" y="3388018"/>
            <a:ext cx="1509086"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The federal government through the </a:t>
            </a:r>
            <a:r>
              <a:rPr lang="en-US" sz="1400" dirty="0" err="1" smtClean="0"/>
              <a:t>NFIP</a:t>
            </a:r>
            <a:endParaRPr lang="en-US" sz="1400" b="1" dirty="0"/>
          </a:p>
        </p:txBody>
      </p:sp>
    </p:spTree>
    <p:extLst>
      <p:ext uri="{BB962C8B-B14F-4D97-AF65-F5344CB8AC3E}">
        <p14:creationId xmlns:p14="http://schemas.microsoft.com/office/powerpoint/2010/main" val="39335681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116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116</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3703523571"/>
              </p:ext>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0728863" name="Chart" r:id="rId4" imgW="8601126" imgH="4086255" progId="MSGraph.Chart.8">
                  <p:embed followColorScheme="full"/>
                </p:oleObj>
              </mc:Choice>
              <mc:Fallback>
                <p:oleObj name="Chart" r:id="rId4" imgW="8601126" imgH="4086255" progId="MSGraph.Chart.8">
                  <p:embed followColorScheme="full"/>
                  <p:pic>
                    <p:nvPicPr>
                      <p:cNvPr id="0" name="Object 3"/>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February 2</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2,150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1862"/>
              <a:gd name="adj2" fmla="val 5776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6</a:t>
            </a:r>
            <a:r>
              <a:rPr lang="en-US" sz="1600" b="1" dirty="0" smtClean="0">
                <a:solidFill>
                  <a:srgbClr val="FFFFFF"/>
                </a:solidFill>
              </a:rPr>
              <a:t>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118</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459489967"/>
              </p:ext>
            </p:extLst>
          </p:nvPr>
        </p:nvGraphicFramePr>
        <p:xfrm>
          <a:off x="9525" y="1833563"/>
          <a:ext cx="9134475" cy="4724400"/>
        </p:xfrm>
        <a:graphic>
          <a:graphicData uri="http://schemas.openxmlformats.org/presentationml/2006/ole">
            <mc:AlternateContent xmlns:mc="http://schemas.openxmlformats.org/markup-compatibility/2006">
              <mc:Choice xmlns:v="urn:schemas-microsoft-com:vml" Requires="v">
                <p:oleObj spid="_x0000_s20729887"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srcRect/>
                      <a:stretch>
                        <a:fillRect/>
                      </a:stretch>
                    </p:blipFill>
                    <p:spPr bwMode="auto">
                      <a:xfrm>
                        <a:off x="9525" y="1833563"/>
                        <a:ext cx="9134475"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Feb. </a:t>
            </a:r>
            <a:r>
              <a:rPr lang="en-US" sz="1100" dirty="0">
                <a:solidFill>
                  <a:srgbClr val="000000"/>
                </a:solidFill>
              </a:rPr>
              <a:t>2</a:t>
            </a:r>
            <a:r>
              <a:rPr lang="en-US" sz="1100" dirty="0" smtClean="0">
                <a:solidFill>
                  <a:srgbClr val="000000"/>
                </a:solidFill>
              </a:rPr>
              <a:t>,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119</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833063131"/>
              </p:ext>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0730911" name="Chart" r:id="rId4" imgW="8820048" imgH="4591030" progId="MSGraph.Chart.8">
                  <p:embed followColorScheme="full"/>
                </p:oleObj>
              </mc:Choice>
              <mc:Fallback>
                <p:oleObj name="Chart" r:id="rId4" imgW="8820048" imgH="4591030" progId="MSGraph.Chart.8">
                  <p:embed followColorScheme="full"/>
                  <p:pic>
                    <p:nvPicPr>
                      <p:cNvPr id="0" name="Object 3"/>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Feb. 2,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1/14;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4175830456"/>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5397279" name="Chart" r:id="rId4" imgW="8620022" imgH="3771782" progId="MSGraph.Chart.8">
                  <p:embed followColorScheme="full"/>
                </p:oleObj>
              </mc:Choice>
              <mc:Fallback>
                <p:oleObj name="Chart" r:id="rId4" imgW="8620022"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430297" y="3598601"/>
            <a:ext cx="1961532"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120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120</a:t>
            </a:fld>
            <a:endParaRPr lang="en-US"/>
          </a:p>
        </p:txBody>
      </p:sp>
    </p:spTree>
  </p:cSld>
  <p:clrMapOvr>
    <a:masterClrMapping/>
  </p:clrMapOvr>
  <p:transition>
    <p:zoom dir="in"/>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7573250" name="Picture 2" descr="http://www.spc.noaa.gov/climo/online/monthly/2013_annual_map_torn.gif"/>
          <p:cNvPicPr>
            <a:picLocks noChangeAspect="1" noChangeArrowheads="1"/>
          </p:cNvPicPr>
          <p:nvPr/>
        </p:nvPicPr>
        <p:blipFill>
          <a:blip r:embed="rId4" cstate="print"/>
          <a:srcRect/>
          <a:stretch>
            <a:fillRect/>
          </a:stretch>
        </p:blipFill>
        <p:spPr bwMode="auto">
          <a:xfrm>
            <a:off x="461706" y="1268361"/>
            <a:ext cx="7186932" cy="5151695"/>
          </a:xfrm>
          <a:prstGeom prst="rect">
            <a:avLst/>
          </a:prstGeom>
          <a:noFill/>
        </p:spPr>
      </p:pic>
      <p:sp>
        <p:nvSpPr>
          <p:cNvPr id="13" name="AutoShape 7"/>
          <p:cNvSpPr>
            <a:spLocks noChangeArrowheads="1"/>
          </p:cNvSpPr>
          <p:nvPr/>
        </p:nvSpPr>
        <p:spPr bwMode="blackWhite">
          <a:xfrm>
            <a:off x="6823434" y="2826773"/>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943 tornadoes through Dec. 31,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231060" y="1396179"/>
            <a:ext cx="2285997" cy="2625213"/>
          </a:xfrm>
          <a:prstGeom prst="wedgeRectCallout">
            <a:avLst>
              <a:gd name="adj1" fmla="val 85209"/>
              <a:gd name="adj2" fmla="val 493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 November tornadoes in the Midwest like produced $1B in insured losses.</a:t>
            </a:r>
            <a:endParaRPr lang="en-US" b="1" dirty="0">
              <a:solidFill>
                <a:srgbClr val="FFFFFF"/>
              </a:solidFill>
              <a:latin typeface="Arial" charset="0"/>
              <a:cs typeface="Arial" charset="0"/>
            </a:endParaRPr>
          </a:p>
        </p:txBody>
      </p:sp>
      <p:sp>
        <p:nvSpPr>
          <p:cNvPr id="15" name="Oval 8"/>
          <p:cNvSpPr>
            <a:spLocks noChangeArrowheads="1"/>
          </p:cNvSpPr>
          <p:nvPr/>
        </p:nvSpPr>
        <p:spPr bwMode="auto">
          <a:xfrm rot="-5400000">
            <a:off x="3599525" y="349137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Oval 8"/>
          <p:cNvSpPr>
            <a:spLocks noChangeArrowheads="1"/>
          </p:cNvSpPr>
          <p:nvPr/>
        </p:nvSpPr>
        <p:spPr bwMode="auto">
          <a:xfrm rot="-5400000">
            <a:off x="4603952" y="2686666"/>
            <a:ext cx="796413" cy="840656"/>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par>
                          <p:cTn id="19" fill="hold">
                            <p:stCondLst>
                              <p:cond delay="3899"/>
                            </p:stCondLst>
                            <p:childTnLst>
                              <p:par>
                                <p:cTn id="20" presetID="17" presetClass="entr" presetSubtype="4" fill="hold" grpId="0" nodeType="afterEffect">
                                  <p:stCondLst>
                                    <p:cond delay="10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ppt_h/2"/>
                                          </p:val>
                                        </p:tav>
                                        <p:tav tm="100000">
                                          <p:val>
                                            <p:strVal val="#ppt_y"/>
                                          </p:val>
                                        </p:tav>
                                      </p:tavLst>
                                    </p:anim>
                                    <p:anim calcmode="lin" valueType="num">
                                      <p:cBhvr>
                                        <p:cTn id="24" dur="500" fill="hold"/>
                                        <p:tgtEl>
                                          <p:spTgt spid="18"/>
                                        </p:tgtEl>
                                        <p:attrNameLst>
                                          <p:attrName>ppt_w</p:attrName>
                                        </p:attrNameLst>
                                      </p:cBhvr>
                                      <p:tavLst>
                                        <p:tav tm="0">
                                          <p:val>
                                            <p:strVal val="#ppt_w"/>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8"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122</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Dec. 31,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4557826" name="AutoShape 2"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www.spc.noaa.gov/wcm/2013/torngraph-big.png"/>
          <p:cNvPicPr>
            <a:picLocks noChangeAspect="1" noChangeArrowheads="1"/>
          </p:cNvPicPr>
          <p:nvPr>
            <p:custDataLst>
              <p:tags r:id="rId1"/>
            </p:custDataLst>
          </p:nvPr>
        </p:nvPicPr>
        <p:blipFill>
          <a:blip r:embed="rId6" cstate="email"/>
          <a:srcRect/>
          <a:stretch>
            <a:fillRect/>
          </a:stretch>
        </p:blipFill>
        <p:spPr bwMode="auto">
          <a:xfrm>
            <a:off x="259377" y="1180209"/>
            <a:ext cx="8021156" cy="5130650"/>
          </a:xfrm>
          <a:prstGeom prst="rect">
            <a:avLst/>
          </a:prstGeom>
          <a:noFill/>
        </p:spPr>
      </p:pic>
      <p:sp>
        <p:nvSpPr>
          <p:cNvPr id="13" name="AutoShape 7"/>
          <p:cNvSpPr>
            <a:spLocks noChangeArrowheads="1"/>
          </p:cNvSpPr>
          <p:nvPr/>
        </p:nvSpPr>
        <p:spPr bwMode="blackWhite">
          <a:xfrm>
            <a:off x="2779958" y="1480219"/>
            <a:ext cx="3199063" cy="1191986"/>
          </a:xfrm>
          <a:prstGeom prst="wedgeRectCallout">
            <a:avLst>
              <a:gd name="adj1" fmla="val 71575"/>
              <a:gd name="adj2" fmla="val 475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5" name="AutoShape 7"/>
          <p:cNvSpPr>
            <a:spLocks noChangeArrowheads="1"/>
          </p:cNvSpPr>
          <p:nvPr/>
        </p:nvSpPr>
        <p:spPr bwMode="blackWhite">
          <a:xfrm>
            <a:off x="7405168" y="4582974"/>
            <a:ext cx="1693862" cy="1118507"/>
          </a:xfrm>
          <a:prstGeom prst="wedgeRectCallout">
            <a:avLst>
              <a:gd name="adj1" fmla="val -35275"/>
              <a:gd name="adj2" fmla="val -8386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123</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426786"/>
            <a:ext cx="4267200" cy="338554"/>
          </a:xfrm>
          <a:prstGeom prst="rect">
            <a:avLst/>
          </a:prstGeom>
          <a:noFill/>
          <a:ln w="9525" algn="ctr">
            <a:noFill/>
            <a:miter lim="800000"/>
            <a:headEnd/>
            <a:tailEnd/>
          </a:ln>
        </p:spPr>
        <p:txBody>
          <a:bodyPr anchor="ctr">
            <a:spAutoFit/>
          </a:bodyPr>
          <a:lstStyle/>
          <a:p>
            <a:pPr>
              <a:defRPr/>
            </a:pPr>
            <a:endParaRPr lang="en-US" sz="800" dirty="0">
              <a:solidFill>
                <a:schemeClr val="accent4">
                  <a:lumMod val="75000"/>
                </a:schemeClr>
              </a:solidFill>
              <a:cs typeface="+mn-cs"/>
            </a:endParaRPr>
          </a:p>
          <a:p>
            <a:pPr>
              <a:defRPr/>
            </a:pPr>
            <a:r>
              <a:rPr lang="en-US" sz="800" dirty="0">
                <a:solidFill>
                  <a:schemeClr val="accent4">
                    <a:lumMod val="75000"/>
                  </a:schemeClr>
                </a:solidFill>
                <a:cs typeface="+mn-cs"/>
              </a:rPr>
              <a:t>Source: Property Claims Service</a:t>
            </a:r>
            <a:r>
              <a:rPr lang="en-US" sz="800" dirty="0" smtClean="0">
                <a:solidFill>
                  <a:schemeClr val="accent4">
                    <a:lumMod val="75000"/>
                  </a:schemeClr>
                </a:solidFill>
                <a:cs typeface="+mn-cs"/>
              </a:rPr>
              <a:t>, and MR </a:t>
            </a:r>
            <a:r>
              <a:rPr lang="en-US" sz="800" dirty="0" err="1">
                <a:solidFill>
                  <a:schemeClr val="accent4">
                    <a:lumMod val="75000"/>
                  </a:schemeClr>
                </a:solidFill>
                <a:cs typeface="+mn-cs"/>
              </a:rPr>
              <a:t>NatCat</a:t>
            </a:r>
            <a:r>
              <a:rPr lang="en-US" sz="800" i="1" dirty="0" err="1">
                <a:solidFill>
                  <a:schemeClr val="accent4">
                    <a:lumMod val="75000"/>
                  </a:schemeClr>
                </a:solidFill>
                <a:cs typeface="+mn-cs"/>
              </a:rPr>
              <a:t>SERVICE</a:t>
            </a:r>
            <a:endParaRPr lang="en-US" sz="8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124</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636986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125</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38784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126</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extLst>
      <p:ext uri="{BB962C8B-B14F-4D97-AF65-F5344CB8AC3E}">
        <p14:creationId xmlns:p14="http://schemas.microsoft.com/office/powerpoint/2010/main" val="3162979921"/>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9154" name="Picture 2" descr="http://www.spc.noaa.gov/climo/online/monthly/2013_annual_map_hail.gif"/>
          <p:cNvPicPr>
            <a:picLocks noChangeAspect="1" noChangeArrowheads="1"/>
          </p:cNvPicPr>
          <p:nvPr/>
        </p:nvPicPr>
        <p:blipFill>
          <a:blip r:embed="rId4" cstate="print"/>
          <a:srcRect/>
          <a:stretch>
            <a:fillRect/>
          </a:stretch>
        </p:blipFill>
        <p:spPr bwMode="auto">
          <a:xfrm>
            <a:off x="210982" y="1165123"/>
            <a:ext cx="7330955" cy="5254932"/>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5,457 “Large Hail” reports in 2013,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7106" name="Picture 2" descr="http://www.spc.noaa.gov/climo/online/monthly/2013_annual_map_wind.gif"/>
          <p:cNvPicPr>
            <a:picLocks noChangeAspect="1" noChangeArrowheads="1"/>
          </p:cNvPicPr>
          <p:nvPr/>
        </p:nvPicPr>
        <p:blipFill>
          <a:blip r:embed="rId4" cstate="print"/>
          <a:srcRect/>
          <a:stretch>
            <a:fillRect/>
          </a:stretch>
        </p:blipFill>
        <p:spPr bwMode="auto">
          <a:xfrm>
            <a:off x="240480" y="1238865"/>
            <a:ext cx="7001758" cy="5018959"/>
          </a:xfrm>
          <a:prstGeom prst="rect">
            <a:avLst/>
          </a:prstGeom>
          <a:noFill/>
        </p:spPr>
      </p:pic>
      <p:sp>
        <p:nvSpPr>
          <p:cNvPr id="13"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12,942 “Wind Damage” in 2013,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5058" name="Picture 2" descr="http://www.spc.noaa.gov/climo/online/monthly/2013_annual_map_all.gif"/>
          <p:cNvPicPr>
            <a:picLocks noChangeAspect="1" noChangeArrowheads="1"/>
          </p:cNvPicPr>
          <p:nvPr/>
        </p:nvPicPr>
        <p:blipFill>
          <a:blip r:embed="rId4" cstate="print"/>
          <a:srcRect/>
          <a:stretch>
            <a:fillRect/>
          </a:stretch>
        </p:blipFill>
        <p:spPr bwMode="auto">
          <a:xfrm>
            <a:off x="210983" y="1131224"/>
            <a:ext cx="7295946" cy="5229837"/>
          </a:xfrm>
          <a:prstGeom prst="rect">
            <a:avLst/>
          </a:prstGeom>
          <a:noFill/>
        </p:spPr>
      </p:pic>
      <p:sp>
        <p:nvSpPr>
          <p:cNvPr id="13"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19,342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942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12,942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a:t>
            </a:fld>
            <a:endParaRPr lang="en-US" smtClean="0"/>
          </a:p>
        </p:txBody>
      </p:sp>
      <p:sp>
        <p:nvSpPr>
          <p:cNvPr id="66566" name="Rectangle 11"/>
          <p:cNvSpPr>
            <a:spLocks noGrp="1" noChangeArrowheads="1"/>
          </p:cNvSpPr>
          <p:nvPr>
            <p:ph type="title"/>
          </p:nvPr>
        </p:nvSpPr>
        <p:spPr/>
        <p:txBody>
          <a:bodyPr/>
          <a:lstStyle/>
          <a:p>
            <a:r>
              <a:rPr lang="en-US" dirty="0" smtClean="0"/>
              <a:t>GDP: Q4 2013 Growth by Major Component*</a:t>
            </a:r>
          </a:p>
        </p:txBody>
      </p:sp>
      <p:graphicFrame>
        <p:nvGraphicFramePr>
          <p:cNvPr id="66562" name="Object 4"/>
          <p:cNvGraphicFramePr>
            <a:graphicFrameLocks noChangeAspect="1"/>
          </p:cNvGraphicFramePr>
          <p:nvPr>
            <p:extLst>
              <p:ext uri="{D42A27DB-BD31-4B8C-83A1-F6EECF244321}">
                <p14:modId xmlns:p14="http://schemas.microsoft.com/office/powerpoint/2010/main" val="2739567596"/>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395543"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U.S. economy showed broad-based growth across many sectors in Q4 2013, suggesting momentum heading into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145366" y="1065141"/>
            <a:ext cx="2656417" cy="573154"/>
          </a:xfrm>
          <a:prstGeom prst="wedgeRectCallout">
            <a:avLst>
              <a:gd name="adj1" fmla="val -76727"/>
              <a:gd name="adj2" fmla="val 518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Personal consumption accounts for 2/3 of GDP</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a:t>
            </a:r>
            <a:r>
              <a:rPr lang="en-US" sz="1100" dirty="0" smtClean="0"/>
              <a:t>Bureau of Economic Analysis</a:t>
            </a:r>
            <a:r>
              <a:rPr lang="en-US" sz="1100" dirty="0"/>
              <a:t>, </a:t>
            </a:r>
            <a:r>
              <a:rPr lang="en-US" sz="1100" dirty="0">
                <a:hlinkClick r:id="rId6"/>
              </a:rPr>
              <a:t>http://</a:t>
            </a:r>
            <a:r>
              <a:rPr lang="en-US" sz="1100" dirty="0" smtClean="0">
                <a:hlinkClick r:id="rId6"/>
              </a:rPr>
              <a:t>bea.gov/newsreleases/national/gdp/gdpnewsrelease.htm</a:t>
            </a:r>
            <a:r>
              <a:rPr lang="en-US" sz="1100" dirty="0"/>
              <a:t>;</a:t>
            </a:r>
            <a:r>
              <a:rPr lang="en-US" sz="1100" dirty="0" smtClean="0"/>
              <a:t> Insurance Information Institute.  </a:t>
            </a:r>
            <a:endParaRPr lang="en-US" sz="1100" dirty="0"/>
          </a:p>
        </p:txBody>
      </p:sp>
      <p:sp>
        <p:nvSpPr>
          <p:cNvPr id="17" name="Rectangle 3"/>
          <p:cNvSpPr>
            <a:spLocks noChangeArrowheads="1"/>
          </p:cNvSpPr>
          <p:nvPr/>
        </p:nvSpPr>
        <p:spPr bwMode="black">
          <a:xfrm>
            <a:off x="1474758" y="1669011"/>
            <a:ext cx="2464264" cy="2492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b="1" u="sng" dirty="0" smtClean="0">
                <a:solidFill>
                  <a:srgbClr val="225A7A"/>
                </a:solidFill>
              </a:rPr>
              <a:t>Consumption</a:t>
            </a:r>
            <a:endParaRPr lang="en-US" b="1" u="sng" dirty="0">
              <a:solidFill>
                <a:srgbClr val="225A7A"/>
              </a:solidFill>
            </a:endParaRPr>
          </a:p>
        </p:txBody>
      </p:sp>
      <p:sp>
        <p:nvSpPr>
          <p:cNvPr id="14" name="Rectangle 3"/>
          <p:cNvSpPr>
            <a:spLocks noChangeArrowheads="1"/>
          </p:cNvSpPr>
          <p:nvPr/>
        </p:nvSpPr>
        <p:spPr bwMode="black">
          <a:xfrm>
            <a:off x="3707842" y="1669008"/>
            <a:ext cx="2464264" cy="2492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b="1" u="sng" dirty="0" smtClean="0">
                <a:solidFill>
                  <a:srgbClr val="225A7A"/>
                </a:solidFill>
              </a:rPr>
              <a:t>Investment</a:t>
            </a:r>
            <a:endParaRPr lang="en-US" b="1" u="sng" dirty="0">
              <a:solidFill>
                <a:srgbClr val="225A7A"/>
              </a:solidFill>
            </a:endParaRPr>
          </a:p>
        </p:txBody>
      </p:sp>
      <p:sp>
        <p:nvSpPr>
          <p:cNvPr id="15" name="Rectangle 3"/>
          <p:cNvSpPr>
            <a:spLocks noChangeArrowheads="1"/>
          </p:cNvSpPr>
          <p:nvPr/>
        </p:nvSpPr>
        <p:spPr bwMode="black">
          <a:xfrm>
            <a:off x="6998824" y="1671470"/>
            <a:ext cx="2464264" cy="2492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b="1" u="sng" dirty="0" smtClean="0">
                <a:solidFill>
                  <a:srgbClr val="225A7A"/>
                </a:solidFill>
              </a:rPr>
              <a:t>Exports/Imports</a:t>
            </a:r>
            <a:endParaRPr lang="en-US" b="1" u="sng" dirty="0">
              <a:solidFill>
                <a:srgbClr val="225A7A"/>
              </a:solidFill>
            </a:endParaRPr>
          </a:p>
        </p:txBody>
      </p:sp>
      <p:sp>
        <p:nvSpPr>
          <p:cNvPr id="19" name="Rectangle 3"/>
          <p:cNvSpPr>
            <a:spLocks noChangeArrowheads="1"/>
          </p:cNvSpPr>
          <p:nvPr/>
        </p:nvSpPr>
        <p:spPr bwMode="black">
          <a:xfrm>
            <a:off x="5235111" y="1669013"/>
            <a:ext cx="2464264" cy="2492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b="1" u="sng" dirty="0" smtClean="0">
                <a:solidFill>
                  <a:srgbClr val="225A7A"/>
                </a:solidFill>
              </a:rPr>
              <a:t>Government</a:t>
            </a:r>
            <a:endParaRPr lang="en-US" b="1" u="sng" dirty="0">
              <a:solidFill>
                <a:srgbClr val="225A7A"/>
              </a:solidFill>
            </a:endParaRPr>
          </a:p>
        </p:txBody>
      </p:sp>
      <p:sp>
        <p:nvSpPr>
          <p:cNvPr id="2" name="Rectangle 1"/>
          <p:cNvSpPr/>
          <p:nvPr/>
        </p:nvSpPr>
        <p:spPr>
          <a:xfrm>
            <a:off x="7699375" y="1918308"/>
            <a:ext cx="644525" cy="1367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613478" y="2602217"/>
            <a:ext cx="644525" cy="7897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08988" y="2418941"/>
            <a:ext cx="644525" cy="7897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805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130</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131</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print"/>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132</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17543198" name="Chart" r:id="rId3" imgW="8486671" imgH="4848277" progId="MSGraph.Chart.8">
                  <p:embed followColorScheme="full"/>
                </p:oleObj>
              </mc:Choice>
              <mc:Fallback>
                <p:oleObj name="Chart" r:id="rId3" imgW="8486671" imgH="4848277"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134</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99135"/>
            <a:ext cx="8716296" cy="5448301"/>
          </a:xfrm>
        </p:spPr>
        <p:txBody>
          <a:bodyPr/>
          <a:lstStyle/>
          <a:p>
            <a:pPr>
              <a:lnSpc>
                <a:spcPts val="1300"/>
              </a:lnSpc>
            </a:pPr>
            <a:r>
              <a:rPr lang="en-US" sz="2200"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sz="2200" b="1" dirty="0" smtClean="0"/>
              <a:t>House Hearings in 2012; House and Senate in Sept. 2013</a:t>
            </a:r>
          </a:p>
          <a:p>
            <a:pPr>
              <a:lnSpc>
                <a:spcPts val="1300"/>
              </a:lnSpc>
            </a:pPr>
            <a:r>
              <a:rPr lang="en-US" sz="2200" b="1" dirty="0" smtClean="0"/>
              <a:t>If Reauthorized, Insurer Participation Likely Increased</a:t>
            </a:r>
          </a:p>
          <a:p>
            <a:pPr>
              <a:lnSpc>
                <a:spcPts val="1300"/>
              </a:lnSpc>
            </a:pPr>
            <a:r>
              <a:rPr lang="en-US" sz="2200" b="1" dirty="0" smtClean="0"/>
              <a:t>Some Have Attacked TRIA as “Corporate Welfare”</a:t>
            </a:r>
          </a:p>
          <a:p>
            <a:pPr lvl="1">
              <a:lnSpc>
                <a:spcPts val="1300"/>
              </a:lnSpc>
            </a:pPr>
            <a:r>
              <a:rPr lang="en-US" sz="2000" b="1" dirty="0" smtClean="0"/>
              <a:t>In reality the taxpayer is 100% protected</a:t>
            </a:r>
          </a:p>
          <a:p>
            <a:pPr lvl="1">
              <a:lnSpc>
                <a:spcPts val="1300"/>
              </a:lnSpc>
            </a:pPr>
            <a:r>
              <a:rPr lang="en-US" sz="2000" b="1" dirty="0" smtClean="0"/>
              <a:t>NFIP, Crop programs have led to miscomprehensions</a:t>
            </a:r>
          </a:p>
          <a:p>
            <a:pPr>
              <a:lnSpc>
                <a:spcPts val="1300"/>
              </a:lnSpc>
            </a:pPr>
            <a:r>
              <a:rPr lang="en-US" sz="2200" b="1" dirty="0" smtClean="0"/>
              <a:t>Emphasizing Benefits to Employees Under WC is Key</a:t>
            </a:r>
          </a:p>
          <a:p>
            <a:pPr>
              <a:lnSpc>
                <a:spcPts val="1300"/>
              </a:lnSpc>
            </a:pPr>
            <a:r>
              <a:rPr lang="en-US" sz="2200" b="1" dirty="0" smtClean="0"/>
              <a:t>Misperception by Some that Terrorism is Urban Issue</a:t>
            </a:r>
          </a:p>
          <a:p>
            <a:pPr>
              <a:lnSpc>
                <a:spcPts val="1300"/>
              </a:lnSpc>
            </a:pPr>
            <a:r>
              <a:rPr lang="en-US" sz="2200" b="1" i="1" dirty="0" smtClean="0"/>
              <a:t>Growth Opportunity: Standalone Cover if No Reauthorization</a:t>
            </a:r>
          </a:p>
          <a:p>
            <a:pPr lvl="1">
              <a:lnSpc>
                <a:spcPts val="1300"/>
              </a:lnSpc>
            </a:pPr>
            <a:r>
              <a:rPr lang="en-US" sz="2000" b="1" i="1" dirty="0" smtClean="0"/>
              <a:t>Though limited capacity will not be sufficient to meet need</a:t>
            </a:r>
          </a:p>
          <a:p>
            <a:pPr>
              <a:lnSpc>
                <a:spcPts val="1300"/>
              </a:lnSpc>
            </a:pPr>
            <a:endParaRPr lang="en-US"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135</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Testified before House Financial Services Nov. 2013</a:t>
            </a:r>
          </a:p>
          <a:p>
            <a:pPr>
              <a:lnSpc>
                <a:spcPts val="2200"/>
              </a:lnSpc>
              <a:spcBef>
                <a:spcPct val="50000"/>
              </a:spcBef>
            </a:pPr>
            <a:r>
              <a:rPr lang="en-US" b="1" dirty="0" smtClean="0"/>
              <a:t>Provided testimony at NYC hearing on June 2013</a:t>
            </a:r>
          </a:p>
          <a:p>
            <a:pPr>
              <a:lnSpc>
                <a:spcPts val="2200"/>
              </a:lnSpc>
              <a:spcBef>
                <a:spcPct val="50000"/>
              </a:spcBef>
            </a:pPr>
            <a:r>
              <a:rPr lang="en-US" b="1" dirty="0" smtClean="0"/>
              <a:t>I.I.I. Accelerated Planned Study on Terrorism Risk and Insurance in the Wake of Boston and Hearings; Was Well Received and Widely Circulated</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136</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09195"/>
            <a:ext cx="8716296" cy="5448301"/>
          </a:xfrm>
        </p:spPr>
        <p:txBody>
          <a:bodyPr/>
          <a:lstStyle/>
          <a:p>
            <a:pPr>
              <a:lnSpc>
                <a:spcPts val="1500"/>
              </a:lnSpc>
            </a:pPr>
            <a:r>
              <a:rPr lang="en-US" sz="2200" b="1" dirty="0" smtClean="0"/>
              <a:t>3 TRIA Reauthorization Bills Introduced in 2013</a:t>
            </a:r>
          </a:p>
          <a:p>
            <a:pPr>
              <a:lnSpc>
                <a:spcPts val="1500"/>
              </a:lnSpc>
            </a:pPr>
            <a:r>
              <a:rPr lang="en-US" sz="2200" b="1" dirty="0" smtClean="0"/>
              <a:t>Bumpy Road to Reauthorization Ahead</a:t>
            </a:r>
          </a:p>
          <a:p>
            <a:pPr lvl="1">
              <a:lnSpc>
                <a:spcPts val="1500"/>
              </a:lnSpc>
            </a:pPr>
            <a:r>
              <a:rPr lang="en-US" sz="2000" b="1" dirty="0" smtClean="0"/>
              <a:t>Senate: Generally supportive based on 9/25 hearing</a:t>
            </a:r>
          </a:p>
          <a:p>
            <a:pPr lvl="1">
              <a:lnSpc>
                <a:spcPts val="1800"/>
              </a:lnSpc>
            </a:pPr>
            <a:r>
              <a:rPr lang="en-US" sz="2000" b="1" dirty="0" smtClean="0"/>
              <a:t>House: Democrats supportive; Republicans skeptical but some seem willing to support reauthorization based on 11/13 hearing</a:t>
            </a:r>
          </a:p>
          <a:p>
            <a:pPr lvl="2">
              <a:lnSpc>
                <a:spcPts val="1800"/>
              </a:lnSpc>
            </a:pPr>
            <a:r>
              <a:rPr lang="en-US" sz="1800" b="1" dirty="0" smtClean="0"/>
              <a:t>Analogies to Affordable Care Act often mentioned by Republicans</a:t>
            </a:r>
            <a:endParaRPr lang="en-US" sz="2000" b="1" dirty="0" smtClean="0"/>
          </a:p>
          <a:p>
            <a:pPr>
              <a:lnSpc>
                <a:spcPts val="1500"/>
              </a:lnSpc>
            </a:pPr>
            <a:r>
              <a:rPr lang="en-US" sz="2200" b="1" dirty="0" smtClean="0"/>
              <a:t>House Committee Proposals Likely to Involve:</a:t>
            </a:r>
          </a:p>
          <a:p>
            <a:pPr lvl="1">
              <a:lnSpc>
                <a:spcPts val="1500"/>
              </a:lnSpc>
            </a:pPr>
            <a:r>
              <a:rPr lang="en-US" sz="2000" b="1" dirty="0" smtClean="0"/>
              <a:t>Increase in trigger (from current $100 million)</a:t>
            </a:r>
          </a:p>
          <a:p>
            <a:pPr lvl="1">
              <a:lnSpc>
                <a:spcPts val="1500"/>
              </a:lnSpc>
            </a:pPr>
            <a:r>
              <a:rPr lang="en-US" sz="2000" b="1" dirty="0" smtClean="0"/>
              <a:t>Increasing individual comp. retentions (from current 20% of DPE)</a:t>
            </a:r>
          </a:p>
          <a:p>
            <a:pPr lvl="1">
              <a:lnSpc>
                <a:spcPts val="1500"/>
              </a:lnSpc>
            </a:pPr>
            <a:r>
              <a:rPr lang="en-US" sz="2000" b="1" dirty="0" smtClean="0"/>
              <a:t>Also possible: Simple industry aggregate or NBCR only proposal</a:t>
            </a:r>
            <a:endParaRPr lang="en-US" b="1" dirty="0" smtClean="0"/>
          </a:p>
          <a:p>
            <a:pPr>
              <a:lnSpc>
                <a:spcPts val="1500"/>
              </a:lnSpc>
            </a:pPr>
            <a:r>
              <a:rPr lang="en-US" sz="2200" b="1" dirty="0" smtClean="0"/>
              <a:t>I.I.I.: Success of Current Structure &amp; Taxpayer Protections</a:t>
            </a:r>
          </a:p>
          <a:p>
            <a:pPr>
              <a:lnSpc>
                <a:spcPts val="1500"/>
              </a:lnSpc>
            </a:pPr>
            <a:r>
              <a:rPr lang="en-US" sz="2200" b="1" dirty="0" smtClean="0"/>
              <a:t>Also Focused on Importance of Small/Medium Insurers</a:t>
            </a:r>
          </a:p>
          <a:p>
            <a:pPr>
              <a:lnSpc>
                <a:spcPts val="1500"/>
              </a:lnSpc>
            </a:pPr>
            <a:r>
              <a:rPr lang="en-US" sz="2200" b="1" dirty="0" smtClean="0"/>
              <a:t>Limitations of Capacity in the Absence of TRIA</a:t>
            </a:r>
          </a:p>
          <a:p>
            <a:pPr>
              <a:lnSpc>
                <a:spcPts val="1500"/>
              </a:lnSpc>
            </a:pPr>
            <a:r>
              <a:rPr lang="en-US" sz="2200" b="1" i="1" dirty="0" smtClean="0">
                <a:solidFill>
                  <a:srgbClr val="FF0000"/>
                </a:solidFill>
              </a:rPr>
              <a:t>Media in 2014 Wants Stories of Economic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animEffect transition="in" filter="wipe(left)">
                                      <p:cBhvr>
                                        <p:cTn id="55"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137</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3045150" name="Chart" r:id="rId4" imgW="8296363" imgH="4305171" progId="MSGraph.Chart.8">
                  <p:embed followColorScheme="full"/>
                </p:oleObj>
              </mc:Choice>
              <mc:Fallback>
                <p:oleObj name="Chart" r:id="rId4" imgW="8296363" imgH="430517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2236574"/>
          </a:xfrm>
          <a:prstGeom prst="wedgeRectCallout">
            <a:avLst>
              <a:gd name="adj1" fmla="val -71859"/>
              <a:gd name="adj2" fmla="val 58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If TRIA is reauthorized, it is highly likely insurer retentions will be increased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19743774"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140</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print"/>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144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074941462"/>
              </p:ext>
            </p:extLst>
          </p:nvPr>
        </p:nvGraphicFramePr>
        <p:xfrm>
          <a:off x="4763" y="1682750"/>
          <a:ext cx="9132887" cy="4703763"/>
        </p:xfrm>
        <a:graphic>
          <a:graphicData uri="http://schemas.openxmlformats.org/presentationml/2006/ole">
            <mc:AlternateContent xmlns:mc="http://schemas.openxmlformats.org/markup-compatibility/2006">
              <mc:Choice xmlns:v="urn:schemas-microsoft-com:vml" Requires="v">
                <p:oleObj spid="_x0000_s22013983" name="Chart" r:id="rId4" imgW="8820048" imgH="4543522" progId="MSGraph.Chart.8">
                  <p:embed followColorScheme="full"/>
                </p:oleObj>
              </mc:Choice>
              <mc:Fallback>
                <p:oleObj name="Chart" r:id="rId4" imgW="8820048" imgH="4543522" progId="MSGraph.Chart.8">
                  <p:embed followColorScheme="full"/>
                  <p:pic>
                    <p:nvPicPr>
                      <p:cNvPr id="0" name="Object 3"/>
                      <p:cNvPicPr>
                        <a:picLocks noChangeAspect="1" noChangeArrowheads="1"/>
                      </p:cNvPicPr>
                      <p:nvPr/>
                    </p:nvPicPr>
                    <p:blipFill>
                      <a:blip r:embed="rId5"/>
                      <a:srcRect/>
                      <a:stretch>
                        <a:fillRect/>
                      </a:stretch>
                    </p:blipFill>
                    <p:spPr bwMode="auto">
                      <a:xfrm>
                        <a:off x="4763" y="1682750"/>
                        <a:ext cx="9132887"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145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4763" y="1792288"/>
          <a:ext cx="9132887" cy="4719637"/>
        </p:xfrm>
        <a:graphic>
          <a:graphicData uri="http://schemas.openxmlformats.org/presentationml/2006/ole">
            <mc:AlternateContent xmlns:mc="http://schemas.openxmlformats.org/markup-compatibility/2006">
              <mc:Choice xmlns:v="urn:schemas-microsoft-com:vml" Requires="v">
                <p:oleObj spid="_x0000_s22015006" name="Chart" r:id="rId4" imgW="8810608" imgH="4552851" progId="MSGraph.Chart.8">
                  <p:embed followColorScheme="full"/>
                </p:oleObj>
              </mc:Choice>
              <mc:Fallback>
                <p:oleObj name="Chart" r:id="rId4" imgW="8810608" imgH="455285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792288"/>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146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3175" y="1670050"/>
          <a:ext cx="9136063" cy="4730750"/>
        </p:xfrm>
        <a:graphic>
          <a:graphicData uri="http://schemas.openxmlformats.org/presentationml/2006/ole">
            <mc:AlternateContent xmlns:mc="http://schemas.openxmlformats.org/markup-compatibility/2006">
              <mc:Choice xmlns:v="urn:schemas-microsoft-com:vml" Requires="v">
                <p:oleObj spid="_x0000_s22016032" name="Chart" r:id="rId4" imgW="8810600" imgH="4562417" progId="MSGraph.Chart.8">
                  <p:embed followColorScheme="full"/>
                </p:oleObj>
              </mc:Choice>
              <mc:Fallback>
                <p:oleObj name="Chart" r:id="rId4" imgW="8810600"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670050"/>
                        <a:ext cx="9136063"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147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3175" y="1787525"/>
          <a:ext cx="9136063" cy="4730750"/>
        </p:xfrm>
        <a:graphic>
          <a:graphicData uri="http://schemas.openxmlformats.org/presentationml/2006/ole">
            <mc:AlternateContent xmlns:mc="http://schemas.openxmlformats.org/markup-compatibility/2006">
              <mc:Choice xmlns:v="urn:schemas-microsoft-com:vml" Requires="v">
                <p:oleObj spid="_x0000_s22017056" name="Chart" r:id="rId4" imgW="8810608" imgH="4562577" progId="MSGraph.Chart.8">
                  <p:embed followColorScheme="full"/>
                </p:oleObj>
              </mc:Choice>
              <mc:Fallback>
                <p:oleObj name="Chart" r:id="rId4" imgW="8810608" imgH="456257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787525"/>
                        <a:ext cx="9136063"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Grp="1" noChangeAspect="1"/>
          </p:cNvGraphicFramePr>
          <p:nvPr>
            <p:ph type="chart" idx="1"/>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24893472" name="Chart" r:id="rId3" imgW="8620176" imgH="4781425" progId="MSGraph.Chart.8">
                  <p:embed followColorScheme="full"/>
                </p:oleObj>
              </mc:Choice>
              <mc:Fallback>
                <p:oleObj name="Chart" r:id="rId3" imgW="8620176" imgH="4781425"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149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18081"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15</a:t>
            </a:fld>
            <a:endParaRPr lang="en-US" smtClean="0"/>
          </a:p>
        </p:txBody>
      </p:sp>
      <p:graphicFrame>
        <p:nvGraphicFramePr>
          <p:cNvPr id="2050" name="Object 3"/>
          <p:cNvGraphicFramePr>
            <a:graphicFrameLocks noGrp="1" noChangeAspect="1"/>
          </p:cNvGraphicFramePr>
          <p:nvPr>
            <p:ph idx="4294967295"/>
          </p:nvPr>
        </p:nvGraphicFramePr>
        <p:xfrm>
          <a:off x="9525" y="1781175"/>
          <a:ext cx="9153525" cy="4760913"/>
        </p:xfrm>
        <a:graphic>
          <a:graphicData uri="http://schemas.openxmlformats.org/presentationml/2006/ole">
            <mc:AlternateContent xmlns:mc="http://schemas.openxmlformats.org/markup-compatibility/2006">
              <mc:Choice xmlns:v="urn:schemas-microsoft-com:vml" Requires="v">
                <p:oleObj spid="_x0000_s19744798"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781175"/>
                        <a:ext cx="9153525" cy="476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2019105"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20126"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2021150"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2022175" name="Chart" r:id="rId4" imgW="8820048" imgH="4552970" progId="MSGraph.Chart.8">
                  <p:embed followColorScheme="full"/>
                </p:oleObj>
              </mc:Choice>
              <mc:Fallback>
                <p:oleObj name="Chart" r:id="rId4" imgW="8820048"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92288"/>
          <a:ext cx="9144000" cy="4719637"/>
        </p:xfrm>
        <a:graphic>
          <a:graphicData uri="http://schemas.openxmlformats.org/presentationml/2006/ole">
            <mc:AlternateContent xmlns:mc="http://schemas.openxmlformats.org/markup-compatibility/2006">
              <mc:Choice xmlns:v="urn:schemas-microsoft-com:vml" Requires="v">
                <p:oleObj spid="_x0000_s22023199" name="Chart" r:id="rId4" imgW="8820048" imgH="4552970" progId="MSGraph.Chart.8">
                  <p:embed followColorScheme="full"/>
                </p:oleObj>
              </mc:Choice>
              <mc:Fallback>
                <p:oleObj name="Chart" r:id="rId4" imgW="8820048"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92288"/>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155</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156</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3470"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157</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4494"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158</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5518"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159</a:t>
            </a:fld>
            <a:endParaRPr lang="en-US" sz="900">
              <a:solidFill>
                <a:schemeClr val="bg1"/>
              </a:solidFill>
            </a:endParaRPr>
          </a:p>
        </p:txBody>
      </p:sp>
      <p:pic>
        <p:nvPicPr>
          <p:cNvPr id="12698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159</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8" name="Picture 2" descr="http://www.philadelphiafed.org/research-and-data/regional-economy/indexes/leading/charts/2013/LeadingIndexes1113.jpg"/>
          <p:cNvPicPr>
            <a:picLocks noChangeAspect="1" noChangeArrowheads="1"/>
          </p:cNvPicPr>
          <p:nvPr/>
        </p:nvPicPr>
        <p:blipFill>
          <a:blip r:embed="rId4" cstate="print"/>
          <a:srcRect/>
          <a:stretch>
            <a:fillRect/>
          </a:stretch>
        </p:blipFill>
        <p:spPr bwMode="auto">
          <a:xfrm>
            <a:off x="142158" y="1197124"/>
            <a:ext cx="6573274" cy="5072376"/>
          </a:xfrm>
          <a:prstGeom prst="rect">
            <a:avLst/>
          </a:prstGeom>
          <a:noFill/>
        </p:spPr>
      </p:pic>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14585886"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9M:2013 investment income of $34.338B.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162</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7349279" name="Chart" r:id="rId4" imgW="8581960" imgH="4162376" progId="MSGraph.Chart.8">
                  <p:embed followColorScheme="full"/>
                </p:oleObj>
              </mc:Choice>
              <mc:Fallback>
                <p:oleObj name="Chart" r:id="rId4" imgW="8581960" imgH="4162376"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7389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4331"/>
              <a:gd name="adj2" fmla="val 71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2013 will eclipse 2012 gains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1994–2013:Q3</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7348256"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465872" y="3716594"/>
            <a:ext cx="3159626" cy="976429"/>
          </a:xfrm>
          <a:prstGeom prst="wedgeRectCallout">
            <a:avLst>
              <a:gd name="adj1" fmla="val 105388"/>
              <a:gd name="adj2" fmla="val -6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through 2013:Q3 were approximately double those through 2012:Q3</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164</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60446" name="Chart" r:id="rId4" imgW="8620022" imgH="3771782" progId="MSGraph.Chart.8">
                  <p:embed followColorScheme="full"/>
                </p:oleObj>
              </mc:Choice>
              <mc:Fallback>
                <p:oleObj name="Chart" r:id="rId4" imgW="8620022" imgH="377178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164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165</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0466718" name="Chart" r:id="rId5" imgW="8343872" imgH="4381562" progId="MSGraph.Chart.8">
                  <p:embed followColorScheme="full"/>
                </p:oleObj>
              </mc:Choice>
              <mc:Fallback>
                <p:oleObj name="Chart" r:id="rId5" imgW="8343872" imgH="4381562" progId="MSGraph.Chart.8">
                  <p:embed followColorScheme="full"/>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166</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December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0467742" name="Chart" r:id="rId5" imgW="8343872" imgH="4381562" progId="MSGraph.Chart.8">
                  <p:embed followColorScheme="full"/>
                </p:oleObj>
              </mc:Choice>
              <mc:Fallback>
                <p:oleObj name="Chart" r:id="rId5" imgW="8343872" imgH="4381562"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07691"/>
            <a:ext cx="1704975" cy="942975"/>
          </a:xfrm>
          <a:prstGeom prst="wedgeRectCallout">
            <a:avLst>
              <a:gd name="adj1" fmla="val 45184"/>
              <a:gd name="adj2" fmla="val 2287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166</a:t>
            </a:fld>
            <a:endParaRPr lang="en-US"/>
          </a:p>
        </p:txBody>
      </p:sp>
      <p:sp>
        <p:nvSpPr>
          <p:cNvPr id="14" name="Rectangle 7"/>
          <p:cNvSpPr>
            <a:spLocks noChangeArrowheads="1"/>
          </p:cNvSpPr>
          <p:nvPr/>
        </p:nvSpPr>
        <p:spPr bwMode="grayWhite">
          <a:xfrm>
            <a:off x="8052623" y="3647768"/>
            <a:ext cx="835739"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167</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0468766" name="Chart" r:id="rId4" imgW="8439184" imgH="4314820" progId="MSGraph.Chart.8">
                  <p:embed followColorScheme="full"/>
                </p:oleObj>
              </mc:Choice>
              <mc:Fallback>
                <p:oleObj name="Chart" r:id="rId4" imgW="8439184" imgH="431482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16277534" name="Chart" r:id="rId4" imgW="8543899" imgH="3533700" progId="MSGraph.Chart.8">
                  <p:embed followColorScheme="full"/>
                </p:oleObj>
              </mc:Choice>
              <mc:Fallback>
                <p:oleObj name="Chart" r:id="rId4" imgW="8543899" imgH="35337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169</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mc:AlternateContent xmlns:mc="http://schemas.openxmlformats.org/markup-compatibility/2006">
              <mc:Choice xmlns:v="urn:schemas-microsoft-com:vml" Requires="v">
                <p:oleObj spid="_x0000_s19322910" name="Chart" r:id="rId4" imgW="8686697" imgH="4467131" progId="MSGraph.Chart.8">
                  <p:embed followColorScheme="full"/>
                </p:oleObj>
              </mc:Choice>
              <mc:Fallback>
                <p:oleObj name="Chart" r:id="rId4" imgW="8686697" imgH="446713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0338" y="1039813"/>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2848842741"/>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18819103"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January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73446" y="3441290"/>
            <a:ext cx="3224982" cy="1214879"/>
          </a:xfrm>
          <a:prstGeom prst="wedgeRectCallout">
            <a:avLst>
              <a:gd name="adj1" fmla="val 62255"/>
              <a:gd name="adj2" fmla="val -925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Q3 2013 as the government shutdown created uncertainty but is now rebounding</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17</a:t>
            </a:fld>
            <a:endParaRPr lang="en-US"/>
          </a:p>
        </p:txBody>
      </p:sp>
      <p:sp>
        <p:nvSpPr>
          <p:cNvPr id="13" name="AutoShape 7"/>
          <p:cNvSpPr>
            <a:spLocks noChangeArrowheads="1"/>
          </p:cNvSpPr>
          <p:nvPr/>
        </p:nvSpPr>
        <p:spPr bwMode="blackWhite">
          <a:xfrm>
            <a:off x="855404" y="3760839"/>
            <a:ext cx="2934929"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mc:AlternateContent xmlns:mc="http://schemas.openxmlformats.org/markup-compatibility/2006">
              <mc:Choice xmlns:v="urn:schemas-microsoft-com:vml" Requires="v">
                <p:oleObj spid="_x0000_s20041758"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1211263"/>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171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172</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2013:Q3 = 95.8.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mc:AlternateContent xmlns:mc="http://schemas.openxmlformats.org/markup-compatibility/2006">
              <mc:Choice xmlns:v="urn:schemas-microsoft-com:vml" Requires="v">
                <p:oleObj spid="_x0000_s27801630" name="Chart" r:id="rId5" imgW="8534451" imgH="3628987" progId="MSGraph.Chart.8">
                  <p:embed followColorScheme="full"/>
                </p:oleObj>
              </mc:Choice>
              <mc:Fallback>
                <p:oleObj name="Chart" r:id="rId5" imgW="8534451" imgH="3628987"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74625" y="2743200"/>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447790" y="1152605"/>
            <a:ext cx="1101725" cy="1654175"/>
          </a:xfrm>
          <a:prstGeom prst="wedgeRectCallout">
            <a:avLst>
              <a:gd name="adj1" fmla="val -54642"/>
              <a:gd name="adj2" fmla="val 157155"/>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857160" y="2974312"/>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8140184" y="3808325"/>
            <a:ext cx="915740" cy="684963"/>
          </a:xfrm>
          <a:prstGeom prst="wedgeRectCallout">
            <a:avLst>
              <a:gd name="adj1" fmla="val -19749"/>
              <a:gd name="adj2" fmla="val 93420"/>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173</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39966" name="Chart" r:id="rId4" imgW="8543899" imgH="3533700" progId="MSGraph.Chart.8">
                  <p:embed followColorScheme="full"/>
                </p:oleObj>
              </mc:Choice>
              <mc:Fallback>
                <p:oleObj name="Chart" r:id="rId4" imgW="8543899" imgH="35337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2013.</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173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1975–2013:Q3*</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14587934" name="Chart" r:id="rId4" imgW="8581960" imgH="4219602" progId="MSGraph.Chart.8">
                  <p:embed followColorScheme="full"/>
                </p:oleObj>
              </mc:Choice>
              <mc:Fallback>
                <p:oleObj name="Chart" r:id="rId4" imgW="8581960" imgH="4219602"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52425" y="1300163"/>
                        <a:ext cx="8478838"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506934" y="1179871"/>
            <a:ext cx="1356493" cy="1071717"/>
          </a:xfrm>
          <a:prstGeom prst="wedgeRectCallout">
            <a:avLst>
              <a:gd name="adj1" fmla="val 24616"/>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2013:Q3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$10.5B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175</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2013:9M vs. 2012:9M*</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ext uri="{D42A27DB-BD31-4B8C-83A1-F6EECF244321}">
                <p14:modId xmlns:p14="http://schemas.microsoft.com/office/powerpoint/2010/main" val="165387636"/>
              </p:ext>
            </p:extLst>
          </p:nvPr>
        </p:nvGraphicFramePr>
        <p:xfrm>
          <a:off x="331788" y="2144151"/>
          <a:ext cx="8493125" cy="4343400"/>
        </p:xfrm>
        <a:graphic>
          <a:graphicData uri="http://schemas.openxmlformats.org/presentationml/2006/ole">
            <mc:AlternateContent xmlns:mc="http://schemas.openxmlformats.org/markup-compatibility/2006">
              <mc:Choice xmlns:v="urn:schemas-microsoft-com:vml" Requires="v">
                <p:oleObj spid="_x0000_s14588960" name="Chart" r:id="rId4" imgW="8458327" imgH="4333784" progId="MSGraph.Chart.8">
                  <p:embed followColorScheme="full"/>
                </p:oleObj>
              </mc:Choice>
              <mc:Fallback>
                <p:oleObj name="Chart" r:id="rId4" imgW="8458327" imgH="4333784" progId="MSGraph.Chart.8">
                  <p:embed followColorScheme="full"/>
                  <p:pic>
                    <p:nvPicPr>
                      <p:cNvPr id="0" name="Object 2"/>
                      <p:cNvPicPr>
                        <a:picLocks noChangeArrowheads="1"/>
                      </p:cNvPicPr>
                      <p:nvPr/>
                    </p:nvPicPr>
                    <p:blipFill>
                      <a:blip r:embed="rId5"/>
                      <a:srcRect/>
                      <a:stretch>
                        <a:fillRect/>
                      </a:stretch>
                    </p:blipFill>
                    <p:spPr bwMode="auto">
                      <a:xfrm>
                        <a:off x="331788" y="2144151"/>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through 2013:Q3</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176</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mc:AlternateContent xmlns:mc="http://schemas.openxmlformats.org/markup-compatibility/2006">
              <mc:Choice xmlns:v="urn:schemas-microsoft-com:vml" Requires="v">
                <p:oleObj spid="_x0000_s20273182"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8913" y="1281113"/>
                        <a:ext cx="8597900" cy="392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177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3993690"/>
            <a:ext cx="717335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Fraud Concerns: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178</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2478"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
        <p:nvSpPr>
          <p:cNvPr id="21" name="AutoShape 7"/>
          <p:cNvSpPr>
            <a:spLocks noChangeArrowheads="1"/>
          </p:cNvSpPr>
          <p:nvPr/>
        </p:nvSpPr>
        <p:spPr bwMode="blackWhite">
          <a:xfrm>
            <a:off x="6300316" y="3094892"/>
            <a:ext cx="2572378" cy="940655"/>
          </a:xfrm>
          <a:prstGeom prst="wedgeRectCallout">
            <a:avLst>
              <a:gd name="adj1" fmla="val -22860"/>
              <a:gd name="adj2" fmla="val 964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IL saw a 0.8% increase in questionable claims from 2010 to 2012, one of the slowest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179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Grp="1" noChangeAspect="1"/>
          </p:cNvGraphicFramePr>
          <p:nvPr>
            <p:ph idx="4294967295"/>
          </p:nvPr>
        </p:nvGraphicFramePr>
        <p:xfrm>
          <a:off x="14288" y="1196975"/>
          <a:ext cx="9164637" cy="4765675"/>
        </p:xfrm>
        <a:graphic>
          <a:graphicData uri="http://schemas.openxmlformats.org/presentationml/2006/ole">
            <mc:AlternateContent xmlns:mc="http://schemas.openxmlformats.org/markup-compatibility/2006">
              <mc:Choice xmlns:v="urn:schemas-microsoft-com:vml" Requires="v">
                <p:oleObj spid="_x0000_s23913502"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1196975"/>
                        <a:ext cx="9164637" cy="476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27804704"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Net Worth of Households*</a:t>
            </a:r>
            <a:br>
              <a:rPr lang="en-US" smtClean="0"/>
            </a:br>
            <a:r>
              <a:rPr lang="en-US"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*and nonprofit organizations.  Data are as of year-end, except in 2013:Q3 (data posted on Dec 9, 2013).</a:t>
            </a:r>
            <a:br>
              <a:rPr lang="en-US" sz="1100"/>
            </a:br>
            <a:r>
              <a:rPr lang="en-US" sz="1100"/>
              <a:t>Next release March 6, 2014. Data not seasonally adjusted or inflation-adjusted</a:t>
            </a:r>
            <a:br>
              <a:rPr lang="en-US" sz="1100"/>
            </a:br>
            <a:r>
              <a:rPr lang="en-US" sz="1100"/>
              <a:t>Source: Federal Reserve Board</a:t>
            </a:r>
          </a:p>
        </p:txBody>
      </p:sp>
      <p:sp>
        <p:nvSpPr>
          <p:cNvPr id="12" name="AutoShape 38"/>
          <p:cNvSpPr>
            <a:spLocks noChangeArrowheads="1"/>
          </p:cNvSpPr>
          <p:nvPr/>
        </p:nvSpPr>
        <p:spPr bwMode="blackWhite">
          <a:xfrm>
            <a:off x="6689725" y="844550"/>
            <a:ext cx="1976438" cy="606425"/>
          </a:xfrm>
          <a:prstGeom prst="wedgeRectCallout">
            <a:avLst>
              <a:gd name="adj1" fmla="val -11801"/>
              <a:gd name="adj2" fmla="val 21172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984750" y="195262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322638" y="297973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5511800" y="1219200"/>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530350" y="1182688"/>
            <a:ext cx="2332038" cy="1057275"/>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Adjusted for population growth, net worth is slightly short of its prior 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180</a:t>
            </a:fld>
            <a:endParaRPr lang="en-US" smtClean="0"/>
          </a:p>
        </p:txBody>
      </p:sp>
      <p:graphicFrame>
        <p:nvGraphicFramePr>
          <p:cNvPr id="2050" name="Object 3"/>
          <p:cNvGraphicFramePr>
            <a:graphicFrameLocks noGrp="1" noChangeAspect="1"/>
          </p:cNvGraphicFramePr>
          <p:nvPr>
            <p:ph idx="4294967295"/>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23914526" name="Chart" r:id="rId4" imgW="8820048" imgH="4572135" progId="MSGraph.Chart.8">
                  <p:embed followColorScheme="full"/>
                </p:oleObj>
              </mc:Choice>
              <mc:Fallback>
                <p:oleObj name="Chart" r:id="rId4" imgW="8820048" imgH="457213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65263"/>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181</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23915550"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182</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Grp="1" noChangeAspect="1"/>
          </p:cNvGraphicFramePr>
          <p:nvPr>
            <p:ph idx="4294967295"/>
          </p:nvPr>
        </p:nvGraphicFramePr>
        <p:xfrm>
          <a:off x="-49213" y="1512888"/>
          <a:ext cx="9144001" cy="4754562"/>
        </p:xfrm>
        <a:graphic>
          <a:graphicData uri="http://schemas.openxmlformats.org/presentationml/2006/ole">
            <mc:AlternateContent xmlns:mc="http://schemas.openxmlformats.org/markup-compatibility/2006">
              <mc:Choice xmlns:v="urn:schemas-microsoft-com:vml" Requires="v">
                <p:oleObj spid="_x0000_s23916574"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3" y="1512888"/>
                        <a:ext cx="9144001"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183</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7598"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
        <p:nvSpPr>
          <p:cNvPr id="21" name="AutoShape 7"/>
          <p:cNvSpPr>
            <a:spLocks noChangeArrowheads="1"/>
          </p:cNvSpPr>
          <p:nvPr/>
        </p:nvSpPr>
        <p:spPr bwMode="blackWhite">
          <a:xfrm>
            <a:off x="6109398" y="2974312"/>
            <a:ext cx="2783393" cy="940655"/>
          </a:xfrm>
          <a:prstGeom prst="wedgeRectCallout">
            <a:avLst>
              <a:gd name="adj1" fmla="val -22883"/>
              <a:gd name="adj2" fmla="val 789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Philadelphia saw a 63.8% increase in questionable claims from 2010 to 2012, one of the fastest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184</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8622"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185</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noGrp="1"/>
          </p:cNvGraphicFramePr>
          <p:nvPr>
            <p:ph idx="4294967295"/>
          </p:nvPr>
        </p:nvGraphicFramePr>
        <p:xfrm>
          <a:off x="344488" y="1544543"/>
          <a:ext cx="8566150" cy="4087813"/>
        </p:xfrm>
        <a:graphic>
          <a:graphicData uri="http://schemas.openxmlformats.org/presentationml/2006/ole">
            <mc:AlternateContent xmlns:mc="http://schemas.openxmlformats.org/markup-compatibility/2006">
              <mc:Choice xmlns:v="urn:schemas-microsoft-com:vml" Requires="v">
                <p:oleObj spid="_x0000_s11190302" name="Chart" r:id="rId4" imgW="8581960" imgH="4095702" progId="MSGraph.Chart.8">
                  <p:embed followColorScheme="full"/>
                </p:oleObj>
              </mc:Choice>
              <mc:Fallback>
                <p:oleObj name="Chart" r:id="rId4" imgW="8581960" imgH="409570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44488" y="1544543"/>
                        <a:ext cx="856615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186</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187</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noGrp="1"/>
          </p:cNvGraphicFramePr>
          <p:nvPr>
            <p:ph idx="4294967295"/>
          </p:nvPr>
        </p:nvGraphicFramePr>
        <p:xfrm>
          <a:off x="190500" y="1162050"/>
          <a:ext cx="8826500" cy="4341813"/>
        </p:xfrm>
        <a:graphic>
          <a:graphicData uri="http://schemas.openxmlformats.org/presentationml/2006/ole">
            <mc:AlternateContent xmlns:mc="http://schemas.openxmlformats.org/markup-compatibility/2006">
              <mc:Choice xmlns:v="urn:schemas-microsoft-com:vml" Requires="v">
                <p:oleObj spid="_x0000_s11186206" name="Chart" r:id="rId4" imgW="8829766" imgH="4343501" progId="MSGraph.Chart.8">
                  <p:embed followColorScheme="full"/>
                </p:oleObj>
              </mc:Choice>
              <mc:Fallback>
                <p:oleObj name="Chart" r:id="rId4" imgW="8829766" imgH="4343501"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90500" y="1162050"/>
                        <a:ext cx="8826500" cy="434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tgtEl>
                                        <p:attrNameLst>
                                          <p:attrName>style.visibility</p:attrName>
                                        </p:attrNameLst>
                                      </p:cBhvr>
                                      <p:to>
                                        <p:strVal val="visible"/>
                                      </p:to>
                                    </p:set>
                                    <p:animEffect transition="in" filter="wipe(left)">
                                      <p:cBhvr>
                                        <p:cTn id="11" dur="1000"/>
                                        <p:tgtEl>
                                          <p:spTgt spid="1997827"/>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188</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mc:AlternateContent xmlns:mc="http://schemas.openxmlformats.org/markup-compatibility/2006">
              <mc:Choice xmlns:v="urn:schemas-microsoft-com:vml" Requires="v">
                <p:oleObj spid="_x0000_s11187230"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71700" y="24860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189</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mc:AlternateContent xmlns:mc="http://schemas.openxmlformats.org/markup-compatibility/2006">
              <mc:Choice xmlns:v="urn:schemas-microsoft-com:vml" Requires="v">
                <p:oleObj spid="_x0000_s11188254"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71700" y="24860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728"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190</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190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219144531"/>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9014304" name="Chart" r:id="rId4" imgW="8429714" imgH="3648152" progId="MSGraph.Chart.8">
                  <p:embed followColorScheme="full"/>
                </p:oleObj>
              </mc:Choice>
              <mc:Fallback>
                <p:oleObj name="Chart" r:id="rId4" imgW="8429714" imgH="3648152" progId="MSGraph.Chart.8">
                  <p:embed followColorScheme="full"/>
                  <p:pic>
                    <p:nvPicPr>
                      <p:cNvPr id="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191</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78317826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7725472" name="Chart" r:id="rId4" imgW="8419996" imgH="3648152" progId="MSGraph.Chart.8">
                  <p:embed followColorScheme="full"/>
                </p:oleObj>
              </mc:Choice>
              <mc:Fallback>
                <p:oleObj name="Chart" r:id="rId4" imgW="8419996" imgH="3648152" progId="MSGraph.Chart.8">
                  <p:embed followColorScheme="full"/>
                  <p:pic>
                    <p:nvPicPr>
                      <p:cNvPr id="0" name="Object 3"/>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192</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1721588294"/>
              </p:ext>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070559" name="Chart" r:id="rId3" imgW="8363038" imgH="4667152" progId="MSGraph.Chart.8">
                  <p:embed followColorScheme="full"/>
                </p:oleObj>
              </mc:Choice>
              <mc:Fallback>
                <p:oleObj name="Chart" r:id="rId3" imgW="8363038" imgH="4667152" progId="MSGraph.Chart.8">
                  <p:embed followColorScheme="full"/>
                  <p:pic>
                    <p:nvPicPr>
                      <p:cNvPr id="0" name="Picture 2"/>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193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1900790090"/>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4458529"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194</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4444191"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9019423"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4445215"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646174"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792315030"/>
              </p:ext>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4459551" name="Chart" r:id="rId3" imgW="8191626" imgH="5391113" progId="MSGraph.Chart.8">
                  <p:embed followColorScheme="full"/>
                </p:oleObj>
              </mc:Choice>
              <mc:Fallback>
                <p:oleObj name="Chart" r:id="rId3" imgW="8191626" imgH="5391113" progId="MSGraph.Chart.8">
                  <p:embed followColorScheme="full"/>
                  <p:pic>
                    <p:nvPicPr>
                      <p:cNvPr id="0" name="Object 2"/>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(1991-2014F); Conning (2015F)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240213"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2013 </a:t>
            </a:r>
            <a:r>
              <a:rPr lang="en-US" b="1" dirty="0">
                <a:solidFill>
                  <a:schemeClr val="bg1"/>
                </a:solidFill>
              </a:rPr>
              <a:t>paid </a:t>
            </a:r>
            <a:r>
              <a:rPr lang="en-US" b="1" dirty="0" smtClean="0">
                <a:solidFill>
                  <a:schemeClr val="bg1"/>
                </a:solidFill>
              </a:rPr>
              <a:t>out an estimated $0.96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108481" y="4785184"/>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199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Observations on Growth: 2014 &amp; Beyond</a:t>
            </a:r>
            <a:endParaRPr lang="en-US" i="1" dirty="0" smtClean="0"/>
          </a:p>
        </p:txBody>
      </p:sp>
      <p:sp>
        <p:nvSpPr>
          <p:cNvPr id="1922051" name="Rectangle 3"/>
          <p:cNvSpPr>
            <a:spLocks noGrp="1" noChangeArrowheads="1"/>
          </p:cNvSpPr>
          <p:nvPr>
            <p:ph type="body" idx="1"/>
          </p:nvPr>
        </p:nvSpPr>
        <p:spPr>
          <a:xfrm>
            <a:off x="282327" y="1174555"/>
            <a:ext cx="8640448" cy="5448301"/>
          </a:xfrm>
        </p:spPr>
        <p:txBody>
          <a:bodyPr/>
          <a:lstStyle/>
          <a:p>
            <a:pPr>
              <a:lnSpc>
                <a:spcPts val="900"/>
              </a:lnSpc>
            </a:pPr>
            <a:r>
              <a:rPr lang="en-US" b="1" dirty="0" smtClean="0"/>
              <a:t>Modest Growth Continues into 2014</a:t>
            </a:r>
          </a:p>
          <a:p>
            <a:pPr lvl="1">
              <a:lnSpc>
                <a:spcPts val="900"/>
              </a:lnSpc>
            </a:pPr>
            <a:r>
              <a:rPr lang="en-US" sz="2000" b="1" dirty="0" smtClean="0"/>
              <a:t>~4.0% annual growth expected</a:t>
            </a:r>
          </a:p>
          <a:p>
            <a:pPr lvl="1">
              <a:lnSpc>
                <a:spcPts val="900"/>
              </a:lnSpc>
            </a:pPr>
            <a:r>
              <a:rPr lang="en-US" sz="2000" b="1" dirty="0" smtClean="0"/>
              <a:t>Growth is very similar in both commercial, personal lines</a:t>
            </a:r>
          </a:p>
          <a:p>
            <a:pPr lvl="1">
              <a:lnSpc>
                <a:spcPts val="900"/>
              </a:lnSpc>
            </a:pPr>
            <a:r>
              <a:rPr lang="en-US" sz="2000" b="1" dirty="0" smtClean="0"/>
              <a:t>Above trend growth in HO, WC, E&amp;S, Mortgage, Cyber, Terror (?)</a:t>
            </a:r>
          </a:p>
          <a:p>
            <a:pPr lvl="1">
              <a:lnSpc>
                <a:spcPts val="900"/>
              </a:lnSpc>
            </a:pPr>
            <a:r>
              <a:rPr lang="en-US" sz="2000" b="1" dirty="0" smtClean="0"/>
              <a:t>Energy, Health, Agriculture; Some mfg./const. segments</a:t>
            </a:r>
            <a:endParaRPr lang="en-US" b="1" dirty="0" smtClean="0"/>
          </a:p>
          <a:p>
            <a:pPr>
              <a:lnSpc>
                <a:spcPts val="900"/>
              </a:lnSpc>
            </a:pPr>
            <a:r>
              <a:rPr lang="en-US" b="1" dirty="0" smtClean="0"/>
              <a:t>ROE Growth: Rate Trends Allow for Margin Improvement</a:t>
            </a:r>
          </a:p>
          <a:p>
            <a:pPr lvl="1">
              <a:lnSpc>
                <a:spcPts val="900"/>
              </a:lnSpc>
            </a:pPr>
            <a:r>
              <a:rPr lang="en-US" sz="2000" b="1" dirty="0" smtClean="0"/>
              <a:t>Some premium/profit growth driven by advanced data analytics</a:t>
            </a:r>
          </a:p>
          <a:p>
            <a:pPr>
              <a:lnSpc>
                <a:spcPts val="900"/>
              </a:lnSpc>
            </a:pPr>
            <a:r>
              <a:rPr lang="en-US" b="1" dirty="0" smtClean="0"/>
              <a:t>Economic Growth</a:t>
            </a:r>
            <a:r>
              <a:rPr lang="en-US" b="1" dirty="0" smtClean="0">
                <a:sym typeface="Wingdings" pitchFamily="2" charset="2"/>
              </a:rPr>
              <a:t> Exposure Formation = Wildcard</a:t>
            </a:r>
            <a:endParaRPr lang="en-US" b="1" dirty="0" smtClean="0"/>
          </a:p>
          <a:p>
            <a:pPr lvl="1">
              <a:lnSpc>
                <a:spcPts val="900"/>
              </a:lnSpc>
            </a:pPr>
            <a:r>
              <a:rPr lang="en-US" sz="2000" b="1" dirty="0" smtClean="0"/>
              <a:t>Upside potential</a:t>
            </a:r>
          </a:p>
          <a:p>
            <a:pPr lvl="1">
              <a:lnSpc>
                <a:spcPts val="900"/>
              </a:lnSpc>
            </a:pPr>
            <a:r>
              <a:rPr lang="en-US" sz="2000" b="1" dirty="0" smtClean="0"/>
              <a:t>Enormous regional variations within the US </a:t>
            </a:r>
          </a:p>
          <a:p>
            <a:pPr>
              <a:lnSpc>
                <a:spcPts val="900"/>
              </a:lnSpc>
            </a:pPr>
            <a:r>
              <a:rPr lang="en-US" b="1" dirty="0" smtClean="0"/>
              <a:t>Large-Scale, Untapped Reservoirs of Risk</a:t>
            </a:r>
          </a:p>
          <a:p>
            <a:pPr lvl="1">
              <a:lnSpc>
                <a:spcPts val="900"/>
              </a:lnSpc>
            </a:pPr>
            <a:r>
              <a:rPr lang="en-US" sz="2000" b="1" dirty="0" smtClean="0"/>
              <a:t>Only 50-60% of US cat losses are insured</a:t>
            </a:r>
          </a:p>
          <a:p>
            <a:pPr lvl="1">
              <a:lnSpc>
                <a:spcPts val="900"/>
              </a:lnSpc>
            </a:pPr>
            <a:r>
              <a:rPr lang="en-US" sz="2000" b="1" dirty="0" smtClean="0"/>
              <a:t>Property residual market depopulation</a:t>
            </a:r>
          </a:p>
          <a:p>
            <a:pPr lvl="1">
              <a:lnSpc>
                <a:spcPts val="900"/>
              </a:lnSpc>
            </a:pPr>
            <a:r>
              <a:rPr lang="en-US" sz="2000" b="1" dirty="0" smtClean="0"/>
              <a:t>Flood post-NFIP reform (BW-12)</a:t>
            </a:r>
          </a:p>
          <a:p>
            <a:pPr lvl="1">
              <a:lnSpc>
                <a:spcPts val="900"/>
              </a:lnSpc>
            </a:pPr>
            <a:r>
              <a:rPr lang="en-US" sz="2000" b="1" dirty="0" smtClean="0"/>
              <a:t>Business interruption/Supply chain disruption &amp; similar products</a:t>
            </a:r>
            <a:endParaRPr lang="en-US" b="1" dirty="0" smtClean="0"/>
          </a:p>
          <a:p>
            <a:pPr>
              <a:lnSpc>
                <a:spcPts val="900"/>
              </a:lnSpc>
            </a:pPr>
            <a:r>
              <a:rPr lang="en-US" b="1" dirty="0" smtClean="0"/>
              <a:t>Tapering of Prior-Year Reserve Releases</a:t>
            </a:r>
          </a:p>
          <a:p>
            <a:pPr lvl="1">
              <a:lnSpc>
                <a:spcPts val="900"/>
              </a:lnSpc>
            </a:pPr>
            <a:r>
              <a:rPr lang="en-US" sz="2000" b="1" dirty="0" smtClean="0"/>
              <a:t>The well will eventually run dry—adding to pricing pressure</a:t>
            </a:r>
          </a:p>
          <a:p>
            <a:pPr lvl="1">
              <a:lnSpc>
                <a:spcPts val="900"/>
              </a:lnSpc>
            </a:pPr>
            <a:r>
              <a:rPr lang="en-US" sz="2000" b="1" dirty="0" smtClean="0"/>
              <a:t>What do the woes of Tower tell us?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4" end="14"/>
                                            </p:txEl>
                                          </p:spTgt>
                                        </p:tgtEl>
                                        <p:attrNameLst>
                                          <p:attrName>style.visibility</p:attrName>
                                        </p:attrNameLst>
                                      </p:cBhvr>
                                      <p:to>
                                        <p:strVal val="visible"/>
                                      </p:to>
                                    </p:set>
                                    <p:animEffect transition="in" filter="wipe(left)">
                                      <p:cBhvr>
                                        <p:cTn id="55" dur="500"/>
                                        <p:tgtEl>
                                          <p:spTgt spid="1922051">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22051">
                                            <p:txEl>
                                              <p:pRg st="15" end="15"/>
                                            </p:txEl>
                                          </p:spTgt>
                                        </p:tgtEl>
                                        <p:attrNameLst>
                                          <p:attrName>style.visibility</p:attrName>
                                        </p:attrNameLst>
                                      </p:cBhvr>
                                      <p:to>
                                        <p:strVal val="visible"/>
                                      </p:to>
                                    </p:set>
                                    <p:animEffect transition="in" filter="wipe(left)">
                                      <p:cBhvr>
                                        <p:cTn id="60" dur="500"/>
                                        <p:tgtEl>
                                          <p:spTgt spid="1922051">
                                            <p:txEl>
                                              <p:pRg st="15" end="15"/>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22051">
                                            <p:txEl>
                                              <p:pRg st="16" end="16"/>
                                            </p:txEl>
                                          </p:spTgt>
                                        </p:tgtEl>
                                        <p:attrNameLst>
                                          <p:attrName>style.visibility</p:attrName>
                                        </p:attrNameLst>
                                      </p:cBhvr>
                                      <p:to>
                                        <p:strVal val="visible"/>
                                      </p:to>
                                    </p:set>
                                    <p:animEffect transition="in" filter="wipe(left)">
                                      <p:cBhvr>
                                        <p:cTn id="63" dur="500"/>
                                        <p:tgtEl>
                                          <p:spTgt spid="1922051">
                                            <p:txEl>
                                              <p:pRg st="16" end="16"/>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22051">
                                            <p:txEl>
                                              <p:pRg st="17" end="17"/>
                                            </p:txEl>
                                          </p:spTgt>
                                        </p:tgtEl>
                                        <p:attrNameLst>
                                          <p:attrName>style.visibility</p:attrName>
                                        </p:attrNameLst>
                                      </p:cBhvr>
                                      <p:to>
                                        <p:strVal val="visible"/>
                                      </p:to>
                                    </p:set>
                                    <p:animEffect transition="in" filter="wipe(left)">
                                      <p:cBhvr>
                                        <p:cTn id="66" dur="500"/>
                                        <p:tgtEl>
                                          <p:spTgt spid="192205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20</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mc:AlternateContent xmlns:mc="http://schemas.openxmlformats.org/markup-compatibility/2006">
              <mc:Choice xmlns:v="urn:schemas-microsoft-com:vml" Requires="v">
                <p:oleObj spid="_x0000_s23034910"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63538" y="128587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(1/14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848743" y="1130709"/>
            <a:ext cx="2689710" cy="1042308"/>
          </a:xfrm>
          <a:prstGeom prst="wedgeRectCallout">
            <a:avLst>
              <a:gd name="adj1" fmla="val 42899"/>
              <a:gd name="adj2" fmla="val 69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200</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3757416414"/>
              </p:ext>
            </p:extLst>
          </p:nvPr>
        </p:nvGraphicFramePr>
        <p:xfrm>
          <a:off x="337933" y="1371600"/>
          <a:ext cx="8451850" cy="3879850"/>
        </p:xfrm>
        <a:graphic>
          <a:graphicData uri="http://schemas.openxmlformats.org/presentationml/2006/ole">
            <mc:AlternateContent xmlns:mc="http://schemas.openxmlformats.org/markup-compatibility/2006">
              <mc:Choice xmlns:v="urn:schemas-microsoft-com:vml" Requires="v">
                <p:oleObj spid="_x0000_s5267488"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srcRect/>
                      <a:stretch>
                        <a:fillRect/>
                      </a:stretch>
                    </p:blipFill>
                    <p:spPr bwMode="auto">
                      <a:xfrm>
                        <a:off x="337933" y="1371600"/>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 (2013E-2014F).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201</a:t>
            </a:fld>
            <a:endParaRPr lang="en-US"/>
          </a:p>
        </p:txBody>
      </p:sp>
      <p:sp>
        <p:nvSpPr>
          <p:cNvPr id="8" name="AutoShape 13"/>
          <p:cNvSpPr>
            <a:spLocks noChangeArrowheads="1"/>
          </p:cNvSpPr>
          <p:nvPr/>
        </p:nvSpPr>
        <p:spPr bwMode="blackWhite">
          <a:xfrm>
            <a:off x="4454013" y="3775587"/>
            <a:ext cx="2261418" cy="789176"/>
          </a:xfrm>
          <a:prstGeom prst="wedgeRectCallout">
            <a:avLst>
              <a:gd name="adj1" fmla="val 126999"/>
              <a:gd name="adj2" fmla="val -542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are improving steadily</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202</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mc:AlternateContent xmlns:mc="http://schemas.openxmlformats.org/markup-compatibility/2006">
              <mc:Choice xmlns:v="urn:schemas-microsoft-com:vml" Requires="v">
                <p:oleObj spid="_x0000_s18005023" name="Worksheet" r:id="rId5" imgW="8763135" imgH="4829248" progId="Excel.Sheet.8">
                  <p:embed/>
                </p:oleObj>
              </mc:Choice>
              <mc:Fallback>
                <p:oleObj name="Worksheet" r:id="rId5" imgW="8763135" imgH="4829248" progId="Excel.Sheet.8">
                  <p:embed/>
                  <p:pic>
                    <p:nvPicPr>
                      <p:cNvPr id="0" name="Content Placeholder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52780"/>
                        <a:ext cx="8898194" cy="465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203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Grp="1" noChangeAspect="1"/>
          </p:cNvGraphicFramePr>
          <p:nvPr>
            <p:ph idx="4294967295"/>
          </p:nvPr>
        </p:nvGraphicFramePr>
        <p:xfrm>
          <a:off x="4763" y="1807545"/>
          <a:ext cx="9132887" cy="4719637"/>
        </p:xfrm>
        <a:graphic>
          <a:graphicData uri="http://schemas.openxmlformats.org/presentationml/2006/ole">
            <mc:AlternateContent xmlns:mc="http://schemas.openxmlformats.org/markup-compatibility/2006">
              <mc:Choice xmlns:v="urn:schemas-microsoft-com:vml" Requires="v">
                <p:oleObj spid="_x0000_s20045854"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807545"/>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0046879" name="Chart" r:id="rId3" imgW="8658353" imgH="5505565" progId="MSGraph.Chart.8">
                  <p:embed followColorScheme="full"/>
                </p:oleObj>
              </mc:Choice>
              <mc:Fallback>
                <p:oleObj name="Chart" r:id="rId3" imgW="8658353" imgH="5505565"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mc:AlternateContent xmlns:mc="http://schemas.openxmlformats.org/markup-compatibility/2006">
              <mc:Choice xmlns:v="urn:schemas-microsoft-com:vml" Requires="v">
                <p:oleObj spid="_x0000_s11378720" name="Chart" r:id="rId4" imgW="8439184" imgH="4076789" progId="MSGraph.Chart.8">
                  <p:embed followColorScheme="full"/>
                </p:oleObj>
              </mc:Choice>
              <mc:Fallback>
                <p:oleObj name="Chart" r:id="rId4" imgW="8439184" imgH="407678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946275"/>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206</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4169798794"/>
      </p:ext>
    </p:extLst>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0047904" name="Chart" r:id="rId3" imgW="8658353" imgH="5505565" progId="MSGraph.Chart.8">
                  <p:embed followColorScheme="full"/>
                </p:oleObj>
              </mc:Choice>
              <mc:Fallback>
                <p:oleObj name="Chart" r:id="rId3" imgW="8658353" imgH="5505565"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208</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209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21</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mc:AlternateContent xmlns:mc="http://schemas.openxmlformats.org/markup-compatibility/2006">
              <mc:Choice xmlns:v="urn:schemas-microsoft-com:vml" Requires="v">
                <p:oleObj spid="_x0000_s14956574"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3063" y="1020763"/>
                        <a:ext cx="8188325"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210</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8399633"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210</a:t>
            </a:fld>
            <a:endParaRPr lang="en-US"/>
          </a:p>
        </p:txBody>
      </p:sp>
    </p:spTree>
    <p:extLst>
      <p:ext uri="{BB962C8B-B14F-4D97-AF65-F5344CB8AC3E}">
        <p14:creationId xmlns:p14="http://schemas.microsoft.com/office/powerpoint/2010/main" val="87095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400657" name="Chart" r:id="rId4" imgW="8410548" imgH="3581479" progId="MSGraph.Chart.8">
                  <p:embed followColorScheme="full"/>
                </p:oleObj>
              </mc:Choice>
              <mc:Fallback>
                <p:oleObj name="Chart" r:id="rId4" imgW="8410548" imgH="358147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211</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7226721" y="3849332"/>
            <a:ext cx="1061877" cy="722672"/>
          </a:xfrm>
          <a:prstGeom prst="wedgeRectCallout">
            <a:avLst>
              <a:gd name="adj1" fmla="val 30685"/>
              <a:gd name="adj2" fmla="val -1928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+8.5% in 2013E</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377254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tgtEl>
                                        <p:attrNameLst>
                                          <p:attrName>style.visibility</p:attrName>
                                        </p:attrNameLst>
                                      </p:cBhvr>
                                      <p:to>
                                        <p:strVal val="visible"/>
                                      </p:to>
                                    </p:set>
                                    <p:animEffect transition="in" filter="wipe(left)">
                                      <p:cBhvr>
                                        <p:cTn id="11" dur="1000"/>
                                        <p:tgtEl>
                                          <p:spTgt spid="1911817"/>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mc:AlternateContent xmlns:mc="http://schemas.openxmlformats.org/markup-compatibility/2006">
              <mc:Choice xmlns:v="urn:schemas-microsoft-com:vml" Requires="v">
                <p:oleObj spid="_x0000_s12872734" name="Worksheet" r:id="rId4" imgW="8763135" imgH="4667138" progId="Excel.Sheet.8">
                  <p:embed/>
                </p:oleObj>
              </mc:Choice>
              <mc:Fallback>
                <p:oleObj name="Worksheet" r:id="rId4" imgW="8763135" imgH="4667138" progId="Excel.Shee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8" y="1587500"/>
                        <a:ext cx="8807450" cy="469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212</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213</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p14="http://schemas.microsoft.com/office/powerpoint/2010/main" val="1025809605"/>
      </p:ext>
    </p:extLst>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214</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p14="http://schemas.microsoft.com/office/powerpoint/2010/main" val="3780564821"/>
      </p:ext>
    </p:extLst>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20044830" name="Chart" r:id="rId4" imgW="8582143" imgH="4219445" progId="MSGraph.Chart.8">
                  <p:embed followColorScheme="full"/>
                </p:oleObj>
              </mc:Choice>
              <mc:Fallback>
                <p:oleObj name="Chart" r:id="rId4" imgW="8582143" imgH="4219445"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216</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1371600" y="4216400"/>
            <a:ext cx="6784258"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Recorded Yet Another Record High</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217</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802654" name="Chart" r:id="rId5" imgW="8772538" imgH="3305067" progId="MSGraph.Chart.8">
                  <p:embed followColorScheme="full"/>
                </p:oleObj>
              </mc:Choice>
              <mc:Fallback>
                <p:oleObj name="Chart" r:id="rId5" imgW="8772538" imgH="3305067" progId="MSGraph.Chart.8">
                  <p:embed followColorScheme="full"/>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772297" y="3458818"/>
            <a:ext cx="2568389"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9/30/13 stood at a record high $624.4B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0.78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0032542" name="Chart" r:id="rId4" imgW="8610574" imgH="4181541" progId="MSGraph.Chart.8">
                  <p:embed followColorScheme="full"/>
                </p:oleObj>
              </mc:Choice>
              <mc:Fallback>
                <p:oleObj name="Chart" r:id="rId4" imgW="8610574" imgH="4181541"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0.78:$</a:t>
            </a:r>
            <a:r>
              <a:rPr lang="en-US" b="1" dirty="0">
                <a:solidFill>
                  <a:srgbClr val="FFFFFF"/>
                </a:solidFill>
              </a:rPr>
              <a:t>1 as of</a:t>
            </a:r>
            <a:br>
              <a:rPr lang="en-US" b="1" dirty="0">
                <a:solidFill>
                  <a:srgbClr val="FFFFFF"/>
                </a:solidFill>
              </a:rPr>
            </a:br>
            <a:r>
              <a:rPr lang="en-US" b="1" dirty="0" smtClean="0">
                <a:solidFill>
                  <a:srgbClr val="FFFFFF"/>
                </a:solidFill>
              </a:rPr>
              <a:t>9/30/13,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a record $624.4, up 6.4% from $586.9 of 12/31/12, and up 42.9% ($187.3B)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19.7%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219</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noGrp="1"/>
          </p:cNvGraphicFramePr>
          <p:nvPr>
            <p:ph type="chart" idx="4294967295"/>
          </p:nvPr>
        </p:nvGraphicFramePr>
        <p:xfrm>
          <a:off x="292100" y="1620838"/>
          <a:ext cx="8559800" cy="4513262"/>
        </p:xfrm>
        <a:graphic>
          <a:graphicData uri="http://schemas.openxmlformats.org/presentationml/2006/ole">
            <mc:AlternateContent xmlns:mc="http://schemas.openxmlformats.org/markup-compatibility/2006">
              <mc:Choice xmlns:v="urn:schemas-microsoft-com:vml" Requires="v">
                <p:oleObj spid="_x0000_s18754590" name="Chart" r:id="rId4" imgW="8582143" imgH="4524482" progId="MSGraph.Chart.8">
                  <p:embed followColorScheme="full"/>
                </p:oleObj>
              </mc:Choice>
              <mc:Fallback>
                <p:oleObj name="Chart" r:id="rId4" imgW="8582143" imgH="452448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620838"/>
                        <a:ext cx="8559800"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mc:AlternateContent xmlns:mc="http://schemas.openxmlformats.org/markup-compatibility/2006">
              <mc:Choice xmlns:v="urn:schemas-microsoft-com:vml" Requires="v">
                <p:oleObj spid="_x0000_s20920350" name="Chart" r:id="rId4" imgW="8543899" imgH="3524253" progId="MSGraph.Chart.8">
                  <p:embed followColorScheme="full"/>
                </p:oleObj>
              </mc:Choice>
              <mc:Fallback>
                <p:oleObj name="Chart" r:id="rId4" imgW="8543899" imgH="352425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29415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220</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221</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2920223"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Dec. 31,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mc:AlternateContent xmlns:mc="http://schemas.openxmlformats.org/markup-compatibility/2006">
              <mc:Choice xmlns:v="urn:schemas-microsoft-com:vml" Requires="v">
                <p:oleObj spid="_x0000_s28403721" name="Chart" r:id="rId4" imgW="8715311" imgH="3943460" progId="MSGraph.Chart.8">
                  <p:embed followColorScheme="full"/>
                </p:oleObj>
              </mc:Choice>
              <mc:Fallback>
                <p:oleObj name="Chart" r:id="rId4" imgW="8715311" imgH="3943460" progId="MSGraph.Chart.8">
                  <p:embed followColorScheme="full"/>
                  <p:pic>
                    <p:nvPicPr>
                      <p:cNvPr id="0" name=""/>
                      <p:cNvPicPr>
                        <a:picLocks noChangeArrowheads="1"/>
                      </p:cNvPicPr>
                      <p:nvPr/>
                    </p:nvPicPr>
                    <p:blipFill>
                      <a:blip r:embed="rId5"/>
                      <a:srcRect/>
                      <a:stretch>
                        <a:fillRect/>
                      </a:stretch>
                    </p:blipFill>
                    <p:spPr bwMode="gray">
                      <a:xfrm>
                        <a:off x="180975" y="1283111"/>
                        <a:ext cx="8718550" cy="420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and Risk Capital Outstanding Reached All-Time Record Highs in 2013</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5427386" y="5088194"/>
            <a:ext cx="2757950" cy="530941"/>
          </a:xfrm>
          <a:prstGeom prst="wedgeRectCallout">
            <a:avLst>
              <a:gd name="adj1" fmla="val 65212"/>
              <a:gd name="adj2" fmla="val -64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$7.1B in 2013</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$18.6B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851352"/>
            <a:ext cx="1946787" cy="530941"/>
          </a:xfrm>
          <a:prstGeom prst="wedgeRectCallout">
            <a:avLst>
              <a:gd name="adj1" fmla="val -37007"/>
              <a:gd name="adj2" fmla="val 101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203681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223</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2542" name="Chart" r:id="rId4" imgW="8296224" imgH="3762296" progId="MSGraph.Chart.8">
                  <p:embed followColorScheme="full"/>
                </p:oleObj>
              </mc:Choice>
              <mc:Fallback>
                <p:oleObj name="Chart" r:id="rId4" imgW="8296224" imgH="3762296"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224</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3566" name="Chart" r:id="rId4" imgW="8296224" imgH="3762296" progId="MSGraph.Chart.8">
                  <p:embed followColorScheme="full"/>
                </p:oleObj>
              </mc:Choice>
              <mc:Fallback>
                <p:oleObj name="Chart" r:id="rId4" imgW="8296224" imgH="3762296"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225</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mc:AlternateContent xmlns:mc="http://schemas.openxmlformats.org/markup-compatibility/2006">
              <mc:Choice xmlns:v="urn:schemas-microsoft-com:vml" Requires="v">
                <p:oleObj spid="_x0000_s4243486"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289" y="1627094"/>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225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227</a:t>
            </a:fld>
            <a:endParaRPr lang="en-US" sz="900">
              <a:solidFill>
                <a:schemeClr val="bg1"/>
              </a:solidFill>
            </a:endParaRPr>
          </a:p>
        </p:txBody>
      </p:sp>
      <p:pic>
        <p:nvPicPr>
          <p:cNvPr id="13926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228</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mc:AlternateContent xmlns:mc="http://schemas.openxmlformats.org/markup-compatibility/2006">
              <mc:Choice xmlns:v="urn:schemas-microsoft-com:vml" Requires="v">
                <p:oleObj spid="_x0000_s14591006" name="Chart" r:id="rId4" imgW="8601126" imgH="4533804" progId="MSGraph.Chart.8">
                  <p:embed followColorScheme="full"/>
                </p:oleObj>
              </mc:Choice>
              <mc:Fallback>
                <p:oleObj name="Chart" r:id="rId4" imgW="8601126" imgH="453380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60375" y="1705642"/>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2013:9M = 4.2%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229</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4036383"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23</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December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13120544" name="Chart" r:id="rId4" imgW="8343967" imgH="4381555" progId="MSGraph.Chart.8">
                  <p:embed followColorScheme="full"/>
                </p:oleObj>
              </mc:Choice>
              <mc:Fallback>
                <p:oleObj name="Chart" r:id="rId4" imgW="8343967" imgH="4381555" progId="MSGraph.Chart.8">
                  <p:embed followColorScheme="full"/>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45808"/>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5488"/>
              <a:gd name="adj2" fmla="val -979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Dec. 2013 reading of 3.3% down from 4.7%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230</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into 2014</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14592031" name="Chart" r:id="rId5" imgW="8296363" imgH="3762334" progId="MSGraph.Chart.8">
                  <p:embed followColorScheme="full"/>
                </p:oleObj>
              </mc:Choice>
              <mc:Fallback>
                <p:oleObj name="Chart" r:id="rId5" imgW="8296363" imgH="3762334"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Q3 2013 was up 3.8% over Q3 2012, marking the 14</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231</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2013:9M vs. 2012:9M*</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ext uri="{D42A27DB-BD31-4B8C-83A1-F6EECF244321}">
                <p14:modId xmlns:p14="http://schemas.microsoft.com/office/powerpoint/2010/main" val="2262479295"/>
              </p:ext>
            </p:extLst>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14593055" name="Chart" r:id="rId4" imgW="8429714" imgH="4324336" progId="MSGraph.Chart.8">
                  <p:embed followColorScheme="full"/>
                </p:oleObj>
              </mc:Choice>
              <mc:Fallback>
                <p:oleObj name="Chart" r:id="rId4" imgW="8429714" imgH="4324336" progId="MSGraph.Chart.8">
                  <p:embed followColorScheme="full"/>
                  <p:pic>
                    <p:nvPicPr>
                      <p:cNvPr id="0" name="Object 2"/>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232</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(1Q:2004–3Q:2013)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2967979953"/>
              </p:ext>
            </p:extLst>
          </p:nvPr>
        </p:nvGraphicFramePr>
        <p:xfrm>
          <a:off x="44244" y="1633077"/>
          <a:ext cx="8699500" cy="4843463"/>
        </p:xfrm>
        <a:graphic>
          <a:graphicData uri="http://schemas.openxmlformats.org/presentationml/2006/ole">
            <mc:AlternateContent xmlns:mc="http://schemas.openxmlformats.org/markup-compatibility/2006">
              <mc:Choice xmlns:v="urn:schemas-microsoft-com:vml" Requires="v">
                <p:oleObj spid="_x0000_s20469790" name="Chart" r:id="rId4" imgW="8572512" imgH="4772156" progId="MSGraph.Chart.8">
                  <p:embed followColorScheme="full"/>
                </p:oleObj>
              </mc:Choice>
              <mc:Fallback>
                <p:oleObj name="Chart" r:id="rId4" imgW="8572512" imgH="4772156" progId="MSGraph.Chart.8">
                  <p:embed followColorScheme="full"/>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4" y="1633077"/>
                        <a:ext cx="8699500" cy="484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Q3:2013 was positive for the 9</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233</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2013:Q3</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7" y="1413707"/>
            <a:ext cx="8715375" cy="5039488"/>
          </a:xfrm>
          <a:prstGeom prst="rect">
            <a:avLst/>
          </a:prstGeom>
        </p:spPr>
      </p:pic>
      <p:sp>
        <p:nvSpPr>
          <p:cNvPr id="16" name="AutoShape 7"/>
          <p:cNvSpPr>
            <a:spLocks noChangeArrowheads="1"/>
          </p:cNvSpPr>
          <p:nvPr/>
        </p:nvSpPr>
        <p:spPr bwMode="blackWhite">
          <a:xfrm>
            <a:off x="2550731" y="1208525"/>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7" name="AutoShape 6"/>
          <p:cNvSpPr>
            <a:spLocks noChangeArrowheads="1"/>
          </p:cNvSpPr>
          <p:nvPr/>
        </p:nvSpPr>
        <p:spPr bwMode="blackWhite">
          <a:xfrm>
            <a:off x="3484181" y="20109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1" name="AutoShape 6"/>
          <p:cNvSpPr>
            <a:spLocks noChangeArrowheads="1"/>
          </p:cNvSpPr>
          <p:nvPr/>
        </p:nvSpPr>
        <p:spPr bwMode="blackWhite">
          <a:xfrm>
            <a:off x="6166313" y="1210514"/>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Q3:2013 renewals were up 3.4%. Some insurers posted stronger numbers.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384299" y="5148876"/>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467224" y="3274638"/>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5" grpId="0" animBg="1"/>
    </p:bld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234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2013:Q3</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8" y="1331244"/>
            <a:ext cx="8842738" cy="5121950"/>
          </a:xfrm>
          <a:prstGeom prst="rect">
            <a:avLst/>
          </a:prstGeom>
        </p:spPr>
      </p:pic>
      <p:sp>
        <p:nvSpPr>
          <p:cNvPr id="12" name="AutoShape 6"/>
          <p:cNvSpPr>
            <a:spLocks noChangeArrowheads="1"/>
          </p:cNvSpPr>
          <p:nvPr/>
        </p:nvSpPr>
        <p:spPr bwMode="blackWhite">
          <a:xfrm>
            <a:off x="5523440" y="1193379"/>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9 consecutive quarters of gains (Q3:2013 =  3.4%),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459090"/>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235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print"/>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236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print"/>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237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mc:AlternateContent xmlns:mc="http://schemas.openxmlformats.org/markup-compatibility/2006">
              <mc:Choice xmlns:v="urn:schemas-microsoft-com:vml" Requires="v">
                <p:oleObj spid="_x0000_s20470814"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158581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14333982" name="Chart" r:id="rId4" imgW="8581960" imgH="4219602" progId="MSGraph.Chart.8">
                  <p:embed followColorScheme="full"/>
                </p:oleObj>
              </mc:Choice>
              <mc:Fallback>
                <p:oleObj name="Chart" r:id="rId4" imgW="8581960" imgH="4219602"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2013:Q3</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16275487" name="Chart" r:id="rId4" imgW="8581960" imgH="4219602" progId="MSGraph.Chart.8">
                  <p:embed followColorScheme="full"/>
                </p:oleObj>
              </mc:Choice>
              <mc:Fallback>
                <p:oleObj name="Chart" r:id="rId4" imgW="8581960" imgH="4219602"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10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24</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358"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240</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241</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470"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242</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430"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242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243</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502"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243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244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245</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246</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7803678" name="Chart" r:id="rId4" imgW="8601126" imgH="4114867" progId="MSGraph.Chart.8">
                  <p:embed followColorScheme="full"/>
                </p:oleObj>
              </mc:Choice>
              <mc:Fallback>
                <p:oleObj name="Chart" r:id="rId4" imgW="8601126" imgH="411486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248</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1935"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6"/>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249</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mc:AlternateContent xmlns:mc="http://schemas.openxmlformats.org/markup-compatibility/2006">
              <mc:Choice xmlns:v="urn:schemas-microsoft-com:vml" Requires="v">
                <p:oleObj spid="_x0000_s17532958"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943100" y="20574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6"/>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err="1" smtClean="0"/>
              <a:t>Evercore</a:t>
            </a:r>
            <a:r>
              <a:rPr lang="en-US" sz="1050" dirty="0" smtClean="0"/>
              <a:t> Equity  Research, Jan. 2014.</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25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9" name="Picture 3"/>
          <p:cNvPicPr>
            <a:picLocks noChangeAspect="1" noChangeArrowheads="1"/>
          </p:cNvPicPr>
          <p:nvPr/>
        </p:nvPicPr>
        <p:blipFill>
          <a:blip r:embed="rId3" cstate="print"/>
          <a:srcRect/>
          <a:stretch>
            <a:fillRect/>
          </a:stretch>
        </p:blipFill>
        <p:spPr bwMode="auto">
          <a:xfrm>
            <a:off x="144263" y="1809136"/>
            <a:ext cx="8871921" cy="4090065"/>
          </a:xfrm>
          <a:prstGeom prst="rect">
            <a:avLst/>
          </a:prstGeom>
          <a:noFill/>
          <a:ln w="9525">
            <a:noFill/>
            <a:miter lim="800000"/>
            <a:headEnd/>
            <a:tailEnd/>
          </a:ln>
        </p:spPr>
      </p:pic>
      <p:sp>
        <p:nvSpPr>
          <p:cNvPr id="15" name="AutoShape 8"/>
          <p:cNvSpPr>
            <a:spLocks noChangeArrowheads="1"/>
          </p:cNvSpPr>
          <p:nvPr/>
        </p:nvSpPr>
        <p:spPr bwMode="blackWhite">
          <a:xfrm>
            <a:off x="4075473" y="1376517"/>
            <a:ext cx="2251587" cy="1366682"/>
          </a:xfrm>
          <a:prstGeom prst="wedgeRectCallout">
            <a:avLst>
              <a:gd name="adj1" fmla="val 112251"/>
              <a:gd name="adj2" fmla="val 1045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Premium growth has generally exceeded underlying loss cost trends since mid-2008</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250</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mc:AlternateContent xmlns:mc="http://schemas.openxmlformats.org/markup-compatibility/2006">
              <mc:Choice xmlns:v="urn:schemas-microsoft-com:vml" Requires="v">
                <p:oleObj spid="_x0000_s17533982"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251</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5006"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252</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6031"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254</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mc:AlternateContent xmlns:mc="http://schemas.openxmlformats.org/markup-compatibility/2006">
              <mc:Choice xmlns:v="urn:schemas-microsoft-com:vml" Requires="v">
                <p:oleObj spid="_x0000_s17537054"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255</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8078"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256</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17539102"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257</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mc:AlternateContent xmlns:mc="http://schemas.openxmlformats.org/markup-compatibility/2006">
              <mc:Choice xmlns:v="urn:schemas-microsoft-com:vml" Requires="v">
                <p:oleObj spid="_x0000_s17540126" name="Chart" r:id="rId4" imgW="8972565" imgH="4152928" progId="MSGraph.Chart.8">
                  <p:embed followColorScheme="full"/>
                </p:oleObj>
              </mc:Choice>
              <mc:Fallback>
                <p:oleObj name="Chart" r:id="rId4" imgW="8972565" imgH="415292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828800"/>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258</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mc:AlternateContent xmlns:mc="http://schemas.openxmlformats.org/markup-compatibility/2006">
              <mc:Choice xmlns:v="urn:schemas-microsoft-com:vml" Requires="v">
                <p:oleObj spid="_x0000_s17541150" name="Chart" r:id="rId4" imgW="8972565" imgH="4152928" progId="MSGraph.Chart.8">
                  <p:embed followColorScheme="full"/>
                </p:oleObj>
              </mc:Choice>
              <mc:Fallback>
                <p:oleObj name="Chart" r:id="rId4" imgW="8972565" imgH="415292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828800"/>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259</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noGrp="1"/>
          </p:cNvGraphicFramePr>
          <p:nvPr>
            <p:ph type="chart" idx="4294967295"/>
          </p:nvPr>
        </p:nvGraphicFramePr>
        <p:xfrm>
          <a:off x="255588" y="1549400"/>
          <a:ext cx="8518525" cy="3911600"/>
        </p:xfrm>
        <a:graphic>
          <a:graphicData uri="http://schemas.openxmlformats.org/presentationml/2006/ole">
            <mc:AlternateContent xmlns:mc="http://schemas.openxmlformats.org/markup-compatibility/2006">
              <mc:Choice xmlns:v="urn:schemas-microsoft-com:vml" Requires="v">
                <p:oleObj spid="_x0000_s17542174" name="Chart" r:id="rId4" imgW="8525003" imgH="3914847" progId="MSGraph.Chart.8">
                  <p:embed followColorScheme="full"/>
                </p:oleObj>
              </mc:Choice>
              <mc:Fallback>
                <p:oleObj name="Chart" r:id="rId4" imgW="8525003" imgH="391484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5588" y="1549400"/>
                        <a:ext cx="8518525"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26</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1994-2014F</a:t>
            </a:r>
          </a:p>
        </p:txBody>
      </p:sp>
      <p:graphicFrame>
        <p:nvGraphicFramePr>
          <p:cNvPr id="12290" name="Object 3"/>
          <p:cNvGraphicFramePr>
            <a:graphicFrameLocks/>
          </p:cNvGraphicFramePr>
          <p:nvPr/>
        </p:nvGraphicFramePr>
        <p:xfrm>
          <a:off x="162112" y="1533831"/>
          <a:ext cx="8607425" cy="4296573"/>
        </p:xfrm>
        <a:graphic>
          <a:graphicData uri="http://schemas.openxmlformats.org/presentationml/2006/ole">
            <mc:AlternateContent xmlns:mc="http://schemas.openxmlformats.org/markup-compatibility/2006">
              <mc:Choice xmlns:v="urn:schemas-microsoft-com:vml" Requires="v">
                <p:oleObj spid="_x0000_s28390428"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533831"/>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12542"/>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and 0.8% in 2011.</a:t>
            </a:r>
            <a:br>
              <a:rPr lang="en-US" sz="1600" b="1" dirty="0" smtClean="0">
                <a:solidFill>
                  <a:srgbClr val="FFFFFF"/>
                </a:solidFill>
              </a:rPr>
            </a:br>
            <a:r>
              <a:rPr lang="en-US" sz="1600" b="1" dirty="0" smtClean="0">
                <a:solidFill>
                  <a:srgbClr val="FFFFFF"/>
                </a:solidFill>
              </a:rPr>
              <a:t>I.I.I. estimates for 2012-2014 are each +2.0%.</a:t>
            </a:r>
            <a:endParaRPr lang="en-US" sz="1600" b="1" dirty="0">
              <a:solidFill>
                <a:srgbClr val="FFFFFF"/>
              </a:solidFill>
            </a:endParaRPr>
          </a:p>
        </p:txBody>
      </p:sp>
      <p:sp>
        <p:nvSpPr>
          <p:cNvPr id="12296" name="Rectangle 5"/>
          <p:cNvSpPr>
            <a:spLocks noChangeArrowheads="1"/>
          </p:cNvSpPr>
          <p:nvPr/>
        </p:nvSpPr>
        <p:spPr bwMode="auto">
          <a:xfrm>
            <a:off x="-1" y="6414802"/>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a:t>
            </a:r>
            <a:r>
              <a:rPr lang="en-US" sz="1100" dirty="0"/>
              <a:t>Insurance Information Institute </a:t>
            </a:r>
            <a:r>
              <a:rPr lang="en-US" sz="1100" dirty="0" smtClean="0"/>
              <a:t>estimates for 2012-2014 </a:t>
            </a:r>
            <a:r>
              <a:rPr lang="en-US" sz="1100" dirty="0"/>
              <a:t>based on CPI and other data.</a:t>
            </a:r>
          </a:p>
        </p:txBody>
      </p:sp>
      <p:sp>
        <p:nvSpPr>
          <p:cNvPr id="9" name="AutoShape 13"/>
          <p:cNvSpPr>
            <a:spLocks noChangeArrowheads="1"/>
          </p:cNvSpPr>
          <p:nvPr/>
        </p:nvSpPr>
        <p:spPr bwMode="blackWhite">
          <a:xfrm>
            <a:off x="4503174" y="1068951"/>
            <a:ext cx="3910679" cy="514043"/>
          </a:xfrm>
          <a:prstGeom prst="wedgeRectCallout">
            <a:avLst>
              <a:gd name="adj1" fmla="val 38773"/>
              <a:gd name="adj2" fmla="val 1370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
        <p:nvSpPr>
          <p:cNvPr id="10" name="TextBox 12"/>
          <p:cNvSpPr txBox="1">
            <a:spLocks noChangeArrowheads="1"/>
          </p:cNvSpPr>
          <p:nvPr/>
        </p:nvSpPr>
        <p:spPr bwMode="auto">
          <a:xfrm>
            <a:off x="1176695" y="1019944"/>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5.2%</a:t>
            </a:r>
            <a:r>
              <a:rPr lang="en-US" sz="1400" dirty="0">
                <a:solidFill>
                  <a:schemeClr val="bg1"/>
                </a:solidFill>
              </a:rPr>
              <a:t/>
            </a:r>
            <a:br>
              <a:rPr lang="en-US" sz="1400" dirty="0">
                <a:solidFill>
                  <a:schemeClr val="bg1"/>
                </a:solidFill>
              </a:rPr>
            </a:br>
            <a:r>
              <a:rPr lang="en-US" sz="1400" dirty="0" smtClean="0">
                <a:solidFill>
                  <a:schemeClr val="bg1"/>
                </a:solidFill>
              </a:rPr>
              <a:t>2002:  8.6%</a:t>
            </a:r>
            <a:r>
              <a:rPr lang="en-US" sz="1400" dirty="0">
                <a:solidFill>
                  <a:schemeClr val="bg1"/>
                </a:solidFill>
              </a:rPr>
              <a:t/>
            </a:r>
            <a:br>
              <a:rPr lang="en-US" sz="1400" dirty="0">
                <a:solidFill>
                  <a:schemeClr val="bg1"/>
                </a:solidFill>
              </a:rPr>
            </a:br>
            <a:r>
              <a:rPr lang="en-US" sz="1400" dirty="0" smtClean="0">
                <a:solidFill>
                  <a:schemeClr val="bg1"/>
                </a:solidFill>
              </a:rPr>
              <a:t>2003:  5.6%</a:t>
            </a:r>
            <a:endParaRPr lang="en-US" sz="1400" dirty="0">
              <a:solidFill>
                <a:schemeClr val="bg1"/>
              </a:solidFill>
            </a:endParaRPr>
          </a:p>
          <a:p>
            <a:r>
              <a:rPr lang="en-US" sz="1400" dirty="0" smtClean="0">
                <a:solidFill>
                  <a:schemeClr val="bg1"/>
                </a:solidFill>
              </a:rPr>
              <a:t>2004:  1.5%</a:t>
            </a:r>
            <a:br>
              <a:rPr lang="en-US" sz="1400" dirty="0" smtClean="0">
                <a:solidFill>
                  <a:schemeClr val="bg1"/>
                </a:solidFill>
              </a:rPr>
            </a:br>
            <a:r>
              <a:rPr lang="en-US" sz="1400" dirty="0" smtClean="0">
                <a:solidFill>
                  <a:schemeClr val="bg1"/>
                </a:solidFill>
              </a:rPr>
              <a:t>2005: -1.3%</a:t>
            </a:r>
            <a:br>
              <a:rPr lang="en-US" sz="1400" dirty="0" smtClean="0">
                <a:solidFill>
                  <a:schemeClr val="bg1"/>
                </a:solidFill>
              </a:rPr>
            </a:br>
            <a:r>
              <a:rPr lang="en-US" sz="1400" dirty="0" smtClean="0">
                <a:solidFill>
                  <a:schemeClr val="bg1"/>
                </a:solidFill>
              </a:rPr>
              <a:t>2006: -1.8%</a:t>
            </a:r>
            <a:br>
              <a:rPr lang="en-US" sz="1400" dirty="0" smtClean="0">
                <a:solidFill>
                  <a:schemeClr val="bg1"/>
                </a:solidFill>
              </a:rPr>
            </a:br>
            <a:r>
              <a:rPr lang="en-US" sz="1400" dirty="0" smtClean="0">
                <a:solidFill>
                  <a:schemeClr val="bg1"/>
                </a:solidFill>
              </a:rPr>
              <a:t>2007: -2.1%</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-0.5%</a:t>
            </a:r>
            <a:br>
              <a:rPr lang="en-US" sz="1400" dirty="0" smtClean="0">
                <a:solidFill>
                  <a:schemeClr val="bg1"/>
                </a:solidFill>
              </a:rPr>
            </a:br>
            <a:r>
              <a:rPr lang="en-US" sz="1400" dirty="0" smtClean="0">
                <a:solidFill>
                  <a:schemeClr val="bg1"/>
                </a:solidFill>
              </a:rPr>
              <a:t>2010:  0.6%</a:t>
            </a:r>
            <a:br>
              <a:rPr lang="en-US" sz="1400" dirty="0" smtClean="0">
                <a:solidFill>
                  <a:schemeClr val="bg1"/>
                </a:solidFill>
              </a:rPr>
            </a:br>
            <a:r>
              <a:rPr lang="en-US" sz="1400" dirty="0" smtClean="0">
                <a:solidFill>
                  <a:schemeClr val="bg1"/>
                </a:solidFill>
              </a:rPr>
              <a:t>2011:  0.6%</a:t>
            </a:r>
            <a:endParaRPr lang="en-US" sz="1400" dirty="0">
              <a:solidFill>
                <a:schemeClr val="bg1"/>
              </a:solidFill>
            </a:endParaRPr>
          </a:p>
        </p:txBody>
      </p:sp>
    </p:spTree>
    <p:extLst>
      <p:ext uri="{BB962C8B-B14F-4D97-AF65-F5344CB8AC3E}">
        <p14:creationId xmlns:p14="http://schemas.microsoft.com/office/powerpoint/2010/main" val="41030246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260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27</a:t>
            </a:fld>
            <a:endParaRPr lang="en-US" smtClean="0"/>
          </a:p>
        </p:txBody>
      </p:sp>
      <p:sp>
        <p:nvSpPr>
          <p:cNvPr id="12294" name="Rectangle 2"/>
          <p:cNvSpPr>
            <a:spLocks noGrp="1" noChangeArrowheads="1"/>
          </p:cNvSpPr>
          <p:nvPr>
            <p:ph type="title"/>
          </p:nvPr>
        </p:nvSpPr>
        <p:spPr>
          <a:xfrm>
            <a:off x="495096" y="198643"/>
            <a:ext cx="7134736" cy="860425"/>
          </a:xfrm>
        </p:spPr>
        <p:txBody>
          <a:bodyPr/>
          <a:lstStyle/>
          <a:p>
            <a:r>
              <a:rPr lang="en-US" sz="2300" dirty="0" smtClean="0"/>
              <a:t>Annual Pct. Change in Avg. Expenditures on Auto Insurance, vs. Auto Insurance Prices, 1995-2011</a:t>
            </a:r>
          </a:p>
        </p:txBody>
      </p:sp>
      <p:graphicFrame>
        <p:nvGraphicFramePr>
          <p:cNvPr id="12290" name="Object 3"/>
          <p:cNvGraphicFramePr>
            <a:graphicFrameLocks/>
          </p:cNvGraphicFramePr>
          <p:nvPr/>
        </p:nvGraphicFramePr>
        <p:xfrm>
          <a:off x="162112" y="1199535"/>
          <a:ext cx="8607425" cy="4365400"/>
        </p:xfrm>
        <a:graphic>
          <a:graphicData uri="http://schemas.openxmlformats.org/presentationml/2006/ole">
            <mc:AlternateContent xmlns:mc="http://schemas.openxmlformats.org/markup-compatibility/2006">
              <mc:Choice xmlns:v="urn:schemas-microsoft-com:vml" Requires="v">
                <p:oleObj spid="_x0000_s28391452"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199535"/>
                        <a:ext cx="8607425" cy="43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928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gap since 2005 between price changes and expenditures on auto insurance might be due to buyers increasing </a:t>
            </a:r>
            <a:r>
              <a:rPr lang="en-US" b="1" smtClean="0">
                <a:solidFill>
                  <a:srgbClr val="FFFFFF"/>
                </a:solidFill>
              </a:rPr>
              <a:t>deductibles,</a:t>
            </a:r>
            <a:br>
              <a:rPr lang="en-US" b="1" smtClean="0">
                <a:solidFill>
                  <a:srgbClr val="FFFFFF"/>
                </a:solidFill>
              </a:rPr>
            </a:br>
            <a:r>
              <a:rPr lang="en-US" b="1" smtClean="0">
                <a:solidFill>
                  <a:srgbClr val="FFFFFF"/>
                </a:solidFill>
              </a:rPr>
              <a:t>obtaining </a:t>
            </a:r>
            <a:r>
              <a:rPr lang="en-US" b="1" dirty="0" smtClean="0">
                <a:solidFill>
                  <a:srgbClr val="FFFFFF"/>
                </a:solidFill>
              </a:rPr>
              <a:t>discounts, and other premium-reducing behavior.</a:t>
            </a:r>
            <a:endParaRPr lang="en-US" b="1" dirty="0">
              <a:solidFill>
                <a:srgbClr val="FFFFFF"/>
              </a:solidFill>
            </a:endParaRPr>
          </a:p>
        </p:txBody>
      </p:sp>
      <p:sp>
        <p:nvSpPr>
          <p:cNvPr id="12296" name="Rectangle 5"/>
          <p:cNvSpPr>
            <a:spLocks noChangeArrowheads="1"/>
          </p:cNvSpPr>
          <p:nvPr/>
        </p:nvSpPr>
        <p:spPr bwMode="auto">
          <a:xfrm>
            <a:off x="-1" y="6567151"/>
            <a:ext cx="8957187"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BLS for auto price changes; I.I.I.</a:t>
            </a:r>
            <a:endParaRPr lang="en-US" sz="1100" dirty="0"/>
          </a:p>
        </p:txBody>
      </p:sp>
      <p:sp>
        <p:nvSpPr>
          <p:cNvPr id="9" name="AutoShape 13"/>
          <p:cNvSpPr>
            <a:spLocks noChangeArrowheads="1"/>
          </p:cNvSpPr>
          <p:nvPr/>
        </p:nvSpPr>
        <p:spPr bwMode="blackWhite">
          <a:xfrm>
            <a:off x="5987845" y="1258529"/>
            <a:ext cx="2868459" cy="1052052"/>
          </a:xfrm>
          <a:prstGeom prst="wedgeRectCallout">
            <a:avLst>
              <a:gd name="adj1" fmla="val 6895"/>
              <a:gd name="adj2" fmla="val 122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have </a:t>
            </a:r>
            <a:r>
              <a:rPr lang="en-US" sz="1400" b="1" smtClean="0">
                <a:solidFill>
                  <a:schemeClr val="bg1"/>
                </a:solidFill>
              </a:rPr>
              <a:t>been 2 to 4 </a:t>
            </a:r>
            <a:r>
              <a:rPr lang="en-US" sz="1400" b="1" dirty="0" smtClean="0">
                <a:solidFill>
                  <a:schemeClr val="bg1"/>
                </a:solidFill>
              </a:rPr>
              <a:t>percentage points higher than NAIC data since 2005</a:t>
            </a:r>
            <a:endParaRPr lang="en-US" sz="1400" b="1" dirty="0">
              <a:solidFill>
                <a:schemeClr val="bg1"/>
              </a:solidFill>
            </a:endParaRPr>
          </a:p>
        </p:txBody>
      </p:sp>
      <p:sp>
        <p:nvSpPr>
          <p:cNvPr id="10" name="AutoShape 13"/>
          <p:cNvSpPr>
            <a:spLocks noChangeArrowheads="1"/>
          </p:cNvSpPr>
          <p:nvPr/>
        </p:nvSpPr>
        <p:spPr bwMode="blackWhite">
          <a:xfrm>
            <a:off x="762000" y="1646903"/>
            <a:ext cx="2620297" cy="1052052"/>
          </a:xfrm>
          <a:prstGeom prst="wedgeRectCallout">
            <a:avLst>
              <a:gd name="adj1" fmla="val 10255"/>
              <a:gd name="adj2" fmla="val 134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roughly matched NAIC expenditure data from 1995-2004</a:t>
            </a:r>
            <a:endParaRPr lang="en-US" sz="1400" b="1" dirty="0">
              <a:solidFill>
                <a:schemeClr val="bg1"/>
              </a:solidFill>
            </a:endParaRPr>
          </a:p>
        </p:txBody>
      </p:sp>
    </p:spTree>
    <p:extLst>
      <p:ext uri="{BB962C8B-B14F-4D97-AF65-F5344CB8AC3E}">
        <p14:creationId xmlns:p14="http://schemas.microsoft.com/office/powerpoint/2010/main" val="2601827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30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28</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3035934" name="Chart" r:id="rId4" imgW="7839024" imgH="4095701" progId="MSGraph.Chart.8">
                  <p:embed followColorScheme="full"/>
                </p:oleObj>
              </mc:Choice>
              <mc:Fallback>
                <p:oleObj name="Chart" r:id="rId4" imgW="7839024" imgH="4095701"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29</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294968"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smtClean="0"/>
              <a:t>Sources: NAIC; </a:t>
            </a:r>
            <a:r>
              <a:rPr lang="en-US" sz="1100" dirty="0"/>
              <a:t>Insurance Information Institute </a:t>
            </a:r>
            <a:r>
              <a:rPr lang="en-US" sz="1100" dirty="0" smtClean="0"/>
              <a:t>estimates for 2012-2014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06068" y="1491687"/>
          <a:ext cx="8632825" cy="4260184"/>
        </p:xfrm>
        <a:graphic>
          <a:graphicData uri="http://schemas.openxmlformats.org/presentationml/2006/ole">
            <mc:AlternateContent xmlns:mc="http://schemas.openxmlformats.org/markup-compatibility/2006">
              <mc:Choice xmlns:v="urn:schemas-microsoft-com:vml" Requires="v">
                <p:oleObj spid="_x0000_s28392475"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206068" y="1491687"/>
                        <a:ext cx="8632825" cy="426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560439" y="5715512"/>
            <a:ext cx="8034491"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Across the U.S., home </a:t>
            </a:r>
            <a:r>
              <a:rPr lang="en-US" b="1" dirty="0">
                <a:solidFill>
                  <a:srgbClr val="FFFFFF"/>
                </a:solidFill>
              </a:rPr>
              <a:t>i</a:t>
            </a:r>
            <a:r>
              <a:rPr lang="en-US" b="1" dirty="0" smtClean="0">
                <a:solidFill>
                  <a:srgbClr val="FFFFFF"/>
                </a:solidFill>
              </a:rPr>
              <a:t>nsurance </a:t>
            </a:r>
            <a:r>
              <a:rPr lang="en-US" b="1" dirty="0">
                <a:solidFill>
                  <a:srgbClr val="FFFFFF"/>
                </a:solidFill>
              </a:rPr>
              <a:t>e</a:t>
            </a:r>
            <a:r>
              <a:rPr lang="en-US" b="1" dirty="0" smtClean="0">
                <a:solidFill>
                  <a:srgbClr val="FFFFFF"/>
                </a:solidFill>
              </a:rPr>
              <a:t>xpenditures rose by </a:t>
            </a:r>
            <a:r>
              <a:rPr lang="en-US" b="1" dirty="0">
                <a:solidFill>
                  <a:srgbClr val="FFFFFF"/>
                </a:solidFill>
              </a:rPr>
              <a:t>an </a:t>
            </a:r>
            <a:r>
              <a:rPr lang="en-US" b="1" dirty="0" smtClean="0">
                <a:solidFill>
                  <a:srgbClr val="FFFFFF"/>
                </a:solidFill>
              </a:rPr>
              <a:t>estimated 4.0% in 2012-2014</a:t>
            </a:r>
            <a:endParaRPr lang="en-US" b="1" dirty="0">
              <a:solidFill>
                <a:srgbClr val="FFFFFF"/>
              </a:solidFill>
            </a:endParaRPr>
          </a:p>
        </p:txBody>
      </p:sp>
      <p:sp>
        <p:nvSpPr>
          <p:cNvPr id="9" name="TextBox 12"/>
          <p:cNvSpPr txBox="1">
            <a:spLocks noChangeArrowheads="1"/>
          </p:cNvSpPr>
          <p:nvPr/>
        </p:nvSpPr>
        <p:spPr bwMode="auto">
          <a:xfrm>
            <a:off x="1166863" y="1098602"/>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5.5%</a:t>
            </a:r>
            <a:r>
              <a:rPr lang="en-US" sz="1400" dirty="0">
                <a:solidFill>
                  <a:schemeClr val="bg1"/>
                </a:solidFill>
              </a:rPr>
              <a:t/>
            </a:r>
            <a:br>
              <a:rPr lang="en-US" sz="1400" dirty="0">
                <a:solidFill>
                  <a:schemeClr val="bg1"/>
                </a:solidFill>
              </a:rPr>
            </a:br>
            <a:r>
              <a:rPr lang="en-US" sz="1400" dirty="0" smtClean="0">
                <a:solidFill>
                  <a:schemeClr val="bg1"/>
                </a:solidFill>
              </a:rPr>
              <a:t>2002:  10.6%</a:t>
            </a:r>
            <a:r>
              <a:rPr lang="en-US" sz="1400" dirty="0">
                <a:solidFill>
                  <a:schemeClr val="bg1"/>
                </a:solidFill>
              </a:rPr>
              <a:t/>
            </a:r>
            <a:br>
              <a:rPr lang="en-US" sz="1400" dirty="0">
                <a:solidFill>
                  <a:schemeClr val="bg1"/>
                </a:solidFill>
              </a:rPr>
            </a:br>
            <a:r>
              <a:rPr lang="en-US" sz="1400" dirty="0" smtClean="0">
                <a:solidFill>
                  <a:schemeClr val="bg1"/>
                </a:solidFill>
              </a:rPr>
              <a:t>2003:  12.7%</a:t>
            </a:r>
            <a:endParaRPr lang="en-US" sz="1400" dirty="0">
              <a:solidFill>
                <a:schemeClr val="bg1"/>
              </a:solidFill>
            </a:endParaRPr>
          </a:p>
          <a:p>
            <a:r>
              <a:rPr lang="en-US" sz="1400" dirty="0" smtClean="0">
                <a:solidFill>
                  <a:schemeClr val="bg1"/>
                </a:solidFill>
              </a:rPr>
              <a:t>2004:   </a:t>
            </a:r>
            <a:r>
              <a:rPr lang="en-US" sz="1400" dirty="0">
                <a:solidFill>
                  <a:schemeClr val="bg1"/>
                </a:solidFill>
              </a:rPr>
              <a:t> </a:t>
            </a:r>
            <a:r>
              <a:rPr lang="en-US" sz="1400" dirty="0" smtClean="0">
                <a:solidFill>
                  <a:schemeClr val="bg1"/>
                </a:solidFill>
              </a:rPr>
              <a:t> 9.1%</a:t>
            </a:r>
            <a:br>
              <a:rPr lang="en-US" sz="1400" dirty="0" smtClean="0">
                <a:solidFill>
                  <a:schemeClr val="bg1"/>
                </a:solidFill>
              </a:rPr>
            </a:br>
            <a:r>
              <a:rPr lang="en-US" sz="1400" dirty="0" smtClean="0">
                <a:solidFill>
                  <a:schemeClr val="bg1"/>
                </a:solidFill>
              </a:rPr>
              <a:t>2005:     4.8%</a:t>
            </a:r>
            <a:br>
              <a:rPr lang="en-US" sz="1400" dirty="0" smtClean="0">
                <a:solidFill>
                  <a:schemeClr val="bg1"/>
                </a:solidFill>
              </a:rPr>
            </a:br>
            <a:r>
              <a:rPr lang="en-US" sz="1400" dirty="0" smtClean="0">
                <a:solidFill>
                  <a:schemeClr val="bg1"/>
                </a:solidFill>
              </a:rPr>
              <a:t>2006:     5.2%</a:t>
            </a:r>
            <a:br>
              <a:rPr lang="en-US" sz="1400" dirty="0" smtClean="0">
                <a:solidFill>
                  <a:schemeClr val="bg1"/>
                </a:solidFill>
              </a:rPr>
            </a:br>
            <a:r>
              <a:rPr lang="en-US" sz="1400" dirty="0" smtClean="0">
                <a:solidFill>
                  <a:schemeClr val="bg1"/>
                </a:solidFill>
              </a:rPr>
              <a:t>2007:     2.2%</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6.0%</a:t>
            </a:r>
            <a:br>
              <a:rPr lang="en-US" sz="1400" dirty="0" smtClean="0">
                <a:solidFill>
                  <a:schemeClr val="bg1"/>
                </a:solidFill>
              </a:rPr>
            </a:br>
            <a:r>
              <a:rPr lang="en-US" sz="1400" dirty="0" smtClean="0">
                <a:solidFill>
                  <a:schemeClr val="bg1"/>
                </a:solidFill>
              </a:rPr>
              <a:t>2010:     3.3%</a:t>
            </a:r>
            <a:br>
              <a:rPr lang="en-US" sz="1400" dirty="0" smtClean="0">
                <a:solidFill>
                  <a:schemeClr val="bg1"/>
                </a:solidFill>
              </a:rPr>
            </a:br>
            <a:r>
              <a:rPr lang="en-US" sz="1400" dirty="0" smtClean="0">
                <a:solidFill>
                  <a:schemeClr val="bg1"/>
                </a:solidFill>
              </a:rPr>
              <a:t>2011:     7.6%</a:t>
            </a:r>
            <a:endParaRPr lang="en-US" sz="1400" dirty="0">
              <a:solidFill>
                <a:schemeClr val="bg1"/>
              </a:solidFill>
            </a:endParaRPr>
          </a:p>
        </p:txBody>
      </p:sp>
    </p:spTree>
    <p:extLst>
      <p:ext uri="{BB962C8B-B14F-4D97-AF65-F5344CB8AC3E}">
        <p14:creationId xmlns:p14="http://schemas.microsoft.com/office/powerpoint/2010/main" val="3395493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71110" y="3826541"/>
            <a:ext cx="7396069"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Performance Improved </a:t>
            </a:r>
            <a:r>
              <a:rPr lang="en-US" sz="4000" b="1" dirty="0" smtClean="0">
                <a:solidFill>
                  <a:srgbClr val="225A7A"/>
                </a:solidFill>
              </a:rPr>
              <a:t>with Lower CATs, Strong Markets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30</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2644766" name="Chart" r:id="rId5" imgW="8343967" imgH="4381555" progId="MSGraph.Chart.8">
                  <p:embed followColorScheme="full"/>
                </p:oleObj>
              </mc:Choice>
              <mc:Fallback>
                <p:oleObj name="Chart" r:id="rId5" imgW="8343967" imgH="4381555" progId="MSGraph.Chart.8">
                  <p:embed followColorScheme="full"/>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1126"/>
              <a:gd name="adj2" fmla="val -1227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105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31</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23039006" name="Chart" r:id="rId5" imgW="8296224" imgH="3762296" progId="MSGraph.Chart.8">
                  <p:embed followColorScheme="full"/>
                </p:oleObj>
              </mc:Choice>
              <mc:Fallback>
                <p:oleObj name="Chart" r:id="rId5" imgW="8296224" imgH="3762296"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4739148" y="3814916"/>
            <a:ext cx="3054177" cy="943896"/>
          </a:xfrm>
          <a:prstGeom prst="wedgeRectCallout">
            <a:avLst>
              <a:gd name="adj1" fmla="val 75321"/>
              <a:gd name="adj2" fmla="val -932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were up sharply from their lows earlier in the year</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November 14,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32</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extLst>
              <p:ext uri="{D42A27DB-BD31-4B8C-83A1-F6EECF244321}">
                <p14:modId xmlns:p14="http://schemas.microsoft.com/office/powerpoint/2010/main" val="1455986334"/>
              </p:ext>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4528"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2/2/2014.</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549525" y="1304925"/>
            <a:ext cx="1822449"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2524125" y="1219200"/>
            <a:ext cx="1571625" cy="369888"/>
          </a:xfrm>
          <a:prstGeom prst="rect">
            <a:avLst/>
          </a:prstGeom>
          <a:noFill/>
          <a:ln w="9525">
            <a:noFill/>
            <a:miter lim="800000"/>
            <a:headEnd/>
            <a:tailEnd/>
          </a:ln>
        </p:spPr>
        <p:txBody>
          <a:bodyPr>
            <a:spAutoFit/>
          </a:bodyPr>
          <a:lstStyle/>
          <a:p>
            <a:pPr algn="ctr"/>
            <a:r>
              <a:rPr lang="en-US" b="1" dirty="0"/>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33</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2006-2013:Q3*</a:t>
            </a:r>
          </a:p>
        </p:txBody>
      </p:sp>
      <p:graphicFrame>
        <p:nvGraphicFramePr>
          <p:cNvPr id="2050" name="Object 3"/>
          <p:cNvGraphicFramePr>
            <a:graphicFrameLocks/>
          </p:cNvGraphicFramePr>
          <p:nvPr>
            <p:extLst>
              <p:ext uri="{D42A27DB-BD31-4B8C-83A1-F6EECF244321}">
                <p14:modId xmlns:p14="http://schemas.microsoft.com/office/powerpoint/2010/main" val="1102465809"/>
              </p:ext>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5553"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2/2/2014.</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22714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522530" y="1271588"/>
            <a:ext cx="1806583"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2695575" y="1238251"/>
            <a:ext cx="1571625" cy="369887"/>
          </a:xfrm>
          <a:prstGeom prst="rect">
            <a:avLst/>
          </a:prstGeom>
          <a:noFill/>
          <a:ln w="9525">
            <a:noFill/>
            <a:miter lim="800000"/>
            <a:headEnd/>
            <a:tailEnd/>
          </a:ln>
        </p:spPr>
        <p:txBody>
          <a:bodyPr>
            <a:spAutoFit/>
          </a:bodyPr>
          <a:lstStyle/>
          <a:p>
            <a:pPr algn="ctr"/>
            <a:r>
              <a:rPr lang="en-US" b="1" dirty="0"/>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2639646"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December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45 of the 47 months from Jan. 2010 through November 2013.  Recovery second half of 2013 stems largely from better economic outlooks for Europe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814917"/>
            <a:ext cx="3551610" cy="757084"/>
          </a:xfrm>
          <a:prstGeom prst="wedgeRectCallout">
            <a:avLst>
              <a:gd name="adj1" fmla="val 102262"/>
              <a:gd name="adj2" fmla="val -5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November with its highest reading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35</a:t>
            </a:fld>
            <a:endParaRPr lang="en-US" sz="900"/>
          </a:p>
        </p:txBody>
      </p:sp>
      <p:graphicFrame>
        <p:nvGraphicFramePr>
          <p:cNvPr id="9218" name="Object 3"/>
          <p:cNvGraphicFramePr>
            <a:graphicFrameLocks/>
          </p:cNvGraphicFramePr>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126238" name="Chart" r:id="rId4" imgW="8286645" imgH="4010133" progId="MSGraph.Chart.8">
                  <p:embed followColorScheme="full"/>
                </p:oleObj>
              </mc:Choice>
              <mc:Fallback>
                <p:oleObj name="Chart" r:id="rId4" imgW="8286645" imgH="4010133"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smtClean="0"/>
              <a:t>Dollar Value* of Manufacturers’ Shipments </a:t>
            </a:r>
            <a:r>
              <a:rPr lang="en-US" sz="2000" smtClean="0"/>
              <a:t>Monthly, Jan. 1992—Nov. 2013</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*seasonally adjusted; Nov. 2013 is preliminary; data published January 6, 2014.</a:t>
            </a:r>
            <a:br>
              <a:rPr lang="en-US" sz="1100"/>
            </a:br>
            <a:r>
              <a:rPr lang="en-US" sz="1100"/>
              <a:t>Source: U.S. Census Bureau, </a:t>
            </a:r>
            <a:r>
              <a:rPr lang="en-US" sz="1100" i="1"/>
              <a:t>Full Report on Manufacturers’ Shipments, Inventories, and Orders, </a:t>
            </a:r>
            <a:r>
              <a:rPr lang="en-US" sz="1100">
                <a:hlinkClick r:id="rId6"/>
              </a:rPr>
              <a:t>http://www.census.gov/manufacturing/m3/</a:t>
            </a:r>
            <a:r>
              <a:rPr lang="en-US" sz="110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Nov. 2013  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35</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The value of Manufacturing Shipments in Nov. 2013 was $494.6B—a new record high.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36</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smtClean="0"/>
              <a:t>Manufacturing Employment,</a:t>
            </a:r>
            <a:br>
              <a:rPr lang="en-US" sz="3200" smtClean="0"/>
            </a:br>
            <a:r>
              <a:rPr lang="en-US" sz="3200" smtClean="0"/>
              <a:t>Jan. 2010—December 2013</a:t>
            </a:r>
            <a:r>
              <a:rPr lang="en-US" smtClean="0"/>
              <a:t>*</a:t>
            </a:r>
          </a:p>
        </p:txBody>
      </p:sp>
      <p:graphicFrame>
        <p:nvGraphicFramePr>
          <p:cNvPr id="20482" name="Object 8"/>
          <p:cNvGraphicFramePr>
            <a:graphicFrameLocks noChangeAspect="1"/>
          </p:cNvGraphicFramePr>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807774" name="Chart" r:id="rId4" imgW="8343872" imgH="4381562" progId="MSGraph.Chart.8">
                  <p:embed followColorScheme="full"/>
                </p:oleObj>
              </mc:Choice>
              <mc:Fallback>
                <p:oleObj name="Chart" r:id="rId4" imgW="8343872" imgH="4381562" progId="MSGraph.Chart.8">
                  <p:embed followColorScheme="full"/>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*Seasonally adjusted; Dec and Nov 2013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at </a:t>
            </a:r>
            <a:r>
              <a:rPr lang="en-US" sz="1100">
                <a:hlinkClick r:id="rId6"/>
              </a:rPr>
              <a:t>http://data.bls.gov</a:t>
            </a:r>
            <a:r>
              <a:rPr lang="en-US" sz="110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(+550,000 or +4.6%)</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37</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125214" name="Chart" r:id="rId4" imgW="8705863" imgH="4572135" progId="MSGraph.Chart.8">
                  <p:embed followColorScheme="full"/>
                </p:oleObj>
              </mc:Choice>
              <mc:Fallback>
                <p:oleObj name="Chart" r:id="rId4" imgW="8705863" imgH="4572135"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IHS Global Insights as of  Jan. 13, 2014; Insurance Information Institute.</a:t>
            </a:r>
            <a:endParaRPr lang="en-US" sz="1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38</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2641696"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49348"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+3.4%</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+0.2%</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39</a:t>
            </a:fld>
            <a:endParaRPr lang="en-US" smtClean="0"/>
          </a:p>
        </p:txBody>
      </p:sp>
      <p:sp>
        <p:nvSpPr>
          <p:cNvPr id="66566" name="Rectangle 11"/>
          <p:cNvSpPr>
            <a:spLocks noGrp="1" noChangeArrowheads="1"/>
          </p:cNvSpPr>
          <p:nvPr>
            <p:ph type="title"/>
          </p:nvPr>
        </p:nvSpPr>
        <p:spPr/>
        <p:txBody>
          <a:bodyPr/>
          <a:lstStyle/>
          <a:p>
            <a:r>
              <a:rPr lang="en-US" dirty="0" smtClean="0"/>
              <a:t>Durable Manufacturing: New Order Growth and Shipments,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64923796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393502"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New orders exceed shipments which suggests the industry is in an expansionary phase</a:t>
            </a:r>
            <a:endParaRPr lang="en-US" b="1" dirty="0">
              <a:solidFill>
                <a:srgbClr val="FFFFFF"/>
              </a:solidFill>
            </a:endParaRPr>
          </a:p>
        </p:txBody>
      </p:sp>
      <p:sp>
        <p:nvSpPr>
          <p:cNvPr id="66570" name="Rectangle 8"/>
          <p:cNvSpPr>
            <a:spLocks noChangeArrowheads="1"/>
          </p:cNvSpPr>
          <p:nvPr/>
        </p:nvSpPr>
        <p:spPr bwMode="black">
          <a:xfrm>
            <a:off x="80682" y="1416701"/>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92035" y="1135424"/>
            <a:ext cx="3337477" cy="914398"/>
          </a:xfrm>
          <a:prstGeom prst="wedgeRectCallout">
            <a:avLst>
              <a:gd name="adj1" fmla="val -39347"/>
              <a:gd name="adj2" fmla="val 85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Most manufacturing sectors indicate order growth outstripping shipments, a favorable indicator for investment and expansion</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advance report YTD data comparing data through December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Tree>
    <p:extLst>
      <p:ext uri="{BB962C8B-B14F-4D97-AF65-F5344CB8AC3E}">
        <p14:creationId xmlns:p14="http://schemas.microsoft.com/office/powerpoint/2010/main" val="2799649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1991–2013:Q3 ($ Millions)</a:t>
            </a:r>
          </a:p>
        </p:txBody>
      </p:sp>
      <p:sp>
        <p:nvSpPr>
          <p:cNvPr id="8196" name="Text Box 5"/>
          <p:cNvSpPr txBox="1">
            <a:spLocks noChangeArrowheads="1"/>
          </p:cNvSpPr>
          <p:nvPr/>
        </p:nvSpPr>
        <p:spPr bwMode="auto">
          <a:xfrm>
            <a:off x="1095786"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2012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5.9%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2013:9M </a:t>
            </a:r>
            <a:r>
              <a:rPr lang="en-US" sz="1300" dirty="0">
                <a:solidFill>
                  <a:srgbClr val="000000"/>
                </a:solidFill>
                <a:latin typeface="Arial" charset="0"/>
                <a:cs typeface="Arial" charset="0"/>
              </a:rPr>
              <a:t>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a:t>
            </a:r>
            <a:r>
              <a:rPr lang="en-US" sz="1300" dirty="0" smtClean="0">
                <a:solidFill>
                  <a:srgbClr val="000000"/>
                </a:solidFill>
                <a:latin typeface="Arial" charset="0"/>
                <a:cs typeface="Arial" charset="0"/>
              </a:rPr>
              <a:t>9.5%</a:t>
            </a:r>
            <a:endParaRPr lang="en-US" sz="130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8.9% ROAS through 2013:Q3, 6.2</a:t>
            </a:r>
            <a:r>
              <a:rPr lang="en-US" sz="1100" dirty="0">
                <a:solidFill>
                  <a:srgbClr val="000000"/>
                </a:solidFill>
                <a:latin typeface="Arial" charset="0"/>
                <a:cs typeface="Arial" charset="0"/>
              </a:rPr>
              <a:t>% 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mc:AlternateContent xmlns:mc="http://schemas.openxmlformats.org/markup-compatibility/2006">
              <mc:Choice xmlns:v="urn:schemas-microsoft-com:vml" Requires="v">
                <p:oleObj spid="_x0000_s27063326" name="Chart" r:id="rId5" imgW="8715392" imgH="5057822" progId="MSGraph.Chart.8">
                  <p:embed followColorScheme="full"/>
                </p:oleObj>
              </mc:Choice>
              <mc:Fallback>
                <p:oleObj name="Chart" r:id="rId5" imgW="8715392" imgH="5057822" progId="MSGraph.Chart.8">
                  <p:embed followColorScheme="full"/>
                  <p:pic>
                    <p:nvPicPr>
                      <p:cNvPr id="0" name="Object 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72" y="1474841"/>
                        <a:ext cx="8701088" cy="490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9"/>
          <p:cNvSpPr>
            <a:spLocks noChangeArrowheads="1"/>
          </p:cNvSpPr>
          <p:nvPr/>
        </p:nvSpPr>
        <p:spPr bwMode="blackWhite">
          <a:xfrm>
            <a:off x="3857472" y="1337137"/>
            <a:ext cx="1055687" cy="798512"/>
          </a:xfrm>
          <a:prstGeom prst="wedgeRectCallout">
            <a:avLst>
              <a:gd name="adj1" fmla="val -124442"/>
              <a:gd name="adj2" fmla="val 146907"/>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2013:9M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9.5%</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7236541" y="1082625"/>
            <a:ext cx="1612491" cy="942820"/>
          </a:xfrm>
          <a:prstGeom prst="wedgeRectCallout">
            <a:avLst>
              <a:gd name="adj1" fmla="val 35338"/>
              <a:gd name="adj2" fmla="val 10948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income </a:t>
            </a:r>
            <a:r>
              <a:rPr lang="en-US" sz="1400" b="1" dirty="0" smtClean="0">
                <a:solidFill>
                  <a:srgbClr val="FFFFFF"/>
                </a:solidFill>
                <a:latin typeface="Arial" charset="0"/>
                <a:cs typeface="Arial" charset="0"/>
              </a:rPr>
              <a:t>is up substantially (+54.7%) from  2012:Q3 $27.8B</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mc:AlternateContent xmlns:mc="http://schemas.openxmlformats.org/markup-compatibility/2006">
              <mc:Choice xmlns:v="urn:schemas-microsoft-com:vml" Requires="v">
                <p:oleObj spid="_x0000_s22642720" name="Chart" r:id="rId5" imgW="8153294" imgH="5372218" progId="MSGraph.Chart.8">
                  <p:embed followColorScheme="full"/>
                </p:oleObj>
              </mc:Choice>
              <mc:Fallback>
                <p:oleObj name="Chart" r:id="rId5" imgW="8153294" imgH="5372218"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847"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40</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747423"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295153" y="1373153"/>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18200"/>
              <a:gd name="adj2" fmla="val 172536"/>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14923"/>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79.2% </a:t>
            </a:r>
            <a:r>
              <a:rPr lang="en-US" sz="1200" b="1" dirty="0"/>
              <a:t>of industrial capacity in </a:t>
            </a:r>
            <a:r>
              <a:rPr lang="en-US" sz="1200" b="1" dirty="0" smtClean="0"/>
              <a:t>Dec.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58473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December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tgtEl>
                                        <p:attrNameLst>
                                          <p:attrName>style.visibility</p:attrName>
                                        </p:attrNameLst>
                                      </p:cBhvr>
                                      <p:to>
                                        <p:strVal val="visible"/>
                                      </p:to>
                                    </p:set>
                                    <p:animEffect transition="in" filter="wipe(left)">
                                      <p:cBhvr>
                                        <p:cTn id="12" dur="500"/>
                                        <p:tgtEl>
                                          <p:spTgt spid="6380546"/>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41</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2920936490"/>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8389407" name="Chart" r:id="rId5" imgW="8334424" imgH="4381562" progId="MSGraph.Chart.8">
                  <p:embed followColorScheme="full"/>
                </p:oleObj>
              </mc:Choice>
              <mc:Fallback>
                <p:oleObj name="Chart" r:id="rId5" imgW="8334424" imgH="4381562" progId="MSGraph.Chart.8">
                  <p:embed followColorScheme="full"/>
                  <p:pic>
                    <p:nvPicPr>
                      <p:cNvPr id="0" name="Object 8"/>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17982496"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December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in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347884"/>
            <a:ext cx="2831250" cy="1264457"/>
          </a:xfrm>
          <a:prstGeom prst="wedgeRectCallout">
            <a:avLst>
              <a:gd name="adj1" fmla="val 100313"/>
              <a:gd name="adj2" fmla="val -40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was hurt by the uncertainty in Washington, but remains resilient</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43</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763115382"/>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17983520" name="Chart" r:id="rId4" imgW="8581960" imgH="3952907" progId="MSGraph.Chart.8">
                  <p:embed followColorScheme="full"/>
                </p:oleObj>
              </mc:Choice>
              <mc:Fallback>
                <p:oleObj name="Chart" r:id="rId4" imgW="8581960" imgH="3952907" progId="MSGraph.Chart.8">
                  <p:embed followColorScheme="full"/>
                  <p:pic>
                    <p:nvPicPr>
                      <p:cNvPr id="0" name="Object 3"/>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44</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noGrp="1"/>
          </p:cNvGraphicFramePr>
          <p:nvPr>
            <p:ph idx="4294967295"/>
          </p:nvPr>
        </p:nvGraphicFramePr>
        <p:xfrm>
          <a:off x="251209" y="1516063"/>
          <a:ext cx="8651491" cy="3983037"/>
        </p:xfrm>
        <a:graphic>
          <a:graphicData uri="http://schemas.openxmlformats.org/presentationml/2006/ole">
            <mc:AlternateContent xmlns:mc="http://schemas.openxmlformats.org/markup-compatibility/2006">
              <mc:Choice xmlns:v="urn:schemas-microsoft-com:vml" Requires="v">
                <p:oleObj spid="_x0000_s17984543" name="Chart" r:id="rId4" imgW="8582143" imgH="3981414" progId="MSGraph.Chart.8">
                  <p:embed followColorScheme="full"/>
                </p:oleObj>
              </mc:Choice>
              <mc:Fallback>
                <p:oleObj name="Chart" r:id="rId4" imgW="8582143" imgH="398141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209" y="1516063"/>
                        <a:ext cx="8651491" cy="398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Nov.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6"/>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December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45</a:t>
            </a:fld>
            <a:endParaRPr lang="en-US"/>
          </a:p>
        </p:txBody>
      </p:sp>
      <p:pic>
        <p:nvPicPr>
          <p:cNvPr id="28142594" name="Picture 2" descr="http://www.advisorperspectives.com/dshort/charts/indicators/NFIB-optimism-index.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238" y="1365861"/>
            <a:ext cx="8446323" cy="5004755"/>
          </a:xfrm>
          <a:prstGeom prst="rect">
            <a:avLst/>
          </a:prstGeom>
          <a:noFill/>
        </p:spPr>
      </p:pic>
      <p:sp>
        <p:nvSpPr>
          <p:cNvPr id="10" name="AutoShape 5"/>
          <p:cNvSpPr>
            <a:spLocks noChangeArrowheads="1"/>
          </p:cNvSpPr>
          <p:nvPr/>
        </p:nvSpPr>
        <p:spPr bwMode="blackWhite">
          <a:xfrm>
            <a:off x="5882291" y="1858300"/>
            <a:ext cx="3261709" cy="1445341"/>
          </a:xfrm>
          <a:prstGeom prst="wedgeRectCallout">
            <a:avLst>
              <a:gd name="adj1" fmla="val 12077"/>
              <a:gd name="adj2" fmla="val 995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46</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48</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5399326"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2314"/>
              <a:gd name="adj2" fmla="val 73652"/>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$659.4B, up 32% from the 2010 trough but still 28%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$332.1</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$290.8</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November.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49</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noGrp="1"/>
          </p:cNvGraphicFramePr>
          <p:nvPr>
            <p:ph type="chart" idx="4294967295"/>
          </p:nvPr>
        </p:nvGraphicFramePr>
        <p:xfrm>
          <a:off x="300038" y="1620838"/>
          <a:ext cx="8542337" cy="4511675"/>
        </p:xfrm>
        <a:graphic>
          <a:graphicData uri="http://schemas.openxmlformats.org/presentationml/2006/ole">
            <mc:AlternateContent xmlns:mc="http://schemas.openxmlformats.org/markup-compatibility/2006">
              <mc:Choice xmlns:v="urn:schemas-microsoft-com:vml" Requires="v">
                <p:oleObj spid="_x0000_s25401374" name="Chart" r:id="rId4" imgW="8601126" imgH="4543522" progId="MSGraph.Chart.8">
                  <p:embed followColorScheme="full"/>
                </p:oleObj>
              </mc:Choice>
              <mc:Fallback>
                <p:oleObj name="Chart" r:id="rId4" imgW="8601126" imgH="454352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0038" y="1620838"/>
                        <a:ext cx="85423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14421260"/>
              </p:ext>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7064351" name="Chart" r:id="rId5" imgW="8258301" imgH="5515013" progId="MSGraph.Chart.8">
                  <p:embed followColorScheme="full"/>
                </p:oleObj>
              </mc:Choice>
              <mc:Fallback>
                <p:oleObj name="Chart" r:id="rId5" imgW="8258301" imgH="5515013" progId="MSGraph.Chart.8">
                  <p:embed followColorScheme="full"/>
                  <p:pic>
                    <p:nvPicPr>
                      <p:cNvPr id="0" name="Object 2"/>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2011: 4.7%</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2013:Q3 8.9%</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50</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2400"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51</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November 2013 vs. November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3422"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2894"/>
              <a:gd name="adj2" fmla="val -110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+8.6%</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-0.2%</a:t>
            </a:r>
            <a:endParaRPr lang="en-US" sz="2400" b="1" u="sng" dirty="0">
              <a:solidFill>
                <a:srgbClr val="225A7A"/>
              </a:solidFill>
            </a:endParaRPr>
          </a:p>
        </p:txBody>
      </p:sp>
      <p:sp>
        <p:nvSpPr>
          <p:cNvPr id="12" name="AutoShape 9"/>
          <p:cNvSpPr>
            <a:spLocks noChangeArrowheads="1"/>
          </p:cNvSpPr>
          <p:nvPr/>
        </p:nvSpPr>
        <p:spPr bwMode="blackWhite">
          <a:xfrm>
            <a:off x="5083819" y="1996232"/>
            <a:ext cx="2030261" cy="914398"/>
          </a:xfrm>
          <a:prstGeom prst="wedgeRectCallout">
            <a:avLst>
              <a:gd name="adj1" fmla="val 24995"/>
              <a:gd name="adj2" fmla="val 1035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52</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Nov. 2013 vs. Nov.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4446"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Including the Key Residential Construction Sector; Bodes Well for Early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0410" y="1106129"/>
            <a:ext cx="4799126" cy="1165122"/>
          </a:xfrm>
          <a:prstGeom prst="wedgeRectCallout">
            <a:avLst>
              <a:gd name="adj1" fmla="val -62232"/>
              <a:gd name="adj2" fmla="val 373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Power and Transportation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681315" y="2551471"/>
            <a:ext cx="648928" cy="1106129"/>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53</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Nov. 2013 vs. Nov. 2012*</a:t>
            </a:r>
          </a:p>
        </p:txBody>
      </p:sp>
      <p:graphicFrame>
        <p:nvGraphicFramePr>
          <p:cNvPr id="66562" name="Object 4"/>
          <p:cNvGraphicFramePr>
            <a:graphicFrameLocks noChangeAspect="1"/>
          </p:cNvGraphicFramePr>
          <p:nvPr>
            <p:extLst>
              <p:ext uri="{D42A27DB-BD31-4B8C-83A1-F6EECF244321}">
                <p14:modId xmlns:p14="http://schemas.microsoft.com/office/powerpoint/2010/main" val="722264046"/>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5474"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Including the Key Residential Construction Sector, But Down in a Few</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6037006" y="1071716"/>
            <a:ext cx="2939847" cy="1469923"/>
          </a:xfrm>
          <a:prstGeom prst="wedgeRectCallout">
            <a:avLst>
              <a:gd name="adj1" fmla="val -60831"/>
              <a:gd name="adj2" fmla="val 665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 drug store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54</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394521" name="Chart" r:id="rId4" imgW="8296363" imgH="3762334" progId="MSGraph.Chart.8">
                  <p:embed followColorScheme="full"/>
                </p:oleObj>
              </mc:Choice>
              <mc:Fallback>
                <p:oleObj name="Chart" r:id="rId4" imgW="8296363"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November.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76748"/>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$39.9B or 12.7% since 2009 peak</a:t>
            </a:r>
            <a:endParaRPr lang="en-US" sz="1600" b="1" dirty="0">
              <a:solidFill>
                <a:schemeClr val="bg1"/>
              </a:solidFill>
            </a:endParaRPr>
          </a:p>
        </p:txBody>
      </p:sp>
    </p:spTree>
    <p:extLst>
      <p:ext uri="{BB962C8B-B14F-4D97-AF65-F5344CB8AC3E}">
        <p14:creationId xmlns:p14="http://schemas.microsoft.com/office/powerpoint/2010/main" val="3815835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55</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Nov. 2013 vs. Nov.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6494"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12078" y="1115958"/>
            <a:ext cx="2040192" cy="816080"/>
          </a:xfrm>
          <a:prstGeom prst="wedgeRectCallout">
            <a:avLst>
              <a:gd name="adj1" fmla="val -89083"/>
              <a:gd name="adj2" fmla="val 5192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56</a:t>
            </a:fld>
            <a:endParaRPr lang="en-US" smtClean="0"/>
          </a:p>
        </p:txBody>
      </p:sp>
      <p:sp>
        <p:nvSpPr>
          <p:cNvPr id="66566" name="Rectangle 11"/>
          <p:cNvSpPr>
            <a:spLocks noGrp="1" noChangeArrowheads="1"/>
          </p:cNvSpPr>
          <p:nvPr>
            <p:ph type="title"/>
          </p:nvPr>
        </p:nvSpPr>
        <p:spPr/>
        <p:txBody>
          <a:bodyPr/>
          <a:lstStyle/>
          <a:p>
            <a:r>
              <a:rPr lang="en-US" sz="2800" dirty="0" smtClean="0"/>
              <a:t>Public Construction by Segment/Project Type,  Nov. 2013 vs. Nov. 2012*</a:t>
            </a:r>
          </a:p>
        </p:txBody>
      </p:sp>
      <p:graphicFrame>
        <p:nvGraphicFramePr>
          <p:cNvPr id="66562" name="Object 4"/>
          <p:cNvGraphicFramePr>
            <a:graphicFrameLocks noChangeAspect="1"/>
          </p:cNvGraphicFramePr>
          <p:nvPr>
            <p:extLst>
              <p:ext uri="{D42A27DB-BD31-4B8C-83A1-F6EECF244321}">
                <p14:modId xmlns:p14="http://schemas.microsoft.com/office/powerpoint/2010/main" val="1934374622"/>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7521"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722374"/>
            <a:ext cx="8220075" cy="6659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Most Segments as Governments Grapple with Budget Deficits and Pension Shortfalls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42975" y="1488708"/>
            <a:ext cx="3629025" cy="1042834"/>
          </a:xfrm>
          <a:prstGeom prst="wedgeRectCallout">
            <a:avLst>
              <a:gd name="adj1" fmla="val -40444"/>
              <a:gd name="adj2" fmla="val 752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State and local public sector construction spending could begin a slow recovery in 2014; Federal spending will languish.</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a:xfrm>
            <a:off x="85725" y="6961188"/>
            <a:ext cx="1352550" cy="117475"/>
          </a:xfrm>
          <a:noFill/>
        </p:spPr>
        <p:txBody>
          <a:bodyPr/>
          <a:lstStyle/>
          <a:p>
            <a:endParaRPr lang="en-US" smtClean="0"/>
          </a:p>
        </p:txBody>
      </p:sp>
      <p:sp>
        <p:nvSpPr>
          <p:cNvPr id="4100" name="Rectangle 106"/>
          <p:cNvSpPr>
            <a:spLocks noGrp="1" noChangeArrowheads="1"/>
          </p:cNvSpPr>
          <p:nvPr>
            <p:ph type="ftr" sz="quarter" idx="11"/>
          </p:nvPr>
        </p:nvSpPr>
        <p:spPr>
          <a:noFill/>
        </p:spPr>
        <p:txBody>
          <a:bodyPr/>
          <a:lstStyle/>
          <a:p>
            <a:endParaRPr lang="en-US" smtClean="0"/>
          </a:p>
        </p:txBody>
      </p:sp>
      <p:sp>
        <p:nvSpPr>
          <p:cNvPr id="4101" name="Rectangle 110"/>
          <p:cNvSpPr>
            <a:spLocks noGrp="1" noChangeArrowheads="1"/>
          </p:cNvSpPr>
          <p:nvPr>
            <p:ph type="sldNum" sz="quarter" idx="12"/>
          </p:nvPr>
        </p:nvSpPr>
        <p:spPr>
          <a:noFill/>
        </p:spPr>
        <p:txBody>
          <a:bodyPr/>
          <a:lstStyle/>
          <a:p>
            <a:fld id="{C3229822-6B46-4407-A4C7-B9A8F401D3F2}" type="slidenum">
              <a:rPr lang="en-US" smtClean="0"/>
              <a:pPr/>
              <a:t>57</a:t>
            </a:fld>
            <a:endParaRPr lang="en-US" smtClean="0"/>
          </a:p>
        </p:txBody>
      </p:sp>
      <p:sp>
        <p:nvSpPr>
          <p:cNvPr id="4102" name="Rectangle 2"/>
          <p:cNvSpPr>
            <a:spLocks noGrp="1" noChangeArrowheads="1"/>
          </p:cNvSpPr>
          <p:nvPr>
            <p:ph type="title"/>
          </p:nvPr>
        </p:nvSpPr>
        <p:spPr/>
        <p:txBody>
          <a:bodyPr/>
          <a:lstStyle/>
          <a:p>
            <a:r>
              <a:rPr lang="en-US" dirty="0" smtClean="0"/>
              <a:t>Surety, Net Premiums Written, </a:t>
            </a:r>
            <a:br>
              <a:rPr lang="en-US" dirty="0" smtClean="0"/>
            </a:br>
            <a:r>
              <a:rPr lang="en-US" dirty="0" smtClean="0"/>
              <a:t>1990-2013E, ($ millions)</a:t>
            </a:r>
          </a:p>
        </p:txBody>
      </p:sp>
      <p:graphicFrame>
        <p:nvGraphicFramePr>
          <p:cNvPr id="4098"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8401679" name="Chart" r:id="rId4" imgW="8296363" imgH="3762334" progId="MSGraph.Chart.8">
                  <p:embed followColorScheme="full"/>
                </p:oleObj>
              </mc:Choice>
              <mc:Fallback>
                <p:oleObj name="Chart" r:id="rId4" imgW="8296363"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a:solidFill>
                <a:srgbClr val="225A7A"/>
              </a:solidFill>
            </a:endParaRPr>
          </a:p>
        </p:txBody>
      </p:sp>
      <p:sp>
        <p:nvSpPr>
          <p:cNvPr id="4104" name="Rectangle 4"/>
          <p:cNvSpPr>
            <a:spLocks noChangeArrowheads="1"/>
          </p:cNvSpPr>
          <p:nvPr/>
        </p:nvSpPr>
        <p:spPr bwMode="auto">
          <a:xfrm>
            <a:off x="0" y="6270625"/>
            <a:ext cx="8686800" cy="5873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5000"/>
              </a:spcBef>
              <a:buClr>
                <a:schemeClr val="accent2"/>
              </a:buClr>
              <a:buFont typeface="Wingdings" pitchFamily="2" charset="2"/>
              <a:buNone/>
              <a:tabLst>
                <a:tab pos="342900" algn="l"/>
              </a:tabLst>
            </a:pPr>
            <a:r>
              <a:rPr lang="en-US" sz="1100" dirty="0"/>
              <a:t>Note: 1990-1992 includes Financial Guaranty.</a:t>
            </a:r>
          </a:p>
          <a:p>
            <a:pPr eaLnBrk="0" hangingPunct="0">
              <a:lnSpc>
                <a:spcPct val="85000"/>
              </a:lnSpc>
              <a:spcBef>
                <a:spcPct val="5000"/>
              </a:spcBef>
              <a:buClr>
                <a:schemeClr val="accent2"/>
              </a:buClr>
              <a:buFont typeface="Wingdings" pitchFamily="2" charset="2"/>
              <a:buNone/>
              <a:tabLst>
                <a:tab pos="342900" algn="l"/>
              </a:tabLst>
            </a:pPr>
            <a:endParaRPr lang="en-US" sz="1100" dirty="0"/>
          </a:p>
          <a:p>
            <a:pPr eaLnBrk="0" hangingPunct="0">
              <a:lnSpc>
                <a:spcPct val="85000"/>
              </a:lnSpc>
              <a:spcBef>
                <a:spcPct val="5000"/>
              </a:spcBef>
              <a:buClr>
                <a:schemeClr val="accent2"/>
              </a:buClr>
              <a:buFont typeface="Wingdings" pitchFamily="2" charset="2"/>
              <a:buNone/>
              <a:tabLst>
                <a:tab pos="342900" algn="l"/>
              </a:tabLst>
            </a:pPr>
            <a:r>
              <a:rPr lang="en-US" sz="1100" dirty="0"/>
              <a:t>Source: A.M. </a:t>
            </a:r>
            <a:r>
              <a:rPr lang="en-US" sz="1100" dirty="0" smtClean="0"/>
              <a:t>Best; Insurance Information Institute estimate for 2013 based on 9-month data from SNL Financial.</a:t>
            </a:r>
            <a:endParaRPr lang="en-US" sz="1100" dirty="0"/>
          </a:p>
        </p:txBody>
      </p:sp>
      <p:sp>
        <p:nvSpPr>
          <p:cNvPr id="9" name="AutoShape 7"/>
          <p:cNvSpPr>
            <a:spLocks noChangeArrowheads="1"/>
          </p:cNvSpPr>
          <p:nvPr/>
        </p:nvSpPr>
        <p:spPr bwMode="blackWhite">
          <a:xfrm>
            <a:off x="4326192" y="3637935"/>
            <a:ext cx="2753033" cy="1138704"/>
          </a:xfrm>
          <a:prstGeom prst="wedgeRectCallout">
            <a:avLst>
              <a:gd name="adj1" fmla="val 97309"/>
              <a:gd name="adj2" fmla="val -733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Surety premium growth has been negative/flat ever since the “Great Recession” began</a:t>
            </a:r>
            <a:endParaRPr lang="en-US" sz="1600" b="1" dirty="0">
              <a:solidFill>
                <a:schemeClr val="bg1"/>
              </a:solidFill>
              <a:cs typeface="+mn-cs"/>
            </a:endParaRPr>
          </a:p>
        </p:txBody>
      </p:sp>
    </p:spTree>
    <p:extLst>
      <p:ext uri="{BB962C8B-B14F-4D97-AF65-F5344CB8AC3E}">
        <p14:creationId xmlns:p14="http://schemas.microsoft.com/office/powerpoint/2010/main" val="16516430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xfrm>
            <a:off x="85725" y="6961188"/>
            <a:ext cx="1352550" cy="117475"/>
          </a:xfrm>
          <a:noFill/>
        </p:spPr>
        <p:txBody>
          <a:bodyPr/>
          <a:lstStyle/>
          <a:p>
            <a:endParaRPr lang="en-US" smtClean="0"/>
          </a:p>
        </p:txBody>
      </p:sp>
      <p:sp>
        <p:nvSpPr>
          <p:cNvPr id="3076" name="Rectangle 106"/>
          <p:cNvSpPr>
            <a:spLocks noGrp="1" noChangeArrowheads="1"/>
          </p:cNvSpPr>
          <p:nvPr>
            <p:ph type="ftr" sz="quarter" idx="11"/>
          </p:nvPr>
        </p:nvSpPr>
        <p:spPr>
          <a:noFill/>
        </p:spPr>
        <p:txBody>
          <a:bodyPr/>
          <a:lstStyle/>
          <a:p>
            <a:endParaRPr lang="en-US" smtClean="0"/>
          </a:p>
        </p:txBody>
      </p:sp>
      <p:sp>
        <p:nvSpPr>
          <p:cNvPr id="3077" name="Rectangle 110"/>
          <p:cNvSpPr>
            <a:spLocks noGrp="1" noChangeArrowheads="1"/>
          </p:cNvSpPr>
          <p:nvPr>
            <p:ph type="sldNum" sz="quarter" idx="12"/>
          </p:nvPr>
        </p:nvSpPr>
        <p:spPr>
          <a:noFill/>
        </p:spPr>
        <p:txBody>
          <a:bodyPr/>
          <a:lstStyle/>
          <a:p>
            <a:fld id="{1945F818-5CDA-4A18-AF01-C55DA3524150}" type="slidenum">
              <a:rPr lang="en-US" smtClean="0"/>
              <a:pPr/>
              <a:t>58</a:t>
            </a:fld>
            <a:endParaRPr lang="en-US" smtClean="0"/>
          </a:p>
        </p:txBody>
      </p:sp>
      <p:sp>
        <p:nvSpPr>
          <p:cNvPr id="3078" name="Rectangle 2"/>
          <p:cNvSpPr>
            <a:spLocks noGrp="1" noChangeArrowheads="1"/>
          </p:cNvSpPr>
          <p:nvPr>
            <p:ph type="title"/>
          </p:nvPr>
        </p:nvSpPr>
        <p:spPr/>
        <p:txBody>
          <a:bodyPr/>
          <a:lstStyle/>
          <a:p>
            <a:r>
              <a:rPr lang="en-US" dirty="0" smtClean="0"/>
              <a:t>Surety Combined Ratio, 1990-2012* </a:t>
            </a:r>
          </a:p>
        </p:txBody>
      </p:sp>
      <p:graphicFrame>
        <p:nvGraphicFramePr>
          <p:cNvPr id="3074"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8402702" name="Chart" r:id="rId4" imgW="8296363" imgH="3762334" progId="MSGraph.Chart.8">
                  <p:embed followColorScheme="full"/>
                </p:oleObj>
              </mc:Choice>
              <mc:Fallback>
                <p:oleObj name="Chart" r:id="rId4" imgW="8296363"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a:solidFill>
                <a:srgbClr val="225A7A"/>
              </a:solidFill>
            </a:endParaRPr>
          </a:p>
        </p:txBody>
      </p:sp>
      <p:sp>
        <p:nvSpPr>
          <p:cNvPr id="3080" name="Rectangle 4"/>
          <p:cNvSpPr>
            <a:spLocks noChangeArrowheads="1"/>
          </p:cNvSpPr>
          <p:nvPr/>
        </p:nvSpPr>
        <p:spPr bwMode="auto">
          <a:xfrm>
            <a:off x="0" y="6118567"/>
            <a:ext cx="8686800" cy="73943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5000"/>
              </a:spcBef>
              <a:buClr>
                <a:schemeClr val="accent2"/>
              </a:buClr>
              <a:buFont typeface="Wingdings" pitchFamily="2" charset="2"/>
              <a:buNone/>
              <a:tabLst>
                <a:tab pos="342900" algn="l"/>
              </a:tabLst>
            </a:pPr>
            <a:r>
              <a:rPr lang="en-US" sz="1100" dirty="0" smtClean="0"/>
              <a:t>*Net basis.</a:t>
            </a:r>
          </a:p>
          <a:p>
            <a:pPr eaLnBrk="0" hangingPunct="0">
              <a:lnSpc>
                <a:spcPct val="85000"/>
              </a:lnSpc>
              <a:spcBef>
                <a:spcPct val="5000"/>
              </a:spcBef>
              <a:buClr>
                <a:schemeClr val="accent2"/>
              </a:buClr>
              <a:buFont typeface="Wingdings" pitchFamily="2" charset="2"/>
              <a:buNone/>
              <a:tabLst>
                <a:tab pos="342900" algn="l"/>
              </a:tabLst>
            </a:pPr>
            <a:r>
              <a:rPr lang="en-US" sz="1100" dirty="0" smtClean="0"/>
              <a:t>Note</a:t>
            </a:r>
            <a:r>
              <a:rPr lang="en-US" sz="1100" dirty="0"/>
              <a:t>: 1990-1992 includes Financial Guaranty.</a:t>
            </a:r>
          </a:p>
          <a:p>
            <a:pPr eaLnBrk="0" hangingPunct="0">
              <a:lnSpc>
                <a:spcPct val="85000"/>
              </a:lnSpc>
              <a:spcBef>
                <a:spcPct val="5000"/>
              </a:spcBef>
              <a:buClr>
                <a:schemeClr val="accent2"/>
              </a:buClr>
              <a:buFont typeface="Wingdings" pitchFamily="2" charset="2"/>
              <a:buNone/>
              <a:tabLst>
                <a:tab pos="342900" algn="l"/>
              </a:tabLst>
            </a:pPr>
            <a:endParaRPr lang="en-US" sz="1100" dirty="0"/>
          </a:p>
          <a:p>
            <a:pPr eaLnBrk="0" hangingPunct="0">
              <a:lnSpc>
                <a:spcPct val="85000"/>
              </a:lnSpc>
              <a:spcBef>
                <a:spcPct val="5000"/>
              </a:spcBef>
              <a:buClr>
                <a:schemeClr val="accent2"/>
              </a:buClr>
              <a:buFont typeface="Wingdings" pitchFamily="2" charset="2"/>
              <a:buNone/>
              <a:tabLst>
                <a:tab pos="342900" algn="l"/>
              </a:tabLst>
            </a:pPr>
            <a:r>
              <a:rPr lang="en-US" sz="1100" dirty="0"/>
              <a:t>Source: A.M. </a:t>
            </a:r>
            <a:r>
              <a:rPr lang="en-US" sz="1100" dirty="0" smtClean="0"/>
              <a:t>Best; Insurance Information Institute.</a:t>
            </a:r>
            <a:endParaRPr lang="en-US" sz="1100" dirty="0"/>
          </a:p>
        </p:txBody>
      </p:sp>
      <p:sp>
        <p:nvSpPr>
          <p:cNvPr id="9" name="AutoShape 7"/>
          <p:cNvSpPr>
            <a:spLocks noChangeArrowheads="1"/>
          </p:cNvSpPr>
          <p:nvPr/>
        </p:nvSpPr>
        <p:spPr bwMode="blackWhite">
          <a:xfrm>
            <a:off x="6105831" y="1229031"/>
            <a:ext cx="2753033" cy="943898"/>
          </a:xfrm>
          <a:prstGeom prst="wedgeRectCallout">
            <a:avLst>
              <a:gd name="adj1" fmla="val 17666"/>
              <a:gd name="adj2" fmla="val 1162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Underwriting performance in the surety line has been strong since 2006</a:t>
            </a:r>
            <a:endParaRPr lang="en-US" sz="1600" b="1" dirty="0">
              <a:solidFill>
                <a:schemeClr val="bg1"/>
              </a:solidFill>
              <a:cs typeface="+mn-cs"/>
            </a:endParaRPr>
          </a:p>
        </p:txBody>
      </p:sp>
    </p:spTree>
    <p:extLst>
      <p:ext uri="{BB962C8B-B14F-4D97-AF65-F5344CB8AC3E}">
        <p14:creationId xmlns:p14="http://schemas.microsoft.com/office/powerpoint/2010/main" val="7614868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59</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smtClean="0"/>
              <a:t>Construction Employment,</a:t>
            </a:r>
            <a:br>
              <a:rPr lang="en-US" sz="3200" smtClean="0"/>
            </a:br>
            <a:r>
              <a:rPr lang="en-US" sz="3200" smtClean="0"/>
              <a:t>Jan. 2010—December 2013</a:t>
            </a:r>
            <a:r>
              <a:rPr lang="en-US" smtClean="0"/>
              <a:t>*</a:t>
            </a:r>
          </a:p>
        </p:txBody>
      </p:sp>
      <p:sp>
        <p:nvSpPr>
          <p:cNvPr id="1946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*Seasonally adjusted; Dec and Nov 2013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at </a:t>
            </a:r>
            <a:r>
              <a:rPr lang="en-US" sz="1100">
                <a:hlinkClick r:id="rId4"/>
              </a:rPr>
              <a:t>http://data.bls.gov</a:t>
            </a:r>
            <a:r>
              <a:rPr lang="en-US" sz="1100"/>
              <a:t>; Insurance Information Institute.</a:t>
            </a:r>
          </a:p>
        </p:txBody>
      </p:sp>
      <p:graphicFrame>
        <p:nvGraphicFramePr>
          <p:cNvPr id="19458" name="Object 8"/>
          <p:cNvGraphicFramePr>
            <a:graphicFrameLocks noChangeAspect="1"/>
          </p:cNvGraphicFramePr>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808798" name="Chart" r:id="rId5" imgW="8343872" imgH="4381562" progId="MSGraph.Chart.8">
                  <p:embed followColorScheme="full"/>
                </p:oleObj>
              </mc:Choice>
              <mc:Fallback>
                <p:oleObj name="Chart" r:id="rId5" imgW="8343872" imgH="4381562" progId="MSGraph.Chart.8">
                  <p:embed followColorScheme="full"/>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11250"/>
            <a:ext cx="3141663" cy="1065213"/>
          </a:xfrm>
          <a:prstGeom prst="wedgeRectCallout">
            <a:avLst>
              <a:gd name="adj1" fmla="val 100320"/>
              <a:gd name="adj2" fmla="val -23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+398,000 above</a:t>
            </a:r>
            <a:br>
              <a:rPr lang="en-US" b="1" dirty="0">
                <a:solidFill>
                  <a:schemeClr val="bg1"/>
                </a:solidFill>
              </a:rPr>
            </a:br>
            <a:r>
              <a:rPr lang="en-US" b="1" dirty="0">
                <a:solidFill>
                  <a:schemeClr val="bg1"/>
                </a:solidFill>
              </a:rPr>
              <a:t>Jan. 2011 (+7.4%) but flat in the last few months.</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2013:9M combined ratio including M&amp;FG insurers is 95.8;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14554142"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are improved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60</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3037982" name="Chart" r:id="rId4" imgW="8343872" imgH="4381562" progId="MSGraph.Chart.8">
                  <p:embed followColorScheme="full"/>
                </p:oleObj>
              </mc:Choice>
              <mc:Fallback>
                <p:oleObj name="Chart" r:id="rId4" imgW="8343872" imgH="4381562"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8080264"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2013 totaled 5.833 million, an increase of 398,000 jobs or 7.3%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61</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62</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7441182" name="Chart" r:id="rId4" imgW="7096176" imgH="4876800" progId="MSGraph.Chart.8">
                  <p:embed followColorScheme="full"/>
                </p:oleObj>
              </mc:Choice>
              <mc:Fallback>
                <p:oleObj name="Chart" r:id="rId4" imgW="7096176" imgH="4876800" progId="MSGraph.Chart.8">
                  <p:embed followColorScheme="full"/>
                  <p:pic>
                    <p:nvPicPr>
                      <p:cNvPr id="0" name="Object 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56463"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6.7% in </a:t>
            </a:r>
            <a:r>
              <a:rPr lang="en-US" sz="1400" b="1" dirty="0">
                <a:solidFill>
                  <a:schemeClr val="bg1"/>
                </a:solidFill>
              </a:rPr>
              <a:t>December </a:t>
            </a:r>
            <a:r>
              <a:rPr lang="en-US" sz="1400" b="1" dirty="0">
                <a:solidFill>
                  <a:schemeClr val="bg1"/>
                </a:solidFill>
                <a:cs typeface="+mn-cs"/>
              </a:rPr>
              <a:t>2013.</a:t>
            </a:r>
            <a:r>
              <a:rPr lang="en-US" sz="1400" b="1" dirty="0">
                <a:solidFill>
                  <a:schemeClr val="bg1"/>
                </a:solidFill>
              </a:rPr>
              <a:t> 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59638" y="1411288"/>
            <a:ext cx="1639887" cy="1666875"/>
          </a:xfrm>
          <a:prstGeom prst="wedgeRectCallout">
            <a:avLst>
              <a:gd name="adj1" fmla="val -71691"/>
              <a:gd name="adj2" fmla="val 3253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13.1% in Dec. 2013.</a:t>
            </a:r>
            <a:br>
              <a:rPr lang="en-US" sz="1400" b="1" dirty="0">
                <a:solidFill>
                  <a:schemeClr val="bg1"/>
                </a:solidFill>
                <a:cs typeface="+mn-cs"/>
              </a:rPr>
            </a:br>
            <a:r>
              <a:rPr lang="en-US" sz="1400" b="1" dirty="0">
                <a:solidFill>
                  <a:schemeClr val="bg1"/>
                </a:solidFill>
                <a:cs typeface="+mn-cs"/>
              </a:rPr>
              <a:t>8% to 10% is “normal.”</a:t>
            </a:r>
          </a:p>
        </p:txBody>
      </p:sp>
      <p:sp>
        <p:nvSpPr>
          <p:cNvPr id="17418" name="Rectangle 11"/>
          <p:cNvSpPr>
            <a:spLocks noChangeArrowheads="1"/>
          </p:cNvSpPr>
          <p:nvPr/>
        </p:nvSpPr>
        <p:spPr bwMode="black">
          <a:xfrm>
            <a:off x="223838" y="1028700"/>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January 2000 through December 2013, 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62</a:t>
            </a:fld>
            <a:endParaRPr lang="en-US"/>
          </a:p>
        </p:txBody>
      </p:sp>
      <p:sp>
        <p:nvSpPr>
          <p:cNvPr id="17" name="AutoShape 7"/>
          <p:cNvSpPr>
            <a:spLocks noChangeArrowheads="1"/>
          </p:cNvSpPr>
          <p:nvPr/>
        </p:nvSpPr>
        <p:spPr bwMode="blackWhite">
          <a:xfrm>
            <a:off x="4532243" y="4245907"/>
            <a:ext cx="2090833" cy="1058587"/>
          </a:xfrm>
          <a:prstGeom prst="wedgeRectCallout">
            <a:avLst>
              <a:gd name="adj1" fmla="val 57766"/>
              <a:gd name="adj2" fmla="val -50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As the unemployment rate approaches 6%, the Fed will begin signaling on short-term rates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4" fill="hold" grpId="0" nodeType="afterEffect">
                                  <p:stCondLst>
                                    <p:cond delay="7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63</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3044126" name="Chart" r:id="rId4" imgW="8239041" imgH="4276724" progId="MSGraph.Chart.8">
                  <p:embed followColorScheme="full"/>
                </p:oleObj>
              </mc:Choice>
              <mc:Fallback>
                <p:oleObj name="Chart" r:id="rId4" imgW="8239041" imgH="427672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6.3%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254033" y="1780302"/>
            <a:ext cx="2178050"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22647838"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December 2013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8.14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15007" y="4061686"/>
            <a:ext cx="1964168"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a:t>
            </a:r>
            <a:r>
              <a:rPr lang="en-US" sz="1400" b="1" dirty="0" smtClean="0">
                <a:solidFill>
                  <a:schemeClr val="bg1"/>
                </a:solidFill>
              </a:rPr>
              <a:t>losses </a:t>
            </a:r>
            <a:r>
              <a:rPr lang="en-US" sz="1400" b="1" dirty="0">
                <a:solidFill>
                  <a:schemeClr val="bg1"/>
                </a:solidFill>
              </a:rPr>
              <a:t>in   Dec. 08–Mar. 09 </a:t>
            </a:r>
            <a:r>
              <a:rPr lang="en-US" sz="1400" b="1" dirty="0" smtClean="0">
                <a:solidFill>
                  <a:schemeClr val="bg1"/>
                </a:solidFill>
              </a:rPr>
              <a:t>were </a:t>
            </a:r>
            <a:r>
              <a:rPr lang="en-US" sz="1400" b="1" dirty="0">
                <a:solidFill>
                  <a:schemeClr val="bg1"/>
                </a:solidFill>
              </a:rPr>
              <a:t>the </a:t>
            </a:r>
            <a:r>
              <a:rPr lang="en-US" sz="1400" b="1" dirty="0" smtClean="0">
                <a:solidFill>
                  <a:schemeClr val="bg1"/>
                </a:solidFill>
              </a:rPr>
              <a:t>largest </a:t>
            </a:r>
            <a:r>
              <a:rPr lang="en-US" sz="1400" b="1" dirty="0">
                <a:solidFill>
                  <a:schemeClr val="bg1"/>
                </a:solidFill>
              </a:rPr>
              <a:t>in the </a:t>
            </a:r>
            <a:br>
              <a:rPr lang="en-US" sz="1400" b="1" dirty="0">
                <a:solidFill>
                  <a:schemeClr val="bg1"/>
                </a:solidFill>
              </a:rPr>
            </a:br>
            <a:r>
              <a:rPr lang="en-US" sz="1400" b="1" dirty="0" smtClean="0">
                <a:solidFill>
                  <a:schemeClr val="bg1"/>
                </a:solidFill>
              </a:rPr>
              <a:t>post-WW </a:t>
            </a:r>
            <a:r>
              <a:rPr lang="en-US" sz="1400" b="1" dirty="0">
                <a:solidFill>
                  <a:schemeClr val="bg1"/>
                </a:solidFill>
              </a:rPr>
              <a:t>II </a:t>
            </a:r>
            <a:r>
              <a:rPr lang="en-US" sz="1400" b="1" dirty="0" smtClean="0">
                <a:solidFill>
                  <a:schemeClr val="bg1"/>
                </a:solidFill>
              </a:rPr>
              <a:t>period</a:t>
            </a:r>
            <a:endParaRPr lang="en-US" sz="1400" b="1" dirty="0">
              <a:solidFill>
                <a:schemeClr val="bg1"/>
              </a:solidFill>
            </a:endParaRPr>
          </a:p>
        </p:txBody>
      </p:sp>
      <p:sp>
        <p:nvSpPr>
          <p:cNvPr id="14" name="AutoShape 7"/>
          <p:cNvSpPr>
            <a:spLocks noChangeArrowheads="1"/>
          </p:cNvSpPr>
          <p:nvPr/>
        </p:nvSpPr>
        <p:spPr bwMode="blackWhite">
          <a:xfrm>
            <a:off x="6931742" y="3124355"/>
            <a:ext cx="1927072" cy="936368"/>
          </a:xfrm>
          <a:prstGeom prst="wedgeRectCallout">
            <a:avLst>
              <a:gd name="adj1" fmla="val 45210"/>
              <a:gd name="adj2" fmla="val -1068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87,000 </a:t>
            </a:r>
            <a:r>
              <a:rPr lang="en-US" sz="1400" b="1" dirty="0">
                <a:cs typeface="+mn-cs"/>
              </a:rPr>
              <a:t>private sector jobs were created in </a:t>
            </a:r>
            <a:r>
              <a:rPr lang="en-US" sz="1400" b="1" dirty="0" smtClean="0">
                <a:cs typeface="+mn-cs"/>
              </a:rPr>
              <a:t>December</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64</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2.211 Mill</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7987" y="1397000"/>
          <a:ext cx="8837101" cy="4087813"/>
        </p:xfrm>
        <a:graphic>
          <a:graphicData uri="http://schemas.openxmlformats.org/presentationml/2006/ole">
            <mc:AlternateContent xmlns:mc="http://schemas.openxmlformats.org/markup-compatibility/2006">
              <mc:Choice xmlns:v="urn:schemas-microsoft-com:vml" Requires="v">
                <p:oleObj spid="_x0000_s22648862"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7987" y="1397000"/>
                        <a:ext cx="8837101"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December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2" name="AutoShape 5"/>
          <p:cNvSpPr>
            <a:spLocks noChangeArrowheads="1"/>
          </p:cNvSpPr>
          <p:nvPr/>
        </p:nvSpPr>
        <p:spPr bwMode="blackWhite">
          <a:xfrm>
            <a:off x="3530496"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Dec. 2013 totaled 587,000.</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cxnSp>
        <p:nvCxnSpPr>
          <p:cNvPr id="13" name="Straight Connector 12"/>
          <p:cNvCxnSpPr/>
          <p:nvPr/>
        </p:nvCxnSpPr>
        <p:spPr>
          <a:xfrm flipV="1">
            <a:off x="1033590" y="2418744"/>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8.14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0" y="1438736"/>
          <a:ext cx="8748713" cy="4194175"/>
        </p:xfrm>
        <a:graphic>
          <a:graphicData uri="http://schemas.openxmlformats.org/presentationml/2006/ole">
            <mc:AlternateContent xmlns:mc="http://schemas.openxmlformats.org/markup-compatibility/2006">
              <mc:Choice xmlns:v="urn:schemas-microsoft-com:vml" Requires="v">
                <p:oleObj spid="_x0000_s22649888"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1438736"/>
                        <a:ext cx="8748713" cy="419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December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Dec. 2013 totaled  8.14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66</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8.14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5412640"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67</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68</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2010—Dec.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5413664" name="Chart" r:id="rId4" imgW="8439184" imgH="4324276" progId="MSGraph.Chart.8">
                  <p:embed followColorScheme="full"/>
                </p:oleObj>
              </mc:Choice>
              <mc:Fallback>
                <p:oleObj name="Chart" r:id="rId4" imgW="8439184" imgH="432427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424,000 from Jan. 2010 through Dec. 2013, accounting for 67%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but is recovering while Federal employment is down by 3.8% and deteriorating</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4558F89-4904-4306-BD1E-AD4B4DC0ABE2}" type="slidenum">
              <a:rPr lang="en-US" sz="900"/>
              <a:pPr>
                <a:lnSpc>
                  <a:spcPct val="85000"/>
                </a:lnSpc>
                <a:spcBef>
                  <a:spcPct val="20000"/>
                </a:spcBef>
                <a:buClrTx/>
                <a:buFontTx/>
                <a:buNone/>
              </a:pPr>
              <a:t>69</a:t>
            </a:fld>
            <a:endParaRPr lang="en-US" sz="90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latin typeface="Arial" panose="020B0604020202020204" pitchFamily="34" charset="0"/>
              </a:rPr>
              <a:t>Unemployment Rates by State, December 2013:</a:t>
            </a:r>
            <a:br>
              <a:rPr lang="en-US" sz="2600" smtClean="0">
                <a:latin typeface="Arial" panose="020B0604020202020204" pitchFamily="34" charset="0"/>
              </a:rPr>
            </a:br>
            <a:r>
              <a:rPr lang="en-US" sz="260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4259192140"/>
              </p:ext>
            </p:extLst>
          </p:nvPr>
        </p:nvGraphicFramePr>
        <p:xfrm>
          <a:off x="9525" y="1530350"/>
          <a:ext cx="9144000" cy="4749800"/>
        </p:xfrm>
        <a:graphic>
          <a:graphicData uri="http://schemas.openxmlformats.org/presentationml/2006/ole">
            <mc:AlternateContent xmlns:mc="http://schemas.openxmlformats.org/markup-compatibility/2006">
              <mc:Choice xmlns:v="urn:schemas-microsoft-com:vml" Requires="v">
                <p:oleObj spid="_x0000_s28396562"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9525" y="153035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a:t>*Provisional figures for December 2013, seasonally adjusted.</a:t>
            </a:r>
          </a:p>
          <a:p>
            <a:pPr>
              <a:lnSpc>
                <a:spcPct val="70000"/>
              </a:lnSpc>
              <a:spcBef>
                <a:spcPct val="50000"/>
              </a:spcBef>
              <a:buClr>
                <a:srgbClr val="FF3300"/>
              </a:buClr>
              <a:buFont typeface="Wingdings" panose="05000000000000000000"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December, 39 states and the District of Columbia had over-the-month unemployment rate decreases, 2 states  had increases, and 9 states had no change.</a:t>
            </a:r>
          </a:p>
        </p:txBody>
      </p:sp>
    </p:spTree>
    <p:extLst>
      <p:ext uri="{BB962C8B-B14F-4D97-AF65-F5344CB8AC3E}">
        <p14:creationId xmlns:p14="http://schemas.microsoft.com/office/powerpoint/2010/main" val="2442701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2013E.  2013 P/C ROE is through 2013:Q3.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1259294" name="Chart" r:id="rId4" imgW="8601126" imgH="4610196" progId="MSGraph.Chart.8">
                  <p:embed followColorScheme="full"/>
                </p:oleObj>
              </mc:Choice>
              <mc:Fallback>
                <p:oleObj name="Chart" r:id="rId4" imgW="8601126" imgH="461019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87161" y="3048000"/>
            <a:ext cx="766915" cy="329380"/>
          </a:xfrm>
          <a:prstGeom prst="wedgeRectCallout">
            <a:avLst>
              <a:gd name="adj1" fmla="val 24197"/>
              <a:gd name="adj2" fmla="val 1016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169A28C3-4A84-4CEF-B899-C48F1D870D81}" type="slidenum">
              <a:rPr lang="en-US" sz="900"/>
              <a:pPr>
                <a:lnSpc>
                  <a:spcPct val="85000"/>
                </a:lnSpc>
                <a:spcBef>
                  <a:spcPct val="20000"/>
                </a:spcBef>
                <a:buClrTx/>
                <a:buFontTx/>
                <a:buNone/>
              </a:pPr>
              <a:t>70</a:t>
            </a:fld>
            <a:endParaRPr lang="en-US" sz="90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3308963129"/>
              </p:ext>
            </p:extLst>
          </p:nvPr>
        </p:nvGraphicFramePr>
        <p:xfrm>
          <a:off x="0" y="1795463"/>
          <a:ext cx="9144000" cy="4749800"/>
        </p:xfrm>
        <a:graphic>
          <a:graphicData uri="http://schemas.openxmlformats.org/presentationml/2006/ole">
            <mc:AlternateContent xmlns:mc="http://schemas.openxmlformats.org/markup-compatibility/2006">
              <mc:Choice xmlns:v="urn:schemas-microsoft-com:vml" Requires="v">
                <p:oleObj spid="_x0000_s28397587" name="Chart" r:id="rId4" imgW="8820048" imgH="4581583" progId="MSGraph.Chart.8">
                  <p:embed followColorScheme="full"/>
                </p:oleObj>
              </mc:Choice>
              <mc:Fallback>
                <p:oleObj name="Chart" r:id="rId4" imgW="8820048" imgH="4581583" progId="MSGraph.Chart.8">
                  <p:embed followColorScheme="full"/>
                  <p:pic>
                    <p:nvPicPr>
                      <p:cNvPr id="0" name=""/>
                      <p:cNvPicPr>
                        <a:picLocks noChangeAspect="1" noChangeArrowheads="1"/>
                      </p:cNvPicPr>
                      <p:nvPr/>
                    </p:nvPicPr>
                    <p:blipFill>
                      <a:blip r:embed="rId5"/>
                      <a:srcRect/>
                      <a:stretch>
                        <a:fillRect/>
                      </a:stretch>
                    </p:blipFill>
                    <p:spPr bwMode="auto">
                      <a:xfrm>
                        <a:off x="0" y="1795463"/>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2600" b="1">
                <a:solidFill>
                  <a:schemeClr val="accent1"/>
                </a:solidFill>
              </a:rPr>
              <a:t>Unemployment Rates by State, December 2013: </a:t>
            </a:r>
          </a:p>
          <a:p>
            <a:pPr>
              <a:lnSpc>
                <a:spcPct val="100000"/>
              </a:lnSpc>
              <a:spcBef>
                <a:spcPct val="0"/>
              </a:spcBef>
              <a:buClrTx/>
              <a:buFontTx/>
              <a:buNone/>
            </a:pPr>
            <a:r>
              <a:rPr 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100"/>
              <a:t>*Provisional figures for December 2013, seasonally adjusted.</a:t>
            </a:r>
          </a:p>
          <a:p>
            <a:pPr eaLnBrk="1" hangingPunct="1">
              <a:lnSpc>
                <a:spcPct val="100000"/>
              </a:lnSpc>
              <a:spcBef>
                <a:spcPct val="0"/>
              </a:spcBef>
              <a:buClrTx/>
              <a:buFontTx/>
              <a:buNone/>
            </a:pPr>
            <a:r>
              <a:rPr lang="en-US" sz="1100"/>
              <a:t>Sources:  US Bureau of Labor Statistics; Insurance Information Institute.	</a:t>
            </a:r>
          </a:p>
        </p:txBody>
      </p:sp>
      <p:sp>
        <p:nvSpPr>
          <p:cNvPr id="7" name="AutoShape 6"/>
          <p:cNvSpPr>
            <a:spLocks noChangeArrowheads="1"/>
          </p:cNvSpPr>
          <p:nvPr/>
        </p:nvSpPr>
        <p:spPr bwMode="blackWhite">
          <a:xfrm>
            <a:off x="4981575" y="146526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December, 39 states and the District of Columbia had over-the-month unemployment rate decreases, 2 states had increases, and 9 states had no change.</a:t>
            </a:r>
          </a:p>
        </p:txBody>
      </p:sp>
    </p:spTree>
    <p:extLst>
      <p:ext uri="{BB962C8B-B14F-4D97-AF65-F5344CB8AC3E}">
        <p14:creationId xmlns:p14="http://schemas.microsoft.com/office/powerpoint/2010/main" val="6356137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71</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2010—Dec.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5414686" name="Chart" r:id="rId5" imgW="8343967" imgH="4381555" progId="MSGraph.Chart.8">
                  <p:embed followColorScheme="full"/>
                </p:oleObj>
              </mc:Choice>
              <mc:Fallback>
                <p:oleObj name="Chart" r:id="rId5" imgW="8343967" imgH="4381555" progId="MSGraph.Chart.8">
                  <p:embed followColorScheme="full"/>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29.1%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Nov. 1986</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72</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noGrp="1"/>
          </p:cNvGraphicFramePr>
          <p:nvPr>
            <p:ph type="chart" idx="4294967295"/>
          </p:nvPr>
        </p:nvGraphicFramePr>
        <p:xfrm>
          <a:off x="255588" y="1549400"/>
          <a:ext cx="8518525" cy="3911600"/>
        </p:xfrm>
        <a:graphic>
          <a:graphicData uri="http://schemas.openxmlformats.org/presentationml/2006/ole">
            <mc:AlternateContent xmlns:mc="http://schemas.openxmlformats.org/markup-compatibility/2006">
              <mc:Choice xmlns:v="urn:schemas-microsoft-com:vml" Requires="v">
                <p:oleObj spid="_x0000_s17998878" name="Chart" r:id="rId4" imgW="8524959" imgH="3914679" progId="MSGraph.Chart.8">
                  <p:embed followColorScheme="full"/>
                </p:oleObj>
              </mc:Choice>
              <mc:Fallback>
                <p:oleObj name="Chart" r:id="rId4" imgW="8524959" imgH="3914679"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5588" y="1549400"/>
                        <a:ext cx="8518525"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73</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261880212"/>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8398610"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73</a:t>
            </a:fld>
            <a:endParaRPr lang="en-US"/>
          </a:p>
        </p:txBody>
      </p:sp>
    </p:spTree>
    <p:extLst>
      <p:ext uri="{BB962C8B-B14F-4D97-AF65-F5344CB8AC3E}">
        <p14:creationId xmlns:p14="http://schemas.microsoft.com/office/powerpoint/2010/main" val="2949458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166736079"/>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18000927" name="Chart" r:id="rId4" imgW="8410548" imgH="3581479" progId="MSGraph.Chart.8">
                  <p:embed followColorScheme="full"/>
                </p:oleObj>
              </mc:Choice>
              <mc:Fallback>
                <p:oleObj name="Chart" r:id="rId4" imgW="8410548" imgH="3581479" progId="MSGraph.Chart.8">
                  <p:embed followColorScheme="full"/>
                  <p:pic>
                    <p:nvPicPr>
                      <p:cNvPr id="0" name="Object 9"/>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74</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7226721" y="3849332"/>
            <a:ext cx="1061877" cy="722672"/>
          </a:xfrm>
          <a:prstGeom prst="wedgeRectCallout">
            <a:avLst>
              <a:gd name="adj1" fmla="val 30685"/>
              <a:gd name="adj2" fmla="val -1928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+8.5% in 2013E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tgtEl>
                                        <p:attrNameLst>
                                          <p:attrName>style.visibility</p:attrName>
                                        </p:attrNameLst>
                                      </p:cBhvr>
                                      <p:to>
                                        <p:strVal val="visible"/>
                                      </p:to>
                                    </p:set>
                                    <p:animEffect transition="in" filter="wipe(left)">
                                      <p:cBhvr>
                                        <p:cTn id="11" dur="1000"/>
                                        <p:tgtEl>
                                          <p:spTgt spid="1911817"/>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75</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76</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19104798" name="Chart" r:id="rId4" imgW="8543899" imgH="3552866" progId="MSGraph.Chart.8">
                  <p:embed followColorScheme="full"/>
                </p:oleObj>
              </mc:Choice>
              <mc:Fallback>
                <p:oleObj name="Chart" r:id="rId4" imgW="8543899" imgH="3552866"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Well Below 2011 and </a:t>
            </a:r>
            <a:r>
              <a:rPr lang="en-US" sz="2000" b="1" smtClean="0">
                <a:solidFill>
                  <a:srgbClr val="FFFFFF"/>
                </a:solidFill>
              </a:rPr>
              <a:t>2012 YTD Totals</a:t>
            </a:r>
            <a:r>
              <a:rPr lang="en-US" sz="2000" b="1" dirty="0" smtClean="0">
                <a:solidFill>
                  <a:srgbClr val="FFFFFF"/>
                </a:solidFill>
              </a:rPr>
              <a: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76</a:t>
            </a:fld>
            <a:endParaRPr lang="en-US"/>
          </a:p>
        </p:txBody>
      </p:sp>
      <p:pic>
        <p:nvPicPr>
          <p:cNvPr id="14" name="Picture 13" descr="Hartwig Med Center no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77</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7765790" name="Chart" r:id="rId4" imgW="8572512" imgH="3743439" progId="MSGraph.Chart.8">
                  <p:embed followColorScheme="full"/>
                </p:oleObj>
              </mc:Choice>
              <mc:Fallback>
                <p:oleObj name="Chart" r:id="rId4" imgW="8572512" imgH="374343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78</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nvPr>
        </p:nvGraphicFramePr>
        <p:xfrm>
          <a:off x="0" y="1703388"/>
          <a:ext cx="9144000" cy="4754562"/>
        </p:xfrm>
        <a:graphic>
          <a:graphicData uri="http://schemas.openxmlformats.org/presentationml/2006/ole">
            <mc:AlternateContent xmlns:mc="http://schemas.openxmlformats.org/markup-compatibility/2006">
              <mc:Choice xmlns:v="urn:schemas-microsoft-com:vml" Requires="v">
                <p:oleObj spid="_x0000_s27766814"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03388"/>
                        <a:ext cx="9144000"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let the country in insured CAT losses 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79</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454"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let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mc:AlternateContent xmlns:mc="http://schemas.openxmlformats.org/markup-compatibility/2006">
              <mc:Choice xmlns:v="urn:schemas-microsoft-com:vml" Requires="v">
                <p:oleObj spid="_x0000_s21260318"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828740"/>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tgtEl>
                                        <p:attrNameLst>
                                          <p:attrName>style.visibility</p:attrName>
                                        </p:attrNameLst>
                                      </p:cBhvr>
                                      <p:to>
                                        <p:strVal val="visible"/>
                                      </p:to>
                                    </p:set>
                                    <p:animEffect transition="in" filter="wipe(left)">
                                      <p:cBhvr>
                                        <p:cTn id="22" dur="1000"/>
                                        <p:tgtEl>
                                          <p:spTgt spid="20265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tgtEl>
                                        <p:attrNameLst>
                                          <p:attrName>style.visibility</p:attrName>
                                        </p:attrNameLst>
                                      </p:cBhvr>
                                      <p:to>
                                        <p:strVal val="visible"/>
                                      </p:to>
                                    </p:set>
                                    <p:animEffect transition="in" filter="wipe(left)">
                                      <p:cBhvr>
                                        <p:cTn id="27"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80</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80</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11173908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81</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263412761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82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525546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83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981734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84</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358"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 is the most   costly state for CATs, with nearly $67B in insured losses over the past 30 years</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85</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6726430"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14962718"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became the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87</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14059552" name="Chart" r:id="rId4" imgW="8401100" imgH="3371740" progId="MSGraph.Chart.8">
                  <p:embed followColorScheme="full"/>
                </p:oleObj>
              </mc:Choice>
              <mc:Fallback>
                <p:oleObj name="Chart" r:id="rId4" imgW="8401100"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88</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17529887"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89</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28509443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8386334"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90</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48927" name="Chart" r:id="rId4" imgW="8525003" imgH="4857725" progId="MSGraph.Chart.8">
                  <p:embed followColorScheme="full"/>
                </p:oleObj>
              </mc:Choice>
              <mc:Fallback>
                <p:oleObj name="Chart" r:id="rId4" imgW="8525003" imgH="485772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649623" cy="1055640"/>
          </a:xfrm>
          <a:prstGeom prst="wedgeRectCallout">
            <a:avLst>
              <a:gd name="adj1" fmla="val -34584"/>
              <a:gd name="adj2" fmla="val -784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NY and FL lead the US in the value of insured coastal exposure at $2.9 Trillion</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91</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8404744" name="Slide" r:id="rId5" imgW="4210744" imgH="3156199" progId="PowerPoint.Slide.12">
                  <p:embed/>
                </p:oleObj>
              </mc:Choice>
              <mc:Fallback>
                <p:oleObj name="Slide" r:id="rId5" imgW="4210744" imgH="3156199"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80935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92</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8405767" name="Slide" r:id="rId5" imgW="3544809" imgH="2657946" progId="PowerPoint.Slide.12">
                  <p:embed/>
                </p:oleObj>
              </mc:Choice>
              <mc:Fallback>
                <p:oleObj name="Slide" r:id="rId5" imgW="3544809" imgH="2657946"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40324278"/>
      </p:ext>
    </p:extLst>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93</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0049950" name="Chart" r:id="rId4" imgW="8534451" imgH="4848277" progId="MSGraph.Chart.8">
                  <p:embed followColorScheme="full"/>
                </p:oleObj>
              </mc:Choice>
              <mc:Fallback>
                <p:oleObj name="Chart" r:id="rId4" imgW="8534451"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94</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7809822"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95</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7769323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96</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979561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97</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27124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25996" y="1833824"/>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Flood Insurance</a:t>
            </a:r>
          </a:p>
        </p:txBody>
      </p:sp>
      <p:sp>
        <p:nvSpPr>
          <p:cNvPr id="225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3E4101-911F-43F0-9538-21D7BC818D03}" type="slidenum">
              <a:rPr lang="en-US" sz="900">
                <a:solidFill>
                  <a:schemeClr val="bg1"/>
                </a:solidFill>
              </a:rPr>
              <a:pPr algn="r" eaLnBrk="0" hangingPunct="0">
                <a:lnSpc>
                  <a:spcPct val="85000"/>
                </a:lnSpc>
                <a:spcBef>
                  <a:spcPct val="20000"/>
                </a:spcBef>
              </a:pPr>
              <a:t>98</a:t>
            </a:fld>
            <a:endParaRPr lang="en-US" sz="900">
              <a:solidFill>
                <a:schemeClr val="bg1"/>
              </a:solidFill>
            </a:endParaRPr>
          </a:p>
        </p:txBody>
      </p:sp>
      <p:pic>
        <p:nvPicPr>
          <p:cNvPr id="2253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14793" y="3554767"/>
            <a:ext cx="8829207"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pPr>
            <a:r>
              <a:rPr lang="en-US" sz="3600" b="1" dirty="0" smtClean="0">
                <a:solidFill>
                  <a:srgbClr val="225A7A"/>
                </a:solidFill>
              </a:rPr>
              <a:t>Flood Exposure: Reforms in Danger?</a:t>
            </a:r>
            <a:endParaRPr lang="en-US" sz="3600" b="1" dirty="0">
              <a:solidFill>
                <a:srgbClr val="225A7A"/>
              </a:solidFill>
              <a:latin typeface="Arial" charset="0"/>
              <a:cs typeface="Arial" charset="0"/>
            </a:endParaRPr>
          </a:p>
        </p:txBody>
      </p:sp>
      <p:sp>
        <p:nvSpPr>
          <p:cNvPr id="7" name="Rectangle 8"/>
          <p:cNvSpPr>
            <a:spLocks noChangeArrowheads="1"/>
          </p:cNvSpPr>
          <p:nvPr/>
        </p:nvSpPr>
        <p:spPr bwMode="auto">
          <a:xfrm>
            <a:off x="0" y="4141881"/>
            <a:ext cx="8499424" cy="23637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Flood Should Reflect True Risk</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Keep the Subsidies</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Would Prefer to Purchase from Private Insurers</a:t>
            </a:r>
            <a:endParaRPr lang="en-US" sz="3600" b="1" i="1" dirty="0">
              <a:solidFill>
                <a:srgbClr val="C00000"/>
              </a:solidFill>
              <a:latin typeface="Arial" charset="0"/>
              <a:cs typeface="Arial" charset="0"/>
            </a:endParaRPr>
          </a:p>
        </p:txBody>
      </p:sp>
    </p:spTree>
    <p:extLst>
      <p:ext uri="{BB962C8B-B14F-4D97-AF65-F5344CB8AC3E}">
        <p14:creationId xmlns:p14="http://schemas.microsoft.com/office/powerpoint/2010/main" val="199199114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99</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406789" name="Chart" r:id="rId4" imgW="8543899" imgH="4848277" progId="MSGraph.Chart.8">
                  <p:embed followColorScheme="full"/>
                </p:oleObj>
              </mc:Choice>
              <mc:Fallback>
                <p:oleObj name="Chart" r:id="rId4" imgW="8543899" imgH="4848277"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7029430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vQZPV13_files\slide0001_image001.png"/>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23.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25.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7.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193380</TotalTime>
  <Words>19870</Words>
  <Application>Microsoft Office PowerPoint</Application>
  <PresentationFormat>On-screen Show (4:3)</PresentationFormat>
  <Paragraphs>2717</Paragraphs>
  <Slides>260</Slides>
  <Notes>238</Notes>
  <HiddenSlides>141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260</vt:i4>
      </vt:variant>
    </vt:vector>
  </HeadingPairs>
  <TitlesOfParts>
    <vt:vector size="272" baseType="lpstr">
      <vt:lpstr>Arial Unicode MS</vt:lpstr>
      <vt:lpstr>Arial</vt:lpstr>
      <vt:lpstr>Arial </vt:lpstr>
      <vt:lpstr>Calibri</vt:lpstr>
      <vt:lpstr>Symbol</vt:lpstr>
      <vt:lpstr>Times New Roman</vt:lpstr>
      <vt:lpstr>Verdana</vt:lpstr>
      <vt:lpstr>Wingdings</vt:lpstr>
      <vt:lpstr>Default Design</vt:lpstr>
      <vt:lpstr>Chart</vt:lpstr>
      <vt:lpstr>Slide</vt:lpstr>
      <vt:lpstr>Worksheet</vt:lpstr>
      <vt:lpstr>Overview &amp; Outlook for the      Commercial P/C Insurance Industry for 2014 and Beyond Trends, Challenges &amp; Opportunities </vt:lpstr>
      <vt:lpstr>Observations on Growth: 2014 &amp; Beyond</vt:lpstr>
      <vt:lpstr>PowerPoint Presentation</vt:lpstr>
      <vt:lpstr>P/C Net Income After Taxes 1991–2013:Q3 ($ Millions)</vt:lpstr>
      <vt:lpstr>Profitability Peaks &amp; Troughs in the P/C Insurance Industry, 1975 – 2013:Q3*</vt:lpstr>
      <vt:lpstr>A 100 Combined Ratio Isn’t What It Once Was: Investment Impact on ROEs</vt:lpstr>
      <vt:lpstr>ROE: Property/Casualty Insurance vs. Fortune 500, 1987–2013E*</vt:lpstr>
      <vt:lpstr>ROE: ROEs by Industry vs. Fortune 500, 1987–2012*</vt:lpstr>
      <vt:lpstr>RNW All Lines by State, 2003-2012 Average: Highest 25 States</vt:lpstr>
      <vt:lpstr>PowerPoint Presentation</vt:lpstr>
      <vt:lpstr>The Strength of the Economy Will Influence P/C Insurer Growth Opportunities</vt:lpstr>
      <vt:lpstr>US Real GDP Growth*</vt:lpstr>
      <vt:lpstr>GDP: Q4 2013 Growth by Major Component*</vt:lpstr>
      <vt:lpstr>Real GDP by State Percent Change, 2012: Highest 25 States</vt:lpstr>
      <vt:lpstr>PowerPoint Presentation</vt:lpstr>
      <vt:lpstr>PowerPoint Presentation</vt:lpstr>
      <vt:lpstr>PowerPoint Presentation</vt:lpstr>
      <vt:lpstr>Net Worth of Households* Recently Hit A Historic High</vt:lpstr>
      <vt:lpstr>Household Financial Obligations Ratio Recently Hit A Historic Low</vt:lpstr>
      <vt:lpstr>Auto/Light Truck Sales, 1999-2019F</vt:lpstr>
      <vt:lpstr>Personal Auto Insurance Direct Written Premiums vs. Recently-Registered Cars</vt:lpstr>
      <vt:lpstr>Average Age of Vehicles on the Road, 2006—2013</vt:lpstr>
      <vt:lpstr>Monthly Change* in Auto Insurance Prices, 1991–2013*</vt:lpstr>
      <vt:lpstr>Monthly Change* in Auto Insurance Prices, January 2005 - December 2013</vt:lpstr>
      <vt:lpstr>PowerPoint Presentation</vt:lpstr>
      <vt:lpstr>Average Expenditures* on Auto Insurance, 1994-2014F</vt:lpstr>
      <vt:lpstr>Annual Pct. Change in Avg. Expenditures on Auto Insurance, vs. Auto Insurance Prices, 1995-2011</vt:lpstr>
      <vt:lpstr>New Private Housing Starts, 1990-2019F</vt:lpstr>
      <vt:lpstr>Average Premium for Home Insurance Policies**</vt:lpstr>
      <vt:lpstr>Interest Rate on Convention 30-Year Mortgages: Headed Back Up, 1990–2013*</vt:lpstr>
      <vt:lpstr>PowerPoint Presentation</vt:lpstr>
      <vt:lpstr>Commercial &amp; Industrial Loans Outstanding at FDIC-Insured Banks, Quarterly, 2006-2013*</vt:lpstr>
      <vt:lpstr>Percent of Non-Current Commercial &amp; Industrial Loans Outstanding at FDIC-Insured Banks, Quarterly, 2006-2013:Q3*</vt:lpstr>
      <vt:lpstr>PowerPoint Presentation</vt:lpstr>
      <vt:lpstr>Dollar Value* of Manufacturers’ Shipments Monthly, Jan. 1992—Nov. 2013</vt:lpstr>
      <vt:lpstr>Manufacturing Employment, Jan. 2010—December 2013*</vt:lpstr>
      <vt:lpstr>Business Investment: Expected to Accelerate, Fueling Commercial Exposure Growth</vt:lpstr>
      <vt:lpstr>Manufacturing Growth for Selected Sectors, 2013 vs. 2013*</vt:lpstr>
      <vt:lpstr>Durable Manufacturing: New Order Growth and Shipments, 2013</vt:lpstr>
      <vt:lpstr>Recovery in Capacity Utilization is a Positive Sign for Commercial Exposures</vt:lpstr>
      <vt:lpstr>Nonfarm Payroll (Wages and Salaries): Quarterly, 2005–2013:Q4</vt:lpstr>
      <vt:lpstr>PowerPoint Presentation</vt:lpstr>
      <vt:lpstr>Business Bankruptcy Filings, 1980-2013</vt:lpstr>
      <vt:lpstr>Private Sector Business Starts,  1993:Q2 – 2012:Q4*</vt:lpstr>
      <vt:lpstr>PowerPoint Presentation</vt:lpstr>
      <vt:lpstr>12 Industries for the Next 10 Years: Insurance Solutions Needed</vt:lpstr>
      <vt:lpstr>CONSTRUCTION INDUSTRY OVERVIEW &amp; OUTLOOK</vt:lpstr>
      <vt:lpstr>Value of New Private Construction: Residential &amp; Nonresidential, 2003-2013*</vt:lpstr>
      <vt:lpstr>New Home Inventories and Rental Vacancy Rates, 2003-2013*</vt:lpstr>
      <vt:lpstr>Change from Peak in New Construction Expenditures to 2013*</vt:lpstr>
      <vt:lpstr>Value of Construction Put in Place,   November 2013 vs. November 2012*</vt:lpstr>
      <vt:lpstr>Value of Private Construction Put in Place, by Segment,  Nov. 2013 vs. Nov. 2012*</vt:lpstr>
      <vt:lpstr>Private Construction by Segment/Project Type,  Nov. 2013 vs. Nov. 2012*</vt:lpstr>
      <vt:lpstr>PowerPoint Presentation</vt:lpstr>
      <vt:lpstr>Value of Public Construction Put in Place, by Segment,  Nov. 2013 vs. Nov. 2012*</vt:lpstr>
      <vt:lpstr>Public Construction by Segment/Project Type,  Nov. 2013 vs. Nov. 2012*</vt:lpstr>
      <vt:lpstr>Surety, Net Premiums Written,  1990-2013E, ($ millions)</vt:lpstr>
      <vt:lpstr>Surety Combined Ratio, 1990-2012* </vt:lpstr>
      <vt:lpstr>Construction Employment, Jan. 2010—December 2013*</vt:lpstr>
      <vt:lpstr>Construction Employment,  Jan. 2003–December 2013 </vt:lpstr>
      <vt:lpstr>PowerPoint Presentation</vt:lpstr>
      <vt:lpstr>Unemployment and Underemployment Rates: Still Too High, But Falling</vt:lpstr>
      <vt:lpstr>US Unemployment Rate Forecast</vt:lpstr>
      <vt:lpstr>PowerPoint Presentation</vt:lpstr>
      <vt:lpstr>PowerPoint Presentation</vt:lpstr>
      <vt:lpstr>PowerPoint Presentation</vt:lpstr>
      <vt:lpstr>PowerPoint Presentation</vt:lpstr>
      <vt:lpstr>Net Change in Government Employment: Jan. 2010—Dec. 2013*</vt:lpstr>
      <vt:lpstr>Unemployment Rates by State, December 2013: Highest 25 States*</vt:lpstr>
      <vt:lpstr>PowerPoint Presentation</vt:lpstr>
      <vt:lpstr>Oil &amp; Gas Extraction Employment, Jan. 2010—Dec. 2013*</vt:lpstr>
      <vt:lpstr>US Unemployment Rate Forecasts</vt:lpstr>
      <vt:lpstr>Nonfarm Payroll (Wages and Salaries): Quarterly, 2005–2013:Q4</vt:lpstr>
      <vt:lpstr>Payroll vs. Workers Comp Net Written Premiums, 1990-2013E</vt:lpstr>
      <vt:lpstr>PowerPoint Presentation</vt:lpstr>
      <vt:lpstr>U.S. Insured Catastrophe Losses</vt:lpstr>
      <vt:lpstr>Combined Ratio Points Associated with Catastrophe Losses: 1960 – 2013*</vt:lpstr>
      <vt:lpstr>Top 8 States for Insured Catastrophe Losses, 2013</vt:lpstr>
      <vt:lpstr>PowerPoint Presentation</vt:lpstr>
      <vt:lpstr>Natural Disaster Losses in the United States, by Type, 2013</vt:lpstr>
      <vt:lpstr>PowerPoint Presentation</vt:lpstr>
      <vt:lpstr>Natural Disasters in the United States, 1980 – 2013 Number of Events (Annual Totals 1980 – 2013) </vt:lpstr>
      <vt:lpstr>Losses Due to Natural Disasters in the US, 1980–2013</vt:lpstr>
      <vt:lpstr>Top States by Inflation-Adjusted Insured Catastrophe Losses, 1983–2012</vt:lpstr>
      <vt:lpstr>Inflation Adjusted U.S. Catastrophe Losses by Cause of Loss, 1993–20121</vt:lpstr>
      <vt:lpstr>Top 16 Most Costly Disasters in U.S. History</vt:lpstr>
      <vt:lpstr>Top 16 Most Costly World Insurance Losses, 1970-2013*</vt:lpstr>
      <vt:lpstr>Top 12 Most Costly Hurricanes in U.S. History</vt:lpstr>
      <vt:lpstr>Insured US Tropical Cyclone Losses, 1980 - 2013 </vt:lpstr>
      <vt:lpstr>Total Value of Insured Coastal Exposure in 2012</vt:lpstr>
      <vt:lpstr>PowerPoint Presentation</vt:lpstr>
      <vt:lpstr>PowerPoint Presentation</vt:lpstr>
      <vt:lpstr>Total Value of Insured Coastal Exposure in 2007</vt:lpstr>
      <vt:lpstr>PowerPoint Presentation</vt:lpstr>
      <vt:lpstr>PowerPoint Presentation</vt:lpstr>
      <vt:lpstr>Natural Disasters Worldwide, 1980 – 2013 (Number of Events) </vt:lpstr>
      <vt:lpstr>Losses Due to Natural Disasters Worldwide, 1980–2013 (Overall &amp; Insured Losses)</vt:lpstr>
      <vt:lpstr>Flood Insurance</vt:lpstr>
      <vt:lpstr>Total Potential Home Value Exposure to Storm Surge Risk in 2013*</vt:lpstr>
      <vt:lpstr>Total NFIP Policies in Force, 2012</vt:lpstr>
      <vt:lpstr>Growth of NFIP program</vt:lpstr>
      <vt:lpstr>What kind of Buildings Does Flood Insurance Protect?</vt:lpstr>
      <vt:lpstr>Median Value of Flood Properties</vt:lpstr>
      <vt:lpstr>PowerPoint Presentation</vt:lpstr>
      <vt:lpstr>Top 12 Most Costly Flood Events by NFIP Payout*</vt:lpstr>
      <vt:lpstr>I.I.I. Poll: Disaster Preparedness</vt:lpstr>
      <vt:lpstr>I.I.I. Poll: Disaster Preparedness</vt:lpstr>
      <vt:lpstr>Biggert-Waters: Media and Congressional Maelstrom </vt:lpstr>
      <vt:lpstr>Success of Write Your Own Program</vt:lpstr>
      <vt:lpstr>Extent of Flood Insurance Subsidy</vt:lpstr>
      <vt:lpstr>Cost of Reinstituting Subsidies</vt:lpstr>
      <vt:lpstr>I.I.I. Poll: Flood Insurance</vt:lpstr>
      <vt:lpstr>I.I.I. Poll: Flood Insurance</vt:lpstr>
      <vt:lpstr>I.I.I. Poll: Flood Insurance</vt:lpstr>
      <vt:lpstr>I.I.I. Poll: Flood Insurance</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2013</vt:lpstr>
      <vt:lpstr>U.S. Tornado Count, 2005-2013* </vt:lpstr>
      <vt:lpstr>U.S. Thunderstorm Insured Loss Trends, 1980 – 2013</vt:lpstr>
      <vt:lpstr>Convective Loss Events in the U.S.  Number of events 1980 – 2012 and First Half 2013 </vt:lpstr>
      <vt:lpstr>Convective Loss Events in the U.S.  Overall and insured losses 1980 – 2012 and First Half 2013 </vt:lpstr>
      <vt:lpstr>New Research Suggests Increase in Convective Activity Is Costly for Insurers</vt:lpstr>
      <vt:lpstr>Location of Large Hail Reports: 2013</vt:lpstr>
      <vt:lpstr>Location of High Wind Reports: 2013</vt:lpstr>
      <vt:lpstr>Severe Weather Reports: 2013</vt:lpstr>
      <vt:lpstr>Terrorism Update</vt:lpstr>
      <vt:lpstr>Terrorism Risk Insurance Program</vt:lpstr>
      <vt:lpstr>Terrorism Risk Insurance Program</vt:lpstr>
      <vt:lpstr>Loss Distribution by Type of Insurance from Sept. 11 Terrorist Attack ($ 2011)</vt:lpstr>
      <vt:lpstr>TRIA Outlook </vt:lpstr>
      <vt:lpstr>Terrorism Risk Insurance Program</vt:lpstr>
      <vt:lpstr>TRIA Outlook </vt:lpstr>
      <vt:lpstr>Terrorism Insurance Take-up Rates, By Year, 2003-2012</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PowerPoint Presentation</vt:lpstr>
      <vt:lpstr>PowerPoint Presentation</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Advertising Expenditures by P/C Insurance Industry, 1999-2012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The BIG Question: Where Is the Market Heading?</vt:lpstr>
      <vt:lpstr>INVESTMENTS:  THE NEW REALITY</vt:lpstr>
      <vt:lpstr>Property/Casualty Insurance Industry Investment Income: 2000–2013*1</vt:lpstr>
      <vt:lpstr>P/C Insurer Net Realized  Capital Gains/Losses, 1990-2013:Q3</vt:lpstr>
      <vt:lpstr>Property/Casualty Insurance Industry Investment Gain: 1994–2013:Q31</vt:lpstr>
      <vt:lpstr>PowerPoint Presentation</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1. UNDERWRITING</vt:lpstr>
      <vt:lpstr>P/C Insurance Industry  Combined Ratio, 2001–2013:Q3*</vt:lpstr>
      <vt:lpstr>Number of Years with Underwriting Profits by Decade, 1920s–2010s </vt:lpstr>
      <vt:lpstr>Underwriting Gain (Loss) 1975–2013:Q3*</vt:lpstr>
      <vt:lpstr>Combined Ratios by Predominant Business Segment, 2013:9M vs. 2012:9M*</vt:lpstr>
      <vt:lpstr>P/C Reserve Development, 1992–2015E</vt:lpstr>
      <vt:lpstr>PowerPoint Presentation</vt:lpstr>
      <vt:lpstr>Questionable Claims, Top 10 Loss States, All Lines: 2010–2012</vt:lpstr>
      <vt:lpstr>Total Number of Questionable Claims by State,  2012: Highest 25 States</vt:lpstr>
      <vt:lpstr>PowerPoint Presentation</vt:lpstr>
      <vt:lpstr>Total Number of Questionable Claims by State,  per 100K Persons, 2012: Highest 25 States</vt:lpstr>
      <vt:lpstr>Total Number of Questionable Claims by State,  per 100K Persons, 2012: Lowest 25 States</vt:lpstr>
      <vt:lpstr>PowerPoint Presentation</vt:lpstr>
      <vt:lpstr>PowerPoint Presentation</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PowerPoint Presentation</vt:lpstr>
      <vt:lpstr>Private Passenger Auto Combined Ratio: 1993–2015F</vt:lpstr>
      <vt:lpstr>Homeowners Insurance Combined Ratio: 1990–2015F</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1994–2014F</vt:lpstr>
      <vt:lpstr>Workers Compensation Medical Severity Moderate Increase in 2012</vt:lpstr>
      <vt:lpstr>Change in Price Paid for Medical Professional Services in WC, 2002-2012*</vt:lpstr>
      <vt:lpstr>WC Medical Severity Generally Outpaces the Medical CPI Rate</vt:lpstr>
      <vt:lpstr>PowerPoint Presentation</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2005–2013:Q4</vt:lpstr>
      <vt:lpstr>Payroll vs. Workers Comp Net Written Premiums, 1990-2013E</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2013:Q2</vt:lpstr>
      <vt:lpstr>2. SURPLUS/CAPITAL/CAPACITY</vt:lpstr>
      <vt:lpstr>Policyholder Surplus,  2006:Q4–2013:Q3</vt:lpstr>
      <vt:lpstr>US Policyholder Surplus: 1975–2013*</vt:lpstr>
      <vt:lpstr>U.S. INSURANCE MERGERS AND ACQUISITIONS, 2002-2012 (1)</vt:lpstr>
      <vt:lpstr>PowerPoint Presentation</vt:lpstr>
      <vt:lpstr>Global Reinsurer Capital, 2007-2013:H1*</vt:lpstr>
      <vt:lpstr>Catastrophe Bonds: Issuance and Outstanding, 1997- 2013*</vt:lpstr>
      <vt:lpstr>CATASTROPHE BONDS, ANNUAL RISK CAPITAL ISSUED, 2002-2012</vt:lpstr>
      <vt:lpstr>CATASTROPHE BONDS, RISK CAPITAL OUTSTANDING, 2002-2012</vt:lpstr>
      <vt:lpstr>Reinsurer Share of Recent Significant Market Losses</vt:lpstr>
      <vt:lpstr>Alternative Capital: Important Definitions</vt:lpstr>
      <vt:lpstr>4.  RENEWED PRICING DISCIPLINE</vt:lpstr>
      <vt:lpstr>Net Premium Growth: Annual Change,  1971—2013:Q3</vt:lpstr>
      <vt:lpstr>Growth in Direct Written Premium by Line, 2013-2015F*</vt:lpstr>
      <vt:lpstr>P/C Net Premiums Written: % Change, Quarter vs. Year-Prior Quarter</vt:lpstr>
      <vt:lpstr>Growth in Net Written Premium by Segment, 2013:9M vs. 2012:9M*</vt:lpstr>
      <vt:lpstr>Average Commercial Rate Change, All Lines, (1Q:2004–3Q:2013)</vt:lpstr>
      <vt:lpstr>Change in Commercial Rate Renewals, by Account Size: 1999:Q4 to 2013:Q3</vt:lpstr>
      <vt:lpstr>Cumulative Qtrly. Commercial Rate Changes, by Account Size: 1999:Q4 to 2013:Q3</vt:lpstr>
      <vt:lpstr>Cumulative Qtrly. Commercial Rate Changes, by Line: 1999:Q4 to 2013:Q2</vt:lpstr>
      <vt:lpstr>Workers Comp. Quarterly Rate Changes, by Line: 2000:Q1 to 2013:Q2</vt:lpstr>
      <vt:lpstr>Change in Commercial Rate Renewals, by Line: 2013:Q3</vt:lpstr>
      <vt:lpstr>CLIPS: Change in Written Price Level: All Lines, 2010:Q2 – 2012:Q4</vt:lpstr>
      <vt:lpstr>Workers Comp Rate Changes, 2008:Q4 – 2013:Q3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3839</cp:revision>
  <dcterms:modified xsi:type="dcterms:W3CDTF">2014-02-04T12:26:27Z</dcterms:modified>
</cp:coreProperties>
</file>