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Default Extension="wav" ContentType="audio/wav"/>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6"/>
  </p:notesMasterIdLst>
  <p:handoutMasterIdLst>
    <p:handoutMasterId r:id="rId287"/>
  </p:handoutMasterIdLst>
  <p:sldIdLst>
    <p:sldId id="3491" r:id="rId2"/>
    <p:sldId id="3926" r:id="rId3"/>
    <p:sldId id="3936" r:id="rId4"/>
    <p:sldId id="2574" r:id="rId5"/>
    <p:sldId id="3601" r:id="rId6"/>
    <p:sldId id="3348" r:id="rId7"/>
    <p:sldId id="3347" r:id="rId8"/>
    <p:sldId id="3780" r:id="rId9"/>
    <p:sldId id="3781" r:id="rId10"/>
    <p:sldId id="3839" r:id="rId11"/>
    <p:sldId id="3840" r:id="rId12"/>
    <p:sldId id="3983" r:id="rId13"/>
    <p:sldId id="3984" r:id="rId14"/>
    <p:sldId id="3985" r:id="rId15"/>
    <p:sldId id="3986" r:id="rId16"/>
    <p:sldId id="3987" r:id="rId17"/>
    <p:sldId id="3988" r:id="rId18"/>
    <p:sldId id="3989" r:id="rId19"/>
    <p:sldId id="3990" r:id="rId20"/>
    <p:sldId id="3991" r:id="rId21"/>
    <p:sldId id="3992" r:id="rId22"/>
    <p:sldId id="3993" r:id="rId23"/>
    <p:sldId id="3994" r:id="rId24"/>
    <p:sldId id="3995" r:id="rId25"/>
    <p:sldId id="3996" r:id="rId26"/>
    <p:sldId id="3997" r:id="rId27"/>
    <p:sldId id="3998" r:id="rId28"/>
    <p:sldId id="3999" r:id="rId29"/>
    <p:sldId id="4000" r:id="rId30"/>
    <p:sldId id="3433" r:id="rId31"/>
    <p:sldId id="3939" r:id="rId32"/>
    <p:sldId id="3669" r:id="rId33"/>
    <p:sldId id="3670" r:id="rId34"/>
    <p:sldId id="3850" r:id="rId35"/>
    <p:sldId id="3458" r:id="rId36"/>
    <p:sldId id="3416" r:id="rId37"/>
    <p:sldId id="3603" r:id="rId38"/>
    <p:sldId id="3888" r:id="rId39"/>
    <p:sldId id="3381" r:id="rId40"/>
    <p:sldId id="3758" r:id="rId41"/>
    <p:sldId id="3247" r:id="rId42"/>
    <p:sldId id="3203" r:id="rId43"/>
    <p:sldId id="3922" r:id="rId44"/>
    <p:sldId id="3889" r:id="rId45"/>
    <p:sldId id="3481" r:id="rId46"/>
    <p:sldId id="3861" r:id="rId47"/>
    <p:sldId id="3892" r:id="rId48"/>
    <p:sldId id="3851" r:id="rId49"/>
    <p:sldId id="3852" r:id="rId50"/>
    <p:sldId id="3941" r:id="rId51"/>
    <p:sldId id="3942" r:id="rId52"/>
    <p:sldId id="3943" r:id="rId53"/>
    <p:sldId id="3944" r:id="rId54"/>
    <p:sldId id="3945" r:id="rId55"/>
    <p:sldId id="3946" r:id="rId56"/>
    <p:sldId id="3947" r:id="rId57"/>
    <p:sldId id="3948" r:id="rId58"/>
    <p:sldId id="3949" r:id="rId59"/>
    <p:sldId id="3950" r:id="rId60"/>
    <p:sldId id="3951" r:id="rId61"/>
    <p:sldId id="3890" r:id="rId62"/>
    <p:sldId id="3891" r:id="rId63"/>
    <p:sldId id="3954" r:id="rId64"/>
    <p:sldId id="3856" r:id="rId65"/>
    <p:sldId id="3857" r:id="rId66"/>
    <p:sldId id="3858" r:id="rId67"/>
    <p:sldId id="3859" r:id="rId68"/>
    <p:sldId id="3860" r:id="rId69"/>
    <p:sldId id="3532" r:id="rId70"/>
    <p:sldId id="3533" r:id="rId71"/>
    <p:sldId id="3534" r:id="rId72"/>
    <p:sldId id="3535" r:id="rId73"/>
    <p:sldId id="2934" r:id="rId74"/>
    <p:sldId id="2680" r:id="rId75"/>
    <p:sldId id="3863" r:id="rId76"/>
    <p:sldId id="3864" r:id="rId77"/>
    <p:sldId id="3865" r:id="rId78"/>
    <p:sldId id="3866" r:id="rId79"/>
    <p:sldId id="3955" r:id="rId80"/>
    <p:sldId id="3956" r:id="rId81"/>
    <p:sldId id="3893" r:id="rId82"/>
    <p:sldId id="3894" r:id="rId83"/>
    <p:sldId id="3957" r:id="rId84"/>
    <p:sldId id="3895" r:id="rId85"/>
    <p:sldId id="3549" r:id="rId86"/>
    <p:sldId id="3752" r:id="rId87"/>
    <p:sldId id="3551" r:id="rId88"/>
    <p:sldId id="3096" r:id="rId89"/>
    <p:sldId id="3618" r:id="rId90"/>
    <p:sldId id="3388" r:id="rId91"/>
    <p:sldId id="3324" r:id="rId92"/>
    <p:sldId id="3700" r:id="rId93"/>
    <p:sldId id="3713" r:id="rId94"/>
    <p:sldId id="3935" r:id="rId95"/>
    <p:sldId id="3698" r:id="rId96"/>
    <p:sldId id="3699" r:id="rId97"/>
    <p:sldId id="3428" r:id="rId98"/>
    <p:sldId id="3715" r:id="rId99"/>
    <p:sldId id="3429" r:id="rId100"/>
    <p:sldId id="3494" r:id="rId101"/>
    <p:sldId id="3689" r:id="rId102"/>
    <p:sldId id="3924" r:id="rId103"/>
    <p:sldId id="3925" r:id="rId104"/>
    <p:sldId id="3716" r:id="rId105"/>
    <p:sldId id="3701" r:id="rId106"/>
    <p:sldId id="3717" r:id="rId107"/>
    <p:sldId id="3740" r:id="rId108"/>
    <p:sldId id="3823" r:id="rId109"/>
    <p:sldId id="3824" r:id="rId110"/>
    <p:sldId id="3825" r:id="rId111"/>
    <p:sldId id="3826" r:id="rId112"/>
    <p:sldId id="3690" r:id="rId113"/>
    <p:sldId id="3691" r:id="rId114"/>
    <p:sldId id="2599" r:id="rId115"/>
    <p:sldId id="2600" r:id="rId116"/>
    <p:sldId id="2965" r:id="rId117"/>
    <p:sldId id="3415" r:id="rId118"/>
    <p:sldId id="3478" r:id="rId119"/>
    <p:sldId id="3702" r:id="rId120"/>
    <p:sldId id="3753" r:id="rId121"/>
    <p:sldId id="3754" r:id="rId122"/>
    <p:sldId id="3755" r:id="rId123"/>
    <p:sldId id="3580" r:id="rId124"/>
    <p:sldId id="3706" r:id="rId125"/>
    <p:sldId id="3710" r:id="rId126"/>
    <p:sldId id="3707" r:id="rId127"/>
    <p:sldId id="3921" r:id="rId128"/>
    <p:sldId id="3744" r:id="rId129"/>
    <p:sldId id="3982" r:id="rId130"/>
    <p:sldId id="3302" r:id="rId131"/>
    <p:sldId id="3625" r:id="rId132"/>
    <p:sldId id="3626" r:id="rId133"/>
    <p:sldId id="3511" r:id="rId134"/>
    <p:sldId id="3898" r:id="rId135"/>
    <p:sldId id="3962" r:id="rId136"/>
    <p:sldId id="3896" r:id="rId137"/>
    <p:sldId id="3897" r:id="rId138"/>
    <p:sldId id="3697" r:id="rId139"/>
    <p:sldId id="3558" r:id="rId140"/>
    <p:sldId id="3512" r:id="rId141"/>
    <p:sldId id="3513" r:id="rId142"/>
    <p:sldId id="3635" r:id="rId143"/>
    <p:sldId id="3639" r:id="rId144"/>
    <p:sldId id="3641" r:id="rId145"/>
    <p:sldId id="3642" r:id="rId146"/>
    <p:sldId id="3643" r:id="rId147"/>
    <p:sldId id="3645" r:id="rId148"/>
    <p:sldId id="3647" r:id="rId149"/>
    <p:sldId id="3269" r:id="rId150"/>
    <p:sldId id="3828" r:id="rId151"/>
    <p:sldId id="3829" r:id="rId152"/>
    <p:sldId id="3830" r:id="rId153"/>
    <p:sldId id="3831" r:id="rId154"/>
    <p:sldId id="3937" r:id="rId155"/>
    <p:sldId id="3832" r:id="rId156"/>
    <p:sldId id="3833" r:id="rId157"/>
    <p:sldId id="3834" r:id="rId158"/>
    <p:sldId id="3835" r:id="rId159"/>
    <p:sldId id="3836" r:id="rId160"/>
    <p:sldId id="3837" r:id="rId161"/>
    <p:sldId id="3844" r:id="rId162"/>
    <p:sldId id="3845" r:id="rId163"/>
    <p:sldId id="3846" r:id="rId164"/>
    <p:sldId id="3847" r:id="rId165"/>
    <p:sldId id="3286" r:id="rId166"/>
    <p:sldId id="1693" r:id="rId167"/>
    <p:sldId id="3364" r:id="rId168"/>
    <p:sldId id="2882" r:id="rId169"/>
    <p:sldId id="2881" r:id="rId170"/>
    <p:sldId id="1618" r:id="rId171"/>
    <p:sldId id="3678" r:id="rId172"/>
    <p:sldId id="3747" r:id="rId173"/>
    <p:sldId id="3748" r:id="rId174"/>
    <p:sldId id="3749" r:id="rId175"/>
    <p:sldId id="3471" r:id="rId176"/>
    <p:sldId id="3634" r:id="rId177"/>
    <p:sldId id="3679" r:id="rId178"/>
    <p:sldId id="3680" r:id="rId179"/>
    <p:sldId id="3681" r:id="rId180"/>
    <p:sldId id="1687" r:id="rId181"/>
    <p:sldId id="3365" r:id="rId182"/>
    <p:sldId id="1748" r:id="rId183"/>
    <p:sldId id="3366" r:id="rId184"/>
    <p:sldId id="3367" r:id="rId185"/>
    <p:sldId id="3711" r:id="rId186"/>
    <p:sldId id="3913" r:id="rId187"/>
    <p:sldId id="3914" r:id="rId188"/>
    <p:sldId id="3915" r:id="rId189"/>
    <p:sldId id="3916" r:id="rId190"/>
    <p:sldId id="3917" r:id="rId191"/>
    <p:sldId id="3918" r:id="rId192"/>
    <p:sldId id="3919" r:id="rId193"/>
    <p:sldId id="3920" r:id="rId194"/>
    <p:sldId id="2291" r:id="rId195"/>
    <p:sldId id="3109" r:id="rId196"/>
    <p:sldId id="3105" r:id="rId197"/>
    <p:sldId id="3106" r:id="rId198"/>
    <p:sldId id="3107" r:id="rId199"/>
    <p:sldId id="2331" r:id="rId200"/>
    <p:sldId id="3010" r:id="rId201"/>
    <p:sldId id="3514" r:id="rId202"/>
    <p:sldId id="3013" r:id="rId203"/>
    <p:sldId id="3014" r:id="rId204"/>
    <p:sldId id="2432" r:id="rId205"/>
    <p:sldId id="2658" r:id="rId206"/>
    <p:sldId id="2642" r:id="rId207"/>
    <p:sldId id="3015" r:id="rId208"/>
    <p:sldId id="2643" r:id="rId209"/>
    <p:sldId id="2336" r:id="rId210"/>
    <p:sldId id="2659" r:id="rId211"/>
    <p:sldId id="2660" r:id="rId212"/>
    <p:sldId id="2685" r:id="rId213"/>
    <p:sldId id="3555" r:id="rId214"/>
    <p:sldId id="3684" r:id="rId215"/>
    <p:sldId id="3685" r:id="rId216"/>
    <p:sldId id="3147" r:id="rId217"/>
    <p:sldId id="3686" r:id="rId218"/>
    <p:sldId id="3687" r:id="rId219"/>
    <p:sldId id="3556" r:id="rId220"/>
    <p:sldId id="3682" r:id="rId221"/>
    <p:sldId id="2773" r:id="rId222"/>
    <p:sldId id="2670" r:id="rId223"/>
    <p:sldId id="3244" r:id="rId224"/>
    <p:sldId id="3284" r:id="rId225"/>
    <p:sldId id="3285" r:id="rId226"/>
    <p:sldId id="3683" r:id="rId227"/>
    <p:sldId id="2091" r:id="rId228"/>
    <p:sldId id="3351" r:id="rId229"/>
    <p:sldId id="3671" r:id="rId230"/>
    <p:sldId id="3586" r:id="rId231"/>
    <p:sldId id="2174" r:id="rId232"/>
    <p:sldId id="3874" r:id="rId233"/>
    <p:sldId id="3695" r:id="rId234"/>
    <p:sldId id="3876" r:id="rId235"/>
    <p:sldId id="3875" r:id="rId236"/>
    <p:sldId id="3877" r:id="rId237"/>
    <p:sldId id="3880" r:id="rId238"/>
    <p:sldId id="3873" r:id="rId239"/>
    <p:sldId id="3584" r:id="rId240"/>
    <p:sldId id="3585" r:id="rId241"/>
    <p:sldId id="3878" r:id="rId242"/>
    <p:sldId id="3879" r:id="rId243"/>
    <p:sldId id="3881" r:id="rId244"/>
    <p:sldId id="3883" r:id="rId245"/>
    <p:sldId id="3884" r:id="rId246"/>
    <p:sldId id="3885" r:id="rId247"/>
    <p:sldId id="3886" r:id="rId248"/>
    <p:sldId id="2638" r:id="rId249"/>
    <p:sldId id="3425" r:id="rId250"/>
    <p:sldId id="3882" r:id="rId251"/>
    <p:sldId id="2185" r:id="rId252"/>
    <p:sldId id="3368" r:id="rId253"/>
    <p:sldId id="3923" r:id="rId254"/>
    <p:sldId id="3369" r:id="rId255"/>
    <p:sldId id="3370" r:id="rId256"/>
    <p:sldId id="3750" r:id="rId257"/>
    <p:sldId id="3331" r:id="rId258"/>
    <p:sldId id="3332" r:id="rId259"/>
    <p:sldId id="3333" r:id="rId260"/>
    <p:sldId id="3334" r:id="rId261"/>
    <p:sldId id="3751" r:id="rId262"/>
    <p:sldId id="3336" r:id="rId263"/>
    <p:sldId id="3469" r:id="rId264"/>
    <p:sldId id="1445" r:id="rId265"/>
    <p:sldId id="1450" r:id="rId266"/>
    <p:sldId id="2652" r:id="rId267"/>
    <p:sldId id="2655" r:id="rId268"/>
    <p:sldId id="3228" r:id="rId269"/>
    <p:sldId id="3757" r:id="rId270"/>
    <p:sldId id="3510" r:id="rId271"/>
    <p:sldId id="3497" r:id="rId272"/>
    <p:sldId id="3498" r:id="rId273"/>
    <p:sldId id="3499" r:id="rId274"/>
    <p:sldId id="3500" r:id="rId275"/>
    <p:sldId id="3501" r:id="rId276"/>
    <p:sldId id="3502" r:id="rId277"/>
    <p:sldId id="3503" r:id="rId278"/>
    <p:sldId id="3504" r:id="rId279"/>
    <p:sldId id="3505" r:id="rId280"/>
    <p:sldId id="3506" r:id="rId281"/>
    <p:sldId id="3507" r:id="rId282"/>
    <p:sldId id="3508" r:id="rId283"/>
    <p:sldId id="3509" r:id="rId284"/>
    <p:sldId id="1136" r:id="rId28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85E-2"/>
          <c:w val="0.93040188886645558"/>
          <c:h val="0.86296741032374213"/>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49863424"/>
        <c:axId val="149877504"/>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71790336"/>
        <c:axId val="149879040"/>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49863424"/>
        <c:axId val="149877504"/>
      </c:lineChart>
      <c:catAx>
        <c:axId val="14986342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49877504"/>
        <c:crosses val="autoZero"/>
        <c:lblAlgn val="ctr"/>
        <c:lblOffset val="100"/>
        <c:tickLblSkip val="1"/>
      </c:catAx>
      <c:valAx>
        <c:axId val="149877504"/>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49863424"/>
        <c:crosses val="autoZero"/>
        <c:crossBetween val="between"/>
        <c:majorUnit val="2"/>
      </c:valAx>
      <c:valAx>
        <c:axId val="149879040"/>
        <c:scaling>
          <c:orientation val="minMax"/>
          <c:max val="12"/>
          <c:min val="-10"/>
        </c:scaling>
        <c:axPos val="r"/>
        <c:numFmt formatCode="General" sourceLinked="1"/>
        <c:majorTickMark val="none"/>
        <c:tickLblPos val="none"/>
        <c:spPr>
          <a:ln>
            <a:noFill/>
          </a:ln>
        </c:spPr>
        <c:crossAx val="171790336"/>
        <c:crosses val="max"/>
        <c:crossBetween val="between"/>
        <c:majorUnit val="2"/>
      </c:valAx>
      <c:catAx>
        <c:axId val="171790336"/>
        <c:scaling>
          <c:orientation val="minMax"/>
        </c:scaling>
        <c:axPos val="t"/>
        <c:numFmt formatCode="General" sourceLinked="1"/>
        <c:majorTickMark val="none"/>
        <c:tickLblPos val="none"/>
        <c:spPr>
          <a:ln>
            <a:noFill/>
          </a:ln>
        </c:spPr>
        <c:crossAx val="149879040"/>
        <c:crosses val="max"/>
        <c:auto val="1"/>
        <c:lblAlgn val="ctr"/>
        <c:lblOffset val="100"/>
      </c:catAx>
    </c:plotArea>
    <c:legend>
      <c:legendPos val="r"/>
      <c:layout>
        <c:manualLayout>
          <c:xMode val="edge"/>
          <c:yMode val="edge"/>
          <c:x val="0.72894654193866759"/>
          <c:y val="0.27944814574562732"/>
          <c:w val="0.18040336741124499"/>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30.996355121000214</c:v>
                </c:pt>
                <c:pt idx="1">
                  <c:v>31.316294560999999</c:v>
                </c:pt>
                <c:pt idx="2">
                  <c:v>29.753761604000001</c:v>
                </c:pt>
                <c:pt idx="3">
                  <c:v>30.505050416000035</c:v>
                </c:pt>
                <c:pt idx="4">
                  <c:v>29.077386128000214</c:v>
                </c:pt>
                <c:pt idx="5">
                  <c:v>26.321967000000221</c:v>
                </c:pt>
                <c:pt idx="6">
                  <c:v>25.202254229000001</c:v>
                </c:pt>
                <c:pt idx="7">
                  <c:v>24.183790124000001</c:v>
                </c:pt>
                <c:pt idx="8">
                  <c:v>23.29464004299976</c:v>
                </c:pt>
                <c:pt idx="9">
                  <c:v>22.304646870999669</c:v>
                </c:pt>
                <c:pt idx="10">
                  <c:v>24.956931406999999</c:v>
                </c:pt>
                <c:pt idx="11">
                  <c:v>26.133928442000261</c:v>
                </c:pt>
                <c:pt idx="12">
                  <c:v>29.249614615000002</c:v>
                </c:pt>
                <c:pt idx="13">
                  <c:v>31.117596655999996</c:v>
                </c:pt>
                <c:pt idx="14">
                  <c:v>34.662006891000011</c:v>
                </c:pt>
                <c:pt idx="15">
                  <c:v>37.784561175999997</c:v>
                </c:pt>
                <c:pt idx="16">
                  <c:v>38.611554640000001</c:v>
                </c:pt>
                <c:pt idx="17">
                  <c:v>37.587669666999894</c:v>
                </c:pt>
                <c:pt idx="18">
                  <c:v>33.755330208000487</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2.7023846020000262</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50517248"/>
        <c:axId val="150518784"/>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30.996355121000214</c:v>
                </c:pt>
                <c:pt idx="1">
                  <c:v>31.316294560999999</c:v>
                </c:pt>
                <c:pt idx="2">
                  <c:v>29.753761604000001</c:v>
                </c:pt>
                <c:pt idx="3">
                  <c:v>30.505050416000035</c:v>
                </c:pt>
                <c:pt idx="4">
                  <c:v>29.077386128000214</c:v>
                </c:pt>
                <c:pt idx="5">
                  <c:v>26.321967000000221</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50517248"/>
        <c:axId val="150518784"/>
      </c:lineChart>
      <c:catAx>
        <c:axId val="150517248"/>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0518784"/>
        <c:crosses val="autoZero"/>
        <c:lblAlgn val="ctr"/>
        <c:lblOffset val="100"/>
        <c:tickLblSkip val="1"/>
      </c:catAx>
      <c:valAx>
        <c:axId val="150518784"/>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051724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689"/>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558"/>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51009152"/>
        <c:axId val="151010688"/>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51009152"/>
        <c:axId val="151010688"/>
      </c:lineChart>
      <c:catAx>
        <c:axId val="15100915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51010688"/>
        <c:crosses val="autoZero"/>
        <c:auto val="1"/>
        <c:lblAlgn val="ctr"/>
        <c:lblOffset val="100"/>
        <c:tickLblSkip val="1"/>
      </c:catAx>
      <c:valAx>
        <c:axId val="151010688"/>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5100915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51"/>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-2.1775707317074158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0.39867826086958097</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-1.8806292682926598</c:v>
                </c:pt>
                <c:pt idx="1">
                  <c:v>-1.8784936170212778</c:v>
                </c:pt>
                <c:pt idx="2">
                  <c:v>-1.5839255813953499</c:v>
                </c:pt>
                <c:pt idx="3">
                  <c:v>-2.3684830188679875</c:v>
                </c:pt>
                <c:pt idx="4">
                  <c:v>-3.9327536231883267</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-1.7212234374999562</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-1.0999999999999694</c:v>
                </c:pt>
                <c:pt idx="20">
                  <c:v>-1</c:v>
                </c:pt>
              </c:numCache>
            </c:numRef>
          </c:val>
        </c:ser>
        <c:gapWidth val="70"/>
        <c:overlap val="100"/>
        <c:axId val="151726720"/>
        <c:axId val="15175308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149E-2"/>
                  <c:y val="-8.0643430600586694E-2"/>
                </c:manualLayout>
              </c:layout>
              <c:dLblPos val="r"/>
              <c:showVal val="1"/>
            </c:dLbl>
            <c:dLbl>
              <c:idx val="14"/>
              <c:layout>
                <c:manualLayout>
                  <c:x val="-2.1809672625497149E-2"/>
                  <c:y val="-0.103180098811178"/>
                </c:manualLayout>
              </c:layout>
              <c:dLblPos val="r"/>
              <c:showVal val="1"/>
            </c:dLbl>
            <c:dLbl>
              <c:idx val="15"/>
              <c:layout>
                <c:manualLayout>
                  <c:x val="-2.569116218841146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0.66500000000000992</c:v>
                </c:pt>
                <c:pt idx="15">
                  <c:v>-2.2376000000000054</c:v>
                </c:pt>
                <c:pt idx="16">
                  <c:v>-4.6586000000000007</c:v>
                </c:pt>
                <c:pt idx="17">
                  <c:v>-7.4049999999999905</c:v>
                </c:pt>
                <c:pt idx="18">
                  <c:v>-8.2702000000000009</c:v>
                </c:pt>
                <c:pt idx="19">
                  <c:v>-8.6574000000000026</c:v>
                </c:pt>
                <c:pt idx="20">
                  <c:v>-7.9702000000000934</c:v>
                </c:pt>
              </c:numCache>
            </c:numRef>
          </c:val>
        </c:ser>
        <c:marker val="1"/>
        <c:axId val="151756160"/>
        <c:axId val="151754624"/>
      </c:lineChart>
      <c:catAx>
        <c:axId val="151726720"/>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1753088"/>
        <c:crosses val="autoZero"/>
        <c:lblAlgn val="ctr"/>
        <c:lblOffset val="300"/>
        <c:tickLblSkip val="1"/>
      </c:catAx>
      <c:valAx>
        <c:axId val="15175308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1726720"/>
        <c:crosses val="autoZero"/>
        <c:crossBetween val="between"/>
        <c:majorUnit val="5"/>
      </c:valAx>
      <c:valAx>
        <c:axId val="151754624"/>
        <c:scaling>
          <c:orientation val="minMax"/>
          <c:max val="10"/>
          <c:min val="-25"/>
        </c:scaling>
        <c:axPos val="r"/>
        <c:numFmt formatCode="0.0" sourceLinked="1"/>
        <c:majorTickMark val="none"/>
        <c:tickLblPos val="none"/>
        <c:spPr>
          <a:ln>
            <a:noFill/>
          </a:ln>
        </c:spPr>
        <c:crossAx val="151756160"/>
        <c:crosses val="max"/>
        <c:crossBetween val="between"/>
        <c:majorUnit val="5"/>
      </c:valAx>
      <c:catAx>
        <c:axId val="151756160"/>
        <c:scaling>
          <c:orientation val="minMax"/>
        </c:scaling>
        <c:delete val="1"/>
        <c:axPos val="b"/>
        <c:numFmt formatCode="General" sourceLinked="1"/>
        <c:tickLblPos val="none"/>
        <c:crossAx val="151754624"/>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281"/>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87182720"/>
        <c:axId val="87207296"/>
      </c:lineChart>
      <c:catAx>
        <c:axId val="87182720"/>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7207296"/>
        <c:crosses val="autoZero"/>
        <c:auto val="1"/>
        <c:lblAlgn val="ctr"/>
        <c:lblOffset val="100"/>
        <c:tickLblSkip val="1"/>
        <c:tickMarkSkip val="1"/>
      </c:catAx>
      <c:valAx>
        <c:axId val="87207296"/>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47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7182720"/>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3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34.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35.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36.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37.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38.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39.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7.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11/20/2013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106</a:t>
            </a:fld>
            <a:endParaRPr lang="en-US" noProof="0"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107</a:t>
            </a:fld>
            <a:endParaRPr lang="en-US" noProof="0"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108</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114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115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p:txBody>
          <a:bodyPr/>
          <a:lstStyle/>
          <a:p>
            <a:pPr>
              <a:defRPr/>
            </a:pPr>
            <a:fld id="{B3F19AE4-7237-4553-AD7E-7DA95CF47E3B}" type="slidenum">
              <a:rPr lang="en-US" smtClean="0"/>
              <a:pPr>
                <a:defRPr/>
              </a:pPr>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117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119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121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122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123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BFFE7B07-BF3D-4DC8-8218-C9CF894AAE95}" type="slidenum">
              <a:rPr lang="en-US" sz="1000"/>
              <a:pPr algn="ctr" defTabSz="930275"/>
              <a:t>13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130</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D7D09C9-9BD5-4F91-97A8-5E0D2578C5F3}" type="slidenum">
              <a:rPr lang="en-US">
                <a:solidFill>
                  <a:prstClr val="black"/>
                </a:solidFill>
              </a:rPr>
              <a:pPr/>
              <a:t>135</a:t>
            </a:fld>
            <a:endParaRPr lang="en-US">
              <a:solidFill>
                <a:prstClr val="black"/>
              </a:solidFill>
            </a:endParaRPr>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136</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137</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EC96CB8-0B65-43CE-8018-3E25F45AA352}" type="slidenum">
              <a:rPr lang="en-US" sz="1000"/>
              <a:pPr algn="ctr" defTabSz="930275"/>
              <a:t>14</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139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142</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144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148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16D5903-E436-46F2-A223-0ECC5D65C79F}" type="slidenum">
              <a:rPr lang="en-US" sz="1000"/>
              <a:pPr algn="ctr" defTabSz="930275"/>
              <a:t>15</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161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1BE7434-19A2-4B90-BD31-32F4BE1AD06D}" type="slidenum">
              <a:rPr lang="en-US" sz="1000"/>
              <a:pPr algn="ctr" defTabSz="930275"/>
              <a:t>16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162</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163</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164</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165</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168</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170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F71FD58-13BC-429E-8A19-8DB494718E5C}" type="slidenum">
              <a:rPr lang="en-US" sz="1000"/>
              <a:pPr algn="ctr" defTabSz="930275"/>
              <a:t>17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172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173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176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180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181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77925" y="696913"/>
            <a:ext cx="4641850" cy="3481387"/>
          </a:xfrm>
          <a:ln/>
        </p:spPr>
      </p:sp>
      <p:sp>
        <p:nvSpPr>
          <p:cNvPr id="28675"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185</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186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188</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189</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190</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191</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7925" y="696913"/>
            <a:ext cx="4641850" cy="3481387"/>
          </a:xfrm>
          <a:ln/>
        </p:spPr>
      </p:sp>
      <p:sp>
        <p:nvSpPr>
          <p:cNvPr id="29699"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194</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196</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197</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198</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199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463"/>
            <a:ext cx="704850" cy="247650"/>
          </a:xfrm>
        </p:spPr>
        <p:txBody>
          <a:bodyPr/>
          <a:lstStyle/>
          <a:p>
            <a:pPr>
              <a:defRPr/>
            </a:pPr>
            <a:fld id="{4F674604-7466-4887-B87E-0A5C87A24D2F}" type="slidenum">
              <a:rPr lang="en-US" smtClean="0">
                <a:solidFill>
                  <a:srgbClr val="000000"/>
                </a:solidFill>
              </a:rPr>
              <a:pPr>
                <a:defRPr/>
              </a:pPr>
              <a:t>20</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202</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203</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211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214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216</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221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222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227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228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230</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231</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232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239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240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247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77925" y="696913"/>
            <a:ext cx="4641850" cy="3481387"/>
          </a:xfrm>
          <a:ln/>
        </p:spPr>
      </p:sp>
      <p:sp>
        <p:nvSpPr>
          <p:cNvPr id="33795"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249</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251</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252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253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254</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257</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258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259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463"/>
            <a:ext cx="704850" cy="247650"/>
          </a:xfrm>
        </p:spPr>
        <p:txBody>
          <a:bodyPr/>
          <a:lstStyle/>
          <a:p>
            <a:pPr>
              <a:defRPr/>
            </a:pPr>
            <a:fld id="{51D3A28C-C9A3-4867-A145-34518A44A3EB}" type="slidenum">
              <a:rPr lang="en-US" smtClean="0">
                <a:solidFill>
                  <a:srgbClr val="000000"/>
                </a:solidFill>
              </a:rPr>
              <a:pPr>
                <a:defRPr/>
              </a:pPr>
              <a:t>24</a:t>
            </a:fld>
            <a:endParaRPr lang="en-US"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260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261</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264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265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266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267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269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270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519D9168-4D1C-4DED-8B2F-240425AECD9C}" type="slidenum">
              <a:rPr lang="en-US" sz="1000"/>
              <a:pPr algn="ctr" defTabSz="930275"/>
              <a:t>25</a:t>
            </a:fld>
            <a:endParaRPr 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272</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273</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274</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275</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276</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278</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279</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280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FF53D04-E49A-4A6C-BCF1-6C27752C4FAA}" type="slidenum">
              <a:rPr lang="en-US" sz="1000"/>
              <a:pPr algn="ctr" defTabSz="930275"/>
              <a:t>26</a:t>
            </a:fld>
            <a:endParaRPr 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281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282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283</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284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02CDA6D-746B-4401-9FF0-D6D11641FF49}" type="slidenum">
              <a:rPr lang="en-US" sz="1000"/>
              <a:pPr algn="ctr" defTabSz="930275"/>
              <a:t>27</a:t>
            </a:fld>
            <a:endParaRPr 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1223B99-FC6D-40CA-9047-97FE6E889DEA}" type="slidenum">
              <a:rPr lang="en-US" sz="1000"/>
              <a:pPr algn="ctr" defTabSz="930275"/>
              <a:t>28</a:t>
            </a:fld>
            <a:endParaRPr 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7E8E39A7-7675-495A-B5EA-093209BAB9B6}" type="slidenum">
              <a:rPr lang="en-US" sz="1000"/>
              <a:pPr algn="ctr" defTabSz="930275"/>
              <a:t>29</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32</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33</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35</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38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39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42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45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47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48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49</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51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52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53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60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63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65</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67</a:t>
            </a:fld>
            <a:endParaRPr lang="en-US" sz="10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70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71</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73</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74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75</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B0F52D1F-AC7E-4541-B72C-00AFF843EBE5}" type="slidenum">
              <a:rPr lang="en-US" smtClean="0"/>
              <a:pPr defTabSz="928787"/>
              <a:t>81</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92467F6B-1042-40BD-86FC-0A831117010D}" type="slidenum">
              <a:rPr lang="en-US" smtClean="0"/>
              <a:pPr defTabSz="928787"/>
              <a:t>82</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85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86</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87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91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97</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98</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99</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100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104</a:t>
            </a:fld>
            <a:endParaRPr lang="en-US" noProof="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0.vml"/><Relationship Id="rId4" Type="http://schemas.openxmlformats.org/officeDocument/2006/relationships/package" Target="../embeddings/Microsoft_Office_PowerPoint_Slide1.sldx"/></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1.vml"/><Relationship Id="rId4" Type="http://schemas.openxmlformats.org/officeDocument/2006/relationships/package" Target="../embeddings/Microsoft_Office_PowerPoint_Slide2.sldx"/></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94.emf"/><Relationship Id="rId4" Type="http://schemas.openxmlformats.org/officeDocument/2006/relationships/notesSlide" Target="../notesSlides/notesSlide9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5.png"/></Relationships>
</file>

<file path=ppt/slides/_rels/slide10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6.emf"/><Relationship Id="rId5" Type="http://schemas.openxmlformats.org/officeDocument/2006/relationships/notesSlide" Target="../notesSlides/notesSlide101.xml"/><Relationship Id="rId4"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7.png"/><Relationship Id="rId4" Type="http://schemas.openxmlformats.org/officeDocument/2006/relationships/notesSlide" Target="../notesSlides/notesSlide102.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2.xml"/><Relationship Id="rId1" Type="http://schemas.openxmlformats.org/officeDocument/2006/relationships/vmlDrawing" Target="../drawings/vmlDrawing83.v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2.xml"/><Relationship Id="rId1" Type="http://schemas.openxmlformats.org/officeDocument/2006/relationships/vmlDrawing" Target="../drawings/vmlDrawing84.v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3.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oleObject" Target="../embeddings/oleObject84.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8.vml"/><Relationship Id="rId4" Type="http://schemas.openxmlformats.org/officeDocument/2006/relationships/oleObject" Target="../embeddings/oleObject86.bin"/></Relationships>
</file>

<file path=ppt/slides/_rels/slide11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oleObject" Target="../embeddings/oleObject87.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88.bin"/></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hyperlink" Target="http://www.fema.gov/disasters" TargetMode="External"/><Relationship Id="rId4" Type="http://schemas.openxmlformats.org/officeDocument/2006/relationships/oleObject" Target="../embeddings/oleObject89.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90.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91.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7.xml"/><Relationship Id="rId1" Type="http://schemas.openxmlformats.org/officeDocument/2006/relationships/slideLayout" Target="../slideLayouts/slideLayout13.xml"/><Relationship Id="rId4" Type="http://schemas.openxmlformats.org/officeDocument/2006/relationships/image" Target="../media/image111.gif"/></Relationships>
</file>

<file path=ppt/slides/_rels/slide125.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18.xml"/><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hyperlink" Target="http://www.spc.noaa.gov/wcm/torngraph-big.png"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image" Target="../media/image113.gif"/></Relationships>
</file>

<file path=ppt/slides/_rels/slide12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0.xml"/><Relationship Id="rId1" Type="http://schemas.openxmlformats.org/officeDocument/2006/relationships/slideLayout" Target="../slideLayouts/slideLayout13.xml"/><Relationship Id="rId4" Type="http://schemas.openxmlformats.org/officeDocument/2006/relationships/image" Target="../media/image114.gif"/></Relationships>
</file>

<file path=ppt/slides/_rels/slide12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1.xml"/><Relationship Id="rId1" Type="http://schemas.openxmlformats.org/officeDocument/2006/relationships/slideLayout" Target="../slideLayouts/slideLayout13.xml"/><Relationship Id="rId4" Type="http://schemas.openxmlformats.org/officeDocument/2006/relationships/image" Target="../media/image115.gif"/></Relationships>
</file>

<file path=ppt/slides/_rels/slide12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image" Target="../media/image116.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2.xml"/><Relationship Id="rId1" Type="http://schemas.openxmlformats.org/officeDocument/2006/relationships/vmlDrawing" Target="../drawings/vmlDrawing94.v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7.xml"/><Relationship Id="rId1" Type="http://schemas.openxmlformats.org/officeDocument/2006/relationships/slideLayout" Target="../slideLayouts/slideLayout6.xml"/><Relationship Id="rId4" Type="http://schemas.openxmlformats.org/officeDocument/2006/relationships/hyperlink" Target="http://www.youtube.com/watch?v=svfv4Ph7wFY" TargetMode="Externa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5.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oleObject" Target="../embeddings/oleObject96.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7.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106.v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oleObject" Target="../embeddings/oleObject105.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oleObject" Target="../embeddings/oleObject106.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11.vml"/><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0.bin"/></Relationships>
</file>

<file path=ppt/slides/_rels/slide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1.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14.vml"/><Relationship Id="rId4" Type="http://schemas.openxmlformats.org/officeDocument/2006/relationships/oleObject" Target="../embeddings/oleObject112.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3.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4.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8.vml"/><Relationship Id="rId4" Type="http://schemas.openxmlformats.org/officeDocument/2006/relationships/oleObject" Target="../embeddings/oleObject1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9.vml"/><Relationship Id="rId4" Type="http://schemas.openxmlformats.org/officeDocument/2006/relationships/oleObject" Target="../embeddings/oleObject117.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20.vml"/><Relationship Id="rId4" Type="http://schemas.openxmlformats.org/officeDocument/2006/relationships/oleObject" Target="../embeddings/oleObject118.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oleObject" Target="../embeddings/oleObject119.bin"/><Relationship Id="rId4" Type="http://schemas.openxmlformats.org/officeDocument/2006/relationships/hyperlink" Target="http://www.federalreserve.gov/releases/h15/data.htm" TargetMode="Externa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oleObject" Target="../embeddings/oleObject120.bin"/><Relationship Id="rId4" Type="http://schemas.openxmlformats.org/officeDocument/2006/relationships/hyperlink" Target="http://www.federalreserve.gov/releases/h15/data.htm" TargetMode="Externa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30.vml"/><Relationship Id="rId4" Type="http://schemas.openxmlformats.org/officeDocument/2006/relationships/oleObject" Target="../embeddings/oleObject128.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oleObject" Target="../embeddings/oleObject139.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7.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12.xml"/><Relationship Id="rId1" Type="http://schemas.openxmlformats.org/officeDocument/2006/relationships/vmlDrawing" Target="../drawings/vmlDrawing149.v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53.vml"/><Relationship Id="rId4" Type="http://schemas.openxmlformats.org/officeDocument/2006/relationships/oleObject" Target="../embeddings/oleObject151.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54.vml"/><Relationship Id="rId4" Type="http://schemas.openxmlformats.org/officeDocument/2006/relationships/oleObject" Target="../embeddings/oleObject15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6.xml"/><Relationship Id="rId1" Type="http://schemas.openxmlformats.org/officeDocument/2006/relationships/vmlDrawing" Target="../drawings/vmlDrawing155.vml"/></Relationships>
</file>

<file path=ppt/slides/_rels/slide2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Microsoft_Office_Excel_97-2003_Worksheet1.xls"/></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58.vml"/><Relationship Id="rId4" Type="http://schemas.openxmlformats.org/officeDocument/2006/relationships/oleObject" Target="../embeddings/oleObject155.bin"/></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159.vm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60.vml"/><Relationship Id="rId4" Type="http://schemas.openxmlformats.org/officeDocument/2006/relationships/oleObject" Target="../embeddings/oleObject157.bin"/></Relationships>
</file>

<file path=ppt/slides/_rels/slide2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6.xml"/><Relationship Id="rId1" Type="http://schemas.openxmlformats.org/officeDocument/2006/relationships/vmlDrawing" Target="../drawings/vmlDrawing161.vml"/></Relationships>
</file>

<file path=ppt/slides/_rels/slide2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62.vml"/><Relationship Id="rId5" Type="http://schemas.openxmlformats.org/officeDocument/2006/relationships/oleObject" Target="../embeddings/oleObject159.bin"/><Relationship Id="rId4" Type="http://schemas.openxmlformats.org/officeDocument/2006/relationships/hyperlink" Target="http://research.stlouisfed.org/fred2/series/WASCUR" TargetMode="Externa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6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60.bin"/></Relationships>
</file>

<file path=ppt/slides/_rels/slide22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64.vml"/></Relationships>
</file>

<file path=ppt/slides/_rels/slide2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vmlDrawing" Target="../drawings/vmlDrawing165.vml"/><Relationship Id="rId4" Type="http://schemas.openxmlformats.org/officeDocument/2006/relationships/oleObject" Target="../embeddings/oleObject161.bin"/></Relationships>
</file>

<file path=ppt/slides/_rels/slide2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7.xml"/><Relationship Id="rId1" Type="http://schemas.openxmlformats.org/officeDocument/2006/relationships/vmlDrawing" Target="../drawings/vmlDrawing166.vml"/><Relationship Id="rId4" Type="http://schemas.openxmlformats.org/officeDocument/2006/relationships/oleObject" Target="../embeddings/oleObject162.bin"/></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vmlDrawing" Target="../drawings/vmlDrawing167.vml"/><Relationship Id="rId4" Type="http://schemas.openxmlformats.org/officeDocument/2006/relationships/oleObject" Target="../embeddings/oleObject16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6.xml"/><Relationship Id="rId1" Type="http://schemas.openxmlformats.org/officeDocument/2006/relationships/vmlDrawing" Target="../drawings/vmlDrawing168.vml"/><Relationship Id="rId4" Type="http://schemas.openxmlformats.org/officeDocument/2006/relationships/oleObject" Target="../embeddings/oleObject164.bin"/></Relationships>
</file>

<file path=ppt/slides/_rels/slide2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6.xml"/><Relationship Id="rId1" Type="http://schemas.openxmlformats.org/officeDocument/2006/relationships/vmlDrawing" Target="../drawings/vmlDrawing169.vml"/><Relationship Id="rId4" Type="http://schemas.openxmlformats.org/officeDocument/2006/relationships/oleObject" Target="../embeddings/oleObject165.bin"/></Relationships>
</file>

<file path=ppt/slides/_rels/slide2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12.xml"/><Relationship Id="rId1" Type="http://schemas.openxmlformats.org/officeDocument/2006/relationships/vmlDrawing" Target="../drawings/vmlDrawing170.vml"/></Relationships>
</file>

<file path=ppt/slides/_rels/slide236.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6.xml"/><Relationship Id="rId1" Type="http://schemas.openxmlformats.org/officeDocument/2006/relationships/vmlDrawing" Target="../drawings/vmlDrawing171.vml"/><Relationship Id="rId4" Type="http://schemas.openxmlformats.org/officeDocument/2006/relationships/oleObject" Target="../embeddings/oleObject167.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6.xml"/><Relationship Id="rId1" Type="http://schemas.openxmlformats.org/officeDocument/2006/relationships/vmlDrawing" Target="../drawings/vmlDrawing172.vml"/><Relationship Id="rId4" Type="http://schemas.openxmlformats.org/officeDocument/2006/relationships/oleObject" Target="../embeddings/oleObject16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73.vml"/><Relationship Id="rId4" Type="http://schemas.openxmlformats.org/officeDocument/2006/relationships/oleObject" Target="../embeddings/oleObject169.bin"/></Relationships>
</file>

<file path=ppt/slides/_rels/slide241.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74.vml"/><Relationship Id="rId4" Type="http://schemas.openxmlformats.org/officeDocument/2006/relationships/oleObject" Target="../embeddings/oleObject170.bin"/></Relationships>
</file>

<file path=ppt/slides/_rels/slide249.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5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6.xml"/><Relationship Id="rId1" Type="http://schemas.openxmlformats.org/officeDocument/2006/relationships/vmlDrawing" Target="../drawings/vmlDrawing175.vml"/><Relationship Id="rId4" Type="http://schemas.openxmlformats.org/officeDocument/2006/relationships/oleObject" Target="../embeddings/oleObject171.bin"/></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6.xml"/><Relationship Id="rId1" Type="http://schemas.openxmlformats.org/officeDocument/2006/relationships/vmlDrawing" Target="../drawings/vmlDrawing176.vml"/><Relationship Id="rId4" Type="http://schemas.openxmlformats.org/officeDocument/2006/relationships/oleObject" Target="../embeddings/oleObject172.bin"/></Relationships>
</file>

<file path=ppt/slides/_rels/slide2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77.vml"/><Relationship Id="rId5" Type="http://schemas.openxmlformats.org/officeDocument/2006/relationships/oleObject" Target="../embeddings/oleObject173.bin"/><Relationship Id="rId4" Type="http://schemas.openxmlformats.org/officeDocument/2006/relationships/notesSlide" Target="../notesSlides/notesSlide224.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6.xml"/><Relationship Id="rId1" Type="http://schemas.openxmlformats.org/officeDocument/2006/relationships/vmlDrawing" Target="../drawings/vmlDrawing178.vml"/><Relationship Id="rId4" Type="http://schemas.openxmlformats.org/officeDocument/2006/relationships/oleObject" Target="../embeddings/oleObject174.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6.xml"/><Relationship Id="rId1" Type="http://schemas.openxmlformats.org/officeDocument/2006/relationships/vmlDrawing" Target="../drawings/vmlDrawing179.vml"/><Relationship Id="rId4" Type="http://schemas.openxmlformats.org/officeDocument/2006/relationships/oleObject" Target="../embeddings/oleObject175.bin"/></Relationships>
</file>

<file path=ppt/slides/_rels/slide257.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227.xml"/><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60.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6.xml"/><Relationship Id="rId1" Type="http://schemas.openxmlformats.org/officeDocument/2006/relationships/vmlDrawing" Target="../drawings/vmlDrawing180.vml"/><Relationship Id="rId4" Type="http://schemas.openxmlformats.org/officeDocument/2006/relationships/oleObject" Target="../embeddings/oleObject176.bin"/></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vmlDrawing" Target="../drawings/vmlDrawing181.vml"/><Relationship Id="rId4" Type="http://schemas.openxmlformats.org/officeDocument/2006/relationships/oleObject" Target="../embeddings/oleObject177.bin"/></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vmlDrawing" Target="../drawings/vmlDrawing182.vml"/><Relationship Id="rId4" Type="http://schemas.openxmlformats.org/officeDocument/2006/relationships/oleObject" Target="../embeddings/oleObject178.bin"/></Relationships>
</file>

<file path=ppt/slides/_rels/slide2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6.xml"/><Relationship Id="rId1" Type="http://schemas.openxmlformats.org/officeDocument/2006/relationships/vmlDrawing" Target="../drawings/vmlDrawing183.vml"/><Relationship Id="rId4" Type="http://schemas.openxmlformats.org/officeDocument/2006/relationships/oleObject" Target="../embeddings/oleObject179.bin"/></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7.xml"/><Relationship Id="rId1" Type="http://schemas.openxmlformats.org/officeDocument/2006/relationships/vmlDrawing" Target="../drawings/vmlDrawing184.vml"/><Relationship Id="rId4" Type="http://schemas.openxmlformats.org/officeDocument/2006/relationships/oleObject" Target="../embeddings/oleObject180.bin"/></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7.xml"/><Relationship Id="rId1" Type="http://schemas.openxmlformats.org/officeDocument/2006/relationships/vmlDrawing" Target="../drawings/vmlDrawing185.vml"/><Relationship Id="rId4" Type="http://schemas.openxmlformats.org/officeDocument/2006/relationships/oleObject" Target="../embeddings/oleObject181.bin"/></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6.xml"/><Relationship Id="rId1" Type="http://schemas.openxmlformats.org/officeDocument/2006/relationships/vmlDrawing" Target="../drawings/vmlDrawing186.vml"/><Relationship Id="rId4" Type="http://schemas.openxmlformats.org/officeDocument/2006/relationships/oleObject" Target="../embeddings/oleObject182.bin"/></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6.xml"/><Relationship Id="rId1" Type="http://schemas.openxmlformats.org/officeDocument/2006/relationships/vmlDrawing" Target="../drawings/vmlDrawing187.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83.bin"/></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6.xml"/><Relationship Id="rId1" Type="http://schemas.openxmlformats.org/officeDocument/2006/relationships/vmlDrawing" Target="../drawings/vmlDrawing188.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84.bin"/></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7.xml"/><Relationship Id="rId1" Type="http://schemas.openxmlformats.org/officeDocument/2006/relationships/vmlDrawing" Target="../drawings/vmlDrawing189.vml"/><Relationship Id="rId4" Type="http://schemas.openxmlformats.org/officeDocument/2006/relationships/oleObject" Target="../embeddings/oleObject185.bin"/></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6.xml"/><Relationship Id="rId1" Type="http://schemas.openxmlformats.org/officeDocument/2006/relationships/vmlDrawing" Target="../drawings/vmlDrawing190.vml"/><Relationship Id="rId4" Type="http://schemas.openxmlformats.org/officeDocument/2006/relationships/oleObject" Target="../embeddings/oleObject186.bin"/></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6.xml"/><Relationship Id="rId1" Type="http://schemas.openxmlformats.org/officeDocument/2006/relationships/vmlDrawing" Target="../drawings/vmlDrawing191.vml"/><Relationship Id="rId4" Type="http://schemas.openxmlformats.org/officeDocument/2006/relationships/oleObject" Target="../embeddings/oleObject187.bin"/></Relationships>
</file>

<file path=ppt/slides/_rels/slide277.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7.xml"/><Relationship Id="rId1" Type="http://schemas.openxmlformats.org/officeDocument/2006/relationships/vmlDrawing" Target="../drawings/vmlDrawing192.vml"/><Relationship Id="rId4" Type="http://schemas.openxmlformats.org/officeDocument/2006/relationships/oleObject" Target="../embeddings/oleObject188.bin"/></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6.xml"/><Relationship Id="rId1" Type="http://schemas.openxmlformats.org/officeDocument/2006/relationships/vmlDrawing" Target="../drawings/vmlDrawing193.vml"/><Relationship Id="rId4" Type="http://schemas.openxmlformats.org/officeDocument/2006/relationships/oleObject" Target="../embeddings/oleObject18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7.xml"/><Relationship Id="rId1" Type="http://schemas.openxmlformats.org/officeDocument/2006/relationships/vmlDrawing" Target="../drawings/vmlDrawing194.vml"/><Relationship Id="rId4" Type="http://schemas.openxmlformats.org/officeDocument/2006/relationships/oleObject" Target="../embeddings/oleObject190.bin"/></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7.xml"/><Relationship Id="rId1" Type="http://schemas.openxmlformats.org/officeDocument/2006/relationships/vmlDrawing" Target="../drawings/vmlDrawing195.vml"/><Relationship Id="rId4" Type="http://schemas.openxmlformats.org/officeDocument/2006/relationships/oleObject" Target="../embeddings/oleObject191.bin"/></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7.xml"/><Relationship Id="rId1" Type="http://schemas.openxmlformats.org/officeDocument/2006/relationships/vmlDrawing" Target="../drawings/vmlDrawing196.vml"/><Relationship Id="rId4" Type="http://schemas.openxmlformats.org/officeDocument/2006/relationships/oleObject" Target="../embeddings/oleObject192.bin"/></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6.xml"/><Relationship Id="rId1" Type="http://schemas.openxmlformats.org/officeDocument/2006/relationships/vmlDrawing" Target="../drawings/vmlDrawing197.vml"/><Relationship Id="rId4" Type="http://schemas.openxmlformats.org/officeDocument/2006/relationships/oleObject" Target="../embeddings/oleObject193.bin"/></Relationships>
</file>

<file path=ppt/slides/_rels/slide28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5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oleObject" Target="../embeddings/oleObject36.bin"/><Relationship Id="rId4" Type="http://schemas.openxmlformats.org/officeDocument/2006/relationships/hyperlink" Target="http://www.federalreserve.gov/releases/h15/data.htm"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7.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37.bin"/><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hyperlink" Target="http://www2.fdic.gov/qbp/" TargetMode="External"/><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2.fdic.gov/qbp/" TargetMode="External"/><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oleObject" Target="../embeddings/oleObject50.bin"/><Relationship Id="rId4" Type="http://schemas.openxmlformats.org/officeDocument/2006/relationships/hyperlink" Target="http://data.bls.gov/"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oleObject" Target="../embeddings/oleObject52.bin"/><Relationship Id="rId4" Type="http://schemas.openxmlformats.org/officeDocument/2006/relationships/hyperlink" Target="http://research.stlouisfed.org/fred2/series/WASCUR"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hyperlink" Target="http://www.ism.ws/ismreport/mfgrob.cfm" TargetMode="External"/><Relationship Id="rId4" Type="http://schemas.openxmlformats.org/officeDocument/2006/relationships/oleObject" Target="../embeddings/oleObject5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www.census.gov/manufacturing/m3/" TargetMode="External"/><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hyperlink" Target="http://www.census.gov/manufacturing/m3/" TargetMode="External"/><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56.bin"/><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hyperlink" Target="http://data.bls.gov/" TargetMode="External"/><Relationship Id="rId4" Type="http://schemas.openxmlformats.org/officeDocument/2006/relationships/oleObject" Target="../embeddings/oleObject5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hyperlink" Target="http://www.ism.ws/ismreport/nonmfgrob.cfm" TargetMode="External"/><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5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hyperlink" Target="http://www.bls.gov/news.release/cewbd.t08.htm" TargetMode="External"/><Relationship Id="rId4" Type="http://schemas.openxmlformats.org/officeDocument/2006/relationships/oleObject" Target="../embeddings/oleObject60.bin"/></Relationships>
</file>

<file path=ppt/slides/_rels/slide7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6.gi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hyperlink" Target="http://www.bls.gov/ces/home.htm" TargetMode="External"/><Relationship Id="rId4" Type="http://schemas.openxmlformats.org/officeDocument/2006/relationships/oleObject" Target="../embeddings/oleObject6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hyperlink" Target="http://www.bls.gov/ces/home.htm" TargetMode="External"/><Relationship Id="rId4" Type="http://schemas.openxmlformats.org/officeDocument/2006/relationships/oleObject" Target="../embeddings/oleObject6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hyperlink" Target="http://www.bls.gov/ces/home.htm" TargetMode="External"/><Relationship Id="rId4" Type="http://schemas.openxmlformats.org/officeDocument/2006/relationships/oleObject" Target="../embeddings/oleObject6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hyperlink" Target="http://www.bls.gov/data/" TargetMode="External"/><Relationship Id="rId4" Type="http://schemas.openxmlformats.org/officeDocument/2006/relationships/oleObject" Target="../embeddings/oleObject6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hyperlink" Target="http://www.bls.gov/data/" TargetMode="External"/><Relationship Id="rId4" Type="http://schemas.openxmlformats.org/officeDocument/2006/relationships/oleObject" Target="../embeddings/oleObject6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76.jpeg"/><Relationship Id="rId5" Type="http://schemas.openxmlformats.org/officeDocument/2006/relationships/oleObject" Target="../embeddings/oleObject69.bin"/><Relationship Id="rId4" Type="http://schemas.openxmlformats.org/officeDocument/2006/relationships/hyperlink" Target="http://data.bls.gov/"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oleObject" Target="../embeddings/oleObject72.bin"/><Relationship Id="rId4" Type="http://schemas.openxmlformats.org/officeDocument/2006/relationships/hyperlink" Target="http://research.stlouisfed.org/fred2/series/WASCUR"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73.bin"/></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2.jpeg"/><Relationship Id="rId4" Type="http://schemas.openxmlformats.org/officeDocument/2006/relationships/oleObject" Target="../embeddings/oleObject7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s/_rels/slide9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95.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9991"/>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solidFill>
                  <a:srgbClr val="FF0000"/>
                </a:solidFill>
              </a:rPr>
              <a:t>Focus on Arizona Markets</a:t>
            </a:r>
            <a:endParaRPr lang="en-US" sz="3400" i="1" dirty="0">
              <a:solidFill>
                <a:srgbClr val="FF0000"/>
              </a:solidFill>
            </a:endParaRPr>
          </a:p>
        </p:txBody>
      </p:sp>
      <p:sp>
        <p:nvSpPr>
          <p:cNvPr id="94211" name="Rectangle 3"/>
          <p:cNvSpPr>
            <a:spLocks noGrp="1" noChangeArrowheads="1"/>
          </p:cNvSpPr>
          <p:nvPr>
            <p:ph type="subTitle" idx="1"/>
          </p:nvPr>
        </p:nvSpPr>
        <p:spPr>
          <a:xfrm>
            <a:off x="107941" y="4153790"/>
            <a:ext cx="8952271" cy="1794337"/>
          </a:xfrm>
        </p:spPr>
        <p:txBody>
          <a:bodyPr/>
          <a:lstStyle/>
          <a:p>
            <a:pPr>
              <a:lnSpc>
                <a:spcPct val="80000"/>
              </a:lnSpc>
            </a:pPr>
            <a:r>
              <a:rPr lang="en-US" sz="2800" dirty="0" smtClean="0"/>
              <a:t>Arizona I-Day</a:t>
            </a:r>
          </a:p>
          <a:p>
            <a:pPr>
              <a:lnSpc>
                <a:spcPct val="80000"/>
              </a:lnSpc>
            </a:pPr>
            <a:r>
              <a:rPr lang="en-US" sz="2800" dirty="0" smtClean="0"/>
              <a:t>Scottsdale, AZ</a:t>
            </a:r>
          </a:p>
          <a:p>
            <a:pPr>
              <a:lnSpc>
                <a:spcPct val="80000"/>
              </a:lnSpc>
            </a:pPr>
            <a:r>
              <a:rPr lang="en-US" sz="2800" dirty="0" smtClean="0"/>
              <a:t>November 20, 2013</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102</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p:oleObj spid="_x0000_s24049666" name="Slide" r:id="rId4" imgW="4210744" imgH="3156199" progId="PowerPoint.Slide.12">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103</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p:oleObj spid="_x0000_s24050690" name="Slide" r:id="rId4" imgW="3544809" imgH="2657946" progId="PowerPoint.Slide.12">
              <p:embed/>
            </p:oleObj>
          </a:graphicData>
        </a:graphic>
      </p:graphicFrame>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104</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105</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106</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107</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109</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110</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111</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113</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115</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116</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118</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843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322F1E-85E1-4DD3-A0C1-2CFDC2CE1FA7}"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843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Arizona 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November 5</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50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 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66" imgH="459103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 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cSld>
  <p:clrMapOvr>
    <a:masterClrMapping/>
  </p:clrMapOvr>
  <p:transition>
    <p:zoom dir="in"/>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3741442" name="Picture 2" descr="http://www.spc.noaa.gov/climo/online/monthly/2013_annual_map_torn.gif"/>
          <p:cNvPicPr>
            <a:picLocks noChangeAspect="1" noChangeArrowheads="1"/>
          </p:cNvPicPr>
          <p:nvPr/>
        </p:nvPicPr>
        <p:blipFill>
          <a:blip r:embed="rId4" cstate="email"/>
          <a:srcRect/>
          <a:stretch>
            <a:fillRect/>
          </a:stretch>
        </p:blipFill>
        <p:spPr bwMode="auto">
          <a:xfrm>
            <a:off x="391549" y="1118536"/>
            <a:ext cx="7425096" cy="5322414"/>
          </a:xfrm>
          <a:prstGeom prst="rect">
            <a:avLst/>
          </a:prstGeom>
          <a:noFill/>
        </p:spPr>
      </p:pic>
      <p:sp>
        <p:nvSpPr>
          <p:cNvPr id="11" name="AutoShape 7"/>
          <p:cNvSpPr>
            <a:spLocks noChangeArrowheads="1"/>
          </p:cNvSpPr>
          <p:nvPr/>
        </p:nvSpPr>
        <p:spPr bwMode="blackWhite">
          <a:xfrm>
            <a:off x="147487" y="2109020"/>
            <a:ext cx="2227006" cy="2757948"/>
          </a:xfrm>
          <a:prstGeom prst="wedgeRectCallout">
            <a:avLst>
              <a:gd name="adj1" fmla="val 101984"/>
              <a:gd name="adj2" fmla="val 144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6" name="AutoShape 7"/>
          <p:cNvSpPr>
            <a:spLocks noChangeArrowheads="1"/>
          </p:cNvSpPr>
          <p:nvPr/>
        </p:nvSpPr>
        <p:spPr bwMode="blackWhite">
          <a:xfrm>
            <a:off x="7138067" y="2684206"/>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738 tornadoes through Sept. 30, causing extensive property damage in several states</a:t>
            </a:r>
            <a:endParaRPr lang="en-US" b="1" dirty="0">
              <a:solidFill>
                <a:srgbClr val="FFFFFF"/>
              </a:solidFill>
              <a:latin typeface="Arial" pitchFamily="34" charset="0"/>
              <a:cs typeface="Arial" pitchFamily="34" charset="0"/>
            </a:endParaRPr>
          </a:p>
        </p:txBody>
      </p:sp>
      <p:sp>
        <p:nvSpPr>
          <p:cNvPr id="17" name="Oval 8"/>
          <p:cNvSpPr>
            <a:spLocks noChangeArrowheads="1"/>
          </p:cNvSpPr>
          <p:nvPr/>
        </p:nvSpPr>
        <p:spPr bwMode="auto">
          <a:xfrm rot="-5400000">
            <a:off x="3697849" y="3412715"/>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ppt_h/2"/>
                                          </p:val>
                                        </p:tav>
                                        <p:tav tm="100000">
                                          <p:val>
                                            <p:strVal val="#ppt_y"/>
                                          </p:val>
                                        </p:tav>
                                      </p:tavLst>
                                    </p:anim>
                                    <p:anim calcmode="lin" valueType="num">
                                      <p:cBhvr>
                                        <p:cTn id="17" dur="500" fill="hold"/>
                                        <p:tgtEl>
                                          <p:spTgt spid="17"/>
                                        </p:tgtEl>
                                        <p:attrNameLst>
                                          <p:attrName>ppt_w</p:attrName>
                                        </p:attrNameLst>
                                      </p:cBhvr>
                                      <p:tavLst>
                                        <p:tav tm="0">
                                          <p:val>
                                            <p:strVal val="#ppt_w"/>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autoUpdateAnimBg="0"/>
      <p:bldP spid="1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125</a:t>
            </a:fld>
            <a:endParaRPr lang="en-US" sz="1000" dirty="0">
              <a:solidFill>
                <a:schemeClr val="accent4">
                  <a:lumMod val="75000"/>
                </a:schemeClr>
              </a:solidFill>
              <a:latin typeface="+mn-lt"/>
              <a:cs typeface="+mn-cs"/>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October 28,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25216002" name="Picture 2" descr="U.S. Annual Tornado Trends">
            <a:hlinkClick r:id="rId4"/>
          </p:cNvPr>
          <p:cNvPicPr>
            <a:picLocks noChangeAspect="1" noChangeArrowheads="1"/>
          </p:cNvPicPr>
          <p:nvPr/>
        </p:nvPicPr>
        <p:blipFill>
          <a:blip r:embed="rId5" cstate="email"/>
          <a:srcRect/>
          <a:stretch>
            <a:fillRect/>
          </a:stretch>
        </p:blipFill>
        <p:spPr bwMode="auto">
          <a:xfrm>
            <a:off x="199819" y="1215071"/>
            <a:ext cx="7956039" cy="5177946"/>
          </a:xfrm>
          <a:prstGeom prst="rect">
            <a:avLst/>
          </a:prstGeom>
          <a:noFill/>
        </p:spPr>
      </p:pic>
      <p:sp>
        <p:nvSpPr>
          <p:cNvPr id="10" name="AutoShape 7"/>
          <p:cNvSpPr>
            <a:spLocks noChangeArrowheads="1"/>
          </p:cNvSpPr>
          <p:nvPr/>
        </p:nvSpPr>
        <p:spPr bwMode="blackWhite">
          <a:xfrm>
            <a:off x="1923542" y="1145457"/>
            <a:ext cx="4182289" cy="1056969"/>
          </a:xfrm>
          <a:prstGeom prst="wedgeRectCallout">
            <a:avLst>
              <a:gd name="adj1" fmla="val 60717"/>
              <a:gd name="adj2" fmla="val 893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4057218" y="4783396"/>
            <a:ext cx="1827390" cy="936788"/>
          </a:xfrm>
          <a:prstGeom prst="wedgeRectCallout">
            <a:avLst>
              <a:gd name="adj1" fmla="val 32898"/>
              <a:gd name="adj2" fmla="val -751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7346" name="Picture 2" descr="http://www.spc.noaa.gov/climo/online/monthly/2013_annual_map_hail.gif"/>
          <p:cNvPicPr>
            <a:picLocks noChangeAspect="1" noChangeArrowheads="1"/>
          </p:cNvPicPr>
          <p:nvPr/>
        </p:nvPicPr>
        <p:blipFill>
          <a:blip r:embed="rId4" cstate="email"/>
          <a:srcRect/>
          <a:stretch>
            <a:fillRect/>
          </a:stretch>
        </p:blipFill>
        <p:spPr bwMode="auto">
          <a:xfrm>
            <a:off x="136154" y="1130711"/>
            <a:ext cx="7461834" cy="5348748"/>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5,321 “Large Hail” reports through Sept. 30, causing extensive property and vehicle damage</a:t>
            </a:r>
            <a:endParaRPr lang="en-US"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291781" y="1887793"/>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5298" name="Picture 2" descr="http://www.spc.noaa.gov/climo/online/monthly/2013_annual_map_wind.gif"/>
          <p:cNvPicPr>
            <a:picLocks noChangeAspect="1" noChangeArrowheads="1"/>
          </p:cNvPicPr>
          <p:nvPr/>
        </p:nvPicPr>
        <p:blipFill>
          <a:blip r:embed="rId4" cstate="email"/>
          <a:srcRect/>
          <a:stretch>
            <a:fillRect/>
          </a:stretch>
        </p:blipFill>
        <p:spPr bwMode="auto">
          <a:xfrm>
            <a:off x="165407" y="1091381"/>
            <a:ext cx="7394396" cy="5300408"/>
          </a:xfrm>
          <a:prstGeom prst="rect">
            <a:avLst/>
          </a:prstGeom>
          <a:noFill/>
        </p:spPr>
      </p:pic>
      <p:sp>
        <p:nvSpPr>
          <p:cNvPr id="11" name="AutoShape 7"/>
          <p:cNvSpPr>
            <a:spLocks noChangeArrowheads="1"/>
          </p:cNvSpPr>
          <p:nvPr/>
        </p:nvSpPr>
        <p:spPr bwMode="blackWhite">
          <a:xfrm>
            <a:off x="7093816" y="2831689"/>
            <a:ext cx="1976437" cy="2467898"/>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11,577 “Wind Damage” reports through Sept. 30, causing extensive property damage</a:t>
            </a:r>
            <a:endParaRPr lang="en-US"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306529" y="1651825"/>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3250" name="Picture 2" descr="http://www.spc.noaa.gov/climo/online/monthly/2013_annual_map_all.gif"/>
          <p:cNvPicPr>
            <a:picLocks noChangeAspect="1" noChangeArrowheads="1"/>
          </p:cNvPicPr>
          <p:nvPr/>
        </p:nvPicPr>
        <p:blipFill>
          <a:blip r:embed="rId4" cstate="email"/>
          <a:srcRect/>
          <a:stretch>
            <a:fillRect/>
          </a:stretch>
        </p:blipFill>
        <p:spPr bwMode="auto">
          <a:xfrm>
            <a:off x="88135" y="1130711"/>
            <a:ext cx="7489266" cy="5368412"/>
          </a:xfrm>
          <a:prstGeom prst="rect">
            <a:avLst/>
          </a:prstGeom>
          <a:noFill/>
        </p:spPr>
      </p:pic>
      <p:sp>
        <p:nvSpPr>
          <p:cNvPr id="11" name="AutoShape 7"/>
          <p:cNvSpPr>
            <a:spLocks noChangeArrowheads="1"/>
          </p:cNvSpPr>
          <p:nvPr/>
        </p:nvSpPr>
        <p:spPr bwMode="blackWhite">
          <a:xfrm>
            <a:off x="3318387" y="1032388"/>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3"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17,637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Sept. 30;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738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5,321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11,577 </a:t>
            </a:r>
            <a:r>
              <a:rPr lang="en-US" b="1" dirty="0">
                <a:solidFill>
                  <a:srgbClr val="FFFFFF"/>
                </a:solidFill>
                <a:latin typeface="Arial" pitchFamily="34" charset="0"/>
                <a:cs typeface="Arial" pitchFamily="34" charset="0"/>
              </a:rPr>
              <a:t>high wind events</a:t>
            </a:r>
          </a:p>
        </p:txBody>
      </p:sp>
      <p:sp>
        <p:nvSpPr>
          <p:cNvPr id="8" name="Rectangle 7"/>
          <p:cNvSpPr>
            <a:spLocks noChangeArrowheads="1"/>
          </p:cNvSpPr>
          <p:nvPr/>
        </p:nvSpPr>
        <p:spPr bwMode="grayWhite">
          <a:xfrm>
            <a:off x="4291781" y="2020529"/>
            <a:ext cx="693174" cy="825910"/>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autoUpdateAnimBg="0"/>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106265" cy="719138"/>
          </a:xfrm>
        </p:spPr>
        <p:txBody>
          <a:bodyPr/>
          <a:lstStyle/>
          <a:p>
            <a:pPr>
              <a:defRPr/>
            </a:pPr>
            <a:r>
              <a:rPr lang="en-US" kern="1200" dirty="0" smtClean="0">
                <a:solidFill>
                  <a:srgbClr val="28688C"/>
                </a:solidFill>
                <a:latin typeface="Arial"/>
                <a:ea typeface="Arial Unicode MS"/>
                <a:cs typeface="Arial"/>
              </a:rPr>
              <a:t>Severe Weather Reports in Wisconsin:</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November 18,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258434" name="Picture 2" descr="http://www.spc.noaa.gov/climo/online/monthly/2013_states/AZ_statemap.gif"/>
          <p:cNvPicPr>
            <a:picLocks noChangeAspect="1" noChangeArrowheads="1"/>
          </p:cNvPicPr>
          <p:nvPr/>
        </p:nvPicPr>
        <p:blipFill>
          <a:blip r:embed="rId4" cstate="email"/>
          <a:srcRect/>
          <a:stretch>
            <a:fillRect/>
          </a:stretch>
        </p:blipFill>
        <p:spPr bwMode="auto">
          <a:xfrm>
            <a:off x="206478" y="1327355"/>
            <a:ext cx="5225435" cy="5225435"/>
          </a:xfrm>
          <a:prstGeom prst="rect">
            <a:avLst/>
          </a:prstGeom>
          <a:noFill/>
        </p:spPr>
      </p:pic>
      <p:sp>
        <p:nvSpPr>
          <p:cNvPr id="11" name="AutoShape 7"/>
          <p:cNvSpPr>
            <a:spLocks noChangeArrowheads="1"/>
          </p:cNvSpPr>
          <p:nvPr/>
        </p:nvSpPr>
        <p:spPr bwMode="blackWhite">
          <a:xfrm>
            <a:off x="5722222" y="1892710"/>
            <a:ext cx="2994075" cy="2292286"/>
          </a:xfrm>
          <a:prstGeom prst="wedgeRectCallout">
            <a:avLst>
              <a:gd name="adj1" fmla="val -96572"/>
              <a:gd name="adj2" fmla="val 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116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t>
            </a:r>
            <a:r>
              <a:rPr lang="en-US" b="1" u="sng" dirty="0" smtClean="0">
                <a:solidFill>
                  <a:srgbClr val="FFFFFF"/>
                </a:solidFill>
                <a:latin typeface="Arial" pitchFamily="34" charset="0"/>
                <a:cs typeface="Arial" pitchFamily="34" charset="0"/>
              </a:rPr>
              <a:t>Nov. 18 in Arizona:</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 Tornadoes</a:t>
            </a:r>
          </a:p>
          <a:p>
            <a:pPr marL="342900" indent="-342900" algn="ctr" eaLnBrk="0" fontAlgn="base" hangingPunct="0">
              <a:lnSpc>
                <a:spcPct val="90000"/>
              </a:lnSpc>
              <a:spcBef>
                <a:spcPct val="50000"/>
              </a:spcBef>
              <a:spcAft>
                <a:spcPct val="0"/>
              </a:spcAft>
              <a:buClr>
                <a:srgbClr val="FFFFFF"/>
              </a:buClr>
              <a:buFont typeface="Wingdings" pitchFamily="2" charset="2"/>
              <a:buAutoNum type="arabicPlain" startAt="13"/>
              <a:defRPr/>
            </a:pPr>
            <a:r>
              <a:rPr lang="en-US" b="1" dirty="0" smtClean="0">
                <a:solidFill>
                  <a:srgbClr val="FFFFFF"/>
                </a:solidFill>
                <a:latin typeface="Arial" pitchFamily="34" charset="0"/>
                <a:cs typeface="Arial" pitchFamily="34" charset="0"/>
              </a:rPr>
              <a:t>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102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8A60370-55C1-4685-9961-D2D0042B8996}" type="slidenum">
              <a:rPr lang="en-US" sz="900"/>
              <a:pPr algn="r" eaLnBrk="0" hangingPunct="0">
                <a:lnSpc>
                  <a:spcPct val="85000"/>
                </a:lnSpc>
                <a:spcBef>
                  <a:spcPct val="20000"/>
                </a:spcBef>
              </a:pPr>
              <a:t>13</a:t>
            </a:fld>
            <a:endParaRPr lang="en-US" sz="900"/>
          </a:p>
        </p:txBody>
      </p:sp>
      <p:sp>
        <p:nvSpPr>
          <p:cNvPr id="1028" name="Rectangle 2"/>
          <p:cNvSpPr>
            <a:spLocks noGrp="1" noChangeArrowheads="1"/>
          </p:cNvSpPr>
          <p:nvPr>
            <p:ph type="title" idx="4294967295"/>
          </p:nvPr>
        </p:nvSpPr>
        <p:spPr/>
        <p:txBody>
          <a:bodyPr/>
          <a:lstStyle/>
          <a:p>
            <a:r>
              <a:rPr lang="en-US" smtClean="0"/>
              <a:t>RNW All Lines: AZ vs. U.S., 2002-2011</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50825" y="1606550"/>
          <a:ext cx="8569325" cy="4579938"/>
        </p:xfrm>
        <a:graphic>
          <a:graphicData uri="http://schemas.openxmlformats.org/presentationml/2006/ole">
            <p:oleObj spid="_x0000_s26101762" name="Chart" r:id="rId4" imgW="8601024" imgH="4600673" progId="MSGraph.Chart.8">
              <p:embed followColorScheme="full"/>
            </p:oleObj>
          </a:graphicData>
        </a:graphic>
      </p:graphicFrame>
      <p:sp>
        <p:nvSpPr>
          <p:cNvPr id="1030" name="Rectangle 5"/>
          <p:cNvSpPr>
            <a:spLocks noChangeArrowheads="1"/>
          </p:cNvSpPr>
          <p:nvPr/>
        </p:nvSpPr>
        <p:spPr bwMode="blackWhite">
          <a:xfrm>
            <a:off x="5997575" y="1171575"/>
            <a:ext cx="2782888" cy="15176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sz="1600" b="1">
                <a:solidFill>
                  <a:srgbClr val="FFFFFF"/>
                </a:solidFill>
              </a:rPr>
              <a:t>P/C Insurer profitability in AZ is below that of the US overall over the past decade</a:t>
            </a:r>
          </a:p>
          <a:p>
            <a:pPr algn="ctr">
              <a:lnSpc>
                <a:spcPct val="95000"/>
              </a:lnSpc>
              <a:spcBef>
                <a:spcPct val="25000"/>
              </a:spcBef>
            </a:pPr>
            <a:r>
              <a:rPr lang="pt-BR" sz="1600" b="1">
                <a:solidFill>
                  <a:srgbClr val="FFFFFF"/>
                </a:solidFill>
              </a:rPr>
              <a:t>US: 7.7%</a:t>
            </a:r>
          </a:p>
          <a:p>
            <a:pPr algn="ctr">
              <a:lnSpc>
                <a:spcPct val="95000"/>
              </a:lnSpc>
              <a:spcBef>
                <a:spcPct val="25000"/>
              </a:spcBef>
            </a:pPr>
            <a:r>
              <a:rPr lang="pt-BR" sz="1600" b="1">
                <a:solidFill>
                  <a:srgbClr val="FFFFFF"/>
                </a:solidFill>
              </a:rPr>
              <a:t>AZ: 6.9%</a:t>
            </a:r>
          </a:p>
        </p:txBody>
      </p:sp>
      <p:sp>
        <p:nvSpPr>
          <p:cNvPr id="1031"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131</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218799"/>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a:lstStyle/>
          <a:p>
            <a:r>
              <a:rPr lang="en-US" dirty="0" smtClean="0"/>
              <a:t>I.I.I. TRIA Testimony Before US Senate Banking Committee (Sept. 25, 2013)</a:t>
            </a:r>
          </a:p>
        </p:txBody>
      </p:sp>
      <p:pic>
        <p:nvPicPr>
          <p:cNvPr id="2051" name="Picture 3"/>
          <p:cNvPicPr>
            <a:picLocks noChangeAspect="1" noChangeArrowheads="1"/>
          </p:cNvPicPr>
          <p:nvPr/>
        </p:nvPicPr>
        <p:blipFill>
          <a:blip r:embed="rId3" cstate="email"/>
          <a:srcRect/>
          <a:stretch>
            <a:fillRect/>
          </a:stretch>
        </p:blipFill>
        <p:spPr bwMode="auto">
          <a:xfrm>
            <a:off x="1524000" y="1981200"/>
            <a:ext cx="6029325" cy="3438525"/>
          </a:xfrm>
          <a:prstGeom prst="rect">
            <a:avLst/>
          </a:prstGeom>
          <a:noFill/>
          <a:ln w="9525">
            <a:noFill/>
            <a:miter lim="800000"/>
            <a:headEnd/>
            <a:tailEnd/>
          </a:ln>
        </p:spPr>
      </p:pic>
      <p:sp>
        <p:nvSpPr>
          <p:cNvPr id="10" name="Rectangle 7"/>
          <p:cNvSpPr>
            <a:spLocks noChangeArrowheads="1"/>
          </p:cNvSpPr>
          <p:nvPr/>
        </p:nvSpPr>
        <p:spPr bwMode="black">
          <a:xfrm>
            <a:off x="381000" y="1295400"/>
            <a:ext cx="8221662" cy="443198"/>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Robert Hartwig, </a:t>
            </a:r>
            <a:r>
              <a:rPr lang="en-US" sz="1600" b="1" dirty="0" smtClean="0">
                <a:solidFill>
                  <a:srgbClr val="225A7A"/>
                </a:solidFill>
                <a:hlinkClick r:id="rId4"/>
              </a:rPr>
              <a:t>Future of TRIA Program, U.S. Senate Banking Committee </a:t>
            </a:r>
            <a:endParaRPr lang="en-US" sz="16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136</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139</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D5CD5C0-28AF-48B2-9A8B-2124998619E9}" type="slidenum">
              <a:rPr lang="en-US" sz="900"/>
              <a:pPr algn="r" eaLnBrk="0" hangingPunct="0">
                <a:lnSpc>
                  <a:spcPct val="85000"/>
                </a:lnSpc>
                <a:spcBef>
                  <a:spcPct val="20000"/>
                </a:spcBef>
              </a:pPr>
              <a:t>14</a:t>
            </a:fld>
            <a:endParaRPr lang="en-US" sz="900"/>
          </a:p>
        </p:txBody>
      </p:sp>
      <p:sp>
        <p:nvSpPr>
          <p:cNvPr id="2052" name="Rectangle 2"/>
          <p:cNvSpPr>
            <a:spLocks noGrp="1" noChangeArrowheads="1"/>
          </p:cNvSpPr>
          <p:nvPr>
            <p:ph type="title" idx="4294967295"/>
          </p:nvPr>
        </p:nvSpPr>
        <p:spPr/>
        <p:txBody>
          <a:bodyPr/>
          <a:lstStyle/>
          <a:p>
            <a:r>
              <a:rPr lang="en-US" smtClean="0"/>
              <a:t>RNW PP Auto: AZ vs. U.S., 2002-2011</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p:oleObj spid="_x0000_s26102786" name="Chart" r:id="rId4" imgW="8601024" imgH="4600673" progId="MSGraph.Chart.8">
              <p:embed followColorScheme="full"/>
            </p:oleObj>
          </a:graphicData>
        </a:graphic>
      </p:graphicFrame>
      <p:sp>
        <p:nvSpPr>
          <p:cNvPr id="9" name="Text Box 6"/>
          <p:cNvSpPr txBox="1">
            <a:spLocks noChangeArrowheads="1"/>
          </p:cNvSpPr>
          <p:nvPr/>
        </p:nvSpPr>
        <p:spPr bwMode="blackWhite">
          <a:xfrm>
            <a:off x="2479675" y="35607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10.5%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142</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419242" y="4311317"/>
            <a:ext cx="8490718" cy="58939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 Issues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144</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145</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147</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148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4ADB823-0712-4F4A-ABF5-8BFC927F1EF3}" type="slidenum">
              <a:rPr lang="en-US" sz="900"/>
              <a:pPr algn="r" eaLnBrk="0" hangingPunct="0">
                <a:lnSpc>
                  <a:spcPct val="85000"/>
                </a:lnSpc>
                <a:spcBef>
                  <a:spcPct val="20000"/>
                </a:spcBef>
              </a:pPr>
              <a:t>15</a:t>
            </a:fld>
            <a:endParaRPr lang="en-US" sz="900"/>
          </a:p>
        </p:txBody>
      </p:sp>
      <p:sp>
        <p:nvSpPr>
          <p:cNvPr id="3076" name="Rectangle 2"/>
          <p:cNvSpPr>
            <a:spLocks noGrp="1" noChangeArrowheads="1"/>
          </p:cNvSpPr>
          <p:nvPr>
            <p:ph type="title" idx="4294967295"/>
          </p:nvPr>
        </p:nvSpPr>
        <p:spPr/>
        <p:txBody>
          <a:bodyPr/>
          <a:lstStyle/>
          <a:p>
            <a:r>
              <a:rPr lang="en-US" smtClean="0"/>
              <a:t>RNW Comm. Auto: AZ vs. U.S.,</a:t>
            </a:r>
            <a:br>
              <a:rPr lang="en-US" smtClean="0"/>
            </a:br>
            <a:r>
              <a:rPr lang="en-US" smtClean="0"/>
              <a:t>2002-2011</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26103810" name="Chart" r:id="rId4" imgW="8601024" imgH="4600673" progId="MSGraph.Chart.8">
              <p:embed followColorScheme="full"/>
            </p:oleObj>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2017713" y="347503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10.7%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4893442"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8" imgH="4552970"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07827D0-AE5B-4D94-8FFA-F553F8F9697B}" type="slidenum">
              <a:rPr lang="en-US" sz="900"/>
              <a:pPr algn="r" eaLnBrk="0" hangingPunct="0">
                <a:lnSpc>
                  <a:spcPct val="85000"/>
                </a:lnSpc>
                <a:spcBef>
                  <a:spcPct val="20000"/>
                </a:spcBef>
              </a:pPr>
              <a:t>16</a:t>
            </a:fld>
            <a:endParaRPr lang="en-US" sz="900"/>
          </a:p>
        </p:txBody>
      </p:sp>
      <p:sp>
        <p:nvSpPr>
          <p:cNvPr id="4100" name="Rectangle 2"/>
          <p:cNvSpPr>
            <a:spLocks noGrp="1" noChangeArrowheads="1"/>
          </p:cNvSpPr>
          <p:nvPr>
            <p:ph type="title" idx="4294967295"/>
          </p:nvPr>
        </p:nvSpPr>
        <p:spPr/>
        <p:txBody>
          <a:bodyPr/>
          <a:lstStyle/>
          <a:p>
            <a:r>
              <a:rPr lang="en-US" smtClean="0"/>
              <a:t>RNW Comm. Multi-Peril: AZ vs. U.S.,</a:t>
            </a:r>
            <a:br>
              <a:rPr lang="en-US" smtClean="0"/>
            </a:br>
            <a:r>
              <a:rPr lang="en-US" smtClean="0"/>
              <a:t>2002-2011</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p:oleObj spid="_x0000_s26104834" name="Chart" r:id="rId4" imgW="8601024" imgH="4600673" progId="MSGraph.Chart.8">
              <p:embed followColorScheme="full"/>
            </p:oleObj>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2678113" y="3294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2.9%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8"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161</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162</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163</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164</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H1:2013 investment income of $23.199B.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168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1990-2013:H1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2143" imgH="4162437"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1994–2013:H1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Slipped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9832113-3DEA-4643-9262-8B34AF03DE3D}" type="slidenum">
              <a:rPr lang="en-US" sz="900"/>
              <a:pPr algn="r" eaLnBrk="0" hangingPunct="0">
                <a:lnSpc>
                  <a:spcPct val="85000"/>
                </a:lnSpc>
                <a:spcBef>
                  <a:spcPct val="20000"/>
                </a:spcBef>
              </a:pPr>
              <a:t>17</a:t>
            </a:fld>
            <a:endParaRPr lang="en-US" sz="900"/>
          </a:p>
        </p:txBody>
      </p:sp>
      <p:sp>
        <p:nvSpPr>
          <p:cNvPr id="5124" name="Rectangle 2"/>
          <p:cNvSpPr>
            <a:spLocks noGrp="1" noChangeArrowheads="1"/>
          </p:cNvSpPr>
          <p:nvPr>
            <p:ph type="title" idx="4294967295"/>
          </p:nvPr>
        </p:nvSpPr>
        <p:spPr/>
        <p:txBody>
          <a:bodyPr/>
          <a:lstStyle/>
          <a:p>
            <a:r>
              <a:rPr lang="en-US" smtClean="0"/>
              <a:t>RNW Homeowners: AZ vs. U.S.,</a:t>
            </a:r>
            <a:br>
              <a:rPr lang="en-US" smtClean="0"/>
            </a:br>
            <a:r>
              <a:rPr lang="en-US" smtClean="0"/>
              <a:t>2002-2011</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p:oleObj spid="_x0000_s26105858" name="Chart" r:id="rId4" imgW="8601024" imgH="4600673" progId="MSGraph.Chart.8">
              <p:embed followColorScheme="full"/>
            </p:oleObj>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6084888" y="1141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5.4%</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9.2%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170</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172</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October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173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173</a:t>
            </a:fld>
            <a:endParaRPr lang="en-US"/>
          </a:p>
        </p:txBody>
      </p:sp>
      <p:sp>
        <p:nvSpPr>
          <p:cNvPr id="14" name="Rectangle 7"/>
          <p:cNvSpPr>
            <a:spLocks noChangeArrowheads="1"/>
          </p:cNvSpPr>
          <p:nvPr/>
        </p:nvSpPr>
        <p:spPr bwMode="grayWhite">
          <a:xfrm>
            <a:off x="8023127"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176</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AZ &amp; Nearby States</a:t>
            </a:r>
          </a:p>
        </p:txBody>
      </p:sp>
      <p:graphicFrame>
        <p:nvGraphicFramePr>
          <p:cNvPr id="6146"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106882" name="Chart" r:id="rId4" imgW="8829759" imgH="4724417" progId="MSGraph.Chart.8">
              <p:embed followColorScheme="full"/>
            </p:oleObj>
          </a:graphicData>
        </a:graphic>
      </p:graphicFrame>
      <p:sp>
        <p:nvSpPr>
          <p:cNvPr id="614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614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4921250" y="3832225"/>
            <a:ext cx="2259013" cy="1425575"/>
          </a:xfrm>
          <a:prstGeom prst="wedgeRectCallout">
            <a:avLst>
              <a:gd name="adj1" fmla="val -78949"/>
              <a:gd name="adj2" fmla="val 2500"/>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Arizona All Lines profitability is below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180</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181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2013.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2013:H1=97.9.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00" imgH="3629096"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182</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1975–2013:H1*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2143" imgH="4219445"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2013:H1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184</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2013:H1 vs. 2012:H1*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35" imgH="4334003"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185</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186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187</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245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188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ChangeAspect="1"/>
          </p:cNvGraphicFramePr>
          <p:nvPr>
            <p:ph idx="4294967295"/>
          </p:nvPr>
        </p:nvGraphicFramePr>
        <p:xfrm>
          <a:off x="14288" y="1196975"/>
          <a:ext cx="9164637" cy="4765675"/>
        </p:xfrm>
        <a:graphic>
          <a:graphicData uri="http://schemas.openxmlformats.org/presentationml/2006/ole">
            <p:oleObj spid="_x0000_s23913474"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189</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391449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AZ &amp; Nearby States</a:t>
            </a:r>
          </a:p>
        </p:txBody>
      </p:sp>
      <p:graphicFrame>
        <p:nvGraphicFramePr>
          <p:cNvPr id="7170"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107906" name="Chart" r:id="rId4" imgW="8829759" imgH="4724417" progId="MSGraph.Chart.8">
              <p:embed followColorScheme="full"/>
            </p:oleObj>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763588" y="2747963"/>
            <a:ext cx="2241550" cy="1431925"/>
          </a:xfrm>
          <a:prstGeom prst="wedgeRectCallout">
            <a:avLst>
              <a:gd name="adj1" fmla="val 82870"/>
              <a:gd name="adj2" fmla="val -1383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Arizona PP Auto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190</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3915522" name="Chart" r:id="rId4" imgW="8810600" imgH="4581583" progId="MSGraph.Chart.8">
              <p:embed followColorScheme="full"/>
            </p:oleObj>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191</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ChangeAspect="1"/>
          </p:cNvGraphicFramePr>
          <p:nvPr>
            <p:ph idx="4294967295"/>
          </p:nvPr>
        </p:nvGraphicFramePr>
        <p:xfrm>
          <a:off x="-49213" y="1512888"/>
          <a:ext cx="9144001" cy="4754562"/>
        </p:xfrm>
        <a:graphic>
          <a:graphicData uri="http://schemas.openxmlformats.org/presentationml/2006/ole">
            <p:oleObj spid="_x0000_s23916546" name="Chart" r:id="rId4" imgW="8810600" imgH="4581583" progId="MSGraph.Chart.8">
              <p:embed followColorScheme="full"/>
            </p:oleObj>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192</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757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193</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8594"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195</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196</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197</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198</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br>
              <a:rPr lang="en-US" dirty="0" smtClean="0"/>
            </a:br>
            <a:r>
              <a:rPr lang="en-US" i="1" dirty="0" smtClean="0"/>
              <a:t>Positioned for Growth</a:t>
            </a:r>
          </a:p>
        </p:txBody>
      </p:sp>
      <p:sp>
        <p:nvSpPr>
          <p:cNvPr id="1922051" name="Rectangle 3"/>
          <p:cNvSpPr>
            <a:spLocks noGrp="1" noChangeArrowheads="1"/>
          </p:cNvSpPr>
          <p:nvPr>
            <p:ph type="body" idx="1"/>
          </p:nvPr>
        </p:nvSpPr>
        <p:spPr>
          <a:xfrm>
            <a:off x="326571" y="1145059"/>
            <a:ext cx="8640448" cy="5448301"/>
          </a:xfrm>
        </p:spPr>
        <p:txBody>
          <a:bodyPr/>
          <a:lstStyle/>
          <a:p>
            <a:pPr>
              <a:lnSpc>
                <a:spcPts val="1400"/>
              </a:lnSpc>
            </a:pPr>
            <a:r>
              <a:rPr lang="en-US" b="1" dirty="0" smtClean="0"/>
              <a:t>P/C Insurance Industry Financial Overview</a:t>
            </a:r>
          </a:p>
          <a:p>
            <a:pPr lvl="1">
              <a:lnSpc>
                <a:spcPts val="1400"/>
              </a:lnSpc>
            </a:pPr>
            <a:r>
              <a:rPr lang="en-US" sz="2000" b="1" dirty="0" smtClean="0"/>
              <a:t>ROE Growth is Critical</a:t>
            </a:r>
            <a:endParaRPr lang="en-US" b="1" dirty="0" smtClean="0"/>
          </a:p>
          <a:p>
            <a:pPr>
              <a:lnSpc>
                <a:spcPts val="1400"/>
              </a:lnSpc>
            </a:pPr>
            <a:r>
              <a:rPr lang="en-US" b="1" dirty="0" smtClean="0"/>
              <a:t>Economic Factors Impacting Growth</a:t>
            </a:r>
          </a:p>
          <a:p>
            <a:pPr lvl="1">
              <a:lnSpc>
                <a:spcPts val="1400"/>
              </a:lnSpc>
            </a:pPr>
            <a:r>
              <a:rPr lang="en-US" sz="2000" b="1" dirty="0" smtClean="0"/>
              <a:t>Regional Analysis</a:t>
            </a:r>
          </a:p>
          <a:p>
            <a:pPr lvl="1">
              <a:lnSpc>
                <a:spcPts val="1400"/>
              </a:lnSpc>
            </a:pPr>
            <a:r>
              <a:rPr lang="en-US" sz="2000" b="1" dirty="0" smtClean="0"/>
              <a:t>By Line Impacts</a:t>
            </a:r>
          </a:p>
          <a:p>
            <a:pPr>
              <a:lnSpc>
                <a:spcPts val="1400"/>
              </a:lnSpc>
            </a:pPr>
            <a:r>
              <a:rPr lang="en-US" b="1" dirty="0" smtClean="0"/>
              <a:t>Catastrophe Loss Trends</a:t>
            </a:r>
          </a:p>
          <a:p>
            <a:pPr>
              <a:lnSpc>
                <a:spcPts val="1400"/>
              </a:lnSpc>
            </a:pPr>
            <a:r>
              <a:rPr lang="en-US" b="1" dirty="0" smtClean="0"/>
              <a:t>P/C Growth Analysis: $25B+ Annual Increase in DPW</a:t>
            </a:r>
          </a:p>
          <a:p>
            <a:pPr lvl="1">
              <a:lnSpc>
                <a:spcPts val="1400"/>
              </a:lnSpc>
            </a:pPr>
            <a:r>
              <a:rPr lang="en-US" sz="2000" b="1" dirty="0" smtClean="0"/>
              <a:t>Key Line/Region Growth Trends</a:t>
            </a:r>
          </a:p>
          <a:p>
            <a:pPr>
              <a:lnSpc>
                <a:spcPts val="1400"/>
              </a:lnSpc>
            </a:pPr>
            <a:r>
              <a:rPr lang="en-US" b="1" dirty="0" smtClean="0"/>
              <a:t>Reinsurance and the Growth of Alternative Capital</a:t>
            </a:r>
          </a:p>
          <a:p>
            <a:pPr>
              <a:lnSpc>
                <a:spcPts val="1400"/>
              </a:lnSpc>
            </a:pPr>
            <a:r>
              <a:rPr lang="en-US" b="1" dirty="0" smtClean="0"/>
              <a:t>The New Investment Reality</a:t>
            </a:r>
          </a:p>
          <a:p>
            <a:pPr lvl="1">
              <a:lnSpc>
                <a:spcPts val="1400"/>
              </a:lnSpc>
            </a:pPr>
            <a:r>
              <a:rPr lang="en-US" b="1" dirty="0" smtClean="0"/>
              <a:t>The Challenge of Persistently Low Interest Rates</a:t>
            </a:r>
          </a:p>
          <a:p>
            <a:pPr>
              <a:lnSpc>
                <a:spcPts val="1400"/>
              </a:lnSpc>
            </a:pPr>
            <a:r>
              <a:rPr lang="en-US" b="1" dirty="0" smtClean="0"/>
              <a:t>P/C Performance Analysis</a:t>
            </a:r>
          </a:p>
          <a:p>
            <a:pPr lvl="1">
              <a:lnSpc>
                <a:spcPts val="14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82394C07-DB8B-4726-82BC-4D101B2555CD}" type="slidenum">
              <a:rPr lang="en-US" smtClean="0">
                <a:solidFill>
                  <a:srgbClr val="000000"/>
                </a:solidFill>
              </a:rPr>
              <a:pPr>
                <a:defRPr/>
              </a:pPr>
              <a:t>20</a:t>
            </a:fld>
            <a:endParaRPr lang="en-US" smtClean="0">
              <a:solidFill>
                <a:srgbClr val="000000"/>
              </a:solidFill>
            </a:endParaRPr>
          </a:p>
        </p:txBody>
      </p:sp>
      <p:sp>
        <p:nvSpPr>
          <p:cNvPr id="19459" name="Rectangle 191"/>
          <p:cNvSpPr>
            <a:spLocks noGrp="1" noChangeArrowheads="1"/>
          </p:cNvSpPr>
          <p:nvPr>
            <p:ph type="title"/>
          </p:nvPr>
        </p:nvSpPr>
        <p:spPr/>
        <p:txBody>
          <a:bodyPr/>
          <a:lstStyle/>
          <a:p>
            <a:r>
              <a:rPr lang="en-US" sz="2400" smtClean="0"/>
              <a:t>Top Ten Most Expensive And Least Expensive States For Automobile Insurance, 2010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chemeClr val="tx1"/>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$1,157.30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$525.16</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chemeClr val="tx1"/>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1,133.87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North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528.81</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1,121.46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546.59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1,078.88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547.78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1,036.76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582.29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1,030.98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Nebraska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592.69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984.95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North Carolina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599.90</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965.22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613.37</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Maryland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947.70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619.46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Michigan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934.60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Wyoming</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621.08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2012 National Association of Insurance Commissioners.</a:t>
            </a:r>
          </a:p>
        </p:txBody>
      </p:sp>
      <p:sp>
        <p:nvSpPr>
          <p:cNvPr id="19548" name="Rectangle 5"/>
          <p:cNvSpPr>
            <a:spLocks noChangeArrowheads="1"/>
          </p:cNvSpPr>
          <p:nvPr/>
        </p:nvSpPr>
        <p:spPr bwMode="blackWhite">
          <a:xfrm>
            <a:off x="1031875" y="4946650"/>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chemeClr val="bg1"/>
                </a:solidFill>
              </a:rPr>
              <a:t>Arizona </a:t>
            </a:r>
            <a:r>
              <a:rPr lang="pt-BR" b="1">
                <a:solidFill>
                  <a:srgbClr val="FFFFFF"/>
                </a:solidFill>
              </a:rPr>
              <a:t>ranked 18th most expensive state in 2010, with an average expenditure for auto insurance of $804.05.</a:t>
            </a:r>
          </a:p>
        </p:txBody>
      </p:sp>
    </p:spTree>
  </p:cSld>
  <p:clrMapOvr>
    <a:masterClrMapping/>
  </p:clrMapOvr>
  <p:transition>
    <p:wipe dir="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202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203</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(1990-2012); Conning (2013F-2015F)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204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AZ &amp; Nearby States</a:t>
            </a:r>
          </a:p>
        </p:txBody>
      </p:sp>
      <p:graphicFrame>
        <p:nvGraphicFramePr>
          <p:cNvPr id="8194"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108930" name="Chart" r:id="rId4" imgW="8829759" imgH="4724417" progId="MSGraph.Chart.8">
              <p:embed followColorScheme="full"/>
            </p:oleObj>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98475" y="2779713"/>
            <a:ext cx="2036763" cy="1598612"/>
          </a:xfrm>
          <a:prstGeom prst="wedgeRectCallout">
            <a:avLst>
              <a:gd name="adj1" fmla="val 97292"/>
              <a:gd name="adj2" fmla="val 2309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Arizona Commercial Auto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211</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212</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213</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214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217</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219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AZ &amp; Nearby States</a:t>
            </a:r>
          </a:p>
        </p:txBody>
      </p:sp>
      <p:graphicFrame>
        <p:nvGraphicFramePr>
          <p:cNvPr id="9218"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109954" name="Chart" r:id="rId4" imgW="8829759" imgH="4724417" progId="MSGraph.Chart.8">
              <p:embed followColorScheme="full"/>
            </p:oleObj>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919663" y="3811588"/>
            <a:ext cx="2173287" cy="1490662"/>
          </a:xfrm>
          <a:prstGeom prst="wedgeRectCallout">
            <a:avLst>
              <a:gd name="adj1" fmla="val -111176"/>
              <a:gd name="adj2" fmla="val 2380"/>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Arizona Commercial Multi-Peril profitability is below the US average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221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222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223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224</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225</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227</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228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76" imgH="3305147" progId="MSGraph.Chart.8">
              <p:embed followColorScheme="full"/>
            </p:oleObj>
          </a:graphicData>
        </a:graphic>
      </p:graphicFrame>
      <p:sp>
        <p:nvSpPr>
          <p:cNvPr id="7200776" name="AutoShape 8"/>
          <p:cNvSpPr>
            <a:spLocks noChangeArrowheads="1"/>
          </p:cNvSpPr>
          <p:nvPr/>
        </p:nvSpPr>
        <p:spPr bwMode="blackWhite">
          <a:xfrm>
            <a:off x="1890502" y="1317936"/>
            <a:ext cx="2563812" cy="568325"/>
          </a:xfrm>
          <a:prstGeom prst="wedgeRectCallout">
            <a:avLst>
              <a:gd name="adj1" fmla="val -45206"/>
              <a:gd name="adj2" fmla="val 2330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6/30/13 stood at a record high $614.0B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0.77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120409" y="1263859"/>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2013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735" imgH="4181349"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6/30/13,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a record $614.0, up 4.6% from $586.9 of 12/31/12, and up 40.5% ($176.9B)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17.7%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AZ </a:t>
            </a:r>
            <a:br>
              <a:rPr lang="en-US" smtClean="0"/>
            </a:br>
            <a:r>
              <a:rPr lang="en-US" smtClean="0"/>
              <a:t>&amp; Nearby States</a:t>
            </a:r>
          </a:p>
        </p:txBody>
      </p:sp>
      <p:graphicFrame>
        <p:nvGraphicFramePr>
          <p:cNvPr id="10242"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110978" name="Chart" r:id="rId4" imgW="8829759" imgH="4724417" progId="MSGraph.Chart.8">
              <p:embed followColorScheme="full"/>
            </p:oleObj>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487863" y="3876675"/>
            <a:ext cx="2170112" cy="1479550"/>
          </a:xfrm>
          <a:prstGeom prst="wedgeRectCallout">
            <a:avLst>
              <a:gd name="adj1" fmla="val -81958"/>
              <a:gd name="adj2" fmla="val -3560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Arizona Homeowners profitability is above the US average and below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230</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231</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232</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235</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239</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2365BE34-52A8-4FF2-962B-A692A541CDC5}" type="slidenum">
              <a:rPr lang="en-US" smtClean="0">
                <a:solidFill>
                  <a:srgbClr val="000000"/>
                </a:solidFill>
              </a:rPr>
              <a:pPr>
                <a:defRPr/>
              </a:pPr>
              <a:t>24</a:t>
            </a:fld>
            <a:endParaRPr lang="en-US" smtClean="0">
              <a:solidFill>
                <a:srgbClr val="000000"/>
              </a:solidFill>
            </a:endParaRPr>
          </a:p>
        </p:txBody>
      </p:sp>
      <p:sp>
        <p:nvSpPr>
          <p:cNvPr id="20483" name="Rectangle 191"/>
          <p:cNvSpPr>
            <a:spLocks noGrp="1" noChangeArrowheads="1"/>
          </p:cNvSpPr>
          <p:nvPr>
            <p:ph type="title"/>
          </p:nvPr>
        </p:nvSpPr>
        <p:spPr/>
        <p:txBody>
          <a:bodyPr/>
          <a:lstStyle/>
          <a:p>
            <a:r>
              <a:rPr lang="en-US" sz="2400" dirty="0" smtClean="0"/>
              <a:t>Top Ten Most Expensive And Least Expensive States For Homeowners Insurance, 2010 (1)</a:t>
            </a:r>
          </a:p>
        </p:txBody>
      </p:sp>
      <p:graphicFrame>
        <p:nvGraphicFramePr>
          <p:cNvPr id="2098375" name="Group 199"/>
          <p:cNvGraphicFramePr>
            <a:graphicFrameLocks noGrp="1"/>
          </p:cNvGraphicFramePr>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Texas (2)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$500</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Louisiana (3)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535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Florida (4)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1,544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558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1,246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1,092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636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400" b="1" i="1" u="none" strike="noStrike" dirty="0">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1" i="1" u="none" strike="noStrike" dirty="0">
                          <a:solidFill>
                            <a:schemeClr val="accent2"/>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400" b="1" i="1" u="none" strike="noStrike" dirty="0">
                          <a:solidFill>
                            <a:srgbClr val="000000"/>
                          </a:solidFill>
                          <a:latin typeface="Arial"/>
                        </a:rPr>
                        <a:t>666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571"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a:t>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a:t>The Texas Department of Insurance developed home insurance policy forms that are similar but not identical to the standard forms. Note: Average premium=Premiums/exposure per house years. A house year is equal to 365 days of insured coverage for a single dwelling. The NAIC does not rank State Average Expenditures and does not endorse any conclusions drawn from this data. </a:t>
            </a:r>
          </a:p>
          <a:p>
            <a:pPr marL="228600" indent="-228600">
              <a:buFontTx/>
              <a:buAutoNum type="arabicParenBoth"/>
            </a:pPr>
            <a:r>
              <a:rPr lang="en-US" sz="1000"/>
              <a:t>Policies written by Citizens Property Insurance (Louisiana), are not included. </a:t>
            </a:r>
          </a:p>
          <a:p>
            <a:pPr marL="228600" indent="-228600">
              <a:buFontTx/>
              <a:buAutoNum type="arabicParenBoth"/>
            </a:pPr>
            <a:r>
              <a:rPr lang="en-US" sz="1000"/>
              <a:t>Policies written by Citizens Property Insurance (Florida), are not included. </a:t>
            </a:r>
          </a:p>
          <a:p>
            <a:pPr marL="228600" indent="-228600"/>
            <a:endParaRPr lang="en-US" sz="1000"/>
          </a:p>
          <a:p>
            <a:pPr marL="228600" indent="-228600"/>
            <a:r>
              <a:rPr lang="en-US" sz="1000"/>
              <a:t>Note: Average premium=Premiums/exposure per house years. A house year is equal to 365 days of insured coverage for a single dwelling. The NAIC does not rank state average expenditures and does not endorse any conclusions drawn from this data. </a:t>
            </a:r>
          </a:p>
          <a:p>
            <a:pPr marL="228600" indent="-228600"/>
            <a:r>
              <a:rPr lang="en-US" sz="1000"/>
              <a:t>Source: © 2012 National Association of Insurance Commissioners (NAIC). Reprinted with permission. Further reprint or distribution strictly prohibited without written permission of NAIC. </a:t>
            </a:r>
          </a:p>
        </p:txBody>
      </p:sp>
      <p:sp>
        <p:nvSpPr>
          <p:cNvPr id="2057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Arizona ranked as the 8th least expensive state for homeowners insurance in 2010, with an average expenditure of $666.</a:t>
            </a:r>
          </a:p>
        </p:txBody>
      </p:sp>
    </p:spTree>
  </p:cSld>
  <p:clrMapOvr>
    <a:masterClrMapping/>
  </p:clrMapOvr>
  <p:transition>
    <p:wipe dir="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240</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247</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248</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249</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7F8065C-634D-49A4-BB2F-DB1A709DD219}" type="slidenum">
              <a:rPr lang="en-US" sz="900"/>
              <a:pPr algn="r" eaLnBrk="0" hangingPunct="0">
                <a:lnSpc>
                  <a:spcPct val="85000"/>
                </a:lnSpc>
                <a:spcBef>
                  <a:spcPct val="20000"/>
                </a:spcBef>
              </a:pPr>
              <a:t>25</a:t>
            </a:fld>
            <a:endParaRPr lang="en-US" sz="900"/>
          </a:p>
        </p:txBody>
      </p:sp>
      <p:sp>
        <p:nvSpPr>
          <p:cNvPr id="11268" name="Rectangle 2"/>
          <p:cNvSpPr>
            <a:spLocks noGrp="1" noChangeArrowheads="1"/>
          </p:cNvSpPr>
          <p:nvPr>
            <p:ph type="title" idx="4294967295"/>
          </p:nvPr>
        </p:nvSpPr>
        <p:spPr/>
        <p:txBody>
          <a:bodyPr/>
          <a:lstStyle/>
          <a:p>
            <a:r>
              <a:rPr lang="en-US" smtClean="0"/>
              <a:t>All Lines DWP Growth: AZ vs. U.S., 2003-2012</a:t>
            </a:r>
          </a:p>
        </p:txBody>
      </p:sp>
      <p:sp>
        <p:nvSpPr>
          <p:cNvPr id="1126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6112002" name="Chart" r:id="rId4" imgW="8601024" imgH="4600673" progId="MSGraph.Chart.8">
              <p:embed followColorScheme="full"/>
            </p:oleObj>
          </a:graphicData>
        </a:graphic>
      </p:graphicFrame>
      <p:sp>
        <p:nvSpPr>
          <p:cNvPr id="1127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457700" y="13573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2.7%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251</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252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024" imgH="4533938"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1971—2013:H1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2013:H1 = 4.5%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253</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24036354"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254</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255</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2013:H1 vs. 2012:H1*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84" imgH="432427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256</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257</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258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259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C2CC676-CD43-49B9-9B98-603AAA53B956}" type="slidenum">
              <a:rPr lang="en-US" sz="900"/>
              <a:pPr algn="r" eaLnBrk="0" hangingPunct="0">
                <a:lnSpc>
                  <a:spcPct val="85000"/>
                </a:lnSpc>
                <a:spcBef>
                  <a:spcPct val="20000"/>
                </a:spcBef>
              </a:pPr>
              <a:t>26</a:t>
            </a:fld>
            <a:endParaRPr lang="en-US" sz="900"/>
          </a:p>
        </p:txBody>
      </p:sp>
      <p:sp>
        <p:nvSpPr>
          <p:cNvPr id="12292" name="Rectangle 2"/>
          <p:cNvSpPr>
            <a:spLocks noGrp="1" noChangeArrowheads="1"/>
          </p:cNvSpPr>
          <p:nvPr>
            <p:ph type="title" idx="4294967295"/>
          </p:nvPr>
        </p:nvSpPr>
        <p:spPr/>
        <p:txBody>
          <a:bodyPr/>
          <a:lstStyle/>
          <a:p>
            <a:r>
              <a:rPr lang="en-US" smtClean="0"/>
              <a:t>Comm. Lines DWP Growth: AZ vs. U.S., 2003-2012</a:t>
            </a:r>
          </a:p>
        </p:txBody>
      </p:sp>
      <p:sp>
        <p:nvSpPr>
          <p:cNvPr id="1229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p:oleObj spid="_x0000_s26113026" name="Chart" r:id="rId4" imgW="8601024" imgH="4600673" progId="MSGraph.Chart.8">
              <p:embed followColorScheme="full"/>
            </p:oleObj>
          </a:graphicData>
        </a:graphic>
      </p:graphicFrame>
      <p:sp>
        <p:nvSpPr>
          <p:cNvPr id="1229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748338" y="1370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3.1%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260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261</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264</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265</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266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266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267</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267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268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269</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5857BA8-64FC-493C-BB5D-1E5997A38E97}" type="slidenum">
              <a:rPr lang="en-US" sz="900"/>
              <a:pPr algn="r" eaLnBrk="0" hangingPunct="0">
                <a:lnSpc>
                  <a:spcPct val="85000"/>
                </a:lnSpc>
                <a:spcBef>
                  <a:spcPct val="20000"/>
                </a:spcBef>
              </a:pPr>
              <a:t>27</a:t>
            </a:fld>
            <a:endParaRPr lang="en-US" sz="900"/>
          </a:p>
        </p:txBody>
      </p:sp>
      <p:sp>
        <p:nvSpPr>
          <p:cNvPr id="13316" name="Rectangle 2"/>
          <p:cNvSpPr>
            <a:spLocks noGrp="1" noChangeArrowheads="1"/>
          </p:cNvSpPr>
          <p:nvPr>
            <p:ph type="title" idx="4294967295"/>
          </p:nvPr>
        </p:nvSpPr>
        <p:spPr>
          <a:xfrm>
            <a:off x="298450" y="90488"/>
            <a:ext cx="7608888" cy="860425"/>
          </a:xfrm>
        </p:spPr>
        <p:txBody>
          <a:bodyPr/>
          <a:lstStyle/>
          <a:p>
            <a:r>
              <a:rPr lang="en-US" smtClean="0"/>
              <a:t>Personal Lines DWP Growth: AZ vs. U.S., 2003-2012</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26114050" name="Chart" r:id="rId4" imgW="8601024" imgH="4600673" progId="MSGraph.Chart.8">
              <p:embed followColorScheme="full"/>
            </p:oleObj>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748338" y="1370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2.7%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270</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272</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273</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274</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275</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276</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278</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279</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B654D7-352C-4B25-97E3-1909C0A20EC3}" type="slidenum">
              <a:rPr lang="en-US" sz="900"/>
              <a:pPr algn="r" eaLnBrk="0" hangingPunct="0">
                <a:lnSpc>
                  <a:spcPct val="85000"/>
                </a:lnSpc>
                <a:spcBef>
                  <a:spcPct val="20000"/>
                </a:spcBef>
              </a:pPr>
              <a:t>28</a:t>
            </a:fld>
            <a:endParaRPr lang="en-US" sz="900"/>
          </a:p>
        </p:txBody>
      </p:sp>
      <p:sp>
        <p:nvSpPr>
          <p:cNvPr id="14340" name="Rectangle 2"/>
          <p:cNvSpPr>
            <a:spLocks noGrp="1" noChangeArrowheads="1"/>
          </p:cNvSpPr>
          <p:nvPr>
            <p:ph type="title" idx="4294967295"/>
          </p:nvPr>
        </p:nvSpPr>
        <p:spPr>
          <a:xfrm>
            <a:off x="298450" y="90488"/>
            <a:ext cx="7608888" cy="860425"/>
          </a:xfrm>
        </p:spPr>
        <p:txBody>
          <a:bodyPr/>
          <a:lstStyle/>
          <a:p>
            <a:r>
              <a:rPr lang="en-US" smtClean="0"/>
              <a:t>Private Passenger Auto DWP Growth: </a:t>
            </a:r>
            <a:br>
              <a:rPr lang="en-US" smtClean="0"/>
            </a:br>
            <a:r>
              <a:rPr lang="en-US" smtClean="0"/>
              <a:t>AZ vs. U.S., 2003-2012</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p:oleObj spid="_x0000_s26115074" name="Chart" r:id="rId4" imgW="8601024" imgH="4600673" progId="MSGraph.Chart.8">
              <p:embed followColorScheme="full"/>
            </p:oleObj>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908425" y="13700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1.9%</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1.9%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280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281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282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283</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284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056F9C4-1298-4EA2-986F-96A92ADF3EC4}" type="slidenum">
              <a:rPr lang="en-US" sz="900"/>
              <a:pPr algn="r" eaLnBrk="0" hangingPunct="0">
                <a:lnSpc>
                  <a:spcPct val="85000"/>
                </a:lnSpc>
                <a:spcBef>
                  <a:spcPct val="20000"/>
                </a:spcBef>
              </a:pPr>
              <a:t>29</a:t>
            </a:fld>
            <a:endParaRPr lang="en-US" sz="900"/>
          </a:p>
        </p:txBody>
      </p:sp>
      <p:sp>
        <p:nvSpPr>
          <p:cNvPr id="15364" name="Rectangle 2"/>
          <p:cNvSpPr>
            <a:spLocks noGrp="1" noChangeArrowheads="1"/>
          </p:cNvSpPr>
          <p:nvPr>
            <p:ph type="title" idx="4294967295"/>
          </p:nvPr>
        </p:nvSpPr>
        <p:spPr>
          <a:xfrm>
            <a:off x="298450" y="90488"/>
            <a:ext cx="7608888" cy="860425"/>
          </a:xfrm>
        </p:spPr>
        <p:txBody>
          <a:bodyPr/>
          <a:lstStyle/>
          <a:p>
            <a:r>
              <a:rPr lang="en-US" smtClean="0"/>
              <a:t>Homeowner’s MP DWP Growth: AZ vs. U.S., 2003-2012</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26116098" name="Chart" r:id="rId4" imgW="8601024" imgH="4600673" progId="MSGraph.Chart.8">
              <p:embed followColorScheme="full"/>
            </p:oleObj>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748338" y="1370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AZ: 5.3%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59807"/>
            <a:ext cx="8640448" cy="5448301"/>
          </a:xfrm>
        </p:spPr>
        <p:txBody>
          <a:bodyPr/>
          <a:lstStyle/>
          <a:p>
            <a:pPr>
              <a:lnSpc>
                <a:spcPts val="1000"/>
              </a:lnSpc>
            </a:pPr>
            <a:r>
              <a:rPr lang="en-US" b="1" dirty="0" smtClean="0"/>
              <a:t>Modest Growth Continues into 2014</a:t>
            </a:r>
          </a:p>
          <a:p>
            <a:pPr lvl="1">
              <a:lnSpc>
                <a:spcPts val="1000"/>
              </a:lnSpc>
            </a:pPr>
            <a:r>
              <a:rPr lang="en-US" sz="2000" b="1" dirty="0" smtClean="0"/>
              <a:t>~4.0% annual growth expected</a:t>
            </a:r>
          </a:p>
          <a:p>
            <a:pPr lvl="1">
              <a:lnSpc>
                <a:spcPts val="1000"/>
              </a:lnSpc>
            </a:pPr>
            <a:r>
              <a:rPr lang="en-US" sz="2000" b="1" dirty="0" smtClean="0"/>
              <a:t>Growth is very similar in both commercial, personal lines</a:t>
            </a:r>
          </a:p>
          <a:p>
            <a:pPr lvl="1">
              <a:lnSpc>
                <a:spcPts val="1000"/>
              </a:lnSpc>
            </a:pPr>
            <a:r>
              <a:rPr lang="en-US" sz="2000" b="1" dirty="0" smtClean="0"/>
              <a:t>Above trend growth in HO, WC, E&amp;S, Mortgage, Cyber, Terror (?)</a:t>
            </a:r>
          </a:p>
          <a:p>
            <a:pPr lvl="1">
              <a:lnSpc>
                <a:spcPts val="1000"/>
              </a:lnSpc>
            </a:pPr>
            <a:r>
              <a:rPr lang="en-US" sz="2000" b="1" dirty="0" smtClean="0"/>
              <a:t>Energy, Health, Agriculture; Some mfg./const. segments</a:t>
            </a:r>
            <a:endParaRPr lang="en-US" b="1" dirty="0" smtClean="0"/>
          </a:p>
          <a:p>
            <a:pPr>
              <a:lnSpc>
                <a:spcPts val="1000"/>
              </a:lnSpc>
            </a:pPr>
            <a:r>
              <a:rPr lang="en-US" b="1" dirty="0" smtClean="0"/>
              <a:t>ROE Growth: Rate Trends Allow for Margin Improvement</a:t>
            </a:r>
          </a:p>
          <a:p>
            <a:pPr lvl="1">
              <a:lnSpc>
                <a:spcPts val="1000"/>
              </a:lnSpc>
            </a:pPr>
            <a:r>
              <a:rPr lang="en-US" sz="2000" b="1" dirty="0" smtClean="0"/>
              <a:t>Some premium/profit growth driven by advanced data analytics</a:t>
            </a:r>
          </a:p>
          <a:p>
            <a:pPr>
              <a:lnSpc>
                <a:spcPts val="1000"/>
              </a:lnSpc>
            </a:pPr>
            <a:r>
              <a:rPr lang="en-US" b="1" dirty="0" smtClean="0"/>
              <a:t>Economic Growth</a:t>
            </a:r>
            <a:r>
              <a:rPr lang="en-US" b="1" dirty="0" smtClean="0">
                <a:sym typeface="Wingdings" pitchFamily="2" charset="2"/>
              </a:rPr>
              <a:t> Exposure Formation = Wildcard</a:t>
            </a:r>
            <a:endParaRPr lang="en-US" b="1" dirty="0" smtClean="0"/>
          </a:p>
          <a:p>
            <a:pPr lvl="1">
              <a:lnSpc>
                <a:spcPts val="1000"/>
              </a:lnSpc>
            </a:pPr>
            <a:r>
              <a:rPr lang="en-US" sz="2000" b="1" dirty="0" smtClean="0"/>
              <a:t>Upside potential</a:t>
            </a:r>
          </a:p>
          <a:p>
            <a:pPr lvl="1">
              <a:lnSpc>
                <a:spcPts val="1000"/>
              </a:lnSpc>
            </a:pPr>
            <a:r>
              <a:rPr lang="en-US" sz="2000" b="1" dirty="0" smtClean="0"/>
              <a:t>Enormous regional variations within the US </a:t>
            </a:r>
          </a:p>
          <a:p>
            <a:pPr>
              <a:lnSpc>
                <a:spcPts val="1000"/>
              </a:lnSpc>
            </a:pPr>
            <a:r>
              <a:rPr lang="en-US" b="1" dirty="0" smtClean="0"/>
              <a:t>Large-Scale, Untapped Reservoirs of Risk</a:t>
            </a:r>
          </a:p>
          <a:p>
            <a:pPr lvl="1">
              <a:lnSpc>
                <a:spcPts val="1000"/>
              </a:lnSpc>
            </a:pPr>
            <a:r>
              <a:rPr lang="en-US" sz="2000" b="1" dirty="0" smtClean="0"/>
              <a:t>Only 50-60% of US cat losses are insured</a:t>
            </a:r>
          </a:p>
          <a:p>
            <a:pPr lvl="1">
              <a:lnSpc>
                <a:spcPts val="1000"/>
              </a:lnSpc>
            </a:pPr>
            <a:r>
              <a:rPr lang="en-US" sz="2000" b="1" dirty="0" smtClean="0"/>
              <a:t>Property residual market depopulation</a:t>
            </a:r>
          </a:p>
          <a:p>
            <a:pPr lvl="1">
              <a:lnSpc>
                <a:spcPts val="1000"/>
              </a:lnSpc>
            </a:pPr>
            <a:r>
              <a:rPr lang="en-US" sz="2000" b="1" dirty="0" smtClean="0"/>
              <a:t>Flood post-NFIP reform (BW-12)</a:t>
            </a:r>
            <a:endParaRPr lang="en-US" b="1" dirty="0" smtClean="0"/>
          </a:p>
          <a:p>
            <a:pPr>
              <a:lnSpc>
                <a:spcPts val="1000"/>
              </a:lnSpc>
            </a:pPr>
            <a:r>
              <a:rPr lang="en-US" b="1" dirty="0" smtClean="0"/>
              <a:t>Tapering of Prior-Year Reserve Releases</a:t>
            </a:r>
          </a:p>
          <a:p>
            <a:pPr lvl="1">
              <a:lnSpc>
                <a:spcPts val="1000"/>
              </a:lnSpc>
            </a:pPr>
            <a:r>
              <a:rPr lang="en-US" sz="2000" b="1" dirty="0" smtClean="0"/>
              <a:t>The well will eventually run dry—adding to pricing pressure</a:t>
            </a:r>
          </a:p>
          <a:p>
            <a:pPr lvl="1">
              <a:lnSpc>
                <a:spcPts val="10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4" end="14"/>
                                            </p:txEl>
                                          </p:spTgt>
                                        </p:tgtEl>
                                        <p:attrNameLst>
                                          <p:attrName>style.visibility</p:attrName>
                                        </p:attrNameLst>
                                      </p:cBhvr>
                                      <p:to>
                                        <p:strVal val="visible"/>
                                      </p:to>
                                    </p:set>
                                    <p:animEffect transition="in" filter="wipe(left)">
                                      <p:cBhvr>
                                        <p:cTn id="57" dur="500"/>
                                        <p:tgtEl>
                                          <p:spTgt spid="1922051">
                                            <p:txEl>
                                              <p:pRg st="14" end="14"/>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3972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32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33</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656437" y="3249556"/>
            <a:ext cx="1484673" cy="1430599"/>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35</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275650" name="Picture 2" descr="http://www.philadelphiafed.org/research-and-data/regional-economy/indexes/leading/charts/2013/LeadingIndexes0613.jpg"/>
          <p:cNvPicPr>
            <a:picLocks noChangeAspect="1" noChangeArrowheads="1"/>
          </p:cNvPicPr>
          <p:nvPr/>
        </p:nvPicPr>
        <p:blipFill>
          <a:blip r:embed="rId4" cstate="email"/>
          <a:srcRect/>
          <a:stretch>
            <a:fillRect/>
          </a:stretch>
        </p:blipFill>
        <p:spPr bwMode="auto">
          <a:xfrm>
            <a:off x="-1" y="1153774"/>
            <a:ext cx="6895163" cy="5320768"/>
          </a:xfrm>
          <a:prstGeom prst="rect">
            <a:avLst/>
          </a:prstGeom>
          <a:noFill/>
        </p:spPr>
      </p:pic>
      <p:sp>
        <p:nvSpPr>
          <p:cNvPr id="12" name="AutoShape 8"/>
          <p:cNvSpPr>
            <a:spLocks noChangeArrowheads="1"/>
          </p:cNvSpPr>
          <p:nvPr/>
        </p:nvSpPr>
        <p:spPr bwMode="blackWhite">
          <a:xfrm>
            <a:off x="6818673" y="3038169"/>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Northeast and Mid-Atlantic regions is mixed but suggests growth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 though uncertainty in Washington is taking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338917" y="3554361"/>
            <a:ext cx="3224982" cy="113130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September/October as the government shutdown created uncertainty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66496"/>
              <a:gd name="adj2" fmla="val -154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38</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29739"/>
              <a:gd name="adj2" fmla="val 677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39</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September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Sept. 2013 reading of 3.9% down from 4.0%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42</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August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1934" imgH="4657704"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43</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p:oleObj spid="_x0000_s24035330" name="Chart" r:id="rId4" imgW="8610574" imgH="3990968" progId="MSGraph.Chart.8">
              <p:embed followColorScheme="full"/>
            </p:oleObj>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44</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45</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46</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October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967" imgH="4381555"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79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47</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224" imgH="3762296" progId="MSGraph.Chart.8">
              <p:embed followColorScheme="full"/>
            </p:oleObj>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48</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49</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8.2%</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8.5% ROAS in 2013:H1,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92" imgH="5057822"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(+42%) from  2012:H1 $17.2B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51</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5399298"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52</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p:oleObj spid="_x0000_s25400322" name="Chart" r:id="rId4" imgW="8296363" imgH="3762334" progId="MSGraph.Chart.8">
              <p:embed followColorScheme="full"/>
            </p:oleObj>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9025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$53.8B or 17.1% since 2009 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53</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5401346"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54</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2370"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2013 vs. August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339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+11.5%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-1.8%</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44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931920" y="1111045"/>
            <a:ext cx="4799126" cy="1573161"/>
          </a:xfrm>
          <a:prstGeom prst="wedgeRectCallout">
            <a:avLst>
              <a:gd name="adj1" fmla="val -62232"/>
              <a:gd name="adj2" fmla="val 2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57</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54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Down in Others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58</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Aug. 2013 vs. Aug.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646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59</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749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a:t>
            </a:r>
            <a:r>
              <a:rPr lang="en-US" b="1" dirty="0" err="1" smtClean="0">
                <a:solidFill>
                  <a:srgbClr val="FFFFFF"/>
                </a:solidFill>
              </a:rPr>
              <a:t>Segements</a:t>
            </a:r>
            <a:r>
              <a:rPr lang="en-US" b="1" dirty="0" smtClean="0">
                <a:solidFill>
                  <a:srgbClr val="FFFFFF"/>
                </a:solidFill>
              </a:rPr>
              <a:t>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784555" y="1071717"/>
            <a:ext cx="3126659" cy="1071716"/>
          </a:xfrm>
          <a:prstGeom prst="wedgeRectCallout">
            <a:avLst>
              <a:gd name="adj1" fmla="val -72152"/>
              <a:gd name="adj2" fmla="val 9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It could be years before public sector construction activity recovers. Federal spending is </a:t>
            </a:r>
            <a:r>
              <a:rPr lang="en-US" b="1" dirty="0" err="1" smtClean="0">
                <a:solidFill>
                  <a:schemeClr val="bg1"/>
                </a:solidFill>
              </a:rPr>
              <a:t>cratering</a:t>
            </a:r>
            <a:r>
              <a:rPr lang="en-US" b="1" dirty="0" smtClean="0">
                <a:solidFill>
                  <a:schemeClr val="bg1"/>
                </a:solidFill>
              </a:rPr>
              <a:t>.</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8.5%</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60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5408514" name="Chart" r:id="rId4" imgW="7839083" imgH="4095702"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61</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2010—October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967" imgH="4381555"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99424"/>
              <a:gd name="adj2" fmla="val -25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and is up modestly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62</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2003–October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Oct. 2013 totaled 5.834 million, an increase of 399,000 jobs or 7.3%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63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5411586"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43 of the 45 months from Jan. 2010 through September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0601"/>
              <a:gd name="adj2" fmla="val -352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September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65</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+0.7%</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67</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77.6% </a:t>
            </a:r>
            <a:r>
              <a:rPr lang="en-US" sz="1200" b="1" dirty="0"/>
              <a:t>of industrial capacity in </a:t>
            </a:r>
            <a:r>
              <a:rPr lang="en-US" sz="1200" b="1" dirty="0" smtClean="0"/>
              <a:t>July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68</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2010—October 2013</a:t>
            </a:r>
            <a:r>
              <a:rPr lang="en-US" dirty="0" smtClean="0"/>
              <a:t>*</a:t>
            </a:r>
          </a:p>
        </p:txBody>
      </p:sp>
      <p:graphicFrame>
        <p:nvGraphicFramePr>
          <p:cNvPr id="11266" name="Object 8"/>
          <p:cNvGraphicFramePr>
            <a:graphicFrameLocks noChangeAspect="1"/>
          </p:cNvGraphicFramePr>
          <p:nvPr/>
        </p:nvGraphicFramePr>
        <p:xfrm>
          <a:off x="207963" y="1702619"/>
          <a:ext cx="8502650" cy="4467225"/>
        </p:xfrm>
        <a:graphic>
          <a:graphicData uri="http://schemas.openxmlformats.org/presentationml/2006/ole">
            <p:oleObj spid="_x0000_s22643714" name="Chart" r:id="rId4" imgW="8343967" imgH="4381555"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100961"/>
              <a:gd name="adj2" fmla="val 393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525,000 or 4.6%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being heart by the uncertainty in Washington</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2013:H1 combined ratio including M&amp;FG insurers is 97.9;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 CATs are improving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70</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71</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pic>
        <p:nvPicPr>
          <p:cNvPr id="24067074"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137654" y="1384651"/>
            <a:ext cx="8259095" cy="5058552"/>
          </a:xfrm>
          <a:prstGeom prst="rect">
            <a:avLst/>
          </a:prstGeom>
          <a:noFill/>
        </p:spPr>
      </p:pic>
      <p:sp>
        <p:nvSpPr>
          <p:cNvPr id="10" name="AutoShape 5"/>
          <p:cNvSpPr>
            <a:spLocks noChangeArrowheads="1"/>
          </p:cNvSpPr>
          <p:nvPr/>
        </p:nvSpPr>
        <p:spPr bwMode="blackWhite">
          <a:xfrm>
            <a:off x="5852795" y="1799306"/>
            <a:ext cx="3261709" cy="1445341"/>
          </a:xfrm>
          <a:prstGeom prst="wedgeRectCallout">
            <a:avLst>
              <a:gd name="adj1" fmla="val 5746"/>
              <a:gd name="adj2" fmla="val 1087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73</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75</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176" imgH="487680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7.2% </a:t>
            </a:r>
            <a:r>
              <a:rPr lang="en-US" sz="1400" b="1" dirty="0">
                <a:cs typeface="+mn-cs"/>
              </a:rPr>
              <a:t>in </a:t>
            </a:r>
            <a:r>
              <a:rPr lang="en-US" sz="1400" b="1" dirty="0" smtClean="0">
                <a:cs typeface="+mn-cs"/>
              </a:rPr>
              <a:t>Sept. 2013—its lowest level since Dec. 2008.</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4714"/>
              <a:gd name="adj2" fmla="val 347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13.6% </a:t>
            </a:r>
            <a:r>
              <a:rPr lang="en-US" sz="1400" b="1" dirty="0">
                <a:solidFill>
                  <a:schemeClr val="bg1"/>
                </a:solidFill>
                <a:cs typeface="+mn-cs"/>
              </a:rPr>
              <a:t>in </a:t>
            </a:r>
            <a:r>
              <a:rPr lang="en-US" sz="1400" b="1" dirty="0" smtClean="0">
                <a:solidFill>
                  <a:schemeClr val="bg1"/>
                </a:solidFill>
                <a:cs typeface="+mn-cs"/>
              </a:rPr>
              <a:t>August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6054"/>
              <a:gd name="adj2" fmla="val 1886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4634"/>
              <a:gd name="adj2" fmla="val 2397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October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4061686"/>
            <a:ext cx="2013329"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5210"/>
              <a:gd name="adj2" fmla="val -1068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212,000 </a:t>
            </a:r>
            <a:r>
              <a:rPr lang="en-US" sz="1400" b="1" dirty="0">
                <a:cs typeface="+mn-cs"/>
              </a:rPr>
              <a:t>private sector jobs were created in </a:t>
            </a:r>
            <a:r>
              <a:rPr lang="en-US" sz="1400" b="1" dirty="0" smtClean="0">
                <a:cs typeface="+mn-cs"/>
              </a:rPr>
              <a:t>October</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1.875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Oct. 2013 totaled 923,000.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2010—October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Oct. 2013 totaled 7.80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5412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Oct. 2013 totaled 617,000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7.80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1987–2012*</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829546"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793003"/>
            <a:ext cx="754062" cy="292100"/>
          </a:xfrm>
          <a:prstGeom prst="wedgeRectCallout">
            <a:avLst>
              <a:gd name="adj1" fmla="val 59151"/>
              <a:gd name="adj2" fmla="val -119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421978" y="3793938"/>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238157" y="4492999"/>
            <a:ext cx="1085850" cy="292100"/>
          </a:xfrm>
          <a:prstGeom prst="wedgeRectCallout">
            <a:avLst>
              <a:gd name="adj1" fmla="val 58979"/>
              <a:gd name="adj2" fmla="val -124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3027709"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334398" y="4781363"/>
            <a:ext cx="1162050" cy="292100"/>
          </a:xfrm>
          <a:prstGeom prst="wedgeRectCallout">
            <a:avLst>
              <a:gd name="adj1" fmla="val 25496"/>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943176"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539229" y="4016375"/>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5162001"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798290" y="3447957"/>
            <a:ext cx="958850" cy="292100"/>
          </a:xfrm>
          <a:prstGeom prst="wedgeRectCallout">
            <a:avLst>
              <a:gd name="adj1" fmla="val 4546"/>
              <a:gd name="adj2" fmla="val 325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39444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906532"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06962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76707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2794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74092" y="4805269"/>
            <a:ext cx="1152525" cy="546100"/>
          </a:xfrm>
          <a:prstGeom prst="wedgeRectCallout">
            <a:avLst>
              <a:gd name="adj1" fmla="val 43734"/>
              <a:gd name="adj2" fmla="val -1204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747819" y="4640826"/>
            <a:ext cx="1098599" cy="678425"/>
          </a:xfrm>
          <a:prstGeom prst="wedgeRectCallout">
            <a:avLst>
              <a:gd name="adj1" fmla="val -4124"/>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81594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0847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29601"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80</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2010—Oct.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5413634"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406,000 from Jan. 2010 through Oct. 2013, accounting for 66%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4.0%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ACA70338-2F2F-4761-B3F7-AFB20ACA2D09}" type="slidenum">
              <a:rPr lang="en-US" smtClean="0"/>
              <a:pPr/>
              <a:t>81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August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04205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August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31A9652E-7F41-4B81-8050-2B41890FD541}" type="slidenum">
              <a:rPr lang="en-US" smtClean="0"/>
              <a:pPr/>
              <a:t>82</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3043074"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August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August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83</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2010—Sept.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5414658"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26.0%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6622026" y="2920184"/>
            <a:ext cx="1283115" cy="722672"/>
          </a:xfrm>
          <a:prstGeom prst="wedgeRectCallout">
            <a:avLst>
              <a:gd name="adj1" fmla="val 93808"/>
              <a:gd name="adj2" fmla="val -642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1987</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85</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86</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41" imgH="3552904"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89</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
        <p:nvSpPr>
          <p:cNvPr id="20" name="AutoShape 7"/>
          <p:cNvSpPr>
            <a:spLocks noChangeArrowheads="1"/>
          </p:cNvSpPr>
          <p:nvPr/>
        </p:nvSpPr>
        <p:spPr bwMode="blackWhite">
          <a:xfrm>
            <a:off x="4139381" y="1755058"/>
            <a:ext cx="2300749" cy="1617407"/>
          </a:xfrm>
          <a:prstGeom prst="wedgeRectCallout">
            <a:avLst>
              <a:gd name="adj1" fmla="val 108427"/>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24673282"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97</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98</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99</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99</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183987</TotalTime>
  <Words>21378</Words>
  <Application>Microsoft Office PowerPoint</Application>
  <PresentationFormat>On-screen Show (4:3)</PresentationFormat>
  <Paragraphs>2963</Paragraphs>
  <Slides>284</Slides>
  <Notes>253</Notes>
  <HiddenSlides>145</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284</vt:i4>
      </vt:variant>
    </vt:vector>
  </HeadingPairs>
  <TitlesOfParts>
    <vt:vector size="288" baseType="lpstr">
      <vt:lpstr>Default Design</vt:lpstr>
      <vt:lpstr>Chart</vt:lpstr>
      <vt:lpstr>Slide</vt:lpstr>
      <vt:lpstr>Worksheet</vt:lpstr>
      <vt:lpstr>Overview &amp; Outlook for the      P/C Insurance Industry: Trends, Challenges and Opportunities Focus on Arizona Markets</vt:lpstr>
      <vt:lpstr>Presentation Outline: Positioned for Growth</vt:lpstr>
      <vt:lpstr>Observations on Growth: 2014 &amp; Beyond</vt:lpstr>
      <vt:lpstr>Slide 4</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1987–2012*</vt:lpstr>
      <vt:lpstr>ROE: ROEs by Industry vs. Fortune 500, 1987–2012*</vt:lpstr>
      <vt:lpstr>RNW All Lines by State, 2002-2011 Average: Highest 25 States</vt:lpstr>
      <vt:lpstr>Slide 11</vt:lpstr>
      <vt:lpstr>Slide 12</vt:lpstr>
      <vt:lpstr>RNW All Lines: AZ vs. U.S., 2002-2011</vt:lpstr>
      <vt:lpstr>RNW PP Auto: AZ vs. U.S., 2002-2011</vt:lpstr>
      <vt:lpstr>RNW Comm. Auto: AZ vs. U.S., 2002-2011</vt:lpstr>
      <vt:lpstr>RNW Comm. Multi-Peril: AZ vs. U.S., 2002-2011</vt:lpstr>
      <vt:lpstr>RNW Homeowners: AZ vs. U.S., 2002-2011</vt:lpstr>
      <vt:lpstr>All Lines: 10-Year Average RNW AZ &amp; Nearby States</vt:lpstr>
      <vt:lpstr>PP Auto: 10-Year Average RNW AZ &amp; Nearby States</vt:lpstr>
      <vt:lpstr>Top Ten Most Expensive And Least Expensive States For Automobile Insurance, 2010 (1)</vt:lpstr>
      <vt:lpstr>Comm. Auto: 10-Year Average RNW AZ &amp; Nearby States</vt:lpstr>
      <vt:lpstr>Comm. M-P: 10-Year Average RNW AZ &amp; Nearby States</vt:lpstr>
      <vt:lpstr>Homeowners: 10-Year Average RNW AZ  &amp; Nearby States</vt:lpstr>
      <vt:lpstr>Top Ten Most Expensive And Least Expensive States For Homeowners Insurance, 2010 (1)</vt:lpstr>
      <vt:lpstr>All Lines DWP Growth: AZ vs. U.S., 2003-2012</vt:lpstr>
      <vt:lpstr>Comm. Lines DWP Growth: AZ vs. U.S., 2003-2012</vt:lpstr>
      <vt:lpstr>Personal Lines DWP Growth: AZ vs. U.S., 2003-2012</vt:lpstr>
      <vt:lpstr>Private Passenger Auto DWP Growth:  AZ vs. U.S., 2003-2012</vt:lpstr>
      <vt:lpstr>Homeowner’s MP DWP Growth: AZ vs. U.S., 2003-2012</vt:lpstr>
      <vt:lpstr>The Strength of the Economy Will Influence P/C Insurer Growth Opportunities</vt:lpstr>
      <vt:lpstr>US Real GDP Growth*</vt:lpstr>
      <vt:lpstr>Real GDP by State Percent Change, 2012: Highest 25 States</vt:lpstr>
      <vt:lpstr>Slide 33</vt:lpstr>
      <vt:lpstr>Slide 34</vt:lpstr>
      <vt:lpstr>Defense and Non-Defense Federal Spending        as a Share of State GDP: Top 10 States*</vt:lpstr>
      <vt:lpstr>Slide 36</vt:lpstr>
      <vt:lpstr>Slide 37</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August 2013</vt:lpstr>
      <vt:lpstr>Average Expenditures on Auto Insurance</vt:lpstr>
      <vt:lpstr>New Private Housing Starts, 1990-2019F</vt:lpstr>
      <vt:lpstr>Average Premium for Home Insurance Policies**</vt:lpstr>
      <vt:lpstr>Interest Rate on Convention 30-Year Mortgages: Headed Back Up, 1990–2013*</vt:lpstr>
      <vt:lpstr>Slide 47</vt:lpstr>
      <vt:lpstr>Commercial &amp; Industrial Loans Outstanding at FDIC-Insured Banks, Quarterly, 2006-2013*</vt:lpstr>
      <vt:lpstr>Percent of Non-Current Commercial &amp; Industrial Loans Outstanding at FDIC-Insured Banks, Quarterly, 2006-2013:Q2*</vt:lpstr>
      <vt:lpstr>CONSTRUCTION INDUSTRY OVERVIEW &amp; OUTLOOK</vt:lpstr>
      <vt:lpstr>Value of New Private Construction: Residential &amp; Nonresidential, 2003-2013*</vt:lpstr>
      <vt:lpstr>Slide 52</vt:lpstr>
      <vt:lpstr>New Home Inventories and Rental Vacancy Rates, 2003-2013*</vt:lpstr>
      <vt:lpstr>Change from Peak in New Construction Expenditures to 2013*</vt:lpstr>
      <vt:lpstr>Value of Construction Put in Place,   August 2013 vs. August 2012*</vt:lpstr>
      <vt:lpstr>Value of Private Construction Put in Place, by Segment,  Aug. 2013 vs. Aug. 2012*</vt:lpstr>
      <vt:lpstr>Private Construction by Segment/Project Type,  Aug. 2013 vs. Aug. 2012*</vt:lpstr>
      <vt:lpstr>Value of Public Construction Put in Place, by Segment,  Aug. 2013 vs. Aug. 2012*</vt:lpstr>
      <vt:lpstr>Public Construction by Segment/Project Type,  Aug. 2013 vs. Aug. 2012*</vt:lpstr>
      <vt:lpstr>New Private Housing Starts, 1990-2019F</vt:lpstr>
      <vt:lpstr>Construction Employment, Jan. 2010—October 2013*</vt:lpstr>
      <vt:lpstr>Construction Employment,  Jan. 2003–October 2013 </vt:lpstr>
      <vt:lpstr>Nonfarm Payroll (Wages and Salaries): Quarterly, 2005–2013:Q2</vt:lpstr>
      <vt:lpstr>Slide 64</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2010—October 2013*</vt:lpstr>
      <vt:lpstr>Slide 69</vt:lpstr>
      <vt:lpstr>Business Bankruptcy Filings, 1980-2012</vt:lpstr>
      <vt:lpstr>Private Sector Business Starts,  1993:Q2 – 2012:Q4*</vt:lpstr>
      <vt:lpstr>Slide 72</vt:lpstr>
      <vt:lpstr>12 Industries for the Next 10 Years: Insurance Solutions Needed</vt:lpstr>
      <vt:lpstr>Slide 74</vt:lpstr>
      <vt:lpstr>Unemployment and Underemployment Rates: Stubbornly High, But Falling</vt:lpstr>
      <vt:lpstr>Slide 76</vt:lpstr>
      <vt:lpstr>Slide 77</vt:lpstr>
      <vt:lpstr>Slide 78</vt:lpstr>
      <vt:lpstr>Slide 79</vt:lpstr>
      <vt:lpstr>Net Change in Government Employment: Jan. 2010—Oct. 2013*</vt:lpstr>
      <vt:lpstr>Unemployment Rates by State, August 2013: Highest 25 States*</vt:lpstr>
      <vt:lpstr>Slide 82</vt:lpstr>
      <vt:lpstr>Oil &amp; Gas Extraction Employment, Jan. 2010—Sept. 2013*</vt:lpstr>
      <vt:lpstr>US Unemployment Rate Forecast</vt:lpstr>
      <vt:lpstr>US Unemployment Rate Forecasts</vt:lpstr>
      <vt:lpstr>Nonfarm Payroll (Wages and Salaries): Quarterly, 2005–2013:Q2</vt:lpstr>
      <vt:lpstr>Payroll vs. Workers Comp Net Written Premiums, 1990-2012E</vt:lpstr>
      <vt:lpstr>Slide 88</vt:lpstr>
      <vt:lpstr>U.S. Insured Catastrophe Losses</vt:lpstr>
      <vt:lpstr>Top 16 Most Costly Disasters in U.S. History</vt:lpstr>
      <vt:lpstr>Top 16 Most Costly World Insurance Losses, 1970-2012*</vt:lpstr>
      <vt:lpstr>Natural Disasters in the United States, 1980 – June 2013* Number of Events (Annual Totals 1980 – June 2013*) </vt:lpstr>
      <vt:lpstr>Losses Due to Natural Disasters in the US, 1980–2013 (Jan.-June Only)</vt:lpstr>
      <vt:lpstr>Slide 94</vt:lpstr>
      <vt:lpstr>Natural Disasters Worldwide, 1980 – 2013* (Number of Events) </vt:lpstr>
      <vt:lpstr>Losses Due to Natural Disasters Worldwide, 1980–2013* (Overall &amp; Insured Losses)</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Slide 102</vt:lpstr>
      <vt:lpstr>Slide 103</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Hurricane Sandy Summary</vt:lpstr>
      <vt:lpstr>Hurricane Sandy: Claim Payments to Policyholders, by  State</vt:lpstr>
      <vt:lpstr>Slide 110</vt:lpstr>
      <vt:lpstr>Slide 111</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119</vt:lpstr>
      <vt:lpstr>Number of Federal Disaster Declarations, 1953-2013*</vt:lpstr>
      <vt:lpstr>Federal Disasters Declarations by State,  1953 – 2013: Highest 25 States*</vt:lpstr>
      <vt:lpstr>Federal Disasters Declarations by State,  1953 – 2013: Lowest 25 States*</vt:lpstr>
      <vt:lpstr>Slide 123</vt:lpstr>
      <vt:lpstr>Location of Tornado Reports: Through September 30, 2013</vt:lpstr>
      <vt:lpstr>U.S. Tornado Count, 2005-2013* </vt:lpstr>
      <vt:lpstr>Location of Large Hail Reports: Through September 30, 2013</vt:lpstr>
      <vt:lpstr>Location of High Wind Reports: Through September 30, 2013</vt:lpstr>
      <vt:lpstr>Severe Weather Reports: Through September 30, 2013</vt:lpstr>
      <vt:lpstr>Severe Weather Reports in Wisconsin: Through November 18, 2013</vt:lpstr>
      <vt:lpstr>Terrorism Update</vt:lpstr>
      <vt:lpstr>Terrorism Risk Insurance Program</vt:lpstr>
      <vt:lpstr>Terrorism Risk Insurance Program</vt:lpstr>
      <vt:lpstr>Loss Distribution by Type of Insurance from Sept. 11 Terrorist Attack ($ 2011)</vt:lpstr>
      <vt:lpstr>TRIA Outlook </vt:lpstr>
      <vt:lpstr>I.I.I. TRIA Testimony Before US Senate Banking Committee (Sept. 25, 2013)</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141</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149</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161</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1990-2013:H1</vt:lpstr>
      <vt:lpstr>Property/Casualty Insurance Industry Investment Gain: 1994–2013:H11</vt:lpstr>
      <vt:lpstr>Slide 170</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1. UNDERWRITING</vt:lpstr>
      <vt:lpstr>P/C Insurance Industry  Combined Ratio, 2001–2013:H1*</vt:lpstr>
      <vt:lpstr>Number of Years with Underwriting Profits by Decade, 1920s–2010s </vt:lpstr>
      <vt:lpstr>Underwriting Gain (Loss) 1975–2013:H1*</vt:lpstr>
      <vt:lpstr>Combined Ratios by Predominant Business Segment, 2013:H1 vs. 2012:H1*</vt:lpstr>
      <vt:lpstr>P/C Reserve Development, 1992–2015E</vt:lpstr>
      <vt:lpstr>Slide 186</vt:lpstr>
      <vt:lpstr>Questionable Claims, Top 10 Loss States, All Lines: 2010–2012</vt:lpstr>
      <vt:lpstr>Total Number of Questionable Claims by State,  2012: Highest 25 States</vt:lpstr>
      <vt:lpstr>Slide 189</vt:lpstr>
      <vt:lpstr>Total Number of Questionable Claims by State,  per 100K Persons, 2012: Highest 25 States</vt:lpstr>
      <vt:lpstr>Total Number of Questionable Claims by State,  per 100K Persons, 2012: Lowest 25 States</vt:lpstr>
      <vt:lpstr>Slide 192</vt:lpstr>
      <vt:lpstr>Slide 193</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Slide 199</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216</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Policyholder Surplus,  2006:Q4–2013:Q2</vt:lpstr>
      <vt:lpstr>US Policyholder Surplus: 1975–2013*</vt:lpstr>
      <vt:lpstr>U.S. INSURANCE MERGERS AND ACQUISITIONS, 2002-2012 (1)</vt:lpstr>
      <vt:lpstr>Slide 231</vt:lpstr>
      <vt:lpstr>Global Reinsurer Capital, 2007-2013:H1*</vt:lpstr>
      <vt:lpstr>Long-Term Evolution of Shareholders’ Funds for        the Guy Carpenter Global Reinsurance Composite  </vt:lpstr>
      <vt:lpstr>Alternative Capacity as a Percentage of Global Property Catastrophe Reinsurance Limit</vt:lpstr>
      <vt:lpstr>Slide 235</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Net Premium Growth: Annual Change,  1971—2013:H1</vt:lpstr>
      <vt:lpstr>Growth in Direct Written Premium by Line, 2013-2015F*</vt:lpstr>
      <vt:lpstr>P/C Net Premiums Written: % Change, Quarter vs. Year-Prior Quarter</vt:lpstr>
      <vt:lpstr>Growth in Net Written Premium by Segment, 2013:H1 vs. 2012:H1*</vt:lpstr>
      <vt:lpstr>Average Commercial Rate Change, All Lines, (1Q:2004–3Q:2013)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284</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3667</cp:revision>
  <dcterms:modified xsi:type="dcterms:W3CDTF">2013-11-20T12:23:56Z</dcterms:modified>
</cp:coreProperties>
</file>