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tags/tag13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4.xml" ContentType="application/vnd.openxmlformats-officedocument.presentationml.tag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tags/tag11.xml" ContentType="application/vnd.openxmlformats-officedocument.presentationml.tags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5"/>
  </p:notesMasterIdLst>
  <p:handoutMasterIdLst>
    <p:handoutMasterId r:id="rId116"/>
  </p:handoutMasterIdLst>
  <p:sldIdLst>
    <p:sldId id="3573" r:id="rId2"/>
    <p:sldId id="3662" r:id="rId3"/>
    <p:sldId id="3544" r:id="rId4"/>
    <p:sldId id="3547" r:id="rId5"/>
    <p:sldId id="3549" r:id="rId6"/>
    <p:sldId id="3555" r:id="rId7"/>
    <p:sldId id="3563" r:id="rId8"/>
    <p:sldId id="3552" r:id="rId9"/>
    <p:sldId id="3570" r:id="rId10"/>
    <p:sldId id="3553" r:id="rId11"/>
    <p:sldId id="3630" r:id="rId12"/>
    <p:sldId id="3568" r:id="rId13"/>
    <p:sldId id="3632" r:id="rId14"/>
    <p:sldId id="3566" r:id="rId15"/>
    <p:sldId id="3556" r:id="rId16"/>
    <p:sldId id="3558" r:id="rId17"/>
    <p:sldId id="3561" r:id="rId18"/>
    <p:sldId id="3562" r:id="rId19"/>
    <p:sldId id="3569" r:id="rId20"/>
    <p:sldId id="3575" r:id="rId21"/>
    <p:sldId id="3576" r:id="rId22"/>
    <p:sldId id="3577" r:id="rId23"/>
    <p:sldId id="3578" r:id="rId24"/>
    <p:sldId id="3579" r:id="rId25"/>
    <p:sldId id="3580" r:id="rId26"/>
    <p:sldId id="3617" r:id="rId27"/>
    <p:sldId id="3618" r:id="rId28"/>
    <p:sldId id="3614" r:id="rId29"/>
    <p:sldId id="3615" r:id="rId30"/>
    <p:sldId id="3616" r:id="rId31"/>
    <p:sldId id="3634" r:id="rId32"/>
    <p:sldId id="3635" r:id="rId33"/>
    <p:sldId id="3636" r:id="rId34"/>
    <p:sldId id="3624" r:id="rId35"/>
    <p:sldId id="3534" r:id="rId36"/>
    <p:sldId id="3535" r:id="rId37"/>
    <p:sldId id="3536" r:id="rId38"/>
    <p:sldId id="3607" r:id="rId39"/>
    <p:sldId id="3608" r:id="rId40"/>
    <p:sldId id="3610" r:id="rId41"/>
    <p:sldId id="3532" r:id="rId42"/>
    <p:sldId id="3584" r:id="rId43"/>
    <p:sldId id="3585" r:id="rId44"/>
    <p:sldId id="3586" r:id="rId45"/>
    <p:sldId id="3587" r:id="rId46"/>
    <p:sldId id="3589" r:id="rId47"/>
    <p:sldId id="3590" r:id="rId48"/>
    <p:sldId id="3591" r:id="rId49"/>
    <p:sldId id="3592" r:id="rId50"/>
    <p:sldId id="3595" r:id="rId51"/>
    <p:sldId id="3571" r:id="rId52"/>
    <p:sldId id="3545" r:id="rId53"/>
    <p:sldId id="3546" r:id="rId54"/>
    <p:sldId id="3657" r:id="rId55"/>
    <p:sldId id="3633" r:id="rId56"/>
    <p:sldId id="3572" r:id="rId57"/>
    <p:sldId id="3652" r:id="rId58"/>
    <p:sldId id="3517" r:id="rId59"/>
    <p:sldId id="3518" r:id="rId60"/>
    <p:sldId id="3519" r:id="rId61"/>
    <p:sldId id="3540" r:id="rId62"/>
    <p:sldId id="3648" r:id="rId63"/>
    <p:sldId id="3541" r:id="rId64"/>
    <p:sldId id="3663" r:id="rId65"/>
    <p:sldId id="3543" r:id="rId66"/>
    <p:sldId id="3531" r:id="rId67"/>
    <p:sldId id="3647" r:id="rId68"/>
    <p:sldId id="3656" r:id="rId69"/>
    <p:sldId id="3653" r:id="rId70"/>
    <p:sldId id="3654" r:id="rId71"/>
    <p:sldId id="3611" r:id="rId72"/>
    <p:sldId id="3661" r:id="rId73"/>
    <p:sldId id="3613" r:id="rId74"/>
    <p:sldId id="3520" r:id="rId75"/>
    <p:sldId id="2185" r:id="rId76"/>
    <p:sldId id="3625" r:id="rId77"/>
    <p:sldId id="3368" r:id="rId78"/>
    <p:sldId id="3330" r:id="rId79"/>
    <p:sldId id="3331" r:id="rId80"/>
    <p:sldId id="3332" r:id="rId81"/>
    <p:sldId id="3335" r:id="rId82"/>
    <p:sldId id="3646" r:id="rId83"/>
    <p:sldId id="3645" r:id="rId84"/>
    <p:sldId id="3644" r:id="rId85"/>
    <p:sldId id="3462" r:id="rId86"/>
    <p:sldId id="3337" r:id="rId87"/>
    <p:sldId id="2949" r:id="rId88"/>
    <p:sldId id="2934" r:id="rId89"/>
    <p:sldId id="3649" r:id="rId90"/>
    <p:sldId id="3650" r:id="rId91"/>
    <p:sldId id="3651" r:id="rId92"/>
    <p:sldId id="3643" r:id="rId93"/>
    <p:sldId id="3639" r:id="rId94"/>
    <p:sldId id="3655" r:id="rId95"/>
    <p:sldId id="3640" r:id="rId96"/>
    <p:sldId id="3641" r:id="rId97"/>
    <p:sldId id="3642" r:id="rId98"/>
    <p:sldId id="3626" r:id="rId99"/>
    <p:sldId id="3627" r:id="rId100"/>
    <p:sldId id="3628" r:id="rId101"/>
    <p:sldId id="3629" r:id="rId102"/>
    <p:sldId id="3619" r:id="rId103"/>
    <p:sldId id="3620" r:id="rId104"/>
    <p:sldId id="3622" r:id="rId105"/>
    <p:sldId id="3623" r:id="rId106"/>
    <p:sldId id="2574" r:id="rId107"/>
    <p:sldId id="3346" r:id="rId108"/>
    <p:sldId id="3348" r:id="rId109"/>
    <p:sldId id="3351" r:id="rId110"/>
    <p:sldId id="3658" r:id="rId111"/>
    <p:sldId id="3660" r:id="rId112"/>
    <p:sldId id="3659" r:id="rId113"/>
    <p:sldId id="1136" r:id="rId11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299"/>
    <a:srgbClr val="3691C4"/>
    <a:srgbClr val="3333CC"/>
    <a:srgbClr val="28688C"/>
    <a:srgbClr val="225A7A"/>
    <a:srgbClr val="E5F1F7"/>
    <a:srgbClr val="4B9FCD"/>
    <a:srgbClr val="D0DCE2"/>
    <a:srgbClr val="C9D6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89785" autoAdjust="0"/>
  </p:normalViewPr>
  <p:slideViewPr>
    <p:cSldViewPr snapToGrid="0">
      <p:cViewPr varScale="1">
        <p:scale>
          <a:sx n="90" d="100"/>
          <a:sy n="90" d="100"/>
        </p:scale>
        <p:origin x="-342" y="-10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4"/>
        <p:guide pos="22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obh\Documents\World%20Ins%20Prem%201980-2009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28688C"/>
                </a:solidFill>
                <a:latin typeface="SwissReSans"/>
                <a:ea typeface="SwissReSans"/>
                <a:cs typeface="SwissReSans"/>
              </a:defRPr>
            </a:pPr>
            <a:r>
              <a:rPr lang="en-US" b="1">
                <a:solidFill>
                  <a:srgbClr val="28688C"/>
                </a:solidFill>
              </a:rPr>
              <a:t>Real growth rates</a:t>
            </a:r>
          </a:p>
        </c:rich>
      </c:tx>
      <c:layout>
        <c:manualLayout>
          <c:xMode val="edge"/>
          <c:yMode val="edge"/>
          <c:x val="7.9069855775987477E-2"/>
          <c:y val="1.869158878504684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664454443194717"/>
          <c:y val="0.13631159043086141"/>
          <c:w val="0.858914728682176"/>
          <c:h val="0.60046728971961882"/>
        </c:manualLayout>
      </c:layout>
      <c:barChart>
        <c:barDir val="col"/>
        <c:grouping val="clustered"/>
        <c:ser>
          <c:idx val="2"/>
          <c:order val="2"/>
          <c:tx>
            <c:strRef>
              <c:f>Fig_5!$D$4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A9E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Fig_5!$A$5:$A$35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Fig_5!$D$5:$D$35</c:f>
              <c:numCache>
                <c:formatCode>0.0%</c:formatCode>
                <c:ptCount val="31"/>
                <c:pt idx="0">
                  <c:v>-9.885374456644138E-3</c:v>
                </c:pt>
                <c:pt idx="1">
                  <c:v>1.422123331576591E-2</c:v>
                </c:pt>
                <c:pt idx="2">
                  <c:v>3.0832666903734252E-2</c:v>
                </c:pt>
                <c:pt idx="3">
                  <c:v>3.5758245736360612E-2</c:v>
                </c:pt>
                <c:pt idx="4">
                  <c:v>7.7313050627709004E-2</c:v>
                </c:pt>
                <c:pt idx="5">
                  <c:v>0.11830060929060007</c:v>
                </c:pt>
                <c:pt idx="6">
                  <c:v>0.17418219149112807</c:v>
                </c:pt>
                <c:pt idx="7">
                  <c:v>8.3269536495208726E-2</c:v>
                </c:pt>
                <c:pt idx="8">
                  <c:v>9.4181828200817247E-2</c:v>
                </c:pt>
                <c:pt idx="9">
                  <c:v>3.6364626139402383E-2</c:v>
                </c:pt>
                <c:pt idx="10">
                  <c:v>1.5506369993090643E-2</c:v>
                </c:pt>
                <c:pt idx="11">
                  <c:v>2.2578904405236296E-2</c:v>
                </c:pt>
                <c:pt idx="12">
                  <c:v>4.4957924634218785E-2</c:v>
                </c:pt>
                <c:pt idx="13">
                  <c:v>5.4326556622982122E-2</c:v>
                </c:pt>
                <c:pt idx="14">
                  <c:v>3.1754221767187119E-2</c:v>
                </c:pt>
                <c:pt idx="15">
                  <c:v>3.7478726357221652E-2</c:v>
                </c:pt>
                <c:pt idx="16">
                  <c:v>1.7918655648827702E-2</c:v>
                </c:pt>
                <c:pt idx="17">
                  <c:v>4.9362905323505908E-2</c:v>
                </c:pt>
                <c:pt idx="18">
                  <c:v>3.1162219122052252E-2</c:v>
                </c:pt>
                <c:pt idx="19">
                  <c:v>5.2985530346632274E-2</c:v>
                </c:pt>
                <c:pt idx="20">
                  <c:v>7.3824375867843822E-2</c:v>
                </c:pt>
                <c:pt idx="21">
                  <c:v>1.2653212994337082E-2</c:v>
                </c:pt>
                <c:pt idx="22">
                  <c:v>5.481401085853662E-2</c:v>
                </c:pt>
                <c:pt idx="23">
                  <c:v>2.4999035522341811E-2</c:v>
                </c:pt>
                <c:pt idx="24">
                  <c:v>2.9079223051667324E-2</c:v>
                </c:pt>
                <c:pt idx="25">
                  <c:v>2.5183700025081652E-2</c:v>
                </c:pt>
                <c:pt idx="26">
                  <c:v>4.0945168584584649E-2</c:v>
                </c:pt>
                <c:pt idx="27">
                  <c:v>3.6656968295574348E-2</c:v>
                </c:pt>
                <c:pt idx="28">
                  <c:v>-3.6432374268770516E-2</c:v>
                </c:pt>
                <c:pt idx="29">
                  <c:v>3.0000000000000196E-3</c:v>
                </c:pt>
                <c:pt idx="30">
                  <c:v>2.1000000000000095E-2</c:v>
                </c:pt>
              </c:numCache>
            </c:numRef>
          </c:val>
        </c:ser>
        <c:gapWidth val="70"/>
        <c:axId val="84784256"/>
        <c:axId val="84785792"/>
      </c:barChart>
      <c:lineChart>
        <c:grouping val="standard"/>
        <c:ser>
          <c:idx val="0"/>
          <c:order val="0"/>
          <c:tx>
            <c:strRef>
              <c:f>Fig_5!$B$4</c:f>
              <c:strCache>
                <c:ptCount val="1"/>
                <c:pt idx="0">
                  <c:v>Industrialised countries</c:v>
                </c:pt>
              </c:strCache>
            </c:strRef>
          </c:tx>
          <c:spPr>
            <a:ln w="28575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Fig_5!$A$5:$A$35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Fig_5!$B$5:$B$35</c:f>
              <c:numCache>
                <c:formatCode>0.0%</c:formatCode>
                <c:ptCount val="31"/>
                <c:pt idx="0">
                  <c:v>-1.3106624595820921E-2</c:v>
                </c:pt>
                <c:pt idx="1">
                  <c:v>1.0769379325211149E-2</c:v>
                </c:pt>
                <c:pt idx="2">
                  <c:v>2.9655240476131689E-2</c:v>
                </c:pt>
                <c:pt idx="3">
                  <c:v>3.3267814666032791E-2</c:v>
                </c:pt>
                <c:pt idx="4">
                  <c:v>7.8502930700779114E-2</c:v>
                </c:pt>
                <c:pt idx="5">
                  <c:v>0.12182813882827759</c:v>
                </c:pt>
                <c:pt idx="6">
                  <c:v>0.17697928845882543</c:v>
                </c:pt>
                <c:pt idx="7">
                  <c:v>8.2317322492599765E-2</c:v>
                </c:pt>
                <c:pt idx="8">
                  <c:v>9.4847150146961226E-2</c:v>
                </c:pt>
                <c:pt idx="9">
                  <c:v>3.3496789634227753E-2</c:v>
                </c:pt>
                <c:pt idx="10">
                  <c:v>1.3827796094119603E-2</c:v>
                </c:pt>
                <c:pt idx="11">
                  <c:v>2.1185157820582411E-2</c:v>
                </c:pt>
                <c:pt idx="12">
                  <c:v>4.2436663061380601E-2</c:v>
                </c:pt>
                <c:pt idx="13">
                  <c:v>5.1708430051804082E-2</c:v>
                </c:pt>
                <c:pt idx="14">
                  <c:v>2.8064779937267303E-2</c:v>
                </c:pt>
                <c:pt idx="15">
                  <c:v>3.4789726138114992E-2</c:v>
                </c:pt>
                <c:pt idx="16">
                  <c:v>1.7025565728545286E-2</c:v>
                </c:pt>
                <c:pt idx="17">
                  <c:v>4.6033136546612001E-2</c:v>
                </c:pt>
                <c:pt idx="18">
                  <c:v>2.9369588941335567E-2</c:v>
                </c:pt>
                <c:pt idx="19">
                  <c:v>5.1507845520973206E-2</c:v>
                </c:pt>
                <c:pt idx="20">
                  <c:v>7.092941552400589E-2</c:v>
                </c:pt>
                <c:pt idx="21">
                  <c:v>4.9339658580720433E-3</c:v>
                </c:pt>
                <c:pt idx="22">
                  <c:v>4.9599509686231842E-2</c:v>
                </c:pt>
                <c:pt idx="23">
                  <c:v>1.968464441597462E-2</c:v>
                </c:pt>
                <c:pt idx="24">
                  <c:v>2.4568663910031173E-2</c:v>
                </c:pt>
                <c:pt idx="25">
                  <c:v>2.1702853962779052E-2</c:v>
                </c:pt>
                <c:pt idx="26">
                  <c:v>3.1125240027904764E-2</c:v>
                </c:pt>
                <c:pt idx="27">
                  <c:v>2.7637552469969094E-2</c:v>
                </c:pt>
                <c:pt idx="28">
                  <c:v>-5.3087241947651131E-2</c:v>
                </c:pt>
                <c:pt idx="29">
                  <c:v>-2.0000000000000052E-2</c:v>
                </c:pt>
                <c:pt idx="30">
                  <c:v>1.0000000000000044E-2</c:v>
                </c:pt>
              </c:numCache>
            </c:numRef>
          </c:val>
        </c:ser>
        <c:ser>
          <c:idx val="1"/>
          <c:order val="1"/>
          <c:tx>
            <c:strRef>
              <c:f>Fig_5!$C$4</c:f>
              <c:strCache>
                <c:ptCount val="1"/>
                <c:pt idx="0">
                  <c:v>Emerging markets</c:v>
                </c:pt>
              </c:strCache>
            </c:strRef>
          </c:tx>
          <c:spPr>
            <a:ln w="3175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Fig_5!$A$5:$A$35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Fig_5!$C$5:$C$35</c:f>
              <c:numCache>
                <c:formatCode>0.0%</c:formatCode>
                <c:ptCount val="31"/>
                <c:pt idx="0">
                  <c:v>6.6004745662212358E-2</c:v>
                </c:pt>
                <c:pt idx="1">
                  <c:v>8.6697384715080886E-2</c:v>
                </c:pt>
                <c:pt idx="2">
                  <c:v>5.3668394684791593E-2</c:v>
                </c:pt>
                <c:pt idx="3">
                  <c:v>9.0034365653992948E-2</c:v>
                </c:pt>
                <c:pt idx="4">
                  <c:v>5.1111955195665359E-2</c:v>
                </c:pt>
                <c:pt idx="5">
                  <c:v>3.367210552096403E-2</c:v>
                </c:pt>
                <c:pt idx="6">
                  <c:v>9.5693036913871765E-2</c:v>
                </c:pt>
                <c:pt idx="7">
                  <c:v>0.11298085749149299</c:v>
                </c:pt>
                <c:pt idx="8">
                  <c:v>7.0460498332977614E-2</c:v>
                </c:pt>
                <c:pt idx="9">
                  <c:v>0.13571773469448181</c:v>
                </c:pt>
                <c:pt idx="10">
                  <c:v>7.0905908942222914E-2</c:v>
                </c:pt>
                <c:pt idx="11">
                  <c:v>6.1424296349287033E-2</c:v>
                </c:pt>
                <c:pt idx="12">
                  <c:v>0.11291211843490602</c:v>
                </c:pt>
                <c:pt idx="13">
                  <c:v>0.1172215417027478</c:v>
                </c:pt>
                <c:pt idx="14">
                  <c:v>0.12067143619060515</c:v>
                </c:pt>
                <c:pt idx="15">
                  <c:v>9.7428888082504272E-2</c:v>
                </c:pt>
                <c:pt idx="16">
                  <c:v>3.5773057490587332E-2</c:v>
                </c:pt>
                <c:pt idx="17">
                  <c:v>0.11184589564800237</c:v>
                </c:pt>
                <c:pt idx="18">
                  <c:v>6.1607640236616419E-2</c:v>
                </c:pt>
                <c:pt idx="19">
                  <c:v>7.840302586555481E-2</c:v>
                </c:pt>
                <c:pt idx="20">
                  <c:v>0.12729537487030143</c:v>
                </c:pt>
                <c:pt idx="21">
                  <c:v>0.14569503068924033</c:v>
                </c:pt>
                <c:pt idx="22">
                  <c:v>0.13369202613830566</c:v>
                </c:pt>
                <c:pt idx="23">
                  <c:v>0.10568863153457642</c:v>
                </c:pt>
                <c:pt idx="24">
                  <c:v>9.2109248042106628E-2</c:v>
                </c:pt>
                <c:pt idx="25">
                  <c:v>7.0256143808364868E-2</c:v>
                </c:pt>
                <c:pt idx="26">
                  <c:v>0.15539924800395971</c:v>
                </c:pt>
                <c:pt idx="27">
                  <c:v>0.12767697870731337</c:v>
                </c:pt>
                <c:pt idx="28">
                  <c:v>0.10962638258934022</c:v>
                </c:pt>
                <c:pt idx="29">
                  <c:v>3.1000000000000177E-2</c:v>
                </c:pt>
                <c:pt idx="30">
                  <c:v>8.5000000000000048E-2</c:v>
                </c:pt>
              </c:numCache>
            </c:numRef>
          </c:val>
        </c:ser>
        <c:marker val="1"/>
        <c:axId val="84784256"/>
        <c:axId val="84785792"/>
      </c:lineChart>
      <c:catAx>
        <c:axId val="8478425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SwissReSans"/>
                <a:ea typeface="SwissReSans"/>
                <a:cs typeface="SwissReSans"/>
              </a:defRPr>
            </a:pPr>
            <a:endParaRPr lang="en-US"/>
          </a:p>
        </c:txPr>
        <c:crossAx val="84785792"/>
        <c:crossesAt val="0"/>
        <c:auto val="1"/>
        <c:lblAlgn val="ctr"/>
        <c:lblOffset val="100"/>
        <c:tickLblSkip val="1"/>
        <c:tickMarkSkip val="1"/>
      </c:catAx>
      <c:valAx>
        <c:axId val="8478579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SwissReSans"/>
                <a:ea typeface="SwissReSans"/>
                <a:cs typeface="SwissReSans"/>
              </a:defRPr>
            </a:pPr>
            <a:endParaRPr lang="en-US"/>
          </a:p>
        </c:txPr>
        <c:crossAx val="847842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8859502185962178E-2"/>
          <c:y val="0.91822429906542069"/>
          <c:w val="0.88213042834190003"/>
          <c:h val="5.6074766355140193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380" b="0" i="0" u="none" strike="noStrike" baseline="0">
              <a:solidFill>
                <a:srgbClr val="000000"/>
              </a:solidFill>
              <a:latin typeface="SwissReSans"/>
              <a:ea typeface="SwissReSans"/>
              <a:cs typeface="SwissReSans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SwissReSans"/>
          <a:ea typeface="SwissReSans"/>
          <a:cs typeface="SwissReSans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21C1E2F2-ABC4-4ECC-9CE7-2BD3C1D5A76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14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113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7A8646BB-B319-4F75-911D-7DF8CB868F0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809" name="Rectangle 3"/>
          <p:cNvSpPr txBox="1">
            <a:spLocks noGrp="1" noChangeArrowheads="1"/>
          </p:cNvSpPr>
          <p:nvPr/>
        </p:nvSpPr>
        <p:spPr bwMode="auto">
          <a:xfrm>
            <a:off x="3148649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28787"/>
            <a:fld id="{ACB85501-1B88-45B4-A1FA-F8185FF9A18C}" type="slidenum">
              <a:rPr lang="en-US" sz="1000"/>
              <a:pPr algn="ctr" defTabSz="928787"/>
              <a:t>17</a:t>
            </a:fld>
            <a:endParaRPr lang="en-US" sz="1000" dirty="0"/>
          </a:p>
        </p:txBody>
      </p:sp>
      <p:sp>
        <p:nvSpPr>
          <p:cNvPr id="216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809" name="Rectangle 3"/>
          <p:cNvSpPr txBox="1">
            <a:spLocks noGrp="1" noChangeArrowheads="1"/>
          </p:cNvSpPr>
          <p:nvPr/>
        </p:nvSpPr>
        <p:spPr bwMode="auto">
          <a:xfrm>
            <a:off x="3148649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28787"/>
            <a:fld id="{ACB85501-1B88-45B4-A1FA-F8185FF9A18C}" type="slidenum">
              <a:rPr lang="en-US" sz="1000"/>
              <a:pPr algn="ctr" defTabSz="928787"/>
              <a:t>18</a:t>
            </a:fld>
            <a:endParaRPr lang="en-US" sz="1000" dirty="0"/>
          </a:p>
        </p:txBody>
      </p:sp>
      <p:sp>
        <p:nvSpPr>
          <p:cNvPr id="216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22A15-8AEF-4FF6-95D9-0F9B94A7FCE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11F51-868B-42BF-8B99-FFD066E708A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11F51-868B-42BF-8B99-FFD066E708A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23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24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11F51-868B-42BF-8B99-FFD066E708A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650" y="9034803"/>
            <a:ext cx="703573" cy="247312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2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26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473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9F960EF-69FB-4603-A4D8-652D89F083F4}" type="slidenum">
              <a:rPr lang="en-US" sz="1000"/>
              <a:pPr algn="ctr" defTabSz="930275"/>
              <a:t>29</a:t>
            </a:fld>
            <a:endParaRPr lang="en-US" sz="1000"/>
          </a:p>
        </p:txBody>
      </p:sp>
      <p:sp>
        <p:nvSpPr>
          <p:cNvPr id="62494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947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473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9F960EF-69FB-4603-A4D8-652D89F083F4}" type="slidenum">
              <a:rPr lang="en-US" sz="1000"/>
              <a:pPr algn="ctr" defTabSz="930275"/>
              <a:t>30</a:t>
            </a:fld>
            <a:endParaRPr lang="en-US" sz="1000"/>
          </a:p>
        </p:txBody>
      </p:sp>
      <p:sp>
        <p:nvSpPr>
          <p:cNvPr id="62494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947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32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33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21C1E2F2-ABC4-4ECC-9CE7-2BD3C1D5A76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14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35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36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37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39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40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73928D28-D42A-4796-A4D5-64B373BF1E6F}" type="slidenum">
              <a:rPr lang="en-US" sz="1000"/>
              <a:pPr algn="ctr" defTabSz="930275"/>
              <a:t>42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11F51-868B-42BF-8B99-FFD066E708AF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11F51-868B-42BF-8B99-FFD066E708A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480BA99F-D2E6-42B3-B1BD-D83AB89B85E9}" type="slidenum">
              <a:rPr lang="en-US" sz="1000"/>
              <a:pPr algn="ctr" defTabSz="930275"/>
              <a:t>45</a:t>
            </a:fld>
            <a:endParaRPr lang="en-US" sz="10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6528B-1495-4529-95AD-39D4E56FDBA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6528B-1495-4529-95AD-39D4E56FDBA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6528B-1495-4529-95AD-39D4E56FDBA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650" y="9034803"/>
            <a:ext cx="703573" cy="247312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4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11F51-868B-42BF-8B99-FFD066E708A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20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5" y="9034465"/>
            <a:ext cx="704850" cy="247650"/>
          </a:xfrm>
        </p:spPr>
        <p:txBody>
          <a:bodyPr/>
          <a:lstStyle/>
          <a:p>
            <a:pPr>
              <a:defRPr/>
            </a:pPr>
            <a:fld id="{935D9A84-BDC2-4CC8-AAC8-58F3C8F9656A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190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48651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14" tIns="46527" rIns="45914" bIns="46527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57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ln/>
        </p:spPr>
        <p:txBody>
          <a:bodyPr/>
          <a:lstStyle/>
          <a:p>
            <a:fld id="{8C2479DD-CC3F-4E07-AB56-9105F4849ED1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9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ln/>
        </p:spPr>
        <p:txBody>
          <a:bodyPr/>
          <a:lstStyle/>
          <a:p>
            <a:fld id="{8C2479DD-CC3F-4E07-AB56-9105F4849ED1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9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650" y="9034803"/>
            <a:ext cx="703573" cy="247312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5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ln/>
        </p:spPr>
        <p:txBody>
          <a:bodyPr/>
          <a:lstStyle/>
          <a:p>
            <a:fld id="{8C2479DD-CC3F-4E07-AB56-9105F4849ED1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9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61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63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65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66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68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C7605-3122-4090-8F86-E7A576852043}" type="slidenum">
              <a:rPr lang="en-US" smtClean="0"/>
              <a:pPr>
                <a:defRPr/>
              </a:pPr>
              <a:t>69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70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650" y="9034803"/>
            <a:ext cx="703573" cy="247312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6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11F51-868B-42BF-8B99-FFD066E708AF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11F51-868B-42BF-8B99-FFD066E708AF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DD73BAAD-E25D-4A7A-967C-856DB53F7BEB}" type="slidenum">
              <a:rPr lang="en-US" smtClean="0">
                <a:latin typeface="Arial" pitchFamily="34" charset="0"/>
              </a:rPr>
              <a:pPr defTabSz="928787"/>
              <a:t>74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874BA-7C20-4EC0-9559-D2292A54BB51}" type="slidenum">
              <a:rPr lang="en-US" smtClean="0"/>
              <a:pPr>
                <a:defRPr/>
              </a:pPr>
              <a:t>75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76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77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D60F-0150-4F2D-B22F-824BDADA6C9E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60D02-A04A-4138-B31A-6A0C475C2275}" type="slidenum">
              <a:rPr lang="en-US" smtClean="0"/>
              <a:pPr>
                <a:defRPr/>
              </a:pPr>
              <a:t>79</a:t>
            </a:fld>
            <a:endParaRPr 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80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7A8646BB-B319-4F75-911D-7DF8CB868F0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82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22E83D1-EE4F-414B-BA5F-15D01CA178D1}" type="slidenum">
              <a:rPr lang="en-US" smtClean="0"/>
              <a:pPr>
                <a:defRPr/>
              </a:pPr>
              <a:t>83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70BCC09-4ABA-4E3E-8ED2-5282800C71F0}" type="slidenum">
              <a:rPr lang="en-US" smtClean="0"/>
              <a:pPr>
                <a:defRPr/>
              </a:pPr>
              <a:t>84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85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A9D9E5E-FFD0-4C26-9FBA-DF28A7728F06}" type="slidenum">
              <a:rPr lang="en-US" sz="1000"/>
              <a:pPr algn="ctr" defTabSz="930275"/>
              <a:t>86</a:t>
            </a:fld>
            <a:endParaRPr lang="en-US" sz="10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87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8A442-6509-4029-9674-B030FA2A056F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2744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9BD7D857-1E06-4E64-ACD5-6FA4DA51C10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21C1E2F2-ABC4-4ECC-9CE7-2BD3C1D5A76E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214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93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95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96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590917FE-88FB-46FF-A576-EB1826CC94E4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 txBox="1">
            <a:spLocks noGrp="1" noChangeArrowheads="1"/>
          </p:cNvSpPr>
          <p:nvPr/>
        </p:nvSpPr>
        <p:spPr bwMode="auto">
          <a:xfrm>
            <a:off x="3149369" y="9034803"/>
            <a:ext cx="702191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9C01CEF3-FFA5-4D1A-B395-B80AF5A47463}" type="slidenum">
              <a:rPr lang="en-US" sz="1000"/>
              <a:pPr algn="ctr" defTabSz="931863"/>
              <a:t>99</a:t>
            </a:fld>
            <a:endParaRPr lang="en-US" sz="10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 txBox="1">
            <a:spLocks noGrp="1" noChangeArrowheads="1"/>
          </p:cNvSpPr>
          <p:nvPr/>
        </p:nvSpPr>
        <p:spPr bwMode="auto">
          <a:xfrm>
            <a:off x="3149369" y="9034803"/>
            <a:ext cx="702191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A75EDBF1-E8DB-472F-87CE-B9980E6B7948}" type="slidenum">
              <a:rPr lang="en-US" sz="1000"/>
              <a:pPr algn="ctr" defTabSz="931863"/>
              <a:t>100</a:t>
            </a:fld>
            <a:endParaRPr lang="en-US" sz="10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ln/>
        </p:spPr>
        <p:txBody>
          <a:bodyPr/>
          <a:lstStyle/>
          <a:p>
            <a:fld id="{8D7D09C9-9BD5-4F91-97A8-5E0D2578C5F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03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 Market</a:t>
            </a:r>
            <a:r>
              <a:rPr lang="en-US" baseline="0" dirty="0" smtClean="0"/>
              <a:t> conditions which includes article on the cost and availability of insurance is the number 1 issue, not surprising hurricanes is number three. The reason that asbestos is ranked #4 is due to ongoing media coverage in local news outlets regarding </a:t>
            </a:r>
            <a:r>
              <a:rPr lang="en-US" baseline="0" smtClean="0"/>
              <a:t>court cases.</a:t>
            </a:r>
            <a:endParaRPr 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 txBox="1">
            <a:spLocks noGrp="1" noChangeArrowheads="1"/>
          </p:cNvSpPr>
          <p:nvPr/>
        </p:nvSpPr>
        <p:spPr bwMode="auto">
          <a:xfrm>
            <a:off x="3149369" y="9034803"/>
            <a:ext cx="702191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0266C706-3201-4D18-BCCC-F93EA93A9841}" type="slidenum">
              <a:rPr lang="en-US" sz="1000"/>
              <a:pPr algn="ctr" defTabSz="931863"/>
              <a:t>101</a:t>
            </a:fld>
            <a:endParaRPr lang="en-US" sz="10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0B80F-0B74-4C40-B669-C3F58EF08489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</p:spPr>
        <p:txBody>
          <a:bodyPr/>
          <a:lstStyle/>
          <a:p>
            <a:fld id="{8A1AEE26-587D-445B-85F8-2921819E1060}" type="slidenum">
              <a:rPr lang="en-US" smtClean="0">
                <a:solidFill>
                  <a:srgbClr val="000000"/>
                </a:solidFill>
              </a:rPr>
              <a:pPr/>
              <a:t>103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</p:spPr>
        <p:txBody>
          <a:bodyPr/>
          <a:lstStyle/>
          <a:p>
            <a:fld id="{CB66A91C-4B29-43F0-8E6F-4B71C98B0CC2}" type="slidenum">
              <a:rPr lang="en-US" smtClean="0">
                <a:solidFill>
                  <a:srgbClr val="000000"/>
                </a:solidFill>
              </a:rPr>
              <a:pPr/>
              <a:t>104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</p:spPr>
        <p:txBody>
          <a:bodyPr/>
          <a:lstStyle/>
          <a:p>
            <a:fld id="{B5C9E534-845B-43F1-B937-B42EF370C8A8}" type="slidenum">
              <a:rPr lang="en-US" smtClean="0">
                <a:solidFill>
                  <a:srgbClr val="000000"/>
                </a:solidFill>
              </a:rPr>
              <a:pPr/>
              <a:t>105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48013" y="9034464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4" tIns="46487" rIns="45874" bIns="46487" anchor="b">
            <a:spAutoFit/>
          </a:bodyPr>
          <a:lstStyle/>
          <a:p>
            <a:pPr algn="ctr" defTabSz="930117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30117"/>
              <a:t>109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110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111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7D5E62-C3E0-408F-919E-EFB6DB2A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  <p:sldLayoutId id="214748543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4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5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6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7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8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49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5" Type="http://schemas.openxmlformats.org/officeDocument/2006/relationships/oleObject" Target="../embeddings/oleObject52.bin"/><Relationship Id="rId4" Type="http://schemas.openxmlformats.org/officeDocument/2006/relationships/hyperlink" Target="http://www.federalreserve.gov/releases/h15/data.htm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53.bin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3.jpeg"/><Relationship Id="rId4" Type="http://schemas.openxmlformats.org/officeDocument/2006/relationships/notesSlide" Target="../notesSlides/notesSlide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75.jpeg"/><Relationship Id="rId4" Type="http://schemas.openxmlformats.org/officeDocument/2006/relationships/tags" Target="../tags/tag10.xml"/><Relationship Id="rId9" Type="http://schemas.openxmlformats.org/officeDocument/2006/relationships/notesSlide" Target="../notesSlides/notesSlide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source=images&amp;cd=&amp;cad=rja&amp;docid=c5lzQC3DRKFouM&amp;tbnid=TbGaeg-rc32qHM:&amp;ved=0CAgQjRwwAA&amp;url=http://maps.redcross.org/website/maps/ARC_Map_Links.html&amp;ei=EmuFUYnUD6LI0wGp-IG4CQ&amp;psig=AFQjCNEwhh7TNn5NDk5ykGDu4P8lW2Iw_A&amp;ust=1367784594290199" TargetMode="Externa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tropical.atmos.colostate.edu/forecasts/2013/apr2013/apr2013.pd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JNQ8hoBe2L9BsM&amp;tbnid=iro4XHt27AgkmM:&amp;ved=0CAgQjRwwAA&amp;url=http://www.globaldatavault.com/natural-disaster-threat-maps.htm&amp;ei=bGOFUd_LOeXG0gG1yoG4DA&amp;psig=AFQjCNF0wRCPDkvOWz6psVu5U5KAyQOFug&amp;ust=1367782637012614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hyperlink" Target="http://www.google.com/url?sa=i&amp;source=images&amp;cd=&amp;cad=rja&amp;docid=3ZzudlLGPvxe0M&amp;tbnid=ISRAJj7IZlc4nM:&amp;ved=0CAgQjRwwAA&amp;url=http://floodingaroundaustralia.blogspot.com/p/areas-most-affected-by-floods.html&amp;ei=Y3WFUcTGLMS30AHF74DIBA&amp;psig=AFQjCNE6afg_ML8IMnKOEY3e_pPMpjndsQ&amp;ust=1367787235763411" TargetMode="External"/><Relationship Id="rId4" Type="http://schemas.openxmlformats.org/officeDocument/2006/relationships/image" Target="../media/image8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hyperlink" Target="http://www.guardian.co.uk/environment/damian-carrington-blog/2013/jan/08/australia-bush-fires-heatwave-temperature-scale" TargetMode="External"/><Relationship Id="rId5" Type="http://schemas.openxmlformats.org/officeDocument/2006/relationships/image" Target="../media/image88.jpeg"/><Relationship Id="rId4" Type="http://schemas.openxmlformats.org/officeDocument/2006/relationships/hyperlink" Target="http://www.google.com/url?sa=i&amp;source=images&amp;cd=&amp;cad=rja&amp;docid=XZymrCaz0m4O7M&amp;tbnid=eh11qxWMQYtasM:&amp;ved=0CAgQjRwwAA&amp;url=http://www.nrc.nl/nieuws/2013/01/08/australie-wordt-geteisterd-door-bosbranden-catastrofale-omstandigheden/&amp;ei=nXiFUcmVHq7H4APUnIGIAw&amp;psig=AFQjCNG-b71Gkx_-QTom-18ygh-SLTDVnQ&amp;ust=1367788061518759" TargetMode="External"/><Relationship Id="rId9" Type="http://schemas.openxmlformats.org/officeDocument/2006/relationships/image" Target="../media/image9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9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1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2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33.bin"/><Relationship Id="rId4" Type="http://schemas.openxmlformats.org/officeDocument/2006/relationships/hyperlink" Target="http://data.bls.gov/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4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35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6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8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9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0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41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2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296"/>
            <a:ext cx="9104313" cy="2394502"/>
          </a:xfrm>
          <a:ln/>
        </p:spPr>
        <p:txBody>
          <a:bodyPr/>
          <a:lstStyle/>
          <a:p>
            <a:r>
              <a:rPr lang="en-US" sz="4400" dirty="0" smtClean="0"/>
              <a:t>Risk, Insurance and Interconnectedness in Today’s   Global Insurance Industry</a:t>
            </a:r>
            <a:br>
              <a:rPr lang="en-US" sz="4400" dirty="0" smtClean="0"/>
            </a:br>
            <a:r>
              <a:rPr lang="en-US" sz="4400" i="1" dirty="0" smtClean="0"/>
              <a:t>Australia &amp; US Markets</a:t>
            </a:r>
            <a:endParaRPr lang="en-US" sz="3400" i="1" dirty="0">
              <a:solidFill>
                <a:srgbClr val="C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729" y="4998487"/>
            <a:ext cx="8952271" cy="486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May 8, 2013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CA45649-4B89-4456-89B7-57995328285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03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Year in Review - Top Issues, P/C, 2011 </a:t>
            </a:r>
            <a:r>
              <a:rPr lang="en-US" sz="2800" dirty="0" err="1" smtClean="0"/>
              <a:t>vs</a:t>
            </a:r>
            <a:r>
              <a:rPr lang="en-US" sz="2800" dirty="0" smtClean="0"/>
              <a:t> 2012 (1)</a:t>
            </a:r>
            <a:r>
              <a:rPr lang="en-US" sz="2600" dirty="0" smtClean="0"/>
              <a:t>.I.I. Media Index, P/C, 2011 vs 2012 (1)</a:t>
            </a:r>
          </a:p>
        </p:txBody>
      </p:sp>
      <p:graphicFrame>
        <p:nvGraphicFramePr>
          <p:cNvPr id="2036739" name="Object 3"/>
          <p:cNvGraphicFramePr>
            <a:graphicFrameLocks/>
          </p:cNvGraphicFramePr>
          <p:nvPr/>
        </p:nvGraphicFramePr>
        <p:xfrm>
          <a:off x="212724" y="1219200"/>
          <a:ext cx="8702675" cy="5181600"/>
        </p:xfrm>
        <a:graphic>
          <a:graphicData uri="http://schemas.openxmlformats.org/presentationml/2006/ole">
            <p:oleObj spid="_x0000_s17875970" name="Chart" r:id="rId4" imgW="8658353" imgH="4333784" progId="MSGraph.Chart.8">
              <p:embed followColorScheme="full"/>
            </p:oleObj>
          </a:graphicData>
        </a:graphic>
      </p:graphicFrame>
      <p:sp>
        <p:nvSpPr>
          <p:cNvPr id="9" name="Text Box 537"/>
          <p:cNvSpPr txBox="1">
            <a:spLocks noChangeArrowheads="1"/>
          </p:cNvSpPr>
          <p:nvPr/>
        </p:nvSpPr>
        <p:spPr bwMode="auto">
          <a:xfrm>
            <a:off x="0" y="6477000"/>
            <a:ext cx="7612063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(1) Based on a search of Lexis/Nexis.   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136" y="1339646"/>
            <a:ext cx="5410200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top three issues in the news media were </a:t>
            </a:r>
            <a:r>
              <a:rPr lang="en-US" sz="1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market conditions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hurricanes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solvency,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not surprising given the interest in the cost and availability of insurance combined with questions regarding the industry’s ability to pay sizeable Sandy-related claims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1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1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B182192-23B9-4EE0-9483-334E6E62D11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100</a:t>
            </a:fld>
            <a:endParaRPr lang="en-US" sz="900"/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U.S. Employment in Insurance </a:t>
            </a:r>
            <a:br>
              <a:rPr lang="en-US" smtClean="0"/>
            </a:br>
            <a:r>
              <a:rPr lang="en-US" smtClean="0"/>
              <a:t>Agencies &amp; Brokerages: 1990–2013*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black">
          <a:xfrm>
            <a:off x="165100" y="1152525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Thousands</a:t>
            </a: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377825" y="1425575"/>
          <a:ext cx="8343900" cy="4838700"/>
        </p:xfrm>
        <a:graphic>
          <a:graphicData uri="http://schemas.openxmlformats.org/presentationml/2006/ole">
            <p:oleObj spid="_x0000_s18520066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*As of March 2013; Seasonally adjusted. Includes all types of insurance.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U.S. Bureau of Labor Statistics;  National Bureau of Economic Research (recession dates); Insurance Information Institute.</a:t>
            </a: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blackWhite">
          <a:xfrm>
            <a:off x="4962525" y="4114800"/>
            <a:ext cx="3313113" cy="1465263"/>
          </a:xfrm>
          <a:prstGeom prst="wedgeRectCallout">
            <a:avLst>
              <a:gd name="adj1" fmla="val 56633"/>
              <a:gd name="adj2" fmla="val -115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As of March 2013,  employment at insurance agencies and brokerages was down by 16,300 or 2.4% to 661,400 since the recession began in Dec. 2007 (vs. overall US employment decline of 2.0%).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1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1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04C2F3B-8744-41EE-B979-C5DCBC047FA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101</a:t>
            </a:fld>
            <a:endParaRPr lang="en-US" sz="900"/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U.S. Employment in the </a:t>
            </a:r>
            <a:br>
              <a:rPr lang="en-US" smtClean="0"/>
            </a:br>
            <a:r>
              <a:rPr lang="en-US" smtClean="0"/>
              <a:t>Reinsurance Industry: 1990–2013*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black">
          <a:xfrm>
            <a:off x="165100" y="1152525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Thousands</a:t>
            </a:r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377825" y="1416050"/>
          <a:ext cx="8343900" cy="4838700"/>
        </p:xfrm>
        <a:graphic>
          <a:graphicData uri="http://schemas.openxmlformats.org/presentationml/2006/ole">
            <p:oleObj spid="_x0000_s18521090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*As of March 2013; Seasonally adjusted; Does not including agents &amp; brokers.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U.S. Bureau of Labor Statistics;  National Bureau of Economic Research (recession dates); Insurance Information Institute.</a:t>
            </a: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blackWhite">
          <a:xfrm>
            <a:off x="5257800" y="1990725"/>
            <a:ext cx="3265488" cy="1484313"/>
          </a:xfrm>
          <a:prstGeom prst="wedgeRectCallout">
            <a:avLst>
              <a:gd name="adj1" fmla="val 48904"/>
              <a:gd name="adj2" fmla="val 147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As of March 2013, US employment in the reinsurance industry was down by 1,000 or 3.8% to 25,600 since the recession began in Dec. 2007 (vs. overall US employment decline of 2.0%).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B552B14-C637-4A19-B4A8-13A1EF1254F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Distribution Trends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54075" y="4362450"/>
            <a:ext cx="74358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Distribution by Channel Type Continues to </a:t>
            </a:r>
            <a:r>
              <a:rPr lang="en-US" sz="4000" b="1" dirty="0" smtClean="0">
                <a:solidFill>
                  <a:srgbClr val="225A7A"/>
                </a:solidFill>
              </a:rPr>
              <a:t>Evolve Around the World</a:t>
            </a:r>
            <a:endParaRPr lang="en-US" sz="40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4710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F295A7-C231-4765-8110-E74447E3DF5F}" type="slidenum">
              <a:rPr lang="en-US" smtClean="0">
                <a:solidFill>
                  <a:srgbClr val="000000"/>
                </a:solidFill>
              </a:rPr>
              <a:pPr/>
              <a:t>103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All P/C Lines Distribution Channels, Direct vs. Independent Agents</a:t>
            </a:r>
            <a:endParaRPr lang="en-US" smtClean="0"/>
          </a:p>
        </p:txBody>
      </p:sp>
      <p:sp>
        <p:nvSpPr>
          <p:cNvPr id="47111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Source:  Insurance Information Institute; based on data from Conning and A.M. Best.</a:t>
            </a:r>
          </a:p>
        </p:txBody>
      </p:sp>
      <p:graphicFrame>
        <p:nvGraphicFramePr>
          <p:cNvPr id="2028548" name="Object 2"/>
          <p:cNvGraphicFramePr>
            <a:graphicFrameLocks/>
          </p:cNvGraphicFramePr>
          <p:nvPr/>
        </p:nvGraphicFramePr>
        <p:xfrm>
          <a:off x="304800" y="1473200"/>
          <a:ext cx="8597900" cy="4648200"/>
        </p:xfrm>
        <a:graphic>
          <a:graphicData uri="http://schemas.openxmlformats.org/presentationml/2006/ole">
            <p:oleObj spid="_x0000_s18268162" name="Chart" r:id="rId4" imgW="8601024" imgH="4648225" progId="MSGraph.Chart.8">
              <p:embed followColorScheme="full"/>
            </p:oleObj>
          </a:graphicData>
        </a:graphic>
      </p:graphicFrame>
      <p:sp>
        <p:nvSpPr>
          <p:cNvPr id="2028561" name="Rectangle 17"/>
          <p:cNvSpPr>
            <a:spLocks noChangeArrowheads="1"/>
          </p:cNvSpPr>
          <p:nvPr/>
        </p:nvSpPr>
        <p:spPr bwMode="blackWhite">
          <a:xfrm>
            <a:off x="2362200" y="3617913"/>
            <a:ext cx="5105400" cy="14970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>
                <a:solidFill>
                  <a:srgbClr val="FFFFFF"/>
                </a:solidFill>
              </a:rPr>
              <a:t>Independent agents steadily lost market share from the early 1980s through the early 2000s across all P/C lines, but have gained or held generally steady in recent years.  Direct channels include exclusive agency companies, direct marketers and direct sales (e.g., internet)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8548" grpId="0" bld="series" animBg="0"/>
      <p:bldP spid="202856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4915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491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5B7BA7-D788-4872-8DAE-54308796D06D}" type="slidenum">
              <a:rPr lang="en-US" smtClean="0">
                <a:solidFill>
                  <a:srgbClr val="000000"/>
                </a:solidFill>
              </a:rPr>
              <a:pPr/>
              <a:t>104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P/C Distribution Channels, Direct vs. Independent Agents</a:t>
            </a:r>
          </a:p>
        </p:txBody>
      </p:sp>
      <p:sp>
        <p:nvSpPr>
          <p:cNvPr id="49159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Source:  Insurance Information Institute; based on data from Conning and A.M. Best.</a:t>
            </a:r>
          </a:p>
        </p:txBody>
      </p:sp>
      <p:graphicFrame>
        <p:nvGraphicFramePr>
          <p:cNvPr id="2028548" name="Object 2"/>
          <p:cNvGraphicFramePr>
            <a:graphicFrameLocks/>
          </p:cNvGraphicFramePr>
          <p:nvPr/>
        </p:nvGraphicFramePr>
        <p:xfrm>
          <a:off x="304800" y="1473200"/>
          <a:ext cx="8597900" cy="4648200"/>
        </p:xfrm>
        <a:graphic>
          <a:graphicData uri="http://schemas.openxmlformats.org/presentationml/2006/ole">
            <p:oleObj spid="_x0000_s18270210" name="Chart" r:id="rId4" imgW="8601024" imgH="4648225" progId="MSGraph.Chart.8">
              <p:embed followColorScheme="full"/>
            </p:oleObj>
          </a:graphicData>
        </a:graphic>
      </p:graphicFrame>
      <p:sp>
        <p:nvSpPr>
          <p:cNvPr id="2028561" name="Rectangle 17"/>
          <p:cNvSpPr>
            <a:spLocks noChangeArrowheads="1"/>
          </p:cNvSpPr>
          <p:nvPr/>
        </p:nvSpPr>
        <p:spPr bwMode="blackWhite">
          <a:xfrm>
            <a:off x="1747838" y="3021013"/>
            <a:ext cx="4411662" cy="8477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>
                <a:solidFill>
                  <a:srgbClr val="FFFFFF"/>
                </a:solidFill>
              </a:rPr>
              <a:t>Independent agents have seen only modest erosion in commercial lines market share in recent decades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8548" grpId="0" bld="series" animBg="0"/>
      <p:bldP spid="202856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48132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4813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AE2F0A-C483-40D8-A084-19BBE8C6AA2C}" type="slidenum">
              <a:rPr lang="en-US" smtClean="0">
                <a:solidFill>
                  <a:srgbClr val="000000"/>
                </a:solidFill>
              </a:rPr>
              <a:pPr/>
              <a:t>105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Lines Distribution Channels, Direct vs. Independent Agents</a:t>
            </a:r>
          </a:p>
        </p:txBody>
      </p:sp>
      <p:sp>
        <p:nvSpPr>
          <p:cNvPr id="48135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Source:  Insurance Information Institute; based on data from Conning and A.M. Best.</a:t>
            </a:r>
          </a:p>
        </p:txBody>
      </p:sp>
      <p:graphicFrame>
        <p:nvGraphicFramePr>
          <p:cNvPr id="2028548" name="Object 2"/>
          <p:cNvGraphicFramePr>
            <a:graphicFrameLocks/>
          </p:cNvGraphicFramePr>
          <p:nvPr/>
        </p:nvGraphicFramePr>
        <p:xfrm>
          <a:off x="304800" y="1473200"/>
          <a:ext cx="8597900" cy="4648200"/>
        </p:xfrm>
        <a:graphic>
          <a:graphicData uri="http://schemas.openxmlformats.org/presentationml/2006/ole">
            <p:oleObj spid="_x0000_s18271234" name="Chart" r:id="rId4" imgW="8601024" imgH="4648225" progId="MSGraph.Chart.8">
              <p:embed followColorScheme="full"/>
            </p:oleObj>
          </a:graphicData>
        </a:graphic>
      </p:graphicFrame>
      <p:sp>
        <p:nvSpPr>
          <p:cNvPr id="2028561" name="Rectangle 17"/>
          <p:cNvSpPr>
            <a:spLocks noChangeArrowheads="1"/>
          </p:cNvSpPr>
          <p:nvPr/>
        </p:nvSpPr>
        <p:spPr bwMode="blackWhite">
          <a:xfrm>
            <a:off x="1892300" y="4279900"/>
            <a:ext cx="5029200" cy="10001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>
                <a:solidFill>
                  <a:srgbClr val="FFFFFF"/>
                </a:solidFill>
              </a:rPr>
              <a:t>Independent agents have lost significant personal lines market share since the early 1970s.  Although the trend has slowed, it may be accelerating again.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8548" grpId="0" bld="series" animBg="0"/>
      <p:bldP spid="202856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106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20271" y="4160838"/>
            <a:ext cx="739606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  <a:latin typeface="Arial" charset="0"/>
                <a:cs typeface="Arial" charset="0"/>
              </a:rPr>
              <a:t>Profit Recovery </a:t>
            </a:r>
            <a:r>
              <a:rPr lang="en-US" sz="4000" b="1" dirty="0" smtClean="0">
                <a:solidFill>
                  <a:srgbClr val="225A7A"/>
                </a:solidFill>
              </a:rPr>
              <a:t>in 2012 After High CAT Losses; Ultimate Impact of Sandy Still Unclear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P/C Net Income After Taxes</a:t>
            </a:r>
            <a:br>
              <a:rPr lang="en-US" dirty="0" smtClean="0"/>
            </a:br>
            <a:r>
              <a:rPr lang="en-US" dirty="0" smtClean="0"/>
              <a:t>1991–2012 ($ Millions)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206375" y="1314450"/>
          <a:ext cx="8701088" cy="5049838"/>
        </p:xfrm>
        <a:graphic>
          <a:graphicData uri="http://schemas.openxmlformats.org/presentationml/2006/ole">
            <p:oleObj spid="_x0000_s14553090" name="Chart" r:id="rId4" imgW="8715311" imgH="5057745" progId="MSGraph.Chart.8">
              <p:embed followColorScheme="full"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04901" y="1306980"/>
            <a:ext cx="2159409" cy="1813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2005 ROE*= 9.6%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2006 ROE = 12.7%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2007 ROE = 10.9%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2008 ROE 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0.1%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2009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5.0%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2010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.6%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 ROAS</a:t>
            </a:r>
            <a:r>
              <a:rPr lang="en-US" sz="13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2012 ROAS</a:t>
            </a:r>
            <a:r>
              <a:rPr lang="en-US" sz="1300" baseline="30000" dirty="0" smtClean="0">
                <a:solidFill>
                  <a:srgbClr val="000000"/>
                </a:solidFill>
              </a:rPr>
              <a:t>1</a:t>
            </a:r>
            <a:r>
              <a:rPr lang="en-US" sz="1300" dirty="0" smtClean="0">
                <a:solidFill>
                  <a:srgbClr val="000000"/>
                </a:solidFill>
              </a:rPr>
              <a:t> = 5.9%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982" y="1188116"/>
            <a:ext cx="2526890" cy="1063471"/>
          </a:xfrm>
          <a:prstGeom prst="wedgeRectCallout">
            <a:avLst>
              <a:gd name="adj1" fmla="val 160911"/>
              <a:gd name="adj2" fmla="val 302311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P-C Industry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2012:Q3 profits wer</a:t>
            </a:r>
            <a:r>
              <a:rPr lang="en-US" sz="1400" b="1" dirty="0" smtClean="0">
                <a:solidFill>
                  <a:srgbClr val="FFFFFF"/>
                </a:solidFill>
              </a:rPr>
              <a:t>e up 222% from 2011:Q3,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due primarily to </a:t>
            </a: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catastrophe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ROE figures are GAAP; </a:t>
            </a:r>
            <a:r>
              <a:rPr lang="en-US" sz="11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Return on avg. surplus.  Excluding Mortgage &amp; Financial Guaranty insurers yields a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6.2% ROAS in 2012, 4.7%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ROAS for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2011, 7.6%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for 2010 and 7.4% for 2009.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ISO,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29496" y="1192306"/>
          <a:ext cx="8915400" cy="5889625"/>
        </p:xfrm>
        <a:graphic>
          <a:graphicData uri="http://schemas.openxmlformats.org/presentationml/2006/ole">
            <p:oleObj spid="_x0000_s14555138" name="Chart" r:id="rId3" imgW="8258301" imgH="5515013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164" y="0"/>
            <a:ext cx="7848600" cy="1143000"/>
          </a:xfrm>
        </p:spPr>
        <p:txBody>
          <a:bodyPr/>
          <a:lstStyle/>
          <a:p>
            <a:r>
              <a:rPr lang="en-US" dirty="0" smtClean="0"/>
              <a:t>Profitability Peaks &amp; Troughs in the P/C Insurance Industry, 1975 – 2013F*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*Profitability =  P/C insurer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ROEs.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2011 figure is an estimate based on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ROAS data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.  Note:  Data for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2008-2013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exclude mortgage and financial guaranty insurers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 </a:t>
            </a:r>
            <a:r>
              <a:rPr lang="en-US" sz="1200" b="1" dirty="0" smtClean="0">
                <a:solidFill>
                  <a:srgbClr val="000000"/>
                </a:solidFill>
              </a:rPr>
              <a:t>2012:Q3 ROA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 = 6.2% including M&amp;FG.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Source:  Insurance Information Institute; NAIC, ISO,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45101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1977:19.0%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169628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222524" y="3094345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062428" y="289778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3825059" y="1619864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1987:17.3%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369467" y="2214563"/>
            <a:ext cx="1677987" cy="381000"/>
          </a:xfrm>
          <a:prstGeom prst="wedgeRectCallout">
            <a:avLst>
              <a:gd name="adj1" fmla="val 17047"/>
              <a:gd name="adj2" fmla="val 17065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1997:11.6%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6520120" y="2020581"/>
            <a:ext cx="1422400" cy="381000"/>
          </a:xfrm>
          <a:prstGeom prst="wedgeRectCallout">
            <a:avLst>
              <a:gd name="adj1" fmla="val 11108"/>
              <a:gd name="adj2" fmla="val 173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2006:12.7%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546815" y="4616656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182198" y="4250404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013818" y="4992639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890022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1984: 1.8%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574052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1992: 4.5%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663311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2001: -1.2%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971" y="2055975"/>
            <a:ext cx="1603197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3836" y="2652227"/>
            <a:ext cx="1711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585908" y="2874963"/>
            <a:ext cx="1449073" cy="612775"/>
          </a:xfrm>
          <a:prstGeom prst="rightArrow">
            <a:avLst>
              <a:gd name="adj1" fmla="val 50000"/>
              <a:gd name="adj2" fmla="val 8304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 Years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8014772" y="4074860"/>
            <a:ext cx="244325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6784257" y="4499168"/>
            <a:ext cx="942171" cy="668338"/>
          </a:xfrm>
          <a:prstGeom prst="wedgeRectCallout">
            <a:avLst>
              <a:gd name="adj1" fmla="val 73582"/>
              <a:gd name="adj2" fmla="val -42706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 5.9%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History suggests next ROE peak will be in 2016-2017</a:t>
            </a:r>
          </a:p>
        </p:txBody>
      </p:sp>
      <p:sp>
        <p:nvSpPr>
          <p:cNvPr id="309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1975: 2.4%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954297" y="2934368"/>
            <a:ext cx="1189703" cy="659324"/>
          </a:xfrm>
          <a:prstGeom prst="wedgeRectCallout">
            <a:avLst>
              <a:gd name="adj1" fmla="val 10087"/>
              <a:gd name="adj2" fmla="val 1005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2013F: 6.2%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8476880" y="3833980"/>
            <a:ext cx="303213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5" grpId="0" animBg="1"/>
      <p:bldP spid="26" grpId="0" animBg="1" autoUpdateAnimBg="0"/>
      <p:bldP spid="28" grpId="0" animBg="1" autoUpdateAnimBg="0"/>
      <p:bldP spid="29" grpId="0" animBg="1"/>
      <p:bldP spid="3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109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2006:Q4–2012:Q4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Rectangle 4"/>
          <p:cNvSpPr>
            <a:spLocks noChangeArrowheads="1"/>
          </p:cNvSpPr>
          <p:nvPr/>
        </p:nvSpPr>
        <p:spPr bwMode="black">
          <a:xfrm>
            <a:off x="40341" y="1292225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/>
        </p:nvGraphicFramePr>
        <p:xfrm>
          <a:off x="120650" y="1667529"/>
          <a:ext cx="8915400" cy="3362325"/>
        </p:xfrm>
        <a:graphic>
          <a:graphicData uri="http://schemas.openxmlformats.org/presentationml/2006/ole">
            <p:oleObj spid="_x0000_s14558210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2018321" y="1219613"/>
            <a:ext cx="2563812" cy="568325"/>
          </a:xfrm>
          <a:prstGeom prst="wedgeRectCallout">
            <a:avLst>
              <a:gd name="adj1" fmla="val -51726"/>
              <a:gd name="adj2" fmla="val 2018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5782236" y="3469340"/>
            <a:ext cx="2568389" cy="1075765"/>
          </a:xfrm>
          <a:prstGeom prst="wedgeRectCallout">
            <a:avLst>
              <a:gd name="adj1" fmla="val 64708"/>
              <a:gd name="adj2" fmla="val -104673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12/31/12 was </a:t>
            </a:r>
            <a:r>
              <a:rPr lang="en-US" sz="1400" b="1" dirty="0" smtClean="0">
                <a:solidFill>
                  <a:srgbClr val="000000"/>
                </a:solidFill>
              </a:rPr>
              <a:t>up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$16.2B or 2.8% from the previous record high of $570.7B set as of 3/31/12.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71245" y="5369642"/>
            <a:ext cx="31127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*Includes $22.5B of paid-in capital from a holding company parent for one insurer’s investment in a non-insurance business in early 2010.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59021" y="3687097"/>
            <a:ext cx="2208644" cy="97339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0.80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 close to the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641518" y="1077046"/>
            <a:ext cx="2563812" cy="568325"/>
          </a:xfrm>
          <a:prstGeom prst="wedgeRectCallout">
            <a:avLst>
              <a:gd name="adj1" fmla="val 13087"/>
              <a:gd name="adj2" fmla="val 1499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270087"/>
            <a:ext cx="5449819" cy="12562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 P/C Insurance Industry Both Entered and Emerged from the 2012 Hurricane Season Very Strong Financially.  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9225" y="0"/>
            <a:ext cx="7400925" cy="860425"/>
          </a:xfrm>
        </p:spPr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Pageviews</a:t>
            </a:r>
            <a:r>
              <a:rPr lang="en-US" dirty="0" smtClean="0"/>
              <a:t> and Visitors to iii.org</a:t>
            </a:r>
            <a:br>
              <a:rPr lang="en-US" dirty="0" smtClean="0"/>
            </a:br>
            <a:r>
              <a:rPr lang="en-US" sz="2400" dirty="0" smtClean="0"/>
              <a:t>April 2013</a:t>
            </a:r>
            <a:endParaRPr lang="en-US" dirty="0" smtClean="0"/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8D42DE-3A84-4EC4-A269-A079FB7BE745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4097" name="Object 3"/>
          <p:cNvGraphicFramePr>
            <a:graphicFrameLocks noChangeAspect="1"/>
          </p:cNvGraphicFramePr>
          <p:nvPr/>
        </p:nvGraphicFramePr>
        <p:xfrm>
          <a:off x="128588" y="1140032"/>
          <a:ext cx="8926512" cy="5132182"/>
        </p:xfrm>
        <a:graphic>
          <a:graphicData uri="http://schemas.openxmlformats.org/presentationml/2006/ole">
            <p:oleObj spid="_x0000_s18522114" name="Chart" r:id="rId3" imgW="8905889" imgH="4533804" progId="MSGraph.Chart.8">
              <p:embed followColorScheme="full"/>
            </p:oleObj>
          </a:graphicData>
        </a:graphic>
      </p:graphicFrame>
      <p:sp>
        <p:nvSpPr>
          <p:cNvPr id="4102" name="Text Box 537"/>
          <p:cNvSpPr txBox="1">
            <a:spLocks noChangeArrowheads="1"/>
          </p:cNvSpPr>
          <p:nvPr/>
        </p:nvSpPr>
        <p:spPr bwMode="auto">
          <a:xfrm>
            <a:off x="0" y="6575425"/>
            <a:ext cx="7612063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Google </a:t>
            </a:r>
            <a:r>
              <a:rPr lang="en-US" sz="1100" dirty="0" smtClean="0"/>
              <a:t>Analytics.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INVESTMENTS: 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Investment Performance is a Key Driver of </a:t>
            </a:r>
            <a:r>
              <a:rPr lang="en-US" sz="4000" b="1" dirty="0" smtClean="0">
                <a:solidFill>
                  <a:srgbClr val="225A7A"/>
                </a:solidFill>
              </a:rPr>
              <a:t>Profitability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 </a:t>
            </a:r>
            <a:r>
              <a:rPr lang="en-US" sz="4000" b="1" i="1" dirty="0" smtClean="0">
                <a:solidFill>
                  <a:srgbClr val="225A7A"/>
                </a:solidFill>
              </a:rPr>
              <a:t>Depressed Yields Will Necessarily Influence Underwriting &amp; Pricing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111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U.S. 10-Year Treasury Note Yields:</a:t>
            </a:r>
            <a:br>
              <a:rPr lang="en-US" dirty="0" smtClean="0"/>
            </a:br>
            <a:r>
              <a:rPr lang="en-US" dirty="0" smtClean="0"/>
              <a:t>A Long Downward Trend, 1990–2013*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285566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</a:t>
            </a:r>
            <a:r>
              <a:rPr lang="en-US" sz="1100" dirty="0" smtClean="0"/>
              <a:t>through Mar. 2013.              </a:t>
            </a: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 smtClean="0">
                <a:hlinkClick r:id="rId4"/>
              </a:rPr>
              <a:t>http://www.federalreserve.gov/releases/h15/data.htm</a:t>
            </a:r>
            <a:r>
              <a:rPr lang="en-US" sz="1100" dirty="0" smtClean="0"/>
              <a:t>. 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National Bureau of Economic Research (recession dates); Insurance Information Institutes.</a:t>
            </a:r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18863106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81100" y="4191000"/>
            <a:ext cx="28765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</a:t>
            </a:r>
            <a:r>
              <a:rPr lang="en-US" sz="1400" b="1" dirty="0" smtClean="0">
                <a:solidFill>
                  <a:schemeClr val="bg1"/>
                </a:solidFill>
              </a:rPr>
              <a:t>for a full decade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345617" y="3537152"/>
            <a:ext cx="1704975" cy="1762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6619875" y="1533833"/>
            <a:ext cx="2238375" cy="1095068"/>
          </a:xfrm>
          <a:prstGeom prst="wedgeRectCallout">
            <a:avLst>
              <a:gd name="adj1" fmla="val 45074"/>
              <a:gd name="adj2" fmla="val 24173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</a:t>
            </a:r>
            <a:r>
              <a:rPr lang="en-US" sz="1400" b="1" dirty="0" smtClean="0">
                <a:solidFill>
                  <a:schemeClr val="bg1"/>
                </a:solidFill>
              </a:rPr>
              <a:t>recently rose 53bp from its all time record lows to 1.96% in Mar. 2013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2000–2012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225893" y="1518584"/>
          <a:ext cx="8451850" cy="3663950"/>
        </p:xfrm>
        <a:graphic>
          <a:graphicData uri="http://schemas.openxmlformats.org/presentationml/2006/ole">
            <p:oleObj spid="_x0000_s18862082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Income Fell in 2012 Due to Persistently Low Interest Rates, Putting Additional Pressure on (Re) Insurance Pricing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454490"/>
            <a:ext cx="891540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267202" y="3490452"/>
            <a:ext cx="3271540" cy="1022554"/>
          </a:xfrm>
          <a:prstGeom prst="wedgeRectCallout">
            <a:avLst>
              <a:gd name="adj1" fmla="val 70573"/>
              <a:gd name="adj2" fmla="val -3432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in 2012 were running 13%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1726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smtClean="0">
                <a:solidFill>
                  <a:srgbClr val="00B050"/>
                </a:solidFill>
              </a:rPr>
              <a:t>bob_hartwig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226559" y="114300"/>
            <a:ext cx="7400925" cy="860425"/>
          </a:xfrm>
        </p:spPr>
        <p:txBody>
          <a:bodyPr/>
          <a:lstStyle/>
          <a:p>
            <a:r>
              <a:rPr lang="en-US" dirty="0" smtClean="0"/>
              <a:t>I.I.I. Mobile Apps</a:t>
            </a:r>
          </a:p>
        </p:txBody>
      </p:sp>
      <p:sp>
        <p:nvSpPr>
          <p:cNvPr id="604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B2219A-922F-460C-9EF0-7FD80BF9C413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0" name="Picture 9" descr="01.III_Toolkit_shel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2882" y="2204354"/>
            <a:ext cx="2661726" cy="4367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364" y="1167493"/>
            <a:ext cx="8041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conceived our mobile outreach as a branded suite of apps to provide guidance to consumers in making decisions about their insurance and preparing for a disaster.</a:t>
            </a:r>
            <a:endParaRPr lang="en-US" sz="2000" dirty="0"/>
          </a:p>
        </p:txBody>
      </p:sp>
      <p:pic>
        <p:nvPicPr>
          <p:cNvPr id="8" name="Picture 7" descr="03.III_Know_Your_Stuff_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80631" y="2188028"/>
            <a:ext cx="2703792" cy="4436923"/>
          </a:xfrm>
          <a:prstGeom prst="rect">
            <a:avLst/>
          </a:prstGeom>
        </p:spPr>
      </p:pic>
      <p:pic>
        <p:nvPicPr>
          <p:cNvPr id="9" name="Picture 8" descr="04.III_Know_Your_Coverage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25243" y="2127180"/>
            <a:ext cx="2735035" cy="4488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7400925" cy="860425"/>
          </a:xfrm>
        </p:spPr>
        <p:txBody>
          <a:bodyPr/>
          <a:lstStyle/>
          <a:p>
            <a:r>
              <a:rPr lang="en-US" dirty="0" smtClean="0"/>
              <a:t>Know Your Stuff Home Inventory </a:t>
            </a:r>
            <a:br>
              <a:rPr lang="en-US" dirty="0" smtClean="0"/>
            </a:br>
            <a:r>
              <a:rPr lang="en-US" sz="2400" dirty="0" smtClean="0"/>
              <a:t>April 2013</a:t>
            </a:r>
            <a:endParaRPr lang="en-US" dirty="0" smtClean="0"/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A376DC-9FEC-4E31-AE62-11322054F36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9" name="Text Box 537"/>
          <p:cNvSpPr txBox="1">
            <a:spLocks noChangeArrowheads="1"/>
          </p:cNvSpPr>
          <p:nvPr/>
        </p:nvSpPr>
        <p:spPr bwMode="auto">
          <a:xfrm>
            <a:off x="0" y="6575425"/>
            <a:ext cx="7612063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iTunes and Google Play.</a:t>
            </a:r>
            <a:endParaRPr lang="en-US" sz="1100" dirty="0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116963" y="1721182"/>
          <a:ext cx="8847138" cy="4477599"/>
        </p:xfrm>
        <a:graphic>
          <a:graphicData uri="http://schemas.openxmlformats.org/presentationml/2006/ole">
            <p:oleObj spid="_x0000_s18523138" name="Chart" r:id="rId3" imgW="8982013" imgH="4543522" progId="MSGraph.Chart.8">
              <p:embed followColorScheme="full"/>
            </p:oleObj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Downloads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5869171" y="1233378"/>
            <a:ext cx="2690038" cy="616688"/>
          </a:xfrm>
          <a:prstGeom prst="wedgeRectCallout">
            <a:avLst>
              <a:gd name="adj1" fmla="val -54916"/>
              <a:gd name="adj2" fmla="val 139310"/>
            </a:avLst>
          </a:prstGeom>
          <a:solidFill>
            <a:srgbClr val="A5002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Overall Android Know Your Stuff downloads: 3,364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425304" y="1573617"/>
            <a:ext cx="2457118" cy="648587"/>
          </a:xfrm>
          <a:prstGeom prst="wedgeRectCallout">
            <a:avLst>
              <a:gd name="adj1" fmla="val 80610"/>
              <a:gd name="adj2" fmla="val 1744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Overall iTunes Know Your Stuff downloads: 13,548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6686882" y="2257425"/>
            <a:ext cx="2457118" cy="588778"/>
          </a:xfrm>
          <a:prstGeom prst="wedgeRectCallout">
            <a:avLst>
              <a:gd name="adj1" fmla="val 24320"/>
              <a:gd name="adj2" fmla="val 802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Jump likely due to article in Denver Post (4/29)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447800"/>
          <a:ext cx="8305800" cy="472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5288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Social Media Stats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27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1,000+ likes</a:t>
                      </a:r>
                      <a:endParaRPr lang="en-US" sz="2400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10,000 followers</a:t>
                      </a:r>
                      <a:endParaRPr lang="en-US" sz="2400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600,000+</a:t>
                      </a:r>
                      <a:r>
                        <a:rPr lang="en-US" sz="2400" baseline="0" dirty="0" smtClean="0"/>
                        <a:t> video views</a:t>
                      </a:r>
                      <a:endParaRPr lang="en-US" sz="2400" dirty="0" smtClean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128 users have us in their circle</a:t>
                      </a:r>
                      <a:endParaRPr lang="en-US" sz="2400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~250,000 visitors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33600" y="2057400"/>
            <a:ext cx="685800" cy="685800"/>
          </a:xfrm>
          <a:prstGeom prst="rect">
            <a:avLst/>
          </a:prstGeom>
        </p:spPr>
      </p:pic>
      <p:pic>
        <p:nvPicPr>
          <p:cNvPr id="8" name="Picture 7" descr="youtube-ico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33600" y="3733800"/>
            <a:ext cx="685800" cy="685800"/>
          </a:xfrm>
          <a:prstGeom prst="rect">
            <a:avLst/>
          </a:prstGeom>
        </p:spPr>
      </p:pic>
      <p:pic>
        <p:nvPicPr>
          <p:cNvPr id="10" name="Picture 9" descr="blog-ico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66800" y="5410200"/>
            <a:ext cx="3024000" cy="685800"/>
          </a:xfrm>
          <a:prstGeom prst="rect">
            <a:avLst/>
          </a:prstGeom>
        </p:spPr>
      </p:pic>
      <p:pic>
        <p:nvPicPr>
          <p:cNvPr id="7" name="Picture 6" descr="twitter-ico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33600" y="2895600"/>
            <a:ext cx="685800" cy="685800"/>
          </a:xfrm>
          <a:prstGeom prst="rect">
            <a:avLst/>
          </a:prstGeom>
        </p:spPr>
      </p:pic>
      <p:pic>
        <p:nvPicPr>
          <p:cNvPr id="9" name="Picture 8" descr="Google+_Icon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33600" y="4572000"/>
            <a:ext cx="769966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630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0C147B8-7BDB-450F-9430-6F763C841C1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14630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269875" y="2324100"/>
            <a:ext cx="8532813" cy="1533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THE INSTITUTE’S EXPERTISE IS WIDE RANGING AND ALWAYS EVOLVING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46309" name="TextBox 5"/>
          <p:cNvSpPr txBox="1">
            <a:spLocks noChangeArrowheads="1"/>
          </p:cNvSpPr>
          <p:nvPr/>
        </p:nvSpPr>
        <p:spPr bwMode="auto">
          <a:xfrm>
            <a:off x="347870" y="4335349"/>
            <a:ext cx="85476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I.I.I. Is Involved in a Range of Important Industry Issues Requiring a Wide Range of Economic and Actuarial Expertise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1267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26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588EF0-0E3C-4A09-A53A-6DFC514A565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0"/>
            <a:ext cx="7348537" cy="860425"/>
          </a:xfrm>
        </p:spPr>
        <p:txBody>
          <a:bodyPr/>
          <a:lstStyle/>
          <a:p>
            <a:r>
              <a:rPr lang="en-US" dirty="0" smtClean="0"/>
              <a:t>I.I.I. Expertise on Key Issues: Terrorism</a:t>
            </a:r>
            <a:endParaRPr lang="en-US" sz="240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1980" y="1074738"/>
            <a:ext cx="4197246" cy="4652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kern="0" dirty="0" smtClean="0">
                <a:cs typeface="+mn-cs"/>
              </a:rPr>
              <a:t>I.I.I. periodic report provides readers, including those with little or no understanding of the issue, with a detailed understanding of the Terrorism Risk Insurance Program in the US.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292100" indent="-292100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kern="0" dirty="0" smtClean="0"/>
              <a:t>The report provides an update on recent terrorist threats in the US and internationally.</a:t>
            </a:r>
            <a:endParaRPr kumimoji="0" lang="en-US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solidFill>
                  <a:srgbClr val="C00000"/>
                </a:solidFill>
                <a:cs typeface="+mn-cs"/>
              </a:rPr>
              <a:t>Recently expanded to include a discuss of cyber terrorism risk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kern="0" dirty="0" smtClean="0">
                <a:cs typeface="+mn-cs"/>
              </a:rPr>
              <a:t>Includes a FAQ section for issues of key interest</a:t>
            </a: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I.I.I. will update and expand this report in the run-up to TRIPRA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expiration </a:t>
            </a:r>
            <a:r>
              <a:rPr lang="en-US" kern="0" dirty="0" smtClean="0">
                <a:cs typeface="+mn-cs"/>
              </a:rPr>
              <a:t>at year-end 2014.</a:t>
            </a: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First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update scheduled for Q2 2013.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132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320" y="1127852"/>
            <a:ext cx="4232770" cy="54710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78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16678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16678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D6C5209-53B6-4112-A0F8-B9F011EC2B6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</a:t>
            </a:fld>
            <a:endParaRPr lang="en-US" sz="900"/>
          </a:p>
        </p:txBody>
      </p:sp>
      <p:sp>
        <p:nvSpPr>
          <p:cNvPr id="21667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en-US" sz="2800" smtClean="0"/>
              <a:t>I.I.I.’s Global Perspective: Strong Demand for International Economic Expertise in an Age of Global Instability</a:t>
            </a:r>
          </a:p>
        </p:txBody>
      </p:sp>
      <p:pic>
        <p:nvPicPr>
          <p:cNvPr id="1766403" name="Picture 3"/>
          <p:cNvPicPr>
            <a:picLocks noChangeAspect="1" noChangeArrowheads="1"/>
          </p:cNvPicPr>
          <p:nvPr/>
        </p:nvPicPr>
        <p:blipFill>
          <a:blip r:embed="rId3" cstate="screen"/>
          <a:srcRect l="13353" r="13353"/>
          <a:stretch>
            <a:fillRect/>
          </a:stretch>
        </p:blipFill>
        <p:spPr bwMode="auto">
          <a:xfrm>
            <a:off x="300038" y="1185863"/>
            <a:ext cx="4441825" cy="3406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66404" name="Picture 4"/>
          <p:cNvPicPr>
            <a:picLocks noChangeAspect="1" noChangeArrowheads="1"/>
          </p:cNvPicPr>
          <p:nvPr/>
        </p:nvPicPr>
        <p:blipFill>
          <a:blip r:embed="rId4" cstate="screen"/>
          <a:srcRect l="13353" r="13353"/>
          <a:stretch>
            <a:fillRect/>
          </a:stretch>
        </p:blipFill>
        <p:spPr bwMode="auto">
          <a:xfrm>
            <a:off x="1328738" y="1949450"/>
            <a:ext cx="4630737" cy="3551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66405" name="Picture 5"/>
          <p:cNvPicPr>
            <a:picLocks noChangeAspect="1" noChangeArrowheads="1"/>
          </p:cNvPicPr>
          <p:nvPr/>
        </p:nvPicPr>
        <p:blipFill>
          <a:blip r:embed="rId5" cstate="screen"/>
          <a:srcRect l="13353" r="13353"/>
          <a:stretch>
            <a:fillRect/>
          </a:stretch>
        </p:blipFill>
        <p:spPr bwMode="auto">
          <a:xfrm>
            <a:off x="2546350" y="2678113"/>
            <a:ext cx="4448175" cy="3413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screen"/>
          <a:srcRect l="13353" r="13353"/>
          <a:stretch>
            <a:fillRect/>
          </a:stretch>
        </p:blipFill>
        <p:spPr bwMode="auto">
          <a:xfrm>
            <a:off x="4408488" y="3219450"/>
            <a:ext cx="4451350" cy="3413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66793" name="Text Box 6"/>
          <p:cNvSpPr txBox="1">
            <a:spLocks noChangeArrowheads="1"/>
          </p:cNvSpPr>
          <p:nvPr/>
        </p:nvSpPr>
        <p:spPr bwMode="blackWhite">
          <a:xfrm>
            <a:off x="6130925" y="1109663"/>
            <a:ext cx="2892425" cy="1484312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400" b="1">
                <a:solidFill>
                  <a:srgbClr val="FFFFFF"/>
                </a:solidFill>
              </a:rPr>
              <a:t>I.I.I.’s membership is global, driving our global outlook…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blackWhite">
          <a:xfrm>
            <a:off x="74613" y="5632450"/>
            <a:ext cx="2308225" cy="1120775"/>
          </a:xfrm>
          <a:prstGeom prst="wedgeRectCallout">
            <a:avLst>
              <a:gd name="adj1" fmla="val -47756"/>
              <a:gd name="adj2" fmla="val 19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…All insurers are impacted by the global economy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78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16678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16678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D6C5209-53B6-4112-A0F8-B9F011EC2B6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/>
          </a:p>
        </p:txBody>
      </p:sp>
      <p:sp>
        <p:nvSpPr>
          <p:cNvPr id="21667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en-US" sz="2800" dirty="0" smtClean="0"/>
              <a:t>I.I.I.  Expertise on Key Issues: Energy</a:t>
            </a:r>
          </a:p>
        </p:txBody>
      </p:sp>
      <p:sp>
        <p:nvSpPr>
          <p:cNvPr id="2166793" name="Text Box 6"/>
          <p:cNvSpPr txBox="1">
            <a:spLocks noChangeArrowheads="1"/>
          </p:cNvSpPr>
          <p:nvPr/>
        </p:nvSpPr>
        <p:spPr bwMode="blackWhite">
          <a:xfrm>
            <a:off x="6250898" y="1139642"/>
            <a:ext cx="2817422" cy="1813419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Energy sector in the U.S. is expanding rapidly, especially with “</a:t>
            </a:r>
            <a:r>
              <a:rPr lang="en-US" b="1" dirty="0" err="1" smtClean="0">
                <a:solidFill>
                  <a:srgbClr val="FFFFFF"/>
                </a:solidFill>
              </a:rPr>
              <a:t>fracking</a:t>
            </a:r>
            <a:r>
              <a:rPr lang="en-US" b="1" dirty="0" smtClean="0">
                <a:solidFill>
                  <a:srgbClr val="FFFFFF"/>
                </a:solidFill>
              </a:rPr>
              <a:t>” activity.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Great deal of media interest.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blackWhite">
          <a:xfrm>
            <a:off x="74613" y="5632450"/>
            <a:ext cx="2308225" cy="1120775"/>
          </a:xfrm>
          <a:prstGeom prst="wedgeRectCallout">
            <a:avLst>
              <a:gd name="adj1" fmla="val -47756"/>
              <a:gd name="adj2" fmla="val 19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…Sector will grow globally for decades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19426" name="Picture 2"/>
          <p:cNvPicPr>
            <a:picLocks noChangeAspect="1" noChangeArrowheads="1"/>
          </p:cNvPicPr>
          <p:nvPr/>
        </p:nvPicPr>
        <p:blipFill>
          <a:blip r:embed="rId3" cstate="screen"/>
          <a:srcRect l="13353" t="1250" r="13353"/>
          <a:stretch>
            <a:fillRect/>
          </a:stretch>
        </p:blipFill>
        <p:spPr bwMode="auto">
          <a:xfrm>
            <a:off x="74950" y="1023828"/>
            <a:ext cx="4305469" cy="3261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19427" name="Picture 3"/>
          <p:cNvPicPr>
            <a:picLocks noChangeAspect="1" noChangeArrowheads="1"/>
          </p:cNvPicPr>
          <p:nvPr/>
        </p:nvPicPr>
        <p:blipFill>
          <a:blip r:embed="rId4" cstate="screen"/>
          <a:srcRect l="12650" r="13353" b="3750"/>
          <a:stretch>
            <a:fillRect/>
          </a:stretch>
        </p:blipFill>
        <p:spPr bwMode="auto">
          <a:xfrm>
            <a:off x="1975848" y="2282664"/>
            <a:ext cx="4185109" cy="30605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194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3369" y="3687580"/>
            <a:ext cx="4212468" cy="29605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1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1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1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1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226559" y="114300"/>
            <a:ext cx="7400925" cy="860425"/>
          </a:xfrm>
        </p:spPr>
        <p:txBody>
          <a:bodyPr/>
          <a:lstStyle/>
          <a:p>
            <a:r>
              <a:rPr lang="en-US" dirty="0" smtClean="0"/>
              <a:t>I.I.I. Publications: Just a Few Examples</a:t>
            </a:r>
          </a:p>
        </p:txBody>
      </p:sp>
      <p:sp>
        <p:nvSpPr>
          <p:cNvPr id="604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B2219A-922F-460C-9EF0-7FD80BF9C413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17881090" name="Picture 2" descr="http://ep.yimg.com/ca/I/yhst-42977530349312_2244_26552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8311" y="1076631"/>
            <a:ext cx="2159774" cy="2827747"/>
          </a:xfrm>
          <a:prstGeom prst="rect">
            <a:avLst/>
          </a:prstGeom>
          <a:noFill/>
        </p:spPr>
      </p:pic>
      <p:pic>
        <p:nvPicPr>
          <p:cNvPr id="17881092" name="Picture 4" descr="http://www2.iii.org/assets/images/FirmFoundation_PubsTN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97380" y="4070554"/>
            <a:ext cx="1332143" cy="2610465"/>
          </a:xfrm>
          <a:prstGeom prst="rect">
            <a:avLst/>
          </a:prstGeom>
          <a:noFill/>
        </p:spPr>
      </p:pic>
      <p:pic>
        <p:nvPicPr>
          <p:cNvPr id="17881094" name="Picture 6" descr="http://ep.yimg.com/ca/I/yhst-42977530349312_2244_13718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64246" y="1091385"/>
            <a:ext cx="2189418" cy="2866560"/>
          </a:xfrm>
          <a:prstGeom prst="rect">
            <a:avLst/>
          </a:prstGeom>
          <a:noFill/>
        </p:spPr>
      </p:pic>
      <p:pic>
        <p:nvPicPr>
          <p:cNvPr id="17881098" name="Picture 10" descr="http://ep.yimg.com/ca/I/yhst-42977530349312_2244_37605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00359" y="4077790"/>
            <a:ext cx="1911202" cy="2514739"/>
          </a:xfrm>
          <a:prstGeom prst="rect">
            <a:avLst/>
          </a:prstGeom>
          <a:noFill/>
        </p:spPr>
      </p:pic>
      <p:pic>
        <p:nvPicPr>
          <p:cNvPr id="17881100" name="Picture 12" descr="http://www.iii.org/assets/images/InternationalFB2013_PubsT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34406" y="1113036"/>
            <a:ext cx="2154187" cy="2820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eSlide</a:t>
            </a:r>
            <a:r>
              <a:rPr lang="en-US" smtClean="0"/>
              <a:t>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145059"/>
            <a:ext cx="8640448" cy="5448301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en-US" b="1" dirty="0" smtClean="0"/>
              <a:t>About the Insurance Information Institute</a:t>
            </a:r>
          </a:p>
          <a:p>
            <a:pPr>
              <a:lnSpc>
                <a:spcPts val="1600"/>
              </a:lnSpc>
            </a:pPr>
            <a:r>
              <a:rPr lang="en-US" b="1" dirty="0" smtClean="0"/>
              <a:t>A Global View of Risk: Australia, U.S. &amp; the World</a:t>
            </a:r>
          </a:p>
          <a:p>
            <a:pPr lvl="1">
              <a:lnSpc>
                <a:spcPts val="1600"/>
              </a:lnSpc>
            </a:pPr>
            <a:r>
              <a:rPr lang="en-US" sz="2400" b="1" dirty="0" smtClean="0"/>
              <a:t>Economic Risk</a:t>
            </a:r>
          </a:p>
          <a:p>
            <a:pPr lvl="1">
              <a:lnSpc>
                <a:spcPts val="1600"/>
              </a:lnSpc>
            </a:pPr>
            <a:r>
              <a:rPr lang="en-US" sz="2400" b="1" dirty="0" smtClean="0"/>
              <a:t>Catastrophe/Environmental Risk</a:t>
            </a:r>
          </a:p>
          <a:p>
            <a:pPr lvl="1">
              <a:lnSpc>
                <a:spcPts val="1600"/>
              </a:lnSpc>
            </a:pPr>
            <a:r>
              <a:rPr lang="en-US" sz="2400" b="1" dirty="0" smtClean="0"/>
              <a:t>Geopolitical Risk</a:t>
            </a:r>
          </a:p>
          <a:p>
            <a:pPr lvl="1">
              <a:lnSpc>
                <a:spcPts val="1600"/>
              </a:lnSpc>
            </a:pPr>
            <a:r>
              <a:rPr lang="en-US" sz="2400" b="1" dirty="0" smtClean="0"/>
              <a:t>Technological Risk</a:t>
            </a:r>
          </a:p>
          <a:p>
            <a:pPr lvl="1">
              <a:lnSpc>
                <a:spcPts val="1600"/>
              </a:lnSpc>
            </a:pPr>
            <a:r>
              <a:rPr lang="en-US" sz="2400" b="1" dirty="0" smtClean="0"/>
              <a:t>Societal Risk</a:t>
            </a:r>
          </a:p>
          <a:p>
            <a:pPr>
              <a:lnSpc>
                <a:spcPts val="1600"/>
              </a:lnSpc>
            </a:pPr>
            <a:r>
              <a:rPr lang="en-US" b="1" dirty="0" smtClean="0"/>
              <a:t>Insurance: Global Risk Management Tool</a:t>
            </a:r>
          </a:p>
          <a:p>
            <a:pPr>
              <a:lnSpc>
                <a:spcPts val="1600"/>
              </a:lnSpc>
            </a:pPr>
            <a:r>
              <a:rPr lang="en-US" b="1" dirty="0" smtClean="0"/>
              <a:t>Insurers Never Ending Quests: Australia, US</a:t>
            </a:r>
          </a:p>
          <a:p>
            <a:pPr lvl="1">
              <a:lnSpc>
                <a:spcPts val="1600"/>
              </a:lnSpc>
            </a:pPr>
            <a:r>
              <a:rPr lang="en-US" sz="2400" b="1" dirty="0" smtClean="0"/>
              <a:t>Growth</a:t>
            </a:r>
          </a:p>
          <a:p>
            <a:pPr lvl="1">
              <a:lnSpc>
                <a:spcPts val="1600"/>
              </a:lnSpc>
            </a:pPr>
            <a:r>
              <a:rPr lang="en-US" sz="2400" b="1" dirty="0" smtClean="0"/>
              <a:t>Performance</a:t>
            </a:r>
          </a:p>
          <a:p>
            <a:pPr lvl="1">
              <a:lnSpc>
                <a:spcPts val="1600"/>
              </a:lnSpc>
            </a:pPr>
            <a:r>
              <a:rPr lang="en-US" sz="2400" b="1" dirty="0" smtClean="0"/>
              <a:t>Distribution/Disintermediation</a:t>
            </a:r>
          </a:p>
          <a:p>
            <a:pPr>
              <a:lnSpc>
                <a:spcPts val="1600"/>
              </a:lnSpc>
            </a:pPr>
            <a:r>
              <a:rPr lang="en-US" b="1" dirty="0" smtClean="0"/>
              <a:t>Q&amp;A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54338A1-5849-4B1C-96B8-9C8BAA5A6001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8239125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>
                <a:solidFill>
                  <a:srgbClr val="FFFFFF"/>
                </a:solidFill>
              </a:rPr>
              <a:t>What in the World Is    Going </a:t>
            </a:r>
            <a:r>
              <a:rPr lang="en-US" sz="4800" b="1" dirty="0" smtClean="0">
                <a:solidFill>
                  <a:srgbClr val="FFFFFF"/>
                </a:solidFill>
              </a:rPr>
              <a:t>On: Australia, U.S. and Everywhere Else?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1924103" name="Rectangle 7"/>
          <p:cNvSpPr>
            <a:spLocks noChangeArrowheads="1"/>
          </p:cNvSpPr>
          <p:nvPr/>
        </p:nvSpPr>
        <p:spPr bwMode="auto">
          <a:xfrm>
            <a:off x="506413" y="4074858"/>
            <a:ext cx="8185150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225A7A"/>
                </a:solidFill>
              </a:rPr>
              <a:t>Is the World Becoming a          </a:t>
            </a:r>
            <a:r>
              <a:rPr lang="en-US" sz="3600" b="1" dirty="0" smtClean="0">
                <a:solidFill>
                  <a:srgbClr val="225A7A"/>
                </a:solidFill>
              </a:rPr>
              <a:t>Riskier, More Uncertain </a:t>
            </a:r>
            <a:r>
              <a:rPr lang="en-US" sz="3600" b="1" dirty="0">
                <a:solidFill>
                  <a:srgbClr val="225A7A"/>
                </a:solidFill>
              </a:rPr>
              <a:t>Place?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4465" y="5072632"/>
            <a:ext cx="8398848" cy="158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C00000"/>
                </a:solidFill>
              </a:rPr>
              <a:t>All Major Categories of Risk Influence Economies and Insurance Industry on a Global Scale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2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  <p:bldP spid="192410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A6005-A30E-4B9F-AA27-E406E92B700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Uncertainty, Risk and Fear Abound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617" y="1053179"/>
            <a:ext cx="8523287" cy="4652963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Never Ending Echoes of the Financial Crisis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European Sovereign Debt &amp; </a:t>
            </a:r>
            <a:r>
              <a:rPr lang="en-US" sz="2000" b="1" dirty="0" err="1" smtClean="0"/>
              <a:t>Eurozone</a:t>
            </a:r>
            <a:r>
              <a:rPr lang="en-US" sz="2000" b="1" dirty="0" smtClean="0"/>
              <a:t> Crises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The “Fiscal Cliff”: US Debt and Budget Crisis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Unintended Consequences of (Over)Regulation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“Hard Landing” in China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Housing Crisis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Political Gridlock: US, Europe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Political Upheaval in the Middle East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Resurgent Terrorism Risk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Diffusion of Weapons of Mass Destruction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Cyber Attacks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Record Natural Disaster Losses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Climate Change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Environmental Degradation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/>
              <a:t>Income Inequality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i="1" dirty="0" smtClean="0">
                <a:solidFill>
                  <a:srgbClr val="FF0000"/>
                </a:solidFill>
              </a:rPr>
              <a:t>Insomnia???</a:t>
            </a:r>
          </a:p>
        </p:txBody>
      </p:sp>
      <p:pic>
        <p:nvPicPr>
          <p:cNvPr id="9" name="Picture 8" descr="Black Swa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97650" y="1431925"/>
            <a:ext cx="2344738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800850" y="5338763"/>
            <a:ext cx="2074863" cy="1227137"/>
          </a:xfrm>
          <a:prstGeom prst="wedgeRectCallout">
            <a:avLst>
              <a:gd name="adj1" fmla="val -9683"/>
              <a:gd name="adj2" fmla="val -953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Are “Black Swans”  everywhere or does it just seem that way?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2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2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22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A6005-A30E-4B9F-AA27-E406E92B700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Major Categories for Global Risks, Uncertainties and Fears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448" y="1112171"/>
            <a:ext cx="8523287" cy="4652963"/>
          </a:xfrm>
        </p:spPr>
        <p:txBody>
          <a:bodyPr/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/>
              <a:t>Economic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/>
              <a:t>Geopolitical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/>
              <a:t>Environmental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/>
              <a:t>Technological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/>
              <a:t>Societal Risks</a:t>
            </a:r>
            <a:endParaRPr lang="en-US" sz="3200" b="1" i="1" dirty="0" smtClean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</a:t>
            </a:r>
            <a:r>
              <a:rPr lang="en-US" sz="1000" dirty="0" smtClean="0"/>
              <a:t>World Economic Forum, </a:t>
            </a:r>
            <a:r>
              <a:rPr lang="en-US" sz="1000" i="1" dirty="0" smtClean="0"/>
              <a:t>Global Risks 2012</a:t>
            </a:r>
            <a:r>
              <a:rPr lang="en-US" sz="1000" dirty="0" smtClean="0"/>
              <a:t>; Insurance </a:t>
            </a:r>
            <a:r>
              <a:rPr lang="en-US" sz="1000" dirty="0"/>
              <a:t>Information </a:t>
            </a:r>
            <a:r>
              <a:rPr lang="en-US" sz="1000" dirty="0" smtClean="0"/>
              <a:t>Institute.</a:t>
            </a:r>
            <a:endParaRPr lang="en-US" sz="1000" dirty="0"/>
          </a:p>
        </p:txBody>
      </p:sp>
      <p:pic>
        <p:nvPicPr>
          <p:cNvPr id="14089220" name="Picture 4" descr="http://us.123rf.com/400wm/400/400/epantha/epantha0809/epantha080900047/3633653-economic-downturn-graphic-with-line-chart-and-tex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2882" y="1160207"/>
            <a:ext cx="2106387" cy="1406013"/>
          </a:xfrm>
          <a:prstGeom prst="rect">
            <a:avLst/>
          </a:prstGeom>
          <a:noFill/>
        </p:spPr>
      </p:pic>
      <p:pic>
        <p:nvPicPr>
          <p:cNvPr id="14089222" name="Picture 6" descr="http://t0.gstatic.com/images?q=tbn:ANd9GcRN4hRuiEMqjesUEqST4Q-z6IdANInkx-jiTG5TQXW5X2Ypgr5pD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16877" y="2172927"/>
            <a:ext cx="1739649" cy="1563483"/>
          </a:xfrm>
          <a:prstGeom prst="rect">
            <a:avLst/>
          </a:prstGeom>
          <a:noFill/>
        </p:spPr>
      </p:pic>
      <p:pic>
        <p:nvPicPr>
          <p:cNvPr id="14089224" name="Picture 8" descr="http://www.itworldcanada.com/uploads/cyber%20crim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3679" y="4778478"/>
            <a:ext cx="2490189" cy="1657350"/>
          </a:xfrm>
          <a:prstGeom prst="rect">
            <a:avLst/>
          </a:prstGeom>
          <a:noFill/>
        </p:spPr>
      </p:pic>
      <p:pic>
        <p:nvPicPr>
          <p:cNvPr id="14089226" name="Picture 10" descr="http://thefreedomchef.com/wp-content/uploads/2011/07/corn-top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76244" y="4965290"/>
            <a:ext cx="2367756" cy="1580177"/>
          </a:xfrm>
          <a:prstGeom prst="rect">
            <a:avLst/>
          </a:prstGeom>
          <a:noFill/>
        </p:spPr>
      </p:pic>
      <p:pic>
        <p:nvPicPr>
          <p:cNvPr id="16" name="Picture 2" descr="http://t2.gstatic.com/images?q=tbn:ANd9GcQrq0wWj8xb9FvV7THptHM8tN3m1jZBd2iZyeKCY_zYViwMOuPh5Q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91433" y="3257856"/>
            <a:ext cx="1602658" cy="1602658"/>
          </a:xfrm>
          <a:prstGeom prst="rect">
            <a:avLst/>
          </a:prstGeom>
          <a:noFill/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98203" y="4279117"/>
            <a:ext cx="2094271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While risks can be broadly categorized, none are mutually exclusive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23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787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2800" dirty="0" smtClean="0"/>
              <a:t>Top 5 Global Risks in Terms of </a:t>
            </a:r>
            <a:r>
              <a:rPr lang="en-US" sz="2800" i="1" dirty="0" smtClean="0"/>
              <a:t>Likelihood</a:t>
            </a:r>
            <a:r>
              <a:rPr lang="en-US" sz="2800" dirty="0" smtClean="0"/>
              <a:t>, 2007—2012: Insurance Can Help With Most </a:t>
            </a:r>
            <a:endParaRPr lang="en-US" sz="2800" dirty="0" smtClean="0">
              <a:solidFill>
                <a:srgbClr val="28688C"/>
              </a:solidFill>
            </a:endParaRPr>
          </a:p>
        </p:txBody>
      </p:sp>
      <p:pic>
        <p:nvPicPr>
          <p:cNvPr id="1410150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799" y="1199535"/>
            <a:ext cx="8310307" cy="473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</a:t>
            </a:r>
            <a:r>
              <a:rPr lang="en-US" sz="1000" dirty="0" smtClean="0"/>
              <a:t>World Economic Forum, </a:t>
            </a:r>
            <a:r>
              <a:rPr lang="en-US" sz="1000" i="1" dirty="0" smtClean="0"/>
              <a:t>Global Risks 2012</a:t>
            </a:r>
            <a:r>
              <a:rPr lang="en-US" sz="1000" dirty="0" smtClean="0"/>
              <a:t>; Insurance </a:t>
            </a:r>
            <a:r>
              <a:rPr lang="en-US" sz="1000" dirty="0"/>
              <a:t>Information </a:t>
            </a:r>
            <a:r>
              <a:rPr lang="en-US" sz="1000" dirty="0" smtClean="0"/>
              <a:t>Institute.</a:t>
            </a:r>
            <a:endParaRPr lang="en-US" sz="1000" dirty="0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7899303" y="1258529"/>
            <a:ext cx="1185706" cy="2861187"/>
          </a:xfrm>
          <a:prstGeom prst="wedgeRectCallout">
            <a:avLst>
              <a:gd name="adj1" fmla="val -70246"/>
              <a:gd name="adj2" fmla="val -185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 2012, concerns over income disparity and fiscal imbalances displaced weather and water concerns, as ranked by likelihood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White">
          <a:xfrm>
            <a:off x="432467" y="5818133"/>
            <a:ext cx="8220075" cy="70065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Concerns Shift Considerably Over Short Spans of Time.  Shift in 2012 to Economic Risks and Away from Environmental Risks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24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787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2800" dirty="0" smtClean="0"/>
              <a:t>Top 5 Global Risks in Terms of </a:t>
            </a:r>
            <a:r>
              <a:rPr lang="en-US" sz="2800" i="1" dirty="0" smtClean="0"/>
              <a:t>Impact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2007—2012: Insurance Can Help With Most </a:t>
            </a:r>
            <a:endParaRPr lang="en-US" sz="2800" dirty="0" smtClean="0">
              <a:solidFill>
                <a:srgbClr val="28688C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</a:t>
            </a:r>
            <a:r>
              <a:rPr lang="en-US" sz="1000" dirty="0" smtClean="0"/>
              <a:t>World Economic Forum, </a:t>
            </a:r>
            <a:r>
              <a:rPr lang="en-US" sz="1000" i="1" dirty="0" smtClean="0"/>
              <a:t>Global Risks 2012</a:t>
            </a:r>
            <a:r>
              <a:rPr lang="en-US" sz="1000" dirty="0" smtClean="0"/>
              <a:t>; Insurance </a:t>
            </a:r>
            <a:r>
              <a:rPr lang="en-US" sz="1000" dirty="0"/>
              <a:t>Information </a:t>
            </a:r>
            <a:r>
              <a:rPr lang="en-US" sz="1000" dirty="0" smtClean="0"/>
              <a:t>Institute.</a:t>
            </a:r>
            <a:endParaRPr lang="en-US" sz="10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White">
          <a:xfrm>
            <a:off x="402971" y="5788637"/>
            <a:ext cx="8220075" cy="70065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Concerns Over the Impacts of Economics Risks Remained High in 2012, but Societal Risks Displaced Environmental Risks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41025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" y="1425677"/>
            <a:ext cx="8532147" cy="427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3"/>
          <p:cNvSpPr>
            <a:spLocks noChangeArrowheads="1"/>
          </p:cNvSpPr>
          <p:nvPr/>
        </p:nvSpPr>
        <p:spPr bwMode="blackWhite">
          <a:xfrm>
            <a:off x="7899303" y="1258529"/>
            <a:ext cx="1185706" cy="2104103"/>
          </a:xfrm>
          <a:prstGeom prst="wedgeRectCallout">
            <a:avLst>
              <a:gd name="adj1" fmla="val -65271"/>
              <a:gd name="adj2" fmla="val -7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Impacts from economic and societal risks were of the greatest concern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5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A6005-A30E-4B9F-AA27-E406E92B700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Risk: Foremost on the Minds in “Advanced” Economies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2" y="1122003"/>
            <a:ext cx="8523287" cy="4652963"/>
          </a:xfrm>
        </p:spPr>
        <p:txBody>
          <a:bodyPr/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Economic Risks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Chronic fiscal imbalances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Severe income disparity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Extreme volatility in energy</a:t>
            </a:r>
          </a:p>
          <a:p>
            <a:pPr marL="1143000" lvl="2" indent="-457200">
              <a:lnSpc>
                <a:spcPct val="75000"/>
              </a:lnSpc>
              <a:buNone/>
            </a:pPr>
            <a:r>
              <a:rPr lang="en-US" b="1" dirty="0" smtClean="0"/>
              <a:t>  </a:t>
            </a:r>
            <a:r>
              <a:rPr lang="en-US" sz="2400" b="1" dirty="0" smtClean="0"/>
              <a:t>and food prices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Recurring liquidity crises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Major systemic failure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Adverse unintended</a:t>
            </a:r>
          </a:p>
          <a:p>
            <a:pPr marL="800100" lvl="1" indent="-457200">
              <a:lnSpc>
                <a:spcPct val="75000"/>
              </a:lnSpc>
              <a:buNone/>
            </a:pPr>
            <a:r>
              <a:rPr lang="en-US" b="1" dirty="0" smtClean="0"/>
              <a:t>      </a:t>
            </a:r>
            <a:r>
              <a:rPr lang="en-US" sz="2400" b="1" dirty="0" smtClean="0"/>
              <a:t>consequences of regulation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Unmanageable in/deflation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Chronic labor mkt. imbalances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Hard landing of emerging economy</a:t>
            </a:r>
          </a:p>
          <a:p>
            <a:pPr marL="800100" lvl="1" indent="-457200">
              <a:lnSpc>
                <a:spcPct val="75000"/>
              </a:lnSpc>
              <a:buNone/>
            </a:pPr>
            <a:endParaRPr lang="en-US" b="1" dirty="0" smtClean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</a:t>
            </a:r>
            <a:r>
              <a:rPr lang="en-US" sz="1000" dirty="0" smtClean="0"/>
              <a:t>World Economic Forum, </a:t>
            </a:r>
            <a:r>
              <a:rPr lang="en-US" sz="1000" i="1" dirty="0" smtClean="0"/>
              <a:t>Global Risks 2012</a:t>
            </a:r>
            <a:r>
              <a:rPr lang="en-US" sz="1000" dirty="0" smtClean="0"/>
              <a:t>; Insurance </a:t>
            </a:r>
            <a:r>
              <a:rPr lang="en-US" sz="1000" dirty="0"/>
              <a:t>Information </a:t>
            </a:r>
            <a:r>
              <a:rPr lang="en-US" sz="1000" dirty="0" smtClean="0"/>
              <a:t>Institute.</a:t>
            </a:r>
            <a:endParaRPr lang="en-US" sz="1000" dirty="0"/>
          </a:p>
        </p:txBody>
      </p:sp>
      <p:pic>
        <p:nvPicPr>
          <p:cNvPr id="140994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8581" y="1529812"/>
            <a:ext cx="3618263" cy="450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643714" y="1150373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Economic Risk Landscape</a:t>
            </a:r>
            <a:endParaRPr lang="en-US" b="1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Real GDP Growth*</a:t>
            </a:r>
          </a:p>
        </p:txBody>
      </p:sp>
      <p:sp>
        <p:nvSpPr>
          <p:cNvPr id="66567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*	Estimates/Forecasts from Blue Chip Economic Indicators.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Source: US Department of Commerce, Blue Economic Indicators </a:t>
            </a:r>
            <a:r>
              <a:rPr lang="en-US" sz="1100" dirty="0" smtClean="0"/>
              <a:t>4/13;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7935362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Demand for Insurance Continues To Be Impacted by Sluggish Economic Conditions, but the Benefits of Even Slow Growth Will Compound and Gradually Benefit the Economy Broadly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96947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640511" y="3267636"/>
            <a:ext cx="2102689" cy="1415116"/>
          </a:xfrm>
          <a:prstGeom prst="wedgeRectCallout">
            <a:avLst>
              <a:gd name="adj1" fmla="val 56719"/>
              <a:gd name="adj2" fmla="val -645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Recession began in Dec. 2007. Economic toll of credit crunch, housing slump, labor market contraction </a:t>
            </a:r>
            <a:r>
              <a:rPr lang="en-US" sz="1400" b="1" dirty="0" smtClean="0">
                <a:solidFill>
                  <a:schemeClr val="bg1"/>
                </a:solidFill>
              </a:rPr>
              <a:t>was severe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459258" y="1090613"/>
            <a:ext cx="1980008" cy="900419"/>
          </a:xfrm>
          <a:prstGeom prst="wedgeRectCallout">
            <a:avLst>
              <a:gd name="adj1" fmla="val 14732"/>
              <a:gd name="adj2" fmla="val 156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6238563" y="3598601"/>
            <a:ext cx="2153266" cy="1091381"/>
          </a:xfrm>
          <a:prstGeom prst="wedgeRectCallout">
            <a:avLst>
              <a:gd name="adj1" fmla="val 6151"/>
              <a:gd name="adj2" fmla="val -905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2013 is expected to see   uneven growth, then gradually accelerate throughout the year and into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3274142" y="2951163"/>
            <a:ext cx="929148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4250" y="73025"/>
            <a:ext cx="7875639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Federal Spending as a Share of State GDP: Vulnerability to Sequestration Varies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176976" y="6582155"/>
            <a:ext cx="8942388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753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1392854"/>
            <a:ext cx="8731045" cy="49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350339" y="1044215"/>
            <a:ext cx="2140976" cy="961563"/>
          </a:xfrm>
          <a:prstGeom prst="wedgeRectCallout">
            <a:avLst>
              <a:gd name="adj1" fmla="val -151793"/>
              <a:gd name="adj2" fmla="val 33581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Austerity will hurt some states more than others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0498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2700" y="1608138"/>
          <a:ext cx="9067800" cy="4743450"/>
        </p:xfrm>
        <a:graphic>
          <a:graphicData uri="http://schemas.openxmlformats.org/presentationml/2006/ole">
            <p:oleObj spid="_x0000_s17932290" name="Chart" r:id="rId3" imgW="8505837" imgH="4581583" progId="MSGraph.Chart.8">
              <p:embed followColorScheme="full"/>
            </p:oleObj>
          </a:graphicData>
        </a:graphic>
      </p:graphicFrame>
      <p:sp>
        <p:nvSpPr>
          <p:cNvPr id="6250499" name="Rectangle 6"/>
          <p:cNvSpPr>
            <a:spLocks noChangeArrowheads="1"/>
          </p:cNvSpPr>
          <p:nvPr/>
        </p:nvSpPr>
        <p:spPr bwMode="auto">
          <a:xfrm>
            <a:off x="76200" y="6513513"/>
            <a:ext cx="847347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dirty="0"/>
              <a:t>Source: International Monetary Fund, </a:t>
            </a:r>
            <a:r>
              <a:rPr lang="en-US" sz="1200" i="1" dirty="0"/>
              <a:t>World Economic Outlook </a:t>
            </a:r>
            <a:r>
              <a:rPr lang="en-US" sz="1200" dirty="0" smtClean="0"/>
              <a:t>, Oct. 2012 and Jan. 2013 </a:t>
            </a:r>
            <a:r>
              <a:rPr lang="en-US" sz="1200" i="1" dirty="0" smtClean="0"/>
              <a:t>WEO Update</a:t>
            </a:r>
            <a:r>
              <a:rPr lang="en-US" sz="1200" dirty="0" smtClean="0"/>
              <a:t>; </a:t>
            </a:r>
            <a:r>
              <a:rPr lang="en-US" sz="1200" dirty="0"/>
              <a:t>Ins. Info. Institute.</a:t>
            </a:r>
          </a:p>
        </p:txBody>
      </p:sp>
      <p:sp>
        <p:nvSpPr>
          <p:cNvPr id="7072775" name="AutoShape 7"/>
          <p:cNvSpPr>
            <a:spLocks noChangeArrowheads="1"/>
          </p:cNvSpPr>
          <p:nvPr/>
        </p:nvSpPr>
        <p:spPr bwMode="auto">
          <a:xfrm>
            <a:off x="6091238" y="1101725"/>
            <a:ext cx="2971800" cy="982663"/>
          </a:xfrm>
          <a:prstGeom prst="wedgeRectCallout">
            <a:avLst>
              <a:gd name="adj1" fmla="val 41847"/>
              <a:gd name="adj2" fmla="val 111606"/>
            </a:avLst>
          </a:prstGeom>
          <a:solidFill>
            <a:srgbClr val="0000CC">
              <a:alpha val="6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Emerging economies (led by China) are expected to grow by </a:t>
            </a:r>
            <a:r>
              <a:rPr lang="en-US" b="1" dirty="0" smtClean="0">
                <a:solidFill>
                  <a:schemeClr val="bg1"/>
                </a:solidFill>
              </a:rPr>
              <a:t>5.5% </a:t>
            </a:r>
            <a:r>
              <a:rPr lang="en-US" b="1" dirty="0">
                <a:solidFill>
                  <a:schemeClr val="bg1"/>
                </a:solidFill>
              </a:rPr>
              <a:t>in </a:t>
            </a:r>
            <a:r>
              <a:rPr lang="en-US" b="1" dirty="0" smtClean="0">
                <a:solidFill>
                  <a:schemeClr val="bg1"/>
                </a:solidFill>
              </a:rPr>
              <a:t>2013 and 5.9% </a:t>
            </a:r>
            <a:r>
              <a:rPr lang="en-US" b="1" dirty="0">
                <a:solidFill>
                  <a:schemeClr val="bg1"/>
                </a:solidFill>
              </a:rPr>
              <a:t>in </a:t>
            </a:r>
            <a:r>
              <a:rPr lang="en-US" b="1" dirty="0" smtClean="0">
                <a:solidFill>
                  <a:schemeClr val="bg1"/>
                </a:solidFill>
              </a:rPr>
              <a:t>2014.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5050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0"/>
            <a:ext cx="7581900" cy="954088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GDP Growth: Advanced &amp; Emerging Economies vs. World, 1970-2014F</a:t>
            </a:r>
          </a:p>
        </p:txBody>
      </p:sp>
      <p:sp>
        <p:nvSpPr>
          <p:cNvPr id="6250502" name="Oval 12"/>
          <p:cNvSpPr>
            <a:spLocks noChangeArrowheads="1"/>
          </p:cNvSpPr>
          <p:nvPr/>
        </p:nvSpPr>
        <p:spPr bwMode="auto">
          <a:xfrm>
            <a:off x="8807450" y="3715776"/>
            <a:ext cx="222250" cy="34607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7072781" name="AutoShape 13"/>
          <p:cNvSpPr>
            <a:spLocks noChangeArrowheads="1"/>
          </p:cNvSpPr>
          <p:nvPr/>
        </p:nvSpPr>
        <p:spPr bwMode="auto">
          <a:xfrm>
            <a:off x="2797175" y="4475163"/>
            <a:ext cx="4244975" cy="742950"/>
          </a:xfrm>
          <a:prstGeom prst="wedgeRectCallout">
            <a:avLst>
              <a:gd name="adj1" fmla="val 91398"/>
              <a:gd name="adj2" fmla="val -1173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Advanced economies are expected to grow at a sluggish pace of </a:t>
            </a:r>
            <a:r>
              <a:rPr lang="en-US" b="1" dirty="0" smtClean="0">
                <a:solidFill>
                  <a:srgbClr val="FFFFFF"/>
                </a:solidFill>
              </a:rPr>
              <a:t>1.4%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2013 but accelerate to 2.2%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2014.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250504" name="Oval 14"/>
          <p:cNvSpPr>
            <a:spLocks noChangeArrowheads="1"/>
          </p:cNvSpPr>
          <p:nvPr/>
        </p:nvSpPr>
        <p:spPr bwMode="auto">
          <a:xfrm>
            <a:off x="8783638" y="2805981"/>
            <a:ext cx="222250" cy="34607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250505" name="Oval 14"/>
          <p:cNvSpPr>
            <a:spLocks noChangeArrowheads="1"/>
          </p:cNvSpPr>
          <p:nvPr/>
        </p:nvSpPr>
        <p:spPr bwMode="auto">
          <a:xfrm>
            <a:off x="8805863" y="3267382"/>
            <a:ext cx="222250" cy="34607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1868488" y="1658938"/>
            <a:ext cx="4141787" cy="1003300"/>
          </a:xfrm>
          <a:prstGeom prst="wedgeRectCallout">
            <a:avLst>
              <a:gd name="adj1" fmla="val 117699"/>
              <a:gd name="adj2" fmla="val 121648"/>
            </a:avLst>
          </a:prstGeom>
          <a:solidFill>
            <a:srgbClr val="00B05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World output is forecast to grow by </a:t>
            </a:r>
            <a:r>
              <a:rPr lang="en-US" b="1" dirty="0" smtClean="0">
                <a:solidFill>
                  <a:srgbClr val="FFFFFF"/>
                </a:solidFill>
              </a:rPr>
              <a:t>3.5%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2013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4.1%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2014.  </a:t>
            </a:r>
            <a:r>
              <a:rPr lang="en-US" b="1" dirty="0">
                <a:solidFill>
                  <a:srgbClr val="FFFFFF"/>
                </a:solidFill>
              </a:rPr>
              <a:t>The world economy shrank by 0.6% in 2009 amid the global financial </a:t>
            </a:r>
            <a:r>
              <a:rPr lang="en-US" b="1" dirty="0" smtClean="0">
                <a:solidFill>
                  <a:srgbClr val="FFFFFF"/>
                </a:solidFill>
              </a:rPr>
              <a:t>crisis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250507" name="Rectangle 5"/>
          <p:cNvSpPr>
            <a:spLocks noChangeArrowheads="1"/>
          </p:cNvSpPr>
          <p:nvPr/>
        </p:nvSpPr>
        <p:spPr bwMode="black">
          <a:xfrm>
            <a:off x="157163" y="1393825"/>
            <a:ext cx="8221662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225A7A"/>
                </a:solidFill>
              </a:rPr>
              <a:t>GDP Growth (%)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707278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5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DBA5129-B17F-4106-984C-613F289D1A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29</a:t>
            </a:fld>
            <a:endParaRPr lang="en-US" sz="900"/>
          </a:p>
        </p:txBody>
      </p:sp>
      <p:sp>
        <p:nvSpPr>
          <p:cNvPr id="6248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4775"/>
            <a:ext cx="7531100" cy="860425"/>
          </a:xfrm>
        </p:spPr>
        <p:txBody>
          <a:bodyPr/>
          <a:lstStyle/>
          <a:p>
            <a:r>
              <a:rPr lang="en-US" dirty="0" smtClean="0"/>
              <a:t>Real GDP Growth Forecasts: </a:t>
            </a:r>
            <a:br>
              <a:rPr lang="en-US" dirty="0" smtClean="0"/>
            </a:br>
            <a:r>
              <a:rPr lang="en-US" dirty="0" smtClean="0"/>
              <a:t>Major Economies: 2011 – 2014F</a:t>
            </a:r>
          </a:p>
        </p:txBody>
      </p:sp>
      <p:sp>
        <p:nvSpPr>
          <p:cNvPr id="6248453" name="Rectangle 4"/>
          <p:cNvSpPr>
            <a:spLocks noChangeArrowheads="1"/>
          </p:cNvSpPr>
          <p:nvPr/>
        </p:nvSpPr>
        <p:spPr bwMode="auto">
          <a:xfrm>
            <a:off x="0" y="6575425"/>
            <a:ext cx="9144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 Blue Chip Economic Indicators </a:t>
            </a:r>
            <a:r>
              <a:rPr lang="en-US" sz="1100" dirty="0" smtClean="0"/>
              <a:t>(4/2013 </a:t>
            </a:r>
            <a:r>
              <a:rPr lang="en-US" sz="1100" dirty="0"/>
              <a:t>issue); Insurance Information Institute.</a:t>
            </a:r>
          </a:p>
        </p:txBody>
      </p:sp>
      <p:graphicFrame>
        <p:nvGraphicFramePr>
          <p:cNvPr id="6248450" name="Object 5"/>
          <p:cNvGraphicFramePr>
            <a:graphicFrameLocks noChangeAspect="1"/>
          </p:cNvGraphicFramePr>
          <p:nvPr/>
        </p:nvGraphicFramePr>
        <p:xfrm>
          <a:off x="161925" y="1212850"/>
          <a:ext cx="8743950" cy="4324350"/>
        </p:xfrm>
        <a:graphic>
          <a:graphicData uri="http://schemas.openxmlformats.org/presentationml/2006/ole">
            <p:oleObj spid="_x0000_s17933314" name="Chart" r:id="rId4" imgW="8829766" imgH="3314784" progId="MSGraph.Chart.8">
              <p:embed followColorScheme="full"/>
            </p:oleObj>
          </a:graphicData>
        </a:graphic>
      </p:graphicFrame>
      <p:sp>
        <p:nvSpPr>
          <p:cNvPr id="2067462" name="Text Box 5"/>
          <p:cNvSpPr txBox="1">
            <a:spLocks noChangeArrowheads="1"/>
          </p:cNvSpPr>
          <p:nvPr/>
        </p:nvSpPr>
        <p:spPr bwMode="blackWhite">
          <a:xfrm>
            <a:off x="604838" y="5473700"/>
            <a:ext cx="8101012" cy="1060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Growth Prospects Vary Widely by Region: </a:t>
            </a:r>
            <a:r>
              <a:rPr lang="en-US" b="1" dirty="0" smtClean="0">
                <a:solidFill>
                  <a:schemeClr val="bg1"/>
                </a:solidFill>
              </a:rPr>
              <a:t>Growth Returning in </a:t>
            </a:r>
            <a:r>
              <a:rPr lang="en-US" b="1" dirty="0">
                <a:solidFill>
                  <a:schemeClr val="bg1"/>
                </a:solidFill>
              </a:rPr>
              <a:t>the US, </a:t>
            </a:r>
            <a:r>
              <a:rPr lang="en-US" b="1" dirty="0" smtClean="0">
                <a:solidFill>
                  <a:schemeClr val="bg1"/>
                </a:solidFill>
              </a:rPr>
              <a:t>Mild </a:t>
            </a:r>
            <a:r>
              <a:rPr lang="en-US" b="1" dirty="0">
                <a:solidFill>
                  <a:schemeClr val="bg1"/>
                </a:solidFill>
              </a:rPr>
              <a:t>Recession in the </a:t>
            </a:r>
            <a:r>
              <a:rPr lang="en-US" b="1" dirty="0" err="1">
                <a:solidFill>
                  <a:schemeClr val="bg1"/>
                </a:solidFill>
              </a:rPr>
              <a:t>Eurozone</a:t>
            </a:r>
            <a:r>
              <a:rPr lang="en-US" b="1" dirty="0">
                <a:solidFill>
                  <a:schemeClr val="bg1"/>
                </a:solidFill>
              </a:rPr>
              <a:t>, A “Soft Landing” in </a:t>
            </a:r>
            <a:r>
              <a:rPr lang="en-US" b="1" dirty="0" smtClean="0">
                <a:solidFill>
                  <a:schemeClr val="bg1"/>
                </a:solidFill>
              </a:rPr>
              <a:t>China, Sluggish Growth </a:t>
            </a:r>
            <a:r>
              <a:rPr lang="en-US" b="1" dirty="0">
                <a:solidFill>
                  <a:schemeClr val="bg1"/>
                </a:solidFill>
              </a:rPr>
              <a:t>in Japan and Modest Growth in America’s Largest Trading Partners—Canada and Mexico.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blackWhite">
          <a:xfrm>
            <a:off x="2205038" y="1116013"/>
            <a:ext cx="1762125" cy="1681162"/>
          </a:xfrm>
          <a:prstGeom prst="wedgeRectCallout">
            <a:avLst>
              <a:gd name="adj1" fmla="val -17876"/>
              <a:gd name="adj2" fmla="val 7728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err="1">
                <a:solidFill>
                  <a:schemeClr val="bg1"/>
                </a:solidFill>
              </a:rPr>
              <a:t>Eurozone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is </a:t>
            </a:r>
            <a:r>
              <a:rPr lang="en-US" b="1" dirty="0">
                <a:solidFill>
                  <a:schemeClr val="bg1"/>
                </a:solidFill>
              </a:rPr>
              <a:t>in </a:t>
            </a:r>
            <a:r>
              <a:rPr lang="en-US" b="1" dirty="0" smtClean="0">
                <a:solidFill>
                  <a:schemeClr val="bg1"/>
                </a:solidFill>
              </a:rPr>
              <a:t>recession, UK weak.  </a:t>
            </a:r>
            <a:r>
              <a:rPr lang="en-US" b="1" dirty="0">
                <a:solidFill>
                  <a:schemeClr val="bg1"/>
                </a:solidFill>
              </a:rPr>
              <a:t>Both should end </a:t>
            </a:r>
            <a:r>
              <a:rPr lang="en-US" b="1" dirty="0" smtClean="0">
                <a:solidFill>
                  <a:schemeClr val="bg1"/>
                </a:solidFill>
              </a:rPr>
              <a:t>by late 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blackWhite">
          <a:xfrm>
            <a:off x="4065588" y="1120775"/>
            <a:ext cx="1905000" cy="1703388"/>
          </a:xfrm>
          <a:prstGeom prst="wedgeRectCallout">
            <a:avLst>
              <a:gd name="adj1" fmla="val 88612"/>
              <a:gd name="adj2" fmla="val 46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China growth has slowed, but remains strong in an expected “soft landing” scenario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blackWhite">
          <a:xfrm>
            <a:off x="820738" y="1452563"/>
            <a:ext cx="1330325" cy="998537"/>
          </a:xfrm>
          <a:prstGeom prst="wedgeRectCallout">
            <a:avLst>
              <a:gd name="adj1" fmla="val 22921"/>
              <a:gd name="adj2" fmla="val 8780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Tepid US recovery continues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blackWhite">
          <a:xfrm>
            <a:off x="7427913" y="1223963"/>
            <a:ext cx="1622425" cy="1425575"/>
          </a:xfrm>
          <a:prstGeom prst="wedgeRectCallout">
            <a:avLst>
              <a:gd name="adj1" fmla="val -13543"/>
              <a:gd name="adj2" fmla="val 745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Rebuilding acts as a stimulus to Japanese economy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The Insurance Information Institute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The Public Face of the Industry:</a:t>
            </a:r>
          </a:p>
          <a:p>
            <a:pPr algn="ctr"/>
            <a:r>
              <a:rPr lang="en-US" sz="3200" b="1" i="1" dirty="0" smtClean="0">
                <a:solidFill>
                  <a:srgbClr val="2B7299"/>
                </a:solidFill>
              </a:rPr>
              <a:t>Explaining What Insurance Is and How   It Works Since 1960</a:t>
            </a:r>
            <a:endParaRPr lang="en-US" sz="3200" b="1" i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5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DBA5129-B17F-4106-984C-613F289D1A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/>
          </a:p>
        </p:txBody>
      </p:sp>
      <p:sp>
        <p:nvSpPr>
          <p:cNvPr id="6248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4775"/>
            <a:ext cx="7531100" cy="860425"/>
          </a:xfrm>
        </p:spPr>
        <p:txBody>
          <a:bodyPr/>
          <a:lstStyle/>
          <a:p>
            <a:r>
              <a:rPr lang="en-US" dirty="0" smtClean="0"/>
              <a:t>Real GDP Growth Forecasts: </a:t>
            </a:r>
            <a:br>
              <a:rPr lang="en-US" dirty="0" smtClean="0"/>
            </a:br>
            <a:r>
              <a:rPr lang="en-US" dirty="0" smtClean="0"/>
              <a:t>Selected Economies: 2011 – 2014F</a:t>
            </a:r>
          </a:p>
        </p:txBody>
      </p:sp>
      <p:sp>
        <p:nvSpPr>
          <p:cNvPr id="6248453" name="Rectangle 4"/>
          <p:cNvSpPr>
            <a:spLocks noChangeArrowheads="1"/>
          </p:cNvSpPr>
          <p:nvPr/>
        </p:nvSpPr>
        <p:spPr bwMode="auto">
          <a:xfrm>
            <a:off x="0" y="6575425"/>
            <a:ext cx="9144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 Blue Chip Economic Indicators </a:t>
            </a:r>
            <a:r>
              <a:rPr lang="en-US" sz="1100" dirty="0" smtClean="0"/>
              <a:t>(4/2013 </a:t>
            </a:r>
            <a:r>
              <a:rPr lang="en-US" sz="1100" dirty="0"/>
              <a:t>issue); Insurance Information Institute.</a:t>
            </a:r>
          </a:p>
        </p:txBody>
      </p:sp>
      <p:graphicFrame>
        <p:nvGraphicFramePr>
          <p:cNvPr id="6248450" name="Object 5"/>
          <p:cNvGraphicFramePr>
            <a:graphicFrameLocks noChangeAspect="1"/>
          </p:cNvGraphicFramePr>
          <p:nvPr/>
        </p:nvGraphicFramePr>
        <p:xfrm>
          <a:off x="142261" y="1576644"/>
          <a:ext cx="8743950" cy="4324350"/>
        </p:xfrm>
        <a:graphic>
          <a:graphicData uri="http://schemas.openxmlformats.org/presentationml/2006/ole">
            <p:oleObj spid="_x0000_s17934338" name="Chart" r:id="rId4" imgW="8829766" imgH="3314784" progId="MSGraph.Chart.8">
              <p:embed followColorScheme="full"/>
            </p:oleObj>
          </a:graphicData>
        </a:graphic>
      </p:graphicFrame>
      <p:sp>
        <p:nvSpPr>
          <p:cNvPr id="2067462" name="Text Box 5"/>
          <p:cNvSpPr txBox="1">
            <a:spLocks noChangeArrowheads="1"/>
          </p:cNvSpPr>
          <p:nvPr/>
        </p:nvSpPr>
        <p:spPr bwMode="blackWhite">
          <a:xfrm>
            <a:off x="604838" y="5919018"/>
            <a:ext cx="8101012" cy="5407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Growth Outside the US, Europe and Japan is Relatively Strong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blackWhite">
          <a:xfrm>
            <a:off x="4960119" y="1295247"/>
            <a:ext cx="3593946" cy="1192314"/>
          </a:xfrm>
          <a:prstGeom prst="wedgeRectCallout">
            <a:avLst>
              <a:gd name="adj1" fmla="val 22921"/>
              <a:gd name="adj2" fmla="val 494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Strong economies in smaller industrialized nations will bolster demand for commodities, energy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1" y="2861188"/>
            <a:ext cx="1165122" cy="2757949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2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World Trade Volume:</a:t>
            </a:r>
            <a:br>
              <a:rPr lang="en-US" dirty="0" smtClean="0"/>
            </a:br>
            <a:r>
              <a:rPr lang="en-US" dirty="0" smtClean="0"/>
              <a:t>2010—2014F 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1183342" y="5499847"/>
            <a:ext cx="6952129" cy="87405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Growth in World Trade Volume (Imports + Exports) Has Slowed But Continues to Grow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/>
        </p:nvGraphicFramePr>
        <p:xfrm>
          <a:off x="407988" y="1792288"/>
          <a:ext cx="8296275" cy="3752850"/>
        </p:xfrm>
        <a:graphic>
          <a:graphicData uri="http://schemas.openxmlformats.org/presentationml/2006/ole">
            <p:oleObj spid="_x0000_s18524162" name="Chart" r:id="rId4" imgW="8305811" imgH="3762334" progId="MSGraph.Chart.8">
              <p:embed followColorScheme="full"/>
            </p:oleObj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303640" y="1735231"/>
            <a:ext cx="3271972" cy="1276910"/>
          </a:xfrm>
          <a:prstGeom prst="wedgeRectCallout">
            <a:avLst>
              <a:gd name="adj1" fmla="val 79016"/>
              <a:gd name="adj2" fmla="val 7794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After decelerating in 2011 and 2012, global trade growth is expected accelerate in 2013 and 2014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6575615"/>
            <a:ext cx="91440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IMF </a:t>
            </a:r>
            <a:r>
              <a:rPr lang="en-US" sz="1100" i="1" dirty="0" smtClean="0"/>
              <a:t>World Economic Outlook</a:t>
            </a:r>
            <a:r>
              <a:rPr lang="en-US" sz="1100" dirty="0" smtClean="0"/>
              <a:t> </a:t>
            </a:r>
            <a:r>
              <a:rPr lang="en-US" sz="1100" i="1" dirty="0" smtClean="0"/>
              <a:t>Update</a:t>
            </a:r>
            <a:r>
              <a:rPr lang="en-US" sz="1100" dirty="0" smtClean="0"/>
              <a:t> (Jan. 2013 );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Trade Volume: IMPORTS</a:t>
            </a:r>
            <a:br>
              <a:rPr lang="en-US" dirty="0" smtClean="0"/>
            </a:br>
            <a:r>
              <a:rPr lang="en-US" dirty="0" smtClean="0"/>
              <a:t>2010 – 2014F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161364" y="2283759"/>
          <a:ext cx="8867775" cy="3771900"/>
        </p:xfrm>
        <a:graphic>
          <a:graphicData uri="http://schemas.openxmlformats.org/presentationml/2006/ole">
            <p:oleObj spid="_x0000_s18525186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2124635" y="2581836"/>
            <a:ext cx="2891119" cy="1102657"/>
          </a:xfrm>
          <a:prstGeom prst="wedgeRectCallout">
            <a:avLst>
              <a:gd name="adj1" fmla="val 61610"/>
              <a:gd name="adj2" fmla="val 312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Import growth in emerging economies outpaces Advanced Economies by a wide margin.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282388" y="1975038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Advanced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01110" y="1966072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Emerging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6575615"/>
            <a:ext cx="91440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IMF </a:t>
            </a:r>
            <a:r>
              <a:rPr lang="en-US" sz="1100" i="1" dirty="0" smtClean="0"/>
              <a:t>World Economic Outlook</a:t>
            </a:r>
            <a:r>
              <a:rPr lang="en-US" sz="1100" dirty="0" smtClean="0"/>
              <a:t> </a:t>
            </a:r>
            <a:r>
              <a:rPr lang="en-US" sz="1100" i="1" dirty="0" smtClean="0"/>
              <a:t>Update</a:t>
            </a:r>
            <a:r>
              <a:rPr lang="en-US" sz="1100" dirty="0" smtClean="0"/>
              <a:t> (Jan. 2013 );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Trade Volume: EXPORTS</a:t>
            </a:r>
            <a:br>
              <a:rPr lang="en-US" dirty="0" smtClean="0"/>
            </a:br>
            <a:r>
              <a:rPr lang="en-US" dirty="0" smtClean="0"/>
              <a:t>2010 – 2013F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0" y="2324100"/>
          <a:ext cx="8867775" cy="3771900"/>
        </p:xfrm>
        <a:graphic>
          <a:graphicData uri="http://schemas.openxmlformats.org/presentationml/2006/ole">
            <p:oleObj spid="_x0000_s18526210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627094" y="2675966"/>
            <a:ext cx="3294529" cy="1102657"/>
          </a:xfrm>
          <a:prstGeom prst="wedgeRectCallout">
            <a:avLst>
              <a:gd name="adj1" fmla="val 61610"/>
              <a:gd name="adj2" fmla="val 312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Export growth in emerging economies outpaces Advanced Economies by a much narrower margin than imports.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282388" y="1975038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Advanced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01110" y="1966072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Emerging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6575615"/>
            <a:ext cx="91440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IMF </a:t>
            </a:r>
            <a:r>
              <a:rPr lang="en-US" sz="1100" i="1" dirty="0" smtClean="0"/>
              <a:t>World Economic Outlook</a:t>
            </a:r>
            <a:r>
              <a:rPr lang="en-US" sz="1100" dirty="0" smtClean="0"/>
              <a:t> </a:t>
            </a:r>
            <a:r>
              <a:rPr lang="en-US" sz="1100" i="1" dirty="0" smtClean="0"/>
              <a:t>Update</a:t>
            </a:r>
            <a:r>
              <a:rPr lang="en-US" sz="1100" dirty="0" smtClean="0"/>
              <a:t> (Jan. 2013 );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630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0C147B8-7BDB-450F-9430-6F763C841C1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14630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501449" y="1932038"/>
            <a:ext cx="8347586" cy="219751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THE INSURANCE INDUSTRY CAN BENEFIT FROM AND ENERGY AND COMMODITIES BOOM, EVEN                 AMID SLOWDOWN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46309" name="TextBox 5"/>
          <p:cNvSpPr txBox="1">
            <a:spLocks noChangeArrowheads="1"/>
          </p:cNvSpPr>
          <p:nvPr/>
        </p:nvSpPr>
        <p:spPr bwMode="auto">
          <a:xfrm>
            <a:off x="347870" y="4335349"/>
            <a:ext cx="85476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Insurers in Australia and the U.S. Need to Provide Insurance Solutions Associated with a Rising Global Commodities Demand and Surging Energy Demand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208095" y="1695807"/>
          <a:ext cx="8683625" cy="4532312"/>
        </p:xfrm>
        <a:graphic>
          <a:graphicData uri="http://schemas.openxmlformats.org/presentationml/2006/ole">
            <p:oleObj spid="_x0000_s17827842" name="Chart" r:id="rId4" imgW="8601126" imgH="4533804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Commodity Metals Global Price Index, </a:t>
            </a:r>
            <a:br>
              <a:rPr lang="en-US" dirty="0" smtClean="0"/>
            </a:br>
            <a:r>
              <a:rPr lang="en-US" dirty="0" smtClean="0"/>
              <a:t>1980—2013F*  (2005 =100)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Index Value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 Includes: Copper, Aluminum, Iron Ore, Tin, Nickel, Zinc, Lead and Uranium.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International Monetary Fund;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4261772" y="1622322"/>
            <a:ext cx="2711450" cy="956188"/>
          </a:xfrm>
          <a:prstGeom prst="wedgeRectCallout">
            <a:avLst>
              <a:gd name="adj1" fmla="val 104678"/>
              <a:gd name="adj2" fmla="val 863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Though down from their 2011 peak, metals/ore prices remain more than 3 times their levels in 2002  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6948947" y="4503173"/>
            <a:ext cx="1546123" cy="937125"/>
          </a:xfrm>
          <a:prstGeom prst="wedgeRectCallout">
            <a:avLst>
              <a:gd name="adj1" fmla="val -104858"/>
              <a:gd name="adj2" fmla="val 474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Metal/ore price moved rapidly higher after the 2001 recession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3755923" y="3106993"/>
            <a:ext cx="2504459" cy="872613"/>
          </a:xfrm>
          <a:prstGeom prst="wedgeRectCallout">
            <a:avLst>
              <a:gd name="adj1" fmla="val 100900"/>
              <a:gd name="adj2" fmla="val 1331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The global financial crisis had only a temporary impact on metal/ore prices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198263" y="1666310"/>
          <a:ext cx="8683625" cy="4532312"/>
        </p:xfrm>
        <a:graphic>
          <a:graphicData uri="http://schemas.openxmlformats.org/presentationml/2006/ole">
            <p:oleObj spid="_x0000_s17828866" name="Chart" r:id="rId4" imgW="8610574" imgH="4543522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58992" y="129819"/>
            <a:ext cx="7580671" cy="860425"/>
          </a:xfrm>
        </p:spPr>
        <p:txBody>
          <a:bodyPr/>
          <a:lstStyle/>
          <a:p>
            <a:r>
              <a:rPr lang="en-US" sz="2800" dirty="0" smtClean="0"/>
              <a:t>Global Price Index: Copper, Aluminum &amp;   Iron Ore vs. Full Metals Index,1980—2013F*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200179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Index Value (2005 = 100)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 Full </a:t>
            </a:r>
            <a:r>
              <a:rPr lang="en-US" sz="1100" dirty="0" smtClean="0">
                <a:solidFill>
                  <a:srgbClr val="000000"/>
                </a:solidFill>
              </a:rPr>
              <a:t>Metals Index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Includes: Copper, Aluminum, Iron Ore, Tin, Nickel, Zinc, Lead and Uranium.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International Monetary Fund;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4237703" y="1769806"/>
            <a:ext cx="2548705" cy="1347022"/>
          </a:xfrm>
          <a:prstGeom prst="wedgeRectCallout">
            <a:avLst>
              <a:gd name="adj1" fmla="val 90382"/>
              <a:gd name="adj2" fmla="val 3690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Metals prices soared in the aftermath of the global financial crisis, especially for iron ore, which by 2011 was up nearly 500% from pre-crisis levels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5365953" y="3775587"/>
            <a:ext cx="1546123" cy="924231"/>
          </a:xfrm>
          <a:prstGeom prst="wedgeRectCallout">
            <a:avLst>
              <a:gd name="adj1" fmla="val 115174"/>
              <a:gd name="adj2" fmla="val 387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Copper prices rose nearly six fold from 2003 through 2011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198263" y="1666310"/>
          <a:ext cx="8683625" cy="4532312"/>
        </p:xfrm>
        <a:graphic>
          <a:graphicData uri="http://schemas.openxmlformats.org/presentationml/2006/ole">
            <p:oleObj spid="_x0000_s17829890" name="Chart" r:id="rId4" imgW="8610574" imgH="4543522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58992" y="129819"/>
            <a:ext cx="7580671" cy="860425"/>
          </a:xfrm>
        </p:spPr>
        <p:txBody>
          <a:bodyPr/>
          <a:lstStyle/>
          <a:p>
            <a:r>
              <a:rPr lang="en-US" sz="2800" dirty="0" smtClean="0"/>
              <a:t>Global Price Index: Tin, Nickel, Zinc, Lead &amp; Uranium vs. Full Metals Index,1980—2013F*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200179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Index Value (2005 = 100)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 Full </a:t>
            </a:r>
            <a:r>
              <a:rPr lang="en-US" sz="1100" dirty="0" smtClean="0">
                <a:solidFill>
                  <a:srgbClr val="000000"/>
                </a:solidFill>
              </a:rPr>
              <a:t>Metals Index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Includes: Copper, Aluminum, Iron Ore, Tin, Nickel, Zinc, Lead and Uranium.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International Monetary Fund;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3962400" y="1563329"/>
            <a:ext cx="2548705" cy="1347022"/>
          </a:xfrm>
          <a:prstGeom prst="wedgeRectCallout">
            <a:avLst>
              <a:gd name="adj1" fmla="val 90382"/>
              <a:gd name="adj2" fmla="val 3690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Uranium and tin prices have seen significant volatility in recent years.  The uncertain future of nuclear power weighs on the price of uranium.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4884172" y="3500283"/>
            <a:ext cx="1546123" cy="924231"/>
          </a:xfrm>
          <a:prstGeom prst="wedgeRectCallout">
            <a:avLst>
              <a:gd name="adj1" fmla="val 117082"/>
              <a:gd name="adj2" fmla="val 3559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Prices for nickel and zinc have moderated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58738" y="1549400"/>
          <a:ext cx="8932862" cy="5451475"/>
        </p:xfrm>
        <a:graphic>
          <a:graphicData uri="http://schemas.openxmlformats.org/presentationml/2006/ole">
            <p:oleObj spid="_x0000_s17930242" name="Chart" r:id="rId3" imgW="8201074" imgH="5391113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38125" y="9525"/>
            <a:ext cx="7542213" cy="838200"/>
          </a:xfrm>
        </p:spPr>
        <p:txBody>
          <a:bodyPr/>
          <a:lstStyle/>
          <a:p>
            <a:r>
              <a:rPr lang="en-US" smtClean="0"/>
              <a:t>World Primary Energy Consumption</a:t>
            </a:r>
            <a:r>
              <a:rPr lang="en-US" sz="3200" smtClean="0"/>
              <a:t>, 1990-2030P</a:t>
            </a:r>
            <a:endParaRPr lang="en-US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" y="6473825"/>
            <a:ext cx="8763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Source: Energy Information Administration, </a:t>
            </a:r>
            <a:r>
              <a:rPr lang="en-US" sz="1200" i="1"/>
              <a:t>2009 International Energy Outlook</a:t>
            </a:r>
            <a:r>
              <a:rPr lang="en-US" sz="1200"/>
              <a:t>, Insurance Information Institute.</a:t>
            </a:r>
          </a:p>
        </p:txBody>
      </p:sp>
      <p:sp>
        <p:nvSpPr>
          <p:cNvPr id="7292933" name="Text Box 5"/>
          <p:cNvSpPr txBox="1">
            <a:spLocks noChangeArrowheads="1"/>
          </p:cNvSpPr>
          <p:nvPr/>
        </p:nvSpPr>
        <p:spPr bwMode="auto">
          <a:xfrm>
            <a:off x="1312769" y="4433047"/>
            <a:ext cx="3609975" cy="1323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33CC"/>
                </a:solidFill>
              </a:rPr>
              <a:t>Between 2006 and 2030, energy consumption in projected to increase annually by 1.5% worldwide but only 0.5% in the US</a:t>
            </a: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981200" y="1381125"/>
            <a:ext cx="4570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800" b="1"/>
              <a:t>Quadrillion BTUs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457825" y="3810000"/>
            <a:ext cx="3190875" cy="1733550"/>
          </a:xfrm>
          <a:prstGeom prst="wedgeRectCallout">
            <a:avLst>
              <a:gd name="adj1" fmla="val 34213"/>
              <a:gd name="adj2" fmla="val -10392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</a:pPr>
            <a:r>
              <a:rPr lang="en-US" sz="2000" b="1"/>
              <a:t>Global energy consumption is expected to increase by 33.4% between 2010 and 2030 but by only 12% in the US</a:t>
            </a:r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9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7292933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39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3448" y="337110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World Energy Consumption by Fuel,</a:t>
            </a:r>
            <a:br>
              <a:rPr lang="en-US" dirty="0" smtClean="0"/>
            </a:br>
            <a:r>
              <a:rPr lang="en-US" dirty="0" smtClean="0"/>
              <a:t>1990—2035F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47" y="6462855"/>
            <a:ext cx="82423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US Energy Information Administration, </a:t>
            </a:r>
            <a:r>
              <a:rPr lang="en-US" sz="1100" i="1" dirty="0" smtClean="0"/>
              <a:t>International Energy Outlook 2011;</a:t>
            </a:r>
            <a:r>
              <a:rPr lang="en-US" sz="1100" dirty="0" smtClean="0"/>
              <a:t> Insurance Information Institute.</a:t>
            </a:r>
            <a:endParaRPr lang="en-US" sz="1100" dirty="0"/>
          </a:p>
        </p:txBody>
      </p:sp>
      <p:pic>
        <p:nvPicPr>
          <p:cNvPr id="138434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226" y="1238865"/>
            <a:ext cx="7919884" cy="517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7211962" y="4291781"/>
            <a:ext cx="1887794" cy="1563330"/>
          </a:xfrm>
          <a:prstGeom prst="wedgeRectCallout">
            <a:avLst>
              <a:gd name="adj1" fmla="val -62071"/>
              <a:gd name="adj2" fmla="val -642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err="1" smtClean="0">
                <a:solidFill>
                  <a:schemeClr val="bg1"/>
                </a:solidFill>
              </a:rPr>
              <a:t>Renewables</a:t>
            </a:r>
            <a:r>
              <a:rPr lang="en-US" sz="1600" b="1" dirty="0" smtClean="0">
                <a:solidFill>
                  <a:schemeClr val="bg1"/>
                </a:solidFill>
              </a:rPr>
              <a:t> will account for 14% of global energy consumption by 2035, up from 20% in 2008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eSlide</a:t>
            </a:r>
            <a:r>
              <a:rPr lang="en-US" smtClean="0"/>
              <a:t>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Insurance Information Institute Do and Why?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027075"/>
            <a:ext cx="8640448" cy="5448301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/>
              <a:t>Communications</a:t>
            </a:r>
          </a:p>
          <a:p>
            <a:pPr marL="914400" lvl="1" indent="-571500">
              <a:lnSpc>
                <a:spcPct val="80000"/>
              </a:lnSpc>
            </a:pPr>
            <a:r>
              <a:rPr lang="en-US" sz="2400" dirty="0" smtClean="0"/>
              <a:t>Communicate what the insurance industry does and how insurance works to all stakeholders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/>
              <a:t>Information Dissemination</a:t>
            </a:r>
          </a:p>
          <a:p>
            <a:pPr marL="914400" lvl="1" indent="-571500">
              <a:lnSpc>
                <a:spcPct val="80000"/>
              </a:lnSpc>
            </a:pPr>
            <a:r>
              <a:rPr lang="en-US" sz="2400" dirty="0" smtClean="0"/>
              <a:t>Assemble and disseminate vast amounts of industry data and respond to thousands of data requests each year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/>
              <a:t>Research &amp; Analysis</a:t>
            </a:r>
          </a:p>
          <a:p>
            <a:pPr marL="914400" lvl="1" indent="-571500">
              <a:lnSpc>
                <a:spcPct val="80000"/>
              </a:lnSpc>
            </a:pPr>
            <a:r>
              <a:rPr lang="en-US" sz="2400" dirty="0" smtClean="0"/>
              <a:t>Produce original research on topics of critical and timely importance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/>
              <a:t>Industry Advocacy (non-lobbying)</a:t>
            </a:r>
          </a:p>
          <a:p>
            <a:pPr marL="914400" lvl="1" indent="-571500">
              <a:lnSpc>
                <a:spcPct val="80000"/>
              </a:lnSpc>
            </a:pPr>
            <a:r>
              <a:rPr lang="en-US" sz="2400" dirty="0" smtClean="0"/>
              <a:t>Play a critical informational role in key legislative and public policy debates</a:t>
            </a:r>
            <a:endParaRPr lang="en-US" sz="3200" dirty="0" smtClean="0"/>
          </a:p>
          <a:p>
            <a:pPr lvl="1">
              <a:lnSpc>
                <a:spcPct val="80000"/>
              </a:lnSpc>
            </a:pPr>
            <a:endParaRPr lang="en-US" sz="3600" dirty="0" smtClean="0"/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40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3448" y="337110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2800" dirty="0" smtClean="0"/>
              <a:t>Distribution of Major Shale Deposits: 5.76 Tr. Cu. Ft. in 48 Shale Basins in 32 Countries</a:t>
            </a:r>
            <a:endParaRPr lang="en-US" sz="2800" dirty="0" smtClean="0">
              <a:solidFill>
                <a:srgbClr val="28688C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47" y="6462855"/>
            <a:ext cx="82423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US Energy Information Administration; Insurance Information Institute.</a:t>
            </a:r>
            <a:endParaRPr lang="en-US" sz="1100" dirty="0"/>
          </a:p>
        </p:txBody>
      </p:sp>
      <p:pic>
        <p:nvPicPr>
          <p:cNvPr id="138414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124" y="1326548"/>
            <a:ext cx="8028716" cy="50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3"/>
          <p:cNvSpPr>
            <a:spLocks noChangeArrowheads="1"/>
          </p:cNvSpPr>
          <p:nvPr/>
        </p:nvSpPr>
        <p:spPr bwMode="blackWhite">
          <a:xfrm>
            <a:off x="5458639" y="1526806"/>
            <a:ext cx="2800458" cy="833718"/>
          </a:xfrm>
          <a:prstGeom prst="wedgeRectCallout">
            <a:avLst>
              <a:gd name="adj1" fmla="val -56978"/>
              <a:gd name="adj2" fmla="val 50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Europe and S. America also have large deposits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blackWhite">
          <a:xfrm>
            <a:off x="3377381" y="5279923"/>
            <a:ext cx="3362632" cy="958646"/>
          </a:xfrm>
          <a:prstGeom prst="wedgeRectCallout">
            <a:avLst>
              <a:gd name="adj1" fmla="val -64714"/>
              <a:gd name="adj2" fmla="val -26918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Initial assessments reveal 5.76 trillion cu. ft. of shale gas worldwide, including 1.069 trillion cu. Ft. in North America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0" y="4439260"/>
            <a:ext cx="1799303" cy="12536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816644" y="2700417"/>
            <a:ext cx="1161931" cy="1415845"/>
          </a:xfrm>
          <a:prstGeom prst="wedgeRectCallout">
            <a:avLst>
              <a:gd name="adj1" fmla="val -65642"/>
              <a:gd name="adj2" fmla="val 9465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Australia has some promising shale deposits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3" grpId="0" animBg="1"/>
      <p:bldP spid="14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58738" y="1623140"/>
          <a:ext cx="8932862" cy="5451475"/>
        </p:xfrm>
        <a:graphic>
          <a:graphicData uri="http://schemas.openxmlformats.org/presentationml/2006/ole">
            <p:oleObj spid="_x0000_s17826818" name="Chart" r:id="rId3" imgW="8201008" imgH="5391228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784" y="76760"/>
            <a:ext cx="7542213" cy="838200"/>
          </a:xfrm>
        </p:spPr>
        <p:txBody>
          <a:bodyPr/>
          <a:lstStyle/>
          <a:p>
            <a:r>
              <a:rPr lang="en-US" dirty="0" smtClean="0"/>
              <a:t>Technically Recoverable Shale Gas Deposits, by Region</a:t>
            </a: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94129" y="1340784"/>
            <a:ext cx="457041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 b="1" dirty="0" smtClean="0">
                <a:solidFill>
                  <a:srgbClr val="225A7A"/>
                </a:solidFill>
              </a:rPr>
              <a:t>Trillion Cubic Ft.tts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blackWhite">
          <a:xfrm>
            <a:off x="2869427" y="1106998"/>
            <a:ext cx="3236405" cy="1591957"/>
          </a:xfrm>
          <a:prstGeom prst="wedgeRectCallout">
            <a:avLst>
              <a:gd name="adj1" fmla="val 32023"/>
              <a:gd name="adj2" fmla="val 582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North America has 1,069 trillion cu. ft. of technically recoverable shale gas recources—18.6% of the global total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47" y="6462855"/>
            <a:ext cx="82423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US Energy Information Administration; Insurance Information Institute.</a:t>
            </a:r>
            <a:endParaRPr lang="en-US" sz="1100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3240965" y="4404852"/>
            <a:ext cx="1970131" cy="1176416"/>
          </a:xfrm>
          <a:prstGeom prst="wedgeRectCallout">
            <a:avLst>
              <a:gd name="adj1" fmla="val -123148"/>
              <a:gd name="adj2" fmla="val 215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Australia’s gas deposits are commercially viable and could expand insurance exposures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A0EDE5-C6F2-4AEF-B6BB-DBAE530E4B4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42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713" y="323850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Global Real (Inflation Adjusted) Nonlife</a:t>
            </a:r>
            <a:br>
              <a:rPr lang="en-US" dirty="0" smtClean="0"/>
            </a:br>
            <a:r>
              <a:rPr lang="en-US" dirty="0" smtClean="0"/>
              <a:t>Premium Growth: 1980-2010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Source: Swiss Re, </a:t>
            </a:r>
            <a:r>
              <a:rPr lang="en-US" sz="1100" i="1"/>
              <a:t>sigma</a:t>
            </a:r>
            <a:r>
              <a:rPr lang="en-US" sz="1100"/>
              <a:t>, No. 2/2010.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188259" y="1573306"/>
          <a:ext cx="8633012" cy="482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AutoShape 14"/>
          <p:cNvSpPr>
            <a:spLocks noChangeArrowheads="1"/>
          </p:cNvSpPr>
          <p:nvPr/>
        </p:nvSpPr>
        <p:spPr bwMode="blackWhite">
          <a:xfrm>
            <a:off x="6481763" y="1116013"/>
            <a:ext cx="2608262" cy="1452562"/>
          </a:xfrm>
          <a:prstGeom prst="wedgeRectCallout">
            <a:avLst>
              <a:gd name="adj1" fmla="val 14042"/>
              <a:gd name="adj2" fmla="val 84023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Nonlife premium growth in emerging markets has exceeded that of industrialized countries in </a:t>
            </a:r>
            <a:r>
              <a:rPr lang="en-US" sz="1400" b="1" dirty="0" smtClean="0">
                <a:solidFill>
                  <a:schemeClr val="bg1"/>
                </a:solidFill>
              </a:rPr>
              <a:t>27 </a:t>
            </a:r>
            <a:r>
              <a:rPr lang="en-US" sz="1400" b="1" dirty="0">
                <a:solidFill>
                  <a:schemeClr val="bg1"/>
                </a:solidFill>
              </a:rPr>
              <a:t>of the past </a:t>
            </a:r>
            <a:r>
              <a:rPr lang="en-US" sz="1400" b="1" dirty="0" smtClean="0">
                <a:solidFill>
                  <a:schemeClr val="bg1"/>
                </a:solidFill>
              </a:rPr>
              <a:t>31 </a:t>
            </a:r>
            <a:r>
              <a:rPr lang="en-US" sz="1400" b="1" dirty="0">
                <a:solidFill>
                  <a:schemeClr val="bg1"/>
                </a:solidFill>
              </a:rPr>
              <a:t>years, including the entirety of the global financial crisis..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blackWhite">
          <a:xfrm>
            <a:off x="1223963" y="4370388"/>
            <a:ext cx="4370387" cy="698500"/>
          </a:xfrm>
          <a:prstGeom prst="wedgeRectCallout">
            <a:avLst>
              <a:gd name="adj1" fmla="val 13230"/>
              <a:gd name="adj2" fmla="val -169639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Real nonlife premium growth is very erratic in part to inflation volatility in emerging markets as well as a lack of consistent cyclicality</a:t>
            </a:r>
          </a:p>
        </p:txBody>
      </p:sp>
      <p:sp>
        <p:nvSpPr>
          <p:cNvPr id="44042" name="Rectangle 16"/>
          <p:cNvSpPr>
            <a:spLocks noChangeArrowheads="1"/>
          </p:cNvSpPr>
          <p:nvPr/>
        </p:nvSpPr>
        <p:spPr bwMode="blackWhite">
          <a:xfrm>
            <a:off x="2932113" y="1182688"/>
            <a:ext cx="2998787" cy="12652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u="sng" dirty="0" smtClean="0">
                <a:solidFill>
                  <a:srgbClr val="FFFFFF"/>
                </a:solidFill>
                <a:cs typeface="Arial" charset="0"/>
              </a:rPr>
              <a:t>Average</a:t>
            </a:r>
            <a:r>
              <a:rPr lang="en-US" sz="1600" b="1" u="sng" dirty="0">
                <a:solidFill>
                  <a:srgbClr val="FFFFFF"/>
                </a:solidFill>
                <a:cs typeface="Arial" charset="0"/>
              </a:rPr>
              <a:t>: </a:t>
            </a:r>
            <a:r>
              <a:rPr lang="en-US" sz="1600" b="1" u="sng" dirty="0" smtClean="0">
                <a:solidFill>
                  <a:srgbClr val="FFFFFF"/>
                </a:solidFill>
                <a:cs typeface="Arial" charset="0"/>
              </a:rPr>
              <a:t>1980-2010</a:t>
            </a:r>
            <a:endParaRPr lang="en-US" sz="1600" b="1" u="sng" dirty="0">
              <a:solidFill>
                <a:srgbClr val="FFFFFF"/>
              </a:solidFill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Industrialized Countries: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3.8%</a:t>
            </a:r>
            <a:endParaRPr lang="en-US" sz="1400" b="1" dirty="0">
              <a:solidFill>
                <a:srgbClr val="FFFFFF"/>
              </a:solidFill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Emerging Markets: 9.2%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Overall Total: 4.2%</a:t>
            </a:r>
            <a:endParaRPr lang="pt-BR" sz="14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A6005-A30E-4B9F-AA27-E406E92B700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09" y="119986"/>
            <a:ext cx="7950815" cy="860425"/>
          </a:xfrm>
        </p:spPr>
        <p:txBody>
          <a:bodyPr/>
          <a:lstStyle/>
          <a:p>
            <a:r>
              <a:rPr lang="en-US" dirty="0" smtClean="0"/>
              <a:t>Regulatory Risk:  Financial Sector in Consumed with Post-Crisis Concerns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</a:t>
            </a:r>
            <a:r>
              <a:rPr lang="en-US" sz="1000" dirty="0" smtClean="0"/>
              <a:t>Insurance </a:t>
            </a:r>
            <a:r>
              <a:rPr lang="en-US" sz="1000" dirty="0"/>
              <a:t>Information </a:t>
            </a:r>
            <a:r>
              <a:rPr lang="en-US" sz="1000" dirty="0" smtClean="0"/>
              <a:t>Institute.</a:t>
            </a:r>
            <a:endParaRPr lang="en-US" sz="1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6594" y="1146388"/>
            <a:ext cx="8153400" cy="4652963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US" b="1" dirty="0" smtClean="0"/>
              <a:t>Capital Adequacy, Quality, Liquidity,</a:t>
            </a:r>
          </a:p>
          <a:p>
            <a:pPr lvl="1">
              <a:lnSpc>
                <a:spcPts val="2100"/>
              </a:lnSpc>
              <a:buNone/>
            </a:pPr>
            <a:r>
              <a:rPr lang="en-US" sz="2400" b="1" dirty="0" smtClean="0"/>
              <a:t>Leverage, Prudential Oversight</a:t>
            </a:r>
          </a:p>
          <a:p>
            <a:pPr>
              <a:lnSpc>
                <a:spcPts val="2100"/>
              </a:lnSpc>
            </a:pPr>
            <a:r>
              <a:rPr lang="en-US" b="1" dirty="0" smtClean="0"/>
              <a:t>Dodd-Frank</a:t>
            </a:r>
          </a:p>
          <a:p>
            <a:pPr>
              <a:lnSpc>
                <a:spcPts val="2100"/>
              </a:lnSpc>
            </a:pPr>
            <a:r>
              <a:rPr lang="en-US" b="1" dirty="0" smtClean="0"/>
              <a:t>Basel III</a:t>
            </a:r>
          </a:p>
          <a:p>
            <a:pPr>
              <a:lnSpc>
                <a:spcPts val="2100"/>
              </a:lnSpc>
            </a:pPr>
            <a:r>
              <a:rPr lang="en-US" b="1" dirty="0" smtClean="0"/>
              <a:t>Solvency II</a:t>
            </a:r>
          </a:p>
          <a:p>
            <a:pPr>
              <a:lnSpc>
                <a:spcPts val="2100"/>
              </a:lnSpc>
            </a:pPr>
            <a:r>
              <a:rPr lang="en-US" b="1" dirty="0" err="1" smtClean="0"/>
              <a:t>ComFrame</a:t>
            </a:r>
            <a:endParaRPr lang="en-US" b="1" dirty="0" smtClean="0"/>
          </a:p>
          <a:p>
            <a:pPr>
              <a:lnSpc>
                <a:spcPts val="2100"/>
              </a:lnSpc>
            </a:pPr>
            <a:r>
              <a:rPr lang="en-US" b="1" dirty="0" smtClean="0"/>
              <a:t>ORSA</a:t>
            </a:r>
          </a:p>
          <a:p>
            <a:pPr>
              <a:lnSpc>
                <a:spcPts val="2100"/>
              </a:lnSpc>
            </a:pPr>
            <a:r>
              <a:rPr lang="en-US" b="1" dirty="0" smtClean="0"/>
              <a:t>Systemic Importance</a:t>
            </a:r>
          </a:p>
          <a:p>
            <a:pPr lvl="1">
              <a:lnSpc>
                <a:spcPts val="2100"/>
              </a:lnSpc>
            </a:pPr>
            <a:r>
              <a:rPr lang="en-US" b="1" dirty="0" smtClean="0"/>
              <a:t>US</a:t>
            </a:r>
          </a:p>
          <a:p>
            <a:pPr lvl="1">
              <a:lnSpc>
                <a:spcPts val="2100"/>
              </a:lnSpc>
            </a:pPr>
            <a:r>
              <a:rPr lang="en-US" b="1" dirty="0" smtClean="0"/>
              <a:t>Global</a:t>
            </a:r>
            <a:endParaRPr lang="en-US" b="1" dirty="0"/>
          </a:p>
        </p:txBody>
      </p:sp>
      <p:pic>
        <p:nvPicPr>
          <p:cNvPr id="14100484" name="Picture 4" descr="http://ecx.images-amazon.com/images/I/51qJzosIcm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6356" y="3389178"/>
            <a:ext cx="1577340" cy="2491740"/>
          </a:xfrm>
          <a:prstGeom prst="rect">
            <a:avLst/>
          </a:prstGeom>
          <a:noFill/>
        </p:spPr>
      </p:pic>
      <p:pic>
        <p:nvPicPr>
          <p:cNvPr id="14100486" name="Picture 6" descr="http://previous.presstv.ir/photo/20121013/gholami201210131258301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09124" y="1107836"/>
            <a:ext cx="2853096" cy="1902064"/>
          </a:xfrm>
          <a:prstGeom prst="rect">
            <a:avLst/>
          </a:prstGeom>
          <a:noFill/>
        </p:spPr>
      </p:pic>
      <p:pic>
        <p:nvPicPr>
          <p:cNvPr id="14100488" name="Picture 8" descr="http://www.themoneymasters.com/wp-content/uploads/2010/01/federal-reserv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7265" y="2721961"/>
            <a:ext cx="2558128" cy="1920145"/>
          </a:xfrm>
          <a:prstGeom prst="rect">
            <a:avLst/>
          </a:prstGeom>
          <a:noFill/>
        </p:spPr>
      </p:pic>
      <p:pic>
        <p:nvPicPr>
          <p:cNvPr id="14100490" name="Picture 10" descr="http://www.b-eye-network.com/blogs/devlin/piles-of-money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124" y="4793149"/>
            <a:ext cx="2263160" cy="16973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A6005-A30E-4B9F-AA27-E406E92B700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Geopolitical Risk: Foremost on the Minds in “Emerging” Economies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2" y="1063011"/>
            <a:ext cx="8523287" cy="4652963"/>
          </a:xfrm>
        </p:spPr>
        <p:txBody>
          <a:bodyPr/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Geopolitical Risks</a:t>
            </a:r>
          </a:p>
          <a:p>
            <a:pPr marL="800100" lvl="1" indent="-457200">
              <a:lnSpc>
                <a:spcPct val="70000"/>
              </a:lnSpc>
            </a:pPr>
            <a:r>
              <a:rPr lang="en-US" sz="2400" b="1" dirty="0" smtClean="0"/>
              <a:t>Pervasive entrenched corruption</a:t>
            </a:r>
          </a:p>
          <a:p>
            <a:pPr marL="800100" lvl="1" indent="-457200">
              <a:lnSpc>
                <a:spcPct val="70000"/>
              </a:lnSpc>
            </a:pPr>
            <a:r>
              <a:rPr lang="en-US" sz="2400" b="1" dirty="0" smtClean="0"/>
              <a:t>Critical fragile states</a:t>
            </a:r>
          </a:p>
          <a:p>
            <a:pPr marL="800100" lvl="1" indent="-457200">
              <a:lnSpc>
                <a:spcPct val="70000"/>
              </a:lnSpc>
            </a:pPr>
            <a:r>
              <a:rPr lang="en-US" sz="2400" b="1" dirty="0" smtClean="0"/>
              <a:t>Terrorism</a:t>
            </a:r>
          </a:p>
          <a:p>
            <a:pPr marL="800100" lvl="1" indent="-457200">
              <a:lnSpc>
                <a:spcPct val="70000"/>
              </a:lnSpc>
            </a:pPr>
            <a:r>
              <a:rPr lang="en-US" sz="2400" b="1" dirty="0" smtClean="0"/>
              <a:t>Failure of diplomatic conflict</a:t>
            </a:r>
          </a:p>
          <a:p>
            <a:pPr marL="800100" lvl="1" indent="-457200">
              <a:lnSpc>
                <a:spcPct val="70000"/>
              </a:lnSpc>
              <a:buNone/>
            </a:pPr>
            <a:r>
              <a:rPr lang="en-US" sz="2400" b="1" dirty="0" smtClean="0"/>
              <a:t>	resolution</a:t>
            </a:r>
          </a:p>
          <a:p>
            <a:pPr marL="800100" lvl="1" indent="-457200">
              <a:lnSpc>
                <a:spcPct val="70000"/>
              </a:lnSpc>
            </a:pPr>
            <a:r>
              <a:rPr lang="en-US" sz="2400" b="1" dirty="0" smtClean="0"/>
              <a:t>Global governance failure</a:t>
            </a:r>
          </a:p>
          <a:p>
            <a:pPr marL="800100" lvl="1" indent="-457200">
              <a:lnSpc>
                <a:spcPct val="70000"/>
              </a:lnSpc>
            </a:pPr>
            <a:r>
              <a:rPr lang="en-US" sz="2400" b="1" dirty="0" smtClean="0"/>
              <a:t>Entrenched organized crime</a:t>
            </a:r>
          </a:p>
          <a:p>
            <a:pPr marL="800100" lvl="1" indent="-457200">
              <a:lnSpc>
                <a:spcPct val="70000"/>
              </a:lnSpc>
            </a:pPr>
            <a:r>
              <a:rPr lang="en-US" sz="2400" b="1" dirty="0" smtClean="0"/>
              <a:t>Widespread illicit trade</a:t>
            </a:r>
          </a:p>
          <a:p>
            <a:pPr marL="800100" lvl="1" indent="-457200">
              <a:lnSpc>
                <a:spcPct val="70000"/>
              </a:lnSpc>
            </a:pPr>
            <a:r>
              <a:rPr lang="en-US" sz="2400" b="1" dirty="0" smtClean="0"/>
              <a:t>Diffusion of WMD</a:t>
            </a:r>
          </a:p>
          <a:p>
            <a:pPr marL="800100" lvl="1" indent="-457200">
              <a:lnSpc>
                <a:spcPct val="70000"/>
              </a:lnSpc>
            </a:pPr>
            <a:r>
              <a:rPr lang="en-US" sz="2400" b="1" dirty="0" smtClean="0"/>
              <a:t>Unilateral resource </a:t>
            </a:r>
          </a:p>
          <a:p>
            <a:pPr marL="800100" lvl="1" indent="-457200">
              <a:lnSpc>
                <a:spcPct val="70000"/>
              </a:lnSpc>
              <a:buNone/>
            </a:pPr>
            <a:r>
              <a:rPr lang="en-US" sz="2400" b="1" smtClean="0"/>
              <a:t>	nationalization</a:t>
            </a:r>
            <a:endParaRPr lang="en-US" sz="2400" b="1" dirty="0" smtClean="0"/>
          </a:p>
          <a:p>
            <a:pPr marL="800100" lvl="1" indent="-457200">
              <a:lnSpc>
                <a:spcPct val="70000"/>
              </a:lnSpc>
            </a:pPr>
            <a:r>
              <a:rPr lang="en-US" sz="2400" b="1" dirty="0" smtClean="0"/>
              <a:t>Militarization of space</a:t>
            </a:r>
            <a:endParaRPr lang="en-US" b="1" dirty="0" smtClean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</a:t>
            </a:r>
            <a:r>
              <a:rPr lang="en-US" sz="1000" dirty="0" smtClean="0"/>
              <a:t>World Economic Forum, </a:t>
            </a:r>
            <a:r>
              <a:rPr lang="en-US" sz="1000" i="1" dirty="0" smtClean="0"/>
              <a:t>Global Risks 2012</a:t>
            </a:r>
            <a:r>
              <a:rPr lang="en-US" sz="1000" dirty="0" smtClean="0"/>
              <a:t>; Insurance </a:t>
            </a:r>
            <a:r>
              <a:rPr lang="en-US" sz="1000" dirty="0"/>
              <a:t>Information </a:t>
            </a:r>
            <a:r>
              <a:rPr lang="en-US" sz="1000" dirty="0" smtClean="0"/>
              <a:t>Institute.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643714" y="1150373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Geopolitical Risk Landscape</a:t>
            </a:r>
            <a:endParaRPr lang="en-US" b="1" u="sng" dirty="0"/>
          </a:p>
        </p:txBody>
      </p:sp>
      <p:pic>
        <p:nvPicPr>
          <p:cNvPr id="140994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63382" y="1557871"/>
            <a:ext cx="3441290" cy="491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909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909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20AE7FE-8064-45B8-9775-03960101FA1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45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269875"/>
            <a:ext cx="8135471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Political Risk in 2011/12: Greatest Business Opportunities Are Often in Risky Nations 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89094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Source: Maplecroft</a:t>
            </a:r>
          </a:p>
        </p:txBody>
      </p:sp>
      <p:pic>
        <p:nvPicPr>
          <p:cNvPr id="8909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3063" y="1344613"/>
            <a:ext cx="85677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575613" y="1102659"/>
            <a:ext cx="2352488" cy="1061104"/>
          </a:xfrm>
          <a:prstGeom prst="wedgeRectCallout">
            <a:avLst>
              <a:gd name="adj1" fmla="val -32685"/>
              <a:gd name="adj2" fmla="val 1319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fastest growing markets are generally also among the politically </a:t>
            </a:r>
            <a:r>
              <a:rPr lang="en-US" sz="1400" b="1" dirty="0" smtClean="0">
                <a:solidFill>
                  <a:schemeClr val="bg1"/>
                </a:solidFill>
              </a:rPr>
              <a:t>riskiest, including East and South Asia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540625" y="2895600"/>
            <a:ext cx="1603375" cy="927100"/>
          </a:xfrm>
          <a:prstGeom prst="wedgeRectCallout">
            <a:avLst>
              <a:gd name="adj1" fmla="val -18760"/>
              <a:gd name="adj2" fmla="val -482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Heightened risk has </a:t>
            </a:r>
            <a:r>
              <a:rPr lang="en-US" sz="1400" b="1" dirty="0" smtClean="0">
                <a:solidFill>
                  <a:schemeClr val="bg1"/>
                </a:solidFill>
              </a:rPr>
              <a:t>economic and insurance implications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4195482" y="2944905"/>
            <a:ext cx="2084295" cy="874059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4188541" y="5407164"/>
            <a:ext cx="1928835" cy="1061104"/>
          </a:xfrm>
          <a:prstGeom prst="wedgeRectCallout">
            <a:avLst>
              <a:gd name="adj1" fmla="val 120758"/>
              <a:gd name="adj2" fmla="val -558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Australia and NZ rate well but most neighbors do not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0" grpId="0" animBg="1"/>
      <p:bldP spid="9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97283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9728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7FB000-2E2B-4BDB-975C-B9C3E40A0F71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8575"/>
            <a:ext cx="7667625" cy="860425"/>
          </a:xfrm>
        </p:spPr>
        <p:txBody>
          <a:bodyPr/>
          <a:lstStyle/>
          <a:p>
            <a:r>
              <a:rPr lang="en-US" dirty="0" smtClean="0"/>
              <a:t>Terrorist Risk Index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37648" y="6538427"/>
            <a:ext cx="8724900" cy="378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smtClean="0"/>
              <a:t> </a:t>
            </a:r>
            <a:endParaRPr lang="en-US" sz="8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/>
              <a:t>Sources: </a:t>
            </a:r>
            <a:r>
              <a:rPr lang="en-US" sz="800" dirty="0" smtClean="0"/>
              <a:t> </a:t>
            </a:r>
            <a:r>
              <a:rPr lang="en-US" sz="800" dirty="0" err="1" smtClean="0"/>
              <a:t>Maplecroft</a:t>
            </a:r>
            <a:r>
              <a:rPr lang="en-US" sz="800" dirty="0" smtClean="0"/>
              <a:t> Terrorism Risk Index; (2011); Guy Carpenter; Insurance </a:t>
            </a:r>
            <a:r>
              <a:rPr lang="en-US" sz="800" dirty="0"/>
              <a:t>Information </a:t>
            </a:r>
            <a:r>
              <a:rPr lang="en-US" sz="800" dirty="0" smtClean="0"/>
              <a:t>Institute.</a:t>
            </a:r>
            <a:endParaRPr lang="en-US" sz="800" dirty="0"/>
          </a:p>
        </p:txBody>
      </p:sp>
      <p:pic>
        <p:nvPicPr>
          <p:cNvPr id="119633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0065" y="1186766"/>
            <a:ext cx="8625016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7607192" y="1396313"/>
            <a:ext cx="1536808" cy="2236574"/>
          </a:xfrm>
          <a:prstGeom prst="wedgeRectCallout">
            <a:avLst>
              <a:gd name="adj1" fmla="val -97759"/>
              <a:gd name="adj2" fmla="val -834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threat of terrorism is highest in South Asia, Russia, the Middle East and Central and East Africa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2219301" y="2644347"/>
            <a:ext cx="1252947" cy="1651022"/>
          </a:xfrm>
          <a:prstGeom prst="wedgeRectCallout">
            <a:avLst>
              <a:gd name="adj1" fmla="val -76758"/>
              <a:gd name="adj2" fmla="val -112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The US is still considered to be at “Medium Risk” for a terrorist attack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3792275" y="5515896"/>
            <a:ext cx="1536808" cy="1091381"/>
          </a:xfrm>
          <a:prstGeom prst="wedgeRectCallout">
            <a:avLst>
              <a:gd name="adj1" fmla="val 194942"/>
              <a:gd name="adj2" fmla="val -637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Australia and NZ are considered to be at low risk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97283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9728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7FB000-2E2B-4BDB-975C-B9C3E40A0F71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8575"/>
            <a:ext cx="7667625" cy="860425"/>
          </a:xfrm>
        </p:spPr>
        <p:txBody>
          <a:bodyPr/>
          <a:lstStyle/>
          <a:p>
            <a:r>
              <a:rPr lang="en-US" dirty="0" smtClean="0"/>
              <a:t>Global Terrorist Attacks and Deaths, 2004-2011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37648" y="6483705"/>
            <a:ext cx="8724900" cy="408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900" dirty="0" smtClean="0"/>
              <a:t> </a:t>
            </a:r>
            <a:endParaRPr lang="en-US" sz="9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900" dirty="0"/>
              <a:t>Sources: </a:t>
            </a:r>
            <a:r>
              <a:rPr lang="en-US" sz="900" dirty="0" smtClean="0"/>
              <a:t> National Counterterrorism Center, </a:t>
            </a:r>
            <a:r>
              <a:rPr lang="en-US" sz="900" i="1" dirty="0" smtClean="0"/>
              <a:t>2011 Report on Terrorism;</a:t>
            </a:r>
            <a:r>
              <a:rPr lang="en-US" sz="900" dirty="0" smtClean="0"/>
              <a:t> Guy Carpenter; Insurance </a:t>
            </a:r>
            <a:r>
              <a:rPr lang="en-US" sz="900" dirty="0"/>
              <a:t>Information </a:t>
            </a:r>
            <a:r>
              <a:rPr lang="en-US" sz="900" dirty="0" smtClean="0"/>
              <a:t>Institute.</a:t>
            </a:r>
            <a:endParaRPr lang="en-US" sz="900" dirty="0"/>
          </a:p>
        </p:txBody>
      </p:sp>
      <p:pic>
        <p:nvPicPr>
          <p:cNvPr id="119613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139" y="1309817"/>
            <a:ext cx="7970107" cy="47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5634681" y="1062680"/>
            <a:ext cx="2372497" cy="1655807"/>
          </a:xfrm>
          <a:prstGeom prst="wedgeRectCallout">
            <a:avLst>
              <a:gd name="adj1" fmla="val 64331"/>
              <a:gd name="adj2" fmla="val 582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number of terrorist attacks globally fell by 11.7% in 2011 while the number of deaths dropped by 5.0%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0104" y="5338121"/>
            <a:ext cx="827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2011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8344942" y="3422822"/>
            <a:ext cx="280074" cy="18452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56614" y="3657600"/>
            <a:ext cx="284197" cy="160637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7751801" y="3204526"/>
            <a:ext cx="827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10,283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8052485" y="2986216"/>
            <a:ext cx="827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12,533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6965069" y="3122143"/>
            <a:ext cx="827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11,641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7253396" y="2891476"/>
            <a:ext cx="827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13,193</a:t>
            </a:r>
            <a:endParaRPr lang="en-US" sz="1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97283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9728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7FB000-2E2B-4BDB-975C-B9C3E40A0F71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8575"/>
            <a:ext cx="7667625" cy="860425"/>
          </a:xfrm>
        </p:spPr>
        <p:txBody>
          <a:bodyPr/>
          <a:lstStyle/>
          <a:p>
            <a:r>
              <a:rPr lang="en-US" dirty="0" smtClean="0"/>
              <a:t>Frequent Reminders of Terrorist Threat: New and Old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37648" y="6483705"/>
            <a:ext cx="8724900" cy="408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900" dirty="0" smtClean="0"/>
              <a:t> </a:t>
            </a:r>
            <a:endParaRPr lang="en-US" sz="9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900" dirty="0"/>
              <a:t>Sources: </a:t>
            </a:r>
            <a:r>
              <a:rPr lang="en-US" sz="900" dirty="0" smtClean="0"/>
              <a:t> Insurance </a:t>
            </a:r>
            <a:r>
              <a:rPr lang="en-US" sz="900" dirty="0"/>
              <a:t>Information </a:t>
            </a:r>
            <a:r>
              <a:rPr lang="en-US" sz="900" dirty="0" smtClean="0"/>
              <a:t>Institute.</a:t>
            </a:r>
            <a:endParaRPr lang="en-US" sz="900" dirty="0"/>
          </a:p>
        </p:txBody>
      </p:sp>
      <p:pic>
        <p:nvPicPr>
          <p:cNvPr id="22" name="Picture 21" descr="Freedom Tow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48623" y="1317524"/>
            <a:ext cx="3270455" cy="4360605"/>
          </a:xfrm>
          <a:prstGeom prst="rect">
            <a:avLst/>
          </a:prstGeom>
        </p:spPr>
      </p:pic>
      <p:sp>
        <p:nvSpPr>
          <p:cNvPr id="24" name="AutoShape 13"/>
          <p:cNvSpPr>
            <a:spLocks noChangeArrowheads="1"/>
          </p:cNvSpPr>
          <p:nvPr/>
        </p:nvSpPr>
        <p:spPr bwMode="blackWhite">
          <a:xfrm>
            <a:off x="4238501" y="4621957"/>
            <a:ext cx="2191796" cy="2034482"/>
          </a:xfrm>
          <a:prstGeom prst="wedgeRectCallout">
            <a:avLst>
              <a:gd name="adj1" fmla="val 48168"/>
              <a:gd name="adj2" fmla="val -7570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Freedom Tower under construction.  Insurance money is the primary source of funds for rebuilding the WTC site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7974274" name="Picture 2" descr="https://encrypted-tbn2.gstatic.com/images?q=tbn:ANd9GcQfqqhtgVzWHg55s3CP8jWjGvO9LFIe3JLBHB3WNJuck3beKU4k_w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5732" y="1091385"/>
            <a:ext cx="4180002" cy="3118926"/>
          </a:xfrm>
          <a:prstGeom prst="rect">
            <a:avLst/>
          </a:prstGeom>
          <a:noFill/>
        </p:spPr>
      </p:pic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4012359" y="2507226"/>
            <a:ext cx="1739513" cy="1474838"/>
          </a:xfrm>
          <a:prstGeom prst="wedgeRectCallout">
            <a:avLst>
              <a:gd name="adj1" fmla="val -83972"/>
              <a:gd name="adj2" fmla="val -4615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Bombings at the Boston Marathon on April 15, 2013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9554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439738" y="1034844"/>
          <a:ext cx="8458200" cy="4832350"/>
        </p:xfrm>
        <a:graphic>
          <a:graphicData uri="http://schemas.openxmlformats.org/presentationml/2006/ole">
            <p:oleObj spid="_x0000_s17925122" name="Chart" r:id="rId3" imgW="8486671" imgH="4848277" progId="MSGraph.Chart.8">
              <p:embed followColorScheme="full"/>
            </p:oleObj>
          </a:graphicData>
        </a:graphic>
      </p:graphicFrame>
      <p:sp>
        <p:nvSpPr>
          <p:cNvPr id="2839555" name="Text Box 3"/>
          <p:cNvSpPr txBox="1">
            <a:spLocks noChangeArrowheads="1"/>
          </p:cNvSpPr>
          <p:nvPr/>
        </p:nvSpPr>
        <p:spPr bwMode="auto">
          <a:xfrm>
            <a:off x="0" y="5373129"/>
            <a:ext cx="9061450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C00000"/>
                </a:solidFill>
              </a:rPr>
              <a:t>Total Insured Losses Estimate: </a:t>
            </a:r>
            <a:r>
              <a:rPr lang="en-US" sz="3200" b="1" dirty="0" smtClean="0">
                <a:solidFill>
                  <a:srgbClr val="C00000"/>
                </a:solidFill>
              </a:rPr>
              <a:t>$40.0B**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 smtClean="0"/>
              <a:t>*Loss total does not include March 2010 New York City settlement of up to $657.5 million to compensate approximately 10,000 Ground Zero workers or any subsequent settlements.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 smtClean="0"/>
              <a:t>**$32.5 billion in 2001 dollars.</a:t>
            </a:r>
            <a:endParaRPr lang="en-US" sz="1200" dirty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/>
              <a:t>Source: Insurance Information </a:t>
            </a:r>
            <a:r>
              <a:rPr lang="en-US" sz="1200" dirty="0" smtClean="0"/>
              <a:t>Institute.</a:t>
            </a:r>
            <a:endParaRPr lang="en-US" sz="1200" dirty="0"/>
          </a:p>
        </p:txBody>
      </p:sp>
      <p:sp>
        <p:nvSpPr>
          <p:cNvPr id="283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03236" y="214320"/>
            <a:ext cx="8558981" cy="609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Loss Distribution by Type of </a:t>
            </a:r>
            <a:r>
              <a:rPr lang="en-US" dirty="0" smtClean="0"/>
              <a:t>Insurance</a:t>
            </a:r>
            <a:br>
              <a:rPr lang="en-US" dirty="0" smtClean="0"/>
            </a:br>
            <a:r>
              <a:rPr lang="en-US" dirty="0" smtClean="0"/>
              <a:t>from Sept. </a:t>
            </a:r>
            <a:r>
              <a:rPr lang="en-US" dirty="0"/>
              <a:t>11 Terrorist Attack ($ </a:t>
            </a:r>
            <a:r>
              <a:rPr lang="en-US" dirty="0" smtClean="0"/>
              <a:t>2011)</a:t>
            </a:r>
            <a:endParaRPr lang="en-US" i="0" dirty="0">
              <a:solidFill>
                <a:srgbClr val="FF33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black">
          <a:xfrm>
            <a:off x="259175" y="1030854"/>
            <a:ext cx="853440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($ Billions)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eSlide</a:t>
            </a:r>
            <a:r>
              <a:rPr lang="en-US" smtClean="0"/>
              <a:t>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Our Stakeholders/Consumers of Our Products and Services?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115563"/>
            <a:ext cx="8640448" cy="5448301"/>
          </a:xfrm>
        </p:spPr>
        <p:txBody>
          <a:bodyPr/>
          <a:lstStyle/>
          <a:p>
            <a:r>
              <a:rPr lang="en-US" sz="2800" b="1" dirty="0" smtClean="0"/>
              <a:t>General Public (Consumers of Insurance)</a:t>
            </a:r>
          </a:p>
          <a:p>
            <a:pPr lvl="1"/>
            <a:r>
              <a:rPr lang="en-US" sz="2600" b="1" dirty="0" smtClean="0"/>
              <a:t>Print, online, video, software (apps), partnerships</a:t>
            </a:r>
          </a:p>
          <a:p>
            <a:r>
              <a:rPr lang="en-US" sz="2800" b="1" dirty="0" smtClean="0"/>
              <a:t>Media (Traditional &amp; “New”)</a:t>
            </a:r>
          </a:p>
          <a:p>
            <a:r>
              <a:rPr lang="en-US" sz="2800" b="1" dirty="0" smtClean="0"/>
              <a:t>Industry</a:t>
            </a:r>
          </a:p>
          <a:p>
            <a:r>
              <a:rPr lang="en-US" sz="2800" b="1" dirty="0" smtClean="0"/>
              <a:t>Regulators, State and Federal Lawmakers &amp; Other Public Policymakers</a:t>
            </a:r>
          </a:p>
          <a:p>
            <a:r>
              <a:rPr lang="en-US" sz="2800" b="1" dirty="0" smtClean="0"/>
              <a:t>Investors</a:t>
            </a:r>
          </a:p>
          <a:p>
            <a:r>
              <a:rPr lang="en-US" sz="2800" b="1" dirty="0" smtClean="0"/>
              <a:t>Academia</a:t>
            </a:r>
            <a:endParaRPr lang="en-US" sz="1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A6005-A30E-4B9F-AA27-E406E92B700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09" y="80658"/>
            <a:ext cx="7950815" cy="860425"/>
          </a:xfrm>
        </p:spPr>
        <p:txBody>
          <a:bodyPr/>
          <a:lstStyle/>
          <a:p>
            <a:r>
              <a:rPr lang="en-US" dirty="0" smtClean="0"/>
              <a:t>Environmental Risk: Vulnerability and Susceptibility Vary Across Globe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2" y="1412047"/>
            <a:ext cx="8523287" cy="4652963"/>
          </a:xfrm>
        </p:spPr>
        <p:txBody>
          <a:bodyPr/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Environmental Risks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Rising greenhouse gas emissions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Failure of climate change</a:t>
            </a:r>
          </a:p>
          <a:p>
            <a:pPr marL="1143000" lvl="2" indent="-457200">
              <a:lnSpc>
                <a:spcPct val="75000"/>
              </a:lnSpc>
              <a:buNone/>
            </a:pPr>
            <a:r>
              <a:rPr lang="en-US" b="1" dirty="0" smtClean="0"/>
              <a:t>  </a:t>
            </a:r>
            <a:r>
              <a:rPr lang="en-US" sz="2400" b="1" dirty="0" smtClean="0"/>
              <a:t>adaptation</a:t>
            </a:r>
            <a:endParaRPr lang="en-US" b="1" dirty="0" smtClean="0"/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Land/water use mismanagement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Mismanaged urbanization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Antibiotic-resistant bacteria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Persistent extreme weather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Species overexploitation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Irremediable pollution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Vulnerability to geomagnetic storms</a:t>
            </a:r>
            <a:endParaRPr lang="en-US" b="1" dirty="0" smtClean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</a:t>
            </a:r>
            <a:r>
              <a:rPr lang="en-US" sz="1000" dirty="0" smtClean="0"/>
              <a:t>World Economic Forum, </a:t>
            </a:r>
            <a:r>
              <a:rPr lang="en-US" sz="1000" i="1" dirty="0" smtClean="0"/>
              <a:t>Global Risks 2012</a:t>
            </a:r>
            <a:r>
              <a:rPr lang="en-US" sz="1000" dirty="0" smtClean="0"/>
              <a:t>; Insurance </a:t>
            </a:r>
            <a:r>
              <a:rPr lang="en-US" sz="1000" dirty="0"/>
              <a:t>Information </a:t>
            </a:r>
            <a:r>
              <a:rPr lang="en-US" sz="1000" dirty="0" smtClean="0"/>
              <a:t>Institute.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35320" y="1150373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Environmental Risk Landscape</a:t>
            </a:r>
            <a:endParaRPr lang="en-US" b="1" u="sng" dirty="0"/>
          </a:p>
        </p:txBody>
      </p:sp>
      <p:pic>
        <p:nvPicPr>
          <p:cNvPr id="1410355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19017" y="1576211"/>
            <a:ext cx="3126660" cy="432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Catastrophe Risk:                    A Global Concern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The U.S. and Australia Face Many of the Same Catastrophe Risks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hteck 11"/>
          <p:cNvSpPr/>
          <p:nvPr/>
        </p:nvSpPr>
        <p:spPr>
          <a:xfrm>
            <a:off x="269875" y="1362101"/>
            <a:ext cx="8568952" cy="4230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Grafik 84" descr="Dez12_alle_klein_alle_signif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480951" y="1370062"/>
            <a:ext cx="8182099" cy="4203865"/>
          </a:xfrm>
          <a:prstGeom prst="rect">
            <a:avLst/>
          </a:prstGeom>
        </p:spPr>
      </p:pic>
      <p:sp>
        <p:nvSpPr>
          <p:cNvPr id="6" name="Textfeld 86"/>
          <p:cNvSpPr txBox="1"/>
          <p:nvPr/>
        </p:nvSpPr>
        <p:spPr>
          <a:xfrm>
            <a:off x="1053535" y="4060532"/>
            <a:ext cx="109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Earthquake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Mexico, 20 March</a:t>
            </a:r>
          </a:p>
        </p:txBody>
      </p:sp>
      <p:sp>
        <p:nvSpPr>
          <p:cNvPr id="7" name="Textfeld 87"/>
          <p:cNvSpPr txBox="1"/>
          <p:nvPr/>
        </p:nvSpPr>
        <p:spPr>
          <a:xfrm>
            <a:off x="4253257" y="3219708"/>
            <a:ext cx="97334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Earthquake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Italy, 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29 May/3 June</a:t>
            </a: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8" name="Textfeld 89"/>
          <p:cNvSpPr txBox="1"/>
          <p:nvPr/>
        </p:nvSpPr>
        <p:spPr>
          <a:xfrm>
            <a:off x="5199717" y="3598114"/>
            <a:ext cx="105509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Earthquake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Iran, </a:t>
            </a:r>
            <a:r>
              <a:rPr lang="de-DE" sz="1000" dirty="0" smtClean="0">
                <a:solidFill>
                  <a:srgbClr val="111111"/>
                </a:solidFill>
              </a:rPr>
              <a:t>11 August</a:t>
            </a:r>
          </a:p>
        </p:txBody>
      </p:sp>
      <p:sp>
        <p:nvSpPr>
          <p:cNvPr id="9" name="Textfeld 90"/>
          <p:cNvSpPr txBox="1"/>
          <p:nvPr/>
        </p:nvSpPr>
        <p:spPr>
          <a:xfrm>
            <a:off x="582950" y="3353622"/>
            <a:ext cx="1614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Severe Storms, tornadoes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USA, </a:t>
            </a:r>
            <a:r>
              <a:rPr lang="de-DE" sz="900" dirty="0" smtClean="0">
                <a:solidFill>
                  <a:prstClr val="black"/>
                </a:solidFill>
              </a:rPr>
              <a:t>2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de-DE" sz="900" dirty="0" smtClean="0">
                <a:solidFill>
                  <a:prstClr val="black"/>
                </a:solidFill>
              </a:rPr>
              <a:t>4 March</a:t>
            </a:r>
            <a:endParaRPr lang="en-US" sz="9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0" name="Textfeld 92"/>
          <p:cNvSpPr txBox="1"/>
          <p:nvPr/>
        </p:nvSpPr>
        <p:spPr>
          <a:xfrm>
            <a:off x="1427680" y="2100405"/>
            <a:ext cx="1069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Severe Weather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USA, 28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29 April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1" name="Textfeld 93"/>
          <p:cNvSpPr txBox="1"/>
          <p:nvPr/>
        </p:nvSpPr>
        <p:spPr>
          <a:xfrm>
            <a:off x="2687091" y="2300779"/>
            <a:ext cx="1293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Severe storms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USA, 28 June 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2 July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2" name="Rechteck 96"/>
          <p:cNvSpPr/>
          <p:nvPr/>
        </p:nvSpPr>
        <p:spPr>
          <a:xfrm>
            <a:off x="2931450" y="3338899"/>
            <a:ext cx="10973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Hurricane Isaac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USA, Caribbean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24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31 August</a:t>
            </a:r>
          </a:p>
        </p:txBody>
      </p:sp>
      <p:sp>
        <p:nvSpPr>
          <p:cNvPr id="13" name="Rechteck 97"/>
          <p:cNvSpPr/>
          <p:nvPr/>
        </p:nvSpPr>
        <p:spPr>
          <a:xfrm>
            <a:off x="2856441" y="2842073"/>
            <a:ext cx="10973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Hurricane Sandy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USA, Caribbean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24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31 October</a:t>
            </a:r>
          </a:p>
        </p:txBody>
      </p:sp>
      <p:sp>
        <p:nvSpPr>
          <p:cNvPr id="14" name="Textfeld 98"/>
          <p:cNvSpPr txBox="1"/>
          <p:nvPr/>
        </p:nvSpPr>
        <p:spPr>
          <a:xfrm>
            <a:off x="5785994" y="4627860"/>
            <a:ext cx="1306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Floods, flash 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Australia, Jan – Feb 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5" name="Textfeld 100"/>
          <p:cNvSpPr txBox="1"/>
          <p:nvPr/>
        </p:nvSpPr>
        <p:spPr>
          <a:xfrm>
            <a:off x="5625225" y="2267284"/>
            <a:ext cx="1031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Flash 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Russia, 6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8</a:t>
            </a:r>
            <a:r>
              <a:rPr lang="en-US" sz="900" dirty="0" smtClean="0">
                <a:solidFill>
                  <a:srgbClr val="000000"/>
                </a:solidFill>
              </a:rPr>
              <a:t> July</a:t>
            </a:r>
            <a:endParaRPr lang="en-US" sz="9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6" name="Textfeld 102"/>
          <p:cNvSpPr txBox="1"/>
          <p:nvPr/>
        </p:nvSpPr>
        <p:spPr>
          <a:xfrm>
            <a:off x="7569284" y="2244953"/>
            <a:ext cx="13899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China, 21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24 July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7" name="Textfeld 104"/>
          <p:cNvSpPr txBox="1"/>
          <p:nvPr/>
        </p:nvSpPr>
        <p:spPr>
          <a:xfrm>
            <a:off x="406653" y="2879715"/>
            <a:ext cx="954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Drought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USA, Summer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8" name="Textfeld 105"/>
          <p:cNvSpPr txBox="1"/>
          <p:nvPr/>
        </p:nvSpPr>
        <p:spPr>
          <a:xfrm>
            <a:off x="4997274" y="1661583"/>
            <a:ext cx="1563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Cold Wave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Eastern Europe, Jan – Feb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9" name="Textfeld 107"/>
          <p:cNvSpPr txBox="1"/>
          <p:nvPr/>
        </p:nvSpPr>
        <p:spPr>
          <a:xfrm>
            <a:off x="6410274" y="1960047"/>
            <a:ext cx="1370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b="1" dirty="0" err="1" smtClean="0">
                <a:solidFill>
                  <a:prstClr val="black"/>
                </a:solidFill>
              </a:rPr>
              <a:t>Cold</a:t>
            </a:r>
            <a:r>
              <a:rPr lang="de-DE" sz="900" b="1" dirty="0" smtClean="0">
                <a:solidFill>
                  <a:prstClr val="black"/>
                </a:solidFill>
              </a:rPr>
              <a:t> Wave</a:t>
            </a:r>
            <a:endParaRPr lang="en-US" sz="9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Afghanistan, Jan – Mar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20" name="Textfeld 109"/>
          <p:cNvSpPr txBox="1"/>
          <p:nvPr/>
        </p:nvSpPr>
        <p:spPr>
          <a:xfrm>
            <a:off x="3357615" y="1746789"/>
            <a:ext cx="1069524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United Kingdom, 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21–27 November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21" name="Textfeld 110"/>
          <p:cNvSpPr txBox="1"/>
          <p:nvPr/>
        </p:nvSpPr>
        <p:spPr>
          <a:xfrm>
            <a:off x="7772400" y="4110161"/>
            <a:ext cx="11913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Typhoon </a:t>
            </a:r>
            <a:r>
              <a:rPr lang="en-US" sz="900" b="1" dirty="0" err="1" smtClean="0">
                <a:solidFill>
                  <a:prstClr val="black"/>
                </a:solidFill>
              </a:rPr>
              <a:t>Bopha</a:t>
            </a:r>
            <a:r>
              <a:rPr lang="en-US" sz="900" b="1" dirty="0" smtClean="0">
                <a:solidFill>
                  <a:prstClr val="black"/>
                </a:solidFill>
              </a:rPr>
              <a:t> </a:t>
            </a:r>
            <a:r>
              <a:rPr lang="en-US" sz="900" dirty="0" smtClean="0">
                <a:solidFill>
                  <a:prstClr val="black"/>
                </a:solidFill>
              </a:rPr>
              <a:t> Philippines,          4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5 December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grpSp>
        <p:nvGrpSpPr>
          <p:cNvPr id="2" name="Gruppieren 176"/>
          <p:cNvGrpSpPr/>
          <p:nvPr>
            <p:custDataLst>
              <p:tags r:id="rId3"/>
            </p:custDataLst>
          </p:nvPr>
        </p:nvGrpSpPr>
        <p:grpSpPr>
          <a:xfrm>
            <a:off x="263588" y="2663948"/>
            <a:ext cx="1809429" cy="463684"/>
            <a:chOff x="287338" y="2528900"/>
            <a:chExt cx="1809429" cy="463684"/>
          </a:xfrm>
        </p:grpSpPr>
        <p:sp>
          <p:nvSpPr>
            <p:cNvPr id="23" name="Textfeld 114"/>
            <p:cNvSpPr txBox="1"/>
            <p:nvPr/>
          </p:nvSpPr>
          <p:spPr>
            <a:xfrm>
              <a:off x="287338" y="2528900"/>
              <a:ext cx="18473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 sz="1000" dirty="0" smtClean="0">
                <a:solidFill>
                  <a:srgbClr val="111111"/>
                </a:solidFill>
              </a:endParaRPr>
            </a:p>
          </p:txBody>
        </p:sp>
        <p:cxnSp>
          <p:nvCxnSpPr>
            <p:cNvPr id="24" name="Gerade Verbindung 115"/>
            <p:cNvCxnSpPr/>
            <p:nvPr/>
          </p:nvCxnSpPr>
          <p:spPr>
            <a:xfrm flipH="1" flipV="1">
              <a:off x="1318161" y="2992584"/>
              <a:ext cx="77860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Gerade Verbindung 116"/>
          <p:cNvCxnSpPr/>
          <p:nvPr/>
        </p:nvCxnSpPr>
        <p:spPr>
          <a:xfrm flipV="1">
            <a:off x="2313552" y="2471073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117"/>
          <p:cNvCxnSpPr/>
          <p:nvPr/>
        </p:nvCxnSpPr>
        <p:spPr>
          <a:xfrm>
            <a:off x="2413660" y="3304305"/>
            <a:ext cx="0" cy="236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119"/>
          <p:cNvCxnSpPr/>
          <p:nvPr/>
        </p:nvCxnSpPr>
        <p:spPr>
          <a:xfrm flipH="1">
            <a:off x="1812645" y="3540539"/>
            <a:ext cx="6010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121"/>
          <p:cNvCxnSpPr/>
          <p:nvPr/>
        </p:nvCxnSpPr>
        <p:spPr>
          <a:xfrm flipV="1">
            <a:off x="2479728" y="2506203"/>
            <a:ext cx="0" cy="5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122"/>
          <p:cNvCxnSpPr/>
          <p:nvPr/>
        </p:nvCxnSpPr>
        <p:spPr>
          <a:xfrm>
            <a:off x="2479728" y="2506203"/>
            <a:ext cx="2445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123"/>
          <p:cNvCxnSpPr/>
          <p:nvPr/>
        </p:nvCxnSpPr>
        <p:spPr>
          <a:xfrm flipH="1" flipV="1">
            <a:off x="4322618" y="2213232"/>
            <a:ext cx="0" cy="4789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124"/>
          <p:cNvCxnSpPr/>
          <p:nvPr/>
        </p:nvCxnSpPr>
        <p:spPr>
          <a:xfrm flipV="1">
            <a:off x="4716279" y="1689572"/>
            <a:ext cx="0" cy="106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125"/>
          <p:cNvCxnSpPr/>
          <p:nvPr/>
        </p:nvCxnSpPr>
        <p:spPr>
          <a:xfrm flipH="1" flipV="1">
            <a:off x="5201387" y="1999468"/>
            <a:ext cx="0" cy="75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126"/>
          <p:cNvCxnSpPr/>
          <p:nvPr/>
        </p:nvCxnSpPr>
        <p:spPr>
          <a:xfrm flipV="1">
            <a:off x="5315476" y="2472028"/>
            <a:ext cx="0" cy="396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129"/>
          <p:cNvCxnSpPr/>
          <p:nvPr/>
        </p:nvCxnSpPr>
        <p:spPr>
          <a:xfrm>
            <a:off x="5317808" y="2472028"/>
            <a:ext cx="342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130"/>
          <p:cNvCxnSpPr/>
          <p:nvPr/>
        </p:nvCxnSpPr>
        <p:spPr>
          <a:xfrm>
            <a:off x="6126540" y="3220579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131"/>
          <p:cNvCxnSpPr/>
          <p:nvPr/>
        </p:nvCxnSpPr>
        <p:spPr>
          <a:xfrm flipV="1">
            <a:off x="6918628" y="2320110"/>
            <a:ext cx="0" cy="8922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133"/>
          <p:cNvCxnSpPr/>
          <p:nvPr/>
        </p:nvCxnSpPr>
        <p:spPr>
          <a:xfrm flipV="1">
            <a:off x="7151831" y="2403004"/>
            <a:ext cx="0" cy="61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134"/>
          <p:cNvCxnSpPr/>
          <p:nvPr/>
        </p:nvCxnSpPr>
        <p:spPr>
          <a:xfrm>
            <a:off x="7151831" y="2403287"/>
            <a:ext cx="4627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136"/>
          <p:cNvCxnSpPr/>
          <p:nvPr/>
        </p:nvCxnSpPr>
        <p:spPr>
          <a:xfrm>
            <a:off x="7358585" y="3958692"/>
            <a:ext cx="0" cy="327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137"/>
          <p:cNvCxnSpPr/>
          <p:nvPr/>
        </p:nvCxnSpPr>
        <p:spPr>
          <a:xfrm>
            <a:off x="7358585" y="4283171"/>
            <a:ext cx="3566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138"/>
          <p:cNvCxnSpPr/>
          <p:nvPr/>
        </p:nvCxnSpPr>
        <p:spPr>
          <a:xfrm flipH="1">
            <a:off x="6943060" y="4799183"/>
            <a:ext cx="980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140"/>
          <p:cNvCxnSpPr/>
          <p:nvPr/>
        </p:nvCxnSpPr>
        <p:spPr>
          <a:xfrm>
            <a:off x="6047917" y="3448326"/>
            <a:ext cx="0" cy="740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141"/>
          <p:cNvCxnSpPr/>
          <p:nvPr/>
        </p:nvCxnSpPr>
        <p:spPr>
          <a:xfrm>
            <a:off x="5524900" y="3197856"/>
            <a:ext cx="0" cy="415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142"/>
          <p:cNvCxnSpPr/>
          <p:nvPr/>
        </p:nvCxnSpPr>
        <p:spPr>
          <a:xfrm>
            <a:off x="4689384" y="3014879"/>
            <a:ext cx="0" cy="1902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144"/>
          <p:cNvCxnSpPr/>
          <p:nvPr/>
        </p:nvCxnSpPr>
        <p:spPr>
          <a:xfrm flipV="1">
            <a:off x="2612572" y="3498684"/>
            <a:ext cx="387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 Verbindung 145"/>
          <p:cNvCxnSpPr/>
          <p:nvPr/>
        </p:nvCxnSpPr>
        <p:spPr>
          <a:xfrm>
            <a:off x="2164820" y="3739038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146"/>
          <p:cNvCxnSpPr/>
          <p:nvPr/>
        </p:nvCxnSpPr>
        <p:spPr>
          <a:xfrm flipH="1">
            <a:off x="1824520" y="4180709"/>
            <a:ext cx="340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147"/>
          <p:cNvCxnSpPr/>
          <p:nvPr/>
        </p:nvCxnSpPr>
        <p:spPr>
          <a:xfrm>
            <a:off x="2757401" y="3069712"/>
            <a:ext cx="16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feld 148"/>
          <p:cNvSpPr txBox="1"/>
          <p:nvPr/>
        </p:nvSpPr>
        <p:spPr>
          <a:xfrm>
            <a:off x="7529687" y="5096470"/>
            <a:ext cx="1319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Floods. flash 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Australia, Feb  – Mar 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50" name="Gerade Verbindung 149"/>
          <p:cNvCxnSpPr/>
          <p:nvPr/>
        </p:nvCxnSpPr>
        <p:spPr>
          <a:xfrm>
            <a:off x="7920842" y="5003933"/>
            <a:ext cx="0" cy="21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feld 150"/>
          <p:cNvSpPr txBox="1"/>
          <p:nvPr/>
        </p:nvSpPr>
        <p:spPr>
          <a:xfrm>
            <a:off x="7800933" y="3110686"/>
            <a:ext cx="11913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Typhoon </a:t>
            </a:r>
            <a:r>
              <a:rPr lang="en-US" sz="900" b="1" dirty="0" err="1" smtClean="0">
                <a:solidFill>
                  <a:prstClr val="black"/>
                </a:solidFill>
              </a:rPr>
              <a:t>Haikui</a:t>
            </a:r>
            <a:r>
              <a:rPr lang="en-US" sz="900" b="1" dirty="0" smtClean="0">
                <a:solidFill>
                  <a:prstClr val="black"/>
                </a:solidFill>
              </a:rPr>
              <a:t> </a:t>
            </a:r>
            <a:r>
              <a:rPr lang="en-US" sz="900" dirty="0" smtClean="0">
                <a:solidFill>
                  <a:prstClr val="black"/>
                </a:solidFill>
              </a:rPr>
              <a:t>China,                  8</a:t>
            </a:r>
            <a:r>
              <a:rPr lang="en-US" sz="900" dirty="0" smtClean="0">
                <a:solidFill>
                  <a:srgbClr val="000000"/>
                </a:solidFill>
              </a:rPr>
              <a:t>–9</a:t>
            </a:r>
            <a:r>
              <a:rPr lang="en-US" sz="900" dirty="0" smtClean="0">
                <a:solidFill>
                  <a:prstClr val="black"/>
                </a:solidFill>
              </a:rPr>
              <a:t> August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52" name="Gerade Verbindung 151"/>
          <p:cNvCxnSpPr/>
          <p:nvPr/>
        </p:nvCxnSpPr>
        <p:spPr>
          <a:xfrm>
            <a:off x="7292845" y="3327595"/>
            <a:ext cx="5448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feld 153"/>
          <p:cNvSpPr txBox="1"/>
          <p:nvPr/>
        </p:nvSpPr>
        <p:spPr>
          <a:xfrm>
            <a:off x="3678503" y="4177651"/>
            <a:ext cx="1101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Nigeria, Jul – Oct 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54" name="Textfeld 154"/>
          <p:cNvSpPr txBox="1"/>
          <p:nvPr/>
        </p:nvSpPr>
        <p:spPr>
          <a:xfrm>
            <a:off x="4428252" y="4980163"/>
            <a:ext cx="170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Floods, hailstorms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South Africa, 20 –21 October 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55" name="Gerade Verbindung 156"/>
          <p:cNvCxnSpPr/>
          <p:nvPr/>
        </p:nvCxnSpPr>
        <p:spPr>
          <a:xfrm flipH="1">
            <a:off x="4500748" y="3974565"/>
            <a:ext cx="0" cy="3405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 Verbindung 158"/>
          <p:cNvCxnSpPr/>
          <p:nvPr/>
        </p:nvCxnSpPr>
        <p:spPr>
          <a:xfrm flipH="1">
            <a:off x="5082639" y="4768215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feld 159"/>
          <p:cNvSpPr txBox="1"/>
          <p:nvPr/>
        </p:nvSpPr>
        <p:spPr>
          <a:xfrm>
            <a:off x="5540883" y="4060514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Pakistan, 3</a:t>
            </a:r>
            <a:r>
              <a:rPr lang="en-US" sz="900" dirty="0" smtClean="0">
                <a:solidFill>
                  <a:srgbClr val="000000"/>
                </a:solidFill>
              </a:rPr>
              <a:t> –</a:t>
            </a:r>
            <a:r>
              <a:rPr lang="en-US" sz="900" dirty="0" smtClean="0">
                <a:solidFill>
                  <a:prstClr val="black"/>
                </a:solidFill>
              </a:rPr>
              <a:t>27 September</a:t>
            </a: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58" name="Textfeld 160"/>
          <p:cNvSpPr txBox="1"/>
          <p:nvPr/>
        </p:nvSpPr>
        <p:spPr>
          <a:xfrm>
            <a:off x="1571043" y="4419783"/>
            <a:ext cx="1281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Columbia, Mar – Jun</a:t>
            </a:r>
          </a:p>
        </p:txBody>
      </p:sp>
      <p:cxnSp>
        <p:nvCxnSpPr>
          <p:cNvPr id="59" name="Gerade Verbindung 162"/>
          <p:cNvCxnSpPr/>
          <p:nvPr/>
        </p:nvCxnSpPr>
        <p:spPr>
          <a:xfrm>
            <a:off x="2317220" y="3974563"/>
            <a:ext cx="678" cy="5868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163"/>
          <p:cNvCxnSpPr/>
          <p:nvPr/>
        </p:nvCxnSpPr>
        <p:spPr>
          <a:xfrm flipH="1">
            <a:off x="2327564" y="3976859"/>
            <a:ext cx="2390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 Verbindung 166"/>
          <p:cNvCxnSpPr/>
          <p:nvPr/>
        </p:nvCxnSpPr>
        <p:spPr>
          <a:xfrm flipH="1" flipV="1">
            <a:off x="2608457" y="3240993"/>
            <a:ext cx="0" cy="254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feld 167"/>
          <p:cNvSpPr txBox="1"/>
          <p:nvPr/>
        </p:nvSpPr>
        <p:spPr>
          <a:xfrm>
            <a:off x="192667" y="2354700"/>
            <a:ext cx="1678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Hailstorms, severe weather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Canada, 12</a:t>
            </a:r>
            <a:r>
              <a:rPr lang="en-US" sz="900" dirty="0" smtClean="0">
                <a:solidFill>
                  <a:srgbClr val="000000"/>
                </a:solidFill>
              </a:rPr>
              <a:t>–14</a:t>
            </a:r>
            <a:r>
              <a:rPr lang="en-US" sz="900" dirty="0" smtClean="0">
                <a:solidFill>
                  <a:prstClr val="black"/>
                </a:solidFill>
              </a:rPr>
              <a:t> August</a:t>
            </a:r>
          </a:p>
        </p:txBody>
      </p:sp>
      <p:cxnSp>
        <p:nvCxnSpPr>
          <p:cNvPr id="63" name="Gerade Verbindung 169"/>
          <p:cNvCxnSpPr/>
          <p:nvPr/>
        </p:nvCxnSpPr>
        <p:spPr>
          <a:xfrm flipH="1">
            <a:off x="914400" y="2759496"/>
            <a:ext cx="7565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 Verbindung 170"/>
          <p:cNvCxnSpPr/>
          <p:nvPr/>
        </p:nvCxnSpPr>
        <p:spPr>
          <a:xfrm flipV="1">
            <a:off x="5088418" y="2759495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171"/>
          <p:cNvCxnSpPr/>
          <p:nvPr/>
        </p:nvCxnSpPr>
        <p:spPr>
          <a:xfrm flipH="1" flipV="1">
            <a:off x="908307" y="2657123"/>
            <a:ext cx="0" cy="10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hteck 254"/>
          <p:cNvSpPr/>
          <p:nvPr/>
        </p:nvSpPr>
        <p:spPr>
          <a:xfrm>
            <a:off x="276225" y="5648325"/>
            <a:ext cx="8562976" cy="819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7" name="Textfeld 42"/>
          <p:cNvSpPr txBox="1"/>
          <p:nvPr/>
        </p:nvSpPr>
        <p:spPr>
          <a:xfrm>
            <a:off x="272130" y="4972529"/>
            <a:ext cx="1978427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300" b="1" dirty="0" err="1" smtClean="0"/>
              <a:t>Number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of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events</a:t>
            </a:r>
            <a:r>
              <a:rPr lang="de-DE" sz="1300" b="1" dirty="0" smtClean="0"/>
              <a:t>: 905</a:t>
            </a:r>
            <a:endParaRPr lang="de-DE" sz="1300" b="1" dirty="0"/>
          </a:p>
        </p:txBody>
      </p:sp>
      <p:grpSp>
        <p:nvGrpSpPr>
          <p:cNvPr id="3" name="Gruppieren 253"/>
          <p:cNvGrpSpPr/>
          <p:nvPr>
            <p:custDataLst>
              <p:tags r:id="rId4"/>
            </p:custDataLst>
          </p:nvPr>
        </p:nvGrpSpPr>
        <p:grpSpPr>
          <a:xfrm>
            <a:off x="524550" y="5637128"/>
            <a:ext cx="8314650" cy="806716"/>
            <a:chOff x="524550" y="5637128"/>
            <a:chExt cx="8314650" cy="806716"/>
          </a:xfrm>
        </p:grpSpPr>
        <p:sp>
          <p:nvSpPr>
            <p:cNvPr id="70" name="Oval 11"/>
            <p:cNvSpPr>
              <a:spLocks noChangeArrowheads="1"/>
            </p:cNvSpPr>
            <p:nvPr/>
          </p:nvSpPr>
          <p:spPr bwMode="auto">
            <a:xfrm>
              <a:off x="5989813" y="6094247"/>
              <a:ext cx="84866" cy="84561"/>
            </a:xfrm>
            <a:prstGeom prst="ellipse">
              <a:avLst/>
            </a:prstGeom>
            <a:solidFill>
              <a:srgbClr val="F7941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3194443" y="5736715"/>
              <a:ext cx="84866" cy="84561"/>
            </a:xfrm>
            <a:prstGeom prst="ellipse">
              <a:avLst/>
            </a:prstGeom>
            <a:solidFill>
              <a:srgbClr val="B721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72" name="Oval 13"/>
            <p:cNvSpPr>
              <a:spLocks noChangeArrowheads="1"/>
            </p:cNvSpPr>
            <p:nvPr/>
          </p:nvSpPr>
          <p:spPr bwMode="auto">
            <a:xfrm>
              <a:off x="5989813" y="5737156"/>
              <a:ext cx="84866" cy="84561"/>
            </a:xfrm>
            <a:prstGeom prst="ellipse">
              <a:avLst/>
            </a:prstGeom>
            <a:solidFill>
              <a:srgbClr val="276C75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3194443" y="6109620"/>
              <a:ext cx="84866" cy="84561"/>
            </a:xfrm>
            <a:prstGeom prst="ellipse">
              <a:avLst/>
            </a:prstGeom>
            <a:solidFill>
              <a:srgbClr val="6A972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74" name="Ellipse 15"/>
            <p:cNvSpPr>
              <a:spLocks noChangeAspect="1"/>
            </p:cNvSpPr>
            <p:nvPr/>
          </p:nvSpPr>
          <p:spPr>
            <a:xfrm>
              <a:off x="561327" y="5758363"/>
              <a:ext cx="49281" cy="504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75" name="Ellipse 50"/>
            <p:cNvSpPr>
              <a:spLocks/>
            </p:cNvSpPr>
            <p:nvPr/>
          </p:nvSpPr>
          <p:spPr>
            <a:xfrm>
              <a:off x="524550" y="6076575"/>
              <a:ext cx="126000" cy="1260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76" name="Text Box 6"/>
            <p:cNvSpPr txBox="1">
              <a:spLocks noChangeArrowheads="1"/>
            </p:cNvSpPr>
            <p:nvPr/>
          </p:nvSpPr>
          <p:spPr bwMode="auto">
            <a:xfrm>
              <a:off x="3365893" y="5640335"/>
              <a:ext cx="26116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Geophysical events</a:t>
              </a:r>
              <a:r>
                <a:rPr lang="en-US" sz="1100" dirty="0" smtClean="0">
                  <a:solidFill>
                    <a:srgbClr val="4D4E53"/>
                  </a:solidFill>
                </a:rPr>
                <a:t/>
              </a:r>
              <a:br>
                <a:rPr lang="en-US" sz="1100" dirty="0" smtClean="0">
                  <a:solidFill>
                    <a:srgbClr val="4D4E53"/>
                  </a:solidFill>
                </a:rPr>
              </a:br>
              <a:r>
                <a:rPr lang="en-US" sz="1100" dirty="0" smtClean="0">
                  <a:solidFill>
                    <a:srgbClr val="4D4E53"/>
                  </a:solidFill>
                </a:rPr>
                <a:t>(earthquake, tsunami, volcanic activity</a:t>
              </a:r>
              <a:r>
                <a:rPr lang="en-US" sz="1100" dirty="0" smtClean="0">
                  <a:solidFill>
                    <a:prstClr val="black"/>
                  </a:solidFill>
                </a:rPr>
                <a:t>)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3365893" y="6012957"/>
              <a:ext cx="340042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Meteorological events </a:t>
              </a:r>
              <a:br>
                <a:rPr lang="en-US" sz="1100" b="1" dirty="0" smtClean="0">
                  <a:solidFill>
                    <a:srgbClr val="4D4E53"/>
                  </a:solidFill>
                </a:rPr>
              </a:br>
              <a:r>
                <a:rPr lang="en-US" sz="1100" dirty="0" smtClean="0">
                  <a:solidFill>
                    <a:srgbClr val="4D4E53"/>
                  </a:solidFill>
                </a:rPr>
                <a:t>(storm) </a:t>
              </a:r>
              <a:endParaRPr lang="en-US" sz="1100" dirty="0">
                <a:solidFill>
                  <a:srgbClr val="4D4E53"/>
                </a:solidFill>
              </a:endParaRP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727426" y="6007172"/>
              <a:ext cx="224437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Selection of significant </a:t>
              </a:r>
            </a:p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Natural catastrophes</a:t>
              </a:r>
              <a:endParaRPr lang="en-US" sz="1100" b="1" dirty="0">
                <a:solidFill>
                  <a:srgbClr val="4D4E53"/>
                </a:solidFill>
              </a:endParaRP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736951" y="5652631"/>
              <a:ext cx="15872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Natural catastrophes</a:t>
              </a:r>
              <a:endParaRPr lang="en-US" sz="1100" b="1" dirty="0">
                <a:solidFill>
                  <a:srgbClr val="4D4E53"/>
                </a:solidFill>
              </a:endParaRPr>
            </a:p>
          </p:txBody>
        </p:sp>
        <p:sp>
          <p:nvSpPr>
            <p:cNvPr id="80" name="Text Box 8"/>
            <p:cNvSpPr txBox="1">
              <a:spLocks noChangeArrowheads="1"/>
            </p:cNvSpPr>
            <p:nvPr/>
          </p:nvSpPr>
          <p:spPr bwMode="auto">
            <a:xfrm>
              <a:off x="6161263" y="5637128"/>
              <a:ext cx="169309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Hydrological events</a:t>
              </a:r>
              <a:br>
                <a:rPr lang="en-US" sz="1100" b="1" dirty="0" smtClean="0">
                  <a:solidFill>
                    <a:srgbClr val="4D4E53"/>
                  </a:solidFill>
                </a:rPr>
              </a:br>
              <a:r>
                <a:rPr lang="en-US" sz="1100" dirty="0" smtClean="0">
                  <a:solidFill>
                    <a:srgbClr val="4D4E53"/>
                  </a:solidFill>
                </a:rPr>
                <a:t>(flood, mass movement)</a:t>
              </a:r>
              <a:endParaRPr lang="en-US" sz="1100" dirty="0">
                <a:solidFill>
                  <a:srgbClr val="4D4E53"/>
                </a:solidFill>
              </a:endParaRPr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6161263" y="6012957"/>
              <a:ext cx="26779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err="1" smtClean="0">
                  <a:solidFill>
                    <a:srgbClr val="4D4E53"/>
                  </a:solidFill>
                </a:rPr>
                <a:t>Climatological</a:t>
              </a:r>
              <a:r>
                <a:rPr lang="en-US" sz="1100" b="1" dirty="0" smtClean="0">
                  <a:solidFill>
                    <a:srgbClr val="4D4E53"/>
                  </a:solidFill>
                </a:rPr>
                <a:t> events</a:t>
              </a:r>
              <a:r>
                <a:rPr lang="en-US" sz="1100" dirty="0" smtClean="0">
                  <a:solidFill>
                    <a:srgbClr val="4D4E53"/>
                  </a:solidFill>
                </a:rPr>
                <a:t/>
              </a:r>
              <a:br>
                <a:rPr lang="en-US" sz="1100" dirty="0" smtClean="0">
                  <a:solidFill>
                    <a:srgbClr val="4D4E53"/>
                  </a:solidFill>
                </a:rPr>
              </a:br>
              <a:r>
                <a:rPr lang="en-US" sz="1100" dirty="0" smtClean="0">
                  <a:solidFill>
                    <a:srgbClr val="4D4E53"/>
                  </a:solidFill>
                </a:rPr>
                <a:t>(extreme temperature, drought, wildfire)</a:t>
              </a:r>
              <a:endParaRPr lang="en-US" sz="1100" dirty="0">
                <a:solidFill>
                  <a:srgbClr val="4D4E53"/>
                </a:solidFill>
              </a:endParaRPr>
            </a:p>
          </p:txBody>
        </p:sp>
      </p:grpSp>
      <p:sp>
        <p:nvSpPr>
          <p:cNvPr id="82" name="Textfeld 172"/>
          <p:cNvSpPr txBox="1"/>
          <p:nvPr/>
        </p:nvSpPr>
        <p:spPr>
          <a:xfrm>
            <a:off x="4391980" y="1349340"/>
            <a:ext cx="1338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Winter Storm Andrea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Europe, 5</a:t>
            </a:r>
            <a:r>
              <a:rPr lang="en-US" sz="900" dirty="0" smtClean="0">
                <a:solidFill>
                  <a:srgbClr val="000000"/>
                </a:solidFill>
              </a:rPr>
              <a:t>–6 </a:t>
            </a:r>
            <a:r>
              <a:rPr lang="en-US" sz="900" dirty="0" smtClean="0">
                <a:solidFill>
                  <a:prstClr val="black"/>
                </a:solidFill>
              </a:rPr>
              <a:t>January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6" name="PPTShape_0"/>
          <p:cNvSpPr txBox="1">
            <a:spLocks noChangeArrowheads="1"/>
          </p:cNvSpPr>
          <p:nvPr/>
        </p:nvSpPr>
        <p:spPr bwMode="auto">
          <a:xfrm>
            <a:off x="117984" y="6616265"/>
            <a:ext cx="594201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900" dirty="0" smtClean="0">
                <a:solidFill>
                  <a:schemeClr val="accent4">
                    <a:lumMod val="75000"/>
                  </a:schemeClr>
                </a:solidFill>
              </a:rPr>
              <a:t>Source: Munich Re Geo Risks Research, NatCatSERVICE – As at January 2013.</a:t>
            </a:r>
            <a:endParaRPr lang="en-US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8" name="Title 85"/>
          <p:cNvSpPr txBox="1">
            <a:spLocks/>
          </p:cNvSpPr>
          <p:nvPr/>
        </p:nvSpPr>
        <p:spPr bwMode="black">
          <a:xfrm>
            <a:off x="199107" y="502738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143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Natural Loss Events:</a:t>
            </a:r>
          </a:p>
          <a:p>
            <a:pPr marL="0" marR="0" lvl="0" indent="0" algn="l" defTabSz="1143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Full Year 2012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/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World Map</a:t>
            </a:r>
          </a:p>
        </p:txBody>
      </p:sp>
      <p:sp>
        <p:nvSpPr>
          <p:cNvPr id="84" name="Oval 83"/>
          <p:cNvSpPr/>
          <p:nvPr/>
        </p:nvSpPr>
        <p:spPr>
          <a:xfrm>
            <a:off x="6710520" y="4232788"/>
            <a:ext cx="1799303" cy="12536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:\_GEO-CCC1\NatCatSERVICE\03_NCS User\Studenten\Schenker Markus\NatCat World\Worldmap_Jan-Dec_2011_Miller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6863" y="1169450"/>
            <a:ext cx="8542338" cy="4455857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276225" y="5648325"/>
            <a:ext cx="8562976" cy="819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65893" y="5637127"/>
            <a:ext cx="26116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100" b="1" dirty="0" smtClean="0"/>
              <a:t>Geophysical events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(earthquake, tsunami, volcanic activity)</a:t>
            </a:r>
            <a:endParaRPr lang="en-US" sz="11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65893" y="6012957"/>
            <a:ext cx="340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100" b="1" dirty="0" smtClean="0"/>
              <a:t>Meteorological events </a:t>
            </a:r>
            <a:br>
              <a:rPr lang="en-US" sz="1100" b="1" dirty="0" smtClean="0"/>
            </a:br>
            <a:r>
              <a:rPr lang="en-US" sz="1100" dirty="0" smtClean="0"/>
              <a:t>(storm) </a:t>
            </a:r>
            <a:endParaRPr lang="en-US" sz="11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61263" y="5637128"/>
            <a:ext cx="16930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100" b="1" dirty="0" smtClean="0"/>
              <a:t>Hydrological events</a:t>
            </a:r>
            <a:br>
              <a:rPr lang="en-US" sz="1100" b="1" dirty="0" smtClean="0"/>
            </a:br>
            <a:r>
              <a:rPr lang="en-US" sz="1100" dirty="0" smtClean="0"/>
              <a:t>(flood, mass movement)</a:t>
            </a:r>
            <a:endParaRPr lang="en-US" sz="1100" dirty="0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989813" y="6094247"/>
            <a:ext cx="84866" cy="84561"/>
          </a:xfrm>
          <a:prstGeom prst="ellipse">
            <a:avLst/>
          </a:prstGeom>
          <a:solidFill>
            <a:srgbClr val="E6B048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dirty="0">
              <a:solidFill>
                <a:srgbClr val="111111"/>
              </a:solidFill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194443" y="5736715"/>
            <a:ext cx="84866" cy="84561"/>
          </a:xfrm>
          <a:prstGeom prst="ellipse">
            <a:avLst/>
          </a:prstGeom>
          <a:solidFill>
            <a:srgbClr val="B61F26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dirty="0">
              <a:solidFill>
                <a:srgbClr val="111111"/>
              </a:solidFill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5989813" y="5737156"/>
            <a:ext cx="84866" cy="84561"/>
          </a:xfrm>
          <a:prstGeom prst="ellipse">
            <a:avLst/>
          </a:prstGeom>
          <a:solidFill>
            <a:srgbClr val="0065A2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dirty="0">
              <a:solidFill>
                <a:srgbClr val="111111"/>
              </a:solidFill>
            </a:endParaRPr>
          </a:p>
        </p:txBody>
      </p:sp>
      <p:sp>
        <p:nvSpPr>
          <p:cNvPr id="13" name="PPTShape_0"/>
          <p:cNvSpPr>
            <a:spLocks noChangeArrowheads="1"/>
          </p:cNvSpPr>
          <p:nvPr/>
        </p:nvSpPr>
        <p:spPr bwMode="auto">
          <a:xfrm>
            <a:off x="3194443" y="6109620"/>
            <a:ext cx="84866" cy="84561"/>
          </a:xfrm>
          <a:prstGeom prst="ellipse">
            <a:avLst/>
          </a:prstGeom>
          <a:solidFill>
            <a:srgbClr val="2D7943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dirty="0">
              <a:solidFill>
                <a:srgbClr val="111111"/>
              </a:solidFill>
            </a:endParaRPr>
          </a:p>
        </p:txBody>
      </p:sp>
      <p:sp>
        <p:nvSpPr>
          <p:cNvPr id="14" name="PPTShape_1"/>
          <p:cNvSpPr txBox="1">
            <a:spLocks noChangeArrowheads="1"/>
          </p:cNvSpPr>
          <p:nvPr/>
        </p:nvSpPr>
        <p:spPr bwMode="auto">
          <a:xfrm>
            <a:off x="727426" y="6007172"/>
            <a:ext cx="22443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100" b="1" dirty="0" smtClean="0"/>
              <a:t>Selection of significant </a:t>
            </a:r>
          </a:p>
          <a:p>
            <a:pPr>
              <a:lnSpc>
                <a:spcPct val="100000"/>
              </a:lnSpc>
              <a:defRPr/>
            </a:pPr>
            <a:r>
              <a:rPr lang="en-US" sz="1100" b="1" dirty="0" smtClean="0"/>
              <a:t>loss events (see table)</a:t>
            </a:r>
            <a:endParaRPr lang="en-US" sz="1100" b="1" dirty="0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494167" y="6058397"/>
            <a:ext cx="183600" cy="18776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575133" y="5758363"/>
            <a:ext cx="49281" cy="504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PPTShape_2"/>
          <p:cNvSpPr txBox="1">
            <a:spLocks noChangeArrowheads="1"/>
          </p:cNvSpPr>
          <p:nvPr/>
        </p:nvSpPr>
        <p:spPr bwMode="auto">
          <a:xfrm>
            <a:off x="736951" y="5635697"/>
            <a:ext cx="15872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100" b="1" dirty="0" smtClean="0"/>
              <a:t>Natural catastrophes</a:t>
            </a:r>
            <a:endParaRPr lang="en-US" sz="1100" b="1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cxnSp>
        <p:nvCxnSpPr>
          <p:cNvPr id="22" name="Gerade Verbindung 21"/>
          <p:cNvCxnSpPr/>
          <p:nvPr/>
        </p:nvCxnSpPr>
        <p:spPr>
          <a:xfrm flipH="1">
            <a:off x="8203587" y="2918773"/>
            <a:ext cx="339" cy="128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865895" y="2604446"/>
            <a:ext cx="1351595" cy="52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rgbClr val="111111"/>
                </a:solidFill>
              </a:rPr>
              <a:t>Earthquake, tsunami </a:t>
            </a:r>
          </a:p>
          <a:p>
            <a:pPr>
              <a:defRPr/>
            </a:pPr>
            <a:r>
              <a:rPr lang="en-US" sz="900" dirty="0" smtClean="0">
                <a:solidFill>
                  <a:srgbClr val="111111"/>
                </a:solidFill>
              </a:rPr>
              <a:t>Japan, 11 March</a:t>
            </a:r>
          </a:p>
          <a:p>
            <a:pPr>
              <a:defRPr/>
            </a:pP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082600" y="4930815"/>
            <a:ext cx="1319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rgbClr val="111111"/>
                </a:solidFill>
              </a:rPr>
              <a:t>Earthquake</a:t>
            </a:r>
          </a:p>
          <a:p>
            <a:pPr>
              <a:defRPr/>
            </a:pPr>
            <a:r>
              <a:rPr lang="en-US" sz="900" dirty="0" smtClean="0">
                <a:solidFill>
                  <a:srgbClr val="111111"/>
                </a:solidFill>
              </a:rPr>
              <a:t>New Zealand, 22 Feb.</a:t>
            </a:r>
          </a:p>
        </p:txBody>
      </p:sp>
      <p:cxnSp>
        <p:nvCxnSpPr>
          <p:cNvPr id="25" name="Gerade Verbindung 24"/>
          <p:cNvCxnSpPr/>
          <p:nvPr/>
        </p:nvCxnSpPr>
        <p:spPr>
          <a:xfrm flipH="1">
            <a:off x="8294881" y="5137547"/>
            <a:ext cx="2130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7696343" y="3694523"/>
            <a:ext cx="1152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rgbClr val="111111"/>
                </a:solidFill>
              </a:rPr>
              <a:t>Cyclone </a:t>
            </a:r>
            <a:r>
              <a:rPr lang="en-US" sz="900" b="1" dirty="0" err="1" smtClean="0">
                <a:solidFill>
                  <a:srgbClr val="111111"/>
                </a:solidFill>
              </a:rPr>
              <a:t>Yasi</a:t>
            </a:r>
            <a:r>
              <a:rPr lang="en-US" sz="900" b="1" dirty="0" smtClean="0">
                <a:solidFill>
                  <a:srgbClr val="111111"/>
                </a:solidFill>
              </a:rPr>
              <a:t> </a:t>
            </a:r>
          </a:p>
          <a:p>
            <a:pPr>
              <a:defRPr/>
            </a:pPr>
            <a:r>
              <a:rPr lang="en-US" sz="900" dirty="0" smtClean="0">
                <a:solidFill>
                  <a:srgbClr val="111111"/>
                </a:solidFill>
              </a:rPr>
              <a:t>Australia, 2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srgbClr val="111111"/>
                </a:solidFill>
              </a:rPr>
              <a:t>7 Feb.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cxnSp>
        <p:nvCxnSpPr>
          <p:cNvPr id="28" name="Gerade Verbindung 27"/>
          <p:cNvCxnSpPr/>
          <p:nvPr/>
        </p:nvCxnSpPr>
        <p:spPr>
          <a:xfrm>
            <a:off x="8022853" y="4029194"/>
            <a:ext cx="0" cy="2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3515798" y="4610688"/>
            <a:ext cx="0" cy="72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3300182" y="4648571"/>
            <a:ext cx="1499065" cy="52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rgbClr val="111111"/>
                </a:solidFill>
              </a:rPr>
              <a:t>Landslides, flash floods</a:t>
            </a:r>
          </a:p>
          <a:p>
            <a:pPr>
              <a:defRPr/>
            </a:pPr>
            <a:r>
              <a:rPr lang="en-US" sz="900" dirty="0" smtClean="0">
                <a:solidFill>
                  <a:srgbClr val="111111"/>
                </a:solidFill>
              </a:rPr>
              <a:t>Brazil</a:t>
            </a:r>
            <a:r>
              <a:rPr lang="de-DE" sz="900" dirty="0" smtClean="0">
                <a:solidFill>
                  <a:srgbClr val="111111"/>
                </a:solidFill>
              </a:rPr>
              <a:t>, 12/16 Jan.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31" name="Gerade Verbindung 30"/>
          <p:cNvCxnSpPr/>
          <p:nvPr/>
        </p:nvCxnSpPr>
        <p:spPr>
          <a:xfrm flipH="1">
            <a:off x="7042510" y="4683520"/>
            <a:ext cx="10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5837342" y="4558355"/>
            <a:ext cx="138789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rgbClr val="111111"/>
                </a:solidFill>
              </a:rPr>
              <a:t>Floods, flash floods </a:t>
            </a:r>
          </a:p>
          <a:p>
            <a:pPr>
              <a:defRPr/>
            </a:pPr>
            <a:r>
              <a:rPr lang="en-US" sz="900" dirty="0" smtClean="0">
                <a:solidFill>
                  <a:srgbClr val="111111"/>
                </a:solidFill>
              </a:rPr>
              <a:t>Australia, </a:t>
            </a:r>
          </a:p>
          <a:p>
            <a:pPr>
              <a:defRPr/>
            </a:pPr>
            <a:r>
              <a:rPr lang="en-US" sz="900" dirty="0" smtClean="0">
                <a:solidFill>
                  <a:srgbClr val="111111"/>
                </a:solidFill>
              </a:rPr>
              <a:t>Dec. 2010</a:t>
            </a:r>
            <a:r>
              <a:rPr lang="de-DE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srgbClr val="111111"/>
                </a:solidFill>
              </a:rPr>
              <a:t>Jan. 2011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614479" y="3158723"/>
            <a:ext cx="16017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/>
              <a:t>Severe storms, tornadoes</a:t>
            </a:r>
          </a:p>
          <a:p>
            <a:pPr>
              <a:defRPr/>
            </a:pPr>
            <a:r>
              <a:rPr lang="en-US" sz="900" dirty="0" smtClean="0"/>
              <a:t>USA, 22</a:t>
            </a:r>
            <a:r>
              <a:rPr lang="de-DE" sz="900" dirty="0" smtClean="0"/>
              <a:t>–</a:t>
            </a:r>
            <a:r>
              <a:rPr lang="en-US" sz="900" dirty="0" smtClean="0"/>
              <a:t>28 April</a:t>
            </a:r>
          </a:p>
          <a:p>
            <a:pPr>
              <a:defRPr/>
            </a:pPr>
            <a:endParaRPr lang="en-US" sz="1000" dirty="0" smtClean="0">
              <a:solidFill>
                <a:srgbClr val="FF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137934" y="2212811"/>
            <a:ext cx="16017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/>
              <a:t>Severe storms, tornadoes</a:t>
            </a:r>
          </a:p>
          <a:p>
            <a:pPr>
              <a:defRPr/>
            </a:pPr>
            <a:r>
              <a:rPr lang="en-US" sz="900" dirty="0" smtClean="0"/>
              <a:t>USA, 20</a:t>
            </a:r>
            <a:r>
              <a:rPr lang="de-DE" sz="900" dirty="0" smtClean="0"/>
              <a:t>–</a:t>
            </a:r>
            <a:r>
              <a:rPr lang="en-US" sz="900" dirty="0" smtClean="0"/>
              <a:t>27 May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395936" y="3526492"/>
            <a:ext cx="10182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/>
              <a:t>Wildfires</a:t>
            </a:r>
          </a:p>
          <a:p>
            <a:pPr>
              <a:defRPr/>
            </a:pPr>
            <a:r>
              <a:rPr lang="en-US" sz="900" dirty="0" smtClean="0"/>
              <a:t>USA, April/Sept.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37" name="Gerade Verbindung 36"/>
          <p:cNvCxnSpPr/>
          <p:nvPr/>
        </p:nvCxnSpPr>
        <p:spPr>
          <a:xfrm flipV="1">
            <a:off x="2295086" y="2540916"/>
            <a:ext cx="0" cy="43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7277622" y="5223823"/>
            <a:ext cx="133882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rgbClr val="111111"/>
                </a:solidFill>
              </a:rPr>
              <a:t>Earthquake</a:t>
            </a:r>
          </a:p>
          <a:p>
            <a:pPr>
              <a:defRPr/>
            </a:pPr>
            <a:r>
              <a:rPr lang="en-US" sz="900" dirty="0" smtClean="0">
                <a:solidFill>
                  <a:srgbClr val="111111"/>
                </a:solidFill>
              </a:rPr>
              <a:t>New Zealand, 13 June</a:t>
            </a:r>
            <a:endParaRPr lang="de-DE" sz="1600" dirty="0">
              <a:solidFill>
                <a:schemeClr val="tx2"/>
              </a:solidFill>
            </a:endParaRPr>
          </a:p>
        </p:txBody>
      </p:sp>
      <p:cxnSp>
        <p:nvCxnSpPr>
          <p:cNvPr id="51" name="Gerade Verbindung 50"/>
          <p:cNvCxnSpPr/>
          <p:nvPr/>
        </p:nvCxnSpPr>
        <p:spPr>
          <a:xfrm flipH="1">
            <a:off x="8539846" y="5477884"/>
            <a:ext cx="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8684845" y="5193626"/>
            <a:ext cx="0" cy="2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flipH="1">
            <a:off x="2522509" y="3078315"/>
            <a:ext cx="461717" cy="1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2952621" y="2858682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/>
              <a:t>Floods</a:t>
            </a:r>
          </a:p>
          <a:p>
            <a:pPr>
              <a:defRPr/>
            </a:pPr>
            <a:r>
              <a:rPr lang="en-US" sz="900" dirty="0" smtClean="0"/>
              <a:t>USA, April</a:t>
            </a:r>
            <a:r>
              <a:rPr lang="de-DE" sz="900" dirty="0" smtClean="0"/>
              <a:t>–May</a:t>
            </a:r>
            <a:endParaRPr lang="en-US" sz="1000" dirty="0" smtClean="0">
              <a:solidFill>
                <a:srgbClr val="FF0000"/>
              </a:solidFill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161263" y="6012957"/>
            <a:ext cx="3902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100" b="1" dirty="0" err="1" smtClean="0"/>
              <a:t>Climatological</a:t>
            </a:r>
            <a:r>
              <a:rPr lang="en-US" sz="1100" b="1" dirty="0" smtClean="0"/>
              <a:t> events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>(extreme temperature, drought, wildfire)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96863" y="5029200"/>
            <a:ext cx="240803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225A7A"/>
                </a:solidFill>
              </a:rPr>
              <a:t>Number of Events: 820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853040" y="3078830"/>
            <a:ext cx="1114408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/>
              <a:t>Drought</a:t>
            </a:r>
          </a:p>
          <a:p>
            <a:pPr>
              <a:defRPr/>
            </a:pPr>
            <a:r>
              <a:rPr lang="en-US" sz="900" dirty="0" smtClean="0"/>
              <a:t>USA, Oct. 2010</a:t>
            </a:r>
            <a:r>
              <a:rPr lang="de-DE" sz="900" dirty="0" smtClean="0"/>
              <a:t>–</a:t>
            </a:r>
            <a:r>
              <a:rPr lang="en-US" sz="900" dirty="0" smtClean="0"/>
              <a:t> </a:t>
            </a:r>
            <a:br>
              <a:rPr lang="en-US" sz="900" dirty="0" smtClean="0"/>
            </a:br>
            <a:r>
              <a:rPr lang="en-US" sz="900" dirty="0" smtClean="0"/>
              <a:t>ongoing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47" name="Gerade Verbindung 46"/>
          <p:cNvCxnSpPr/>
          <p:nvPr/>
        </p:nvCxnSpPr>
        <p:spPr>
          <a:xfrm flipH="1">
            <a:off x="1460226" y="3225208"/>
            <a:ext cx="615607" cy="3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3176162" y="2441410"/>
            <a:ext cx="1031051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/>
              <a:t>Hurricane Irene</a:t>
            </a:r>
          </a:p>
          <a:p>
            <a:pPr>
              <a:defRPr/>
            </a:pPr>
            <a:r>
              <a:rPr lang="en-US" sz="900" dirty="0" smtClean="0"/>
              <a:t>USA, Caribbean</a:t>
            </a:r>
          </a:p>
          <a:p>
            <a:pPr>
              <a:defRPr/>
            </a:pPr>
            <a:r>
              <a:rPr lang="en-US" sz="900" dirty="0" smtClean="0"/>
              <a:t>22 Aug.</a:t>
            </a:r>
            <a:r>
              <a:rPr lang="de-DE" sz="900" dirty="0" smtClean="0"/>
              <a:t>–2</a:t>
            </a:r>
            <a:r>
              <a:rPr lang="en-US" sz="900" dirty="0" smtClean="0"/>
              <a:t> Sept.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flipV="1">
            <a:off x="2795148" y="2564726"/>
            <a:ext cx="0" cy="2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H="1">
            <a:off x="2791593" y="2563220"/>
            <a:ext cx="4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1028273" y="2027074"/>
            <a:ext cx="1223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/>
              <a:t>Wildfires</a:t>
            </a:r>
          </a:p>
          <a:p>
            <a:pPr>
              <a:defRPr/>
            </a:pPr>
            <a:r>
              <a:rPr lang="en-US" sz="900" dirty="0" smtClean="0"/>
              <a:t>Canada, 14</a:t>
            </a:r>
            <a:r>
              <a:rPr lang="de-DE" sz="900" dirty="0" smtClean="0"/>
              <a:t>–</a:t>
            </a:r>
            <a:r>
              <a:rPr lang="en-US" sz="900" dirty="0" smtClean="0"/>
              <a:t>22 May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58" name="Gerade Verbindung 57"/>
          <p:cNvCxnSpPr/>
          <p:nvPr/>
        </p:nvCxnSpPr>
        <p:spPr>
          <a:xfrm flipV="1">
            <a:off x="1818836" y="2350416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5246257" y="4980270"/>
            <a:ext cx="154506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 smtClean="0"/>
              <a:t>Drought</a:t>
            </a:r>
          </a:p>
          <a:p>
            <a:pPr>
              <a:defRPr/>
            </a:pPr>
            <a:r>
              <a:rPr lang="en-US" sz="900" dirty="0" smtClean="0"/>
              <a:t>Somalia</a:t>
            </a:r>
            <a:br>
              <a:rPr lang="en-US" sz="900" dirty="0" smtClean="0"/>
            </a:br>
            <a:r>
              <a:rPr lang="en-US" sz="900" dirty="0" smtClean="0"/>
              <a:t>Oct. 2010</a:t>
            </a:r>
            <a:r>
              <a:rPr lang="de-DE" sz="900" dirty="0" smtClean="0"/>
              <a:t>–</a:t>
            </a:r>
            <a:r>
              <a:rPr lang="en-US" sz="900" dirty="0" smtClean="0"/>
              <a:t>Sept. 2011</a:t>
            </a:r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5784580" y="3538406"/>
            <a:ext cx="75533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/>
              <a:t>Floods</a:t>
            </a:r>
          </a:p>
          <a:p>
            <a:pPr>
              <a:defRPr/>
            </a:pPr>
            <a:r>
              <a:rPr lang="en-US" sz="900" dirty="0" smtClean="0"/>
              <a:t>Pakistan</a:t>
            </a:r>
          </a:p>
          <a:p>
            <a:pPr>
              <a:defRPr/>
            </a:pPr>
            <a:r>
              <a:rPr lang="en-US" sz="900" dirty="0" smtClean="0"/>
              <a:t>Aug.</a:t>
            </a:r>
            <a:r>
              <a:rPr lang="de-DE" sz="900" dirty="0" smtClean="0"/>
              <a:t>–S</a:t>
            </a:r>
            <a:r>
              <a:rPr lang="en-US" sz="900" dirty="0" err="1" smtClean="0"/>
              <a:t>ept</a:t>
            </a:r>
            <a:r>
              <a:rPr lang="en-US" sz="900" dirty="0" smtClean="0"/>
              <a:t>.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63" name="Gerade Verbindung 62"/>
          <p:cNvCxnSpPr/>
          <p:nvPr/>
        </p:nvCxnSpPr>
        <p:spPr>
          <a:xfrm>
            <a:off x="6170287" y="3487962"/>
            <a:ext cx="0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6384662" y="3976556"/>
            <a:ext cx="72327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/>
              <a:t>Floods</a:t>
            </a:r>
          </a:p>
          <a:p>
            <a:pPr>
              <a:defRPr/>
            </a:pPr>
            <a:r>
              <a:rPr lang="en-US" sz="900" dirty="0" smtClean="0"/>
              <a:t>Thailand</a:t>
            </a:r>
          </a:p>
          <a:p>
            <a:pPr>
              <a:defRPr/>
            </a:pPr>
            <a:r>
              <a:rPr lang="en-US" sz="900" dirty="0" smtClean="0"/>
              <a:t>Aug.</a:t>
            </a:r>
            <a:r>
              <a:rPr lang="de-DE" sz="900" dirty="0" smtClean="0"/>
              <a:t>–Nov.</a:t>
            </a:r>
            <a:endParaRPr lang="en-US" sz="900" dirty="0" smtClean="0"/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65" name="Gerade Verbindung 64"/>
          <p:cNvCxnSpPr/>
          <p:nvPr/>
        </p:nvCxnSpPr>
        <p:spPr>
          <a:xfrm flipH="1" flipV="1">
            <a:off x="6679880" y="3667400"/>
            <a:ext cx="133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6679880" y="3664176"/>
            <a:ext cx="0" cy="3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>
            <a:off x="5577360" y="2664050"/>
            <a:ext cx="0" cy="2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5346437" y="2204906"/>
            <a:ext cx="84510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/>
              <a:t>Earthquake </a:t>
            </a:r>
          </a:p>
          <a:p>
            <a:pPr>
              <a:defRPr/>
            </a:pPr>
            <a:r>
              <a:rPr lang="en-US" sz="900" dirty="0" smtClean="0"/>
              <a:t>Turkey</a:t>
            </a:r>
          </a:p>
          <a:p>
            <a:pPr>
              <a:defRPr/>
            </a:pPr>
            <a:r>
              <a:rPr lang="en-US" sz="900" dirty="0" smtClean="0"/>
              <a:t>23 Oct.</a:t>
            </a: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73" name="Gerade Verbindung 72"/>
          <p:cNvCxnSpPr/>
          <p:nvPr/>
        </p:nvCxnSpPr>
        <p:spPr>
          <a:xfrm flipH="1">
            <a:off x="4742897" y="2049617"/>
            <a:ext cx="1074" cy="722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4629702" y="1569118"/>
            <a:ext cx="12747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/>
              <a:t>Flash floods, floods</a:t>
            </a:r>
          </a:p>
          <a:p>
            <a:pPr>
              <a:defRPr/>
            </a:pPr>
            <a:r>
              <a:rPr lang="en-US" sz="900" dirty="0" smtClean="0"/>
              <a:t>Italy, France, Spain</a:t>
            </a:r>
          </a:p>
          <a:p>
            <a:pPr>
              <a:defRPr/>
            </a:pPr>
            <a:r>
              <a:rPr lang="en-US" sz="900" dirty="0" smtClean="0"/>
              <a:t>4</a:t>
            </a:r>
            <a:r>
              <a:rPr lang="de-DE" sz="900" dirty="0" smtClean="0"/>
              <a:t>–9 Nov</a:t>
            </a:r>
            <a:r>
              <a:rPr lang="de-DE" sz="1000" dirty="0" smtClean="0"/>
              <a:t>.</a:t>
            </a: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78" name="Gerade Verbindung 77"/>
          <p:cNvCxnSpPr/>
          <p:nvPr/>
        </p:nvCxnSpPr>
        <p:spPr>
          <a:xfrm flipV="1">
            <a:off x="2472463" y="3769033"/>
            <a:ext cx="0" cy="2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1391201" y="4009903"/>
            <a:ext cx="1396536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b="1" dirty="0" err="1" smtClean="0"/>
              <a:t>Floods</a:t>
            </a:r>
            <a:r>
              <a:rPr lang="de-DE" sz="900" b="1" dirty="0" smtClean="0"/>
              <a:t>, </a:t>
            </a:r>
            <a:r>
              <a:rPr lang="de-DE" sz="900" b="1" dirty="0" err="1" smtClean="0"/>
              <a:t>landslides</a:t>
            </a:r>
            <a:endParaRPr lang="de-DE" sz="900" b="1" dirty="0" smtClean="0"/>
          </a:p>
          <a:p>
            <a:pPr>
              <a:defRPr/>
            </a:pPr>
            <a:r>
              <a:rPr lang="de-DE" sz="900" dirty="0" smtClean="0"/>
              <a:t>Guatemala, </a:t>
            </a:r>
            <a:r>
              <a:rPr lang="de-DE" sz="900" dirty="0" err="1" smtClean="0"/>
              <a:t>El</a:t>
            </a:r>
            <a:r>
              <a:rPr lang="de-DE" sz="900" dirty="0" smtClean="0"/>
              <a:t> Salvador</a:t>
            </a:r>
            <a:endParaRPr lang="en-US" sz="900" dirty="0" smtClean="0"/>
          </a:p>
          <a:p>
            <a:pPr>
              <a:defRPr/>
            </a:pPr>
            <a:r>
              <a:rPr lang="en-US" sz="900" dirty="0" smtClean="0"/>
              <a:t>11</a:t>
            </a:r>
            <a:r>
              <a:rPr lang="de-DE" sz="900" dirty="0" smtClean="0"/>
              <a:t>–19 </a:t>
            </a:r>
            <a:r>
              <a:rPr lang="de-DE" sz="900" dirty="0" err="1" smtClean="0"/>
              <a:t>Oct</a:t>
            </a:r>
            <a:r>
              <a:rPr lang="de-DE" sz="900" dirty="0" smtClean="0"/>
              <a:t>.</a:t>
            </a:r>
            <a:endParaRPr lang="en-US" sz="900" dirty="0" smtClean="0"/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64" name="Gerade Verbindung 63"/>
          <p:cNvCxnSpPr/>
          <p:nvPr/>
        </p:nvCxnSpPr>
        <p:spPr>
          <a:xfrm flipH="1">
            <a:off x="8018440" y="3045332"/>
            <a:ext cx="1799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81"/>
          <p:cNvSpPr txBox="1"/>
          <p:nvPr/>
        </p:nvSpPr>
        <p:spPr>
          <a:xfrm>
            <a:off x="7530829" y="3329512"/>
            <a:ext cx="1396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rgbClr val="111111"/>
                </a:solidFill>
              </a:rPr>
              <a:t>Tropical Storm </a:t>
            </a:r>
            <a:r>
              <a:rPr lang="en-US" sz="900" b="1" dirty="0" err="1" smtClean="0">
                <a:solidFill>
                  <a:srgbClr val="111111"/>
                </a:solidFill>
              </a:rPr>
              <a:t>Washi</a:t>
            </a:r>
            <a:endParaRPr lang="en-US" sz="900" b="1" dirty="0" smtClean="0">
              <a:solidFill>
                <a:srgbClr val="111111"/>
              </a:solidFill>
            </a:endParaRPr>
          </a:p>
          <a:p>
            <a:pPr>
              <a:defRPr/>
            </a:pPr>
            <a:r>
              <a:rPr lang="en-US" sz="900" dirty="0" smtClean="0">
                <a:solidFill>
                  <a:srgbClr val="111111"/>
                </a:solidFill>
              </a:rPr>
              <a:t>Philippines, 16</a:t>
            </a:r>
            <a:r>
              <a:rPr lang="de-DE" sz="900" dirty="0" smtClean="0"/>
              <a:t>–</a:t>
            </a:r>
            <a:r>
              <a:rPr lang="en-US" sz="900" dirty="0" smtClean="0">
                <a:solidFill>
                  <a:srgbClr val="111111"/>
                </a:solidFill>
              </a:rPr>
              <a:t>18 Dec.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3256495" y="1577680"/>
            <a:ext cx="140936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rgbClr val="111111"/>
                </a:solidFill>
              </a:rPr>
              <a:t>Winter Storm Joachim</a:t>
            </a:r>
          </a:p>
          <a:p>
            <a:pPr>
              <a:defRPr/>
            </a:pPr>
            <a:r>
              <a:rPr lang="en-US" sz="900" dirty="0" smtClean="0">
                <a:solidFill>
                  <a:srgbClr val="111111"/>
                </a:solidFill>
              </a:rPr>
              <a:t>France, Switzerland, </a:t>
            </a:r>
            <a:br>
              <a:rPr lang="en-US" sz="900" dirty="0" smtClean="0">
                <a:solidFill>
                  <a:srgbClr val="111111"/>
                </a:solidFill>
              </a:rPr>
            </a:br>
            <a:r>
              <a:rPr lang="en-US" sz="900" dirty="0" smtClean="0">
                <a:solidFill>
                  <a:srgbClr val="111111"/>
                </a:solidFill>
              </a:rPr>
              <a:t>Germany, 15</a:t>
            </a:r>
            <a:r>
              <a:rPr lang="de-DE" sz="900" dirty="0" smtClean="0"/>
              <a:t>–1</a:t>
            </a:r>
            <a:r>
              <a:rPr lang="en-US" sz="900" dirty="0" smtClean="0">
                <a:solidFill>
                  <a:srgbClr val="111111"/>
                </a:solidFill>
              </a:rPr>
              <a:t>7 Dec.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cxnSp>
        <p:nvCxnSpPr>
          <p:cNvPr id="84" name="Gerade Verbindung 83"/>
          <p:cNvCxnSpPr/>
          <p:nvPr/>
        </p:nvCxnSpPr>
        <p:spPr>
          <a:xfrm flipV="1">
            <a:off x="2461774" y="3293395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 flipH="1">
            <a:off x="2457971" y="3361685"/>
            <a:ext cx="214311" cy="2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 flipH="1">
            <a:off x="7506173" y="3440267"/>
            <a:ext cx="2428" cy="233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 flipH="1" flipV="1">
            <a:off x="7506219" y="3437886"/>
            <a:ext cx="88107" cy="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>
            <a:off x="4274234" y="2054558"/>
            <a:ext cx="3084" cy="715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06"/>
          <p:cNvCxnSpPr/>
          <p:nvPr/>
        </p:nvCxnSpPr>
        <p:spPr>
          <a:xfrm flipH="1" flipV="1">
            <a:off x="4277037" y="2766053"/>
            <a:ext cx="83557" cy="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 flipV="1">
            <a:off x="2229370" y="3376126"/>
            <a:ext cx="206" cy="271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 flipH="1">
            <a:off x="2005532" y="3649817"/>
            <a:ext cx="2286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 flipH="1">
            <a:off x="5596456" y="4042793"/>
            <a:ext cx="3965" cy="964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53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0" y="6553200"/>
            <a:ext cx="185339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MR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</a:p>
        </p:txBody>
      </p:sp>
      <p:sp>
        <p:nvSpPr>
          <p:cNvPr id="87" name="Title 85"/>
          <p:cNvSpPr txBox="1">
            <a:spLocks/>
          </p:cNvSpPr>
          <p:nvPr/>
        </p:nvSpPr>
        <p:spPr bwMode="black">
          <a:xfrm>
            <a:off x="228600" y="443751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143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Natural Loss Events, 2011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World Map</a:t>
            </a:r>
          </a:p>
        </p:txBody>
      </p:sp>
      <p:sp>
        <p:nvSpPr>
          <p:cNvPr id="75" name="Oval 74"/>
          <p:cNvSpPr/>
          <p:nvPr/>
        </p:nvSpPr>
        <p:spPr>
          <a:xfrm>
            <a:off x="6710520" y="4232788"/>
            <a:ext cx="2182757" cy="153383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My One Trip to Australia:</a:t>
            </a:r>
            <a:b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</a:b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Disaster Strikes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54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014452" y="2403987"/>
            <a:ext cx="1858297" cy="2462980"/>
          </a:xfrm>
          <a:prstGeom prst="wedgeRectCallout">
            <a:avLst>
              <a:gd name="adj1" fmla="val -103680"/>
              <a:gd name="adj2" fmla="val -208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Huge dust storm blankets the Gold Coast in Sept. 2009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Australia Dust Stor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4024" y="1117688"/>
            <a:ext cx="4036523" cy="57255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96863" y="1322696"/>
            <a:ext cx="8542337" cy="3291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287999" y="302400"/>
            <a:ext cx="7722525" cy="720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Natural Catastrophes Worldwide</a:t>
            </a:r>
            <a:r>
              <a:rPr lang="en-US" dirty="0" smtClean="0"/>
              <a:t> 2011</a:t>
            </a:r>
            <a:br>
              <a:rPr lang="en-US" dirty="0" smtClean="0"/>
            </a:br>
            <a:r>
              <a:rPr lang="en-US" sz="1800" dirty="0" smtClean="0"/>
              <a:t>Insured losses US$ </a:t>
            </a:r>
            <a:r>
              <a:rPr lang="en-US" sz="1800" b="1" dirty="0" smtClean="0"/>
              <a:t>105bn</a:t>
            </a:r>
            <a:r>
              <a:rPr lang="en-US" sz="1800" dirty="0" smtClean="0"/>
              <a:t> - Percentage distribution per continent</a:t>
            </a:r>
            <a:endParaRPr lang="de-DE" dirty="0"/>
          </a:p>
        </p:txBody>
      </p:sp>
      <p:pic>
        <p:nvPicPr>
          <p:cNvPr id="6" name="Picture 6" descr="V:\_GEO-CCC1\NatCatSERVICE\02_GIS\02_Karten-Kontinente_Länder_Regionen\_Global\2009_Weltkarte 2009_fuer Pressemitteilung\2009_Weltkarte_ohne event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62931" y="1350596"/>
            <a:ext cx="7418139" cy="3193088"/>
          </a:xfrm>
          <a:prstGeom prst="rect">
            <a:avLst/>
          </a:prstGeom>
          <a:noFill/>
        </p:spPr>
      </p:pic>
      <p:graphicFrame>
        <p:nvGraphicFramePr>
          <p:cNvPr id="7" name="Tabelle 19"/>
          <p:cNvGraphicFramePr>
            <a:graphicFrameLocks noGrp="1"/>
          </p:cNvGraphicFramePr>
          <p:nvPr/>
        </p:nvGraphicFramePr>
        <p:xfrm>
          <a:off x="287338" y="4676633"/>
          <a:ext cx="4570412" cy="2084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8762"/>
                <a:gridCol w="1771650"/>
              </a:tblGrid>
              <a:tr h="43829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Insured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losses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US$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</a:rPr>
                        <a:t> m</a:t>
                      </a:r>
                      <a:endParaRPr lang="de-DE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America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 (North </a:t>
                      </a: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 South </a:t>
                      </a: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America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40,000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Europe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Africa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Minor damages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Asia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45,000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Oceania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18,000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pieren 48"/>
          <p:cNvGrpSpPr/>
          <p:nvPr>
            <p:custDataLst>
              <p:tags r:id="rId3"/>
            </p:custDataLst>
          </p:nvPr>
        </p:nvGrpSpPr>
        <p:grpSpPr>
          <a:xfrm>
            <a:off x="2534400" y="2268000"/>
            <a:ext cx="864000" cy="864000"/>
            <a:chOff x="5428432" y="4790172"/>
            <a:chExt cx="864000" cy="864000"/>
          </a:xfrm>
        </p:grpSpPr>
        <p:sp>
          <p:nvSpPr>
            <p:cNvPr id="9" name="Ellipse 18"/>
            <p:cNvSpPr>
              <a:spLocks noChangeAspect="1"/>
            </p:cNvSpPr>
            <p:nvPr/>
          </p:nvSpPr>
          <p:spPr bwMode="auto">
            <a:xfrm>
              <a:off x="5428432" y="4790172"/>
              <a:ext cx="864000" cy="864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" name="Textfeld 22"/>
            <p:cNvSpPr txBox="1"/>
            <p:nvPr/>
          </p:nvSpPr>
          <p:spPr>
            <a:xfrm>
              <a:off x="5588563" y="5068284"/>
              <a:ext cx="543739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37%</a:t>
              </a:r>
              <a:endParaRPr lang="de-DE" sz="1600" b="1" dirty="0" smtClean="0"/>
            </a:p>
          </p:txBody>
        </p:sp>
      </p:grpSp>
      <p:grpSp>
        <p:nvGrpSpPr>
          <p:cNvPr id="3" name="Gruppieren 55"/>
          <p:cNvGrpSpPr/>
          <p:nvPr>
            <p:custDataLst>
              <p:tags r:id="rId4"/>
            </p:custDataLst>
          </p:nvPr>
        </p:nvGrpSpPr>
        <p:grpSpPr>
          <a:xfrm>
            <a:off x="4363200" y="1569600"/>
            <a:ext cx="444352" cy="432000"/>
            <a:chOff x="4547779" y="6095098"/>
            <a:chExt cx="444352" cy="432000"/>
          </a:xfrm>
        </p:grpSpPr>
        <p:sp>
          <p:nvSpPr>
            <p:cNvPr id="12" name="Ellipse 25"/>
            <p:cNvSpPr>
              <a:spLocks noChangeAspect="1"/>
            </p:cNvSpPr>
            <p:nvPr/>
          </p:nvSpPr>
          <p:spPr bwMode="auto">
            <a:xfrm>
              <a:off x="4553955" y="6095098"/>
              <a:ext cx="432000" cy="432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" name="Textfeld 26"/>
            <p:cNvSpPr txBox="1"/>
            <p:nvPr/>
          </p:nvSpPr>
          <p:spPr>
            <a:xfrm>
              <a:off x="4547779" y="6157210"/>
              <a:ext cx="444352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2%</a:t>
              </a:r>
              <a:endParaRPr lang="de-DE" sz="1600" b="1" dirty="0" smtClean="0"/>
            </a:p>
          </p:txBody>
        </p:sp>
      </p:grpSp>
      <p:grpSp>
        <p:nvGrpSpPr>
          <p:cNvPr id="4" name="Gruppieren 46"/>
          <p:cNvGrpSpPr/>
          <p:nvPr>
            <p:custDataLst>
              <p:tags r:id="rId5"/>
            </p:custDataLst>
          </p:nvPr>
        </p:nvGrpSpPr>
        <p:grpSpPr>
          <a:xfrm>
            <a:off x="6238800" y="1713600"/>
            <a:ext cx="936000" cy="936000"/>
            <a:chOff x="4266383" y="4771123"/>
            <a:chExt cx="936000" cy="936000"/>
          </a:xfrm>
        </p:grpSpPr>
        <p:sp>
          <p:nvSpPr>
            <p:cNvPr id="15" name="Ellipse 18"/>
            <p:cNvSpPr>
              <a:spLocks noChangeAspect="1"/>
            </p:cNvSpPr>
            <p:nvPr/>
          </p:nvSpPr>
          <p:spPr bwMode="auto">
            <a:xfrm>
              <a:off x="4266383" y="4771123"/>
              <a:ext cx="936000" cy="936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6" name="Textfeld 30"/>
            <p:cNvSpPr txBox="1"/>
            <p:nvPr/>
          </p:nvSpPr>
          <p:spPr>
            <a:xfrm>
              <a:off x="4434346" y="5085235"/>
              <a:ext cx="6000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44%</a:t>
              </a:r>
            </a:p>
          </p:txBody>
        </p:sp>
      </p:grpSp>
      <p:grpSp>
        <p:nvGrpSpPr>
          <p:cNvPr id="8" name="Gruppieren 51"/>
          <p:cNvGrpSpPr/>
          <p:nvPr>
            <p:custDataLst>
              <p:tags r:id="rId6"/>
            </p:custDataLst>
          </p:nvPr>
        </p:nvGrpSpPr>
        <p:grpSpPr>
          <a:xfrm>
            <a:off x="6991200" y="3398400"/>
            <a:ext cx="720000" cy="720000"/>
            <a:chOff x="7428682" y="4837797"/>
            <a:chExt cx="720000" cy="720000"/>
          </a:xfrm>
        </p:grpSpPr>
        <p:sp>
          <p:nvSpPr>
            <p:cNvPr id="18" name="Ellipse 18"/>
            <p:cNvSpPr>
              <a:spLocks noChangeAspect="1"/>
            </p:cNvSpPr>
            <p:nvPr/>
          </p:nvSpPr>
          <p:spPr bwMode="auto">
            <a:xfrm>
              <a:off x="7428682" y="483779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9" name="Textfeld 33"/>
            <p:cNvSpPr txBox="1"/>
            <p:nvPr/>
          </p:nvSpPr>
          <p:spPr>
            <a:xfrm>
              <a:off x="7516813" y="5043909"/>
              <a:ext cx="543739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17%</a:t>
              </a:r>
            </a:p>
          </p:txBody>
        </p:sp>
      </p:grpSp>
      <p:grpSp>
        <p:nvGrpSpPr>
          <p:cNvPr id="11" name="Gruppieren 33"/>
          <p:cNvGrpSpPr/>
          <p:nvPr>
            <p:custDataLst>
              <p:tags r:id="rId7"/>
            </p:custDataLst>
          </p:nvPr>
        </p:nvGrpSpPr>
        <p:grpSpPr>
          <a:xfrm>
            <a:off x="4752000" y="2818800"/>
            <a:ext cx="548548" cy="360000"/>
            <a:chOff x="5400675" y="6142723"/>
            <a:chExt cx="548548" cy="360000"/>
          </a:xfrm>
        </p:grpSpPr>
        <p:sp>
          <p:nvSpPr>
            <p:cNvPr id="21" name="Ellipse 20"/>
            <p:cNvSpPr>
              <a:spLocks noChangeAspect="1"/>
            </p:cNvSpPr>
            <p:nvPr/>
          </p:nvSpPr>
          <p:spPr bwMode="auto">
            <a:xfrm>
              <a:off x="5509526" y="6142723"/>
              <a:ext cx="360000" cy="360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2" name="Textfeld 23"/>
            <p:cNvSpPr txBox="1"/>
            <p:nvPr/>
          </p:nvSpPr>
          <p:spPr>
            <a:xfrm>
              <a:off x="5400675" y="6168835"/>
              <a:ext cx="548548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&lt;1%</a:t>
              </a:r>
              <a:endParaRPr lang="de-DE" sz="1600" b="1" dirty="0" smtClean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55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723500" y="6566647"/>
            <a:ext cx="185339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MR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blackWhite">
          <a:xfrm>
            <a:off x="5289737" y="4895385"/>
            <a:ext cx="3302934" cy="1707121"/>
          </a:xfrm>
          <a:prstGeom prst="wedgeRectCallout">
            <a:avLst>
              <a:gd name="adj1" fmla="val -2860"/>
              <a:gd name="adj2" fmla="val -1645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In 2011, 61% of insured natural catastrophe losses were in the Asia/Pacific region, nearly 3.5 times the average of 13% over the prior 30 years (1981-2010)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blackWhite">
          <a:xfrm>
            <a:off x="40341" y="2487706"/>
            <a:ext cx="2259105" cy="1900519"/>
          </a:xfrm>
          <a:prstGeom prst="wedgeRectCallout">
            <a:avLst>
              <a:gd name="adj1" fmla="val 58606"/>
              <a:gd name="adj2" fmla="val -341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In 2011, just 37% of insured natural catastrophe losses were in the Americas, barely half the average of 66% over the prior 30 years (1981-2010)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DB72-8C09-4C0A-82C3-B6612C1471B3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16 Most Costly World Insurance Losses, 1970-2012*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black">
          <a:xfrm>
            <a:off x="131353" y="1158774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Dollars, $ Billions)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-208719" y="6203205"/>
            <a:ext cx="8689042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 smtClean="0"/>
              <a:t>*Figures do not include federally insured flood losses.</a:t>
            </a:r>
            <a:endParaRPr lang="en-US" sz="1100" dirty="0"/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**Estimate based on PCS value of $18.75B as of 4/12/13.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Munich Re; Swiss Re;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79387" y="2491253"/>
          <a:ext cx="8964613" cy="3348037"/>
        </p:xfrm>
        <a:graphic>
          <a:graphicData uri="http://schemas.openxmlformats.org/presentationml/2006/ole">
            <p:oleObj spid="_x0000_s17921026" name="Chart" r:id="rId4" imgW="8401100" imgH="3371740" progId="MSGraph.Chart.8">
              <p:embed followColorScheme="full"/>
            </p:oleObj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383162" y="1268361"/>
            <a:ext cx="3362632" cy="1578078"/>
          </a:xfrm>
          <a:prstGeom prst="wedgeRectCallout">
            <a:avLst>
              <a:gd name="adj1" fmla="val 34057"/>
              <a:gd name="adj2" fmla="val 679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of the top </a:t>
            </a:r>
            <a:r>
              <a:rPr lang="en-US" b="1" dirty="0" smtClean="0">
                <a:solidFill>
                  <a:schemeClr val="bg1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most expensive catastrophes in world history have occurred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>
                <a:solidFill>
                  <a:schemeClr val="bg1"/>
                </a:solidFill>
              </a:rPr>
              <a:t>the past </a:t>
            </a:r>
            <a:r>
              <a:rPr lang="en-US" b="1" dirty="0" smtClean="0">
                <a:solidFill>
                  <a:schemeClr val="bg1"/>
                </a:solidFill>
              </a:rPr>
              <a:t>3 years 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(2010-2012)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40658" y="3038167"/>
            <a:ext cx="4586748" cy="1151049"/>
          </a:xfrm>
          <a:prstGeom prst="wedgeRectCallout">
            <a:avLst>
              <a:gd name="adj1" fmla="val 63061"/>
              <a:gd name="adj2" fmla="val 3098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Hurricane Sandy is now the 6</a:t>
            </a:r>
            <a:r>
              <a:rPr lang="en-US" sz="2400" b="1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costliest event in global insurance history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899653" y="1548580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2012 insured CAT Losses totaled $60B;  Economic losses totaled $140B, according to Swiss 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57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8857986" name="Chart" r:id="rId4" imgW="8543899" imgH="3552866" progId="MSGraph.Chart.8">
              <p:embed followColorScheme="full"/>
            </p:oleObj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57084"/>
            <a:ext cx="6778939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2012 Was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Highest Year on Record for Insured Losses in US History on An Inflation-Adjusted Basis.  </a:t>
            </a:r>
            <a:r>
              <a:rPr lang="en-US" sz="2000" b="1" dirty="0">
                <a:solidFill>
                  <a:srgbClr val="FFFFFF"/>
                </a:solidFill>
              </a:rPr>
              <a:t>2011 </a:t>
            </a:r>
            <a:r>
              <a:rPr lang="en-US" sz="2000" b="1" dirty="0" smtClean="0">
                <a:solidFill>
                  <a:srgbClr val="FFFFFF"/>
                </a:solidFill>
              </a:rPr>
              <a:t>Losses Were </a:t>
            </a:r>
            <a:r>
              <a:rPr lang="en-US" sz="2000" b="1" dirty="0">
                <a:solidFill>
                  <a:srgbClr val="FFFFFF"/>
                </a:solidFill>
              </a:rPr>
              <a:t>the </a:t>
            </a:r>
            <a:r>
              <a:rPr lang="en-US" sz="2000" b="1" dirty="0" smtClean="0">
                <a:solidFill>
                  <a:srgbClr val="FFFFFF"/>
                </a:solidFill>
              </a:rPr>
              <a:t>6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Highest.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271251" cy="965657"/>
          </a:xfrm>
          <a:prstGeom prst="wedgeRectCallout">
            <a:avLst>
              <a:gd name="adj1" fmla="val 37296"/>
              <a:gd name="adj2" fmla="val 7096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was likely the third most expensive year ever for insured CAT losses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4918307"/>
            <a:ext cx="1717675" cy="1004887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302692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F72A46A-E8C7-4CA4-AC85-58F11C2E1B80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8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Costly Natural Disasters in Australia by Type, 1967-2011</a:t>
            </a:r>
          </a:p>
        </p:txBody>
      </p:sp>
      <p:graphicFrame>
        <p:nvGraphicFramePr>
          <p:cNvPr id="2089987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533400" y="1981200"/>
          <a:ext cx="8124825" cy="3086100"/>
        </p:xfrm>
        <a:graphic>
          <a:graphicData uri="http://schemas.openxmlformats.org/presentationml/2006/ole">
            <p:oleObj spid="_x0000_s17816578" name="Chart" r:id="rId4" imgW="8124950" imgH="3086151" progId="MSGraph.Chart.8">
              <p:embed followColorScheme="full"/>
            </p:oleObj>
          </a:graphicData>
        </a:graphic>
      </p:graphicFrame>
      <p:sp>
        <p:nvSpPr>
          <p:cNvPr id="2089989" name="Rectangle 7"/>
          <p:cNvSpPr>
            <a:spLocks noChangeArrowheads="1"/>
          </p:cNvSpPr>
          <p:nvPr/>
        </p:nvSpPr>
        <p:spPr bwMode="black">
          <a:xfrm>
            <a:off x="347663" y="1266825"/>
            <a:ext cx="1660525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</a:rPr>
              <a:t>$ AUD millions</a:t>
            </a:r>
            <a:endParaRPr lang="en-US" sz="1600" b="1" dirty="0">
              <a:solidFill>
                <a:srgbClr val="225A7A"/>
              </a:solidFill>
              <a:latin typeface="Arial" charset="0"/>
            </a:endParaRPr>
          </a:p>
        </p:txBody>
      </p:sp>
      <p:sp>
        <p:nvSpPr>
          <p:cNvPr id="2089990" name="Rectangle 6"/>
          <p:cNvSpPr>
            <a:spLocks noChangeArrowheads="1"/>
          </p:cNvSpPr>
          <p:nvPr/>
        </p:nvSpPr>
        <p:spPr bwMode="auto">
          <a:xfrm>
            <a:off x="0" y="6203205"/>
            <a:ext cx="8796338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Note: Expressed 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in December 2011 Australian dollars.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AXCO. 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5562600" y="1752600"/>
            <a:ext cx="2568575" cy="787400"/>
          </a:xfrm>
          <a:prstGeom prst="wedgeRectCallout">
            <a:avLst>
              <a:gd name="adj1" fmla="val 48759"/>
              <a:gd name="adj2" fmla="val -89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Total Losses: $52,973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F72A46A-E8C7-4CA4-AC85-58F11C2E1B80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8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Insured Losses From Natural Disasters in Australia by State, 1967-2011</a:t>
            </a:r>
          </a:p>
        </p:txBody>
      </p:sp>
      <p:graphicFrame>
        <p:nvGraphicFramePr>
          <p:cNvPr id="2089987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533400" y="1981200"/>
          <a:ext cx="8124825" cy="3086100"/>
        </p:xfrm>
        <a:graphic>
          <a:graphicData uri="http://schemas.openxmlformats.org/presentationml/2006/ole">
            <p:oleObj spid="_x0000_s17817602" name="Chart" r:id="rId4" imgW="8124950" imgH="3086151" progId="MSGraph.Chart.8">
              <p:embed followColorScheme="full"/>
            </p:oleObj>
          </a:graphicData>
        </a:graphic>
      </p:graphicFrame>
      <p:sp>
        <p:nvSpPr>
          <p:cNvPr id="2089989" name="Rectangle 7"/>
          <p:cNvSpPr>
            <a:spLocks noChangeArrowheads="1"/>
          </p:cNvSpPr>
          <p:nvPr/>
        </p:nvSpPr>
        <p:spPr bwMode="black">
          <a:xfrm>
            <a:off x="347663" y="1266825"/>
            <a:ext cx="1660525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</a:rPr>
              <a:t>$ AUD millions</a:t>
            </a:r>
            <a:endParaRPr lang="en-US" sz="1600" b="1" dirty="0">
              <a:solidFill>
                <a:srgbClr val="225A7A"/>
              </a:solidFill>
              <a:latin typeface="Arial" charset="0"/>
            </a:endParaRPr>
          </a:p>
        </p:txBody>
      </p:sp>
      <p:sp>
        <p:nvSpPr>
          <p:cNvPr id="2089990" name="Rectangle 6"/>
          <p:cNvSpPr>
            <a:spLocks noChangeArrowheads="1"/>
          </p:cNvSpPr>
          <p:nvPr/>
        </p:nvSpPr>
        <p:spPr bwMode="auto">
          <a:xfrm>
            <a:off x="0" y="6203205"/>
            <a:ext cx="8796338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Note: Expressed 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in December 2011 Australian dollars.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AXCO. 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5562600" y="1752600"/>
            <a:ext cx="2568575" cy="787400"/>
          </a:xfrm>
          <a:prstGeom prst="wedgeRectCallout">
            <a:avLst>
              <a:gd name="adj1" fmla="val 48759"/>
              <a:gd name="adj2" fmla="val -89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Total Losses: $52,973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eSlide</a:t>
            </a:r>
            <a:r>
              <a:rPr lang="en-US" smtClean="0"/>
              <a:t>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 is a Principal Means by Which We Communicate to the Public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52770" y="4066294"/>
            <a:ext cx="2891230" cy="212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artwig_WRI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09341" y="4106983"/>
            <a:ext cx="3072981" cy="1833499"/>
          </a:xfrm>
          <a:prstGeom prst="rect">
            <a:avLst/>
          </a:prstGeom>
        </p:spPr>
      </p:pic>
      <p:pic>
        <p:nvPicPr>
          <p:cNvPr id="1787904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1480" y="1127759"/>
            <a:ext cx="3950487" cy="271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79044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89438" y="1097280"/>
            <a:ext cx="3918695" cy="255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79045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481" y="4069080"/>
            <a:ext cx="3120842" cy="211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7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87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F72A46A-E8C7-4CA4-AC85-58F11C2E1B80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8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Five Natural Disasters in Australia by Insured Losses, 1967-2011</a:t>
            </a:r>
          </a:p>
        </p:txBody>
      </p:sp>
      <p:graphicFrame>
        <p:nvGraphicFramePr>
          <p:cNvPr id="2089987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533400" y="1981200"/>
          <a:ext cx="8124825" cy="3086100"/>
        </p:xfrm>
        <a:graphic>
          <a:graphicData uri="http://schemas.openxmlformats.org/presentationml/2006/ole">
            <p:oleObj spid="_x0000_s17818626" name="Chart" r:id="rId4" imgW="8124950" imgH="3086151" progId="MSGraph.Chart.8">
              <p:embed followColorScheme="full"/>
            </p:oleObj>
          </a:graphicData>
        </a:graphic>
      </p:graphicFrame>
      <p:sp>
        <p:nvSpPr>
          <p:cNvPr id="2089989" name="Rectangle 7"/>
          <p:cNvSpPr>
            <a:spLocks noChangeArrowheads="1"/>
          </p:cNvSpPr>
          <p:nvPr/>
        </p:nvSpPr>
        <p:spPr bwMode="black">
          <a:xfrm>
            <a:off x="347663" y="1266825"/>
            <a:ext cx="1660525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</a:rPr>
              <a:t>$ USD millions</a:t>
            </a:r>
            <a:endParaRPr lang="en-US" sz="1600" b="1" dirty="0">
              <a:solidFill>
                <a:srgbClr val="225A7A"/>
              </a:solidFill>
              <a:latin typeface="Arial" charset="0"/>
            </a:endParaRPr>
          </a:p>
        </p:txBody>
      </p:sp>
      <p:sp>
        <p:nvSpPr>
          <p:cNvPr id="2089990" name="Rectangle 6"/>
          <p:cNvSpPr>
            <a:spLocks noChangeArrowheads="1"/>
          </p:cNvSpPr>
          <p:nvPr/>
        </p:nvSpPr>
        <p:spPr bwMode="auto">
          <a:xfrm>
            <a:off x="0" y="6203205"/>
            <a:ext cx="8796338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Note: Expressed 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in December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2011 U.S. dollars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AXCO.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61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2359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Tropical Cyclone Risk in Australia: </a:t>
            </a:r>
            <a:br>
              <a:rPr lang="en-US" dirty="0" smtClean="0"/>
            </a:br>
            <a:r>
              <a:rPr lang="en-US" dirty="0" smtClean="0"/>
              <a:t>A Shared Risk with the US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47" y="6551343"/>
            <a:ext cx="82423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The Weather Doctor http://www.islandnet.com/~see/weather/almanac/arc2013/alm13mar.htm;  Red </a:t>
            </a:r>
            <a:r>
              <a:rPr lang="en-US" sz="1100" dirty="0" err="1" smtClean="0"/>
              <a:t>Cross,Ins</a:t>
            </a:r>
            <a:r>
              <a:rPr lang="en-US" sz="1100" dirty="0" smtClean="0"/>
              <a:t>. Info. Inst.</a:t>
            </a:r>
            <a:endParaRPr lang="en-US" sz="1100" dirty="0"/>
          </a:p>
        </p:txBody>
      </p:sp>
      <p:pic>
        <p:nvPicPr>
          <p:cNvPr id="17832962" name="Picture 2" descr="Cyclone track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49390"/>
            <a:ext cx="4762500" cy="2790825"/>
          </a:xfrm>
          <a:prstGeom prst="rect">
            <a:avLst/>
          </a:prstGeom>
          <a:noFill/>
        </p:spPr>
      </p:pic>
      <p:pic>
        <p:nvPicPr>
          <p:cNvPr id="17832964" name="Picture 4" descr="http://www.islandnet.com/~see/weather/graphics/photos1314/notable_cyclones-australi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775587"/>
            <a:ext cx="3378592" cy="1983561"/>
          </a:xfrm>
          <a:prstGeom prst="rect">
            <a:avLst/>
          </a:prstGeom>
          <a:noFill/>
        </p:spPr>
      </p:pic>
      <p:sp>
        <p:nvSpPr>
          <p:cNvPr id="14" name="AutoShape 13"/>
          <p:cNvSpPr>
            <a:spLocks noChangeArrowheads="1"/>
          </p:cNvSpPr>
          <p:nvPr/>
        </p:nvSpPr>
        <p:spPr bwMode="blackWhite">
          <a:xfrm>
            <a:off x="3023419" y="5545395"/>
            <a:ext cx="2020524" cy="929148"/>
          </a:xfrm>
          <a:prstGeom prst="wedgeRectCallout">
            <a:avLst>
              <a:gd name="adj1" fmla="val -48552"/>
              <a:gd name="adj2" fmla="val -2789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Australia’s tropical cyclones often follow erratic paths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7832967" name="Picture 7" descr="NatHazMap.com - natural hazard maps - hurricane tropical cyclone track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25781" y="3916497"/>
            <a:ext cx="3796993" cy="2572793"/>
          </a:xfrm>
          <a:prstGeom prst="rect">
            <a:avLst/>
          </a:prstGeom>
          <a:noFill/>
        </p:spPr>
      </p:pic>
      <p:pic>
        <p:nvPicPr>
          <p:cNvPr id="17832969" name="Picture 9" descr="http://maps.redcross.org/website/Maps/Images/NationalLevel/hurricane_hir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63549" y="1135621"/>
            <a:ext cx="3929729" cy="2671425"/>
          </a:xfrm>
          <a:prstGeom prst="rect">
            <a:avLst/>
          </a:prstGeom>
          <a:noFill/>
        </p:spPr>
      </p:pic>
      <p:sp>
        <p:nvSpPr>
          <p:cNvPr id="19" name="AutoShape 13"/>
          <p:cNvSpPr>
            <a:spLocks noChangeArrowheads="1"/>
          </p:cNvSpPr>
          <p:nvPr/>
        </p:nvSpPr>
        <p:spPr bwMode="blackWhite">
          <a:xfrm>
            <a:off x="3657600" y="4085301"/>
            <a:ext cx="2595716" cy="958646"/>
          </a:xfrm>
          <a:prstGeom prst="wedgeRectCallout">
            <a:avLst>
              <a:gd name="adj1" fmla="val 112489"/>
              <a:gd name="adj2" fmla="val -15379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US hurricane risk is concentrated on the Gulf and Southeast Coast and HI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3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3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83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83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4" grpId="0" animBg="1"/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740" y="-41784"/>
            <a:ext cx="8295968" cy="1143000"/>
          </a:xfrm>
        </p:spPr>
        <p:txBody>
          <a:bodyPr/>
          <a:lstStyle/>
          <a:p>
            <a:r>
              <a:rPr lang="en-US" dirty="0"/>
              <a:t>Outlook for </a:t>
            </a:r>
            <a:r>
              <a:rPr lang="en-US" dirty="0" smtClean="0"/>
              <a:t>2013 </a:t>
            </a:r>
            <a:r>
              <a:rPr lang="en-US" dirty="0"/>
              <a:t>Hurricane Season: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75</a:t>
            </a:r>
            <a:r>
              <a:rPr lang="en-US" b="1" dirty="0" smtClean="0"/>
              <a:t>% </a:t>
            </a:r>
            <a:r>
              <a:rPr lang="en-US" b="1" dirty="0"/>
              <a:t>Worse Than Average</a:t>
            </a:r>
          </a:p>
        </p:txBody>
      </p:sp>
      <p:graphicFrame>
        <p:nvGraphicFramePr>
          <p:cNvPr id="7224323" name="Group 3"/>
          <p:cNvGraphicFramePr>
            <a:graphicFrameLocks noGrp="1"/>
          </p:cNvGraphicFramePr>
          <p:nvPr>
            <p:ph idx="1"/>
          </p:nvPr>
        </p:nvGraphicFramePr>
        <p:xfrm>
          <a:off x="309716" y="1281428"/>
          <a:ext cx="8347586" cy="4766376"/>
        </p:xfrm>
        <a:graphic>
          <a:graphicData uri="http://schemas.openxmlformats.org/drawingml/2006/table">
            <a:tbl>
              <a:tblPr/>
              <a:tblGrid>
                <a:gridCol w="5195947"/>
                <a:gridCol w="1788768"/>
                <a:gridCol w="1362871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Forecast Parameter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(1981-2010)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2013F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Named Storms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Named Storm Days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60.1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Hurricanes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Hurricane Days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Major Hurricanes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Major Hurricane Days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Accumulated Cyclone Energy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92.0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 Tropical Cyclone Activity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175%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7224375" name="Text Box 55"/>
          <p:cNvSpPr txBox="1">
            <a:spLocks noChangeArrowheads="1"/>
          </p:cNvSpPr>
          <p:nvPr/>
        </p:nvSpPr>
        <p:spPr bwMode="auto">
          <a:xfrm>
            <a:off x="73740" y="6272831"/>
            <a:ext cx="89154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Source</a:t>
            </a:r>
            <a:r>
              <a:rPr lang="en-US" sz="1400" dirty="0">
                <a:latin typeface="Arial" pitchFamily="34" charset="0"/>
              </a:rPr>
              <a:t>: Philip </a:t>
            </a:r>
            <a:r>
              <a:rPr lang="en-US" sz="1400" dirty="0" err="1">
                <a:latin typeface="Arial" pitchFamily="34" charset="0"/>
              </a:rPr>
              <a:t>Klotzbach</a:t>
            </a:r>
            <a:r>
              <a:rPr lang="en-US" sz="1400" dirty="0">
                <a:latin typeface="Arial" pitchFamily="34" charset="0"/>
              </a:rPr>
              <a:t> and Dr. William Gray, Colorado State University, April </a:t>
            </a:r>
            <a:r>
              <a:rPr lang="en-US" sz="1400" dirty="0" smtClean="0">
                <a:latin typeface="Arial" pitchFamily="34" charset="0"/>
              </a:rPr>
              <a:t>10, 2013, accessed at </a:t>
            </a:r>
            <a:r>
              <a:rPr lang="en-US" sz="1400" dirty="0" smtClean="0">
                <a:latin typeface="Arial" pitchFamily="34" charset="0"/>
                <a:hlinkClick r:id="rId2"/>
              </a:rPr>
              <a:t>http://tropical.atmos.colostate.edu/forecasts/2013/apr2013/apr2013.pdf</a:t>
            </a:r>
            <a:r>
              <a:rPr lang="en-US" sz="1400" dirty="0" smtClean="0">
                <a:latin typeface="Arial" pitchFamily="34" charset="0"/>
              </a:rPr>
              <a:t> ; Insurance Information Institute..</a:t>
            </a:r>
            <a:endParaRPr lang="en-US" sz="1000" b="1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63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2359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Flood Risk in Australia: Another Shared Risk with the US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47" y="6462855"/>
            <a:ext cx="82423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Insurance Information Institute research.</a:t>
            </a:r>
            <a:endParaRPr lang="en-US" sz="1100" dirty="0"/>
          </a:p>
        </p:txBody>
      </p:sp>
      <p:pic>
        <p:nvPicPr>
          <p:cNvPr id="17870850" name="Picture 2" descr="http://www.globaldatavault.com/img/map-flood-ris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13006" y="3274191"/>
            <a:ext cx="4336026" cy="3182532"/>
          </a:xfrm>
          <a:prstGeom prst="rect">
            <a:avLst/>
          </a:prstGeom>
          <a:noFill/>
        </p:spPr>
      </p:pic>
      <p:pic>
        <p:nvPicPr>
          <p:cNvPr id="17870854" name="Picture 6" descr="http://2.bp.blogspot.com/-EdsGCWAH2Wg/TbkTJZYEkHI/AAAAAAAAAAs/unQNcmUSOLI/s1600/J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4065" y="1076270"/>
            <a:ext cx="4165703" cy="3112642"/>
          </a:xfrm>
          <a:prstGeom prst="rect">
            <a:avLst/>
          </a:prstGeom>
          <a:noFill/>
        </p:spPr>
      </p:pic>
      <p:sp>
        <p:nvSpPr>
          <p:cNvPr id="15" name="AutoShape 13"/>
          <p:cNvSpPr>
            <a:spLocks noChangeArrowheads="1"/>
          </p:cNvSpPr>
          <p:nvPr/>
        </p:nvSpPr>
        <p:spPr bwMode="blackWhite">
          <a:xfrm>
            <a:off x="309716" y="4822721"/>
            <a:ext cx="3642851" cy="958646"/>
          </a:xfrm>
          <a:prstGeom prst="wedgeRectCallout">
            <a:avLst>
              <a:gd name="adj1" fmla="val 24185"/>
              <a:gd name="adj2" fmla="val -2599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Australia has been hot by severe floods in recent years in areas such as the Gold Coast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blackWhite">
          <a:xfrm>
            <a:off x="5178413" y="1430587"/>
            <a:ext cx="2800458" cy="1342104"/>
          </a:xfrm>
          <a:prstGeom prst="wedgeRectCallout">
            <a:avLst>
              <a:gd name="adj1" fmla="val 32551"/>
              <a:gd name="adj2" fmla="val 1036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US flooding is most commonly associated with rivers, though coastal inundation from tropical events is not uncommon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7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7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5" grpId="0" animBg="1"/>
      <p:bldP spid="1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NY, CT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64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23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1729" y="1178850"/>
            <a:ext cx="7447936" cy="529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285703" y="3008671"/>
            <a:ext cx="1858297" cy="3067664"/>
          </a:xfrm>
          <a:prstGeom prst="wedgeRectCallout">
            <a:avLst>
              <a:gd name="adj1" fmla="val -86220"/>
              <a:gd name="adj2" fmla="val -38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of  NY and CT,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65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2359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Wildfire Risk: Australia and America—Heating Up &amp; Drying Out?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47" y="6551343"/>
            <a:ext cx="82423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Insurance Information Institute research.</a:t>
            </a:r>
            <a:endParaRPr lang="en-US" sz="1100" dirty="0"/>
          </a:p>
        </p:txBody>
      </p:sp>
      <p:pic>
        <p:nvPicPr>
          <p:cNvPr id="17872898" name="Picture 2" descr="http://www.nrc.nl/wp-content/uploads/2013/01/brand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2234" y="1090092"/>
            <a:ext cx="3701845" cy="2795937"/>
          </a:xfrm>
          <a:prstGeom prst="rect">
            <a:avLst/>
          </a:prstGeom>
          <a:noFill/>
        </p:spPr>
      </p:pic>
      <p:pic>
        <p:nvPicPr>
          <p:cNvPr id="17872900" name="Picture 4" descr="http://static.guim.co.uk/sys-images/Guardian/Pix/pictures/2013/1/8/1357646861584/Australian-Bureau-of-Mete-00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089" y="3963624"/>
            <a:ext cx="4381500" cy="2628900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24410" y="2271251"/>
            <a:ext cx="4480626" cy="265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13"/>
          <p:cNvSpPr>
            <a:spLocks noChangeArrowheads="1"/>
          </p:cNvSpPr>
          <p:nvPr/>
        </p:nvSpPr>
        <p:spPr bwMode="blackWhite">
          <a:xfrm>
            <a:off x="4940710" y="1120878"/>
            <a:ext cx="3642851" cy="1091378"/>
          </a:xfrm>
          <a:prstGeom prst="wedgeRectCallout">
            <a:avLst>
              <a:gd name="adj1" fmla="val -87151"/>
              <a:gd name="adj2" fmla="val -3273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Australia has been hit by drought, extreme temperatures and wildfires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130502 Wildfire NM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020236" y="4819034"/>
            <a:ext cx="1991032" cy="1493274"/>
          </a:xfrm>
          <a:prstGeom prst="rect">
            <a:avLst/>
          </a:prstGeom>
        </p:spPr>
      </p:pic>
      <p:sp>
        <p:nvSpPr>
          <p:cNvPr id="18" name="AutoShape 13"/>
          <p:cNvSpPr>
            <a:spLocks noChangeArrowheads="1"/>
          </p:cNvSpPr>
          <p:nvPr/>
        </p:nvSpPr>
        <p:spPr bwMode="blackWhite">
          <a:xfrm>
            <a:off x="4827639" y="5225845"/>
            <a:ext cx="1784555" cy="1076626"/>
          </a:xfrm>
          <a:prstGeom prst="wedgeRectCallout">
            <a:avLst>
              <a:gd name="adj1" fmla="val 26917"/>
              <a:gd name="adj2" fmla="val -854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Acres burned remain high in the US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7123" y="2374491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 Acres Burned</a:t>
            </a:r>
            <a:endParaRPr lang="en-US" b="1" dirty="0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blackWhite">
          <a:xfrm>
            <a:off x="73740" y="5486403"/>
            <a:ext cx="1351935" cy="1091378"/>
          </a:xfrm>
          <a:prstGeom prst="wedgeRectCallout">
            <a:avLst>
              <a:gd name="adj1" fmla="val 92849"/>
              <a:gd name="adj2" fmla="val -4489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Record temps in Australia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4" grpId="0" animBg="1"/>
      <p:bldP spid="18" grpId="0" animBg="1"/>
      <p:bldP spid="19" grpId="0"/>
      <p:bldP spid="2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66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2359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Earthquake Risk in Australia: Living in a  Dangerous Neighborhood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47" y="6462855"/>
            <a:ext cx="82423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</a:t>
            </a:r>
            <a:r>
              <a:rPr lang="en-US" sz="1100" dirty="0" err="1" smtClean="0"/>
              <a:t>Axco</a:t>
            </a:r>
            <a:r>
              <a:rPr lang="en-US" sz="1100" dirty="0" smtClean="0"/>
              <a:t> from Swiss Re; US Geological Survey; Insurance Information Institute.</a:t>
            </a:r>
            <a:endParaRPr lang="en-US" sz="1100" dirty="0"/>
          </a:p>
        </p:txBody>
      </p:sp>
      <p:pic>
        <p:nvPicPr>
          <p:cNvPr id="178309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4748" y="1165123"/>
            <a:ext cx="4940710" cy="533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US Earthquake Ris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85404" y="1143001"/>
            <a:ext cx="4258596" cy="2839064"/>
          </a:xfrm>
          <a:prstGeom prst="rect">
            <a:avLst/>
          </a:prstGeom>
        </p:spPr>
      </p:pic>
      <p:sp>
        <p:nvSpPr>
          <p:cNvPr id="16" name="AutoShape 13"/>
          <p:cNvSpPr>
            <a:spLocks noChangeArrowheads="1"/>
          </p:cNvSpPr>
          <p:nvPr/>
        </p:nvSpPr>
        <p:spPr bwMode="blackWhite">
          <a:xfrm>
            <a:off x="5368413" y="3937818"/>
            <a:ext cx="3362632" cy="958646"/>
          </a:xfrm>
          <a:prstGeom prst="wedgeRectCallout">
            <a:avLst>
              <a:gd name="adj1" fmla="val -41030"/>
              <a:gd name="adj2" fmla="val -11687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US earthquake risk is concentrated on the West Coast and AK, HI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blackWhite">
          <a:xfrm>
            <a:off x="5547124" y="5412651"/>
            <a:ext cx="2800458" cy="1342104"/>
          </a:xfrm>
          <a:prstGeom prst="wedgeRectCallout">
            <a:avLst>
              <a:gd name="adj1" fmla="val -119122"/>
              <a:gd name="adj2" fmla="val -1392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Australia’s earthquake risk is modest, especially relative to NZ and points north and east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6" grpId="0" animBg="1"/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1150" y="209550"/>
            <a:ext cx="6840538" cy="720725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Thunderstorm Loss Trends, </a:t>
            </a:r>
            <a:r>
              <a:rPr lang="en-US" dirty="0" smtClean="0">
                <a:solidFill>
                  <a:srgbClr val="28688C"/>
                </a:solidFill>
              </a:rPr>
              <a:t>1980 – 2012</a:t>
            </a:r>
            <a:endParaRPr lang="en-US" sz="2400" dirty="0">
              <a:solidFill>
                <a:srgbClr val="286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D0801B0-B425-4BBD-988E-B9240017401C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67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6988" y="6396038"/>
            <a:ext cx="426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Property Claims Service,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92" y="1489587"/>
            <a:ext cx="8962290" cy="48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59708" y="2563156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thunderstorm losses are up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fold since the early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1980s.  The 5- year running average loss is up sharply.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544524" y="1110813"/>
            <a:ext cx="3940175" cy="14779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Hurricanes get all the headlines, but thunderstorms are consistent producers of large scale loss.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2008-2012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 most expensive years on record.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4100052" y="2873672"/>
            <a:ext cx="3531191" cy="975657"/>
          </a:xfrm>
          <a:prstGeom prst="wedgeRectCallout">
            <a:avLst>
              <a:gd name="adj1" fmla="val 83019"/>
              <a:gd name="adj2" fmla="val 623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Thunderstorm losses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2012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$14.9 billion, the 2</a:t>
            </a:r>
            <a:r>
              <a:rPr lang="en-US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highest on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68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1992–2011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18861058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2009 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161.3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810125" y="122872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$6.0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Tornadoes (2), $</a:t>
            </a:r>
            <a:r>
              <a:rPr lang="en-US" sz="1400" dirty="0" smtClean="0"/>
              <a:t>130.2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66763" y="3092450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$28.2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01813" y="2207930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24.4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18.2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14.8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549775" y="1519238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$1.4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56494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325938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1992-2011 totaled $384.3B, an average of $19.2B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2F20732-A4D4-4BEA-B6BE-959695E8D56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 dirty="0" smtClean="0">
                <a:solidFill>
                  <a:schemeClr val="bg1"/>
                </a:solidFill>
              </a:rPr>
              <a:t>GLOBAL </a:t>
            </a:r>
            <a:r>
              <a:rPr lang="en-US" sz="4200" b="1" dirty="0">
                <a:solidFill>
                  <a:schemeClr val="bg1"/>
                </a:solidFill>
              </a:rPr>
              <a:t>REINSURANCE </a:t>
            </a:r>
            <a:r>
              <a:rPr lang="en-US" sz="4200" b="1" dirty="0" smtClean="0">
                <a:solidFill>
                  <a:schemeClr val="bg1"/>
                </a:solidFill>
              </a:rPr>
              <a:t>MARKET IMPACTS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678426" y="3757613"/>
            <a:ext cx="7565921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Global Reinsurance Markets Proved Resilient Despite Record Catastrophe Losses Worldwide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1267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26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588EF0-0E3C-4A09-A53A-6DFC514A565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0"/>
            <a:ext cx="7671762" cy="860425"/>
          </a:xfrm>
        </p:spPr>
        <p:txBody>
          <a:bodyPr/>
          <a:lstStyle/>
          <a:p>
            <a:r>
              <a:rPr lang="en-US" sz="2800" dirty="0" smtClean="0"/>
              <a:t>I.I.I. Congressional Testimony on the Future of the Terrorism Risk Insurance Program</a:t>
            </a:r>
          </a:p>
        </p:txBody>
      </p:sp>
      <p:pic>
        <p:nvPicPr>
          <p:cNvPr id="9" name="Picture 8" descr="tri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943" y="1154242"/>
            <a:ext cx="4398528" cy="5511514"/>
          </a:xfrm>
          <a:prstGeom prst="rect">
            <a:avLst/>
          </a:prstGeom>
          <a:ln>
            <a:solidFill>
              <a:srgbClr val="2B7299"/>
            </a:solidFill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57010" y="1044758"/>
            <a:ext cx="4542020" cy="4652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0" fontAlgn="base" latinLnBrk="0" hangingPunct="0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u="sng" kern="0" dirty="0" smtClean="0">
                <a:solidFill>
                  <a:srgbClr val="FF0000"/>
                </a:solidFill>
                <a:cs typeface="+mn-cs"/>
              </a:rPr>
              <a:t>Issue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Act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expires 12/31/14.  Insurers still generally regard large-scale terror attacks as fundamentally uninsurable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292100" indent="-292100" eaLnBrk="0" hangingPunct="0">
              <a:lnSpc>
                <a:spcPct val="8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b="1" u="sng" kern="0" dirty="0" smtClean="0">
                <a:solidFill>
                  <a:srgbClr val="FF0000"/>
                </a:solidFill>
              </a:rPr>
              <a:t>I.I.I. Input</a:t>
            </a:r>
            <a:r>
              <a:rPr lang="en-US" b="1" kern="0" dirty="0" smtClean="0">
                <a:solidFill>
                  <a:srgbClr val="FF0000"/>
                </a:solidFill>
              </a:rPr>
              <a:t>: </a:t>
            </a:r>
            <a:r>
              <a:rPr lang="en-US" kern="0" dirty="0" smtClean="0"/>
              <a:t>Testified at first hearing on the issue in DC (on 9/11/12) on trends in terrorist activity in the US and abroad, difficulties in underwriting terror risk; Noted that bin Laden may be dead but war on terror is far from over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Status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New </a:t>
            </a:r>
            <a:r>
              <a:rPr lang="en-US" kern="0" noProof="0" dirty="0" smtClean="0">
                <a:cs typeface="+mn-cs"/>
              </a:rPr>
              <a:t>House FS Committee Chair Jeb </a:t>
            </a:r>
            <a:r>
              <a:rPr lang="en-US" kern="0" noProof="0" dirty="0" err="1" smtClean="0">
                <a:cs typeface="+mn-cs"/>
              </a:rPr>
              <a:t>Hensarling</a:t>
            </a:r>
            <a:r>
              <a:rPr lang="en-US" kern="0" noProof="0" dirty="0" smtClean="0">
                <a:cs typeface="+mn-cs"/>
              </a:rPr>
              <a:t> has opposed TRIA in the past; Obama Administration does not seem to support extension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 Little institutional memory on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insurance subcommittee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Virtually no media coverage yet apart form trade press; WSJ will likely editorialize against it.</a:t>
            </a:r>
          </a:p>
          <a:p>
            <a:pPr marL="292100" marR="0" lvl="0" indent="-292100" algn="l" defTabSz="914400" rtl="0" eaLnBrk="0" fontAlgn="base" latinLnBrk="0" hangingPunct="0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u="sng" kern="0" dirty="0" smtClean="0">
                <a:solidFill>
                  <a:srgbClr val="FF0000"/>
                </a:solidFill>
                <a:cs typeface="+mn-cs"/>
              </a:rPr>
              <a:t>Objective</a:t>
            </a:r>
            <a:r>
              <a:rPr lang="en-US" b="1" kern="0" dirty="0" smtClean="0">
                <a:solidFill>
                  <a:srgbClr val="FF0000"/>
                </a:solidFill>
                <a:cs typeface="+mn-cs"/>
              </a:rPr>
              <a:t>:</a:t>
            </a:r>
            <a:r>
              <a:rPr lang="en-US" b="1" kern="0" dirty="0" smtClean="0">
                <a:cs typeface="+mn-cs"/>
              </a:rPr>
              <a:t> </a:t>
            </a:r>
            <a:r>
              <a:rPr lang="en-US" kern="0" dirty="0" smtClean="0">
                <a:cs typeface="+mn-cs"/>
              </a:rPr>
              <a:t>Work with trades, risk management community and others to help build support 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88006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08107" y="3429001"/>
            <a:ext cx="4520653" cy="333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70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Reinsurer Share of Recent Significant Market Losses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71451" y="6255050"/>
            <a:ext cx="6478121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from reinsurance share percentages provided in RAA, ABIR and CEA press release, Jan. 13, 2011.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215154" y="1116106"/>
            <a:ext cx="2030506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2011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96289" y="1627094"/>
          <a:ext cx="8537575" cy="3832412"/>
        </p:xfrm>
        <a:graphic>
          <a:graphicData uri="http://schemas.openxmlformats.org/presentationml/2006/ole">
            <p:oleObj spid="_x0000_s18859010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2272553" y="1116105"/>
            <a:ext cx="1909482" cy="779930"/>
          </a:xfrm>
          <a:prstGeom prst="wedgeRectCallout">
            <a:avLst>
              <a:gd name="adj1" fmla="val -62203"/>
              <a:gd name="adj2" fmla="val 9089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40% Reinsurance share of total insured loss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70647" y="5576888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Reinsurers Paid a High Proportion of Insured Losses Arising from Major Catastrophic Events Around the World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823338" y="3964257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$0.4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4223146" y="377600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$4.0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094475" y="3323285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$22.5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618469" y="3771519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$3.5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076547" y="161103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$37.5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654329" y="28929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$13.0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4205223" y="303193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$10.0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800951" y="361912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$7.9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5756118" y="31977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$8.3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367495" y="3646010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$2.2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367494" y="379393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$2.8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280112" y="336363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$5.0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3500717" y="24339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73%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4997817" y="25863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60%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blackWhite">
          <a:xfrm>
            <a:off x="6508364" y="27387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95%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blackWhite">
          <a:xfrm>
            <a:off x="8139934" y="28911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44%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A6005-A30E-4B9F-AA27-E406E92B700B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09" y="80658"/>
            <a:ext cx="7950815" cy="860425"/>
          </a:xfrm>
        </p:spPr>
        <p:txBody>
          <a:bodyPr/>
          <a:lstStyle/>
          <a:p>
            <a:r>
              <a:rPr lang="en-US" dirty="0" smtClean="0"/>
              <a:t>Technological Risks: Vulnerability and Susceptibility Vary Across the Globe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2" y="1131835"/>
            <a:ext cx="8523287" cy="4652963"/>
          </a:xfrm>
        </p:spPr>
        <p:txBody>
          <a:bodyPr/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Technological Risks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Cyber attacks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Massive data fraud/theft</a:t>
            </a:r>
            <a:endParaRPr lang="en-US" b="1" dirty="0" smtClean="0"/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Mineral resource supply</a:t>
            </a:r>
          </a:p>
          <a:p>
            <a:pPr marL="800100" lvl="1" indent="-457200">
              <a:lnSpc>
                <a:spcPct val="75000"/>
              </a:lnSpc>
              <a:buNone/>
            </a:pPr>
            <a:r>
              <a:rPr lang="en-US" sz="2400" b="1" dirty="0" smtClean="0"/>
              <a:t>	vulnerability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Massive digital misinformation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Unintended consequences of</a:t>
            </a:r>
          </a:p>
          <a:p>
            <a:pPr marL="800100" lvl="1" indent="-457200">
              <a:lnSpc>
                <a:spcPct val="75000"/>
              </a:lnSpc>
              <a:buNone/>
            </a:pPr>
            <a:r>
              <a:rPr lang="en-US" sz="2400" b="1" dirty="0" smtClean="0"/>
              <a:t>	new life sciences technologies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Unintended consequences of</a:t>
            </a:r>
          </a:p>
          <a:p>
            <a:pPr marL="800100" lvl="1" indent="-457200">
              <a:lnSpc>
                <a:spcPct val="75000"/>
              </a:lnSpc>
              <a:buNone/>
            </a:pPr>
            <a:r>
              <a:rPr lang="en-US" sz="2400" b="1" dirty="0" smtClean="0"/>
              <a:t>	climate change mitigation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Unintended consequences of</a:t>
            </a:r>
          </a:p>
          <a:p>
            <a:pPr marL="800100" lvl="1" indent="-457200">
              <a:lnSpc>
                <a:spcPct val="75000"/>
              </a:lnSpc>
              <a:buNone/>
            </a:pPr>
            <a:r>
              <a:rPr lang="en-US" sz="2400" b="1" dirty="0" smtClean="0"/>
              <a:t>	nanotechnology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</a:t>
            </a:r>
            <a:r>
              <a:rPr lang="en-US" sz="1000" dirty="0" smtClean="0"/>
              <a:t>World Economic Forum, </a:t>
            </a:r>
            <a:r>
              <a:rPr lang="en-US" sz="1000" i="1" dirty="0" smtClean="0"/>
              <a:t>Global Risks 2012</a:t>
            </a:r>
            <a:r>
              <a:rPr lang="en-US" sz="1000" dirty="0" smtClean="0"/>
              <a:t>; Insurance </a:t>
            </a:r>
            <a:r>
              <a:rPr lang="en-US" sz="1000" dirty="0"/>
              <a:t>Information </a:t>
            </a:r>
            <a:r>
              <a:rPr lang="en-US" sz="1000" dirty="0" smtClean="0"/>
              <a:t>Institute.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35320" y="1150373"/>
            <a:ext cx="3540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Technological Risk Landscape</a:t>
            </a:r>
            <a:endParaRPr lang="en-US" b="1" u="sng" dirty="0"/>
          </a:p>
        </p:txBody>
      </p:sp>
      <p:pic>
        <p:nvPicPr>
          <p:cNvPr id="141045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85127" y="1602467"/>
            <a:ext cx="3458873" cy="441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1" y="90488"/>
            <a:ext cx="7836516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U.S. Data Breaches 2005-2013, By Number of Breaches and Records Exposed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  <a:cs typeface="Arial" pitchFamily="34" charset="0"/>
              </a:rPr>
              <a:t># Data Breaches/Millions of Records Exposed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6415088"/>
            <a:ext cx="8636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  <a:cs typeface="Arial" pitchFamily="34" charset="0"/>
              </a:rPr>
              <a:t>*	 2013 figures as of March 19, 2013.</a:t>
            </a:r>
          </a:p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  <a:cs typeface="Arial" pitchFamily="34" charset="0"/>
              </a:rPr>
              <a:t>	Source: Identity Theft Resource Center</a:t>
            </a: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279400" y="1333500"/>
          <a:ext cx="8597900" cy="4203700"/>
        </p:xfrm>
        <a:graphic>
          <a:graphicData uri="http://schemas.openxmlformats.org/presentationml/2006/ole">
            <p:oleObj spid="_x0000_s18864130" name="Chart" r:id="rId4" imgW="8601126" imgH="4105150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37200"/>
            <a:ext cx="7688262" cy="655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  <a:cs typeface="Arial" pitchFamily="34" charset="0"/>
              </a:rPr>
              <a:t>The total number of data breaches and number of records exposed fluctuates from year to year and over time.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black">
          <a:xfrm>
            <a:off x="8031163" y="1333500"/>
            <a:ext cx="769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  <a:cs typeface="Arial" pitchFamily="34" charset="0"/>
              </a:rPr>
              <a:t>Millions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A6005-A30E-4B9F-AA27-E406E92B700B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09" y="80658"/>
            <a:ext cx="7950815" cy="860425"/>
          </a:xfrm>
        </p:spPr>
        <p:txBody>
          <a:bodyPr/>
          <a:lstStyle/>
          <a:p>
            <a:r>
              <a:rPr lang="en-US" dirty="0" smtClean="0"/>
              <a:t>Societal Risks: Vulnerability and Susceptibility Vary Across the Globe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2" y="1131835"/>
            <a:ext cx="8523287" cy="4652963"/>
          </a:xfrm>
        </p:spPr>
        <p:txBody>
          <a:bodyPr/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Societal Risks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Water supply crisis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Food shortage crisis</a:t>
            </a:r>
            <a:endParaRPr lang="en-US" b="1" dirty="0" smtClean="0"/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Rising religious fanaticism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Vulnerability to pandemics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Unmanaged migration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Mismanagement of</a:t>
            </a:r>
          </a:p>
          <a:p>
            <a:pPr marL="800100" lvl="1" indent="-457200">
              <a:lnSpc>
                <a:spcPct val="75000"/>
              </a:lnSpc>
              <a:buNone/>
            </a:pPr>
            <a:r>
              <a:rPr lang="en-US" sz="2400" b="1" dirty="0" smtClean="0"/>
              <a:t>	population aging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Unsustainable population</a:t>
            </a:r>
          </a:p>
          <a:p>
            <a:pPr marL="800100" lvl="1" indent="-457200">
              <a:lnSpc>
                <a:spcPct val="75000"/>
              </a:lnSpc>
              <a:buNone/>
            </a:pPr>
            <a:r>
              <a:rPr lang="en-US" sz="2400" b="1" dirty="0" smtClean="0"/>
              <a:t>	growth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Backlash against globalization</a:t>
            </a:r>
          </a:p>
          <a:p>
            <a:pPr marL="800100" lvl="1" indent="-457200">
              <a:lnSpc>
                <a:spcPct val="75000"/>
              </a:lnSpc>
            </a:pPr>
            <a:r>
              <a:rPr lang="en-US" sz="2400" b="1" dirty="0" smtClean="0"/>
              <a:t>Ineffective drug policies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</a:t>
            </a:r>
            <a:r>
              <a:rPr lang="en-US" sz="1000" dirty="0" smtClean="0"/>
              <a:t>World Economic Forum, </a:t>
            </a:r>
            <a:r>
              <a:rPr lang="en-US" sz="1000" i="1" dirty="0" smtClean="0"/>
              <a:t>Global Risks 2012</a:t>
            </a:r>
            <a:r>
              <a:rPr lang="en-US" sz="1000" dirty="0" smtClean="0"/>
              <a:t>; Insurance </a:t>
            </a:r>
            <a:r>
              <a:rPr lang="en-US" sz="1000" dirty="0"/>
              <a:t>Information </a:t>
            </a:r>
            <a:r>
              <a:rPr lang="en-US" sz="1000" dirty="0" smtClean="0"/>
              <a:t>Institute.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2301" y="117986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Societal Risk Landscape</a:t>
            </a:r>
            <a:endParaRPr lang="en-US" b="1" u="sng" dirty="0"/>
          </a:p>
        </p:txBody>
      </p:sp>
      <p:pic>
        <p:nvPicPr>
          <p:cNvPr id="141056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43846" y="1573166"/>
            <a:ext cx="3590789" cy="46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BFD0CA-3F02-42B9-87BC-E4EC077AF4CB}" type="slidenum">
              <a:rPr lang="en-US" smtClean="0">
                <a:latin typeface="Arial" pitchFamily="34" charset="0"/>
              </a:rPr>
              <a:pPr/>
              <a:t>74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738955"/>
          </a:xfrm>
        </p:spPr>
        <p:txBody>
          <a:bodyPr lIns="92075" tIns="46038" rIns="92075" bIns="46038" anchor="b"/>
          <a:lstStyle/>
          <a:p>
            <a:r>
              <a:rPr lang="en-US" dirty="0" smtClean="0">
                <a:latin typeface="Arial" pitchFamily="34" charset="0"/>
              </a:rPr>
              <a:t>Liability Costs as a Fraction of GDP, 2011*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689408"/>
          <a:ext cx="9144000" cy="4754563"/>
        </p:xfrm>
        <a:graphic>
          <a:graphicData uri="http://schemas.openxmlformats.org/presentationml/2006/ole">
            <p:oleObj spid="_x0000_s1781965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*Provisional figures for March 2013, seasonally adjusted.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Sources:  US </a:t>
            </a:r>
            <a:r>
              <a:rPr lang="en-US" sz="1100" dirty="0" smtClean="0"/>
              <a:t>Chamber of Commerce; </a:t>
            </a:r>
            <a:r>
              <a:rPr lang="en-US" sz="1100" dirty="0"/>
              <a:t>Insurance Information Institute.		</a:t>
            </a:r>
          </a:p>
        </p:txBody>
      </p:sp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4333568" y="1467004"/>
            <a:ext cx="3581400" cy="1357312"/>
          </a:xfrm>
          <a:prstGeom prst="wedgeRectCallout">
            <a:avLst>
              <a:gd name="adj1" fmla="val -73263"/>
              <a:gd name="adj2" fmla="val 43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March, 26 states and the District of Columbia had over-the-month unemployment rate decreases, 7 states had increases, and 17 states had no change.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THE NEVER ENDING QUEST FOR GROWTH AND PERFORMANCE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0DF5528-D873-4B97-B06C-DF790C14246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17513" y="4322763"/>
            <a:ext cx="80613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Insurers, Brokers Around the World Share Many Concerns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76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Growth: Always a Challenge—</a:t>
            </a:r>
            <a:br>
              <a:rPr lang="en-US" dirty="0" smtClean="0"/>
            </a:br>
            <a:r>
              <a:rPr lang="en-US" dirty="0" smtClean="0"/>
              <a:t>U.S. More So in Recent Years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47625" y="6046497"/>
            <a:ext cx="7225173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*2012 figure for Australia is through Q2 only.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A.M. Best (U.S.); Australian Prudential Regulatory Authority;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253130" y="1800022"/>
          <a:ext cx="8493125" cy="4343400"/>
        </p:xfrm>
        <a:graphic>
          <a:graphicData uri="http://schemas.openxmlformats.org/presentationml/2006/ole">
            <p:oleObj spid="_x0000_s18272258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27998" y="134519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3495368" y="1121839"/>
            <a:ext cx="3421627" cy="1103312"/>
          </a:xfrm>
          <a:prstGeom prst="wedgeRectCallout">
            <a:avLst>
              <a:gd name="adj1" fmla="val 39110"/>
              <a:gd name="adj2" fmla="val 7158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</a:rPr>
              <a:t>Premium growth in Australia has greatly outpaced the US in recent years.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6462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16250" y="1735138"/>
          <a:ext cx="8683625" cy="4532312"/>
        </p:xfrm>
        <a:graphic>
          <a:graphicData uri="http://schemas.openxmlformats.org/presentationml/2006/ole">
            <p:oleObj spid="_x0000_s14590978" name="Chart" r:id="rId4" imgW="8601024" imgH="4533938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Net Premium Growth: Annual Change, </a:t>
            </a:r>
            <a:br>
              <a:rPr lang="en-US" dirty="0" smtClean="0"/>
            </a:br>
            <a:r>
              <a:rPr lang="en-US" dirty="0" smtClean="0"/>
              <a:t>1971—2012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(Percent)</a:t>
            </a: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1975-78</a:t>
            </a:r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1984-87</a:t>
            </a: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6308725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2000-03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Shaded areas denote “hard market” periods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451475" y="1925638"/>
            <a:ext cx="2711450" cy="1046162"/>
          </a:xfrm>
          <a:prstGeom prst="wedgeRectCallout">
            <a:avLst>
              <a:gd name="adj1" fmla="val 45208"/>
              <a:gd name="adj2" fmla="val 25625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001000" y="3039129"/>
            <a:ext cx="1062225" cy="1103312"/>
          </a:xfrm>
          <a:prstGeom prst="wedgeRectCallout">
            <a:avLst>
              <a:gd name="adj1" fmla="val 20102"/>
              <a:gd name="adj2" fmla="val 9831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2012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growth was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+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4.3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7B74B-B63E-47FB-8E88-176EB5898A12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Commercial Rate Change,</a:t>
            </a:r>
            <a:br>
              <a:rPr lang="en-US" dirty="0" smtClean="0"/>
            </a:br>
            <a:r>
              <a:rPr lang="en-US" dirty="0" smtClean="0"/>
              <a:t>All Lines, (1Q:2004–1Q:2013)</a:t>
            </a:r>
          </a:p>
        </p:txBody>
      </p:sp>
      <p:graphicFrame>
        <p:nvGraphicFramePr>
          <p:cNvPr id="7200771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="" xmlns:p14="http://schemas.microsoft.com/office/powerpoint/2010/main" val="2967979953"/>
              </p:ext>
            </p:extLst>
          </p:nvPr>
        </p:nvGraphicFramePr>
        <p:xfrm>
          <a:off x="44244" y="1633077"/>
          <a:ext cx="8699500" cy="4843463"/>
        </p:xfrm>
        <a:graphic>
          <a:graphicData uri="http://schemas.openxmlformats.org/presentationml/2006/ole">
            <p:oleObj spid="_x0000_s14331906" name="Chart" r:id="rId4" imgW="8572512" imgH="4772156" progId="MSGraph.Chart.8">
              <p:embed followColorScheme="full"/>
            </p:oleObj>
          </a:graphicData>
        </a:graphic>
      </p:graphicFrame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-1" y="6414802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</a:t>
            </a:r>
            <a:r>
              <a:rPr lang="en-US" sz="1100" dirty="0"/>
              <a:t>:  Council of Insurance Agents &amp; </a:t>
            </a:r>
            <a:r>
              <a:rPr lang="en-US" sz="1100" dirty="0" smtClean="0"/>
              <a:t>Brokers; Insurance </a:t>
            </a:r>
            <a:r>
              <a:rPr lang="en-US" sz="1100" dirty="0"/>
              <a:t>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1397254" y="5182508"/>
            <a:ext cx="1879600" cy="419100"/>
          </a:xfrm>
          <a:prstGeom prst="wedgeRectCallout">
            <a:avLst>
              <a:gd name="adj1" fmla="val 22377"/>
              <a:gd name="adj2" fmla="val -3277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3229897" y="1210796"/>
            <a:ext cx="3018437" cy="927100"/>
          </a:xfrm>
          <a:prstGeom prst="wedgeRectCallout">
            <a:avLst>
              <a:gd name="adj1" fmla="val 120901"/>
              <a:gd name="adj2" fmla="val 2430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</a:t>
            </a:r>
            <a:r>
              <a:rPr lang="en-US" sz="1400" b="1" dirty="0" smtClean="0">
                <a:solidFill>
                  <a:schemeClr val="bg1"/>
                </a:solidFill>
              </a:rPr>
              <a:t>as of Q1:2013 was positive for the 8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quarter. Gains are likely to continue through 2013.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0362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836934" y="4361653"/>
            <a:ext cx="1951038" cy="1075297"/>
          </a:xfrm>
          <a:prstGeom prst="wedgeRectCallout">
            <a:avLst>
              <a:gd name="adj1" fmla="val -32562"/>
              <a:gd name="adj2" fmla="val -1525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</a:t>
            </a:r>
            <a:r>
              <a:rPr lang="en-US" sz="1400" b="1" dirty="0" smtClean="0">
                <a:solidFill>
                  <a:schemeClr val="bg1"/>
                </a:solidFill>
              </a:rPr>
              <a:t>marked the last of 30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 of price declines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269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AD8-09C2-4F16-8B74-7E90E36D8904}" type="slidenum">
              <a:rPr lang="en-US" smtClean="0"/>
              <a:pPr>
                <a:defRPr/>
              </a:pPr>
              <a:t>79</a:t>
            </a:fld>
            <a:endParaRPr lang="en-US" smtClean="0"/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Commercial Rate Renewals, by Account Size: 1999:Q4 to 2013:Q1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-188913" y="6475390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24459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259175" y="1013904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Percentage Change (%)</a:t>
            </a:r>
          </a:p>
        </p:txBody>
      </p:sp>
      <p:pic>
        <p:nvPicPr>
          <p:cNvPr id="1768448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6873" y="1348115"/>
            <a:ext cx="8820145" cy="515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"/>
          <p:cNvSpPr>
            <a:spLocks noChangeArrowheads="1"/>
          </p:cNvSpPr>
          <p:nvPr/>
        </p:nvSpPr>
        <p:spPr bwMode="blackWhite">
          <a:xfrm>
            <a:off x="6190433" y="1445342"/>
            <a:ext cx="2658599" cy="1571261"/>
          </a:xfrm>
          <a:prstGeom prst="wedgeRectCallout">
            <a:avLst>
              <a:gd name="adj1" fmla="val 43480"/>
              <a:gd name="adj2" fmla="val 1069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positive in Q3:2011, the first increase in nearly 8 years; Q1:2013 renewals were up 5.2%, the largest increase since late 2003; Some insurers posted stronger numbers.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4746602" y="3451824"/>
            <a:ext cx="1395269" cy="658813"/>
          </a:xfrm>
          <a:prstGeom prst="wedgeRectCallout">
            <a:avLst>
              <a:gd name="adj1" fmla="val -44068"/>
              <a:gd name="adj2" fmla="val 98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KRW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No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Lasting Impact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blackWhite">
          <a:xfrm>
            <a:off x="2862311" y="2348800"/>
            <a:ext cx="1771650" cy="1104900"/>
          </a:xfrm>
          <a:prstGeom prst="wedgeRectCallout">
            <a:avLst>
              <a:gd name="adj1" fmla="val -15517"/>
              <a:gd name="adj2" fmla="val 1478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Negative in Early 2004 and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Remained that way for 7 ½ years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2662869" y="1451180"/>
            <a:ext cx="1819275" cy="666750"/>
          </a:xfrm>
          <a:prstGeom prst="wedgeRectCallout">
            <a:avLst>
              <a:gd name="adj1" fmla="val -86711"/>
              <a:gd name="adj2" fmla="val 258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Peak = 2001:Q4 +28.5%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blackWhite">
          <a:xfrm>
            <a:off x="1460090" y="5365340"/>
            <a:ext cx="1924050" cy="666750"/>
          </a:xfrm>
          <a:prstGeom prst="wedgeRectCallout">
            <a:avLst>
              <a:gd name="adj1" fmla="val 153465"/>
              <a:gd name="adj2" fmla="val 159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Trough = 2007:Q3 -13.6%</a:t>
            </a:r>
          </a:p>
        </p:txBody>
      </p:sp>
      <p:pic>
        <p:nvPicPr>
          <p:cNvPr id="1768448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19073" y="5899509"/>
            <a:ext cx="3743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Media Metrics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/>
          <a:lstStyle/>
          <a:p>
            <a:r>
              <a:rPr lang="en-US" sz="2800" dirty="0" smtClean="0"/>
              <a:t>Conducted 120 television interviews in 2012.</a:t>
            </a:r>
          </a:p>
          <a:p>
            <a:r>
              <a:rPr lang="en-US" sz="2800" dirty="0" smtClean="0"/>
              <a:t>Received an additional 2,600 mentions in print publications, wire services and prominent blogs. </a:t>
            </a:r>
          </a:p>
          <a:p>
            <a:r>
              <a:rPr lang="en-US" sz="2800" dirty="0" smtClean="0"/>
              <a:t>Featured in more than 16,000 articles in Internet news publications.</a:t>
            </a:r>
          </a:p>
          <a:p>
            <a:r>
              <a:rPr lang="en-US" sz="2800" dirty="0" smtClean="0"/>
              <a:t>I.I.I.’s main web site receives about 2 million page views per year</a:t>
            </a:r>
          </a:p>
          <a:p>
            <a:r>
              <a:rPr lang="en-US" sz="2800" dirty="0" smtClean="0"/>
              <a:t>The I.I.I. is mentioned more than 100,000 times on any given day on the 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77B9-397E-4DFC-A9E6-7740849E63DC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80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Account Size: 1999:Q4 to 2013:Q1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247905" y="6646657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250719" y="6478659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768243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973" y="1210111"/>
            <a:ext cx="8769297" cy="50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5889522" y="1292943"/>
            <a:ext cx="2890684" cy="1509990"/>
          </a:xfrm>
          <a:prstGeom prst="wedgeRectCallout">
            <a:avLst>
              <a:gd name="adj1" fmla="val 39564"/>
              <a:gd name="adj2" fmla="val 16188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Despite 8 consecutive quarters of gains (Q4:2012 =  5.0%), pricing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today is where is was in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mid-2001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(pre-9/11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), suggesting additional rate need going forward, esp. in light of record low interest rates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98616" y="4660502"/>
            <a:ext cx="8553660" cy="13733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pic>
        <p:nvPicPr>
          <p:cNvPr id="1768243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18325" y="6282967"/>
            <a:ext cx="3743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Change in Commercial Rate Renewals, by Line: 2013:Q1</a:t>
            </a:r>
          </a:p>
        </p:txBody>
      </p:sp>
      <p:sp>
        <p:nvSpPr>
          <p:cNvPr id="101383" name="Rectangle 4"/>
          <p:cNvSpPr>
            <a:spLocks noChangeArrowheads="1"/>
          </p:cNvSpPr>
          <p:nvPr/>
        </p:nvSpPr>
        <p:spPr bwMode="auto">
          <a:xfrm>
            <a:off x="0" y="6634417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Council of Insurance Agents and Brokers; Insurance Information Institute.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103242" y="5338919"/>
            <a:ext cx="8922774" cy="109137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Major Commercial Lines Renewed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Uniformly Upward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Q1:2013 for the 8th Consecutive Quarter; Property Lines &amp;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Workers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Comp Leading the Way; Cat Losses and Low Interest Rates Provide Momentum Going Forward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/>
        </p:nvGraphicFramePr>
        <p:xfrm>
          <a:off x="407988" y="1585816"/>
          <a:ext cx="8296275" cy="3752850"/>
        </p:xfrm>
        <a:graphic>
          <a:graphicData uri="http://schemas.openxmlformats.org/presentationml/2006/ole">
            <p:oleObj spid="_x0000_s14332930" name="Chart" r:id="rId4" imgW="8305811" imgH="3762334" progId="MSGraph.Chart.8">
              <p:embed followColorScheme="full"/>
            </p:oleObj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908322" y="1122307"/>
            <a:ext cx="2624779" cy="1276910"/>
          </a:xfrm>
          <a:prstGeom prst="wedgeRectCallout">
            <a:avLst>
              <a:gd name="adj1" fmla="val 104202"/>
              <a:gd name="adj2" fmla="val 140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Workers Comp rate increases are large than any other line, followed by Property lines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82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dirty="0" smtClean="0"/>
              <a:t>Monthly Change* in Auto Insurance Prices, </a:t>
            </a:r>
            <a:r>
              <a:rPr lang="en-US" dirty="0" smtClean="0"/>
              <a:t>1991–2013*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*Percentage change from same month in prior year; through </a:t>
            </a:r>
            <a:r>
              <a:rPr lang="en-US" sz="1100" dirty="0" smtClean="0"/>
              <a:t>Mar. 2013; </a:t>
            </a:r>
            <a:r>
              <a:rPr lang="en-US" sz="1100" dirty="0"/>
              <a:t>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 National Bureau of Economic Research (recession dates); Insurance Information Institutes.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77825" y="1371805"/>
          <a:ext cx="8343900" cy="4838700"/>
        </p:xfrm>
        <a:graphic>
          <a:graphicData uri="http://schemas.openxmlformats.org/presentationml/2006/ole">
            <p:oleObj spid="_x0000_s18854914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870968" y="1071668"/>
            <a:ext cx="2851150" cy="1670050"/>
          </a:xfrm>
          <a:prstGeom prst="wedgeRectCallout">
            <a:avLst>
              <a:gd name="adj1" fmla="val -15662"/>
              <a:gd name="adj2" fmla="val 506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Cyclical peaks in PP Auto tend to occur approximately every 10 years (early 1990s, early 2000s and likely the early 2010s)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1574354" y="4280256"/>
            <a:ext cx="1743075" cy="1143000"/>
          </a:xfrm>
          <a:prstGeom prst="wedgeRectCallout">
            <a:avLst>
              <a:gd name="adj1" fmla="val 125526"/>
              <a:gd name="adj2" fmla="val -802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“Hard” markets tend to occur during recessionary periods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899355" y="1854681"/>
            <a:ext cx="1944483" cy="954088"/>
          </a:xfrm>
          <a:prstGeom prst="wedgeRectCallout">
            <a:avLst>
              <a:gd name="adj1" fmla="val 53393"/>
              <a:gd name="adj2" fmla="val 842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peak occurred in late 2010 at 5.3%, falling to 2.8% by Mar.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7315200" y="4424516"/>
            <a:ext cx="1764168" cy="1052265"/>
          </a:xfrm>
          <a:prstGeom prst="wedgeRectCallout">
            <a:avLst>
              <a:gd name="adj1" fmla="val 29946"/>
              <a:gd name="adj2" fmla="val -14283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The Mar. 2013 reading of 4.8% is up from 2.8% a year earlier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4AB7-0BC4-4316-806B-2997DBF9740D}" type="slidenum">
              <a:rPr lang="en-US" smtClean="0"/>
              <a:pPr>
                <a:defRPr/>
              </a:pPr>
              <a:t>83</a:t>
            </a:fld>
            <a:endParaRPr lang="en-US" smtClean="0"/>
          </a:p>
        </p:txBody>
      </p:sp>
      <p:graphicFrame>
        <p:nvGraphicFramePr>
          <p:cNvPr id="39938" name="Object 11"/>
          <p:cNvGraphicFramePr>
            <a:graphicFrameLocks noChangeAspect="1"/>
          </p:cNvGraphicFramePr>
          <p:nvPr/>
        </p:nvGraphicFramePr>
        <p:xfrm>
          <a:off x="363538" y="1285875"/>
          <a:ext cx="8188325" cy="4330700"/>
        </p:xfrm>
        <a:graphic>
          <a:graphicData uri="http://schemas.openxmlformats.org/presentationml/2006/ole">
            <p:oleObj spid="_x0000_s18853890" name="Chart" r:id="rId4" imgW="7829635" imgH="3848173" progId="MSGraph.Chart.8">
              <p:embed followColorScheme="full"/>
            </p:oleObj>
          </a:graphicData>
        </a:graphic>
      </p:graphicFrame>
      <p:sp>
        <p:nvSpPr>
          <p:cNvPr id="39942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Auto/Light Truck Sales, 1999-2019F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auto">
          <a:xfrm>
            <a:off x="0" y="6580188"/>
            <a:ext cx="8404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(4/13 and 3/13);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511175" y="5514975"/>
            <a:ext cx="8175625" cy="8366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Car/Light Truck Sales Will Continue to Recover from the 2009 Low Point, Bolstering the Auto Insurer Growth and the Manufacturing Sector.</a:t>
            </a:r>
          </a:p>
        </p:txBody>
      </p:sp>
      <p:sp>
        <p:nvSpPr>
          <p:cNvPr id="2079751" name="AutoShape 7"/>
          <p:cNvSpPr>
            <a:spLocks noChangeArrowheads="1"/>
          </p:cNvSpPr>
          <p:nvPr/>
        </p:nvSpPr>
        <p:spPr bwMode="blackWhite">
          <a:xfrm>
            <a:off x="1000125" y="3249561"/>
            <a:ext cx="2949575" cy="1356135"/>
          </a:xfrm>
          <a:prstGeom prst="wedgeRectCallout">
            <a:avLst>
              <a:gd name="adj1" fmla="val 73360"/>
              <a:gd name="adj2" fmla="val 652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auto/light truck sales fell to the lowest level since the late 1960s. Forecast for </a:t>
            </a:r>
            <a:r>
              <a:rPr lang="en-US" sz="1400" b="1" dirty="0" smtClean="0">
                <a:solidFill>
                  <a:schemeClr val="bg1"/>
                </a:solidFill>
              </a:rPr>
              <a:t>2013-14 </a:t>
            </a:r>
            <a:r>
              <a:rPr lang="en-US" sz="1400" b="1" dirty="0">
                <a:solidFill>
                  <a:schemeClr val="bg1"/>
                </a:solidFill>
              </a:rPr>
              <a:t>is </a:t>
            </a:r>
            <a:r>
              <a:rPr lang="en-US" sz="1400" b="1" dirty="0" smtClean="0">
                <a:solidFill>
                  <a:schemeClr val="bg1"/>
                </a:solidFill>
              </a:rPr>
              <a:t>still below </a:t>
            </a:r>
            <a:r>
              <a:rPr lang="en-US" sz="1400" b="1" dirty="0">
                <a:solidFill>
                  <a:schemeClr val="bg1"/>
                </a:solidFill>
              </a:rPr>
              <a:t>1999-2007 average of 17 million units, but a </a:t>
            </a:r>
            <a:r>
              <a:rPr lang="en-US" sz="1400" b="1" dirty="0" smtClean="0">
                <a:solidFill>
                  <a:schemeClr val="bg1"/>
                </a:solidFill>
              </a:rPr>
              <a:t>robust recovery </a:t>
            </a:r>
            <a:r>
              <a:rPr lang="en-US" sz="1400" b="1" dirty="0">
                <a:solidFill>
                  <a:schemeClr val="bg1"/>
                </a:solidFill>
              </a:rPr>
              <a:t>is </a:t>
            </a:r>
            <a:r>
              <a:rPr lang="en-US" sz="1400" b="1" dirty="0" smtClean="0">
                <a:solidFill>
                  <a:schemeClr val="bg1"/>
                </a:solidFill>
              </a:rPr>
              <a:t>well underway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79752" name="AutoShape 8"/>
          <p:cNvSpPr>
            <a:spLocks noChangeArrowheads="1"/>
          </p:cNvSpPr>
          <p:nvPr/>
        </p:nvSpPr>
        <p:spPr bwMode="blackWhite">
          <a:xfrm>
            <a:off x="3966730" y="1081548"/>
            <a:ext cx="2689710" cy="1140631"/>
          </a:xfrm>
          <a:prstGeom prst="wedgeRectCallout">
            <a:avLst>
              <a:gd name="adj1" fmla="val 30105"/>
              <a:gd name="adj2" fmla="val 720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Job growth and improved credit market conditions will boost auto sales in </a:t>
            </a:r>
            <a:r>
              <a:rPr lang="en-US" sz="1600" b="1" dirty="0" smtClean="0">
                <a:solidFill>
                  <a:schemeClr val="bg1"/>
                </a:solidFill>
              </a:rPr>
              <a:t>2013 </a:t>
            </a:r>
            <a:r>
              <a:rPr lang="en-US" sz="1600" b="1" dirty="0">
                <a:solidFill>
                  <a:schemeClr val="bg1"/>
                </a:solidFill>
              </a:rPr>
              <a:t>and beyond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7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2079751" grpId="0" animBg="1"/>
      <p:bldP spid="207975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3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63C9-B40D-4605-84E2-C28F5021D9BD}" type="slidenum">
              <a:rPr lang="en-US" smtClean="0"/>
              <a:pPr>
                <a:defRPr/>
              </a:pPr>
              <a:t>84</a:t>
            </a:fld>
            <a:endParaRPr lang="en-US" smtClean="0"/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Private Housing Starts, 1990-2019F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216566" y="1122824"/>
          <a:ext cx="8656637" cy="4314825"/>
        </p:xfrm>
        <a:graphic>
          <a:graphicData uri="http://schemas.openxmlformats.org/presentationml/2006/ole">
            <p:oleObj spid="_x0000_s18852866" name="Chart" r:id="rId4" imgW="7839083" imgH="4095702" progId="MSGraph.Chart.8">
              <p:embed followColorScheme="full"/>
            </p:oleObj>
          </a:graphicData>
        </a:graphic>
      </p:graphicFrame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580188"/>
            <a:ext cx="85518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(4/13 and 3/13);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915910" name="Rectangle 6"/>
          <p:cNvSpPr>
            <a:spLocks noChangeArrowheads="1"/>
          </p:cNvSpPr>
          <p:nvPr/>
        </p:nvSpPr>
        <p:spPr bwMode="blackWhite">
          <a:xfrm>
            <a:off x="457200" y="5513388"/>
            <a:ext cx="8448675" cy="8651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Homeowners </a:t>
            </a:r>
            <a:r>
              <a:rPr lang="en-US" b="1" dirty="0">
                <a:solidFill>
                  <a:srgbClr val="FFFFFF"/>
                </a:solidFill>
              </a:rPr>
              <a:t>Insurers </a:t>
            </a:r>
            <a:r>
              <a:rPr lang="en-US" b="1" dirty="0" smtClean="0">
                <a:solidFill>
                  <a:srgbClr val="FFFFFF"/>
                </a:solidFill>
              </a:rPr>
              <a:t>Are Starting to See Meaningful Exposure Growth for the First Time Since 2005.   </a:t>
            </a:r>
            <a:r>
              <a:rPr lang="en-US" b="1" dirty="0">
                <a:solidFill>
                  <a:srgbClr val="FFFFFF"/>
                </a:solidFill>
              </a:rPr>
              <a:t>Commercial Insurers with Construction Risk Exposure, </a:t>
            </a:r>
            <a:r>
              <a:rPr lang="en-US" b="1" dirty="0" smtClean="0">
                <a:solidFill>
                  <a:srgbClr val="FFFFFF"/>
                </a:solidFill>
              </a:rPr>
              <a:t>Surety, Workers Comp Also Benefit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15917" name="AutoShape 13"/>
          <p:cNvSpPr>
            <a:spLocks noChangeArrowheads="1"/>
          </p:cNvSpPr>
          <p:nvPr/>
        </p:nvSpPr>
        <p:spPr bwMode="blackWhite">
          <a:xfrm>
            <a:off x="2408903" y="3116826"/>
            <a:ext cx="2344994" cy="1799303"/>
          </a:xfrm>
          <a:prstGeom prst="wedgeRectCallout">
            <a:avLst>
              <a:gd name="adj1" fmla="val 104782"/>
              <a:gd name="adj2" fmla="val 452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New home starts plunged 72% from 2005-2009; A net annual decline of 1.49 million units, lowest since records began in 1959</a:t>
            </a:r>
          </a:p>
        </p:txBody>
      </p:sp>
      <p:sp>
        <p:nvSpPr>
          <p:cNvPr id="1915918" name="AutoShape 14"/>
          <p:cNvSpPr>
            <a:spLocks noChangeArrowheads="1"/>
          </p:cNvSpPr>
          <p:nvPr/>
        </p:nvSpPr>
        <p:spPr bwMode="blackWhite">
          <a:xfrm>
            <a:off x="5525729" y="1111045"/>
            <a:ext cx="3195483" cy="1101213"/>
          </a:xfrm>
          <a:prstGeom prst="wedgeRectCallout">
            <a:avLst>
              <a:gd name="adj1" fmla="val -2826"/>
              <a:gd name="adj2" fmla="val 1427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Job growth, low inventories of existing homes,  low mortgage rates and demographics are stimulating new home construction for the first time in years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1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10" grpId="0" animBg="1"/>
      <p:bldP spid="1915917" grpId="0" animBg="1"/>
      <p:bldP spid="191591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85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Construction Employment,</a:t>
            </a:r>
            <a:br>
              <a:rPr lang="en-US" sz="3200" dirty="0" smtClean="0"/>
            </a:br>
            <a:r>
              <a:rPr lang="en-US" sz="3200" dirty="0" smtClean="0"/>
              <a:t>Jan. 2010—March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45808" y="1327560"/>
          <a:ext cx="8500499" cy="4838700"/>
        </p:xfrm>
        <a:graphic>
          <a:graphicData uri="http://schemas.openxmlformats.org/presentationml/2006/ole">
            <p:oleObj spid="_x0000_s15775746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932038" y="1396182"/>
            <a:ext cx="3947649" cy="1288026"/>
          </a:xfrm>
          <a:prstGeom prst="wedgeRectCallout">
            <a:avLst>
              <a:gd name="adj1" fmla="val 110886"/>
              <a:gd name="adj2" fmla="val -122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Construction  employment growth accelerated in the second half of 2012.  Stronger growth in this key sector is possible in 2013.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096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096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8E26AED-119F-4456-85F5-92CA4B421A3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86</a:t>
            </a:fld>
            <a:endParaRPr lang="en-US" sz="900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0"/>
            <a:ext cx="7524750" cy="989013"/>
          </a:xfrm>
        </p:spPr>
        <p:txBody>
          <a:bodyPr/>
          <a:lstStyle/>
          <a:p>
            <a:r>
              <a:rPr lang="en-US" sz="2800" dirty="0" smtClean="0"/>
              <a:t>Unemployment and Underemployment Rates: Stubbornly High in 2012, But Falling</a:t>
            </a:r>
          </a:p>
        </p:txBody>
      </p:sp>
      <p:graphicFrame>
        <p:nvGraphicFramePr>
          <p:cNvPr id="40962" name="Object 2"/>
          <p:cNvGraphicFramePr>
            <a:graphicFrameLocks/>
          </p:cNvGraphicFramePr>
          <p:nvPr>
            <p:ph idx="4294967295"/>
          </p:nvPr>
        </p:nvGraphicFramePr>
        <p:xfrm>
          <a:off x="0" y="1201738"/>
          <a:ext cx="7081837" cy="4867275"/>
        </p:xfrm>
        <a:graphic>
          <a:graphicData uri="http://schemas.openxmlformats.org/presentationml/2006/ole">
            <p:oleObj spid="_x0000_s14334978" name="Chart" r:id="rId4" imgW="7096206" imgH="4876890" progId="MSGraph.Chart.8">
              <p:embed followColorScheme="full"/>
            </p:oleObj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256206" y="2714625"/>
            <a:ext cx="1692532" cy="2988085"/>
          </a:xfrm>
          <a:prstGeom prst="wedgeRectCallout">
            <a:avLst>
              <a:gd name="adj1" fmla="val -64971"/>
              <a:gd name="adj2" fmla="val -1486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stood </a:t>
            </a:r>
            <a:r>
              <a:rPr lang="en-US" sz="1400" b="1" dirty="0" smtClean="0">
                <a:cs typeface="+mn-cs"/>
              </a:rPr>
              <a:t>at 7.5% </a:t>
            </a:r>
            <a:r>
              <a:rPr lang="en-US" sz="1400" b="1" dirty="0">
                <a:cs typeface="+mn-cs"/>
              </a:rPr>
              <a:t>in </a:t>
            </a:r>
            <a:r>
              <a:rPr lang="en-US" sz="1400" b="1" dirty="0" smtClean="0">
                <a:cs typeface="+mn-cs"/>
              </a:rPr>
              <a:t>Apr</a:t>
            </a:r>
            <a:r>
              <a:rPr lang="en-US" sz="1400" b="1" dirty="0" smtClean="0"/>
              <a:t>.</a:t>
            </a:r>
            <a:r>
              <a:rPr lang="en-US" sz="1400" b="1" dirty="0" smtClean="0">
                <a:cs typeface="+mn-cs"/>
              </a:rPr>
              <a:t> 2013—lowest in 4 years.</a:t>
            </a:r>
            <a:endParaRPr lang="en-US" sz="1400" b="1" dirty="0">
              <a:cs typeface="+mn-cs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peaked at 10.1% in October 2009, highest monthly rate since 1983.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Peak rate in the last 30 years: 10.8% in November - December 1982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280275" y="1152525"/>
            <a:ext cx="1639888" cy="1562100"/>
          </a:xfrm>
          <a:prstGeom prst="wedgeRectCallout">
            <a:avLst>
              <a:gd name="adj1" fmla="val -71716"/>
              <a:gd name="adj2" fmla="val 164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2009; Stood at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13.7%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Apr. 2013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black">
          <a:xfrm>
            <a:off x="223838" y="102870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2000 through </a:t>
            </a:r>
            <a:r>
              <a:rPr lang="en-US" sz="1600" b="1" dirty="0" smtClean="0">
                <a:solidFill>
                  <a:srgbClr val="225A7A"/>
                </a:solidFill>
              </a:rPr>
              <a:t>Apr. 2013, </a:t>
            </a:r>
            <a:r>
              <a:rPr lang="en-US" sz="1600" b="1" dirty="0">
                <a:solidFill>
                  <a:srgbClr val="225A7A"/>
                </a:solidFill>
              </a:rPr>
              <a:t>Seasonally Adjusted (%)</a:t>
            </a: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628914" y="1981200"/>
            <a:ext cx="1271588" cy="942975"/>
          </a:xfrm>
          <a:prstGeom prst="wedgeRectCallout">
            <a:avLst>
              <a:gd name="adj1" fmla="val 10178"/>
              <a:gd name="adj2" fmla="val 2101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ended in November 2001 </a:t>
            </a:r>
          </a:p>
        </p:txBody>
      </p:sp>
      <p:sp>
        <p:nvSpPr>
          <p:cNvPr id="3" name="AutoShape 38"/>
          <p:cNvSpPr>
            <a:spLocks noChangeArrowheads="1"/>
          </p:cNvSpPr>
          <p:nvPr/>
        </p:nvSpPr>
        <p:spPr bwMode="blackWhite">
          <a:xfrm>
            <a:off x="1967990" y="2009775"/>
            <a:ext cx="1550988" cy="923925"/>
          </a:xfrm>
          <a:prstGeom prst="wedgeRectCallout">
            <a:avLst>
              <a:gd name="adj1" fmla="val -34152"/>
              <a:gd name="adj2" fmla="val 18649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Unemployment kept rising for 19 more months</a:t>
            </a:r>
          </a:p>
        </p:txBody>
      </p:sp>
      <p:sp>
        <p:nvSpPr>
          <p:cNvPr id="4" name="AutoShape 38"/>
          <p:cNvSpPr>
            <a:spLocks noChangeArrowheads="1"/>
          </p:cNvSpPr>
          <p:nvPr/>
        </p:nvSpPr>
        <p:spPr bwMode="blackWhite">
          <a:xfrm>
            <a:off x="3555022" y="2028825"/>
            <a:ext cx="1343025" cy="914400"/>
          </a:xfrm>
          <a:prstGeom prst="wedgeRectCallout">
            <a:avLst>
              <a:gd name="adj1" fmla="val 7811"/>
              <a:gd name="adj2" fmla="val 2268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began in December 2007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Stubbornly high unemployment and </a:t>
            </a:r>
            <a:r>
              <a:rPr lang="en-US" b="1" dirty="0" smtClean="0">
                <a:solidFill>
                  <a:srgbClr val="FFFFFF"/>
                </a:solidFill>
              </a:rPr>
              <a:t>underemployment constrain </a:t>
            </a:r>
            <a:r>
              <a:rPr lang="en-US" b="1" dirty="0">
                <a:solidFill>
                  <a:srgbClr val="FFFFFF"/>
                </a:solidFill>
              </a:rPr>
              <a:t>overall economic </a:t>
            </a:r>
            <a:r>
              <a:rPr lang="en-US" b="1" dirty="0" smtClean="0">
                <a:solidFill>
                  <a:srgbClr val="FFFFFF"/>
                </a:solidFill>
              </a:rPr>
              <a:t>growth, but the job market is now clearly improving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2" grpId="0" animBg="1"/>
      <p:bldP spid="3" grpId="0" animBg="1"/>
      <p:bldP spid="4" grpId="0" animBg="1"/>
      <p:bldP spid="1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336263"/>
          <a:ext cx="8401050" cy="4191000"/>
        </p:xfrm>
        <a:graphic>
          <a:graphicData uri="http://schemas.openxmlformats.org/presentationml/2006/ole">
            <p:oleObj spid="_x0000_s7619586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87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1990-2012E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</a:t>
            </a:r>
            <a:r>
              <a:rPr lang="en-US" sz="1100" dirty="0" smtClean="0"/>
              <a:t>WC </a:t>
            </a:r>
            <a:r>
              <a:rPr lang="en-US" sz="1100" dirty="0"/>
              <a:t>premiums for </a:t>
            </a:r>
            <a:r>
              <a:rPr lang="en-US" sz="1100" dirty="0" smtClean="0"/>
              <a:t>2012 are I.I.I</a:t>
            </a:r>
            <a:r>
              <a:rPr lang="en-US" sz="1100" dirty="0"/>
              <a:t>. </a:t>
            </a:r>
            <a:r>
              <a:rPr lang="en-US" sz="1100" dirty="0" smtClean="0"/>
              <a:t>estimate based YTD 2012 </a:t>
            </a:r>
            <a:r>
              <a:rPr lang="en-US" sz="1100" dirty="0" err="1" smtClean="0"/>
              <a:t>actuals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5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</a:t>
            </a:r>
            <a:r>
              <a:rPr lang="en-US" b="1" dirty="0">
                <a:solidFill>
                  <a:srgbClr val="FFFFFF"/>
                </a:solidFill>
              </a:rPr>
              <a:t>I</a:t>
            </a:r>
            <a:r>
              <a:rPr lang="en-US" b="1" dirty="0" smtClean="0">
                <a:solidFill>
                  <a:srgbClr val="FFFFFF"/>
                </a:solidFill>
              </a:rPr>
              <a:t>ncreases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2012;  +7.9% Growth in 2011 Was the First Gain Since 2005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450029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693632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686053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513666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956437" y="3459678"/>
            <a:ext cx="1882775" cy="1366837"/>
          </a:xfrm>
          <a:prstGeom prst="wedgeRectCallout">
            <a:avLst>
              <a:gd name="adj1" fmla="val 80187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961251" y="2330249"/>
            <a:ext cx="1061877" cy="722672"/>
          </a:xfrm>
          <a:prstGeom prst="wedgeRectCallout">
            <a:avLst>
              <a:gd name="adj1" fmla="val 54296"/>
              <a:gd name="adj2" fmla="val 724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+9% in 2012E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  <p:bldP spid="1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679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6CE7-FA77-4EF8-9AD2-54EB57285A32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153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Industries for the Next 10 Years: Insurance Solutions Needed</a:t>
            </a:r>
          </a:p>
        </p:txBody>
      </p:sp>
      <p:sp>
        <p:nvSpPr>
          <p:cNvPr id="1960963" name="Rectangle 3"/>
          <p:cNvSpPr>
            <a:spLocks noChangeArrowheads="1"/>
          </p:cNvSpPr>
          <p:nvPr/>
        </p:nvSpPr>
        <p:spPr bwMode="blackWhite">
          <a:xfrm>
            <a:off x="1879600" y="59436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Export-Oriented Industries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blackWhite">
          <a:xfrm>
            <a:off x="1879600" y="1731963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Health Sciences</a:t>
            </a:r>
          </a:p>
        </p:txBody>
      </p:sp>
      <p:sp>
        <p:nvSpPr>
          <p:cNvPr id="1960965" name="Rectangle 5"/>
          <p:cNvSpPr>
            <a:spLocks noChangeArrowheads="1"/>
          </p:cNvSpPr>
          <p:nvPr/>
        </p:nvSpPr>
        <p:spPr bwMode="blackWhite">
          <a:xfrm>
            <a:off x="1879600" y="12588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Health Care</a:t>
            </a:r>
          </a:p>
        </p:txBody>
      </p:sp>
      <p:sp>
        <p:nvSpPr>
          <p:cNvPr id="1960966" name="Rectangle 6"/>
          <p:cNvSpPr>
            <a:spLocks noChangeArrowheads="1"/>
          </p:cNvSpPr>
          <p:nvPr/>
        </p:nvSpPr>
        <p:spPr bwMode="blackWhite">
          <a:xfrm>
            <a:off x="1879600" y="22113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Energy (Traditional)</a:t>
            </a:r>
          </a:p>
        </p:txBody>
      </p:sp>
      <p:sp>
        <p:nvSpPr>
          <p:cNvPr id="1960967" name="Rectangle 7"/>
          <p:cNvSpPr>
            <a:spLocks noChangeArrowheads="1"/>
          </p:cNvSpPr>
          <p:nvPr/>
        </p:nvSpPr>
        <p:spPr bwMode="blackWhite">
          <a:xfrm>
            <a:off x="1879600" y="26797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Alternative Energy</a:t>
            </a:r>
          </a:p>
        </p:txBody>
      </p:sp>
      <p:sp>
        <p:nvSpPr>
          <p:cNvPr id="1960968" name="Rectangle 8"/>
          <p:cNvSpPr>
            <a:spLocks noChangeArrowheads="1"/>
          </p:cNvSpPr>
          <p:nvPr/>
        </p:nvSpPr>
        <p:spPr bwMode="blackWhite">
          <a:xfrm>
            <a:off x="1879600" y="31369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Petrochemical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69" name="Rectangle 9"/>
          <p:cNvSpPr>
            <a:spLocks noChangeArrowheads="1"/>
          </p:cNvSpPr>
          <p:nvPr/>
        </p:nvSpPr>
        <p:spPr bwMode="blackWhite">
          <a:xfrm>
            <a:off x="1879600" y="359092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Agriculture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0" name="Rectangle 10"/>
          <p:cNvSpPr>
            <a:spLocks noChangeArrowheads="1"/>
          </p:cNvSpPr>
          <p:nvPr/>
        </p:nvSpPr>
        <p:spPr bwMode="blackWhite">
          <a:xfrm>
            <a:off x="1919941" y="405923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Natural Resources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1" name="Rectangle 11"/>
          <p:cNvSpPr>
            <a:spLocks noChangeArrowheads="1"/>
          </p:cNvSpPr>
          <p:nvPr/>
        </p:nvSpPr>
        <p:spPr bwMode="blackWhite">
          <a:xfrm>
            <a:off x="1879600" y="45275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Technology (incl. Biotechnology)</a:t>
            </a:r>
          </a:p>
        </p:txBody>
      </p:sp>
      <p:sp>
        <p:nvSpPr>
          <p:cNvPr id="1960972" name="Rectangle 12"/>
          <p:cNvSpPr>
            <a:spLocks noChangeArrowheads="1"/>
          </p:cNvSpPr>
          <p:nvPr/>
        </p:nvSpPr>
        <p:spPr bwMode="blackWhite">
          <a:xfrm>
            <a:off x="1879600" y="50101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Light Manufacturing</a:t>
            </a:r>
          </a:p>
        </p:txBody>
      </p:sp>
      <p:sp>
        <p:nvSpPr>
          <p:cNvPr id="1960973" name="Rectangle 13"/>
          <p:cNvSpPr>
            <a:spLocks noChangeArrowheads="1"/>
          </p:cNvSpPr>
          <p:nvPr/>
        </p:nvSpPr>
        <p:spPr bwMode="blackWhite">
          <a:xfrm>
            <a:off x="1879600" y="54800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cs typeface="+mn-cs"/>
              </a:rPr>
              <a:t>Insourced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 Manufacturing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7531100" y="2446337"/>
            <a:ext cx="1420813" cy="2448391"/>
          </a:xfrm>
          <a:prstGeom prst="wedgeRectCallout">
            <a:avLst>
              <a:gd name="adj1" fmla="val -59218"/>
              <a:gd name="adj2" fmla="val -8948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Many industries are poised for growth, </a:t>
            </a:r>
            <a:r>
              <a:rPr lang="en-US" sz="1400" b="1" dirty="0" smtClean="0">
                <a:cs typeface="+mn-cs"/>
              </a:rPr>
              <a:t>though insurers’ ability to capitalize on these industries varies widely</a:t>
            </a:r>
            <a:endParaRPr lang="en-US" sz="1400" b="1" dirty="0"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White">
          <a:xfrm>
            <a:off x="1870636" y="6391834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Shipping (Rail, Marine,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Trucking, Pipelines)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animBg="1"/>
      <p:bldP spid="1960964" grpId="0" animBg="1"/>
      <p:bldP spid="1960965" grpId="0" animBg="1"/>
      <p:bldP spid="1960966" grpId="0" animBg="1"/>
      <p:bldP spid="1960967" grpId="0" animBg="1"/>
      <p:bldP spid="1960968" grpId="0" animBg="1"/>
      <p:bldP spid="1960969" grpId="0" animBg="1"/>
      <p:bldP spid="1960970" grpId="0" animBg="1"/>
      <p:bldP spid="1960971" grpId="0" animBg="1"/>
      <p:bldP spid="1960972" grpId="0" animBg="1"/>
      <p:bldP spid="1960973" grpId="0" animBg="1"/>
      <p:bldP spid="17" grpId="0" animBg="1"/>
      <p:bldP spid="1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89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FFFFFF"/>
                </a:solidFill>
              </a:rPr>
              <a:t>Growth Analysis by State and Business Segment</a:t>
            </a:r>
            <a:endParaRPr lang="en-US" sz="4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501446" y="4180503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Premium Growth Rates Vary Tremendously by State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F33633-3592-48A3-9147-153307071F0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title"/>
          </p:nvPr>
        </p:nvSpPr>
        <p:spPr>
          <a:xfrm>
            <a:off x="263525" y="130629"/>
            <a:ext cx="7400925" cy="860425"/>
          </a:xfrm>
        </p:spPr>
        <p:txBody>
          <a:bodyPr/>
          <a:lstStyle/>
          <a:p>
            <a:r>
              <a:rPr lang="en-US" dirty="0" smtClean="0"/>
              <a:t>I.I.I.’s Web Site Is Extremely Popular</a:t>
            </a:r>
          </a:p>
        </p:txBody>
      </p:sp>
      <p:pic>
        <p:nvPicPr>
          <p:cNvPr id="179200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206" y="1234440"/>
            <a:ext cx="885157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2007-2012*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8855938" name="Chart" r:id="rId4" imgW="8810600" imgH="4552970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367157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*Data are preliminary as of 5/1/13 and do not yet fully reflect the impact of state-run pools and plans.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SNL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2007-2012*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92288"/>
          <a:ext cx="9132887" cy="4719637"/>
        </p:xfrm>
        <a:graphic>
          <a:graphicData uri="http://schemas.openxmlformats.org/presentationml/2006/ole">
            <p:oleObj spid="_x0000_s18856962" name="Chart" r:id="rId4" imgW="8810600" imgH="4552970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7000" y="6367157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*Data are preliminary as of 5/1/13 and do not yet fully reflect the impact of state-run pools and plans.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SNL Financial LC.; Insurance Information Institute.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630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0C147B8-7BDB-450F-9430-6F763C841C1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14630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501449" y="1932038"/>
            <a:ext cx="8347586" cy="219751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UNDERWRITING PERFORMANCE MUST IMPROVE IN CURRENT LOW INTEREST RATE ENVIRONMENT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46309" name="TextBox 5"/>
          <p:cNvSpPr txBox="1">
            <a:spLocks noChangeArrowheads="1"/>
          </p:cNvSpPr>
          <p:nvPr/>
        </p:nvSpPr>
        <p:spPr bwMode="auto">
          <a:xfrm>
            <a:off x="347870" y="4335349"/>
            <a:ext cx="85476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Australia and U.S. Underwriting Performance/Trends Are More Similar than Might Be Expected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93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0" y="90488"/>
            <a:ext cx="7577189" cy="860425"/>
          </a:xfrm>
        </p:spPr>
        <p:txBody>
          <a:bodyPr/>
          <a:lstStyle/>
          <a:p>
            <a:r>
              <a:rPr lang="en-US" dirty="0" smtClean="0"/>
              <a:t>Loss Ratios:  Homeowners (U.S.) &amp; Property (Australia)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235968" y="6046497"/>
            <a:ext cx="9191625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*U.S., loss ratios include loss adjustment expense.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A.M. Best (U.S.), Australian Prudential Regulation Authority;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31788" y="2144151"/>
          <a:ext cx="8493125" cy="4343400"/>
        </p:xfrm>
        <a:graphic>
          <a:graphicData uri="http://schemas.openxmlformats.org/presentationml/2006/ole">
            <p:oleObj spid="_x0000_s18529282" name="Chart" r:id="rId4" imgW="8458327" imgH="4333784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47663" y="177781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3" y="1135047"/>
            <a:ext cx="2802194" cy="1799882"/>
          </a:xfrm>
          <a:prstGeom prst="wedgeRectCallout">
            <a:avLst>
              <a:gd name="adj1" fmla="val 64281"/>
              <a:gd name="adj2" fmla="val 8946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Loss ratios for property risks seem oddly in sync in the U.S. and Australia. Both reflect volatility.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2012*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289975"/>
            <a:ext cx="888841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18860034" name="Chart" r:id="rId4" imgW="8572512" imgH="3743439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7.20*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95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0" y="90488"/>
            <a:ext cx="7577189" cy="860425"/>
          </a:xfrm>
        </p:spPr>
        <p:txBody>
          <a:bodyPr/>
          <a:lstStyle/>
          <a:p>
            <a:r>
              <a:rPr lang="en-US" dirty="0" smtClean="0"/>
              <a:t>Loss Ratios: Motor/Auto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235968" y="6046497"/>
            <a:ext cx="9191625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*U.S., loss ratios include loss adjustment expense.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A.M. Best (U.S.), Australian Prudential Regulation Authority;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31788" y="2144151"/>
          <a:ext cx="8493125" cy="4343400"/>
        </p:xfrm>
        <a:graphic>
          <a:graphicData uri="http://schemas.openxmlformats.org/presentationml/2006/ole">
            <p:oleObj spid="_x0000_s18530306" name="Chart" r:id="rId4" imgW="8458327" imgH="4333784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47663" y="177781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2" y="1135047"/>
            <a:ext cx="3318387" cy="1416424"/>
          </a:xfrm>
          <a:prstGeom prst="wedgeRectCallout">
            <a:avLst>
              <a:gd name="adj1" fmla="val 21615"/>
              <a:gd name="adj2" fmla="val 884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Loss ratios for motor insurance have been more stable in the U.S. than in U.S. and Australia.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96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0" y="90488"/>
            <a:ext cx="7577189" cy="860425"/>
          </a:xfrm>
        </p:spPr>
        <p:txBody>
          <a:bodyPr/>
          <a:lstStyle/>
          <a:p>
            <a:r>
              <a:rPr lang="en-US" dirty="0" smtClean="0"/>
              <a:t>Loss Ratios: Workers Compensation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235968" y="6046497"/>
            <a:ext cx="9191625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*U.S., loss ratios include loss adjustment expense.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A.M. Best (U.S.), Australian Prudential Regulation Authority;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31788" y="2144151"/>
          <a:ext cx="8493125" cy="4343400"/>
        </p:xfrm>
        <a:graphic>
          <a:graphicData uri="http://schemas.openxmlformats.org/presentationml/2006/ole">
            <p:oleObj spid="_x0000_s18531330" name="Chart" r:id="rId4" imgW="8458327" imgH="4333784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47663" y="177781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2" y="1135047"/>
            <a:ext cx="3318387" cy="1416424"/>
          </a:xfrm>
          <a:prstGeom prst="wedgeRectCallout">
            <a:avLst>
              <a:gd name="adj1" fmla="val 21615"/>
              <a:gd name="adj2" fmla="val 884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Loss ratios for workers comp have generally deteriorated in both the U.S. and Australia.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0" y="90488"/>
            <a:ext cx="7577189" cy="860425"/>
          </a:xfrm>
        </p:spPr>
        <p:txBody>
          <a:bodyPr/>
          <a:lstStyle/>
          <a:p>
            <a:r>
              <a:rPr lang="en-US" dirty="0" smtClean="0"/>
              <a:t>Loss Ratios: Liability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235968" y="6046497"/>
            <a:ext cx="9191625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*U.S., loss ratios include loss adjustment expense.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A.M. Best (U.S.), Australian Prudential Regulation Authority;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31788" y="2144151"/>
          <a:ext cx="8493125" cy="4343400"/>
        </p:xfrm>
        <a:graphic>
          <a:graphicData uri="http://schemas.openxmlformats.org/presentationml/2006/ole">
            <p:oleObj spid="_x0000_s18532354" name="Chart" r:id="rId4" imgW="8458327" imgH="4333784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47663" y="177781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2" y="1165123"/>
            <a:ext cx="4100053" cy="1194619"/>
          </a:xfrm>
          <a:prstGeom prst="wedgeRectCallout">
            <a:avLst>
              <a:gd name="adj1" fmla="val 44996"/>
              <a:gd name="adj2" fmla="val 790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In recent years, loss ratios for Liability coverage have been similar in the U.S. and Australia.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C4D4B6-585D-4252-AD72-AAC6AE805E8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 dirty="0" smtClean="0">
                <a:solidFill>
                  <a:srgbClr val="FFFFFF"/>
                </a:solidFill>
              </a:rPr>
              <a:t>U.S. Insurance </a:t>
            </a:r>
            <a:r>
              <a:rPr lang="en-US" sz="4000" b="1" dirty="0">
                <a:solidFill>
                  <a:srgbClr val="FFFFFF"/>
                </a:solidFill>
              </a:rPr>
              <a:t>Industry  Employment Trends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666750" y="3929063"/>
            <a:ext cx="7677150" cy="2586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225A7A"/>
                </a:solidFill>
              </a:rPr>
              <a:t>Soft Market, Difficult Economy, Outsourcing, Productivity Enhancements and Consolidation </a:t>
            </a:r>
            <a:r>
              <a:rPr lang="en-US" sz="3600" b="1" dirty="0" smtClean="0">
                <a:solidFill>
                  <a:srgbClr val="225A7A"/>
                </a:solidFill>
              </a:rPr>
              <a:t>Contributed </a:t>
            </a:r>
            <a:r>
              <a:rPr lang="en-US" sz="3600" b="1" dirty="0">
                <a:solidFill>
                  <a:srgbClr val="225A7A"/>
                </a:solidFill>
              </a:rPr>
              <a:t>to Industry’s Job Losses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07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6CDD7B-0312-4ECD-AAE2-D43C51B3C17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99</a:t>
            </a:fld>
            <a:endParaRPr lang="en-US" sz="900"/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U.S. Employment in the Direct</a:t>
            </a:r>
            <a:br>
              <a:rPr lang="en-US" smtClean="0"/>
            </a:br>
            <a:r>
              <a:rPr lang="en-US" smtClean="0"/>
              <a:t>P/C Insurance Industry: 1990–2013*</a:t>
            </a: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*As of March 2013; Seasonally adjusted; Does not including agents &amp; brokers.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U.S. Bureau of Labor Statistics;  National Bureau of Economic Research (recession dates); Insurance Information Institute.</a:t>
            </a: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black">
          <a:xfrm>
            <a:off x="165100" y="1152525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Thousands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377825" y="1416050"/>
          <a:ext cx="8499475" cy="4838700"/>
        </p:xfrm>
        <a:graphic>
          <a:graphicData uri="http://schemas.openxmlformats.org/presentationml/2006/ole">
            <p:oleObj spid="_x0000_s18519042" name="Chart" r:id="rId4" imgW="8343872" imgH="4381562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World Map"/>
  <p:tag name="ARTICULATE_SLIDE_GUID" val="8408931d-5b4d-4301-9808-a7e9e071fc6f"/>
  <p:tag name="ARTICULATE_SLIDE_NAV" val="40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Q18y77ba_files\slide0001_image001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NTpkEW0T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dhD1L4vd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a9d55d6-d9c6-4d95-b05a-82ee71f1749b"/>
  <p:tag name="ARTICULATE_TITLE_TAG" val="Natural Catastrophes 2011&#10;World map"/>
  <p:tag name="ARTICULATE_SLIDE_NAV" val="40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atural Catastrophes Worldwide 2011 Insured losses US$ 105bn - Percentage distribution per continent"/>
  <p:tag name="ARTICULATE_SLIDE_GUID" val="77bb1ea7-a72f-4842-ac6d-dbcbdc9a6969"/>
  <p:tag name="ARTICULATE_SLIDE_NAV" val="43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EEC100"/>
    </a:dk2>
    <a:lt2>
      <a:srgbClr val="6FCAEF"/>
    </a:lt2>
    <a:accent1>
      <a:srgbClr val="225A7A"/>
    </a:accent1>
    <a:accent2>
      <a:srgbClr val="FF6801"/>
    </a:accent2>
    <a:accent3>
      <a:srgbClr val="FFFFFF"/>
    </a:accent3>
    <a:accent4>
      <a:srgbClr val="000000"/>
    </a:accent4>
    <a:accent5>
      <a:srgbClr val="ABB5BE"/>
    </a:accent5>
    <a:accent6>
      <a:srgbClr val="E75E01"/>
    </a:accent6>
    <a:hlink>
      <a:srgbClr val="339966"/>
    </a:hlink>
    <a:folHlink>
      <a:srgbClr val="A50021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黑体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宋体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159977</TotalTime>
  <Words>8469</Words>
  <Application>Microsoft Office PowerPoint</Application>
  <PresentationFormat>On-screen Show (4:3)</PresentationFormat>
  <Paragraphs>1240</Paragraphs>
  <Slides>113</Slides>
  <Notes>101</Notes>
  <HiddenSlides>11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5" baseType="lpstr">
      <vt:lpstr>Default Design</vt:lpstr>
      <vt:lpstr>Chart</vt:lpstr>
      <vt:lpstr>Risk, Insurance and Interconnectedness in Today’s   Global Insurance Industry Australia &amp; US Markets</vt:lpstr>
      <vt:lpstr>Presentation Outline</vt:lpstr>
      <vt:lpstr>The Insurance Information Institute</vt:lpstr>
      <vt:lpstr>What Does the Insurance Information Institute Do and Why?</vt:lpstr>
      <vt:lpstr>Who Are Our Stakeholders/Consumers of Our Products and Services?</vt:lpstr>
      <vt:lpstr>Television is a Principal Means by Which We Communicate to the Public</vt:lpstr>
      <vt:lpstr>I.I.I. Congressional Testimony on the Future of the Terrorism Risk Insurance Program</vt:lpstr>
      <vt:lpstr>Key Media Metrics</vt:lpstr>
      <vt:lpstr>I.I.I.’s Web Site Is Extremely Popular</vt:lpstr>
      <vt:lpstr>Year in Review - Top Issues, P/C, 2011 vs 2012 (1).I.I. Media Index, P/C, 2011 vs 2012 (1)</vt:lpstr>
      <vt:lpstr>Total Pageviews and Visitors to iii.org April 2013</vt:lpstr>
      <vt:lpstr>I.I.I. Mobile Apps</vt:lpstr>
      <vt:lpstr>Know Your Stuff Home Inventory  April 2013</vt:lpstr>
      <vt:lpstr>Slide 14</vt:lpstr>
      <vt:lpstr>Slide 15</vt:lpstr>
      <vt:lpstr>I.I.I. Expertise on Key Issues: Terrorism</vt:lpstr>
      <vt:lpstr>I.I.I.’s Global Perspective: Strong Demand for International Economic Expertise in an Age of Global Instability</vt:lpstr>
      <vt:lpstr>I.I.I.  Expertise on Key Issues: Energy</vt:lpstr>
      <vt:lpstr>I.I.I. Publications: Just a Few Examples</vt:lpstr>
      <vt:lpstr>Slide 20</vt:lpstr>
      <vt:lpstr>Uncertainty, Risk and Fear Abound</vt:lpstr>
      <vt:lpstr>5 Major Categories for Global Risks, Uncertainties and Fears</vt:lpstr>
      <vt:lpstr>Top 5 Global Risks in Terms of Likelihood, 2007—2012: Insurance Can Help With Most </vt:lpstr>
      <vt:lpstr>Top 5 Global Risks in Terms of Impact, 2007—2012: Insurance Can Help With Most </vt:lpstr>
      <vt:lpstr>Economic Risk: Foremost on the Minds in “Advanced” Economies</vt:lpstr>
      <vt:lpstr>US Real GDP Growth*</vt:lpstr>
      <vt:lpstr>Slide 27</vt:lpstr>
      <vt:lpstr>GDP Growth: Advanced &amp; Emerging Economies vs. World, 1970-2014F</vt:lpstr>
      <vt:lpstr>Real GDP Growth Forecasts:  Major Economies: 2011 – 2014F</vt:lpstr>
      <vt:lpstr>Real GDP Growth Forecasts:  Selected Economies: 2011 – 2014F</vt:lpstr>
      <vt:lpstr>World Trade Volume: 2010—2014F </vt:lpstr>
      <vt:lpstr>World Trade Volume: IMPORTS 2010 – 2014F</vt:lpstr>
      <vt:lpstr>World Trade Volume: EXPORTS 2010 – 2013F</vt:lpstr>
      <vt:lpstr>Slide 34</vt:lpstr>
      <vt:lpstr>Commodity Metals Global Price Index,  1980—2013F*  (2005 =100)</vt:lpstr>
      <vt:lpstr>Global Price Index: Copper, Aluminum &amp;   Iron Ore vs. Full Metals Index,1980—2013F*</vt:lpstr>
      <vt:lpstr>Global Price Index: Tin, Nickel, Zinc, Lead &amp; Uranium vs. Full Metals Index,1980—2013F*</vt:lpstr>
      <vt:lpstr>World Primary Energy Consumption, 1990-2030P</vt:lpstr>
      <vt:lpstr>World Energy Consumption by Fuel, 1990—2035F</vt:lpstr>
      <vt:lpstr>Distribution of Major Shale Deposits: 5.76 Tr. Cu. Ft. in 48 Shale Basins in 32 Countries</vt:lpstr>
      <vt:lpstr>Technically Recoverable Shale Gas Deposits, by Region</vt:lpstr>
      <vt:lpstr>Global Real (Inflation Adjusted) Nonlife Premium Growth: 1980-2010</vt:lpstr>
      <vt:lpstr>Regulatory Risk:  Financial Sector in Consumed with Post-Crisis Concerns</vt:lpstr>
      <vt:lpstr>Geopolitical Risk: Foremost on the Minds in “Emerging” Economies</vt:lpstr>
      <vt:lpstr>Political Risk in 2011/12: Greatest Business Opportunities Are Often in Risky Nations </vt:lpstr>
      <vt:lpstr>Terrorist Risk Index</vt:lpstr>
      <vt:lpstr>Global Terrorist Attacks and Deaths, 2004-2011</vt:lpstr>
      <vt:lpstr>Frequent Reminders of Terrorist Threat: New and Old</vt:lpstr>
      <vt:lpstr>Loss Distribution by Type of Insurance from Sept. 11 Terrorist Attack ($ 2011)</vt:lpstr>
      <vt:lpstr>Environmental Risk: Vulnerability and Susceptibility Vary Across Globe</vt:lpstr>
      <vt:lpstr>Catastrophe Risk:                    A Global Concern</vt:lpstr>
      <vt:lpstr>Slide 52</vt:lpstr>
      <vt:lpstr>Slide 53</vt:lpstr>
      <vt:lpstr>My One Trip to Australia: Disaster Strikes</vt:lpstr>
      <vt:lpstr>Natural Catastrophes Worldwide 2011 Insured losses US$ 105bn - Percentage distribution per continent</vt:lpstr>
      <vt:lpstr>Top 16 Most Costly World Insurance Losses, 1970-2012*</vt:lpstr>
      <vt:lpstr>US Insured Catastrophe Losses</vt:lpstr>
      <vt:lpstr>Most Costly Natural Disasters in Australia by Type, 1967-2011</vt:lpstr>
      <vt:lpstr>Insured Losses From Natural Disasters in Australia by State, 1967-2011</vt:lpstr>
      <vt:lpstr>Top Five Natural Disasters in Australia by Insured Losses, 1967-2011</vt:lpstr>
      <vt:lpstr>Tropical Cyclone Risk in Australia:  A Shared Risk with the US</vt:lpstr>
      <vt:lpstr>Outlook for 2013 Hurricane Season:  75% Worse Than Average</vt:lpstr>
      <vt:lpstr>Flood Risk in Australia: Another Shared Risk with the US</vt:lpstr>
      <vt:lpstr>Residential NFIP Flood Take-Up Rates in NY, CT (2010) &amp; Sandy Storm Surge</vt:lpstr>
      <vt:lpstr>Wildfire Risk: Australia and America—Heating Up &amp; Drying Out?</vt:lpstr>
      <vt:lpstr>Earthquake Risk in Australia: Living in a  Dangerous Neighborhood</vt:lpstr>
      <vt:lpstr>U.S. Thunderstorm Loss Trends, 1980 – 2012</vt:lpstr>
      <vt:lpstr>Inflation Adjusted U.S. Catastrophe Losses by Cause of Loss, 1992–20111</vt:lpstr>
      <vt:lpstr>Slide 69</vt:lpstr>
      <vt:lpstr>Reinsurer Share of Recent Significant Market Losses</vt:lpstr>
      <vt:lpstr>Technological Risks: Vulnerability and Susceptibility Vary Across the Globe</vt:lpstr>
      <vt:lpstr>U.S. Data Breaches 2005-2013, By Number of Breaches and Records Exposed</vt:lpstr>
      <vt:lpstr>Societal Risks: Vulnerability and Susceptibility Vary Across the Globe</vt:lpstr>
      <vt:lpstr>Liability Costs as a Fraction of GDP, 2011*</vt:lpstr>
      <vt:lpstr>THE NEVER ENDING QUEST FOR GROWTH AND PERFORMANCE</vt:lpstr>
      <vt:lpstr>Growth: Always a Challenge— U.S. More So in Recent Years</vt:lpstr>
      <vt:lpstr>Net Premium Growth: Annual Change,  1971—2012</vt:lpstr>
      <vt:lpstr>Average Commercial Rate Change, All Lines, (1Q:2004–1Q:2013)</vt:lpstr>
      <vt:lpstr>Change in Commercial Rate Renewals, by Account Size: 1999:Q4 to 2013:Q1</vt:lpstr>
      <vt:lpstr>Cumulative Qtrly. Commercial Rate Changes, by Account Size: 1999:Q4 to 2013:Q1</vt:lpstr>
      <vt:lpstr>Change in Commercial Rate Renewals, by Line: 2013:Q1</vt:lpstr>
      <vt:lpstr>Monthly Change* in Auto Insurance Prices, 1991–2013*</vt:lpstr>
      <vt:lpstr>Auto/Light Truck Sales, 1999-2019F</vt:lpstr>
      <vt:lpstr>New Private Housing Starts, 1990-2019F</vt:lpstr>
      <vt:lpstr>Construction Employment, Jan. 2010—March 2013*</vt:lpstr>
      <vt:lpstr>Unemployment and Underemployment Rates: Stubbornly High in 2012, But Falling</vt:lpstr>
      <vt:lpstr>Payroll vs. Workers Comp Net Written Premiums, 1990-2012E</vt:lpstr>
      <vt:lpstr>12 Industries for the Next 10 Years: Insurance Solutions Needed</vt:lpstr>
      <vt:lpstr>Slide 89</vt:lpstr>
      <vt:lpstr>Direct Premiums Written: Total P/C Percent Change by State, 2007-2012*</vt:lpstr>
      <vt:lpstr>Direct Premiums Written: Total P/C Percent Change by State, 2007-2012*</vt:lpstr>
      <vt:lpstr>Slide 92</vt:lpstr>
      <vt:lpstr>Loss Ratios:  Homeowners (U.S.) &amp; Property (Australia)</vt:lpstr>
      <vt:lpstr>Combined Ratio Points Associated with Catastrophe Losses: 1960 – 2012*</vt:lpstr>
      <vt:lpstr>Loss Ratios: Motor/Auto</vt:lpstr>
      <vt:lpstr>Loss Ratios: Workers Compensation</vt:lpstr>
      <vt:lpstr>Loss Ratios: Liability</vt:lpstr>
      <vt:lpstr>Slide 98</vt:lpstr>
      <vt:lpstr>U.S. Employment in the Direct P/C Insurance Industry: 1990–2013*</vt:lpstr>
      <vt:lpstr>U.S. Employment in Insurance  Agencies &amp; Brokerages: 1990–2013*</vt:lpstr>
      <vt:lpstr>U.S. Employment in the  Reinsurance Industry: 1990–2013*</vt:lpstr>
      <vt:lpstr>Slide 102</vt:lpstr>
      <vt:lpstr>All P/C Lines Distribution Channels, Direct vs. Independent Agents</vt:lpstr>
      <vt:lpstr>Commercial P/C Distribution Channels, Direct vs. Independent Agents</vt:lpstr>
      <vt:lpstr>Personal Lines Distribution Channels, Direct vs. Independent Agents</vt:lpstr>
      <vt:lpstr>Slide 106</vt:lpstr>
      <vt:lpstr>P/C Net Income After Taxes 1991–2012 ($ Millions)</vt:lpstr>
      <vt:lpstr>Profitability Peaks &amp; Troughs in the P/C Insurance Industry, 1975 – 2013F*</vt:lpstr>
      <vt:lpstr>Policyholder Surplus,  2006:Q4–2012:Q4</vt:lpstr>
      <vt:lpstr>INVESTMENTS:  THE NEW REALITY</vt:lpstr>
      <vt:lpstr>U.S. 10-Year Treasury Note Yields: A Long Downward Trend, 1990–2013*</vt:lpstr>
      <vt:lpstr>Property/Casualty Insurance Industry Investment Income: 2000–20121</vt:lpstr>
      <vt:lpstr>Slide 113</vt:lpstr>
    </vt:vector>
  </TitlesOfParts>
  <Company>insurance information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Shorna Lewis</cp:lastModifiedBy>
  <cp:revision>3213</cp:revision>
  <dcterms:modified xsi:type="dcterms:W3CDTF">2013-05-20T14:18:14Z</dcterms:modified>
</cp:coreProperties>
</file>