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146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Default Extension="wav" ContentType="audio/wav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charts/chart2.xml" ContentType="application/vnd.openxmlformats-officedocument.drawingml.chart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charts/chart1.xml" ContentType="application/vnd.openxmlformats-officedocument.drawingml.chart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3270" r:id="rId2"/>
    <p:sldId id="2574" r:id="rId3"/>
    <p:sldId id="3346" r:id="rId4"/>
    <p:sldId id="3347" r:id="rId5"/>
    <p:sldId id="3348" r:id="rId6"/>
    <p:sldId id="3433" r:id="rId7"/>
    <p:sldId id="3312" r:id="rId8"/>
    <p:sldId id="3457" r:id="rId9"/>
    <p:sldId id="3458" r:id="rId10"/>
    <p:sldId id="3416" r:id="rId11"/>
    <p:sldId id="3459" r:id="rId12"/>
    <p:sldId id="3467" r:id="rId13"/>
    <p:sldId id="3381" r:id="rId14"/>
    <p:sldId id="3247" r:id="rId15"/>
    <p:sldId id="3203" r:id="rId16"/>
    <p:sldId id="3468" r:id="rId17"/>
    <p:sldId id="3481" r:id="rId18"/>
    <p:sldId id="3462" r:id="rId19"/>
    <p:sldId id="3463" r:id="rId20"/>
    <p:sldId id="3482" r:id="rId21"/>
    <p:sldId id="3464" r:id="rId22"/>
    <p:sldId id="3480" r:id="rId23"/>
    <p:sldId id="3315" r:id="rId24"/>
    <p:sldId id="3316" r:id="rId25"/>
    <p:sldId id="3317" r:id="rId26"/>
    <p:sldId id="3318" r:id="rId27"/>
    <p:sldId id="3319" r:id="rId28"/>
    <p:sldId id="3320" r:id="rId29"/>
    <p:sldId id="3321" r:id="rId30"/>
    <p:sldId id="3322" r:id="rId31"/>
    <p:sldId id="3277" r:id="rId32"/>
    <p:sldId id="3127" r:id="rId33"/>
    <p:sldId id="3128" r:id="rId34"/>
    <p:sldId id="3278" r:id="rId35"/>
    <p:sldId id="2934" r:id="rId36"/>
    <p:sldId id="3302" r:id="rId37"/>
    <p:sldId id="3382" r:id="rId38"/>
    <p:sldId id="3383" r:id="rId39"/>
    <p:sldId id="3413" r:id="rId40"/>
    <p:sldId id="3384" r:id="rId41"/>
    <p:sldId id="3411" r:id="rId42"/>
    <p:sldId id="3385" r:id="rId43"/>
    <p:sldId id="3300" r:id="rId44"/>
    <p:sldId id="3301" r:id="rId45"/>
    <p:sldId id="3386" r:id="rId46"/>
    <p:sldId id="3456" r:id="rId47"/>
    <p:sldId id="3473" r:id="rId48"/>
    <p:sldId id="3474" r:id="rId49"/>
    <p:sldId id="3475" r:id="rId50"/>
    <p:sldId id="3476" r:id="rId51"/>
    <p:sldId id="3296" r:id="rId52"/>
    <p:sldId id="3352" r:id="rId53"/>
    <p:sldId id="2849" r:id="rId54"/>
    <p:sldId id="3422" r:id="rId55"/>
    <p:sldId id="3423" r:id="rId56"/>
    <p:sldId id="3424" r:id="rId57"/>
    <p:sldId id="3096" r:id="rId58"/>
    <p:sldId id="3428" r:id="rId59"/>
    <p:sldId id="3429" r:id="rId60"/>
    <p:sldId id="3430" r:id="rId61"/>
    <p:sldId id="3431" r:id="rId62"/>
    <p:sldId id="3387" r:id="rId63"/>
    <p:sldId id="3388" r:id="rId64"/>
    <p:sldId id="3389" r:id="rId65"/>
    <p:sldId id="3324" r:id="rId66"/>
    <p:sldId id="2599" r:id="rId67"/>
    <p:sldId id="2600" r:id="rId68"/>
    <p:sldId id="2965" r:id="rId69"/>
    <p:sldId id="3415" r:id="rId70"/>
    <p:sldId id="3478" r:id="rId71"/>
    <p:sldId id="3269" r:id="rId72"/>
    <p:sldId id="3259" r:id="rId73"/>
    <p:sldId id="3260" r:id="rId74"/>
    <p:sldId id="3261" r:id="rId75"/>
    <p:sldId id="3262" r:id="rId76"/>
    <p:sldId id="3263" r:id="rId77"/>
    <p:sldId id="3264" r:id="rId78"/>
    <p:sldId id="3265" r:id="rId79"/>
    <p:sldId id="3266" r:id="rId80"/>
    <p:sldId id="3267" r:id="rId81"/>
    <p:sldId id="3268" r:id="rId82"/>
    <p:sldId id="2680" r:id="rId83"/>
    <p:sldId id="3337" r:id="rId84"/>
    <p:sldId id="3340" r:id="rId85"/>
    <p:sldId id="3341" r:id="rId86"/>
    <p:sldId id="3342" r:id="rId87"/>
    <p:sldId id="3343" r:id="rId88"/>
    <p:sldId id="3344" r:id="rId89"/>
    <p:sldId id="3426" r:id="rId90"/>
    <p:sldId id="3427" r:id="rId91"/>
    <p:sldId id="3465" r:id="rId92"/>
    <p:sldId id="3283" r:id="rId93"/>
    <p:sldId id="3435" r:id="rId94"/>
    <p:sldId id="2948" r:id="rId95"/>
    <p:sldId id="2949" r:id="rId96"/>
    <p:sldId id="3286" r:id="rId97"/>
    <p:sldId id="1693" r:id="rId98"/>
    <p:sldId id="3364" r:id="rId99"/>
    <p:sldId id="2881" r:id="rId100"/>
    <p:sldId id="2882" r:id="rId101"/>
    <p:sldId id="3236" r:id="rId102"/>
    <p:sldId id="3237" r:id="rId103"/>
    <p:sldId id="3470" r:id="rId104"/>
    <p:sldId id="3471" r:id="rId105"/>
    <p:sldId id="3472" r:id="rId106"/>
    <p:sldId id="3390" r:id="rId107"/>
    <p:sldId id="1618" r:id="rId108"/>
    <p:sldId id="1687" r:id="rId109"/>
    <p:sldId id="3365" r:id="rId110"/>
    <p:sldId id="3366" r:id="rId111"/>
    <p:sldId id="3367" r:id="rId112"/>
    <p:sldId id="2977" r:id="rId113"/>
    <p:sldId id="1748" r:id="rId114"/>
    <p:sldId id="2291" r:id="rId115"/>
    <p:sldId id="3109" r:id="rId116"/>
    <p:sldId id="3105" r:id="rId117"/>
    <p:sldId id="3106" r:id="rId118"/>
    <p:sldId id="3107" r:id="rId119"/>
    <p:sldId id="3108" r:id="rId120"/>
    <p:sldId id="2331" r:id="rId121"/>
    <p:sldId id="3010" r:id="rId122"/>
    <p:sldId id="3011" r:id="rId123"/>
    <p:sldId id="3013" r:id="rId124"/>
    <p:sldId id="3014" r:id="rId125"/>
    <p:sldId id="2432" r:id="rId126"/>
    <p:sldId id="2658" r:id="rId127"/>
    <p:sldId id="2642" r:id="rId128"/>
    <p:sldId id="3015" r:id="rId129"/>
    <p:sldId id="2643" r:id="rId130"/>
    <p:sldId id="2336" r:id="rId131"/>
    <p:sldId id="2659" r:id="rId132"/>
    <p:sldId id="2660" r:id="rId133"/>
    <p:sldId id="2685" r:id="rId134"/>
    <p:sldId id="3146" r:id="rId135"/>
    <p:sldId id="3147" r:id="rId136"/>
    <p:sldId id="3242" r:id="rId137"/>
    <p:sldId id="2773" r:id="rId138"/>
    <p:sldId id="2670" r:id="rId139"/>
    <p:sldId id="3244" r:id="rId140"/>
    <p:sldId id="3284" r:id="rId141"/>
    <p:sldId id="3285" r:id="rId142"/>
    <p:sldId id="3432" r:id="rId143"/>
    <p:sldId id="2091" r:id="rId144"/>
    <p:sldId id="3350" r:id="rId145"/>
    <p:sldId id="3351" r:id="rId146"/>
    <p:sldId id="2174" r:id="rId147"/>
    <p:sldId id="2638" r:id="rId148"/>
    <p:sldId id="3425" r:id="rId149"/>
    <p:sldId id="2185" r:id="rId150"/>
    <p:sldId id="3016" r:id="rId151"/>
    <p:sldId id="3368" r:id="rId152"/>
    <p:sldId id="3369" r:id="rId153"/>
    <p:sldId id="3370" r:id="rId154"/>
    <p:sldId id="3330" r:id="rId155"/>
    <p:sldId id="3331" r:id="rId156"/>
    <p:sldId id="3332" r:id="rId157"/>
    <p:sldId id="3333" r:id="rId158"/>
    <p:sldId id="3334" r:id="rId159"/>
    <p:sldId id="3335" r:id="rId160"/>
    <p:sldId id="3336" r:id="rId161"/>
    <p:sldId id="3469" r:id="rId162"/>
    <p:sldId id="1445" r:id="rId163"/>
    <p:sldId id="1450" r:id="rId164"/>
    <p:sldId id="2652" r:id="rId165"/>
    <p:sldId id="2655" r:id="rId166"/>
    <p:sldId id="3228" r:id="rId167"/>
    <p:sldId id="2710" r:id="rId168"/>
    <p:sldId id="1136" r:id="rId16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30.996355121000182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29.077386128000182</c:v>
                </c:pt>
                <c:pt idx="5">
                  <c:v>26.321967000000196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23.294640042999784</c:v>
                </c:pt>
                <c:pt idx="9">
                  <c:v>22.304646870999701</c:v>
                </c:pt>
                <c:pt idx="10">
                  <c:v>24.956931406999999</c:v>
                </c:pt>
                <c:pt idx="11">
                  <c:v>26.133928442000236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33.75533020800043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2.7023846020000231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56231936"/>
        <c:axId val="156893184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30.996355121000182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29.077386128000182</c:v>
                </c:pt>
                <c:pt idx="5">
                  <c:v>26.321967000000196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56231936"/>
        <c:axId val="156893184"/>
      </c:lineChart>
      <c:catAx>
        <c:axId val="156231936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893184"/>
        <c:crosses val="autoZero"/>
        <c:lblAlgn val="ctr"/>
        <c:lblOffset val="100"/>
        <c:tickLblSkip val="1"/>
      </c:catAx>
      <c:valAx>
        <c:axId val="156893184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231936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802E-2"/>
          <c:w val="0.29913829315438273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636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34784896"/>
        <c:axId val="134786432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34784896"/>
        <c:axId val="134786432"/>
      </c:lineChart>
      <c:catAx>
        <c:axId val="134784896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786432"/>
        <c:crosses val="autoZero"/>
        <c:auto val="1"/>
        <c:lblAlgn val="ctr"/>
        <c:lblOffset val="100"/>
        <c:tickLblSkip val="1"/>
      </c:catAx>
      <c:valAx>
        <c:axId val="134786432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784896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99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-2.1775707317073607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-6.519638392857189</c:v>
                </c:pt>
                <c:pt idx="11">
                  <c:v>0.39867826086957259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-1.880629268292674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-2.3684830188679551</c:v>
                </c:pt>
                <c:pt idx="4">
                  <c:v>-3.9327536231883728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-1.7212234374999824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-7.8629379310344207</c:v>
                </c:pt>
                <c:pt idx="19">
                  <c:v>-8.2528853932584223</c:v>
                </c:pt>
                <c:pt idx="20">
                  <c:v>-7.8629379310344207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-1.0999999999999865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34855296"/>
        <c:axId val="156569984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77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77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53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layout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0.66500000000000081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-7.9702000000000544</c:v>
                </c:pt>
              </c:numCache>
            </c:numRef>
          </c:val>
        </c:ser>
        <c:marker val="1"/>
        <c:axId val="156573056"/>
        <c:axId val="156571520"/>
      </c:lineChart>
      <c:catAx>
        <c:axId val="134855296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569984"/>
        <c:crosses val="autoZero"/>
        <c:lblAlgn val="ctr"/>
        <c:lblOffset val="300"/>
        <c:tickLblSkip val="1"/>
      </c:catAx>
      <c:valAx>
        <c:axId val="156569984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855296"/>
        <c:crosses val="autoZero"/>
        <c:crossBetween val="between"/>
        <c:majorUnit val="5"/>
      </c:valAx>
      <c:valAx>
        <c:axId val="156571520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56573056"/>
        <c:crosses val="max"/>
        <c:crossBetween val="between"/>
        <c:majorUnit val="5"/>
      </c:valAx>
      <c:catAx>
        <c:axId val="156573056"/>
        <c:scaling>
          <c:orientation val="minMax"/>
        </c:scaling>
        <c:delete val="1"/>
        <c:axPos val="b"/>
        <c:numFmt formatCode="General" sourceLinked="1"/>
        <c:tickLblPos val="none"/>
        <c:crossAx val="156571520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png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109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120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123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124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135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137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145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146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147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152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162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164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165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168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17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19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20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2A273B8-4229-4DDB-A170-29D1C53BF51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29</a:t>
            </a:fld>
            <a:endParaRPr lang="en-US"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30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32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33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36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37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47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51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52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64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82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83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89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90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91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94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96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101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103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107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108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4" Type="http://schemas.openxmlformats.org/officeDocument/2006/relationships/oleObject" Target="../embeddings/oleObject7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5" Type="http://schemas.openxmlformats.org/officeDocument/2006/relationships/oleObject" Target="../embeddings/oleObject78.bin"/><Relationship Id="rId4" Type="http://schemas.openxmlformats.org/officeDocument/2006/relationships/hyperlink" Target="http://www.federalreserve.gov/releases/h15/data.htm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7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8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Relationship Id="rId4" Type="http://schemas.openxmlformats.org/officeDocument/2006/relationships/oleObject" Target="../embeddings/oleObject81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4" Type="http://schemas.openxmlformats.org/officeDocument/2006/relationships/oleObject" Target="../embeddings/oleObject93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4" Type="http://schemas.openxmlformats.org/officeDocument/2006/relationships/oleObject" Target="../embeddings/oleObject9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4.vml"/><Relationship Id="rId4" Type="http://schemas.openxmlformats.org/officeDocument/2006/relationships/oleObject" Target="../embeddings/oleObject9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4" Type="http://schemas.openxmlformats.org/officeDocument/2006/relationships/oleObject" Target="../embeddings/oleObject96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4" Type="http://schemas.openxmlformats.org/officeDocument/2006/relationships/oleObject" Target="../embeddings/oleObject97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9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8.v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0.vml"/><Relationship Id="rId4" Type="http://schemas.openxmlformats.org/officeDocument/2006/relationships/oleObject" Target="../embeddings/oleObject10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2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Microsoft_Office_Excel_97-2003_Worksheet1.xls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7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5" Type="http://schemas.openxmlformats.org/officeDocument/2006/relationships/oleObject" Target="../embeddings/oleObject108.bin"/><Relationship Id="rId4" Type="http://schemas.openxmlformats.org/officeDocument/2006/relationships/hyperlink" Target="http://research.stlouisfed.org/fred2/series/WASCUR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09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0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1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2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3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4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5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17.vml"/><Relationship Id="rId5" Type="http://schemas.openxmlformats.org/officeDocument/2006/relationships/oleObject" Target="../embeddings/oleObject116.bin"/><Relationship Id="rId4" Type="http://schemas.openxmlformats.org/officeDocument/2006/relationships/notesSlide" Target="../notesSlides/notesSlide13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117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18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1.vml"/><Relationship Id="rId4" Type="http://schemas.openxmlformats.org/officeDocument/2006/relationships/oleObject" Target="../embeddings/oleObject120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2.vml"/><Relationship Id="rId4" Type="http://schemas.openxmlformats.org/officeDocument/2006/relationships/oleObject" Target="../embeddings/oleObject121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2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4.vml"/><Relationship Id="rId4" Type="http://schemas.openxmlformats.org/officeDocument/2006/relationships/oleObject" Target="../embeddings/oleObject123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4.bin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hyperlink" Target="http://data.bl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5.bin"/><Relationship Id="rId4" Type="http://schemas.openxmlformats.org/officeDocument/2006/relationships/hyperlink" Target="http://research.stlouisfed.org/fred2/series/WASCUR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24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2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4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5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3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6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9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2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5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8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60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1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2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2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4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6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6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67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6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83.jpeg"/><Relationship Id="rId5" Type="http://schemas.openxmlformats.org/officeDocument/2006/relationships/oleObject" Target="../embeddings/oleObject70.bin"/><Relationship Id="rId4" Type="http://schemas.openxmlformats.org/officeDocument/2006/relationships/hyperlink" Target="http://bls.gov/mls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2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5" Type="http://schemas.openxmlformats.org/officeDocument/2006/relationships/oleObject" Target="../embeddings/oleObject73.bin"/><Relationship Id="rId4" Type="http://schemas.openxmlformats.org/officeDocument/2006/relationships/hyperlink" Target="http://research.stlouisfed.org/fred2/series/WASCUR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74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9537"/>
            <a:ext cx="9104313" cy="2185214"/>
          </a:xfrm>
          <a:ln/>
        </p:spPr>
        <p:txBody>
          <a:bodyPr/>
          <a:lstStyle/>
          <a:p>
            <a:r>
              <a:rPr lang="en-US" sz="4400" dirty="0" smtClean="0"/>
              <a:t>P/C Insurance</a:t>
            </a:r>
            <a:r>
              <a:rPr lang="en-US" sz="4400" dirty="0"/>
              <a:t> </a:t>
            </a:r>
            <a:r>
              <a:rPr lang="en-US" sz="4400" dirty="0" smtClean="0"/>
              <a:t>Industry   Overview &amp; Outlook</a:t>
            </a:r>
            <a:br>
              <a:rPr lang="en-US" sz="4400" dirty="0" smtClean="0"/>
            </a:br>
            <a:r>
              <a:rPr lang="en-US" sz="3600" i="1" dirty="0" smtClean="0"/>
              <a:t> A Story of Growth and Strength in an Uncertain World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215432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Barclays Insurance Forum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New York,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18,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101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6482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7506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16278530" name="Chart" r:id="rId4" imgW="8686697" imgH="4467131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106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March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5712544" y="3382297"/>
            <a:ext cx="2496744" cy="1244375"/>
          </a:xfrm>
          <a:prstGeom prst="wedgeRectCallout">
            <a:avLst>
              <a:gd name="adj1" fmla="val 69408"/>
              <a:gd name="adj2" fmla="val -601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has remained fairly strong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111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112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1969–2012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76054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 and March 6, 2013 update;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Info.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6404"/>
              <a:gd name="adj2" fmla="val 2171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118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6030722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122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126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134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136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138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139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1991–2013*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Feb. 2013;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071668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899355" y="1854681"/>
            <a:ext cx="1944483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late 2010 at 5.3%,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187381" y="4424516"/>
            <a:ext cx="1891987" cy="1052265"/>
          </a:xfrm>
          <a:prstGeom prst="wedgeRectCallout">
            <a:avLst>
              <a:gd name="adj1" fmla="val 29946"/>
              <a:gd name="adj2" fmla="val -1428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Feb. 2013 reading of 5.2% is up from 3.6% a year earlier; Highest since Dec. 2010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141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=""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145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147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148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February 2013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6273"/>
              <a:gd name="adj2" fmla="val 4527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769886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4282"/>
              <a:gd name="adj2" fmla="val 89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150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152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154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159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6031746" name="Chart" r:id="rId4" imgW="7839024" imgH="4095701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6275458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163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167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Average Premium for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Home Insurance Policies**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Insurance Information Institute Estimates/Forecasts  **Excludes state-run insurers.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NAIC, Insurance Information Institute estimates </a:t>
            </a:r>
            <a:r>
              <a:rPr lang="en-US" sz="1100" smtClean="0"/>
              <a:t>for 2011-2012 </a:t>
            </a:r>
            <a:r>
              <a:rPr lang="en-US" sz="1100" dirty="0"/>
              <a:t>based on CPI </a:t>
            </a:r>
            <a:r>
              <a:rPr lang="en-US" sz="1100" dirty="0" smtClean="0"/>
              <a:t>data and other data.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/>
        </p:nvGraphicFramePr>
        <p:xfrm>
          <a:off x="215900" y="1560513"/>
          <a:ext cx="8632825" cy="3992562"/>
        </p:xfrm>
        <a:graphic>
          <a:graphicData uri="http://schemas.openxmlformats.org/presentationml/2006/ole">
            <p:oleObj spid="_x0000_s16765954" name="Chart" r:id="rId4" imgW="8610735" imgH="3990871" progId="MSGraph.Chart.8">
              <p:embed followColorScheme="full"/>
            </p:oleObj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857250" y="5597525"/>
            <a:ext cx="76295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Countrywide Home Insurance Expenditures Increased by an Estimated </a:t>
            </a:r>
            <a:r>
              <a:rPr lang="en-US" b="1" dirty="0" smtClean="0">
                <a:solidFill>
                  <a:srgbClr val="FFFFFF"/>
                </a:solidFill>
              </a:rPr>
              <a:t>4.0%in 2011 and 4.5%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16985090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2006-2012:Q4*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1853385" y="3705482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866968" y="1237588"/>
            <a:ext cx="2556387" cy="914398"/>
          </a:xfrm>
          <a:prstGeom prst="wedgeRectCallout">
            <a:avLst>
              <a:gd name="adj1" fmla="val 89512"/>
              <a:gd name="adj2" fmla="val -135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exceeds pre-crisis levels (+29.1% or $340B above mid-2010 trough)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1CA88-8F7A-41EC-829D-0068F6E3E345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28588"/>
            <a:ext cx="7400925" cy="860425"/>
          </a:xfrm>
        </p:spPr>
        <p:txBody>
          <a:bodyPr/>
          <a:lstStyle/>
          <a:p>
            <a:r>
              <a:rPr lang="en-US" sz="2400" dirty="0" smtClean="0"/>
              <a:t>Percent of Non-current Commercial &amp; Industrial Loans Outstanding at FDIC-Insured Banks,</a:t>
            </a:r>
            <a:br>
              <a:rPr lang="en-US" sz="2400" dirty="0" smtClean="0"/>
            </a:br>
            <a:r>
              <a:rPr lang="en-US" sz="1600" dirty="0" smtClean="0"/>
              <a:t>Quarterly, 2006-2012:Q4*</a:t>
            </a:r>
          </a:p>
        </p:txBody>
      </p:sp>
      <p:graphicFrame>
        <p:nvGraphicFramePr>
          <p:cNvPr id="2050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6764930" name="Chart" r:id="rId4" imgW="8801167" imgH="3990871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Non-current loans (those past due 90 days or more or in nonaccrual status) are back to early-recession levels, fueling bank willingness to lend.</a:t>
            </a:r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3/18/2013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6263148" y="1084263"/>
            <a:ext cx="2587165" cy="949325"/>
          </a:xfrm>
          <a:prstGeom prst="wedgeRectCallout">
            <a:avLst>
              <a:gd name="adj1" fmla="val 39650"/>
              <a:gd name="adj2" fmla="val 1919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Almost back to “normal” levels of noncurrent industrial &amp; commercial loans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965450" y="1271588"/>
            <a:ext cx="1747838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Box 11"/>
          <p:cNvSpPr txBox="1">
            <a:spLocks noChangeArrowheads="1"/>
          </p:cNvSpPr>
          <p:nvPr/>
        </p:nvSpPr>
        <p:spPr bwMode="auto">
          <a:xfrm>
            <a:off x="3044825" y="1233488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January 2013 vs. January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706992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-3.0%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99915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Jan. 2013 vs. Jan.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and Manufacturing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Jan. 2013 vs. Jan.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829"/>
              <a:gd name="adj2" fmla="val 9718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706759"/>
            <a:ext cx="2531805" cy="634179"/>
          </a:xfrm>
          <a:prstGeom prst="wedgeRectCallout">
            <a:avLst>
              <a:gd name="adj1" fmla="val 13278"/>
              <a:gd name="adj2" fmla="val -15382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38 months from Jan. 2010 through Feb. 2013.  The expectation is that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784" imgH="401005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1992—Jan. 2013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Jan. 2013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35%.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19742"/>
              <a:gd name="adj2" fmla="val -276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Jan. 2013 were up 35% to $481.8B from its May 2009 trough.  June figure is only 0.7%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2013 vs. 2012*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January 2013 to the same period in 2012.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+3.8%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+2.5%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535" imgH="5372045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564317" y="1273618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390970" y="1111048"/>
            <a:ext cx="2416380" cy="806242"/>
          </a:xfrm>
          <a:prstGeom prst="wedgeRectCallout">
            <a:avLst>
              <a:gd name="adj1" fmla="val 49860"/>
              <a:gd name="adj2" fmla="val 98459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79.6%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Feb. 2013,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 and highest level since Mar. 2008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05952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Feb. 6,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022" imgH="4905503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~55% of Sandy losses appear to be commercial lines, and ~45%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49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358402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Mar. 16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2,101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1953-2012,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Mar. 16,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Mar, 16,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59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61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62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64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99" imgH="3552866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271251" cy="965657"/>
          </a:xfrm>
          <a:prstGeom prst="wedgeRectCallout">
            <a:avLst>
              <a:gd name="adj1" fmla="val 37296"/>
              <a:gd name="adj2" fmla="val 7096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was likely the second most expensive year ever for insured CAT losses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1992–2011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16580610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71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1917634" y="2880852"/>
            <a:ext cx="2000521" cy="1078568"/>
          </a:xfrm>
          <a:prstGeom prst="wedgeRectCallout">
            <a:avLst>
              <a:gd name="adj1" fmla="val -83371"/>
              <a:gd name="adj2" fmla="val -496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88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89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90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92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p:oleObj spid="_x0000_s13588482" name="Chart" r:id="rId4" imgW="8239135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95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145671</TotalTime>
  <Words>13162</Words>
  <Application>Microsoft Office PowerPoint</Application>
  <PresentationFormat>On-screen Show (4:3)</PresentationFormat>
  <Paragraphs>1800</Paragraphs>
  <Slides>168</Slides>
  <Notes>154</Notes>
  <HiddenSlides>73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168</vt:i4>
      </vt:variant>
    </vt:vector>
  </HeadingPairs>
  <TitlesOfParts>
    <vt:vector size="172" baseType="lpstr">
      <vt:lpstr>Default Design</vt:lpstr>
      <vt:lpstr>Chart</vt:lpstr>
      <vt:lpstr>Microsoft Office Excel 97-2003 Worksheet</vt:lpstr>
      <vt:lpstr>Worksheet</vt:lpstr>
      <vt:lpstr>P/C Insurance Industry   Overview &amp; Outlook  A Story of Growth and Strength in an Uncertain World</vt:lpstr>
      <vt:lpstr>Slide 2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The Strength of the Economy Will Influence P/C Insurer Growth Opportunities</vt:lpstr>
      <vt:lpstr>US Real GDP Growth*</vt:lpstr>
      <vt:lpstr>Slide 8</vt:lpstr>
      <vt:lpstr>Defense and Non-Defense Federal Spending        as a Share of State GDP: Top 10 States*</vt:lpstr>
      <vt:lpstr>Slide 10</vt:lpstr>
      <vt:lpstr>Slide 11</vt:lpstr>
      <vt:lpstr>Auto/Light Truck Sales, 1999-2019F</vt:lpstr>
      <vt:lpstr>Personal Auto Insurance Direct Written Premiums vs. Recently-Registered Cars</vt:lpstr>
      <vt:lpstr>Monthly Change* in Auto Insurance Prices, 1991–2013*</vt:lpstr>
      <vt:lpstr>Monthly Change* in Auto Insurance Prices, January 2005 - February 2013</vt:lpstr>
      <vt:lpstr>New Private Housing Starts, 1990-2019F</vt:lpstr>
      <vt:lpstr>Average Premium for Home Insurance Policies**</vt:lpstr>
      <vt:lpstr>Construction Employment, Jan. 2010—February 2013*</vt:lpstr>
      <vt:lpstr>Construction Employment,  Jan. 2003–Feb. 2013 </vt:lpstr>
      <vt:lpstr>Nonfarm Payroll (Wages and Salaries): Quarterly, 2005–2012:Q4</vt:lpstr>
      <vt:lpstr>Commercial &amp; Industrial Loans Outstanding at FDIC-Insured Banks, Quarterly, 2006-2012:Q4*</vt:lpstr>
      <vt:lpstr>Percent of Non-current Commercial &amp; Industrial Loans Outstanding at FDIC-Insured Banks, Quarterly, 2006-2012:Q4*</vt:lpstr>
      <vt:lpstr>Value of Construction Put in Place,   January 2013 vs. January 2012*</vt:lpstr>
      <vt:lpstr>Value of Private Construction Put in Place, by Segment,  Jan. 2013 vs. Jan. 2012*</vt:lpstr>
      <vt:lpstr>Value of Public Construction Put in Place, by Segment,  Jan. 2013 vs. Jan. 2012*</vt:lpstr>
      <vt:lpstr>Slide 26</vt:lpstr>
      <vt:lpstr>Dollar Value* of Manufacturers’ Shipments Monthly, Jan. 1992—Jan. 2013</vt:lpstr>
      <vt:lpstr>Manufacturing Growth for Selected Sectors, 2013 vs. 2012*</vt:lpstr>
      <vt:lpstr>Recovery in Capacity Utilization is a Positive Sign for Commercial Exposures</vt:lpstr>
      <vt:lpstr>Manufacturing Employment, Jan. 2010—February 2013*</vt:lpstr>
      <vt:lpstr>Slide 31</vt:lpstr>
      <vt:lpstr>Business Bankruptcy Filings, 1980-2012:Q3</vt:lpstr>
      <vt:lpstr>Private Sector Business Starts,  1993:Q2 – 2012:Q2*</vt:lpstr>
      <vt:lpstr>Slide 34</vt:lpstr>
      <vt:lpstr>12 Industries for the Next 10 Years: Insurance Solutions Needed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40</vt:lpstr>
      <vt:lpstr>Slide 41</vt:lpstr>
      <vt:lpstr>Slide 42</vt:lpstr>
      <vt:lpstr>Slide 43</vt:lpstr>
      <vt:lpstr>Slide 44</vt:lpstr>
      <vt:lpstr>Slide 45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Flood Loss Paid by the National Flood Insurance Program, 1980-2012E</vt:lpstr>
      <vt:lpstr>Federal Aid Requests for States With Greatest Sandy Impact  &amp; Federal Aid Proposals (as of 1/6/13)</vt:lpstr>
      <vt:lpstr>Slide 53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Slide 57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Top 16 Most Costly World Insurance Losses, 1970-2012*</vt:lpstr>
      <vt:lpstr>U.S. Insured Catastrophe Losses by Cause of Loss, 2011 ($ Millions)</vt:lpstr>
      <vt:lpstr>Inflation Adjusted U.S. Catastrophe Losses by Cause of Loss, 1992–20111</vt:lpstr>
      <vt:lpstr>Homeowners Insurance Catastrophe-Related Claim Frequency and Severity, 1997—2012*</vt:lpstr>
      <vt:lpstr>Combined Ratio Points Associated with Catastrophe Losses: 1960 – 2012*</vt:lpstr>
      <vt:lpstr>Homeowners Insurance Combined Ratio: 1990–2014F</vt:lpstr>
      <vt:lpstr>Slide 71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82</vt:lpstr>
      <vt:lpstr>Unemployment and Underemployment Rates: Stubbornly High in 2012, But Falling</vt:lpstr>
      <vt:lpstr>Slide 84</vt:lpstr>
      <vt:lpstr>Slide 85</vt:lpstr>
      <vt:lpstr>Slide 86</vt:lpstr>
      <vt:lpstr>Slide 87</vt:lpstr>
      <vt:lpstr>Net Change in Government Employment: Jan. 2010—Feb. 2013*</vt:lpstr>
      <vt:lpstr>Unemployment Rates by State, December 2012: Highest 25 States*</vt:lpstr>
      <vt:lpstr>Slide 90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The BIG Question: Where Is the Market Heading?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Slide 107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1969–2012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120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135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146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168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3067</cp:revision>
  <dcterms:modified xsi:type="dcterms:W3CDTF">2013-03-18T12:28:44Z</dcterms:modified>
</cp:coreProperties>
</file>