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charts/chart5.xml" ContentType="application/vnd.openxmlformats-officedocument.drawingml.chart+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notesSlides/notesSlide1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4"/>
  </p:notesMasterIdLst>
  <p:handoutMasterIdLst>
    <p:handoutMasterId r:id="rId255"/>
  </p:handoutMasterIdLst>
  <p:sldIdLst>
    <p:sldId id="3491" r:id="rId2"/>
    <p:sldId id="3849" r:id="rId3"/>
    <p:sldId id="2574" r:id="rId4"/>
    <p:sldId id="3601" r:id="rId5"/>
    <p:sldId id="3348" r:id="rId6"/>
    <p:sldId id="3347" r:id="rId7"/>
    <p:sldId id="3780" r:id="rId8"/>
    <p:sldId id="3781" r:id="rId9"/>
    <p:sldId id="3782" r:id="rId10"/>
    <p:sldId id="3839" r:id="rId11"/>
    <p:sldId id="3840" r:id="rId12"/>
    <p:sldId id="3433" r:id="rId13"/>
    <p:sldId id="3887" r:id="rId14"/>
    <p:sldId id="3669" r:id="rId15"/>
    <p:sldId id="3670" r:id="rId16"/>
    <p:sldId id="3850" r:id="rId17"/>
    <p:sldId id="3458" r:id="rId18"/>
    <p:sldId id="3416" r:id="rId19"/>
    <p:sldId id="3603" r:id="rId20"/>
    <p:sldId id="3888" r:id="rId21"/>
    <p:sldId id="3381" r:id="rId22"/>
    <p:sldId id="3758" r:id="rId23"/>
    <p:sldId id="3247" r:id="rId24"/>
    <p:sldId id="3203" r:id="rId25"/>
    <p:sldId id="3889" r:id="rId26"/>
    <p:sldId id="3481" r:id="rId27"/>
    <p:sldId id="3890" r:id="rId28"/>
    <p:sldId id="3891" r:id="rId29"/>
    <p:sldId id="3861" r:id="rId30"/>
    <p:sldId id="3892" r:id="rId31"/>
    <p:sldId id="3523" r:id="rId32"/>
    <p:sldId id="3851" r:id="rId33"/>
    <p:sldId id="3852" r:id="rId34"/>
    <p:sldId id="3853" r:id="rId35"/>
    <p:sldId id="3854" r:id="rId36"/>
    <p:sldId id="3855" r:id="rId37"/>
    <p:sldId id="3856" r:id="rId38"/>
    <p:sldId id="3857" r:id="rId39"/>
    <p:sldId id="3858" r:id="rId40"/>
    <p:sldId id="3859" r:id="rId41"/>
    <p:sldId id="3860" r:id="rId42"/>
    <p:sldId id="3532" r:id="rId43"/>
    <p:sldId id="3533" r:id="rId44"/>
    <p:sldId id="3534" r:id="rId45"/>
    <p:sldId id="3535" r:id="rId46"/>
    <p:sldId id="2934" r:id="rId47"/>
    <p:sldId id="2680" r:id="rId48"/>
    <p:sldId id="3863" r:id="rId49"/>
    <p:sldId id="3864" r:id="rId50"/>
    <p:sldId id="3865" r:id="rId51"/>
    <p:sldId id="3866" r:id="rId52"/>
    <p:sldId id="3867" r:id="rId53"/>
    <p:sldId id="3868" r:id="rId54"/>
    <p:sldId id="3893" r:id="rId55"/>
    <p:sldId id="3894" r:id="rId56"/>
    <p:sldId id="3871" r:id="rId57"/>
    <p:sldId id="3895" r:id="rId58"/>
    <p:sldId id="3549" r:id="rId59"/>
    <p:sldId id="3752" r:id="rId60"/>
    <p:sldId id="3551" r:id="rId61"/>
    <p:sldId id="3096" r:id="rId62"/>
    <p:sldId id="3618" r:id="rId63"/>
    <p:sldId id="3388" r:id="rId64"/>
    <p:sldId id="3324" r:id="rId65"/>
    <p:sldId id="3700" r:id="rId66"/>
    <p:sldId id="3698" r:id="rId67"/>
    <p:sldId id="3699" r:id="rId68"/>
    <p:sldId id="3431" r:id="rId69"/>
    <p:sldId id="3713" r:id="rId70"/>
    <p:sldId id="3428" r:id="rId71"/>
    <p:sldId id="3715" r:id="rId72"/>
    <p:sldId id="3429" r:id="rId73"/>
    <p:sldId id="3494" r:id="rId74"/>
    <p:sldId id="3689" r:id="rId75"/>
    <p:sldId id="3716" r:id="rId76"/>
    <p:sldId id="3701" r:id="rId77"/>
    <p:sldId id="3717" r:id="rId78"/>
    <p:sldId id="3740" r:id="rId79"/>
    <p:sldId id="3741" r:id="rId80"/>
    <p:sldId id="3743" r:id="rId81"/>
    <p:sldId id="3823" r:id="rId82"/>
    <p:sldId id="3824" r:id="rId83"/>
    <p:sldId id="3825" r:id="rId84"/>
    <p:sldId id="3826" r:id="rId85"/>
    <p:sldId id="3492" r:id="rId86"/>
    <p:sldId id="3493" r:id="rId87"/>
    <p:sldId id="3690" r:id="rId88"/>
    <p:sldId id="3691" r:id="rId89"/>
    <p:sldId id="2599" r:id="rId90"/>
    <p:sldId id="2600" r:id="rId91"/>
    <p:sldId id="2965" r:id="rId92"/>
    <p:sldId id="3415" r:id="rId93"/>
    <p:sldId id="3478" r:id="rId94"/>
    <p:sldId id="3702" r:id="rId95"/>
    <p:sldId id="3753" r:id="rId96"/>
    <p:sldId id="3754" r:id="rId97"/>
    <p:sldId id="3755" r:id="rId98"/>
    <p:sldId id="3580" r:id="rId99"/>
    <p:sldId id="3706" r:id="rId100"/>
    <p:sldId id="3710" r:id="rId101"/>
    <p:sldId id="3707" r:id="rId102"/>
    <p:sldId id="3708" r:id="rId103"/>
    <p:sldId id="3744" r:id="rId104"/>
    <p:sldId id="3582" r:id="rId105"/>
    <p:sldId id="3302" r:id="rId106"/>
    <p:sldId id="3625" r:id="rId107"/>
    <p:sldId id="3626" r:id="rId108"/>
    <p:sldId id="3898" r:id="rId109"/>
    <p:sldId id="3511" r:id="rId110"/>
    <p:sldId id="3896" r:id="rId111"/>
    <p:sldId id="3897" r:id="rId112"/>
    <p:sldId id="3697" r:id="rId113"/>
    <p:sldId id="3558" r:id="rId114"/>
    <p:sldId id="3512" r:id="rId115"/>
    <p:sldId id="3513" r:id="rId116"/>
    <p:sldId id="3635" r:id="rId117"/>
    <p:sldId id="3639" r:id="rId118"/>
    <p:sldId id="3641" r:id="rId119"/>
    <p:sldId id="3642" r:id="rId120"/>
    <p:sldId id="3643" r:id="rId121"/>
    <p:sldId id="3645" r:id="rId122"/>
    <p:sldId id="3647" r:id="rId123"/>
    <p:sldId id="3269" r:id="rId124"/>
    <p:sldId id="3828" r:id="rId125"/>
    <p:sldId id="3829" r:id="rId126"/>
    <p:sldId id="3830" r:id="rId127"/>
    <p:sldId id="3831" r:id="rId128"/>
    <p:sldId id="3832" r:id="rId129"/>
    <p:sldId id="3833" r:id="rId130"/>
    <p:sldId id="3834" r:id="rId131"/>
    <p:sldId id="3835" r:id="rId132"/>
    <p:sldId id="3836" r:id="rId133"/>
    <p:sldId id="3837" r:id="rId134"/>
    <p:sldId id="3844" r:id="rId135"/>
    <p:sldId id="3845" r:id="rId136"/>
    <p:sldId id="3846" r:id="rId137"/>
    <p:sldId id="3847" r:id="rId138"/>
    <p:sldId id="3848" r:id="rId139"/>
    <p:sldId id="3286" r:id="rId140"/>
    <p:sldId id="1693" r:id="rId141"/>
    <p:sldId id="3364" r:id="rId142"/>
    <p:sldId id="2882" r:id="rId143"/>
    <p:sldId id="2881" r:id="rId144"/>
    <p:sldId id="3678" r:id="rId145"/>
    <p:sldId id="3747" r:id="rId146"/>
    <p:sldId id="3748" r:id="rId147"/>
    <p:sldId id="3749" r:id="rId148"/>
    <p:sldId id="3471" r:id="rId149"/>
    <p:sldId id="3634" r:id="rId150"/>
    <p:sldId id="3679" r:id="rId151"/>
    <p:sldId id="3680" r:id="rId152"/>
    <p:sldId id="3681" r:id="rId153"/>
    <p:sldId id="1618" r:id="rId154"/>
    <p:sldId id="3553" r:id="rId155"/>
    <p:sldId id="1687" r:id="rId156"/>
    <p:sldId id="3365" r:id="rId157"/>
    <p:sldId id="3366" r:id="rId158"/>
    <p:sldId id="1748" r:id="rId159"/>
    <p:sldId id="3367" r:id="rId160"/>
    <p:sldId id="3711" r:id="rId161"/>
    <p:sldId id="2291" r:id="rId162"/>
    <p:sldId id="3109" r:id="rId163"/>
    <p:sldId id="3105" r:id="rId164"/>
    <p:sldId id="3106" r:id="rId165"/>
    <p:sldId id="3107" r:id="rId166"/>
    <p:sldId id="3108" r:id="rId167"/>
    <p:sldId id="2331" r:id="rId168"/>
    <p:sldId id="3010" r:id="rId169"/>
    <p:sldId id="3514" r:id="rId170"/>
    <p:sldId id="3013" r:id="rId171"/>
    <p:sldId id="3014" r:id="rId172"/>
    <p:sldId id="2432" r:id="rId173"/>
    <p:sldId id="2658" r:id="rId174"/>
    <p:sldId id="2642" r:id="rId175"/>
    <p:sldId id="3015" r:id="rId176"/>
    <p:sldId id="2643" r:id="rId177"/>
    <p:sldId id="2336" r:id="rId178"/>
    <p:sldId id="2659" r:id="rId179"/>
    <p:sldId id="2660" r:id="rId180"/>
    <p:sldId id="2685" r:id="rId181"/>
    <p:sldId id="3555" r:id="rId182"/>
    <p:sldId id="3684" r:id="rId183"/>
    <p:sldId id="3685" r:id="rId184"/>
    <p:sldId id="3147" r:id="rId185"/>
    <p:sldId id="3686" r:id="rId186"/>
    <p:sldId id="3687" r:id="rId187"/>
    <p:sldId id="3556" r:id="rId188"/>
    <p:sldId id="3682" r:id="rId189"/>
    <p:sldId id="2773" r:id="rId190"/>
    <p:sldId id="2670" r:id="rId191"/>
    <p:sldId id="3244" r:id="rId192"/>
    <p:sldId id="3284" r:id="rId193"/>
    <p:sldId id="3285" r:id="rId194"/>
    <p:sldId id="3683" r:id="rId195"/>
    <p:sldId id="2091" r:id="rId196"/>
    <p:sldId id="3671" r:id="rId197"/>
    <p:sldId id="3351" r:id="rId198"/>
    <p:sldId id="3586" r:id="rId199"/>
    <p:sldId id="2174" r:id="rId200"/>
    <p:sldId id="3874" r:id="rId201"/>
    <p:sldId id="3695" r:id="rId202"/>
    <p:sldId id="3876" r:id="rId203"/>
    <p:sldId id="3875" r:id="rId204"/>
    <p:sldId id="3877" r:id="rId205"/>
    <p:sldId id="3880" r:id="rId206"/>
    <p:sldId id="3873" r:id="rId207"/>
    <p:sldId id="3584" r:id="rId208"/>
    <p:sldId id="3585" r:id="rId209"/>
    <p:sldId id="3878" r:id="rId210"/>
    <p:sldId id="3879" r:id="rId211"/>
    <p:sldId id="3881" r:id="rId212"/>
    <p:sldId id="3883" r:id="rId213"/>
    <p:sldId id="3884" r:id="rId214"/>
    <p:sldId id="3885" r:id="rId215"/>
    <p:sldId id="3886" r:id="rId216"/>
    <p:sldId id="2638" r:id="rId217"/>
    <p:sldId id="3425" r:id="rId218"/>
    <p:sldId id="3882" r:id="rId219"/>
    <p:sldId id="2185" r:id="rId220"/>
    <p:sldId id="3016" r:id="rId221"/>
    <p:sldId id="3368" r:id="rId222"/>
    <p:sldId id="3369" r:id="rId223"/>
    <p:sldId id="3370" r:id="rId224"/>
    <p:sldId id="3750" r:id="rId225"/>
    <p:sldId id="3331" r:id="rId226"/>
    <p:sldId id="3332" r:id="rId227"/>
    <p:sldId id="3333" r:id="rId228"/>
    <p:sldId id="3334" r:id="rId229"/>
    <p:sldId id="3751" r:id="rId230"/>
    <p:sldId id="3336" r:id="rId231"/>
    <p:sldId id="3469" r:id="rId232"/>
    <p:sldId id="1445" r:id="rId233"/>
    <p:sldId id="1450" r:id="rId234"/>
    <p:sldId id="2652" r:id="rId235"/>
    <p:sldId id="2655" r:id="rId236"/>
    <p:sldId id="3228" r:id="rId237"/>
    <p:sldId id="3757" r:id="rId238"/>
    <p:sldId id="3510" r:id="rId239"/>
    <p:sldId id="3497" r:id="rId240"/>
    <p:sldId id="3498" r:id="rId241"/>
    <p:sldId id="3499" r:id="rId242"/>
    <p:sldId id="3500" r:id="rId243"/>
    <p:sldId id="3501" r:id="rId244"/>
    <p:sldId id="3502" r:id="rId245"/>
    <p:sldId id="3503" r:id="rId246"/>
    <p:sldId id="3504" r:id="rId247"/>
    <p:sldId id="3505" r:id="rId248"/>
    <p:sldId id="3506" r:id="rId249"/>
    <p:sldId id="3507" r:id="rId250"/>
    <p:sldId id="3508" r:id="rId251"/>
    <p:sldId id="3509" r:id="rId252"/>
    <p:sldId id="1136" r:id="rId25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notesMaster" Target="notesMasters/notesMaster1.xml"/><Relationship Id="rId25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732E-2"/>
          <c:w val="0.93040188886645558"/>
          <c:h val="0.86296741032373991"/>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67823232"/>
        <c:axId val="167824768"/>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67950976"/>
        <c:axId val="167949440"/>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67823232"/>
        <c:axId val="167824768"/>
      </c:lineChart>
      <c:catAx>
        <c:axId val="16782323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7824768"/>
        <c:crosses val="autoZero"/>
        <c:lblAlgn val="ctr"/>
        <c:lblOffset val="100"/>
        <c:tickLblSkip val="1"/>
      </c:catAx>
      <c:valAx>
        <c:axId val="167824768"/>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7823232"/>
        <c:crosses val="autoZero"/>
        <c:crossBetween val="between"/>
        <c:majorUnit val="2"/>
      </c:valAx>
      <c:valAx>
        <c:axId val="167949440"/>
        <c:scaling>
          <c:orientation val="minMax"/>
          <c:max val="12"/>
          <c:min val="-10"/>
        </c:scaling>
        <c:axPos val="r"/>
        <c:numFmt formatCode="General" sourceLinked="1"/>
        <c:majorTickMark val="none"/>
        <c:tickLblPos val="none"/>
        <c:spPr>
          <a:ln>
            <a:noFill/>
          </a:ln>
        </c:spPr>
        <c:crossAx val="167950976"/>
        <c:crosses val="max"/>
        <c:crossBetween val="between"/>
        <c:majorUnit val="2"/>
      </c:valAx>
      <c:catAx>
        <c:axId val="167950976"/>
        <c:scaling>
          <c:orientation val="minMax"/>
        </c:scaling>
        <c:axPos val="t"/>
        <c:numFmt formatCode="General" sourceLinked="1"/>
        <c:majorTickMark val="none"/>
        <c:tickLblPos val="none"/>
        <c:spPr>
          <a:ln>
            <a:noFill/>
          </a:ln>
        </c:spPr>
        <c:crossAx val="167949440"/>
        <c:crosses val="max"/>
        <c:auto val="1"/>
        <c:lblAlgn val="ctr"/>
        <c:lblOffset val="100"/>
      </c:catAx>
    </c:plotArea>
    <c:legend>
      <c:legendPos val="r"/>
      <c:layout>
        <c:manualLayout>
          <c:xMode val="edge"/>
          <c:yMode val="edge"/>
          <c:x val="0.72894654193866759"/>
          <c:y val="0.27944814574562732"/>
          <c:w val="0.18040336741124427"/>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30.99635512100015</c:v>
                </c:pt>
                <c:pt idx="1">
                  <c:v>31.316294560999999</c:v>
                </c:pt>
                <c:pt idx="2">
                  <c:v>29.753761604000001</c:v>
                </c:pt>
                <c:pt idx="3">
                  <c:v>30.505050416000035</c:v>
                </c:pt>
                <c:pt idx="4">
                  <c:v>29.07738612800015</c:v>
                </c:pt>
                <c:pt idx="5">
                  <c:v>26.321967000000157</c:v>
                </c:pt>
                <c:pt idx="6">
                  <c:v>25.202254229000001</c:v>
                </c:pt>
                <c:pt idx="7">
                  <c:v>24.183790124000001</c:v>
                </c:pt>
                <c:pt idx="8">
                  <c:v>23.29464004299982</c:v>
                </c:pt>
                <c:pt idx="9">
                  <c:v>22.304646870999754</c:v>
                </c:pt>
                <c:pt idx="10">
                  <c:v>24.956931406999999</c:v>
                </c:pt>
                <c:pt idx="11">
                  <c:v>26.133928442000194</c:v>
                </c:pt>
                <c:pt idx="12">
                  <c:v>29.249614615000002</c:v>
                </c:pt>
                <c:pt idx="13">
                  <c:v>31.117596655999996</c:v>
                </c:pt>
                <c:pt idx="14">
                  <c:v>34.662006891000011</c:v>
                </c:pt>
                <c:pt idx="15">
                  <c:v>37.784561175999997</c:v>
                </c:pt>
                <c:pt idx="16">
                  <c:v>38.611554640000001</c:v>
                </c:pt>
                <c:pt idx="17">
                  <c:v>37.587669666999894</c:v>
                </c:pt>
                <c:pt idx="18">
                  <c:v>33.755330208000359</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2.7023846020000191</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67968768"/>
        <c:axId val="167970304"/>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30.99635512100015</c:v>
                </c:pt>
                <c:pt idx="1">
                  <c:v>31.316294560999999</c:v>
                </c:pt>
                <c:pt idx="2">
                  <c:v>29.753761604000001</c:v>
                </c:pt>
                <c:pt idx="3">
                  <c:v>30.505050416000035</c:v>
                </c:pt>
                <c:pt idx="4">
                  <c:v>29.07738612800015</c:v>
                </c:pt>
                <c:pt idx="5">
                  <c:v>26.321967000000157</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67968768"/>
        <c:axId val="167970304"/>
      </c:lineChart>
      <c:catAx>
        <c:axId val="167968768"/>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7970304"/>
        <c:crosses val="autoZero"/>
        <c:lblAlgn val="ctr"/>
        <c:lblOffset val="100"/>
        <c:tickLblSkip val="1"/>
      </c:catAx>
      <c:valAx>
        <c:axId val="167970304"/>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796876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589"/>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325"/>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69091456"/>
        <c:axId val="169092992"/>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69091456"/>
        <c:axId val="169092992"/>
      </c:lineChart>
      <c:catAx>
        <c:axId val="169091456"/>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69092992"/>
        <c:crosses val="autoZero"/>
        <c:auto val="1"/>
        <c:lblAlgn val="ctr"/>
        <c:lblOffset val="100"/>
        <c:tickLblSkip val="1"/>
      </c:catAx>
      <c:valAx>
        <c:axId val="169092992"/>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69091456"/>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332"/>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-2.177570731707402</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0.39867826086957897</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-1.8806292682926633</c:v>
                </c:pt>
                <c:pt idx="1">
                  <c:v>-1.8784936170212778</c:v>
                </c:pt>
                <c:pt idx="2">
                  <c:v>-1.5839255813953499</c:v>
                </c:pt>
                <c:pt idx="3">
                  <c:v>-2.3684830188679804</c:v>
                </c:pt>
                <c:pt idx="4">
                  <c:v>-3.9327536231883369</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-1.7212234374999626</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-1.0999999999999734</c:v>
                </c:pt>
                <c:pt idx="20">
                  <c:v>-1</c:v>
                </c:pt>
              </c:numCache>
            </c:numRef>
          </c:val>
        </c:ser>
        <c:gapWidth val="70"/>
        <c:overlap val="100"/>
        <c:axId val="169501824"/>
        <c:axId val="169503360"/>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017E-2"/>
                  <c:y val="-8.0643430600586694E-2"/>
                </c:manualLayout>
              </c:layout>
              <c:dLblPos val="r"/>
              <c:showVal val="1"/>
            </c:dLbl>
            <c:dLbl>
              <c:idx val="14"/>
              <c:layout>
                <c:manualLayout>
                  <c:x val="-2.1809672625497017E-2"/>
                  <c:y val="-0.103180098811178"/>
                </c:manualLayout>
              </c:layout>
              <c:dLblPos val="r"/>
              <c:showVal val="1"/>
            </c:dLbl>
            <c:dLbl>
              <c:idx val="15"/>
              <c:layout>
                <c:manualLayout>
                  <c:x val="-2.5691162188411307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0.66500000000000759</c:v>
                </c:pt>
                <c:pt idx="15">
                  <c:v>-2.2376000000000054</c:v>
                </c:pt>
                <c:pt idx="16">
                  <c:v>-4.6586000000000007</c:v>
                </c:pt>
                <c:pt idx="17">
                  <c:v>-7.4049999999999905</c:v>
                </c:pt>
                <c:pt idx="18">
                  <c:v>-8.2702000000000009</c:v>
                </c:pt>
                <c:pt idx="19">
                  <c:v>-8.6574000000000026</c:v>
                </c:pt>
                <c:pt idx="20">
                  <c:v>-7.9702000000000934</c:v>
                </c:pt>
              </c:numCache>
            </c:numRef>
          </c:val>
        </c:ser>
        <c:marker val="1"/>
        <c:axId val="169523072"/>
        <c:axId val="169521536"/>
      </c:lineChart>
      <c:catAx>
        <c:axId val="16950182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9503360"/>
        <c:crosses val="autoZero"/>
        <c:lblAlgn val="ctr"/>
        <c:lblOffset val="300"/>
        <c:tickLblSkip val="1"/>
      </c:catAx>
      <c:valAx>
        <c:axId val="169503360"/>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9501824"/>
        <c:crosses val="autoZero"/>
        <c:crossBetween val="between"/>
        <c:majorUnit val="5"/>
      </c:valAx>
      <c:valAx>
        <c:axId val="169521536"/>
        <c:scaling>
          <c:orientation val="minMax"/>
          <c:max val="10"/>
          <c:min val="-25"/>
        </c:scaling>
        <c:axPos val="r"/>
        <c:numFmt formatCode="0.0" sourceLinked="1"/>
        <c:majorTickMark val="none"/>
        <c:tickLblPos val="none"/>
        <c:spPr>
          <a:ln>
            <a:noFill/>
          </a:ln>
        </c:spPr>
        <c:crossAx val="169523072"/>
        <c:crosses val="max"/>
        <c:crossBetween val="between"/>
        <c:majorUnit val="5"/>
      </c:valAx>
      <c:catAx>
        <c:axId val="169523072"/>
        <c:scaling>
          <c:orientation val="minMax"/>
        </c:scaling>
        <c:delete val="1"/>
        <c:axPos val="b"/>
        <c:numFmt formatCode="General" sourceLinked="1"/>
        <c:tickLblPos val="none"/>
        <c:crossAx val="169521536"/>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037"/>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66.441000000000642</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37443072"/>
        <c:axId val="37444608"/>
      </c:lineChart>
      <c:catAx>
        <c:axId val="3744307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37444608"/>
        <c:crosses val="autoZero"/>
        <c:auto val="1"/>
        <c:lblAlgn val="ctr"/>
        <c:lblOffset val="100"/>
        <c:tickLblSkip val="1"/>
        <c:tickMarkSkip val="1"/>
      </c:catAx>
      <c:valAx>
        <c:axId val="37444608"/>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57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3744307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9.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9/26/2013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111</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113</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116</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123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134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135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136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137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139</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142</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145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146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147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149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154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156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160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161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163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164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165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167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170</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171</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179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182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184</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189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190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195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197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198</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199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215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217</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219</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220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221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222</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20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223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224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225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229</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232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233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237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238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240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241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242</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243</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244</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246</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247</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248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249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250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251</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252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26</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30</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33</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38</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40</a:t>
            </a:fld>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43</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44</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46</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47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48</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54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55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57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58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59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60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64</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72</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74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75</a:t>
            </a:fld>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77</a:t>
            </a:fld>
            <a:endParaRPr lang="en-US" noProof="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78</a:t>
            </a:fld>
            <a:endParaRPr lang="en-US" noProof="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79</a:t>
            </a:fld>
            <a:endParaRPr lang="en-US" noProof="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80</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88</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C8677072-D963-41B1-99FB-AA854F57271A}" type="slidenum">
              <a:rPr lang="en-US" sz="1000"/>
              <a:pPr algn="ctr" defTabSz="928688"/>
              <a:t>9</a:t>
            </a:fld>
            <a:endParaRPr lang="en-US" sz="10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92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94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96</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97</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98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108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110</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hyperlink" Target="http://www.spc.noaa.gov/wcm/" TargetMode="External"/><Relationship Id="rId4" Type="http://schemas.openxmlformats.org/officeDocument/2006/relationships/image" Target="../media/image90.png"/></Relationships>
</file>

<file path=ppt/slides/_rels/slide10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91.gif"/></Relationships>
</file>

<file path=ppt/slides/_rels/slide10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image" Target="../media/image92.gif"/></Relationships>
</file>

<file path=ppt/slides/_rels/slide10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image" Target="../media/image93.gif"/></Relationships>
</file>

<file path=ppt/slides/_rels/slide104.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 Id="rId4" Type="http://schemas.openxmlformats.org/officeDocument/2006/relationships/image" Target="../media/image94.gif"/></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69.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2.xml"/><Relationship Id="rId1" Type="http://schemas.openxmlformats.org/officeDocument/2006/relationships/vmlDrawing" Target="../drawings/vmlDrawing90.vml"/></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oleObject" Target="../embeddings/oleObject95.bin"/><Relationship Id="rId4" Type="http://schemas.openxmlformats.org/officeDocument/2006/relationships/hyperlink" Target="http://www.federalreserve.gov/releases/h15/data.htm" TargetMode="Externa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oleObject" Target="../embeddings/oleObject96.bin"/><Relationship Id="rId4" Type="http://schemas.openxmlformats.org/officeDocument/2006/relationships/hyperlink" Target="http://www.federalreserve.gov/releases/h15/data.htm" TargetMode="Externa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oleObject" Target="../embeddings/oleObject98.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5.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11.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3.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4.bin"/></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6.vml"/><Relationship Id="rId4" Type="http://schemas.openxmlformats.org/officeDocument/2006/relationships/oleObject" Target="../embeddings/oleObject1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7.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8.vml"/><Relationship Id="rId4" Type="http://schemas.openxmlformats.org/officeDocument/2006/relationships/oleObject" Target="../embeddings/oleObject118.bin"/></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2.xml"/><Relationship Id="rId1" Type="http://schemas.openxmlformats.org/officeDocument/2006/relationships/vmlDrawing" Target="../drawings/vmlDrawing119.v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20.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21.vml"/><Relationship Id="rId4" Type="http://schemas.openxmlformats.org/officeDocument/2006/relationships/oleObject" Target="../embeddings/oleObject121.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2.vml"/><Relationship Id="rId4" Type="http://schemas.openxmlformats.org/officeDocument/2006/relationships/oleObject" Target="../embeddings/oleObject122.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3.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4.bin"/></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6.xml"/><Relationship Id="rId1" Type="http://schemas.openxmlformats.org/officeDocument/2006/relationships/vmlDrawing" Target="../drawings/vmlDrawing125.vml"/></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6.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Microsoft_Office_Excel_97-2003_Worksheet1.xls"/></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8.vml"/><Relationship Id="rId4" Type="http://schemas.openxmlformats.org/officeDocument/2006/relationships/oleObject" Target="../embeddings/oleObject127.bin"/></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129.v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30.vml"/><Relationship Id="rId4" Type="http://schemas.openxmlformats.org/officeDocument/2006/relationships/oleObject" Target="../embeddings/oleObject129.bin"/></Relationships>
</file>

<file path=ppt/slides/_rels/slide1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6.xml"/><Relationship Id="rId1" Type="http://schemas.openxmlformats.org/officeDocument/2006/relationships/vmlDrawing" Target="../drawings/vmlDrawing131.vml"/></Relationships>
</file>

<file path=ppt/slides/_rels/slide18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oleObject" Target="../embeddings/oleObject131.bin"/><Relationship Id="rId4" Type="http://schemas.openxmlformats.org/officeDocument/2006/relationships/hyperlink" Target="http://research.stlouisfed.org/fred2/series/WASCUR"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32.bin"/></Relationships>
</file>

<file path=ppt/slides/_rels/slide19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34.vml"/></Relationships>
</file>

<file path=ppt/slides/_rels/slide19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1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20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2.xml"/><Relationship Id="rId1" Type="http://schemas.openxmlformats.org/officeDocument/2006/relationships/vmlDrawing" Target="../drawings/vmlDrawing140.vml"/></Relationships>
</file>

<file path=ppt/slides/_rels/slide20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20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1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17.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vmlDrawing" Target="../drawings/vmlDrawing147.vml"/><Relationship Id="rId5" Type="http://schemas.openxmlformats.org/officeDocument/2006/relationships/oleObject" Target="../embeddings/oleObject145.bin"/><Relationship Id="rId4" Type="http://schemas.openxmlformats.org/officeDocument/2006/relationships/notesSlide" Target="../notesSlides/notesSlide189.xml"/></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54.vml"/><Relationship Id="rId4" Type="http://schemas.openxmlformats.org/officeDocument/2006/relationships/oleObject" Target="../embeddings/oleObject152.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vmlDrawing" Target="../drawings/vmlDrawing155.vml"/><Relationship Id="rId4" Type="http://schemas.openxmlformats.org/officeDocument/2006/relationships/oleObject" Target="../embeddings/oleObject153.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5.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6.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7.xml"/><Relationship Id="rId1" Type="http://schemas.openxmlformats.org/officeDocument/2006/relationships/vmlDrawing" Target="../drawings/vmlDrawing159.vml"/><Relationship Id="rId4" Type="http://schemas.openxmlformats.org/officeDocument/2006/relationships/oleObject" Target="../embeddings/oleObject157.bin"/></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60.vml"/><Relationship Id="rId4" Type="http://schemas.openxmlformats.org/officeDocument/2006/relationships/oleObject" Target="../embeddings/oleObject158.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9.bin"/></Relationships>
</file>

<file path=ppt/slides/_rels/slide245.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62.vml"/><Relationship Id="rId4" Type="http://schemas.openxmlformats.org/officeDocument/2006/relationships/oleObject" Target="../embeddings/oleObject160.bin"/></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6.xml"/><Relationship Id="rId1" Type="http://schemas.openxmlformats.org/officeDocument/2006/relationships/vmlDrawing" Target="../drawings/vmlDrawing163.vml"/><Relationship Id="rId4" Type="http://schemas.openxmlformats.org/officeDocument/2006/relationships/oleObject" Target="../embeddings/oleObject161.bin"/></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vmlDrawing" Target="../drawings/vmlDrawing164.vml"/><Relationship Id="rId4" Type="http://schemas.openxmlformats.org/officeDocument/2006/relationships/oleObject" Target="../embeddings/oleObject162.bin"/></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65.vml"/><Relationship Id="rId4" Type="http://schemas.openxmlformats.org/officeDocument/2006/relationships/oleObject" Target="../embeddings/oleObject16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66.vml"/><Relationship Id="rId4" Type="http://schemas.openxmlformats.org/officeDocument/2006/relationships/oleObject" Target="../embeddings/oleObject164.bin"/></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67.vml"/><Relationship Id="rId4" Type="http://schemas.openxmlformats.org/officeDocument/2006/relationships/oleObject" Target="../embeddings/oleObject165.bin"/></Relationships>
</file>

<file path=ppt/slides/_rels/slide25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data.bls.gov/"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hyperlink" Target="http://www.federalreserve.gov/releases/h15/data.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4.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24.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25.bin"/><Relationship Id="rId4" Type="http://schemas.openxmlformats.org/officeDocument/2006/relationships/hyperlink" Target="http://research.stlouisfed.org/fred2/series/WASCUR"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hyperlink" Target="http://www2.fdic.gov/qbp/" TargetMode="External"/><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hyperlink" Target="http://www2.fdic.gov/qbp/" TargetMode="External"/><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ism.ws/ismreport/mfgrob.cfm" TargetMode="External"/><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hyperlink" Target="http://www.census.gov/manufacturing/m3/" TargetMode="External"/><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hyperlink" Target="http://www.census.gov/manufacturing/m3/" TargetMode="External"/><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34.bin"/><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hyperlink" Target="http://data.bls.gov/" TargetMode="External"/><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hyperlink" Target="http://www.ism.ws/ismreport/nonmfgrob.cfm" TargetMode="External"/><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bls.gov/news.release/cewbd.t08.htm" TargetMode="External"/><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bls.gov/ces/home.htm" TargetMode="External"/><Relationship Id="rId4"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bls.gov/ces/home.htm" TargetMode="External"/><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bls.gov/ces/home.htm" TargetMode="External"/><Relationship Id="rId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hyperlink" Target="http://www.bls.gov/data/" TargetMode="External"/><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hyperlink" Target="http://www.bls.gov/data/" TargetMode="External"/><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54.jpeg"/><Relationship Id="rId5" Type="http://schemas.openxmlformats.org/officeDocument/2006/relationships/oleObject" Target="../embeddings/oleObject47.bin"/><Relationship Id="rId4" Type="http://schemas.openxmlformats.org/officeDocument/2006/relationships/hyperlink" Target="http://data.bls.gov/"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oleObject" Target="../embeddings/oleObject50.bin"/><Relationship Id="rId4" Type="http://schemas.openxmlformats.org/officeDocument/2006/relationships/hyperlink" Target="http://research.stlouisfed.org/fred2/series/WASCUR"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51.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0.jpeg"/><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6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6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0.emf"/><Relationship Id="rId4"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2.emf"/><Relationship Id="rId5" Type="http://schemas.openxmlformats.org/officeDocument/2006/relationships/notesSlide" Target="../notesSlides/notesSlide71.xml"/><Relationship Id="rId4"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3.png"/><Relationship Id="rId4" Type="http://schemas.openxmlformats.org/officeDocument/2006/relationships/notesSlide" Target="../notesSlides/notesSlide7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74.jpeg"/><Relationship Id="rId4"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5.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2.xml"/><Relationship Id="rId1" Type="http://schemas.openxmlformats.org/officeDocument/2006/relationships/vmlDrawing" Target="../drawings/vmlDrawing58.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59.vml"/></Relationships>
</file>

<file path=ppt/slides/_rels/slide85.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fema.gov/disasters" TargetMode="External"/><Relationship Id="rId4" Type="http://schemas.openxmlformats.org/officeDocument/2006/relationships/oleObject" Target="../embeddings/oleObject66.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67.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68.bin"/></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8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8889"/>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2013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17989" y="4278746"/>
            <a:ext cx="8952271" cy="1737399"/>
          </a:xfrm>
        </p:spPr>
        <p:txBody>
          <a:bodyPr/>
          <a:lstStyle/>
          <a:p>
            <a:pPr>
              <a:lnSpc>
                <a:spcPct val="80000"/>
              </a:lnSpc>
            </a:pPr>
            <a:r>
              <a:rPr lang="en-US" dirty="0" smtClean="0"/>
              <a:t>Central States Actuarial Forum</a:t>
            </a:r>
          </a:p>
          <a:p>
            <a:pPr>
              <a:lnSpc>
                <a:spcPct val="80000"/>
              </a:lnSpc>
            </a:pPr>
            <a:r>
              <a:rPr lang="en-US" dirty="0" smtClean="0"/>
              <a:t>Omaha, NE</a:t>
            </a:r>
          </a:p>
          <a:p>
            <a:pPr>
              <a:lnSpc>
                <a:spcPct val="80000"/>
              </a:lnSpc>
            </a:pPr>
            <a:r>
              <a:rPr lang="en-US" sz="2800" dirty="0" smtClean="0"/>
              <a:t>September 26,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100</a:t>
            </a:fld>
            <a:endParaRPr lang="en-US" sz="1000" dirty="0">
              <a:solidFill>
                <a:schemeClr val="accent4">
                  <a:lumMod val="75000"/>
                </a:schemeClr>
              </a:solidFill>
              <a:latin typeface="+mn-lt"/>
              <a:cs typeface="+mn-cs"/>
            </a:endParaRPr>
          </a:p>
        </p:txBody>
      </p:sp>
      <p:pic>
        <p:nvPicPr>
          <p:cNvPr id="20755458" name="Picture 2" descr="U.S. Annual Tornado Trends">
            <a:hlinkClick r:id="rId3"/>
          </p:cNvPr>
          <p:cNvPicPr>
            <a:picLocks noChangeAspect="1" noChangeArrowheads="1"/>
          </p:cNvPicPr>
          <p:nvPr/>
        </p:nvPicPr>
        <p:blipFill>
          <a:blip r:embed="rId4" cstate="email"/>
          <a:srcRect/>
          <a:stretch>
            <a:fillRect/>
          </a:stretch>
        </p:blipFill>
        <p:spPr bwMode="auto">
          <a:xfrm>
            <a:off x="-1" y="1072161"/>
            <a:ext cx="8893278" cy="5384782"/>
          </a:xfrm>
          <a:prstGeom prst="rect">
            <a:avLst/>
          </a:prstGeom>
          <a:noFill/>
        </p:spPr>
      </p:pic>
      <p:sp>
        <p:nvSpPr>
          <p:cNvPr id="10" name="AutoShape 7"/>
          <p:cNvSpPr>
            <a:spLocks noChangeArrowheads="1"/>
          </p:cNvSpPr>
          <p:nvPr/>
        </p:nvSpPr>
        <p:spPr bwMode="blackWhite">
          <a:xfrm>
            <a:off x="4527746" y="4763732"/>
            <a:ext cx="1827390" cy="936788"/>
          </a:xfrm>
          <a:prstGeom prst="wedgeRectCallout">
            <a:avLst>
              <a:gd name="adj1" fmla="val 5996"/>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August 5, 2013.</a:t>
            </a:r>
          </a:p>
          <a:p>
            <a:r>
              <a:rPr lang="en-US" sz="1200" dirty="0" smtClean="0"/>
              <a:t>Source</a:t>
            </a:r>
            <a:r>
              <a:rPr lang="en-US" sz="1200" dirty="0"/>
              <a:t>: </a:t>
            </a:r>
            <a:r>
              <a:rPr lang="en-US" sz="1200" dirty="0">
                <a:hlinkClick r:id="rId5"/>
              </a:rPr>
              <a:t>http://www.spc.noaa.gov/wcm</a:t>
            </a:r>
            <a:r>
              <a:rPr lang="en-US" sz="1200" dirty="0" smtClean="0">
                <a:hlinkClick r:id="rId5"/>
              </a:rPr>
              <a:t>/</a:t>
            </a:r>
            <a:r>
              <a:rPr lang="en-US" sz="1200" dirty="0" smtClean="0"/>
              <a:t>.</a:t>
            </a:r>
            <a:r>
              <a:rPr lang="en-U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4722" name="Picture 2" descr="http://www.spc.noaa.gov/climo/online/monthly/2013_annual_map_hail.gif"/>
          <p:cNvPicPr>
            <a:picLocks noChangeAspect="1" noChangeArrowheads="1"/>
          </p:cNvPicPr>
          <p:nvPr/>
        </p:nvPicPr>
        <p:blipFill>
          <a:blip r:embed="rId4" cstate="email"/>
          <a:srcRect/>
          <a:stretch>
            <a:fillRect/>
          </a:stretch>
        </p:blipFill>
        <p:spPr bwMode="auto">
          <a:xfrm>
            <a:off x="210984" y="1342103"/>
            <a:ext cx="7166355" cy="5136945"/>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5,003 “Large Hail” reports through Aug. 30,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2674" name="Picture 2" descr="http://www.spc.noaa.gov/climo/online/monthly/2013_annual_map_wind.gif"/>
          <p:cNvPicPr>
            <a:picLocks noChangeAspect="1" noChangeArrowheads="1"/>
          </p:cNvPicPr>
          <p:nvPr/>
        </p:nvPicPr>
        <p:blipFill>
          <a:blip r:embed="rId4" cstate="email"/>
          <a:srcRect/>
          <a:stretch>
            <a:fillRect/>
          </a:stretch>
        </p:blipFill>
        <p:spPr bwMode="auto">
          <a:xfrm>
            <a:off x="225732" y="1224116"/>
            <a:ext cx="7145781" cy="5122197"/>
          </a:xfrm>
          <a:prstGeom prst="rect">
            <a:avLst/>
          </a:prstGeom>
          <a:noFill/>
        </p:spPr>
      </p:pic>
      <p:sp>
        <p:nvSpPr>
          <p:cNvPr id="8" name="AutoShape 7"/>
          <p:cNvSpPr>
            <a:spLocks noChangeArrowheads="1"/>
          </p:cNvSpPr>
          <p:nvPr/>
        </p:nvSpPr>
        <p:spPr bwMode="blackWhite">
          <a:xfrm>
            <a:off x="7093816" y="2831689"/>
            <a:ext cx="1976437" cy="2389240"/>
          </a:xfrm>
          <a:prstGeom prst="wedgeRectCallout">
            <a:avLst>
              <a:gd name="adj1" fmla="val -66730"/>
              <a:gd name="adj2" fmla="val -330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10,572 “Wind Damage” reports through Aug. 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062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47859"/>
            <a:ext cx="7059971" cy="5060687"/>
          </a:xfrm>
          <a:prstGeom prst="rect">
            <a:avLst/>
          </a:prstGeom>
          <a:noFill/>
        </p:spPr>
      </p:pic>
      <p:sp>
        <p:nvSpPr>
          <p:cNvPr id="14" name="AutoShape 7"/>
          <p:cNvSpPr>
            <a:spLocks noChangeArrowheads="1"/>
          </p:cNvSpPr>
          <p:nvPr/>
        </p:nvSpPr>
        <p:spPr bwMode="blackWhite">
          <a:xfrm>
            <a:off x="3318387" y="1091380"/>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6961088" y="2492478"/>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16,296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Aug.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720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5,003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10,572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106</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108</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326571" y="1218799"/>
            <a:ext cx="8640448" cy="5448301"/>
          </a:xfrm>
        </p:spPr>
        <p:txBody>
          <a:bodyPr/>
          <a:lstStyle/>
          <a:p>
            <a:pPr>
              <a:lnSpc>
                <a:spcPts val="1300"/>
              </a:lnSpc>
            </a:pPr>
            <a:r>
              <a:rPr lang="en-US"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b="1" dirty="0" smtClean="0"/>
              <a:t>House Hearings in 2012; House and Senate in Sept. 2013</a:t>
            </a:r>
          </a:p>
          <a:p>
            <a:pPr>
              <a:lnSpc>
                <a:spcPts val="1300"/>
              </a:lnSpc>
            </a:pPr>
            <a:r>
              <a:rPr lang="en-US" b="1" dirty="0" smtClean="0"/>
              <a:t>If Reauthorized, Insurer Participation Likely Increased</a:t>
            </a:r>
          </a:p>
          <a:p>
            <a:pPr>
              <a:lnSpc>
                <a:spcPts val="1300"/>
              </a:lnSpc>
            </a:pPr>
            <a:r>
              <a:rPr lang="en-US" b="1" dirty="0" smtClean="0"/>
              <a:t>Some Have Attacked TRIA as “Corporate Welfare”</a:t>
            </a:r>
          </a:p>
          <a:p>
            <a:pPr lvl="1">
              <a:lnSpc>
                <a:spcPts val="1300"/>
              </a:lnSpc>
            </a:pPr>
            <a:r>
              <a:rPr lang="en-US" b="1" dirty="0" smtClean="0"/>
              <a:t>In reality the taxpayer is 100% protected</a:t>
            </a:r>
          </a:p>
          <a:p>
            <a:pPr lvl="1">
              <a:lnSpc>
                <a:spcPts val="1300"/>
              </a:lnSpc>
            </a:pPr>
            <a:r>
              <a:rPr lang="en-US" b="1" dirty="0" smtClean="0"/>
              <a:t>NFIP, Crop programs have led to miscomprehensions</a:t>
            </a:r>
          </a:p>
          <a:p>
            <a:pPr>
              <a:lnSpc>
                <a:spcPts val="1300"/>
              </a:lnSpc>
            </a:pPr>
            <a:r>
              <a:rPr lang="en-US" b="1" dirty="0" smtClean="0"/>
              <a:t>Emphasizing Benefits to Employees Under WC is Key</a:t>
            </a:r>
            <a:endParaRPr lang="en-US" sz="2000" b="1" dirty="0" smtClean="0"/>
          </a:p>
          <a:p>
            <a:pPr>
              <a:lnSpc>
                <a:spcPts val="1300"/>
              </a:lnSpc>
            </a:pPr>
            <a:r>
              <a:rPr lang="en-US" b="1" dirty="0" smtClean="0"/>
              <a:t>Misperception by Some that Terrorism is Urban Issue</a:t>
            </a:r>
          </a:p>
          <a:p>
            <a:pPr>
              <a:lnSpc>
                <a:spcPts val="1300"/>
              </a:lnSpc>
            </a:pPr>
            <a:r>
              <a:rPr lang="en-US" b="1" dirty="0" smtClean="0"/>
              <a:t>Certification Process Needs Clarification</a:t>
            </a:r>
          </a:p>
          <a:p>
            <a:pPr>
              <a:lnSpc>
                <a:spcPts val="13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110</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8" name="TextBox 7"/>
          <p:cNvSpPr txBox="1"/>
          <p:nvPr/>
        </p:nvSpPr>
        <p:spPr>
          <a:xfrm>
            <a:off x="76200" y="-76200"/>
            <a:ext cx="1327608" cy="369332"/>
          </a:xfrm>
          <a:prstGeom prst="rect">
            <a:avLst/>
          </a:prstGeom>
          <a:noFill/>
        </p:spPr>
        <p:txBody>
          <a:bodyPr wrap="none" rtlCol="0">
            <a:spAutoFit/>
          </a:bodyPr>
          <a:lstStyle/>
          <a:p>
            <a:r>
              <a:rPr lang="en-US" b="1" dirty="0" smtClean="0"/>
              <a:t>Exhibit 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206375"/>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1" name="TextBox 20"/>
          <p:cNvSpPr txBox="1"/>
          <p:nvPr/>
        </p:nvSpPr>
        <p:spPr>
          <a:xfrm>
            <a:off x="76200" y="-76200"/>
            <a:ext cx="1327608" cy="369332"/>
          </a:xfrm>
          <a:prstGeom prst="rect">
            <a:avLst/>
          </a:prstGeom>
          <a:noFill/>
        </p:spPr>
        <p:txBody>
          <a:bodyPr wrap="none" rtlCol="0">
            <a:spAutoFit/>
          </a:bodyPr>
          <a:lstStyle/>
          <a:p>
            <a:r>
              <a:rPr lang="en-US" b="1" dirty="0" smtClean="0"/>
              <a:t>Exhibit 4</a:t>
            </a:r>
            <a:endParaRPr lang="en-US" b="1"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113</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121</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123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8" imgH="456257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8"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3033858"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135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136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2336514"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140</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146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146</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147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149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15</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153</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154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156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158</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159</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160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161</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162</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163</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164</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165</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166</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170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171</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180</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181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182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185</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187</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189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July’s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190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191</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192</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193</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195</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198</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1600"/>
              </a:lnSpc>
            </a:pPr>
            <a:r>
              <a:rPr lang="en-US" b="1" dirty="0" smtClean="0"/>
              <a:t>P/C Insurance Industry Financial Overview</a:t>
            </a:r>
          </a:p>
          <a:p>
            <a:pPr>
              <a:lnSpc>
                <a:spcPts val="1600"/>
              </a:lnSpc>
            </a:pPr>
            <a:r>
              <a:rPr lang="en-US" b="1" dirty="0" smtClean="0"/>
              <a:t>Economic Factors Impacting Growth</a:t>
            </a:r>
          </a:p>
          <a:p>
            <a:pPr lvl="1">
              <a:lnSpc>
                <a:spcPts val="1600"/>
              </a:lnSpc>
            </a:pPr>
            <a:r>
              <a:rPr lang="en-US" sz="2000" b="1" dirty="0" smtClean="0"/>
              <a:t>Regional Analysis</a:t>
            </a:r>
          </a:p>
          <a:p>
            <a:pPr lvl="1">
              <a:lnSpc>
                <a:spcPts val="1600"/>
              </a:lnSpc>
            </a:pPr>
            <a:r>
              <a:rPr lang="en-US" sz="2000" b="1" dirty="0" smtClean="0"/>
              <a:t>By Line Impacts</a:t>
            </a:r>
          </a:p>
          <a:p>
            <a:pPr>
              <a:lnSpc>
                <a:spcPts val="1600"/>
              </a:lnSpc>
            </a:pPr>
            <a:r>
              <a:rPr lang="en-US" b="1" dirty="0" smtClean="0"/>
              <a:t>Catastrophe Loss Trends</a:t>
            </a:r>
          </a:p>
          <a:p>
            <a:pPr>
              <a:lnSpc>
                <a:spcPts val="1600"/>
              </a:lnSpc>
            </a:pPr>
            <a:r>
              <a:rPr lang="en-US" b="1" dirty="0" smtClean="0"/>
              <a:t>P/C Growth Analysis</a:t>
            </a:r>
          </a:p>
          <a:p>
            <a:pPr lvl="1">
              <a:lnSpc>
                <a:spcPts val="1600"/>
              </a:lnSpc>
            </a:pPr>
            <a:r>
              <a:rPr lang="en-US" sz="2000" b="1" dirty="0" smtClean="0"/>
              <a:t>Key Line Growth Trends</a:t>
            </a:r>
          </a:p>
          <a:p>
            <a:pPr>
              <a:lnSpc>
                <a:spcPts val="1600"/>
              </a:lnSpc>
            </a:pPr>
            <a:r>
              <a:rPr lang="en-US" b="1" dirty="0" smtClean="0"/>
              <a:t>Reinsurance and the Rise of Alternative Capital</a:t>
            </a:r>
          </a:p>
          <a:p>
            <a:pPr>
              <a:lnSpc>
                <a:spcPts val="1600"/>
              </a:lnSpc>
            </a:pPr>
            <a:r>
              <a:rPr lang="en-US" b="1" dirty="0" smtClean="0"/>
              <a:t>The New Investment Reality</a:t>
            </a:r>
          </a:p>
          <a:p>
            <a:pPr lvl="1">
              <a:lnSpc>
                <a:spcPts val="1600"/>
              </a:lnSpc>
            </a:pPr>
            <a:r>
              <a:rPr lang="en-US" b="1" dirty="0" smtClean="0"/>
              <a:t>The Challenge of Persistently Low Interest Rates</a:t>
            </a:r>
          </a:p>
          <a:p>
            <a:pPr>
              <a:lnSpc>
                <a:spcPts val="1600"/>
              </a:lnSpc>
            </a:pPr>
            <a:r>
              <a:rPr lang="en-US" b="1" dirty="0" smtClean="0"/>
              <a:t>P/C Performance Analysis</a:t>
            </a:r>
          </a:p>
          <a:p>
            <a:pPr lvl="1">
              <a:lnSpc>
                <a:spcPts val="16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635" imgH="3848173"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200</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203</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207</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208</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215</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326571" y="1145059"/>
            <a:ext cx="8640448" cy="5448301"/>
          </a:xfrm>
        </p:spPr>
        <p:txBody>
          <a:bodyPr/>
          <a:lstStyle/>
          <a:p>
            <a:pPr>
              <a:lnSpc>
                <a:spcPts val="2100"/>
              </a:lnSpc>
            </a:pPr>
            <a:r>
              <a:rPr lang="en-US" b="1" dirty="0" smtClean="0"/>
              <a:t>Could Pension Fund Money Swap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216</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217</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219</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220</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221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222</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223</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224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225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229</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August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872" imgH="4381562"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Aug. 2013 reading of 4.2% is up from 3.6%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232</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233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235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236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237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238</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August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240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241</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242</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243</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244</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246</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247</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248</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249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25</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83" imgH="4095702"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250</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251</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26</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872" imgH="4381562"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2003–August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872" imgH="4381562"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22952"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5.798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29</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872" imgH="4381562"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111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363" imgH="3762334" progId="MSGraph.Chart.8">
              <p:embed followColorScheme="full"/>
            </p:oleObj>
          </a:graphicData>
        </a:graphic>
      </p:graphicFrame>
      <p:sp>
        <p:nvSpPr>
          <p:cNvPr id="9" name="AutoShape 14"/>
          <p:cNvSpPr>
            <a:spLocks noChangeArrowheads="1"/>
          </p:cNvSpPr>
          <p:nvPr/>
        </p:nvSpPr>
        <p:spPr bwMode="blackWhite">
          <a:xfrm>
            <a:off x="5781367" y="3766902"/>
            <a:ext cx="2680549" cy="1060736"/>
          </a:xfrm>
          <a:prstGeom prst="wedgeRectCallout">
            <a:avLst>
              <a:gd name="adj1" fmla="val 52812"/>
              <a:gd name="adj2" fmla="val -1637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up 122 basis points since early May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September 5,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32</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33</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34</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2013 vs. July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3654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-3.7%</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35</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2013 vs. July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263757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Office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2013 vs. July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3859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42 of the 44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August,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38</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+0.7%</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9.1%E</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(+64%) from  2012:H1 $16.4B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77.6% </a:t>
            </a:r>
            <a:r>
              <a:rPr lang="en-US" sz="1200" b="1" dirty="0"/>
              <a:t>of industrial capacity in </a:t>
            </a:r>
            <a:r>
              <a:rPr lang="en-US" sz="1200" b="1" dirty="0" smtClean="0"/>
              <a:t>July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41</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2010—August 2013</a:t>
            </a:r>
            <a:r>
              <a:rPr lang="en-US" dirty="0" smtClean="0"/>
              <a:t>*</a:t>
            </a:r>
          </a:p>
        </p:txBody>
      </p:sp>
      <p:graphicFrame>
        <p:nvGraphicFramePr>
          <p:cNvPr id="11266" name="Object 8"/>
          <p:cNvGraphicFramePr>
            <a:graphicFrameLocks noChangeAspect="1"/>
          </p:cNvGraphicFramePr>
          <p:nvPr/>
        </p:nvGraphicFramePr>
        <p:xfrm>
          <a:off x="211394" y="1578281"/>
          <a:ext cx="8500499" cy="4838700"/>
        </p:xfrm>
        <a:graphic>
          <a:graphicData uri="http://schemas.openxmlformats.org/presentationml/2006/ole">
            <p:oleObj spid="_x0000_s22643714" name="Chart" r:id="rId4" imgW="8343872" imgH="4381562"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43</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44</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pic>
        <p:nvPicPr>
          <p:cNvPr id="21320706"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0" y="1460825"/>
            <a:ext cx="8849032" cy="4840931"/>
          </a:xfrm>
          <a:prstGeom prst="rect">
            <a:avLst/>
          </a:prstGeom>
          <a:noFill/>
        </p:spPr>
      </p:pic>
      <p:sp>
        <p:nvSpPr>
          <p:cNvPr id="10" name="AutoShape 5"/>
          <p:cNvSpPr>
            <a:spLocks noChangeArrowheads="1"/>
          </p:cNvSpPr>
          <p:nvPr/>
        </p:nvSpPr>
        <p:spPr bwMode="blackWhite">
          <a:xfrm>
            <a:off x="5882291" y="1799306"/>
            <a:ext cx="3261709" cy="1445341"/>
          </a:xfrm>
          <a:prstGeom prst="wedgeRectCallout">
            <a:avLst>
              <a:gd name="adj1" fmla="val 14488"/>
              <a:gd name="adj2" fmla="val 1029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46</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48</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7.3% </a:t>
            </a:r>
            <a:r>
              <a:rPr lang="en-US" sz="1400" b="1" dirty="0">
                <a:cs typeface="+mn-cs"/>
              </a:rPr>
              <a:t>in </a:t>
            </a:r>
            <a:r>
              <a:rPr lang="en-US" sz="1400" b="1" dirty="0" smtClean="0">
                <a:cs typeface="+mn-cs"/>
              </a:rPr>
              <a:t>Aug. 2013—its lowest level since Dec. 2008.</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August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August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August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24838" y="3943702"/>
            <a:ext cx="2013329" cy="841375"/>
          </a:xfrm>
          <a:prstGeom prst="wedgeRectCallout">
            <a:avLst>
              <a:gd name="adj1" fmla="val 57292"/>
              <a:gd name="adj2" fmla="val -21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152,000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1.485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9.1%(</a:t>
            </a:r>
            <a:r>
              <a:rPr lang="en-US" b="1" dirty="0" err="1" smtClean="0">
                <a:solidFill>
                  <a:srgbClr val="FFFFFF"/>
                </a:solidFill>
                <a:latin typeface="Arial" pitchFamily="34" charset="0"/>
                <a:cs typeface="Arial" pitchFamily="34" charset="0"/>
              </a:rPr>
              <a:t>est</a:t>
            </a:r>
            <a:r>
              <a:rPr lang="en-US" b="1" dirty="0" smtClean="0">
                <a:solidFill>
                  <a:srgbClr val="FFFFFF"/>
                </a:solidFill>
                <a:latin typeface="Arial" pitchFamily="34" charset="0"/>
                <a:cs typeface="Arial" pitchFamily="34" charset="0"/>
              </a:rPr>
              <a:t>)</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2007—Aug.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3864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Aug. 2013 totaled 1.313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Aug. 2013 totaled 7.41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2650882"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649,000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nearly 650,000 jobs since Jan. 2010 even as private employers created 7.41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53</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2010—August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2651906"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418,000 from Jan. 2010 through Aug. 2013, accounting for 64%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54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55</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
        <p:nvSpPr>
          <p:cNvPr id="8" name="AutoShape 7"/>
          <p:cNvSpPr>
            <a:spLocks noChangeArrowheads="1"/>
          </p:cNvSpPr>
          <p:nvPr/>
        </p:nvSpPr>
        <p:spPr bwMode="blackWhite">
          <a:xfrm>
            <a:off x="3583859" y="4277036"/>
            <a:ext cx="3628109" cy="722672"/>
          </a:xfrm>
          <a:prstGeom prst="wedgeRectCallout">
            <a:avLst>
              <a:gd name="adj1" fmla="val 66491"/>
              <a:gd name="adj2" fmla="val 398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Nebraska has </a:t>
            </a:r>
            <a:r>
              <a:rPr lang="en-US" b="1" dirty="0" err="1" smtClean="0">
                <a:solidFill>
                  <a:srgbClr val="FFFFFF"/>
                </a:solidFill>
              </a:rPr>
              <a:t>th</a:t>
            </a:r>
            <a:r>
              <a:rPr lang="en-US" b="1" dirty="0" smtClean="0">
                <a:solidFill>
                  <a:srgbClr val="FFFFFF"/>
                </a:solidFill>
              </a:rPr>
              <a:t> e 3</a:t>
            </a:r>
            <a:r>
              <a:rPr lang="en-US" b="1" baseline="30000" dirty="0" smtClean="0">
                <a:solidFill>
                  <a:srgbClr val="FFFFFF"/>
                </a:solidFill>
              </a:rPr>
              <a:t>rd</a:t>
            </a:r>
            <a:r>
              <a:rPr lang="en-US" b="1" dirty="0" smtClean="0">
                <a:solidFill>
                  <a:srgbClr val="FFFFFF"/>
                </a:solidFill>
              </a:rPr>
              <a:t> lowest  unemployment rate in the US!</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2654978"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25.5%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57</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135"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58</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59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60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61</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62</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64</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66</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70</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72</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74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75</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76</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77</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78</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79</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82</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83</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84</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87</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88</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32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32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9F27786-883F-42EF-91B8-8C6B9E4A4278}" type="slidenum">
              <a:rPr lang="en-US" sz="900"/>
              <a:pPr algn="r" eaLnBrk="0" hangingPunct="0">
                <a:lnSpc>
                  <a:spcPct val="85000"/>
                </a:lnSpc>
                <a:spcBef>
                  <a:spcPct val="20000"/>
                </a:spcBef>
              </a:pPr>
              <a:t>9</a:t>
            </a:fld>
            <a:endParaRPr lang="en-US" sz="900"/>
          </a:p>
        </p:txBody>
      </p:sp>
      <p:sp>
        <p:nvSpPr>
          <p:cNvPr id="53254" name="Rectangle 2"/>
          <p:cNvSpPr>
            <a:spLocks noGrp="1" noChangeArrowheads="1"/>
          </p:cNvSpPr>
          <p:nvPr>
            <p:ph type="title" idx="4294967295"/>
          </p:nvPr>
        </p:nvSpPr>
        <p:spPr/>
        <p:txBody>
          <a:bodyPr/>
          <a:lstStyle/>
          <a:p>
            <a:r>
              <a:rPr lang="en-US" dirty="0" smtClean="0"/>
              <a:t>ROE vs. Equity Cost of Capital:</a:t>
            </a:r>
            <a:br>
              <a:rPr lang="en-US" dirty="0" smtClean="0"/>
            </a:br>
            <a:r>
              <a:rPr lang="en-US" dirty="0" smtClean="0"/>
              <a:t>U.S. P/C Insurance:1991-2011*</a:t>
            </a:r>
          </a:p>
        </p:txBody>
      </p:sp>
      <p:sp>
        <p:nvSpPr>
          <p:cNvPr id="53255"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Return on average surplus in </a:t>
            </a:r>
            <a:r>
              <a:rPr lang="en-US" sz="1100" dirty="0" smtClean="0"/>
              <a:t>2008-2011 </a:t>
            </a:r>
            <a:r>
              <a:rPr lang="en-US" sz="1100" dirty="0"/>
              <a:t>excluding mortgage and financial guaranty insurers.</a:t>
            </a:r>
          </a:p>
          <a:p>
            <a:pPr marL="133350" indent="-133350" eaLnBrk="0" hangingPunct="0">
              <a:lnSpc>
                <a:spcPct val="90000"/>
              </a:lnSpc>
              <a:buClr>
                <a:schemeClr val="accent2"/>
              </a:buClr>
              <a:buFont typeface="Wingdings" pitchFamily="2" charset="2"/>
              <a:buNone/>
              <a:tabLst>
                <a:tab pos="112713" algn="r"/>
              </a:tabLst>
            </a:pPr>
            <a:r>
              <a:rPr lang="en-US" sz="1100" dirty="0"/>
              <a:t>	Source: The Geneva Association, Insurance Information Institute</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1261314" name="Chart" r:id="rId4" imgW="8601024" imgH="4648225" progId="MSGraph.Chart.8">
              <p:embed followColorScheme="full"/>
            </p:oleObj>
          </a:graphicData>
        </a:graphic>
      </p:graphicFrame>
      <p:sp>
        <p:nvSpPr>
          <p:cNvPr id="2028549" name="Line 5"/>
          <p:cNvSpPr>
            <a:spLocks noChangeShapeType="1"/>
          </p:cNvSpPr>
          <p:nvPr/>
        </p:nvSpPr>
        <p:spPr bwMode="auto">
          <a:xfrm>
            <a:off x="4871852" y="2982913"/>
            <a:ext cx="0" cy="222567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0" name="Line 6"/>
          <p:cNvSpPr>
            <a:spLocks noChangeShapeType="1"/>
          </p:cNvSpPr>
          <p:nvPr/>
        </p:nvSpPr>
        <p:spPr bwMode="auto">
          <a:xfrm>
            <a:off x="5215686" y="3117850"/>
            <a:ext cx="0" cy="144462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1" name="Line 7"/>
          <p:cNvSpPr>
            <a:spLocks noChangeShapeType="1"/>
          </p:cNvSpPr>
          <p:nvPr/>
        </p:nvSpPr>
        <p:spPr bwMode="auto">
          <a:xfrm>
            <a:off x="7132826" y="2906713"/>
            <a:ext cx="0" cy="268287"/>
          </a:xfrm>
          <a:prstGeom prst="line">
            <a:avLst/>
          </a:prstGeom>
          <a:noFill/>
          <a:ln w="28575">
            <a:solidFill>
              <a:schemeClr val="folHlink"/>
            </a:solidFill>
            <a:round/>
            <a:headEnd type="triangle" w="med" len="med"/>
            <a:tailEnd type="triangle" w="med" len="med"/>
          </a:ln>
        </p:spPr>
        <p:txBody>
          <a:bodyPr/>
          <a:lstStyle/>
          <a:p>
            <a:endParaRPr lang="en-US"/>
          </a:p>
        </p:txBody>
      </p:sp>
      <p:sp>
        <p:nvSpPr>
          <p:cNvPr id="2028552" name="Line 8"/>
          <p:cNvSpPr>
            <a:spLocks noChangeShapeType="1"/>
          </p:cNvSpPr>
          <p:nvPr/>
        </p:nvSpPr>
        <p:spPr bwMode="auto">
          <a:xfrm>
            <a:off x="6737632" y="2908300"/>
            <a:ext cx="0" cy="192088"/>
          </a:xfrm>
          <a:prstGeom prst="line">
            <a:avLst/>
          </a:prstGeom>
          <a:noFill/>
          <a:ln w="28575">
            <a:solidFill>
              <a:schemeClr val="folHlink"/>
            </a:solidFill>
            <a:round/>
            <a:headEnd type="triangle" w="med" len="med"/>
            <a:tailEnd type="triangle" w="med" len="med"/>
          </a:ln>
        </p:spPr>
        <p:txBody>
          <a:bodyPr/>
          <a:lstStyle/>
          <a:p>
            <a:endParaRPr lang="en-US"/>
          </a:p>
        </p:txBody>
      </p:sp>
      <p:sp>
        <p:nvSpPr>
          <p:cNvPr id="2028553" name="Line 9"/>
          <p:cNvSpPr>
            <a:spLocks noChangeShapeType="1"/>
          </p:cNvSpPr>
          <p:nvPr/>
        </p:nvSpPr>
        <p:spPr bwMode="auto">
          <a:xfrm>
            <a:off x="7491694" y="3175000"/>
            <a:ext cx="28575" cy="1031875"/>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4" name="Line 10"/>
          <p:cNvSpPr>
            <a:spLocks noChangeShapeType="1"/>
          </p:cNvSpPr>
          <p:nvPr/>
        </p:nvSpPr>
        <p:spPr bwMode="auto">
          <a:xfrm>
            <a:off x="7860181" y="3179763"/>
            <a:ext cx="0" cy="557212"/>
          </a:xfrm>
          <a:prstGeom prst="line">
            <a:avLst/>
          </a:prstGeom>
          <a:noFill/>
          <a:ln w="28575">
            <a:solidFill>
              <a:schemeClr val="folHlink"/>
            </a:solidFill>
            <a:round/>
            <a:headEnd type="triangle" w="lg" len="lg"/>
            <a:tailEnd type="triangle" w="lg" len="lg"/>
          </a:ln>
        </p:spPr>
        <p:txBody>
          <a:bodyPr/>
          <a:lstStyle/>
          <a:p>
            <a:endParaRPr lang="en-US"/>
          </a:p>
        </p:txBody>
      </p:sp>
      <p:sp>
        <p:nvSpPr>
          <p:cNvPr id="2028555" name="Text Box 8"/>
          <p:cNvSpPr txBox="1">
            <a:spLocks noChangeArrowheads="1"/>
          </p:cNvSpPr>
          <p:nvPr/>
        </p:nvSpPr>
        <p:spPr bwMode="auto">
          <a:xfrm rot="-5400000">
            <a:off x="4634427" y="3915569"/>
            <a:ext cx="71755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-13.2 pts</a:t>
            </a:r>
          </a:p>
        </p:txBody>
      </p:sp>
      <p:sp>
        <p:nvSpPr>
          <p:cNvPr id="2028556" name="Text Box 11"/>
          <p:cNvSpPr txBox="1">
            <a:spLocks noChangeArrowheads="1"/>
          </p:cNvSpPr>
          <p:nvPr/>
        </p:nvSpPr>
        <p:spPr bwMode="auto">
          <a:xfrm rot="-5400000">
            <a:off x="6370873" y="3407569"/>
            <a:ext cx="717550" cy="185737"/>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+1.7 pts</a:t>
            </a:r>
          </a:p>
        </p:txBody>
      </p:sp>
      <p:sp>
        <p:nvSpPr>
          <p:cNvPr id="2028557" name="Text Box 12"/>
          <p:cNvSpPr txBox="1">
            <a:spLocks noChangeArrowheads="1"/>
          </p:cNvSpPr>
          <p:nvPr/>
        </p:nvSpPr>
        <p:spPr bwMode="auto">
          <a:xfrm rot="-5400000">
            <a:off x="6753368" y="3504029"/>
            <a:ext cx="717550" cy="182563"/>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+2.3 pts</a:t>
            </a:r>
          </a:p>
        </p:txBody>
      </p:sp>
      <p:sp>
        <p:nvSpPr>
          <p:cNvPr id="2028558" name="Text Box 14"/>
          <p:cNvSpPr txBox="1">
            <a:spLocks noChangeArrowheads="1"/>
          </p:cNvSpPr>
          <p:nvPr/>
        </p:nvSpPr>
        <p:spPr bwMode="auto">
          <a:xfrm rot="-5400000">
            <a:off x="4976674" y="3698081"/>
            <a:ext cx="717550" cy="182563"/>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-9.0 pts</a:t>
            </a:r>
          </a:p>
        </p:txBody>
      </p:sp>
      <p:sp>
        <p:nvSpPr>
          <p:cNvPr id="2028559" name="Text Box 17"/>
          <p:cNvSpPr txBox="1">
            <a:spLocks noChangeArrowheads="1"/>
          </p:cNvSpPr>
          <p:nvPr/>
        </p:nvSpPr>
        <p:spPr bwMode="auto">
          <a:xfrm rot="-5400000">
            <a:off x="7251188" y="3496750"/>
            <a:ext cx="71755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-6.4 pts</a:t>
            </a:r>
          </a:p>
        </p:txBody>
      </p:sp>
      <p:sp>
        <p:nvSpPr>
          <p:cNvPr id="2028560" name="Text Box 17"/>
          <p:cNvSpPr txBox="1">
            <a:spLocks noChangeArrowheads="1"/>
          </p:cNvSpPr>
          <p:nvPr/>
        </p:nvSpPr>
        <p:spPr bwMode="auto">
          <a:xfrm rot="-5400000">
            <a:off x="7657028" y="3337719"/>
            <a:ext cx="622300" cy="182562"/>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-3.2 pts</a:t>
            </a:r>
          </a:p>
        </p:txBody>
      </p:sp>
      <p:sp>
        <p:nvSpPr>
          <p:cNvPr id="2028561" name="Rectangle 17"/>
          <p:cNvSpPr>
            <a:spLocks noChangeArrowheads="1"/>
          </p:cNvSpPr>
          <p:nvPr/>
        </p:nvSpPr>
        <p:spPr bwMode="blackWhite">
          <a:xfrm>
            <a:off x="2043953" y="1362075"/>
            <a:ext cx="57687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P/C Insurance Industry Fell Well</a:t>
            </a:r>
            <a:br>
              <a:rPr lang="en-US" b="1" dirty="0">
                <a:solidFill>
                  <a:srgbClr val="FFFFFF"/>
                </a:solidFill>
              </a:rPr>
            </a:br>
            <a:r>
              <a:rPr lang="en-US" b="1" dirty="0">
                <a:solidFill>
                  <a:srgbClr val="FFFFFF"/>
                </a:solidFill>
              </a:rPr>
              <a:t>Short of Its Cost of Capital </a:t>
            </a:r>
            <a:r>
              <a:rPr lang="en-US" b="1" dirty="0" smtClean="0">
                <a:solidFill>
                  <a:srgbClr val="FFFFFF"/>
                </a:solidFill>
              </a:rPr>
              <a:t>Every Year Since 2008</a:t>
            </a:r>
            <a:endParaRPr lang="pt-BR" b="1" dirty="0">
              <a:solidFill>
                <a:srgbClr val="FFFFFF"/>
              </a:solidFill>
            </a:endParaRPr>
          </a:p>
        </p:txBody>
      </p:sp>
      <p:sp>
        <p:nvSpPr>
          <p:cNvPr id="2028562" name="Rectangle 18"/>
          <p:cNvSpPr>
            <a:spLocks noChangeArrowheads="1"/>
          </p:cNvSpPr>
          <p:nvPr/>
        </p:nvSpPr>
        <p:spPr bwMode="blackWhite">
          <a:xfrm>
            <a:off x="932143" y="4502991"/>
            <a:ext cx="3639857" cy="8953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US P/C Insurers Missed Their Cost of Capital by an Average 6.7 Points from 1991 to 2002, but on Target or Better 2003-07, Fell Short in 2008-2010</a:t>
            </a:r>
            <a:endParaRPr lang="pt-BR" sz="1400" b="1" dirty="0">
              <a:solidFill>
                <a:schemeClr val="bg1"/>
              </a:solidFill>
            </a:endParaRPr>
          </a:p>
        </p:txBody>
      </p:sp>
      <p:sp>
        <p:nvSpPr>
          <p:cNvPr id="2028563" name="Rectangle 19"/>
          <p:cNvSpPr>
            <a:spLocks noChangeArrowheads="1"/>
          </p:cNvSpPr>
          <p:nvPr/>
        </p:nvSpPr>
        <p:spPr bwMode="blackWhite">
          <a:xfrm>
            <a:off x="5867400" y="4351338"/>
            <a:ext cx="2193925" cy="10604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a:t>
            </a:r>
            <a:r>
              <a:rPr lang="en-US" sz="1400" b="1" i="1" dirty="0">
                <a:solidFill>
                  <a:schemeClr val="bg1"/>
                </a:solidFill>
              </a:rPr>
              <a:t>Cost of Capital</a:t>
            </a:r>
            <a:r>
              <a:rPr lang="en-US" sz="1400" b="1" dirty="0">
                <a:solidFill>
                  <a:schemeClr val="bg1"/>
                </a:solidFill>
              </a:rPr>
              <a:t> is the Rate of Return Insurers Need to Attract and Retain Capital to the Business</a:t>
            </a:r>
            <a:endParaRPr lang="pt-BR" sz="1400" b="1" dirty="0">
              <a:solidFill>
                <a:schemeClr val="bg1"/>
              </a:solidFill>
            </a:endParaRPr>
          </a:p>
        </p:txBody>
      </p:sp>
      <p:sp>
        <p:nvSpPr>
          <p:cNvPr id="53271" name="Rectangle 20"/>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4" name="Text Box 17"/>
          <p:cNvSpPr txBox="1">
            <a:spLocks noChangeArrowheads="1"/>
          </p:cNvSpPr>
          <p:nvPr/>
        </p:nvSpPr>
        <p:spPr bwMode="auto">
          <a:xfrm rot="-5400000">
            <a:off x="8063428" y="3475083"/>
            <a:ext cx="622300" cy="185738"/>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a:solidFill>
                  <a:schemeClr val="folHlink"/>
                </a:solidFill>
              </a:rPr>
              <a:t>-</a:t>
            </a:r>
            <a:r>
              <a:rPr lang="en-US" sz="1200" b="1" dirty="0" smtClean="0">
                <a:solidFill>
                  <a:schemeClr val="folHlink"/>
                </a:solidFill>
              </a:rPr>
              <a:t>2.4 </a:t>
            </a:r>
            <a:r>
              <a:rPr lang="en-US" sz="1200" b="1" dirty="0">
                <a:solidFill>
                  <a:schemeClr val="folHlink"/>
                </a:solidFill>
              </a:rPr>
              <a:t>pts</a:t>
            </a:r>
          </a:p>
        </p:txBody>
      </p:sp>
      <p:sp>
        <p:nvSpPr>
          <p:cNvPr id="25" name="Line 10"/>
          <p:cNvSpPr>
            <a:spLocks noChangeShapeType="1"/>
          </p:cNvSpPr>
          <p:nvPr/>
        </p:nvSpPr>
        <p:spPr bwMode="auto">
          <a:xfrm>
            <a:off x="8242675" y="3240649"/>
            <a:ext cx="13819" cy="403504"/>
          </a:xfrm>
          <a:prstGeom prst="line">
            <a:avLst/>
          </a:prstGeom>
          <a:noFill/>
          <a:ln w="28575">
            <a:solidFill>
              <a:schemeClr val="folHlink"/>
            </a:solidFill>
            <a:round/>
            <a:headEnd type="triangle" w="lg" len="lg"/>
            <a:tailEnd type="triangle" w="lg" len="lg"/>
          </a:ln>
        </p:spPr>
        <p:txBody>
          <a:bodyPr/>
          <a:lstStyle/>
          <a:p>
            <a:endParaRPr lang="en-US"/>
          </a:p>
        </p:txBody>
      </p:sp>
      <p:sp>
        <p:nvSpPr>
          <p:cNvPr id="26" name="Text Box 17"/>
          <p:cNvSpPr txBox="1">
            <a:spLocks noChangeArrowheads="1"/>
          </p:cNvSpPr>
          <p:nvPr/>
        </p:nvSpPr>
        <p:spPr bwMode="auto">
          <a:xfrm rot="-5400000">
            <a:off x="8430980" y="3600589"/>
            <a:ext cx="622300" cy="185738"/>
          </a:xfrm>
          <a:prstGeom prst="rect">
            <a:avLst/>
          </a:prstGeom>
          <a:noFill/>
          <a:ln w="9525">
            <a:noFill/>
            <a:miter lim="800000"/>
            <a:headEnd/>
            <a:tailEnd/>
          </a:ln>
        </p:spPr>
        <p:txBody>
          <a:bodyPr lIns="0" tIns="0" rIns="0" bIns="0" anchor="ctr">
            <a:spAutoFit/>
          </a:bodyPr>
          <a:lstStyle/>
          <a:p>
            <a:pPr algn="ctr" eaLnBrk="0" hangingPunct="0">
              <a:spcBef>
                <a:spcPct val="50000"/>
              </a:spcBef>
              <a:buClr>
                <a:srgbClr val="FF3300"/>
              </a:buClr>
              <a:buFont typeface="Wingdings" pitchFamily="2" charset="2"/>
              <a:buNone/>
            </a:pPr>
            <a:r>
              <a:rPr lang="en-US" sz="1200" b="1" dirty="0" smtClean="0">
                <a:solidFill>
                  <a:schemeClr val="folHlink"/>
                </a:solidFill>
              </a:rPr>
              <a:t>-7.3 pts</a:t>
            </a:r>
            <a:endParaRPr lang="en-US" sz="1200" b="1" dirty="0">
              <a:solidFill>
                <a:schemeClr val="folHlink"/>
              </a:solidFill>
            </a:endParaRPr>
          </a:p>
        </p:txBody>
      </p:sp>
      <p:sp>
        <p:nvSpPr>
          <p:cNvPr id="27" name="Line 10"/>
          <p:cNvSpPr>
            <a:spLocks noChangeShapeType="1"/>
          </p:cNvSpPr>
          <p:nvPr/>
        </p:nvSpPr>
        <p:spPr bwMode="auto">
          <a:xfrm>
            <a:off x="8606118" y="2944906"/>
            <a:ext cx="13447" cy="1264023"/>
          </a:xfrm>
          <a:prstGeom prst="line">
            <a:avLst/>
          </a:prstGeom>
          <a:noFill/>
          <a:ln w="28575">
            <a:solidFill>
              <a:schemeClr val="folHlink"/>
            </a:solidFill>
            <a:round/>
            <a:headEnd type="triangle" w="lg" len="lg"/>
            <a:tailEnd type="triangle" w="lg" len="lg"/>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16" presetClass="entr" presetSubtype="42" fill="hold" grpId="0" nodeType="afterEffect">
                                  <p:stCondLst>
                                    <p:cond delay="1000"/>
                                  </p:stCondLst>
                                  <p:childTnLst>
                                    <p:set>
                                      <p:cBhvr>
                                        <p:cTn id="14" dur="1" fill="hold">
                                          <p:stCondLst>
                                            <p:cond delay="0"/>
                                          </p:stCondLst>
                                        </p:cTn>
                                        <p:tgtEl>
                                          <p:spTgt spid="2028549"/>
                                        </p:tgtEl>
                                        <p:attrNameLst>
                                          <p:attrName>style.visibility</p:attrName>
                                        </p:attrNameLst>
                                      </p:cBhvr>
                                      <p:to>
                                        <p:strVal val="visible"/>
                                      </p:to>
                                    </p:set>
                                    <p:animEffect transition="in" filter="barn(outHorizontal)">
                                      <p:cBhvr>
                                        <p:cTn id="15" dur="500"/>
                                        <p:tgtEl>
                                          <p:spTgt spid="202854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028555"/>
                                        </p:tgtEl>
                                        <p:attrNameLst>
                                          <p:attrName>style.visibility</p:attrName>
                                        </p:attrNameLst>
                                      </p:cBhvr>
                                      <p:to>
                                        <p:strVal val="visible"/>
                                      </p:to>
                                    </p:set>
                                    <p:animEffect transition="in" filter="fade">
                                      <p:cBhvr>
                                        <p:cTn id="19" dur="500"/>
                                        <p:tgtEl>
                                          <p:spTgt spid="2028555"/>
                                        </p:tgtEl>
                                      </p:cBhvr>
                                    </p:animEffect>
                                  </p:childTnLst>
                                </p:cTn>
                              </p:par>
                            </p:childTnLst>
                          </p:cTn>
                        </p:par>
                        <p:par>
                          <p:cTn id="20" fill="hold">
                            <p:stCondLst>
                              <p:cond delay="6000"/>
                            </p:stCondLst>
                            <p:childTnLst>
                              <p:par>
                                <p:cTn id="21" presetID="16" presetClass="entr" presetSubtype="42" fill="hold" grpId="0" nodeType="afterEffect">
                                  <p:stCondLst>
                                    <p:cond delay="1000"/>
                                  </p:stCondLst>
                                  <p:childTnLst>
                                    <p:set>
                                      <p:cBhvr>
                                        <p:cTn id="22" dur="1" fill="hold">
                                          <p:stCondLst>
                                            <p:cond delay="0"/>
                                          </p:stCondLst>
                                        </p:cTn>
                                        <p:tgtEl>
                                          <p:spTgt spid="2028550"/>
                                        </p:tgtEl>
                                        <p:attrNameLst>
                                          <p:attrName>style.visibility</p:attrName>
                                        </p:attrNameLst>
                                      </p:cBhvr>
                                      <p:to>
                                        <p:strVal val="visible"/>
                                      </p:to>
                                    </p:set>
                                    <p:animEffect transition="in" filter="barn(outHorizontal)">
                                      <p:cBhvr>
                                        <p:cTn id="23" dur="500"/>
                                        <p:tgtEl>
                                          <p:spTgt spid="2028550"/>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2028558"/>
                                        </p:tgtEl>
                                        <p:attrNameLst>
                                          <p:attrName>style.visibility</p:attrName>
                                        </p:attrNameLst>
                                      </p:cBhvr>
                                      <p:to>
                                        <p:strVal val="visible"/>
                                      </p:to>
                                    </p:set>
                                    <p:animEffect transition="in" filter="fade">
                                      <p:cBhvr>
                                        <p:cTn id="27" dur="500"/>
                                        <p:tgtEl>
                                          <p:spTgt spid="2028558"/>
                                        </p:tgtEl>
                                      </p:cBhvr>
                                    </p:animEffect>
                                  </p:childTnLst>
                                </p:cTn>
                              </p:par>
                            </p:childTnLst>
                          </p:cTn>
                        </p:par>
                        <p:par>
                          <p:cTn id="28" fill="hold">
                            <p:stCondLst>
                              <p:cond delay="9000"/>
                            </p:stCondLst>
                            <p:childTnLst>
                              <p:par>
                                <p:cTn id="29" presetID="16" presetClass="entr" presetSubtype="42" fill="hold" grpId="0" nodeType="afterEffect">
                                  <p:stCondLst>
                                    <p:cond delay="1000"/>
                                  </p:stCondLst>
                                  <p:childTnLst>
                                    <p:set>
                                      <p:cBhvr>
                                        <p:cTn id="30" dur="1" fill="hold">
                                          <p:stCondLst>
                                            <p:cond delay="0"/>
                                          </p:stCondLst>
                                        </p:cTn>
                                        <p:tgtEl>
                                          <p:spTgt spid="2028552"/>
                                        </p:tgtEl>
                                        <p:attrNameLst>
                                          <p:attrName>style.visibility</p:attrName>
                                        </p:attrNameLst>
                                      </p:cBhvr>
                                      <p:to>
                                        <p:strVal val="visible"/>
                                      </p:to>
                                    </p:set>
                                    <p:animEffect transition="in" filter="barn(outHorizontal)">
                                      <p:cBhvr>
                                        <p:cTn id="31" dur="500"/>
                                        <p:tgtEl>
                                          <p:spTgt spid="2028552"/>
                                        </p:tgtEl>
                                      </p:cBhvr>
                                    </p:animEffect>
                                  </p:childTnLst>
                                </p:cTn>
                              </p:par>
                            </p:childTnLst>
                          </p:cTn>
                        </p:par>
                        <p:par>
                          <p:cTn id="32" fill="hold">
                            <p:stCondLst>
                              <p:cond delay="10500"/>
                            </p:stCondLst>
                            <p:childTnLst>
                              <p:par>
                                <p:cTn id="33" presetID="10" presetClass="entr" presetSubtype="0" fill="hold" grpId="0" nodeType="afterEffect">
                                  <p:stCondLst>
                                    <p:cond delay="1000"/>
                                  </p:stCondLst>
                                  <p:childTnLst>
                                    <p:set>
                                      <p:cBhvr>
                                        <p:cTn id="34" dur="1" fill="hold">
                                          <p:stCondLst>
                                            <p:cond delay="0"/>
                                          </p:stCondLst>
                                        </p:cTn>
                                        <p:tgtEl>
                                          <p:spTgt spid="2028556"/>
                                        </p:tgtEl>
                                        <p:attrNameLst>
                                          <p:attrName>style.visibility</p:attrName>
                                        </p:attrNameLst>
                                      </p:cBhvr>
                                      <p:to>
                                        <p:strVal val="visible"/>
                                      </p:to>
                                    </p:set>
                                    <p:animEffect transition="in" filter="fade">
                                      <p:cBhvr>
                                        <p:cTn id="35" dur="500"/>
                                        <p:tgtEl>
                                          <p:spTgt spid="2028556"/>
                                        </p:tgtEl>
                                      </p:cBhvr>
                                    </p:animEffect>
                                  </p:childTnLst>
                                </p:cTn>
                              </p:par>
                            </p:childTnLst>
                          </p:cTn>
                        </p:par>
                        <p:par>
                          <p:cTn id="36" fill="hold">
                            <p:stCondLst>
                              <p:cond delay="12000"/>
                            </p:stCondLst>
                            <p:childTnLst>
                              <p:par>
                                <p:cTn id="37" presetID="16" presetClass="entr" presetSubtype="42" fill="hold" grpId="0" nodeType="afterEffect">
                                  <p:stCondLst>
                                    <p:cond delay="1000"/>
                                  </p:stCondLst>
                                  <p:childTnLst>
                                    <p:set>
                                      <p:cBhvr>
                                        <p:cTn id="38" dur="1" fill="hold">
                                          <p:stCondLst>
                                            <p:cond delay="0"/>
                                          </p:stCondLst>
                                        </p:cTn>
                                        <p:tgtEl>
                                          <p:spTgt spid="2028551"/>
                                        </p:tgtEl>
                                        <p:attrNameLst>
                                          <p:attrName>style.visibility</p:attrName>
                                        </p:attrNameLst>
                                      </p:cBhvr>
                                      <p:to>
                                        <p:strVal val="visible"/>
                                      </p:to>
                                    </p:set>
                                    <p:animEffect transition="in" filter="barn(outHorizontal)">
                                      <p:cBhvr>
                                        <p:cTn id="39" dur="500"/>
                                        <p:tgtEl>
                                          <p:spTgt spid="2028551"/>
                                        </p:tgtEl>
                                      </p:cBhvr>
                                    </p:animEffect>
                                  </p:childTnLst>
                                </p:cTn>
                              </p:par>
                            </p:childTnLst>
                          </p:cTn>
                        </p:par>
                        <p:par>
                          <p:cTn id="40" fill="hold">
                            <p:stCondLst>
                              <p:cond delay="13500"/>
                            </p:stCondLst>
                            <p:childTnLst>
                              <p:par>
                                <p:cTn id="41" presetID="10" presetClass="entr" presetSubtype="0" fill="hold" grpId="0" nodeType="afterEffect">
                                  <p:stCondLst>
                                    <p:cond delay="1000"/>
                                  </p:stCondLst>
                                  <p:childTnLst>
                                    <p:set>
                                      <p:cBhvr>
                                        <p:cTn id="42" dur="1" fill="hold">
                                          <p:stCondLst>
                                            <p:cond delay="0"/>
                                          </p:stCondLst>
                                        </p:cTn>
                                        <p:tgtEl>
                                          <p:spTgt spid="2028557"/>
                                        </p:tgtEl>
                                        <p:attrNameLst>
                                          <p:attrName>style.visibility</p:attrName>
                                        </p:attrNameLst>
                                      </p:cBhvr>
                                      <p:to>
                                        <p:strVal val="visible"/>
                                      </p:to>
                                    </p:set>
                                    <p:animEffect transition="in" filter="fade">
                                      <p:cBhvr>
                                        <p:cTn id="43" dur="500"/>
                                        <p:tgtEl>
                                          <p:spTgt spid="2028557"/>
                                        </p:tgtEl>
                                      </p:cBhvr>
                                    </p:animEffect>
                                  </p:childTnLst>
                                </p:cTn>
                              </p:par>
                            </p:childTnLst>
                          </p:cTn>
                        </p:par>
                        <p:par>
                          <p:cTn id="44" fill="hold">
                            <p:stCondLst>
                              <p:cond delay="15000"/>
                            </p:stCondLst>
                            <p:childTnLst>
                              <p:par>
                                <p:cTn id="45" presetID="16" presetClass="entr" presetSubtype="42" fill="hold" grpId="0" nodeType="afterEffect">
                                  <p:stCondLst>
                                    <p:cond delay="1000"/>
                                  </p:stCondLst>
                                  <p:childTnLst>
                                    <p:set>
                                      <p:cBhvr>
                                        <p:cTn id="46" dur="1" fill="hold">
                                          <p:stCondLst>
                                            <p:cond delay="0"/>
                                          </p:stCondLst>
                                        </p:cTn>
                                        <p:tgtEl>
                                          <p:spTgt spid="2028553"/>
                                        </p:tgtEl>
                                        <p:attrNameLst>
                                          <p:attrName>style.visibility</p:attrName>
                                        </p:attrNameLst>
                                      </p:cBhvr>
                                      <p:to>
                                        <p:strVal val="visible"/>
                                      </p:to>
                                    </p:set>
                                    <p:animEffect transition="in" filter="barn(outHorizontal)">
                                      <p:cBhvr>
                                        <p:cTn id="47" dur="500"/>
                                        <p:tgtEl>
                                          <p:spTgt spid="2028553"/>
                                        </p:tgtEl>
                                      </p:cBhvr>
                                    </p:animEffect>
                                  </p:childTnLst>
                                </p:cTn>
                              </p:par>
                            </p:childTnLst>
                          </p:cTn>
                        </p:par>
                        <p:par>
                          <p:cTn id="48" fill="hold">
                            <p:stCondLst>
                              <p:cond delay="16500"/>
                            </p:stCondLst>
                            <p:childTnLst>
                              <p:par>
                                <p:cTn id="49" presetID="10" presetClass="entr" presetSubtype="0" fill="hold" grpId="0" nodeType="afterEffect">
                                  <p:stCondLst>
                                    <p:cond delay="1000"/>
                                  </p:stCondLst>
                                  <p:childTnLst>
                                    <p:set>
                                      <p:cBhvr>
                                        <p:cTn id="50" dur="1" fill="hold">
                                          <p:stCondLst>
                                            <p:cond delay="0"/>
                                          </p:stCondLst>
                                        </p:cTn>
                                        <p:tgtEl>
                                          <p:spTgt spid="2028559"/>
                                        </p:tgtEl>
                                        <p:attrNameLst>
                                          <p:attrName>style.visibility</p:attrName>
                                        </p:attrNameLst>
                                      </p:cBhvr>
                                      <p:to>
                                        <p:strVal val="visible"/>
                                      </p:to>
                                    </p:set>
                                    <p:animEffect transition="in" filter="fade">
                                      <p:cBhvr>
                                        <p:cTn id="51" dur="500"/>
                                        <p:tgtEl>
                                          <p:spTgt spid="2028559"/>
                                        </p:tgtEl>
                                      </p:cBhvr>
                                    </p:animEffect>
                                  </p:childTnLst>
                                </p:cTn>
                              </p:par>
                            </p:childTnLst>
                          </p:cTn>
                        </p:par>
                        <p:par>
                          <p:cTn id="52" fill="hold">
                            <p:stCondLst>
                              <p:cond delay="18000"/>
                            </p:stCondLst>
                            <p:childTnLst>
                              <p:par>
                                <p:cTn id="53" presetID="16" presetClass="entr" presetSubtype="42" fill="hold" grpId="0" nodeType="afterEffect">
                                  <p:stCondLst>
                                    <p:cond delay="1000"/>
                                  </p:stCondLst>
                                  <p:childTnLst>
                                    <p:set>
                                      <p:cBhvr>
                                        <p:cTn id="54" dur="1" fill="hold">
                                          <p:stCondLst>
                                            <p:cond delay="0"/>
                                          </p:stCondLst>
                                        </p:cTn>
                                        <p:tgtEl>
                                          <p:spTgt spid="2028554"/>
                                        </p:tgtEl>
                                        <p:attrNameLst>
                                          <p:attrName>style.visibility</p:attrName>
                                        </p:attrNameLst>
                                      </p:cBhvr>
                                      <p:to>
                                        <p:strVal val="visible"/>
                                      </p:to>
                                    </p:set>
                                    <p:animEffect transition="in" filter="barn(outHorizontal)">
                                      <p:cBhvr>
                                        <p:cTn id="55" dur="500"/>
                                        <p:tgtEl>
                                          <p:spTgt spid="2028554"/>
                                        </p:tgtEl>
                                      </p:cBhvr>
                                    </p:animEffect>
                                  </p:childTnLst>
                                </p:cTn>
                              </p:par>
                            </p:childTnLst>
                          </p:cTn>
                        </p:par>
                        <p:par>
                          <p:cTn id="56" fill="hold">
                            <p:stCondLst>
                              <p:cond delay="19500"/>
                            </p:stCondLst>
                            <p:childTnLst>
                              <p:par>
                                <p:cTn id="57" presetID="10" presetClass="entr" presetSubtype="0" fill="hold" grpId="0" nodeType="afterEffect">
                                  <p:stCondLst>
                                    <p:cond delay="1000"/>
                                  </p:stCondLst>
                                  <p:childTnLst>
                                    <p:set>
                                      <p:cBhvr>
                                        <p:cTn id="58" dur="1" fill="hold">
                                          <p:stCondLst>
                                            <p:cond delay="0"/>
                                          </p:stCondLst>
                                        </p:cTn>
                                        <p:tgtEl>
                                          <p:spTgt spid="2028560"/>
                                        </p:tgtEl>
                                        <p:attrNameLst>
                                          <p:attrName>style.visibility</p:attrName>
                                        </p:attrNameLst>
                                      </p:cBhvr>
                                      <p:to>
                                        <p:strVal val="visible"/>
                                      </p:to>
                                    </p:set>
                                    <p:animEffect transition="in" filter="fade">
                                      <p:cBhvr>
                                        <p:cTn id="59" dur="500"/>
                                        <p:tgtEl>
                                          <p:spTgt spid="2028560"/>
                                        </p:tgtEl>
                                      </p:cBhvr>
                                    </p:animEffect>
                                  </p:childTnLst>
                                </p:cTn>
                              </p:par>
                            </p:childTnLst>
                          </p:cTn>
                        </p:par>
                        <p:par>
                          <p:cTn id="60" fill="hold">
                            <p:stCondLst>
                              <p:cond delay="21000"/>
                            </p:stCondLst>
                            <p:childTnLst>
                              <p:par>
                                <p:cTn id="61" presetID="23" presetClass="entr" presetSubtype="16" fill="hold" grpId="0" nodeType="afterEffect">
                                  <p:stCondLst>
                                    <p:cond delay="1000"/>
                                  </p:stCondLst>
                                  <p:childTnLst>
                                    <p:set>
                                      <p:cBhvr>
                                        <p:cTn id="62" dur="1" fill="hold">
                                          <p:stCondLst>
                                            <p:cond delay="0"/>
                                          </p:stCondLst>
                                        </p:cTn>
                                        <p:tgtEl>
                                          <p:spTgt spid="2028561"/>
                                        </p:tgtEl>
                                        <p:attrNameLst>
                                          <p:attrName>style.visibility</p:attrName>
                                        </p:attrNameLst>
                                      </p:cBhvr>
                                      <p:to>
                                        <p:strVal val="visible"/>
                                      </p:to>
                                    </p:set>
                                    <p:anim calcmode="lin" valueType="num">
                                      <p:cBhvr>
                                        <p:cTn id="63" dur="500" fill="hold"/>
                                        <p:tgtEl>
                                          <p:spTgt spid="2028561"/>
                                        </p:tgtEl>
                                        <p:attrNameLst>
                                          <p:attrName>ppt_w</p:attrName>
                                        </p:attrNameLst>
                                      </p:cBhvr>
                                      <p:tavLst>
                                        <p:tav tm="0">
                                          <p:val>
                                            <p:fltVal val="0"/>
                                          </p:val>
                                        </p:tav>
                                        <p:tav tm="100000">
                                          <p:val>
                                            <p:strVal val="#ppt_w"/>
                                          </p:val>
                                        </p:tav>
                                      </p:tavLst>
                                    </p:anim>
                                    <p:anim calcmode="lin" valueType="num">
                                      <p:cBhvr>
                                        <p:cTn id="64" dur="500" fill="hold"/>
                                        <p:tgtEl>
                                          <p:spTgt spid="2028561"/>
                                        </p:tgtEl>
                                        <p:attrNameLst>
                                          <p:attrName>ppt_h</p:attrName>
                                        </p:attrNameLst>
                                      </p:cBhvr>
                                      <p:tavLst>
                                        <p:tav tm="0">
                                          <p:val>
                                            <p:fltVal val="0"/>
                                          </p:val>
                                        </p:tav>
                                        <p:tav tm="100000">
                                          <p:val>
                                            <p:strVal val="#ppt_h"/>
                                          </p:val>
                                        </p:tav>
                                      </p:tavLst>
                                    </p:anim>
                                  </p:childTnLst>
                                </p:cTn>
                              </p:par>
                            </p:childTnLst>
                          </p:cTn>
                        </p:par>
                        <p:par>
                          <p:cTn id="65" fill="hold">
                            <p:stCondLst>
                              <p:cond delay="22500"/>
                            </p:stCondLst>
                            <p:childTnLst>
                              <p:par>
                                <p:cTn id="66" presetID="23" presetClass="entr" presetSubtype="16" fill="hold" grpId="0" nodeType="afterEffect">
                                  <p:stCondLst>
                                    <p:cond delay="1000"/>
                                  </p:stCondLst>
                                  <p:childTnLst>
                                    <p:set>
                                      <p:cBhvr>
                                        <p:cTn id="67" dur="1" fill="hold">
                                          <p:stCondLst>
                                            <p:cond delay="0"/>
                                          </p:stCondLst>
                                        </p:cTn>
                                        <p:tgtEl>
                                          <p:spTgt spid="2028562"/>
                                        </p:tgtEl>
                                        <p:attrNameLst>
                                          <p:attrName>style.visibility</p:attrName>
                                        </p:attrNameLst>
                                      </p:cBhvr>
                                      <p:to>
                                        <p:strVal val="visible"/>
                                      </p:to>
                                    </p:set>
                                    <p:anim calcmode="lin" valueType="num">
                                      <p:cBhvr>
                                        <p:cTn id="68" dur="500" fill="hold"/>
                                        <p:tgtEl>
                                          <p:spTgt spid="2028562"/>
                                        </p:tgtEl>
                                        <p:attrNameLst>
                                          <p:attrName>ppt_w</p:attrName>
                                        </p:attrNameLst>
                                      </p:cBhvr>
                                      <p:tavLst>
                                        <p:tav tm="0">
                                          <p:val>
                                            <p:fltVal val="0"/>
                                          </p:val>
                                        </p:tav>
                                        <p:tav tm="100000">
                                          <p:val>
                                            <p:strVal val="#ppt_w"/>
                                          </p:val>
                                        </p:tav>
                                      </p:tavLst>
                                    </p:anim>
                                    <p:anim calcmode="lin" valueType="num">
                                      <p:cBhvr>
                                        <p:cTn id="69" dur="500" fill="hold"/>
                                        <p:tgtEl>
                                          <p:spTgt spid="2028562"/>
                                        </p:tgtEl>
                                        <p:attrNameLst>
                                          <p:attrName>ppt_h</p:attrName>
                                        </p:attrNameLst>
                                      </p:cBhvr>
                                      <p:tavLst>
                                        <p:tav tm="0">
                                          <p:val>
                                            <p:fltVal val="0"/>
                                          </p:val>
                                        </p:tav>
                                        <p:tav tm="100000">
                                          <p:val>
                                            <p:strVal val="#ppt_h"/>
                                          </p:val>
                                        </p:tav>
                                      </p:tavLst>
                                    </p:anim>
                                  </p:childTnLst>
                                </p:cTn>
                              </p:par>
                            </p:childTnLst>
                          </p:cTn>
                        </p:par>
                        <p:par>
                          <p:cTn id="70" fill="hold">
                            <p:stCondLst>
                              <p:cond delay="24000"/>
                            </p:stCondLst>
                            <p:childTnLst>
                              <p:par>
                                <p:cTn id="71" presetID="23" presetClass="entr" presetSubtype="16" fill="hold" grpId="0" nodeType="afterEffect">
                                  <p:stCondLst>
                                    <p:cond delay="1000"/>
                                  </p:stCondLst>
                                  <p:childTnLst>
                                    <p:set>
                                      <p:cBhvr>
                                        <p:cTn id="72" dur="1" fill="hold">
                                          <p:stCondLst>
                                            <p:cond delay="0"/>
                                          </p:stCondLst>
                                        </p:cTn>
                                        <p:tgtEl>
                                          <p:spTgt spid="2028563"/>
                                        </p:tgtEl>
                                        <p:attrNameLst>
                                          <p:attrName>style.visibility</p:attrName>
                                        </p:attrNameLst>
                                      </p:cBhvr>
                                      <p:to>
                                        <p:strVal val="visible"/>
                                      </p:to>
                                    </p:set>
                                    <p:anim calcmode="lin" valueType="num">
                                      <p:cBhvr>
                                        <p:cTn id="73" dur="500" fill="hold"/>
                                        <p:tgtEl>
                                          <p:spTgt spid="2028563"/>
                                        </p:tgtEl>
                                        <p:attrNameLst>
                                          <p:attrName>ppt_w</p:attrName>
                                        </p:attrNameLst>
                                      </p:cBhvr>
                                      <p:tavLst>
                                        <p:tav tm="0">
                                          <p:val>
                                            <p:fltVal val="0"/>
                                          </p:val>
                                        </p:tav>
                                        <p:tav tm="100000">
                                          <p:val>
                                            <p:strVal val="#ppt_w"/>
                                          </p:val>
                                        </p:tav>
                                      </p:tavLst>
                                    </p:anim>
                                    <p:anim calcmode="lin" valueType="num">
                                      <p:cBhvr>
                                        <p:cTn id="74" dur="500" fill="hold"/>
                                        <p:tgtEl>
                                          <p:spTgt spid="2028563"/>
                                        </p:tgtEl>
                                        <p:attrNameLst>
                                          <p:attrName>ppt_h</p:attrName>
                                        </p:attrNameLst>
                                      </p:cBhvr>
                                      <p:tavLst>
                                        <p:tav tm="0">
                                          <p:val>
                                            <p:fltVal val="0"/>
                                          </p:val>
                                        </p:tav>
                                        <p:tav tm="100000">
                                          <p:val>
                                            <p:strVal val="#ppt_h"/>
                                          </p:val>
                                        </p:tav>
                                      </p:tavLst>
                                    </p:anim>
                                  </p:childTnLst>
                                </p:cTn>
                              </p:par>
                            </p:childTnLst>
                          </p:cTn>
                        </p:par>
                        <p:par>
                          <p:cTn id="75" fill="hold">
                            <p:stCondLst>
                              <p:cond delay="25500"/>
                            </p:stCondLst>
                            <p:childTnLst>
                              <p:par>
                                <p:cTn id="76" presetID="10" presetClass="entr" presetSubtype="0" fill="hold" grpId="0" nodeType="after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27000"/>
                            </p:stCondLst>
                            <p:childTnLst>
                              <p:par>
                                <p:cTn id="80" presetID="16" presetClass="entr" presetSubtype="42" fill="hold" grpId="0" nodeType="afterEffect">
                                  <p:stCondLst>
                                    <p:cond delay="1000"/>
                                  </p:stCondLst>
                                  <p:childTnLst>
                                    <p:set>
                                      <p:cBhvr>
                                        <p:cTn id="81" dur="1" fill="hold">
                                          <p:stCondLst>
                                            <p:cond delay="0"/>
                                          </p:stCondLst>
                                        </p:cTn>
                                        <p:tgtEl>
                                          <p:spTgt spid="25"/>
                                        </p:tgtEl>
                                        <p:attrNameLst>
                                          <p:attrName>style.visibility</p:attrName>
                                        </p:attrNameLst>
                                      </p:cBhvr>
                                      <p:to>
                                        <p:strVal val="visible"/>
                                      </p:to>
                                    </p:set>
                                    <p:animEffect transition="in" filter="barn(outHorizontal)">
                                      <p:cBhvr>
                                        <p:cTn id="82" dur="500"/>
                                        <p:tgtEl>
                                          <p:spTgt spid="25"/>
                                        </p:tgtEl>
                                      </p:cBhvr>
                                    </p:animEffect>
                                  </p:childTnLst>
                                </p:cTn>
                              </p:par>
                            </p:childTnLst>
                          </p:cTn>
                        </p:par>
                        <p:par>
                          <p:cTn id="83" fill="hold">
                            <p:stCondLst>
                              <p:cond delay="28500"/>
                            </p:stCondLst>
                            <p:childTnLst>
                              <p:par>
                                <p:cTn id="84" presetID="10" presetClass="entr" presetSubtype="0" fill="hold" grpId="0" nodeType="afterEffect">
                                  <p:stCondLst>
                                    <p:cond delay="100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par>
                          <p:cTn id="87" fill="hold">
                            <p:stCondLst>
                              <p:cond delay="30000"/>
                            </p:stCondLst>
                            <p:childTnLst>
                              <p:par>
                                <p:cTn id="88" presetID="16" presetClass="entr" presetSubtype="42" fill="hold" grpId="0" nodeType="afterEffect">
                                  <p:stCondLst>
                                    <p:cond delay="1000"/>
                                  </p:stCondLst>
                                  <p:childTnLst>
                                    <p:set>
                                      <p:cBhvr>
                                        <p:cTn id="89" dur="1" fill="hold">
                                          <p:stCondLst>
                                            <p:cond delay="0"/>
                                          </p:stCondLst>
                                        </p:cTn>
                                        <p:tgtEl>
                                          <p:spTgt spid="27"/>
                                        </p:tgtEl>
                                        <p:attrNameLst>
                                          <p:attrName>style.visibility</p:attrName>
                                        </p:attrNameLst>
                                      </p:cBhvr>
                                      <p:to>
                                        <p:strVal val="visible"/>
                                      </p:to>
                                    </p:set>
                                    <p:animEffect transition="in" filter="barn(outHorizontal)">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49" grpId="0" animBg="1"/>
      <p:bldP spid="2028550" grpId="0" animBg="1"/>
      <p:bldP spid="2028551" grpId="0" animBg="1"/>
      <p:bldP spid="2028552" grpId="0" animBg="1"/>
      <p:bldP spid="2028553" grpId="0" animBg="1"/>
      <p:bldP spid="2028554" grpId="0" animBg="1"/>
      <p:bldP spid="2028555" grpId="0"/>
      <p:bldP spid="2028556" grpId="0"/>
      <p:bldP spid="2028557" grpId="0"/>
      <p:bldP spid="2028558" grpId="0"/>
      <p:bldP spid="2028559" grpId="0"/>
      <p:bldP spid="2028560" grpId="0"/>
      <p:bldP spid="2028561" grpId="0" animBg="1"/>
      <p:bldP spid="2028562" grpId="0" animBg="1"/>
      <p:bldP spid="2028563" grpId="0" animBg="1"/>
      <p:bldP spid="24" grpId="0"/>
      <p:bldP spid="25" grpId="0" animBg="1"/>
      <p:bldP spid="26" grpId="0"/>
      <p:bldP spid="2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91</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94</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September 25</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2,132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43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96</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25,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97</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66" imgH="459103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15,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cSld>
  <p:clrMapOvr>
    <a:masterClrMapping/>
  </p:clrMapOvr>
  <p:transition>
    <p:zoom dir="in"/>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2178818" name="Picture 2" descr="http://www.spc.noaa.gov/climo/online/monthly/2013_annual_map_torn.gif"/>
          <p:cNvPicPr>
            <a:picLocks noChangeAspect="1" noChangeArrowheads="1"/>
          </p:cNvPicPr>
          <p:nvPr/>
        </p:nvPicPr>
        <p:blipFill>
          <a:blip r:embed="rId4" cstate="email"/>
          <a:srcRect/>
          <a:stretch>
            <a:fillRect/>
          </a:stretch>
        </p:blipFill>
        <p:spPr bwMode="auto">
          <a:xfrm>
            <a:off x="402713" y="1101728"/>
            <a:ext cx="7399184" cy="5303840"/>
          </a:xfrm>
          <a:prstGeom prst="rect">
            <a:avLst/>
          </a:prstGeom>
          <a:noFill/>
        </p:spPr>
      </p:pic>
      <p:sp>
        <p:nvSpPr>
          <p:cNvPr id="13" name="AutoShape 7"/>
          <p:cNvSpPr>
            <a:spLocks noChangeArrowheads="1"/>
          </p:cNvSpPr>
          <p:nvPr/>
        </p:nvSpPr>
        <p:spPr bwMode="blackWhite">
          <a:xfrm>
            <a:off x="7167563" y="2684206"/>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720 tornadoes through Aug. 30,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97569"/>
              <a:gd name="adj2" fmla="val 14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619191" y="332422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174730</TotalTime>
  <Words>19699</Words>
  <Application>Microsoft Office PowerPoint</Application>
  <PresentationFormat>On-screen Show (4:3)</PresentationFormat>
  <Paragraphs>2678</Paragraphs>
  <Slides>252</Slides>
  <Notes>218</Notes>
  <HiddenSlides>125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252</vt:i4>
      </vt:variant>
    </vt:vector>
  </HeadingPairs>
  <TitlesOfParts>
    <vt:vector size="255" baseType="lpstr">
      <vt:lpstr>Default Design</vt:lpstr>
      <vt:lpstr>Chart</vt:lpstr>
      <vt:lpstr>Worksheet</vt:lpstr>
      <vt:lpstr>Overview &amp; Outlook for the      P/C Insurance Industry: Trends, Challenges and Opportunities in 2013 and Beyond</vt:lpstr>
      <vt:lpstr>Presentation Outline</vt:lpstr>
      <vt:lpstr>Slide 3</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1987–2012*</vt:lpstr>
      <vt:lpstr>ROE: ROEs by Industry vs. Fortune 500, 1987–2012*</vt:lpstr>
      <vt:lpstr>ROE vs. Equity Cost of Capital: U.S. P/C Insurance:1991-2011*</vt:lpstr>
      <vt:lpstr>RNW All Lines by State, 2002-2011 Average: Highest 25 States</vt:lpstr>
      <vt:lpstr>Slide 11</vt:lpstr>
      <vt:lpstr>The Strength of the Economy Will Influence P/C Insurer Growth Opportunities</vt:lpstr>
      <vt:lpstr>US Real GDP Growth*</vt:lpstr>
      <vt:lpstr>Real GDP by State Percent Change, 2012: Highest 25 States</vt:lpstr>
      <vt:lpstr>Slide 15</vt:lpstr>
      <vt:lpstr>Slide 16</vt:lpstr>
      <vt:lpstr>Defense and Non-Defense Federal Spending        as a Share of State GDP: Top 10 States*</vt:lpstr>
      <vt:lpstr>Slide 18</vt:lpstr>
      <vt:lpstr>Slide 19</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August 2013</vt:lpstr>
      <vt:lpstr>New Private Housing Starts, 1990-2019F</vt:lpstr>
      <vt:lpstr>Average Premium for Home Insurance Policies**</vt:lpstr>
      <vt:lpstr>Construction Employment, Jan. 2010—August 2013*</vt:lpstr>
      <vt:lpstr>Construction Employment,  Jan. 2003–August 2013 </vt:lpstr>
      <vt:lpstr>Interest Rate on Convention 30-Year Mortgages: Headed Back Up, 1990–2013*</vt:lpstr>
      <vt:lpstr>Slide 30</vt:lpstr>
      <vt:lpstr>Nonfarm Payroll (Wages and Salaries): Quarterly, 2005–2013:Q2</vt:lpstr>
      <vt:lpstr>Commercial &amp; Industrial Loans Outstanding at FDIC-Insured Banks, Quarterly, 2006-2013*</vt:lpstr>
      <vt:lpstr>Percent of Non-Current Commercial &amp; Industrial Loans Outstanding at FDIC-Insured Banks, Quarterly, 2006-2013:Q2*</vt:lpstr>
      <vt:lpstr>Value of Construction Put in Place,   July 2013 vs. July 2012*</vt:lpstr>
      <vt:lpstr>Value of Private Construction Put in Place, by Segment,  July 2013 vs. July 2012*</vt:lpstr>
      <vt:lpstr>Value of Public Construction Put in Place, by Segment,  July 2013 vs. July 2012*</vt:lpstr>
      <vt:lpstr>Slide 37</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2010—August 2013*</vt:lpstr>
      <vt:lpstr>Slide 42</vt:lpstr>
      <vt:lpstr>Business Bankruptcy Filings, 1980-2012</vt:lpstr>
      <vt:lpstr>Private Sector Business Starts,  1993:Q2 – 2012:Q4*</vt:lpstr>
      <vt:lpstr>Slide 45</vt:lpstr>
      <vt:lpstr>12 Industries for the Next 10 Years: Insurance Solutions Needed</vt:lpstr>
      <vt:lpstr>Slide 47</vt:lpstr>
      <vt:lpstr>Unemployment and Underemployment Rates: Stubbornly High, But Falling</vt:lpstr>
      <vt:lpstr>Slide 49</vt:lpstr>
      <vt:lpstr>Slide 50</vt:lpstr>
      <vt:lpstr>Slide 51</vt:lpstr>
      <vt:lpstr>Slide 52</vt:lpstr>
      <vt:lpstr>Net Change in Government Employment: Jan. 2010—August 2013*</vt:lpstr>
      <vt:lpstr>Unemployment Rates by State, August 2013: Highest 25 States*</vt:lpstr>
      <vt:lpstr>Slide 55</vt:lpstr>
      <vt:lpstr>Oil &amp; Gas Extraction Employment, Jan. 2010—August 2013*</vt:lpstr>
      <vt:lpstr>US Unemployment Rate Forecast</vt:lpstr>
      <vt:lpstr>US Unemployment Rate Forecasts</vt:lpstr>
      <vt:lpstr>Nonfarm Payroll (Wages and Salaries): Quarterly, 2005–2013:Q2</vt:lpstr>
      <vt:lpstr>Payroll vs. Workers Comp Net Written Premiums, 1990-2012E</vt:lpstr>
      <vt:lpstr>Slide 61</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80</vt:lpstr>
      <vt:lpstr>Hurricane Sandy Summary</vt:lpstr>
      <vt:lpstr>Hurricane Sandy: Claim Payments to Policyholders, by  State</vt:lpstr>
      <vt:lpstr>Slide 83</vt:lpstr>
      <vt:lpstr>Slide 84</vt:lpstr>
      <vt:lpstr>Outlook for 2013 Hurricane Season:  75% Worse Than Average</vt:lpstr>
      <vt:lpstr>Landfall Probabilities for 2013 Hurricane Season: Above Average</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94</vt:lpstr>
      <vt:lpstr>Number of Federal Disaster Declarations, 1953-2013*</vt:lpstr>
      <vt:lpstr>Federal Disasters Declarations by State,  1953 – 2013: Highest 25 States*</vt:lpstr>
      <vt:lpstr>Federal Disasters Declarations by State,  1953 – 2013: Lowest 25 States*</vt:lpstr>
      <vt:lpstr>Slide 98</vt:lpstr>
      <vt:lpstr>Location of Tornado Reports: Through August 30, 2013</vt:lpstr>
      <vt:lpstr>U.S. Tornado Count, 2005-2013* </vt:lpstr>
      <vt:lpstr>Location of Large Hail Reports: Through August 30, 2013</vt:lpstr>
      <vt:lpstr>Location of High Wind Reports: Through August 30, 2013</vt:lpstr>
      <vt:lpstr>Severe Weather Reports: Through August 30, 2013</vt:lpstr>
      <vt:lpstr>Severe Weather Reports, 2012</vt:lpstr>
      <vt:lpstr>Terrorism Update</vt:lpstr>
      <vt:lpstr>Terrorism Risk Insurance Program</vt:lpstr>
      <vt:lpstr>Terrorism Risk Insurance Program</vt:lpstr>
      <vt:lpstr>TRIA Outlook </vt:lpstr>
      <vt:lpstr>Loss Distribution by Type of Insurance from Sept. 11 Terrorist Attack ($ 2011)</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115</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123</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134</vt:lpstr>
      <vt:lpstr>All P/C Lines Distribution Channels, Direct vs. Independent Agents</vt:lpstr>
      <vt:lpstr>Commercial P/C Distribution Channels, Direct vs. Independent Agents</vt:lpstr>
      <vt:lpstr>Personal Lines Distribution Channels, Direct vs. Independent Agents</vt:lpstr>
      <vt:lpstr>Advertising Expenditures by P/C Insurance Industry, 1999-2012</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153</vt:lpstr>
      <vt:lpstr>Annual Inflation Rates, (CPI-U, %), 1990–2014F</vt:lpstr>
      <vt:lpstr>1. UNDERWRITING</vt:lpstr>
      <vt:lpstr>P/C Insurance Industry  Combined Ratio, 2001–2013:Q1*</vt:lpstr>
      <vt:lpstr>Underwriting Gain (Loss) 1975–2013:Q1*</vt:lpstr>
      <vt:lpstr>Number of Years with Underwriting Profits by Decade, 1920s–2010s </vt:lpstr>
      <vt:lpstr>Combined Ratios by Predominant Business Segment, 2012 vs. 2011*</vt:lpstr>
      <vt:lpstr>P/C Reserve Development, 1992–2015E</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167</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184</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US Policyholder Surplus: 1975–2013*</vt:lpstr>
      <vt:lpstr>Policyholder Surplus,  2006:Q4–2013:Q1</vt:lpstr>
      <vt:lpstr>U.S. INSURANCE MERGERS AND ACQUISITIONS, 2002-2012 (1)</vt:lpstr>
      <vt:lpstr>Slide 199</vt:lpstr>
      <vt:lpstr>Global Reinsurer Capital, 2007-2013:H1*</vt:lpstr>
      <vt:lpstr>Long-Term Evolution of Shareholders’ Funds for        the Guy Carpenter Global Reinsurance Composite  </vt:lpstr>
      <vt:lpstr>Alternative Capacity as a Percentage of Global Property Catastrophe Reinsurance Limit</vt:lpstr>
      <vt:lpstr>Slide 203</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252</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3513</cp:revision>
  <dcterms:modified xsi:type="dcterms:W3CDTF">2013-09-26T18:01:36Z</dcterms:modified>
</cp:coreProperties>
</file>