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tags/tag13.xml" ContentType="application/vnd.openxmlformats-officedocument.presentationml.tags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Default Extension="sldx" ContentType="application/vnd.openxmlformats-officedocument.presentationml.slide"/>
  <Override PartName="/ppt/tags/tag1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3491" r:id="rId2"/>
    <p:sldId id="3926" r:id="rId3"/>
    <p:sldId id="3096" r:id="rId4"/>
    <p:sldId id="4020" r:id="rId5"/>
    <p:sldId id="3618" r:id="rId6"/>
    <p:sldId id="3780" r:id="rId7"/>
    <p:sldId id="3983" r:id="rId8"/>
    <p:sldId id="4023" r:id="rId9"/>
    <p:sldId id="4022" r:id="rId10"/>
    <p:sldId id="4007" r:id="rId11"/>
    <p:sldId id="4009" r:id="rId12"/>
    <p:sldId id="4008" r:id="rId13"/>
    <p:sldId id="3388" r:id="rId14"/>
    <p:sldId id="3324" r:id="rId15"/>
    <p:sldId id="3700" r:id="rId16"/>
    <p:sldId id="3713" r:id="rId17"/>
    <p:sldId id="3935" r:id="rId18"/>
    <p:sldId id="3698" r:id="rId19"/>
    <p:sldId id="3699" r:id="rId20"/>
    <p:sldId id="3428" r:id="rId21"/>
    <p:sldId id="3715" r:id="rId22"/>
    <p:sldId id="3429" r:id="rId23"/>
    <p:sldId id="3494" r:id="rId24"/>
    <p:sldId id="3689" r:id="rId25"/>
    <p:sldId id="3690" r:id="rId26"/>
    <p:sldId id="3691" r:id="rId27"/>
    <p:sldId id="4019" r:id="rId28"/>
    <p:sldId id="3924" r:id="rId29"/>
    <p:sldId id="3925" r:id="rId30"/>
    <p:sldId id="3716" r:id="rId31"/>
    <p:sldId id="3701" r:id="rId32"/>
    <p:sldId id="3717" r:id="rId33"/>
    <p:sldId id="3740" r:id="rId34"/>
    <p:sldId id="3823" r:id="rId35"/>
    <p:sldId id="4021" r:id="rId36"/>
    <p:sldId id="3824" r:id="rId37"/>
    <p:sldId id="3825" r:id="rId38"/>
    <p:sldId id="3826" r:id="rId39"/>
    <p:sldId id="2599" r:id="rId40"/>
    <p:sldId id="2600" r:id="rId41"/>
    <p:sldId id="2965" r:id="rId42"/>
    <p:sldId id="3415" r:id="rId43"/>
    <p:sldId id="3478" r:id="rId44"/>
    <p:sldId id="3702" r:id="rId45"/>
    <p:sldId id="3753" r:id="rId46"/>
    <p:sldId id="3754" r:id="rId47"/>
    <p:sldId id="3755" r:id="rId48"/>
    <p:sldId id="3580" r:id="rId49"/>
    <p:sldId id="3706" r:id="rId50"/>
    <p:sldId id="3710" r:id="rId51"/>
    <p:sldId id="3707" r:id="rId52"/>
    <p:sldId id="3921" r:id="rId53"/>
    <p:sldId id="3744" r:id="rId54"/>
    <p:sldId id="3635" r:id="rId55"/>
    <p:sldId id="3641" r:id="rId56"/>
    <p:sldId id="3642" r:id="rId57"/>
    <p:sldId id="3643" r:id="rId58"/>
    <p:sldId id="3645" r:id="rId59"/>
    <p:sldId id="3647" r:id="rId60"/>
    <p:sldId id="3302" r:id="rId61"/>
    <p:sldId id="3625" r:id="rId62"/>
    <p:sldId id="3626" r:id="rId63"/>
    <p:sldId id="3511" r:id="rId64"/>
    <p:sldId id="4011" r:id="rId65"/>
    <p:sldId id="4012" r:id="rId66"/>
    <p:sldId id="4013" r:id="rId67"/>
    <p:sldId id="4014" r:id="rId68"/>
    <p:sldId id="4015" r:id="rId69"/>
    <p:sldId id="4016" r:id="rId70"/>
    <p:sldId id="4017" r:id="rId71"/>
    <p:sldId id="4018" r:id="rId72"/>
    <p:sldId id="4025" r:id="rId73"/>
    <p:sldId id="4026" r:id="rId74"/>
    <p:sldId id="4027" r:id="rId75"/>
    <p:sldId id="4024" r:id="rId76"/>
    <p:sldId id="1136" r:id="rId77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5A7A"/>
    <a:srgbClr val="2B7299"/>
    <a:srgbClr val="3691C4"/>
    <a:srgbClr val="3333CC"/>
    <a:srgbClr val="28688C"/>
    <a:srgbClr val="E5F1F7"/>
    <a:srgbClr val="4B9FCD"/>
    <a:srgbClr val="D0DCE2"/>
    <a:srgbClr val="C9D6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5" autoAdjust="0"/>
    <p:restoredTop sz="89785" autoAdjust="0"/>
  </p:normalViewPr>
  <p:slideViewPr>
    <p:cSldViewPr snapToGrid="0">
      <p:cViewPr varScale="1">
        <p:scale>
          <a:sx n="90" d="100"/>
          <a:sy n="90" d="100"/>
        </p:scale>
        <p:origin x="-342" y="-108"/>
      </p:cViewPr>
      <p:guideLst>
        <p:guide orient="horz" pos="1072"/>
        <p:guide orient="horz" pos="3856"/>
        <p:guide orient="horz" pos="3608"/>
        <p:guide orient="horz" pos="1472"/>
        <p:guide orient="horz" pos="798"/>
        <p:guide pos="219"/>
        <p:guide pos="5497"/>
        <p:guide pos="4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2898" y="-90"/>
      </p:cViewPr>
      <p:guideLst>
        <p:guide orient="horz" pos="2924"/>
        <p:guide pos="220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6428D4E-CD86-468D-BEE4-4FD3A017EE70}" type="datetime1">
              <a:rPr lang="en-US"/>
              <a:pPr>
                <a:defRPr/>
              </a:pPr>
              <a:t>12/12/2013</a:t>
            </a:fld>
            <a:endParaRPr lang="en-US"/>
          </a:p>
        </p:txBody>
      </p:sp>
      <p:sp>
        <p:nvSpPr>
          <p:cNvPr id="22938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85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6DD95BB-A669-4F44-8D4A-44D0FEE85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307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70025" y="581025"/>
            <a:ext cx="4056063" cy="304165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Notes Placeholder 307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71500" y="3819525"/>
            <a:ext cx="5856288" cy="5148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46066" tIns="46066" rIns="46066" bIns="460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9" name="Slide Number Placeholder 3078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887" tIns="46499" rIns="45887" bIns="46499" numCol="1" anchor="b" anchorCtr="0" compatLnSpc="1">
            <a:prstTxWarp prst="textNoShape">
              <a:avLst/>
            </a:prstTxWarp>
            <a:spAutoFit/>
          </a:bodyPr>
          <a:lstStyle>
            <a:lvl1pPr algn="ctr" defTabSz="930275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926E3E4-F212-49E4-9AB9-DC573DC8C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28600" indent="-228600" algn="l" rtl="0" eaLnBrk="0" fontAlgn="base" hangingPunct="0">
      <a:lnSpc>
        <a:spcPct val="90000"/>
      </a:lnSpc>
      <a:spcBef>
        <a:spcPct val="100000"/>
      </a:spcBef>
      <a:spcAft>
        <a:spcPct val="0"/>
      </a:spcAft>
      <a:buClr>
        <a:srgbClr val="008080"/>
      </a:buClr>
      <a:buSzPct val="85000"/>
      <a:buFont typeface="Wingdings" pitchFamily="2" charset="2"/>
      <a:buChar char="n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517525" indent="-174625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rgbClr val="008080"/>
      </a:buClr>
      <a:buFont typeface="Wingdings" pitchFamily="2" charset="2"/>
      <a:buChar char="w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800100" indent="-168275" algn="l" rtl="0" eaLnBrk="0" fontAlgn="base" hangingPunct="0">
      <a:lnSpc>
        <a:spcPct val="90000"/>
      </a:lnSpc>
      <a:spcBef>
        <a:spcPct val="25000"/>
      </a:spcBef>
      <a:spcAft>
        <a:spcPct val="0"/>
      </a:spcAft>
      <a:buClr>
        <a:srgbClr val="008080"/>
      </a:buClr>
      <a:buFont typeface="Arial" charset="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089025" indent="-17462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Font typeface="Wingdings" pitchFamily="2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371600" indent="-16827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438143-1DA2-4BA3-AF43-18D3330F406F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CD7F88F9-67A0-4DD5-9BC7-F7DE73C9931D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pPr>
              <a:defRPr/>
            </a:pPr>
            <a:fld id="{D3B46664-AE7A-4EF7-BFD7-083E2F3E0F65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464"/>
            <a:ext cx="704850" cy="247650"/>
          </a:xfrm>
        </p:spPr>
        <p:txBody>
          <a:bodyPr/>
          <a:lstStyle/>
          <a:p>
            <a:pPr>
              <a:defRPr/>
            </a:pPr>
            <a:fld id="{CD8EFDAD-DD28-475D-8809-5E3173A79418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466"/>
            <a:ext cx="704849" cy="247650"/>
          </a:xfrm>
        </p:spPr>
        <p:txBody>
          <a:bodyPr/>
          <a:lstStyle/>
          <a:p>
            <a:pPr>
              <a:defRPr/>
            </a:pPr>
            <a:fld id="{205DA8A8-5777-4FA2-8084-FB24BA0FA9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89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5" y="9034465"/>
            <a:ext cx="704850" cy="247650"/>
          </a:xfrm>
        </p:spPr>
        <p:txBody>
          <a:bodyPr/>
          <a:lstStyle/>
          <a:p>
            <a:pPr>
              <a:defRPr/>
            </a:pPr>
            <a:fld id="{935D9A84-BDC2-4CC8-AAC8-58F3C8F9656A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19046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pPr>
              <a:defRPr/>
            </a:pPr>
            <a:fld id="{D3B46664-AE7A-4EF7-BFD7-083E2F3E0F65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data from </a:t>
            </a:r>
            <a:r>
              <a:rPr lang="en-US" dirty="0" err="1" smtClean="0"/>
              <a:t>NatCat</a:t>
            </a:r>
            <a:r>
              <a:rPr lang="en-US" dirty="0" smtClean="0"/>
              <a:t>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fld id="{076349CA-7964-46F8-9AF2-4ABE1A925F7D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fld id="{076349CA-7964-46F8-9AF2-4ABE1A925F7D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fld id="{076349CA-7964-46F8-9AF2-4ABE1A925F7D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466"/>
            <a:ext cx="704849" cy="247650"/>
          </a:xfrm>
        </p:spPr>
        <p:txBody>
          <a:bodyPr/>
          <a:lstStyle/>
          <a:p>
            <a:pPr>
              <a:defRPr/>
            </a:pPr>
            <a:fld id="{205DA8A8-5777-4FA2-8084-FB24BA0FA9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89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650" y="9034803"/>
            <a:ext cx="703573" cy="247312"/>
          </a:xfrm>
        </p:spPr>
        <p:txBody>
          <a:bodyPr/>
          <a:lstStyle/>
          <a:p>
            <a:pPr defTabSz="928787">
              <a:defRPr/>
            </a:pPr>
            <a:fld id="{15A7F7DB-3A93-4CAB-8AF3-CD35918FB945}" type="slidenum">
              <a:rPr lang="en-US" smtClean="0"/>
              <a:pPr defTabSz="928787">
                <a:defRPr/>
              </a:pPr>
              <a:t>2</a:t>
            </a:fld>
            <a:endParaRPr lang="en-US" dirty="0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E88D79-0CC8-4381-91FD-54AB31888A2F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29731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2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E88D79-0CC8-4381-91FD-54AB31888A2F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29731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2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E88D79-0CC8-4381-91FD-54AB31888A2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29731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2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B46664-AE7A-4EF7-BFD7-083E2F3E0F65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B46664-AE7A-4EF7-BFD7-083E2F3E0F65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fld id="{E5721651-C618-4989-BD9A-C51CDEA22A0A}" type="slidenum">
              <a:rPr lang="en-US" noProof="0" smtClean="0"/>
              <a:pPr/>
              <a:t>30</a:t>
            </a:fld>
            <a:endParaRPr lang="en-US" noProof="0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0088"/>
            <a:ext cx="4635500" cy="3478212"/>
          </a:xfrm>
          <a:solidFill>
            <a:srgbClr val="FFFFFF"/>
          </a:solidFill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fld id="{E5721651-C618-4989-BD9A-C51CDEA22A0A}" type="slidenum">
              <a:rPr lang="en-US" noProof="0" smtClean="0"/>
              <a:pPr/>
              <a:t>32</a:t>
            </a:fld>
            <a:endParaRPr lang="en-US" noProof="0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fld id="{E5721651-C618-4989-BD9A-C51CDEA22A0A}" type="slidenum">
              <a:rPr lang="en-US" noProof="0" smtClean="0"/>
              <a:pPr/>
              <a:t>33</a:t>
            </a:fld>
            <a:endParaRPr lang="en-US" noProof="0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3"/>
          <p:cNvSpPr txBox="1">
            <a:spLocks noGrp="1" noChangeArrowheads="1"/>
          </p:cNvSpPr>
          <p:nvPr/>
        </p:nvSpPr>
        <p:spPr bwMode="auto">
          <a:xfrm>
            <a:off x="3149600" y="90344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80B93877-0C9D-4CAD-84B4-15CDCD63F2DF}" type="slidenum">
              <a:rPr lang="en-US" sz="1000"/>
              <a:pPr algn="ctr" defTabSz="930275"/>
              <a:t>34</a:t>
            </a:fld>
            <a:endParaRPr lang="en-US" sz="100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B205B-5CAC-4CDE-BC3B-EC6CDB61437F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650" y="9034803"/>
            <a:ext cx="703573" cy="247312"/>
          </a:xfrm>
        </p:spPr>
        <p:txBody>
          <a:bodyPr/>
          <a:lstStyle/>
          <a:p>
            <a:pPr defTabSz="928787">
              <a:defRPr/>
            </a:pPr>
            <a:fld id="{15A7F7DB-3A93-4CAB-8AF3-CD35918FB945}" type="slidenum">
              <a:rPr lang="en-US" smtClean="0"/>
              <a:pPr defTabSz="928787">
                <a:defRPr/>
              </a:pPr>
              <a:t>35</a:t>
            </a:fld>
            <a:endParaRPr lang="en-US" dirty="0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464"/>
            <a:ext cx="704850" cy="247650"/>
          </a:xfrm>
        </p:spPr>
        <p:txBody>
          <a:bodyPr/>
          <a:lstStyle/>
          <a:p>
            <a:pPr>
              <a:defRPr/>
            </a:pPr>
            <a:fld id="{CD8EFDAD-DD28-475D-8809-5E3173A79418}" type="slidenum">
              <a:rPr lang="en-US" smtClean="0"/>
              <a:pPr>
                <a:defRPr/>
              </a:pPr>
              <a:t>39</a:t>
            </a:fld>
            <a:endParaRPr lang="en-US" smtClean="0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464"/>
            <a:ext cx="704850" cy="247650"/>
          </a:xfrm>
        </p:spPr>
        <p:txBody>
          <a:bodyPr/>
          <a:lstStyle/>
          <a:p>
            <a:pPr>
              <a:defRPr/>
            </a:pPr>
            <a:fld id="{CD8EFDAD-DD28-475D-8809-5E3173A79418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ECA2118D-97E9-47A6-8843-4A77375CEA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992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pPr>
              <a:defRPr/>
            </a:pPr>
            <a:fld id="{D16B205B-5CAC-4CDE-BC3B-EC6CDB61437F}" type="slidenum">
              <a:rPr lang="en-US" smtClean="0"/>
              <a:pPr>
                <a:defRPr/>
              </a:pPr>
              <a:t>44</a:t>
            </a:fld>
            <a:endParaRPr 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321"/>
            <a:ext cx="704850" cy="247794"/>
          </a:xfrm>
        </p:spPr>
        <p:txBody>
          <a:bodyPr/>
          <a:lstStyle/>
          <a:p>
            <a:pPr>
              <a:defRPr/>
            </a:pPr>
            <a:fld id="{13477895-592F-4D1B-9D08-B8F915A07ED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70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9513" y="696913"/>
            <a:ext cx="4640262" cy="3481387"/>
          </a:xfrm>
          <a:ln w="12700"/>
        </p:spPr>
      </p:sp>
      <p:sp>
        <p:nvSpPr>
          <p:cNvPr id="217092" name="Notes Placeholder 2"/>
          <p:cNvSpPr>
            <a:spLocks noGrp="1"/>
          </p:cNvSpPr>
          <p:nvPr>
            <p:ph type="body" idx="1"/>
          </p:nvPr>
        </p:nvSpPr>
        <p:spPr>
          <a:xfrm>
            <a:off x="700090" y="4410076"/>
            <a:ext cx="5597525" cy="4176712"/>
          </a:xfrm>
          <a:noFill/>
          <a:ln/>
        </p:spPr>
        <p:txBody>
          <a:bodyPr lIns="90703" tIns="45351" rIns="90703" bIns="45351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650" y="9034803"/>
            <a:ext cx="703573" cy="247312"/>
          </a:xfrm>
        </p:spPr>
        <p:txBody>
          <a:bodyPr/>
          <a:lstStyle/>
          <a:p>
            <a:pPr defTabSz="928787">
              <a:defRPr/>
            </a:pPr>
            <a:fld id="{15A7F7DB-3A93-4CAB-8AF3-CD35918FB945}" type="slidenum">
              <a:rPr lang="en-US" smtClean="0"/>
              <a:pPr defTabSz="928787">
                <a:defRPr/>
              </a:pPr>
              <a:t>4</a:t>
            </a:fld>
            <a:endParaRPr lang="en-US" dirty="0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321"/>
            <a:ext cx="704850" cy="247794"/>
          </a:xfrm>
        </p:spPr>
        <p:txBody>
          <a:bodyPr/>
          <a:lstStyle/>
          <a:p>
            <a:pPr>
              <a:defRPr/>
            </a:pPr>
            <a:fld id="{CA22429F-497C-4787-B0C5-F4E8A801F65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81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9513" y="696913"/>
            <a:ext cx="4640262" cy="3481387"/>
          </a:xfrm>
          <a:ln w="12700"/>
        </p:spPr>
      </p:sp>
      <p:sp>
        <p:nvSpPr>
          <p:cNvPr id="218116" name="Notes Placeholder 2"/>
          <p:cNvSpPr>
            <a:spLocks noGrp="1"/>
          </p:cNvSpPr>
          <p:nvPr>
            <p:ph type="body" idx="1"/>
          </p:nvPr>
        </p:nvSpPr>
        <p:spPr>
          <a:xfrm>
            <a:off x="700090" y="4410076"/>
            <a:ext cx="5597525" cy="4176712"/>
          </a:xfrm>
          <a:noFill/>
          <a:ln/>
        </p:spPr>
        <p:txBody>
          <a:bodyPr lIns="90703" tIns="45351" rIns="90703" bIns="45351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AED8072F-0E08-458F-BF88-90F48070855D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0088"/>
            <a:ext cx="4635500" cy="3478212"/>
          </a:xfrm>
          <a:solidFill>
            <a:srgbClr val="FFFFFF"/>
          </a:solidFill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3"/>
          <p:cNvSpPr txBox="1">
            <a:spLocks noGrp="1" noChangeArrowheads="1"/>
          </p:cNvSpPr>
          <p:nvPr/>
        </p:nvSpPr>
        <p:spPr bwMode="auto">
          <a:xfrm>
            <a:off x="3149601" y="9034464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0179"/>
            <a:fld id="{80B93877-0C9D-4CAD-84B4-15CDCD63F2DF}" type="slidenum">
              <a:rPr lang="en-US" sz="1000"/>
              <a:pPr algn="ctr" defTabSz="930179"/>
              <a:t>54</a:t>
            </a:fld>
            <a:endParaRPr lang="en-US" sz="1000" dirty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05"/>
            <a:fld id="{5A2A7BB4-00DB-4919-A7C7-558F09B8FCA9}" type="slidenum">
              <a:rPr lang="en-US" smtClean="0"/>
              <a:pPr defTabSz="928705"/>
              <a:t>55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05"/>
            <a:fld id="{AEA7B339-6DD4-4927-829F-3B6BA8195CD1}" type="slidenum">
              <a:rPr lang="en-US" smtClean="0"/>
              <a:pPr defTabSz="928705"/>
              <a:t>56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697" name="Rectangle 3"/>
          <p:cNvSpPr txBox="1">
            <a:spLocks noGrp="1" noChangeArrowheads="1"/>
          </p:cNvSpPr>
          <p:nvPr/>
        </p:nvSpPr>
        <p:spPr bwMode="auto">
          <a:xfrm>
            <a:off x="3148652" y="9034803"/>
            <a:ext cx="703573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09" tIns="46522" rIns="45909" bIns="46522" anchor="b">
            <a:spAutoFit/>
          </a:bodyPr>
          <a:lstStyle/>
          <a:p>
            <a:pPr algn="ctr"/>
            <a:fld id="{ECB28993-AF64-42C9-8474-B3CB83825417}" type="slidenum">
              <a:rPr lang="en-US" sz="1000">
                <a:solidFill>
                  <a:srgbClr val="000000"/>
                </a:solidFill>
                <a:latin typeface="Times New Roman" pitchFamily="18" charset="0"/>
              </a:rPr>
              <a:pPr algn="ctr"/>
              <a:t>5</a:t>
            </a:fld>
            <a:endParaRPr lang="en-US" sz="1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05"/>
            <a:fld id="{AEA7B339-6DD4-4927-829F-3B6BA8195CD1}" type="slidenum">
              <a:rPr lang="en-US" smtClean="0"/>
              <a:pPr defTabSz="928705"/>
              <a:t>57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05"/>
            <a:fld id="{AEA7B339-6DD4-4927-829F-3B6BA8195CD1}" type="slidenum">
              <a:rPr lang="en-US" smtClean="0"/>
              <a:pPr defTabSz="928705"/>
              <a:t>58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05"/>
            <a:fld id="{5A2A7BB4-00DB-4919-A7C7-558F09B8FCA9}" type="slidenum">
              <a:rPr lang="en-US" smtClean="0"/>
              <a:pPr defTabSz="928705"/>
              <a:t>59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3"/>
          <p:cNvSpPr txBox="1">
            <a:spLocks noGrp="1" noChangeArrowheads="1"/>
          </p:cNvSpPr>
          <p:nvPr/>
        </p:nvSpPr>
        <p:spPr bwMode="auto">
          <a:xfrm>
            <a:off x="3149600" y="90344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80B93877-0C9D-4CAD-84B4-15CDCD63F2DF}" type="slidenum">
              <a:rPr lang="en-US" sz="1000"/>
              <a:pPr algn="ctr" defTabSz="930275"/>
              <a:t>60</a:t>
            </a:fld>
            <a:endParaRPr lang="en-US" sz="100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3"/>
          <p:cNvSpPr txBox="1">
            <a:spLocks noGrp="1" noChangeArrowheads="1"/>
          </p:cNvSpPr>
          <p:nvPr/>
        </p:nvSpPr>
        <p:spPr bwMode="auto">
          <a:xfrm>
            <a:off x="3148651" y="9034803"/>
            <a:ext cx="703573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28692"/>
            <a:fld id="{0D384969-57EF-47F2-8E1F-3213D4760988}" type="slidenum">
              <a:rPr lang="en-US" sz="1000"/>
              <a:pPr algn="ctr" defTabSz="928692"/>
              <a:t>61</a:t>
            </a:fld>
            <a:endParaRPr lang="en-US" sz="1000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3"/>
          <p:cNvSpPr txBox="1">
            <a:spLocks noGrp="1" noChangeArrowheads="1"/>
          </p:cNvSpPr>
          <p:nvPr/>
        </p:nvSpPr>
        <p:spPr bwMode="auto">
          <a:xfrm>
            <a:off x="3148651" y="9034803"/>
            <a:ext cx="703573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28692"/>
            <a:fld id="{0D384969-57EF-47F2-8E1F-3213D4760988}" type="slidenum">
              <a:rPr lang="en-US" sz="1000"/>
              <a:pPr algn="ctr" defTabSz="928692"/>
              <a:t>62</a:t>
            </a:fld>
            <a:endParaRPr lang="en-US" sz="1000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650" y="9034803"/>
            <a:ext cx="703573" cy="247312"/>
          </a:xfrm>
        </p:spPr>
        <p:txBody>
          <a:bodyPr/>
          <a:lstStyle/>
          <a:p>
            <a:pPr defTabSz="928787">
              <a:defRPr/>
            </a:pPr>
            <a:fld id="{15A7F7DB-3A93-4CAB-8AF3-CD35918FB945}" type="slidenum">
              <a:rPr lang="en-US" smtClean="0"/>
              <a:pPr defTabSz="928787">
                <a:defRPr/>
              </a:pPr>
              <a:t>64</a:t>
            </a:fld>
            <a:endParaRPr lang="en-US" dirty="0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ln/>
        </p:spPr>
        <p:txBody>
          <a:bodyPr/>
          <a:lstStyle/>
          <a:p>
            <a:fld id="{8D7D09C9-9BD5-4F91-97A8-5E0D2578C5F3}" type="slidenum">
              <a:rPr lang="en-US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3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 txBox="1">
            <a:spLocks noGrp="1" noChangeArrowheads="1"/>
          </p:cNvSpPr>
          <p:nvPr/>
        </p:nvSpPr>
        <p:spPr bwMode="auto">
          <a:xfrm>
            <a:off x="3148014" y="9032174"/>
            <a:ext cx="704850" cy="24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3" tIns="46494" rIns="45883" bIns="46494" anchor="b">
            <a:spAutoFit/>
          </a:bodyPr>
          <a:lstStyle/>
          <a:p>
            <a:pPr algn="ctr" defTabSz="930182"/>
            <a:fld id="{AA3B54CF-3B90-4833-A1B1-3D837068E6A9}" type="slidenum">
              <a:rPr lang="en-US" sz="1000"/>
              <a:pPr algn="ctr" defTabSz="930182"/>
              <a:t>66</a:t>
            </a:fld>
            <a:endParaRPr lang="en-US" sz="1000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ln/>
        </p:spPr>
        <p:txBody>
          <a:bodyPr/>
          <a:lstStyle/>
          <a:p>
            <a:fld id="{479AA5C6-0126-4953-A099-89B1BCAD20C7}" type="slidenum">
              <a:rPr lang="en-GB"/>
              <a:pPr/>
              <a:t>67</a:t>
            </a:fld>
            <a:endParaRPr lang="en-GB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  <a:noFill/>
        </p:spPr>
        <p:txBody>
          <a:bodyPr/>
          <a:lstStyle/>
          <a:p>
            <a:pPr defTabSz="928688"/>
            <a:fld id="{BC4CED26-30FC-40B3-942B-401B2AAF5079}" type="slidenum">
              <a:rPr lang="en-US" smtClean="0"/>
              <a:pPr defTabSz="928688"/>
              <a:t>6</a:t>
            </a:fld>
            <a:endParaRPr lang="en-US" smtClean="0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96528B-1495-4529-95AD-39D4E56FDBAB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28E22D-B324-4FA6-B14C-B990912558F9}" type="slidenum">
              <a:rPr lang="en-US" smtClean="0"/>
              <a:pPr>
                <a:defRPr/>
              </a:pPr>
              <a:t>72</a:t>
            </a:fld>
            <a:endParaRPr lang="en-US" smtClean="0"/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EB345-5751-4A4D-AEB1-4B36327EB547}" type="slidenum">
              <a:rPr lang="en-US" smtClean="0"/>
              <a:pPr>
                <a:defRPr/>
              </a:pPr>
              <a:t>73</a:t>
            </a:fld>
            <a:endParaRPr lang="en-US" smtClean="0"/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3D68F1-0777-4B1E-A52C-51505E82C0DB}" type="slidenum">
              <a:rPr lang="en-US" smtClean="0"/>
              <a:pPr>
                <a:defRPr/>
              </a:pPr>
              <a:t>76</a:t>
            </a:fld>
            <a:endParaRPr lang="en-US" smtClean="0"/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ECA2118D-97E9-47A6-8843-4A77375CEA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992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CD7F88F9-67A0-4DD5-9BC7-F7DE73C9931D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3"/>
          <p:cNvSpPr>
            <a:spLocks noChangeArrowheads="1"/>
          </p:cNvSpPr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1188" descr="Title Page bar_112409_1pm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8288"/>
            <a:ext cx="9144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80"/>
          <p:cNvSpPr>
            <a:spLocks noChangeArrowheads="1"/>
          </p:cNvSpPr>
          <p:nvPr userDrawn="1"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7" name="Picture 118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8" name="Rectangle 108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979738"/>
            <a:ext cx="7772400" cy="649287"/>
          </a:xfrm>
          <a:ln algn="ctr"/>
        </p:spPr>
        <p:txBody>
          <a:bodyPr>
            <a:spAutoFit/>
          </a:bodyPr>
          <a:lstStyle>
            <a:lvl1pPr algn="ctr">
              <a:lnSpc>
                <a:spcPct val="85000"/>
              </a:lnSpc>
              <a:spcBef>
                <a:spcPct val="40000"/>
              </a:spcBef>
              <a:defRPr sz="4300" smtClean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81979" name="Rectangle 108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4867275"/>
            <a:ext cx="7807325" cy="430213"/>
          </a:xfrm>
        </p:spPr>
        <p:txBody>
          <a:bodyPr>
            <a:spAutoFit/>
          </a:bodyPr>
          <a:lstStyle>
            <a:lvl1pPr marL="0" indent="0" algn="ctr">
              <a:lnSpc>
                <a:spcPct val="85000"/>
              </a:lnSpc>
              <a:spcBef>
                <a:spcPct val="25000"/>
              </a:spcBef>
              <a:buFont typeface="Wingdings" pitchFamily="2" charset="2"/>
              <a:buNone/>
              <a:defRPr sz="2600" b="1" smtClean="0">
                <a:solidFill>
                  <a:srgbClr val="225A7A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8" name="Rectangle 118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Rectangle 118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0" name="Rectangle 118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A298A7-07D0-41F4-A57B-095D4458D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C345D-58F2-4414-BF4A-B7296ABFC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 lIns="91440" rIns="91440" rtlCol="0"/>
          <a:lstStyle/>
          <a:p>
            <a:pPr lvl="0"/>
            <a:endParaRPr lang="en-US" noProof="0" smtClean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C86FA-B60D-423D-926C-A543DAD8D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90488"/>
            <a:ext cx="7400925" cy="860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647825"/>
            <a:ext cx="8153400" cy="4652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DCD5A-272D-460F-810D-8B44844B5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0" y="303902"/>
            <a:ext cx="6840000" cy="72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87337" y="1438937"/>
            <a:ext cx="8569325" cy="4842000"/>
          </a:xfrm>
        </p:spPr>
        <p:txBody>
          <a:bodyPr/>
          <a:lstStyle>
            <a:lvl1pPr marL="350100" indent="-342900">
              <a:buFont typeface="+mj-lt"/>
              <a:buAutoNum type="arabicPeriod"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6DB8AA-803C-49D2-90AA-1140CE72DCD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287711" y="1388845"/>
            <a:ext cx="8568952" cy="502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8FF3-5AB6-4EC6-BDC2-E6058C96F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4BFB2-9712-42D6-90C8-408268A19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90DBB-527D-49DE-BE17-F2C090C1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B4C8B-F8C1-4480-ADCB-1FB9116D9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D1549-189B-430A-BC2E-B6FA9183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3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9112-2361-4913-9798-B6AEBB59A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2EC06-222A-42D0-87E9-064A6BEAE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rIns="91440"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FF8B8-F0F3-400C-8102-4AEACDC8D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Rectangle 104"/>
          <p:cNvSpPr>
            <a:spLocks noChangeArrowheads="1"/>
          </p:cNvSpPr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0115" name="Picture 109" descr="Text Page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0" y="0"/>
            <a:ext cx="91440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47825"/>
            <a:ext cx="8153400" cy="4652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7" name="Rectangle 44"/>
          <p:cNvSpPr>
            <a:spLocks noGrp="1" noChangeArrowheads="1"/>
          </p:cNvSpPr>
          <p:nvPr>
            <p:ph type="title"/>
          </p:nvPr>
        </p:nvSpPr>
        <p:spPr bwMode="black">
          <a:xfrm>
            <a:off x="298450" y="90488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</a:t>
            </a:r>
            <a:br>
              <a:rPr lang="en-US" smtClean="0"/>
            </a:br>
            <a:r>
              <a:rPr lang="en-US" smtClean="0"/>
              <a:t>Master title style</a:t>
            </a:r>
          </a:p>
        </p:txBody>
      </p:sp>
      <p:sp>
        <p:nvSpPr>
          <p:cNvPr id="1125" name="Rectangle 101"/>
          <p:cNvSpPr>
            <a:spLocks noChangeArrowheads="1"/>
          </p:cNvSpPr>
          <p:nvPr/>
        </p:nvSpPr>
        <p:spPr bwMode="auto">
          <a:xfrm>
            <a:off x="0" y="6807200"/>
            <a:ext cx="9144000" cy="50800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0119" name="Picture 102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7761288" y="349250"/>
            <a:ext cx="12287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" name="Rectangle 1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30" name="Rectangle 1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134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lnSpc>
                <a:spcPct val="85000"/>
              </a:lnSpc>
              <a:spcBef>
                <a:spcPct val="20000"/>
              </a:spcBef>
              <a:defRPr sz="9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F8B5C7A-7BED-4BF9-AD02-83F44DE0B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7" r:id="rId1"/>
    <p:sldLayoutId id="2147485426" r:id="rId2"/>
    <p:sldLayoutId id="2147485427" r:id="rId3"/>
    <p:sldLayoutId id="2147485428" r:id="rId4"/>
    <p:sldLayoutId id="2147485429" r:id="rId5"/>
    <p:sldLayoutId id="2147485430" r:id="rId6"/>
    <p:sldLayoutId id="2147485431" r:id="rId7"/>
    <p:sldLayoutId id="2147485432" r:id="rId8"/>
    <p:sldLayoutId id="2147485433" r:id="rId9"/>
    <p:sldLayoutId id="2147485434" r:id="rId10"/>
    <p:sldLayoutId id="2147485435" r:id="rId11"/>
    <p:sldLayoutId id="2147485436" r:id="rId12"/>
    <p:sldLayoutId id="2147485438" r:id="rId13"/>
    <p:sldLayoutId id="2147485441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 charset="0"/>
          <a:ea typeface="+mj-ea"/>
          <a:cs typeface="+mj-cs"/>
        </a:defRPr>
      </a:lvl1pPr>
      <a:lvl2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2pPr>
      <a:lvl3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3pPr>
      <a:lvl4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4pPr>
      <a:lvl5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5pPr>
      <a:lvl6pPr marL="4572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6pPr>
      <a:lvl7pPr marL="9144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7pPr>
      <a:lvl8pPr marL="13716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8pPr>
      <a:lvl9pPr marL="18288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9pPr>
    </p:titleStyle>
    <p:bodyStyle>
      <a:lvl1pPr marL="292100" indent="-2921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400">
          <a:solidFill>
            <a:schemeClr val="tx1"/>
          </a:solidFill>
          <a:latin typeface="Arial" charset="0"/>
          <a:ea typeface="+mn-ea"/>
          <a:cs typeface="+mn-cs"/>
        </a:defRPr>
      </a:lvl1pPr>
      <a:lvl2pPr marL="635000" indent="-2286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200">
          <a:solidFill>
            <a:schemeClr val="tx1"/>
          </a:solidFill>
          <a:latin typeface="Arial" charset="0"/>
        </a:defRPr>
      </a:lvl2pPr>
      <a:lvl3pPr marL="9779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Arial" charset="0"/>
        </a:defRPr>
      </a:lvl3pPr>
      <a:lvl4pPr marL="13208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Arial" charset="0"/>
        </a:defRPr>
      </a:lvl4pPr>
      <a:lvl5pPr marL="1663700" indent="-228600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Arial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package" Target="../embeddings/Microsoft_Office_PowerPoint_Slide1.sld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package" Target="../embeddings/Microsoft_Office_PowerPoint_Slide2.sld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29.emf"/><Relationship Id="rId4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1.emf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1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19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20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2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2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5" Type="http://schemas.openxmlformats.org/officeDocument/2006/relationships/hyperlink" Target="http://www.fema.gov/disasters" TargetMode="External"/><Relationship Id="rId4" Type="http://schemas.openxmlformats.org/officeDocument/2006/relationships/oleObject" Target="../embeddings/oleObject2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hyperlink" Target="http://www.fema.gov/news/disaster_totals_annual.fema" TargetMode="External"/><Relationship Id="rId4" Type="http://schemas.openxmlformats.org/officeDocument/2006/relationships/oleObject" Target="../embeddings/oleObject24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hyperlink" Target="http://www.fema.gov/news/disaster_totals_annual.fema" TargetMode="External"/><Relationship Id="rId4" Type="http://schemas.openxmlformats.org/officeDocument/2006/relationships/oleObject" Target="../embeddings/oleObject25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3_annual_summary.html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wcm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png"/><Relationship Id="rId4" Type="http://schemas.openxmlformats.org/officeDocument/2006/relationships/hyperlink" Target="http://www.spc.noaa.gov/wcm/torngraph-big.png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3_annual_summary.html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3_annual_summary.html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3_annual_summary.html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26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27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28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29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oleObject3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ii.org/white_papers/terrorism-risk-a-constant-threat-2013.html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3.v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youtube.com/watch?v=svfv4Ph7wFY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4" Type="http://schemas.openxmlformats.org/officeDocument/2006/relationships/oleObject" Target="../embeddings/oleObject32.bin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oleObject33.bin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bp.com/en/global/corporate/gulf-of-mexico-restoration/investigations-and-legal-proceedings/US-legal-proceedings.html" TargetMode="External"/><Relationship Id="rId4" Type="http://schemas.openxmlformats.org/officeDocument/2006/relationships/image" Target="../media/image6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i.org/presentations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13072"/>
            <a:ext cx="9104313" cy="2159053"/>
          </a:xfrm>
          <a:ln/>
        </p:spPr>
        <p:txBody>
          <a:bodyPr/>
          <a:lstStyle/>
          <a:p>
            <a:r>
              <a:rPr lang="en-US" sz="4400" dirty="0" smtClean="0"/>
              <a:t>What’s Next on the Mega Catastrophe Event Front?</a:t>
            </a:r>
            <a:br>
              <a:rPr lang="en-US" sz="4400" dirty="0" smtClean="0"/>
            </a:br>
            <a:r>
              <a:rPr lang="en-US" sz="3600" i="1" dirty="0" smtClean="0"/>
              <a:t>Inundation, Litigation &amp; Politicization</a:t>
            </a:r>
            <a:br>
              <a:rPr lang="en-US" sz="3600" i="1" dirty="0" smtClean="0"/>
            </a:br>
            <a:endParaRPr lang="en-US" sz="3400" i="1" dirty="0">
              <a:solidFill>
                <a:srgbClr val="FF0000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1729" y="4053306"/>
            <a:ext cx="8952271" cy="17943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DRI Insurance Coverage and Practice Symposium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New York, NY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December 12, 2013</a:t>
            </a:r>
          </a:p>
          <a:p>
            <a:pPr>
              <a:lnSpc>
                <a:spcPct val="80000"/>
              </a:lnSpc>
            </a:pPr>
            <a:r>
              <a:rPr lang="en-US" sz="2800" i="1" dirty="0" smtClean="0">
                <a:solidFill>
                  <a:srgbClr val="FF0000"/>
                </a:solidFill>
              </a:rPr>
              <a:t>Download at www.iii.org/presentations</a:t>
            </a:r>
          </a:p>
        </p:txBody>
      </p:sp>
      <p:sp>
        <p:nvSpPr>
          <p:cNvPr id="94212" name="Rectangle 3"/>
          <p:cNvSpPr txBox="1">
            <a:spLocks noChangeArrowheads="1"/>
          </p:cNvSpPr>
          <p:nvPr/>
        </p:nvSpPr>
        <p:spPr bwMode="gray">
          <a:xfrm>
            <a:off x="0" y="5886450"/>
            <a:ext cx="9144000" cy="97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2"/>
                </a:solidFill>
              </a:rPr>
              <a:t>Robert P. Hartwig, Ph.D., CPCU, President &amp; Economist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 dirty="0">
                <a:solidFill>
                  <a:schemeClr val="bg2"/>
                </a:solidFill>
                <a:sym typeface="Symbol" pitchFamily="18" charset="2"/>
              </a:rPr>
              <a:t>Insurance Information Institute  110 William Street  New York, NY 10038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 dirty="0">
                <a:solidFill>
                  <a:schemeClr val="bg1"/>
                </a:solidFill>
                <a:sym typeface="Symbol" pitchFamily="18" charset="2"/>
              </a:rPr>
              <a:t>Tel: 212.346.5520  Cell: 917.453.1885  bobh@iii.org  www.iii.org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D1B67-4464-4390-A588-0882E88C4C86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44038" name="Freeform 2"/>
          <p:cNvSpPr>
            <a:spLocks/>
          </p:cNvSpPr>
          <p:nvPr/>
        </p:nvSpPr>
        <p:spPr bwMode="gray">
          <a:xfrm>
            <a:off x="4151676" y="2534874"/>
            <a:ext cx="161925" cy="285750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States by Inflation-Adjusted Insured Catastrophe Losses, 1983–2012</a:t>
            </a:r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</p:nvPr>
        </p:nvGraphicFramePr>
        <p:xfrm>
          <a:off x="2245442" y="2677755"/>
          <a:ext cx="4486275" cy="3695700"/>
        </p:xfrm>
        <a:graphic>
          <a:graphicData uri="http://schemas.openxmlformats.org/presentationml/2006/ole">
            <p:oleObj spid="_x0000_s26723330" name="Chart" r:id="rId4" imgW="4486147" imgH="3695661" progId="MSGraph.Chart.8">
              <p:embed followColorScheme="full"/>
            </p:oleObj>
          </a:graphicData>
        </a:graphic>
      </p:graphicFrame>
      <p:sp>
        <p:nvSpPr>
          <p:cNvPr id="44040" name="Rectangle 5"/>
          <p:cNvSpPr>
            <a:spLocks noChangeArrowheads="1"/>
          </p:cNvSpPr>
          <p:nvPr/>
        </p:nvSpPr>
        <p:spPr bwMode="auto">
          <a:xfrm>
            <a:off x="0" y="6392863"/>
            <a:ext cx="81073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							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dirty="0" smtClean="0"/>
              <a:t>PCS unit of ISO, </a:t>
            </a:r>
            <a:r>
              <a:rPr lang="en-US" sz="1100" dirty="0" err="1" smtClean="0"/>
              <a:t>Verisk</a:t>
            </a:r>
            <a:r>
              <a:rPr lang="en-US" sz="1100" dirty="0" smtClean="0"/>
              <a:t> Company.; Insurance Information Institute.  </a:t>
            </a:r>
            <a:endParaRPr lang="en-US" sz="1100" dirty="0"/>
          </a:p>
        </p:txBody>
      </p:sp>
      <p:sp>
        <p:nvSpPr>
          <p:cNvPr id="2006022" name="Rectangle 6"/>
          <p:cNvSpPr>
            <a:spLocks noChangeArrowheads="1"/>
          </p:cNvSpPr>
          <p:nvPr/>
        </p:nvSpPr>
        <p:spPr bwMode="blackWhite">
          <a:xfrm>
            <a:off x="354013" y="1206500"/>
            <a:ext cx="8437562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Over the Past  30 Years Florida Has Accounted for the Largest Share of Catastrophe Losses in the U.S., Followed by Texas and Louisiana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4042" name="Rectangle 7"/>
          <p:cNvSpPr>
            <a:spLocks noChangeArrowheads="1"/>
          </p:cNvSpPr>
          <p:nvPr/>
        </p:nvSpPr>
        <p:spPr bwMode="gray">
          <a:xfrm>
            <a:off x="6499429" y="3935068"/>
            <a:ext cx="1984375" cy="47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 of the U.S.</a:t>
            </a:r>
          </a:p>
          <a:p>
            <a:pPr algn="ctr">
              <a:lnSpc>
                <a:spcPct val="85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$309.9B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gray">
          <a:xfrm>
            <a:off x="1268669" y="4246363"/>
            <a:ext cx="1984375" cy="41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Florida</a:t>
            </a:r>
          </a:p>
          <a:p>
            <a:pPr algn="ctr">
              <a:lnSpc>
                <a:spcPct val="85000"/>
              </a:lnSpc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$66.7B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gray">
          <a:xfrm>
            <a:off x="1612797" y="2894428"/>
            <a:ext cx="1984375" cy="41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Texas</a:t>
            </a:r>
          </a:p>
          <a:p>
            <a:pPr algn="ctr">
              <a:lnSpc>
                <a:spcPct val="85000"/>
              </a:lnSpc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$48.8B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gray">
          <a:xfrm>
            <a:off x="3829987" y="2265160"/>
            <a:ext cx="1984375" cy="41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Louisiana</a:t>
            </a:r>
          </a:p>
          <a:p>
            <a:pPr algn="ctr">
              <a:lnSpc>
                <a:spcPct val="85000"/>
              </a:lnSpc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$42.0B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blackWhite">
          <a:xfrm>
            <a:off x="6459794" y="4822723"/>
            <a:ext cx="2684206" cy="1637941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FFFF"/>
                </a:solidFill>
              </a:rPr>
              <a:t>Total: $467.5 Billion, an average of $16.6B per year or $1.3B per month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60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5530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553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1827A-84F6-4A43-8588-541F0AF3455F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graphicFrame>
        <p:nvGraphicFramePr>
          <p:cNvPr id="51202" name="Object 2"/>
          <p:cNvGraphicFramePr>
            <a:graphicFrameLocks/>
          </p:cNvGraphicFramePr>
          <p:nvPr/>
        </p:nvGraphicFramePr>
        <p:xfrm>
          <a:off x="300285" y="1610064"/>
          <a:ext cx="8493125" cy="4343400"/>
        </p:xfrm>
        <a:graphic>
          <a:graphicData uri="http://schemas.openxmlformats.org/presentationml/2006/ole">
            <p:oleObj spid="_x0000_s26727426" name="Chart" r:id="rId4" imgW="8439184" imgH="4324276" progId="MSGraph.Chart.8">
              <p:embed followColorScheme="full"/>
            </p:oleObj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47625" y="6419417"/>
            <a:ext cx="9191625" cy="4385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00" dirty="0" smtClean="0"/>
              <a:t>*Includes catastrophe losses of at least $25 million.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00" dirty="0" smtClean="0"/>
              <a:t>Sources: PCS unit of ISO; Insurance Information Institute. </a:t>
            </a:r>
            <a:endParaRPr lang="en-US" sz="1000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black">
          <a:xfrm>
            <a:off x="111647" y="14990"/>
            <a:ext cx="785364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1143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Top 5 States by Insured Catastrophe Losses in 2012*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rgbClr val="225A7A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blackWhite">
          <a:xfrm>
            <a:off x="3921863" y="1492058"/>
            <a:ext cx="2753516" cy="1336896"/>
          </a:xfrm>
          <a:prstGeom prst="wedgeRectCallout">
            <a:avLst>
              <a:gd name="adj1" fmla="val -95732"/>
              <a:gd name="adj2" fmla="val 6328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NY and NJ led the country for privately insured CAT losses in 2012 due to Sandy</a:t>
            </a:r>
            <a:endParaRPr lang="en-US" sz="2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</a:t>
            </a:r>
            <a:r>
              <a:rPr lang="en-US" sz="1600" b="1" dirty="0" smtClean="0">
                <a:solidFill>
                  <a:srgbClr val="225A7A"/>
                </a:solidFill>
              </a:rPr>
              <a:t>2012, </a:t>
            </a:r>
            <a:r>
              <a:rPr lang="en-US" sz="1600" b="1" dirty="0">
                <a:solidFill>
                  <a:srgbClr val="225A7A"/>
                </a:solidFill>
              </a:rPr>
              <a:t>$ Billions)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7B5BD-624F-4B7E-8F48-4832CB39796A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33798" name="Freeform 2"/>
          <p:cNvSpPr>
            <a:spLocks/>
          </p:cNvSpPr>
          <p:nvPr/>
        </p:nvSpPr>
        <p:spPr bwMode="gray">
          <a:xfrm>
            <a:off x="4424363" y="2084388"/>
            <a:ext cx="120650" cy="531812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Rectangle 3"/>
          <p:cNvSpPr>
            <a:spLocks noGrp="1" noChangeArrowheads="1"/>
          </p:cNvSpPr>
          <p:nvPr>
            <p:ph type="title"/>
          </p:nvPr>
        </p:nvSpPr>
        <p:spPr>
          <a:xfrm>
            <a:off x="44450" y="90488"/>
            <a:ext cx="7699375" cy="860425"/>
          </a:xfrm>
        </p:spPr>
        <p:txBody>
          <a:bodyPr/>
          <a:lstStyle/>
          <a:p>
            <a:r>
              <a:rPr lang="en-US" dirty="0" smtClean="0"/>
              <a:t>Inflation Adjusted U.S. Catastrophe Losses by Cause of Loss, 1993–2012</a:t>
            </a:r>
            <a:r>
              <a:rPr lang="en-US" baseline="30000" dirty="0" smtClean="0"/>
              <a:t>1</a:t>
            </a:r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</p:nvPr>
        </p:nvGraphicFramePr>
        <p:xfrm>
          <a:off x="2159000" y="1584325"/>
          <a:ext cx="4486275" cy="3695700"/>
        </p:xfrm>
        <a:graphic>
          <a:graphicData uri="http://schemas.openxmlformats.org/presentationml/2006/ole">
            <p:oleObj spid="_x0000_s26726402" name="Chart" r:id="rId4" imgW="4486147" imgH="3695661" progId="MSGraph.Chart.8">
              <p:embed followColorScheme="full"/>
            </p:oleObj>
          </a:graphicData>
        </a:graphic>
      </p:graphicFrame>
      <p:sp>
        <p:nvSpPr>
          <p:cNvPr id="54280" name="Rectangle 5"/>
          <p:cNvSpPr>
            <a:spLocks noChangeArrowheads="1"/>
          </p:cNvSpPr>
          <p:nvPr/>
        </p:nvSpPr>
        <p:spPr bwMode="auto">
          <a:xfrm>
            <a:off x="0" y="5457825"/>
            <a:ext cx="882173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							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Catastrophes are defined as events causing direct insured losses to property of $25 million or more in </a:t>
            </a:r>
            <a:r>
              <a:rPr lang="en-US" sz="1100" dirty="0" smtClean="0"/>
              <a:t>2012 </a:t>
            </a:r>
            <a:r>
              <a:rPr lang="en-US" sz="1100" dirty="0"/>
              <a:t>dollars.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Excludes snow.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Does not include NFIP flood losses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Includes </a:t>
            </a:r>
            <a:r>
              <a:rPr lang="en-US" sz="1100" dirty="0" err="1"/>
              <a:t>wildland</a:t>
            </a:r>
            <a:r>
              <a:rPr lang="en-US" sz="1100" dirty="0"/>
              <a:t> fires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Includes civil disorders, water damage, utility disruptions and non-property losses such as those covered by workers compensation.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Source: ISO’s Property Claim Services Unit.  </a:t>
            </a:r>
          </a:p>
        </p:txBody>
      </p:sp>
      <p:sp>
        <p:nvSpPr>
          <p:cNvPr id="33801" name="Rectangle 7"/>
          <p:cNvSpPr>
            <a:spLocks noChangeArrowheads="1"/>
          </p:cNvSpPr>
          <p:nvPr/>
        </p:nvSpPr>
        <p:spPr bwMode="gray">
          <a:xfrm>
            <a:off x="6396038" y="3287713"/>
            <a:ext cx="2532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Hurricanes &amp; Tropical Storms, $</a:t>
            </a:r>
            <a:r>
              <a:rPr lang="en-US" sz="1400" dirty="0" smtClean="0"/>
              <a:t>158.2</a:t>
            </a:r>
            <a:endParaRPr lang="en-US" sz="1400" dirty="0"/>
          </a:p>
        </p:txBody>
      </p:sp>
      <p:sp>
        <p:nvSpPr>
          <p:cNvPr id="33802" name="Rectangle 8"/>
          <p:cNvSpPr>
            <a:spLocks noChangeArrowheads="1"/>
          </p:cNvSpPr>
          <p:nvPr/>
        </p:nvSpPr>
        <p:spPr bwMode="gray">
          <a:xfrm>
            <a:off x="4957606" y="1213976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Fires (4), </a:t>
            </a:r>
            <a:r>
              <a:rPr lang="en-US" sz="1400" dirty="0" smtClean="0"/>
              <a:t>$6.5</a:t>
            </a:r>
            <a:endParaRPr lang="en-US" sz="1400" dirty="0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gray">
          <a:xfrm>
            <a:off x="1547813" y="4851400"/>
            <a:ext cx="1831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Tornadoes (2), $</a:t>
            </a:r>
            <a:r>
              <a:rPr lang="en-US" sz="1400" dirty="0" smtClean="0"/>
              <a:t>140.9</a:t>
            </a:r>
            <a:endParaRPr lang="en-US" sz="1400" dirty="0"/>
          </a:p>
        </p:txBody>
      </p:sp>
      <p:sp>
        <p:nvSpPr>
          <p:cNvPr id="33804" name="Rectangle 13"/>
          <p:cNvSpPr>
            <a:spLocks noChangeArrowheads="1"/>
          </p:cNvSpPr>
          <p:nvPr/>
        </p:nvSpPr>
        <p:spPr bwMode="gray">
          <a:xfrm>
            <a:off x="737266" y="2856475"/>
            <a:ext cx="20955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Winter Storms, </a:t>
            </a:r>
            <a:r>
              <a:rPr lang="en-US" sz="1400" dirty="0" smtClean="0"/>
              <a:t>$27.8</a:t>
            </a:r>
            <a:endParaRPr lang="en-US" sz="1400" i="1" dirty="0"/>
          </a:p>
        </p:txBody>
      </p:sp>
      <p:sp>
        <p:nvSpPr>
          <p:cNvPr id="33805" name="Rectangle 14"/>
          <p:cNvSpPr>
            <a:spLocks noChangeArrowheads="1"/>
          </p:cNvSpPr>
          <p:nvPr/>
        </p:nvSpPr>
        <p:spPr bwMode="gray">
          <a:xfrm>
            <a:off x="1831309" y="2119439"/>
            <a:ext cx="1344612" cy="1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Terrorism, $</a:t>
            </a:r>
            <a:r>
              <a:rPr lang="en-US" sz="1400" dirty="0" smtClean="0"/>
              <a:t>24.8</a:t>
            </a:r>
            <a:endParaRPr lang="en-US" sz="1400" dirty="0"/>
          </a:p>
        </p:txBody>
      </p:sp>
      <p:sp>
        <p:nvSpPr>
          <p:cNvPr id="33806" name="Rectangle 15"/>
          <p:cNvSpPr>
            <a:spLocks noChangeArrowheads="1"/>
          </p:cNvSpPr>
          <p:nvPr/>
        </p:nvSpPr>
        <p:spPr bwMode="gray">
          <a:xfrm>
            <a:off x="1089025" y="1730375"/>
            <a:ext cx="26146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Geological Events, $</a:t>
            </a:r>
            <a:r>
              <a:rPr lang="en-US" sz="1400" dirty="0" smtClean="0"/>
              <a:t>18.4</a:t>
            </a:r>
            <a:endParaRPr lang="en-US" sz="1400" dirty="0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gray">
          <a:xfrm>
            <a:off x="1317625" y="1155700"/>
            <a:ext cx="22034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Wind/Hail/Flood (3), $</a:t>
            </a:r>
            <a:r>
              <a:rPr lang="en-US" sz="1400" dirty="0" smtClean="0"/>
              <a:t>14.9</a:t>
            </a:r>
            <a:endParaRPr lang="en-US" sz="1400" dirty="0"/>
          </a:p>
        </p:txBody>
      </p:sp>
      <p:sp>
        <p:nvSpPr>
          <p:cNvPr id="33808" name="Freeform 2"/>
          <p:cNvSpPr>
            <a:spLocks/>
          </p:cNvSpPr>
          <p:nvPr/>
        </p:nvSpPr>
        <p:spPr bwMode="gray">
          <a:xfrm>
            <a:off x="4608767" y="1489742"/>
            <a:ext cx="425450" cy="187325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Rectangle 8"/>
          <p:cNvSpPr>
            <a:spLocks noChangeArrowheads="1"/>
          </p:cNvSpPr>
          <p:nvPr/>
        </p:nvSpPr>
        <p:spPr bwMode="gray">
          <a:xfrm>
            <a:off x="5107036" y="1474788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Other (5), </a:t>
            </a:r>
            <a:r>
              <a:rPr lang="en-US" sz="1400" dirty="0" smtClean="0"/>
              <a:t>$0.2</a:t>
            </a:r>
            <a:endParaRPr lang="en-US" sz="1400" dirty="0"/>
          </a:p>
        </p:txBody>
      </p:sp>
      <p:sp>
        <p:nvSpPr>
          <p:cNvPr id="33810" name="Freeform 2"/>
          <p:cNvSpPr>
            <a:spLocks/>
          </p:cNvSpPr>
          <p:nvPr/>
        </p:nvSpPr>
        <p:spPr bwMode="gray">
          <a:xfrm rot="5400000">
            <a:off x="3577432" y="1141746"/>
            <a:ext cx="501650" cy="630237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1" name="Freeform 2"/>
          <p:cNvSpPr>
            <a:spLocks/>
          </p:cNvSpPr>
          <p:nvPr/>
        </p:nvSpPr>
        <p:spPr bwMode="gray">
          <a:xfrm>
            <a:off x="4488166" y="1304925"/>
            <a:ext cx="425450" cy="338138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2" name="Text Box 6"/>
          <p:cNvSpPr txBox="1">
            <a:spLocks noChangeArrowheads="1"/>
          </p:cNvSpPr>
          <p:nvPr/>
        </p:nvSpPr>
        <p:spPr bwMode="blackWhite">
          <a:xfrm>
            <a:off x="6284913" y="4003675"/>
            <a:ext cx="2784475" cy="1404938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2000" b="1">
                <a:solidFill>
                  <a:srgbClr val="FFFFFF"/>
                </a:solidFill>
              </a:rPr>
              <a:t>Wind losses are by far cause the most catastrophe losses, even if hurricanes/TS are excluded.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blackWhite">
          <a:xfrm>
            <a:off x="258763" y="3479800"/>
            <a:ext cx="2244725" cy="987425"/>
          </a:xfrm>
          <a:prstGeom prst="wedgeRectCallout">
            <a:avLst>
              <a:gd name="adj1" fmla="val 87148"/>
              <a:gd name="adj2" fmla="val 2308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Tornado share of CAT losses is rising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blackWhite">
          <a:xfrm>
            <a:off x="6415550" y="1356852"/>
            <a:ext cx="2684206" cy="1637941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FFFF"/>
                </a:solidFill>
              </a:rPr>
              <a:t>Insured cat losses from 1993-2012 totaled $391.7B, an average of $19.6B per year or $1.6B per month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0AE91-0BB9-4CEB-8C50-0B03C716B4B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dirty="0" smtClean="0"/>
              <a:t>Top 16 Most Costly Disasters</a:t>
            </a:r>
            <a:br>
              <a:rPr lang="en-US" dirty="0" smtClean="0"/>
            </a:br>
            <a:r>
              <a:rPr lang="en-US" dirty="0" smtClean="0"/>
              <a:t>in U.S. History</a:t>
            </a:r>
          </a:p>
        </p:txBody>
      </p:sp>
      <p:sp>
        <p:nvSpPr>
          <p:cNvPr id="31751" name="Rectangle 3"/>
          <p:cNvSpPr>
            <a:spLocks noChangeArrowheads="1"/>
          </p:cNvSpPr>
          <p:nvPr/>
        </p:nvSpPr>
        <p:spPr bwMode="black">
          <a:xfrm>
            <a:off x="347663" y="13652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(Insured Losses, 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2012 </a:t>
            </a: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Dollars, $ Billions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)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1746" name="Object 5"/>
          <p:cNvGraphicFramePr>
            <a:graphicFrameLocks noChangeAspect="1"/>
          </p:cNvGraphicFramePr>
          <p:nvPr/>
        </p:nvGraphicFramePr>
        <p:xfrm>
          <a:off x="40341" y="2176463"/>
          <a:ext cx="8964613" cy="3348037"/>
        </p:xfrm>
        <a:graphic>
          <a:graphicData uri="http://schemas.openxmlformats.org/presentationml/2006/ole">
            <p:oleObj spid="_x0000_s14962690" name="Chart" r:id="rId4" imgW="8419996" imgH="3371740" progId="MSGraph.Chart.8">
              <p:embed followColorScheme="full"/>
            </p:oleObj>
          </a:graphicData>
        </a:graphic>
      </p:graphicFrame>
      <p:sp>
        <p:nvSpPr>
          <p:cNvPr id="2067463" name="AutoShape 7"/>
          <p:cNvSpPr>
            <a:spLocks noChangeArrowheads="1"/>
          </p:cNvSpPr>
          <p:nvPr/>
        </p:nvSpPr>
        <p:spPr bwMode="blackWhite">
          <a:xfrm>
            <a:off x="3893574" y="1680913"/>
            <a:ext cx="3501005" cy="1487488"/>
          </a:xfrm>
          <a:prstGeom prst="wedgeRectCallout">
            <a:avLst>
              <a:gd name="adj1" fmla="val 26797"/>
              <a:gd name="adj2" fmla="val 7143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FF"/>
                </a:solidFill>
              </a:rPr>
              <a:t>Hurricane Sandy could become the 4</a:t>
            </a:r>
            <a:r>
              <a:rPr lang="en-US" sz="24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400" b="1" dirty="0" smtClean="0">
                <a:solidFill>
                  <a:srgbClr val="FFFFFF"/>
                </a:solidFill>
              </a:rPr>
              <a:t> or 5</a:t>
            </a:r>
            <a:r>
              <a:rPr lang="en-US" sz="24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costliest 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event in US insurance history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479927" y="5367130"/>
            <a:ext cx="3738112" cy="879943"/>
          </a:xfrm>
          <a:prstGeom prst="wedgeRectCallout">
            <a:avLst>
              <a:gd name="adj1" fmla="val -38733"/>
              <a:gd name="adj2" fmla="val -8026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Hurricane Irene became the 12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000" b="1" dirty="0" smtClean="0">
                <a:solidFill>
                  <a:srgbClr val="FFFFFF"/>
                </a:solidFill>
              </a:rPr>
              <a:t> most expense hurricane in US history in 2011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blackWhite">
          <a:xfrm>
            <a:off x="870155" y="3278954"/>
            <a:ext cx="1589504" cy="711200"/>
          </a:xfrm>
          <a:prstGeom prst="wedgeRectCallout">
            <a:avLst>
              <a:gd name="adj1" fmla="val 79786"/>
              <a:gd name="adj2" fmla="val 7253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Includes Tuscaloosa, AL, tornado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blackWhite">
          <a:xfrm>
            <a:off x="3145939" y="3254374"/>
            <a:ext cx="1265424" cy="711200"/>
          </a:xfrm>
          <a:prstGeom prst="wedgeRectCallout">
            <a:avLst>
              <a:gd name="adj1" fmla="val -23514"/>
              <a:gd name="adj2" fmla="val 787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Includes Joplin, MO, tornado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blackWhite">
          <a:xfrm>
            <a:off x="4454005" y="5327341"/>
            <a:ext cx="4409769" cy="91122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12 of the 16 Most Expensive Events in US History Have Occurred Over the Past Decade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104932" y="6248175"/>
            <a:ext cx="9144001" cy="65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*PCS estimate as of 4/12/13.</a:t>
            </a: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PCS; Insurance Information Institute inflation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adjustments to 2012 dollars using the CPI.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463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5DB72-8C09-4C0A-82C3-B6612C1471B3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235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16 Most Costly World Insurance Losses, 1970-2012*</a:t>
            </a:r>
          </a:p>
        </p:txBody>
      </p:sp>
      <p:sp>
        <p:nvSpPr>
          <p:cNvPr id="23559" name="Rectangle 3"/>
          <p:cNvSpPr>
            <a:spLocks noChangeArrowheads="1"/>
          </p:cNvSpPr>
          <p:nvPr/>
        </p:nvSpPr>
        <p:spPr bwMode="black">
          <a:xfrm>
            <a:off x="131353" y="1158774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(Insured Losses, </a:t>
            </a:r>
            <a:r>
              <a:rPr lang="en-US" sz="1600" b="1" dirty="0" smtClean="0">
                <a:solidFill>
                  <a:srgbClr val="225A7A"/>
                </a:solidFill>
              </a:rPr>
              <a:t>2012 </a:t>
            </a:r>
            <a:r>
              <a:rPr lang="en-US" sz="1600" b="1" dirty="0">
                <a:solidFill>
                  <a:srgbClr val="225A7A"/>
                </a:solidFill>
              </a:rPr>
              <a:t>Dollars, $ Billions)</a:t>
            </a:r>
          </a:p>
        </p:txBody>
      </p:sp>
      <p:sp>
        <p:nvSpPr>
          <p:cNvPr id="23560" name="Rectangle 4"/>
          <p:cNvSpPr>
            <a:spLocks noChangeArrowheads="1"/>
          </p:cNvSpPr>
          <p:nvPr/>
        </p:nvSpPr>
        <p:spPr bwMode="auto">
          <a:xfrm>
            <a:off x="-208719" y="6203205"/>
            <a:ext cx="8689042" cy="65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</a:pPr>
            <a:r>
              <a:rPr lang="en-US" sz="1100" dirty="0" smtClean="0"/>
              <a:t>*Figures do not include federally insured flood losses.</a:t>
            </a:r>
            <a:endParaRPr lang="en-US" sz="1100" dirty="0"/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**Estimate based on PCS value of $18.75B as of 4/12/13.</a:t>
            </a: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</a:t>
            </a:r>
            <a:r>
              <a:rPr lang="en-US" sz="1100" dirty="0" smtClean="0"/>
              <a:t>Munich Re; Swiss Re;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 research.</a:t>
            </a:r>
            <a:endParaRPr lang="en-US" sz="1100" dirty="0"/>
          </a:p>
        </p:txBody>
      </p:sp>
      <p:graphicFrame>
        <p:nvGraphicFramePr>
          <p:cNvPr id="23554" name="Object 5"/>
          <p:cNvGraphicFramePr>
            <a:graphicFrameLocks noChangeAspect="1"/>
          </p:cNvGraphicFramePr>
          <p:nvPr/>
        </p:nvGraphicFramePr>
        <p:xfrm>
          <a:off x="179387" y="2491253"/>
          <a:ext cx="8964613" cy="3348037"/>
        </p:xfrm>
        <a:graphic>
          <a:graphicData uri="http://schemas.openxmlformats.org/presentationml/2006/ole">
            <p:oleObj spid="_x0000_s14059522" name="Chart" r:id="rId4" imgW="8401100" imgH="3371740" progId="MSGraph.Chart.8">
              <p:embed followColorScheme="full"/>
            </p:oleObj>
          </a:graphicData>
        </a:graphic>
      </p:graphicFrame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5383162" y="1268361"/>
            <a:ext cx="3362632" cy="1578078"/>
          </a:xfrm>
          <a:prstGeom prst="wedgeRectCallout">
            <a:avLst>
              <a:gd name="adj1" fmla="val 34057"/>
              <a:gd name="adj2" fmla="val 679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5 </a:t>
            </a:r>
            <a:r>
              <a:rPr lang="en-US" b="1" dirty="0">
                <a:solidFill>
                  <a:schemeClr val="bg1"/>
                </a:solidFill>
              </a:rPr>
              <a:t>of the top </a:t>
            </a:r>
            <a:r>
              <a:rPr lang="en-US" b="1" dirty="0" smtClean="0">
                <a:solidFill>
                  <a:schemeClr val="bg1"/>
                </a:solidFill>
              </a:rPr>
              <a:t>14 </a:t>
            </a:r>
            <a:r>
              <a:rPr lang="en-US" b="1" dirty="0">
                <a:solidFill>
                  <a:schemeClr val="bg1"/>
                </a:solidFill>
              </a:rPr>
              <a:t>most expensive catastrophes in world history have occurred </a:t>
            </a:r>
            <a:r>
              <a:rPr lang="en-US" b="1" dirty="0" smtClean="0">
                <a:solidFill>
                  <a:schemeClr val="bg1"/>
                </a:solidFill>
              </a:rPr>
              <a:t>within </a:t>
            </a:r>
            <a:r>
              <a:rPr lang="en-US" b="1" dirty="0">
                <a:solidFill>
                  <a:schemeClr val="bg1"/>
                </a:solidFill>
              </a:rPr>
              <a:t>the past </a:t>
            </a:r>
            <a:r>
              <a:rPr lang="en-US" b="1" dirty="0" smtClean="0">
                <a:solidFill>
                  <a:schemeClr val="bg1"/>
                </a:solidFill>
              </a:rPr>
              <a:t>3 years 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(2010-2012)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840658" y="3038167"/>
            <a:ext cx="4586748" cy="1151049"/>
          </a:xfrm>
          <a:prstGeom prst="wedgeRectCallout">
            <a:avLst>
              <a:gd name="adj1" fmla="val 63061"/>
              <a:gd name="adj2" fmla="val 3098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  <a:cs typeface="+mn-cs"/>
              </a:rPr>
              <a:t>Hurricane Sandy is now the 6</a:t>
            </a:r>
            <a:r>
              <a:rPr lang="en-US" sz="2400" b="1" baseline="30000" dirty="0" smtClean="0">
                <a:solidFill>
                  <a:schemeClr val="bg1"/>
                </a:solidFill>
                <a:cs typeface="+mn-cs"/>
              </a:rPr>
              <a:t>th</a:t>
            </a:r>
            <a:r>
              <a:rPr lang="en-US" sz="2400" b="1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n-US" sz="2400" b="1" dirty="0">
                <a:solidFill>
                  <a:schemeClr val="bg1"/>
                </a:solidFill>
                <a:cs typeface="+mn-cs"/>
              </a:rPr>
              <a:t>costliest event in global insurance history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blackWhite">
          <a:xfrm>
            <a:off x="899653" y="1548580"/>
            <a:ext cx="4222902" cy="1047137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i="1" dirty="0" smtClean="0">
                <a:solidFill>
                  <a:srgbClr val="FFFFFF"/>
                </a:solidFill>
              </a:rPr>
              <a:t>2012 insured CAT Losses totaled $60B;  Economic losses totaled $140B, according to Swiss Re</a:t>
            </a:r>
            <a:endParaRPr lang="en-US" b="1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13"/>
          <p:cNvSpPr txBox="1">
            <a:spLocks noChangeArrowheads="1"/>
          </p:cNvSpPr>
          <p:nvPr/>
        </p:nvSpPr>
        <p:spPr bwMode="auto">
          <a:xfrm rot="-5400000">
            <a:off x="-170656" y="3382169"/>
            <a:ext cx="9604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2B7299"/>
                </a:solidFill>
              </a:rPr>
              <a:t>Number</a:t>
            </a:r>
          </a:p>
        </p:txBody>
      </p:sp>
      <p:sp>
        <p:nvSpPr>
          <p:cNvPr id="121859" name="Rectangle 5"/>
          <p:cNvSpPr>
            <a:spLocks noChangeArrowheads="1"/>
          </p:cNvSpPr>
          <p:nvPr/>
        </p:nvSpPr>
        <p:spPr bwMode="auto">
          <a:xfrm>
            <a:off x="1262063" y="5807075"/>
            <a:ext cx="165100" cy="1524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0" name="Rectangle 6"/>
          <p:cNvSpPr>
            <a:spLocks noChangeArrowheads="1"/>
          </p:cNvSpPr>
          <p:nvPr/>
        </p:nvSpPr>
        <p:spPr bwMode="auto">
          <a:xfrm>
            <a:off x="3665538" y="5800725"/>
            <a:ext cx="165100" cy="1524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1" name="Rectangle 7"/>
          <p:cNvSpPr>
            <a:spLocks noChangeArrowheads="1"/>
          </p:cNvSpPr>
          <p:nvPr/>
        </p:nvSpPr>
        <p:spPr bwMode="auto">
          <a:xfrm>
            <a:off x="3665538" y="6046788"/>
            <a:ext cx="165100" cy="152400"/>
          </a:xfrm>
          <a:prstGeom prst="rect">
            <a:avLst/>
          </a:prstGeom>
          <a:solidFill>
            <a:srgbClr val="2B72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2" name="Rectangle 8"/>
          <p:cNvSpPr>
            <a:spLocks noChangeArrowheads="1"/>
          </p:cNvSpPr>
          <p:nvPr/>
        </p:nvSpPr>
        <p:spPr bwMode="auto">
          <a:xfrm>
            <a:off x="6584950" y="5803900"/>
            <a:ext cx="1651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3" name="Text Box 9"/>
          <p:cNvSpPr txBox="1">
            <a:spLocks noChangeArrowheads="1"/>
          </p:cNvSpPr>
          <p:nvPr/>
        </p:nvSpPr>
        <p:spPr bwMode="auto">
          <a:xfrm>
            <a:off x="1450975" y="5757863"/>
            <a:ext cx="1778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Geophysical </a:t>
            </a:r>
          </a:p>
          <a:p>
            <a:r>
              <a:rPr lang="de-DE" sz="1100">
                <a:solidFill>
                  <a:srgbClr val="28688C"/>
                </a:solidFill>
              </a:rPr>
              <a:t>(earthquake, tsunami, </a:t>
            </a:r>
          </a:p>
          <a:p>
            <a:r>
              <a:rPr lang="de-DE" sz="1100">
                <a:solidFill>
                  <a:srgbClr val="28688C"/>
                </a:solidFill>
              </a:rPr>
              <a:t>volcanic activity)</a:t>
            </a:r>
          </a:p>
        </p:txBody>
      </p:sp>
      <p:sp>
        <p:nvSpPr>
          <p:cNvPr id="121864" name="Text Box 10"/>
          <p:cNvSpPr txBox="1">
            <a:spLocks noChangeArrowheads="1"/>
          </p:cNvSpPr>
          <p:nvPr/>
        </p:nvSpPr>
        <p:spPr bwMode="auto">
          <a:xfrm>
            <a:off x="6764338" y="5741988"/>
            <a:ext cx="212407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Climatological </a:t>
            </a:r>
          </a:p>
          <a:p>
            <a:r>
              <a:rPr lang="de-DE" sz="1100">
                <a:solidFill>
                  <a:srgbClr val="28688C"/>
                </a:solidFill>
              </a:rPr>
              <a:t>(temperature extremes, </a:t>
            </a:r>
          </a:p>
          <a:p>
            <a:r>
              <a:rPr lang="de-DE" sz="1100">
                <a:solidFill>
                  <a:srgbClr val="28688C"/>
                </a:solidFill>
              </a:rPr>
              <a:t>drought, wildfire)</a:t>
            </a:r>
          </a:p>
        </p:txBody>
      </p:sp>
      <p:sp>
        <p:nvSpPr>
          <p:cNvPr id="121865" name="Text Box 11"/>
          <p:cNvSpPr txBox="1">
            <a:spLocks noChangeArrowheads="1"/>
          </p:cNvSpPr>
          <p:nvPr/>
        </p:nvSpPr>
        <p:spPr bwMode="auto">
          <a:xfrm>
            <a:off x="3881438" y="5740400"/>
            <a:ext cx="1981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Meteorological (storm)</a:t>
            </a:r>
          </a:p>
        </p:txBody>
      </p:sp>
      <p:sp>
        <p:nvSpPr>
          <p:cNvPr id="121866" name="Text Box 12"/>
          <p:cNvSpPr txBox="1">
            <a:spLocks noChangeArrowheads="1"/>
          </p:cNvSpPr>
          <p:nvPr/>
        </p:nvSpPr>
        <p:spPr bwMode="auto">
          <a:xfrm>
            <a:off x="3884613" y="5989638"/>
            <a:ext cx="31654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Hydrological </a:t>
            </a:r>
          </a:p>
          <a:p>
            <a:r>
              <a:rPr lang="de-DE" sz="1100">
                <a:solidFill>
                  <a:srgbClr val="28688C"/>
                </a:solidFill>
              </a:rPr>
              <a:t>(flood, mass movement)</a:t>
            </a:r>
          </a:p>
        </p:txBody>
      </p:sp>
      <p:sp>
        <p:nvSpPr>
          <p:cNvPr id="121867" name="Title 56"/>
          <p:cNvSpPr>
            <a:spLocks noGrp="1"/>
          </p:cNvSpPr>
          <p:nvPr>
            <p:ph type="title"/>
          </p:nvPr>
        </p:nvSpPr>
        <p:spPr>
          <a:xfrm>
            <a:off x="220663" y="356061"/>
            <a:ext cx="7343775" cy="719137"/>
          </a:xfrm>
        </p:spPr>
        <p:txBody>
          <a:bodyPr/>
          <a:lstStyle/>
          <a:p>
            <a:r>
              <a:rPr lang="en-US" dirty="0" smtClean="0">
                <a:solidFill>
                  <a:srgbClr val="28688C"/>
                </a:solidFill>
              </a:rPr>
              <a:t>Natural Disasters in the United States, 1980 – June 2013*</a:t>
            </a:r>
            <a:br>
              <a:rPr lang="en-US" dirty="0" smtClean="0">
                <a:solidFill>
                  <a:srgbClr val="28688C"/>
                </a:solidFill>
              </a:rPr>
            </a:br>
            <a:r>
              <a:rPr lang="en-US" sz="1800" dirty="0" smtClean="0">
                <a:solidFill>
                  <a:srgbClr val="28688C"/>
                </a:solidFill>
              </a:rPr>
              <a:t>Number of Events (Annual Totals 1980 – June 2013*)</a:t>
            </a:r>
            <a:br>
              <a:rPr lang="en-US" sz="1800" dirty="0" smtClean="0">
                <a:solidFill>
                  <a:srgbClr val="28688C"/>
                </a:solidFill>
              </a:rPr>
            </a:br>
            <a:endParaRPr lang="en-US" dirty="0" smtClean="0">
              <a:solidFill>
                <a:srgbClr val="28688C"/>
              </a:solidFill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6988" y="6391275"/>
            <a:ext cx="28956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*Through June 30, 2013.</a:t>
            </a:r>
            <a:endParaRPr lang="en-US" sz="1000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MR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NatCat</a:t>
            </a:r>
            <a:r>
              <a:rPr lang="en-US" sz="1000" i="1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SERVICE</a:t>
            </a:r>
            <a:endParaRPr lang="en-US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15338" y="6540500"/>
            <a:ext cx="685800" cy="2746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7E94D20-8B04-489F-865D-6565B0726539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1872" name="Textfeld 41"/>
          <p:cNvSpPr txBox="1">
            <a:spLocks noChangeArrowheads="1"/>
          </p:cNvSpPr>
          <p:nvPr/>
        </p:nvSpPr>
        <p:spPr bwMode="auto">
          <a:xfrm>
            <a:off x="8632825" y="4189413"/>
            <a:ext cx="457200" cy="2460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 dirty="0" smtClean="0">
                <a:solidFill>
                  <a:schemeClr val="bg1"/>
                </a:solidFill>
              </a:rPr>
              <a:t>41</a:t>
            </a:r>
            <a:endParaRPr lang="de-DE" sz="1000" b="1" dirty="0">
              <a:solidFill>
                <a:schemeClr val="bg1"/>
              </a:solidFill>
            </a:endParaRPr>
          </a:p>
        </p:txBody>
      </p:sp>
      <p:sp>
        <p:nvSpPr>
          <p:cNvPr id="20" name="Textfeld 40"/>
          <p:cNvSpPr txBox="1"/>
          <p:nvPr/>
        </p:nvSpPr>
        <p:spPr>
          <a:xfrm>
            <a:off x="8623300" y="4570413"/>
            <a:ext cx="457200" cy="24606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000" b="1" dirty="0" smtClean="0">
                <a:solidFill>
                  <a:schemeClr val="bg1"/>
                </a:solidFill>
              </a:rPr>
              <a:t>19</a:t>
            </a:r>
            <a:endParaRPr lang="de-DE" sz="1000" b="1" dirty="0">
              <a:solidFill>
                <a:schemeClr val="bg1"/>
              </a:solidFill>
            </a:endParaRPr>
          </a:p>
        </p:txBody>
      </p:sp>
      <p:sp>
        <p:nvSpPr>
          <p:cNvPr id="22" name="Textfeld 39"/>
          <p:cNvSpPr txBox="1"/>
          <p:nvPr/>
        </p:nvSpPr>
        <p:spPr>
          <a:xfrm>
            <a:off x="8610600" y="4887913"/>
            <a:ext cx="457200" cy="24606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000" b="1" dirty="0" smtClean="0">
                <a:solidFill>
                  <a:schemeClr val="bg1"/>
                </a:solidFill>
              </a:rPr>
              <a:t>121</a:t>
            </a:r>
            <a:endParaRPr lang="de-DE" sz="1000" b="1" dirty="0">
              <a:solidFill>
                <a:schemeClr val="bg1"/>
              </a:solidFill>
            </a:endParaRPr>
          </a:p>
        </p:txBody>
      </p:sp>
      <p:sp>
        <p:nvSpPr>
          <p:cNvPr id="121875" name="Textfeld 24"/>
          <p:cNvSpPr txBox="1">
            <a:spLocks noChangeArrowheads="1"/>
          </p:cNvSpPr>
          <p:nvPr/>
        </p:nvSpPr>
        <p:spPr bwMode="auto">
          <a:xfrm>
            <a:off x="8610600" y="5189538"/>
            <a:ext cx="457200" cy="24606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 dirty="0" smtClean="0">
                <a:solidFill>
                  <a:schemeClr val="bg1"/>
                </a:solidFill>
              </a:rPr>
              <a:t>3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email"/>
          <a:srcRect l="2099" t="5876"/>
          <a:stretch>
            <a:fillRect/>
          </a:stretch>
        </p:blipFill>
        <p:spPr bwMode="auto">
          <a:xfrm>
            <a:off x="412341" y="1209766"/>
            <a:ext cx="8208590" cy="460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AutoShape 7"/>
          <p:cNvSpPr>
            <a:spLocks noChangeArrowheads="1"/>
          </p:cNvSpPr>
          <p:nvPr/>
        </p:nvSpPr>
        <p:spPr bwMode="blackWhite">
          <a:xfrm>
            <a:off x="4247535" y="1755058"/>
            <a:ext cx="3048415" cy="1206887"/>
          </a:xfrm>
          <a:prstGeom prst="wedgeRectCallout">
            <a:avLst>
              <a:gd name="adj1" fmla="val 83214"/>
              <a:gd name="adj2" fmla="val 22383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</a:t>
            </a: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68 </a:t>
            </a: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natural disaster events </a:t>
            </a: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the first half of 2013</a:t>
            </a:r>
            <a:endParaRPr lang="en-US" sz="2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9959" y="121015"/>
            <a:ext cx="7914808" cy="720725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Losses Due to Natural Disasters in the US, 1980–2013 </a:t>
            </a:r>
            <a:r>
              <a:rPr lang="de-DE" sz="2400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(Jan.-June Only)</a:t>
            </a:r>
            <a:endParaRPr lang="en-US" kern="1200" dirty="0" smtClean="0">
              <a:solidFill>
                <a:srgbClr val="28688C"/>
              </a:solidFill>
              <a:latin typeface="Arial"/>
              <a:ea typeface="Arial Unicode MS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15338" y="6543675"/>
            <a:ext cx="685800" cy="2746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F5633247-1482-4DC6-B438-F0612B2BF3C0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>
                <a:defRPr/>
              </a:pPr>
              <a:t>16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2" name="Gruppieren 18"/>
          <p:cNvGrpSpPr>
            <a:grpSpLocks/>
          </p:cNvGrpSpPr>
          <p:nvPr/>
        </p:nvGrpSpPr>
        <p:grpSpPr bwMode="auto">
          <a:xfrm>
            <a:off x="1683621" y="6255768"/>
            <a:ext cx="5753100" cy="267331"/>
            <a:chOff x="2021059" y="5197108"/>
            <a:chExt cx="4172956" cy="268913"/>
          </a:xfrm>
        </p:grpSpPr>
        <p:sp>
          <p:nvSpPr>
            <p:cNvPr id="106507" name="Textfeld 25"/>
            <p:cNvSpPr txBox="1">
              <a:spLocks noChangeArrowheads="1"/>
            </p:cNvSpPr>
            <p:nvPr/>
          </p:nvSpPr>
          <p:spPr bwMode="auto">
            <a:xfrm>
              <a:off x="2120552" y="5218343"/>
              <a:ext cx="1502471" cy="247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dirty="0"/>
                <a:t>Overall losses (in </a:t>
              </a:r>
              <a:r>
                <a:rPr lang="de-DE" sz="1000" dirty="0" smtClean="0"/>
                <a:t>2012 </a:t>
              </a:r>
              <a:r>
                <a:rPr lang="de-DE" sz="1000" dirty="0"/>
                <a:t>values)  </a:t>
              </a:r>
            </a:p>
          </p:txBody>
        </p:sp>
        <p:sp>
          <p:nvSpPr>
            <p:cNvPr id="106508" name="Textfeld 26"/>
            <p:cNvSpPr txBox="1">
              <a:spLocks noChangeArrowheads="1"/>
            </p:cNvSpPr>
            <p:nvPr/>
          </p:nvSpPr>
          <p:spPr bwMode="auto">
            <a:xfrm>
              <a:off x="4728671" y="5197108"/>
              <a:ext cx="1465344" cy="247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dirty="0"/>
                <a:t>Insured losses (in </a:t>
              </a:r>
              <a:r>
                <a:rPr lang="de-DE" sz="1000" dirty="0" smtClean="0"/>
                <a:t>2012 </a:t>
              </a:r>
              <a:r>
                <a:rPr lang="de-DE" sz="1000" dirty="0"/>
                <a:t>values)  </a:t>
              </a:r>
            </a:p>
          </p:txBody>
        </p:sp>
        <p:sp>
          <p:nvSpPr>
            <p:cNvPr id="106509" name="Rechteck 30"/>
            <p:cNvSpPr>
              <a:spLocks noChangeArrowheads="1"/>
            </p:cNvSpPr>
            <p:nvPr/>
          </p:nvSpPr>
          <p:spPr bwMode="auto">
            <a:xfrm>
              <a:off x="2021059" y="5265972"/>
              <a:ext cx="99493" cy="137618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266700" indent="-265113"/>
              <a:endParaRPr lang="de-DE"/>
            </a:p>
          </p:txBody>
        </p:sp>
        <p:sp>
          <p:nvSpPr>
            <p:cNvPr id="106510" name="Rechteck 31"/>
            <p:cNvSpPr>
              <a:spLocks noChangeArrowheads="1"/>
            </p:cNvSpPr>
            <p:nvPr/>
          </p:nvSpPr>
          <p:spPr bwMode="auto">
            <a:xfrm>
              <a:off x="4609400" y="5265958"/>
              <a:ext cx="99493" cy="137618"/>
            </a:xfrm>
            <a:prstGeom prst="rect">
              <a:avLst/>
            </a:prstGeom>
            <a:solidFill>
              <a:srgbClr val="002060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marL="266700" indent="-265113"/>
              <a:endParaRPr lang="de-DE"/>
            </a:p>
          </p:txBody>
        </p:sp>
      </p:grp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9688" y="6383338"/>
            <a:ext cx="28956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 sz="10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</a:rPr>
              <a:t>Source: MR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</a:rPr>
              <a:t>NatCat</a:t>
            </a:r>
            <a:r>
              <a:rPr lang="en-US" sz="1000" i="1" dirty="0" err="1">
                <a:solidFill>
                  <a:schemeClr val="accent4">
                    <a:lumMod val="75000"/>
                  </a:schemeClr>
                </a:solidFill>
              </a:rPr>
              <a:t>SERVICE</a:t>
            </a:r>
            <a:endParaRPr lang="en-US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black">
          <a:xfrm>
            <a:off x="347663" y="13652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(2012 </a:t>
            </a: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Dollars, $ Billions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)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black">
          <a:xfrm>
            <a:off x="500063" y="1112920"/>
            <a:ext cx="85344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(Overall and </a:t>
            </a:r>
            <a:r>
              <a:rPr lang="en-US" sz="2000" b="1" dirty="0" smtClean="0">
                <a:solidFill>
                  <a:srgbClr val="225A7A"/>
                </a:solidFill>
              </a:rPr>
              <a:t>Insured Losses)</a:t>
            </a:r>
            <a:endParaRPr lang="en-US" sz="20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33073"/>
            <a:ext cx="859631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811413" y="1680108"/>
            <a:ext cx="2596292" cy="2803160"/>
          </a:xfrm>
          <a:prstGeom prst="wedgeRectCallout">
            <a:avLst>
              <a:gd name="adj1" fmla="val 47846"/>
              <a:gd name="adj2" fmla="val 177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First Half 2013 losses were running below 2011 and 2012 but were consistent with the </a:t>
            </a:r>
            <a:r>
              <a:rPr lang="en-US" b="1" dirty="0" smtClean="0">
                <a:solidFill>
                  <a:srgbClr val="FFFFFF"/>
                </a:solidFill>
              </a:rPr>
              <a:t>decade prior.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Approximately 57% of the overall cost of catastrophes in the US was covered by insurance in 2013:H1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blackWhite">
          <a:xfrm>
            <a:off x="6740012" y="1563329"/>
            <a:ext cx="2192242" cy="1386865"/>
          </a:xfrm>
          <a:prstGeom prst="wedgeRectCallout">
            <a:avLst>
              <a:gd name="adj1" fmla="val 27357"/>
              <a:gd name="adj2" fmla="val 21647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2013 First Half</a:t>
            </a:r>
            <a:r>
              <a:rPr lang="en-US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Losses</a:t>
            </a:r>
            <a:endParaRPr lang="en-US" b="1" u="sng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Overall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: $13.8B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Insured: $7.9B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blackWhite">
          <a:xfrm>
            <a:off x="4139381" y="1578078"/>
            <a:ext cx="2300749" cy="2394155"/>
          </a:xfrm>
          <a:prstGeom prst="wedgeRectCallout">
            <a:avLst>
              <a:gd name="adj1" fmla="val 109282"/>
              <a:gd name="adj2" fmla="val 7412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Indicates a great deal of losses are uninsured (~40%-50% in the US).  This gap is sometimes a breeding ground for disputes and litigation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5530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553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1827A-84F6-4A43-8588-541F0AF3455F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graphicFrame>
        <p:nvGraphicFramePr>
          <p:cNvPr id="51202" name="Object 2"/>
          <p:cNvGraphicFramePr>
            <a:graphicFrameLocks/>
          </p:cNvGraphicFramePr>
          <p:nvPr/>
        </p:nvGraphicFramePr>
        <p:xfrm>
          <a:off x="329783" y="1034877"/>
          <a:ext cx="8493125" cy="4343400"/>
        </p:xfrm>
        <a:graphic>
          <a:graphicData uri="http://schemas.openxmlformats.org/presentationml/2006/ole">
            <p:oleObj spid="_x0000_s24673282" name="Chart" r:id="rId4" imgW="8439161" imgH="4324336" progId="MSGraph.Chart.8">
              <p:embed followColorScheme="full"/>
            </p:oleObj>
          </a:graphicData>
        </a:graphic>
      </p:graphicFrame>
      <p:sp>
        <p:nvSpPr>
          <p:cNvPr id="11" name="AutoShape 8"/>
          <p:cNvSpPr>
            <a:spLocks noChangeArrowheads="1"/>
          </p:cNvSpPr>
          <p:nvPr/>
        </p:nvSpPr>
        <p:spPr bwMode="blackWhite">
          <a:xfrm>
            <a:off x="1405282" y="1734243"/>
            <a:ext cx="3348130" cy="1559859"/>
          </a:xfrm>
          <a:prstGeom prst="wedgeRectCallout">
            <a:avLst>
              <a:gd name="adj1" fmla="val 79497"/>
              <a:gd name="adj2" fmla="val 6259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Commercial (i.e., business claims) are more expensive because the value of property is often higher as well as the impact of insured business interruption losses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47625" y="6419417"/>
            <a:ext cx="9191625" cy="4385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00" dirty="0" smtClean="0"/>
              <a:t>*Includes rental and condo policies (excludes NFIP flood).   **Preliminary as of May 14, 2013.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00" dirty="0" smtClean="0"/>
              <a:t>Sources: Catastrophe loss data is for Catastrophe Serial No. 90 (Oct. 28 – 31, 2012) from PCS as of March 2013; Insurance Information Institute. </a:t>
            </a:r>
            <a:endParaRPr lang="en-US" sz="1000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black">
          <a:xfrm>
            <a:off x="111647" y="14990"/>
            <a:ext cx="785364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1143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225A7A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Hurricane Sandy: Average Claim Payment by Type of Claim 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blackWhite">
          <a:xfrm>
            <a:off x="5431114" y="3232368"/>
            <a:ext cx="2753516" cy="1336896"/>
          </a:xfrm>
          <a:prstGeom prst="wedgeRectCallout">
            <a:avLst>
              <a:gd name="adj1" fmla="val 31924"/>
              <a:gd name="adj2" fmla="val -13161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average insured flood loss was nearly 8 times larger than the average non-flood  insured loss (mostly wind)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blackWhite">
          <a:xfrm>
            <a:off x="454398" y="5353665"/>
            <a:ext cx="8232401" cy="899651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Commercial (Business) Claims Were Nearly Seven Times More Expensive than Homeowners Claims; Vehicle Claims Were Unusually Expensive  Due to Extensive Flooding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5"/>
          <p:cNvSpPr>
            <a:spLocks noChangeArrowheads="1"/>
          </p:cNvSpPr>
          <p:nvPr/>
        </p:nvSpPr>
        <p:spPr bwMode="auto">
          <a:xfrm>
            <a:off x="1262063" y="5807075"/>
            <a:ext cx="165100" cy="1524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0" name="Rectangle 6"/>
          <p:cNvSpPr>
            <a:spLocks noChangeArrowheads="1"/>
          </p:cNvSpPr>
          <p:nvPr/>
        </p:nvSpPr>
        <p:spPr bwMode="auto">
          <a:xfrm>
            <a:off x="3665538" y="5800725"/>
            <a:ext cx="165100" cy="1524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1" name="Rectangle 7"/>
          <p:cNvSpPr>
            <a:spLocks noChangeArrowheads="1"/>
          </p:cNvSpPr>
          <p:nvPr/>
        </p:nvSpPr>
        <p:spPr bwMode="auto">
          <a:xfrm>
            <a:off x="3665538" y="6046788"/>
            <a:ext cx="165100" cy="152400"/>
          </a:xfrm>
          <a:prstGeom prst="rect">
            <a:avLst/>
          </a:prstGeom>
          <a:solidFill>
            <a:srgbClr val="2B72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2" name="Rectangle 8"/>
          <p:cNvSpPr>
            <a:spLocks noChangeArrowheads="1"/>
          </p:cNvSpPr>
          <p:nvPr/>
        </p:nvSpPr>
        <p:spPr bwMode="auto">
          <a:xfrm>
            <a:off x="6584950" y="5803900"/>
            <a:ext cx="1651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3" name="Text Box 9"/>
          <p:cNvSpPr txBox="1">
            <a:spLocks noChangeArrowheads="1"/>
          </p:cNvSpPr>
          <p:nvPr/>
        </p:nvSpPr>
        <p:spPr bwMode="auto">
          <a:xfrm>
            <a:off x="1450975" y="5757863"/>
            <a:ext cx="1778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Geophysical </a:t>
            </a:r>
          </a:p>
          <a:p>
            <a:r>
              <a:rPr lang="de-DE" sz="1100">
                <a:solidFill>
                  <a:srgbClr val="28688C"/>
                </a:solidFill>
              </a:rPr>
              <a:t>(earthquake, tsunami, </a:t>
            </a:r>
          </a:p>
          <a:p>
            <a:r>
              <a:rPr lang="de-DE" sz="1100">
                <a:solidFill>
                  <a:srgbClr val="28688C"/>
                </a:solidFill>
              </a:rPr>
              <a:t>volcanic activity)</a:t>
            </a:r>
          </a:p>
        </p:txBody>
      </p:sp>
      <p:sp>
        <p:nvSpPr>
          <p:cNvPr id="121864" name="Text Box 10"/>
          <p:cNvSpPr txBox="1">
            <a:spLocks noChangeArrowheads="1"/>
          </p:cNvSpPr>
          <p:nvPr/>
        </p:nvSpPr>
        <p:spPr bwMode="auto">
          <a:xfrm>
            <a:off x="6764338" y="5741988"/>
            <a:ext cx="212407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Climatological </a:t>
            </a:r>
          </a:p>
          <a:p>
            <a:r>
              <a:rPr lang="de-DE" sz="1100">
                <a:solidFill>
                  <a:srgbClr val="28688C"/>
                </a:solidFill>
              </a:rPr>
              <a:t>(temperature extremes, </a:t>
            </a:r>
          </a:p>
          <a:p>
            <a:r>
              <a:rPr lang="de-DE" sz="1100">
                <a:solidFill>
                  <a:srgbClr val="28688C"/>
                </a:solidFill>
              </a:rPr>
              <a:t>drought, wildfire)</a:t>
            </a:r>
          </a:p>
        </p:txBody>
      </p:sp>
      <p:sp>
        <p:nvSpPr>
          <p:cNvPr id="121865" name="Text Box 11"/>
          <p:cNvSpPr txBox="1">
            <a:spLocks noChangeArrowheads="1"/>
          </p:cNvSpPr>
          <p:nvPr/>
        </p:nvSpPr>
        <p:spPr bwMode="auto">
          <a:xfrm>
            <a:off x="3881438" y="5740400"/>
            <a:ext cx="1981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Meteorological (storm)</a:t>
            </a:r>
          </a:p>
        </p:txBody>
      </p:sp>
      <p:sp>
        <p:nvSpPr>
          <p:cNvPr id="121866" name="Text Box 12"/>
          <p:cNvSpPr txBox="1">
            <a:spLocks noChangeArrowheads="1"/>
          </p:cNvSpPr>
          <p:nvPr/>
        </p:nvSpPr>
        <p:spPr bwMode="auto">
          <a:xfrm>
            <a:off x="3884613" y="5989638"/>
            <a:ext cx="31654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Hydrological </a:t>
            </a:r>
          </a:p>
          <a:p>
            <a:r>
              <a:rPr lang="de-DE" sz="1100">
                <a:solidFill>
                  <a:srgbClr val="28688C"/>
                </a:solidFill>
              </a:rPr>
              <a:t>(flood, mass movement)</a:t>
            </a:r>
          </a:p>
        </p:txBody>
      </p:sp>
      <p:sp>
        <p:nvSpPr>
          <p:cNvPr id="121867" name="Title 56"/>
          <p:cNvSpPr>
            <a:spLocks noGrp="1"/>
          </p:cNvSpPr>
          <p:nvPr>
            <p:ph type="title"/>
          </p:nvPr>
        </p:nvSpPr>
        <p:spPr>
          <a:xfrm>
            <a:off x="87931" y="356061"/>
            <a:ext cx="7831956" cy="719137"/>
          </a:xfrm>
        </p:spPr>
        <p:txBody>
          <a:bodyPr/>
          <a:lstStyle/>
          <a:p>
            <a:r>
              <a:rPr lang="en-US" dirty="0" smtClean="0">
                <a:solidFill>
                  <a:srgbClr val="28688C"/>
                </a:solidFill>
              </a:rPr>
              <a:t>Natural Disasters Worldwide,</a:t>
            </a:r>
            <a:br>
              <a:rPr lang="en-US" dirty="0" smtClean="0">
                <a:solidFill>
                  <a:srgbClr val="28688C"/>
                </a:solidFill>
              </a:rPr>
            </a:br>
            <a:r>
              <a:rPr lang="en-US" dirty="0" smtClean="0">
                <a:solidFill>
                  <a:srgbClr val="28688C"/>
                </a:solidFill>
              </a:rPr>
              <a:t>1980 – 2013* (</a:t>
            </a:r>
            <a:r>
              <a:rPr lang="en-US" sz="1800" dirty="0" smtClean="0">
                <a:solidFill>
                  <a:srgbClr val="28688C"/>
                </a:solidFill>
              </a:rPr>
              <a:t>Number of Events)</a:t>
            </a:r>
            <a:br>
              <a:rPr lang="en-US" sz="1800" dirty="0" smtClean="0">
                <a:solidFill>
                  <a:srgbClr val="28688C"/>
                </a:solidFill>
              </a:rPr>
            </a:br>
            <a:endParaRPr lang="en-US" dirty="0" smtClean="0">
              <a:solidFill>
                <a:srgbClr val="28688C"/>
              </a:solidFill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6988" y="6391275"/>
            <a:ext cx="28956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*Through June 30, 2013.</a:t>
            </a:r>
            <a:endParaRPr lang="en-US" sz="1000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MR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NatCat</a:t>
            </a:r>
            <a:r>
              <a:rPr lang="en-US" sz="1000" i="1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SERVICE</a:t>
            </a:r>
            <a:endParaRPr lang="en-US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15338" y="6540500"/>
            <a:ext cx="685800" cy="2746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7E94D20-8B04-489F-865D-6565B0726539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1872" name="Textfeld 41"/>
          <p:cNvSpPr txBox="1">
            <a:spLocks noChangeArrowheads="1"/>
          </p:cNvSpPr>
          <p:nvPr/>
        </p:nvSpPr>
        <p:spPr bwMode="auto">
          <a:xfrm>
            <a:off x="8632825" y="4189413"/>
            <a:ext cx="457200" cy="2460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 dirty="0" smtClean="0">
                <a:solidFill>
                  <a:schemeClr val="bg1"/>
                </a:solidFill>
              </a:rPr>
              <a:t>41</a:t>
            </a:r>
            <a:endParaRPr lang="de-DE" sz="1000" b="1" dirty="0">
              <a:solidFill>
                <a:schemeClr val="bg1"/>
              </a:solidFill>
            </a:endParaRPr>
          </a:p>
        </p:txBody>
      </p:sp>
      <p:sp>
        <p:nvSpPr>
          <p:cNvPr id="20" name="Textfeld 40"/>
          <p:cNvSpPr txBox="1"/>
          <p:nvPr/>
        </p:nvSpPr>
        <p:spPr>
          <a:xfrm>
            <a:off x="8623300" y="4570413"/>
            <a:ext cx="457200" cy="24606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000" b="1" dirty="0" smtClean="0">
                <a:solidFill>
                  <a:schemeClr val="bg1"/>
                </a:solidFill>
              </a:rPr>
              <a:t>19</a:t>
            </a:r>
            <a:endParaRPr lang="de-DE" sz="1000" b="1" dirty="0">
              <a:solidFill>
                <a:schemeClr val="bg1"/>
              </a:solidFill>
            </a:endParaRPr>
          </a:p>
        </p:txBody>
      </p:sp>
      <p:sp>
        <p:nvSpPr>
          <p:cNvPr id="22" name="Textfeld 39"/>
          <p:cNvSpPr txBox="1"/>
          <p:nvPr/>
        </p:nvSpPr>
        <p:spPr>
          <a:xfrm>
            <a:off x="8610600" y="4887913"/>
            <a:ext cx="457200" cy="24606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000" b="1" dirty="0" smtClean="0">
                <a:solidFill>
                  <a:schemeClr val="bg1"/>
                </a:solidFill>
              </a:rPr>
              <a:t>121</a:t>
            </a:r>
            <a:endParaRPr lang="de-DE" sz="1000" b="1" dirty="0">
              <a:solidFill>
                <a:schemeClr val="bg1"/>
              </a:solidFill>
            </a:endParaRPr>
          </a:p>
        </p:txBody>
      </p:sp>
      <p:sp>
        <p:nvSpPr>
          <p:cNvPr id="121875" name="Textfeld 24"/>
          <p:cNvSpPr txBox="1">
            <a:spLocks noChangeArrowheads="1"/>
          </p:cNvSpPr>
          <p:nvPr/>
        </p:nvSpPr>
        <p:spPr bwMode="auto">
          <a:xfrm>
            <a:off x="8610600" y="5189538"/>
            <a:ext cx="457200" cy="24606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 dirty="0" smtClean="0">
                <a:solidFill>
                  <a:schemeClr val="bg1"/>
                </a:solidFill>
              </a:rPr>
              <a:t>3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36483"/>
            <a:ext cx="87153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 Box 13"/>
          <p:cNvSpPr txBox="1">
            <a:spLocks noChangeArrowheads="1"/>
          </p:cNvSpPr>
          <p:nvPr/>
        </p:nvSpPr>
        <p:spPr bwMode="auto">
          <a:xfrm rot="-5400000">
            <a:off x="-288640" y="3234689"/>
            <a:ext cx="9604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2B7299"/>
                </a:solidFill>
              </a:rPr>
              <a:t>Number</a:t>
            </a: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blackWhite">
          <a:xfrm>
            <a:off x="2433484" y="1342103"/>
            <a:ext cx="3299137" cy="1206887"/>
          </a:xfrm>
          <a:prstGeom prst="wedgeRectCallout">
            <a:avLst>
              <a:gd name="adj1" fmla="val 127250"/>
              <a:gd name="adj2" fmla="val 16518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</a:t>
            </a: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460 </a:t>
            </a: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natural disaster events </a:t>
            </a: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globally in the first half of 2013 and 905 for full-year 2012</a:t>
            </a:r>
            <a:endParaRPr lang="en-US" sz="2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9959" y="121015"/>
            <a:ext cx="7914808" cy="720725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Losses Due to Natural Disasters Worldwide, 1980–2013* </a:t>
            </a:r>
            <a:r>
              <a:rPr lang="de-DE" sz="2400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(Overall &amp; Insured Losses)</a:t>
            </a:r>
            <a:endParaRPr lang="en-US" kern="1200" dirty="0" smtClean="0">
              <a:solidFill>
                <a:srgbClr val="28688C"/>
              </a:solidFill>
              <a:latin typeface="Arial"/>
              <a:ea typeface="Arial Unicode MS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15338" y="6543675"/>
            <a:ext cx="685800" cy="2746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F5633247-1482-4DC6-B438-F0612B2BF3C0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>
                <a:defRPr/>
              </a:pPr>
              <a:t>19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2" name="Gruppieren 18"/>
          <p:cNvGrpSpPr>
            <a:grpSpLocks/>
          </p:cNvGrpSpPr>
          <p:nvPr/>
        </p:nvGrpSpPr>
        <p:grpSpPr bwMode="auto">
          <a:xfrm>
            <a:off x="1683621" y="6255768"/>
            <a:ext cx="5753100" cy="267331"/>
            <a:chOff x="2021059" y="5197108"/>
            <a:chExt cx="4172956" cy="268913"/>
          </a:xfrm>
        </p:grpSpPr>
        <p:sp>
          <p:nvSpPr>
            <p:cNvPr id="106507" name="Textfeld 25"/>
            <p:cNvSpPr txBox="1">
              <a:spLocks noChangeArrowheads="1"/>
            </p:cNvSpPr>
            <p:nvPr/>
          </p:nvSpPr>
          <p:spPr bwMode="auto">
            <a:xfrm>
              <a:off x="2120552" y="5218343"/>
              <a:ext cx="1502471" cy="247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dirty="0"/>
                <a:t>Overall losses (in </a:t>
              </a:r>
              <a:r>
                <a:rPr lang="de-DE" sz="1000" dirty="0" smtClean="0"/>
                <a:t>2012 </a:t>
              </a:r>
              <a:r>
                <a:rPr lang="de-DE" sz="1000" dirty="0"/>
                <a:t>values)  </a:t>
              </a:r>
            </a:p>
          </p:txBody>
        </p:sp>
        <p:sp>
          <p:nvSpPr>
            <p:cNvPr id="106508" name="Textfeld 26"/>
            <p:cNvSpPr txBox="1">
              <a:spLocks noChangeArrowheads="1"/>
            </p:cNvSpPr>
            <p:nvPr/>
          </p:nvSpPr>
          <p:spPr bwMode="auto">
            <a:xfrm>
              <a:off x="4728671" y="5197108"/>
              <a:ext cx="1465344" cy="247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dirty="0"/>
                <a:t>Insured losses (in </a:t>
              </a:r>
              <a:r>
                <a:rPr lang="de-DE" sz="1000" dirty="0" smtClean="0"/>
                <a:t>2012 </a:t>
              </a:r>
              <a:r>
                <a:rPr lang="de-DE" sz="1000" dirty="0"/>
                <a:t>values)  </a:t>
              </a:r>
            </a:p>
          </p:txBody>
        </p:sp>
        <p:sp>
          <p:nvSpPr>
            <p:cNvPr id="106509" name="Rechteck 30"/>
            <p:cNvSpPr>
              <a:spLocks noChangeArrowheads="1"/>
            </p:cNvSpPr>
            <p:nvPr/>
          </p:nvSpPr>
          <p:spPr bwMode="auto">
            <a:xfrm>
              <a:off x="2021059" y="5265972"/>
              <a:ext cx="99493" cy="137618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266700" indent="-265113"/>
              <a:endParaRPr lang="de-DE"/>
            </a:p>
          </p:txBody>
        </p:sp>
        <p:sp>
          <p:nvSpPr>
            <p:cNvPr id="106510" name="Rechteck 31"/>
            <p:cNvSpPr>
              <a:spLocks noChangeArrowheads="1"/>
            </p:cNvSpPr>
            <p:nvPr/>
          </p:nvSpPr>
          <p:spPr bwMode="auto">
            <a:xfrm>
              <a:off x="4609400" y="5265958"/>
              <a:ext cx="99493" cy="137618"/>
            </a:xfrm>
            <a:prstGeom prst="rect">
              <a:avLst/>
            </a:prstGeom>
            <a:solidFill>
              <a:srgbClr val="002060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marL="266700" indent="-265113"/>
              <a:endParaRPr lang="de-DE"/>
            </a:p>
          </p:txBody>
        </p:sp>
      </p:grp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9688" y="6306364"/>
            <a:ext cx="289560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 sz="10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*Through June 30, 2013.</a:t>
            </a:r>
          </a:p>
          <a:p>
            <a:pPr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</a:rPr>
              <a:t>: MR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</a:rPr>
              <a:t>NatCat</a:t>
            </a:r>
            <a:r>
              <a:rPr lang="en-US" sz="1000" i="1" dirty="0" err="1">
                <a:solidFill>
                  <a:schemeClr val="accent4">
                    <a:lumMod val="75000"/>
                  </a:schemeClr>
                </a:solidFill>
              </a:rPr>
              <a:t>SERVICE</a:t>
            </a:r>
            <a:endParaRPr lang="en-US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black">
          <a:xfrm>
            <a:off x="347663" y="13652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(2012 </a:t>
            </a: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Dollars, $ Billions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)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black">
          <a:xfrm>
            <a:off x="500063" y="1112920"/>
            <a:ext cx="85344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(Overall and </a:t>
            </a:r>
            <a:r>
              <a:rPr lang="en-US" sz="2000" b="1" dirty="0" smtClean="0">
                <a:solidFill>
                  <a:srgbClr val="225A7A"/>
                </a:solidFill>
              </a:rPr>
              <a:t>Insured Losses)</a:t>
            </a:r>
            <a:endParaRPr lang="en-US" sz="20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197" y="1360512"/>
            <a:ext cx="900080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AutoShape 7"/>
          <p:cNvSpPr>
            <a:spLocks noChangeArrowheads="1"/>
          </p:cNvSpPr>
          <p:nvPr/>
        </p:nvSpPr>
        <p:spPr bwMode="blackWhite">
          <a:xfrm>
            <a:off x="5619134" y="1379339"/>
            <a:ext cx="2192242" cy="1290638"/>
          </a:xfrm>
          <a:prstGeom prst="wedgeRectCallout">
            <a:avLst>
              <a:gd name="adj1" fmla="val 74001"/>
              <a:gd name="adj2" fmla="val 6287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2012 Losses</a:t>
            </a:r>
            <a:endParaRPr lang="en-US" b="1" u="sng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Overall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: $101.1B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Insured: $57.9B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blackWhite">
          <a:xfrm>
            <a:off x="1209609" y="3008671"/>
            <a:ext cx="2596292" cy="1430594"/>
          </a:xfrm>
          <a:prstGeom prst="wedgeRectCallout">
            <a:avLst>
              <a:gd name="adj1" fmla="val 85338"/>
              <a:gd name="adj2" fmla="val 9644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There is a clear upward trend in both insured and overall losses over the past 30+ years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AutoShape 7"/>
          <p:cNvSpPr>
            <a:spLocks noChangeArrowheads="1"/>
          </p:cNvSpPr>
          <p:nvPr/>
        </p:nvSpPr>
        <p:spPr bwMode="blackWhite">
          <a:xfrm>
            <a:off x="4783392" y="2844345"/>
            <a:ext cx="2590802" cy="1290638"/>
          </a:xfrm>
          <a:prstGeom prst="wedgeRectCallout">
            <a:avLst>
              <a:gd name="adj1" fmla="val 103189"/>
              <a:gd name="adj2" fmla="val 14629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2013: 1</a:t>
            </a:r>
            <a:r>
              <a:rPr lang="en-US" b="1" u="sng" baseline="30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Half Losses</a:t>
            </a:r>
            <a:endParaRPr lang="en-US" b="1" u="sng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Overall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: $45B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Insured: $13B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hteck 17"/>
          <p:cNvSpPr/>
          <p:nvPr/>
        </p:nvSpPr>
        <p:spPr>
          <a:xfrm>
            <a:off x="8856896" y="5333786"/>
            <a:ext cx="90000" cy="396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18"/>
          <p:cNvSpPr/>
          <p:nvPr/>
        </p:nvSpPr>
        <p:spPr>
          <a:xfrm>
            <a:off x="8856896" y="5739776"/>
            <a:ext cx="90000" cy="10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82947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eSlide</a:t>
            </a:r>
            <a:r>
              <a:rPr lang="en-US" smtClean="0"/>
              <a:t> – P6466 – The Financial Crisis and the Future of the P/C</a:t>
            </a:r>
          </a:p>
        </p:txBody>
      </p:sp>
      <p:sp>
        <p:nvSpPr>
          <p:cNvPr id="82948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123A1-4777-4A11-9AA3-18DB7D22C78A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br>
              <a:rPr lang="en-US" dirty="0" smtClean="0"/>
            </a:br>
            <a:endParaRPr lang="en-US" i="1" dirty="0" smtClean="0"/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571" y="1145059"/>
            <a:ext cx="8640448" cy="5448301"/>
          </a:xfrm>
        </p:spPr>
        <p:txBody>
          <a:bodyPr/>
          <a:lstStyle/>
          <a:p>
            <a:pPr>
              <a:lnSpc>
                <a:spcPts val="1400"/>
              </a:lnSpc>
            </a:pPr>
            <a:r>
              <a:rPr lang="en-US" b="1" dirty="0" smtClean="0"/>
              <a:t>U.S. Insured Catastrophe Loss Trends</a:t>
            </a:r>
          </a:p>
          <a:p>
            <a:pPr lvl="1">
              <a:lnSpc>
                <a:spcPts val="1400"/>
              </a:lnSpc>
            </a:pPr>
            <a:r>
              <a:rPr lang="en-US" sz="2000" b="1" dirty="0" smtClean="0"/>
              <a:t>More CATs, More Disputes?</a:t>
            </a:r>
            <a:endParaRPr lang="en-US" b="1" dirty="0" smtClean="0"/>
          </a:p>
          <a:p>
            <a:pPr>
              <a:lnSpc>
                <a:spcPts val="1400"/>
              </a:lnSpc>
            </a:pPr>
            <a:r>
              <a:rPr lang="en-US" b="1" dirty="0" smtClean="0"/>
              <a:t>Hurricane Sandy</a:t>
            </a:r>
          </a:p>
          <a:p>
            <a:pPr lvl="1">
              <a:lnSpc>
                <a:spcPts val="1400"/>
              </a:lnSpc>
            </a:pPr>
            <a:r>
              <a:rPr lang="en-US" sz="2000" b="1" dirty="0" smtClean="0"/>
              <a:t>Overview</a:t>
            </a:r>
          </a:p>
          <a:p>
            <a:pPr lvl="1">
              <a:lnSpc>
                <a:spcPts val="1400"/>
              </a:lnSpc>
            </a:pPr>
            <a:r>
              <a:rPr lang="en-US" sz="2000" b="1" dirty="0" smtClean="0"/>
              <a:t>Issues and Concerns</a:t>
            </a:r>
          </a:p>
          <a:p>
            <a:pPr>
              <a:lnSpc>
                <a:spcPts val="1400"/>
              </a:lnSpc>
            </a:pPr>
            <a:r>
              <a:rPr lang="en-US" b="1" dirty="0" smtClean="0"/>
              <a:t>Public Opinion Survey: Catastrophes and Insurance</a:t>
            </a:r>
          </a:p>
          <a:p>
            <a:pPr>
              <a:lnSpc>
                <a:spcPts val="1400"/>
              </a:lnSpc>
            </a:pPr>
            <a:r>
              <a:rPr lang="en-US" b="1" dirty="0" smtClean="0"/>
              <a:t>Terrorism and TRIA</a:t>
            </a:r>
          </a:p>
          <a:p>
            <a:pPr lvl="1">
              <a:lnSpc>
                <a:spcPts val="1400"/>
              </a:lnSpc>
            </a:pPr>
            <a:r>
              <a:rPr lang="en-US" sz="2000" b="1" dirty="0" smtClean="0"/>
              <a:t>Terrorism Risk Insurance Program expires 12/31/14</a:t>
            </a:r>
          </a:p>
          <a:p>
            <a:pPr>
              <a:lnSpc>
                <a:spcPts val="1400"/>
              </a:lnSpc>
            </a:pPr>
            <a:r>
              <a:rPr lang="en-US" b="1" dirty="0" smtClean="0"/>
              <a:t>Tort Trends</a:t>
            </a:r>
          </a:p>
          <a:p>
            <a:pPr lvl="1">
              <a:lnSpc>
                <a:spcPts val="1400"/>
              </a:lnSpc>
            </a:pPr>
            <a:r>
              <a:rPr lang="en-US" b="1" dirty="0" smtClean="0"/>
              <a:t>BP and the Deepwater Horizon Litigation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5"/>
          <p:cNvGraphicFramePr>
            <a:graphicFrameLocks/>
          </p:cNvGraphicFramePr>
          <p:nvPr/>
        </p:nvGraphicFramePr>
        <p:xfrm>
          <a:off x="299375" y="1196417"/>
          <a:ext cx="8544941" cy="509769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827329"/>
                <a:gridCol w="1236962"/>
                <a:gridCol w="1236962"/>
                <a:gridCol w="2120505"/>
                <a:gridCol w="2123183"/>
              </a:tblGrid>
              <a:tr h="678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Arial" charset="0"/>
                        </a:rPr>
                        <a:t>As of January 1, 2013</a:t>
                      </a:r>
                      <a:endParaRPr lang="en-US" sz="1200" b="1" i="1" dirty="0" smtClean="0">
                        <a:solidFill>
                          <a:srgbClr val="FFFFFF"/>
                        </a:solidFill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Number of  Events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Fatalities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Estimated Overall Losses (US $m)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Estimated Insured Losses (US $m)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</a:tr>
              <a:tr h="588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Tropical Cyclone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52,240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26,360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07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Severe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27,688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14,914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6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Drought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16,000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5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Wildfire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1,112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04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Winter Storm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13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Flood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††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13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TOTALS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$101,134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$57,907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66438" y="179506"/>
            <a:ext cx="6840000" cy="720000"/>
          </a:xfrm>
        </p:spPr>
        <p:txBody>
          <a:bodyPr/>
          <a:lstStyle/>
          <a:p>
            <a:r>
              <a:rPr lang="en-US" dirty="0" smtClean="0">
                <a:solidFill>
                  <a:srgbClr val="225A7A"/>
                </a:solidFill>
              </a:rPr>
              <a:t>Natural Disaster Losses in the United States: 2012</a:t>
            </a:r>
            <a:endParaRPr lang="en-US" dirty="0">
              <a:solidFill>
                <a:srgbClr val="225A7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14658" y="6540532"/>
            <a:ext cx="685800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D5B349-258F-4228-B765-8A08036DA0B9}" type="slidenum">
              <a:rPr lang="en-US" sz="100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/>
              <a:t>20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-1" y="6433393"/>
            <a:ext cx="470473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buClrTx/>
              <a:buFontTx/>
              <a:buNone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Source: MR </a:t>
            </a:r>
            <a:r>
              <a:rPr lang="en-US" sz="1000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NatCat</a:t>
            </a:r>
            <a:r>
              <a:rPr lang="en-US" sz="1000" i="1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SERVICE</a:t>
            </a:r>
            <a:endParaRPr lang="en-US" sz="1000" i="1" dirty="0" smtClean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  <a:p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† 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- Includes Federal Crop Insurance Losses.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† †  - Excludes federal flood.</a:t>
            </a:r>
            <a:endParaRPr lang="en-US" sz="1000" dirty="0">
              <a:solidFill>
                <a:schemeClr val="accent4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5"/>
          <p:cNvGraphicFramePr>
            <a:graphicFrameLocks/>
          </p:cNvGraphicFramePr>
          <p:nvPr/>
        </p:nvGraphicFramePr>
        <p:xfrm>
          <a:off x="269873" y="1431924"/>
          <a:ext cx="8564564" cy="493638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831525"/>
                <a:gridCol w="1239803"/>
                <a:gridCol w="1239803"/>
                <a:gridCol w="2125374"/>
                <a:gridCol w="2128059"/>
              </a:tblGrid>
              <a:tr h="638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Arial" charset="0"/>
                        </a:rPr>
                        <a:t>As of July 1, 2013</a:t>
                      </a:r>
                      <a:endParaRPr lang="en-US" sz="1200" b="1" i="1" dirty="0" smtClean="0">
                        <a:solidFill>
                          <a:srgbClr val="FFFFFF"/>
                        </a:solidFill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Number of  Events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Fatalities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Estimated Overall Losses (US $m)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Estimated Insured Losses (US $m)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</a:tr>
              <a:tr h="665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Severe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Thunderstorm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10,180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6,325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6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Winter Storm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2,434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1,255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928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Flood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Minor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98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Earthquake &amp; Geophysical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Minor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Minor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15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Tropical Cyclone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Minor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Minor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98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Wildfire, Heat, &amp; Drought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700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365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928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Totals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116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13,814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7,945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414658" y="6540532"/>
            <a:ext cx="685800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D5B349-258F-4228-B765-8A08036DA0B9}" type="slidenum">
              <a:rPr lang="en-US" sz="100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/>
              <a:t>21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554581"/>
            <a:ext cx="2895599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buClrTx/>
              <a:buFontTx/>
              <a:buNone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Source: MR </a:t>
            </a:r>
            <a:r>
              <a:rPr lang="en-US" sz="1000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NatCatSERVICE</a:t>
            </a:r>
            <a:endParaRPr lang="en-US" sz="1000" dirty="0">
              <a:solidFill>
                <a:schemeClr val="accent4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266438" y="179506"/>
            <a:ext cx="6840000" cy="720000"/>
          </a:xfrm>
        </p:spPr>
        <p:txBody>
          <a:bodyPr/>
          <a:lstStyle/>
          <a:p>
            <a:r>
              <a:rPr lang="en-US" dirty="0" smtClean="0">
                <a:solidFill>
                  <a:srgbClr val="225A7A"/>
                </a:solidFill>
              </a:rPr>
              <a:t>Natural Disaster Losses in the United States: First Half 2013</a:t>
            </a:r>
            <a:endParaRPr lang="en-US" dirty="0">
              <a:solidFill>
                <a:srgbClr val="225A7A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>
            <a:spLocks noGrp="1"/>
          </p:cNvSpPr>
          <p:nvPr>
            <p:ph type="title" idx="4294967295"/>
          </p:nvPr>
        </p:nvSpPr>
        <p:spPr>
          <a:xfrm>
            <a:off x="246500" y="58992"/>
            <a:ext cx="7525899" cy="812800"/>
          </a:xfrm>
        </p:spPr>
        <p:txBody>
          <a:bodyPr/>
          <a:lstStyle/>
          <a:p>
            <a:pPr eaLnBrk="0" fontAlgn="base" hangingPunct="0"/>
            <a:r>
              <a:rPr lang="en-US" kern="1200" dirty="0" smtClean="0">
                <a:latin typeface="Arial"/>
                <a:ea typeface="+mn-ea"/>
                <a:cs typeface="Arial"/>
              </a:rPr>
              <a:t>Significant Natural Catastrophes, 2012</a:t>
            </a:r>
            <a:br>
              <a:rPr lang="en-US" kern="1200" dirty="0" smtClean="0">
                <a:latin typeface="Arial"/>
                <a:ea typeface="+mn-ea"/>
                <a:cs typeface="Arial"/>
              </a:rPr>
            </a:br>
            <a:r>
              <a:rPr lang="en-US" sz="1800" kern="1200" dirty="0" smtClean="0">
                <a:latin typeface="Arial"/>
                <a:ea typeface="+mn-ea"/>
                <a:cs typeface="Arial"/>
              </a:rPr>
              <a:t>(Events with</a:t>
            </a:r>
            <a:r>
              <a:rPr lang="en-US" kern="1200" dirty="0" smtClean="0">
                <a:latin typeface="Arial"/>
                <a:ea typeface="+mn-ea"/>
                <a:cs typeface="Arial"/>
              </a:rPr>
              <a:t> </a:t>
            </a:r>
            <a:r>
              <a:rPr lang="en-US" sz="1800" dirty="0" smtClean="0">
                <a:latin typeface="Arial" charset="0"/>
                <a:cs typeface="Arial" charset="0"/>
              </a:rPr>
              <a:t>$1 billion economic loss and/or 50 fatalities)</a:t>
            </a:r>
            <a:endParaRPr lang="en-US" dirty="0"/>
          </a:p>
        </p:txBody>
      </p:sp>
      <p:graphicFrame>
        <p:nvGraphicFramePr>
          <p:cNvPr id="6" name="Group 57"/>
          <p:cNvGraphicFramePr>
            <a:graphicFrameLocks noGrp="1"/>
          </p:cNvGraphicFramePr>
          <p:nvPr>
            <p:ph/>
          </p:nvPr>
        </p:nvGraphicFramePr>
        <p:xfrm>
          <a:off x="269875" y="1183252"/>
          <a:ext cx="8534401" cy="518464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16125"/>
                <a:gridCol w="2057400"/>
                <a:gridCol w="2326884"/>
                <a:gridCol w="2133992"/>
              </a:tblGrid>
              <a:tr h="563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Date </a:t>
                      </a:r>
                    </a:p>
                  </a:txBody>
                  <a:tcPr marT="91440" anchor="b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8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Event</a:t>
                      </a:r>
                    </a:p>
                  </a:txBody>
                  <a:tcPr marT="91440" anchor="b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8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Estimated Economic 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Losses  (US $m)</a:t>
                      </a:r>
                    </a:p>
                  </a:txBody>
                  <a:tcPr marT="91440" anchor="b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8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Estimated Insured Losses  (US $m)</a:t>
                      </a:r>
                    </a:p>
                  </a:txBody>
                  <a:tcPr marT="91440" anchor="b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88C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 – Sept 2012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Central US Drought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16,000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March 2 - 3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 2 – 4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1,550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775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 13- 15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1,800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 28 – 29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4,500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 25 – 30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3,400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1,700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 6 – 7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 11 – 13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1,900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 28 – July 2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 26 - 30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Hurricane Isaac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1,220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October 28 - 30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Hurricane Sandy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25,000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††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14658" y="6540532"/>
            <a:ext cx="685800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D5B349-258F-4228-B765-8A08036DA0B9}" type="slidenum">
              <a:rPr lang="en-US" sz="100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/>
              <a:t>22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14658" y="6540532"/>
            <a:ext cx="685800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D5B349-258F-4228-B765-8A08036DA0B9}" type="slidenum">
              <a:rPr lang="en-US" sz="100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/>
              <a:t>22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448142"/>
            <a:ext cx="539791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buClrTx/>
              <a:buFontTx/>
              <a:buNone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Source: MR </a:t>
            </a:r>
            <a:r>
              <a:rPr lang="en-US" sz="1000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NatCat</a:t>
            </a:r>
            <a:r>
              <a:rPr lang="en-US" sz="1000" i="1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SERVICE</a:t>
            </a:r>
            <a:endParaRPr lang="en-US" sz="1000" i="1" dirty="0" smtClean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  <a:p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† 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- Includes Federal Crop Insurance Losses.;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† †  - Excludes  NFIP losses.</a:t>
            </a:r>
            <a:endParaRPr lang="en-US" sz="1000" dirty="0">
              <a:solidFill>
                <a:schemeClr val="accent4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0AE91-0BB9-4CEB-8C50-0B03C716B4B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dirty="0" smtClean="0"/>
              <a:t>Top 12 Most Costly Hurricanes</a:t>
            </a:r>
            <a:br>
              <a:rPr lang="en-US" dirty="0" smtClean="0"/>
            </a:br>
            <a:r>
              <a:rPr lang="en-US" dirty="0" smtClean="0"/>
              <a:t>in U.S. History</a:t>
            </a:r>
          </a:p>
        </p:txBody>
      </p:sp>
      <p:sp>
        <p:nvSpPr>
          <p:cNvPr id="31751" name="Rectangle 3"/>
          <p:cNvSpPr>
            <a:spLocks noChangeArrowheads="1"/>
          </p:cNvSpPr>
          <p:nvPr/>
        </p:nvSpPr>
        <p:spPr bwMode="black">
          <a:xfrm>
            <a:off x="117984" y="13652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(Insured Losses, 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2012 </a:t>
            </a: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Dollars, $ Billions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)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31752" name="Rectangle 4"/>
          <p:cNvSpPr>
            <a:spLocks noChangeArrowheads="1"/>
          </p:cNvSpPr>
          <p:nvPr/>
        </p:nvSpPr>
        <p:spPr bwMode="auto">
          <a:xfrm>
            <a:off x="-2" y="6203205"/>
            <a:ext cx="9144001" cy="65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*PCS  estimate as of </a:t>
            </a:r>
            <a:r>
              <a:rPr lang="en-US" sz="1100" dirty="0" smtClean="0">
                <a:solidFill>
                  <a:srgbClr val="000000"/>
                </a:solidFill>
              </a:rPr>
              <a:t>4/12/13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PCS; Insurance Information Institute inflation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adjustments to 2012 dollars using the CPI.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1746" name="Object 5"/>
          <p:cNvGraphicFramePr>
            <a:graphicFrameLocks noChangeAspect="1"/>
          </p:cNvGraphicFramePr>
          <p:nvPr/>
        </p:nvGraphicFramePr>
        <p:xfrm>
          <a:off x="73740" y="2884385"/>
          <a:ext cx="8964613" cy="3348037"/>
        </p:xfrm>
        <a:graphic>
          <a:graphicData uri="http://schemas.openxmlformats.org/presentationml/2006/ole">
            <p:oleObj spid="_x0000_s17529858" name="Chart" r:id="rId4" imgW="8419996" imgH="3371740" progId="MSGraph.Chart.8">
              <p:embed followColorScheme="full"/>
            </p:oleObj>
          </a:graphicData>
        </a:graphic>
      </p:graphicFrame>
      <p:sp>
        <p:nvSpPr>
          <p:cNvPr id="2067463" name="AutoShape 7"/>
          <p:cNvSpPr>
            <a:spLocks noChangeArrowheads="1"/>
          </p:cNvSpPr>
          <p:nvPr/>
        </p:nvSpPr>
        <p:spPr bwMode="blackWhite">
          <a:xfrm>
            <a:off x="4807975" y="2787446"/>
            <a:ext cx="3229896" cy="1177366"/>
          </a:xfrm>
          <a:prstGeom prst="wedgeRectCallout">
            <a:avLst>
              <a:gd name="adj1" fmla="val 25955"/>
              <a:gd name="adj2" fmla="val 8531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Hurricane Sandy became the 3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rd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costliest </a:t>
            </a:r>
            <a:r>
              <a:rPr lang="en-US" sz="2000" b="1" dirty="0" smtClean="0">
                <a:solidFill>
                  <a:srgbClr val="FFFFFF"/>
                </a:solidFill>
              </a:rPr>
              <a:t>hurricane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in US insurance history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730649" y="3377380"/>
            <a:ext cx="2853209" cy="1291615"/>
          </a:xfrm>
          <a:prstGeom prst="wedgeRectCallout">
            <a:avLst>
              <a:gd name="adj1" fmla="val -42284"/>
              <a:gd name="adj2" fmla="val 8231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Hurricane Irene became the 12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000" b="1" dirty="0" smtClean="0">
                <a:solidFill>
                  <a:srgbClr val="FFFFFF"/>
                </a:solidFill>
              </a:rPr>
              <a:t> most expensive hurricane in US history in 2011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870156" y="1710813"/>
            <a:ext cx="77724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10 of the 12 most costly hurricanes in insurance history occurred over the past 9 years (2004—2012)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463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15716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1571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6AF8F7-4BFA-4F4B-B0E8-375BF5966073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1571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Value of Insured Coastal Exposure in 2012</a:t>
            </a:r>
          </a:p>
        </p:txBody>
      </p:sp>
      <p:sp>
        <p:nvSpPr>
          <p:cNvPr id="115719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</a:t>
            </a:r>
            <a:r>
              <a:rPr lang="en-US" sz="1600" b="1" dirty="0" smtClean="0">
                <a:solidFill>
                  <a:srgbClr val="225A7A"/>
                </a:solidFill>
              </a:rPr>
              <a:t>2012, </a:t>
            </a:r>
            <a:r>
              <a:rPr lang="en-US" sz="1600" b="1" dirty="0">
                <a:solidFill>
                  <a:srgbClr val="225A7A"/>
                </a:solidFill>
              </a:rPr>
              <a:t>$ Billions)</a:t>
            </a:r>
          </a:p>
        </p:txBody>
      </p:sp>
      <p:sp>
        <p:nvSpPr>
          <p:cNvPr id="115720" name="Rectangle 4"/>
          <p:cNvSpPr>
            <a:spLocks noChangeArrowheads="1"/>
          </p:cNvSpPr>
          <p:nvPr/>
        </p:nvSpPr>
        <p:spPr bwMode="auto">
          <a:xfrm>
            <a:off x="0" y="6578600"/>
            <a:ext cx="75692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AIR Worldwide</a:t>
            </a:r>
          </a:p>
        </p:txBody>
      </p:sp>
      <p:graphicFrame>
        <p:nvGraphicFramePr>
          <p:cNvPr id="115714" name="Object 5"/>
          <p:cNvGraphicFramePr>
            <a:graphicFrameLocks noChangeAspect="1"/>
          </p:cNvGraphicFramePr>
          <p:nvPr/>
        </p:nvGraphicFramePr>
        <p:xfrm>
          <a:off x="265113" y="1554163"/>
          <a:ext cx="8447087" cy="4789487"/>
        </p:xfrm>
        <a:graphic>
          <a:graphicData uri="http://schemas.openxmlformats.org/presentationml/2006/ole">
            <p:oleObj spid="_x0000_s20048898" name="Chart" r:id="rId4" imgW="8525003" imgH="4857725" progId="MSGraph.Chart.8">
              <p:embed followColorScheme="full"/>
            </p:oleObj>
          </a:graphicData>
        </a:graphic>
      </p:graphicFrame>
      <p:sp>
        <p:nvSpPr>
          <p:cNvPr id="2073607" name="Text Box 5"/>
          <p:cNvSpPr txBox="1">
            <a:spLocks noChangeArrowheads="1"/>
          </p:cNvSpPr>
          <p:nvPr/>
        </p:nvSpPr>
        <p:spPr bwMode="blackWhite">
          <a:xfrm>
            <a:off x="3171825" y="3709851"/>
            <a:ext cx="5378450" cy="128601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 type="none" w="sm" len="sm"/>
            <a:tailEnd type="none" w="sm" len="sm"/>
          </a:ln>
        </p:spPr>
        <p:txBody>
          <a:bodyPr lIns="45720" rIns="45720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600" b="1" dirty="0">
                <a:solidFill>
                  <a:srgbClr val="FFFFFF"/>
                </a:solidFill>
              </a:rPr>
              <a:t>In </a:t>
            </a:r>
            <a:r>
              <a:rPr lang="en-US" sz="1600" b="1" dirty="0" smtClean="0">
                <a:solidFill>
                  <a:srgbClr val="FFFFFF"/>
                </a:solidFill>
              </a:rPr>
              <a:t>2012, New York </a:t>
            </a:r>
            <a:r>
              <a:rPr lang="en-US" sz="1600" b="1" dirty="0">
                <a:solidFill>
                  <a:srgbClr val="FFFFFF"/>
                </a:solidFill>
              </a:rPr>
              <a:t>Ranked as the #1 Most </a:t>
            </a:r>
            <a:br>
              <a:rPr lang="en-US" sz="1600" b="1" dirty="0">
                <a:solidFill>
                  <a:srgbClr val="FFFFFF"/>
                </a:solidFill>
              </a:rPr>
            </a:br>
            <a:r>
              <a:rPr lang="en-US" sz="1600" b="1" dirty="0">
                <a:solidFill>
                  <a:srgbClr val="FFFFFF"/>
                </a:solidFill>
              </a:rPr>
              <a:t>Exposed State to Hurricane Loss, </a:t>
            </a:r>
            <a:r>
              <a:rPr lang="en-US" sz="1600" b="1" dirty="0" smtClean="0">
                <a:solidFill>
                  <a:srgbClr val="FFFFFF"/>
                </a:solidFill>
              </a:rPr>
              <a:t>Overtaking Florida with $2.862 Trillion. </a:t>
            </a:r>
            <a:r>
              <a:rPr lang="en-US" sz="1600" b="1" dirty="0">
                <a:solidFill>
                  <a:srgbClr val="FFFFFF"/>
                </a:solidFill>
              </a:rPr>
              <a:t>Texas is very exposed too, and ranked #3 with </a:t>
            </a:r>
            <a:r>
              <a:rPr lang="en-US" sz="1600" b="1" dirty="0" smtClean="0">
                <a:solidFill>
                  <a:srgbClr val="FFFFFF"/>
                </a:solidFill>
              </a:rPr>
              <a:t>$1.175 Trillion</a:t>
            </a:r>
            <a:r>
              <a:rPr lang="en-US" sz="1600" b="1" dirty="0">
                <a:solidFill>
                  <a:srgbClr val="FFFFFF"/>
                </a:solidFill>
              </a:rPr>
              <a:t/>
            </a:r>
            <a:br>
              <a:rPr lang="en-US" sz="1600" b="1" dirty="0">
                <a:solidFill>
                  <a:srgbClr val="FFFFFF"/>
                </a:solidFill>
              </a:rPr>
            </a:br>
            <a:r>
              <a:rPr lang="en-US" sz="1600" b="1" dirty="0">
                <a:solidFill>
                  <a:srgbClr val="FFFFFF"/>
                </a:solidFill>
              </a:rPr>
              <a:t>in insured coastal exposure</a:t>
            </a:r>
          </a:p>
        </p:txBody>
      </p:sp>
      <p:sp>
        <p:nvSpPr>
          <p:cNvPr id="2073608" name="Text Box 5"/>
          <p:cNvSpPr txBox="1">
            <a:spLocks noChangeArrowheads="1"/>
          </p:cNvSpPr>
          <p:nvPr/>
        </p:nvSpPr>
        <p:spPr bwMode="blackWhite">
          <a:xfrm>
            <a:off x="3171825" y="5118100"/>
            <a:ext cx="5378450" cy="707934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 type="none" w="sm" len="sm"/>
            <a:tailEnd type="none" w="sm" len="sm"/>
          </a:ln>
        </p:spPr>
        <p:txBody>
          <a:bodyPr lIns="45720" rIns="45720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600" b="1" dirty="0">
                <a:solidFill>
                  <a:srgbClr val="FFFFFF"/>
                </a:solidFill>
              </a:rPr>
              <a:t>The Insured Value of All Coastal Property </a:t>
            </a:r>
            <a:r>
              <a:rPr lang="en-US" sz="1600" b="1" dirty="0" smtClean="0">
                <a:solidFill>
                  <a:srgbClr val="FFFFFF"/>
                </a:solidFill>
              </a:rPr>
              <a:t>Was $10.6 Trillion in 2012 , Up 20% from </a:t>
            </a:r>
            <a:r>
              <a:rPr lang="en-US" sz="1600" b="1" dirty="0">
                <a:solidFill>
                  <a:srgbClr val="FFFFFF"/>
                </a:solidFill>
              </a:rPr>
              <a:t>$8.9 Trillion in </a:t>
            </a:r>
            <a:r>
              <a:rPr lang="en-US" sz="1600" b="1" dirty="0" smtClean="0">
                <a:solidFill>
                  <a:srgbClr val="FFFFFF"/>
                </a:solidFill>
              </a:rPr>
              <a:t>2007 and Up 48% </a:t>
            </a:r>
            <a:r>
              <a:rPr lang="en-US" sz="1600" b="1" dirty="0">
                <a:solidFill>
                  <a:srgbClr val="FFFFFF"/>
                </a:solidFill>
              </a:rPr>
              <a:t>from $7.2 Trillion in 2004 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5287900" y="2271251"/>
            <a:ext cx="3266165" cy="1291615"/>
          </a:xfrm>
          <a:prstGeom prst="wedgeRectCallout">
            <a:avLst>
              <a:gd name="adj1" fmla="val -49063"/>
              <a:gd name="adj2" fmla="val -7525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The value of insured coastal exposure in NY is now highest in the US for the first time.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3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3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73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73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3607" grpId="0" animBg="1"/>
      <p:bldP spid="2073608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15716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1571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6AF8F7-4BFA-4F4B-B0E8-375BF5966073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1571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Value of Insured Coastal Exposure in 2007</a:t>
            </a:r>
          </a:p>
        </p:txBody>
      </p:sp>
      <p:sp>
        <p:nvSpPr>
          <p:cNvPr id="115719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(2007, $ Billions)</a:t>
            </a:r>
          </a:p>
        </p:txBody>
      </p:sp>
      <p:sp>
        <p:nvSpPr>
          <p:cNvPr id="115720" name="Rectangle 4"/>
          <p:cNvSpPr>
            <a:spLocks noChangeArrowheads="1"/>
          </p:cNvSpPr>
          <p:nvPr/>
        </p:nvSpPr>
        <p:spPr bwMode="auto">
          <a:xfrm>
            <a:off x="0" y="6578600"/>
            <a:ext cx="75692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AIR Worldwide</a:t>
            </a:r>
          </a:p>
        </p:txBody>
      </p:sp>
      <p:graphicFrame>
        <p:nvGraphicFramePr>
          <p:cNvPr id="115714" name="Object 5"/>
          <p:cNvGraphicFramePr>
            <a:graphicFrameLocks noChangeAspect="1"/>
          </p:cNvGraphicFramePr>
          <p:nvPr/>
        </p:nvGraphicFramePr>
        <p:xfrm>
          <a:off x="333939" y="1367350"/>
          <a:ext cx="8447087" cy="4789487"/>
        </p:xfrm>
        <a:graphic>
          <a:graphicData uri="http://schemas.openxmlformats.org/presentationml/2006/ole">
            <p:oleObj spid="_x0000_s20049922" name="Chart" r:id="rId4" imgW="8534451" imgH="4848277" progId="MSGraph.Chart.8">
              <p:embed followColorScheme="full"/>
            </p:oleObj>
          </a:graphicData>
        </a:graphic>
      </p:graphicFrame>
      <p:sp>
        <p:nvSpPr>
          <p:cNvPr id="2073607" name="Text Box 5"/>
          <p:cNvSpPr txBox="1">
            <a:spLocks noChangeArrowheads="1"/>
          </p:cNvSpPr>
          <p:nvPr/>
        </p:nvSpPr>
        <p:spPr bwMode="blackWhite">
          <a:xfrm>
            <a:off x="3171825" y="3876675"/>
            <a:ext cx="5378450" cy="111918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 type="none" w="sm" len="sm"/>
            <a:tailEnd type="none" w="sm" len="sm"/>
          </a:ln>
        </p:spPr>
        <p:txBody>
          <a:bodyPr lIns="45720" rIns="45720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600" b="1">
                <a:solidFill>
                  <a:srgbClr val="FFFFFF"/>
                </a:solidFill>
              </a:rPr>
              <a:t>In 2007, Florida Still Ranked as the #1 Most </a:t>
            </a:r>
            <a:br>
              <a:rPr lang="en-US" sz="1600" b="1">
                <a:solidFill>
                  <a:srgbClr val="FFFFFF"/>
                </a:solidFill>
              </a:rPr>
            </a:br>
            <a:r>
              <a:rPr lang="en-US" sz="1600" b="1">
                <a:solidFill>
                  <a:srgbClr val="FFFFFF"/>
                </a:solidFill>
              </a:rPr>
              <a:t>Exposed State to Hurricane Loss, with </a:t>
            </a:r>
            <a:br>
              <a:rPr lang="en-US" sz="1600" b="1">
                <a:solidFill>
                  <a:srgbClr val="FFFFFF"/>
                </a:solidFill>
              </a:rPr>
            </a:br>
            <a:r>
              <a:rPr lang="en-US" sz="1600" b="1">
                <a:solidFill>
                  <a:srgbClr val="FFFFFF"/>
                </a:solidFill>
              </a:rPr>
              <a:t>$2.459 Trillion Exposure, but Texas is very exposed too, and ranked #3 with $895B </a:t>
            </a:r>
            <a:br>
              <a:rPr lang="en-US" sz="1600" b="1">
                <a:solidFill>
                  <a:srgbClr val="FFFFFF"/>
                </a:solidFill>
              </a:rPr>
            </a:br>
            <a:r>
              <a:rPr lang="en-US" sz="1600" b="1">
                <a:solidFill>
                  <a:srgbClr val="FFFFFF"/>
                </a:solidFill>
              </a:rPr>
              <a:t>in insured coastal exposure</a:t>
            </a:r>
          </a:p>
        </p:txBody>
      </p:sp>
      <p:sp>
        <p:nvSpPr>
          <p:cNvPr id="2073608" name="Text Box 5"/>
          <p:cNvSpPr txBox="1">
            <a:spLocks noChangeArrowheads="1"/>
          </p:cNvSpPr>
          <p:nvPr/>
        </p:nvSpPr>
        <p:spPr bwMode="blackWhite">
          <a:xfrm>
            <a:off x="3171825" y="5118100"/>
            <a:ext cx="5378450" cy="6699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 type="none" w="sm" len="sm"/>
            <a:tailEnd type="none" w="sm" len="sm"/>
          </a:ln>
        </p:spPr>
        <p:txBody>
          <a:bodyPr lIns="45720" rIns="45720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600" b="1">
                <a:solidFill>
                  <a:srgbClr val="FFFFFF"/>
                </a:solidFill>
              </a:rPr>
              <a:t>The Insured Value of All Coastal Property Was $8.9 Trillion in 2007, Up 24% from $7.2 Trillion in 2004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3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3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73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73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3607" grpId="0" animBg="1"/>
      <p:bldP spid="207360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15716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1571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6AF8F7-4BFA-4F4B-B0E8-375BF5966073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1571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Potential Home Value Exposure to Storm Surge Risk in 2013*</a:t>
            </a:r>
          </a:p>
        </p:txBody>
      </p:sp>
      <p:sp>
        <p:nvSpPr>
          <p:cNvPr id="115719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($ </a:t>
            </a:r>
            <a:r>
              <a:rPr lang="en-US" sz="1600" b="1" dirty="0">
                <a:solidFill>
                  <a:srgbClr val="225A7A"/>
                </a:solidFill>
              </a:rPr>
              <a:t>Billions)</a:t>
            </a:r>
          </a:p>
        </p:txBody>
      </p:sp>
      <p:sp>
        <p:nvSpPr>
          <p:cNvPr id="115720" name="Rectangle 4"/>
          <p:cNvSpPr>
            <a:spLocks noChangeArrowheads="1"/>
          </p:cNvSpPr>
          <p:nvPr/>
        </p:nvSpPr>
        <p:spPr bwMode="auto">
          <a:xfrm>
            <a:off x="0" y="6203205"/>
            <a:ext cx="7569200" cy="65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*Insured and uninsured  property.  Based on estimated property values as of April 2013.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i="1" dirty="0" smtClean="0"/>
              <a:t>Storm Surge Report 2013, </a:t>
            </a:r>
            <a:r>
              <a:rPr lang="en-US" sz="1100" dirty="0" err="1" smtClean="0"/>
              <a:t>CoreLogic</a:t>
            </a:r>
            <a:r>
              <a:rPr lang="en-US" sz="1100" dirty="0" smtClean="0"/>
              <a:t>. </a:t>
            </a:r>
            <a:endParaRPr lang="en-US" sz="1100" dirty="0"/>
          </a:p>
        </p:txBody>
      </p:sp>
      <p:graphicFrame>
        <p:nvGraphicFramePr>
          <p:cNvPr id="115714" name="Object 5"/>
          <p:cNvGraphicFramePr>
            <a:graphicFrameLocks noChangeAspect="1"/>
          </p:cNvGraphicFramePr>
          <p:nvPr/>
        </p:nvGraphicFramePr>
        <p:xfrm>
          <a:off x="265113" y="1554163"/>
          <a:ext cx="8447087" cy="4789487"/>
        </p:xfrm>
        <a:graphic>
          <a:graphicData uri="http://schemas.openxmlformats.org/presentationml/2006/ole">
            <p:oleObj spid="_x0000_s20050946" name="Chart" r:id="rId4" imgW="8543899" imgH="4848277" progId="MSGraph.Chart.8">
              <p:embed followColorScheme="full"/>
            </p:oleObj>
          </a:graphicData>
        </a:graphic>
      </p:graphicFrame>
      <p:sp>
        <p:nvSpPr>
          <p:cNvPr id="2073608" name="Text Box 5"/>
          <p:cNvSpPr txBox="1">
            <a:spLocks noChangeArrowheads="1"/>
          </p:cNvSpPr>
          <p:nvPr/>
        </p:nvSpPr>
        <p:spPr bwMode="blackWhite">
          <a:xfrm>
            <a:off x="3250202" y="4127863"/>
            <a:ext cx="5378450" cy="1240971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 type="none" w="sm" len="sm"/>
            <a:tailEnd type="none" w="sm" len="sm"/>
          </a:ln>
        </p:spPr>
        <p:txBody>
          <a:bodyPr lIns="45720" rIns="45720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600" b="1" dirty="0" smtClean="0">
                <a:solidFill>
                  <a:srgbClr val="FFFFFF"/>
                </a:solidFill>
              </a:rPr>
              <a:t>The Value </a:t>
            </a:r>
            <a:r>
              <a:rPr lang="en-US" sz="1600" b="1" dirty="0">
                <a:solidFill>
                  <a:srgbClr val="FFFFFF"/>
                </a:solidFill>
              </a:rPr>
              <a:t>of </a:t>
            </a:r>
            <a:r>
              <a:rPr lang="en-US" sz="1600" b="1" dirty="0" smtClean="0">
                <a:solidFill>
                  <a:srgbClr val="FFFFFF"/>
                </a:solidFill>
              </a:rPr>
              <a:t>Homes Exposed to Storm Surge was $1.147 Trillion in 2013.*  Only a fraction of this is insured, hence the huge demand for federal aid following major coastal flooding events.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4963436" y="2684206"/>
            <a:ext cx="3561132" cy="1129383"/>
          </a:xfrm>
          <a:prstGeom prst="wedgeRectCallout">
            <a:avLst>
              <a:gd name="adj1" fmla="val -25729"/>
              <a:gd name="adj2" fmla="val -11972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Florida is by the state most vulnerable to storm surge.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3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3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3608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5029200"/>
            <a:ext cx="7924800" cy="6096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 dirty="0" smtClean="0"/>
              <a:t>NHC shooting for mid-season for deployment.  First of many ways of distributing storm-surge forecasts. 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007" y="213684"/>
            <a:ext cx="8305800" cy="563231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3600" dirty="0" smtClean="0">
                <a:solidFill>
                  <a:srgbClr val="225A7A"/>
                </a:solidFill>
                <a:effectLst>
                  <a:reflection blurRad="6350" endPos="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Storm Surge Inundation Graphic</a:t>
            </a:r>
            <a:endParaRPr lang="en-US" sz="3600" dirty="0">
              <a:solidFill>
                <a:srgbClr val="225A7A"/>
              </a:solidFill>
              <a:effectLst>
                <a:reflection blurRad="6350" endPos="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91200"/>
            <a:ext cx="811794" cy="8105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43000"/>
            <a:ext cx="4892814" cy="335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09133"/>
            <a:ext cx="5943600" cy="38321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08008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5530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553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1827A-84F6-4A43-8588-541F0AF3455F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3628103" y="1135047"/>
            <a:ext cx="2802194" cy="1799882"/>
          </a:xfrm>
          <a:prstGeom prst="wedgeRectCallout">
            <a:avLst>
              <a:gd name="adj1" fmla="val -16772"/>
              <a:gd name="adj2" fmla="val 4931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The combined ratios for both personal and commercial lines improved substantially in 2013:H1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graphicFrame>
        <p:nvGraphicFramePr>
          <p:cNvPr id="24038403" name="Object 3"/>
          <p:cNvGraphicFramePr>
            <a:graphicFrameLocks noChangeAspect="1"/>
          </p:cNvGraphicFramePr>
          <p:nvPr/>
        </p:nvGraphicFramePr>
        <p:xfrm>
          <a:off x="130504" y="99020"/>
          <a:ext cx="8880763" cy="6530381"/>
        </p:xfrm>
        <a:graphic>
          <a:graphicData uri="http://schemas.openxmlformats.org/presentationml/2006/ole">
            <p:oleObj spid="_x0000_s24049666" name="Slide" r:id="rId4" imgW="4210744" imgH="3156199" progId="PowerPoint.Slide.12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5530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553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1827A-84F6-4A43-8588-541F0AF3455F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sp>
        <p:nvSpPr>
          <p:cNvPr id="240476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047619" name="Object 3"/>
          <p:cNvGraphicFramePr>
            <a:graphicFrameLocks noChangeAspect="1"/>
          </p:cNvGraphicFramePr>
          <p:nvPr/>
        </p:nvGraphicFramePr>
        <p:xfrm>
          <a:off x="263525" y="200025"/>
          <a:ext cx="8607425" cy="6453188"/>
        </p:xfrm>
        <a:graphic>
          <a:graphicData uri="http://schemas.openxmlformats.org/presentationml/2006/ole">
            <p:oleObj spid="_x0000_s24050690" name="Slide" r:id="rId4" imgW="3544809" imgH="2657946" progId="PowerPoint.Slide.12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B4FC32C-87B1-44C7-8DC7-77CCE9CCF57C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96260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4102" name="Rectangle 6"/>
          <p:cNvSpPr>
            <a:spLocks noChangeArrowheads="1"/>
          </p:cNvSpPr>
          <p:nvPr/>
        </p:nvSpPr>
        <p:spPr bwMode="blackWhite">
          <a:xfrm>
            <a:off x="609600" y="1971675"/>
            <a:ext cx="8239125" cy="207645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800" b="1" dirty="0" smtClean="0">
                <a:solidFill>
                  <a:srgbClr val="FFFFFF"/>
                </a:solidFill>
              </a:rPr>
              <a:t>U.S. Insured Catastrophe Loss Update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78224" y="4397375"/>
            <a:ext cx="801444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25A7A"/>
                </a:solidFill>
              </a:rPr>
              <a:t>Catastrophe Losses in Recent Years Have Been Very High</a:t>
            </a: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Events Like Sandy Attract Trial Lawyers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2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410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504" y="1524670"/>
            <a:ext cx="8715375" cy="464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Rechteck 49"/>
          <p:cNvSpPr/>
          <p:nvPr/>
        </p:nvSpPr>
        <p:spPr>
          <a:xfrm>
            <a:off x="302088" y="1197262"/>
            <a:ext cx="1080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 err="1" smtClean="0">
                <a:solidFill>
                  <a:srgbClr val="225A7A"/>
                </a:solidFill>
              </a:rPr>
              <a:t>Number</a:t>
            </a:r>
            <a:endParaRPr lang="de-DE" b="1" dirty="0">
              <a:solidFill>
                <a:srgbClr val="225A7A"/>
              </a:solidFill>
            </a:endParaRPr>
          </a:p>
        </p:txBody>
      </p:sp>
      <p:sp>
        <p:nvSpPr>
          <p:cNvPr id="22" name="Titel 11"/>
          <p:cNvSpPr>
            <a:spLocks noGrp="1"/>
          </p:cNvSpPr>
          <p:nvPr>
            <p:ph type="title"/>
          </p:nvPr>
        </p:nvSpPr>
        <p:spPr>
          <a:xfrm>
            <a:off x="323850" y="252413"/>
            <a:ext cx="7446300" cy="72206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225A7A"/>
                </a:solidFill>
                <a:ea typeface="Arial"/>
                <a:cs typeface="Times New Roman"/>
              </a:rPr>
              <a:t>Convective Loss Events </a:t>
            </a:r>
            <a:r>
              <a:rPr lang="en-US" dirty="0" smtClean="0">
                <a:solidFill>
                  <a:srgbClr val="225A7A"/>
                </a:solidFill>
              </a:rPr>
              <a:t>in the U.S. </a:t>
            </a:r>
            <a:r>
              <a:rPr lang="en-US" sz="2400" dirty="0" smtClean="0">
                <a:solidFill>
                  <a:srgbClr val="225A7A"/>
                </a:solidFill>
              </a:rPr>
              <a:t/>
            </a:r>
            <a:br>
              <a:rPr lang="en-US" sz="2400" dirty="0" smtClean="0">
                <a:solidFill>
                  <a:srgbClr val="225A7A"/>
                </a:solidFill>
              </a:rPr>
            </a:br>
            <a:r>
              <a:rPr lang="en-US" sz="2000" dirty="0" smtClean="0">
                <a:solidFill>
                  <a:srgbClr val="225A7A"/>
                </a:solidFill>
              </a:rPr>
              <a:t>Number of events 1980 – 2012 and First Half 2013 </a:t>
            </a:r>
            <a:endParaRPr lang="en-US" sz="2000" dirty="0">
              <a:solidFill>
                <a:srgbClr val="225A7A"/>
              </a:solidFill>
            </a:endParaRPr>
          </a:p>
        </p:txBody>
      </p:sp>
      <p:sp>
        <p:nvSpPr>
          <p:cNvPr id="10" name="Text Box 49"/>
          <p:cNvSpPr txBox="1">
            <a:spLocks noChangeArrowheads="1"/>
          </p:cNvSpPr>
          <p:nvPr/>
        </p:nvSpPr>
        <p:spPr bwMode="auto">
          <a:xfrm>
            <a:off x="71107" y="6638925"/>
            <a:ext cx="594201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de-DE" sz="900" dirty="0" smtClean="0">
                <a:solidFill>
                  <a:schemeClr val="accent4">
                    <a:lumMod val="75000"/>
                  </a:schemeClr>
                </a:solidFill>
              </a:rPr>
              <a:t>Source: Geo Risks Research, NatCatSERVICE – As at July 2013  </a:t>
            </a:r>
            <a:endParaRPr lang="en-US" sz="9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8432800" y="4970608"/>
            <a:ext cx="241300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Box 12"/>
          <p:cNvSpPr txBox="1"/>
          <p:nvPr/>
        </p:nvSpPr>
        <p:spPr>
          <a:xfrm>
            <a:off x="8414658" y="6553437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9D5B349-258F-4228-B765-8A08036DA0B9}" type="slidenum">
              <a:rPr lang="en-US" sz="100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/>
              <a:t>30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192443" y="1987960"/>
            <a:ext cx="2381437" cy="20313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Convective events are those caused by straight-line winds, tornadoes, hail, heavy precipitation, flash floods and lightning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4104966" y="1474839"/>
            <a:ext cx="2841523" cy="1371600"/>
          </a:xfrm>
          <a:prstGeom prst="wedgeRectCallout">
            <a:avLst>
              <a:gd name="adj1" fmla="val 71004"/>
              <a:gd name="adj2" fmla="val 9181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frequency of convective events has rising tremendously over the past 30+ years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11150" y="209550"/>
            <a:ext cx="6840538" cy="720725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U.S. Thunderstorm Loss Trends, </a:t>
            </a:r>
            <a:r>
              <a:rPr lang="en-US" dirty="0" smtClean="0">
                <a:solidFill>
                  <a:srgbClr val="28688C"/>
                </a:solidFill>
              </a:rPr>
              <a:t>1980 – June 30, 2013</a:t>
            </a:r>
            <a:endParaRPr lang="en-US" sz="2400" dirty="0">
              <a:solidFill>
                <a:srgbClr val="28688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8D0801B0-B425-4BBD-988E-B9240017401C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>
                <a:defRPr/>
              </a:pPr>
              <a:t>31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6988" y="6396038"/>
            <a:ext cx="42672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 sz="1000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Property Claims Service, MR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NatCat</a:t>
            </a:r>
            <a:r>
              <a:rPr lang="en-US" sz="1000" i="1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SERVICE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14" name="Picture 5" descr="image00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300" y="1435305"/>
            <a:ext cx="8763732" cy="481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941721" y="2504161"/>
            <a:ext cx="2381437" cy="20313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Average thunderstorm losses are up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fold since the early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1980s.  The 5- year running average loss is up sharply.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3647762" y="1258298"/>
            <a:ext cx="3940175" cy="147796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Hurricanes get all the headlines, but thunderstorms are consistent producers of large scale loss.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2008-2012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are the most expensive years on record.</a:t>
            </a: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blackWhite">
          <a:xfrm>
            <a:off x="3721510" y="2831690"/>
            <a:ext cx="3531191" cy="1371600"/>
          </a:xfrm>
          <a:prstGeom prst="wedgeRectCallout">
            <a:avLst>
              <a:gd name="adj1" fmla="val 87613"/>
              <a:gd name="adj2" fmla="val 11977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b="1" baseline="30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Half 2013 thunderstorm losses total $6.325B; The system that included the EF-5 tornado in Moore, OK, accounted for  $1.575B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1"/>
          <p:cNvSpPr>
            <a:spLocks noGrp="1"/>
          </p:cNvSpPr>
          <p:nvPr>
            <p:ph type="title"/>
          </p:nvPr>
        </p:nvSpPr>
        <p:spPr>
          <a:xfrm>
            <a:off x="323850" y="147480"/>
            <a:ext cx="7446300" cy="72206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225A7A"/>
                </a:solidFill>
                <a:ea typeface="Arial"/>
                <a:cs typeface="Times New Roman"/>
              </a:rPr>
              <a:t>Convective Loss Events </a:t>
            </a:r>
            <a:r>
              <a:rPr lang="en-US" dirty="0" smtClean="0">
                <a:solidFill>
                  <a:srgbClr val="225A7A"/>
                </a:solidFill>
              </a:rPr>
              <a:t>in the U.S. </a:t>
            </a:r>
            <a:r>
              <a:rPr lang="en-US" sz="2800" dirty="0" smtClean="0">
                <a:solidFill>
                  <a:srgbClr val="225A7A"/>
                </a:solidFill>
              </a:rPr>
              <a:t/>
            </a:r>
            <a:br>
              <a:rPr lang="en-US" sz="2800" dirty="0" smtClean="0">
                <a:solidFill>
                  <a:srgbClr val="225A7A"/>
                </a:solidFill>
              </a:rPr>
            </a:br>
            <a:r>
              <a:rPr lang="en-US" sz="1800" dirty="0" smtClean="0">
                <a:solidFill>
                  <a:srgbClr val="225A7A"/>
                </a:solidFill>
              </a:rPr>
              <a:t>Overall and insured losses 1980 – 2012 and First Half 2013 </a:t>
            </a:r>
            <a:endParaRPr lang="en-US" sz="1800" dirty="0">
              <a:solidFill>
                <a:srgbClr val="225A7A"/>
              </a:solidFill>
            </a:endParaRPr>
          </a:p>
        </p:txBody>
      </p:sp>
      <p:grpSp>
        <p:nvGrpSpPr>
          <p:cNvPr id="2" name="Gruppieren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406699" y="6073089"/>
            <a:ext cx="6325306" cy="437963"/>
            <a:chOff x="1766229" y="5197116"/>
            <a:chExt cx="4588250" cy="439426"/>
          </a:xfrm>
          <a:effectLst/>
        </p:grpSpPr>
        <p:sp>
          <p:nvSpPr>
            <p:cNvPr id="14" name="Textfeld 25"/>
            <p:cNvSpPr txBox="1">
              <a:spLocks noChangeArrowheads="1"/>
            </p:cNvSpPr>
            <p:nvPr/>
          </p:nvSpPr>
          <p:spPr bwMode="auto">
            <a:xfrm>
              <a:off x="1908810" y="5197116"/>
              <a:ext cx="1669994" cy="262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100" b="1" dirty="0" smtClean="0"/>
                <a:t>Overall </a:t>
              </a:r>
              <a:r>
                <a:rPr lang="de-DE" sz="1100" b="1" dirty="0" err="1" smtClean="0"/>
                <a:t>losses</a:t>
              </a:r>
              <a:r>
                <a:rPr lang="de-DE" sz="1100" b="1" dirty="0" smtClean="0"/>
                <a:t> </a:t>
              </a:r>
              <a:r>
                <a:rPr lang="de-DE" sz="1100" b="1" dirty="0"/>
                <a:t>(in </a:t>
              </a:r>
              <a:r>
                <a:rPr lang="de-DE" sz="1100" b="1" dirty="0" smtClean="0"/>
                <a:t>2012 </a:t>
              </a:r>
              <a:r>
                <a:rPr lang="de-DE" sz="1100" b="1" dirty="0" err="1" smtClean="0"/>
                <a:t>values</a:t>
              </a:r>
              <a:r>
                <a:rPr lang="de-DE" sz="1100" b="1" dirty="0" smtClean="0"/>
                <a:t>)  </a:t>
              </a:r>
              <a:endParaRPr lang="de-DE" sz="1100" b="1" dirty="0"/>
            </a:p>
          </p:txBody>
        </p:sp>
        <p:sp>
          <p:nvSpPr>
            <p:cNvPr id="15" name="Textfeld 26"/>
            <p:cNvSpPr txBox="1">
              <a:spLocks noChangeArrowheads="1"/>
            </p:cNvSpPr>
            <p:nvPr/>
          </p:nvSpPr>
          <p:spPr bwMode="auto">
            <a:xfrm>
              <a:off x="4728671" y="5197121"/>
              <a:ext cx="1625808" cy="254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50" b="1" dirty="0" err="1" smtClean="0"/>
                <a:t>Insured</a:t>
              </a:r>
              <a:r>
                <a:rPr lang="de-DE" sz="1050" b="1" dirty="0" smtClean="0"/>
                <a:t> </a:t>
              </a:r>
              <a:r>
                <a:rPr lang="de-DE" sz="1050" b="1" dirty="0" err="1" smtClean="0"/>
                <a:t>losses</a:t>
              </a:r>
              <a:r>
                <a:rPr lang="de-DE" sz="1050" b="1" dirty="0" smtClean="0"/>
                <a:t> (in 2012 </a:t>
              </a:r>
              <a:r>
                <a:rPr lang="de-DE" sz="1050" b="1" dirty="0" err="1" smtClean="0"/>
                <a:t>values</a:t>
              </a:r>
              <a:r>
                <a:rPr lang="de-DE" sz="1050" b="1" dirty="0" smtClean="0"/>
                <a:t>)  </a:t>
              </a:r>
              <a:endParaRPr lang="de-DE" sz="1050" b="1" dirty="0"/>
            </a:p>
          </p:txBody>
        </p:sp>
        <p:sp>
          <p:nvSpPr>
            <p:cNvPr id="16" name="Rechteck 30"/>
            <p:cNvSpPr>
              <a:spLocks noChangeArrowheads="1"/>
            </p:cNvSpPr>
            <p:nvPr/>
          </p:nvSpPr>
          <p:spPr bwMode="auto">
            <a:xfrm>
              <a:off x="1766229" y="5265976"/>
              <a:ext cx="92220" cy="370566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66700" indent="-265113"/>
              <a:endParaRPr lang="de-DE"/>
            </a:p>
          </p:txBody>
        </p:sp>
        <p:sp>
          <p:nvSpPr>
            <p:cNvPr id="17" name="Rechteck 31"/>
            <p:cNvSpPr>
              <a:spLocks noChangeArrowheads="1"/>
            </p:cNvSpPr>
            <p:nvPr/>
          </p:nvSpPr>
          <p:spPr bwMode="auto">
            <a:xfrm>
              <a:off x="4609400" y="5265959"/>
              <a:ext cx="104455" cy="144481"/>
            </a:xfrm>
            <a:prstGeom prst="rect">
              <a:avLst/>
            </a:prstGeom>
            <a:solidFill>
              <a:srgbClr val="002060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marL="266700" indent="-265113"/>
              <a:endParaRPr lang="de-DE"/>
            </a:p>
          </p:txBody>
        </p:sp>
      </p:grpSp>
      <p:sp>
        <p:nvSpPr>
          <p:cNvPr id="18" name="Rechteck 17"/>
          <p:cNvSpPr/>
          <p:nvPr/>
        </p:nvSpPr>
        <p:spPr>
          <a:xfrm>
            <a:off x="338599" y="1284850"/>
            <a:ext cx="1372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25A7A"/>
                </a:solidFill>
              </a:rPr>
              <a:t>(Bill.</a:t>
            </a:r>
            <a:r>
              <a:rPr lang="de-DE" b="1" dirty="0" smtClean="0">
                <a:solidFill>
                  <a:srgbClr val="225A7A"/>
                </a:solidFill>
              </a:rPr>
              <a:t> US$)</a:t>
            </a:r>
            <a:endParaRPr lang="de-DE" b="1" dirty="0">
              <a:solidFill>
                <a:srgbClr val="225A7A"/>
              </a:solidFill>
            </a:endParaRP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723207" y="5802593"/>
            <a:ext cx="64776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000" dirty="0" smtClean="0">
                <a:solidFill>
                  <a:schemeClr val="tx2"/>
                </a:solidFill>
              </a:rPr>
              <a:t>Analysis contains: straight-line winds, tornadoes, hail, heavy precipitation, flash floods, lightning.</a:t>
            </a:r>
            <a:endParaRPr lang="en-GB" sz="10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499254"/>
            <a:ext cx="8677275" cy="457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hteck 22"/>
          <p:cNvSpPr/>
          <p:nvPr/>
        </p:nvSpPr>
        <p:spPr>
          <a:xfrm>
            <a:off x="8370212" y="4697772"/>
            <a:ext cx="86400" cy="64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8384960" y="5336820"/>
            <a:ext cx="86400" cy="392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8283272" y="4968942"/>
            <a:ext cx="241300" cy="736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Box 25"/>
          <p:cNvSpPr txBox="1"/>
          <p:nvPr/>
        </p:nvSpPr>
        <p:spPr>
          <a:xfrm>
            <a:off x="8414658" y="6553437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9D5B349-258F-4228-B765-8A08036DA0B9}" type="slidenum">
              <a:rPr lang="en-US" sz="100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/>
              <a:t>32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71107" y="6638925"/>
            <a:ext cx="594201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de-DE" sz="900" dirty="0" smtClean="0">
                <a:solidFill>
                  <a:schemeClr val="accent4">
                    <a:lumMod val="75000"/>
                  </a:schemeClr>
                </a:solidFill>
              </a:rPr>
              <a:t>Source: Geo Risks Research, NatCatSERVICE – As at July 2013  </a:t>
            </a:r>
            <a:endParaRPr lang="en-US" sz="9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192443" y="1987960"/>
            <a:ext cx="2381437" cy="20313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Convective events are those caused by straight-line winds, tornadoes, hail, heavy precipitation, flash floods and lightning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AutoShape 7"/>
          <p:cNvSpPr>
            <a:spLocks noChangeArrowheads="1"/>
          </p:cNvSpPr>
          <p:nvPr/>
        </p:nvSpPr>
        <p:spPr bwMode="blackWhite">
          <a:xfrm>
            <a:off x="4104966" y="1474839"/>
            <a:ext cx="2841523" cy="1371600"/>
          </a:xfrm>
          <a:prstGeom prst="wedgeRectCallout">
            <a:avLst>
              <a:gd name="adj1" fmla="val 71004"/>
              <a:gd name="adj2" fmla="val 9181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insured and total economic cost of convective events has rising tremendously over the past 30+ years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244" y="160641"/>
            <a:ext cx="7624916" cy="720000"/>
          </a:xfrm>
        </p:spPr>
        <p:txBody>
          <a:bodyPr>
            <a:noAutofit/>
          </a:bodyPr>
          <a:lstStyle/>
          <a:p>
            <a:r>
              <a:rPr lang="de-DE" dirty="0" smtClean="0">
                <a:solidFill>
                  <a:srgbClr val="225A7A"/>
                </a:solidFill>
              </a:rPr>
              <a:t>New Research Suggests Increase in Convective Activity Is Costly for Insurers</a:t>
            </a:r>
            <a:endParaRPr lang="de-DE" dirty="0">
              <a:solidFill>
                <a:srgbClr val="225A7A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47480" y="1341101"/>
            <a:ext cx="8475490" cy="470898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Study examines convective (hail, tornado,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thundersquall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heavy rainfall) events in the US with losses exceeding US$ 250m in the period 1970–2009 (80% of all losses)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Past losses are normalized (i.e., adjusted) to currently exposed values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After normalization there are still increases of losses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Increases are correlated with </a:t>
            </a:r>
            <a:b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the increase in the meteorological </a:t>
            </a:r>
            <a:b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potential for severe thunderstorms </a:t>
            </a:r>
            <a:b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and its variability </a:t>
            </a:r>
            <a:b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the first time research shows </a:t>
            </a:r>
            <a:b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that climatic changes have already </a:t>
            </a:r>
            <a:b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influenced US thunderstorm losses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endParaRPr lang="en-US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endParaRPr lang="de-DE" b="0" dirty="0" err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38150" y="2944885"/>
            <a:ext cx="4585342" cy="342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414658" y="6553437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9D5B349-258F-4228-B765-8A08036DA0B9}" type="slidenum">
              <a:rPr lang="en-US" sz="100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/>
              <a:t>33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PPTShape_0"/>
          <p:cNvSpPr txBox="1">
            <a:spLocks noChangeArrowheads="1"/>
          </p:cNvSpPr>
          <p:nvPr/>
        </p:nvSpPr>
        <p:spPr bwMode="auto">
          <a:xfrm>
            <a:off x="0" y="6454030"/>
            <a:ext cx="59420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de-DE" sz="900" dirty="0" smtClean="0">
                <a:solidFill>
                  <a:schemeClr val="accent4">
                    <a:lumMod val="75000"/>
                  </a:schemeClr>
                </a:solidFill>
              </a:rPr>
              <a:t>Source: Munich Re  research paper, Marhc 18, 2013: </a:t>
            </a:r>
            <a:r>
              <a:rPr lang="de-DE" sz="900" i="1" dirty="0" smtClean="0">
                <a:solidFill>
                  <a:schemeClr val="accent4">
                    <a:lumMod val="75000"/>
                  </a:schemeClr>
                </a:solidFill>
              </a:rPr>
              <a:t>Rising Variability in Thunderstorm-Related U.S. Losses as a Reflection of Changes in Large-Scale Thunderstorm Forcing</a:t>
            </a:r>
            <a:r>
              <a:rPr lang="de-DE" sz="9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n-US" sz="9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Hurricane Sandy Summary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529A20C-ADB3-4B6C-9ADA-C87A773B28D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34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09369" y="4445764"/>
            <a:ext cx="7020232" cy="15835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 dirty="0" smtClean="0">
                <a:solidFill>
                  <a:srgbClr val="225A7A"/>
                </a:solidFill>
              </a:rPr>
              <a:t>Sandy Became One of the Most Expensive Events in Insurance History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82947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eSlide</a:t>
            </a:r>
            <a:r>
              <a:rPr lang="en-US" smtClean="0"/>
              <a:t> – P6466 – The Financial Crisis and the Future of the P/C</a:t>
            </a:r>
          </a:p>
        </p:txBody>
      </p:sp>
      <p:sp>
        <p:nvSpPr>
          <p:cNvPr id="82948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123A1-4777-4A11-9AA3-18DB7D22C78A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Sandy Summary		</a:t>
            </a:r>
            <a:br>
              <a:rPr lang="en-US" dirty="0" smtClean="0"/>
            </a:br>
            <a:endParaRPr lang="en-US" i="1" dirty="0" smtClean="0"/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571" y="1017243"/>
            <a:ext cx="8640448" cy="544830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/>
              <a:t>Issues Related to Hurricane Deductible Triggers</a:t>
            </a:r>
          </a:p>
          <a:p>
            <a:pPr lvl="1">
              <a:lnSpc>
                <a:spcPct val="100000"/>
              </a:lnSpc>
            </a:pPr>
            <a:r>
              <a:rPr lang="en-US" sz="1800" b="1" dirty="0" smtClean="0"/>
              <a:t>Situation was quickly politicized as governors in several states declared that Sandy was not a hurricane and therefore hurricane deductibles did not apply</a:t>
            </a:r>
          </a:p>
          <a:p>
            <a:pPr lvl="1">
              <a:lnSpc>
                <a:spcPct val="100000"/>
              </a:lnSpc>
            </a:pPr>
            <a:r>
              <a:rPr lang="en-US" sz="1800" b="1" dirty="0" smtClean="0"/>
              <a:t>Many reporting requirements; Sometimes conflicting; Short timelines</a:t>
            </a:r>
          </a:p>
          <a:p>
            <a:pPr lvl="1">
              <a:lnSpc>
                <a:spcPct val="100000"/>
              </a:lnSpc>
            </a:pPr>
            <a:r>
              <a:rPr lang="en-US" sz="1800" b="1" dirty="0" smtClean="0"/>
              <a:t>Publishing of data online that was intended for internal DOI use</a:t>
            </a:r>
          </a:p>
          <a:p>
            <a:pPr>
              <a:lnSpc>
                <a:spcPts val="1400"/>
              </a:lnSpc>
            </a:pPr>
            <a:r>
              <a:rPr lang="en-US" sz="2000" b="1" dirty="0" smtClean="0"/>
              <a:t>Possible Future Emulation of NY/NJ Actions in Other States</a:t>
            </a:r>
          </a:p>
          <a:p>
            <a:pPr>
              <a:lnSpc>
                <a:spcPts val="1400"/>
              </a:lnSpc>
            </a:pPr>
            <a:r>
              <a:rPr lang="en-US" sz="2000" b="1" dirty="0" smtClean="0"/>
              <a:t>Wind vs. Water Issue Resurfaced</a:t>
            </a:r>
          </a:p>
          <a:p>
            <a:pPr>
              <a:lnSpc>
                <a:spcPts val="1400"/>
              </a:lnSpc>
            </a:pPr>
            <a:r>
              <a:rPr lang="en-US" sz="2000" b="1" dirty="0" smtClean="0"/>
              <a:t>Dissatisfaction with FEMA/NFIP</a:t>
            </a:r>
          </a:p>
          <a:p>
            <a:pPr>
              <a:lnSpc>
                <a:spcPts val="1400"/>
              </a:lnSpc>
            </a:pPr>
            <a:r>
              <a:rPr lang="en-US" sz="2000" b="1" dirty="0" smtClean="0"/>
              <a:t>Adjuster Deadlines Shortened</a:t>
            </a:r>
          </a:p>
          <a:p>
            <a:pPr>
              <a:lnSpc>
                <a:spcPct val="100000"/>
              </a:lnSpc>
            </a:pPr>
            <a:r>
              <a:rPr lang="en-US" sz="2000" b="1" dirty="0" smtClean="0"/>
              <a:t>High Profile of Politicians and Promises of Massive Government Aid Are Deterring Purchases of Private Sector Insurance</a:t>
            </a:r>
          </a:p>
          <a:p>
            <a:pPr lvl="1">
              <a:lnSpc>
                <a:spcPct val="100000"/>
              </a:lnSpc>
            </a:pPr>
            <a:r>
              <a:rPr lang="en-US" sz="1800" b="1" dirty="0" smtClean="0"/>
              <a:t>Overreliance on government aid frequently results in frustration, disappointment and can contribute litigation</a:t>
            </a:r>
          </a:p>
          <a:p>
            <a:pPr>
              <a:lnSpc>
                <a:spcPts val="1400"/>
              </a:lnSpc>
            </a:pPr>
            <a:endParaRPr lang="en-US" sz="2000" b="1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6" y="109538"/>
            <a:ext cx="7853643" cy="860425"/>
          </a:xfrm>
        </p:spPr>
        <p:txBody>
          <a:bodyPr/>
          <a:lstStyle/>
          <a:p>
            <a:r>
              <a:rPr lang="en-US" dirty="0" smtClean="0"/>
              <a:t>Hurricane Sandy: Claim Payments to Policyholders, by  State</a:t>
            </a:r>
          </a:p>
        </p:txBody>
      </p:sp>
      <p:graphicFrame>
        <p:nvGraphicFramePr>
          <p:cNvPr id="95234" name="Object 2"/>
          <p:cNvGraphicFramePr>
            <a:graphicFrameLocks/>
          </p:cNvGraphicFramePr>
          <p:nvPr/>
        </p:nvGraphicFramePr>
        <p:xfrm>
          <a:off x="215153" y="1276910"/>
          <a:ext cx="8673353" cy="4330700"/>
        </p:xfrm>
        <a:graphic>
          <a:graphicData uri="http://schemas.openxmlformats.org/presentationml/2006/ole">
            <p:oleObj spid="_x0000_s21642242" name="Chart" r:id="rId4" imgW="8439161" imgH="4333784" progId="MSGraph.Chart.8">
              <p:embed followColorScheme="full"/>
            </p:oleObj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blackWhite">
          <a:xfrm>
            <a:off x="454398" y="5595191"/>
            <a:ext cx="8232401" cy="685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Insurers Will Pay at Least $18.75 Billion to 1.52 Million Policyholders Across 15 States and DC in the Wake of Hurricane Sandy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523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8AF790-FF04-42DB-8600-2355AD6BD9B9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3275554" y="1760265"/>
            <a:ext cx="2358329" cy="1398493"/>
          </a:xfrm>
          <a:prstGeom prst="wedgeRectCallout">
            <a:avLst>
              <a:gd name="adj1" fmla="val -125448"/>
              <a:gd name="adj2" fmla="val -340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At $9.6B and $6.6B, respectively, NY and NJ suffered, by far, the largest losses from Hurricane Sandy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black">
          <a:xfrm>
            <a:off x="255493" y="1196600"/>
            <a:ext cx="822166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rgbClr val="225A7A"/>
                </a:solidFill>
              </a:rPr>
              <a:t>TOTAL = $18.75 BILLION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black">
          <a:xfrm>
            <a:off x="347663" y="1074084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($ Thousands)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127000" y="6301088"/>
            <a:ext cx="9191625" cy="61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Catastrophe loss data is for Catastrophe Serial No. 90 (Oct. 28 – 31, 2012) from PCS as of Jan. 18, 2013; Insurance Information Institute . 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297998" y="1346455"/>
          <a:ext cx="8736013" cy="4972050"/>
        </p:xfrm>
        <a:graphic>
          <a:graphicData uri="http://schemas.openxmlformats.org/presentationml/2006/ole">
            <p:oleObj spid="_x0000_s21643266" name="Chart" r:id="rId3" imgW="8620022" imgH="4905503" progId="MSGraph.Chart.8">
              <p:embed followColorScheme="full"/>
            </p:oleObj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blackWhite">
          <a:xfrm>
            <a:off x="6430295" y="1076631"/>
            <a:ext cx="2585833" cy="2993923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FFFFFF"/>
                </a:solidFill>
              </a:rPr>
              <a:t>Hurricane Sandy resulted in an estimated 1.52 million privately insured claims resulting in an estimated $18.75 to $25 billion in insured losses.   Hurricane Katrina produced 1.74 million claims and $48.7B in losses (in 2012 $)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Number of Claims </a:t>
            </a:r>
          </a:p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by Type*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266808"/>
            <a:ext cx="824230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*PCS claim count estimate s as of 1/18/13.  Loss estimate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represents PCS total ($18.75B) and upper end of range estimates by risk modelers RMS, </a:t>
            </a:r>
            <a:r>
              <a:rPr lang="en-US" sz="1000" dirty="0" err="1" smtClean="0">
                <a:solidFill>
                  <a:schemeClr val="accent4">
                    <a:lumMod val="75000"/>
                  </a:schemeClr>
                </a:solidFill>
              </a:rPr>
              <a:t>Eqecat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 and AIR. All figures e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xclude losses paid by the NFIP.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PCS; AIR, </a:t>
            </a:r>
            <a:r>
              <a:rPr lang="en-US" sz="1000" dirty="0" err="1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Eqecat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, AIR Worldwide; Insurance Information Institute.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250965" y="4856088"/>
            <a:ext cx="3229896" cy="1177366"/>
          </a:xfrm>
          <a:prstGeom prst="wedgeRectCallout">
            <a:avLst>
              <a:gd name="adj1" fmla="val 74222"/>
              <a:gd name="adj2" fmla="val -6364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Sandy is a high HO frequency, (relatively low)  severity event (avg. severity &lt;50% Katrina)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">
          <a:xfrm>
            <a:off x="1814046" y="1209983"/>
            <a:ext cx="4291780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Total Claims = 1.52 Million*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430733" y="1287463"/>
          <a:ext cx="8736013" cy="4972050"/>
        </p:xfrm>
        <a:graphic>
          <a:graphicData uri="http://schemas.openxmlformats.org/presentationml/2006/ole">
            <p:oleObj spid="_x0000_s21644290" name="Chart" r:id="rId3" imgW="8620022" imgH="4905503" progId="MSGraph.Chart.8">
              <p:embed followColorScheme="full"/>
            </p:oleObj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blackWhite">
          <a:xfrm>
            <a:off x="6366437" y="1179872"/>
            <a:ext cx="2585833" cy="2713702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FFFFFF"/>
                </a:solidFill>
              </a:rPr>
              <a:t>Although Commercial Lines accounted for only 13% of total claims, they account for 48% of all claim dollars paid. In most hurricanes, Commercial Lines accounts for about 1/3 of insured losses.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Insured Loss by</a:t>
            </a:r>
          </a:p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Claim Type*  ($ Millions)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387991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*PCS insured loss estimates as of 1/18/13.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 Catastrophe modeler estimates range up to $25 billion.  All figures e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xclude losses paid by the NFIP.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PCS;  Insurance Information Institute.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">
          <a:xfrm>
            <a:off x="1194619" y="1209983"/>
            <a:ext cx="4911207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Total Claim Value = $18.75 Billion*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7B5BD-624F-4B7E-8F48-4832CB39796A}" type="slidenum">
              <a:rPr lang="en-US" smtClean="0"/>
              <a:pPr>
                <a:defRPr/>
              </a:pPr>
              <a:t>39</a:t>
            </a:fld>
            <a:endParaRPr lang="en-US" smtClean="0"/>
          </a:p>
        </p:txBody>
      </p:sp>
      <p:sp>
        <p:nvSpPr>
          <p:cNvPr id="33798" name="Freeform 2"/>
          <p:cNvSpPr>
            <a:spLocks/>
          </p:cNvSpPr>
          <p:nvPr/>
        </p:nvSpPr>
        <p:spPr bwMode="gray">
          <a:xfrm>
            <a:off x="4424363" y="2084388"/>
            <a:ext cx="120650" cy="531812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Rectangle 3"/>
          <p:cNvSpPr>
            <a:spLocks noGrp="1" noChangeArrowheads="1"/>
          </p:cNvSpPr>
          <p:nvPr>
            <p:ph type="title"/>
          </p:nvPr>
        </p:nvSpPr>
        <p:spPr>
          <a:xfrm>
            <a:off x="44450" y="90488"/>
            <a:ext cx="7699375" cy="860425"/>
          </a:xfrm>
        </p:spPr>
        <p:txBody>
          <a:bodyPr/>
          <a:lstStyle/>
          <a:p>
            <a:r>
              <a:rPr lang="en-US" dirty="0" smtClean="0"/>
              <a:t>U.S. Insured Catastrophe Losses by Cause of Loss, 2011 ($ Millions)</a:t>
            </a:r>
            <a:endParaRPr lang="en-US" baseline="30000" dirty="0" smtClean="0"/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</p:nvPr>
        </p:nvGraphicFramePr>
        <p:xfrm>
          <a:off x="2159000" y="1584325"/>
          <a:ext cx="4486275" cy="3695700"/>
        </p:xfrm>
        <a:graphic>
          <a:graphicData uri="http://schemas.openxmlformats.org/presentationml/2006/ole">
            <p:oleObj spid="_x0000_s3885058" name="Chart" r:id="rId4" imgW="4486147" imgH="3695661" progId="MSGraph.Chart.8">
              <p:embed followColorScheme="full"/>
            </p:oleObj>
          </a:graphicData>
        </a:graphic>
      </p:graphicFrame>
      <p:sp>
        <p:nvSpPr>
          <p:cNvPr id="54280" name="Rectangle 5"/>
          <p:cNvSpPr>
            <a:spLocks noChangeArrowheads="1"/>
          </p:cNvSpPr>
          <p:nvPr/>
        </p:nvSpPr>
        <p:spPr bwMode="auto">
          <a:xfrm>
            <a:off x="0" y="6389410"/>
            <a:ext cx="8821738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							</a:t>
            </a:r>
            <a:r>
              <a:rPr lang="en-US" sz="1100" dirty="0" smtClean="0"/>
              <a:t>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Source: ISO’s Property Claim Services </a:t>
            </a:r>
            <a:r>
              <a:rPr lang="en-US" sz="1100" dirty="0" smtClean="0"/>
              <a:t>Unit, Munich Re; Insurance Information Institute.</a:t>
            </a:r>
            <a:endParaRPr lang="en-US" sz="1100" dirty="0"/>
          </a:p>
        </p:txBody>
      </p:sp>
      <p:sp>
        <p:nvSpPr>
          <p:cNvPr id="33801" name="Rectangle 7"/>
          <p:cNvSpPr>
            <a:spLocks noChangeArrowheads="1"/>
          </p:cNvSpPr>
          <p:nvPr/>
        </p:nvSpPr>
        <p:spPr bwMode="gray">
          <a:xfrm>
            <a:off x="5826411" y="1833896"/>
            <a:ext cx="2532062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Hurricanes &amp; Tropical Storms, </a:t>
            </a:r>
            <a:r>
              <a:rPr lang="en-US" sz="1400" dirty="0" smtClean="0"/>
              <a:t>$5,510</a:t>
            </a:r>
            <a:endParaRPr lang="en-US" sz="1400" dirty="0"/>
          </a:p>
        </p:txBody>
      </p:sp>
      <p:sp>
        <p:nvSpPr>
          <p:cNvPr id="33802" name="Rectangle 8"/>
          <p:cNvSpPr>
            <a:spLocks noChangeArrowheads="1"/>
          </p:cNvSpPr>
          <p:nvPr/>
        </p:nvSpPr>
        <p:spPr bwMode="gray">
          <a:xfrm>
            <a:off x="4645235" y="1243715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 smtClean="0"/>
              <a:t>Wildfires, $855</a:t>
            </a:r>
            <a:endParaRPr lang="en-US" sz="1400" dirty="0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gray">
          <a:xfrm>
            <a:off x="1352941" y="4790328"/>
            <a:ext cx="1831975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 smtClean="0"/>
              <a:t>Thunderstorms (Incl. Tornadoes , $25,813</a:t>
            </a:r>
            <a:endParaRPr lang="en-US" sz="1400" dirty="0"/>
          </a:p>
        </p:txBody>
      </p:sp>
      <p:sp>
        <p:nvSpPr>
          <p:cNvPr id="33804" name="Rectangle 13"/>
          <p:cNvSpPr>
            <a:spLocks noChangeArrowheads="1"/>
          </p:cNvSpPr>
          <p:nvPr/>
        </p:nvSpPr>
        <p:spPr bwMode="gray">
          <a:xfrm>
            <a:off x="1156507" y="1923217"/>
            <a:ext cx="20955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Winter Storms, </a:t>
            </a:r>
            <a:r>
              <a:rPr lang="en-US" sz="1400" dirty="0" smtClean="0"/>
              <a:t>$2,017</a:t>
            </a:r>
            <a:endParaRPr lang="en-US" sz="1400" i="1" dirty="0"/>
          </a:p>
        </p:txBody>
      </p:sp>
      <p:sp>
        <p:nvSpPr>
          <p:cNvPr id="33806" name="Rectangle 15"/>
          <p:cNvSpPr>
            <a:spLocks noChangeArrowheads="1"/>
          </p:cNvSpPr>
          <p:nvPr/>
        </p:nvSpPr>
        <p:spPr bwMode="gray">
          <a:xfrm>
            <a:off x="639317" y="1655420"/>
            <a:ext cx="26146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Geological Events, </a:t>
            </a:r>
            <a:r>
              <a:rPr lang="en-US" sz="1400" dirty="0" smtClean="0"/>
              <a:t>$50, (0.1%)</a:t>
            </a:r>
            <a:endParaRPr lang="en-US" sz="1400" dirty="0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gray">
          <a:xfrm>
            <a:off x="1092775" y="1410530"/>
            <a:ext cx="22034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 smtClean="0"/>
              <a:t>Flood , $535, (1.5%)</a:t>
            </a:r>
            <a:endParaRPr lang="en-US" sz="1400" dirty="0"/>
          </a:p>
        </p:txBody>
      </p:sp>
      <p:sp>
        <p:nvSpPr>
          <p:cNvPr id="33808" name="Freeform 2"/>
          <p:cNvSpPr>
            <a:spLocks/>
          </p:cNvSpPr>
          <p:nvPr/>
        </p:nvSpPr>
        <p:spPr bwMode="gray">
          <a:xfrm>
            <a:off x="4459835" y="1543987"/>
            <a:ext cx="425450" cy="132596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Rectangle 8"/>
          <p:cNvSpPr>
            <a:spLocks noChangeArrowheads="1"/>
          </p:cNvSpPr>
          <p:nvPr/>
        </p:nvSpPr>
        <p:spPr bwMode="gray">
          <a:xfrm>
            <a:off x="5003800" y="1489778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 smtClean="0"/>
              <a:t>Other,  $1,000</a:t>
            </a:r>
            <a:endParaRPr lang="en-US" sz="1400" dirty="0"/>
          </a:p>
        </p:txBody>
      </p:sp>
      <p:sp>
        <p:nvSpPr>
          <p:cNvPr id="33810" name="Freeform 2"/>
          <p:cNvSpPr>
            <a:spLocks/>
          </p:cNvSpPr>
          <p:nvPr/>
        </p:nvSpPr>
        <p:spPr bwMode="gray">
          <a:xfrm rot="5400000">
            <a:off x="3506687" y="1295610"/>
            <a:ext cx="253399" cy="630237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1" name="Freeform 2"/>
          <p:cNvSpPr>
            <a:spLocks/>
          </p:cNvSpPr>
          <p:nvPr/>
        </p:nvSpPr>
        <p:spPr bwMode="gray">
          <a:xfrm>
            <a:off x="4146058" y="1334905"/>
            <a:ext cx="425450" cy="338138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2" name="Text Box 6"/>
          <p:cNvSpPr txBox="1">
            <a:spLocks noChangeArrowheads="1"/>
          </p:cNvSpPr>
          <p:nvPr/>
        </p:nvSpPr>
        <p:spPr bwMode="blackWhite">
          <a:xfrm>
            <a:off x="6000099" y="4661940"/>
            <a:ext cx="2784475" cy="1810973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FFFF"/>
                </a:solidFill>
              </a:rPr>
              <a:t>2011’s insured loss distribution was unusual with tornado and thunderstorm accounting for the vast majority of loss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blackWhite">
          <a:xfrm>
            <a:off x="258763" y="2818152"/>
            <a:ext cx="2244725" cy="1649074"/>
          </a:xfrm>
          <a:prstGeom prst="wedgeRectCallout">
            <a:avLst>
              <a:gd name="adj1" fmla="val 74460"/>
              <a:gd name="adj2" fmla="val 1035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Thunderstorm/ Tornado losses were 2.5 times above the 30-year average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2" name="Freeform 2"/>
          <p:cNvSpPr>
            <a:spLocks/>
          </p:cNvSpPr>
          <p:nvPr/>
        </p:nvSpPr>
        <p:spPr bwMode="gray">
          <a:xfrm rot="5400000">
            <a:off x="3462960" y="1491731"/>
            <a:ext cx="165961" cy="630237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82947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eSlide</a:t>
            </a:r>
            <a:r>
              <a:rPr lang="en-US" smtClean="0"/>
              <a:t> – P6466 – The Financial Crisis and the Future of the P/C</a:t>
            </a:r>
          </a:p>
        </p:txBody>
      </p:sp>
      <p:sp>
        <p:nvSpPr>
          <p:cNvPr id="82948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123A1-4777-4A11-9AA3-18DB7D22C78A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Catastrophe Loss Summary		</a:t>
            </a:r>
            <a:br>
              <a:rPr lang="en-US" dirty="0" smtClean="0"/>
            </a:br>
            <a:endParaRPr lang="en-US" i="1" dirty="0" smtClean="0"/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571" y="968083"/>
            <a:ext cx="8640448" cy="544830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/>
              <a:t>The Number and Cost of Natural Catastrophes is Generally Rising</a:t>
            </a:r>
          </a:p>
          <a:p>
            <a:pPr lvl="1">
              <a:lnSpc>
                <a:spcPct val="100000"/>
              </a:lnSpc>
            </a:pPr>
            <a:r>
              <a:rPr lang="en-US" sz="1800" b="1" dirty="0" smtClean="0"/>
              <a:t>Flooding events in particular may increase even more quickly</a:t>
            </a:r>
          </a:p>
          <a:p>
            <a:pPr>
              <a:lnSpc>
                <a:spcPts val="1400"/>
              </a:lnSpc>
            </a:pPr>
            <a:r>
              <a:rPr lang="en-US" sz="2000" b="1" dirty="0" smtClean="0"/>
              <a:t>Disasters Have Become Highly Politicized Events</a:t>
            </a:r>
          </a:p>
          <a:p>
            <a:pPr>
              <a:lnSpc>
                <a:spcPts val="1400"/>
              </a:lnSpc>
            </a:pPr>
            <a:r>
              <a:rPr lang="en-US" sz="2000" b="1" dirty="0" smtClean="0"/>
              <a:t>Media Attention to Disasters Is Rising Increasing</a:t>
            </a:r>
          </a:p>
          <a:p>
            <a:pPr>
              <a:lnSpc>
                <a:spcPts val="1400"/>
              </a:lnSpc>
            </a:pPr>
            <a:r>
              <a:rPr lang="en-US" sz="2000" b="1" dirty="0" smtClean="0"/>
              <a:t>“Storm Chasing” Not Just for Meteorologists Anymore</a:t>
            </a:r>
          </a:p>
          <a:p>
            <a:pPr lvl="1">
              <a:lnSpc>
                <a:spcPts val="1400"/>
              </a:lnSpc>
            </a:pPr>
            <a:r>
              <a:rPr lang="en-US" sz="1800" b="1" dirty="0" smtClean="0"/>
              <a:t>Becoming a Trial Bar Practice Area</a:t>
            </a:r>
          </a:p>
          <a:p>
            <a:pPr>
              <a:lnSpc>
                <a:spcPts val="1400"/>
              </a:lnSpc>
            </a:pPr>
            <a:r>
              <a:rPr lang="en-US" sz="2000" b="1" dirty="0" smtClean="0"/>
              <a:t>Density of Population in CAT-Prone Area is Increasing</a:t>
            </a:r>
          </a:p>
          <a:p>
            <a:pPr>
              <a:lnSpc>
                <a:spcPts val="1400"/>
              </a:lnSpc>
            </a:pPr>
            <a:r>
              <a:rPr lang="en-US" sz="2000" b="1" dirty="0" smtClean="0"/>
              <a:t>State/Federal Government Still Subsidize Coastal Living</a:t>
            </a:r>
          </a:p>
          <a:p>
            <a:pPr lvl="1">
              <a:lnSpc>
                <a:spcPts val="1400"/>
              </a:lnSpc>
            </a:pPr>
            <a:r>
              <a:rPr lang="en-US" sz="1800" b="1" dirty="0" smtClean="0"/>
              <a:t>Some improvements w/ FL Citizens </a:t>
            </a:r>
            <a:r>
              <a:rPr lang="en-US" sz="1800" b="1" dirty="0" err="1" smtClean="0"/>
              <a:t>depop</a:t>
            </a:r>
            <a:r>
              <a:rPr lang="en-US" sz="1800" b="1" dirty="0" smtClean="0"/>
              <a:t> and BW-12</a:t>
            </a:r>
          </a:p>
          <a:p>
            <a:pPr lvl="1">
              <a:lnSpc>
                <a:spcPts val="1400"/>
              </a:lnSpc>
            </a:pPr>
            <a:r>
              <a:rPr lang="en-US" sz="1800" b="1" dirty="0" smtClean="0"/>
              <a:t>Biggert-Waters NFIP reform is under siege</a:t>
            </a:r>
          </a:p>
          <a:p>
            <a:pPr>
              <a:lnSpc>
                <a:spcPct val="100000"/>
              </a:lnSpc>
            </a:pPr>
            <a:r>
              <a:rPr lang="en-US" sz="2000" b="1" dirty="0" smtClean="0"/>
              <a:t>Large Gaps Between Insured and Economic Loss Persist for Some Types of CATs</a:t>
            </a:r>
          </a:p>
          <a:p>
            <a:pPr lvl="1">
              <a:lnSpc>
                <a:spcPct val="100000"/>
              </a:lnSpc>
            </a:pPr>
            <a:r>
              <a:rPr lang="en-US" sz="2000" b="1" dirty="0" smtClean="0"/>
              <a:t>Breeding ground for disputes and litigation </a:t>
            </a:r>
          </a:p>
          <a:p>
            <a:pPr>
              <a:lnSpc>
                <a:spcPts val="1400"/>
              </a:lnSpc>
            </a:pPr>
            <a:endParaRPr lang="en-US" sz="2000" b="1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2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7B5BD-624F-4B7E-8F48-4832CB39796A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33798" name="Freeform 2"/>
          <p:cNvSpPr>
            <a:spLocks/>
          </p:cNvSpPr>
          <p:nvPr/>
        </p:nvSpPr>
        <p:spPr bwMode="gray">
          <a:xfrm>
            <a:off x="4424363" y="2084388"/>
            <a:ext cx="120650" cy="531812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Rectangle 3"/>
          <p:cNvSpPr>
            <a:spLocks noGrp="1" noChangeArrowheads="1"/>
          </p:cNvSpPr>
          <p:nvPr>
            <p:ph type="title"/>
          </p:nvPr>
        </p:nvSpPr>
        <p:spPr>
          <a:xfrm>
            <a:off x="44450" y="90488"/>
            <a:ext cx="7699375" cy="860425"/>
          </a:xfrm>
        </p:spPr>
        <p:txBody>
          <a:bodyPr/>
          <a:lstStyle/>
          <a:p>
            <a:r>
              <a:rPr lang="en-US" dirty="0" smtClean="0"/>
              <a:t>Inflation Adjusted U.S. Catastrophe Losses by Cause of Loss, 1992–2011</a:t>
            </a:r>
            <a:r>
              <a:rPr lang="en-US" baseline="30000" dirty="0" smtClean="0"/>
              <a:t>1</a:t>
            </a:r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</p:nvPr>
        </p:nvGraphicFramePr>
        <p:xfrm>
          <a:off x="2159000" y="1584325"/>
          <a:ext cx="4486275" cy="3695700"/>
        </p:xfrm>
        <a:graphic>
          <a:graphicData uri="http://schemas.openxmlformats.org/presentationml/2006/ole">
            <p:oleObj spid="_x0000_s3886082" name="Chart" r:id="rId4" imgW="4486147" imgH="3695661" progId="MSGraph.Chart.8">
              <p:embed followColorScheme="full"/>
            </p:oleObj>
          </a:graphicData>
        </a:graphic>
      </p:graphicFrame>
      <p:sp>
        <p:nvSpPr>
          <p:cNvPr id="54280" name="Rectangle 5"/>
          <p:cNvSpPr>
            <a:spLocks noChangeArrowheads="1"/>
          </p:cNvSpPr>
          <p:nvPr/>
        </p:nvSpPr>
        <p:spPr bwMode="auto">
          <a:xfrm>
            <a:off x="0" y="5457825"/>
            <a:ext cx="882173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							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Catastrophes are defined as events causing direct insured losses to property of $25 million or more in 2009 dollars.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Excludes snow.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Does not include NFIP flood losses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Includes </a:t>
            </a:r>
            <a:r>
              <a:rPr lang="en-US" sz="1100" dirty="0" err="1"/>
              <a:t>wildland</a:t>
            </a:r>
            <a:r>
              <a:rPr lang="en-US" sz="1100" dirty="0"/>
              <a:t> fires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Includes civil disorders, water damage, utility disruptions and non-property losses such as those covered by workers compensation.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Source: ISO’s Property Claim Services Unit.  </a:t>
            </a:r>
          </a:p>
        </p:txBody>
      </p:sp>
      <p:sp>
        <p:nvSpPr>
          <p:cNvPr id="33801" name="Rectangle 7"/>
          <p:cNvSpPr>
            <a:spLocks noChangeArrowheads="1"/>
          </p:cNvSpPr>
          <p:nvPr/>
        </p:nvSpPr>
        <p:spPr bwMode="gray">
          <a:xfrm>
            <a:off x="6396038" y="3287713"/>
            <a:ext cx="2532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Hurricanes &amp; Tropical Storms, $</a:t>
            </a:r>
            <a:r>
              <a:rPr lang="en-US" sz="1400" dirty="0" smtClean="0"/>
              <a:t>161.3</a:t>
            </a:r>
            <a:endParaRPr lang="en-US" sz="1400" dirty="0"/>
          </a:p>
        </p:txBody>
      </p:sp>
      <p:sp>
        <p:nvSpPr>
          <p:cNvPr id="33802" name="Rectangle 8"/>
          <p:cNvSpPr>
            <a:spLocks noChangeArrowheads="1"/>
          </p:cNvSpPr>
          <p:nvPr/>
        </p:nvSpPr>
        <p:spPr bwMode="gray">
          <a:xfrm>
            <a:off x="4810125" y="1228725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Fires (4), </a:t>
            </a:r>
            <a:r>
              <a:rPr lang="en-US" sz="1400" dirty="0" smtClean="0"/>
              <a:t>$6.0</a:t>
            </a:r>
            <a:endParaRPr lang="en-US" sz="1400" dirty="0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gray">
          <a:xfrm>
            <a:off x="1547813" y="4851400"/>
            <a:ext cx="1831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Tornadoes (2), $</a:t>
            </a:r>
            <a:r>
              <a:rPr lang="en-US" sz="1400" dirty="0" smtClean="0"/>
              <a:t>130.2</a:t>
            </a:r>
            <a:endParaRPr lang="en-US" sz="1400" dirty="0"/>
          </a:p>
        </p:txBody>
      </p:sp>
      <p:sp>
        <p:nvSpPr>
          <p:cNvPr id="33804" name="Rectangle 13"/>
          <p:cNvSpPr>
            <a:spLocks noChangeArrowheads="1"/>
          </p:cNvSpPr>
          <p:nvPr/>
        </p:nvSpPr>
        <p:spPr bwMode="gray">
          <a:xfrm>
            <a:off x="766763" y="3092450"/>
            <a:ext cx="20955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Winter Storms, </a:t>
            </a:r>
            <a:r>
              <a:rPr lang="en-US" sz="1400" dirty="0" smtClean="0"/>
              <a:t>$28.2</a:t>
            </a:r>
            <a:endParaRPr lang="en-US" sz="1400" i="1" dirty="0"/>
          </a:p>
        </p:txBody>
      </p:sp>
      <p:sp>
        <p:nvSpPr>
          <p:cNvPr id="33805" name="Rectangle 14"/>
          <p:cNvSpPr>
            <a:spLocks noChangeArrowheads="1"/>
          </p:cNvSpPr>
          <p:nvPr/>
        </p:nvSpPr>
        <p:spPr bwMode="gray">
          <a:xfrm>
            <a:off x="1801813" y="2207930"/>
            <a:ext cx="1344612" cy="1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Terrorism, $</a:t>
            </a:r>
            <a:r>
              <a:rPr lang="en-US" sz="1400" dirty="0" smtClean="0"/>
              <a:t>24.4</a:t>
            </a:r>
            <a:endParaRPr lang="en-US" sz="1400" dirty="0"/>
          </a:p>
        </p:txBody>
      </p:sp>
      <p:sp>
        <p:nvSpPr>
          <p:cNvPr id="33806" name="Rectangle 15"/>
          <p:cNvSpPr>
            <a:spLocks noChangeArrowheads="1"/>
          </p:cNvSpPr>
          <p:nvPr/>
        </p:nvSpPr>
        <p:spPr bwMode="gray">
          <a:xfrm>
            <a:off x="1089025" y="1730375"/>
            <a:ext cx="26146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Geological Events, $</a:t>
            </a:r>
            <a:r>
              <a:rPr lang="en-US" sz="1400" dirty="0" smtClean="0"/>
              <a:t>18.2</a:t>
            </a:r>
            <a:endParaRPr lang="en-US" sz="1400" dirty="0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gray">
          <a:xfrm>
            <a:off x="1317625" y="1155700"/>
            <a:ext cx="22034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Wind/Hail/Flood (3), $</a:t>
            </a:r>
            <a:r>
              <a:rPr lang="en-US" sz="1400" dirty="0" smtClean="0"/>
              <a:t>14.8</a:t>
            </a:r>
            <a:endParaRPr lang="en-US" sz="1400" dirty="0"/>
          </a:p>
        </p:txBody>
      </p:sp>
      <p:sp>
        <p:nvSpPr>
          <p:cNvPr id="33808" name="Freeform 2"/>
          <p:cNvSpPr>
            <a:spLocks/>
          </p:cNvSpPr>
          <p:nvPr/>
        </p:nvSpPr>
        <p:spPr bwMode="gray">
          <a:xfrm>
            <a:off x="4549775" y="1519238"/>
            <a:ext cx="425450" cy="187325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Rectangle 8"/>
          <p:cNvSpPr>
            <a:spLocks noChangeArrowheads="1"/>
          </p:cNvSpPr>
          <p:nvPr/>
        </p:nvSpPr>
        <p:spPr bwMode="gray">
          <a:xfrm>
            <a:off x="5003800" y="1474788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Other (5), </a:t>
            </a:r>
            <a:r>
              <a:rPr lang="en-US" sz="1400" dirty="0" smtClean="0"/>
              <a:t>$1.4</a:t>
            </a:r>
            <a:endParaRPr lang="en-US" sz="1400" dirty="0"/>
          </a:p>
        </p:txBody>
      </p:sp>
      <p:sp>
        <p:nvSpPr>
          <p:cNvPr id="33810" name="Freeform 2"/>
          <p:cNvSpPr>
            <a:spLocks/>
          </p:cNvSpPr>
          <p:nvPr/>
        </p:nvSpPr>
        <p:spPr bwMode="gray">
          <a:xfrm rot="5400000">
            <a:off x="3577432" y="1156494"/>
            <a:ext cx="501650" cy="630237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1" name="Freeform 2"/>
          <p:cNvSpPr>
            <a:spLocks/>
          </p:cNvSpPr>
          <p:nvPr/>
        </p:nvSpPr>
        <p:spPr bwMode="gray">
          <a:xfrm>
            <a:off x="4325938" y="1304925"/>
            <a:ext cx="425450" cy="338138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2" name="Text Box 6"/>
          <p:cNvSpPr txBox="1">
            <a:spLocks noChangeArrowheads="1"/>
          </p:cNvSpPr>
          <p:nvPr/>
        </p:nvSpPr>
        <p:spPr bwMode="blackWhite">
          <a:xfrm>
            <a:off x="6284913" y="4003675"/>
            <a:ext cx="2784475" cy="1404938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2000" b="1">
                <a:solidFill>
                  <a:srgbClr val="FFFFFF"/>
                </a:solidFill>
              </a:rPr>
              <a:t>Wind losses are by far cause the most catastrophe losses, even if hurricanes/TS are excluded.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blackWhite">
          <a:xfrm>
            <a:off x="258763" y="3479800"/>
            <a:ext cx="2244725" cy="987425"/>
          </a:xfrm>
          <a:prstGeom prst="wedgeRectCallout">
            <a:avLst>
              <a:gd name="adj1" fmla="val 87148"/>
              <a:gd name="adj2" fmla="val 2308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Tornado share of CAT losses is rising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blackWhite">
          <a:xfrm>
            <a:off x="6415550" y="1356852"/>
            <a:ext cx="2684206" cy="1637941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FFFF"/>
                </a:solidFill>
              </a:rPr>
              <a:t>Insured cat losses from 1992-2011 totaled $384.3B, an average of $19.2B per year or $1.6B per month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740" y="103236"/>
            <a:ext cx="7772400" cy="719138"/>
          </a:xfrm>
        </p:spPr>
        <p:txBody>
          <a:bodyPr/>
          <a:lstStyle/>
          <a:p>
            <a:pPr>
              <a:defRPr/>
            </a:pPr>
            <a:r>
              <a:rPr lang="en-US" sz="2800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Homeowners Insurance Catastrophe-Related Claim Frequency and Severity, 1997—2012*</a:t>
            </a:r>
            <a:endParaRPr lang="en-US" sz="2800" dirty="0">
              <a:solidFill>
                <a:srgbClr val="28688C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237312"/>
            <a:ext cx="824230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 smtClean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*All policy forms combined, countrywide.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Source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: 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Insurance Research Council, </a:t>
            </a:r>
            <a:r>
              <a:rPr lang="en-US" sz="1000" i="1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Trends in Homeowners Insurance Claims,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Sept. 2012 from ISO Fast Track data.</a:t>
            </a:r>
            <a:endParaRPr lang="en-US" sz="1000" i="1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37E7113-6883-4537-B319-49205FF911DA}" type="slidenum">
              <a:rPr lang="en-US" sz="1000">
                <a:solidFill>
                  <a:srgbClr val="000000">
                    <a:lumMod val="7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z="1000" dirty="0">
              <a:solidFill>
                <a:srgbClr val="000000">
                  <a:lumMod val="75000"/>
                </a:srgbClr>
              </a:solidFill>
              <a:cs typeface="Arial" charset="0"/>
            </a:endParaRPr>
          </a:p>
        </p:txBody>
      </p:sp>
      <p:pic>
        <p:nvPicPr>
          <p:cNvPr id="1273446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8326" y="1705403"/>
            <a:ext cx="8743950" cy="435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3731339" y="1224118"/>
            <a:ext cx="2433486" cy="1220173"/>
          </a:xfrm>
          <a:prstGeom prst="wedgeRectCallout">
            <a:avLst>
              <a:gd name="adj1" fmla="val 109401"/>
              <a:gd name="adj2" fmla="val 5922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Avg. catastrophe claim cost rose approximately 200% from 1997-2011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blackWhite">
          <a:xfrm>
            <a:off x="4424516" y="3392129"/>
            <a:ext cx="2202426" cy="885878"/>
          </a:xfrm>
          <a:prstGeom prst="wedgeRectCallout">
            <a:avLst>
              <a:gd name="adj1" fmla="val 101366"/>
              <a:gd name="adj2" fmla="val 3425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Cat claim frequency in 2011 was at historic highs and more than double the rate in 1997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99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13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035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F3661-802E-4715-888C-25186D51C53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7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Ratio Points Associated with Catastrophe Losses: 1960 – 2012*</a:t>
            </a:r>
          </a:p>
        </p:txBody>
      </p:sp>
      <p:sp>
        <p:nvSpPr>
          <p:cNvPr id="32775" name="Rectangle 3"/>
          <p:cNvSpPr>
            <a:spLocks noChangeArrowheads="1"/>
          </p:cNvSpPr>
          <p:nvPr/>
        </p:nvSpPr>
        <p:spPr bwMode="auto">
          <a:xfrm>
            <a:off x="0" y="6289975"/>
            <a:ext cx="8888413" cy="61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Notes</a:t>
            </a:r>
            <a:r>
              <a:rPr lang="en-US" sz="1100" dirty="0">
                <a:solidFill>
                  <a:srgbClr val="000000"/>
                </a:solidFill>
              </a:rPr>
              <a:t>: Private carrier losses only.  Excludes loss adjustment expenses and reinsurance reinstatement premiums. Figures are adjusted for losses ultimately paid by foreign insurers and reinsurers.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Source: </a:t>
            </a:r>
            <a:r>
              <a:rPr lang="en-US" sz="1100" dirty="0" smtClean="0">
                <a:solidFill>
                  <a:srgbClr val="000000"/>
                </a:solidFill>
              </a:rPr>
              <a:t>ISO (1960-2011); A.M. Best (2012E) </a:t>
            </a:r>
            <a:r>
              <a:rPr lang="en-US" sz="1100" dirty="0">
                <a:solidFill>
                  <a:srgbClr val="000000"/>
                </a:solidFill>
              </a:rPr>
              <a:t>Insurance Information Institute.				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71463" y="1301750"/>
          <a:ext cx="8670925" cy="4243388"/>
        </p:xfrm>
        <a:graphic>
          <a:graphicData uri="http://schemas.openxmlformats.org/presentationml/2006/ole">
            <p:oleObj spid="_x0000_s15199234" name="Chart" r:id="rId4" imgW="8572512" imgH="3743439" progId="MSGraph.Chart.8">
              <p:embed followColorScheme="full"/>
            </p:oleObj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blackWhite">
          <a:xfrm>
            <a:off x="700088" y="5392644"/>
            <a:ext cx="7834312" cy="6429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The Catastrophe Loss Component of Private Insurer Losses Has Increased Sharply in Recent Decades</a:t>
            </a:r>
            <a:endParaRPr lang="en-US" b="1" i="1">
              <a:solidFill>
                <a:srgbClr val="FFFFFF"/>
              </a:solidFill>
            </a:endParaRP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2789238" y="1063625"/>
            <a:ext cx="2130425" cy="2668588"/>
          </a:xfrm>
          <a:prstGeom prst="wedgeRectCallout">
            <a:avLst>
              <a:gd name="adj1" fmla="val 42806"/>
              <a:gd name="adj2" fmla="val -4505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Avg. CAT  Loss Component of the</a:t>
            </a:r>
            <a:r>
              <a:rPr lang="en-US" sz="1600" b="1" u="sng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Combined Ratio  </a:t>
            </a:r>
            <a:r>
              <a:rPr lang="en-US" sz="1600" b="1" u="sng" dirty="0">
                <a:solidFill>
                  <a:schemeClr val="bg1"/>
                </a:solidFill>
              </a:rPr>
              <a:t> by Decade</a:t>
            </a:r>
          </a:p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1960s: 1.04       1970s: 0.85     1980s: 1.31     1990s: 3.39     2000s: 3.52     2010s: </a:t>
            </a:r>
            <a:r>
              <a:rPr lang="en-US" sz="1600" b="1" dirty="0" smtClean="0">
                <a:solidFill>
                  <a:schemeClr val="bg1"/>
                </a:solidFill>
              </a:rPr>
              <a:t>7.20*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2778" name="Rectangle 6"/>
          <p:cNvSpPr>
            <a:spLocks noChangeArrowheads="1"/>
          </p:cNvSpPr>
          <p:nvPr/>
        </p:nvSpPr>
        <p:spPr bwMode="black">
          <a:xfrm>
            <a:off x="201613" y="1131888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Combined Ratio Points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5515898" y="1091381"/>
            <a:ext cx="2875936" cy="766916"/>
          </a:xfrm>
          <a:prstGeom prst="wedgeRectCallout">
            <a:avLst>
              <a:gd name="adj1" fmla="val 57755"/>
              <a:gd name="adj2" fmla="val 4080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Catastrophe losses as a share of all losses reached a record high in 2012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Homeowners Insurance Combined Ratio: 1990–2015F</a:t>
            </a:r>
            <a:endParaRPr lang="en-US" baseline="30000" dirty="0" smtClean="0"/>
          </a:p>
        </p:txBody>
      </p:sp>
      <p:graphicFrame>
        <p:nvGraphicFramePr>
          <p:cNvPr id="54274" name="Object 3"/>
          <p:cNvGraphicFramePr>
            <a:graphicFrameLocks/>
          </p:cNvGraphicFramePr>
          <p:nvPr/>
        </p:nvGraphicFramePr>
        <p:xfrm>
          <a:off x="250723" y="1587500"/>
          <a:ext cx="8686799" cy="3663950"/>
        </p:xfrm>
        <a:graphic>
          <a:graphicData uri="http://schemas.openxmlformats.org/presentationml/2006/ole">
            <p:oleObj spid="_x0000_s16580610" name="Chart" r:id="rId4" imgW="8439161" imgH="3648152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1196975" y="5338763"/>
            <a:ext cx="6951663" cy="103254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Homeowners </a:t>
            </a:r>
            <a:r>
              <a:rPr lang="en-US" b="1" dirty="0" smtClean="0">
                <a:solidFill>
                  <a:srgbClr val="FFFFFF"/>
                </a:solidFill>
              </a:rPr>
              <a:t>Performance in 2011/12 Impacted by Large Cat </a:t>
            </a:r>
            <a:r>
              <a:rPr lang="en-US" b="1" dirty="0">
                <a:solidFill>
                  <a:srgbClr val="FFFFFF"/>
                </a:solidFill>
              </a:rPr>
              <a:t>Losses.  Extreme Regional Variation Can Be Expected Due to Local Catastrophe Loss Activity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 (</a:t>
            </a:r>
            <a:r>
              <a:rPr lang="en-US" sz="1100" dirty="0" smtClean="0"/>
              <a:t>1990-2011);Conning (2012E-2015F); Insurance Information Institute.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blackWhite">
          <a:xfrm>
            <a:off x="4955460" y="2492477"/>
            <a:ext cx="1165122" cy="636784"/>
          </a:xfrm>
          <a:prstGeom prst="wedgeRectCallout">
            <a:avLst>
              <a:gd name="adj1" fmla="val 77951"/>
              <a:gd name="adj2" fmla="val 4865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Hurricane Ike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blackWhite">
          <a:xfrm>
            <a:off x="7772403" y="2025446"/>
            <a:ext cx="1253613" cy="813764"/>
          </a:xfrm>
          <a:prstGeom prst="wedgeRectCallout">
            <a:avLst>
              <a:gd name="adj1" fmla="val -46353"/>
              <a:gd name="adj2" fmla="val 11502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Hurricane Sandy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blackWhite">
          <a:xfrm>
            <a:off x="6140246" y="1612491"/>
            <a:ext cx="1366683" cy="813764"/>
          </a:xfrm>
          <a:prstGeom prst="wedgeRectCallout">
            <a:avLst>
              <a:gd name="adj1" fmla="val 49834"/>
              <a:gd name="adj2" fmla="val 10414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Record tornado activity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blackWhite">
          <a:xfrm>
            <a:off x="2099188" y="1391265"/>
            <a:ext cx="1165122" cy="636784"/>
          </a:xfrm>
          <a:prstGeom prst="wedgeRectCallout">
            <a:avLst>
              <a:gd name="adj1" fmla="val -77745"/>
              <a:gd name="adj2" fmla="val 11582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Hurricane Andrew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B4FC32C-87B1-44C7-8DC7-77CCE9CCF57C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44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96260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4102" name="Rectangle 6"/>
          <p:cNvSpPr>
            <a:spLocks noChangeArrowheads="1"/>
          </p:cNvSpPr>
          <p:nvPr/>
        </p:nvSpPr>
        <p:spPr bwMode="blackWhite">
          <a:xfrm>
            <a:off x="609600" y="1971674"/>
            <a:ext cx="8239125" cy="223161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800" b="1" dirty="0" smtClean="0">
                <a:solidFill>
                  <a:srgbClr val="FFFFFF"/>
                </a:solidFill>
              </a:rPr>
              <a:t>Federal Disaster Declarations Patterns: 1953-2013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76158" y="4499145"/>
            <a:ext cx="8008373" cy="1089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225A7A"/>
                </a:solidFill>
              </a:rPr>
              <a:t>Disaster Declarations Set New Records in Recent Years</a:t>
            </a:r>
            <a:endParaRPr lang="en-US" sz="3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2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410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dirty="0" smtClean="0"/>
              <a:t>Number of Federal Disaster Declarations, 1953-2013*</a:t>
            </a:r>
          </a:p>
        </p:txBody>
      </p:sp>
      <p:graphicFrame>
        <p:nvGraphicFramePr>
          <p:cNvPr id="34818" name="Object 3"/>
          <p:cNvGraphicFramePr>
            <a:graphicFrameLocks/>
          </p:cNvGraphicFramePr>
          <p:nvPr>
            <p:ph idx="4294967295"/>
          </p:nvPr>
        </p:nvGraphicFramePr>
        <p:xfrm>
          <a:off x="191371" y="1300623"/>
          <a:ext cx="8566150" cy="4068763"/>
        </p:xfrm>
        <a:graphic>
          <a:graphicData uri="http://schemas.openxmlformats.org/presentationml/2006/ole">
            <p:oleObj spid="_x0000_s20728834" name="Chart" r:id="rId4" imgW="8582143" imgH="4076789" progId="MSGraph.Chart.8">
              <p:embed followColorScheme="full"/>
            </p:oleObj>
          </a:graphicData>
        </a:graphic>
      </p:graphicFrame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6113295"/>
            <a:ext cx="8214852" cy="79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*Through </a:t>
            </a:r>
            <a:r>
              <a:rPr lang="en-US" sz="1100" dirty="0" smtClean="0">
                <a:solidFill>
                  <a:srgbClr val="000000"/>
                </a:solidFill>
              </a:rPr>
              <a:t>December 4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2013.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Source: Federal Emergency Management </a:t>
            </a:r>
            <a:r>
              <a:rPr lang="en-US" sz="1100" dirty="0" smtClean="0">
                <a:solidFill>
                  <a:srgbClr val="000000"/>
                </a:solidFill>
              </a:rPr>
              <a:t>Administration; </a:t>
            </a:r>
            <a:r>
              <a:rPr lang="en-US" sz="1100" dirty="0" smtClean="0">
                <a:solidFill>
                  <a:srgbClr val="000000"/>
                </a:solidFill>
                <a:hlinkClick r:id="rId5"/>
              </a:rPr>
              <a:t>http://www.fema.gov/disasters</a:t>
            </a:r>
            <a:r>
              <a:rPr lang="en-US" sz="1100" dirty="0" smtClean="0">
                <a:solidFill>
                  <a:srgbClr val="000000"/>
                </a:solidFill>
              </a:rPr>
              <a:t>; 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Insurance Information Institute.</a:t>
            </a:r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blackWhite">
          <a:xfrm>
            <a:off x="353960" y="5592812"/>
            <a:ext cx="8604352" cy="6096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The Number of Federal Disaster Declarations Is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Rising and Set New Records in 2010 </a:t>
            </a:r>
            <a:r>
              <a:rPr lang="en-US" b="1" i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and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2011.  Hurricane Sandy Produced </a:t>
            </a:r>
            <a:r>
              <a:rPr lang="en-US" b="1" dirty="0" smtClean="0">
                <a:solidFill>
                  <a:srgbClr val="FFFFFF"/>
                </a:solidFill>
              </a:rPr>
              <a:t>13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Declarations in 2012/13.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blackWhite">
          <a:xfrm>
            <a:off x="3013075" y="1250576"/>
            <a:ext cx="3240241" cy="1452283"/>
          </a:xfrm>
          <a:prstGeom prst="wedgeRectCallout">
            <a:avLst>
              <a:gd name="adj1" fmla="val 105782"/>
              <a:gd name="adj2" fmla="val 1422"/>
            </a:avLst>
          </a:prstGeom>
          <a:gradFill rotWithShape="1">
            <a:gsLst>
              <a:gs pos="0">
                <a:schemeClr val="tx2">
                  <a:alpha val="42000"/>
                </a:schemeClr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The number of federal disaster declarations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set a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new record in 2011,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with 99, shattering 2010’s record 81 declarations.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25488" y="3978840"/>
            <a:ext cx="8081962" cy="41275"/>
          </a:xfrm>
          <a:prstGeom prst="line">
            <a:avLst/>
          </a:prstGeom>
          <a:ln w="25400"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806450" y="1209675"/>
            <a:ext cx="2165350" cy="1924050"/>
          </a:xfrm>
          <a:prstGeom prst="wedgeRectCallout">
            <a:avLst>
              <a:gd name="adj1" fmla="val -27185"/>
              <a:gd name="adj2" fmla="val 9288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There have been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2,142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federal disaster declarations since 1953.  The average number of declarations per year is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35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from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1953-2012,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though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there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few haven’t been recorded since 1995.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5561349" y="4332156"/>
            <a:ext cx="2685175" cy="601371"/>
          </a:xfrm>
          <a:prstGeom prst="wedgeRectCallout">
            <a:avLst>
              <a:gd name="adj1" fmla="val 63510"/>
              <a:gd name="adj2" fmla="val -9183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53 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federal disasters were declared so far in 2013*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1" grpId="0" animBg="1"/>
      <p:bldP spid="7" grpId="0" animBg="1"/>
      <p:bldP spid="11" grpId="0" animBg="1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D0B32-072D-409A-B530-B21CB09A71E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-123825"/>
            <a:ext cx="8686801" cy="1143000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Federal Disasters Declarations by State, </a:t>
            </a:r>
            <a:br>
              <a:rPr lang="en-US" dirty="0" smtClean="0"/>
            </a:br>
            <a:r>
              <a:rPr lang="en-US" dirty="0" smtClean="0"/>
              <a:t>1953 – 2013: Highest 25 States*</a:t>
            </a:r>
          </a:p>
        </p:txBody>
      </p:sp>
      <p:graphicFrame>
        <p:nvGraphicFramePr>
          <p:cNvPr id="35842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9525" y="1820658"/>
          <a:ext cx="9134475" cy="4749800"/>
        </p:xfrm>
        <a:graphic>
          <a:graphicData uri="http://schemas.openxmlformats.org/presentationml/2006/ole">
            <p:oleObj spid="_x0000_s20729858" name="Chart" r:id="rId4" imgW="8810608" imgH="4581490" progId="MSGraph.Chart.8">
              <p:embed followColorScheme="full"/>
            </p:oleObj>
          </a:graphicData>
        </a:graphic>
      </p:graphicFrame>
      <p:sp>
        <p:nvSpPr>
          <p:cNvPr id="6" name="AutoShape 7"/>
          <p:cNvSpPr>
            <a:spLocks noChangeArrowheads="1"/>
          </p:cNvSpPr>
          <p:nvPr/>
        </p:nvSpPr>
        <p:spPr bwMode="blackWhite">
          <a:xfrm>
            <a:off x="3348318" y="1116666"/>
            <a:ext cx="2232211" cy="1922369"/>
          </a:xfrm>
          <a:prstGeom prst="wedgeRectCallout">
            <a:avLst>
              <a:gd name="adj1" fmla="val -131821"/>
              <a:gd name="adj2" fmla="val 1591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Over the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past 60 years, Texas has had the highest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number of Federal Disaster Declarations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0106" y="6400556"/>
            <a:ext cx="9017000" cy="41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*Through </a:t>
            </a:r>
            <a:r>
              <a:rPr lang="en-US" sz="1100" dirty="0" smtClean="0">
                <a:solidFill>
                  <a:srgbClr val="000000"/>
                </a:solidFill>
              </a:rPr>
              <a:t>Dec. 4, 2013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 Includes Puerto Rico and the District of Columbia.</a:t>
            </a:r>
          </a:p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FEMA: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  <a:hlinkClick r:id="rId5"/>
              </a:rPr>
              <a:t>http://www.fema.gov/news/disaster_totals_annual.fema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; Insurance Information Institute.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B28C07-2B9F-4138-A2C4-BE11C1A53A4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Federal Disasters Declarations by State, </a:t>
            </a:r>
            <a:br>
              <a:rPr lang="en-US" dirty="0" smtClean="0"/>
            </a:br>
            <a:r>
              <a:rPr lang="en-US" dirty="0" smtClean="0"/>
              <a:t>1953 – 2013: Lowest 25 States*</a:t>
            </a:r>
          </a:p>
        </p:txBody>
      </p:sp>
      <p:graphicFrame>
        <p:nvGraphicFramePr>
          <p:cNvPr id="3686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20638" y="1790700"/>
          <a:ext cx="9064625" cy="4713288"/>
        </p:xfrm>
        <a:graphic>
          <a:graphicData uri="http://schemas.openxmlformats.org/presentationml/2006/ole">
            <p:oleObj spid="_x0000_s20730882" name="Chart" r:id="rId4" imgW="8829759" imgH="4590947" progId="MSGraph.Chart.8">
              <p:embed followColorScheme="full"/>
            </p:oleObj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5462543" y="1527019"/>
            <a:ext cx="2784475" cy="1626534"/>
          </a:xfrm>
          <a:prstGeom prst="wedgeRectCallout">
            <a:avLst>
              <a:gd name="adj1" fmla="val 60027"/>
              <a:gd name="adj2" fmla="val 15878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Over the past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60 years, Wyoming  and Rhode Island had the fewest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number of Federal Disaster Declarations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0106" y="6400556"/>
            <a:ext cx="9017000" cy="41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*Through </a:t>
            </a:r>
            <a:r>
              <a:rPr lang="en-US" sz="1100" dirty="0" smtClean="0">
                <a:solidFill>
                  <a:srgbClr val="000000"/>
                </a:solidFill>
              </a:rPr>
              <a:t>Dec. 4, 2013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 Includes Puerto Rico and the District of Columbia.</a:t>
            </a:r>
          </a:p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FEMA: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  <a:hlinkClick r:id="rId5"/>
              </a:rPr>
              <a:t>http://www.fema.gov/news/disaster_totals_annual.fema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; Insurance Information Institute.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71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CF1E8D28-9818-4895-9ECE-BCCD5C2326B4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48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09572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0"/>
          <p:cNvSpPr>
            <a:spLocks noChangeArrowheads="1"/>
          </p:cNvSpPr>
          <p:nvPr/>
        </p:nvSpPr>
        <p:spPr bwMode="blackWhite">
          <a:xfrm>
            <a:off x="377825" y="2724150"/>
            <a:ext cx="8424863" cy="1133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SEVERE WEATHER REPORT UPDATE: 2013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9574" name="TextBox 5"/>
          <p:cNvSpPr txBox="1">
            <a:spLocks noChangeArrowheads="1"/>
          </p:cNvSpPr>
          <p:nvPr/>
        </p:nvSpPr>
        <p:spPr bwMode="auto">
          <a:xfrm>
            <a:off x="947738" y="4498975"/>
            <a:ext cx="73310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225A7A"/>
                </a:solidFill>
              </a:rPr>
              <a:t>Damage from Tornadoes, Large Hail and High Winds Keep Insurers Busy</a:t>
            </a:r>
            <a:endParaRPr lang="en-US" sz="3200" b="1" i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96850"/>
            <a:ext cx="6838950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Location of Tornado Reports:</a:t>
            </a:r>
            <a:b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</a:b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Through December 1, 2013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FF6ED8F-E4C3-4F9C-B52C-5D5148FFE8B9}" type="slidenum">
              <a:rPr lang="en-US" sz="1000">
                <a:solidFill>
                  <a:srgbClr val="000000">
                    <a:lumMod val="7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sz="1000" dirty="0">
              <a:solidFill>
                <a:srgbClr val="000000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6543675"/>
            <a:ext cx="824230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Source: NOAA Storm Prediction Center; 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http://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www.spc.noaa.gov/climo/online/monthly/2013_annual_summary.html#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; PCS. </a:t>
            </a:r>
            <a:endParaRPr lang="en-US" sz="1000" i="1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pic>
        <p:nvPicPr>
          <p:cNvPr id="26523650" name="Picture 2" descr="http://www.spc.noaa.gov/climo/online/monthly/2013_annual_map_torn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5743" y="1358685"/>
            <a:ext cx="6884321" cy="4934779"/>
          </a:xfrm>
          <a:prstGeom prst="rect">
            <a:avLst/>
          </a:prstGeom>
          <a:noFill/>
        </p:spPr>
      </p:pic>
      <p:sp>
        <p:nvSpPr>
          <p:cNvPr id="11" name="Oval 8"/>
          <p:cNvSpPr>
            <a:spLocks noChangeArrowheads="1"/>
          </p:cNvSpPr>
          <p:nvPr/>
        </p:nvSpPr>
        <p:spPr bwMode="auto">
          <a:xfrm rot="-5400000">
            <a:off x="3171823" y="3402882"/>
            <a:ext cx="796413" cy="1089537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 rot="-5400000">
            <a:off x="4087762" y="2804651"/>
            <a:ext cx="796413" cy="840656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blackWhite">
          <a:xfrm>
            <a:off x="231060" y="1130708"/>
            <a:ext cx="2285997" cy="2625213"/>
          </a:xfrm>
          <a:prstGeom prst="wedgeRectCallout">
            <a:avLst>
              <a:gd name="adj1" fmla="val 76177"/>
              <a:gd name="adj2" fmla="val 4539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A deadly EF-5 tornado in May in Moore, OK, produced insured losses of $1.575 billion. November tornadoes in the Midwest like produced $1B in insured losses.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blackWhite">
          <a:xfrm>
            <a:off x="6823434" y="2826773"/>
            <a:ext cx="1976437" cy="2359743"/>
          </a:xfrm>
          <a:prstGeom prst="wedgeRectCallout">
            <a:avLst>
              <a:gd name="adj1" fmla="val -65238"/>
              <a:gd name="adj2" fmla="val -2165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were 926 tornadoes through Dec. 1, causing extensive property damage in several states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9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21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12/01/09 - 9pm</a:t>
            </a:r>
          </a:p>
        </p:txBody>
      </p:sp>
      <p:sp>
        <p:nvSpPr>
          <p:cNvPr id="192922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eSlide – P6466 – The Financial Crisis and the Future of the P/C</a:t>
            </a:r>
          </a:p>
        </p:txBody>
      </p:sp>
      <p:sp>
        <p:nvSpPr>
          <p:cNvPr id="192922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BF83BB6-F6BE-4086-BDD1-22EA1B241088}" type="slidenum">
              <a:rPr lang="en-US" sz="900">
                <a:solidFill>
                  <a:srgbClr val="000000"/>
                </a:solidFill>
                <a:latin typeface="Times New Roman" pitchFamily="18" charset="0"/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</a:t>
            </a:fld>
            <a:endParaRPr lang="en-US" sz="9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929218" name="Object 2"/>
          <p:cNvGraphicFramePr>
            <a:graphicFrameLocks noChangeAspect="1"/>
          </p:cNvGraphicFramePr>
          <p:nvPr/>
        </p:nvGraphicFramePr>
        <p:xfrm>
          <a:off x="215900" y="1368425"/>
          <a:ext cx="8686800" cy="3475038"/>
        </p:xfrm>
        <a:graphic>
          <a:graphicData uri="http://schemas.openxmlformats.org/presentationml/2006/ole">
            <p:oleObj spid="_x0000_s19104770" name="Chart" r:id="rId4" imgW="8543841" imgH="3552904" progId="MSGraph.Chart.8">
              <p:embed followColorScheme="full"/>
            </p:oleObj>
          </a:graphicData>
        </a:graphic>
      </p:graphicFrame>
      <p:sp>
        <p:nvSpPr>
          <p:cNvPr id="192922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U.S. Insured Catastrophe Losses</a:t>
            </a:r>
          </a:p>
        </p:txBody>
      </p:sp>
      <p:sp>
        <p:nvSpPr>
          <p:cNvPr id="1929223" name="Rectangle 4"/>
          <p:cNvSpPr>
            <a:spLocks noChangeArrowheads="1"/>
          </p:cNvSpPr>
          <p:nvPr/>
        </p:nvSpPr>
        <p:spPr bwMode="auto">
          <a:xfrm>
            <a:off x="0" y="5733846"/>
            <a:ext cx="9144000" cy="11241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05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05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050" dirty="0" smtClean="0">
                <a:solidFill>
                  <a:srgbClr val="000000"/>
                </a:solidFill>
              </a:rPr>
              <a:t>*Through 8/31/13. Includes $9.7B for 2013:H1 (PCS) and $1.2B I.I.I. estimate for the period 7/1 – 8/31/13.</a:t>
            </a:r>
            <a:endParaRPr lang="en-US" sz="1050" dirty="0">
              <a:solidFill>
                <a:srgbClr val="000000"/>
              </a:solidFill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050" dirty="0">
                <a:solidFill>
                  <a:srgbClr val="000000"/>
                </a:solidFill>
              </a:rPr>
              <a:t>Note: 2001 figure includes $20.3B for 9/11 losses reported through 12/31/01 ($25.9B 2011 dollars). Includes only business and personal property claims, business interruption and auto claims. Non-prop/BI losses = $12.2B ($15.6B in 2011 dollars.)  </a:t>
            </a: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050" dirty="0">
                <a:solidFill>
                  <a:srgbClr val="000000"/>
                </a:solidFill>
              </a:rPr>
              <a:t>Sources: Property Claims Service/ISO;  Insurance Information Institute.</a:t>
            </a:r>
          </a:p>
        </p:txBody>
      </p:sp>
      <p:sp>
        <p:nvSpPr>
          <p:cNvPr id="2120710" name="Rectangle 6"/>
          <p:cNvSpPr>
            <a:spLocks noChangeArrowheads="1"/>
          </p:cNvSpPr>
          <p:nvPr/>
        </p:nvSpPr>
        <p:spPr bwMode="blackWhite">
          <a:xfrm>
            <a:off x="206476" y="4811844"/>
            <a:ext cx="6778939" cy="119921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2012 Was the 3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rd</a:t>
            </a:r>
            <a:r>
              <a:rPr lang="en-US" sz="2000" b="1" dirty="0" smtClean="0">
                <a:solidFill>
                  <a:srgbClr val="FFFFFF"/>
                </a:solidFill>
              </a:rPr>
              <a:t> Highest Year on Record for Insured Losses in U.S. History on an Inflation-Adj. Basis. 2011 Losses Were </a:t>
            </a:r>
            <a:r>
              <a:rPr lang="en-US" sz="2000" b="1" dirty="0">
                <a:solidFill>
                  <a:srgbClr val="FFFFFF"/>
                </a:solidFill>
              </a:rPr>
              <a:t>the </a:t>
            </a:r>
            <a:r>
              <a:rPr lang="en-US" sz="2000" b="1" dirty="0" smtClean="0">
                <a:solidFill>
                  <a:srgbClr val="FFFFFF"/>
                </a:solidFill>
              </a:rPr>
              <a:t>6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000" b="1" dirty="0" smtClean="0">
                <a:solidFill>
                  <a:srgbClr val="FFFFFF"/>
                </a:solidFill>
              </a:rPr>
              <a:t> Highest. YTD 2013 Running Well Below 2011 and </a:t>
            </a:r>
            <a:r>
              <a:rPr lang="en-US" sz="2000" b="1" smtClean="0">
                <a:solidFill>
                  <a:srgbClr val="FFFFFF"/>
                </a:solidFill>
              </a:rPr>
              <a:t>2012 YTD Totals</a:t>
            </a:r>
            <a:r>
              <a:rPr lang="en-US" sz="2000" b="1" dirty="0" smtClean="0">
                <a:solidFill>
                  <a:srgbClr val="FFFFFF"/>
                </a:solidFill>
              </a:rPr>
              <a:t>.</a:t>
            </a:r>
            <a:endParaRPr lang="en-US" sz="2000" b="1" i="1" dirty="0">
              <a:solidFill>
                <a:srgbClr val="FFFFFF"/>
              </a:solidFill>
            </a:endParaRPr>
          </a:p>
        </p:txBody>
      </p:sp>
      <p:sp>
        <p:nvSpPr>
          <p:cNvPr id="2120711" name="AutoShape 7"/>
          <p:cNvSpPr>
            <a:spLocks noChangeArrowheads="1"/>
          </p:cNvSpPr>
          <p:nvPr/>
        </p:nvSpPr>
        <p:spPr bwMode="blackWhite">
          <a:xfrm>
            <a:off x="6548284" y="1399642"/>
            <a:ext cx="2271251" cy="965657"/>
          </a:xfrm>
          <a:prstGeom prst="wedgeRectCallout">
            <a:avLst>
              <a:gd name="adj1" fmla="val 28716"/>
              <a:gd name="adj2" fmla="val 7872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2012  was the third most expensive year ever for insured CAT losses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0712" name="AutoShape 8"/>
          <p:cNvSpPr>
            <a:spLocks noChangeArrowheads="1"/>
          </p:cNvSpPr>
          <p:nvPr/>
        </p:nvSpPr>
        <p:spPr bwMode="blackWhite">
          <a:xfrm>
            <a:off x="7189654" y="4918307"/>
            <a:ext cx="1717675" cy="1004887"/>
          </a:xfrm>
          <a:prstGeom prst="wedgeRectCallout">
            <a:avLst>
              <a:gd name="adj1" fmla="val 1640"/>
              <a:gd name="adj2" fmla="val -6420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Record tornado losses caused 2011 </a:t>
            </a: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CAT 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losses </a:t>
            </a: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surge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9227" name="Rectangle 9"/>
          <p:cNvSpPr>
            <a:spLocks noChangeArrowheads="1"/>
          </p:cNvSpPr>
          <p:nvPr/>
        </p:nvSpPr>
        <p:spPr bwMode="black">
          <a:xfrm>
            <a:off x="110968" y="11620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($ Billions, </a:t>
            </a:r>
            <a:r>
              <a:rPr lang="en-US" sz="1600" b="1" dirty="0" smtClean="0">
                <a:solidFill>
                  <a:srgbClr val="225A7A"/>
                </a:solidFill>
              </a:rPr>
              <a:t>$ 2012)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40343-96C3-4428-9289-DDDB4F32FA9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4" name="Picture 13" descr="Hartwig Med Center no logo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94271" y="1120785"/>
            <a:ext cx="2285999" cy="17144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2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2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2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710" grpId="0" animBg="1"/>
      <p:bldP spid="2120711" grpId="0" animBg="1"/>
      <p:bldP spid="21207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90923" y="196850"/>
            <a:ext cx="6838950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U.S. Tornado </a:t>
            </a:r>
            <a:r>
              <a:rPr lang="en-US" dirty="0" smtClean="0">
                <a:solidFill>
                  <a:srgbClr val="28688C"/>
                </a:solidFill>
              </a:rPr>
              <a:t>Count, 2005-2013* 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131676E-5B39-464A-99D9-D8B8DE9BDE38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>
                <a:defRPr/>
              </a:pPr>
              <a:t>50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17475" y="6340633"/>
            <a:ext cx="66479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*Through November 21, 2013.</a:t>
            </a:r>
          </a:p>
          <a:p>
            <a:r>
              <a:rPr lang="en-US" sz="1200" dirty="0" smtClean="0"/>
              <a:t>Source</a:t>
            </a:r>
            <a:r>
              <a:rPr lang="en-US" sz="1200" dirty="0"/>
              <a:t>: </a:t>
            </a:r>
            <a:r>
              <a:rPr lang="en-US" sz="1200" dirty="0">
                <a:hlinkClick r:id="rId3"/>
              </a:rPr>
              <a:t>http://www.spc.noaa.gov/wcm</a:t>
            </a:r>
            <a:r>
              <a:rPr lang="en-US" sz="1200" dirty="0" smtClean="0">
                <a:hlinkClick r:id="rId3"/>
              </a:rPr>
              <a:t>/</a:t>
            </a:r>
            <a:r>
              <a:rPr lang="en-US" sz="1200" dirty="0" smtClean="0"/>
              <a:t>.</a:t>
            </a:r>
            <a:r>
              <a:rPr lang="en-US" sz="1200" dirty="0"/>
              <a:t>					</a:t>
            </a:r>
          </a:p>
        </p:txBody>
      </p:sp>
      <p:pic>
        <p:nvPicPr>
          <p:cNvPr id="26521602" name="Picture 2" descr="U.S. Annual Tornado Trend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813" y="1278194"/>
            <a:ext cx="7662649" cy="4987003"/>
          </a:xfrm>
          <a:prstGeom prst="rect">
            <a:avLst/>
          </a:prstGeom>
          <a:noFill/>
        </p:spPr>
      </p:pic>
      <p:sp>
        <p:nvSpPr>
          <p:cNvPr id="13" name="AutoShape 7"/>
          <p:cNvSpPr>
            <a:spLocks noChangeArrowheads="1"/>
          </p:cNvSpPr>
          <p:nvPr/>
        </p:nvSpPr>
        <p:spPr bwMode="blackWhite">
          <a:xfrm>
            <a:off x="2861187" y="1096296"/>
            <a:ext cx="4050889" cy="1056969"/>
          </a:xfrm>
          <a:prstGeom prst="wedgeRectCallout">
            <a:avLst>
              <a:gd name="adj1" fmla="val 55377"/>
              <a:gd name="adj2" fmla="val 8937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were 1,897 tornadoes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the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U.S.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2011 far above average, but well below 2008’s record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7183876" y="4252453"/>
            <a:ext cx="1827390" cy="936788"/>
          </a:xfrm>
          <a:prstGeom prst="wedgeRectCallout">
            <a:avLst>
              <a:gd name="adj1" fmla="val -76864"/>
              <a:gd name="adj2" fmla="val -521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2013 count is running well below average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96850"/>
            <a:ext cx="6838950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Location of Large Hail Reports:</a:t>
            </a:r>
            <a:b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</a:b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Through December 1, 2013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FF6ED8F-E4C3-4F9C-B52C-5D5148FFE8B9}" type="slidenum">
              <a:rPr lang="en-US" sz="1000">
                <a:solidFill>
                  <a:srgbClr val="000000">
                    <a:lumMod val="7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sz="1000" dirty="0">
              <a:solidFill>
                <a:srgbClr val="000000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6543675"/>
            <a:ext cx="824230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Source: NOAA Storm Prediction Center; 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http://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www.spc.noaa.gov/climo/online/monthly/2013_annual_summary.html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#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endParaRPr lang="en-US" sz="1000" i="1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pic>
        <p:nvPicPr>
          <p:cNvPr id="26519554" name="Picture 2" descr="http://www.spc.noaa.gov/climo/online/monthly/2013_annual_map_hail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5240" y="1209369"/>
            <a:ext cx="7051479" cy="5054600"/>
          </a:xfrm>
          <a:prstGeom prst="rect">
            <a:avLst/>
          </a:prstGeom>
          <a:noFill/>
        </p:spPr>
      </p:pic>
      <p:sp>
        <p:nvSpPr>
          <p:cNvPr id="13" name="AutoShape 7"/>
          <p:cNvSpPr>
            <a:spLocks noChangeArrowheads="1"/>
          </p:cNvSpPr>
          <p:nvPr/>
        </p:nvSpPr>
        <p:spPr bwMode="blackWhite">
          <a:xfrm>
            <a:off x="7034831" y="2802192"/>
            <a:ext cx="1976437" cy="2389240"/>
          </a:xfrm>
          <a:prstGeom prst="wedgeRectCallout">
            <a:avLst>
              <a:gd name="adj1" fmla="val -67974"/>
              <a:gd name="adj2" fmla="val -3939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were 5,456 “Large Hail” reports through Dec. 1, causing extensive property and vehicle damage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96850"/>
            <a:ext cx="6838950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Location of High Wind Reports:</a:t>
            </a:r>
            <a:b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</a:b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Through December 1, 2013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FF6ED8F-E4C3-4F9C-B52C-5D5148FFE8B9}" type="slidenum">
              <a:rPr lang="en-US" sz="1000">
                <a:solidFill>
                  <a:srgbClr val="000000">
                    <a:lumMod val="7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sz="1000" dirty="0">
              <a:solidFill>
                <a:srgbClr val="000000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6543675"/>
            <a:ext cx="824230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Source: NOAA Storm Prediction Center; 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http://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www.spc.noaa.gov/climo/online/monthly/2013_annual_summary.html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#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endParaRPr lang="en-US" sz="1000" i="1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pic>
        <p:nvPicPr>
          <p:cNvPr id="26517506" name="Picture 2" descr="http://www.spc.noaa.gov/climo/online/monthly/2013_annual_map_wind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4065" y="1145421"/>
            <a:ext cx="7346438" cy="5266031"/>
          </a:xfrm>
          <a:prstGeom prst="rect">
            <a:avLst/>
          </a:prstGeom>
          <a:noFill/>
        </p:spPr>
      </p:pic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7093816" y="2831689"/>
            <a:ext cx="1976437" cy="2467898"/>
          </a:xfrm>
          <a:prstGeom prst="wedgeRectCallout">
            <a:avLst>
              <a:gd name="adj1" fmla="val -67725"/>
              <a:gd name="adj2" fmla="val -3261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were 12,611 “Wind Damage” reports through Dec. 1, causing extensive property damage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96850"/>
            <a:ext cx="6838950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Severe Weather Reports:</a:t>
            </a:r>
            <a:b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</a:b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Through December 1, 2013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FF6ED8F-E4C3-4F9C-B52C-5D5148FFE8B9}" type="slidenum">
              <a:rPr lang="en-US" sz="1000">
                <a:solidFill>
                  <a:srgbClr val="000000">
                    <a:lumMod val="7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sz="1000" dirty="0">
              <a:solidFill>
                <a:srgbClr val="000000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6543675"/>
            <a:ext cx="824230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Source: NOAA Storm Prediction Center; 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http://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www.spc.noaa.gov/climo/online/monthly/2013_annual_summary.html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#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endParaRPr lang="en-US" sz="1000" i="1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pic>
        <p:nvPicPr>
          <p:cNvPr id="26515458" name="Picture 2" descr="http://www.spc.noaa.gov/climo/online/monthly/2013_annual_map_all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5238" y="1406014"/>
            <a:ext cx="7051479" cy="5054600"/>
          </a:xfrm>
          <a:prstGeom prst="rect">
            <a:avLst/>
          </a:prstGeom>
          <a:noFill/>
        </p:spPr>
      </p:pic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3318387" y="1032388"/>
            <a:ext cx="2993923" cy="943898"/>
          </a:xfrm>
          <a:prstGeom prst="wedgeRectCallout">
            <a:avLst>
              <a:gd name="adj1" fmla="val -7684"/>
              <a:gd name="adj2" fmla="val 9881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Severe weather reports are concentrated east of the Rockies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blackWhite">
          <a:xfrm>
            <a:off x="7098736" y="2502310"/>
            <a:ext cx="1976437" cy="2946131"/>
          </a:xfrm>
          <a:prstGeom prst="wedgeRectCallout">
            <a:avLst>
              <a:gd name="adj1" fmla="val -66979"/>
              <a:gd name="adj2" fmla="val -2376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were 18,994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severe weather reports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through Dec. 1;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including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926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tornadoes;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5,456 “Large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Hail” reports and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12,611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high wind events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Public Opinion Survey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529A20C-ADB3-4B6C-9ADA-C87A773B28D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54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19242" y="4311317"/>
            <a:ext cx="8490718" cy="5893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 dirty="0" smtClean="0">
                <a:solidFill>
                  <a:srgbClr val="225A7A"/>
                </a:solidFill>
              </a:rPr>
              <a:t>Disaster Preparedness Issues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4340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D41946-FD3D-4091-A2F2-5BB338BC6915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I.I.I.</a:t>
            </a:r>
            <a:r>
              <a:rPr lang="en-US" dirty="0" smtClean="0"/>
              <a:t> Poll: Homeowners Insurance</a:t>
            </a:r>
          </a:p>
        </p:txBody>
      </p:sp>
      <p:sp>
        <p:nvSpPr>
          <p:cNvPr id="14343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7478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 dirty="0">
                <a:solidFill>
                  <a:srgbClr val="225A7A"/>
                </a:solidFill>
              </a:rPr>
              <a:t>Q. </a:t>
            </a:r>
            <a:r>
              <a:rPr lang="en-US" b="1" dirty="0" smtClean="0">
                <a:solidFill>
                  <a:srgbClr val="225A7A"/>
                </a:solidFill>
              </a:rPr>
              <a:t>Do you think that it is fair that people who live in areas affected by record storms in 2011 and 2012 should pay more for their homeowners insurance in the future?</a:t>
            </a:r>
            <a:endParaRPr lang="en-US" b="1" dirty="0">
              <a:solidFill>
                <a:srgbClr val="225A7A"/>
              </a:solidFill>
            </a:endParaRPr>
          </a:p>
        </p:txBody>
      </p:sp>
      <p:sp>
        <p:nvSpPr>
          <p:cNvPr id="14344" name="Rectangle 4"/>
          <p:cNvSpPr>
            <a:spLocks noChangeArrowheads="1"/>
          </p:cNvSpPr>
          <p:nvPr/>
        </p:nvSpPr>
        <p:spPr bwMode="auto">
          <a:xfrm>
            <a:off x="0" y="6575615"/>
            <a:ext cx="7569200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Insurance Information Institute Annual </a:t>
            </a:r>
            <a:r>
              <a:rPr lang="en-US" sz="1100" i="1" dirty="0"/>
              <a:t>Pulse</a:t>
            </a:r>
            <a:r>
              <a:rPr lang="en-US" sz="1100" dirty="0"/>
              <a:t> Survey.</a:t>
            </a:r>
          </a:p>
        </p:txBody>
      </p:sp>
      <p:sp>
        <p:nvSpPr>
          <p:cNvPr id="2069509" name="Text Box 5"/>
          <p:cNvSpPr txBox="1">
            <a:spLocks noChangeArrowheads="1"/>
          </p:cNvSpPr>
          <p:nvPr/>
        </p:nvSpPr>
        <p:spPr bwMode="blackWhite">
          <a:xfrm>
            <a:off x="312738" y="5503863"/>
            <a:ext cx="8518525" cy="750887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 type="none" w="sm" len="sm"/>
            <a:tailEnd type="none" w="sm" len="sm"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Nearly 60 percent of Americans believe that homeowners insurance premiums should not be raised as a result of recent storms in their areas.</a:t>
            </a:r>
            <a:endParaRPr lang="en-US" b="1" dirty="0">
              <a:solidFill>
                <a:srgbClr val="FFFFFF"/>
              </a:solidFill>
            </a:endParaRPr>
          </a:p>
        </p:txBody>
      </p:sp>
      <p:graphicFrame>
        <p:nvGraphicFramePr>
          <p:cNvPr id="14338" name="Object 2"/>
          <p:cNvGraphicFramePr>
            <a:graphicFrameLocks/>
          </p:cNvGraphicFramePr>
          <p:nvPr/>
        </p:nvGraphicFramePr>
        <p:xfrm>
          <a:off x="2930525" y="2371725"/>
          <a:ext cx="3041650" cy="2720975"/>
        </p:xfrm>
        <a:graphic>
          <a:graphicData uri="http://schemas.openxmlformats.org/presentationml/2006/ole">
            <p:oleObj spid="_x0000_s19326978" name="Chart" r:id="rId4" imgW="4467251" imgH="3800395" progId="MSGraph.Chart.8">
              <p:embed followColorScheme="full"/>
            </p:oleObj>
          </a:graphicData>
        </a:graphic>
      </p:graphicFrame>
      <p:sp>
        <p:nvSpPr>
          <p:cNvPr id="14346" name="Text Box 8"/>
          <p:cNvSpPr txBox="1">
            <a:spLocks noChangeArrowheads="1"/>
          </p:cNvSpPr>
          <p:nvPr/>
        </p:nvSpPr>
        <p:spPr bwMode="auto">
          <a:xfrm>
            <a:off x="3549687" y="2059025"/>
            <a:ext cx="11874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dirty="0"/>
              <a:t>Don’t know</a:t>
            </a:r>
            <a:endParaRPr lang="en-US" sz="1400" b="1" dirty="0"/>
          </a:p>
        </p:txBody>
      </p:sp>
      <p:sp>
        <p:nvSpPr>
          <p:cNvPr id="14347" name="Text Box 9"/>
          <p:cNvSpPr txBox="1">
            <a:spLocks noChangeArrowheads="1"/>
          </p:cNvSpPr>
          <p:nvPr/>
        </p:nvSpPr>
        <p:spPr bwMode="auto">
          <a:xfrm>
            <a:off x="5802682" y="3893510"/>
            <a:ext cx="83026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dirty="0"/>
              <a:t>Yes</a:t>
            </a:r>
            <a:endParaRPr lang="en-US" sz="1400" b="1" dirty="0"/>
          </a:p>
        </p:txBody>
      </p:sp>
      <p:sp>
        <p:nvSpPr>
          <p:cNvPr id="14348" name="Text Box 10"/>
          <p:cNvSpPr txBox="1">
            <a:spLocks noChangeArrowheads="1"/>
          </p:cNvSpPr>
          <p:nvPr/>
        </p:nvSpPr>
        <p:spPr bwMode="auto">
          <a:xfrm>
            <a:off x="2424076" y="3550130"/>
            <a:ext cx="5842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dirty="0"/>
              <a:t>No</a:t>
            </a:r>
            <a:endParaRPr lang="en-US" sz="1400" b="1" dirty="0"/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blackWhite">
          <a:xfrm>
            <a:off x="265814" y="2223655"/>
            <a:ext cx="2158409" cy="1880512"/>
          </a:xfrm>
          <a:prstGeom prst="wedgeRectCallout">
            <a:avLst>
              <a:gd name="adj1" fmla="val 71790"/>
              <a:gd name="adj2" fmla="val -474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Public believes it is not fair to raise premiums of homeowners due to events they cannot control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9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9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509" grpId="0" animBg="1"/>
      <p:bldP spid="1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028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2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22D9B5-EA2F-4906-A047-8391D6D5F408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I.I.I.</a:t>
            </a:r>
            <a:r>
              <a:rPr lang="en-US" dirty="0" smtClean="0"/>
              <a:t> Poll: Flood Insurance</a:t>
            </a:r>
            <a:endParaRPr lang="en-US" baseline="30000" dirty="0" smtClean="0"/>
          </a:p>
        </p:txBody>
      </p:sp>
      <p:sp>
        <p:nvSpPr>
          <p:cNvPr id="1031" name="Rectangle 3"/>
          <p:cNvSpPr>
            <a:spLocks noChangeArrowheads="1"/>
          </p:cNvSpPr>
          <p:nvPr/>
        </p:nvSpPr>
        <p:spPr bwMode="auto">
          <a:xfrm>
            <a:off x="0" y="6389410"/>
            <a:ext cx="86360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Insurance Information Institute Annual </a:t>
            </a:r>
            <a:r>
              <a:rPr lang="en-US" sz="1100" i="1" dirty="0"/>
              <a:t>Pulse</a:t>
            </a:r>
            <a:r>
              <a:rPr lang="en-US" sz="1100" dirty="0"/>
              <a:t> Survey.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93405" y="2109603"/>
          <a:ext cx="8412163" cy="3100388"/>
        </p:xfrm>
        <a:graphic>
          <a:graphicData uri="http://schemas.openxmlformats.org/presentationml/2006/ole">
            <p:oleObj spid="_x0000_s19328002" name="Chart" r:id="rId4" imgW="7781855" imgH="2866965" progId="MSGraph.Chart.8">
              <p:embed followColorScheme="full"/>
            </p:oleObj>
          </a:graphicData>
        </a:graphic>
      </p:graphicFrame>
      <p:sp>
        <p:nvSpPr>
          <p:cNvPr id="1032" name="Rectangle 7"/>
          <p:cNvSpPr>
            <a:spLocks noChangeArrowheads="1"/>
          </p:cNvSpPr>
          <p:nvPr/>
        </p:nvSpPr>
        <p:spPr bwMode="black">
          <a:xfrm>
            <a:off x="317683" y="1101933"/>
            <a:ext cx="7672074" cy="8032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rgbClr val="225A7A"/>
                </a:solidFill>
              </a:rPr>
              <a:t>Q. The federal government plans to raise the price of flood insurance so it reflects the costs of paying claims. Do you believe this is fair?</a:t>
            </a:r>
          </a:p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 baseline="30000" dirty="0" smtClean="0">
                <a:solidFill>
                  <a:srgbClr val="225A7A"/>
                </a:solidFill>
              </a:rPr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[% Responding “NO”]</a:t>
            </a:r>
            <a:endParaRPr lang="en-US" b="1" i="1" baseline="30000" dirty="0">
              <a:solidFill>
                <a:srgbClr val="C000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blackWhite">
          <a:xfrm>
            <a:off x="223284" y="5188687"/>
            <a:ext cx="8697433" cy="818721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More than one-half of Americans do not think it is fair for the federal government to raise its flood insurance premiums to better reflect claims payouts.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blackWhite">
          <a:xfrm>
            <a:off x="3019647" y="1865425"/>
            <a:ext cx="5411973" cy="867144"/>
          </a:xfrm>
          <a:prstGeom prst="wedgeRectCallout">
            <a:avLst>
              <a:gd name="adj1" fmla="val -69295"/>
              <a:gd name="adj2" fmla="val 6486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Most people believe it is unfair for government to raise flood insurance premiums, even though they are subsidized by taxpayers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028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2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22D9B5-EA2F-4906-A047-8391D6D5F408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I.I.I.</a:t>
            </a:r>
            <a:r>
              <a:rPr lang="en-US" dirty="0" smtClean="0"/>
              <a:t> Poll: Disaster Preparedness</a:t>
            </a:r>
            <a:endParaRPr lang="en-US" baseline="30000" dirty="0" smtClean="0"/>
          </a:p>
        </p:txBody>
      </p:sp>
      <p:sp>
        <p:nvSpPr>
          <p:cNvPr id="1031" name="Rectangle 3"/>
          <p:cNvSpPr>
            <a:spLocks noChangeArrowheads="1"/>
          </p:cNvSpPr>
          <p:nvPr/>
        </p:nvSpPr>
        <p:spPr bwMode="auto">
          <a:xfrm>
            <a:off x="0" y="6203205"/>
            <a:ext cx="8636000" cy="6547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</a:pPr>
            <a:r>
              <a:rPr lang="en-US" sz="1100" baseline="30000" dirty="0" smtClean="0"/>
              <a:t>1</a:t>
            </a:r>
            <a:r>
              <a:rPr lang="en-US" sz="1100" dirty="0" smtClean="0"/>
              <a:t>Asked of those who have homeowners insurance and who responded “yes”.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Insurance Information Institute Annual </a:t>
            </a:r>
            <a:r>
              <a:rPr lang="en-US" sz="1100" i="1" dirty="0"/>
              <a:t>Pulse</a:t>
            </a:r>
            <a:r>
              <a:rPr lang="en-US" sz="1100" dirty="0"/>
              <a:t> Survey.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1810009"/>
          <a:ext cx="9144000" cy="3763962"/>
        </p:xfrm>
        <a:graphic>
          <a:graphicData uri="http://schemas.openxmlformats.org/presentationml/2006/ole">
            <p:oleObj spid="_x0000_s19329026" name="Chart" r:id="rId4" imgW="8467775" imgH="3962355" progId="MSGraph.Chart.8">
              <p:embed followColorScheme="full"/>
            </p:oleObj>
          </a:graphicData>
        </a:graphic>
      </p:graphicFrame>
      <p:sp>
        <p:nvSpPr>
          <p:cNvPr id="1032" name="Rectangle 7"/>
          <p:cNvSpPr>
            <a:spLocks noChangeArrowheads="1"/>
          </p:cNvSpPr>
          <p:nvPr/>
        </p:nvSpPr>
        <p:spPr bwMode="black">
          <a:xfrm>
            <a:off x="347663" y="1266825"/>
            <a:ext cx="8221662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Q. Does your homeowners policy cover damage from flooding during a hurricane?</a:t>
            </a:r>
            <a:r>
              <a:rPr lang="en-US" sz="1600" b="1" baseline="30000" dirty="0" smtClean="0">
                <a:solidFill>
                  <a:srgbClr val="225A7A"/>
                </a:solidFill>
              </a:rPr>
              <a:t>1</a:t>
            </a:r>
            <a:endParaRPr lang="en-US" sz="1600" b="1" baseline="30000" dirty="0">
              <a:solidFill>
                <a:srgbClr val="225A7A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blackWhite">
          <a:xfrm>
            <a:off x="223283" y="5231996"/>
            <a:ext cx="8697433" cy="78603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The proportion of homeowners who believe their homeowners policy covers damage from flooding during a hurricane stands at 21 percent. This proportion rises eight percentage points in the South, to 29 percent.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blackWhite">
          <a:xfrm>
            <a:off x="5922335" y="1520455"/>
            <a:ext cx="2158409" cy="1446030"/>
          </a:xfrm>
          <a:prstGeom prst="wedgeRectCallout">
            <a:avLst>
              <a:gd name="adj1" fmla="val 64401"/>
              <a:gd name="adj2" fmla="val 4844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About 20 percent of the public still believes flooding from a hurricane is covered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028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2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22D9B5-EA2F-4906-A047-8391D6D5F408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I.I.I.</a:t>
            </a:r>
            <a:r>
              <a:rPr lang="en-US" dirty="0" smtClean="0"/>
              <a:t> Poll: Disaster Preparedness</a:t>
            </a:r>
            <a:endParaRPr lang="en-US" baseline="30000" dirty="0" smtClean="0"/>
          </a:p>
        </p:txBody>
      </p:sp>
      <p:sp>
        <p:nvSpPr>
          <p:cNvPr id="1031" name="Rectangle 3"/>
          <p:cNvSpPr>
            <a:spLocks noChangeArrowheads="1"/>
          </p:cNvSpPr>
          <p:nvPr/>
        </p:nvSpPr>
        <p:spPr bwMode="auto">
          <a:xfrm>
            <a:off x="0" y="6203205"/>
            <a:ext cx="8636000" cy="6547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</a:pPr>
            <a:r>
              <a:rPr lang="en-US" sz="1100" baseline="30000" dirty="0" smtClean="0"/>
              <a:t>1</a:t>
            </a:r>
            <a:r>
              <a:rPr lang="en-US" sz="1100" dirty="0" smtClean="0"/>
              <a:t>Asked of those who have homeowners insurance but not flood insurance.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Insurance Information Institute Annual </a:t>
            </a:r>
            <a:r>
              <a:rPr lang="en-US" sz="1100" i="1" dirty="0"/>
              <a:t>Pulse</a:t>
            </a:r>
            <a:r>
              <a:rPr lang="en-US" sz="1100" dirty="0"/>
              <a:t> Survey.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2075823"/>
          <a:ext cx="9144000" cy="3763962"/>
        </p:xfrm>
        <a:graphic>
          <a:graphicData uri="http://schemas.openxmlformats.org/presentationml/2006/ole">
            <p:oleObj spid="_x0000_s19331074" name="Chart" r:id="rId4" imgW="8467775" imgH="3962355" progId="MSGraph.Chart.8">
              <p:embed followColorScheme="full"/>
            </p:oleObj>
          </a:graphicData>
        </a:graphic>
      </p:graphicFrame>
      <p:sp>
        <p:nvSpPr>
          <p:cNvPr id="1032" name="Rectangle 7"/>
          <p:cNvSpPr>
            <a:spLocks noChangeArrowheads="1"/>
          </p:cNvSpPr>
          <p:nvPr/>
        </p:nvSpPr>
        <p:spPr bwMode="black">
          <a:xfrm>
            <a:off x="347663" y="1266825"/>
            <a:ext cx="8221662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Q. Have recent flooding events such as Hurricane Sandy or Hurricane Irene motivated you to buy flood coverage?</a:t>
            </a:r>
            <a:r>
              <a:rPr lang="en-US" sz="1600" b="1" baseline="30000" dirty="0" smtClean="0">
                <a:solidFill>
                  <a:srgbClr val="225A7A"/>
                </a:solidFill>
              </a:rPr>
              <a:t>1</a:t>
            </a:r>
            <a:endParaRPr lang="en-US" sz="1600" b="1" baseline="30000" dirty="0">
              <a:solidFill>
                <a:srgbClr val="225A7A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blackWhite">
          <a:xfrm>
            <a:off x="223283" y="5454505"/>
            <a:ext cx="8697433" cy="58479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Recent storms have not motivated people to buy flood insurance </a:t>
            </a:r>
            <a:r>
              <a:rPr lang="en-US" b="1" dirty="0" err="1" smtClean="0">
                <a:solidFill>
                  <a:srgbClr val="FFFFFF"/>
                </a:solidFill>
              </a:rPr>
              <a:t>coverag.e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blackWhite">
          <a:xfrm>
            <a:off x="2115879" y="3370520"/>
            <a:ext cx="4848447" cy="871871"/>
          </a:xfrm>
          <a:prstGeom prst="wedgeRectCallout">
            <a:avLst>
              <a:gd name="adj1" fmla="val 23165"/>
              <a:gd name="adj2" fmla="val 39237"/>
            </a:avLst>
          </a:prstGeom>
          <a:solidFill>
            <a:srgbClr val="C000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Despite recent major flood events, few people see the need to buy coverage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4340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D41946-FD3D-4091-A2F2-5BB338BC6915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I.I.I.</a:t>
            </a:r>
            <a:r>
              <a:rPr lang="en-US" dirty="0" smtClean="0"/>
              <a:t> Poll: Disaster Preparedness</a:t>
            </a:r>
          </a:p>
        </p:txBody>
      </p:sp>
      <p:sp>
        <p:nvSpPr>
          <p:cNvPr id="14343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7478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 dirty="0">
                <a:solidFill>
                  <a:srgbClr val="225A7A"/>
                </a:solidFill>
              </a:rPr>
              <a:t>Q. </a:t>
            </a:r>
            <a:r>
              <a:rPr lang="en-US" b="1" dirty="0" smtClean="0">
                <a:solidFill>
                  <a:srgbClr val="225A7A"/>
                </a:solidFill>
              </a:rPr>
              <a:t>If you expect some relief from the government, do you purchase less insurance coverage against these natural disasters than you would have otherwise?</a:t>
            </a:r>
            <a:endParaRPr lang="en-US" b="1" dirty="0">
              <a:solidFill>
                <a:srgbClr val="225A7A"/>
              </a:solidFill>
            </a:endParaRPr>
          </a:p>
        </p:txBody>
      </p:sp>
      <p:sp>
        <p:nvSpPr>
          <p:cNvPr id="14344" name="Rectangle 4"/>
          <p:cNvSpPr>
            <a:spLocks noChangeArrowheads="1"/>
          </p:cNvSpPr>
          <p:nvPr/>
        </p:nvSpPr>
        <p:spPr bwMode="auto">
          <a:xfrm>
            <a:off x="0" y="6575615"/>
            <a:ext cx="7569200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Insurance Information Institute Annual </a:t>
            </a:r>
            <a:r>
              <a:rPr lang="en-US" sz="1100" i="1" dirty="0"/>
              <a:t>Pulse</a:t>
            </a:r>
            <a:r>
              <a:rPr lang="en-US" sz="1100" dirty="0"/>
              <a:t> Survey.</a:t>
            </a:r>
          </a:p>
        </p:txBody>
      </p:sp>
      <p:sp>
        <p:nvSpPr>
          <p:cNvPr id="2069509" name="Text Box 5"/>
          <p:cNvSpPr txBox="1">
            <a:spLocks noChangeArrowheads="1"/>
          </p:cNvSpPr>
          <p:nvPr/>
        </p:nvSpPr>
        <p:spPr bwMode="blackWhite">
          <a:xfrm>
            <a:off x="312738" y="5503863"/>
            <a:ext cx="8518525" cy="750887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 type="none" w="sm" len="sm"/>
            <a:tailEnd type="none" w="sm" len="sm"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Seventy-two percent of Americans would not purchase less insurance if they expect some relief from the government—but 22% would.</a:t>
            </a:r>
            <a:endParaRPr lang="en-US" b="1" dirty="0">
              <a:solidFill>
                <a:srgbClr val="FFFFFF"/>
              </a:solidFill>
            </a:endParaRPr>
          </a:p>
        </p:txBody>
      </p:sp>
      <p:graphicFrame>
        <p:nvGraphicFramePr>
          <p:cNvPr id="14338" name="Object 2"/>
          <p:cNvGraphicFramePr>
            <a:graphicFrameLocks/>
          </p:cNvGraphicFramePr>
          <p:nvPr/>
        </p:nvGraphicFramePr>
        <p:xfrm>
          <a:off x="2930525" y="2371725"/>
          <a:ext cx="3041650" cy="2720975"/>
        </p:xfrm>
        <a:graphic>
          <a:graphicData uri="http://schemas.openxmlformats.org/presentationml/2006/ole">
            <p:oleObj spid="_x0000_s19333122" name="Chart" r:id="rId4" imgW="4467251" imgH="3800395" progId="MSGraph.Chart.8">
              <p:embed followColorScheme="full"/>
            </p:oleObj>
          </a:graphicData>
        </a:graphic>
      </p:graphicFrame>
      <p:sp>
        <p:nvSpPr>
          <p:cNvPr id="14346" name="Text Box 8"/>
          <p:cNvSpPr txBox="1">
            <a:spLocks noChangeArrowheads="1"/>
          </p:cNvSpPr>
          <p:nvPr/>
        </p:nvSpPr>
        <p:spPr bwMode="auto">
          <a:xfrm>
            <a:off x="3698544" y="2016493"/>
            <a:ext cx="11874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dirty="0"/>
              <a:t>Don’t know</a:t>
            </a:r>
            <a:endParaRPr lang="en-US" sz="1400" b="1" dirty="0"/>
          </a:p>
        </p:txBody>
      </p:sp>
      <p:sp>
        <p:nvSpPr>
          <p:cNvPr id="14347" name="Text Box 9"/>
          <p:cNvSpPr txBox="1">
            <a:spLocks noChangeArrowheads="1"/>
          </p:cNvSpPr>
          <p:nvPr/>
        </p:nvSpPr>
        <p:spPr bwMode="auto">
          <a:xfrm>
            <a:off x="5281687" y="2330524"/>
            <a:ext cx="83026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dirty="0"/>
              <a:t>Yes</a:t>
            </a:r>
            <a:endParaRPr lang="en-US" sz="1400" b="1" dirty="0"/>
          </a:p>
        </p:txBody>
      </p:sp>
      <p:sp>
        <p:nvSpPr>
          <p:cNvPr id="14348" name="Text Box 10"/>
          <p:cNvSpPr txBox="1">
            <a:spLocks noChangeArrowheads="1"/>
          </p:cNvSpPr>
          <p:nvPr/>
        </p:nvSpPr>
        <p:spPr bwMode="auto">
          <a:xfrm>
            <a:off x="2541036" y="4198716"/>
            <a:ext cx="5842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dirty="0"/>
              <a:t>No</a:t>
            </a:r>
            <a:endParaRPr lang="en-US" sz="1400" b="1" dirty="0"/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blackWhite">
          <a:xfrm>
            <a:off x="6453964" y="2296633"/>
            <a:ext cx="2158409" cy="1935125"/>
          </a:xfrm>
          <a:prstGeom prst="wedgeRectCallout">
            <a:avLst>
              <a:gd name="adj1" fmla="val -84860"/>
              <a:gd name="adj2" fmla="val -1885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More than 20 percent cut back on insurance coverage in expectation of government disaster aid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9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9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509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52228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5222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5FD483-3650-4448-BB2E-67A90540A8F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22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ROE: Property/Casualty Insurance vs. Fortune 500, 1987–2013E*</a:t>
            </a:r>
          </a:p>
        </p:txBody>
      </p:sp>
      <p:sp>
        <p:nvSpPr>
          <p:cNvPr id="52231" name="Rectangle 3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* 	Excludes Mortgage &amp; Financial Guarantee in 2008 </a:t>
            </a:r>
            <a:r>
              <a:rPr lang="en-US" sz="1100" dirty="0" smtClean="0"/>
              <a:t>– 2013E.  2013 P/C ROE is through 2013:Q2. </a:t>
            </a: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	Sources: ISO, </a:t>
            </a:r>
            <a:r>
              <a:rPr lang="en-US" sz="1100" i="1" dirty="0" smtClean="0"/>
              <a:t>Fortune</a:t>
            </a:r>
            <a:r>
              <a:rPr lang="en-US" sz="1100" dirty="0" smtClean="0"/>
              <a:t>; Insurance Information Institute.</a:t>
            </a:r>
            <a:endParaRPr lang="en-US" sz="1100" dirty="0"/>
          </a:p>
        </p:txBody>
      </p:sp>
      <p:graphicFrame>
        <p:nvGraphicFramePr>
          <p:cNvPr id="2026500" name="Object 2"/>
          <p:cNvGraphicFramePr>
            <a:graphicFrameLocks/>
          </p:cNvGraphicFramePr>
          <p:nvPr/>
        </p:nvGraphicFramePr>
        <p:xfrm>
          <a:off x="304800" y="1474788"/>
          <a:ext cx="8569325" cy="4579937"/>
        </p:xfrm>
        <a:graphic>
          <a:graphicData uri="http://schemas.openxmlformats.org/presentationml/2006/ole">
            <p:oleObj spid="_x0000_s21259266" name="Chart" r:id="rId4" imgW="8601024" imgH="4610130" progId="MSGraph.Chart.8">
              <p:embed followColorScheme="full"/>
            </p:oleObj>
          </a:graphicData>
        </a:graphic>
      </p:graphicFrame>
      <p:sp>
        <p:nvSpPr>
          <p:cNvPr id="52232" name="Rectangle 5"/>
          <p:cNvSpPr>
            <a:spLocks noChangeArrowheads="1"/>
          </p:cNvSpPr>
          <p:nvPr/>
        </p:nvSpPr>
        <p:spPr bwMode="blackWhite">
          <a:xfrm>
            <a:off x="1666875" y="1377950"/>
            <a:ext cx="3900488" cy="7286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P/C Profitability Is Both by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 Cyclicality and Ordinary </a:t>
            </a:r>
            <a:r>
              <a:rPr lang="en-US" b="1" dirty="0" smtClean="0">
                <a:solidFill>
                  <a:srgbClr val="FFFFFF"/>
                </a:solidFill>
              </a:rPr>
              <a:t>Volatility</a:t>
            </a:r>
            <a:endParaRPr lang="pt-BR" b="1" dirty="0">
              <a:solidFill>
                <a:srgbClr val="FFFFFF"/>
              </a:solidFill>
            </a:endParaRPr>
          </a:p>
        </p:txBody>
      </p:sp>
      <p:sp>
        <p:nvSpPr>
          <p:cNvPr id="2026503" name="Oval 7"/>
          <p:cNvSpPr>
            <a:spLocks noChangeArrowheads="1"/>
          </p:cNvSpPr>
          <p:nvPr/>
        </p:nvSpPr>
        <p:spPr bwMode="auto">
          <a:xfrm>
            <a:off x="1790218" y="3138300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6504" name="AutoShape 8"/>
          <p:cNvSpPr>
            <a:spLocks noChangeArrowheads="1"/>
          </p:cNvSpPr>
          <p:nvPr/>
        </p:nvSpPr>
        <p:spPr bwMode="blackWhite">
          <a:xfrm>
            <a:off x="1074551" y="3851995"/>
            <a:ext cx="754062" cy="292100"/>
          </a:xfrm>
          <a:prstGeom prst="wedgeRectCallout">
            <a:avLst>
              <a:gd name="adj1" fmla="val 46112"/>
              <a:gd name="adj2" fmla="val -12334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>
                <a:solidFill>
                  <a:schemeClr val="bg1"/>
                </a:solidFill>
              </a:rPr>
              <a:t>Hugo</a:t>
            </a:r>
          </a:p>
        </p:txBody>
      </p:sp>
      <p:sp>
        <p:nvSpPr>
          <p:cNvPr id="2026506" name="Oval 10"/>
          <p:cNvSpPr>
            <a:spLocks noChangeArrowheads="1"/>
          </p:cNvSpPr>
          <p:nvPr/>
        </p:nvSpPr>
        <p:spPr bwMode="auto">
          <a:xfrm>
            <a:off x="2362986" y="3784106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6507" name="AutoShape 11"/>
          <p:cNvSpPr>
            <a:spLocks noChangeArrowheads="1"/>
          </p:cNvSpPr>
          <p:nvPr/>
        </p:nvSpPr>
        <p:spPr bwMode="blackWhite">
          <a:xfrm>
            <a:off x="1169333" y="4463503"/>
            <a:ext cx="1085850" cy="292100"/>
          </a:xfrm>
          <a:prstGeom prst="wedgeRectCallout">
            <a:avLst>
              <a:gd name="adj1" fmla="val 56262"/>
              <a:gd name="adj2" fmla="val -13804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Andrew</a:t>
            </a:r>
          </a:p>
        </p:txBody>
      </p:sp>
      <p:sp>
        <p:nvSpPr>
          <p:cNvPr id="2026509" name="Oval 13"/>
          <p:cNvSpPr>
            <a:spLocks noChangeArrowheads="1"/>
          </p:cNvSpPr>
          <p:nvPr/>
        </p:nvSpPr>
        <p:spPr bwMode="auto">
          <a:xfrm>
            <a:off x="2958885" y="3654985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6510" name="AutoShape 14"/>
          <p:cNvSpPr>
            <a:spLocks noChangeArrowheads="1"/>
          </p:cNvSpPr>
          <p:nvPr/>
        </p:nvSpPr>
        <p:spPr bwMode="blackWhite">
          <a:xfrm>
            <a:off x="2295070" y="4781363"/>
            <a:ext cx="1162050" cy="292100"/>
          </a:xfrm>
          <a:prstGeom prst="wedgeRectCallout">
            <a:avLst>
              <a:gd name="adj1" fmla="val 22112"/>
              <a:gd name="adj2" fmla="val -23277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Northridge</a:t>
            </a:r>
          </a:p>
        </p:txBody>
      </p:sp>
      <p:sp>
        <p:nvSpPr>
          <p:cNvPr id="2026512" name="Oval 16"/>
          <p:cNvSpPr>
            <a:spLocks noChangeArrowheads="1"/>
          </p:cNvSpPr>
          <p:nvPr/>
        </p:nvSpPr>
        <p:spPr bwMode="auto">
          <a:xfrm>
            <a:off x="3835024" y="2756114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6513" name="AutoShape 17"/>
          <p:cNvSpPr>
            <a:spLocks noChangeArrowheads="1"/>
          </p:cNvSpPr>
          <p:nvPr/>
        </p:nvSpPr>
        <p:spPr bwMode="blackWhite">
          <a:xfrm>
            <a:off x="3431077" y="3996711"/>
            <a:ext cx="1265424" cy="711200"/>
          </a:xfrm>
          <a:prstGeom prst="wedgeRectCallout">
            <a:avLst>
              <a:gd name="adj1" fmla="val -8362"/>
              <a:gd name="adj2" fmla="val -14313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>
                <a:solidFill>
                  <a:schemeClr val="bg1"/>
                </a:solidFill>
              </a:rPr>
              <a:t>Lowest CAT Losses in </a:t>
            </a:r>
            <a:br>
              <a:rPr lang="en-US" sz="1400" b="1">
                <a:solidFill>
                  <a:schemeClr val="bg1"/>
                </a:solidFill>
              </a:rPr>
            </a:br>
            <a:r>
              <a:rPr lang="en-US" sz="1400" b="1">
                <a:solidFill>
                  <a:schemeClr val="bg1"/>
                </a:solidFill>
              </a:rPr>
              <a:t>15 Years</a:t>
            </a:r>
          </a:p>
        </p:txBody>
      </p:sp>
      <p:sp>
        <p:nvSpPr>
          <p:cNvPr id="2026515" name="Oval 19"/>
          <p:cNvSpPr>
            <a:spLocks noChangeArrowheads="1"/>
          </p:cNvSpPr>
          <p:nvPr/>
        </p:nvSpPr>
        <p:spPr bwMode="auto">
          <a:xfrm>
            <a:off x="4994857" y="4652869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6516" name="AutoShape 20"/>
          <p:cNvSpPr>
            <a:spLocks noChangeArrowheads="1"/>
          </p:cNvSpPr>
          <p:nvPr/>
        </p:nvSpPr>
        <p:spPr bwMode="blackWhite">
          <a:xfrm>
            <a:off x="4621314" y="3447957"/>
            <a:ext cx="958850" cy="292100"/>
          </a:xfrm>
          <a:prstGeom prst="wedgeRectCallout">
            <a:avLst>
              <a:gd name="adj1" fmla="val 4546"/>
              <a:gd name="adj2" fmla="val 34936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>
                <a:solidFill>
                  <a:schemeClr val="bg1"/>
                </a:solidFill>
              </a:rPr>
              <a:t>Sept. 11</a:t>
            </a:r>
          </a:p>
        </p:txBody>
      </p:sp>
      <p:sp>
        <p:nvSpPr>
          <p:cNvPr id="2026518" name="Oval 22"/>
          <p:cNvSpPr>
            <a:spLocks noChangeArrowheads="1"/>
          </p:cNvSpPr>
          <p:nvPr/>
        </p:nvSpPr>
        <p:spPr bwMode="auto">
          <a:xfrm>
            <a:off x="6207640" y="3037728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6519" name="AutoShape 23"/>
          <p:cNvSpPr>
            <a:spLocks noChangeArrowheads="1"/>
          </p:cNvSpPr>
          <p:nvPr/>
        </p:nvSpPr>
        <p:spPr bwMode="blackWhite">
          <a:xfrm>
            <a:off x="5729556" y="1792031"/>
            <a:ext cx="1174750" cy="508000"/>
          </a:xfrm>
          <a:prstGeom prst="wedgeRectCallout">
            <a:avLst>
              <a:gd name="adj1" fmla="val -171"/>
              <a:gd name="adj2" fmla="val 18594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>
                <a:solidFill>
                  <a:schemeClr val="bg1"/>
                </a:solidFill>
              </a:rPr>
              <a:t>Katrina, Rita, Wilma</a:t>
            </a:r>
          </a:p>
        </p:txBody>
      </p:sp>
      <p:sp>
        <p:nvSpPr>
          <p:cNvPr id="2026521" name="Oval 25"/>
          <p:cNvSpPr>
            <a:spLocks noChangeArrowheads="1"/>
          </p:cNvSpPr>
          <p:nvPr/>
        </p:nvSpPr>
        <p:spPr bwMode="auto">
          <a:xfrm>
            <a:off x="5872984" y="3059420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6522" name="AutoShape 26"/>
          <p:cNvSpPr>
            <a:spLocks noChangeArrowheads="1"/>
          </p:cNvSpPr>
          <p:nvPr/>
        </p:nvSpPr>
        <p:spPr bwMode="blackWhite">
          <a:xfrm>
            <a:off x="5619598" y="4113372"/>
            <a:ext cx="1314450" cy="292100"/>
          </a:xfrm>
          <a:prstGeom prst="wedgeRectCallout">
            <a:avLst>
              <a:gd name="adj1" fmla="val -19685"/>
              <a:gd name="adj2" fmla="val -20489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>
                <a:solidFill>
                  <a:schemeClr val="bg1"/>
                </a:solidFill>
              </a:rPr>
              <a:t>4 Hurricanes</a:t>
            </a:r>
          </a:p>
        </p:txBody>
      </p:sp>
      <p:sp>
        <p:nvSpPr>
          <p:cNvPr id="2026524" name="Oval 28"/>
          <p:cNvSpPr>
            <a:spLocks noChangeArrowheads="1"/>
          </p:cNvSpPr>
          <p:nvPr/>
        </p:nvSpPr>
        <p:spPr bwMode="auto">
          <a:xfrm>
            <a:off x="7033645" y="3835400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6525" name="AutoShape 29"/>
          <p:cNvSpPr>
            <a:spLocks noChangeArrowheads="1"/>
          </p:cNvSpPr>
          <p:nvPr/>
        </p:nvSpPr>
        <p:spPr bwMode="blackWhite">
          <a:xfrm>
            <a:off x="6205268" y="4805269"/>
            <a:ext cx="1152525" cy="546100"/>
          </a:xfrm>
          <a:prstGeom prst="wedgeRectCallout">
            <a:avLst>
              <a:gd name="adj1" fmla="val 30937"/>
              <a:gd name="adj2" fmla="val -127653"/>
            </a:avLst>
          </a:prstGeom>
          <a:gradFill rotWithShape="1">
            <a:gsLst>
              <a:gs pos="0">
                <a:schemeClr val="tx2"/>
              </a:gs>
              <a:gs pos="100000">
                <a:srgbClr val="9E8000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/>
              <a:t>Financial Crisis*</a:t>
            </a:r>
          </a:p>
        </p:txBody>
      </p:sp>
      <p:sp>
        <p:nvSpPr>
          <p:cNvPr id="52249" name="Rectangle 31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26" name="AutoShape 26"/>
          <p:cNvSpPr>
            <a:spLocks noChangeArrowheads="1"/>
          </p:cNvSpPr>
          <p:nvPr/>
        </p:nvSpPr>
        <p:spPr bwMode="blackWhite">
          <a:xfrm>
            <a:off x="7610171" y="4640826"/>
            <a:ext cx="1098599" cy="678425"/>
          </a:xfrm>
          <a:prstGeom prst="wedgeRectCallout">
            <a:avLst>
              <a:gd name="adj1" fmla="val -12179"/>
              <a:gd name="adj2" fmla="val -9456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Record Tornado Losses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7913632" y="3771490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8213512" y="3569938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26"/>
          <p:cNvSpPr>
            <a:spLocks noChangeArrowheads="1"/>
          </p:cNvSpPr>
          <p:nvPr/>
        </p:nvSpPr>
        <p:spPr bwMode="blackWhite">
          <a:xfrm>
            <a:off x="7846153" y="3048000"/>
            <a:ext cx="766915" cy="329380"/>
          </a:xfrm>
          <a:prstGeom prst="wedgeRectCallout">
            <a:avLst>
              <a:gd name="adj1" fmla="val 11377"/>
              <a:gd name="adj2" fmla="val 9864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Sandy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2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4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2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9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2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6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2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1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2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8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2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3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2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2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2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2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2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7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26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4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26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9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2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6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2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1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26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8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026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3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8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32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6500" grpId="0" bld="series" animBg="0"/>
      <p:bldP spid="2026503" grpId="0" animBg="1"/>
      <p:bldP spid="2026504" grpId="0" animBg="1"/>
      <p:bldP spid="2026506" grpId="0" animBg="1"/>
      <p:bldP spid="2026507" grpId="0" animBg="1"/>
      <p:bldP spid="2026509" grpId="0" animBg="1"/>
      <p:bldP spid="2026510" grpId="0" animBg="1"/>
      <p:bldP spid="2026512" grpId="0" animBg="1"/>
      <p:bldP spid="2026513" grpId="0" animBg="1"/>
      <p:bldP spid="2026515" grpId="0" animBg="1"/>
      <p:bldP spid="2026516" grpId="0" animBg="1"/>
      <p:bldP spid="2026518" grpId="0" animBg="1"/>
      <p:bldP spid="2026519" grpId="0" animBg="1"/>
      <p:bldP spid="2026521" grpId="0" animBg="1"/>
      <p:bldP spid="2026522" grpId="0" animBg="1"/>
      <p:bldP spid="2026524" grpId="0" animBg="1"/>
      <p:bldP spid="20265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610522" y="1870331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Terrorism Update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529A20C-ADB3-4B6C-9ADA-C87A773B28D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60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3516617"/>
            <a:ext cx="8967018" cy="28838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225A7A"/>
                </a:solidFill>
              </a:rPr>
              <a:t>Boston Marathon Bombings Underscore the Need for Extension of the Terrorism Risk Insurance Program</a:t>
            </a:r>
          </a:p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200" b="1" i="1" dirty="0" smtClean="0">
                <a:solidFill>
                  <a:srgbClr val="C00000"/>
                </a:solidFill>
              </a:rPr>
              <a:t>Download III’s Terrorism Insurance Report at: </a:t>
            </a:r>
            <a:r>
              <a:rPr lang="en-US" sz="3200" b="1" i="1" dirty="0" smtClean="0">
                <a:solidFill>
                  <a:srgbClr val="225A7A"/>
                </a:solidFill>
                <a:hlinkClick r:id="rId4"/>
              </a:rPr>
              <a:t>http://www.iii.org/white_papers/terrorism-risk-a-constant-threat-2013.html</a:t>
            </a:r>
            <a:r>
              <a:rPr lang="en-US" sz="3200" b="1" i="1" dirty="0" smtClean="0">
                <a:solidFill>
                  <a:srgbClr val="225A7A"/>
                </a:solidFill>
              </a:rPr>
              <a:t>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84995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84996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E7D8B55-450E-4A6A-8A1B-8EEFC4BF426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61</a:t>
            </a:fld>
            <a:endParaRPr lang="en-US" sz="900"/>
          </a:p>
        </p:txBody>
      </p:sp>
      <p:sp>
        <p:nvSpPr>
          <p:cNvPr id="849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Terrorism Risk Insurance Program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3420" y="1017836"/>
            <a:ext cx="8779857" cy="4652963"/>
          </a:xfrm>
        </p:spPr>
        <p:txBody>
          <a:bodyPr/>
          <a:lstStyle/>
          <a:p>
            <a:pPr>
              <a:lnSpc>
                <a:spcPts val="2200"/>
              </a:lnSpc>
              <a:spcBef>
                <a:spcPct val="50000"/>
              </a:spcBef>
            </a:pPr>
            <a:r>
              <a:rPr lang="en-US" b="1" dirty="0" smtClean="0"/>
              <a:t>Reauthorization Was a Major Industry Initiative for 2013 Even Before Boston</a:t>
            </a:r>
          </a:p>
          <a:p>
            <a:pPr>
              <a:lnSpc>
                <a:spcPts val="2200"/>
              </a:lnSpc>
              <a:spcBef>
                <a:spcPct val="50000"/>
              </a:spcBef>
            </a:pPr>
            <a:r>
              <a:rPr lang="en-US" b="1" dirty="0" smtClean="0"/>
              <a:t>I.I.I. Testified at First Congressional Hearing on 9/11/12</a:t>
            </a:r>
          </a:p>
          <a:p>
            <a:pPr lvl="1">
              <a:lnSpc>
                <a:spcPts val="2200"/>
              </a:lnSpc>
            </a:pPr>
            <a:r>
              <a:rPr lang="en-US" b="1" dirty="0" smtClean="0"/>
              <a:t>Provided testimony at NYC hearing on 6/17/13</a:t>
            </a:r>
          </a:p>
          <a:p>
            <a:pPr>
              <a:lnSpc>
                <a:spcPts val="2200"/>
              </a:lnSpc>
              <a:spcBef>
                <a:spcPct val="50000"/>
              </a:spcBef>
            </a:pPr>
            <a:r>
              <a:rPr lang="en-US" b="1" dirty="0" smtClean="0"/>
              <a:t>I.I.I. Accelerated Planned Study on Terrorism Risk and Insurance in the Wake of Boston and Was Well Received</a:t>
            </a:r>
          </a:p>
          <a:p>
            <a:pPr lvl="1">
              <a:lnSpc>
                <a:spcPts val="2200"/>
              </a:lnSpc>
            </a:pPr>
            <a:r>
              <a:rPr lang="en-US" b="1" i="1" dirty="0" smtClean="0"/>
              <a:t>Terrorism: A Constant Threat </a:t>
            </a:r>
            <a:r>
              <a:rPr lang="en-US" b="1" dirty="0" smtClean="0"/>
              <a:t>issued in June 2013</a:t>
            </a:r>
            <a:endParaRPr lang="en-US" b="1" i="1" dirty="0" smtClean="0"/>
          </a:p>
          <a:p>
            <a:pPr>
              <a:lnSpc>
                <a:spcPts val="2200"/>
              </a:lnSpc>
              <a:spcBef>
                <a:spcPct val="50000"/>
              </a:spcBef>
            </a:pPr>
            <a:endParaRPr lang="en-US" b="1" dirty="0" smtClean="0"/>
          </a:p>
        </p:txBody>
      </p:sp>
      <p:pic>
        <p:nvPicPr>
          <p:cNvPr id="8" name="Picture 2" descr="https://encrypted-tbn2.gstatic.com/images?q=tbn:ANd9GcQfqqhtgVzWHg55s3CP8jWjGvO9LFIe3JLBHB3WNJuck3beKU4k_w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8844" y="3737113"/>
            <a:ext cx="3962813" cy="2956870"/>
          </a:xfrm>
          <a:prstGeom prst="rect">
            <a:avLst/>
          </a:prstGeom>
          <a:noFill/>
        </p:spPr>
      </p:pic>
      <p:pic>
        <p:nvPicPr>
          <p:cNvPr id="379187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23002" y="3735800"/>
            <a:ext cx="2155321" cy="29776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79187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69833" y="3725769"/>
            <a:ext cx="2319811" cy="29831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84995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84996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E7D8B55-450E-4A6A-8A1B-8EEFC4BF426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62</a:t>
            </a:fld>
            <a:endParaRPr lang="en-US" sz="900"/>
          </a:p>
        </p:txBody>
      </p:sp>
      <p:sp>
        <p:nvSpPr>
          <p:cNvPr id="849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Terrorism Risk Insurance Program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3420" y="1017836"/>
            <a:ext cx="8779857" cy="5725864"/>
          </a:xfrm>
        </p:spPr>
        <p:txBody>
          <a:bodyPr/>
          <a:lstStyle/>
          <a:p>
            <a:pPr>
              <a:lnSpc>
                <a:spcPts val="2200"/>
              </a:lnSpc>
              <a:spcBef>
                <a:spcPct val="50000"/>
              </a:spcBef>
            </a:pPr>
            <a:r>
              <a:rPr lang="en-US" sz="2000" b="1" dirty="0" smtClean="0"/>
              <a:t>Boston Marathon Bombing Has Helped Focus Attention in Congress on TRIPRA and its Looming Expiration</a:t>
            </a:r>
          </a:p>
          <a:p>
            <a:pPr lvl="1">
              <a:lnSpc>
                <a:spcPts val="2200"/>
              </a:lnSpc>
            </a:pPr>
            <a:r>
              <a:rPr lang="en-US" sz="1800" b="1" dirty="0" smtClean="0"/>
              <a:t>Act expires 12/31/14</a:t>
            </a:r>
          </a:p>
          <a:p>
            <a:pPr lvl="1">
              <a:lnSpc>
                <a:spcPts val="2200"/>
              </a:lnSpc>
            </a:pPr>
            <a:r>
              <a:rPr lang="en-US" sz="1800" b="1" dirty="0" smtClean="0"/>
              <a:t>Exclusionary language will likely be inserted for post-1/1/2014 renewals and will likely lead to significant media interest (educational opportunity)</a:t>
            </a:r>
          </a:p>
          <a:p>
            <a:pPr lvl="1">
              <a:lnSpc>
                <a:spcPts val="2200"/>
              </a:lnSpc>
            </a:pPr>
            <a:r>
              <a:rPr lang="en-US" sz="1800" b="1" dirty="0" smtClean="0"/>
              <a:t>Numerous headwinds; not a priority issue in 2013 in Congress</a:t>
            </a:r>
          </a:p>
          <a:p>
            <a:pPr lvl="1">
              <a:lnSpc>
                <a:spcPts val="2200"/>
              </a:lnSpc>
            </a:pPr>
            <a:r>
              <a:rPr lang="en-US" sz="1800" b="1" dirty="0" smtClean="0"/>
              <a:t>3 extension bills introduced in 2013—2 since Boston</a:t>
            </a:r>
          </a:p>
          <a:p>
            <a:pPr>
              <a:lnSpc>
                <a:spcPts val="2200"/>
              </a:lnSpc>
            </a:pPr>
            <a:r>
              <a:rPr lang="en-US" sz="2000" b="1" dirty="0" smtClean="0"/>
              <a:t>Media Interest Soared</a:t>
            </a:r>
          </a:p>
          <a:p>
            <a:pPr lvl="1">
              <a:lnSpc>
                <a:spcPts val="2200"/>
              </a:lnSpc>
            </a:pPr>
            <a:r>
              <a:rPr lang="en-US" sz="1800" b="1" dirty="0" smtClean="0"/>
              <a:t>I.I.I. was conducting its first interviews within minutes after live-tweeting (nearly) from the scene; TV interest was high</a:t>
            </a:r>
          </a:p>
          <a:p>
            <a:pPr lvl="1">
              <a:lnSpc>
                <a:spcPts val="2200"/>
              </a:lnSpc>
            </a:pPr>
            <a:r>
              <a:rPr lang="en-US" sz="1800" b="1" dirty="0" smtClean="0"/>
              <a:t>Local, national and international media focused on this topic for the first time in any significant way since TRIA’s inception in late 2002</a:t>
            </a:r>
          </a:p>
          <a:p>
            <a:pPr lvl="1">
              <a:lnSpc>
                <a:spcPts val="2200"/>
              </a:lnSpc>
            </a:pPr>
            <a:r>
              <a:rPr lang="en-US" sz="1800" b="1" dirty="0" smtClean="0"/>
              <a:t>Inquiries revealed very little/no understanding (or even awareness) outside insurance industry and business owners</a:t>
            </a:r>
          </a:p>
          <a:p>
            <a:pPr lvl="1">
              <a:lnSpc>
                <a:spcPts val="2200"/>
              </a:lnSpc>
            </a:pPr>
            <a:r>
              <a:rPr lang="en-US" sz="1800" b="1" dirty="0" smtClean="0"/>
              <a:t>Certification process caused confusion</a:t>
            </a:r>
            <a:endParaRPr lang="en-US" sz="1600" b="1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39554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439738" y="1034844"/>
          <a:ext cx="8458200" cy="4832350"/>
        </p:xfrm>
        <a:graphic>
          <a:graphicData uri="http://schemas.openxmlformats.org/presentationml/2006/ole">
            <p:oleObj spid="_x0000_s17543170" name="Chart" r:id="rId3" imgW="8486671" imgH="4848277" progId="MSGraph.Chart.8">
              <p:embed followColorScheme="full"/>
            </p:oleObj>
          </a:graphicData>
        </a:graphic>
      </p:graphicFrame>
      <p:sp>
        <p:nvSpPr>
          <p:cNvPr id="2839555" name="Text Box 3"/>
          <p:cNvSpPr txBox="1">
            <a:spLocks noChangeArrowheads="1"/>
          </p:cNvSpPr>
          <p:nvPr/>
        </p:nvSpPr>
        <p:spPr bwMode="auto">
          <a:xfrm>
            <a:off x="0" y="5373129"/>
            <a:ext cx="9061450" cy="147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3200" b="1" dirty="0">
                <a:solidFill>
                  <a:srgbClr val="C00000"/>
                </a:solidFill>
              </a:rPr>
              <a:t>Total Insured Losses Estimate: </a:t>
            </a:r>
            <a:r>
              <a:rPr lang="en-US" sz="3200" b="1" dirty="0" smtClean="0">
                <a:solidFill>
                  <a:srgbClr val="C00000"/>
                </a:solidFill>
              </a:rPr>
              <a:t>$40.0B**</a:t>
            </a:r>
            <a:endParaRPr lang="en-US" sz="32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dirty="0" smtClean="0"/>
              <a:t>*Loss total does not include March 2010 New York City settlement of up to $657.5 million to compensate approximately 10,000 Ground Zero workers or any subsequent settlements.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dirty="0" smtClean="0"/>
              <a:t>**$32.5 billion in 2001 dollars.</a:t>
            </a:r>
            <a:endParaRPr lang="en-US" sz="1200" dirty="0"/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dirty="0"/>
              <a:t>Source: Insurance Information </a:t>
            </a:r>
            <a:r>
              <a:rPr lang="en-US" sz="1200" dirty="0" smtClean="0"/>
              <a:t>Institute.</a:t>
            </a:r>
            <a:endParaRPr lang="en-US" sz="1200" dirty="0"/>
          </a:p>
        </p:txBody>
      </p:sp>
      <p:sp>
        <p:nvSpPr>
          <p:cNvPr id="2839556" name="Rectangle 4"/>
          <p:cNvSpPr>
            <a:spLocks noGrp="1" noChangeArrowheads="1"/>
          </p:cNvSpPr>
          <p:nvPr>
            <p:ph type="title"/>
          </p:nvPr>
        </p:nvSpPr>
        <p:spPr>
          <a:xfrm>
            <a:off x="117987" y="273312"/>
            <a:ext cx="8558981" cy="6096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Loss Distribution by Type of </a:t>
            </a:r>
            <a:r>
              <a:rPr lang="en-US" sz="2800" dirty="0" smtClean="0"/>
              <a:t>Insurance</a:t>
            </a:r>
            <a:br>
              <a:rPr lang="en-US" sz="2800" dirty="0" smtClean="0"/>
            </a:br>
            <a:r>
              <a:rPr lang="en-US" sz="2800" dirty="0" smtClean="0"/>
              <a:t>from Sept. </a:t>
            </a:r>
            <a:r>
              <a:rPr lang="en-US" sz="2800" dirty="0"/>
              <a:t>11 Terrorist Attack ($ </a:t>
            </a:r>
            <a:r>
              <a:rPr lang="en-US" sz="2800" dirty="0" smtClean="0"/>
              <a:t>2011)</a:t>
            </a:r>
            <a:endParaRPr lang="en-US" sz="2800" i="0" dirty="0">
              <a:solidFill>
                <a:srgbClr val="FF33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black">
          <a:xfrm>
            <a:off x="259175" y="1030854"/>
            <a:ext cx="8534400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rgbClr val="225A7A"/>
                </a:solidFill>
              </a:rPr>
              <a:t>($ Billions)</a:t>
            </a:r>
            <a:endParaRPr lang="en-US" sz="2400" b="1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82947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eSlide</a:t>
            </a:r>
            <a:r>
              <a:rPr lang="en-US" smtClean="0"/>
              <a:t> – P6466 – The Financial Crisis and the Future of the P/C</a:t>
            </a:r>
          </a:p>
        </p:txBody>
      </p:sp>
      <p:sp>
        <p:nvSpPr>
          <p:cNvPr id="82948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123A1-4777-4A11-9AA3-18DB7D22C78A}" type="slidenum">
              <a:rPr lang="en-US" smtClean="0"/>
              <a:pPr>
                <a:defRPr/>
              </a:pPr>
              <a:t>64</a:t>
            </a:fld>
            <a:endParaRPr lang="en-US" smtClean="0"/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 Outlook 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723" y="1199135"/>
            <a:ext cx="8716296" cy="5448301"/>
          </a:xfrm>
        </p:spPr>
        <p:txBody>
          <a:bodyPr/>
          <a:lstStyle/>
          <a:p>
            <a:pPr>
              <a:lnSpc>
                <a:spcPts val="1300"/>
              </a:lnSpc>
            </a:pPr>
            <a:r>
              <a:rPr lang="en-US" sz="2200" b="1" dirty="0" smtClean="0"/>
              <a:t>Difficult Reauthorization Battle Ahead</a:t>
            </a:r>
          </a:p>
          <a:p>
            <a:pPr lvl="1">
              <a:lnSpc>
                <a:spcPct val="100000"/>
              </a:lnSpc>
            </a:pPr>
            <a:r>
              <a:rPr lang="en-US" sz="2000" b="1" dirty="0" smtClean="0"/>
              <a:t>Very difficult to overcome antigovernment/small government, Tea Party forces in the House</a:t>
            </a:r>
          </a:p>
          <a:p>
            <a:pPr lvl="1">
              <a:lnSpc>
                <a:spcPct val="100000"/>
              </a:lnSpc>
            </a:pPr>
            <a:r>
              <a:rPr lang="en-US" sz="2000" b="1" dirty="0" smtClean="0"/>
              <a:t>Most Committee members in both houses weren’t around in 2007</a:t>
            </a:r>
          </a:p>
          <a:p>
            <a:pPr>
              <a:lnSpc>
                <a:spcPts val="1300"/>
              </a:lnSpc>
            </a:pPr>
            <a:r>
              <a:rPr lang="en-US" sz="2200" b="1" dirty="0" smtClean="0"/>
              <a:t>House Hearings in 2012; House and Senate in late 2013</a:t>
            </a:r>
          </a:p>
          <a:p>
            <a:pPr>
              <a:lnSpc>
                <a:spcPts val="1300"/>
              </a:lnSpc>
            </a:pPr>
            <a:r>
              <a:rPr lang="en-US" sz="2200" b="1" dirty="0" smtClean="0"/>
              <a:t>If Reauthorized, Insurer Participation Likely Increased</a:t>
            </a:r>
          </a:p>
          <a:p>
            <a:pPr>
              <a:lnSpc>
                <a:spcPts val="1300"/>
              </a:lnSpc>
            </a:pPr>
            <a:r>
              <a:rPr lang="en-US" sz="2200" b="1" dirty="0" smtClean="0"/>
              <a:t>Some Have Attacked TRIA as “Corporate Welfare”</a:t>
            </a:r>
          </a:p>
          <a:p>
            <a:pPr lvl="1">
              <a:lnSpc>
                <a:spcPts val="1300"/>
              </a:lnSpc>
            </a:pPr>
            <a:r>
              <a:rPr lang="en-US" sz="2000" b="1" dirty="0" smtClean="0"/>
              <a:t>In reality the taxpayer is 100% protected</a:t>
            </a:r>
          </a:p>
          <a:p>
            <a:pPr lvl="1">
              <a:lnSpc>
                <a:spcPts val="1300"/>
              </a:lnSpc>
            </a:pPr>
            <a:r>
              <a:rPr lang="en-US" sz="2000" b="1" dirty="0" smtClean="0"/>
              <a:t>NFIP, Crop programs have led to miscomprehensions</a:t>
            </a:r>
          </a:p>
          <a:p>
            <a:pPr>
              <a:lnSpc>
                <a:spcPts val="1300"/>
              </a:lnSpc>
            </a:pPr>
            <a:r>
              <a:rPr lang="en-US" sz="2200" b="1" dirty="0" smtClean="0"/>
              <a:t>Emphasizing Benefits to Employees Under WC is Key</a:t>
            </a:r>
          </a:p>
          <a:p>
            <a:pPr>
              <a:lnSpc>
                <a:spcPts val="1300"/>
              </a:lnSpc>
            </a:pPr>
            <a:r>
              <a:rPr lang="en-US" sz="2200" b="1" dirty="0" smtClean="0"/>
              <a:t>Misperception by Some that Terrorism is Urban Issue</a:t>
            </a:r>
          </a:p>
          <a:p>
            <a:pPr>
              <a:lnSpc>
                <a:spcPts val="1300"/>
              </a:lnSpc>
            </a:pPr>
            <a:r>
              <a:rPr lang="en-US" sz="2200" b="1" i="1" dirty="0" smtClean="0"/>
              <a:t>Growth Opportunity: Standalone Cover if No Reauthorization</a:t>
            </a:r>
          </a:p>
          <a:p>
            <a:pPr lvl="1">
              <a:lnSpc>
                <a:spcPts val="1300"/>
              </a:lnSpc>
            </a:pPr>
            <a:r>
              <a:rPr lang="en-US" sz="2000" b="1" i="1" dirty="0" smtClean="0"/>
              <a:t>Though limited capacity will not be sufficient to meet need</a:t>
            </a:r>
          </a:p>
          <a:p>
            <a:pPr>
              <a:lnSpc>
                <a:spcPts val="1300"/>
              </a:lnSpc>
            </a:pPr>
            <a:endParaRPr lang="en-US" sz="2200" b="1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2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I.I.I. TRIA Testimony Before US Senate Banking Committee (Sept. 25, 2013)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0" y="1981200"/>
            <a:ext cx="60293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black">
          <a:xfrm>
            <a:off x="381000" y="1295400"/>
            <a:ext cx="8221662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Robert Hartwig, </a:t>
            </a:r>
            <a:r>
              <a:rPr lang="en-US" sz="1600" b="1" dirty="0" smtClean="0">
                <a:solidFill>
                  <a:srgbClr val="225A7A"/>
                </a:solidFill>
                <a:hlinkClick r:id="rId4"/>
              </a:rPr>
              <a:t>Future of TRIA Program, U.S. Senate Banking Committee </a:t>
            </a:r>
            <a:endParaRPr lang="en-US" sz="1600" b="1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C9B1B912-0736-41AB-8DBD-AE2FE1777A6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66</a:t>
            </a:fld>
            <a:endParaRPr lang="en-US" sz="90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675" y="206375"/>
            <a:ext cx="7451725" cy="860425"/>
          </a:xfrm>
        </p:spPr>
        <p:txBody>
          <a:bodyPr/>
          <a:lstStyle/>
          <a:p>
            <a:r>
              <a:rPr lang="en-US" dirty="0" smtClean="0"/>
              <a:t>Terrorism Insurance Take-up Rates,</a:t>
            </a:r>
            <a:br>
              <a:rPr lang="en-US" dirty="0" smtClean="0"/>
            </a:br>
            <a:r>
              <a:rPr lang="en-US" dirty="0" smtClean="0"/>
              <a:t>By Year, 2003-2012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-47625" y="6575425"/>
            <a:ext cx="9191625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dirty="0" smtClean="0"/>
              <a:t>Marsh Global Analytics, </a:t>
            </a:r>
            <a:r>
              <a:rPr lang="en-US" sz="1100" i="1" dirty="0" smtClean="0"/>
              <a:t>2013 Terrorism Risk Insurance Report,</a:t>
            </a:r>
            <a:r>
              <a:rPr lang="en-US" sz="1100" dirty="0" smtClean="0"/>
              <a:t> May 2013.</a:t>
            </a:r>
            <a:endParaRPr lang="en-US" sz="1100" dirty="0"/>
          </a:p>
        </p:txBody>
      </p:sp>
      <p:graphicFrame>
        <p:nvGraphicFramePr>
          <p:cNvPr id="4098" name="Object 2"/>
          <p:cNvGraphicFramePr>
            <a:graphicFrameLocks/>
          </p:cNvGraphicFramePr>
          <p:nvPr/>
        </p:nvGraphicFramePr>
        <p:xfrm>
          <a:off x="304800" y="1371600"/>
          <a:ext cx="8382000" cy="4090988"/>
        </p:xfrm>
        <a:graphic>
          <a:graphicData uri="http://schemas.openxmlformats.org/presentationml/2006/ole">
            <p:oleObj spid="_x0000_s27069442" name="Chart" r:id="rId4" imgW="8296363" imgH="4305171" progId="MSGraph.Chart.8">
              <p:embed followColorScheme="full"/>
            </p:oleObj>
          </a:graphicData>
        </a:graphic>
      </p:graphicFrame>
      <p:sp>
        <p:nvSpPr>
          <p:cNvPr id="254980" name="Rectangle 4"/>
          <p:cNvSpPr>
            <a:spLocks noChangeArrowheads="1"/>
          </p:cNvSpPr>
          <p:nvPr/>
        </p:nvSpPr>
        <p:spPr bwMode="blackWhite">
          <a:xfrm>
            <a:off x="838200" y="5715000"/>
            <a:ext cx="7772400" cy="7731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2003, the first year TRIA was in effect, the terrorism take-up rate was 27 percent. Since then, it has increased steadily, remaining in the low 60 percent range since 2009.  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blackWhite">
          <a:xfrm>
            <a:off x="3465872" y="3333135"/>
            <a:ext cx="4222902" cy="1047137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i="1" dirty="0" smtClean="0">
                <a:solidFill>
                  <a:srgbClr val="FFFFFF"/>
                </a:solidFill>
              </a:rPr>
              <a:t>Take-up  rates for smaller commercial risks are lower—potentially very low in some areas and industries</a:t>
            </a:r>
            <a:endParaRPr lang="en-US" b="1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838200" y="1219200"/>
            <a:ext cx="7466012" cy="5357813"/>
            <a:chOff x="611188" y="457200"/>
            <a:chExt cx="7918450" cy="6119813"/>
          </a:xfrm>
        </p:grpSpPr>
        <p:sp>
          <p:nvSpPr>
            <p:cNvPr id="7176" name="Freeform 8"/>
            <p:cNvSpPr>
              <a:spLocks/>
            </p:cNvSpPr>
            <p:nvPr/>
          </p:nvSpPr>
          <p:spPr bwMode="auto">
            <a:xfrm>
              <a:off x="1793875" y="4065588"/>
              <a:ext cx="5553075" cy="631825"/>
            </a:xfrm>
            <a:custGeom>
              <a:avLst/>
              <a:gdLst/>
              <a:ahLst/>
              <a:cxnLst>
                <a:cxn ang="0">
                  <a:pos x="0" y="398"/>
                </a:cxn>
                <a:cxn ang="0">
                  <a:pos x="3498" y="398"/>
                </a:cxn>
                <a:cxn ang="0">
                  <a:pos x="3246" y="0"/>
                </a:cxn>
                <a:cxn ang="0">
                  <a:pos x="250" y="0"/>
                </a:cxn>
                <a:cxn ang="0">
                  <a:pos x="0" y="398"/>
                </a:cxn>
              </a:cxnLst>
              <a:rect l="0" t="0" r="r" b="b"/>
              <a:pathLst>
                <a:path w="3498" h="398">
                  <a:moveTo>
                    <a:pt x="0" y="398"/>
                  </a:moveTo>
                  <a:lnTo>
                    <a:pt x="3498" y="398"/>
                  </a:lnTo>
                  <a:lnTo>
                    <a:pt x="3246" y="0"/>
                  </a:lnTo>
                  <a:lnTo>
                    <a:pt x="250" y="0"/>
                  </a:lnTo>
                  <a:lnTo>
                    <a:pt x="0" y="398"/>
                  </a:lnTo>
                  <a:close/>
                </a:path>
              </a:pathLst>
            </a:custGeom>
            <a:solidFill>
              <a:srgbClr val="1574FF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auto">
            <a:xfrm>
              <a:off x="611188" y="5961063"/>
              <a:ext cx="7918450" cy="615950"/>
            </a:xfrm>
            <a:custGeom>
              <a:avLst/>
              <a:gdLst/>
              <a:ahLst/>
              <a:cxnLst>
                <a:cxn ang="0">
                  <a:pos x="0" y="388"/>
                </a:cxn>
                <a:cxn ang="0">
                  <a:pos x="2494" y="388"/>
                </a:cxn>
                <a:cxn ang="0">
                  <a:pos x="4988" y="388"/>
                </a:cxn>
                <a:cxn ang="0">
                  <a:pos x="4744" y="0"/>
                </a:cxn>
                <a:cxn ang="0">
                  <a:pos x="244" y="0"/>
                </a:cxn>
                <a:cxn ang="0">
                  <a:pos x="0" y="388"/>
                </a:cxn>
              </a:cxnLst>
              <a:rect l="0" t="0" r="r" b="b"/>
              <a:pathLst>
                <a:path w="4988" h="388">
                  <a:moveTo>
                    <a:pt x="0" y="388"/>
                  </a:moveTo>
                  <a:lnTo>
                    <a:pt x="2494" y="388"/>
                  </a:lnTo>
                  <a:lnTo>
                    <a:pt x="4988" y="388"/>
                  </a:lnTo>
                  <a:lnTo>
                    <a:pt x="4744" y="0"/>
                  </a:lnTo>
                  <a:lnTo>
                    <a:pt x="244" y="0"/>
                  </a:lnTo>
                  <a:lnTo>
                    <a:pt x="0" y="388"/>
                  </a:lnTo>
                  <a:close/>
                </a:path>
              </a:pathLst>
            </a:custGeom>
            <a:solidFill>
              <a:srgbClr val="004FC4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auto">
            <a:xfrm>
              <a:off x="1397000" y="4697413"/>
              <a:ext cx="6346825" cy="631825"/>
            </a:xfrm>
            <a:custGeom>
              <a:avLst/>
              <a:gdLst/>
              <a:ahLst/>
              <a:cxnLst>
                <a:cxn ang="0">
                  <a:pos x="0" y="398"/>
                </a:cxn>
                <a:cxn ang="0">
                  <a:pos x="3998" y="398"/>
                </a:cxn>
                <a:cxn ang="0">
                  <a:pos x="3748" y="0"/>
                </a:cxn>
                <a:cxn ang="0">
                  <a:pos x="250" y="0"/>
                </a:cxn>
                <a:cxn ang="0">
                  <a:pos x="0" y="398"/>
                </a:cxn>
              </a:cxnLst>
              <a:rect l="0" t="0" r="r" b="b"/>
              <a:pathLst>
                <a:path w="3998" h="398">
                  <a:moveTo>
                    <a:pt x="0" y="398"/>
                  </a:moveTo>
                  <a:lnTo>
                    <a:pt x="3998" y="398"/>
                  </a:lnTo>
                  <a:lnTo>
                    <a:pt x="3748" y="0"/>
                  </a:lnTo>
                  <a:lnTo>
                    <a:pt x="250" y="0"/>
                  </a:lnTo>
                  <a:lnTo>
                    <a:pt x="0" y="398"/>
                  </a:lnTo>
                  <a:close/>
                </a:path>
              </a:pathLst>
            </a:custGeom>
            <a:solidFill>
              <a:srgbClr val="0062F2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auto">
            <a:xfrm>
              <a:off x="2192338" y="3433763"/>
              <a:ext cx="4756150" cy="631825"/>
            </a:xfrm>
            <a:custGeom>
              <a:avLst/>
              <a:gdLst/>
              <a:ahLst/>
              <a:cxnLst>
                <a:cxn ang="0">
                  <a:pos x="0" y="398"/>
                </a:cxn>
                <a:cxn ang="0">
                  <a:pos x="2996" y="398"/>
                </a:cxn>
                <a:cxn ang="0">
                  <a:pos x="2746" y="0"/>
                </a:cxn>
                <a:cxn ang="0">
                  <a:pos x="252" y="0"/>
                </a:cxn>
                <a:cxn ang="0">
                  <a:pos x="0" y="398"/>
                </a:cxn>
              </a:cxnLst>
              <a:rect l="0" t="0" r="r" b="b"/>
              <a:pathLst>
                <a:path w="2996" h="398">
                  <a:moveTo>
                    <a:pt x="0" y="398"/>
                  </a:moveTo>
                  <a:lnTo>
                    <a:pt x="2996" y="398"/>
                  </a:lnTo>
                  <a:lnTo>
                    <a:pt x="2746" y="0"/>
                  </a:lnTo>
                  <a:lnTo>
                    <a:pt x="252" y="0"/>
                  </a:lnTo>
                  <a:lnTo>
                    <a:pt x="0" y="398"/>
                  </a:lnTo>
                  <a:close/>
                </a:path>
              </a:pathLst>
            </a:custGeom>
            <a:solidFill>
              <a:srgbClr val="3F8DFF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auto">
            <a:xfrm>
              <a:off x="998538" y="5329238"/>
              <a:ext cx="7143750" cy="631825"/>
            </a:xfrm>
            <a:custGeom>
              <a:avLst/>
              <a:gdLst/>
              <a:ahLst/>
              <a:cxnLst>
                <a:cxn ang="0">
                  <a:pos x="0" y="398"/>
                </a:cxn>
                <a:cxn ang="0">
                  <a:pos x="4500" y="398"/>
                </a:cxn>
                <a:cxn ang="0">
                  <a:pos x="4250" y="0"/>
                </a:cxn>
                <a:cxn ang="0">
                  <a:pos x="252" y="0"/>
                </a:cxn>
                <a:cxn ang="0">
                  <a:pos x="0" y="398"/>
                </a:cxn>
              </a:cxnLst>
              <a:rect l="0" t="0" r="r" b="b"/>
              <a:pathLst>
                <a:path w="4500" h="398">
                  <a:moveTo>
                    <a:pt x="0" y="398"/>
                  </a:moveTo>
                  <a:lnTo>
                    <a:pt x="4500" y="398"/>
                  </a:lnTo>
                  <a:lnTo>
                    <a:pt x="4250" y="0"/>
                  </a:lnTo>
                  <a:lnTo>
                    <a:pt x="252" y="0"/>
                  </a:lnTo>
                  <a:lnTo>
                    <a:pt x="0" y="398"/>
                  </a:lnTo>
                  <a:close/>
                </a:path>
              </a:pathLst>
            </a:custGeom>
            <a:solidFill>
              <a:srgbClr val="0058DA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auto">
            <a:xfrm>
              <a:off x="3352800" y="457200"/>
              <a:ext cx="2438400" cy="1752600"/>
            </a:xfrm>
            <a:custGeom>
              <a:avLst/>
              <a:gdLst/>
              <a:ahLst/>
              <a:cxnLst>
                <a:cxn ang="0">
                  <a:pos x="244" y="0"/>
                </a:cxn>
                <a:cxn ang="0">
                  <a:pos x="0" y="388"/>
                </a:cxn>
                <a:cxn ang="0">
                  <a:pos x="488" y="388"/>
                </a:cxn>
                <a:cxn ang="0">
                  <a:pos x="244" y="0"/>
                </a:cxn>
              </a:cxnLst>
              <a:rect l="0" t="0" r="r" b="b"/>
              <a:pathLst>
                <a:path w="488" h="388">
                  <a:moveTo>
                    <a:pt x="244" y="0"/>
                  </a:moveTo>
                  <a:lnTo>
                    <a:pt x="0" y="388"/>
                  </a:lnTo>
                  <a:lnTo>
                    <a:pt x="488" y="388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D1E4FF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auto">
            <a:xfrm>
              <a:off x="2989263" y="2166938"/>
              <a:ext cx="3162300" cy="635000"/>
            </a:xfrm>
            <a:custGeom>
              <a:avLst/>
              <a:gdLst/>
              <a:ahLst/>
              <a:cxnLst>
                <a:cxn ang="0">
                  <a:pos x="0" y="400"/>
                </a:cxn>
                <a:cxn ang="0">
                  <a:pos x="1992" y="400"/>
                </a:cxn>
                <a:cxn ang="0">
                  <a:pos x="1742" y="0"/>
                </a:cxn>
                <a:cxn ang="0">
                  <a:pos x="250" y="0"/>
                </a:cxn>
                <a:cxn ang="0">
                  <a:pos x="0" y="400"/>
                </a:cxn>
              </a:cxnLst>
              <a:rect l="0" t="0" r="r" b="b"/>
              <a:pathLst>
                <a:path w="1992" h="400">
                  <a:moveTo>
                    <a:pt x="0" y="400"/>
                  </a:moveTo>
                  <a:lnTo>
                    <a:pt x="1992" y="400"/>
                  </a:lnTo>
                  <a:lnTo>
                    <a:pt x="1742" y="0"/>
                  </a:lnTo>
                  <a:lnTo>
                    <a:pt x="250" y="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85B6FF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auto">
            <a:xfrm>
              <a:off x="2590800" y="2801938"/>
              <a:ext cx="3959225" cy="631825"/>
            </a:xfrm>
            <a:custGeom>
              <a:avLst/>
              <a:gdLst/>
              <a:ahLst/>
              <a:cxnLst>
                <a:cxn ang="0">
                  <a:pos x="0" y="398"/>
                </a:cxn>
                <a:cxn ang="0">
                  <a:pos x="0" y="398"/>
                </a:cxn>
                <a:cxn ang="0">
                  <a:pos x="2494" y="398"/>
                </a:cxn>
                <a:cxn ang="0">
                  <a:pos x="2494" y="398"/>
                </a:cxn>
                <a:cxn ang="0">
                  <a:pos x="2242" y="0"/>
                </a:cxn>
                <a:cxn ang="0">
                  <a:pos x="250" y="0"/>
                </a:cxn>
                <a:cxn ang="0">
                  <a:pos x="0" y="398"/>
                </a:cxn>
              </a:cxnLst>
              <a:rect l="0" t="0" r="r" b="b"/>
              <a:pathLst>
                <a:path w="2494" h="398">
                  <a:moveTo>
                    <a:pt x="0" y="398"/>
                  </a:moveTo>
                  <a:lnTo>
                    <a:pt x="0" y="398"/>
                  </a:lnTo>
                  <a:lnTo>
                    <a:pt x="2494" y="398"/>
                  </a:lnTo>
                  <a:lnTo>
                    <a:pt x="2494" y="398"/>
                  </a:lnTo>
                  <a:lnTo>
                    <a:pt x="2242" y="0"/>
                  </a:lnTo>
                  <a:lnTo>
                    <a:pt x="250" y="0"/>
                  </a:lnTo>
                  <a:lnTo>
                    <a:pt x="0" y="398"/>
                  </a:lnTo>
                  <a:close/>
                </a:path>
              </a:pathLst>
            </a:custGeom>
            <a:solidFill>
              <a:srgbClr val="65A3FF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7186" name="Text Box 18"/>
            <p:cNvSpPr txBox="1">
              <a:spLocks noChangeArrowheads="1"/>
            </p:cNvSpPr>
            <p:nvPr/>
          </p:nvSpPr>
          <p:spPr bwMode="auto">
            <a:xfrm>
              <a:off x="3037367" y="2812976"/>
              <a:ext cx="2941590" cy="603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GB" sz="1700" b="1" dirty="0" smtClean="0">
                  <a:solidFill>
                    <a:srgbClr val="000066"/>
                  </a:solidFill>
                </a:rPr>
                <a:t>Industry Aggregate</a:t>
              </a:r>
            </a:p>
            <a:p>
              <a:pPr algn="ctr">
                <a:lnSpc>
                  <a:spcPts val="1700"/>
                </a:lnSpc>
              </a:pPr>
              <a:r>
                <a:rPr lang="en-GB" sz="1700" b="1" dirty="0" smtClean="0">
                  <a:solidFill>
                    <a:srgbClr val="000066"/>
                  </a:solidFill>
                </a:rPr>
                <a:t> Retention: </a:t>
              </a:r>
              <a:r>
                <a:rPr lang="en-GB" sz="1700" b="1" i="1" dirty="0" smtClean="0">
                  <a:solidFill>
                    <a:srgbClr val="000066"/>
                  </a:solidFill>
                </a:rPr>
                <a:t>$27.5 Bill</a:t>
              </a:r>
              <a:endParaRPr lang="en-GB" sz="1700" b="1" i="1" dirty="0">
                <a:solidFill>
                  <a:srgbClr val="000066"/>
                </a:solidFill>
              </a:endParaRPr>
            </a:p>
          </p:txBody>
        </p:sp>
        <p:sp>
          <p:nvSpPr>
            <p:cNvPr id="7188" name="Text Box 20"/>
            <p:cNvSpPr txBox="1">
              <a:spLocks noChangeArrowheads="1"/>
            </p:cNvSpPr>
            <p:nvPr/>
          </p:nvSpPr>
          <p:spPr bwMode="auto">
            <a:xfrm>
              <a:off x="3810000" y="1295400"/>
              <a:ext cx="1524000" cy="738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000066"/>
                  </a:solidFill>
                </a:rPr>
                <a:t>Hard Cap</a:t>
              </a:r>
            </a:p>
            <a:p>
              <a:pPr algn="ctr"/>
              <a:r>
                <a:rPr lang="en-GB" b="1" dirty="0" smtClean="0">
                  <a:solidFill>
                    <a:srgbClr val="000066"/>
                  </a:solidFill>
                </a:rPr>
                <a:t> </a:t>
              </a:r>
              <a:r>
                <a:rPr lang="en-GB" b="1" i="1" dirty="0" smtClean="0">
                  <a:solidFill>
                    <a:srgbClr val="000066"/>
                  </a:solidFill>
                </a:rPr>
                <a:t>$100 Bill</a:t>
              </a:r>
              <a:endParaRPr lang="en-GB" b="1" i="1" dirty="0">
                <a:solidFill>
                  <a:srgbClr val="000066"/>
                </a:solidFill>
              </a:endParaRPr>
            </a:p>
          </p:txBody>
        </p:sp>
        <p:sp>
          <p:nvSpPr>
            <p:cNvPr id="7189" name="Text Box 21"/>
            <p:cNvSpPr txBox="1">
              <a:spLocks noChangeArrowheads="1"/>
            </p:cNvSpPr>
            <p:nvPr/>
          </p:nvSpPr>
          <p:spPr bwMode="auto">
            <a:xfrm>
              <a:off x="3358990" y="2197947"/>
              <a:ext cx="2475178" cy="632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b="1" dirty="0" smtClean="0">
                  <a:solidFill>
                    <a:srgbClr val="000066"/>
                  </a:solidFill>
                </a:rPr>
                <a:t>Government Recoupment</a:t>
              </a:r>
              <a:endParaRPr lang="en-GB" b="1" dirty="0">
                <a:solidFill>
                  <a:srgbClr val="000066"/>
                </a:solidFill>
              </a:endParaRPr>
            </a:p>
          </p:txBody>
        </p:sp>
        <p:sp>
          <p:nvSpPr>
            <p:cNvPr id="7190" name="Text Box 22"/>
            <p:cNvSpPr txBox="1">
              <a:spLocks noChangeArrowheads="1"/>
            </p:cNvSpPr>
            <p:nvPr/>
          </p:nvSpPr>
          <p:spPr bwMode="auto">
            <a:xfrm>
              <a:off x="3010375" y="3392269"/>
              <a:ext cx="3120105" cy="603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GB" sz="1700" b="1" dirty="0" smtClean="0">
                  <a:solidFill>
                    <a:schemeClr val="bg1"/>
                  </a:solidFill>
                </a:rPr>
                <a:t>Insurer Co-Payments</a:t>
              </a:r>
            </a:p>
            <a:p>
              <a:pPr algn="ctr">
                <a:lnSpc>
                  <a:spcPts val="1700"/>
                </a:lnSpc>
              </a:pPr>
              <a:r>
                <a:rPr lang="en-GB" sz="1700" b="1" i="1" dirty="0" smtClean="0">
                  <a:solidFill>
                    <a:schemeClr val="bg1"/>
                  </a:solidFill>
                </a:rPr>
                <a:t> 15% Above Retention</a:t>
              </a:r>
              <a:endParaRPr lang="en-GB" sz="1700" b="1" i="1" dirty="0">
                <a:solidFill>
                  <a:schemeClr val="bg1"/>
                </a:solidFill>
              </a:endParaRPr>
            </a:p>
          </p:txBody>
        </p:sp>
        <p:sp>
          <p:nvSpPr>
            <p:cNvPr id="7191" name="Text Box 23"/>
            <p:cNvSpPr txBox="1">
              <a:spLocks noChangeArrowheads="1"/>
            </p:cNvSpPr>
            <p:nvPr/>
          </p:nvSpPr>
          <p:spPr bwMode="auto">
            <a:xfrm>
              <a:off x="2615083" y="4118536"/>
              <a:ext cx="3910672" cy="603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GB" sz="1700" b="1" dirty="0" smtClean="0">
                  <a:solidFill>
                    <a:schemeClr val="bg1"/>
                  </a:solidFill>
                </a:rPr>
                <a:t>Individual Insurer Retention</a:t>
              </a:r>
            </a:p>
            <a:p>
              <a:pPr algn="ctr">
                <a:lnSpc>
                  <a:spcPts val="1700"/>
                </a:lnSpc>
              </a:pPr>
              <a:r>
                <a:rPr lang="en-GB" sz="1700" b="1" i="1" dirty="0" smtClean="0">
                  <a:solidFill>
                    <a:schemeClr val="bg1"/>
                  </a:solidFill>
                </a:rPr>
                <a:t>20% of Premiums Earned</a:t>
              </a:r>
              <a:endParaRPr lang="en-GB" sz="1700" b="1" i="1" dirty="0">
                <a:solidFill>
                  <a:schemeClr val="bg1"/>
                </a:solidFill>
              </a:endParaRPr>
            </a:p>
          </p:txBody>
        </p:sp>
        <p:sp>
          <p:nvSpPr>
            <p:cNvPr id="7192" name="Text Box 24"/>
            <p:cNvSpPr txBox="1">
              <a:spLocks noChangeArrowheads="1"/>
            </p:cNvSpPr>
            <p:nvPr/>
          </p:nvSpPr>
          <p:spPr bwMode="auto">
            <a:xfrm>
              <a:off x="2741744" y="4634992"/>
              <a:ext cx="3657352" cy="703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1700" b="1" dirty="0" smtClean="0">
                  <a:solidFill>
                    <a:schemeClr val="bg1"/>
                  </a:solidFill>
                </a:rPr>
                <a:t>Program Dollar Threshold</a:t>
              </a:r>
            </a:p>
            <a:p>
              <a:pPr algn="ctr"/>
              <a:r>
                <a:rPr lang="en-GB" sz="1700" b="1" i="1" dirty="0" smtClean="0">
                  <a:solidFill>
                    <a:schemeClr val="bg1"/>
                  </a:solidFill>
                </a:rPr>
                <a:t>$100 Million</a:t>
              </a:r>
              <a:endParaRPr lang="en-GB" sz="1700" b="1" i="1" dirty="0">
                <a:solidFill>
                  <a:schemeClr val="bg1"/>
                </a:solidFill>
              </a:endParaRPr>
            </a:p>
          </p:txBody>
        </p:sp>
        <p:sp>
          <p:nvSpPr>
            <p:cNvPr id="7193" name="Text Box 25"/>
            <p:cNvSpPr txBox="1">
              <a:spLocks noChangeArrowheads="1"/>
            </p:cNvSpPr>
            <p:nvPr/>
          </p:nvSpPr>
          <p:spPr bwMode="auto">
            <a:xfrm>
              <a:off x="2564080" y="5324491"/>
              <a:ext cx="4012681" cy="703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1700" b="1" dirty="0" smtClean="0">
                  <a:solidFill>
                    <a:schemeClr val="bg1"/>
                  </a:solidFill>
                </a:rPr>
                <a:t>Certification Dollar Threshold</a:t>
              </a:r>
            </a:p>
            <a:p>
              <a:pPr algn="ctr"/>
              <a:r>
                <a:rPr lang="en-GB" sz="1700" b="1" i="1" dirty="0" smtClean="0">
                  <a:solidFill>
                    <a:schemeClr val="bg1"/>
                  </a:solidFill>
                </a:rPr>
                <a:t>$5 Million</a:t>
              </a:r>
              <a:endParaRPr lang="en-GB" sz="1700" b="1" i="1" dirty="0">
                <a:solidFill>
                  <a:schemeClr val="bg1"/>
                </a:solidFill>
              </a:endParaRPr>
            </a:p>
          </p:txBody>
        </p:sp>
        <p:sp>
          <p:nvSpPr>
            <p:cNvPr id="7194" name="Text Box 26"/>
            <p:cNvSpPr txBox="1">
              <a:spLocks noChangeArrowheads="1"/>
            </p:cNvSpPr>
            <p:nvPr/>
          </p:nvSpPr>
          <p:spPr bwMode="auto">
            <a:xfrm>
              <a:off x="887744" y="6084888"/>
              <a:ext cx="7365366" cy="421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</a:rPr>
                <a:t>Certification of Terrorist Act: </a:t>
              </a:r>
              <a:r>
                <a:rPr lang="en-GB" b="1" i="1" dirty="0" smtClean="0">
                  <a:solidFill>
                    <a:schemeClr val="bg1"/>
                  </a:solidFill>
                </a:rPr>
                <a:t>Definition Must Be Met</a:t>
              </a:r>
              <a:endParaRPr lang="en-GB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03139"/>
            <a:ext cx="7400925" cy="860425"/>
          </a:xfrm>
        </p:spPr>
        <p:txBody>
          <a:bodyPr/>
          <a:lstStyle/>
          <a:p>
            <a:r>
              <a:rPr lang="en-US" dirty="0" smtClean="0"/>
              <a:t>Pyramid of Taxpayer Protection:</a:t>
            </a:r>
            <a:br>
              <a:rPr lang="en-US" dirty="0" smtClean="0"/>
            </a:br>
            <a:r>
              <a:rPr lang="en-US" dirty="0" smtClean="0"/>
              <a:t>Strong, Stable, Sound and Secure</a:t>
            </a:r>
          </a:p>
        </p:txBody>
      </p:sp>
      <p:sp>
        <p:nvSpPr>
          <p:cNvPr id="22" name="AutoShape 13"/>
          <p:cNvSpPr>
            <a:spLocks noChangeArrowheads="1"/>
          </p:cNvSpPr>
          <p:nvPr/>
        </p:nvSpPr>
        <p:spPr bwMode="blackWhite">
          <a:xfrm>
            <a:off x="6872748" y="1381565"/>
            <a:ext cx="2050026" cy="2236574"/>
          </a:xfrm>
          <a:prstGeom prst="wedgeRectCallout">
            <a:avLst>
              <a:gd name="adj1" fmla="val -71859"/>
              <a:gd name="adj2" fmla="val 5825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If TRIA is reauthorized, it is highly likely insurer retentions will be increased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279" y="-54798"/>
            <a:ext cx="8079176" cy="1143000"/>
          </a:xfrm>
        </p:spPr>
        <p:txBody>
          <a:bodyPr/>
          <a:lstStyle/>
          <a:p>
            <a:r>
              <a:rPr lang="en-US" sz="2900" dirty="0" smtClean="0"/>
              <a:t>Summary of Terrorism Risk Insurance Program Extension Bills Introduced in 2013</a:t>
            </a:r>
            <a:endParaRPr lang="en-US" sz="2900" dirty="0"/>
          </a:p>
        </p:txBody>
      </p:sp>
      <p:graphicFrame>
        <p:nvGraphicFramePr>
          <p:cNvPr id="2821123" name="Group 3"/>
          <p:cNvGraphicFramePr>
            <a:graphicFrameLocks noGrp="1"/>
          </p:cNvGraphicFramePr>
          <p:nvPr>
            <p:ph idx="1"/>
          </p:nvPr>
        </p:nvGraphicFramePr>
        <p:xfrm>
          <a:off x="206035" y="1094990"/>
          <a:ext cx="8739182" cy="5456089"/>
        </p:xfrm>
        <a:graphic>
          <a:graphicData uri="http://schemas.openxmlformats.org/drawingml/2006/table">
            <a:tbl>
              <a:tblPr/>
              <a:tblGrid>
                <a:gridCol w="2606739"/>
                <a:gridCol w="6132443"/>
              </a:tblGrid>
              <a:tr h="34565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Bill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Summary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</a:tr>
              <a:tr h="13405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H.R. 508: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“Terrorism Risk Insurance Act of 2002 Reauthorization Act of 2013”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Introduced  Feb. 5 by Rep. Michael Grimm (D-NY)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5-Year Extension (through 2019)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Extend recoupment period for any TRIA assistance from 2017 to 2019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58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H.R. 2146: </a:t>
                      </a: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“Terrorism Risk Insurance Program Reauthorization Act of 2013”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Introduced May 23 by Rep. Michael Capuano (D-MA)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10-Year Extension (through 2024)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Extend recoupment period for any TRIA assistance from 2017 to 2024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Requires President’s Working Group on Financial Markets (PWGFM) to issue reports on long-term availability and affordability of terrorism insurance in 2017, 2020 and 2023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Reports to be drafted with consultation from NAIC and representatives of the insurance and securities industries and policyholders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35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H.R. 1945: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“Fostering Resilience to Terrorism Act of 2013”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Introduced May 9 by Rep. Benny Thompson (D-MS)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10-Year Extension (through 2024)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Recoupment period changed to 2024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Would transfer responsibility for certification of a “act of terrorism” to the Secretary of Homeland Security from Secretary of Treasury.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PWGFM to issue reports in 2017, 2020 and 2023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Requires Sec. of DHS to provide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insureds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with “timely homeland security information, including terrorism risk information, at the appropriate level of classification and information on best practices to foster resilience to an act of terrorism.”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21141" name="Text Box 21"/>
          <p:cNvSpPr txBox="1">
            <a:spLocks noChangeArrowheads="1"/>
          </p:cNvSpPr>
          <p:nvPr/>
        </p:nvSpPr>
        <p:spPr bwMode="auto">
          <a:xfrm>
            <a:off x="152400" y="6613525"/>
            <a:ext cx="66611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681038" indent="-681038">
              <a:lnSpc>
                <a:spcPct val="75000"/>
              </a:lnSpc>
              <a:spcBef>
                <a:spcPct val="0"/>
              </a:spcBef>
              <a:buClrTx/>
            </a:pPr>
            <a:r>
              <a:rPr lang="en-US" sz="1100" dirty="0">
                <a:latin typeface="Arial" charset="0"/>
              </a:rPr>
              <a:t>Source:  </a:t>
            </a:r>
            <a:r>
              <a:rPr lang="en-US" sz="1100" dirty="0" smtClean="0"/>
              <a:t>Nelson, Levine, de Luca &amp; Hamilton, </a:t>
            </a:r>
            <a:r>
              <a:rPr lang="en-US" sz="1100" i="1" dirty="0" smtClean="0"/>
              <a:t>FIO Focus, </a:t>
            </a:r>
            <a:r>
              <a:rPr lang="en-US" sz="1100" dirty="0" smtClean="0"/>
              <a:t>June 10, 2013; </a:t>
            </a:r>
            <a:r>
              <a:rPr lang="en-US" sz="1100" dirty="0" smtClean="0">
                <a:latin typeface="Arial" charset="0"/>
              </a:rPr>
              <a:t>Insurance </a:t>
            </a:r>
            <a:r>
              <a:rPr lang="en-US" sz="1100" dirty="0">
                <a:latin typeface="Arial" charset="0"/>
              </a:rPr>
              <a:t>Information </a:t>
            </a:r>
            <a:r>
              <a:rPr lang="en-US" sz="1100" dirty="0" smtClean="0">
                <a:latin typeface="Arial" charset="0"/>
              </a:rPr>
              <a:t>Institute.</a:t>
            </a:r>
            <a:endParaRPr lang="en-US" sz="11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97283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97284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7FB000-2E2B-4BDB-975C-B9C3E40A0F71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9728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8575"/>
            <a:ext cx="7667625" cy="860425"/>
          </a:xfrm>
        </p:spPr>
        <p:txBody>
          <a:bodyPr/>
          <a:lstStyle/>
          <a:p>
            <a:r>
              <a:rPr lang="en-US" dirty="0" smtClean="0"/>
              <a:t>Terrorist Risk Index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-137648" y="6538427"/>
            <a:ext cx="8724900" cy="3785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800" dirty="0" smtClean="0"/>
              <a:t> </a:t>
            </a:r>
            <a:endParaRPr lang="en-US" sz="8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800" dirty="0"/>
              <a:t>Sources: </a:t>
            </a:r>
            <a:r>
              <a:rPr lang="en-US" sz="800" dirty="0" smtClean="0"/>
              <a:t> </a:t>
            </a:r>
            <a:r>
              <a:rPr lang="en-US" sz="800" dirty="0" err="1" smtClean="0"/>
              <a:t>Maplecroft</a:t>
            </a:r>
            <a:r>
              <a:rPr lang="en-US" sz="800" dirty="0" smtClean="0"/>
              <a:t> Terrorism Risk Index; (2011); Guy Carpenter; Insurance </a:t>
            </a:r>
            <a:r>
              <a:rPr lang="en-US" sz="800" dirty="0"/>
              <a:t>Information </a:t>
            </a:r>
            <a:r>
              <a:rPr lang="en-US" sz="800" dirty="0" smtClean="0"/>
              <a:t>Institute.</a:t>
            </a:r>
            <a:endParaRPr lang="en-US" sz="800" dirty="0"/>
          </a:p>
        </p:txBody>
      </p:sp>
      <p:pic>
        <p:nvPicPr>
          <p:cNvPr id="119633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0065" y="1186766"/>
            <a:ext cx="8625016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13"/>
          <p:cNvSpPr>
            <a:spLocks noChangeArrowheads="1"/>
          </p:cNvSpPr>
          <p:nvPr/>
        </p:nvSpPr>
        <p:spPr bwMode="blackWhite">
          <a:xfrm>
            <a:off x="7607192" y="1396313"/>
            <a:ext cx="1536808" cy="2236574"/>
          </a:xfrm>
          <a:prstGeom prst="wedgeRectCallout">
            <a:avLst>
              <a:gd name="adj1" fmla="val -97759"/>
              <a:gd name="adj2" fmla="val -834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The threat of terrorism is highest in South Asia, Russia, the Middle East and Central and East Africa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2219301" y="2644347"/>
            <a:ext cx="1252947" cy="1651022"/>
          </a:xfrm>
          <a:prstGeom prst="wedgeRectCallout">
            <a:avLst>
              <a:gd name="adj1" fmla="val -76758"/>
              <a:gd name="adj2" fmla="val -1120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</a:rPr>
              <a:t>The US is still considered to be at “Medium Risk” for a terrorist attack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035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F3661-802E-4715-888C-25186D51C53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7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Ratio Points Associated with Catastrophe Losses: 1960 – 2012*</a:t>
            </a:r>
          </a:p>
        </p:txBody>
      </p:sp>
      <p:sp>
        <p:nvSpPr>
          <p:cNvPr id="32775" name="Rectangle 3"/>
          <p:cNvSpPr>
            <a:spLocks noChangeArrowheads="1"/>
          </p:cNvSpPr>
          <p:nvPr/>
        </p:nvSpPr>
        <p:spPr bwMode="auto">
          <a:xfrm>
            <a:off x="0" y="6289975"/>
            <a:ext cx="8888413" cy="61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Notes</a:t>
            </a:r>
            <a:r>
              <a:rPr lang="en-US" sz="1100" dirty="0">
                <a:solidFill>
                  <a:srgbClr val="000000"/>
                </a:solidFill>
              </a:rPr>
              <a:t>: Private carrier losses only.  Excludes loss adjustment expenses and reinsurance reinstatement premiums. Figures are adjusted for losses ultimately paid by foreign insurers and reinsurers.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Source: </a:t>
            </a:r>
            <a:r>
              <a:rPr lang="en-US" sz="1100" dirty="0" smtClean="0">
                <a:solidFill>
                  <a:srgbClr val="000000"/>
                </a:solidFill>
              </a:rPr>
              <a:t>ISO (1960-2011); A.M. Best (2012E) </a:t>
            </a:r>
            <a:r>
              <a:rPr lang="en-US" sz="1100" dirty="0">
                <a:solidFill>
                  <a:srgbClr val="000000"/>
                </a:solidFill>
              </a:rPr>
              <a:t>Insurance Information Institute.				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71463" y="1301750"/>
          <a:ext cx="8670925" cy="4243388"/>
        </p:xfrm>
        <a:graphic>
          <a:graphicData uri="http://schemas.openxmlformats.org/presentationml/2006/ole">
            <p:oleObj spid="_x0000_s26452994" name="Chart" r:id="rId4" imgW="8572512" imgH="3743439" progId="MSGraph.Chart.8">
              <p:embed followColorScheme="full"/>
            </p:oleObj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blackWhite">
          <a:xfrm>
            <a:off x="700088" y="5392644"/>
            <a:ext cx="7834312" cy="6429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The Catastrophe Loss Component of Private Insurer Losses Has Increased Sharply in Recent Decades</a:t>
            </a:r>
            <a:endParaRPr lang="en-US" b="1" i="1">
              <a:solidFill>
                <a:srgbClr val="FFFFFF"/>
              </a:solidFill>
            </a:endParaRP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2789238" y="1063625"/>
            <a:ext cx="2130425" cy="2668588"/>
          </a:xfrm>
          <a:prstGeom prst="wedgeRectCallout">
            <a:avLst>
              <a:gd name="adj1" fmla="val 42806"/>
              <a:gd name="adj2" fmla="val -4505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Avg. CAT  Loss Component of the</a:t>
            </a:r>
            <a:r>
              <a:rPr lang="en-US" sz="1600" b="1" u="sng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Combined Ratio  </a:t>
            </a:r>
            <a:r>
              <a:rPr lang="en-US" sz="1600" b="1" u="sng" dirty="0">
                <a:solidFill>
                  <a:schemeClr val="bg1"/>
                </a:solidFill>
              </a:rPr>
              <a:t> by Decade</a:t>
            </a:r>
          </a:p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1960s: 1.04       1970s: 0.85     1980s: 1.31     1990s: 3.39     2000s: 3.52     2010s: </a:t>
            </a:r>
            <a:r>
              <a:rPr lang="en-US" sz="1600" b="1" dirty="0" smtClean="0">
                <a:solidFill>
                  <a:schemeClr val="bg1"/>
                </a:solidFill>
              </a:rPr>
              <a:t>7.20*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2778" name="Rectangle 6"/>
          <p:cNvSpPr>
            <a:spLocks noChangeArrowheads="1"/>
          </p:cNvSpPr>
          <p:nvPr/>
        </p:nvSpPr>
        <p:spPr bwMode="black">
          <a:xfrm>
            <a:off x="201613" y="1131888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Combined Ratio Points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5515898" y="1091381"/>
            <a:ext cx="2875936" cy="766916"/>
          </a:xfrm>
          <a:prstGeom prst="wedgeRectCallout">
            <a:avLst>
              <a:gd name="adj1" fmla="val 57755"/>
              <a:gd name="adj2" fmla="val 4080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Catastrophe losses as a share of all losses reached a record high in 2012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0060" y="24714"/>
            <a:ext cx="7620000" cy="1143000"/>
          </a:xfrm>
        </p:spPr>
        <p:txBody>
          <a:bodyPr/>
          <a:lstStyle/>
          <a:p>
            <a:r>
              <a:rPr lang="en-US" dirty="0" smtClean="0"/>
              <a:t>Terrorism </a:t>
            </a:r>
            <a:r>
              <a:rPr lang="en-US" dirty="0"/>
              <a:t>Violates Traditional Requirements for Insurability</a:t>
            </a:r>
          </a:p>
        </p:txBody>
      </p:sp>
      <p:graphicFrame>
        <p:nvGraphicFramePr>
          <p:cNvPr id="2821123" name="Group 3"/>
          <p:cNvGraphicFramePr>
            <a:graphicFrameLocks noGrp="1"/>
          </p:cNvGraphicFramePr>
          <p:nvPr>
            <p:ph idx="1"/>
          </p:nvPr>
        </p:nvGraphicFramePr>
        <p:xfrm>
          <a:off x="265670" y="1283831"/>
          <a:ext cx="8686800" cy="5121912"/>
        </p:xfrm>
        <a:graphic>
          <a:graphicData uri="http://schemas.openxmlformats.org/drawingml/2006/table">
            <a:tbl>
              <a:tblPr/>
              <a:tblGrid>
                <a:gridCol w="2230395"/>
                <a:gridCol w="3611605"/>
                <a:gridCol w="2844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Requirement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Definition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Violation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Estimable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Frequency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Insurance requires large number of observations to develop predictive rate-making models (an actuarial concept known as credibility)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Very few data points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Terror modeling still in infancy, untested.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Inconsistent  assessment of threat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25146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Estimable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Severity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Maximum possible/ probable loss must be at least estimable in order to minimize “risk of ruin” (insurer cannot run an unreasonable risk of insolvency though assumption of the risk)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Potential loss is virtually unbounded.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Losses can easily exceed insurer capital resources for paying claims.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Extreme risk in workers compensation and statute forbids exclusions.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821141" name="Text Box 21"/>
          <p:cNvSpPr txBox="1">
            <a:spLocks noChangeArrowheads="1"/>
          </p:cNvSpPr>
          <p:nvPr/>
        </p:nvSpPr>
        <p:spPr bwMode="auto">
          <a:xfrm>
            <a:off x="152400" y="6613525"/>
            <a:ext cx="66611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681038" indent="-681038">
              <a:lnSpc>
                <a:spcPct val="75000"/>
              </a:lnSpc>
              <a:spcBef>
                <a:spcPct val="0"/>
              </a:spcBef>
              <a:buClrTx/>
            </a:pPr>
            <a:r>
              <a:rPr lang="en-US" sz="1400">
                <a:latin typeface="Arial" charset="0"/>
              </a:rPr>
              <a:t>Source:  Insurance Information Institute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22146" name="Group 2"/>
          <p:cNvGraphicFramePr>
            <a:graphicFrameLocks noGrp="1"/>
          </p:cNvGraphicFramePr>
          <p:nvPr>
            <p:ph idx="1"/>
          </p:nvPr>
        </p:nvGraphicFramePr>
        <p:xfrm>
          <a:off x="98856" y="1144800"/>
          <a:ext cx="8915400" cy="5518788"/>
        </p:xfrm>
        <a:graphic>
          <a:graphicData uri="http://schemas.openxmlformats.org/drawingml/2006/table">
            <a:tbl>
              <a:tblPr/>
              <a:tblGrid>
                <a:gridCol w="2082114"/>
                <a:gridCol w="2870886"/>
                <a:gridCol w="3962400"/>
              </a:tblGrid>
              <a:tr h="35718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Requirement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Definition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Violation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Diversifiable Risk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Must be able to spread/distribute risk across large number of risks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“Law of Large Numbers” helps makes losses manageable and less volatile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Losses likely highly concentrated geographically or by industry (e.g., WTC, power plants)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286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Random Loss Distribution/Fortuity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Probability of loss occurring must be purely random and fortuitous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Events are individually unpredictable in terms of time, location and magnitude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Terrorism attacks are planned, coordinated and deliberate acts of destruction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Dynamic target shifting from “hardened targets” to “soft targets”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Terrorist adjust tactics to circumvent new security measures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Actions of US and foreign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govts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may affect likelihood, nature and timing of attack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822165" name="Text Box 21"/>
          <p:cNvSpPr txBox="1">
            <a:spLocks noChangeArrowheads="1"/>
          </p:cNvSpPr>
          <p:nvPr/>
        </p:nvSpPr>
        <p:spPr bwMode="auto">
          <a:xfrm>
            <a:off x="189471" y="6318421"/>
            <a:ext cx="66611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681038" indent="-681038">
              <a:lnSpc>
                <a:spcPct val="75000"/>
              </a:lnSpc>
              <a:spcBef>
                <a:spcPct val="0"/>
              </a:spcBef>
              <a:buClrTx/>
            </a:pPr>
            <a:r>
              <a:rPr lang="en-US" sz="1400" dirty="0">
                <a:latin typeface="Arial" charset="0"/>
              </a:rPr>
              <a:t>Source:  </a:t>
            </a:r>
            <a:r>
              <a:rPr lang="en-US" sz="1400" dirty="0" smtClean="0">
                <a:latin typeface="Arial" charset="0"/>
              </a:rPr>
              <a:t>Insurance</a:t>
            </a:r>
          </a:p>
          <a:p>
            <a:pPr marL="681038" indent="-681038">
              <a:lnSpc>
                <a:spcPct val="75000"/>
              </a:lnSpc>
              <a:spcBef>
                <a:spcPct val="0"/>
              </a:spcBef>
              <a:buClrTx/>
            </a:pPr>
            <a:r>
              <a:rPr lang="en-US" sz="1400" dirty="0" smtClean="0">
                <a:latin typeface="Arial" charset="0"/>
              </a:rPr>
              <a:t> </a:t>
            </a:r>
            <a:r>
              <a:rPr lang="en-US" sz="1400" dirty="0">
                <a:latin typeface="Arial" charset="0"/>
              </a:rPr>
              <a:t>Information Institute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0" y="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1143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225A7A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Terrorism Violates Traditional Requirements for Insurability (cont’d)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225A7A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210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Manmade Disasters &amp; 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The Tort Environment</a:t>
            </a: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C710E649-C827-46C1-98F4-B0DC0381DD96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72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2214" name="Rectangle 6"/>
          <p:cNvSpPr>
            <a:spLocks noChangeArrowheads="1"/>
          </p:cNvSpPr>
          <p:nvPr/>
        </p:nvSpPr>
        <p:spPr bwMode="auto">
          <a:xfrm>
            <a:off x="363538" y="4324350"/>
            <a:ext cx="8416925" cy="5893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 dirty="0" smtClean="0">
                <a:solidFill>
                  <a:srgbClr val="225A7A"/>
                </a:solidFill>
              </a:rPr>
              <a:t>The Lessons of Deepwater Horizon</a:t>
            </a:r>
            <a:endParaRPr lang="en-US" sz="38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4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4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2210" grpId="0" animBg="1"/>
      <p:bldP spid="214221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6042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B3AF9-3C12-49F0-BEBE-033FFF75D5DB}" type="slidenum">
              <a:rPr lang="en-US" smtClean="0"/>
              <a:pPr>
                <a:defRPr/>
              </a:pPr>
              <a:t>73</a:t>
            </a:fld>
            <a:endParaRPr lang="en-US" smtClean="0"/>
          </a:p>
        </p:txBody>
      </p:sp>
      <p:sp>
        <p:nvSpPr>
          <p:cNvPr id="614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470" y="90488"/>
            <a:ext cx="7699375" cy="860425"/>
          </a:xfrm>
        </p:spPr>
        <p:txBody>
          <a:bodyPr/>
          <a:lstStyle/>
          <a:p>
            <a:r>
              <a:rPr lang="en-US" sz="2400" dirty="0" smtClean="0"/>
              <a:t>Over the Last Three Decades, Total Tort Costs as a % of GDP Appear Somewhat Cyclical, 1980-2013E</a:t>
            </a:r>
          </a:p>
        </p:txBody>
      </p:sp>
      <p:graphicFrame>
        <p:nvGraphicFramePr>
          <p:cNvPr id="61442" name="Object 3"/>
          <p:cNvGraphicFramePr>
            <a:graphicFrameLocks/>
          </p:cNvGraphicFramePr>
          <p:nvPr>
            <p:ph type="chart" idx="4294967295"/>
          </p:nvPr>
        </p:nvGraphicFramePr>
        <p:xfrm>
          <a:off x="166688" y="1627188"/>
          <a:ext cx="8731250" cy="4532312"/>
        </p:xfrm>
        <a:graphic>
          <a:graphicData uri="http://schemas.openxmlformats.org/presentationml/2006/ole">
            <p:oleObj spid="_x0000_s27300866" name="Chart" r:id="rId4" imgW="8715392" imgH="4524482" progId="MSGraph.Chart.8">
              <p:embed followColorScheme="full"/>
            </p:oleObj>
          </a:graphicData>
        </a:graphic>
      </p:graphicFrame>
      <p:sp>
        <p:nvSpPr>
          <p:cNvPr id="61447" name="Rectangle 4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61448" name="Rectangle 5"/>
          <p:cNvSpPr>
            <a:spLocks noChangeArrowheads="1"/>
          </p:cNvSpPr>
          <p:nvPr/>
        </p:nvSpPr>
        <p:spPr bwMode="auto">
          <a:xfrm>
            <a:off x="0" y="6575425"/>
            <a:ext cx="75692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Towers Watson, </a:t>
            </a:r>
            <a:r>
              <a:rPr lang="en-US" sz="1100" i="1" dirty="0" smtClean="0"/>
              <a:t>2011 </a:t>
            </a:r>
            <a:r>
              <a:rPr lang="en-US" sz="1100" i="1" dirty="0"/>
              <a:t>Update on US Tort Cost Trends</a:t>
            </a:r>
            <a:r>
              <a:rPr lang="en-US" sz="1100" dirty="0"/>
              <a:t>, Appendix 1A</a:t>
            </a:r>
          </a:p>
        </p:txBody>
      </p:sp>
      <p:sp>
        <p:nvSpPr>
          <p:cNvPr id="1989639" name="AutoShape 7"/>
          <p:cNvSpPr>
            <a:spLocks noChangeArrowheads="1"/>
          </p:cNvSpPr>
          <p:nvPr/>
        </p:nvSpPr>
        <p:spPr bwMode="blackWhite">
          <a:xfrm>
            <a:off x="2402262" y="4775667"/>
            <a:ext cx="3864067" cy="935037"/>
          </a:xfrm>
          <a:prstGeom prst="wedgeRectCallout">
            <a:avLst>
              <a:gd name="adj1" fmla="val 71004"/>
              <a:gd name="adj2" fmla="val -3410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Tort 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costs  in dollar terms have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r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emained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h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igh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but 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relatively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s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table since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the mid-2000s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., but are down   substantially as a share of GDP</a:t>
            </a:r>
            <a:endParaRPr lang="en-US" sz="16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6213363" y="2904565"/>
            <a:ext cx="1559037" cy="753035"/>
          </a:xfrm>
          <a:prstGeom prst="wedgeRectCallout">
            <a:avLst>
              <a:gd name="adj1" fmla="val 2754"/>
              <a:gd name="adj2" fmla="val 15171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Deepwater Horizon Spike in 2010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7894246" y="4927226"/>
            <a:ext cx="1061495" cy="720538"/>
          </a:xfrm>
          <a:prstGeom prst="wedgeRectCallout">
            <a:avLst>
              <a:gd name="adj1" fmla="val -69415"/>
              <a:gd name="adj2" fmla="val -3815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1.68% of GDP in 2013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blackWhite">
          <a:xfrm>
            <a:off x="3980329" y="2094378"/>
            <a:ext cx="1456765" cy="958103"/>
          </a:xfrm>
          <a:prstGeom prst="wedgeRectCallout">
            <a:avLst>
              <a:gd name="adj1" fmla="val 68667"/>
              <a:gd name="adj2" fmla="val 3968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2.21% of GDP in 2003 = pre-tort reform peak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8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9639" grpId="0" animBg="1"/>
      <p:bldP spid="11" grpId="0" animBg="1"/>
      <p:bldP spid="12" grpId="0" animBg="1"/>
      <p:bldP spid="1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0"/>
            <a:ext cx="7086600" cy="1143000"/>
          </a:xfrm>
        </p:spPr>
        <p:txBody>
          <a:bodyPr/>
          <a:lstStyle/>
          <a:p>
            <a:r>
              <a:rPr lang="en-US" dirty="0" smtClean="0"/>
              <a:t>Business Leaders Ranking of Liability Systems in 2012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46188"/>
            <a:ext cx="3810000" cy="4572000"/>
          </a:xfrm>
        </p:spPr>
        <p:txBody>
          <a:bodyPr/>
          <a:lstStyle/>
          <a:p>
            <a:pPr marL="533400" indent="-533400"/>
            <a:r>
              <a:rPr lang="en-US" sz="2400" b="1" u="sng" dirty="0" smtClean="0"/>
              <a:t>Best States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Delaware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Nebraska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Wyoming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Minnesota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Kansas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Idaho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Virginia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North Dakota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Utah</a:t>
            </a:r>
          </a:p>
          <a:p>
            <a:pPr marL="533400" indent="-533400">
              <a:buFontTx/>
              <a:buAutoNum type="arabicPeriod"/>
            </a:pPr>
            <a:r>
              <a:rPr lang="en-US" sz="2000" dirty="0" smtClean="0"/>
              <a:t>Iowa</a:t>
            </a:r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6163" y="1222375"/>
            <a:ext cx="3810000" cy="4572000"/>
          </a:xfrm>
        </p:spPr>
        <p:txBody>
          <a:bodyPr/>
          <a:lstStyle/>
          <a:p>
            <a:pPr marL="533400" indent="-533400"/>
            <a:r>
              <a:rPr lang="en-US" sz="2400" b="1" u="sng" dirty="0" smtClean="0"/>
              <a:t>Worst States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Florida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Oklahoma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Alabama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New Mexico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Montana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Illinois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California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Mississippi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Louisiana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West Virginia</a:t>
            </a: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76200" y="6477000"/>
            <a:ext cx="67897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100" dirty="0"/>
              <a:t>Source:  US Chamber of Commerce </a:t>
            </a:r>
            <a:r>
              <a:rPr lang="en-US" sz="1100" dirty="0" smtClean="0"/>
              <a:t>2012 </a:t>
            </a:r>
            <a:r>
              <a:rPr lang="en-US" sz="1100" dirty="0"/>
              <a:t>State Liability Systems Ranking Study; Insurance Info. Institute.</a:t>
            </a:r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2451100" y="1450975"/>
            <a:ext cx="1889125" cy="4000858"/>
            <a:chOff x="69" y="668"/>
            <a:chExt cx="1432" cy="2778"/>
          </a:xfrm>
        </p:grpSpPr>
        <p:sp>
          <p:nvSpPr>
            <p:cNvPr id="145423" name="Rectangle 99"/>
            <p:cNvSpPr>
              <a:spLocks noChangeArrowheads="1"/>
            </p:cNvSpPr>
            <p:nvPr/>
          </p:nvSpPr>
          <p:spPr bwMode="blackWhite">
            <a:xfrm>
              <a:off x="77" y="672"/>
              <a:ext cx="1391" cy="1064"/>
            </a:xfrm>
            <a:prstGeom prst="rect">
              <a:avLst/>
            </a:prstGeom>
            <a:solidFill>
              <a:srgbClr val="ECF6F8"/>
            </a:soli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4" name="Rectangle 100"/>
            <p:cNvSpPr>
              <a:spLocks noChangeArrowheads="1"/>
            </p:cNvSpPr>
            <p:nvPr/>
          </p:nvSpPr>
          <p:spPr bwMode="blackWhite">
            <a:xfrm>
              <a:off x="69" y="668"/>
              <a:ext cx="1416" cy="289"/>
            </a:xfrm>
            <a:prstGeom prst="rect">
              <a:avLst/>
            </a:prstGeom>
            <a:gradFill rotWithShape="1">
              <a:gsLst>
                <a:gs pos="0">
                  <a:srgbClr val="378798"/>
                </a:gs>
                <a:gs pos="100000">
                  <a:srgbClr val="2A6774"/>
                </a:gs>
              </a:gsLst>
              <a:lin ang="5400000" scaled="1"/>
            </a:gra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b="1" dirty="0">
                  <a:solidFill>
                    <a:srgbClr val="FFFFFF"/>
                  </a:solidFill>
                </a:rPr>
                <a:t>New in </a:t>
              </a:r>
              <a:r>
                <a:rPr lang="en-US" b="1" dirty="0" smtClean="0">
                  <a:solidFill>
                    <a:srgbClr val="FFFFFF"/>
                  </a:solidFill>
                </a:rPr>
                <a:t>2012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45425" name="Text Box 101"/>
            <p:cNvSpPr txBox="1">
              <a:spLocks noChangeArrowheads="1"/>
            </p:cNvSpPr>
            <p:nvPr/>
          </p:nvSpPr>
          <p:spPr bwMode="auto">
            <a:xfrm>
              <a:off x="89" y="974"/>
              <a:ext cx="1387" cy="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Wyoming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Minnesota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Kansas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Idaho</a:t>
              </a:r>
              <a:endParaRPr lang="en-US" sz="1500" dirty="0"/>
            </a:p>
          </p:txBody>
        </p:sp>
        <p:sp>
          <p:nvSpPr>
            <p:cNvPr id="145426" name="Rectangle 102"/>
            <p:cNvSpPr>
              <a:spLocks noChangeArrowheads="1"/>
            </p:cNvSpPr>
            <p:nvPr/>
          </p:nvSpPr>
          <p:spPr bwMode="blackWhite">
            <a:xfrm>
              <a:off x="77" y="2071"/>
              <a:ext cx="1416" cy="1205"/>
            </a:xfrm>
            <a:prstGeom prst="rect">
              <a:avLst/>
            </a:prstGeom>
            <a:solidFill>
              <a:srgbClr val="F0F1EF"/>
            </a:soli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7" name="Rectangle 103"/>
            <p:cNvSpPr>
              <a:spLocks noChangeArrowheads="1"/>
            </p:cNvSpPr>
            <p:nvPr/>
          </p:nvSpPr>
          <p:spPr bwMode="blackWhite">
            <a:xfrm>
              <a:off x="85" y="2063"/>
              <a:ext cx="1416" cy="310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5400000" scaled="1"/>
            </a:gra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Drop-offs</a:t>
              </a:r>
            </a:p>
          </p:txBody>
        </p:sp>
        <p:sp>
          <p:nvSpPr>
            <p:cNvPr id="145428" name="Text Box 104"/>
            <p:cNvSpPr txBox="1">
              <a:spLocks noChangeArrowheads="1"/>
            </p:cNvSpPr>
            <p:nvPr/>
          </p:nvSpPr>
          <p:spPr bwMode="auto">
            <a:xfrm>
              <a:off x="109" y="2500"/>
              <a:ext cx="1369" cy="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Indiana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Colorado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Massachusetts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South Dakota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endParaRPr lang="en-US" sz="1500" dirty="0"/>
            </a:p>
          </p:txBody>
        </p:sp>
      </p:grpSp>
      <p:grpSp>
        <p:nvGrpSpPr>
          <p:cNvPr id="3" name="Group 98"/>
          <p:cNvGrpSpPr>
            <a:grpSpLocks/>
          </p:cNvGrpSpPr>
          <p:nvPr/>
        </p:nvGrpSpPr>
        <p:grpSpPr bwMode="auto">
          <a:xfrm>
            <a:off x="6896100" y="1762125"/>
            <a:ext cx="1987550" cy="3228975"/>
            <a:chOff x="69" y="668"/>
            <a:chExt cx="1424" cy="1862"/>
          </a:xfrm>
        </p:grpSpPr>
        <p:sp>
          <p:nvSpPr>
            <p:cNvPr id="145417" name="Rectangle 99"/>
            <p:cNvSpPr>
              <a:spLocks noChangeArrowheads="1"/>
            </p:cNvSpPr>
            <p:nvPr/>
          </p:nvSpPr>
          <p:spPr bwMode="blackWhite">
            <a:xfrm>
              <a:off x="77" y="672"/>
              <a:ext cx="1416" cy="830"/>
            </a:xfrm>
            <a:prstGeom prst="rect">
              <a:avLst/>
            </a:prstGeom>
            <a:solidFill>
              <a:srgbClr val="ECF6F8"/>
            </a:soli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8" name="Rectangle 100"/>
            <p:cNvSpPr>
              <a:spLocks noChangeArrowheads="1"/>
            </p:cNvSpPr>
            <p:nvPr/>
          </p:nvSpPr>
          <p:spPr bwMode="blackWhite">
            <a:xfrm>
              <a:off x="69" y="668"/>
              <a:ext cx="1416" cy="289"/>
            </a:xfrm>
            <a:prstGeom prst="rect">
              <a:avLst/>
            </a:prstGeom>
            <a:gradFill rotWithShape="1">
              <a:gsLst>
                <a:gs pos="0">
                  <a:srgbClr val="378798"/>
                </a:gs>
                <a:gs pos="100000">
                  <a:srgbClr val="2A6774"/>
                </a:gs>
              </a:gsLst>
              <a:lin ang="5400000" scaled="1"/>
            </a:gra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Newly Notorious</a:t>
              </a:r>
            </a:p>
          </p:txBody>
        </p:sp>
        <p:sp>
          <p:nvSpPr>
            <p:cNvPr id="145419" name="Text Box 101"/>
            <p:cNvSpPr txBox="1">
              <a:spLocks noChangeArrowheads="1"/>
            </p:cNvSpPr>
            <p:nvPr/>
          </p:nvSpPr>
          <p:spPr bwMode="auto">
            <a:xfrm>
              <a:off x="96" y="1056"/>
              <a:ext cx="13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Oklahoma</a:t>
              </a:r>
              <a:endParaRPr lang="en-US" sz="1500" dirty="0"/>
            </a:p>
          </p:txBody>
        </p:sp>
        <p:sp>
          <p:nvSpPr>
            <p:cNvPr id="145420" name="Rectangle 102"/>
            <p:cNvSpPr>
              <a:spLocks noChangeArrowheads="1"/>
            </p:cNvSpPr>
            <p:nvPr/>
          </p:nvSpPr>
          <p:spPr bwMode="blackWhite">
            <a:xfrm>
              <a:off x="77" y="1597"/>
              <a:ext cx="1416" cy="933"/>
            </a:xfrm>
            <a:prstGeom prst="rect">
              <a:avLst/>
            </a:prstGeom>
            <a:solidFill>
              <a:srgbClr val="F0F1EF"/>
            </a:soli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1" name="Rectangle 103"/>
            <p:cNvSpPr>
              <a:spLocks noChangeArrowheads="1"/>
            </p:cNvSpPr>
            <p:nvPr/>
          </p:nvSpPr>
          <p:spPr bwMode="blackWhite">
            <a:xfrm>
              <a:off x="76" y="1614"/>
              <a:ext cx="1416" cy="310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5400000" scaled="1"/>
            </a:gra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Rising Above</a:t>
              </a:r>
            </a:p>
          </p:txBody>
        </p:sp>
        <p:sp>
          <p:nvSpPr>
            <p:cNvPr id="145422" name="Text Box 104"/>
            <p:cNvSpPr txBox="1">
              <a:spLocks noChangeArrowheads="1"/>
            </p:cNvSpPr>
            <p:nvPr/>
          </p:nvSpPr>
          <p:spPr bwMode="auto">
            <a:xfrm>
              <a:off x="91" y="2009"/>
              <a:ext cx="13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Arkansas</a:t>
              </a:r>
              <a:endParaRPr lang="en-US" sz="1500" dirty="0"/>
            </a:p>
          </p:txBody>
        </p:sp>
      </p:grp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90DBB-527D-49DE-BE17-F2C090C1D32C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8431" y="117987"/>
            <a:ext cx="7106265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BP: Deepwater Settlement Process is Rife with Fraud and Abuse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FF6ED8F-E4C3-4F9C-B52C-5D5148FFE8B9}" type="slidenum">
              <a:rPr lang="en-US" sz="1000">
                <a:solidFill>
                  <a:srgbClr val="000000">
                    <a:lumMod val="7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75</a:t>
            </a:fld>
            <a:endParaRPr lang="en-US" sz="1000" dirty="0">
              <a:solidFill>
                <a:srgbClr val="000000">
                  <a:lumMod val="75000"/>
                </a:srgbClr>
              </a:solidFill>
              <a:cs typeface="Arial" charset="0"/>
            </a:endParaRPr>
          </a:p>
        </p:txBody>
      </p:sp>
      <p:pic>
        <p:nvPicPr>
          <p:cNvPr id="27063300" name="Picture 4" descr="Gulf of Mexico advertisemen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870" y="1221209"/>
            <a:ext cx="3865321" cy="51404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706330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36435" y="1235209"/>
            <a:ext cx="4817806" cy="51164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4075319" y="3067664"/>
            <a:ext cx="2994075" cy="1328725"/>
          </a:xfrm>
          <a:prstGeom prst="wedgeRectCallout">
            <a:avLst>
              <a:gd name="adj1" fmla="val -75555"/>
              <a:gd name="adj2" fmla="val -1382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BP is sparing no expense to fight what they view as fraud and abuse in Deepwater Horizon settlement litigation.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67149" y="5936236"/>
            <a:ext cx="217292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Sources: Full page ads in the Wall Street Journal and New York Times, Dec. 11, 2013 .</a:t>
            </a:r>
            <a:endParaRPr lang="en-US" sz="800" i="1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360607" y="6334780"/>
            <a:ext cx="391815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800" dirty="0" smtClean="0">
                <a:solidFill>
                  <a:srgbClr val="000000">
                    <a:lumMod val="75000"/>
                  </a:srgbClr>
                </a:solidFill>
              </a:rPr>
              <a:t>Sources: </a:t>
            </a:r>
            <a:r>
              <a:rPr lang="en-US" sz="800" dirty="0" smtClean="0">
                <a:solidFill>
                  <a:srgbClr val="000000">
                    <a:lumMod val="75000"/>
                  </a:srgbClr>
                </a:solidFill>
                <a:hlinkClick r:id="rId5"/>
              </a:rPr>
              <a:t>http://www.bp.com/en/global/corporate/gulf-of-mexico-restoration/investigations-and-legal-proceedings/US-legal-proceedings.html</a:t>
            </a:r>
            <a:r>
              <a:rPr lang="en-US" sz="800" dirty="0" smtClean="0">
                <a:solidFill>
                  <a:srgbClr val="000000">
                    <a:lumMod val="75000"/>
                  </a:srgbClr>
                </a:solidFill>
              </a:rPr>
              <a:t> extracted </a:t>
            </a:r>
            <a:r>
              <a:rPr lang="en-US" sz="8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Dec. 11, 2013; Insurance Information Institute.</a:t>
            </a:r>
            <a:endParaRPr lang="en-US" sz="800" i="1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699" name="Rectangle 3"/>
          <p:cNvSpPr>
            <a:spLocks noChangeArrowheads="1"/>
          </p:cNvSpPr>
          <p:nvPr/>
        </p:nvSpPr>
        <p:spPr bwMode="blackWhite">
          <a:xfrm>
            <a:off x="685800" y="2327275"/>
            <a:ext cx="7772400" cy="1470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6000" b="1">
                <a:solidFill>
                  <a:srgbClr val="FFFFFF"/>
                </a:solidFill>
              </a:rPr>
              <a:t>www.iii.org</a:t>
            </a:r>
          </a:p>
        </p:txBody>
      </p:sp>
      <p:sp>
        <p:nvSpPr>
          <p:cNvPr id="2077700" name="Rectangle 4"/>
          <p:cNvSpPr>
            <a:spLocks noChangeArrowheads="1"/>
          </p:cNvSpPr>
          <p:nvPr/>
        </p:nvSpPr>
        <p:spPr bwMode="auto">
          <a:xfrm>
            <a:off x="161925" y="4232275"/>
            <a:ext cx="8696325" cy="23637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>
                <a:solidFill>
                  <a:srgbClr val="225A7A"/>
                </a:solidFill>
              </a:rPr>
              <a:t>Thank you for your time</a:t>
            </a:r>
            <a:br>
              <a:rPr lang="en-US" sz="3600" b="1" i="1" dirty="0">
                <a:solidFill>
                  <a:srgbClr val="225A7A"/>
                </a:solidFill>
              </a:rPr>
            </a:br>
            <a:r>
              <a:rPr lang="en-US" sz="3600" b="1" i="1" dirty="0">
                <a:solidFill>
                  <a:srgbClr val="225A7A"/>
                </a:solidFill>
              </a:rPr>
              <a:t>and your attention!</a:t>
            </a:r>
            <a:endParaRPr lang="en-US" sz="3600" b="1" i="1" dirty="0">
              <a:solidFill>
                <a:srgbClr val="FF0000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>
                <a:solidFill>
                  <a:srgbClr val="FF0000"/>
                </a:solidFill>
              </a:rPr>
              <a:t>Twitter: </a:t>
            </a:r>
            <a:r>
              <a:rPr lang="en-US" sz="3600" b="1" i="1" dirty="0" smtClean="0">
                <a:solidFill>
                  <a:srgbClr val="00B050"/>
                </a:solidFill>
              </a:rPr>
              <a:t>twitter.com/</a:t>
            </a:r>
            <a:r>
              <a:rPr lang="en-US" sz="3600" b="1" i="1" dirty="0" err="1" smtClean="0">
                <a:solidFill>
                  <a:srgbClr val="00B050"/>
                </a:solidFill>
              </a:rPr>
              <a:t>bob_hartwig</a:t>
            </a:r>
            <a:endParaRPr lang="en-US" sz="3600" b="1" i="1" dirty="0" smtClean="0">
              <a:solidFill>
                <a:srgbClr val="00B050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Download at </a:t>
            </a:r>
            <a:r>
              <a:rPr lang="en-US" sz="3600" b="1" i="1" dirty="0" smtClean="0">
                <a:solidFill>
                  <a:srgbClr val="FF0000"/>
                </a:solidFill>
                <a:hlinkClick r:id="rId3"/>
              </a:rPr>
              <a:t>www.iii.org/presentations</a:t>
            </a:r>
            <a:r>
              <a:rPr lang="en-US" sz="3600" b="1" i="1" dirty="0" smtClean="0">
                <a:solidFill>
                  <a:srgbClr val="00B050"/>
                </a:solidFill>
              </a:rPr>
              <a:t> 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  <p:sp>
        <p:nvSpPr>
          <p:cNvPr id="2077702" name="Rectangle 6"/>
          <p:cNvSpPr>
            <a:spLocks noChangeArrowheads="1"/>
          </p:cNvSpPr>
          <p:nvPr/>
        </p:nvSpPr>
        <p:spPr bwMode="auto">
          <a:xfrm>
            <a:off x="668338" y="1597025"/>
            <a:ext cx="780732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6172200" algn="l"/>
              </a:tabLst>
            </a:pPr>
            <a:r>
              <a:rPr lang="en-US" sz="2800" b="1">
                <a:solidFill>
                  <a:srgbClr val="225A7A"/>
                </a:solidFill>
              </a:rPr>
              <a:t>Insurance Information Institute Online: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77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7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7699" grpId="0" animBg="1"/>
      <p:bldP spid="2077700" grpId="0"/>
      <p:bldP spid="20777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Homeowners Insurance Combined Ratio: 1990–2015F</a:t>
            </a:r>
            <a:endParaRPr lang="en-US" baseline="30000" dirty="0" smtClean="0"/>
          </a:p>
        </p:txBody>
      </p:sp>
      <p:graphicFrame>
        <p:nvGraphicFramePr>
          <p:cNvPr id="54274" name="Object 3"/>
          <p:cNvGraphicFramePr>
            <a:graphicFrameLocks/>
          </p:cNvGraphicFramePr>
          <p:nvPr/>
        </p:nvGraphicFramePr>
        <p:xfrm>
          <a:off x="250723" y="1587500"/>
          <a:ext cx="8686799" cy="3663950"/>
        </p:xfrm>
        <a:graphic>
          <a:graphicData uri="http://schemas.openxmlformats.org/presentationml/2006/ole">
            <p:oleObj spid="_x0000_s27299842" name="Chart" r:id="rId4" imgW="8439161" imgH="3648152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1196975" y="5338763"/>
            <a:ext cx="6951663" cy="103254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Homeowners </a:t>
            </a:r>
            <a:r>
              <a:rPr lang="en-US" b="1" dirty="0" smtClean="0">
                <a:solidFill>
                  <a:srgbClr val="FFFFFF"/>
                </a:solidFill>
              </a:rPr>
              <a:t>Performance in 2011/12 Impacted by Large Cat </a:t>
            </a:r>
            <a:r>
              <a:rPr lang="en-US" b="1" dirty="0">
                <a:solidFill>
                  <a:srgbClr val="FFFFFF"/>
                </a:solidFill>
              </a:rPr>
              <a:t>Losses.  Extreme Regional Variation Can Be Expected Due to Local Catastrophe Loss Activity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 (</a:t>
            </a:r>
            <a:r>
              <a:rPr lang="en-US" sz="1100" dirty="0" smtClean="0"/>
              <a:t>1990-2012);Conning (2013E-2015F); Insurance Information Institute.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blackWhite">
          <a:xfrm>
            <a:off x="4955460" y="2492477"/>
            <a:ext cx="1165122" cy="636784"/>
          </a:xfrm>
          <a:prstGeom prst="wedgeRectCallout">
            <a:avLst>
              <a:gd name="adj1" fmla="val 77951"/>
              <a:gd name="adj2" fmla="val 4865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Hurricane Ike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blackWhite">
          <a:xfrm>
            <a:off x="7772403" y="2025446"/>
            <a:ext cx="1253613" cy="813764"/>
          </a:xfrm>
          <a:prstGeom prst="wedgeRectCallout">
            <a:avLst>
              <a:gd name="adj1" fmla="val -46353"/>
              <a:gd name="adj2" fmla="val 11502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Hurricane Sandy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blackWhite">
          <a:xfrm>
            <a:off x="6140246" y="1612491"/>
            <a:ext cx="1366683" cy="813764"/>
          </a:xfrm>
          <a:prstGeom prst="wedgeRectCallout">
            <a:avLst>
              <a:gd name="adj1" fmla="val 49834"/>
              <a:gd name="adj2" fmla="val 10414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Record tornado activity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blackWhite">
          <a:xfrm>
            <a:off x="2099188" y="1391265"/>
            <a:ext cx="1165122" cy="636784"/>
          </a:xfrm>
          <a:prstGeom prst="wedgeRectCallout">
            <a:avLst>
              <a:gd name="adj1" fmla="val -77745"/>
              <a:gd name="adj2" fmla="val 11582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Hurricane Andrew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D1B67-4464-4390-A588-0882E88C4C86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44038" name="Freeform 2"/>
          <p:cNvSpPr>
            <a:spLocks/>
          </p:cNvSpPr>
          <p:nvPr/>
        </p:nvSpPr>
        <p:spPr bwMode="gray">
          <a:xfrm>
            <a:off x="4343400" y="2343150"/>
            <a:ext cx="161925" cy="285750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Reasons for US P/C Insurer Impairments, 1969–2010</a:t>
            </a:r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</p:nvPr>
        </p:nvGraphicFramePr>
        <p:xfrm>
          <a:off x="2171700" y="2486025"/>
          <a:ext cx="4486275" cy="3695700"/>
        </p:xfrm>
        <a:graphic>
          <a:graphicData uri="http://schemas.openxmlformats.org/presentationml/2006/ole">
            <p:oleObj spid="_x0000_s27298818" name="Chart" r:id="rId4" imgW="4486224" imgH="3695831" progId="MSGraph.Chart.8">
              <p:embed followColorScheme="full"/>
            </p:oleObj>
          </a:graphicData>
        </a:graphic>
      </p:graphicFrame>
      <p:sp>
        <p:nvSpPr>
          <p:cNvPr id="44040" name="Rectangle 5"/>
          <p:cNvSpPr>
            <a:spLocks noChangeArrowheads="1"/>
          </p:cNvSpPr>
          <p:nvPr/>
        </p:nvSpPr>
        <p:spPr bwMode="auto">
          <a:xfrm>
            <a:off x="0" y="6392863"/>
            <a:ext cx="81073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							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A.M. Best: </a:t>
            </a:r>
            <a:r>
              <a:rPr lang="en-US" sz="1100" i="1"/>
              <a:t>1969-2010 Impairment Review</a:t>
            </a:r>
            <a:r>
              <a:rPr lang="en-US" sz="1100"/>
              <a:t>, Special Report, April 2011.  </a:t>
            </a:r>
          </a:p>
        </p:txBody>
      </p:sp>
      <p:sp>
        <p:nvSpPr>
          <p:cNvPr id="2006022" name="Rectangle 6"/>
          <p:cNvSpPr>
            <a:spLocks noChangeArrowheads="1"/>
          </p:cNvSpPr>
          <p:nvPr/>
        </p:nvSpPr>
        <p:spPr bwMode="blackWhite">
          <a:xfrm>
            <a:off x="354013" y="1206500"/>
            <a:ext cx="8437562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Historically, Deficient Loss Reserves and Inadequate Pricing Are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By Far the Leading Cause of P-C Insurer Impairments. 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Investment and Catastrophe Losses Play a Much Smaller Role</a:t>
            </a:r>
          </a:p>
        </p:txBody>
      </p:sp>
      <p:sp>
        <p:nvSpPr>
          <p:cNvPr id="44042" name="Rectangle 7"/>
          <p:cNvSpPr>
            <a:spLocks noChangeArrowheads="1"/>
          </p:cNvSpPr>
          <p:nvPr/>
        </p:nvSpPr>
        <p:spPr bwMode="gray">
          <a:xfrm>
            <a:off x="6543675" y="3678238"/>
            <a:ext cx="19843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Deficient Loss Reserves/</a:t>
            </a:r>
            <a:br>
              <a:rPr lang="en-US" sz="1400"/>
            </a:br>
            <a:r>
              <a:rPr lang="en-US" sz="1400"/>
              <a:t>Inadequate Pricing</a:t>
            </a:r>
          </a:p>
        </p:txBody>
      </p:sp>
      <p:sp>
        <p:nvSpPr>
          <p:cNvPr id="44043" name="Rectangle 8"/>
          <p:cNvSpPr>
            <a:spLocks noChangeArrowheads="1"/>
          </p:cNvSpPr>
          <p:nvPr/>
        </p:nvSpPr>
        <p:spPr bwMode="gray">
          <a:xfrm>
            <a:off x="4581525" y="2265363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Reinsurance Failure</a:t>
            </a:r>
          </a:p>
        </p:txBody>
      </p:sp>
      <p:sp>
        <p:nvSpPr>
          <p:cNvPr id="44044" name="Rectangle 9"/>
          <p:cNvSpPr>
            <a:spLocks noChangeArrowheads="1"/>
          </p:cNvSpPr>
          <p:nvPr/>
        </p:nvSpPr>
        <p:spPr bwMode="gray">
          <a:xfrm>
            <a:off x="5172075" y="6084888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Rapid Growth</a:t>
            </a:r>
          </a:p>
        </p:txBody>
      </p:sp>
      <p:sp>
        <p:nvSpPr>
          <p:cNvPr id="44045" name="Rectangle 10"/>
          <p:cNvSpPr>
            <a:spLocks noChangeArrowheads="1"/>
          </p:cNvSpPr>
          <p:nvPr/>
        </p:nvSpPr>
        <p:spPr bwMode="gray">
          <a:xfrm>
            <a:off x="2238375" y="5980113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Alleged Fraud</a:t>
            </a:r>
          </a:p>
        </p:txBody>
      </p:sp>
      <p:sp>
        <p:nvSpPr>
          <p:cNvPr id="44046" name="Rectangle 11"/>
          <p:cNvSpPr>
            <a:spLocks noChangeArrowheads="1"/>
          </p:cNvSpPr>
          <p:nvPr/>
        </p:nvSpPr>
        <p:spPr bwMode="gray">
          <a:xfrm>
            <a:off x="1238250" y="5418138"/>
            <a:ext cx="18319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Catastrophe Losses</a:t>
            </a:r>
          </a:p>
        </p:txBody>
      </p:sp>
      <p:sp>
        <p:nvSpPr>
          <p:cNvPr id="44047" name="Rectangle 12"/>
          <p:cNvSpPr>
            <a:spLocks noChangeArrowheads="1"/>
          </p:cNvSpPr>
          <p:nvPr/>
        </p:nvSpPr>
        <p:spPr bwMode="gray">
          <a:xfrm>
            <a:off x="1123950" y="4598988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Affiliate Impairment</a:t>
            </a:r>
          </a:p>
        </p:txBody>
      </p:sp>
      <p:sp>
        <p:nvSpPr>
          <p:cNvPr id="44048" name="Rectangle 13"/>
          <p:cNvSpPr>
            <a:spLocks noChangeArrowheads="1"/>
          </p:cNvSpPr>
          <p:nvPr/>
        </p:nvSpPr>
        <p:spPr bwMode="gray">
          <a:xfrm>
            <a:off x="390525" y="3524250"/>
            <a:ext cx="20955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/>
              <a:t>Investment Problems </a:t>
            </a:r>
            <a:r>
              <a:rPr lang="en-US" sz="1200" i="1"/>
              <a:t>(Overstatement of Assets)</a:t>
            </a:r>
            <a:endParaRPr lang="en-US" sz="1400" i="1"/>
          </a:p>
        </p:txBody>
      </p:sp>
      <p:sp>
        <p:nvSpPr>
          <p:cNvPr id="44049" name="Rectangle 14"/>
          <p:cNvSpPr>
            <a:spLocks noChangeArrowheads="1"/>
          </p:cNvSpPr>
          <p:nvPr/>
        </p:nvSpPr>
        <p:spPr bwMode="gray">
          <a:xfrm>
            <a:off x="2428875" y="2908300"/>
            <a:ext cx="7842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Misc.</a:t>
            </a:r>
          </a:p>
        </p:txBody>
      </p:sp>
      <p:sp>
        <p:nvSpPr>
          <p:cNvPr id="44050" name="Rectangle 15"/>
          <p:cNvSpPr>
            <a:spLocks noChangeArrowheads="1"/>
          </p:cNvSpPr>
          <p:nvPr/>
        </p:nvSpPr>
        <p:spPr bwMode="gray">
          <a:xfrm>
            <a:off x="1685925" y="2465388"/>
            <a:ext cx="20986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Sig. Change in Business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60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mKvw6upY_files\slide0001_image001.emz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Major Results Convective Storm Study"/>
  <p:tag name="ARTICULATE_SLIDE_GUID" val="431b2361-b2c4-4f74-9695-45951566cbce"/>
  <p:tag name="ARTICULATE_SLIDE_NAV" val="45"/>
  <p:tag name="ARTICULATE_SLIDE_PAUSE" val="0"/>
  <p:tag name="ARTICULATE_NAV_LEVEL" val="3"/>
  <p:tag name="ARTICULATE_SLIDE_PRESENTER" val="Dr. Peter Höppe"/>
  <p:tag name="ARTICULATE_SLIDE_PRESENTER_GUID" val="5CF581FA24A7"/>
  <p:tag name="ARTICULATE_PLAYLIST_ID" val="-1"/>
  <p:tag name="ARTICULATE_LOCK_SLIDE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6sCjLv5I_files\slide0001_image001.p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ZiF8nkDK_files\slide0001_image001.emz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a4ced4d-8df6-4cf6-88db-6d3639104882"/>
  <p:tag name="AUDIO_IMPORT" val="U:\Webinar\2011_07 - Nat Cat Review\Articulate\07.mp3"/>
  <p:tag name="ELAPSEDTIME" val="40.697"/>
  <p:tag name="AUDIO_ID" val="297"/>
  <p:tag name="ARTICULATE_SLIDE_NAV" val="7"/>
  <p:tag name="ARTICULATE_SLIDE_PAUSE" val="0"/>
  <p:tag name="ARTICULATE_NAV_LEVEL" val="3"/>
  <p:tag name="ARTICULATE_SLIDE_PRESENTER" val="Carl Hedde, CPCU"/>
  <p:tag name="ARTICULATE_SLIDE_PRESENTER_GUID" val="5AFE23B0F3CC"/>
  <p:tag name="ARTICULATE_PLAYLIST_ID" val="-1"/>
  <p:tag name="ARTICULATE_LOCK_SLID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a0d12d1-30ae-4c34-adac-1cb8505fb5fd"/>
  <p:tag name="ARTICULATE_SLIDE_NAV" val="7"/>
  <p:tag name="ARTICULATE_SLIDE_PAUSE" val="0"/>
  <p:tag name="ARTICULATE_NAV_LEVEL" val="2"/>
  <p:tag name="ARTICULATE_SLIDE_PRESENTER" val="Carl Hedde, CPCU"/>
  <p:tag name="ARTICULATE_SLIDE_PRESENTER_GUID" val="5AFE23B0F3CC"/>
  <p:tag name="ARTICULATE_PLAYLIST_ID" val="-1"/>
  <p:tag name="ARTICULATE_LOCK_SLID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ignificant Natural Catastrophes, 2012"/>
  <p:tag name="ARTICULATE_SLIDE_GUID" val="22a4f984-038d-4267-a427-6d11375750eb"/>
  <p:tag name="ARTICULATE_SLIDE_NAV" val="10"/>
  <p:tag name="ARTICULATE_SLIDE_PAUSE" val="0"/>
  <p:tag name="ARTICULATE_NAV_LEVEL" val="3"/>
  <p:tag name="ARTICULATE_SLIDE_PRESENTER" val="Carl Hedde, CPCU"/>
  <p:tag name="ARTICULATE_SLIDE_PRESENTER_GUID" val="5AFE23B0F3CC"/>
  <p:tag name="ARTICULATE_PLAYLIST_ID" val="-1"/>
  <p:tag name="ARTICULATE_LOCK_SLID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Convective loss events in the U.S."/>
  <p:tag name="ARTICULATE_SLIDE_GUID" val="f54c3187-8a18-4ebd-81d2-07f81e6240c4"/>
  <p:tag name="ARTICULATE_SLIDE_NAV" val="42"/>
  <p:tag name="ARTICULATE_SLIDE_PAUSE" val="0"/>
  <p:tag name="ARTICULATE_NAV_LEVEL" val="2"/>
  <p:tag name="ARTICULATE_SLIDE_PRESENTER" val="Dr. Peter Höppe"/>
  <p:tag name="ARTICULATE_SLIDE_PRESENTER_GUID" val="5CF581FA24A7"/>
  <p:tag name="ARTICULATE_PLAYLIST_ID" val="-1"/>
  <p:tag name="ARTICULATE_LOCK_SLID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etzATWDa_files\slide0001_image001.emz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UWmuu9Pi_files\slide0001_image001.gif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Convective loss events in the U.S. "/>
  <p:tag name="ARTICULATE_SLIDE_GUID" val="1d3adc11-9676-4908-8f6b-96365722e2d3"/>
  <p:tag name="ARTICULATE_SLIDE_NAV" val="43"/>
  <p:tag name="ARTICULATE_SLIDE_PAUSE" val="0"/>
  <p:tag name="ARTICULATE_NAV_LEVEL" val="3"/>
  <p:tag name="ARTICULATE_SLIDE_PRESENTER" val="Dr. Peter Höppe"/>
  <p:tag name="ARTICULATE_SLIDE_PRESENTER_GUID" val="5CF581FA24A7"/>
  <p:tag name="ARTICULATE_PLAYLIST_ID" val="-1"/>
  <p:tag name="ARTICULATE_LOCK_SLIDE" val="0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EEC100"/>
      </a:dk2>
      <a:lt2>
        <a:srgbClr val="6FCAEF"/>
      </a:lt2>
      <a:accent1>
        <a:srgbClr val="225A7A"/>
      </a:accent1>
      <a:accent2>
        <a:srgbClr val="FF6801"/>
      </a:accent2>
      <a:accent3>
        <a:srgbClr val="FFFFFF"/>
      </a:accent3>
      <a:accent4>
        <a:srgbClr val="000000"/>
      </a:accent4>
      <a:accent5>
        <a:srgbClr val="ABB5BE"/>
      </a:accent5>
      <a:accent6>
        <a:srgbClr val="E75E01"/>
      </a:accent6>
      <a:hlink>
        <a:srgbClr val="339966"/>
      </a:hlink>
      <a:folHlink>
        <a:srgbClr val="A5002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黑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宋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336699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2376BD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66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7DC3"/>
      </a:dk2>
      <a:lt2>
        <a:srgbClr val="808080"/>
      </a:lt2>
      <a:accent1>
        <a:srgbClr val="0A2E4E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ADB2"/>
      </a:accent5>
      <a:accent6>
        <a:srgbClr val="8AB900"/>
      </a:accent6>
      <a:hlink>
        <a:srgbClr val="007DC3"/>
      </a:hlink>
      <a:folHlink>
        <a:srgbClr val="FF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188645</TotalTime>
  <Words>6225</Words>
  <Application>Microsoft Office PowerPoint</Application>
  <PresentationFormat>On-screen Show (4:3)</PresentationFormat>
  <Paragraphs>945</Paragraphs>
  <Slides>76</Slides>
  <Notes>64</Notes>
  <HiddenSlides>13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76</vt:i4>
      </vt:variant>
    </vt:vector>
  </HeadingPairs>
  <TitlesOfParts>
    <vt:vector size="79" baseType="lpstr">
      <vt:lpstr>Default Design</vt:lpstr>
      <vt:lpstr>Chart</vt:lpstr>
      <vt:lpstr>Slide</vt:lpstr>
      <vt:lpstr>What’s Next on the Mega Catastrophe Event Front? Inundation, Litigation &amp; Politicization </vt:lpstr>
      <vt:lpstr>Presentation Outline </vt:lpstr>
      <vt:lpstr>Slide 3</vt:lpstr>
      <vt:lpstr>Catastrophe Loss Summary   </vt:lpstr>
      <vt:lpstr>U.S. Insured Catastrophe Losses</vt:lpstr>
      <vt:lpstr>ROE: Property/Casualty Insurance vs. Fortune 500, 1987–2013E*</vt:lpstr>
      <vt:lpstr>Combined Ratio Points Associated with Catastrophe Losses: 1960 – 2012*</vt:lpstr>
      <vt:lpstr>Homeowners Insurance Combined Ratio: 1990–2015F</vt:lpstr>
      <vt:lpstr>Reasons for US P/C Insurer Impairments, 1969–2010</vt:lpstr>
      <vt:lpstr>Top States by Inflation-Adjusted Insured Catastrophe Losses, 1983–2012</vt:lpstr>
      <vt:lpstr>Slide 11</vt:lpstr>
      <vt:lpstr>Inflation Adjusted U.S. Catastrophe Losses by Cause of Loss, 1993–20121</vt:lpstr>
      <vt:lpstr>Top 16 Most Costly Disasters in U.S. History</vt:lpstr>
      <vt:lpstr>Top 16 Most Costly World Insurance Losses, 1970-2012*</vt:lpstr>
      <vt:lpstr>Natural Disasters in the United States, 1980 – June 2013* Number of Events (Annual Totals 1980 – June 2013*) </vt:lpstr>
      <vt:lpstr>Losses Due to Natural Disasters in the US, 1980–2013 (Jan.-June Only)</vt:lpstr>
      <vt:lpstr>Slide 17</vt:lpstr>
      <vt:lpstr>Natural Disasters Worldwide, 1980 – 2013* (Number of Events) </vt:lpstr>
      <vt:lpstr>Losses Due to Natural Disasters Worldwide, 1980–2013* (Overall &amp; Insured Losses)</vt:lpstr>
      <vt:lpstr>Natural Disaster Losses in the United States: 2012</vt:lpstr>
      <vt:lpstr>Natural Disaster Losses in the United States: First Half 2013</vt:lpstr>
      <vt:lpstr>Significant Natural Catastrophes, 2012 (Events with $1 billion economic loss and/or 50 fatalities)</vt:lpstr>
      <vt:lpstr>Top 12 Most Costly Hurricanes in U.S. History</vt:lpstr>
      <vt:lpstr>Total Value of Insured Coastal Exposure in 2012</vt:lpstr>
      <vt:lpstr>Total Value of Insured Coastal Exposure in 2007</vt:lpstr>
      <vt:lpstr>Total Potential Home Value Exposure to Storm Surge Risk in 2013*</vt:lpstr>
      <vt:lpstr>Storm Surge Inundation Graphic</vt:lpstr>
      <vt:lpstr>Slide 28</vt:lpstr>
      <vt:lpstr>Slide 29</vt:lpstr>
      <vt:lpstr>Convective Loss Events in the U.S.  Number of events 1980 – 2012 and First Half 2013 </vt:lpstr>
      <vt:lpstr>U.S. Thunderstorm Loss Trends, 1980 – June 30, 2013</vt:lpstr>
      <vt:lpstr>Convective Loss Events in the U.S.  Overall and insured losses 1980 – 2012 and First Half 2013 </vt:lpstr>
      <vt:lpstr>New Research Suggests Increase in Convective Activity Is Costly for Insurers</vt:lpstr>
      <vt:lpstr>Hurricane Sandy Summary</vt:lpstr>
      <vt:lpstr>Sandy Summary   </vt:lpstr>
      <vt:lpstr>Hurricane Sandy: Claim Payments to Policyholders, by  State</vt:lpstr>
      <vt:lpstr>Slide 37</vt:lpstr>
      <vt:lpstr>Slide 38</vt:lpstr>
      <vt:lpstr>U.S. Insured Catastrophe Losses by Cause of Loss, 2011 ($ Millions)</vt:lpstr>
      <vt:lpstr>Inflation Adjusted U.S. Catastrophe Losses by Cause of Loss, 1992–20111</vt:lpstr>
      <vt:lpstr>Homeowners Insurance Catastrophe-Related Claim Frequency and Severity, 1997—2012*</vt:lpstr>
      <vt:lpstr>Combined Ratio Points Associated with Catastrophe Losses: 1960 – 2012*</vt:lpstr>
      <vt:lpstr>Homeowners Insurance Combined Ratio: 1990–2015F</vt:lpstr>
      <vt:lpstr>Slide 44</vt:lpstr>
      <vt:lpstr>Number of Federal Disaster Declarations, 1953-2013*</vt:lpstr>
      <vt:lpstr>Federal Disasters Declarations by State,  1953 – 2013: Highest 25 States*</vt:lpstr>
      <vt:lpstr>Federal Disasters Declarations by State,  1953 – 2013: Lowest 25 States*</vt:lpstr>
      <vt:lpstr>Slide 48</vt:lpstr>
      <vt:lpstr>Location of Tornado Reports: Through December 1, 2013</vt:lpstr>
      <vt:lpstr>U.S. Tornado Count, 2005-2013* </vt:lpstr>
      <vt:lpstr>Location of Large Hail Reports: Through December 1, 2013</vt:lpstr>
      <vt:lpstr>Location of High Wind Reports: Through December 1, 2013</vt:lpstr>
      <vt:lpstr>Severe Weather Reports: Through December 1, 2013</vt:lpstr>
      <vt:lpstr>Public Opinion Survey</vt:lpstr>
      <vt:lpstr>I.I.I. Poll: Homeowners Insurance</vt:lpstr>
      <vt:lpstr>I.I.I. Poll: Flood Insurance</vt:lpstr>
      <vt:lpstr>I.I.I. Poll: Disaster Preparedness</vt:lpstr>
      <vt:lpstr>I.I.I. Poll: Disaster Preparedness</vt:lpstr>
      <vt:lpstr>I.I.I. Poll: Disaster Preparedness</vt:lpstr>
      <vt:lpstr>Terrorism Update</vt:lpstr>
      <vt:lpstr>Terrorism Risk Insurance Program</vt:lpstr>
      <vt:lpstr>Terrorism Risk Insurance Program</vt:lpstr>
      <vt:lpstr>Loss Distribution by Type of Insurance from Sept. 11 Terrorist Attack ($ 2011)</vt:lpstr>
      <vt:lpstr>TRIA Outlook </vt:lpstr>
      <vt:lpstr>I.I.I. TRIA Testimony Before US Senate Banking Committee (Sept. 25, 2013)</vt:lpstr>
      <vt:lpstr>Terrorism Insurance Take-up Rates, By Year, 2003-2012</vt:lpstr>
      <vt:lpstr>Pyramid of Taxpayer Protection: Strong, Stable, Sound and Secure</vt:lpstr>
      <vt:lpstr>Summary of Terrorism Risk Insurance Program Extension Bills Introduced in 2013</vt:lpstr>
      <vt:lpstr>Terrorist Risk Index</vt:lpstr>
      <vt:lpstr>Terrorism Violates Traditional Requirements for Insurability</vt:lpstr>
      <vt:lpstr>Slide 71</vt:lpstr>
      <vt:lpstr>Manmade Disasters &amp;  The Tort Environment</vt:lpstr>
      <vt:lpstr>Over the Last Three Decades, Total Tort Costs as a % of GDP Appear Somewhat Cyclical, 1980-2013E</vt:lpstr>
      <vt:lpstr>Business Leaders Ranking of Liability Systems in 2012</vt:lpstr>
      <vt:lpstr>BP: Deepwater Settlement Process is Rife with Fraud and Abuse</vt:lpstr>
      <vt:lpstr>Slide 76</vt:lpstr>
    </vt:vector>
  </TitlesOfParts>
  <Company>insurance information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P6466 - iii Template</dc:title>
  <dc:creator>Call @ 866-2-eSlide</dc:creator>
  <cp:lastModifiedBy>Shorna Lewis</cp:lastModifiedBy>
  <cp:revision>3756</cp:revision>
  <dcterms:modified xsi:type="dcterms:W3CDTF">2013-12-12T19:50:31Z</dcterms:modified>
</cp:coreProperties>
</file>