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9"/>
  </p:notesMasterIdLst>
  <p:handoutMasterIdLst>
    <p:handoutMasterId r:id="rId60"/>
  </p:handoutMasterIdLst>
  <p:sldIdLst>
    <p:sldId id="899" r:id="rId2"/>
    <p:sldId id="1497" r:id="rId3"/>
    <p:sldId id="1496" r:id="rId4"/>
    <p:sldId id="1484" r:id="rId5"/>
    <p:sldId id="1503" r:id="rId6"/>
    <p:sldId id="1493" r:id="rId7"/>
    <p:sldId id="1492" r:id="rId8"/>
    <p:sldId id="1501" r:id="rId9"/>
    <p:sldId id="1490" r:id="rId10"/>
    <p:sldId id="1502" r:id="rId11"/>
    <p:sldId id="1507" r:id="rId12"/>
    <p:sldId id="1532" r:id="rId13"/>
    <p:sldId id="1495" r:id="rId14"/>
    <p:sldId id="1487" r:id="rId15"/>
    <p:sldId id="1488" r:id="rId16"/>
    <p:sldId id="1462" r:id="rId17"/>
    <p:sldId id="1467" r:id="rId18"/>
    <p:sldId id="1506" r:id="rId19"/>
    <p:sldId id="1505" r:id="rId20"/>
    <p:sldId id="1471" r:id="rId21"/>
    <p:sldId id="1472" r:id="rId22"/>
    <p:sldId id="1473" r:id="rId23"/>
    <p:sldId id="1468" r:id="rId24"/>
    <p:sldId id="1512" r:id="rId25"/>
    <p:sldId id="1504" r:id="rId26"/>
    <p:sldId id="1500" r:id="rId27"/>
    <p:sldId id="1485" r:id="rId28"/>
    <p:sldId id="1530" r:id="rId29"/>
    <p:sldId id="1531" r:id="rId30"/>
    <p:sldId id="1498" r:id="rId31"/>
    <p:sldId id="1511" r:id="rId32"/>
    <p:sldId id="1527" r:id="rId33"/>
    <p:sldId id="1508" r:id="rId34"/>
    <p:sldId id="1514" r:id="rId35"/>
    <p:sldId id="1509" r:id="rId36"/>
    <p:sldId id="1515" r:id="rId37"/>
    <p:sldId id="1499" r:id="rId38"/>
    <p:sldId id="1494" r:id="rId39"/>
    <p:sldId id="1518" r:id="rId40"/>
    <p:sldId id="1491" r:id="rId41"/>
    <p:sldId id="1517" r:id="rId42"/>
    <p:sldId id="1480" r:id="rId43"/>
    <p:sldId id="1478" r:id="rId44"/>
    <p:sldId id="1481" r:id="rId45"/>
    <p:sldId id="1529" r:id="rId46"/>
    <p:sldId id="1528" r:id="rId47"/>
    <p:sldId id="1525" r:id="rId48"/>
    <p:sldId id="1526" r:id="rId49"/>
    <p:sldId id="1482" r:id="rId50"/>
    <p:sldId id="1443" r:id="rId51"/>
    <p:sldId id="1520" r:id="rId52"/>
    <p:sldId id="1521" r:id="rId53"/>
    <p:sldId id="1523" r:id="rId54"/>
    <p:sldId id="1522" r:id="rId55"/>
    <p:sldId id="1519" r:id="rId56"/>
    <p:sldId id="1513" r:id="rId57"/>
    <p:sldId id="1483"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88C"/>
    <a:srgbClr val="2B7299"/>
    <a:srgbClr val="4C98EC"/>
    <a:srgbClr val="3691C4"/>
    <a:srgbClr val="4B9FCD"/>
    <a:srgbClr val="E5F1F7"/>
    <a:srgbClr val="D0DCE2"/>
    <a:srgbClr val="C9D6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93" autoAdjust="0"/>
    <p:restoredTop sz="89697" autoAdjust="0"/>
  </p:normalViewPr>
  <p:slideViewPr>
    <p:cSldViewPr snapToGrid="0">
      <p:cViewPr>
        <p:scale>
          <a:sx n="100" d="100"/>
          <a:sy n="100" d="100"/>
        </p:scale>
        <p:origin x="-810" y="-12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4" d="100"/>
          <a:sy n="94" d="100"/>
        </p:scale>
        <p:origin x="-2898" y="-9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6581576026637094E-2"/>
          <c:y val="6.1074684207775523E-2"/>
          <c:w val="0.76359600443956765"/>
          <c:h val="0.86103324038429963"/>
        </c:manualLayout>
      </c:layout>
      <c:barChart>
        <c:barDir val="col"/>
        <c:grouping val="stacked"/>
        <c:ser>
          <c:idx val="2"/>
          <c:order val="0"/>
          <c:tx>
            <c:strRef>
              <c:f>Sheet1!$A$2</c:f>
              <c:strCache>
                <c:ptCount val="1"/>
                <c:pt idx="0">
                  <c:v>A++ or A+</c:v>
                </c:pt>
              </c:strCache>
            </c:strRef>
          </c:tx>
          <c:spPr>
            <a:solidFill>
              <a:srgbClr val="99CCFF"/>
            </a:solidFill>
            <a:ln w="10224">
              <a:noFill/>
              <a:prstDash val="solid"/>
            </a:ln>
          </c:spPr>
          <c:dLbls>
            <c:spPr>
              <a:noFill/>
              <a:ln w="20385">
                <a:noFill/>
              </a:ln>
            </c:spPr>
            <c:txPr>
              <a:bodyPr rot="-5400000" vert="horz"/>
              <a:lstStyle/>
              <a:p>
                <a:pPr algn="ctr">
                  <a:defRPr sz="1307" b="0" i="0" u="none" strike="noStrike" baseline="0">
                    <a:solidFill>
                      <a:schemeClr val="tx1"/>
                    </a:solidFill>
                    <a:latin typeface="Arial"/>
                    <a:ea typeface="Arial"/>
                    <a:cs typeface="Arial"/>
                  </a:defRPr>
                </a:pPr>
                <a:endParaRPr lang="en-US"/>
              </a:p>
            </c:txPr>
            <c:dLblPos val="ct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Sheet1!$B$2:$N$2</c:f>
              <c:numCache>
                <c:formatCode>0.0%</c:formatCode>
                <c:ptCount val="13"/>
                <c:pt idx="0">
                  <c:v>0.17700000000000021</c:v>
                </c:pt>
                <c:pt idx="1">
                  <c:v>0.17600000000000021</c:v>
                </c:pt>
                <c:pt idx="2">
                  <c:v>0.18200000000000024</c:v>
                </c:pt>
                <c:pt idx="3">
                  <c:v>0.15900000000000158</c:v>
                </c:pt>
                <c:pt idx="4">
                  <c:v>0.21200000000000024</c:v>
                </c:pt>
                <c:pt idx="5">
                  <c:v>0.21800000000000044</c:v>
                </c:pt>
                <c:pt idx="6">
                  <c:v>0.19500000000000106</c:v>
                </c:pt>
                <c:pt idx="7">
                  <c:v>0.19100000000000095</c:v>
                </c:pt>
                <c:pt idx="8">
                  <c:v>0.19200000000000098</c:v>
                </c:pt>
                <c:pt idx="9">
                  <c:v>0.13900000000000001</c:v>
                </c:pt>
                <c:pt idx="10">
                  <c:v>0.14900000000000024</c:v>
                </c:pt>
                <c:pt idx="11">
                  <c:v>0.16000000000000095</c:v>
                </c:pt>
                <c:pt idx="12">
                  <c:v>0.16600000000000106</c:v>
                </c:pt>
              </c:numCache>
            </c:numRef>
          </c:val>
        </c:ser>
        <c:ser>
          <c:idx val="0"/>
          <c:order val="1"/>
          <c:tx>
            <c:strRef>
              <c:f>Sheet1!$A$3</c:f>
              <c:strCache>
                <c:ptCount val="1"/>
                <c:pt idx="0">
                  <c:v>A or A-</c:v>
                </c:pt>
              </c:strCache>
            </c:strRef>
          </c:tx>
          <c:spPr>
            <a:solidFill>
              <a:srgbClr val="FFCC00"/>
            </a:solidFill>
            <a:ln w="10224">
              <a:noFill/>
              <a:prstDash val="solid"/>
            </a:ln>
          </c:spPr>
          <c:dLbls>
            <c:spPr>
              <a:noFill/>
              <a:ln w="20385">
                <a:noFill/>
              </a:ln>
            </c:spPr>
            <c:txPr>
              <a:bodyPr rot="-5400000" vert="horz"/>
              <a:lstStyle/>
              <a:p>
                <a:pPr algn="ctr">
                  <a:defRPr sz="1307" b="0" i="0" u="none" strike="noStrike" baseline="0">
                    <a:solidFill>
                      <a:schemeClr val="tx1"/>
                    </a:solidFill>
                    <a:latin typeface="Arial"/>
                    <a:ea typeface="Arial"/>
                    <a:cs typeface="Arial"/>
                  </a:defRPr>
                </a:pPr>
                <a:endParaRPr lang="en-US"/>
              </a:p>
            </c:txPr>
            <c:dLblPos val="ct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Sheet1!$B$3:$N$3</c:f>
              <c:numCache>
                <c:formatCode>0.0%</c:formatCode>
                <c:ptCount val="13"/>
                <c:pt idx="0">
                  <c:v>0.3940000000000039</c:v>
                </c:pt>
                <c:pt idx="1">
                  <c:v>0.40600000000000008</c:v>
                </c:pt>
                <c:pt idx="2">
                  <c:v>0.40800000000000008</c:v>
                </c:pt>
                <c:pt idx="3">
                  <c:v>0.40200000000000002</c:v>
                </c:pt>
                <c:pt idx="4">
                  <c:v>0.40800000000000008</c:v>
                </c:pt>
                <c:pt idx="5">
                  <c:v>0.40900000000000031</c:v>
                </c:pt>
                <c:pt idx="6">
                  <c:v>0.49000000000000032</c:v>
                </c:pt>
                <c:pt idx="7">
                  <c:v>0.49400000000000038</c:v>
                </c:pt>
                <c:pt idx="8">
                  <c:v>0.49600000000000088</c:v>
                </c:pt>
                <c:pt idx="9">
                  <c:v>0.53400000000000003</c:v>
                </c:pt>
                <c:pt idx="10">
                  <c:v>0.53099999999999992</c:v>
                </c:pt>
                <c:pt idx="11">
                  <c:v>0.54</c:v>
                </c:pt>
                <c:pt idx="12">
                  <c:v>0.56299999999999994</c:v>
                </c:pt>
              </c:numCache>
            </c:numRef>
          </c:val>
        </c:ser>
        <c:ser>
          <c:idx val="1"/>
          <c:order val="2"/>
          <c:tx>
            <c:strRef>
              <c:f>Sheet1!$A$4</c:f>
              <c:strCache>
                <c:ptCount val="1"/>
                <c:pt idx="0">
                  <c:v>B++ or B+</c:v>
                </c:pt>
              </c:strCache>
            </c:strRef>
          </c:tx>
          <c:dLbls>
            <c:dLbl>
              <c:idx val="8"/>
              <c:tx>
                <c:rich>
                  <a:bodyPr/>
                  <a:lstStyle/>
                  <a:p>
                    <a:r>
                      <a:rPr lang="en-US" sz="1369" b="0" dirty="0">
                        <a:latin typeface="Arial" pitchFamily="34" charset="0"/>
                        <a:cs typeface="Arial" pitchFamily="34" charset="0"/>
                      </a:rPr>
                      <a:t>23.0%</a:t>
                    </a:r>
                  </a:p>
                </c:rich>
              </c:tx>
            </c:dLbl>
            <c:txPr>
              <a:bodyPr rot="-5400000" vert="horz"/>
              <a:lstStyle/>
              <a:p>
                <a:pPr>
                  <a:defRPr sz="1369" b="0">
                    <a:latin typeface="Arial" pitchFamily="34" charset="0"/>
                    <a:cs typeface="Arial" pitchFamily="34" charset="0"/>
                  </a:defRPr>
                </a:pPr>
                <a:endParaRPr lang="en-US"/>
              </a:p>
            </c:txP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Sheet1!$B$4:$N$4</c:f>
              <c:numCache>
                <c:formatCode>0.0%</c:formatCode>
                <c:ptCount val="13"/>
                <c:pt idx="0">
                  <c:v>0.23600000000000004</c:v>
                </c:pt>
                <c:pt idx="1">
                  <c:v>0.21500000000000041</c:v>
                </c:pt>
                <c:pt idx="2">
                  <c:v>0.19400000000000106</c:v>
                </c:pt>
                <c:pt idx="3">
                  <c:v>0.21500000000000041</c:v>
                </c:pt>
                <c:pt idx="4">
                  <c:v>0.21200000000000024</c:v>
                </c:pt>
                <c:pt idx="5">
                  <c:v>0.20800000000000021</c:v>
                </c:pt>
                <c:pt idx="6">
                  <c:v>0.24300000000000024</c:v>
                </c:pt>
                <c:pt idx="7">
                  <c:v>0.24600000000000041</c:v>
                </c:pt>
                <c:pt idx="8">
                  <c:v>0.23600000000000004</c:v>
                </c:pt>
                <c:pt idx="9">
                  <c:v>0.24500000000000041</c:v>
                </c:pt>
                <c:pt idx="10">
                  <c:v>0.23</c:v>
                </c:pt>
                <c:pt idx="11">
                  <c:v>0.22500000000000106</c:v>
                </c:pt>
                <c:pt idx="12">
                  <c:v>0.21100000000000024</c:v>
                </c:pt>
              </c:numCache>
            </c:numRef>
          </c:val>
        </c:ser>
        <c:ser>
          <c:idx val="3"/>
          <c:order val="3"/>
          <c:tx>
            <c:strRef>
              <c:f>Sheet1!$A$5</c:f>
              <c:strCache>
                <c:ptCount val="1"/>
                <c:pt idx="0">
                  <c:v>B or B-</c:v>
                </c:pt>
              </c:strCache>
            </c:strRef>
          </c:tx>
          <c:spPr>
            <a:solidFill>
              <a:srgbClr val="00B050"/>
            </a:solidFill>
          </c:spPr>
          <c:dLbls>
            <c:txPr>
              <a:bodyPr/>
              <a:lstStyle/>
              <a:p>
                <a:pPr>
                  <a:defRPr sz="1177" b="0">
                    <a:latin typeface="Arial" pitchFamily="34" charset="0"/>
                    <a:cs typeface="Arial" pitchFamily="34" charset="0"/>
                  </a:defRPr>
                </a:pPr>
                <a:endParaRPr lang="en-US"/>
              </a:p>
            </c:txP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Sheet1!$B$5:$N$5</c:f>
              <c:numCache>
                <c:formatCode>0.0%</c:formatCode>
                <c:ptCount val="13"/>
                <c:pt idx="0">
                  <c:v>0.129</c:v>
                </c:pt>
                <c:pt idx="1">
                  <c:v>0.11200000000000021</c:v>
                </c:pt>
                <c:pt idx="2">
                  <c:v>0.10600000000000002</c:v>
                </c:pt>
                <c:pt idx="3">
                  <c:v>0.11699999999999998</c:v>
                </c:pt>
                <c:pt idx="4">
                  <c:v>8.1000000000000044E-2</c:v>
                </c:pt>
                <c:pt idx="5">
                  <c:v>6.4000000000000654E-2</c:v>
                </c:pt>
                <c:pt idx="6">
                  <c:v>4.7000000000000132E-2</c:v>
                </c:pt>
                <c:pt idx="7">
                  <c:v>4.7000000000000132E-2</c:v>
                </c:pt>
                <c:pt idx="8">
                  <c:v>4.900000000000055E-2</c:v>
                </c:pt>
                <c:pt idx="9">
                  <c:v>5.8000000000000114E-2</c:v>
                </c:pt>
                <c:pt idx="10">
                  <c:v>5.400000000000045E-2</c:v>
                </c:pt>
                <c:pt idx="11">
                  <c:v>5.5000000000000132E-2</c:v>
                </c:pt>
                <c:pt idx="12">
                  <c:v>4.4000000000000414E-2</c:v>
                </c:pt>
              </c:numCache>
            </c:numRef>
          </c:val>
        </c:ser>
        <c:ser>
          <c:idx val="4"/>
          <c:order val="4"/>
          <c:tx>
            <c:strRef>
              <c:f>Sheet1!$A$6</c:f>
              <c:strCache>
                <c:ptCount val="1"/>
                <c:pt idx="0">
                  <c:v>C++ or Worse</c:v>
                </c:pt>
              </c:strCache>
            </c:strRef>
          </c:tx>
          <c:dLbls>
            <c:txPr>
              <a:bodyPr/>
              <a:lstStyle/>
              <a:p>
                <a:pPr>
                  <a:defRPr sz="1177" b="0">
                    <a:latin typeface="Arial" pitchFamily="34" charset="0"/>
                    <a:cs typeface="Arial" pitchFamily="34" charset="0"/>
                  </a:defRPr>
                </a:pPr>
                <a:endParaRPr lang="en-US"/>
              </a:p>
            </c:txP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Sheet1!$B$6:$N$6</c:f>
              <c:numCache>
                <c:formatCode>0.0%</c:formatCode>
                <c:ptCount val="13"/>
                <c:pt idx="0">
                  <c:v>6.2000000000000513E-2</c:v>
                </c:pt>
                <c:pt idx="1">
                  <c:v>8.9000000000000246E-2</c:v>
                </c:pt>
                <c:pt idx="2">
                  <c:v>0.11000000000000018</c:v>
                </c:pt>
                <c:pt idx="3">
                  <c:v>0.10700000000000012</c:v>
                </c:pt>
                <c:pt idx="4">
                  <c:v>8.7000000000000008E-2</c:v>
                </c:pt>
                <c:pt idx="5">
                  <c:v>0.10199999999999998</c:v>
                </c:pt>
                <c:pt idx="6">
                  <c:v>2.5000000000000185E-2</c:v>
                </c:pt>
                <c:pt idx="7">
                  <c:v>2.1000000000000185E-2</c:v>
                </c:pt>
                <c:pt idx="8">
                  <c:v>2.6000000000000235E-2</c:v>
                </c:pt>
                <c:pt idx="9">
                  <c:v>2.300000000000001E-2</c:v>
                </c:pt>
                <c:pt idx="10">
                  <c:v>3.6000000000000296E-2</c:v>
                </c:pt>
                <c:pt idx="11">
                  <c:v>2.0000000000000052E-2</c:v>
                </c:pt>
                <c:pt idx="12">
                  <c:v>1.6000000000000163E-2</c:v>
                </c:pt>
              </c:numCache>
            </c:numRef>
          </c:val>
        </c:ser>
        <c:dLbls>
          <c:showVal val="1"/>
        </c:dLbls>
        <c:gapWidth val="100"/>
        <c:overlap val="100"/>
        <c:axId val="113330816"/>
        <c:axId val="113344896"/>
      </c:barChart>
      <c:catAx>
        <c:axId val="113330816"/>
        <c:scaling>
          <c:orientation val="minMax"/>
        </c:scaling>
        <c:axPos val="b"/>
        <c:numFmt formatCode="General" sourceLinked="1"/>
        <c:tickLblPos val="nextTo"/>
        <c:spPr>
          <a:ln w="2520">
            <a:solidFill>
              <a:schemeClr val="tx1"/>
            </a:solidFill>
            <a:prstDash val="solid"/>
          </a:ln>
        </c:spPr>
        <c:txPr>
          <a:bodyPr rot="0" vert="horz"/>
          <a:lstStyle/>
          <a:p>
            <a:pPr>
              <a:defRPr sz="1185" b="0" i="0" u="none" strike="noStrike" baseline="0">
                <a:solidFill>
                  <a:srgbClr val="000000"/>
                </a:solidFill>
                <a:latin typeface="Times New Roman"/>
                <a:ea typeface="Times New Roman"/>
                <a:cs typeface="Times New Roman"/>
              </a:defRPr>
            </a:pPr>
            <a:endParaRPr lang="en-US"/>
          </a:p>
        </c:txPr>
        <c:crossAx val="113344896"/>
        <c:crossesAt val="0"/>
        <c:auto val="1"/>
        <c:lblAlgn val="ctr"/>
        <c:lblOffset val="100"/>
        <c:tickLblSkip val="1"/>
        <c:tickMarkSkip val="1"/>
      </c:catAx>
      <c:valAx>
        <c:axId val="113344896"/>
        <c:scaling>
          <c:orientation val="minMax"/>
          <c:max val="1"/>
          <c:min val="0"/>
        </c:scaling>
        <c:axPos val="l"/>
        <c:majorGridlines>
          <c:spPr>
            <a:ln w="2520">
              <a:solidFill>
                <a:schemeClr val="tx1"/>
              </a:solidFill>
              <a:prstDash val="solid"/>
            </a:ln>
          </c:spPr>
        </c:majorGridlines>
        <c:numFmt formatCode="0%" sourceLinked="0"/>
        <c:tickLblPos val="nextTo"/>
        <c:spPr>
          <a:ln w="2520">
            <a:solidFill>
              <a:schemeClr val="tx1"/>
            </a:solidFill>
            <a:prstDash val="solid"/>
          </a:ln>
        </c:spPr>
        <c:txPr>
          <a:bodyPr rot="0" vert="horz"/>
          <a:lstStyle/>
          <a:p>
            <a:pPr>
              <a:defRPr sz="1144" b="0" i="0" u="none" strike="noStrike" baseline="0">
                <a:solidFill>
                  <a:schemeClr val="tx1"/>
                </a:solidFill>
                <a:latin typeface="Times New Roman"/>
                <a:ea typeface="Times New Roman"/>
                <a:cs typeface="Times New Roman"/>
              </a:defRPr>
            </a:pPr>
            <a:endParaRPr lang="en-US"/>
          </a:p>
        </c:txPr>
        <c:crossAx val="113330816"/>
        <c:crosses val="autoZero"/>
        <c:crossBetween val="between"/>
        <c:majorUnit val="0.1"/>
        <c:minorUnit val="5.0000000000000114E-2"/>
      </c:valAx>
      <c:spPr>
        <a:noFill/>
        <a:ln w="25398">
          <a:noFill/>
        </a:ln>
      </c:spPr>
    </c:plotArea>
    <c:legend>
      <c:legendPos val="r"/>
      <c:spPr>
        <a:solidFill>
          <a:schemeClr val="bg1"/>
        </a:solidFill>
        <a:ln w="2520">
          <a:solidFill>
            <a:schemeClr val="tx1"/>
          </a:solidFill>
          <a:prstDash val="solid"/>
        </a:ln>
      </c:spPr>
      <c:txPr>
        <a:bodyPr/>
        <a:lstStyle/>
        <a:p>
          <a:pPr>
            <a:defRPr sz="1368"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470" b="1" i="0" u="none" strike="noStrike" baseline="0">
          <a:solidFill>
            <a:schemeClr val="tx1"/>
          </a:solidFill>
          <a:latin typeface="Times New Roman"/>
          <a:ea typeface="Times New Roman"/>
          <a:cs typeface="Times New Roman"/>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1401" tIns="45700" rIns="91401" bIns="4570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229379" name="Rectangle 1027"/>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1401" tIns="45700" rIns="91401" bIns="45700" numCol="1" anchor="t" anchorCtr="0" compatLnSpc="1">
            <a:prstTxWarp prst="textNoShape">
              <a:avLst/>
            </a:prstTxWarp>
          </a:bodyPr>
          <a:lstStyle>
            <a:lvl1pPr algn="r" eaLnBrk="0" hangingPunct="0">
              <a:defRPr sz="1200">
                <a:latin typeface="Arial" charset="0"/>
              </a:defRPr>
            </a:lvl1pPr>
          </a:lstStyle>
          <a:p>
            <a:pPr>
              <a:defRPr/>
            </a:pPr>
            <a:fld id="{00A95AEA-6056-4F22-ACA0-758CC5165691}" type="datetime1">
              <a:rPr lang="en-US"/>
              <a:pPr>
                <a:defRPr/>
              </a:pPr>
              <a:t>9/16/2013</a:t>
            </a:fld>
            <a:endParaRPr lang="en-US"/>
          </a:p>
        </p:txBody>
      </p:sp>
      <p:sp>
        <p:nvSpPr>
          <p:cNvPr id="229380" name="Rectangle 1028"/>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1401" tIns="45700" rIns="91401" bIns="4570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229381" name="Rectangle 1029"/>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1401" tIns="45700" rIns="91401" bIns="45700" numCol="1" anchor="b" anchorCtr="0" compatLnSpc="1">
            <a:prstTxWarp prst="textNoShape">
              <a:avLst/>
            </a:prstTxWarp>
          </a:bodyPr>
          <a:lstStyle>
            <a:lvl1pPr algn="r" eaLnBrk="0" hangingPunct="0">
              <a:defRPr sz="1200">
                <a:latin typeface="Arial" charset="0"/>
              </a:defRPr>
            </a:lvl1pPr>
          </a:lstStyle>
          <a:p>
            <a:pPr>
              <a:defRPr/>
            </a:pPr>
            <a:fld id="{A06B6A3F-F5E2-4D3C-9FF3-F85E40DD84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3088" y="3824288"/>
            <a:ext cx="5865812" cy="5156200"/>
          </a:xfrm>
          <a:prstGeom prst="rect">
            <a:avLst/>
          </a:prstGeom>
          <a:noFill/>
          <a:ln w="9525" algn="ctr">
            <a:noFill/>
            <a:miter lim="800000"/>
            <a:headEnd/>
            <a:tailEnd/>
          </a:ln>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4363" y="9047163"/>
            <a:ext cx="704850" cy="247650"/>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863">
              <a:defRPr sz="1000">
                <a:latin typeface="Arial" charset="0"/>
              </a:defRPr>
            </a:lvl1pPr>
          </a:lstStyle>
          <a:p>
            <a:pPr>
              <a:defRPr/>
            </a:pPr>
            <a:fld id="{3D83003B-8A05-4767-941B-3984113DEB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p:spPr>
        <p:txBody>
          <a:bodyPr/>
          <a:lstStyle/>
          <a:p>
            <a:fld id="{9D08ED03-DA74-4E3C-9715-F5524884B931}"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12</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13</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16</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17</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txBox="1">
            <a:spLocks noGrp="1" noChangeArrowheads="1"/>
          </p:cNvSpPr>
          <p:nvPr/>
        </p:nvSpPr>
        <p:spPr bwMode="auto">
          <a:xfrm>
            <a:off x="3155950" y="9045575"/>
            <a:ext cx="701675" cy="249238"/>
          </a:xfrm>
          <a:prstGeom prst="rect">
            <a:avLst/>
          </a:prstGeom>
          <a:noFill/>
          <a:ln w="9525">
            <a:noFill/>
            <a:miter lim="800000"/>
            <a:headEnd/>
            <a:tailEnd/>
          </a:ln>
        </p:spPr>
        <p:txBody>
          <a:bodyPr lIns="46025" tIns="46639" rIns="46025" bIns="46639" anchor="b">
            <a:spAutoFit/>
          </a:bodyPr>
          <a:lstStyle/>
          <a:p>
            <a:pPr algn="ctr" defTabSz="931863"/>
            <a:fld id="{9E33FBEB-C1F5-4C72-8E82-BE507E186C8D}" type="slidenum">
              <a:rPr lang="en-US" sz="1000"/>
              <a:pPr algn="ctr" defTabSz="931863"/>
              <a:t>18</a:t>
            </a:fld>
            <a:endParaRPr lang="en-US" sz="100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19</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23</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noFill/>
        </p:spPr>
        <p:txBody>
          <a:bodyPr/>
          <a:lstStyle/>
          <a:p>
            <a:fld id="{07A14981-DABF-4B38-9052-B1EA31A6B2E7}" type="slidenum">
              <a:rPr lang="en-US" smtClean="0">
                <a:latin typeface="Arial" pitchFamily="34" charset="0"/>
              </a:rPr>
              <a:pPr/>
              <a:t>2</a:t>
            </a:fld>
            <a:endParaRPr lang="en-US" smtClean="0">
              <a:latin typeface="Arial"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24</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25</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26</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27</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28</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29</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30</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sldNum" sz="quarter" idx="5"/>
          </p:nvPr>
        </p:nvSpPr>
        <p:spPr>
          <a:noFill/>
        </p:spPr>
        <p:txBody>
          <a:bodyPr/>
          <a:lstStyle/>
          <a:p>
            <a:fld id="{B0A3BB28-62BB-4762-AA79-426344748D63}" type="slidenum">
              <a:rPr lang="en-US" smtClean="0">
                <a:latin typeface="Arial" pitchFamily="34" charset="0"/>
              </a:rPr>
              <a:pPr/>
              <a:t>32</a:t>
            </a:fld>
            <a:endParaRPr lang="en-US" smtClean="0">
              <a:latin typeface="Arial"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37</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40</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3</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5"/>
          </p:nvPr>
        </p:nvSpPr>
        <p:spPr>
          <a:noFill/>
        </p:spPr>
        <p:txBody>
          <a:bodyPr/>
          <a:lstStyle/>
          <a:p>
            <a:fld id="{EF5B379F-A68B-4205-8200-889BC9682440}" type="slidenum">
              <a:rPr lang="en-US" smtClean="0">
                <a:latin typeface="Arial" pitchFamily="34" charset="0"/>
              </a:rPr>
              <a:pPr/>
              <a:t>42</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sldNum" sz="quarter" idx="5"/>
          </p:nvPr>
        </p:nvSpPr>
        <p:spPr>
          <a:noFill/>
        </p:spPr>
        <p:txBody>
          <a:bodyPr/>
          <a:lstStyle/>
          <a:p>
            <a:fld id="{B0A3BB28-62BB-4762-AA79-426344748D63}" type="slidenum">
              <a:rPr lang="en-US" smtClean="0">
                <a:latin typeface="Arial" pitchFamily="34" charset="0"/>
              </a:rPr>
              <a:pPr/>
              <a:t>43</a:t>
            </a:fld>
            <a:endParaRPr lang="en-US" smtClean="0">
              <a:latin typeface="Arial"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44</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45</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46</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49</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3A6B90E8-B186-4EE7-9831-1401031F6C6C}" type="slidenum">
              <a:rPr lang="en-US" smtClean="0"/>
              <a:pPr>
                <a:defRPr/>
              </a:pPr>
              <a:t>50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52</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4</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3" tIns="46557" rIns="45943" bIns="46557" anchor="b">
            <a:spAutoFit/>
          </a:bodyPr>
          <a:lstStyle/>
          <a:p>
            <a:pPr algn="ctr" defTabSz="928688"/>
            <a:fld id="{3FABE746-14EB-4A6C-BDF0-5C3514122A2F}" type="slidenum">
              <a:rPr lang="en-US" sz="1000">
                <a:solidFill>
                  <a:srgbClr val="000000"/>
                </a:solidFill>
              </a:rPr>
              <a:pPr algn="ctr" defTabSz="928688"/>
              <a:t>54</a:t>
            </a:fld>
            <a:endParaRPr lang="en-US" sz="100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z="24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14691"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3"/>
          <p:cNvSpPr>
            <a:spLocks noGrp="1" noChangeArrowheads="1"/>
          </p:cNvSpPr>
          <p:nvPr>
            <p:ph type="sldNum" sz="quarter" idx="5"/>
          </p:nvPr>
        </p:nvSpPr>
        <p:spPr>
          <a:noFill/>
        </p:spPr>
        <p:txBody>
          <a:bodyPr/>
          <a:lstStyle/>
          <a:p>
            <a:fld id="{75F83B67-8A37-4334-AF0C-47300B4E27FE}" type="slidenum">
              <a:rPr lang="en-US" smtClean="0">
                <a:latin typeface="Arial" pitchFamily="34" charset="0"/>
              </a:rPr>
              <a:pPr/>
              <a:t>57</a:t>
            </a:fld>
            <a:endParaRPr lang="en-US" smtClean="0">
              <a:latin typeface="Arial" pitchFamily="34"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5</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8</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9</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10</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noFill/>
        </p:spPr>
        <p:txBody>
          <a:bodyPr/>
          <a:lstStyle/>
          <a:p>
            <a:fld id="{6C85D15E-60BB-42B0-BCA8-9EA372185718}" type="slidenum">
              <a:rPr lang="en-US" smtClean="0">
                <a:latin typeface="Arial" pitchFamily="34" charset="0"/>
              </a:rPr>
              <a:pPr/>
              <a:t>11</a:t>
            </a:fld>
            <a:endParaRPr lang="en-US" smtClean="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p:spPr>
        <p:txBody>
          <a:bodyPr wrap="none" anchor="ctr"/>
          <a:lstStyle/>
          <a:p>
            <a:pPr>
              <a:defRPr/>
            </a:pPr>
            <a:endParaRPr lang="en-US"/>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p:spPr>
        <p:txBody>
          <a:bodyPr wrap="none" anchor="ctr"/>
          <a:lstStyle/>
          <a:p>
            <a:pPr>
              <a:defRPr/>
            </a:pPr>
            <a:endParaRPr lang="en-US"/>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750C113D-554E-46EC-83A2-289028ACE9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48242B1-2BB9-49A5-924A-A72E40E291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B703D7A1-6BF1-4441-A542-E755CB9E2D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7EFA11-C85C-4292-9878-BB3B6EB1C34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FB0B5F87-A83F-4985-8546-C3A1AB542A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B3D29D12-73CD-44D7-8BCC-734BF61BFF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519C4B8F-73FC-4293-B926-76BB649035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5D382518-0474-45C6-AC4E-7842244025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89BD3253-4CAC-46C3-A189-4DC34B6325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5AB78E8A-B60F-46DC-902C-8FE1640D34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2BBCDC10-FEB1-42D3-8435-95077FDDB8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E08C139C-9854-4A46-B1F3-1D056538F7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userDrawn="1"/>
        </p:nvSpPr>
        <p:spPr bwMode="white">
          <a:xfrm>
            <a:off x="0" y="0"/>
            <a:ext cx="9144000" cy="6858000"/>
          </a:xfrm>
          <a:prstGeom prst="rect">
            <a:avLst/>
          </a:prstGeom>
          <a:solidFill>
            <a:srgbClr val="FFFFFF"/>
          </a:solidFill>
          <a:ln w="9525">
            <a:noFill/>
            <a:miter lim="800000"/>
            <a:headEnd/>
            <a:tailEnd/>
          </a:ln>
        </p:spPr>
        <p:txBody>
          <a:bodyPr wrap="none" anchor="ctr"/>
          <a:lstStyle/>
          <a:p>
            <a:pPr>
              <a:defRPr/>
            </a:pPr>
            <a:endParaRPr lang="en-US"/>
          </a:p>
        </p:txBody>
      </p:sp>
      <p:pic>
        <p:nvPicPr>
          <p:cNvPr id="39939" name="Picture 109" descr="Text Page"/>
          <p:cNvPicPr>
            <a:picLocks noChangeAspect="1" noChangeArrowheads="1"/>
          </p:cNvPicPr>
          <p:nvPr userDrawn="1"/>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39940"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1"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101"/>
          <p:cNvSpPr>
            <a:spLocks noChangeArrowheads="1"/>
          </p:cNvSpPr>
          <p:nvPr userDrawn="1"/>
        </p:nvSpPr>
        <p:spPr bwMode="auto">
          <a:xfrm>
            <a:off x="0" y="6807200"/>
            <a:ext cx="9144000" cy="50800"/>
          </a:xfrm>
          <a:prstGeom prst="rect">
            <a:avLst/>
          </a:prstGeom>
          <a:solidFill>
            <a:srgbClr val="225A7A"/>
          </a:solidFill>
          <a:ln w="9525">
            <a:noFill/>
            <a:miter lim="800000"/>
            <a:headEnd/>
            <a:tailEnd/>
          </a:ln>
        </p:spPr>
        <p:txBody>
          <a:bodyPr wrap="none" anchor="ctr"/>
          <a:lstStyle/>
          <a:p>
            <a:pPr>
              <a:defRPr/>
            </a:pPr>
            <a:endParaRPr lang="en-US"/>
          </a:p>
        </p:txBody>
      </p:sp>
      <p:pic>
        <p:nvPicPr>
          <p:cNvPr id="39943" name="Picture 102"/>
          <p:cNvPicPr>
            <a:picLocks noChangeAspect="1" noChangeArrowheads="1"/>
          </p:cNvPicPr>
          <p:nvPr userDrawn="1"/>
        </p:nvPicPr>
        <p:blipFill>
          <a:blip r:embed="rId16"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defRPr>
            </a:lvl1pPr>
          </a:lstStyle>
          <a:p>
            <a:pPr>
              <a:defRPr/>
            </a:pPr>
            <a:fld id="{6C57B0C6-F8FD-4EC0-9C9E-691962C66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41" r:id="rId1"/>
    <p:sldLayoutId id="2147485930" r:id="rId2"/>
    <p:sldLayoutId id="2147485931" r:id="rId3"/>
    <p:sldLayoutId id="2147485932" r:id="rId4"/>
    <p:sldLayoutId id="2147485933" r:id="rId5"/>
    <p:sldLayoutId id="2147485934" r:id="rId6"/>
    <p:sldLayoutId id="2147485935" r:id="rId7"/>
    <p:sldLayoutId id="2147485936" r:id="rId8"/>
    <p:sldLayoutId id="2147485937" r:id="rId9"/>
    <p:sldLayoutId id="2147485938" r:id="rId10"/>
    <p:sldLayoutId id="2147485939" r:id="rId11"/>
    <p:sldLayoutId id="2147485940" r:id="rId12"/>
    <p:sldLayoutId id="2147485942" r:id="rId13"/>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easury.gov/initiatives/fio/reports-and-notices/Documents/FIO%20Annual%20Report%202013.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treasury.gov/initiatives/fio/reports-and-notices/Documents/FIO%20Annual%20Report%202013.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willkie.com/files/tbl_s29Publications/FileUpload5686/4365/NAIC_Report_2013_Spring_National_Meeting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ldhpublications@nldhlaw.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cftc.gov/About/Commissioners/GaryGensler/index.htm" TargetMode="External"/><Relationship Id="rId3" Type="http://schemas.openxmlformats.org/officeDocument/2006/relationships/hyperlink" Target="http://www.federalreserve.gov/aboutthefed/bios/board/bernanke.htm" TargetMode="External"/><Relationship Id="rId7" Type="http://schemas.openxmlformats.org/officeDocument/2006/relationships/hyperlink" Target="http://www.fdic.gov/about/learn/board/gruenberg/index.html" TargetMode="External"/><Relationship Id="rId2" Type="http://schemas.openxmlformats.org/officeDocument/2006/relationships/hyperlink" Target="http://www.treasury.gov/about/Pages/Secretary.aspx" TargetMode="External"/><Relationship Id="rId1" Type="http://schemas.openxmlformats.org/officeDocument/2006/relationships/slideLayout" Target="../slideLayouts/slideLayout10.xml"/><Relationship Id="rId6" Type="http://schemas.openxmlformats.org/officeDocument/2006/relationships/hyperlink" Target="http://www.sec.gov/about/commissioner/white.htm" TargetMode="External"/><Relationship Id="rId11" Type="http://schemas.openxmlformats.org/officeDocument/2006/relationships/hyperlink" Target="http://www.treasury.gov/initiatives/fsoc/about/council/Pages/roy_woodall.aspx" TargetMode="External"/><Relationship Id="rId5" Type="http://schemas.openxmlformats.org/officeDocument/2006/relationships/hyperlink" Target="http://www.consumerfinance.gov/the-bureau/about-rich-cordray/" TargetMode="External"/><Relationship Id="rId10" Type="http://schemas.openxmlformats.org/officeDocument/2006/relationships/hyperlink" Target="http://www.ncua.gov/about/Leadership/Matz/Pages/default.aspx" TargetMode="External"/><Relationship Id="rId4" Type="http://schemas.openxmlformats.org/officeDocument/2006/relationships/hyperlink" Target="http://www.occ.gov/about/who-we-are/comptroller-of-the-currency/bio-thomas-curry.html" TargetMode="External"/><Relationship Id="rId9" Type="http://schemas.openxmlformats.org/officeDocument/2006/relationships/hyperlink" Target="http://www.fhfa.gov/Default.aspx?Page=6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reasury.gov/initiatives/fsoc/about/council/Pages/michael_mcraith.aspx" TargetMode="External"/><Relationship Id="rId2" Type="http://schemas.openxmlformats.org/officeDocument/2006/relationships/hyperlink" Target="http://www.treasury.gov/initiatives/ofr/about/Pages/OFR_Director_Richard_Berner.aspx" TargetMode="External"/><Relationship Id="rId1" Type="http://schemas.openxmlformats.org/officeDocument/2006/relationships/slideLayout" Target="../slideLayouts/slideLayout10.xml"/><Relationship Id="rId5" Type="http://schemas.openxmlformats.org/officeDocument/2006/relationships/hyperlink" Target="http://www.csbs.org/news/press-releases/pr2012/Pages/pr-032012.aspx" TargetMode="External"/><Relationship Id="rId4" Type="http://schemas.openxmlformats.org/officeDocument/2006/relationships/hyperlink" Target="http://difp.mo.gov/director.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reasury.gov/initiatives/fio/reports-and-notices/Documents/FIO%20Annual%20Report%202013.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treasury.gov/initiatives/fio/reports-and-notices/Documents/FIO%20Annual%20Report%202013.pd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usa.marsh.com/Portals/9/Documents/DownloadAsset.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consumerfinance.gov/the-bureau/"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hyperlink" Target="http://www.consumerfinance.gov/strategic-plan-budget-and-performance-plan-and-report/" TargetMode="External"/><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treasury.gov/initiatives/FSOC/Pages/default.aspx" TargetMode="External"/><Relationship Id="rId2" Type="http://schemas.openxmlformats.org/officeDocument/2006/relationships/hyperlink" Target="http://www.law.cornell.edu/uscode/text/12/5511" TargetMode="External"/><Relationship Id="rId1" Type="http://schemas.openxmlformats.org/officeDocument/2006/relationships/slideLayout" Target="../slideLayouts/slideLayout10.xml"/><Relationship Id="rId4" Type="http://schemas.openxmlformats.org/officeDocument/2006/relationships/hyperlink" Target="http://www.consumerfinance.gov/the-bureau/"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consumerfinance.gov/the-bureau/"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www.consumerfinance.gov/the-bureau/"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2" Type="http://schemas.openxmlformats.org/officeDocument/2006/relationships/hyperlink" Target="http://www.treasury.gov/initiatives/wsr/ofr/Documents/Office-of-Financial-Research.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treasury.gov/initiatives/fsoc/about/council/Pages/michael_mcraith.asp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www.treasury.gov/initiatives/wsr/ofr/Documents/Office-of-Financial-Research.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treasury.gov/initiatives/fio/reports-and-notices/Documents/FIO%20Annual%20Report%202013.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hyperlink" Target="http://www.treasury.gov/initiatives/fsoc/about/council/Pages/michael_mcraith.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treasury.gov/initiatives/fsoc/about/council/Pages/michael_mcraith.aspx"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46100" y="2317213"/>
            <a:ext cx="8229600" cy="1975926"/>
          </a:xfrm>
          <a:ln/>
        </p:spPr>
        <p:txBody>
          <a:bodyPr/>
          <a:lstStyle/>
          <a:p>
            <a:r>
              <a:rPr lang="en-US" sz="4800" dirty="0" smtClean="0"/>
              <a:t>Regulatory Expansion:</a:t>
            </a:r>
            <a:br>
              <a:rPr lang="en-US" sz="4800" dirty="0" smtClean="0"/>
            </a:br>
            <a:r>
              <a:rPr lang="en-US" sz="4800" dirty="0" smtClean="0"/>
              <a:t>The Impact of Dodd-Frank’s Insurance Regulations</a:t>
            </a:r>
            <a:endParaRPr lang="en-US" sz="4800" dirty="0"/>
          </a:p>
        </p:txBody>
      </p:sp>
      <p:sp>
        <p:nvSpPr>
          <p:cNvPr id="41987" name="Rectangle 3"/>
          <p:cNvSpPr>
            <a:spLocks noGrp="1" noChangeArrowheads="1"/>
          </p:cNvSpPr>
          <p:nvPr>
            <p:ph type="subTitle" idx="1"/>
          </p:nvPr>
        </p:nvSpPr>
        <p:spPr>
          <a:xfrm>
            <a:off x="681038" y="4451350"/>
            <a:ext cx="7807325" cy="1218988"/>
          </a:xfrm>
        </p:spPr>
        <p:txBody>
          <a:bodyPr/>
          <a:lstStyle/>
          <a:p>
            <a:pPr>
              <a:lnSpc>
                <a:spcPct val="70000"/>
              </a:lnSpc>
            </a:pPr>
            <a:r>
              <a:rPr lang="en-US" sz="2800" dirty="0" smtClean="0"/>
              <a:t>Chief Claims Officer Summit</a:t>
            </a:r>
            <a:endParaRPr lang="en-US" sz="2800" dirty="0"/>
          </a:p>
          <a:p>
            <a:pPr>
              <a:lnSpc>
                <a:spcPct val="70000"/>
              </a:lnSpc>
            </a:pPr>
            <a:r>
              <a:rPr lang="en-US" sz="2800" dirty="0" smtClean="0"/>
              <a:t>Philadelphia, PA</a:t>
            </a:r>
            <a:endParaRPr lang="en-US" sz="2800" dirty="0"/>
          </a:p>
          <a:p>
            <a:pPr>
              <a:lnSpc>
                <a:spcPct val="70000"/>
              </a:lnSpc>
            </a:pPr>
            <a:r>
              <a:rPr lang="en-US" sz="2800" dirty="0"/>
              <a:t>September 9</a:t>
            </a:r>
            <a:r>
              <a:rPr lang="en-US" sz="2800" dirty="0" smtClean="0"/>
              <a:t>, </a:t>
            </a:r>
            <a:r>
              <a:rPr lang="en-US" sz="2800" dirty="0"/>
              <a:t>2013</a:t>
            </a:r>
          </a:p>
        </p:txBody>
      </p:sp>
      <p:sp>
        <p:nvSpPr>
          <p:cNvPr id="41988"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rgbClr val="28688C"/>
                </a:solidFill>
              </a:rPr>
              <a:t>Steven N. Weisbart, Ph.D., CLU, Senior Vice President &amp; Chief Economist</a:t>
            </a:r>
          </a:p>
          <a:p>
            <a:pPr algn="ctr" eaLnBrk="0" hangingPunct="0">
              <a:lnSpc>
                <a:spcPct val="90000"/>
              </a:lnSpc>
              <a:spcBef>
                <a:spcPct val="25000"/>
              </a:spcBef>
              <a:buClr>
                <a:schemeClr val="accent1"/>
              </a:buClr>
            </a:pPr>
            <a:r>
              <a:rPr lang="en-US" b="1" dirty="0">
                <a:solidFill>
                  <a:srgbClr val="28688C"/>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Office: 212.346.5540  Cell: (917) 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10</a:t>
            </a:fld>
            <a:endParaRPr lang="en-US" smtClean="0">
              <a:latin typeface="Arial" pitchFamily="34" charset="0"/>
            </a:endParaRPr>
          </a:p>
        </p:txBody>
      </p:sp>
      <p:sp>
        <p:nvSpPr>
          <p:cNvPr id="148483" name="Rectangle 2"/>
          <p:cNvSpPr>
            <a:spLocks noGrp="1" noChangeArrowheads="1"/>
          </p:cNvSpPr>
          <p:nvPr>
            <p:ph type="title"/>
          </p:nvPr>
        </p:nvSpPr>
        <p:spPr>
          <a:xfrm>
            <a:off x="508000" y="176213"/>
            <a:ext cx="6673849" cy="860425"/>
          </a:xfrm>
        </p:spPr>
        <p:txBody>
          <a:bodyPr/>
          <a:lstStyle/>
          <a:p>
            <a:r>
              <a:rPr lang="en-US" dirty="0" smtClean="0">
                <a:latin typeface="Arial" pitchFamily="34" charset="0"/>
              </a:rPr>
              <a:t>The FIO’s First Annual Report on the Insurance Industry</a:t>
            </a:r>
            <a:endParaRPr lang="en-US" i="1" dirty="0" smtClean="0">
              <a:latin typeface="Arial" pitchFamily="34" charset="0"/>
            </a:endParaRPr>
          </a:p>
        </p:txBody>
      </p:sp>
      <p:sp>
        <p:nvSpPr>
          <p:cNvPr id="1981443" name="Rectangle 3"/>
          <p:cNvSpPr>
            <a:spLocks noChangeArrowheads="1"/>
          </p:cNvSpPr>
          <p:nvPr/>
        </p:nvSpPr>
        <p:spPr bwMode="auto">
          <a:xfrm>
            <a:off x="554038" y="1331913"/>
            <a:ext cx="8066087" cy="4802188"/>
          </a:xfrm>
          <a:prstGeom prst="rect">
            <a:avLst/>
          </a:prstGeom>
          <a:noFill/>
          <a:ln w="9525" algn="ctr">
            <a:noFill/>
            <a:miter lim="800000"/>
            <a:headEnd/>
            <a:tailEnd/>
          </a:ln>
        </p:spPr>
        <p:txBody>
          <a:bodyPr lIns="45720" rIns="45720"/>
          <a:lstStyle/>
          <a:p>
            <a:pPr marL="292100"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Covers Life/Annuity and Property/Casualty sectors but (mainly) not Health insurers</a:t>
            </a:r>
          </a:p>
          <a:p>
            <a:pPr marL="292100"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20-page section contains </a:t>
            </a:r>
            <a:r>
              <a:rPr lang="en-US" sz="2200" i="1" dirty="0" smtClean="0">
                <a:cs typeface="Arial" pitchFamily="34" charset="0"/>
              </a:rPr>
              <a:t>very</a:t>
            </a:r>
            <a:r>
              <a:rPr lang="en-US" sz="2200" dirty="0" smtClean="0">
                <a:cs typeface="Arial" pitchFamily="34" charset="0"/>
              </a:rPr>
              <a:t> general descriptions of financial characteristics of the L/A and P/C sectors, mainly for 2008-2012</a:t>
            </a:r>
          </a:p>
          <a:p>
            <a:pPr marL="749300" lvl="1"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generally says they took hits during the recession but are recovering now</a:t>
            </a:r>
          </a:p>
          <a:p>
            <a:pPr marL="292100"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Report also has short descriptive sections on insurer impairments, distribution channels, and reinsurance</a:t>
            </a:r>
          </a:p>
          <a:p>
            <a:pPr marL="292100"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Report briefly describes 4 “current issues &amp; emerging trends”</a:t>
            </a:r>
          </a:p>
          <a:p>
            <a:pPr marL="749300" lvl="1" indent="-292100" eaLnBrk="0" hangingPunct="0">
              <a:lnSpc>
                <a:spcPts val="1600"/>
              </a:lnSpc>
              <a:spcBef>
                <a:spcPct val="40000"/>
              </a:spcBef>
              <a:buClr>
                <a:schemeClr val="accent2"/>
              </a:buClr>
              <a:buFont typeface="Wingdings" pitchFamily="2" charset="2"/>
              <a:buChar char="§"/>
            </a:pPr>
            <a:r>
              <a:rPr lang="en-US" sz="2000" dirty="0" smtClean="0">
                <a:cs typeface="Arial" pitchFamily="34" charset="0"/>
              </a:rPr>
              <a:t>Impact of low interest rates</a:t>
            </a:r>
          </a:p>
          <a:p>
            <a:pPr marL="749300" lvl="1" indent="-292100" eaLnBrk="0" hangingPunct="0">
              <a:lnSpc>
                <a:spcPts val="1600"/>
              </a:lnSpc>
              <a:spcBef>
                <a:spcPct val="40000"/>
              </a:spcBef>
              <a:buClr>
                <a:schemeClr val="accent2"/>
              </a:buClr>
              <a:buFont typeface="Wingdings" pitchFamily="2" charset="2"/>
              <a:buChar char="§"/>
            </a:pPr>
            <a:r>
              <a:rPr lang="en-US" sz="2000" dirty="0" smtClean="0">
                <a:cs typeface="Arial" pitchFamily="34" charset="0"/>
              </a:rPr>
              <a:t>Natural catastrophes</a:t>
            </a:r>
          </a:p>
          <a:p>
            <a:pPr marL="749300" lvl="1" indent="-292100" eaLnBrk="0" hangingPunct="0">
              <a:lnSpc>
                <a:spcPts val="1600"/>
              </a:lnSpc>
              <a:spcBef>
                <a:spcPct val="40000"/>
              </a:spcBef>
              <a:buClr>
                <a:schemeClr val="accent2"/>
              </a:buClr>
              <a:buFont typeface="Wingdings" pitchFamily="2" charset="2"/>
              <a:buChar char="§"/>
            </a:pPr>
            <a:r>
              <a:rPr lang="en-US" sz="2000" dirty="0" smtClean="0">
                <a:cs typeface="Arial" pitchFamily="34" charset="0"/>
              </a:rPr>
              <a:t>Changing U.S. demographics</a:t>
            </a:r>
          </a:p>
          <a:p>
            <a:pPr marL="749300" lvl="1" indent="-292100" eaLnBrk="0" hangingPunct="0">
              <a:lnSpc>
                <a:spcPts val="1600"/>
              </a:lnSpc>
              <a:spcBef>
                <a:spcPct val="40000"/>
              </a:spcBef>
              <a:buClr>
                <a:schemeClr val="accent2"/>
              </a:buClr>
              <a:buFont typeface="Wingdings" pitchFamily="2" charset="2"/>
              <a:buChar char="§"/>
            </a:pPr>
            <a:r>
              <a:rPr lang="en-US" sz="2000" dirty="0" smtClean="0">
                <a:cs typeface="Arial" pitchFamily="34" charset="0"/>
              </a:rPr>
              <a:t>Growth opportunities in emerging markets</a:t>
            </a:r>
          </a:p>
          <a:p>
            <a:pPr marL="749300" lvl="1" indent="-292100" eaLnBrk="0" hangingPunct="0">
              <a:lnSpc>
                <a:spcPts val="1600"/>
              </a:lnSpc>
              <a:spcBef>
                <a:spcPct val="40000"/>
              </a:spcBef>
              <a:buClr>
                <a:schemeClr val="accent2"/>
              </a:buClr>
              <a:buFont typeface="Wingdings" pitchFamily="2" charset="2"/>
              <a:buChar char="§"/>
            </a:pPr>
            <a:endParaRPr lang="en-US" sz="2000" dirty="0" smtClean="0">
              <a:cs typeface="Arial" pitchFamily="34" charset="0"/>
            </a:endParaRPr>
          </a:p>
          <a:p>
            <a:pPr marL="749300" lvl="1" indent="-292100" eaLnBrk="0" hangingPunct="0">
              <a:lnSpc>
                <a:spcPts val="2200"/>
              </a:lnSpc>
              <a:spcBef>
                <a:spcPct val="40000"/>
              </a:spcBef>
              <a:buClr>
                <a:schemeClr val="accent2"/>
              </a:buClr>
              <a:buFont typeface="Wingdings" pitchFamily="2" charset="2"/>
              <a:buChar char="§"/>
            </a:pPr>
            <a:endParaRPr lang="en-US" sz="2200" dirty="0" smtClean="0">
              <a:cs typeface="Arial" pitchFamily="34" charset="0"/>
            </a:endParaRPr>
          </a:p>
        </p:txBody>
      </p:sp>
      <p:sp>
        <p:nvSpPr>
          <p:cNvPr id="13" name="Rectangle 5"/>
          <p:cNvSpPr>
            <a:spLocks noChangeArrowheads="1"/>
          </p:cNvSpPr>
          <p:nvPr/>
        </p:nvSpPr>
        <p:spPr bwMode="auto">
          <a:xfrm>
            <a:off x="285750" y="6292850"/>
            <a:ext cx="8239125" cy="431800"/>
          </a:xfrm>
          <a:prstGeom prst="rect">
            <a:avLst/>
          </a:prstGeom>
          <a:noFill/>
          <a:ln w="9525">
            <a:noFill/>
            <a:miter lim="800000"/>
            <a:headEnd/>
            <a:tailEnd/>
          </a:ln>
        </p:spPr>
        <p:txBody>
          <a:bodyPr lIns="92075" tIns="46038" rIns="92075" bIns="46038">
            <a:spAutoFit/>
          </a:bodyPr>
          <a:lstStyle/>
          <a:p>
            <a:r>
              <a:rPr lang="en-US" sz="1100" dirty="0" smtClean="0"/>
              <a:t>Sources:  </a:t>
            </a:r>
            <a:r>
              <a:rPr lang="en-US" sz="1100" dirty="0" smtClean="0">
                <a:hlinkClick r:id="rId3"/>
              </a:rPr>
              <a:t>http://www.treasury.gov/initiatives/fio/reports-and-notices/Documents/FIO%20Annual%20Report%202013.pdf</a:t>
            </a:r>
            <a:r>
              <a:rPr lang="en-US" sz="1100" dirty="0" smtClean="0"/>
              <a:t> ; Insurance Information Institute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1443">
                                            <p:txEl>
                                              <p:pRg st="1" end="1"/>
                                            </p:txEl>
                                          </p:spTgt>
                                        </p:tgtEl>
                                        <p:attrNameLst>
                                          <p:attrName>style.visibility</p:attrName>
                                        </p:attrNameLst>
                                      </p:cBhvr>
                                      <p:to>
                                        <p:strVal val="visible"/>
                                      </p:to>
                                    </p:set>
                                    <p:animEffect transition="in" filter="wipe(left)">
                                      <p:cBhvr>
                                        <p:cTn id="12" dur="500"/>
                                        <p:tgtEl>
                                          <p:spTgt spid="19814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81443">
                                            <p:txEl>
                                              <p:pRg st="2" end="2"/>
                                            </p:txEl>
                                          </p:spTgt>
                                        </p:tgtEl>
                                        <p:attrNameLst>
                                          <p:attrName>style.visibility</p:attrName>
                                        </p:attrNameLst>
                                      </p:cBhvr>
                                      <p:to>
                                        <p:strVal val="visible"/>
                                      </p:to>
                                    </p:set>
                                    <p:animEffect transition="in" filter="wipe(left)">
                                      <p:cBhvr>
                                        <p:cTn id="15" dur="500"/>
                                        <p:tgtEl>
                                          <p:spTgt spid="19814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81443">
                                            <p:txEl>
                                              <p:pRg st="3" end="3"/>
                                            </p:txEl>
                                          </p:spTgt>
                                        </p:tgtEl>
                                        <p:attrNameLst>
                                          <p:attrName>style.visibility</p:attrName>
                                        </p:attrNameLst>
                                      </p:cBhvr>
                                      <p:to>
                                        <p:strVal val="visible"/>
                                      </p:to>
                                    </p:set>
                                    <p:animEffect transition="in" filter="wipe(left)">
                                      <p:cBhvr>
                                        <p:cTn id="20" dur="500"/>
                                        <p:tgtEl>
                                          <p:spTgt spid="19814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81443">
                                            <p:txEl>
                                              <p:pRg st="4" end="4"/>
                                            </p:txEl>
                                          </p:spTgt>
                                        </p:tgtEl>
                                        <p:attrNameLst>
                                          <p:attrName>style.visibility</p:attrName>
                                        </p:attrNameLst>
                                      </p:cBhvr>
                                      <p:to>
                                        <p:strVal val="visible"/>
                                      </p:to>
                                    </p:set>
                                    <p:animEffect transition="in" filter="wipe(left)">
                                      <p:cBhvr>
                                        <p:cTn id="25" dur="500"/>
                                        <p:tgtEl>
                                          <p:spTgt spid="198144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81443">
                                            <p:txEl>
                                              <p:pRg st="5" end="5"/>
                                            </p:txEl>
                                          </p:spTgt>
                                        </p:tgtEl>
                                        <p:attrNameLst>
                                          <p:attrName>style.visibility</p:attrName>
                                        </p:attrNameLst>
                                      </p:cBhvr>
                                      <p:to>
                                        <p:strVal val="visible"/>
                                      </p:to>
                                    </p:set>
                                    <p:animEffect transition="in" filter="wipe(left)">
                                      <p:cBhvr>
                                        <p:cTn id="28" dur="500"/>
                                        <p:tgtEl>
                                          <p:spTgt spid="198144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81443">
                                            <p:txEl>
                                              <p:pRg st="6" end="6"/>
                                            </p:txEl>
                                          </p:spTgt>
                                        </p:tgtEl>
                                        <p:attrNameLst>
                                          <p:attrName>style.visibility</p:attrName>
                                        </p:attrNameLst>
                                      </p:cBhvr>
                                      <p:to>
                                        <p:strVal val="visible"/>
                                      </p:to>
                                    </p:set>
                                    <p:animEffect transition="in" filter="wipe(left)">
                                      <p:cBhvr>
                                        <p:cTn id="31" dur="500"/>
                                        <p:tgtEl>
                                          <p:spTgt spid="198144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81443">
                                            <p:txEl>
                                              <p:pRg st="7" end="7"/>
                                            </p:txEl>
                                          </p:spTgt>
                                        </p:tgtEl>
                                        <p:attrNameLst>
                                          <p:attrName>style.visibility</p:attrName>
                                        </p:attrNameLst>
                                      </p:cBhvr>
                                      <p:to>
                                        <p:strVal val="visible"/>
                                      </p:to>
                                    </p:set>
                                    <p:animEffect transition="in" filter="wipe(left)">
                                      <p:cBhvr>
                                        <p:cTn id="34" dur="500"/>
                                        <p:tgtEl>
                                          <p:spTgt spid="198144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81443">
                                            <p:txEl>
                                              <p:pRg st="8" end="8"/>
                                            </p:txEl>
                                          </p:spTgt>
                                        </p:tgtEl>
                                        <p:attrNameLst>
                                          <p:attrName>style.visibility</p:attrName>
                                        </p:attrNameLst>
                                      </p:cBhvr>
                                      <p:to>
                                        <p:strVal val="visible"/>
                                      </p:to>
                                    </p:set>
                                    <p:animEffect transition="in" filter="wipe(left)">
                                      <p:cBhvr>
                                        <p:cTn id="37" dur="500"/>
                                        <p:tgtEl>
                                          <p:spTgt spid="1981443">
                                            <p:txEl>
                                              <p:pRg st="8" end="8"/>
                                            </p:txEl>
                                          </p:spTgt>
                                        </p:tgtEl>
                                      </p:cBhvr>
                                    </p:animEffect>
                                  </p:childTnLst>
                                </p:cTn>
                              </p:par>
                            </p:childTnLst>
                          </p:cTn>
                        </p:par>
                        <p:par>
                          <p:cTn id="38" fill="hold">
                            <p:stCondLst>
                              <p:cond delay="500"/>
                            </p:stCondLst>
                            <p:childTnLst>
                              <p:par>
                                <p:cTn id="39" presetID="17"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ppt_w/2"/>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11</a:t>
            </a:fld>
            <a:endParaRPr lang="en-US" smtClean="0">
              <a:latin typeface="Arial" pitchFamily="34" charset="0"/>
            </a:endParaRPr>
          </a:p>
        </p:txBody>
      </p:sp>
      <p:sp>
        <p:nvSpPr>
          <p:cNvPr id="148483" name="Rectangle 2"/>
          <p:cNvSpPr>
            <a:spLocks noGrp="1" noChangeArrowheads="1"/>
          </p:cNvSpPr>
          <p:nvPr>
            <p:ph type="title"/>
          </p:nvPr>
        </p:nvSpPr>
        <p:spPr>
          <a:xfrm>
            <a:off x="508000" y="176213"/>
            <a:ext cx="6673849" cy="860425"/>
          </a:xfrm>
        </p:spPr>
        <p:txBody>
          <a:bodyPr/>
          <a:lstStyle/>
          <a:p>
            <a:r>
              <a:rPr lang="en-US" dirty="0" smtClean="0">
                <a:latin typeface="Arial" pitchFamily="34" charset="0"/>
              </a:rPr>
              <a:t>The FIO’s First Annual Report on the Insurance Industry (cont’d)</a:t>
            </a:r>
            <a:endParaRPr lang="en-US" i="1" dirty="0" smtClean="0">
              <a:latin typeface="Arial" pitchFamily="34" charset="0"/>
            </a:endParaRPr>
          </a:p>
        </p:txBody>
      </p:sp>
      <p:sp>
        <p:nvSpPr>
          <p:cNvPr id="1981443" name="Rectangle 3"/>
          <p:cNvSpPr>
            <a:spLocks noChangeArrowheads="1"/>
          </p:cNvSpPr>
          <p:nvPr/>
        </p:nvSpPr>
        <p:spPr bwMode="auto">
          <a:xfrm>
            <a:off x="544513" y="1150938"/>
            <a:ext cx="8066087" cy="4192587"/>
          </a:xfrm>
          <a:prstGeom prst="rect">
            <a:avLst/>
          </a:prstGeom>
          <a:noFill/>
          <a:ln w="9525" algn="ctr">
            <a:noFill/>
            <a:miter lim="800000"/>
            <a:headEnd/>
            <a:tailEnd/>
          </a:ln>
        </p:spPr>
        <p:txBody>
          <a:bodyPr lIns="45720" rIns="45720"/>
          <a:lstStyle/>
          <a:p>
            <a:pPr marL="292100"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Report devotes 3 pages to a summary of recent changes in state regulation of insurance</a:t>
            </a:r>
          </a:p>
          <a:p>
            <a:pPr marL="292100"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Report only implicitly identifies “gaps” in state regulation</a:t>
            </a:r>
          </a:p>
          <a:p>
            <a:pPr marL="749300" lvl="1"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For example, it describes the importance of enhanced group supervision of insurer holding companies and</a:t>
            </a:r>
          </a:p>
          <a:p>
            <a:pPr marL="749300" lvl="1"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notes that, as of April 2013, only 14 states have enacted the NAIC’s amended [in 2010] Model Insurance Holding Company Act*</a:t>
            </a:r>
          </a:p>
          <a:p>
            <a:pPr marL="1206500" lvl="2"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But it makes no recommendation regarding the other states or the system of regulation overall</a:t>
            </a:r>
          </a:p>
        </p:txBody>
      </p:sp>
      <p:sp>
        <p:nvSpPr>
          <p:cNvPr id="13" name="Rectangle 5"/>
          <p:cNvSpPr>
            <a:spLocks noChangeArrowheads="1"/>
          </p:cNvSpPr>
          <p:nvPr/>
        </p:nvSpPr>
        <p:spPr bwMode="auto">
          <a:xfrm>
            <a:off x="381000" y="6130925"/>
            <a:ext cx="8239125" cy="600807"/>
          </a:xfrm>
          <a:prstGeom prst="rect">
            <a:avLst/>
          </a:prstGeom>
          <a:noFill/>
          <a:ln w="9525">
            <a:noFill/>
            <a:miter lim="800000"/>
            <a:headEnd/>
            <a:tailEnd/>
          </a:ln>
        </p:spPr>
        <p:txBody>
          <a:bodyPr lIns="92075" tIns="46038" rIns="92075" bIns="46038">
            <a:spAutoFit/>
          </a:bodyPr>
          <a:lstStyle/>
          <a:p>
            <a:r>
              <a:rPr lang="en-US" sz="1100" dirty="0" smtClean="0"/>
              <a:t>Sources:  </a:t>
            </a:r>
            <a:r>
              <a:rPr lang="en-US" sz="1100" dirty="0" smtClean="0">
                <a:hlinkClick r:id="rId3"/>
              </a:rPr>
              <a:t>http://www.treasury.gov/initiatives/fio/reports-and-notices/Documents/FIO%20Annual%20Report%202013.pdf</a:t>
            </a:r>
            <a:r>
              <a:rPr lang="en-US" sz="1100" dirty="0" smtClean="0"/>
              <a:t> ; </a:t>
            </a:r>
            <a:r>
              <a:rPr lang="en-US" sz="1100" dirty="0" smtClean="0">
                <a:hlinkClick r:id="rId4"/>
              </a:rPr>
              <a:t>http://www.willkie.com/files/tbl_s29Publications%5CFileUpload5686%5C4365%5CNAIC_Report_2013_Spring_National_Meeting1.pdf</a:t>
            </a:r>
            <a:r>
              <a:rPr lang="en-US" sz="1100" dirty="0" smtClean="0"/>
              <a:t> ; Insurance Information Institute </a:t>
            </a:r>
            <a:endParaRPr lang="en-US" sz="1100" b="1" dirty="0"/>
          </a:p>
        </p:txBody>
      </p:sp>
      <p:sp>
        <p:nvSpPr>
          <p:cNvPr id="7" name="TextBox 6"/>
          <p:cNvSpPr txBox="1"/>
          <p:nvPr/>
        </p:nvSpPr>
        <p:spPr>
          <a:xfrm>
            <a:off x="561974" y="5162550"/>
            <a:ext cx="8067675" cy="954107"/>
          </a:xfrm>
          <a:prstGeom prst="rect">
            <a:avLst/>
          </a:prstGeom>
          <a:noFill/>
        </p:spPr>
        <p:txBody>
          <a:bodyPr wrap="square" rtlCol="0">
            <a:spAutoFit/>
          </a:bodyPr>
          <a:lstStyle/>
          <a:p>
            <a:r>
              <a:rPr lang="en-US" sz="1400" dirty="0" smtClean="0"/>
              <a:t>*Actually, as of the NAIC’s Spring 2013 meeting, 15 states and Puerto Rico had adopted the amended Model Act—California, Connecticut, Idaho, Indiana, Kansas, Kentucky, Louisiana, Maryland, Mississippi, Nebraska, Pennsylvania, Rhode Island, Texas, West Virginia, and Wyoming. Also, New York has issued a regulation that includes some aspects of the amended Model Act.</a:t>
            </a:r>
            <a:endParaRPr lang="en-US" sz="1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1443">
                                            <p:txEl>
                                              <p:pRg st="1" end="1"/>
                                            </p:txEl>
                                          </p:spTgt>
                                        </p:tgtEl>
                                        <p:attrNameLst>
                                          <p:attrName>style.visibility</p:attrName>
                                        </p:attrNameLst>
                                      </p:cBhvr>
                                      <p:to>
                                        <p:strVal val="visible"/>
                                      </p:to>
                                    </p:set>
                                    <p:animEffect transition="in" filter="wipe(left)">
                                      <p:cBhvr>
                                        <p:cTn id="12" dur="500"/>
                                        <p:tgtEl>
                                          <p:spTgt spid="19814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81443">
                                            <p:txEl>
                                              <p:pRg st="2" end="2"/>
                                            </p:txEl>
                                          </p:spTgt>
                                        </p:tgtEl>
                                        <p:attrNameLst>
                                          <p:attrName>style.visibility</p:attrName>
                                        </p:attrNameLst>
                                      </p:cBhvr>
                                      <p:to>
                                        <p:strVal val="visible"/>
                                      </p:to>
                                    </p:set>
                                    <p:animEffect transition="in" filter="wipe(left)">
                                      <p:cBhvr>
                                        <p:cTn id="15" dur="500"/>
                                        <p:tgtEl>
                                          <p:spTgt spid="19814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81443">
                                            <p:txEl>
                                              <p:pRg st="3" end="3"/>
                                            </p:txEl>
                                          </p:spTgt>
                                        </p:tgtEl>
                                        <p:attrNameLst>
                                          <p:attrName>style.visibility</p:attrName>
                                        </p:attrNameLst>
                                      </p:cBhvr>
                                      <p:to>
                                        <p:strVal val="visible"/>
                                      </p:to>
                                    </p:set>
                                    <p:animEffect transition="in" filter="wipe(left)">
                                      <p:cBhvr>
                                        <p:cTn id="18" dur="500"/>
                                        <p:tgtEl>
                                          <p:spTgt spid="19814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81443">
                                            <p:txEl>
                                              <p:pRg st="4" end="4"/>
                                            </p:txEl>
                                          </p:spTgt>
                                        </p:tgtEl>
                                        <p:attrNameLst>
                                          <p:attrName>style.visibility</p:attrName>
                                        </p:attrNameLst>
                                      </p:cBhvr>
                                      <p:to>
                                        <p:strVal val="visible"/>
                                      </p:to>
                                    </p:set>
                                    <p:animEffect transition="in" filter="wipe(left)">
                                      <p:cBhvr>
                                        <p:cTn id="21" dur="500"/>
                                        <p:tgtEl>
                                          <p:spTgt spid="1981443">
                                            <p:txEl>
                                              <p:pRg st="4" end="4"/>
                                            </p:txEl>
                                          </p:spTgt>
                                        </p:tgtEl>
                                      </p:cBhvr>
                                    </p:animEffect>
                                  </p:childTnLst>
                                </p:cTn>
                              </p:par>
                            </p:childTnLst>
                          </p:cTn>
                        </p:par>
                        <p:par>
                          <p:cTn id="22" fill="hold">
                            <p:stCondLst>
                              <p:cond delay="500"/>
                            </p:stCondLst>
                            <p:childTnLst>
                              <p:par>
                                <p:cTn id="23" presetID="17"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ppt_x-#ppt_w/2"/>
                                          </p:val>
                                        </p:tav>
                                        <p:tav tm="100000">
                                          <p:val>
                                            <p:strVal val="#ppt_x"/>
                                          </p:val>
                                        </p:tav>
                                      </p:tavLst>
                                    </p:anim>
                                    <p:anim calcmode="lin" valueType="num">
                                      <p:cBhvr>
                                        <p:cTn id="26" dur="500" fill="hold"/>
                                        <p:tgtEl>
                                          <p:spTgt spid="13"/>
                                        </p:tgtEl>
                                        <p:attrNameLst>
                                          <p:attrName>ppt_y</p:attrName>
                                        </p:attrNameLst>
                                      </p:cBhvr>
                                      <p:tavLst>
                                        <p:tav tm="0">
                                          <p:val>
                                            <p:strVal val="#ppt_y"/>
                                          </p:val>
                                        </p:tav>
                                        <p:tav tm="100000">
                                          <p:val>
                                            <p:strVal val="#ppt_y"/>
                                          </p:val>
                                        </p:tav>
                                      </p:tavLst>
                                    </p:anim>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12</a:t>
            </a:fld>
            <a:endParaRPr lang="en-US" smtClean="0">
              <a:latin typeface="Arial" pitchFamily="34" charset="0"/>
            </a:endParaRPr>
          </a:p>
        </p:txBody>
      </p:sp>
      <p:sp>
        <p:nvSpPr>
          <p:cNvPr id="148483" name="Rectangle 2"/>
          <p:cNvSpPr>
            <a:spLocks noGrp="1" noChangeArrowheads="1"/>
          </p:cNvSpPr>
          <p:nvPr>
            <p:ph type="title"/>
          </p:nvPr>
        </p:nvSpPr>
        <p:spPr>
          <a:xfrm>
            <a:off x="508001" y="176213"/>
            <a:ext cx="7035800" cy="860425"/>
          </a:xfrm>
        </p:spPr>
        <p:txBody>
          <a:bodyPr/>
          <a:lstStyle/>
          <a:p>
            <a:r>
              <a:rPr lang="en-US" sz="2600" dirty="0" smtClean="0">
                <a:latin typeface="Arial" pitchFamily="34" charset="0"/>
              </a:rPr>
              <a:t>Hurricane Sandy Rebuilding Strategy Task Force Recommendations: The FIO’s Role </a:t>
            </a:r>
            <a:endParaRPr lang="en-US" sz="2600" i="1" dirty="0" smtClean="0">
              <a:latin typeface="Arial" pitchFamily="34" charset="0"/>
            </a:endParaRPr>
          </a:p>
        </p:txBody>
      </p:sp>
      <p:sp>
        <p:nvSpPr>
          <p:cNvPr id="1981443" name="Rectangle 3"/>
          <p:cNvSpPr>
            <a:spLocks noChangeArrowheads="1"/>
          </p:cNvSpPr>
          <p:nvPr/>
        </p:nvSpPr>
        <p:spPr bwMode="auto">
          <a:xfrm>
            <a:off x="544513" y="1150938"/>
            <a:ext cx="8066087" cy="4545012"/>
          </a:xfrm>
          <a:prstGeom prst="rect">
            <a:avLst/>
          </a:prstGeom>
          <a:noFill/>
          <a:ln w="9525" algn="ctr">
            <a:noFill/>
            <a:miter lim="800000"/>
            <a:headEnd/>
            <a:tailEnd/>
          </a:ln>
        </p:spPr>
        <p:txBody>
          <a:bodyPr lIns="45720" rIns="45720"/>
          <a:lstStyle/>
          <a:p>
            <a:pPr marL="292100"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Assist the Department of Homeland Security (DHS) in encouraging and promoting</a:t>
            </a:r>
          </a:p>
          <a:p>
            <a:pPr marL="749300" lvl="1" indent="-292100" eaLnBrk="0" hangingPunct="0">
              <a:lnSpc>
                <a:spcPts val="2400"/>
              </a:lnSpc>
              <a:spcBef>
                <a:spcPts val="1200"/>
              </a:spcBef>
              <a:buClr>
                <a:schemeClr val="accent2"/>
              </a:buClr>
              <a:buFont typeface="Wingdings" pitchFamily="2" charset="2"/>
              <a:buChar char="§"/>
            </a:pPr>
            <a:r>
              <a:rPr lang="en-US" sz="2000" dirty="0" smtClean="0">
                <a:cs typeface="Arial" pitchFamily="34" charset="0"/>
              </a:rPr>
              <a:t>IBHS FORTIFIED home programs and Resilience STAR development standards*</a:t>
            </a:r>
          </a:p>
          <a:p>
            <a:pPr marL="292100"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Work with HUD and FEMA to analyze the affordability of flood insurance and the impact of rate increases on economically-distressed households</a:t>
            </a:r>
          </a:p>
          <a:p>
            <a:pPr marL="292100"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Support FEMA in its efforts to reduce consumer confusion regarding flood risk and insurance coverage</a:t>
            </a:r>
          </a:p>
          <a:p>
            <a:pPr marL="292100" indent="-292100" eaLnBrk="0" hangingPunct="0">
              <a:lnSpc>
                <a:spcPts val="2400"/>
              </a:lnSpc>
              <a:spcBef>
                <a:spcPts val="1200"/>
              </a:spcBef>
              <a:buClr>
                <a:schemeClr val="accent2"/>
              </a:buClr>
              <a:buFont typeface="Wingdings" pitchFamily="2" charset="2"/>
              <a:buChar char="§"/>
            </a:pPr>
            <a:r>
              <a:rPr lang="en-US" sz="2400" dirty="0" smtClean="0">
                <a:cs typeface="Arial" pitchFamily="34" charset="0"/>
              </a:rPr>
              <a:t>Notes that the BW-12 report deadline was missed because of a “dearth of data”</a:t>
            </a:r>
          </a:p>
          <a:p>
            <a:pPr marL="1206500" lvl="2" indent="-292100" eaLnBrk="0" hangingPunct="0">
              <a:lnSpc>
                <a:spcPts val="2400"/>
              </a:lnSpc>
              <a:spcBef>
                <a:spcPts val="1200"/>
              </a:spcBef>
              <a:buClr>
                <a:schemeClr val="accent2"/>
              </a:buClr>
              <a:buFont typeface="Wingdings" pitchFamily="2" charset="2"/>
              <a:buChar char="§"/>
            </a:pPr>
            <a:r>
              <a:rPr lang="en-US" sz="2000" dirty="0" smtClean="0">
                <a:cs typeface="Arial" pitchFamily="34" charset="0"/>
              </a:rPr>
              <a:t>Report says just “scoping the study” will take 2 years.</a:t>
            </a:r>
          </a:p>
        </p:txBody>
      </p:sp>
      <p:sp>
        <p:nvSpPr>
          <p:cNvPr id="13" name="Rectangle 5"/>
          <p:cNvSpPr>
            <a:spLocks noChangeArrowheads="1"/>
          </p:cNvSpPr>
          <p:nvPr/>
        </p:nvSpPr>
        <p:spPr bwMode="auto">
          <a:xfrm>
            <a:off x="390525" y="6464300"/>
            <a:ext cx="8239125" cy="262252"/>
          </a:xfrm>
          <a:prstGeom prst="rect">
            <a:avLst/>
          </a:prstGeom>
          <a:noFill/>
          <a:ln w="9525">
            <a:noFill/>
            <a:miter lim="800000"/>
            <a:headEnd/>
            <a:tailEnd/>
          </a:ln>
        </p:spPr>
        <p:txBody>
          <a:bodyPr lIns="92075" tIns="46038" rIns="92075" bIns="46038">
            <a:spAutoFit/>
          </a:bodyPr>
          <a:lstStyle/>
          <a:p>
            <a:r>
              <a:rPr lang="en-US" sz="1100" dirty="0" smtClean="0"/>
              <a:t>Source:  Nelson, Levine, de Luca, &amp; Hamilton</a:t>
            </a:r>
            <a:r>
              <a:rPr lang="en-US" sz="1100" b="1" i="1" dirty="0" smtClean="0"/>
              <a:t>, FIO Focus</a:t>
            </a:r>
            <a:r>
              <a:rPr lang="en-US" sz="1100" dirty="0" smtClean="0"/>
              <a:t>, August 23, 2013, at </a:t>
            </a:r>
            <a:r>
              <a:rPr lang="en-US" sz="1100" dirty="0" smtClean="0">
                <a:hlinkClick r:id="rId3"/>
              </a:rPr>
              <a:t>nldhpublications@nldhlaw.com</a:t>
            </a:r>
            <a:r>
              <a:rPr lang="en-US" sz="1100" dirty="0" smtClean="0"/>
              <a:t> </a:t>
            </a:r>
            <a:endParaRPr lang="en-US" sz="1100" b="1" dirty="0"/>
          </a:p>
        </p:txBody>
      </p:sp>
      <p:sp>
        <p:nvSpPr>
          <p:cNvPr id="7" name="TextBox 6"/>
          <p:cNvSpPr txBox="1"/>
          <p:nvPr/>
        </p:nvSpPr>
        <p:spPr>
          <a:xfrm>
            <a:off x="419101" y="5695950"/>
            <a:ext cx="8181974" cy="738664"/>
          </a:xfrm>
          <a:prstGeom prst="rect">
            <a:avLst/>
          </a:prstGeom>
          <a:noFill/>
        </p:spPr>
        <p:txBody>
          <a:bodyPr wrap="square" rtlCol="0">
            <a:spAutoFit/>
          </a:bodyPr>
          <a:lstStyle/>
          <a:p>
            <a:r>
              <a:rPr lang="en-US" sz="1400" dirty="0" smtClean="0"/>
              <a:t>*IBHS is the Insurance Institute for Business and Home Safety. FORTIFIED is a construction program developed by IBHS. Resilience STAR is a designation developed by DHS for homes designed and constructed to be resilient to natural disasters. </a:t>
            </a:r>
            <a:endParaRPr lang="en-US" sz="1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81443">
                                            <p:txEl>
                                              <p:pRg st="2" end="2"/>
                                            </p:txEl>
                                          </p:spTgt>
                                        </p:tgtEl>
                                        <p:attrNameLst>
                                          <p:attrName>style.visibility</p:attrName>
                                        </p:attrNameLst>
                                      </p:cBhvr>
                                      <p:to>
                                        <p:strVal val="visible"/>
                                      </p:to>
                                    </p:set>
                                    <p:animEffect transition="in" filter="wipe(left)">
                                      <p:cBhvr>
                                        <p:cTn id="15" dur="500"/>
                                        <p:tgtEl>
                                          <p:spTgt spid="19814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81443">
                                            <p:txEl>
                                              <p:pRg st="3" end="3"/>
                                            </p:txEl>
                                          </p:spTgt>
                                        </p:tgtEl>
                                        <p:attrNameLst>
                                          <p:attrName>style.visibility</p:attrName>
                                        </p:attrNameLst>
                                      </p:cBhvr>
                                      <p:to>
                                        <p:strVal val="visible"/>
                                      </p:to>
                                    </p:set>
                                    <p:animEffect transition="in" filter="wipe(left)">
                                      <p:cBhvr>
                                        <p:cTn id="20" dur="500"/>
                                        <p:tgtEl>
                                          <p:spTgt spid="19814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81443">
                                            <p:txEl>
                                              <p:pRg st="4" end="4"/>
                                            </p:txEl>
                                          </p:spTgt>
                                        </p:tgtEl>
                                        <p:attrNameLst>
                                          <p:attrName>style.visibility</p:attrName>
                                        </p:attrNameLst>
                                      </p:cBhvr>
                                      <p:to>
                                        <p:strVal val="visible"/>
                                      </p:to>
                                    </p:set>
                                    <p:animEffect transition="in" filter="wipe(left)">
                                      <p:cBhvr>
                                        <p:cTn id="25" dur="500"/>
                                        <p:tgtEl>
                                          <p:spTgt spid="198144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81443">
                                            <p:txEl>
                                              <p:pRg st="5" end="5"/>
                                            </p:txEl>
                                          </p:spTgt>
                                        </p:tgtEl>
                                        <p:attrNameLst>
                                          <p:attrName>style.visibility</p:attrName>
                                        </p:attrNameLst>
                                      </p:cBhvr>
                                      <p:to>
                                        <p:strVal val="visible"/>
                                      </p:to>
                                    </p:set>
                                    <p:animEffect transition="in" filter="wipe(left)">
                                      <p:cBhvr>
                                        <p:cTn id="28" dur="500"/>
                                        <p:tgtEl>
                                          <p:spTgt spid="1981443">
                                            <p:txEl>
                                              <p:pRg st="5" end="5"/>
                                            </p:txEl>
                                          </p:spTgt>
                                        </p:tgtEl>
                                      </p:cBhvr>
                                    </p:animEffect>
                                  </p:childTnLst>
                                </p:cTn>
                              </p:par>
                            </p:childTnLst>
                          </p:cTn>
                        </p:par>
                        <p:par>
                          <p:cTn id="29" fill="hold">
                            <p:stCondLst>
                              <p:cond delay="500"/>
                            </p:stCondLst>
                            <p:childTnLst>
                              <p:par>
                                <p:cTn id="30" presetID="17"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ppt_w/2"/>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666749" y="1981200"/>
            <a:ext cx="7886701" cy="17716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latin typeface="Arial" pitchFamily="34" charset="0"/>
              </a:rPr>
              <a:t>The Financial Stability</a:t>
            </a:r>
            <a:br>
              <a:rPr lang="en-US" sz="3800" dirty="0" smtClean="0">
                <a:solidFill>
                  <a:schemeClr val="bg1"/>
                </a:solidFill>
                <a:latin typeface="Arial" pitchFamily="34" charset="0"/>
              </a:rPr>
            </a:br>
            <a:r>
              <a:rPr lang="en-US" sz="3800" dirty="0" smtClean="0">
                <a:solidFill>
                  <a:schemeClr val="bg1"/>
                </a:solidFill>
                <a:latin typeface="Arial" pitchFamily="34" charset="0"/>
              </a:rPr>
              <a:t>Oversight Council (FSOC)</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38125"/>
            <a:ext cx="7400925" cy="712788"/>
          </a:xfrm>
        </p:spPr>
        <p:txBody>
          <a:bodyPr/>
          <a:lstStyle/>
          <a:p>
            <a:r>
              <a:rPr lang="en-US" dirty="0" smtClean="0"/>
              <a:t>10 Voting Members of the FSOC</a:t>
            </a:r>
            <a:endParaRPr lang="en-US" dirty="0"/>
          </a:p>
        </p:txBody>
      </p:sp>
      <p:sp>
        <p:nvSpPr>
          <p:cNvPr id="3" name="Text Placeholder 2"/>
          <p:cNvSpPr>
            <a:spLocks noGrp="1"/>
          </p:cNvSpPr>
          <p:nvPr>
            <p:ph type="body" idx="1"/>
          </p:nvPr>
        </p:nvSpPr>
        <p:spPr>
          <a:xfrm>
            <a:off x="495300" y="1343025"/>
            <a:ext cx="8153400" cy="4972050"/>
          </a:xfrm>
        </p:spPr>
        <p:txBody>
          <a:bodyPr/>
          <a:lstStyle/>
          <a:p>
            <a:pPr>
              <a:lnSpc>
                <a:spcPct val="100000"/>
              </a:lnSpc>
              <a:spcBef>
                <a:spcPts val="1200"/>
              </a:spcBef>
            </a:pPr>
            <a:r>
              <a:rPr lang="en-US" sz="1800" dirty="0" smtClean="0">
                <a:hlinkClick r:id="rId2" action="ppaction://hlinkfile"/>
              </a:rPr>
              <a:t>the Secretary of the Treasury</a:t>
            </a:r>
            <a:r>
              <a:rPr lang="en-US" sz="1800" dirty="0" smtClean="0"/>
              <a:t>, who serves as the Chairperson of the Council;</a:t>
            </a:r>
          </a:p>
          <a:p>
            <a:pPr>
              <a:lnSpc>
                <a:spcPct val="100000"/>
              </a:lnSpc>
              <a:spcBef>
                <a:spcPts val="1200"/>
              </a:spcBef>
            </a:pPr>
            <a:r>
              <a:rPr lang="en-US" sz="1800" dirty="0" smtClean="0">
                <a:hlinkClick r:id="rId3"/>
              </a:rPr>
              <a:t>the Chairman of the Board of Governors of the Federal Reserve System</a:t>
            </a:r>
            <a:r>
              <a:rPr lang="en-US" sz="1800" dirty="0" smtClean="0"/>
              <a:t>;</a:t>
            </a:r>
          </a:p>
          <a:p>
            <a:pPr>
              <a:lnSpc>
                <a:spcPct val="100000"/>
              </a:lnSpc>
              <a:spcBef>
                <a:spcPts val="1200"/>
              </a:spcBef>
            </a:pPr>
            <a:r>
              <a:rPr lang="en-US" sz="1800" dirty="0" smtClean="0">
                <a:hlinkClick r:id="rId4"/>
              </a:rPr>
              <a:t>the Comptroller of the Currency (OCC);</a:t>
            </a:r>
            <a:endParaRPr lang="en-US" sz="1800" dirty="0" smtClean="0"/>
          </a:p>
          <a:p>
            <a:pPr>
              <a:lnSpc>
                <a:spcPct val="100000"/>
              </a:lnSpc>
              <a:spcBef>
                <a:spcPts val="1200"/>
              </a:spcBef>
            </a:pPr>
            <a:r>
              <a:rPr lang="en-US" sz="1800" dirty="0" smtClean="0">
                <a:hlinkClick r:id="rId5"/>
              </a:rPr>
              <a:t>the Director of the Bureau of Consumer Financial Protection (CFPB);</a:t>
            </a:r>
            <a:endParaRPr lang="en-US" sz="1800" dirty="0" smtClean="0"/>
          </a:p>
          <a:p>
            <a:pPr>
              <a:lnSpc>
                <a:spcPct val="100000"/>
              </a:lnSpc>
              <a:spcBef>
                <a:spcPts val="1200"/>
              </a:spcBef>
            </a:pPr>
            <a:r>
              <a:rPr lang="en-US" sz="1800" dirty="0" smtClean="0">
                <a:hlinkClick r:id="rId6"/>
              </a:rPr>
              <a:t>the Chairman of the Securities and Exchange Commission (SEC);</a:t>
            </a:r>
            <a:endParaRPr lang="en-US" sz="1800" dirty="0" smtClean="0"/>
          </a:p>
          <a:p>
            <a:pPr>
              <a:lnSpc>
                <a:spcPct val="100000"/>
              </a:lnSpc>
              <a:spcBef>
                <a:spcPts val="1200"/>
              </a:spcBef>
            </a:pPr>
            <a:r>
              <a:rPr lang="en-US" sz="1800" dirty="0" smtClean="0">
                <a:hlinkClick r:id="rId7"/>
              </a:rPr>
              <a:t>the Chairperson of the Federal Deposit Insurance Corporation (FDIC);</a:t>
            </a:r>
            <a:endParaRPr lang="en-US" sz="1800" dirty="0" smtClean="0"/>
          </a:p>
          <a:p>
            <a:pPr>
              <a:lnSpc>
                <a:spcPct val="100000"/>
              </a:lnSpc>
              <a:spcBef>
                <a:spcPts val="1200"/>
              </a:spcBef>
            </a:pPr>
            <a:r>
              <a:rPr lang="en-US" sz="1800" dirty="0" smtClean="0">
                <a:hlinkClick r:id="rId8"/>
              </a:rPr>
              <a:t>the Chairperson of the Commodity Futures Trading Commission (CFTC);</a:t>
            </a:r>
            <a:endParaRPr lang="en-US" sz="1800" dirty="0" smtClean="0"/>
          </a:p>
          <a:p>
            <a:pPr>
              <a:lnSpc>
                <a:spcPct val="100000"/>
              </a:lnSpc>
              <a:spcBef>
                <a:spcPts val="1200"/>
              </a:spcBef>
            </a:pPr>
            <a:r>
              <a:rPr lang="en-US" sz="1800" dirty="0" smtClean="0">
                <a:hlinkClick r:id="rId9"/>
              </a:rPr>
              <a:t>the Director of the Federal Housing Finance Agency (FHFA);</a:t>
            </a:r>
            <a:endParaRPr lang="en-US" sz="1800" dirty="0" smtClean="0"/>
          </a:p>
          <a:p>
            <a:pPr>
              <a:lnSpc>
                <a:spcPct val="100000"/>
              </a:lnSpc>
              <a:spcBef>
                <a:spcPts val="1200"/>
              </a:spcBef>
            </a:pPr>
            <a:r>
              <a:rPr lang="en-US" sz="1800" dirty="0" smtClean="0">
                <a:hlinkClick r:id="rId10"/>
              </a:rPr>
              <a:t>the Chairman of the National Credit Union Administration (NCUA);</a:t>
            </a:r>
            <a:r>
              <a:rPr lang="en-US" sz="1800" dirty="0" smtClean="0"/>
              <a:t> and</a:t>
            </a:r>
          </a:p>
          <a:p>
            <a:pPr>
              <a:lnSpc>
                <a:spcPct val="100000"/>
              </a:lnSpc>
              <a:spcBef>
                <a:spcPts val="1200"/>
              </a:spcBef>
            </a:pPr>
            <a:r>
              <a:rPr lang="en-US" sz="1800" b="1" dirty="0" smtClean="0">
                <a:solidFill>
                  <a:srgbClr val="FF0000"/>
                </a:solidFill>
                <a:hlinkClick r:id="rId11" action="ppaction://hlinkfile" tooltip="S. Roy Woodall, Jr."/>
              </a:rPr>
              <a:t>an independent member with insurance expertise</a:t>
            </a:r>
            <a:r>
              <a:rPr lang="en-US" sz="1800" b="1" dirty="0" smtClean="0">
                <a:solidFill>
                  <a:srgbClr val="FF0000"/>
                </a:solidFill>
              </a:rPr>
              <a:t> who is appointed by the President and confirmed by the Senate for a six-year term. Currently, this is Roy Woodall, formerly Kentucky Insurance Commissioner</a:t>
            </a:r>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14</a:t>
            </a:fld>
            <a:endParaRPr lang="en-US"/>
          </a:p>
        </p:txBody>
      </p:sp>
      <p:sp>
        <p:nvSpPr>
          <p:cNvPr id="7" name="Rectangle 7"/>
          <p:cNvSpPr>
            <a:spLocks noChangeArrowheads="1"/>
          </p:cNvSpPr>
          <p:nvPr/>
        </p:nvSpPr>
        <p:spPr bwMode="grayWhite">
          <a:xfrm>
            <a:off x="514349" y="5172074"/>
            <a:ext cx="8029575" cy="1171575"/>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147638"/>
            <a:ext cx="4987925" cy="860425"/>
          </a:xfrm>
        </p:spPr>
        <p:txBody>
          <a:bodyPr/>
          <a:lstStyle/>
          <a:p>
            <a:r>
              <a:rPr lang="en-US" dirty="0" smtClean="0"/>
              <a:t>5 Nonvoting (Advisory)</a:t>
            </a:r>
            <a:br>
              <a:rPr lang="en-US" dirty="0" smtClean="0"/>
            </a:br>
            <a:r>
              <a:rPr lang="en-US" dirty="0" smtClean="0"/>
              <a:t>Members of the FSOC</a:t>
            </a:r>
            <a:endParaRPr lang="en-US" dirty="0"/>
          </a:p>
        </p:txBody>
      </p:sp>
      <p:sp>
        <p:nvSpPr>
          <p:cNvPr id="3" name="Text Placeholder 2"/>
          <p:cNvSpPr>
            <a:spLocks noGrp="1"/>
          </p:cNvSpPr>
          <p:nvPr>
            <p:ph type="body" idx="1"/>
          </p:nvPr>
        </p:nvSpPr>
        <p:spPr>
          <a:xfrm>
            <a:off x="485775" y="1438276"/>
            <a:ext cx="8153400" cy="4752974"/>
          </a:xfrm>
        </p:spPr>
        <p:txBody>
          <a:bodyPr/>
          <a:lstStyle/>
          <a:p>
            <a:pPr>
              <a:lnSpc>
                <a:spcPct val="100000"/>
              </a:lnSpc>
              <a:spcBef>
                <a:spcPts val="1200"/>
              </a:spcBef>
            </a:pPr>
            <a:r>
              <a:rPr lang="en-US" sz="1800" dirty="0" smtClean="0">
                <a:hlinkClick r:id="rId2" action="ppaction://hlinkfile"/>
              </a:rPr>
              <a:t>the Director of the Office of Financial Research</a:t>
            </a:r>
            <a:r>
              <a:rPr lang="en-US" sz="1800" dirty="0" smtClean="0"/>
              <a:t>; currently Richard </a:t>
            </a:r>
            <a:r>
              <a:rPr lang="en-US" sz="1800" dirty="0" err="1" smtClean="0"/>
              <a:t>Berner</a:t>
            </a:r>
            <a:r>
              <a:rPr lang="en-US" sz="1800" dirty="0" smtClean="0"/>
              <a:t>, confirmed in January 2013 to serve a six-year term as the first Director of OFR. [OFR is in the Treasury Department.] Before joining the OFR, </a:t>
            </a:r>
            <a:r>
              <a:rPr lang="en-US" sz="1800" dirty="0" err="1" smtClean="0"/>
              <a:t>Berner</a:t>
            </a:r>
            <a:r>
              <a:rPr lang="en-US" sz="1800" dirty="0" smtClean="0"/>
              <a:t> was a Managing Director, Co-Head of Global Economics and Chief U.S. Economist at Morgan Stanley.</a:t>
            </a:r>
          </a:p>
          <a:p>
            <a:pPr>
              <a:lnSpc>
                <a:spcPct val="100000"/>
              </a:lnSpc>
              <a:spcBef>
                <a:spcPts val="1200"/>
              </a:spcBef>
            </a:pPr>
            <a:r>
              <a:rPr lang="en-US" sz="1800" dirty="0" smtClean="0">
                <a:hlinkClick r:id="rId3" action="ppaction://hlinkfile" tooltip="Michael T. McRaith, Director of Federal Insurance Office"/>
              </a:rPr>
              <a:t>the Director of the Federal Insurance Office</a:t>
            </a:r>
            <a:r>
              <a:rPr lang="en-US" sz="1800" dirty="0" smtClean="0"/>
              <a:t>; currently Michael </a:t>
            </a:r>
            <a:r>
              <a:rPr lang="en-US" sz="1800" dirty="0" err="1" smtClean="0"/>
              <a:t>McRaith</a:t>
            </a:r>
            <a:endParaRPr lang="en-US" sz="1800" dirty="0" smtClean="0"/>
          </a:p>
          <a:p>
            <a:pPr marL="292100" lvl="3" indent="-292100">
              <a:lnSpc>
                <a:spcPct val="100000"/>
              </a:lnSpc>
              <a:spcBef>
                <a:spcPts val="1200"/>
              </a:spcBef>
              <a:buFont typeface="Wingdings" pitchFamily="2" charset="2"/>
              <a:buChar char="n"/>
            </a:pPr>
            <a:r>
              <a:rPr lang="en-US" sz="1800" dirty="0" smtClean="0">
                <a:hlinkClick r:id="rId4"/>
              </a:rPr>
              <a:t>a state insurance commissioner</a:t>
            </a:r>
            <a:r>
              <a:rPr lang="en-US" sz="1800" dirty="0" smtClean="0"/>
              <a:t> designated by the state insurance commissioners; currently John Huff of Missouri; however, </a:t>
            </a:r>
            <a:r>
              <a:rPr lang="en-US" b="1" i="1" dirty="0" smtClean="0"/>
              <a:t>he is </a:t>
            </a:r>
            <a:r>
              <a:rPr lang="en-US" b="1" i="1" dirty="0" smtClean="0">
                <a:cs typeface="Arial" pitchFamily="34" charset="0"/>
              </a:rPr>
              <a:t>not allowed to brief fellow state insurance regulators on FSOC discussions</a:t>
            </a:r>
            <a:endParaRPr lang="en-US" b="1" i="1" dirty="0" smtClean="0"/>
          </a:p>
          <a:p>
            <a:pPr>
              <a:lnSpc>
                <a:spcPct val="100000"/>
              </a:lnSpc>
              <a:spcBef>
                <a:spcPts val="1200"/>
              </a:spcBef>
            </a:pPr>
            <a:r>
              <a:rPr lang="en-US" sz="1800" dirty="0" smtClean="0">
                <a:hlinkClick r:id="rId5"/>
              </a:rPr>
              <a:t>a state banking supervisor</a:t>
            </a:r>
            <a:r>
              <a:rPr lang="en-US" sz="1800" dirty="0" smtClean="0"/>
              <a:t> designated by the state banking supervisors; and</a:t>
            </a:r>
          </a:p>
          <a:p>
            <a:pPr>
              <a:lnSpc>
                <a:spcPct val="100000"/>
              </a:lnSpc>
              <a:spcBef>
                <a:spcPts val="1200"/>
              </a:spcBef>
            </a:pPr>
            <a:r>
              <a:rPr lang="en-US" sz="1800" dirty="0" smtClean="0"/>
              <a:t>a state securities commissioner(or officer performing like functions) designated by the state securities commissioners.</a:t>
            </a:r>
          </a:p>
          <a:p>
            <a:pPr>
              <a:lnSpc>
                <a:spcPct val="100000"/>
              </a:lnSpc>
              <a:spcBef>
                <a:spcPts val="1200"/>
              </a:spcBef>
              <a:buNone/>
            </a:pPr>
            <a:r>
              <a:rPr lang="en-US" sz="1800" dirty="0" smtClean="0"/>
              <a:t>	The state insurance commissioner, state banking supervisor, and state securities commissioner serve two-year terms. </a:t>
            </a:r>
          </a:p>
          <a:p>
            <a:pPr>
              <a:lnSpc>
                <a:spcPct val="100000"/>
              </a:lnSpc>
              <a:spcBef>
                <a:spcPts val="1200"/>
              </a:spcBef>
              <a:buNone/>
            </a:pPr>
            <a:endParaRPr lang="en-US" sz="1800" dirty="0" smtClean="0"/>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15</a:t>
            </a:fld>
            <a:endParaRPr lang="en-US"/>
          </a:p>
        </p:txBody>
      </p:sp>
      <p:sp>
        <p:nvSpPr>
          <p:cNvPr id="7" name="Rectangle 7"/>
          <p:cNvSpPr>
            <a:spLocks noChangeArrowheads="1"/>
          </p:cNvSpPr>
          <p:nvPr/>
        </p:nvSpPr>
        <p:spPr bwMode="grayWhite">
          <a:xfrm>
            <a:off x="457199" y="2990850"/>
            <a:ext cx="8143876" cy="1323975"/>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16</a:t>
            </a:fld>
            <a:endParaRPr lang="en-US" smtClean="0">
              <a:latin typeface="Arial" pitchFamily="34" charset="0"/>
            </a:endParaRPr>
          </a:p>
        </p:txBody>
      </p:sp>
      <p:sp>
        <p:nvSpPr>
          <p:cNvPr id="148483" name="Rectangle 2"/>
          <p:cNvSpPr>
            <a:spLocks noGrp="1" noChangeArrowheads="1"/>
          </p:cNvSpPr>
          <p:nvPr>
            <p:ph type="title"/>
          </p:nvPr>
        </p:nvSpPr>
        <p:spPr>
          <a:xfrm>
            <a:off x="676276" y="276225"/>
            <a:ext cx="6924674" cy="609600"/>
          </a:xfrm>
        </p:spPr>
        <p:txBody>
          <a:bodyPr/>
          <a:lstStyle/>
          <a:p>
            <a:pPr>
              <a:lnSpc>
                <a:spcPts val="3000"/>
              </a:lnSpc>
              <a:spcBef>
                <a:spcPct val="40000"/>
              </a:spcBef>
            </a:pPr>
            <a:r>
              <a:rPr lang="en-US" sz="2800" dirty="0" smtClean="0">
                <a:cs typeface="Arial" pitchFamily="34" charset="0"/>
              </a:rPr>
              <a:t>FSOC Can Designate Insurers as Systemically Important</a:t>
            </a:r>
            <a:endParaRPr lang="en-US" sz="2800" dirty="0">
              <a:solidFill>
                <a:srgbClr val="C00000"/>
              </a:solidFill>
              <a:cs typeface="Arial" pitchFamily="34" charset="0"/>
            </a:endParaRPr>
          </a:p>
        </p:txBody>
      </p:sp>
      <p:sp>
        <p:nvSpPr>
          <p:cNvPr id="1981443" name="Rectangle 3"/>
          <p:cNvSpPr>
            <a:spLocks noChangeArrowheads="1"/>
          </p:cNvSpPr>
          <p:nvPr/>
        </p:nvSpPr>
        <p:spPr bwMode="auto">
          <a:xfrm>
            <a:off x="438150" y="1150937"/>
            <a:ext cx="8210550" cy="4840287"/>
          </a:xfrm>
          <a:prstGeom prst="rect">
            <a:avLst/>
          </a:prstGeom>
          <a:noFill/>
          <a:ln w="9525" algn="ctr">
            <a:noFill/>
            <a:miter lim="800000"/>
            <a:headEnd/>
            <a:tailEnd/>
          </a:ln>
        </p:spPr>
        <p:txBody>
          <a:bodyPr lIns="45720" rIns="45720"/>
          <a:lstStyle/>
          <a:p>
            <a:pPr marL="292100" indent="-292100" eaLnBrk="0" hangingPunct="0">
              <a:lnSpc>
                <a:spcPts val="3000"/>
              </a:lnSpc>
              <a:spcBef>
                <a:spcPct val="40000"/>
              </a:spcBef>
              <a:buClr>
                <a:schemeClr val="accent2"/>
              </a:buClr>
              <a:buFont typeface="Wingdings" pitchFamily="2" charset="2"/>
              <a:buChar char="n"/>
            </a:pPr>
            <a:r>
              <a:rPr lang="en-US" sz="2800" dirty="0" smtClean="0">
                <a:cs typeface="Arial" pitchFamily="34" charset="0"/>
              </a:rPr>
              <a:t>Designation means the insurer (or its holding company) could be a threat to the stability of the U.S. financial system </a:t>
            </a:r>
            <a:endParaRPr lang="en-US" sz="2800" dirty="0">
              <a:solidFill>
                <a:srgbClr val="C00000"/>
              </a:solidFill>
              <a:cs typeface="Arial" pitchFamily="34" charset="0"/>
            </a:endParaRPr>
          </a:p>
          <a:p>
            <a:pPr marL="749300" lvl="1" indent="-292100" eaLnBrk="0" hangingPunct="0">
              <a:lnSpc>
                <a:spcPts val="2200"/>
              </a:lnSpc>
              <a:spcBef>
                <a:spcPct val="40000"/>
              </a:spcBef>
              <a:buClr>
                <a:schemeClr val="accent2"/>
              </a:buClr>
              <a:buFont typeface="Wingdings" pitchFamily="2" charset="2"/>
              <a:buChar char="Ø"/>
            </a:pPr>
            <a:r>
              <a:rPr lang="en-US" sz="2000" dirty="0" smtClean="0">
                <a:cs typeface="Arial" pitchFamily="34" charset="0"/>
              </a:rPr>
              <a:t>Designation requires 2/3 of FSOC members to vote yes, including Treasury Secretary</a:t>
            </a:r>
          </a:p>
          <a:p>
            <a:pPr marL="1206500" lvl="2" indent="-292100" eaLnBrk="0" hangingPunct="0">
              <a:lnSpc>
                <a:spcPts val="2200"/>
              </a:lnSpc>
              <a:spcBef>
                <a:spcPct val="40000"/>
              </a:spcBef>
              <a:buClr>
                <a:schemeClr val="accent2"/>
              </a:buClr>
              <a:buFont typeface="Wingdings" pitchFamily="2" charset="2"/>
              <a:buChar char="Ø"/>
            </a:pPr>
            <a:r>
              <a:rPr lang="en-US" sz="2000" dirty="0" smtClean="0">
                <a:cs typeface="Arial" pitchFamily="34" charset="0"/>
              </a:rPr>
              <a:t>Note: only 1 of 10 FSOC voters has insurance expertise</a:t>
            </a:r>
          </a:p>
          <a:p>
            <a:pPr marL="749300" lvl="1" indent="-292100" eaLnBrk="0" hangingPunct="0">
              <a:lnSpc>
                <a:spcPts val="2200"/>
              </a:lnSpc>
              <a:spcBef>
                <a:spcPct val="40000"/>
              </a:spcBef>
              <a:buClr>
                <a:schemeClr val="accent2"/>
              </a:buClr>
              <a:buFont typeface="Wingdings" pitchFamily="2" charset="2"/>
              <a:buChar char="Ø"/>
            </a:pPr>
            <a:r>
              <a:rPr lang="en-US" sz="2400" dirty="0" smtClean="0">
                <a:cs typeface="Arial" pitchFamily="34" charset="0"/>
              </a:rPr>
              <a:t>Imposes new regulation by the Federal Reserve</a:t>
            </a:r>
            <a:endParaRPr lang="en-US" sz="1400" dirty="0">
              <a:cs typeface="Arial" pitchFamily="34" charset="0"/>
            </a:endParaRPr>
          </a:p>
          <a:p>
            <a:pPr marL="749300" lvl="1" indent="-292100" eaLnBrk="0" hangingPunct="0">
              <a:lnSpc>
                <a:spcPts val="2200"/>
              </a:lnSpc>
              <a:spcBef>
                <a:spcPct val="40000"/>
              </a:spcBef>
              <a:buClr>
                <a:schemeClr val="accent2"/>
              </a:buClr>
            </a:pPr>
            <a:endParaRPr lang="en-US" sz="1600" dirty="0">
              <a:cs typeface="Arial" pitchFamily="34" charset="0"/>
            </a:endParaRPr>
          </a:p>
        </p:txBody>
      </p:sp>
      <p:sp>
        <p:nvSpPr>
          <p:cNvPr id="13" name="Rectangle 5"/>
          <p:cNvSpPr>
            <a:spLocks noChangeArrowheads="1"/>
          </p:cNvSpPr>
          <p:nvPr/>
        </p:nvSpPr>
        <p:spPr bwMode="auto">
          <a:xfrm>
            <a:off x="457200" y="6207125"/>
            <a:ext cx="8239125" cy="431800"/>
          </a:xfrm>
          <a:prstGeom prst="rect">
            <a:avLst/>
          </a:prstGeom>
          <a:noFill/>
          <a:ln w="9525">
            <a:noFill/>
            <a:miter lim="800000"/>
            <a:headEnd/>
            <a:tailEnd/>
          </a:ln>
        </p:spPr>
        <p:txBody>
          <a:bodyPr lIns="92075" tIns="46038" rIns="92075" bIns="46038">
            <a:spAutoFit/>
          </a:bodyPr>
          <a:lstStyle/>
          <a:p>
            <a:r>
              <a:rPr lang="en-US" sz="1100" smtClean="0"/>
              <a:t>Sources:  </a:t>
            </a:r>
            <a:r>
              <a:rPr lang="en-US" sz="1100" smtClean="0">
                <a:hlinkClick r:id="rId3"/>
              </a:rPr>
              <a:t>http://www.treasury.gov/initiatives/fio/reports-and-notices/Documents/FIO%20Annual%20Report%202013.pdf</a:t>
            </a:r>
            <a:r>
              <a:rPr lang="en-US" sz="1100" smtClean="0"/>
              <a:t> ; Insurance Information Institute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childTnLst>
                          </p:cTn>
                        </p:par>
                        <p:par>
                          <p:cTn id="17" fill="hold">
                            <p:stCondLst>
                              <p:cond delay="500"/>
                            </p:stCondLst>
                            <p:childTnLst>
                              <p:par>
                                <p:cTn id="18" presetID="17"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ppt_w/2"/>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17</a:t>
            </a:fld>
            <a:endParaRPr lang="en-US" smtClean="0">
              <a:latin typeface="Arial" pitchFamily="34" charset="0"/>
            </a:endParaRPr>
          </a:p>
        </p:txBody>
      </p:sp>
      <p:sp>
        <p:nvSpPr>
          <p:cNvPr id="148483" name="Rectangle 2"/>
          <p:cNvSpPr>
            <a:spLocks noGrp="1" noChangeArrowheads="1"/>
          </p:cNvSpPr>
          <p:nvPr>
            <p:ph type="title"/>
          </p:nvPr>
        </p:nvSpPr>
        <p:spPr>
          <a:xfrm>
            <a:off x="527051" y="147638"/>
            <a:ext cx="6426200" cy="860425"/>
          </a:xfrm>
        </p:spPr>
        <p:txBody>
          <a:bodyPr/>
          <a:lstStyle/>
          <a:p>
            <a:r>
              <a:rPr lang="en-US" dirty="0" smtClean="0">
                <a:latin typeface="Arial" pitchFamily="34" charset="0"/>
              </a:rPr>
              <a:t>SIFI Designation Protocol</a:t>
            </a:r>
            <a:endParaRPr lang="en-US" i="1" dirty="0" smtClean="0">
              <a:latin typeface="Arial" pitchFamily="34" charset="0"/>
            </a:endParaRPr>
          </a:p>
        </p:txBody>
      </p:sp>
      <p:sp>
        <p:nvSpPr>
          <p:cNvPr id="1981443" name="Rectangle 3"/>
          <p:cNvSpPr>
            <a:spLocks noChangeArrowheads="1"/>
          </p:cNvSpPr>
          <p:nvPr/>
        </p:nvSpPr>
        <p:spPr bwMode="auto">
          <a:xfrm>
            <a:off x="575423" y="1208087"/>
            <a:ext cx="8082802" cy="4764087"/>
          </a:xfrm>
          <a:prstGeom prst="rect">
            <a:avLst/>
          </a:prstGeom>
          <a:noFill/>
          <a:ln w="9525" algn="ctr">
            <a:noFill/>
            <a:miter lim="800000"/>
            <a:headEnd/>
            <a:tailEnd/>
          </a:ln>
        </p:spPr>
        <p:txBody>
          <a:bodyPr lIns="45720" rIns="45720"/>
          <a:lstStyle/>
          <a:p>
            <a:pPr marL="292100" indent="-292100" eaLnBrk="0" hangingPunct="0">
              <a:lnSpc>
                <a:spcPts val="2800"/>
              </a:lnSpc>
              <a:spcBef>
                <a:spcPct val="40000"/>
              </a:spcBef>
              <a:buClr>
                <a:schemeClr val="accent2"/>
              </a:buClr>
              <a:buFont typeface="Wingdings" pitchFamily="2" charset="2"/>
              <a:buChar char="n"/>
            </a:pPr>
            <a:r>
              <a:rPr lang="en-US" sz="2800" dirty="0" smtClean="0">
                <a:cs typeface="Arial" pitchFamily="34" charset="0"/>
              </a:rPr>
              <a:t>All banks with assets &gt; $50B are deemed Systemically Important</a:t>
            </a:r>
          </a:p>
          <a:p>
            <a:pPr marL="292100" indent="-292100" eaLnBrk="0" hangingPunct="0">
              <a:lnSpc>
                <a:spcPts val="2800"/>
              </a:lnSpc>
              <a:spcBef>
                <a:spcPct val="40000"/>
              </a:spcBef>
              <a:buClr>
                <a:schemeClr val="accent2"/>
              </a:buClr>
              <a:buFont typeface="Wingdings" pitchFamily="2" charset="2"/>
              <a:buChar char="n"/>
            </a:pPr>
            <a:r>
              <a:rPr lang="en-US" sz="2800" dirty="0" smtClean="0">
                <a:cs typeface="Arial" pitchFamily="34" charset="0"/>
              </a:rPr>
              <a:t>Non-bank financial groups (such as insurers) with global consolidated assets &gt; $50B will be examined for Systemic Riskiness</a:t>
            </a:r>
          </a:p>
          <a:p>
            <a:pPr marL="749300" lvl="1" indent="-292100" eaLnBrk="0" hangingPunct="0">
              <a:lnSpc>
                <a:spcPts val="2800"/>
              </a:lnSpc>
              <a:spcBef>
                <a:spcPct val="40000"/>
              </a:spcBef>
              <a:buClr>
                <a:schemeClr val="accent2"/>
              </a:buClr>
              <a:buFont typeface="Wingdings" pitchFamily="2" charset="2"/>
              <a:buChar char="n"/>
            </a:pPr>
            <a:r>
              <a:rPr lang="en-US" sz="2400" dirty="0" smtClean="0">
                <a:cs typeface="Arial" pitchFamily="34" charset="0"/>
              </a:rPr>
              <a:t>But not automatically designated as a Systemically Important Financial Institution (SIFI)</a:t>
            </a:r>
            <a:endParaRPr lang="en-US" sz="2400" i="1" dirty="0" smtClean="0">
              <a:cs typeface="Arial" pitchFamily="34" charset="0"/>
            </a:endParaRPr>
          </a:p>
          <a:p>
            <a:pPr marL="749300" lvl="1" indent="-292100" eaLnBrk="0" hangingPunct="0">
              <a:lnSpc>
                <a:spcPts val="2800"/>
              </a:lnSpc>
              <a:spcBef>
                <a:spcPct val="40000"/>
              </a:spcBef>
              <a:buClr>
                <a:schemeClr val="accent2"/>
              </a:buClr>
              <a:buFont typeface="Wingdings" pitchFamily="2" charset="2"/>
              <a:buChar char="n"/>
            </a:pPr>
            <a:r>
              <a:rPr lang="en-US" sz="2400" dirty="0" smtClean="0">
                <a:cs typeface="Arial" pitchFamily="34" charset="0"/>
              </a:rPr>
              <a:t>Foreign firms with assets in the US exceeding $50 billion will also fall under review</a:t>
            </a:r>
            <a:endParaRPr lang="en-US" sz="2400" b="1" i="1" dirty="0" smtClean="0">
              <a:cs typeface="Arial" pitchFamily="34" charset="0"/>
            </a:endParaRPr>
          </a:p>
          <a:p>
            <a:pPr marL="292100" indent="-292100" eaLnBrk="0" hangingPunct="0">
              <a:lnSpc>
                <a:spcPts val="2800"/>
              </a:lnSpc>
              <a:spcBef>
                <a:spcPct val="40000"/>
              </a:spcBef>
              <a:buClr>
                <a:schemeClr val="accent2"/>
              </a:buClr>
              <a:buFont typeface="Wingdings" pitchFamily="2" charset="2"/>
              <a:buChar char="n"/>
            </a:pPr>
            <a:r>
              <a:rPr lang="en-US" sz="2800" b="1" dirty="0" smtClean="0">
                <a:cs typeface="Arial" pitchFamily="34" charset="0"/>
              </a:rPr>
              <a:t>If Firm Exceeds the $50B Threshold, a 3-Stage Test Applies</a:t>
            </a:r>
          </a:p>
          <a:p>
            <a:pPr marL="749300" lvl="1" indent="-292100" eaLnBrk="0" hangingPunct="0">
              <a:lnSpc>
                <a:spcPts val="1600"/>
              </a:lnSpc>
              <a:spcBef>
                <a:spcPct val="40000"/>
              </a:spcBef>
              <a:buClr>
                <a:schemeClr val="accent2"/>
              </a:buClr>
              <a:buFont typeface="Wingdings" pitchFamily="2" charset="2"/>
              <a:buChar char="Ø"/>
            </a:pPr>
            <a:endParaRPr lang="en-US" sz="1400" dirty="0" smtClean="0">
              <a:cs typeface="Arial" pitchFamily="34" charset="0"/>
            </a:endParaRPr>
          </a:p>
          <a:p>
            <a:pPr marL="749300" lvl="1" indent="-292100" eaLnBrk="0" hangingPunct="0">
              <a:lnSpc>
                <a:spcPts val="1600"/>
              </a:lnSpc>
              <a:spcBef>
                <a:spcPct val="40000"/>
              </a:spcBef>
              <a:buClr>
                <a:schemeClr val="accent2"/>
              </a:buClr>
              <a:buFont typeface="Wingdings" pitchFamily="2" charset="2"/>
              <a:buChar char="Ø"/>
            </a:pPr>
            <a:endParaRPr lang="en-US" sz="1400" i="1" dirty="0">
              <a:cs typeface="Arial" pitchFamily="34" charset="0"/>
            </a:endParaRPr>
          </a:p>
        </p:txBody>
      </p:sp>
      <p:sp>
        <p:nvSpPr>
          <p:cNvPr id="13" name="Rectangle 5"/>
          <p:cNvSpPr>
            <a:spLocks noChangeArrowheads="1"/>
          </p:cNvSpPr>
          <p:nvPr/>
        </p:nvSpPr>
        <p:spPr bwMode="auto">
          <a:xfrm>
            <a:off x="666751" y="6374092"/>
            <a:ext cx="6457950" cy="262252"/>
          </a:xfrm>
          <a:prstGeom prst="rect">
            <a:avLst/>
          </a:prstGeom>
          <a:noFill/>
          <a:ln w="9525">
            <a:noFill/>
            <a:miter lim="800000"/>
            <a:headEnd/>
            <a:tailEnd/>
          </a:ln>
        </p:spPr>
        <p:txBody>
          <a:bodyPr wrap="square" lIns="92075" tIns="46038" rIns="92075" bIns="46038">
            <a:spAutoFit/>
          </a:bodyPr>
          <a:lstStyle/>
          <a:p>
            <a:r>
              <a:rPr lang="en-US" sz="1100" dirty="0" smtClean="0"/>
              <a:t>Sources: Financial Stability Oversight Council; Insurance </a:t>
            </a:r>
            <a:r>
              <a:rPr lang="en-US" sz="1100" dirty="0"/>
              <a:t>Information Institute (I.I.I.) </a:t>
            </a:r>
            <a:r>
              <a:rPr lang="en-US" sz="1100" dirty="0" smtClean="0"/>
              <a:t>research.</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1443">
                                            <p:txEl>
                                              <p:pRg st="1" end="1"/>
                                            </p:txEl>
                                          </p:spTgt>
                                        </p:tgtEl>
                                        <p:attrNameLst>
                                          <p:attrName>style.visibility</p:attrName>
                                        </p:attrNameLst>
                                      </p:cBhvr>
                                      <p:to>
                                        <p:strVal val="visible"/>
                                      </p:to>
                                    </p:set>
                                    <p:animEffect transition="in" filter="wipe(left)">
                                      <p:cBhvr>
                                        <p:cTn id="12" dur="500"/>
                                        <p:tgtEl>
                                          <p:spTgt spid="19814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81443">
                                            <p:txEl>
                                              <p:pRg st="2" end="2"/>
                                            </p:txEl>
                                          </p:spTgt>
                                        </p:tgtEl>
                                        <p:attrNameLst>
                                          <p:attrName>style.visibility</p:attrName>
                                        </p:attrNameLst>
                                      </p:cBhvr>
                                      <p:to>
                                        <p:strVal val="visible"/>
                                      </p:to>
                                    </p:set>
                                    <p:animEffect transition="in" filter="wipe(left)">
                                      <p:cBhvr>
                                        <p:cTn id="15" dur="500"/>
                                        <p:tgtEl>
                                          <p:spTgt spid="19814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81443">
                                            <p:txEl>
                                              <p:pRg st="3" end="3"/>
                                            </p:txEl>
                                          </p:spTgt>
                                        </p:tgtEl>
                                        <p:attrNameLst>
                                          <p:attrName>style.visibility</p:attrName>
                                        </p:attrNameLst>
                                      </p:cBhvr>
                                      <p:to>
                                        <p:strVal val="visible"/>
                                      </p:to>
                                    </p:set>
                                    <p:animEffect transition="in" filter="wipe(left)">
                                      <p:cBhvr>
                                        <p:cTn id="18" dur="500"/>
                                        <p:tgtEl>
                                          <p:spTgt spid="198144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81443">
                                            <p:txEl>
                                              <p:pRg st="4" end="4"/>
                                            </p:txEl>
                                          </p:spTgt>
                                        </p:tgtEl>
                                        <p:attrNameLst>
                                          <p:attrName>style.visibility</p:attrName>
                                        </p:attrNameLst>
                                      </p:cBhvr>
                                      <p:to>
                                        <p:strVal val="visible"/>
                                      </p:to>
                                    </p:set>
                                    <p:animEffect transition="in" filter="wipe(left)">
                                      <p:cBhvr>
                                        <p:cTn id="23" dur="500"/>
                                        <p:tgtEl>
                                          <p:spTgt spid="1981443">
                                            <p:txEl>
                                              <p:pRg st="4" end="4"/>
                                            </p:txEl>
                                          </p:spTgt>
                                        </p:tgtEl>
                                      </p:cBhvr>
                                    </p:animEffect>
                                  </p:childTnLst>
                                </p:cTn>
                              </p:par>
                            </p:childTnLst>
                          </p:cTn>
                        </p:par>
                        <p:par>
                          <p:cTn id="24" fill="hold">
                            <p:stCondLst>
                              <p:cond delay="500"/>
                            </p:stCondLst>
                            <p:childTnLst>
                              <p:par>
                                <p:cTn id="25" presetID="17"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ppt_w/2"/>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1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1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A5C16F5-988F-482C-B26D-1812EF54C42D}" type="slidenum">
              <a:rPr lang="en-US" sz="900"/>
              <a:pPr algn="r" eaLnBrk="0" hangingPunct="0">
                <a:lnSpc>
                  <a:spcPct val="85000"/>
                </a:lnSpc>
                <a:spcBef>
                  <a:spcPct val="20000"/>
                </a:spcBef>
              </a:pPr>
              <a:t>18</a:t>
            </a:fld>
            <a:endParaRPr lang="en-US" sz="900"/>
          </a:p>
        </p:txBody>
      </p:sp>
      <p:sp>
        <p:nvSpPr>
          <p:cNvPr id="6150" name="Rectangle 2"/>
          <p:cNvSpPr>
            <a:spLocks noGrp="1" noChangeArrowheads="1"/>
          </p:cNvSpPr>
          <p:nvPr>
            <p:ph type="title" idx="4294967295"/>
          </p:nvPr>
        </p:nvSpPr>
        <p:spPr>
          <a:xfrm>
            <a:off x="698500" y="152400"/>
            <a:ext cx="7073900" cy="860425"/>
          </a:xfrm>
        </p:spPr>
        <p:txBody>
          <a:bodyPr/>
          <a:lstStyle/>
          <a:p>
            <a:r>
              <a:rPr lang="en-US" kern="1200" dirty="0" smtClean="0">
                <a:solidFill>
                  <a:srgbClr val="28688C"/>
                </a:solidFill>
                <a:latin typeface="Arial"/>
                <a:ea typeface="Arial Unicode MS"/>
                <a:cs typeface="Arial"/>
              </a:rPr>
              <a:t>US Insurer Groups, Total Insurance Assets Greater than $150 Billion, 2012</a:t>
            </a:r>
            <a:endParaRPr lang="en-US" dirty="0" smtClean="0"/>
          </a:p>
        </p:txBody>
      </p:sp>
      <p:sp>
        <p:nvSpPr>
          <p:cNvPr id="6151" name="Rectangle 4"/>
          <p:cNvSpPr>
            <a:spLocks noChangeArrowheads="1"/>
          </p:cNvSpPr>
          <p:nvPr/>
        </p:nvSpPr>
        <p:spPr bwMode="auto">
          <a:xfrm>
            <a:off x="0" y="6575615"/>
            <a:ext cx="86106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 SNL Financial; I.I.I. calculations </a:t>
            </a:r>
            <a:endParaRPr lang="en-US" sz="1100" dirty="0"/>
          </a:p>
        </p:txBody>
      </p:sp>
      <p:sp>
        <p:nvSpPr>
          <p:cNvPr id="1938437" name="Rectangle 5"/>
          <p:cNvSpPr>
            <a:spLocks noChangeArrowheads="1"/>
          </p:cNvSpPr>
          <p:nvPr/>
        </p:nvSpPr>
        <p:spPr bwMode="blackWhite">
          <a:xfrm>
            <a:off x="415925" y="5680075"/>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smtClean="0">
                <a:solidFill>
                  <a:srgbClr val="FFFFFF"/>
                </a:solidFill>
              </a:rPr>
              <a:t>There were 5 groups with total insurance assets between $100 billion and $150 billion as of year-end 2012, and 8 groups with total insurance assets between $50 billion and $100 billion. </a:t>
            </a:r>
            <a:endParaRPr lang="en-US" sz="1700" b="1" dirty="0">
              <a:solidFill>
                <a:srgbClr val="FFFFFF"/>
              </a:solidFill>
            </a:endParaRPr>
          </a:p>
        </p:txBody>
      </p:sp>
      <p:graphicFrame>
        <p:nvGraphicFramePr>
          <p:cNvPr id="6146" name="Object 7"/>
          <p:cNvGraphicFramePr>
            <a:graphicFrameLocks noChangeAspect="1"/>
          </p:cNvGraphicFramePr>
          <p:nvPr/>
        </p:nvGraphicFramePr>
        <p:xfrm>
          <a:off x="269875" y="1085850"/>
          <a:ext cx="8499475" cy="4629150"/>
        </p:xfrm>
        <a:graphic>
          <a:graphicData uri="http://schemas.openxmlformats.org/presentationml/2006/ole">
            <p:oleObj spid="_x0000_s1314818" name="Chart" r:id="rId4" imgW="8296224" imgH="3762296" progId="MSGraph.Chart.8">
              <p:embed followColorScheme="full"/>
            </p:oleObj>
          </a:graphicData>
        </a:graphic>
      </p:graphicFrame>
      <p:sp>
        <p:nvSpPr>
          <p:cNvPr id="9" name="AutoShape 7"/>
          <p:cNvSpPr>
            <a:spLocks noChangeArrowheads="1"/>
          </p:cNvSpPr>
          <p:nvPr/>
        </p:nvSpPr>
        <p:spPr bwMode="blackWhite">
          <a:xfrm>
            <a:off x="5172075" y="3629025"/>
            <a:ext cx="3267075" cy="1447800"/>
          </a:xfrm>
          <a:prstGeom prst="wedgeRectCallout">
            <a:avLst>
              <a:gd name="adj1" fmla="val -111262"/>
              <a:gd name="adj2" fmla="val -277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cs typeface="Arial" pitchFamily="34" charset="0"/>
              </a:rPr>
              <a:t>As of year-end 2012, 31 US insurers exceeded the $50B threshold (measured by insurance net-admitted assets), but few met the other criteria for a SIFI designation</a:t>
            </a:r>
            <a:endParaRPr lang="en-US" sz="1600" b="1" dirty="0">
              <a:solidFill>
                <a:srgbClr val="FFFFFF"/>
              </a:solidFill>
              <a:latin typeface="Arial" pitchFamily="34" charset="0"/>
              <a:cs typeface="Arial" pitchFamily="34" charset="0"/>
            </a:endParaRPr>
          </a:p>
        </p:txBody>
      </p:sp>
      <p:sp>
        <p:nvSpPr>
          <p:cNvPr id="10" name="AutoShape 7"/>
          <p:cNvSpPr>
            <a:spLocks noChangeArrowheads="1"/>
          </p:cNvSpPr>
          <p:nvPr/>
        </p:nvSpPr>
        <p:spPr bwMode="blackWhite">
          <a:xfrm>
            <a:off x="6134100" y="2114550"/>
            <a:ext cx="2400300" cy="1057275"/>
          </a:xfrm>
          <a:prstGeom prst="wedgeRectCallout">
            <a:avLst>
              <a:gd name="adj1" fmla="val -20008"/>
              <a:gd name="adj2" fmla="val 1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cs typeface="Arial" pitchFamily="34" charset="0"/>
              </a:rPr>
              <a:t>These totals</a:t>
            </a:r>
            <a:br>
              <a:rPr lang="en-US" sz="1600" b="1" dirty="0" smtClean="0">
                <a:solidFill>
                  <a:srgbClr val="FFFFFF"/>
                </a:solidFill>
                <a:cs typeface="Arial" pitchFamily="34" charset="0"/>
              </a:rPr>
            </a:br>
            <a:r>
              <a:rPr lang="en-US" sz="1600" b="1" dirty="0" smtClean="0">
                <a:solidFill>
                  <a:srgbClr val="FFFFFF"/>
                </a:solidFill>
                <a:cs typeface="Arial" pitchFamily="34" charset="0"/>
              </a:rPr>
              <a:t>do not include</a:t>
            </a:r>
            <a:br>
              <a:rPr lang="en-US" sz="1600" b="1" dirty="0" smtClean="0">
                <a:solidFill>
                  <a:srgbClr val="FFFFFF"/>
                </a:solidFill>
                <a:cs typeface="Arial" pitchFamily="34" charset="0"/>
              </a:rPr>
            </a:br>
            <a:r>
              <a:rPr lang="en-US" sz="1600" b="1" dirty="0" smtClean="0">
                <a:solidFill>
                  <a:srgbClr val="FFFFFF"/>
                </a:solidFill>
                <a:cs typeface="Arial" pitchFamily="34" charset="0"/>
              </a:rPr>
              <a:t>non-insurance-related assets.</a:t>
            </a:r>
            <a:endParaRPr lang="en-US" sz="1600"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699"/>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par>
                          <p:cTn id="13" fill="hold">
                            <p:stCondLst>
                              <p:cond delay="2699"/>
                            </p:stCondLst>
                            <p:childTnLst>
                              <p:par>
                                <p:cTn id="14" presetID="22" presetClass="entr" presetSubtype="2" fill="hold" grpId="0" nodeType="afterEffect">
                                  <p:stCondLst>
                                    <p:cond delay="699"/>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9" grpId="0" animBg="1" autoUpdateAnimBg="0"/>
      <p:bldP spid="1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19</a:t>
            </a:fld>
            <a:endParaRPr lang="en-US" smtClean="0">
              <a:latin typeface="Arial" pitchFamily="34" charset="0"/>
            </a:endParaRPr>
          </a:p>
        </p:txBody>
      </p:sp>
      <p:sp>
        <p:nvSpPr>
          <p:cNvPr id="148483" name="Rectangle 2"/>
          <p:cNvSpPr>
            <a:spLocks noGrp="1" noChangeArrowheads="1"/>
          </p:cNvSpPr>
          <p:nvPr>
            <p:ph type="title"/>
          </p:nvPr>
        </p:nvSpPr>
        <p:spPr>
          <a:xfrm>
            <a:off x="498476" y="223838"/>
            <a:ext cx="6959600" cy="860425"/>
          </a:xfrm>
        </p:spPr>
        <p:txBody>
          <a:bodyPr/>
          <a:lstStyle/>
          <a:p>
            <a:r>
              <a:rPr lang="en-US" dirty="0" smtClean="0">
                <a:latin typeface="Arial" pitchFamily="34" charset="0"/>
              </a:rPr>
              <a:t>SIFI Designation Protocol: 3-Stage</a:t>
            </a:r>
            <a:br>
              <a:rPr lang="en-US" dirty="0" smtClean="0">
                <a:latin typeface="Arial" pitchFamily="34" charset="0"/>
              </a:rPr>
            </a:br>
            <a:r>
              <a:rPr lang="en-US" dirty="0" smtClean="0">
                <a:latin typeface="Arial" pitchFamily="34" charset="0"/>
              </a:rPr>
              <a:t>Test for Firms with Assets Over $50B</a:t>
            </a:r>
          </a:p>
        </p:txBody>
      </p:sp>
      <p:sp>
        <p:nvSpPr>
          <p:cNvPr id="1981443" name="Rectangle 3"/>
          <p:cNvSpPr>
            <a:spLocks noChangeArrowheads="1"/>
          </p:cNvSpPr>
          <p:nvPr/>
        </p:nvSpPr>
        <p:spPr bwMode="auto">
          <a:xfrm>
            <a:off x="495300" y="960438"/>
            <a:ext cx="8181975" cy="5326062"/>
          </a:xfrm>
          <a:prstGeom prst="rect">
            <a:avLst/>
          </a:prstGeom>
          <a:noFill/>
          <a:ln w="9525" algn="ctr">
            <a:noFill/>
            <a:miter lim="800000"/>
            <a:headEnd/>
            <a:tailEnd/>
          </a:ln>
        </p:spPr>
        <p:txBody>
          <a:bodyPr lIns="45720" rIns="45720"/>
          <a:lstStyle/>
          <a:p>
            <a:pPr marL="292100" indent="-292100" eaLnBrk="0" hangingPunct="0">
              <a:lnSpc>
                <a:spcPts val="1600"/>
              </a:lnSpc>
              <a:spcBef>
                <a:spcPct val="40000"/>
              </a:spcBef>
              <a:buClr>
                <a:schemeClr val="accent2"/>
              </a:buClr>
            </a:pPr>
            <a:endParaRPr lang="en-US" sz="1400" b="1" i="1" dirty="0" smtClean="0">
              <a:cs typeface="Arial" pitchFamily="34" charset="0"/>
            </a:endParaRPr>
          </a:p>
          <a:p>
            <a:pPr marL="292100" indent="-292100" eaLnBrk="0" hangingPunct="0">
              <a:lnSpc>
                <a:spcPts val="2400"/>
              </a:lnSpc>
              <a:spcBef>
                <a:spcPts val="0"/>
              </a:spcBef>
              <a:buClr>
                <a:schemeClr val="accent2"/>
              </a:buClr>
              <a:buFont typeface="Wingdings" pitchFamily="2" charset="2"/>
              <a:buChar char="§"/>
            </a:pPr>
            <a:r>
              <a:rPr lang="en-US" sz="2400" b="1" u="sng" dirty="0" smtClean="0">
                <a:solidFill>
                  <a:srgbClr val="FF0000"/>
                </a:solidFill>
                <a:cs typeface="Arial" pitchFamily="34" charset="0"/>
              </a:rPr>
              <a:t>STAGE 1</a:t>
            </a:r>
            <a:r>
              <a:rPr lang="en-US" sz="2400" b="1" dirty="0" smtClean="0">
                <a:cs typeface="Arial" pitchFamily="34" charset="0"/>
              </a:rPr>
              <a:t>: </a:t>
            </a:r>
            <a:r>
              <a:rPr lang="en-US" sz="2400" dirty="0" smtClean="0">
                <a:cs typeface="Arial" pitchFamily="34" charset="0"/>
              </a:rPr>
              <a:t>5 “Uniform Quantitative Thresholds,” (meeting at least 1 of which will trigger a Stage 2 review)</a:t>
            </a:r>
            <a:endParaRPr lang="en-US" sz="2400" i="1" dirty="0" smtClean="0">
              <a:cs typeface="Arial" pitchFamily="34" charset="0"/>
            </a:endParaRPr>
          </a:p>
          <a:p>
            <a:pPr marL="800100" lvl="1" indent="-342900" eaLnBrk="0" hangingPunct="0">
              <a:lnSpc>
                <a:spcPts val="1800"/>
              </a:lnSpc>
              <a:spcBef>
                <a:spcPct val="40000"/>
              </a:spcBef>
              <a:buClr>
                <a:schemeClr val="accent2"/>
              </a:buClr>
              <a:buFont typeface="+mj-lt"/>
              <a:buAutoNum type="arabicPeriod"/>
            </a:pPr>
            <a:r>
              <a:rPr lang="en-US" sz="2000" b="1" dirty="0" smtClean="0">
                <a:cs typeface="Arial" pitchFamily="34" charset="0"/>
              </a:rPr>
              <a:t>Leverage:</a:t>
            </a:r>
            <a:r>
              <a:rPr lang="en-US" sz="2000" dirty="0" smtClean="0">
                <a:cs typeface="Arial" pitchFamily="34" charset="0"/>
              </a:rPr>
              <a:t> Be leveraged more than 15:1 (insurers unlikely to trigger)</a:t>
            </a:r>
          </a:p>
          <a:p>
            <a:pPr marL="800100" lvl="1" indent="-342900" eaLnBrk="0" hangingPunct="0">
              <a:lnSpc>
                <a:spcPts val="1800"/>
              </a:lnSpc>
              <a:spcBef>
                <a:spcPct val="40000"/>
              </a:spcBef>
              <a:buClr>
                <a:schemeClr val="accent2"/>
              </a:buClr>
              <a:buFont typeface="+mj-lt"/>
              <a:buAutoNum type="arabicPeriod"/>
            </a:pPr>
            <a:r>
              <a:rPr lang="en-US" sz="2000" b="1" dirty="0" smtClean="0">
                <a:cs typeface="Arial" pitchFamily="34" charset="0"/>
              </a:rPr>
              <a:t>ST Debt-to-Assets</a:t>
            </a:r>
            <a:r>
              <a:rPr lang="en-US" sz="2000" dirty="0" smtClean="0">
                <a:cs typeface="Arial" pitchFamily="34" charset="0"/>
              </a:rPr>
              <a:t>: Have a ratio of ST debt (less than 12 months to maturity) to consolidated assets exceeding 10%</a:t>
            </a:r>
          </a:p>
          <a:p>
            <a:pPr marL="800100" lvl="1" indent="-342900" eaLnBrk="0" hangingPunct="0">
              <a:lnSpc>
                <a:spcPts val="1800"/>
              </a:lnSpc>
              <a:spcBef>
                <a:spcPct val="40000"/>
              </a:spcBef>
              <a:buClr>
                <a:schemeClr val="accent2"/>
              </a:buClr>
              <a:buFont typeface="+mj-lt"/>
              <a:buAutoNum type="arabicPeriod"/>
            </a:pPr>
            <a:r>
              <a:rPr lang="en-US" sz="2000" b="1" dirty="0" smtClean="0">
                <a:cs typeface="Arial" pitchFamily="34" charset="0"/>
              </a:rPr>
              <a:t>Debt:  </a:t>
            </a:r>
            <a:r>
              <a:rPr lang="en-US" sz="2000" dirty="0" smtClean="0">
                <a:cs typeface="Arial" pitchFamily="34" charset="0"/>
              </a:rPr>
              <a:t>Have total debt exceeding $20 billion (i.e., loans borrowed and bond issues)</a:t>
            </a:r>
          </a:p>
          <a:p>
            <a:pPr marL="800100" lvl="1" indent="-342900" eaLnBrk="0" hangingPunct="0">
              <a:lnSpc>
                <a:spcPts val="1800"/>
              </a:lnSpc>
              <a:spcBef>
                <a:spcPct val="40000"/>
              </a:spcBef>
              <a:buClr>
                <a:schemeClr val="accent2"/>
              </a:buClr>
              <a:buFont typeface="+mj-lt"/>
              <a:buAutoNum type="arabicPeriod"/>
            </a:pPr>
            <a:r>
              <a:rPr lang="en-US" sz="2000" b="1" dirty="0" smtClean="0">
                <a:cs typeface="Arial" pitchFamily="34" charset="0"/>
              </a:rPr>
              <a:t>Derivative Liabilities: </a:t>
            </a:r>
            <a:r>
              <a:rPr lang="en-US" sz="2000" dirty="0" smtClean="0">
                <a:cs typeface="Arial" pitchFamily="34" charset="0"/>
              </a:rPr>
              <a:t>Have derivative liabilities exceeding $3.5 billion</a:t>
            </a:r>
          </a:p>
          <a:p>
            <a:pPr marL="800100" lvl="1" indent="-342900" eaLnBrk="0" hangingPunct="0">
              <a:lnSpc>
                <a:spcPts val="1800"/>
              </a:lnSpc>
              <a:spcBef>
                <a:spcPct val="40000"/>
              </a:spcBef>
              <a:buClr>
                <a:schemeClr val="accent2"/>
              </a:buClr>
              <a:buFont typeface="+mj-lt"/>
              <a:buAutoNum type="arabicPeriod"/>
            </a:pPr>
            <a:r>
              <a:rPr lang="en-US" sz="2000" b="1" dirty="0" smtClean="0">
                <a:cs typeface="Arial" pitchFamily="34" charset="0"/>
              </a:rPr>
              <a:t>Credit Default Swaps: </a:t>
            </a:r>
            <a:r>
              <a:rPr lang="en-US" sz="2000" dirty="0" smtClean="0">
                <a:cs typeface="Arial" pitchFamily="34" charset="0"/>
              </a:rPr>
              <a:t>Have more than $30 billion CDS outstanding for which the nonbank financial firm is the reference entity (i.e., CDS written against firm’s failure) </a:t>
            </a:r>
          </a:p>
          <a:p>
            <a:pPr marL="292100" indent="-292100" eaLnBrk="0" hangingPunct="0">
              <a:lnSpc>
                <a:spcPts val="1600"/>
              </a:lnSpc>
              <a:spcBef>
                <a:spcPct val="40000"/>
              </a:spcBef>
              <a:buClr>
                <a:schemeClr val="accent2"/>
              </a:buClr>
              <a:buFont typeface="Wingdings" pitchFamily="2" charset="2"/>
              <a:buChar char="n"/>
            </a:pPr>
            <a:r>
              <a:rPr lang="en-US" sz="2400" dirty="0" smtClean="0">
                <a:cs typeface="Arial" pitchFamily="34" charset="0"/>
              </a:rPr>
              <a:t>Thresholds considered to be guideposts</a:t>
            </a:r>
          </a:p>
          <a:p>
            <a:pPr marL="749300" lvl="1" indent="-292100" eaLnBrk="0" hangingPunct="0">
              <a:lnSpc>
                <a:spcPts val="1600"/>
              </a:lnSpc>
              <a:spcBef>
                <a:spcPct val="40000"/>
              </a:spcBef>
              <a:buClr>
                <a:schemeClr val="accent2"/>
              </a:buClr>
              <a:buFont typeface="Wingdings" pitchFamily="2" charset="2"/>
              <a:buChar char="Ø"/>
            </a:pPr>
            <a:r>
              <a:rPr lang="en-US" sz="2000" dirty="0" smtClean="0">
                <a:cs typeface="Arial" pitchFamily="34" charset="0"/>
              </a:rPr>
              <a:t>Not all companies that breach a threshold will be deemed systemically important</a:t>
            </a:r>
          </a:p>
          <a:p>
            <a:pPr marL="749300" lvl="1" indent="-292100" eaLnBrk="0" hangingPunct="0">
              <a:lnSpc>
                <a:spcPts val="1600"/>
              </a:lnSpc>
              <a:spcBef>
                <a:spcPct val="40000"/>
              </a:spcBef>
              <a:buClr>
                <a:schemeClr val="accent2"/>
              </a:buClr>
              <a:buFont typeface="Wingdings" pitchFamily="2" charset="2"/>
              <a:buChar char="Ø"/>
            </a:pPr>
            <a:r>
              <a:rPr lang="en-US" sz="2000" dirty="0" smtClean="0">
                <a:cs typeface="Arial" pitchFamily="34" charset="0"/>
              </a:rPr>
              <a:t>FSOC can include firms that do meet any of the criteria</a:t>
            </a:r>
          </a:p>
          <a:p>
            <a:pPr marL="749300" lvl="1" indent="-292100" eaLnBrk="0" hangingPunct="0">
              <a:lnSpc>
                <a:spcPts val="1600"/>
              </a:lnSpc>
              <a:spcBef>
                <a:spcPct val="40000"/>
              </a:spcBef>
              <a:buClr>
                <a:schemeClr val="accent2"/>
              </a:buClr>
              <a:buFont typeface="Wingdings" pitchFamily="2" charset="2"/>
              <a:buChar char="Ø"/>
            </a:pPr>
            <a:endParaRPr lang="en-US" sz="1400" dirty="0" smtClean="0">
              <a:cs typeface="Arial" pitchFamily="34" charset="0"/>
            </a:endParaRPr>
          </a:p>
          <a:p>
            <a:pPr marL="749300" lvl="1" indent="-292100" eaLnBrk="0" hangingPunct="0">
              <a:lnSpc>
                <a:spcPts val="1600"/>
              </a:lnSpc>
              <a:spcBef>
                <a:spcPct val="40000"/>
              </a:spcBef>
              <a:buClr>
                <a:schemeClr val="accent2"/>
              </a:buClr>
              <a:buFont typeface="Wingdings" pitchFamily="2" charset="2"/>
              <a:buChar char="Ø"/>
            </a:pPr>
            <a:endParaRPr lang="en-US" sz="1400" i="1" dirty="0">
              <a:cs typeface="Arial" pitchFamily="34" charset="0"/>
            </a:endParaRPr>
          </a:p>
        </p:txBody>
      </p:sp>
      <p:sp>
        <p:nvSpPr>
          <p:cNvPr id="13" name="Rectangle 5"/>
          <p:cNvSpPr>
            <a:spLocks noChangeArrowheads="1"/>
          </p:cNvSpPr>
          <p:nvPr/>
        </p:nvSpPr>
        <p:spPr bwMode="auto">
          <a:xfrm>
            <a:off x="600076" y="6355042"/>
            <a:ext cx="6191250" cy="262252"/>
          </a:xfrm>
          <a:prstGeom prst="rect">
            <a:avLst/>
          </a:prstGeom>
          <a:noFill/>
          <a:ln w="9525">
            <a:noFill/>
            <a:miter lim="800000"/>
            <a:headEnd/>
            <a:tailEnd/>
          </a:ln>
        </p:spPr>
        <p:txBody>
          <a:bodyPr wrap="square" lIns="92075" tIns="46038" rIns="92075" bIns="46038">
            <a:spAutoFit/>
          </a:bodyPr>
          <a:lstStyle/>
          <a:p>
            <a:r>
              <a:rPr lang="en-US" sz="1100" smtClean="0"/>
              <a:t>Sources: </a:t>
            </a:r>
            <a:r>
              <a:rPr lang="en-US" sz="1100" dirty="0" smtClean="0"/>
              <a:t>Financial Stability Oversight Council; Insurance </a:t>
            </a:r>
            <a:r>
              <a:rPr lang="en-US" sz="1100" dirty="0"/>
              <a:t>Information Institute (I.I.I.) </a:t>
            </a:r>
            <a:r>
              <a:rPr lang="en-US" sz="1100" dirty="0" smtClean="0"/>
              <a:t>research.</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81443">
                                            <p:txEl>
                                              <p:pRg st="1" end="1"/>
                                            </p:txEl>
                                          </p:spTgt>
                                        </p:tgtEl>
                                        <p:attrNameLst>
                                          <p:attrName>style.visibility</p:attrName>
                                        </p:attrNameLst>
                                      </p:cBhvr>
                                      <p:to>
                                        <p:strVal val="visible"/>
                                      </p:to>
                                    </p:set>
                                    <p:animEffect transition="in" filter="wipe(left)">
                                      <p:cBhvr>
                                        <p:cTn id="7" dur="500"/>
                                        <p:tgtEl>
                                          <p:spTgt spid="198144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2" end="2"/>
                                            </p:txEl>
                                          </p:spTgt>
                                        </p:tgtEl>
                                        <p:attrNameLst>
                                          <p:attrName>style.visibility</p:attrName>
                                        </p:attrNameLst>
                                      </p:cBhvr>
                                      <p:to>
                                        <p:strVal val="visible"/>
                                      </p:to>
                                    </p:set>
                                    <p:animEffect transition="in" filter="wipe(left)">
                                      <p:cBhvr>
                                        <p:cTn id="10" dur="500"/>
                                        <p:tgtEl>
                                          <p:spTgt spid="198144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3" end="3"/>
                                            </p:txEl>
                                          </p:spTgt>
                                        </p:tgtEl>
                                        <p:attrNameLst>
                                          <p:attrName>style.visibility</p:attrName>
                                        </p:attrNameLst>
                                      </p:cBhvr>
                                      <p:to>
                                        <p:strVal val="visible"/>
                                      </p:to>
                                    </p:set>
                                    <p:animEffect transition="in" filter="wipe(left)">
                                      <p:cBhvr>
                                        <p:cTn id="13" dur="500"/>
                                        <p:tgtEl>
                                          <p:spTgt spid="1981443">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4" end="4"/>
                                            </p:txEl>
                                          </p:spTgt>
                                        </p:tgtEl>
                                        <p:attrNameLst>
                                          <p:attrName>style.visibility</p:attrName>
                                        </p:attrNameLst>
                                      </p:cBhvr>
                                      <p:to>
                                        <p:strVal val="visible"/>
                                      </p:to>
                                    </p:set>
                                    <p:animEffect transition="in" filter="wipe(left)">
                                      <p:cBhvr>
                                        <p:cTn id="16" dur="500"/>
                                        <p:tgtEl>
                                          <p:spTgt spid="1981443">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5" end="5"/>
                                            </p:txEl>
                                          </p:spTgt>
                                        </p:tgtEl>
                                        <p:attrNameLst>
                                          <p:attrName>style.visibility</p:attrName>
                                        </p:attrNameLst>
                                      </p:cBhvr>
                                      <p:to>
                                        <p:strVal val="visible"/>
                                      </p:to>
                                    </p:set>
                                    <p:animEffect transition="in" filter="wipe(left)">
                                      <p:cBhvr>
                                        <p:cTn id="19" dur="500"/>
                                        <p:tgtEl>
                                          <p:spTgt spid="1981443">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1443">
                                            <p:txEl>
                                              <p:pRg st="6" end="6"/>
                                            </p:txEl>
                                          </p:spTgt>
                                        </p:tgtEl>
                                        <p:attrNameLst>
                                          <p:attrName>style.visibility</p:attrName>
                                        </p:attrNameLst>
                                      </p:cBhvr>
                                      <p:to>
                                        <p:strVal val="visible"/>
                                      </p:to>
                                    </p:set>
                                    <p:animEffect transition="in" filter="wipe(left)">
                                      <p:cBhvr>
                                        <p:cTn id="22" dur="500"/>
                                        <p:tgtEl>
                                          <p:spTgt spid="19814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1443">
                                            <p:txEl>
                                              <p:pRg st="7" end="7"/>
                                            </p:txEl>
                                          </p:spTgt>
                                        </p:tgtEl>
                                        <p:attrNameLst>
                                          <p:attrName>style.visibility</p:attrName>
                                        </p:attrNameLst>
                                      </p:cBhvr>
                                      <p:to>
                                        <p:strVal val="visible"/>
                                      </p:to>
                                    </p:set>
                                    <p:animEffect transition="in" filter="wipe(left)">
                                      <p:cBhvr>
                                        <p:cTn id="27" dur="500"/>
                                        <p:tgtEl>
                                          <p:spTgt spid="1981443">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81443">
                                            <p:txEl>
                                              <p:pRg st="8" end="8"/>
                                            </p:txEl>
                                          </p:spTgt>
                                        </p:tgtEl>
                                        <p:attrNameLst>
                                          <p:attrName>style.visibility</p:attrName>
                                        </p:attrNameLst>
                                      </p:cBhvr>
                                      <p:to>
                                        <p:strVal val="visible"/>
                                      </p:to>
                                    </p:set>
                                    <p:animEffect transition="in" filter="wipe(left)">
                                      <p:cBhvr>
                                        <p:cTn id="30" dur="500"/>
                                        <p:tgtEl>
                                          <p:spTgt spid="1981443">
                                            <p:txEl>
                                              <p:pRg st="8" end="8"/>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81443">
                                            <p:txEl>
                                              <p:pRg st="9" end="9"/>
                                            </p:txEl>
                                          </p:spTgt>
                                        </p:tgtEl>
                                        <p:attrNameLst>
                                          <p:attrName>style.visibility</p:attrName>
                                        </p:attrNameLst>
                                      </p:cBhvr>
                                      <p:to>
                                        <p:strVal val="visible"/>
                                      </p:to>
                                    </p:set>
                                    <p:animEffect transition="in" filter="wipe(left)">
                                      <p:cBhvr>
                                        <p:cTn id="33" dur="500"/>
                                        <p:tgtEl>
                                          <p:spTgt spid="1981443">
                                            <p:txEl>
                                              <p:pRg st="9" end="9"/>
                                            </p:txEl>
                                          </p:spTgt>
                                        </p:tgtEl>
                                      </p:cBhvr>
                                    </p:animEffect>
                                  </p:childTnLst>
                                </p:cTn>
                              </p:par>
                            </p:childTnLst>
                          </p:cTn>
                        </p:par>
                        <p:par>
                          <p:cTn id="34" fill="hold">
                            <p:stCondLst>
                              <p:cond delay="500"/>
                            </p:stCondLst>
                            <p:childTnLst>
                              <p:par>
                                <p:cTn id="35" presetID="17"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ppt_w/2"/>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133123"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133124" name="Rectangle 110"/>
          <p:cNvSpPr>
            <a:spLocks noGrp="1" noChangeArrowheads="1"/>
          </p:cNvSpPr>
          <p:nvPr>
            <p:ph type="sldNum" sz="quarter" idx="12"/>
          </p:nvPr>
        </p:nvSpPr>
        <p:spPr>
          <a:noFill/>
        </p:spPr>
        <p:txBody>
          <a:bodyPr/>
          <a:lstStyle/>
          <a:p>
            <a:fld id="{C54F6625-C415-41B1-AA8B-B21F6273E872}" type="slidenum">
              <a:rPr lang="en-US" smtClean="0">
                <a:latin typeface="Arial" pitchFamily="34" charset="0"/>
              </a:rPr>
              <a:pPr/>
              <a:t>2</a:t>
            </a:fld>
            <a:endParaRPr lang="en-US" smtClean="0">
              <a:latin typeface="Arial" pitchFamily="34" charset="0"/>
            </a:endParaRPr>
          </a:p>
        </p:txBody>
      </p:sp>
      <p:sp>
        <p:nvSpPr>
          <p:cNvPr id="133125" name="Rectangle 2"/>
          <p:cNvSpPr>
            <a:spLocks noGrp="1" noChangeArrowheads="1"/>
          </p:cNvSpPr>
          <p:nvPr>
            <p:ph type="title"/>
          </p:nvPr>
        </p:nvSpPr>
        <p:spPr>
          <a:xfrm>
            <a:off x="1069976" y="271464"/>
            <a:ext cx="4102100" cy="671512"/>
          </a:xfrm>
        </p:spPr>
        <p:txBody>
          <a:bodyPr/>
          <a:lstStyle/>
          <a:p>
            <a:r>
              <a:rPr lang="en-US" dirty="0" smtClean="0">
                <a:latin typeface="Arial" pitchFamily="34" charset="0"/>
              </a:rPr>
              <a:t>Presentation Outline</a:t>
            </a:r>
          </a:p>
        </p:txBody>
      </p:sp>
      <p:sp>
        <p:nvSpPr>
          <p:cNvPr id="1922051" name="Rectangle 3"/>
          <p:cNvSpPr>
            <a:spLocks noGrp="1" noChangeArrowheads="1"/>
          </p:cNvSpPr>
          <p:nvPr>
            <p:ph type="body" idx="1"/>
          </p:nvPr>
        </p:nvSpPr>
        <p:spPr>
          <a:xfrm>
            <a:off x="704850" y="1304924"/>
            <a:ext cx="7848600" cy="4581525"/>
          </a:xfrm>
        </p:spPr>
        <p:txBody>
          <a:bodyPr/>
          <a:lstStyle/>
          <a:p>
            <a:pPr>
              <a:lnSpc>
                <a:spcPct val="100000"/>
              </a:lnSpc>
              <a:spcBef>
                <a:spcPct val="50000"/>
              </a:spcBef>
            </a:pPr>
            <a:r>
              <a:rPr lang="en-US" sz="2800" b="1" dirty="0" smtClean="0">
                <a:latin typeface="Arial" pitchFamily="34" charset="0"/>
              </a:rPr>
              <a:t>The Federal Insurance Office</a:t>
            </a:r>
          </a:p>
          <a:p>
            <a:pPr>
              <a:lnSpc>
                <a:spcPct val="100000"/>
              </a:lnSpc>
              <a:spcBef>
                <a:spcPts val="1800"/>
              </a:spcBef>
            </a:pPr>
            <a:r>
              <a:rPr lang="en-US" sz="2800" b="1" dirty="0" smtClean="0">
                <a:latin typeface="Arial" pitchFamily="34" charset="0"/>
              </a:rPr>
              <a:t>The Financial Stability Oversight Council</a:t>
            </a:r>
          </a:p>
          <a:p>
            <a:pPr>
              <a:lnSpc>
                <a:spcPct val="100000"/>
              </a:lnSpc>
              <a:spcBef>
                <a:spcPts val="1800"/>
              </a:spcBef>
            </a:pPr>
            <a:r>
              <a:rPr lang="en-US" sz="2800" b="1" dirty="0" smtClean="0">
                <a:latin typeface="Arial" pitchFamily="34" charset="0"/>
              </a:rPr>
              <a:t>The Consumer Financial Protection Bureau</a:t>
            </a:r>
          </a:p>
          <a:p>
            <a:pPr>
              <a:lnSpc>
                <a:spcPct val="100000"/>
              </a:lnSpc>
              <a:spcBef>
                <a:spcPts val="1800"/>
              </a:spcBef>
            </a:pPr>
            <a:r>
              <a:rPr lang="en-US" sz="2800" b="1" dirty="0" smtClean="0">
                <a:latin typeface="Arial" pitchFamily="34" charset="0"/>
              </a:rPr>
              <a:t>The Office of Financial Research</a:t>
            </a:r>
          </a:p>
          <a:p>
            <a:pPr>
              <a:lnSpc>
                <a:spcPct val="100000"/>
              </a:lnSpc>
              <a:spcBef>
                <a:spcPct val="50000"/>
              </a:spcBef>
            </a:pPr>
            <a:r>
              <a:rPr lang="en-US" sz="2800" b="1" dirty="0" smtClean="0">
                <a:latin typeface="Arial" pitchFamily="34" charset="0"/>
              </a:rPr>
              <a:t>Dodd-Frank and Insurance: The Years Ahead</a:t>
            </a:r>
          </a:p>
          <a:p>
            <a:pPr>
              <a:lnSpc>
                <a:spcPct val="100000"/>
              </a:lnSpc>
              <a:spcBef>
                <a:spcPct val="50000"/>
              </a:spcBef>
            </a:pPr>
            <a:r>
              <a:rPr lang="en-US" sz="2800" b="1" dirty="0" smtClean="0">
                <a:latin typeface="Arial" pitchFamily="34" charset="0"/>
              </a:rPr>
              <a:t>Insurance Industry Financial Strength</a:t>
            </a:r>
          </a:p>
          <a:p>
            <a:pPr>
              <a:lnSpc>
                <a:spcPct val="100000"/>
              </a:lnSpc>
              <a:spcBef>
                <a:spcPct val="50000"/>
              </a:spcBef>
            </a:pPr>
            <a:r>
              <a:rPr lang="en-US" sz="2800" b="1" dirty="0" smtClean="0">
                <a:latin typeface="Arial" pitchFamily="34" charset="0"/>
              </a:rPr>
              <a:t>Q &amp; A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178" y="129615"/>
            <a:ext cx="6838950" cy="719138"/>
          </a:xfrm>
        </p:spPr>
        <p:txBody>
          <a:bodyPr/>
          <a:lstStyle/>
          <a:p>
            <a:pPr>
              <a:defRPr/>
            </a:pPr>
            <a:r>
              <a:rPr lang="en-US" kern="1200" dirty="0" smtClean="0">
                <a:solidFill>
                  <a:srgbClr val="28688C"/>
                </a:solidFill>
                <a:latin typeface="Arial"/>
                <a:ea typeface="Arial Unicode MS"/>
                <a:cs typeface="Arial"/>
              </a:rPr>
              <a:t>Derivative Liabilities: Publically Traded US Insurers</a:t>
            </a:r>
            <a:endParaRPr lang="en-US"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rPr>
              <a:t>Barclays Capital</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637E7113-6883-4537-B319-49205FF911DA}" type="slidenum">
              <a:rPr lang="en-US" sz="1000">
                <a:solidFill>
                  <a:schemeClr val="accent4">
                    <a:lumMod val="75000"/>
                  </a:schemeClr>
                </a:solidFill>
                <a:latin typeface="+mn-lt"/>
                <a:cs typeface="+mn-cs"/>
              </a:rPr>
              <a:pPr algn="r">
                <a:defRPr/>
              </a:pPr>
              <a:t>20</a:t>
            </a:fld>
            <a:endParaRPr lang="en-US" sz="1000" dirty="0">
              <a:solidFill>
                <a:schemeClr val="accent4">
                  <a:lumMod val="75000"/>
                </a:schemeClr>
              </a:solidFill>
              <a:latin typeface="+mn-lt"/>
              <a:cs typeface="+mn-cs"/>
            </a:endParaRPr>
          </a:p>
        </p:txBody>
      </p:sp>
      <p:pic>
        <p:nvPicPr>
          <p:cNvPr id="531458" name="Picture 2"/>
          <p:cNvPicPr>
            <a:picLocks noChangeAspect="1" noChangeArrowheads="1"/>
          </p:cNvPicPr>
          <p:nvPr/>
        </p:nvPicPr>
        <p:blipFill>
          <a:blip r:embed="rId3" cstate="email"/>
          <a:srcRect/>
          <a:stretch>
            <a:fillRect/>
          </a:stretch>
        </p:blipFill>
        <p:spPr bwMode="auto">
          <a:xfrm>
            <a:off x="-1" y="1328022"/>
            <a:ext cx="8981753" cy="4938307"/>
          </a:xfrm>
          <a:prstGeom prst="rect">
            <a:avLst/>
          </a:prstGeom>
          <a:noFill/>
          <a:ln w="9525">
            <a:noFill/>
            <a:miter lim="800000"/>
            <a:headEnd/>
            <a:tailEnd/>
          </a:ln>
        </p:spPr>
      </p:pic>
      <p:sp>
        <p:nvSpPr>
          <p:cNvPr id="8" name="AutoShape 7"/>
          <p:cNvSpPr>
            <a:spLocks noChangeArrowheads="1"/>
          </p:cNvSpPr>
          <p:nvPr/>
        </p:nvSpPr>
        <p:spPr bwMode="blackWhite">
          <a:xfrm>
            <a:off x="6630333" y="1290918"/>
            <a:ext cx="2244725" cy="1775012"/>
          </a:xfrm>
          <a:prstGeom prst="wedgeRectCallout">
            <a:avLst>
              <a:gd name="adj1" fmla="val -78092"/>
              <a:gd name="adj2" fmla="val 927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cs typeface="Arial" pitchFamily="34" charset="0"/>
              </a:rPr>
              <a:t>Few US insurers exceed the $3.5B threshold for derivatives liabilities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178" y="129615"/>
            <a:ext cx="6838950" cy="719138"/>
          </a:xfrm>
        </p:spPr>
        <p:txBody>
          <a:bodyPr/>
          <a:lstStyle/>
          <a:p>
            <a:pPr>
              <a:defRPr/>
            </a:pPr>
            <a:r>
              <a:rPr lang="en-US" kern="1200" dirty="0" smtClean="0">
                <a:solidFill>
                  <a:srgbClr val="28688C"/>
                </a:solidFill>
                <a:latin typeface="Arial"/>
                <a:ea typeface="Arial Unicode MS"/>
                <a:cs typeface="Arial"/>
              </a:rPr>
              <a:t>Total Debt: Publically Traded US Insurers</a:t>
            </a:r>
            <a:endParaRPr lang="en-US"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rPr>
              <a:t>Barclays Capital</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637E7113-6883-4537-B319-49205FF911DA}" type="slidenum">
              <a:rPr lang="en-US" sz="1000">
                <a:solidFill>
                  <a:schemeClr val="accent4">
                    <a:lumMod val="75000"/>
                  </a:schemeClr>
                </a:solidFill>
                <a:latin typeface="+mn-lt"/>
                <a:cs typeface="+mn-cs"/>
              </a:rPr>
              <a:pPr algn="r">
                <a:defRPr/>
              </a:pPr>
              <a:t>21</a:t>
            </a:fld>
            <a:endParaRPr lang="en-US" sz="1000" dirty="0">
              <a:solidFill>
                <a:schemeClr val="accent4">
                  <a:lumMod val="75000"/>
                </a:schemeClr>
              </a:solidFill>
              <a:latin typeface="+mn-lt"/>
              <a:cs typeface="+mn-cs"/>
            </a:endParaRPr>
          </a:p>
        </p:txBody>
      </p:sp>
      <p:pic>
        <p:nvPicPr>
          <p:cNvPr id="532482" name="Picture 2"/>
          <p:cNvPicPr>
            <a:picLocks noChangeAspect="1" noChangeArrowheads="1"/>
          </p:cNvPicPr>
          <p:nvPr/>
        </p:nvPicPr>
        <p:blipFill>
          <a:blip r:embed="rId3" cstate="email"/>
          <a:srcRect/>
          <a:stretch>
            <a:fillRect/>
          </a:stretch>
        </p:blipFill>
        <p:spPr bwMode="auto">
          <a:xfrm>
            <a:off x="147917" y="1837807"/>
            <a:ext cx="8996083" cy="4539182"/>
          </a:xfrm>
          <a:prstGeom prst="rect">
            <a:avLst/>
          </a:prstGeom>
          <a:noFill/>
          <a:ln w="9525">
            <a:noFill/>
            <a:miter lim="800000"/>
            <a:headEnd/>
            <a:tailEnd/>
          </a:ln>
        </p:spPr>
      </p:pic>
      <p:sp>
        <p:nvSpPr>
          <p:cNvPr id="10" name="AutoShape 7"/>
          <p:cNvSpPr>
            <a:spLocks noChangeArrowheads="1"/>
          </p:cNvSpPr>
          <p:nvPr/>
        </p:nvSpPr>
        <p:spPr bwMode="blackWhite">
          <a:xfrm>
            <a:off x="3092823" y="1896035"/>
            <a:ext cx="2904565" cy="1156447"/>
          </a:xfrm>
          <a:prstGeom prst="wedgeRectCallout">
            <a:avLst>
              <a:gd name="adj1" fmla="val -23932"/>
              <a:gd name="adj2" fmla="val 1480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cs typeface="Arial" pitchFamily="34" charset="0"/>
              </a:rPr>
              <a:t>Few US insurers exceed the $20B threshold for total debt</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2177" y="129615"/>
            <a:ext cx="7317347" cy="719138"/>
          </a:xfrm>
        </p:spPr>
        <p:txBody>
          <a:bodyPr/>
          <a:lstStyle/>
          <a:p>
            <a:pPr>
              <a:defRPr/>
            </a:pPr>
            <a:r>
              <a:rPr lang="en-US" sz="2800" kern="1200" dirty="0" smtClean="0">
                <a:solidFill>
                  <a:srgbClr val="28688C"/>
                </a:solidFill>
                <a:latin typeface="Arial"/>
                <a:ea typeface="Arial Unicode MS"/>
                <a:cs typeface="Arial"/>
              </a:rPr>
              <a:t>Gross Notional Amount in Credit Default Swaps on Publically Traded US Insurers</a:t>
            </a:r>
            <a:endParaRPr lang="en-US" sz="2800"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rPr>
              <a:t>Barclays Capital</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637E7113-6883-4537-B319-49205FF911DA}" type="slidenum">
              <a:rPr lang="en-US" sz="1000">
                <a:solidFill>
                  <a:schemeClr val="accent4">
                    <a:lumMod val="75000"/>
                  </a:schemeClr>
                </a:solidFill>
                <a:latin typeface="+mn-lt"/>
                <a:cs typeface="+mn-cs"/>
              </a:rPr>
              <a:pPr algn="r">
                <a:defRPr/>
              </a:pPr>
              <a:t>22</a:t>
            </a:fld>
            <a:endParaRPr lang="en-US" sz="1000" dirty="0">
              <a:solidFill>
                <a:schemeClr val="accent4">
                  <a:lumMod val="75000"/>
                </a:schemeClr>
              </a:solidFill>
              <a:latin typeface="+mn-lt"/>
              <a:cs typeface="+mn-cs"/>
            </a:endParaRPr>
          </a:p>
        </p:txBody>
      </p:sp>
      <p:pic>
        <p:nvPicPr>
          <p:cNvPr id="533506" name="Picture 2"/>
          <p:cNvPicPr>
            <a:picLocks noChangeAspect="1" noChangeArrowheads="1"/>
          </p:cNvPicPr>
          <p:nvPr/>
        </p:nvPicPr>
        <p:blipFill>
          <a:blip r:embed="rId3" cstate="email"/>
          <a:srcRect/>
          <a:stretch>
            <a:fillRect/>
          </a:stretch>
        </p:blipFill>
        <p:spPr bwMode="auto">
          <a:xfrm>
            <a:off x="192180" y="1418734"/>
            <a:ext cx="8723219" cy="4980385"/>
          </a:xfrm>
          <a:prstGeom prst="rect">
            <a:avLst/>
          </a:prstGeom>
          <a:noFill/>
          <a:ln w="9525">
            <a:noFill/>
            <a:miter lim="800000"/>
            <a:headEnd/>
            <a:tailEnd/>
          </a:ln>
        </p:spPr>
      </p:pic>
      <p:sp>
        <p:nvSpPr>
          <p:cNvPr id="8" name="AutoShape 7"/>
          <p:cNvSpPr>
            <a:spLocks noChangeArrowheads="1"/>
          </p:cNvSpPr>
          <p:nvPr/>
        </p:nvSpPr>
        <p:spPr bwMode="blackWhite">
          <a:xfrm>
            <a:off x="2729753" y="1371600"/>
            <a:ext cx="2904565" cy="1156447"/>
          </a:xfrm>
          <a:prstGeom prst="wedgeRectCallout">
            <a:avLst>
              <a:gd name="adj1" fmla="val -23932"/>
              <a:gd name="adj2" fmla="val 829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cs typeface="Arial" pitchFamily="34" charset="0"/>
              </a:rPr>
              <a:t>Very few US insurers exceed the $30B threshold for CDS written against them</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23</a:t>
            </a:fld>
            <a:endParaRPr lang="en-US" smtClean="0">
              <a:latin typeface="Arial" pitchFamily="34" charset="0"/>
            </a:endParaRPr>
          </a:p>
        </p:txBody>
      </p:sp>
      <p:sp>
        <p:nvSpPr>
          <p:cNvPr id="148483" name="Rectangle 2"/>
          <p:cNvSpPr>
            <a:spLocks noGrp="1" noChangeArrowheads="1"/>
          </p:cNvSpPr>
          <p:nvPr>
            <p:ph type="title"/>
          </p:nvPr>
        </p:nvSpPr>
        <p:spPr>
          <a:xfrm>
            <a:off x="498476" y="204788"/>
            <a:ext cx="6902450" cy="860425"/>
          </a:xfrm>
        </p:spPr>
        <p:txBody>
          <a:bodyPr/>
          <a:lstStyle/>
          <a:p>
            <a:r>
              <a:rPr lang="en-US" dirty="0" smtClean="0">
                <a:latin typeface="Arial" pitchFamily="34" charset="0"/>
              </a:rPr>
              <a:t>Dodd-Frank Implementation:</a:t>
            </a:r>
            <a:br>
              <a:rPr lang="en-US" dirty="0" smtClean="0">
                <a:latin typeface="Arial" pitchFamily="34" charset="0"/>
              </a:rPr>
            </a:br>
            <a:r>
              <a:rPr lang="en-US" i="1" dirty="0" smtClean="0">
                <a:latin typeface="Arial" pitchFamily="34" charset="0"/>
              </a:rPr>
              <a:t>SYSTEMIC RISK CRITERIA (cont’d)</a:t>
            </a:r>
          </a:p>
        </p:txBody>
      </p:sp>
      <p:sp>
        <p:nvSpPr>
          <p:cNvPr id="1981443" name="Rectangle 3"/>
          <p:cNvSpPr>
            <a:spLocks noChangeArrowheads="1"/>
          </p:cNvSpPr>
          <p:nvPr/>
        </p:nvSpPr>
        <p:spPr bwMode="auto">
          <a:xfrm>
            <a:off x="483627" y="1141973"/>
            <a:ext cx="8260324" cy="5230252"/>
          </a:xfrm>
          <a:prstGeom prst="rect">
            <a:avLst/>
          </a:prstGeom>
          <a:noFill/>
          <a:ln w="9525" algn="ctr">
            <a:noFill/>
            <a:miter lim="800000"/>
            <a:headEnd/>
            <a:tailEnd/>
          </a:ln>
        </p:spPr>
        <p:txBody>
          <a:bodyPr lIns="45720" rIns="45720"/>
          <a:lstStyle/>
          <a:p>
            <a:pPr marL="292100" indent="-292100" eaLnBrk="0" hangingPunct="0">
              <a:lnSpc>
                <a:spcPts val="2400"/>
              </a:lnSpc>
              <a:spcBef>
                <a:spcPct val="40000"/>
              </a:spcBef>
              <a:buClr>
                <a:schemeClr val="accent2"/>
              </a:buClr>
              <a:buFont typeface="Wingdings" pitchFamily="2" charset="2"/>
              <a:buChar char="n"/>
            </a:pPr>
            <a:r>
              <a:rPr lang="en-US" sz="2400" b="1" u="sng" dirty="0" smtClean="0">
                <a:solidFill>
                  <a:srgbClr val="FF0000"/>
                </a:solidFill>
                <a:cs typeface="Arial" pitchFamily="34" charset="0"/>
              </a:rPr>
              <a:t>STAGE 2</a:t>
            </a:r>
            <a:r>
              <a:rPr lang="en-US" sz="2400" b="1" dirty="0" smtClean="0">
                <a:cs typeface="Arial" pitchFamily="34" charset="0"/>
              </a:rPr>
              <a:t>: Analysis of Firms Triggering Uniform Quantitative Thresholds</a:t>
            </a:r>
            <a:endParaRPr lang="en-US" sz="2400" b="1" i="1" dirty="0" smtClean="0">
              <a:cs typeface="Arial" pitchFamily="34" charset="0"/>
            </a:endParaRP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Firms will be analyzed using publicly available information in order to conduct a more thorough review</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No data call will be required at this stage</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Firms viewed as potentially systemically important (candidate SIFIs) will subject to a Stage 3 analysis</a:t>
            </a:r>
          </a:p>
          <a:p>
            <a:pPr marL="292100" indent="-292100" eaLnBrk="0" hangingPunct="0">
              <a:lnSpc>
                <a:spcPts val="2400"/>
              </a:lnSpc>
              <a:spcBef>
                <a:spcPct val="40000"/>
              </a:spcBef>
              <a:buClr>
                <a:schemeClr val="accent2"/>
              </a:buClr>
              <a:buFont typeface="Wingdings" pitchFamily="2" charset="2"/>
              <a:buChar char="n"/>
            </a:pPr>
            <a:r>
              <a:rPr lang="en-US" sz="2400" b="1" u="sng" dirty="0" smtClean="0">
                <a:solidFill>
                  <a:srgbClr val="FF0000"/>
                </a:solidFill>
                <a:cs typeface="Arial" pitchFamily="34" charset="0"/>
              </a:rPr>
              <a:t>STAGE 3</a:t>
            </a:r>
            <a:r>
              <a:rPr lang="en-US" sz="2400" b="1" dirty="0" smtClean="0">
                <a:cs typeface="Arial" pitchFamily="34" charset="0"/>
              </a:rPr>
              <a:t>: Analysis of Candidate Systemically Important Financial Institutions</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Firms will be subject to more detailed analysis including data not available during the Stage 2 analysis</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FSOC will notify Stage 3 firms that they are under SIFI consideration</a:t>
            </a:r>
          </a:p>
          <a:p>
            <a:pPr marL="1206500" lvl="2"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Firms will have the opportunity to contest their consideration</a:t>
            </a:r>
          </a:p>
        </p:txBody>
      </p:sp>
      <p:sp>
        <p:nvSpPr>
          <p:cNvPr id="10" name="Rectangle 5"/>
          <p:cNvSpPr>
            <a:spLocks noChangeArrowheads="1"/>
          </p:cNvSpPr>
          <p:nvPr/>
        </p:nvSpPr>
        <p:spPr bwMode="auto">
          <a:xfrm>
            <a:off x="628650" y="6393142"/>
            <a:ext cx="6410325" cy="262252"/>
          </a:xfrm>
          <a:prstGeom prst="rect">
            <a:avLst/>
          </a:prstGeom>
          <a:noFill/>
          <a:ln w="9525">
            <a:noFill/>
            <a:miter lim="800000"/>
            <a:headEnd/>
            <a:tailEnd/>
          </a:ln>
        </p:spPr>
        <p:txBody>
          <a:bodyPr wrap="square" lIns="92075" tIns="46038" rIns="92075" bIns="46038">
            <a:spAutoFit/>
          </a:bodyPr>
          <a:lstStyle/>
          <a:p>
            <a:r>
              <a:rPr lang="en-US" sz="1100" dirty="0" smtClean="0"/>
              <a:t>Sources: Financial Stability Oversight Council; Insurance </a:t>
            </a:r>
            <a:r>
              <a:rPr lang="en-US" sz="1100" dirty="0"/>
              <a:t>Information Institute (I.I.I.) </a:t>
            </a:r>
            <a:r>
              <a:rPr lang="en-US" sz="1100" dirty="0" smtClean="0"/>
              <a:t>research.</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81443">
                                            <p:txEl>
                                              <p:pRg st="4" end="4"/>
                                            </p:txEl>
                                          </p:spTgt>
                                        </p:tgtEl>
                                        <p:attrNameLst>
                                          <p:attrName>style.visibility</p:attrName>
                                        </p:attrNameLst>
                                      </p:cBhvr>
                                      <p:to>
                                        <p:strVal val="visible"/>
                                      </p:to>
                                    </p:set>
                                    <p:animEffect transition="in" filter="wipe(left)">
                                      <p:cBhvr>
                                        <p:cTn id="21" dur="500"/>
                                        <p:tgtEl>
                                          <p:spTgt spid="19814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81443">
                                            <p:txEl>
                                              <p:pRg st="5" end="5"/>
                                            </p:txEl>
                                          </p:spTgt>
                                        </p:tgtEl>
                                        <p:attrNameLst>
                                          <p:attrName>style.visibility</p:attrName>
                                        </p:attrNameLst>
                                      </p:cBhvr>
                                      <p:to>
                                        <p:strVal val="visible"/>
                                      </p:to>
                                    </p:set>
                                    <p:animEffect transition="in" filter="wipe(left)">
                                      <p:cBhvr>
                                        <p:cTn id="24" dur="500"/>
                                        <p:tgtEl>
                                          <p:spTgt spid="198144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81443">
                                            <p:txEl>
                                              <p:pRg st="6" end="6"/>
                                            </p:txEl>
                                          </p:spTgt>
                                        </p:tgtEl>
                                        <p:attrNameLst>
                                          <p:attrName>style.visibility</p:attrName>
                                        </p:attrNameLst>
                                      </p:cBhvr>
                                      <p:to>
                                        <p:strVal val="visible"/>
                                      </p:to>
                                    </p:set>
                                    <p:animEffect transition="in" filter="wipe(left)">
                                      <p:cBhvr>
                                        <p:cTn id="27" dur="500"/>
                                        <p:tgtEl>
                                          <p:spTgt spid="19814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81443">
                                            <p:txEl>
                                              <p:pRg st="7" end="7"/>
                                            </p:txEl>
                                          </p:spTgt>
                                        </p:tgtEl>
                                        <p:attrNameLst>
                                          <p:attrName>style.visibility</p:attrName>
                                        </p:attrNameLst>
                                      </p:cBhvr>
                                      <p:to>
                                        <p:strVal val="visible"/>
                                      </p:to>
                                    </p:set>
                                    <p:animEffect transition="in" filter="wipe(left)">
                                      <p:cBhvr>
                                        <p:cTn id="30" dur="500"/>
                                        <p:tgtEl>
                                          <p:spTgt spid="1981443">
                                            <p:txEl>
                                              <p:pRg st="7" end="7"/>
                                            </p:txEl>
                                          </p:spTgt>
                                        </p:tgtEl>
                                      </p:cBhvr>
                                    </p:animEffect>
                                  </p:childTnLst>
                                </p:cTn>
                              </p:par>
                            </p:childTnLst>
                          </p:cTn>
                        </p:par>
                        <p:par>
                          <p:cTn id="31" fill="hold">
                            <p:stCondLst>
                              <p:cond delay="500"/>
                            </p:stCondLst>
                            <p:childTnLst>
                              <p:par>
                                <p:cTn id="32" presetID="17"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ppt_w/2"/>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24</a:t>
            </a:fld>
            <a:endParaRPr lang="en-US" smtClean="0">
              <a:latin typeface="Arial" pitchFamily="34" charset="0"/>
            </a:endParaRPr>
          </a:p>
        </p:txBody>
      </p:sp>
      <p:sp>
        <p:nvSpPr>
          <p:cNvPr id="148483" name="Rectangle 2"/>
          <p:cNvSpPr>
            <a:spLocks noGrp="1" noChangeArrowheads="1"/>
          </p:cNvSpPr>
          <p:nvPr>
            <p:ph type="title"/>
          </p:nvPr>
        </p:nvSpPr>
        <p:spPr/>
        <p:txBody>
          <a:bodyPr/>
          <a:lstStyle/>
          <a:p>
            <a:r>
              <a:rPr lang="en-US" dirty="0" smtClean="0">
                <a:latin typeface="Arial" pitchFamily="34" charset="0"/>
              </a:rPr>
              <a:t>Dodd-Frank Implementation:</a:t>
            </a:r>
            <a:br>
              <a:rPr lang="en-US" dirty="0" smtClean="0">
                <a:latin typeface="Arial" pitchFamily="34" charset="0"/>
              </a:rPr>
            </a:br>
            <a:r>
              <a:rPr lang="en-US" i="1" dirty="0" smtClean="0">
                <a:latin typeface="Arial" pitchFamily="34" charset="0"/>
              </a:rPr>
              <a:t>SYSTEMIC RISK CRITERIA (concluded)</a:t>
            </a:r>
          </a:p>
        </p:txBody>
      </p:sp>
      <p:sp>
        <p:nvSpPr>
          <p:cNvPr id="1981443" name="Rectangle 3"/>
          <p:cNvSpPr>
            <a:spLocks noChangeArrowheads="1"/>
          </p:cNvSpPr>
          <p:nvPr/>
        </p:nvSpPr>
        <p:spPr bwMode="auto">
          <a:xfrm>
            <a:off x="302651" y="1284848"/>
            <a:ext cx="8460349" cy="4811152"/>
          </a:xfrm>
          <a:prstGeom prst="rect">
            <a:avLst/>
          </a:prstGeom>
          <a:noFill/>
          <a:ln w="9525" algn="ctr">
            <a:noFill/>
            <a:miter lim="800000"/>
            <a:headEnd/>
            <a:tailEnd/>
          </a:ln>
        </p:spPr>
        <p:txBody>
          <a:bodyPr lIns="45720" rIns="45720"/>
          <a:lstStyle/>
          <a:p>
            <a:pPr marL="292100" indent="-292100" eaLnBrk="0" hangingPunct="0">
              <a:lnSpc>
                <a:spcPts val="2400"/>
              </a:lnSpc>
              <a:spcBef>
                <a:spcPct val="40000"/>
              </a:spcBef>
              <a:buClr>
                <a:schemeClr val="accent2"/>
              </a:buClr>
              <a:buFont typeface="Wingdings" pitchFamily="2" charset="2"/>
              <a:buChar char="n"/>
            </a:pPr>
            <a:r>
              <a:rPr lang="en-US" sz="2400" b="1" u="sng" dirty="0" smtClean="0">
                <a:solidFill>
                  <a:srgbClr val="FF0000"/>
                </a:solidFill>
                <a:cs typeface="Arial" pitchFamily="34" charset="0"/>
              </a:rPr>
              <a:t>SIFI DESIGNATION PROCEDURE</a:t>
            </a:r>
            <a:r>
              <a:rPr lang="en-US" sz="2400" b="1" dirty="0" smtClean="0">
                <a:cs typeface="Arial" pitchFamily="34" charset="0"/>
              </a:rPr>
              <a:t>: 2-Stage Voting Procedure by FSOC is Required Before a Final SIFI Designation is Made</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At the end of Stage 3, FSOC has the authority to propose a firm be designated as a SIFI</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Requires 2/3 majority vote of FSOC members, including affirmation of the Chair (Treasury Secretary)</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Potential SIFI firm will be given written explanation for the determination</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Firm can request a hearing to contest the determination</a:t>
            </a:r>
          </a:p>
          <a:p>
            <a:pPr marL="749300" lvl="1" indent="-292100" eaLnBrk="0" hangingPunct="0">
              <a:lnSpc>
                <a:spcPts val="2000"/>
              </a:lnSpc>
              <a:spcBef>
                <a:spcPct val="40000"/>
              </a:spcBef>
              <a:buClr>
                <a:schemeClr val="accent2"/>
              </a:buClr>
              <a:buFont typeface="Wingdings" pitchFamily="2" charset="2"/>
              <a:buChar char="Ø"/>
            </a:pPr>
            <a:r>
              <a:rPr lang="en-US" sz="2200" dirty="0" smtClean="0">
                <a:cs typeface="Arial" pitchFamily="34" charset="0"/>
              </a:rPr>
              <a:t>Final determination requires </a:t>
            </a:r>
            <a:r>
              <a:rPr lang="en-US" sz="2200" i="1" u="sng" dirty="0" smtClean="0">
                <a:cs typeface="Arial" pitchFamily="34" charset="0"/>
              </a:rPr>
              <a:t>another</a:t>
            </a:r>
            <a:r>
              <a:rPr lang="en-US" sz="2200" dirty="0" smtClean="0">
                <a:cs typeface="Arial" pitchFamily="34" charset="0"/>
              </a:rPr>
              <a:t> 2/3 majority of FSOC members and affirmation of the Chair</a:t>
            </a:r>
          </a:p>
        </p:txBody>
      </p:sp>
      <p:sp>
        <p:nvSpPr>
          <p:cNvPr id="10" name="Rectangle 5"/>
          <p:cNvSpPr>
            <a:spLocks noChangeArrowheads="1"/>
          </p:cNvSpPr>
          <p:nvPr/>
        </p:nvSpPr>
        <p:spPr bwMode="auto">
          <a:xfrm>
            <a:off x="838200" y="6374092"/>
            <a:ext cx="6238875" cy="262252"/>
          </a:xfrm>
          <a:prstGeom prst="rect">
            <a:avLst/>
          </a:prstGeom>
          <a:noFill/>
          <a:ln w="9525">
            <a:noFill/>
            <a:miter lim="800000"/>
            <a:headEnd/>
            <a:tailEnd/>
          </a:ln>
        </p:spPr>
        <p:txBody>
          <a:bodyPr wrap="square" lIns="92075" tIns="46038" rIns="92075" bIns="46038">
            <a:spAutoFit/>
          </a:bodyPr>
          <a:lstStyle/>
          <a:p>
            <a:r>
              <a:rPr lang="en-US" sz="1100" dirty="0" smtClean="0"/>
              <a:t>Sources: Financial Stability Oversight Council; Insurance </a:t>
            </a:r>
            <a:r>
              <a:rPr lang="en-US" sz="1100" dirty="0"/>
              <a:t>Information Institute (I.I.I.) </a:t>
            </a:r>
            <a:r>
              <a:rPr lang="en-US" sz="1100" dirty="0" smtClean="0"/>
              <a:t>research.</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81443">
                                            <p:txEl>
                                              <p:pRg st="2" end="2"/>
                                            </p:txEl>
                                          </p:spTgt>
                                        </p:tgtEl>
                                        <p:attrNameLst>
                                          <p:attrName>style.visibility</p:attrName>
                                        </p:attrNameLst>
                                      </p:cBhvr>
                                      <p:to>
                                        <p:strVal val="visible"/>
                                      </p:to>
                                    </p:set>
                                    <p:animEffect transition="in" filter="wipe(left)">
                                      <p:cBhvr>
                                        <p:cTn id="15" dur="500"/>
                                        <p:tgtEl>
                                          <p:spTgt spid="19814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81443">
                                            <p:txEl>
                                              <p:pRg st="3" end="3"/>
                                            </p:txEl>
                                          </p:spTgt>
                                        </p:tgtEl>
                                        <p:attrNameLst>
                                          <p:attrName>style.visibility</p:attrName>
                                        </p:attrNameLst>
                                      </p:cBhvr>
                                      <p:to>
                                        <p:strVal val="visible"/>
                                      </p:to>
                                    </p:set>
                                    <p:animEffect transition="in" filter="wipe(left)">
                                      <p:cBhvr>
                                        <p:cTn id="18" dur="500"/>
                                        <p:tgtEl>
                                          <p:spTgt spid="19814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81443">
                                            <p:txEl>
                                              <p:pRg st="4" end="4"/>
                                            </p:txEl>
                                          </p:spTgt>
                                        </p:tgtEl>
                                        <p:attrNameLst>
                                          <p:attrName>style.visibility</p:attrName>
                                        </p:attrNameLst>
                                      </p:cBhvr>
                                      <p:to>
                                        <p:strVal val="visible"/>
                                      </p:to>
                                    </p:set>
                                    <p:animEffect transition="in" filter="wipe(left)">
                                      <p:cBhvr>
                                        <p:cTn id="21" dur="500"/>
                                        <p:tgtEl>
                                          <p:spTgt spid="19814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81443">
                                            <p:txEl>
                                              <p:pRg st="5" end="5"/>
                                            </p:txEl>
                                          </p:spTgt>
                                        </p:tgtEl>
                                        <p:attrNameLst>
                                          <p:attrName>style.visibility</p:attrName>
                                        </p:attrNameLst>
                                      </p:cBhvr>
                                      <p:to>
                                        <p:strVal val="visible"/>
                                      </p:to>
                                    </p:set>
                                    <p:animEffect transition="in" filter="wipe(left)">
                                      <p:cBhvr>
                                        <p:cTn id="24" dur="500"/>
                                        <p:tgtEl>
                                          <p:spTgt spid="1981443">
                                            <p:txEl>
                                              <p:pRg st="5" end="5"/>
                                            </p:txEl>
                                          </p:spTgt>
                                        </p:tgtEl>
                                      </p:cBhvr>
                                    </p:animEffect>
                                  </p:childTnLst>
                                </p:cTn>
                              </p:par>
                            </p:childTnLst>
                          </p:cTn>
                        </p:par>
                        <p:par>
                          <p:cTn id="25" fill="hold">
                            <p:stCondLst>
                              <p:cond delay="500"/>
                            </p:stCondLst>
                            <p:childTnLst>
                              <p:par>
                                <p:cTn id="26" presetID="17"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ppt_w/2"/>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25</a:t>
            </a:fld>
            <a:endParaRPr lang="en-US" smtClean="0">
              <a:latin typeface="Arial" pitchFamily="34" charset="0"/>
            </a:endParaRPr>
          </a:p>
        </p:txBody>
      </p:sp>
      <p:sp>
        <p:nvSpPr>
          <p:cNvPr id="148483" name="Rectangle 2"/>
          <p:cNvSpPr>
            <a:spLocks noGrp="1" noChangeArrowheads="1"/>
          </p:cNvSpPr>
          <p:nvPr>
            <p:ph type="title"/>
          </p:nvPr>
        </p:nvSpPr>
        <p:spPr>
          <a:xfrm>
            <a:off x="676276" y="276225"/>
            <a:ext cx="6924674" cy="609600"/>
          </a:xfrm>
        </p:spPr>
        <p:txBody>
          <a:bodyPr/>
          <a:lstStyle/>
          <a:p>
            <a:pPr>
              <a:lnSpc>
                <a:spcPts val="3000"/>
              </a:lnSpc>
              <a:spcBef>
                <a:spcPct val="40000"/>
              </a:spcBef>
            </a:pPr>
            <a:r>
              <a:rPr lang="en-US" sz="2800" dirty="0" smtClean="0">
                <a:cs typeface="Arial" pitchFamily="34" charset="0"/>
              </a:rPr>
              <a:t>Liquidating Defaulting Insurers</a:t>
            </a:r>
            <a:endParaRPr lang="en-US" sz="2800" dirty="0">
              <a:solidFill>
                <a:srgbClr val="C00000"/>
              </a:solidFill>
              <a:cs typeface="Arial" pitchFamily="34" charset="0"/>
            </a:endParaRPr>
          </a:p>
        </p:txBody>
      </p:sp>
      <p:sp>
        <p:nvSpPr>
          <p:cNvPr id="1981443" name="Rectangle 3"/>
          <p:cNvSpPr>
            <a:spLocks noChangeArrowheads="1"/>
          </p:cNvSpPr>
          <p:nvPr/>
        </p:nvSpPr>
        <p:spPr bwMode="auto">
          <a:xfrm>
            <a:off x="438150" y="1150938"/>
            <a:ext cx="8210550" cy="4906962"/>
          </a:xfrm>
          <a:prstGeom prst="rect">
            <a:avLst/>
          </a:prstGeom>
          <a:noFill/>
          <a:ln w="9525" algn="ctr">
            <a:noFill/>
            <a:miter lim="800000"/>
            <a:headEnd/>
            <a:tailEnd/>
          </a:ln>
        </p:spPr>
        <p:txBody>
          <a:bodyPr lIns="45720" rIns="45720"/>
          <a:lstStyle/>
          <a:p>
            <a:pPr marL="292100" indent="-292100" eaLnBrk="0" hangingPunct="0">
              <a:lnSpc>
                <a:spcPts val="2200"/>
              </a:lnSpc>
              <a:spcBef>
                <a:spcPct val="40000"/>
              </a:spcBef>
              <a:buClr>
                <a:schemeClr val="accent2"/>
              </a:buClr>
            </a:pPr>
            <a:r>
              <a:rPr lang="en-US" sz="2800" b="1" dirty="0" smtClean="0">
                <a:cs typeface="Arial" pitchFamily="34" charset="0"/>
              </a:rPr>
              <a:t>Orderly Liquidation Authority</a:t>
            </a:r>
          </a:p>
          <a:p>
            <a:pPr marL="749300" lvl="1" indent="-292100" eaLnBrk="0" hangingPunct="0">
              <a:lnSpc>
                <a:spcPts val="2400"/>
              </a:lnSpc>
              <a:spcBef>
                <a:spcPct val="40000"/>
              </a:spcBef>
              <a:buClr>
                <a:schemeClr val="accent2"/>
              </a:buClr>
              <a:buFont typeface="Wingdings" pitchFamily="2" charset="2"/>
              <a:buChar char="§"/>
            </a:pPr>
            <a:r>
              <a:rPr lang="en-US" sz="2400" dirty="0" smtClean="0">
                <a:cs typeface="Arial" pitchFamily="34" charset="0"/>
              </a:rPr>
              <a:t>Dodd-Frank gives the FDIC powers to liquidate Systemically Important insurers if the relevant state insurance regulator fails to take action within 60 days.</a:t>
            </a:r>
          </a:p>
          <a:p>
            <a:pPr marL="749300" lvl="1" indent="-292100" eaLnBrk="0" hangingPunct="0">
              <a:lnSpc>
                <a:spcPts val="2400"/>
              </a:lnSpc>
              <a:spcBef>
                <a:spcPct val="40000"/>
              </a:spcBef>
              <a:buClr>
                <a:schemeClr val="accent2"/>
              </a:buClr>
              <a:buFont typeface="Wingdings" pitchFamily="2" charset="2"/>
              <a:buChar char="§"/>
            </a:pPr>
            <a:r>
              <a:rPr lang="en-US" sz="2400" dirty="0" smtClean="0">
                <a:cs typeface="Arial" pitchFamily="34" charset="0"/>
              </a:rPr>
              <a:t>If an insurer designated Systemically Important is in danger of default,  </a:t>
            </a:r>
          </a:p>
          <a:p>
            <a:pPr marL="1206500" lvl="2" indent="-292100" eaLnBrk="0" hangingPunct="0">
              <a:lnSpc>
                <a:spcPts val="2400"/>
              </a:lnSpc>
              <a:spcBef>
                <a:spcPct val="40000"/>
              </a:spcBef>
              <a:buClr>
                <a:schemeClr val="accent2"/>
              </a:buClr>
              <a:buFont typeface="Wingdings" pitchFamily="2" charset="2"/>
              <a:buChar char="§"/>
            </a:pPr>
            <a:r>
              <a:rPr lang="en-US" sz="2400" dirty="0" smtClean="0">
                <a:cs typeface="Arial" pitchFamily="34" charset="0"/>
              </a:rPr>
              <a:t>The Treasury Secretary can seek to have the FDIC appointed as receiver to liquidate the company, but only after the Secretary gets both</a:t>
            </a:r>
          </a:p>
          <a:p>
            <a:pPr marL="1663700" lvl="3" indent="-292100" eaLnBrk="0" hangingPunct="0">
              <a:lnSpc>
                <a:spcPts val="2400"/>
              </a:lnSpc>
              <a:spcBef>
                <a:spcPct val="40000"/>
              </a:spcBef>
              <a:buClr>
                <a:schemeClr val="accent2"/>
              </a:buClr>
              <a:buFont typeface="Wingdings" pitchFamily="2" charset="2"/>
              <a:buChar char="§"/>
            </a:pPr>
            <a:r>
              <a:rPr lang="en-US" sz="2400" dirty="0" smtClean="0">
                <a:cs typeface="Arial" pitchFamily="34" charset="0"/>
              </a:rPr>
              <a:t>a written recommendation to do so from the FIO Director and </a:t>
            </a:r>
          </a:p>
          <a:p>
            <a:pPr marL="1663700" lvl="3" indent="-292100" eaLnBrk="0" hangingPunct="0">
              <a:lnSpc>
                <a:spcPts val="2400"/>
              </a:lnSpc>
              <a:spcBef>
                <a:spcPct val="40000"/>
              </a:spcBef>
              <a:buClr>
                <a:schemeClr val="accent2"/>
              </a:buClr>
              <a:buFont typeface="Wingdings" pitchFamily="2" charset="2"/>
              <a:buChar char="§"/>
            </a:pPr>
            <a:r>
              <a:rPr lang="en-US" sz="2400" dirty="0" smtClean="0">
                <a:cs typeface="Arial" pitchFamily="34" charset="0"/>
              </a:rPr>
              <a:t>an approval vote by 2/3 of the governors of the Federal Reserve</a:t>
            </a:r>
            <a:endParaRPr lang="en-US" sz="2400" dirty="0">
              <a:cs typeface="Arial" pitchFamily="34" charset="0"/>
            </a:endParaRPr>
          </a:p>
          <a:p>
            <a:pPr marL="1206500" lvl="2" indent="-292100" eaLnBrk="0" hangingPunct="0">
              <a:lnSpc>
                <a:spcPts val="2200"/>
              </a:lnSpc>
              <a:spcBef>
                <a:spcPct val="40000"/>
              </a:spcBef>
              <a:buClr>
                <a:schemeClr val="accent2"/>
              </a:buClr>
            </a:pPr>
            <a:endParaRPr lang="en-US" sz="1400" dirty="0">
              <a:cs typeface="Arial" pitchFamily="34" charset="0"/>
            </a:endParaRPr>
          </a:p>
          <a:p>
            <a:pPr marL="749300" lvl="1" indent="-292100" eaLnBrk="0" hangingPunct="0">
              <a:lnSpc>
                <a:spcPts val="2200"/>
              </a:lnSpc>
              <a:spcBef>
                <a:spcPct val="40000"/>
              </a:spcBef>
              <a:buClr>
                <a:schemeClr val="accent2"/>
              </a:buClr>
            </a:pPr>
            <a:endParaRPr lang="en-US" sz="1600" dirty="0">
              <a:cs typeface="Arial" pitchFamily="34" charset="0"/>
            </a:endParaRPr>
          </a:p>
        </p:txBody>
      </p:sp>
      <p:sp>
        <p:nvSpPr>
          <p:cNvPr id="13" name="Rectangle 5"/>
          <p:cNvSpPr>
            <a:spLocks noChangeArrowheads="1"/>
          </p:cNvSpPr>
          <p:nvPr/>
        </p:nvSpPr>
        <p:spPr bwMode="auto">
          <a:xfrm>
            <a:off x="457200" y="6207125"/>
            <a:ext cx="8239125" cy="431800"/>
          </a:xfrm>
          <a:prstGeom prst="rect">
            <a:avLst/>
          </a:prstGeom>
          <a:noFill/>
          <a:ln w="9525">
            <a:noFill/>
            <a:miter lim="800000"/>
            <a:headEnd/>
            <a:tailEnd/>
          </a:ln>
        </p:spPr>
        <p:txBody>
          <a:bodyPr lIns="92075" tIns="46038" rIns="92075" bIns="46038">
            <a:spAutoFit/>
          </a:bodyPr>
          <a:lstStyle/>
          <a:p>
            <a:r>
              <a:rPr lang="en-US" sz="1100" smtClean="0"/>
              <a:t>Sources:  </a:t>
            </a:r>
            <a:r>
              <a:rPr lang="en-US" sz="1100" smtClean="0">
                <a:hlinkClick r:id="rId3"/>
              </a:rPr>
              <a:t>http://www.treasury.gov/initiatives/fio/reports-and-notices/Documents/FIO%20Annual%20Report%202013.pdf</a:t>
            </a:r>
            <a:r>
              <a:rPr lang="en-US" sz="1100" smtClean="0"/>
              <a:t> ; Insurance Information Institute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1443">
                                            <p:txEl>
                                              <p:pRg st="5" end="5"/>
                                            </p:txEl>
                                          </p:spTgt>
                                        </p:tgtEl>
                                        <p:attrNameLst>
                                          <p:attrName>style.visibility</p:attrName>
                                        </p:attrNameLst>
                                      </p:cBhvr>
                                      <p:to>
                                        <p:strVal val="visible"/>
                                      </p:to>
                                    </p:set>
                                    <p:animEffect transition="in" filter="wipe(left)">
                                      <p:cBhvr>
                                        <p:cTn id="22" dur="500"/>
                                        <p:tgtEl>
                                          <p:spTgt spid="1981443">
                                            <p:txEl>
                                              <p:pRg st="5" end="5"/>
                                            </p:txEl>
                                          </p:spTgt>
                                        </p:tgtEl>
                                      </p:cBhvr>
                                    </p:animEffect>
                                  </p:childTnLst>
                                </p:cTn>
                              </p:par>
                            </p:childTnLst>
                          </p:cTn>
                        </p:par>
                        <p:par>
                          <p:cTn id="23" fill="hold">
                            <p:stCondLst>
                              <p:cond delay="500"/>
                            </p:stCondLst>
                            <p:childTnLst>
                              <p:par>
                                <p:cTn id="24" presetID="17"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ppt_w/2"/>
                                          </p:val>
                                        </p:tav>
                                        <p:tav tm="100000">
                                          <p:val>
                                            <p:strVal val="#ppt_x"/>
                                          </p:val>
                                        </p:tav>
                                      </p:tavLst>
                                    </p:anim>
                                    <p:anim calcmode="lin" valueType="num">
                                      <p:cBhvr>
                                        <p:cTn id="27" dur="500" fill="hold"/>
                                        <p:tgtEl>
                                          <p:spTgt spid="13"/>
                                        </p:tgtEl>
                                        <p:attrNameLst>
                                          <p:attrName>ppt_y</p:attrName>
                                        </p:attrNameLst>
                                      </p:cBhvr>
                                      <p:tavLst>
                                        <p:tav tm="0">
                                          <p:val>
                                            <p:strVal val="#ppt_y"/>
                                          </p:val>
                                        </p:tav>
                                        <p:tav tm="100000">
                                          <p:val>
                                            <p:strVal val="#ppt_y"/>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666749" y="1981199"/>
            <a:ext cx="7886701" cy="193357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latin typeface="Arial" pitchFamily="34" charset="0"/>
              </a:rPr>
              <a:t>The </a:t>
            </a:r>
            <a:r>
              <a:rPr lang="en-US" sz="4000" dirty="0" err="1" smtClean="0">
                <a:solidFill>
                  <a:schemeClr val="bg1"/>
                </a:solidFill>
                <a:cs typeface="Arial" pitchFamily="34" charset="0"/>
              </a:rPr>
              <a:t>Nonadmitted</a:t>
            </a:r>
            <a:r>
              <a:rPr lang="en-US" sz="4000" dirty="0" smtClean="0">
                <a:solidFill>
                  <a:schemeClr val="bg1"/>
                </a:solidFill>
                <a:cs typeface="Arial" pitchFamily="34" charset="0"/>
              </a:rPr>
              <a:t> and Reinsurance Reform Act (NRRA)</a:t>
            </a:r>
            <a:endParaRPr lang="en-US" sz="3800" dirty="0" smtClean="0">
              <a:solidFill>
                <a:schemeClr val="bg1"/>
              </a:solidFill>
              <a:latin typeface="Arial" pitchFamily="34" charset="0"/>
            </a:endParaRP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27</a:t>
            </a:fld>
            <a:endParaRPr lang="en-US" smtClean="0">
              <a:latin typeface="Arial" pitchFamily="34" charset="0"/>
            </a:endParaRPr>
          </a:p>
        </p:txBody>
      </p:sp>
      <p:sp>
        <p:nvSpPr>
          <p:cNvPr id="148483" name="Rectangle 2"/>
          <p:cNvSpPr>
            <a:spLocks noGrp="1" noChangeArrowheads="1"/>
          </p:cNvSpPr>
          <p:nvPr>
            <p:ph type="title"/>
          </p:nvPr>
        </p:nvSpPr>
        <p:spPr>
          <a:xfrm>
            <a:off x="612776" y="185738"/>
            <a:ext cx="6540500" cy="860425"/>
          </a:xfrm>
        </p:spPr>
        <p:txBody>
          <a:bodyPr/>
          <a:lstStyle/>
          <a:p>
            <a:r>
              <a:rPr lang="en-US" dirty="0" smtClean="0">
                <a:latin typeface="Arial" pitchFamily="34" charset="0"/>
              </a:rPr>
              <a:t>The </a:t>
            </a:r>
            <a:r>
              <a:rPr lang="en-US" sz="3200" dirty="0" err="1" smtClean="0">
                <a:cs typeface="Arial" pitchFamily="34" charset="0"/>
              </a:rPr>
              <a:t>Nonadmitted</a:t>
            </a:r>
            <a:r>
              <a:rPr lang="en-US" sz="3200" dirty="0" smtClean="0">
                <a:cs typeface="Arial" pitchFamily="34" charset="0"/>
              </a:rPr>
              <a:t> and Reinsurance Reform Act (NRRA)</a:t>
            </a:r>
            <a:endParaRPr lang="en-US" i="1" dirty="0" smtClean="0">
              <a:latin typeface="Arial" pitchFamily="34" charset="0"/>
            </a:endParaRPr>
          </a:p>
        </p:txBody>
      </p:sp>
      <p:sp>
        <p:nvSpPr>
          <p:cNvPr id="1981443" name="Rectangle 3"/>
          <p:cNvSpPr>
            <a:spLocks noChangeArrowheads="1"/>
          </p:cNvSpPr>
          <p:nvPr/>
        </p:nvSpPr>
        <p:spPr bwMode="auto">
          <a:xfrm>
            <a:off x="458788" y="1284288"/>
            <a:ext cx="8142287" cy="4138612"/>
          </a:xfrm>
          <a:prstGeom prst="rect">
            <a:avLst/>
          </a:prstGeom>
          <a:noFill/>
          <a:ln w="9525" algn="ctr">
            <a:noFill/>
            <a:miter lim="800000"/>
            <a:headEnd/>
            <a:tailEnd/>
          </a:ln>
        </p:spPr>
        <p:txBody>
          <a:bodyPr lIns="45720" rIns="45720"/>
          <a:lstStyle/>
          <a:p>
            <a:pPr marL="292100" indent="-292100" eaLnBrk="0" hangingPunct="0">
              <a:lnSpc>
                <a:spcPts val="2200"/>
              </a:lnSpc>
              <a:spcBef>
                <a:spcPct val="40000"/>
              </a:spcBef>
              <a:buClr>
                <a:schemeClr val="accent2"/>
              </a:buClr>
              <a:buFont typeface="Wingdings" pitchFamily="2" charset="2"/>
              <a:buChar char="§"/>
            </a:pPr>
            <a:r>
              <a:rPr lang="en-US" sz="2800" dirty="0" smtClean="0">
                <a:cs typeface="Arial" pitchFamily="34" charset="0"/>
              </a:rPr>
              <a:t>Title V of Dodd-Frank</a:t>
            </a:r>
          </a:p>
          <a:p>
            <a:pPr marL="749300" lvl="1"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Affects regulation of surplus lines P/C insurance, but does not apply to workers comp, excess workers comp, or risk retention groups</a:t>
            </a:r>
          </a:p>
          <a:p>
            <a:pPr marL="1206500" lvl="2"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Limits regulatory authority over surplus lines insurance to the home state of the insured</a:t>
            </a:r>
          </a:p>
          <a:p>
            <a:pPr marL="1206500" lvl="2"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Sets federal standards for </a:t>
            </a:r>
          </a:p>
          <a:p>
            <a:pPr marL="1663700" lvl="3"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the collection of surplus lines premium taxes,</a:t>
            </a:r>
          </a:p>
          <a:p>
            <a:pPr marL="1663700" lvl="3"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insurer eligibility, and </a:t>
            </a:r>
          </a:p>
          <a:p>
            <a:pPr marL="1663700" lvl="3"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commercial purchaser exemptions</a:t>
            </a:r>
          </a:p>
          <a:p>
            <a:pPr marL="749300" lvl="1"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Overrides state laws</a:t>
            </a:r>
            <a:endParaRPr lang="en-US" sz="2400" dirty="0">
              <a:cs typeface="Arial" pitchFamily="34" charset="0"/>
            </a:endParaRPr>
          </a:p>
        </p:txBody>
      </p:sp>
      <p:sp>
        <p:nvSpPr>
          <p:cNvPr id="13" name="Rectangle 5"/>
          <p:cNvSpPr>
            <a:spLocks noChangeArrowheads="1"/>
          </p:cNvSpPr>
          <p:nvPr/>
        </p:nvSpPr>
        <p:spPr bwMode="auto">
          <a:xfrm>
            <a:off x="276225" y="6416675"/>
            <a:ext cx="8239125" cy="262252"/>
          </a:xfrm>
          <a:prstGeom prst="rect">
            <a:avLst/>
          </a:prstGeom>
          <a:noFill/>
          <a:ln w="9525">
            <a:noFill/>
            <a:miter lim="800000"/>
            <a:headEnd/>
            <a:tailEnd/>
          </a:ln>
        </p:spPr>
        <p:txBody>
          <a:bodyPr lIns="92075" tIns="46038" rIns="92075" bIns="46038">
            <a:spAutoFit/>
          </a:bodyPr>
          <a:lstStyle/>
          <a:p>
            <a:r>
              <a:rPr lang="en-US" sz="1100" dirty="0" smtClean="0"/>
              <a:t>Sources: </a:t>
            </a:r>
            <a:r>
              <a:rPr lang="en-US" sz="1100" dirty="0"/>
              <a:t>Insurance Information Institute (I.I.I</a:t>
            </a:r>
            <a:r>
              <a:rPr lang="en-US" sz="1100" dirty="0" smtClean="0"/>
              <a:t>.); </a:t>
            </a:r>
            <a:r>
              <a:rPr lang="en-US" sz="1100" dirty="0" smtClean="0">
                <a:hlinkClick r:id="rId3"/>
              </a:rPr>
              <a:t>https://usa.marsh.com/Portals/9/Documents/DownloadAsset.pdf</a:t>
            </a:r>
            <a:r>
              <a:rPr lang="en-US" sz="1100" dirty="0" smtClean="0"/>
              <a:t>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1443">
                                            <p:txEl>
                                              <p:pRg st="5" end="5"/>
                                            </p:txEl>
                                          </p:spTgt>
                                        </p:tgtEl>
                                        <p:attrNameLst>
                                          <p:attrName>style.visibility</p:attrName>
                                        </p:attrNameLst>
                                      </p:cBhvr>
                                      <p:to>
                                        <p:strVal val="visible"/>
                                      </p:to>
                                    </p:set>
                                    <p:animEffect transition="in" filter="wipe(left)">
                                      <p:cBhvr>
                                        <p:cTn id="22" dur="500"/>
                                        <p:tgtEl>
                                          <p:spTgt spid="198144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81443">
                                            <p:txEl>
                                              <p:pRg st="6" end="6"/>
                                            </p:txEl>
                                          </p:spTgt>
                                        </p:tgtEl>
                                        <p:attrNameLst>
                                          <p:attrName>style.visibility</p:attrName>
                                        </p:attrNameLst>
                                      </p:cBhvr>
                                      <p:to>
                                        <p:strVal val="visible"/>
                                      </p:to>
                                    </p:set>
                                    <p:animEffect transition="in" filter="wipe(left)">
                                      <p:cBhvr>
                                        <p:cTn id="25" dur="500"/>
                                        <p:tgtEl>
                                          <p:spTgt spid="198144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81443">
                                            <p:txEl>
                                              <p:pRg st="7" end="7"/>
                                            </p:txEl>
                                          </p:spTgt>
                                        </p:tgtEl>
                                        <p:attrNameLst>
                                          <p:attrName>style.visibility</p:attrName>
                                        </p:attrNameLst>
                                      </p:cBhvr>
                                      <p:to>
                                        <p:strVal val="visible"/>
                                      </p:to>
                                    </p:set>
                                    <p:animEffect transition="in" filter="wipe(left)">
                                      <p:cBhvr>
                                        <p:cTn id="28" dur="500"/>
                                        <p:tgtEl>
                                          <p:spTgt spid="1981443">
                                            <p:txEl>
                                              <p:pRg st="7" end="7"/>
                                            </p:txEl>
                                          </p:spTgt>
                                        </p:tgtEl>
                                      </p:cBhvr>
                                    </p:animEffect>
                                  </p:childTnLst>
                                </p:cTn>
                              </p:par>
                            </p:childTnLst>
                          </p:cTn>
                        </p:par>
                        <p:par>
                          <p:cTn id="29" fill="hold">
                            <p:stCondLst>
                              <p:cond delay="500"/>
                            </p:stCondLst>
                            <p:childTnLst>
                              <p:par>
                                <p:cTn id="30" presetID="17"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ppt_w/2"/>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666749" y="1981199"/>
            <a:ext cx="7886701" cy="193357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latin typeface="Arial" pitchFamily="34" charset="0"/>
              </a:rPr>
              <a:t>New Derivatives Regulation</a:t>
            </a:r>
            <a:endParaRPr lang="en-US" sz="3800" dirty="0" smtClean="0">
              <a:solidFill>
                <a:schemeClr val="bg1"/>
              </a:solidFill>
              <a:latin typeface="Arial" pitchFamily="34" charset="0"/>
            </a:endParaRP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28</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29</a:t>
            </a:fld>
            <a:endParaRPr lang="en-US" smtClean="0">
              <a:latin typeface="Arial" pitchFamily="34" charset="0"/>
            </a:endParaRPr>
          </a:p>
        </p:txBody>
      </p:sp>
      <p:sp>
        <p:nvSpPr>
          <p:cNvPr id="148483" name="Rectangle 2"/>
          <p:cNvSpPr>
            <a:spLocks noGrp="1" noChangeArrowheads="1"/>
          </p:cNvSpPr>
          <p:nvPr>
            <p:ph type="title"/>
          </p:nvPr>
        </p:nvSpPr>
        <p:spPr>
          <a:xfrm>
            <a:off x="612776" y="185738"/>
            <a:ext cx="6540500" cy="860425"/>
          </a:xfrm>
        </p:spPr>
        <p:txBody>
          <a:bodyPr/>
          <a:lstStyle/>
          <a:p>
            <a:r>
              <a:rPr lang="en-US" dirty="0" smtClean="0">
                <a:latin typeface="Arial" pitchFamily="34" charset="0"/>
              </a:rPr>
              <a:t>New Regulation of Derivatives</a:t>
            </a:r>
            <a:endParaRPr lang="en-US" i="1" dirty="0" smtClean="0">
              <a:latin typeface="Arial" pitchFamily="34" charset="0"/>
            </a:endParaRPr>
          </a:p>
        </p:txBody>
      </p:sp>
      <p:sp>
        <p:nvSpPr>
          <p:cNvPr id="1981443" name="Rectangle 3"/>
          <p:cNvSpPr>
            <a:spLocks noChangeArrowheads="1"/>
          </p:cNvSpPr>
          <p:nvPr/>
        </p:nvSpPr>
        <p:spPr bwMode="auto">
          <a:xfrm>
            <a:off x="458788" y="1284287"/>
            <a:ext cx="8142287" cy="4878387"/>
          </a:xfrm>
          <a:prstGeom prst="rect">
            <a:avLst/>
          </a:prstGeom>
          <a:noFill/>
          <a:ln w="9525" algn="ctr">
            <a:noFill/>
            <a:miter lim="800000"/>
            <a:headEnd/>
            <a:tailEnd/>
          </a:ln>
        </p:spPr>
        <p:txBody>
          <a:bodyPr lIns="45720" rIns="45720"/>
          <a:lstStyle/>
          <a:p>
            <a:pPr marL="292100" indent="-292100" eaLnBrk="0" hangingPunct="0">
              <a:lnSpc>
                <a:spcPts val="2800"/>
              </a:lnSpc>
              <a:spcBef>
                <a:spcPts val="1800"/>
              </a:spcBef>
              <a:buClr>
                <a:schemeClr val="accent2"/>
              </a:buClr>
              <a:buFont typeface="Wingdings" pitchFamily="2" charset="2"/>
              <a:buChar char="§"/>
            </a:pPr>
            <a:r>
              <a:rPr lang="en-US" sz="2800" dirty="0" smtClean="0">
                <a:cs typeface="Arial" pitchFamily="34" charset="0"/>
              </a:rPr>
              <a:t>Commodities Futures Trading Commission issued new rules regarding derivatives</a:t>
            </a:r>
          </a:p>
          <a:p>
            <a:pPr marL="749300" lvl="1" indent="-292100" eaLnBrk="0" hangingPunct="0">
              <a:lnSpc>
                <a:spcPts val="2400"/>
              </a:lnSpc>
              <a:spcBef>
                <a:spcPts val="1800"/>
              </a:spcBef>
              <a:buClr>
                <a:schemeClr val="accent2"/>
              </a:buClr>
              <a:buFont typeface="Wingdings" pitchFamily="2" charset="2"/>
              <a:buChar char="§"/>
            </a:pPr>
            <a:r>
              <a:rPr lang="en-US" sz="2400" dirty="0" smtClean="0">
                <a:cs typeface="Arial" pitchFamily="34" charset="0"/>
              </a:rPr>
              <a:t>Insurers use derivatives mainly to hedge interest rate risk and currency risk, not for investment/speculation; nonetheless,… </a:t>
            </a:r>
          </a:p>
          <a:p>
            <a:pPr marL="749300" lvl="1" indent="-292100" eaLnBrk="0" hangingPunct="0">
              <a:lnSpc>
                <a:spcPts val="2400"/>
              </a:lnSpc>
              <a:spcBef>
                <a:spcPts val="1800"/>
              </a:spcBef>
              <a:buClr>
                <a:schemeClr val="accent2"/>
              </a:buClr>
              <a:buFont typeface="Wingdings" pitchFamily="2" charset="2"/>
              <a:buChar char="§"/>
            </a:pPr>
            <a:r>
              <a:rPr lang="en-US" sz="2400" dirty="0" smtClean="0">
                <a:cs typeface="Arial" pitchFamily="34" charset="0"/>
              </a:rPr>
              <a:t>Insurers required to trade and clear derivative trades on registered exchanges or clearinghouses</a:t>
            </a:r>
          </a:p>
          <a:p>
            <a:pPr marL="749300" lvl="1" indent="-292100" eaLnBrk="0" hangingPunct="0">
              <a:lnSpc>
                <a:spcPts val="2400"/>
              </a:lnSpc>
              <a:spcBef>
                <a:spcPts val="1800"/>
              </a:spcBef>
              <a:buClr>
                <a:schemeClr val="accent2"/>
              </a:buClr>
              <a:buFont typeface="Wingdings" pitchFamily="2" charset="2"/>
              <a:buChar char="§"/>
            </a:pPr>
            <a:r>
              <a:rPr lang="en-US" sz="2400" dirty="0" smtClean="0">
                <a:cs typeface="Arial" pitchFamily="34" charset="0"/>
              </a:rPr>
              <a:t>Require additional collateral</a:t>
            </a:r>
          </a:p>
          <a:p>
            <a:pPr marL="1206500" lvl="2" indent="-292100" eaLnBrk="0" hangingPunct="0">
              <a:lnSpc>
                <a:spcPts val="2000"/>
              </a:lnSpc>
              <a:spcBef>
                <a:spcPts val="1800"/>
              </a:spcBef>
              <a:buClr>
                <a:schemeClr val="accent2"/>
              </a:buClr>
              <a:buFont typeface="Wingdings" pitchFamily="2" charset="2"/>
              <a:buChar char="§"/>
            </a:pPr>
            <a:r>
              <a:rPr lang="en-US" sz="2000" dirty="0" smtClean="0">
                <a:cs typeface="Arial" pitchFamily="34" charset="0"/>
              </a:rPr>
              <a:t>Might require additional capital and/or liquidity</a:t>
            </a:r>
          </a:p>
          <a:p>
            <a:pPr marL="1206500" lvl="2" indent="-292100" eaLnBrk="0" hangingPunct="0">
              <a:lnSpc>
                <a:spcPts val="2000"/>
              </a:lnSpc>
              <a:spcBef>
                <a:spcPts val="1800"/>
              </a:spcBef>
              <a:buClr>
                <a:schemeClr val="accent2"/>
              </a:buClr>
              <a:buFont typeface="Wingdings" pitchFamily="2" charset="2"/>
              <a:buChar char="§"/>
            </a:pPr>
            <a:r>
              <a:rPr lang="en-US" sz="2000" dirty="0" smtClean="0">
                <a:cs typeface="Arial" pitchFamily="34" charset="0"/>
              </a:rPr>
              <a:t>Collateral requirements will increase 1% - 3% and could go higher</a:t>
            </a:r>
          </a:p>
        </p:txBody>
      </p:sp>
      <p:sp>
        <p:nvSpPr>
          <p:cNvPr id="13" name="Rectangle 5"/>
          <p:cNvSpPr>
            <a:spLocks noChangeArrowheads="1"/>
          </p:cNvSpPr>
          <p:nvPr/>
        </p:nvSpPr>
        <p:spPr bwMode="auto">
          <a:xfrm>
            <a:off x="276225" y="6416675"/>
            <a:ext cx="8239125" cy="262252"/>
          </a:xfrm>
          <a:prstGeom prst="rect">
            <a:avLst/>
          </a:prstGeom>
          <a:noFill/>
          <a:ln w="9525">
            <a:noFill/>
            <a:miter lim="800000"/>
            <a:headEnd/>
            <a:tailEnd/>
          </a:ln>
        </p:spPr>
        <p:txBody>
          <a:bodyPr lIns="92075" tIns="46038" rIns="92075" bIns="46038">
            <a:spAutoFit/>
          </a:bodyPr>
          <a:lstStyle/>
          <a:p>
            <a:r>
              <a:rPr lang="en-US" sz="1100" dirty="0" smtClean="0"/>
              <a:t>Sources: </a:t>
            </a:r>
            <a:r>
              <a:rPr lang="en-US" sz="1100" dirty="0" err="1" smtClean="0"/>
              <a:t>A.M.Best</a:t>
            </a:r>
            <a:r>
              <a:rPr lang="en-US" sz="1100" dirty="0" smtClean="0"/>
              <a:t>, </a:t>
            </a:r>
            <a:r>
              <a:rPr lang="en-US" sz="1100" dirty="0" err="1" smtClean="0"/>
              <a:t>BestWeek</a:t>
            </a:r>
            <a:r>
              <a:rPr lang="en-US" sz="1100" dirty="0" smtClean="0"/>
              <a:t>, August 12, 2013, p.8; Insurance </a:t>
            </a:r>
            <a:r>
              <a:rPr lang="en-US" sz="1100" dirty="0"/>
              <a:t>Information Institute (I.I.I</a:t>
            </a:r>
            <a:r>
              <a:rPr lang="en-US" sz="1100" dirty="0" smtClean="0"/>
              <a:t>.)</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1443">
                                            <p:txEl>
                                              <p:pRg st="5" end="5"/>
                                            </p:txEl>
                                          </p:spTgt>
                                        </p:tgtEl>
                                        <p:attrNameLst>
                                          <p:attrName>style.visibility</p:attrName>
                                        </p:attrNameLst>
                                      </p:cBhvr>
                                      <p:to>
                                        <p:strVal val="visible"/>
                                      </p:to>
                                    </p:set>
                                    <p:animEffect transition="in" filter="wipe(left)">
                                      <p:cBhvr>
                                        <p:cTn id="22" dur="500"/>
                                        <p:tgtEl>
                                          <p:spTgt spid="1981443">
                                            <p:txEl>
                                              <p:pRg st="5" end="5"/>
                                            </p:txEl>
                                          </p:spTgt>
                                        </p:tgtEl>
                                      </p:cBhvr>
                                    </p:animEffect>
                                  </p:childTnLst>
                                </p:cTn>
                              </p:par>
                            </p:childTnLst>
                          </p:cTn>
                        </p:par>
                        <p:par>
                          <p:cTn id="23" fill="hold">
                            <p:stCondLst>
                              <p:cond delay="500"/>
                            </p:stCondLst>
                            <p:childTnLst>
                              <p:par>
                                <p:cTn id="24" presetID="17"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ppt_w/2"/>
                                          </p:val>
                                        </p:tav>
                                        <p:tav tm="100000">
                                          <p:val>
                                            <p:strVal val="#ppt_x"/>
                                          </p:val>
                                        </p:tav>
                                      </p:tavLst>
                                    </p:anim>
                                    <p:anim calcmode="lin" valueType="num">
                                      <p:cBhvr>
                                        <p:cTn id="27" dur="500" fill="hold"/>
                                        <p:tgtEl>
                                          <p:spTgt spid="13"/>
                                        </p:tgtEl>
                                        <p:attrNameLst>
                                          <p:attrName>ppt_y</p:attrName>
                                        </p:attrNameLst>
                                      </p:cBhvr>
                                      <p:tavLst>
                                        <p:tav tm="0">
                                          <p:val>
                                            <p:strVal val="#ppt_y"/>
                                          </p:val>
                                        </p:tav>
                                        <p:tav tm="100000">
                                          <p:val>
                                            <p:strVal val="#ppt_y"/>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666749" y="1981200"/>
            <a:ext cx="7886701" cy="1381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latin typeface="Arial" pitchFamily="34" charset="0"/>
              </a:rPr>
              <a:t>The Federal Insurance Office (FIO)</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666749" y="1838325"/>
            <a:ext cx="7886701" cy="14192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latin typeface="Arial" pitchFamily="34" charset="0"/>
              </a:rPr>
              <a:t>The Consumer Financial Protection Bureau (CFPB)</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sp>
        <p:nvSpPr>
          <p:cNvPr id="5" name="TextBox 4"/>
          <p:cNvSpPr txBox="1"/>
          <p:nvPr/>
        </p:nvSpPr>
        <p:spPr>
          <a:xfrm>
            <a:off x="685800" y="3505200"/>
            <a:ext cx="7829550" cy="2554545"/>
          </a:xfrm>
          <a:prstGeom prst="rect">
            <a:avLst/>
          </a:prstGeom>
          <a:noFill/>
        </p:spPr>
        <p:txBody>
          <a:bodyPr wrap="square" rtlCol="0">
            <a:spAutoFit/>
          </a:bodyPr>
          <a:lstStyle/>
          <a:p>
            <a:pPr algn="ctr"/>
            <a:r>
              <a:rPr lang="en-US" sz="3200" b="1" dirty="0" smtClean="0">
                <a:solidFill>
                  <a:srgbClr val="28688C"/>
                </a:solidFill>
              </a:rPr>
              <a:t>Dodd-Frank Title X (the Consumer Financial Protection Act of 2010), created the CFPB,</a:t>
            </a:r>
            <a:br>
              <a:rPr lang="en-US" sz="3200" b="1" dirty="0" smtClean="0">
                <a:solidFill>
                  <a:srgbClr val="28688C"/>
                </a:solidFill>
              </a:rPr>
            </a:br>
            <a:r>
              <a:rPr lang="en-US" sz="3200" b="1" dirty="0" smtClean="0">
                <a:solidFill>
                  <a:srgbClr val="28688C"/>
                </a:solidFill>
              </a:rPr>
              <a:t>an independent bureau within the Federal Reserve System</a:t>
            </a:r>
            <a:endParaRPr lang="en-US" sz="3200" b="1" dirty="0">
              <a:solidFill>
                <a:srgbClr val="28688C"/>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404814"/>
            <a:ext cx="5045075" cy="633412"/>
          </a:xfrm>
        </p:spPr>
        <p:txBody>
          <a:bodyPr/>
          <a:lstStyle/>
          <a:p>
            <a:r>
              <a:rPr lang="en-US" dirty="0" smtClean="0"/>
              <a:t>Organization of the CFPB</a:t>
            </a:r>
            <a:endParaRPr lang="en-US" dirty="0"/>
          </a:p>
        </p:txBody>
      </p:sp>
      <p:sp>
        <p:nvSpPr>
          <p:cNvPr id="3" name="Text Placeholder 2"/>
          <p:cNvSpPr>
            <a:spLocks noGrp="1"/>
          </p:cNvSpPr>
          <p:nvPr>
            <p:ph type="body" idx="1"/>
          </p:nvPr>
        </p:nvSpPr>
        <p:spPr>
          <a:xfrm>
            <a:off x="476250" y="1190625"/>
            <a:ext cx="8153400" cy="4652963"/>
          </a:xfrm>
        </p:spPr>
        <p:txBody>
          <a:bodyPr/>
          <a:lstStyle/>
          <a:p>
            <a:pPr>
              <a:lnSpc>
                <a:spcPct val="100000"/>
              </a:lnSpc>
              <a:spcBef>
                <a:spcPts val="1200"/>
              </a:spcBef>
            </a:pPr>
            <a:r>
              <a:rPr lang="en-US" dirty="0" smtClean="0"/>
              <a:t>Director is appointed by the President, confirmed by the Senate, for a 5-year term</a:t>
            </a:r>
          </a:p>
          <a:p>
            <a:pPr>
              <a:lnSpc>
                <a:spcPct val="100000"/>
              </a:lnSpc>
              <a:spcBef>
                <a:spcPts val="1200"/>
              </a:spcBef>
            </a:pPr>
            <a:r>
              <a:rPr lang="en-US" dirty="0" smtClean="0"/>
              <a:t>The Bureau must have 4 offices:</a:t>
            </a:r>
          </a:p>
          <a:p>
            <a:pPr lvl="1">
              <a:lnSpc>
                <a:spcPct val="100000"/>
              </a:lnSpc>
              <a:spcBef>
                <a:spcPts val="600"/>
              </a:spcBef>
            </a:pPr>
            <a:r>
              <a:rPr lang="en-US" sz="2000" dirty="0" smtClean="0"/>
              <a:t>Fair Lending and Equal Opportunity (access to credit)</a:t>
            </a:r>
          </a:p>
          <a:p>
            <a:pPr lvl="1">
              <a:lnSpc>
                <a:spcPct val="100000"/>
              </a:lnSpc>
              <a:spcBef>
                <a:spcPts val="600"/>
              </a:spcBef>
            </a:pPr>
            <a:r>
              <a:rPr lang="en-US" sz="2000" dirty="0" smtClean="0"/>
              <a:t>Financial Education (of consumers)</a:t>
            </a:r>
          </a:p>
          <a:p>
            <a:pPr lvl="1">
              <a:lnSpc>
                <a:spcPct val="100000"/>
              </a:lnSpc>
              <a:spcBef>
                <a:spcPts val="600"/>
              </a:spcBef>
            </a:pPr>
            <a:r>
              <a:rPr lang="en-US" sz="2000" dirty="0" smtClean="0"/>
              <a:t>Service Member Affairs (for military and families)</a:t>
            </a:r>
          </a:p>
          <a:p>
            <a:pPr lvl="1">
              <a:lnSpc>
                <a:spcPct val="100000"/>
              </a:lnSpc>
              <a:spcBef>
                <a:spcPts val="600"/>
              </a:spcBef>
            </a:pPr>
            <a:r>
              <a:rPr lang="en-US" sz="2000" dirty="0" smtClean="0"/>
              <a:t>Financial Protection for Older Americans (financial literacy for those 62 and older)</a:t>
            </a:r>
          </a:p>
          <a:p>
            <a:pPr>
              <a:lnSpc>
                <a:spcPct val="100000"/>
              </a:lnSpc>
              <a:spcBef>
                <a:spcPts val="1200"/>
              </a:spcBef>
            </a:pPr>
            <a:r>
              <a:rPr lang="en-US" dirty="0" smtClean="0"/>
              <a:t>The Bureau must have 3 functional units:</a:t>
            </a:r>
          </a:p>
          <a:p>
            <a:pPr lvl="1">
              <a:lnSpc>
                <a:spcPct val="100000"/>
              </a:lnSpc>
              <a:spcBef>
                <a:spcPts val="600"/>
              </a:spcBef>
            </a:pPr>
            <a:r>
              <a:rPr lang="en-US" sz="2000" dirty="0" smtClean="0"/>
              <a:t>Research</a:t>
            </a:r>
          </a:p>
          <a:p>
            <a:pPr lvl="1">
              <a:lnSpc>
                <a:spcPct val="100000"/>
              </a:lnSpc>
              <a:spcBef>
                <a:spcPts val="600"/>
              </a:spcBef>
            </a:pPr>
            <a:r>
              <a:rPr lang="en-US" sz="2000" dirty="0" smtClean="0"/>
              <a:t>Community Affairs</a:t>
            </a:r>
          </a:p>
          <a:p>
            <a:pPr lvl="1">
              <a:lnSpc>
                <a:spcPct val="100000"/>
              </a:lnSpc>
              <a:spcBef>
                <a:spcPts val="600"/>
              </a:spcBef>
            </a:pPr>
            <a:r>
              <a:rPr lang="en-US" sz="2000" dirty="0" smtClean="0"/>
              <a:t>Collecting and tracking complaints</a:t>
            </a:r>
            <a:endParaRPr lang="en-US" sz="2000"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31</a:t>
            </a:fld>
            <a:endParaRPr lang="en-US"/>
          </a:p>
        </p:txBody>
      </p:sp>
      <p:sp>
        <p:nvSpPr>
          <p:cNvPr id="7" name="TextBox 6"/>
          <p:cNvSpPr txBox="1"/>
          <p:nvPr/>
        </p:nvSpPr>
        <p:spPr>
          <a:xfrm>
            <a:off x="600075" y="6410325"/>
            <a:ext cx="7467600" cy="261610"/>
          </a:xfrm>
          <a:prstGeom prst="rect">
            <a:avLst/>
          </a:prstGeom>
          <a:noFill/>
        </p:spPr>
        <p:txBody>
          <a:bodyPr wrap="square" rtlCol="0">
            <a:spAutoFit/>
          </a:bodyPr>
          <a:lstStyle/>
          <a:p>
            <a:r>
              <a:rPr lang="en-US" sz="1100" dirty="0" smtClean="0"/>
              <a:t>Source: </a:t>
            </a:r>
            <a:r>
              <a:rPr lang="en-US" sz="1100" dirty="0" smtClean="0">
                <a:hlinkClick r:id="rId2"/>
              </a:rPr>
              <a:t>http://www.consumerfinance.gov/the-bureau/</a:t>
            </a:r>
            <a:r>
              <a:rPr lang="en-US" sz="1100" dirty="0" smtClean="0"/>
              <a:t> </a:t>
            </a:r>
            <a:endParaRPr lang="en-US" sz="1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5175" y="366713"/>
            <a:ext cx="6597650" cy="700087"/>
          </a:xfrm>
        </p:spPr>
        <p:txBody>
          <a:bodyPr/>
          <a:lstStyle/>
          <a:p>
            <a:r>
              <a:rPr lang="en-US" dirty="0" smtClean="0">
                <a:latin typeface="Arial" pitchFamily="34" charset="0"/>
              </a:rPr>
              <a:t>CFPB Staffing (FTE), FY2011-2014</a:t>
            </a:r>
          </a:p>
        </p:txBody>
      </p:sp>
      <p:graphicFrame>
        <p:nvGraphicFramePr>
          <p:cNvPr id="24578" name="Object 3"/>
          <p:cNvGraphicFramePr>
            <a:graphicFrameLocks/>
          </p:cNvGraphicFramePr>
          <p:nvPr/>
        </p:nvGraphicFramePr>
        <p:xfrm>
          <a:off x="177800" y="1155886"/>
          <a:ext cx="8607425" cy="4216214"/>
        </p:xfrm>
        <a:graphic>
          <a:graphicData uri="http://schemas.openxmlformats.org/presentationml/2006/ole">
            <p:oleObj spid="_x0000_s1424386" name="Chart" r:id="rId4" imgW="8610735" imgH="3990871" progId="MSGraph.Chart.8">
              <p:embed followColorScheme="full"/>
            </p:oleObj>
          </a:graphicData>
        </a:graphic>
      </p:graphicFrame>
      <p:sp>
        <p:nvSpPr>
          <p:cNvPr id="2036740" name="Rectangle 4"/>
          <p:cNvSpPr>
            <a:spLocks noChangeArrowheads="1"/>
          </p:cNvSpPr>
          <p:nvPr/>
        </p:nvSpPr>
        <p:spPr bwMode="blackWhite">
          <a:xfrm>
            <a:off x="514350" y="5553074"/>
            <a:ext cx="8248649"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numbers for 2013 and 2014 are lower than previously forecast,</a:t>
            </a:r>
            <a:br>
              <a:rPr lang="en-US" b="1" dirty="0" smtClean="0">
                <a:solidFill>
                  <a:srgbClr val="FFFFFF"/>
                </a:solidFill>
              </a:rPr>
            </a:br>
            <a:r>
              <a:rPr lang="en-US" b="1" dirty="0" smtClean="0">
                <a:solidFill>
                  <a:srgbClr val="FFFFFF"/>
                </a:solidFill>
              </a:rPr>
              <a:t>likely due to the sequester</a:t>
            </a:r>
            <a:endParaRPr lang="en-US" b="1" dirty="0">
              <a:solidFill>
                <a:srgbClr val="FFFFFF"/>
              </a:solidFill>
            </a:endParaRPr>
          </a:p>
        </p:txBody>
      </p:sp>
      <p:sp>
        <p:nvSpPr>
          <p:cNvPr id="24581" name="Rectangle 5"/>
          <p:cNvSpPr>
            <a:spLocks noChangeArrowheads="1"/>
          </p:cNvSpPr>
          <p:nvPr/>
        </p:nvSpPr>
        <p:spPr bwMode="auto">
          <a:xfrm>
            <a:off x="295274" y="6405226"/>
            <a:ext cx="787717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Source: </a:t>
            </a:r>
            <a:r>
              <a:rPr lang="en-US" sz="1100" dirty="0" smtClean="0">
                <a:hlinkClick r:id="rId5"/>
              </a:rPr>
              <a:t>http://www.consumerfinance.gov/strategic-plan-budget-and-performance-plan-and-report/#budget-overview</a:t>
            </a:r>
            <a:r>
              <a:rPr lang="en-US" sz="1100" dirty="0" smtClean="0"/>
              <a:t> </a:t>
            </a:r>
            <a:endParaRPr lang="en-US" sz="1100" dirty="0"/>
          </a:p>
        </p:txBody>
      </p:sp>
      <p:sp>
        <p:nvSpPr>
          <p:cNvPr id="24582" name="Rectangle 110"/>
          <p:cNvSpPr>
            <a:spLocks noGrp="1" noChangeArrowheads="1"/>
          </p:cNvSpPr>
          <p:nvPr>
            <p:ph type="sldNum" sz="quarter" idx="12"/>
          </p:nvPr>
        </p:nvSpPr>
        <p:spPr>
          <a:noFill/>
        </p:spPr>
        <p:txBody>
          <a:bodyPr/>
          <a:lstStyle/>
          <a:p>
            <a:fld id="{B697AB15-7DB1-4AF6-8E20-D5C3CE1D7C4A}" type="slidenum">
              <a:rPr lang="en-US" smtClean="0">
                <a:latin typeface="Arial" pitchFamily="34" charset="0"/>
              </a:rPr>
              <a:pPr/>
              <a:t>32</a:t>
            </a:fld>
            <a:endParaRPr lang="en-US"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195263"/>
            <a:ext cx="5892800" cy="860425"/>
          </a:xfrm>
        </p:spPr>
        <p:txBody>
          <a:bodyPr/>
          <a:lstStyle/>
          <a:p>
            <a:r>
              <a:rPr lang="en-US" dirty="0" smtClean="0"/>
              <a:t>CFPB Organization Chart:</a:t>
            </a:r>
            <a:br>
              <a:rPr lang="en-US" dirty="0" smtClean="0"/>
            </a:br>
            <a:r>
              <a:rPr lang="en-US" dirty="0" smtClean="0"/>
              <a:t>This is not a small agency</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5" name="Slide Number Placeholder 4"/>
          <p:cNvSpPr>
            <a:spLocks noGrp="1"/>
          </p:cNvSpPr>
          <p:nvPr>
            <p:ph type="sldNum" sz="quarter" idx="12"/>
          </p:nvPr>
        </p:nvSpPr>
        <p:spPr/>
        <p:txBody>
          <a:bodyPr/>
          <a:lstStyle/>
          <a:p>
            <a:pPr>
              <a:defRPr/>
            </a:pPr>
            <a:fld id="{89BD3253-4CAC-46C3-A189-4DC34B632563}" type="slidenum">
              <a:rPr lang="en-US" smtClean="0"/>
              <a:pPr>
                <a:defRPr/>
              </a:pPr>
              <a:t>33</a:t>
            </a:fld>
            <a:endParaRPr lang="en-US"/>
          </a:p>
        </p:txBody>
      </p:sp>
      <p:pic>
        <p:nvPicPr>
          <p:cNvPr id="1385474" name="Picture 2" descr="http://www.consumerfinance.gov/f/201307_cfpb_org_chart.png"/>
          <p:cNvPicPr>
            <a:picLocks noChangeAspect="1" noChangeArrowheads="1"/>
          </p:cNvPicPr>
          <p:nvPr/>
        </p:nvPicPr>
        <p:blipFill>
          <a:blip r:embed="rId2" cstate="email"/>
          <a:srcRect/>
          <a:stretch>
            <a:fillRect/>
          </a:stretch>
        </p:blipFill>
        <p:spPr bwMode="auto">
          <a:xfrm>
            <a:off x="933451" y="1015208"/>
            <a:ext cx="7105649" cy="57190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80989"/>
            <a:ext cx="7426325" cy="633412"/>
          </a:xfrm>
        </p:spPr>
        <p:txBody>
          <a:bodyPr/>
          <a:lstStyle/>
          <a:p>
            <a:r>
              <a:rPr lang="en-US" dirty="0" smtClean="0"/>
              <a:t>CFPB Powers and Limitations</a:t>
            </a:r>
            <a:endParaRPr lang="en-US" dirty="0"/>
          </a:p>
        </p:txBody>
      </p:sp>
      <p:sp>
        <p:nvSpPr>
          <p:cNvPr id="3" name="Text Placeholder 2"/>
          <p:cNvSpPr>
            <a:spLocks noGrp="1"/>
          </p:cNvSpPr>
          <p:nvPr>
            <p:ph type="body" idx="1"/>
          </p:nvPr>
        </p:nvSpPr>
        <p:spPr>
          <a:xfrm>
            <a:off x="476250" y="1190625"/>
            <a:ext cx="8153400" cy="4652963"/>
          </a:xfrm>
        </p:spPr>
        <p:txBody>
          <a:bodyPr/>
          <a:lstStyle/>
          <a:p>
            <a:pPr>
              <a:lnSpc>
                <a:spcPct val="100000"/>
              </a:lnSpc>
              <a:spcBef>
                <a:spcPts val="1200"/>
              </a:spcBef>
            </a:pPr>
            <a:r>
              <a:rPr lang="en-US" dirty="0" smtClean="0"/>
              <a:t>The Bureau has the authority to administer, enforce, and otherwise implement federal consumer financial laws, which includes the power to make rules, issue orders, and issue guidance. </a:t>
            </a:r>
          </a:p>
          <a:p>
            <a:pPr lvl="1">
              <a:lnSpc>
                <a:spcPct val="100000"/>
              </a:lnSpc>
              <a:spcBef>
                <a:spcPts val="1200"/>
              </a:spcBef>
            </a:pPr>
            <a:r>
              <a:rPr lang="en-US" sz="1600" dirty="0" smtClean="0"/>
              <a:t>See </a:t>
            </a:r>
            <a:r>
              <a:rPr lang="en-US" sz="1600" dirty="0" smtClean="0">
                <a:hlinkClick r:id="rId2"/>
              </a:rPr>
              <a:t>12 U.S.C. § 5511</a:t>
            </a:r>
            <a:r>
              <a:rPr lang="en-US" sz="1600" dirty="0" smtClean="0"/>
              <a:t> (Dodd-Frank Act § 1021).</a:t>
            </a:r>
          </a:p>
          <a:p>
            <a:pPr>
              <a:lnSpc>
                <a:spcPct val="100000"/>
              </a:lnSpc>
              <a:spcBef>
                <a:spcPts val="1200"/>
              </a:spcBef>
            </a:pPr>
            <a:r>
              <a:rPr lang="en-US" dirty="0" smtClean="0"/>
              <a:t>The </a:t>
            </a:r>
            <a:r>
              <a:rPr lang="en-US" dirty="0" smtClean="0">
                <a:hlinkClick r:id="rId3"/>
              </a:rPr>
              <a:t>Financial Stability Oversight Council</a:t>
            </a:r>
            <a:r>
              <a:rPr lang="en-US" dirty="0" smtClean="0"/>
              <a:t> (FSOC) has the </a:t>
            </a:r>
            <a:r>
              <a:rPr lang="en-US" b="1" dirty="0" smtClean="0">
                <a:solidFill>
                  <a:srgbClr val="FF0000"/>
                </a:solidFill>
              </a:rPr>
              <a:t>power to set aside any of the Bureau’s regulations </a:t>
            </a:r>
            <a:r>
              <a:rPr lang="en-US" dirty="0" smtClean="0"/>
              <a:t>if the FSOC decides that the regulation would put the safety and soundness of the banking system, or the stability of the financial system of the United States, at risk.</a:t>
            </a:r>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34</a:t>
            </a:fld>
            <a:endParaRPr lang="en-US"/>
          </a:p>
        </p:txBody>
      </p:sp>
      <p:sp>
        <p:nvSpPr>
          <p:cNvPr id="7" name="TextBox 6"/>
          <p:cNvSpPr txBox="1"/>
          <p:nvPr/>
        </p:nvSpPr>
        <p:spPr>
          <a:xfrm>
            <a:off x="600075" y="6410325"/>
            <a:ext cx="7467600" cy="261610"/>
          </a:xfrm>
          <a:prstGeom prst="rect">
            <a:avLst/>
          </a:prstGeom>
          <a:noFill/>
        </p:spPr>
        <p:txBody>
          <a:bodyPr wrap="square" rtlCol="0">
            <a:spAutoFit/>
          </a:bodyPr>
          <a:lstStyle/>
          <a:p>
            <a:r>
              <a:rPr lang="en-US" sz="1100" dirty="0" smtClean="0"/>
              <a:t>Source: </a:t>
            </a:r>
            <a:r>
              <a:rPr lang="en-US" sz="1100" dirty="0" smtClean="0">
                <a:hlinkClick r:id="rId4"/>
              </a:rPr>
              <a:t>http://www.law.cornell.edu/wex/dodd-frank_title_x </a:t>
            </a:r>
            <a:r>
              <a:rPr lang="en-US" sz="1100" dirty="0" smtClean="0"/>
              <a:t> </a:t>
            </a:r>
            <a:endParaRPr lang="en-US" sz="1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247650"/>
            <a:ext cx="6826250" cy="790576"/>
          </a:xfrm>
        </p:spPr>
        <p:txBody>
          <a:bodyPr/>
          <a:lstStyle/>
          <a:p>
            <a:r>
              <a:rPr lang="en-US" dirty="0" smtClean="0"/>
              <a:t>Functions of the CFPB (any or</a:t>
            </a:r>
            <a:br>
              <a:rPr lang="en-US" dirty="0" smtClean="0"/>
            </a:br>
            <a:r>
              <a:rPr lang="en-US" dirty="0" smtClean="0"/>
              <a:t>all of which might affect insurance)</a:t>
            </a:r>
            <a:endParaRPr lang="en-US" dirty="0"/>
          </a:p>
        </p:txBody>
      </p:sp>
      <p:sp>
        <p:nvSpPr>
          <p:cNvPr id="3" name="Text Placeholder 2"/>
          <p:cNvSpPr>
            <a:spLocks noGrp="1"/>
          </p:cNvSpPr>
          <p:nvPr>
            <p:ph type="body" idx="1"/>
          </p:nvPr>
        </p:nvSpPr>
        <p:spPr>
          <a:xfrm>
            <a:off x="476250" y="1190625"/>
            <a:ext cx="8153400" cy="4652963"/>
          </a:xfrm>
        </p:spPr>
        <p:txBody>
          <a:bodyPr/>
          <a:lstStyle/>
          <a:p>
            <a:pPr>
              <a:lnSpc>
                <a:spcPct val="100000"/>
              </a:lnSpc>
              <a:spcBef>
                <a:spcPts val="1200"/>
              </a:spcBef>
            </a:pPr>
            <a:r>
              <a:rPr lang="en-US" dirty="0" smtClean="0"/>
              <a:t>Write rules, supervise companies, and enforce federal consumer financial protection laws</a:t>
            </a:r>
          </a:p>
          <a:p>
            <a:pPr>
              <a:lnSpc>
                <a:spcPct val="100000"/>
              </a:lnSpc>
              <a:spcBef>
                <a:spcPts val="1200"/>
              </a:spcBef>
            </a:pPr>
            <a:r>
              <a:rPr lang="en-US" dirty="0" smtClean="0"/>
              <a:t>Restrict unfair, deceptive, or abusive acts or practices</a:t>
            </a:r>
          </a:p>
          <a:p>
            <a:pPr>
              <a:lnSpc>
                <a:spcPct val="100000"/>
              </a:lnSpc>
              <a:spcBef>
                <a:spcPts val="1200"/>
              </a:spcBef>
            </a:pPr>
            <a:r>
              <a:rPr lang="en-US" dirty="0" smtClean="0"/>
              <a:t>Take consumer complaints</a:t>
            </a:r>
          </a:p>
          <a:p>
            <a:pPr>
              <a:lnSpc>
                <a:spcPct val="100000"/>
              </a:lnSpc>
              <a:spcBef>
                <a:spcPts val="1200"/>
              </a:spcBef>
            </a:pPr>
            <a:r>
              <a:rPr lang="en-US" dirty="0" smtClean="0"/>
              <a:t>Promote financial education</a:t>
            </a:r>
          </a:p>
          <a:p>
            <a:pPr>
              <a:lnSpc>
                <a:spcPct val="100000"/>
              </a:lnSpc>
              <a:spcBef>
                <a:spcPts val="1200"/>
              </a:spcBef>
            </a:pPr>
            <a:r>
              <a:rPr lang="en-US" dirty="0" smtClean="0"/>
              <a:t>Research consumer behavior</a:t>
            </a:r>
          </a:p>
          <a:p>
            <a:pPr>
              <a:lnSpc>
                <a:spcPct val="100000"/>
              </a:lnSpc>
              <a:spcBef>
                <a:spcPts val="1200"/>
              </a:spcBef>
            </a:pPr>
            <a:r>
              <a:rPr lang="en-US" dirty="0" smtClean="0"/>
              <a:t>Monitor financial markets for new risks to consumers</a:t>
            </a:r>
          </a:p>
          <a:p>
            <a:pPr>
              <a:lnSpc>
                <a:spcPct val="100000"/>
              </a:lnSpc>
              <a:spcBef>
                <a:spcPts val="1200"/>
              </a:spcBef>
            </a:pPr>
            <a:r>
              <a:rPr lang="en-US" dirty="0" smtClean="0"/>
              <a:t>Enforce laws that outlaw discrimination and other unfair treatment in consumer finance</a:t>
            </a:r>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35</a:t>
            </a:fld>
            <a:endParaRPr lang="en-US"/>
          </a:p>
        </p:txBody>
      </p:sp>
      <p:sp>
        <p:nvSpPr>
          <p:cNvPr id="7" name="TextBox 6"/>
          <p:cNvSpPr txBox="1"/>
          <p:nvPr/>
        </p:nvSpPr>
        <p:spPr>
          <a:xfrm>
            <a:off x="600075" y="6410325"/>
            <a:ext cx="7467600" cy="261610"/>
          </a:xfrm>
          <a:prstGeom prst="rect">
            <a:avLst/>
          </a:prstGeom>
          <a:noFill/>
        </p:spPr>
        <p:txBody>
          <a:bodyPr wrap="square" rtlCol="0">
            <a:spAutoFit/>
          </a:bodyPr>
          <a:lstStyle/>
          <a:p>
            <a:r>
              <a:rPr lang="en-US" sz="1100" dirty="0" smtClean="0"/>
              <a:t>Source: </a:t>
            </a:r>
            <a:r>
              <a:rPr lang="en-US" sz="1100" dirty="0" smtClean="0">
                <a:hlinkClick r:id="rId2"/>
              </a:rPr>
              <a:t>http://www.consumerfinance.gov/the-bureau/</a:t>
            </a:r>
            <a:r>
              <a:rPr lang="en-US" sz="1100" dirty="0" smtClean="0"/>
              <a:t> </a:t>
            </a:r>
            <a:endParaRPr lang="en-US" sz="1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80989"/>
            <a:ext cx="7426325" cy="633412"/>
          </a:xfrm>
        </p:spPr>
        <p:txBody>
          <a:bodyPr/>
          <a:lstStyle/>
          <a:p>
            <a:r>
              <a:rPr lang="en-US" dirty="0" smtClean="0"/>
              <a:t>Recent CFPB Action</a:t>
            </a:r>
            <a:br>
              <a:rPr lang="en-US" dirty="0" smtClean="0"/>
            </a:br>
            <a:r>
              <a:rPr lang="en-US" dirty="0" smtClean="0"/>
              <a:t>Affecting Insurance</a:t>
            </a:r>
            <a:endParaRPr lang="en-US" dirty="0"/>
          </a:p>
        </p:txBody>
      </p:sp>
      <p:sp>
        <p:nvSpPr>
          <p:cNvPr id="3" name="Text Placeholder 2"/>
          <p:cNvSpPr>
            <a:spLocks noGrp="1"/>
          </p:cNvSpPr>
          <p:nvPr>
            <p:ph type="body" idx="1"/>
          </p:nvPr>
        </p:nvSpPr>
        <p:spPr>
          <a:xfrm>
            <a:off x="476250" y="1190625"/>
            <a:ext cx="8153400" cy="4652963"/>
          </a:xfrm>
        </p:spPr>
        <p:txBody>
          <a:bodyPr/>
          <a:lstStyle/>
          <a:p>
            <a:r>
              <a:rPr lang="en-US" dirty="0" smtClean="0"/>
              <a:t>Lender-placed insurance</a:t>
            </a:r>
          </a:p>
          <a:p>
            <a:pPr lvl="1"/>
            <a:r>
              <a:rPr lang="en-US" i="1" dirty="0" smtClean="0"/>
              <a:t>New rules prevent servicer surprises and runarounds for mortgage borrowers</a:t>
            </a:r>
            <a:endParaRPr lang="en-US" dirty="0" smtClean="0"/>
          </a:p>
          <a:p>
            <a:pPr lvl="1"/>
            <a:r>
              <a:rPr lang="en-US" sz="2000" dirty="0" smtClean="0"/>
              <a:t>Servicers typically must make sure borrowers maintain property insurance and if the borrower does not, the servicer generally has the right to purchase it. </a:t>
            </a:r>
            <a:r>
              <a:rPr lang="en-US" sz="2000" dirty="0" smtClean="0">
                <a:solidFill>
                  <a:srgbClr val="FF0000"/>
                </a:solidFill>
              </a:rPr>
              <a:t>The CFPB’s rules ensure consumers will not be surprised by this insurance</a:t>
            </a:r>
            <a:r>
              <a:rPr lang="en-US" sz="2000" dirty="0" smtClean="0"/>
              <a:t>, which often can be more expensive than the insurance borrowers buy on their own.</a:t>
            </a:r>
          </a:p>
          <a:p>
            <a:pPr lvl="1"/>
            <a:r>
              <a:rPr lang="en-US" sz="2000" dirty="0" smtClean="0"/>
              <a:t>The rules say </a:t>
            </a:r>
            <a:r>
              <a:rPr lang="en-US" sz="2000" dirty="0" smtClean="0">
                <a:solidFill>
                  <a:srgbClr val="FF0000"/>
                </a:solidFill>
              </a:rPr>
              <a:t>servicers must provide </a:t>
            </a:r>
            <a:r>
              <a:rPr lang="en-US" sz="2000" dirty="0" smtClean="0"/>
              <a:t>more transparency in this process, including </a:t>
            </a:r>
            <a:r>
              <a:rPr lang="en-US" sz="2000" dirty="0" smtClean="0">
                <a:solidFill>
                  <a:srgbClr val="FF0000"/>
                </a:solidFill>
              </a:rPr>
              <a:t>advance notice and pricing information </a:t>
            </a:r>
            <a:r>
              <a:rPr lang="en-US" sz="2000" dirty="0" smtClean="0"/>
              <a:t>before charging consumers. Servicers must also </a:t>
            </a:r>
            <a:r>
              <a:rPr lang="en-US" sz="2000" dirty="0" smtClean="0">
                <a:solidFill>
                  <a:srgbClr val="FF0000"/>
                </a:solidFill>
              </a:rPr>
              <a:t>have a reasonable basis for concluding that a borrower lacks such insurance </a:t>
            </a:r>
            <a:r>
              <a:rPr lang="en-US" sz="2000" dirty="0" smtClean="0"/>
              <a:t>before purchasing a new policy. If servicers buy the insurance but receive evidence that it was not needed, they must terminate it within fifteen days and refund the premiums.</a:t>
            </a:r>
          </a:p>
          <a:p>
            <a:pPr>
              <a:lnSpc>
                <a:spcPct val="100000"/>
              </a:lnSpc>
              <a:spcBef>
                <a:spcPts val="1200"/>
              </a:spcBef>
            </a:pPr>
            <a:endParaRPr lang="en-US" sz="1800" dirty="0" smtClean="0"/>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36</a:t>
            </a:fld>
            <a:endParaRPr lang="en-US"/>
          </a:p>
        </p:txBody>
      </p:sp>
      <p:sp>
        <p:nvSpPr>
          <p:cNvPr id="7" name="TextBox 6"/>
          <p:cNvSpPr txBox="1"/>
          <p:nvPr/>
        </p:nvSpPr>
        <p:spPr>
          <a:xfrm>
            <a:off x="600075" y="6410325"/>
            <a:ext cx="7467600" cy="261610"/>
          </a:xfrm>
          <a:prstGeom prst="rect">
            <a:avLst/>
          </a:prstGeom>
          <a:noFill/>
        </p:spPr>
        <p:txBody>
          <a:bodyPr wrap="square" rtlCol="0">
            <a:spAutoFit/>
          </a:bodyPr>
          <a:lstStyle/>
          <a:p>
            <a:r>
              <a:rPr lang="en-US" sz="1100" dirty="0" smtClean="0"/>
              <a:t>Source: </a:t>
            </a:r>
            <a:r>
              <a:rPr lang="en-US" sz="1100" dirty="0" smtClean="0">
                <a:hlinkClick r:id="rId2"/>
              </a:rPr>
              <a:t>http://www.consumerfinance.gov/the-bureau/</a:t>
            </a:r>
            <a:r>
              <a:rPr lang="en-US" sz="1100" dirty="0" smtClean="0"/>
              <a:t> </a:t>
            </a:r>
            <a:endParaRPr lang="en-US" sz="11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666749" y="1981200"/>
            <a:ext cx="7886701" cy="17716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latin typeface="Arial" pitchFamily="34" charset="0"/>
              </a:rPr>
              <a:t>The Office of Financial Research </a:t>
            </a:r>
            <a:br>
              <a:rPr lang="en-US" sz="3800" dirty="0" smtClean="0">
                <a:solidFill>
                  <a:schemeClr val="bg1"/>
                </a:solidFill>
                <a:latin typeface="Arial" pitchFamily="34" charset="0"/>
              </a:rPr>
            </a:br>
            <a:r>
              <a:rPr lang="en-US" sz="3800" dirty="0" smtClean="0">
                <a:solidFill>
                  <a:schemeClr val="bg1"/>
                </a:solidFill>
                <a:latin typeface="Arial" pitchFamily="34" charset="0"/>
              </a:rPr>
              <a:t> (OFR)</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569200" cy="860425"/>
          </a:xfrm>
        </p:spPr>
        <p:txBody>
          <a:bodyPr/>
          <a:lstStyle/>
          <a:p>
            <a:r>
              <a:rPr lang="en-US" sz="2800" dirty="0" smtClean="0"/>
              <a:t>OFR within the Office of Domestic Finance</a:t>
            </a:r>
            <a:br>
              <a:rPr lang="en-US" sz="2800" dirty="0" smtClean="0"/>
            </a:br>
            <a:r>
              <a:rPr lang="en-US" sz="2800" dirty="0" smtClean="0"/>
              <a:t>in the U.S. Treasury Department</a:t>
            </a:r>
            <a:endParaRPr lang="en-US" sz="2800"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5" name="Slide Number Placeholder 4"/>
          <p:cNvSpPr>
            <a:spLocks noGrp="1"/>
          </p:cNvSpPr>
          <p:nvPr>
            <p:ph type="sldNum" sz="quarter" idx="12"/>
          </p:nvPr>
        </p:nvSpPr>
        <p:spPr/>
        <p:txBody>
          <a:bodyPr/>
          <a:lstStyle/>
          <a:p>
            <a:pPr>
              <a:defRPr/>
            </a:pPr>
            <a:fld id="{89BD3253-4CAC-46C3-A189-4DC34B632563}" type="slidenum">
              <a:rPr lang="en-US" smtClean="0"/>
              <a:pPr>
                <a:defRPr/>
              </a:pPr>
              <a:t>38</a:t>
            </a:fld>
            <a:endParaRPr lang="en-US"/>
          </a:p>
        </p:txBody>
      </p:sp>
      <p:graphicFrame>
        <p:nvGraphicFramePr>
          <p:cNvPr id="1159170" name="Object 2"/>
          <p:cNvGraphicFramePr>
            <a:graphicFrameLocks noChangeAspect="1"/>
          </p:cNvGraphicFramePr>
          <p:nvPr/>
        </p:nvGraphicFramePr>
        <p:xfrm>
          <a:off x="466725" y="1028700"/>
          <a:ext cx="7972425" cy="5682095"/>
        </p:xfrm>
        <a:graphic>
          <a:graphicData uri="http://schemas.openxmlformats.org/presentationml/2006/ole">
            <p:oleObj spid="_x0000_s1245186" name="Acrobat Document" r:id="rId3" imgW="10068120" imgH="7767000" progId="Acrobat.Document.11">
              <p:embed/>
            </p:oleObj>
          </a:graphicData>
        </a:graphic>
      </p:graphicFrame>
      <p:sp>
        <p:nvSpPr>
          <p:cNvPr id="7" name="Rectangle 7"/>
          <p:cNvSpPr>
            <a:spLocks noChangeArrowheads="1"/>
          </p:cNvSpPr>
          <p:nvPr/>
        </p:nvSpPr>
        <p:spPr bwMode="grayWhite">
          <a:xfrm>
            <a:off x="6076950" y="2600325"/>
            <a:ext cx="876300" cy="552450"/>
          </a:xfrm>
          <a:prstGeom prst="rect">
            <a:avLst/>
          </a:prstGeom>
          <a:noFill/>
          <a:ln w="28575">
            <a:solidFill>
              <a:schemeClr val="folHlink"/>
            </a:solidFill>
            <a:miter lim="800000"/>
            <a:headEnd/>
            <a:tailEnd/>
          </a:ln>
        </p:spPr>
        <p:txBody>
          <a:bodyPr wrap="none" anchor="ctr"/>
          <a:lstStyle/>
          <a:p>
            <a:endParaRPr lang="en-US"/>
          </a:p>
        </p:txBody>
      </p:sp>
      <p:sp>
        <p:nvSpPr>
          <p:cNvPr id="8" name="AutoShape 7"/>
          <p:cNvSpPr>
            <a:spLocks noChangeArrowheads="1"/>
          </p:cNvSpPr>
          <p:nvPr/>
        </p:nvSpPr>
        <p:spPr bwMode="blackWhite">
          <a:xfrm>
            <a:off x="6334125" y="1133474"/>
            <a:ext cx="2314575" cy="1103779"/>
          </a:xfrm>
          <a:prstGeom prst="wedgeRectCallout">
            <a:avLst>
              <a:gd name="adj1" fmla="val -48647"/>
              <a:gd name="adj2" fmla="val 697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cs typeface="Arial" pitchFamily="34" charset="0"/>
              </a:rPr>
              <a:t>Office of Financial Research reports to Under Secretary for Domestic Finance</a:t>
            </a:r>
            <a:endParaRPr lang="en-US" sz="1600" b="1" dirty="0">
              <a:solidFill>
                <a:srgbClr val="FFFFFF"/>
              </a:solidFill>
              <a:latin typeface="Arial" pitchFamily="34" charset="0"/>
              <a:cs typeface="Arial" pitchFamily="34" charset="0"/>
            </a:endParaRPr>
          </a:p>
        </p:txBody>
      </p:sp>
      <p:sp>
        <p:nvSpPr>
          <p:cNvPr id="10" name="AutoShape 7"/>
          <p:cNvSpPr>
            <a:spLocks noChangeArrowheads="1"/>
          </p:cNvSpPr>
          <p:nvPr/>
        </p:nvSpPr>
        <p:spPr bwMode="blackWhite">
          <a:xfrm>
            <a:off x="123825" y="3667124"/>
            <a:ext cx="1038225" cy="990601"/>
          </a:xfrm>
          <a:prstGeom prst="wedgeRectCallout">
            <a:avLst>
              <a:gd name="adj1" fmla="val 96307"/>
              <a:gd name="adj2" fmla="val -384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cs typeface="Arial" pitchFamily="34" charset="0"/>
              </a:rPr>
              <a:t>FIO &amp; TRIA admin</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1500"/>
                            </p:stCondLst>
                            <p:childTnLst>
                              <p:par>
                                <p:cTn id="9" presetID="22" presetClass="entr" presetSubtype="2" fill="hold" grpId="0" nodeType="afterEffect">
                                  <p:stCondLst>
                                    <p:cond delay="699"/>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699"/>
                            </p:stCondLst>
                            <p:childTnLst>
                              <p:par>
                                <p:cTn id="13" presetID="22" presetClass="entr" presetSubtype="2" fill="hold" grpId="0" nodeType="afterEffect">
                                  <p:stCondLst>
                                    <p:cond delay="699"/>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1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Office of Financial Research</a:t>
            </a:r>
            <a:br>
              <a:rPr lang="en-US" dirty="0" smtClean="0"/>
            </a:br>
            <a:r>
              <a:rPr lang="en-US" dirty="0" smtClean="0"/>
              <a:t>is Supposed to Do</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5" name="Slide Number Placeholder 4"/>
          <p:cNvSpPr>
            <a:spLocks noGrp="1"/>
          </p:cNvSpPr>
          <p:nvPr>
            <p:ph type="sldNum" sz="quarter" idx="12"/>
          </p:nvPr>
        </p:nvSpPr>
        <p:spPr/>
        <p:txBody>
          <a:bodyPr/>
          <a:lstStyle/>
          <a:p>
            <a:pPr>
              <a:defRPr/>
            </a:pPr>
            <a:fld id="{89BD3253-4CAC-46C3-A189-4DC34B632563}" type="slidenum">
              <a:rPr lang="en-US" smtClean="0"/>
              <a:pPr>
                <a:defRPr/>
              </a:pPr>
              <a:t>39</a:t>
            </a:fld>
            <a:endParaRPr lang="en-US"/>
          </a:p>
        </p:txBody>
      </p:sp>
      <p:sp>
        <p:nvSpPr>
          <p:cNvPr id="6" name="Rectangle 5"/>
          <p:cNvSpPr/>
          <p:nvPr/>
        </p:nvSpPr>
        <p:spPr>
          <a:xfrm>
            <a:off x="590550" y="1028849"/>
            <a:ext cx="7829550" cy="5078313"/>
          </a:xfrm>
          <a:prstGeom prst="rect">
            <a:avLst/>
          </a:prstGeom>
        </p:spPr>
        <p:txBody>
          <a:bodyPr wrap="square">
            <a:spAutoFit/>
          </a:bodyPr>
          <a:lstStyle/>
          <a:p>
            <a:r>
              <a:rPr lang="en-US" sz="2800" dirty="0" smtClean="0"/>
              <a:t>Support the Financial Stability Oversight Council (Council) and member agencies by:</a:t>
            </a:r>
            <a:br>
              <a:rPr lang="en-US" sz="2800" dirty="0" smtClean="0"/>
            </a:br>
            <a:endParaRPr lang="en-US" sz="2800" dirty="0" smtClean="0"/>
          </a:p>
          <a:p>
            <a:pPr marL="342900" indent="-342900">
              <a:buFont typeface="+mj-lt"/>
              <a:buAutoNum type="arabicPeriod"/>
            </a:pPr>
            <a:r>
              <a:rPr lang="en-US" sz="2000" dirty="0" smtClean="0"/>
              <a:t>collecting data on behalf of the Council, and providing such data to the Council and member agencies; </a:t>
            </a:r>
          </a:p>
          <a:p>
            <a:pPr marL="457200" indent="-457200">
              <a:buFont typeface="+mj-lt"/>
              <a:buAutoNum type="arabicPeriod"/>
            </a:pPr>
            <a:r>
              <a:rPr lang="en-US" sz="2000" dirty="0" smtClean="0"/>
              <a:t>standardizing the types and formats of data reported and collected; </a:t>
            </a:r>
          </a:p>
          <a:p>
            <a:pPr marL="457200" indent="-457200">
              <a:buFont typeface="+mj-lt"/>
              <a:buAutoNum type="arabicPeriod"/>
            </a:pPr>
            <a:r>
              <a:rPr lang="en-US" sz="2000" dirty="0" smtClean="0"/>
              <a:t>performing applied research and essential long-term research; </a:t>
            </a:r>
          </a:p>
          <a:p>
            <a:pPr marL="457200" indent="-457200">
              <a:buFont typeface="+mj-lt"/>
              <a:buAutoNum type="arabicPeriod"/>
            </a:pPr>
            <a:r>
              <a:rPr lang="en-US" sz="2000" dirty="0" smtClean="0"/>
              <a:t>developing tools for risk measurement and monitoring; </a:t>
            </a:r>
          </a:p>
          <a:p>
            <a:pPr marL="457200" indent="-457200">
              <a:buFont typeface="+mj-lt"/>
              <a:buAutoNum type="arabicPeriod"/>
            </a:pPr>
            <a:r>
              <a:rPr lang="en-US" sz="2000" dirty="0" smtClean="0"/>
              <a:t>performing other related services; </a:t>
            </a:r>
          </a:p>
          <a:p>
            <a:pPr marL="457200" indent="-457200">
              <a:buFont typeface="+mj-lt"/>
              <a:buAutoNum type="arabicPeriod"/>
            </a:pPr>
            <a:r>
              <a:rPr lang="en-US" sz="2000" dirty="0" smtClean="0"/>
              <a:t>making the results of the activities of the Office available to financial regulatory agencies; and </a:t>
            </a:r>
          </a:p>
          <a:p>
            <a:pPr marL="457200" indent="-457200">
              <a:buFont typeface="+mj-lt"/>
              <a:buAutoNum type="arabicPeriod"/>
            </a:pPr>
            <a:r>
              <a:rPr lang="en-US" sz="2000" dirty="0" smtClean="0"/>
              <a:t>assisting such member agencies in determining the types and formats of data authorized by this Act to be collected by such member agencies. </a:t>
            </a:r>
            <a:endParaRPr lang="en-US" sz="2000" dirty="0"/>
          </a:p>
        </p:txBody>
      </p:sp>
      <p:sp>
        <p:nvSpPr>
          <p:cNvPr id="7" name="TextBox 6"/>
          <p:cNvSpPr txBox="1"/>
          <p:nvPr/>
        </p:nvSpPr>
        <p:spPr>
          <a:xfrm>
            <a:off x="695325" y="6362700"/>
            <a:ext cx="7715250" cy="261610"/>
          </a:xfrm>
          <a:prstGeom prst="rect">
            <a:avLst/>
          </a:prstGeom>
          <a:noFill/>
        </p:spPr>
        <p:txBody>
          <a:bodyPr wrap="square" rtlCol="0">
            <a:spAutoFit/>
          </a:bodyPr>
          <a:lstStyle/>
          <a:p>
            <a:r>
              <a:rPr lang="en-US" sz="1100" dirty="0" smtClean="0"/>
              <a:t>Source: </a:t>
            </a:r>
            <a:r>
              <a:rPr lang="en-US" sz="1100" dirty="0" smtClean="0">
                <a:hlinkClick r:id="rId2"/>
              </a:rPr>
              <a:t>http://www.treasury.gov/initiatives/wsr/ofr/Documents/Office-of-Financial-Research.pdf</a:t>
            </a:r>
            <a:r>
              <a:rPr lang="en-US" sz="1100" dirty="0" smtClean="0"/>
              <a:t> </a:t>
            </a:r>
            <a:endParaRPr lang="en-US" sz="11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4</a:t>
            </a:fld>
            <a:endParaRPr lang="en-US" smtClean="0">
              <a:latin typeface="Arial" pitchFamily="34" charset="0"/>
            </a:endParaRPr>
          </a:p>
        </p:txBody>
      </p:sp>
      <p:sp>
        <p:nvSpPr>
          <p:cNvPr id="148483" name="Rectangle 2"/>
          <p:cNvSpPr>
            <a:spLocks noGrp="1" noChangeArrowheads="1"/>
          </p:cNvSpPr>
          <p:nvPr>
            <p:ph type="title"/>
          </p:nvPr>
        </p:nvSpPr>
        <p:spPr>
          <a:xfrm>
            <a:off x="508000" y="176213"/>
            <a:ext cx="6673849" cy="860425"/>
          </a:xfrm>
        </p:spPr>
        <p:txBody>
          <a:bodyPr/>
          <a:lstStyle/>
          <a:p>
            <a:r>
              <a:rPr lang="en-US" dirty="0" smtClean="0">
                <a:latin typeface="Arial" pitchFamily="34" charset="0"/>
              </a:rPr>
              <a:t>The Federal Insurance Office (FIO)</a:t>
            </a:r>
            <a:endParaRPr lang="en-US" i="1" dirty="0" smtClean="0">
              <a:latin typeface="Arial" pitchFamily="34" charset="0"/>
            </a:endParaRPr>
          </a:p>
        </p:txBody>
      </p:sp>
      <p:sp>
        <p:nvSpPr>
          <p:cNvPr id="1981443" name="Rectangle 3"/>
          <p:cNvSpPr>
            <a:spLocks noChangeArrowheads="1"/>
          </p:cNvSpPr>
          <p:nvPr/>
        </p:nvSpPr>
        <p:spPr bwMode="auto">
          <a:xfrm>
            <a:off x="458788" y="1169987"/>
            <a:ext cx="6923087" cy="4802187"/>
          </a:xfrm>
          <a:prstGeom prst="rect">
            <a:avLst/>
          </a:prstGeom>
          <a:noFill/>
          <a:ln w="9525" algn="ctr">
            <a:noFill/>
            <a:miter lim="800000"/>
            <a:headEnd/>
            <a:tailEnd/>
          </a:ln>
        </p:spPr>
        <p:txBody>
          <a:bodyPr lIns="45720" rIns="45720"/>
          <a:lstStyle/>
          <a:p>
            <a:pPr marL="292100" indent="-292100" eaLnBrk="0" hangingPunct="0">
              <a:lnSpc>
                <a:spcPts val="2200"/>
              </a:lnSpc>
              <a:spcBef>
                <a:spcPct val="40000"/>
              </a:spcBef>
              <a:buClr>
                <a:schemeClr val="accent2"/>
              </a:buClr>
              <a:buFont typeface="Wingdings" pitchFamily="2" charset="2"/>
              <a:buChar char="§"/>
            </a:pPr>
            <a:r>
              <a:rPr lang="en-US" sz="2600" dirty="0" smtClean="0">
                <a:cs typeface="Arial" pitchFamily="34" charset="0"/>
              </a:rPr>
              <a:t>Organization</a:t>
            </a:r>
          </a:p>
          <a:p>
            <a:pPr marL="749300" lvl="1"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in </a:t>
            </a:r>
            <a:r>
              <a:rPr lang="en-US" sz="2200" dirty="0">
                <a:cs typeface="Arial" pitchFamily="34" charset="0"/>
              </a:rPr>
              <a:t>the Department of </a:t>
            </a:r>
            <a:r>
              <a:rPr lang="en-US" sz="2200" dirty="0" smtClean="0">
                <a:cs typeface="Arial" pitchFamily="34" charset="0"/>
              </a:rPr>
              <a:t>Treasury, under the Office of Domestic Finance, under the Office of Financial Institutions</a:t>
            </a:r>
          </a:p>
          <a:p>
            <a:pPr marL="749300" lvl="1"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Headed </a:t>
            </a:r>
            <a:r>
              <a:rPr lang="en-US" sz="2200" dirty="0">
                <a:cs typeface="Arial" pitchFamily="34" charset="0"/>
              </a:rPr>
              <a:t>by a Director </a:t>
            </a:r>
            <a:r>
              <a:rPr lang="en-US" sz="2200" dirty="0" smtClean="0">
                <a:cs typeface="Arial" pitchFamily="34" charset="0"/>
              </a:rPr>
              <a:t>who is appointed </a:t>
            </a:r>
            <a:r>
              <a:rPr lang="en-US" sz="2200" dirty="0">
                <a:cs typeface="Arial" pitchFamily="34" charset="0"/>
              </a:rPr>
              <a:t>by the Secretary of </a:t>
            </a:r>
            <a:r>
              <a:rPr lang="en-US" sz="2200" dirty="0" smtClean="0">
                <a:cs typeface="Arial" pitchFamily="34" charset="0"/>
              </a:rPr>
              <a:t>Treasury</a:t>
            </a:r>
          </a:p>
          <a:p>
            <a:pPr marL="1206500" lvl="2"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Currently </a:t>
            </a:r>
            <a:r>
              <a:rPr lang="en-US" sz="2000" dirty="0" smtClean="0"/>
              <a:t>Michael T. </a:t>
            </a:r>
            <a:r>
              <a:rPr lang="en-US" sz="2000" dirty="0" err="1" smtClean="0"/>
              <a:t>McRaith</a:t>
            </a:r>
            <a:r>
              <a:rPr lang="en-US" sz="2000" dirty="0" smtClean="0"/>
              <a:t> (formerly Director of Illinois Department of Insurance)</a:t>
            </a:r>
          </a:p>
          <a:p>
            <a:pPr marL="1663700" lvl="3" indent="-292100" eaLnBrk="0" hangingPunct="0">
              <a:lnSpc>
                <a:spcPts val="2200"/>
              </a:lnSpc>
              <a:spcBef>
                <a:spcPct val="40000"/>
              </a:spcBef>
              <a:buClr>
                <a:schemeClr val="accent2"/>
              </a:buClr>
              <a:buFont typeface="Wingdings" pitchFamily="2" charset="2"/>
              <a:buChar char="§"/>
            </a:pPr>
            <a:r>
              <a:rPr lang="en-US" sz="2000" dirty="0" smtClean="0"/>
              <a:t>Took office on June 1, 2011</a:t>
            </a:r>
          </a:p>
          <a:p>
            <a:pPr marL="1206500" lvl="2"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Small staff (6 people as of May 1, 2013); </a:t>
            </a:r>
            <a:r>
              <a:rPr lang="en-US" sz="2000" dirty="0" err="1" smtClean="0">
                <a:cs typeface="Arial" pitchFamily="34" charset="0"/>
              </a:rPr>
              <a:t>McRaith</a:t>
            </a:r>
            <a:r>
              <a:rPr lang="en-US" sz="2000" dirty="0" smtClean="0">
                <a:cs typeface="Arial" pitchFamily="34" charset="0"/>
              </a:rPr>
              <a:t> has said he expects to have 10-15</a:t>
            </a:r>
          </a:p>
          <a:p>
            <a:pPr marL="1206500" lvl="2" indent="-292100" eaLnBrk="0" hangingPunct="0">
              <a:lnSpc>
                <a:spcPts val="2200"/>
              </a:lnSpc>
              <a:spcBef>
                <a:spcPct val="40000"/>
              </a:spcBef>
              <a:buClr>
                <a:schemeClr val="accent2"/>
              </a:buClr>
              <a:buFont typeface="Wingdings" pitchFamily="2" charset="2"/>
              <a:buChar char="§"/>
            </a:pPr>
            <a:endParaRPr lang="en-US" sz="2000" dirty="0">
              <a:cs typeface="Arial" pitchFamily="34" charset="0"/>
            </a:endParaRPr>
          </a:p>
        </p:txBody>
      </p:sp>
      <p:sp>
        <p:nvSpPr>
          <p:cNvPr id="13" name="Rectangle 5"/>
          <p:cNvSpPr>
            <a:spLocks noChangeArrowheads="1"/>
          </p:cNvSpPr>
          <p:nvPr/>
        </p:nvSpPr>
        <p:spPr bwMode="auto">
          <a:xfrm>
            <a:off x="285750" y="6292850"/>
            <a:ext cx="8239125" cy="431800"/>
          </a:xfrm>
          <a:prstGeom prst="rect">
            <a:avLst/>
          </a:prstGeom>
          <a:noFill/>
          <a:ln w="9525">
            <a:noFill/>
            <a:miter lim="800000"/>
            <a:headEnd/>
            <a:tailEnd/>
          </a:ln>
        </p:spPr>
        <p:txBody>
          <a:bodyPr lIns="92075" tIns="46038" rIns="92075" bIns="46038">
            <a:spAutoFit/>
          </a:bodyPr>
          <a:lstStyle/>
          <a:p>
            <a:r>
              <a:rPr lang="en-US" sz="1100" smtClean="0"/>
              <a:t>Sources: </a:t>
            </a:r>
            <a:r>
              <a:rPr lang="en-US" sz="1100" dirty="0"/>
              <a:t>Insurance Information Institute (I.I.I.) updates and research; The Financial Services Roundtable; Adapted from summary by Dewey &amp; </a:t>
            </a:r>
            <a:r>
              <a:rPr lang="en-US" sz="1100" dirty="0" err="1"/>
              <a:t>LeBoeuf</a:t>
            </a:r>
            <a:r>
              <a:rPr lang="en-US" sz="1100" dirty="0"/>
              <a:t> </a:t>
            </a:r>
            <a:r>
              <a:rPr lang="en-US" sz="1100" dirty="0" smtClean="0"/>
              <a:t>LLP; and </a:t>
            </a:r>
            <a:r>
              <a:rPr lang="en-US" sz="1100" dirty="0" smtClean="0">
                <a:hlinkClick r:id="rId3"/>
              </a:rPr>
              <a:t>http://www.treasury.gov/initiatives/fsoc/about/council/Pages/michael_mcraith.aspx</a:t>
            </a:r>
            <a:r>
              <a:rPr lang="en-US" sz="1100" dirty="0" smtClean="0"/>
              <a:t>  </a:t>
            </a:r>
            <a:endParaRPr lang="en-US" sz="1100" b="1" dirty="0"/>
          </a:p>
        </p:txBody>
      </p:sp>
      <p:pic>
        <p:nvPicPr>
          <p:cNvPr id="6" name="Picture 4" descr="AR-100032100"/>
          <p:cNvPicPr>
            <a:picLocks noChangeAspect="1" noChangeArrowheads="1"/>
          </p:cNvPicPr>
          <p:nvPr/>
        </p:nvPicPr>
        <p:blipFill>
          <a:blip r:embed="rId4" cstate="email"/>
          <a:srcRect/>
          <a:stretch>
            <a:fillRect/>
          </a:stretch>
        </p:blipFill>
        <p:spPr bwMode="auto">
          <a:xfrm>
            <a:off x="7408022" y="2753127"/>
            <a:ext cx="1418851" cy="163229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1443">
                                            <p:txEl>
                                              <p:pRg st="5" end="5"/>
                                            </p:txEl>
                                          </p:spTgt>
                                        </p:tgtEl>
                                        <p:attrNameLst>
                                          <p:attrName>style.visibility</p:attrName>
                                        </p:attrNameLst>
                                      </p:cBhvr>
                                      <p:to>
                                        <p:strVal val="visible"/>
                                      </p:to>
                                    </p:set>
                                    <p:animEffect transition="in" filter="wipe(left)">
                                      <p:cBhvr>
                                        <p:cTn id="22" dur="500"/>
                                        <p:tgtEl>
                                          <p:spTgt spid="1981443">
                                            <p:txEl>
                                              <p:pRg st="5" end="5"/>
                                            </p:txEl>
                                          </p:spTgt>
                                        </p:tgtEl>
                                      </p:cBhvr>
                                    </p:animEffect>
                                  </p:childTnLst>
                                </p:cTn>
                              </p:par>
                            </p:childTnLst>
                          </p:cTn>
                        </p:par>
                        <p:par>
                          <p:cTn id="23" fill="hold">
                            <p:stCondLst>
                              <p:cond delay="500"/>
                            </p:stCondLst>
                            <p:childTnLst>
                              <p:par>
                                <p:cTn id="24" presetID="17"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ppt_w/2"/>
                                          </p:val>
                                        </p:tav>
                                        <p:tav tm="100000">
                                          <p:val>
                                            <p:strVal val="#ppt_x"/>
                                          </p:val>
                                        </p:tav>
                                      </p:tavLst>
                                    </p:anim>
                                    <p:anim calcmode="lin" valueType="num">
                                      <p:cBhvr>
                                        <p:cTn id="27" dur="500" fill="hold"/>
                                        <p:tgtEl>
                                          <p:spTgt spid="13"/>
                                        </p:tgtEl>
                                        <p:attrNameLst>
                                          <p:attrName>ppt_y</p:attrName>
                                        </p:attrNameLst>
                                      </p:cBhvr>
                                      <p:tavLst>
                                        <p:tav tm="0">
                                          <p:val>
                                            <p:strVal val="#ppt_y"/>
                                          </p:val>
                                        </p:tav>
                                        <p:tav tm="100000">
                                          <p:val>
                                            <p:strVal val="#ppt_y"/>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40</a:t>
            </a:fld>
            <a:endParaRPr lang="en-US" smtClean="0">
              <a:latin typeface="Arial" pitchFamily="34" charset="0"/>
            </a:endParaRPr>
          </a:p>
        </p:txBody>
      </p:sp>
      <p:sp>
        <p:nvSpPr>
          <p:cNvPr id="148483" name="Rectangle 2"/>
          <p:cNvSpPr>
            <a:spLocks noGrp="1" noChangeArrowheads="1"/>
          </p:cNvSpPr>
          <p:nvPr>
            <p:ph type="title"/>
          </p:nvPr>
        </p:nvSpPr>
        <p:spPr>
          <a:xfrm>
            <a:off x="422275" y="400050"/>
            <a:ext cx="7273925" cy="561975"/>
          </a:xfrm>
        </p:spPr>
        <p:txBody>
          <a:bodyPr/>
          <a:lstStyle/>
          <a:p>
            <a:pPr marL="292100" indent="-292100">
              <a:lnSpc>
                <a:spcPts val="3000"/>
              </a:lnSpc>
              <a:spcBef>
                <a:spcPct val="40000"/>
              </a:spcBef>
            </a:pPr>
            <a:r>
              <a:rPr lang="en-US" sz="2800" dirty="0" smtClean="0">
                <a:cs typeface="Arial" pitchFamily="34" charset="0"/>
              </a:rPr>
              <a:t>The OFR’s Research and Analysis Center</a:t>
            </a:r>
            <a:endParaRPr lang="en-US" sz="2800" dirty="0">
              <a:cs typeface="Arial" pitchFamily="34" charset="0"/>
            </a:endParaRPr>
          </a:p>
        </p:txBody>
      </p:sp>
      <p:sp>
        <p:nvSpPr>
          <p:cNvPr id="1981443" name="Rectangle 3"/>
          <p:cNvSpPr>
            <a:spLocks noChangeArrowheads="1"/>
          </p:cNvSpPr>
          <p:nvPr/>
        </p:nvSpPr>
        <p:spPr bwMode="auto">
          <a:xfrm>
            <a:off x="439739" y="1427163"/>
            <a:ext cx="8075612" cy="4138612"/>
          </a:xfrm>
          <a:prstGeom prst="rect">
            <a:avLst/>
          </a:prstGeom>
          <a:noFill/>
          <a:ln w="9525" algn="ctr">
            <a:noFill/>
            <a:miter lim="800000"/>
            <a:headEnd/>
            <a:tailEnd/>
          </a:ln>
        </p:spPr>
        <p:txBody>
          <a:bodyPr lIns="45720" rIns="45720"/>
          <a:lstStyle/>
          <a:p>
            <a:pPr marL="1206500" lvl="2" indent="-292100" eaLnBrk="0" hangingPunct="0">
              <a:lnSpc>
                <a:spcPts val="2200"/>
              </a:lnSpc>
              <a:spcBef>
                <a:spcPct val="40000"/>
              </a:spcBef>
              <a:buClr>
                <a:schemeClr val="accent2"/>
              </a:buClr>
            </a:pPr>
            <a:endParaRPr lang="en-US" sz="1400" dirty="0">
              <a:cs typeface="Arial" pitchFamily="34" charset="0"/>
            </a:endParaRPr>
          </a:p>
          <a:p>
            <a:pPr marL="749300" lvl="1" indent="-292100" eaLnBrk="0" hangingPunct="0">
              <a:lnSpc>
                <a:spcPts val="2200"/>
              </a:lnSpc>
              <a:spcBef>
                <a:spcPct val="40000"/>
              </a:spcBef>
              <a:buClr>
                <a:schemeClr val="accent2"/>
              </a:buClr>
            </a:pPr>
            <a:endParaRPr lang="en-US" sz="1600" dirty="0">
              <a:cs typeface="Arial" pitchFamily="34" charset="0"/>
            </a:endParaRPr>
          </a:p>
        </p:txBody>
      </p:sp>
      <p:sp>
        <p:nvSpPr>
          <p:cNvPr id="13" name="Rectangle 5"/>
          <p:cNvSpPr>
            <a:spLocks noChangeArrowheads="1"/>
          </p:cNvSpPr>
          <p:nvPr/>
        </p:nvSpPr>
        <p:spPr bwMode="auto">
          <a:xfrm>
            <a:off x="533400" y="6454775"/>
            <a:ext cx="8239125" cy="262252"/>
          </a:xfrm>
          <a:prstGeom prst="rect">
            <a:avLst/>
          </a:prstGeom>
          <a:noFill/>
          <a:ln w="9525">
            <a:noFill/>
            <a:miter lim="800000"/>
            <a:headEnd/>
            <a:tailEnd/>
          </a:ln>
        </p:spPr>
        <p:txBody>
          <a:bodyPr lIns="92075" tIns="46038" rIns="92075" bIns="46038">
            <a:spAutoFit/>
          </a:bodyPr>
          <a:lstStyle/>
          <a:p>
            <a:r>
              <a:rPr lang="en-US" sz="1100" dirty="0" smtClean="0"/>
              <a:t>Source: </a:t>
            </a:r>
            <a:r>
              <a:rPr lang="en-US" sz="1100" dirty="0" smtClean="0">
                <a:hlinkClick r:id="rId3"/>
              </a:rPr>
              <a:t>http://www.treasury.gov/initiatives/wsr/ofr/Documents/Office-of-Financial-Research.pdf</a:t>
            </a:r>
            <a:r>
              <a:rPr lang="en-US" sz="1100" dirty="0" smtClean="0"/>
              <a:t> </a:t>
            </a:r>
            <a:endParaRPr lang="en-US" sz="1100" dirty="0"/>
          </a:p>
        </p:txBody>
      </p:sp>
      <p:sp>
        <p:nvSpPr>
          <p:cNvPr id="6" name="Rectangle 5"/>
          <p:cNvSpPr/>
          <p:nvPr/>
        </p:nvSpPr>
        <p:spPr>
          <a:xfrm>
            <a:off x="514350" y="960626"/>
            <a:ext cx="8039100" cy="5539978"/>
          </a:xfrm>
          <a:prstGeom prst="rect">
            <a:avLst/>
          </a:prstGeom>
        </p:spPr>
        <p:txBody>
          <a:bodyPr wrap="square">
            <a:spAutoFit/>
          </a:bodyPr>
          <a:lstStyle/>
          <a:p>
            <a:r>
              <a:rPr lang="en-US" sz="2200" dirty="0" smtClean="0"/>
              <a:t>On behalf of the FSOC, the Center will develop and maintain independent analytical capabilities and computing resources to</a:t>
            </a:r>
            <a:r>
              <a:rPr lang="en-US" dirty="0" smtClean="0"/>
              <a:t>— </a:t>
            </a:r>
          </a:p>
          <a:p>
            <a:pPr marL="342900" indent="-342900">
              <a:buFont typeface="+mj-lt"/>
              <a:buAutoNum type="alphaLcPeriod"/>
            </a:pPr>
            <a:r>
              <a:rPr lang="en-US" dirty="0" smtClean="0"/>
              <a:t>develop and maintain </a:t>
            </a:r>
            <a:r>
              <a:rPr lang="en-US" dirty="0" smtClean="0">
                <a:solidFill>
                  <a:srgbClr val="FF0000"/>
                </a:solidFill>
              </a:rPr>
              <a:t>metrics and reporting systems for risks to the financial stability</a:t>
            </a:r>
            <a:r>
              <a:rPr lang="en-US" dirty="0" smtClean="0"/>
              <a:t> of the United States; </a:t>
            </a:r>
          </a:p>
          <a:p>
            <a:pPr marL="342900" indent="-342900">
              <a:buFont typeface="+mj-lt"/>
              <a:buAutoNum type="alphaLcPeriod"/>
            </a:pPr>
            <a:r>
              <a:rPr lang="en-US" dirty="0" smtClean="0"/>
              <a:t>monitor, investigate, and report on changes in </a:t>
            </a:r>
            <a:r>
              <a:rPr lang="en-US" dirty="0" err="1" smtClean="0"/>
              <a:t>systemwide</a:t>
            </a:r>
            <a:r>
              <a:rPr lang="en-US" dirty="0" smtClean="0"/>
              <a:t> risk levels and patterns to the FSOC and Congress; </a:t>
            </a:r>
          </a:p>
          <a:p>
            <a:pPr marL="342900" indent="-342900">
              <a:buFont typeface="+mj-lt"/>
              <a:buAutoNum type="alphaLcPeriod"/>
            </a:pPr>
            <a:r>
              <a:rPr lang="en-US" dirty="0" smtClean="0"/>
              <a:t>conduct, coordinate, and sponsor research to support and improve regulation of financial entities and markets;</a:t>
            </a:r>
            <a:endParaRPr lang="en-US" b="1" i="1" dirty="0" smtClean="0"/>
          </a:p>
          <a:p>
            <a:pPr marL="342900" indent="-342900">
              <a:buFont typeface="+mj-lt"/>
              <a:buAutoNum type="alphaLcPeriod"/>
            </a:pPr>
            <a:r>
              <a:rPr lang="en-US" dirty="0" smtClean="0"/>
              <a:t>evaluate and report on </a:t>
            </a:r>
            <a:r>
              <a:rPr lang="en-US" dirty="0" smtClean="0">
                <a:solidFill>
                  <a:srgbClr val="FF0000"/>
                </a:solidFill>
              </a:rPr>
              <a:t>stress tests or other stability-related evaluations of financial entities overseen by the member agencies</a:t>
            </a:r>
            <a:r>
              <a:rPr lang="en-US" dirty="0" smtClean="0"/>
              <a:t>; </a:t>
            </a:r>
          </a:p>
          <a:p>
            <a:pPr marL="342900" indent="-342900">
              <a:buFont typeface="+mj-lt"/>
              <a:buAutoNum type="alphaLcPeriod"/>
            </a:pPr>
            <a:r>
              <a:rPr lang="en-US" dirty="0" smtClean="0"/>
              <a:t>maintain expertise in such areas as may be necessary to support specific requests for advice and assistance from financial regulators; </a:t>
            </a:r>
          </a:p>
          <a:p>
            <a:pPr marL="342900" indent="-342900">
              <a:buFont typeface="+mj-lt"/>
              <a:buAutoNum type="alphaLcPeriod"/>
            </a:pPr>
            <a:r>
              <a:rPr lang="en-US" dirty="0" smtClean="0">
                <a:solidFill>
                  <a:srgbClr val="FF0000"/>
                </a:solidFill>
              </a:rPr>
              <a:t>investigate disruptions and failures in the financial markets</a:t>
            </a:r>
            <a:r>
              <a:rPr lang="en-US" dirty="0" smtClean="0"/>
              <a:t>, report findings, and make recommendations to the FSOC based on those findings; </a:t>
            </a:r>
          </a:p>
          <a:p>
            <a:pPr marL="342900" indent="-342900">
              <a:buFont typeface="+mj-lt"/>
              <a:buAutoNum type="alphaLcPeriod"/>
            </a:pPr>
            <a:r>
              <a:rPr lang="en-US" dirty="0" smtClean="0"/>
              <a:t>conduct studies and provide advice on the impact of policies related to systemic risk; and </a:t>
            </a:r>
          </a:p>
          <a:p>
            <a:pPr marL="342900" indent="-342900">
              <a:buFont typeface="+mj-lt"/>
              <a:buAutoNum type="alphaLcPeriod"/>
            </a:pPr>
            <a:r>
              <a:rPr lang="en-US" dirty="0" smtClean="0"/>
              <a:t>promote best practices for financial risk management. </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4" name="Slide Number Placeholder 3"/>
          <p:cNvSpPr>
            <a:spLocks noGrp="1"/>
          </p:cNvSpPr>
          <p:nvPr>
            <p:ph type="sldNum" sz="quarter" idx="12"/>
          </p:nvPr>
        </p:nvSpPr>
        <p:spPr/>
        <p:txBody>
          <a:bodyPr/>
          <a:lstStyle/>
          <a:p>
            <a:pPr>
              <a:defRPr/>
            </a:pPr>
            <a:fld id="{5AB78E8A-B60F-46DC-902C-8FE1640D344D}" type="slidenum">
              <a:rPr lang="en-US" smtClean="0"/>
              <a:pPr>
                <a:defRPr/>
              </a:pPr>
              <a:t>41</a:t>
            </a:fld>
            <a:endParaRPr lang="en-US"/>
          </a:p>
        </p:txBody>
      </p:sp>
      <p:graphicFrame>
        <p:nvGraphicFramePr>
          <p:cNvPr id="1389570" name="Object 2"/>
          <p:cNvGraphicFramePr>
            <a:graphicFrameLocks noChangeAspect="1"/>
          </p:cNvGraphicFramePr>
          <p:nvPr/>
        </p:nvGraphicFramePr>
        <p:xfrm>
          <a:off x="914362" y="1104900"/>
          <a:ext cx="7610513" cy="5753100"/>
        </p:xfrm>
        <a:graphic>
          <a:graphicData uri="http://schemas.openxmlformats.org/presentationml/2006/ole">
            <p:oleObj spid="_x0000_s1389570" name="Acrobat Document" r:id="rId3" imgW="9153000" imgH="6853320" progId="Acrobat.Document.11">
              <p:embed/>
            </p:oleObj>
          </a:graphicData>
        </a:graphic>
      </p:graphicFrame>
      <p:sp>
        <p:nvSpPr>
          <p:cNvPr id="6" name="AutoShape 7"/>
          <p:cNvSpPr>
            <a:spLocks noChangeArrowheads="1"/>
          </p:cNvSpPr>
          <p:nvPr/>
        </p:nvSpPr>
        <p:spPr bwMode="blackWhite">
          <a:xfrm>
            <a:off x="7010400" y="3743325"/>
            <a:ext cx="1600200" cy="789453"/>
          </a:xfrm>
          <a:prstGeom prst="wedgeRectCallout">
            <a:avLst>
              <a:gd name="adj1" fmla="val -130195"/>
              <a:gd name="adj2" fmla="val 25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cs typeface="Arial" pitchFamily="34" charset="0"/>
              </a:rPr>
              <a:t>Financial Institutions &amp; Markets</a:t>
            </a:r>
            <a:endParaRPr lang="en-US" sz="1600"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524374" y="4181475"/>
            <a:ext cx="1181101" cy="400050"/>
          </a:xfrm>
          <a:prstGeom prst="rect">
            <a:avLst/>
          </a:prstGeom>
          <a:noFill/>
          <a:ln w="28575">
            <a:solidFill>
              <a:schemeClr val="folHlink"/>
            </a:solidFill>
            <a:miter lim="800000"/>
            <a:headEnd/>
            <a:tailEnd/>
          </a:ln>
        </p:spPr>
        <p:txBody>
          <a:bodyPr wrap="none" anchor="ctr"/>
          <a:lstStyle/>
          <a:p>
            <a:endParaRPr lang="en-US"/>
          </a:p>
        </p:txBody>
      </p:sp>
      <p:sp>
        <p:nvSpPr>
          <p:cNvPr id="8" name="AutoShape 7"/>
          <p:cNvSpPr>
            <a:spLocks noChangeArrowheads="1"/>
          </p:cNvSpPr>
          <p:nvPr/>
        </p:nvSpPr>
        <p:spPr bwMode="blackWhite">
          <a:xfrm>
            <a:off x="6943725" y="1562100"/>
            <a:ext cx="1600200" cy="789453"/>
          </a:xfrm>
          <a:prstGeom prst="wedgeRectCallout">
            <a:avLst>
              <a:gd name="adj1" fmla="val -133171"/>
              <a:gd name="adj2" fmla="val 1312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cs typeface="Arial" pitchFamily="34" charset="0"/>
              </a:rPr>
              <a:t>Research &amp; Analysis Center</a:t>
            </a:r>
            <a:endParaRPr lang="en-US" sz="1600" b="1" dirty="0">
              <a:solidFill>
                <a:srgbClr val="FFFFFF"/>
              </a:solidFill>
              <a:latin typeface="Arial" pitchFamily="34" charset="0"/>
              <a:cs typeface="Arial" pitchFamily="34" charset="0"/>
            </a:endParaRPr>
          </a:p>
        </p:txBody>
      </p:sp>
      <p:sp>
        <p:nvSpPr>
          <p:cNvPr id="9" name="Rectangle 8"/>
          <p:cNvSpPr/>
          <p:nvPr/>
        </p:nvSpPr>
        <p:spPr>
          <a:xfrm>
            <a:off x="1057274" y="181660"/>
            <a:ext cx="5762625" cy="861774"/>
          </a:xfrm>
          <a:prstGeom prst="rect">
            <a:avLst/>
          </a:prstGeom>
        </p:spPr>
        <p:txBody>
          <a:bodyPr wrap="square">
            <a:spAutoFit/>
          </a:bodyPr>
          <a:lstStyle/>
          <a:p>
            <a:pPr>
              <a:lnSpc>
                <a:spcPts val="3000"/>
              </a:lnSpc>
            </a:pPr>
            <a:r>
              <a:rPr lang="en-US" sz="3000" b="1" dirty="0" smtClean="0">
                <a:solidFill>
                  <a:srgbClr val="28688C"/>
                </a:solidFill>
              </a:rPr>
              <a:t>OFR Organization Chart:</a:t>
            </a:r>
            <a:br>
              <a:rPr lang="en-US" sz="3000" b="1" dirty="0" smtClean="0">
                <a:solidFill>
                  <a:srgbClr val="28688C"/>
                </a:solidFill>
              </a:rPr>
            </a:br>
            <a:r>
              <a:rPr lang="en-US" sz="3000" b="1" dirty="0" smtClean="0">
                <a:solidFill>
                  <a:srgbClr val="28688C"/>
                </a:solidFill>
              </a:rPr>
              <a:t>This is not a small agency</a:t>
            </a:r>
            <a:endParaRPr lang="en-US" sz="3000" b="1" dirty="0">
              <a:solidFill>
                <a:srgbClr val="28688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par>
                          <p:cTn id="11" fill="hold">
                            <p:stCondLst>
                              <p:cond delay="1500"/>
                            </p:stCondLst>
                            <p:childTnLst>
                              <p:par>
                                <p:cTn id="12" presetID="22" presetClass="entr" presetSubtype="2" fill="hold" grpId="0" nodeType="afterEffect">
                                  <p:stCondLst>
                                    <p:cond delay="699"/>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ctrTitle" idx="4294967295"/>
          </p:nvPr>
        </p:nvSpPr>
        <p:spPr bwMode="blackWhite">
          <a:xfrm>
            <a:off x="581024" y="1878013"/>
            <a:ext cx="7924801" cy="129698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latin typeface="Arial" pitchFamily="34" charset="0"/>
              </a:rPr>
              <a:t>Dodd-Frank and Insurance:</a:t>
            </a:r>
            <a:br>
              <a:rPr lang="en-US" sz="3800" dirty="0" smtClean="0">
                <a:solidFill>
                  <a:schemeClr val="bg1"/>
                </a:solidFill>
                <a:latin typeface="Arial" pitchFamily="34" charset="0"/>
              </a:rPr>
            </a:br>
            <a:r>
              <a:rPr lang="en-US" sz="3800" i="1" dirty="0" smtClean="0">
                <a:solidFill>
                  <a:schemeClr val="bg1"/>
                </a:solidFill>
                <a:latin typeface="Arial" pitchFamily="34" charset="0"/>
              </a:rPr>
              <a:t>The Years Ahead</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17667A-7105-4D5F-A0FA-C6A2F233C9F8}" type="slidenum">
              <a:rPr lang="en-US" sz="900">
                <a:solidFill>
                  <a:schemeClr val="bg1"/>
                </a:solidFill>
              </a:rPr>
              <a:pPr algn="r" eaLnBrk="0" hangingPunct="0">
                <a:lnSpc>
                  <a:spcPct val="85000"/>
                </a:lnSpc>
                <a:spcBef>
                  <a:spcPct val="20000"/>
                </a:spcBef>
              </a:pPr>
              <a:t>42</a:t>
            </a:fld>
            <a:endParaRPr lang="en-US" sz="900">
              <a:solidFill>
                <a:schemeClr val="bg1"/>
              </a:solidFill>
            </a:endParaRPr>
          </a:p>
        </p:txBody>
      </p:sp>
      <p:sp>
        <p:nvSpPr>
          <p:cNvPr id="2150406" name="Rectangle 6"/>
          <p:cNvSpPr>
            <a:spLocks noChangeArrowheads="1"/>
          </p:cNvSpPr>
          <p:nvPr/>
        </p:nvSpPr>
        <p:spPr bwMode="auto">
          <a:xfrm>
            <a:off x="612401" y="3415553"/>
            <a:ext cx="7893424" cy="9787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Questions Regarding both Domestic and International Regulation</a:t>
            </a:r>
            <a:endParaRPr lang="en-US" sz="32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0402"/>
                                        </p:tgtEl>
                                        <p:attrNameLst>
                                          <p:attrName>style.visibility</p:attrName>
                                        </p:attrNameLst>
                                      </p:cBhvr>
                                      <p:to>
                                        <p:strVal val="visible"/>
                                      </p:to>
                                    </p:set>
                                    <p:animEffect transition="in" filter="barn(outVertical)">
                                      <p:cBhvr>
                                        <p:cTn id="7" dur="1000"/>
                                        <p:tgtEl>
                                          <p:spTgt spid="21504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0406"/>
                                        </p:tgtEl>
                                        <p:attrNameLst>
                                          <p:attrName>style.visibility</p:attrName>
                                        </p:attrNameLst>
                                      </p:cBhvr>
                                      <p:to>
                                        <p:strVal val="visible"/>
                                      </p:to>
                                    </p:set>
                                    <p:animEffect transition="in" filter="barn(outVertical)">
                                      <p:cBhvr>
                                        <p:cTn id="10" dur="1000"/>
                                        <p:tgtEl>
                                          <p:spTgt spid="215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animBg="1"/>
      <p:bldP spid="215040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03251" y="352425"/>
            <a:ext cx="6864350" cy="722313"/>
          </a:xfrm>
        </p:spPr>
        <p:txBody>
          <a:bodyPr/>
          <a:lstStyle/>
          <a:p>
            <a:r>
              <a:rPr lang="en-US" dirty="0" smtClean="0">
                <a:latin typeface="Arial" pitchFamily="34" charset="0"/>
              </a:rPr>
              <a:t>New Rulemakings Under Dodd-Frank</a:t>
            </a:r>
          </a:p>
        </p:txBody>
      </p:sp>
      <p:graphicFrame>
        <p:nvGraphicFramePr>
          <p:cNvPr id="24578" name="Object 3"/>
          <p:cNvGraphicFramePr>
            <a:graphicFrameLocks/>
          </p:cNvGraphicFramePr>
          <p:nvPr/>
        </p:nvGraphicFramePr>
        <p:xfrm>
          <a:off x="196850" y="1409700"/>
          <a:ext cx="8607425" cy="4497574"/>
        </p:xfrm>
        <a:graphic>
          <a:graphicData uri="http://schemas.openxmlformats.org/presentationml/2006/ole">
            <p:oleObj spid="_x0000_s1074178" name="Chart" r:id="rId4" imgW="8610735" imgH="3990871" progId="MSGraph.Chart.8">
              <p:embed followColorScheme="full"/>
            </p:oleObj>
          </a:graphicData>
        </a:graphic>
      </p:graphicFrame>
      <p:sp>
        <p:nvSpPr>
          <p:cNvPr id="2036740" name="Rectangle 4"/>
          <p:cNvSpPr>
            <a:spLocks noChangeArrowheads="1"/>
          </p:cNvSpPr>
          <p:nvPr/>
        </p:nvSpPr>
        <p:spPr bwMode="blackWhite">
          <a:xfrm>
            <a:off x="1181100" y="1186143"/>
            <a:ext cx="4905376" cy="11026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By the time it’s done, at </a:t>
            </a:r>
            <a:r>
              <a:rPr lang="en-US" b="1" dirty="0">
                <a:solidFill>
                  <a:srgbClr val="FFFFFF"/>
                </a:solidFill>
              </a:rPr>
              <a:t>least </a:t>
            </a:r>
            <a:r>
              <a:rPr lang="en-US" b="1" dirty="0" smtClean="0">
                <a:solidFill>
                  <a:srgbClr val="FFFFFF"/>
                </a:solidFill>
              </a:rPr>
              <a:t>250-300* </a:t>
            </a:r>
            <a:r>
              <a:rPr lang="en-US" b="1" dirty="0">
                <a:solidFill>
                  <a:srgbClr val="FFFFFF"/>
                </a:solidFill>
              </a:rPr>
              <a:t>new rulemakings are expected under </a:t>
            </a:r>
            <a:r>
              <a:rPr lang="en-US" b="1" dirty="0" smtClean="0">
                <a:solidFill>
                  <a:srgbClr val="FFFFFF"/>
                </a:solidFill>
              </a:rPr>
              <a:t>Dodd-Frank, resulting in increasing complexity, cost, discord and slowing Implementation</a:t>
            </a:r>
            <a:endParaRPr lang="en-US" b="1" dirty="0">
              <a:solidFill>
                <a:srgbClr val="FFFFFF"/>
              </a:solidFill>
            </a:endParaRPr>
          </a:p>
        </p:txBody>
      </p:sp>
      <p:sp>
        <p:nvSpPr>
          <p:cNvPr id="24581"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Total eliminates double counting for joint rule-makings and this estimate only includes explicit rule-makings in the bill, and thus likely represents a significant underestimate.</a:t>
            </a:r>
          </a:p>
          <a:p>
            <a:pPr marL="133350" indent="-133350" eaLnBrk="0" hangingPunct="0">
              <a:lnSpc>
                <a:spcPct val="90000"/>
              </a:lnSpc>
              <a:buClr>
                <a:schemeClr val="accent2"/>
              </a:buClr>
              <a:buFont typeface="Wingdings" pitchFamily="2" charset="2"/>
              <a:buNone/>
              <a:tabLst>
                <a:tab pos="112713" algn="r"/>
              </a:tabLst>
            </a:pPr>
            <a:r>
              <a:rPr lang="en-US" sz="1100"/>
              <a:t>	Source:  Wall Street Journal, July 14, 2010; Davis Polk &amp; Wardwell.</a:t>
            </a:r>
          </a:p>
        </p:txBody>
      </p:sp>
      <p:sp>
        <p:nvSpPr>
          <p:cNvPr id="24582" name="Rectangle 110"/>
          <p:cNvSpPr>
            <a:spLocks noGrp="1" noChangeArrowheads="1"/>
          </p:cNvSpPr>
          <p:nvPr>
            <p:ph type="sldNum" sz="quarter" idx="12"/>
          </p:nvPr>
        </p:nvSpPr>
        <p:spPr>
          <a:noFill/>
        </p:spPr>
        <p:txBody>
          <a:bodyPr/>
          <a:lstStyle/>
          <a:p>
            <a:fld id="{B697AB15-7DB1-4AF6-8E20-D5C3CE1D7C4A}" type="slidenum">
              <a:rPr lang="en-US" smtClean="0">
                <a:latin typeface="Arial" pitchFamily="34" charset="0"/>
              </a:rPr>
              <a:pPr/>
              <a:t>43</a:t>
            </a:fld>
            <a:endParaRPr lang="en-US"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44</a:t>
            </a:fld>
            <a:endParaRPr lang="en-US" smtClean="0">
              <a:latin typeface="Arial" pitchFamily="34" charset="0"/>
            </a:endParaRPr>
          </a:p>
        </p:txBody>
      </p:sp>
      <p:sp>
        <p:nvSpPr>
          <p:cNvPr id="148483" name="Rectangle 2"/>
          <p:cNvSpPr>
            <a:spLocks noGrp="1" noChangeArrowheads="1"/>
          </p:cNvSpPr>
          <p:nvPr>
            <p:ph type="title"/>
          </p:nvPr>
        </p:nvSpPr>
        <p:spPr/>
        <p:txBody>
          <a:bodyPr/>
          <a:lstStyle/>
          <a:p>
            <a:r>
              <a:rPr lang="en-US" dirty="0" smtClean="0">
                <a:latin typeface="Arial" pitchFamily="34" charset="0"/>
              </a:rPr>
              <a:t>Dodd-Frank:</a:t>
            </a:r>
            <a:br>
              <a:rPr lang="en-US" dirty="0" smtClean="0">
                <a:latin typeface="Arial" pitchFamily="34" charset="0"/>
              </a:rPr>
            </a:br>
            <a:r>
              <a:rPr lang="en-US" i="1" dirty="0" smtClean="0">
                <a:latin typeface="Arial" pitchFamily="34" charset="0"/>
              </a:rPr>
              <a:t>What does the future hold for insurers?</a:t>
            </a:r>
          </a:p>
        </p:txBody>
      </p:sp>
      <p:sp>
        <p:nvSpPr>
          <p:cNvPr id="1981443" name="Rectangle 3"/>
          <p:cNvSpPr>
            <a:spLocks noChangeArrowheads="1"/>
          </p:cNvSpPr>
          <p:nvPr/>
        </p:nvSpPr>
        <p:spPr bwMode="auto">
          <a:xfrm>
            <a:off x="382028" y="1267479"/>
            <a:ext cx="8285722" cy="2085322"/>
          </a:xfrm>
          <a:prstGeom prst="rect">
            <a:avLst/>
          </a:prstGeom>
          <a:noFill/>
          <a:ln w="9525" algn="ctr">
            <a:noFill/>
            <a:miter lim="800000"/>
            <a:headEnd/>
            <a:tailEnd/>
          </a:ln>
        </p:spPr>
        <p:txBody>
          <a:bodyPr lIns="45720" rIns="45720"/>
          <a:lstStyle/>
          <a:p>
            <a:pPr marL="292100" indent="-292100" eaLnBrk="0" hangingPunct="0">
              <a:lnSpc>
                <a:spcPts val="2100"/>
              </a:lnSpc>
              <a:spcBef>
                <a:spcPct val="40000"/>
              </a:spcBef>
              <a:buClr>
                <a:schemeClr val="accent2"/>
              </a:buClr>
              <a:buFont typeface="Wingdings" pitchFamily="2" charset="2"/>
              <a:buChar char="n"/>
            </a:pPr>
            <a:r>
              <a:rPr lang="en-US" sz="2800" b="1" dirty="0" smtClean="0">
                <a:cs typeface="Arial" pitchFamily="34" charset="0"/>
              </a:rPr>
              <a:t>SIFI Issues</a:t>
            </a:r>
            <a:endParaRPr lang="en-US" sz="2800" b="1" dirty="0">
              <a:solidFill>
                <a:srgbClr val="C00000"/>
              </a:solidFill>
              <a:cs typeface="Arial" pitchFamily="34" charset="0"/>
            </a:endParaRPr>
          </a:p>
          <a:p>
            <a:pPr marL="749300" lvl="1" indent="-292100" eaLnBrk="0" hangingPunct="0">
              <a:lnSpc>
                <a:spcPts val="2100"/>
              </a:lnSpc>
              <a:spcBef>
                <a:spcPct val="40000"/>
              </a:spcBef>
              <a:buClr>
                <a:schemeClr val="accent2"/>
              </a:buClr>
              <a:buFont typeface="Wingdings" pitchFamily="2" charset="2"/>
              <a:buChar char="§"/>
            </a:pPr>
            <a:r>
              <a:rPr lang="en-US" sz="2400" dirty="0" smtClean="0">
                <a:cs typeface="Arial" pitchFamily="34" charset="0"/>
              </a:rPr>
              <a:t>Do enhanced capital requirements put SIFIs at a competitive disadvantage, or is the “Too Big To Fail” designation viewed as an advantage?</a:t>
            </a:r>
          </a:p>
          <a:p>
            <a:pPr marL="749300" lvl="1" indent="-292100" eaLnBrk="0" hangingPunct="0">
              <a:lnSpc>
                <a:spcPts val="2100"/>
              </a:lnSpc>
              <a:spcBef>
                <a:spcPct val="40000"/>
              </a:spcBef>
              <a:buClr>
                <a:schemeClr val="accent2"/>
              </a:buClr>
              <a:buFont typeface="Wingdings" pitchFamily="2" charset="2"/>
              <a:buChar char="§"/>
            </a:pPr>
            <a:r>
              <a:rPr lang="en-US" sz="2400" dirty="0" smtClean="0">
                <a:cs typeface="Arial" pitchFamily="34" charset="0"/>
              </a:rPr>
              <a:t>FSOC SIFI Designations: Initially 2 - 3 US insurers [Prudential Financial, AIG, maybe MetLife?], but will research and/or political pressure expand the list?</a:t>
            </a:r>
          </a:p>
          <a:p>
            <a:pPr marL="749300" lvl="1" indent="-292100" eaLnBrk="0" hangingPunct="0">
              <a:lnSpc>
                <a:spcPts val="2100"/>
              </a:lnSpc>
              <a:spcBef>
                <a:spcPct val="40000"/>
              </a:spcBef>
              <a:buClr>
                <a:schemeClr val="accent2"/>
              </a:buClr>
              <a:buFont typeface="Wingdings" pitchFamily="2" charset="2"/>
              <a:buChar char="§"/>
            </a:pPr>
            <a:r>
              <a:rPr lang="en-US" sz="2400" dirty="0" smtClean="0">
                <a:cs typeface="Arial" pitchFamily="34" charset="0"/>
              </a:rPr>
              <a:t>The UK’s Financial Stability Board designated 9 Globally Systemically Important Insurers (G-SIIs)</a:t>
            </a:r>
          </a:p>
        </p:txBody>
      </p:sp>
      <p:sp>
        <p:nvSpPr>
          <p:cNvPr id="13" name="Rectangle 5"/>
          <p:cNvSpPr>
            <a:spLocks noChangeArrowheads="1"/>
          </p:cNvSpPr>
          <p:nvPr/>
        </p:nvSpPr>
        <p:spPr bwMode="auto">
          <a:xfrm>
            <a:off x="0" y="6506882"/>
            <a:ext cx="8239125" cy="262252"/>
          </a:xfrm>
          <a:prstGeom prst="rect">
            <a:avLst/>
          </a:prstGeom>
          <a:noFill/>
          <a:ln w="9525">
            <a:noFill/>
            <a:miter lim="800000"/>
            <a:headEnd/>
            <a:tailEnd/>
          </a:ln>
        </p:spPr>
        <p:txBody>
          <a:bodyPr lIns="92075" tIns="46038" rIns="92075" bIns="46038">
            <a:spAutoFit/>
          </a:bodyPr>
          <a:lstStyle/>
          <a:p>
            <a:r>
              <a:rPr lang="en-US" sz="1100" dirty="0"/>
              <a:t>Source: Insurance Information Institute (I.I.I.) updates and </a:t>
            </a:r>
            <a:r>
              <a:rPr lang="en-US" sz="1100" dirty="0" smtClean="0"/>
              <a:t>research.</a:t>
            </a:r>
            <a:endParaRPr lang="en-US" sz="1100" b="1" dirty="0"/>
          </a:p>
        </p:txBody>
      </p:sp>
      <p:sp>
        <p:nvSpPr>
          <p:cNvPr id="6" name="TextBox 5"/>
          <p:cNvSpPr txBox="1"/>
          <p:nvPr/>
        </p:nvSpPr>
        <p:spPr>
          <a:xfrm>
            <a:off x="1562101" y="4352925"/>
            <a:ext cx="2524124" cy="1200329"/>
          </a:xfrm>
          <a:prstGeom prst="rect">
            <a:avLst/>
          </a:prstGeom>
          <a:noFill/>
        </p:spPr>
        <p:txBody>
          <a:bodyPr wrap="square" rtlCol="0">
            <a:spAutoFit/>
          </a:bodyPr>
          <a:lstStyle/>
          <a:p>
            <a:r>
              <a:rPr lang="en-US" u="sng" dirty="0" smtClean="0"/>
              <a:t>US-based Insurers</a:t>
            </a:r>
          </a:p>
          <a:p>
            <a:pPr>
              <a:buFont typeface="Arial" pitchFamily="34" charset="0"/>
              <a:buChar char="•"/>
            </a:pPr>
            <a:r>
              <a:rPr lang="en-US" dirty="0" smtClean="0"/>
              <a:t>AIG</a:t>
            </a:r>
          </a:p>
          <a:p>
            <a:pPr>
              <a:buFont typeface="Arial" pitchFamily="34" charset="0"/>
              <a:buChar char="•"/>
            </a:pPr>
            <a:r>
              <a:rPr lang="en-US" dirty="0" smtClean="0"/>
              <a:t>MetLife</a:t>
            </a:r>
          </a:p>
          <a:p>
            <a:pPr>
              <a:buFont typeface="Arial" pitchFamily="34" charset="0"/>
              <a:buChar char="•"/>
            </a:pPr>
            <a:r>
              <a:rPr lang="en-US" dirty="0" smtClean="0"/>
              <a:t>Prudential Financial</a:t>
            </a:r>
            <a:endParaRPr lang="en-US" dirty="0"/>
          </a:p>
        </p:txBody>
      </p:sp>
      <p:sp>
        <p:nvSpPr>
          <p:cNvPr id="7" name="TextBox 6"/>
          <p:cNvSpPr txBox="1"/>
          <p:nvPr/>
        </p:nvSpPr>
        <p:spPr>
          <a:xfrm>
            <a:off x="4171950" y="4371975"/>
            <a:ext cx="2657475" cy="2031325"/>
          </a:xfrm>
          <a:prstGeom prst="rect">
            <a:avLst/>
          </a:prstGeom>
          <a:noFill/>
        </p:spPr>
        <p:txBody>
          <a:bodyPr wrap="square" rtlCol="0">
            <a:spAutoFit/>
          </a:bodyPr>
          <a:lstStyle/>
          <a:p>
            <a:r>
              <a:rPr lang="en-US" u="sng" dirty="0" smtClean="0"/>
              <a:t>Non-US-based Insurers</a:t>
            </a:r>
          </a:p>
          <a:p>
            <a:pPr>
              <a:buFont typeface="Arial" pitchFamily="34" charset="0"/>
              <a:buChar char="•"/>
            </a:pPr>
            <a:r>
              <a:rPr lang="en-US" dirty="0" smtClean="0"/>
              <a:t>Aviva (UK)</a:t>
            </a:r>
          </a:p>
          <a:p>
            <a:pPr>
              <a:buFont typeface="Arial" pitchFamily="34" charset="0"/>
              <a:buChar char="•"/>
            </a:pPr>
            <a:r>
              <a:rPr lang="en-US" dirty="0" smtClean="0"/>
              <a:t>AXA (France)</a:t>
            </a:r>
          </a:p>
          <a:p>
            <a:pPr>
              <a:buFont typeface="Arial" pitchFamily="34" charset="0"/>
              <a:buChar char="•"/>
            </a:pPr>
            <a:r>
              <a:rPr lang="en-US" dirty="0" smtClean="0"/>
              <a:t>Allianz (Germany)</a:t>
            </a:r>
          </a:p>
          <a:p>
            <a:pPr>
              <a:buFont typeface="Arial" pitchFamily="34" charset="0"/>
              <a:buChar char="•"/>
            </a:pPr>
            <a:r>
              <a:rPr lang="en-US" dirty="0" err="1" smtClean="0"/>
              <a:t>Generali</a:t>
            </a:r>
            <a:r>
              <a:rPr lang="en-US" dirty="0" smtClean="0"/>
              <a:t> (Italy)</a:t>
            </a:r>
          </a:p>
          <a:p>
            <a:pPr>
              <a:buFont typeface="Arial" pitchFamily="34" charset="0"/>
              <a:buChar char="•"/>
            </a:pPr>
            <a:r>
              <a:rPr lang="en-US" dirty="0" smtClean="0"/>
              <a:t>Ping An (China)</a:t>
            </a:r>
          </a:p>
          <a:p>
            <a:pPr>
              <a:buFont typeface="Arial" pitchFamily="34" charset="0"/>
              <a:buChar char="•"/>
            </a:pPr>
            <a:r>
              <a:rPr lang="en-US" dirty="0" smtClean="0"/>
              <a:t>Prudential (UK)</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childTnLst>
                          </p:cTn>
                        </p:par>
                        <p:par>
                          <p:cTn id="17" fill="hold">
                            <p:stCondLst>
                              <p:cond delay="500"/>
                            </p:stCondLst>
                            <p:childTnLst>
                              <p:par>
                                <p:cTn id="18" presetID="17"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ppt_w/2"/>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45</a:t>
            </a:fld>
            <a:endParaRPr lang="en-US" smtClean="0">
              <a:latin typeface="Arial" pitchFamily="34" charset="0"/>
            </a:endParaRPr>
          </a:p>
        </p:txBody>
      </p:sp>
      <p:sp>
        <p:nvSpPr>
          <p:cNvPr id="148483" name="Rectangle 2"/>
          <p:cNvSpPr>
            <a:spLocks noGrp="1" noChangeArrowheads="1"/>
          </p:cNvSpPr>
          <p:nvPr>
            <p:ph type="title"/>
          </p:nvPr>
        </p:nvSpPr>
        <p:spPr>
          <a:xfrm>
            <a:off x="831850" y="161925"/>
            <a:ext cx="6635749" cy="874713"/>
          </a:xfrm>
        </p:spPr>
        <p:txBody>
          <a:bodyPr/>
          <a:lstStyle/>
          <a:p>
            <a:r>
              <a:rPr lang="en-US" dirty="0" smtClean="0">
                <a:latin typeface="Arial" pitchFamily="34" charset="0"/>
              </a:rPr>
              <a:t>G-SIFI Timetable for</a:t>
            </a:r>
            <a:br>
              <a:rPr lang="en-US" dirty="0" smtClean="0">
                <a:latin typeface="Arial" pitchFamily="34" charset="0"/>
              </a:rPr>
            </a:br>
            <a:r>
              <a:rPr lang="en-US" dirty="0" smtClean="0">
                <a:latin typeface="Arial" pitchFamily="34" charset="0"/>
              </a:rPr>
              <a:t>Enhanced Capital Requirements</a:t>
            </a:r>
            <a:endParaRPr lang="en-US" i="1" dirty="0" smtClean="0">
              <a:latin typeface="Arial" pitchFamily="34" charset="0"/>
            </a:endParaRPr>
          </a:p>
        </p:txBody>
      </p:sp>
      <p:sp>
        <p:nvSpPr>
          <p:cNvPr id="1981443" name="Rectangle 3"/>
          <p:cNvSpPr>
            <a:spLocks noChangeArrowheads="1"/>
          </p:cNvSpPr>
          <p:nvPr/>
        </p:nvSpPr>
        <p:spPr bwMode="auto">
          <a:xfrm>
            <a:off x="742950" y="1267478"/>
            <a:ext cx="7781925" cy="4580871"/>
          </a:xfrm>
          <a:prstGeom prst="rect">
            <a:avLst/>
          </a:prstGeom>
          <a:noFill/>
          <a:ln w="9525" algn="ctr">
            <a:noFill/>
            <a:miter lim="800000"/>
            <a:headEnd/>
            <a:tailEnd/>
          </a:ln>
        </p:spPr>
        <p:txBody>
          <a:bodyPr lIns="45720" rIns="45720"/>
          <a:lstStyle/>
          <a:p>
            <a:pPr marL="292100" indent="-292100" eaLnBrk="0" hangingPunct="0">
              <a:lnSpc>
                <a:spcPts val="2100"/>
              </a:lnSpc>
              <a:spcBef>
                <a:spcPct val="40000"/>
              </a:spcBef>
              <a:buClr>
                <a:schemeClr val="accent2"/>
              </a:buClr>
            </a:pPr>
            <a:r>
              <a:rPr lang="en-US" sz="2800" dirty="0" smtClean="0">
                <a:cs typeface="Arial" pitchFamily="34" charset="0"/>
              </a:rPr>
              <a:t>Enhanced capital requirements </a:t>
            </a:r>
          </a:p>
          <a:p>
            <a:pPr marL="749300" lvl="1" indent="-292100" eaLnBrk="0" hangingPunct="0">
              <a:lnSpc>
                <a:spcPts val="2800"/>
              </a:lnSpc>
              <a:spcBef>
                <a:spcPct val="40000"/>
              </a:spcBef>
              <a:buClr>
                <a:schemeClr val="accent2"/>
              </a:buClr>
              <a:buFont typeface="Wingdings" pitchFamily="2" charset="2"/>
              <a:buChar char="§"/>
            </a:pPr>
            <a:r>
              <a:rPr lang="en-US" sz="2800" dirty="0" smtClean="0">
                <a:cs typeface="Arial" pitchFamily="34" charset="0"/>
              </a:rPr>
              <a:t>to be “spelled out” by the IAIS at the G-20 Summit in 2014.</a:t>
            </a:r>
          </a:p>
          <a:p>
            <a:pPr marL="749300" lvl="1" indent="-292100" eaLnBrk="0" hangingPunct="0">
              <a:lnSpc>
                <a:spcPts val="2800"/>
              </a:lnSpc>
              <a:spcBef>
                <a:spcPct val="40000"/>
              </a:spcBef>
              <a:buClr>
                <a:schemeClr val="accent2"/>
              </a:buClr>
              <a:buFont typeface="Wingdings" pitchFamily="2" charset="2"/>
              <a:buChar char="§"/>
            </a:pPr>
            <a:r>
              <a:rPr lang="en-US" sz="2800" dirty="0" smtClean="0">
                <a:cs typeface="Arial" pitchFamily="34" charset="0"/>
              </a:rPr>
              <a:t>Implementation details to come “by the end of 2015.”</a:t>
            </a:r>
          </a:p>
          <a:p>
            <a:pPr marL="749300" lvl="1" indent="-292100" eaLnBrk="0" hangingPunct="0">
              <a:lnSpc>
                <a:spcPts val="2800"/>
              </a:lnSpc>
              <a:spcBef>
                <a:spcPct val="40000"/>
              </a:spcBef>
              <a:buClr>
                <a:schemeClr val="accent2"/>
              </a:buClr>
              <a:buFont typeface="Wingdings" pitchFamily="2" charset="2"/>
              <a:buChar char="§"/>
            </a:pPr>
            <a:r>
              <a:rPr lang="en-US" sz="2800" dirty="0" smtClean="0">
                <a:cs typeface="Arial" pitchFamily="34" charset="0"/>
              </a:rPr>
              <a:t>Capital requirements will apply starting January 2019</a:t>
            </a:r>
          </a:p>
          <a:p>
            <a:pPr marL="1206500" lvl="2" indent="-292100" eaLnBrk="0" hangingPunct="0">
              <a:lnSpc>
                <a:spcPts val="2800"/>
              </a:lnSpc>
              <a:spcBef>
                <a:spcPct val="40000"/>
              </a:spcBef>
              <a:buClr>
                <a:schemeClr val="accent2"/>
              </a:buClr>
              <a:buFont typeface="Wingdings" pitchFamily="2" charset="2"/>
              <a:buChar char="§"/>
            </a:pPr>
            <a:r>
              <a:rPr lang="en-US" sz="2800" dirty="0" smtClean="0">
                <a:cs typeface="Arial" pitchFamily="34" charset="0"/>
              </a:rPr>
              <a:t>To G-SIIs designated as of November 2017</a:t>
            </a:r>
          </a:p>
        </p:txBody>
      </p:sp>
      <p:sp>
        <p:nvSpPr>
          <p:cNvPr id="13" name="Rectangle 5"/>
          <p:cNvSpPr>
            <a:spLocks noChangeArrowheads="1"/>
          </p:cNvSpPr>
          <p:nvPr/>
        </p:nvSpPr>
        <p:spPr bwMode="auto">
          <a:xfrm>
            <a:off x="847726" y="6373532"/>
            <a:ext cx="5105400" cy="262252"/>
          </a:xfrm>
          <a:prstGeom prst="rect">
            <a:avLst/>
          </a:prstGeom>
          <a:noFill/>
          <a:ln w="9525">
            <a:noFill/>
            <a:miter lim="800000"/>
            <a:headEnd/>
            <a:tailEnd/>
          </a:ln>
        </p:spPr>
        <p:txBody>
          <a:bodyPr wrap="square" lIns="92075" tIns="46038" rIns="92075" bIns="46038">
            <a:spAutoFit/>
          </a:bodyPr>
          <a:lstStyle/>
          <a:p>
            <a:r>
              <a:rPr lang="en-US" sz="1100" dirty="0" smtClean="0"/>
              <a:t>Sources: A.M. Best, </a:t>
            </a:r>
            <a:r>
              <a:rPr lang="en-US" sz="1100" dirty="0" err="1" smtClean="0"/>
              <a:t>BestWeek</a:t>
            </a:r>
            <a:r>
              <a:rPr lang="en-US" sz="1100" dirty="0" smtClean="0"/>
              <a:t>, July 29, 2013; Insurance </a:t>
            </a:r>
            <a:r>
              <a:rPr lang="en-US" sz="1100" dirty="0"/>
              <a:t>Information </a:t>
            </a:r>
            <a:r>
              <a:rPr lang="en-US" sz="1100" dirty="0" smtClean="0"/>
              <a:t>Institute</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ppt_w/2"/>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46</a:t>
            </a:fld>
            <a:endParaRPr lang="en-US" smtClean="0">
              <a:latin typeface="Arial" pitchFamily="34" charset="0"/>
            </a:endParaRPr>
          </a:p>
        </p:txBody>
      </p:sp>
      <p:sp>
        <p:nvSpPr>
          <p:cNvPr id="148483" name="Rectangle 2"/>
          <p:cNvSpPr>
            <a:spLocks noGrp="1" noChangeArrowheads="1"/>
          </p:cNvSpPr>
          <p:nvPr>
            <p:ph type="title"/>
          </p:nvPr>
        </p:nvSpPr>
        <p:spPr>
          <a:xfrm>
            <a:off x="669925" y="257175"/>
            <a:ext cx="5654675" cy="703263"/>
          </a:xfrm>
        </p:spPr>
        <p:txBody>
          <a:bodyPr/>
          <a:lstStyle/>
          <a:p>
            <a:r>
              <a:rPr lang="en-US" dirty="0" smtClean="0">
                <a:latin typeface="Arial" pitchFamily="34" charset="0"/>
              </a:rPr>
              <a:t>Dodd-Frank: </a:t>
            </a:r>
            <a:r>
              <a:rPr lang="en-US" i="1" dirty="0" smtClean="0">
                <a:latin typeface="Arial" pitchFamily="34" charset="0"/>
              </a:rPr>
              <a:t>Future Issues</a:t>
            </a:r>
          </a:p>
        </p:txBody>
      </p:sp>
      <p:sp>
        <p:nvSpPr>
          <p:cNvPr id="1981443" name="Rectangle 3"/>
          <p:cNvSpPr>
            <a:spLocks noChangeArrowheads="1"/>
          </p:cNvSpPr>
          <p:nvPr/>
        </p:nvSpPr>
        <p:spPr bwMode="auto">
          <a:xfrm>
            <a:off x="647700" y="1267478"/>
            <a:ext cx="7810500" cy="4580871"/>
          </a:xfrm>
          <a:prstGeom prst="rect">
            <a:avLst/>
          </a:prstGeom>
          <a:noFill/>
          <a:ln w="9525" algn="ctr">
            <a:noFill/>
            <a:miter lim="800000"/>
            <a:headEnd/>
            <a:tailEnd/>
          </a:ln>
        </p:spPr>
        <p:txBody>
          <a:bodyPr lIns="45720" rIns="45720"/>
          <a:lstStyle/>
          <a:p>
            <a:pPr marL="292100" indent="-292100" eaLnBrk="0" hangingPunct="0">
              <a:lnSpc>
                <a:spcPts val="2100"/>
              </a:lnSpc>
              <a:spcBef>
                <a:spcPct val="40000"/>
              </a:spcBef>
              <a:buClr>
                <a:schemeClr val="accent2"/>
              </a:buClr>
              <a:buFont typeface="Wingdings" pitchFamily="2" charset="2"/>
              <a:buChar char="n"/>
            </a:pPr>
            <a:r>
              <a:rPr lang="en-US" sz="2800" b="1" dirty="0" smtClean="0">
                <a:cs typeface="Arial" pitchFamily="34" charset="0"/>
              </a:rPr>
              <a:t>Short-to-Mid-Term Issues</a:t>
            </a:r>
            <a:endParaRPr lang="en-US" sz="2800" b="1" dirty="0" smtClean="0">
              <a:solidFill>
                <a:srgbClr val="C00000"/>
              </a:solidFill>
              <a:cs typeface="Arial" pitchFamily="34" charset="0"/>
            </a:endParaRPr>
          </a:p>
          <a:p>
            <a:pPr marL="749300" lvl="1" indent="-292100" eaLnBrk="0" hangingPunct="0">
              <a:lnSpc>
                <a:spcPts val="2400"/>
              </a:lnSpc>
              <a:spcBef>
                <a:spcPct val="40000"/>
              </a:spcBef>
              <a:buClr>
                <a:schemeClr val="accent2"/>
              </a:buClr>
              <a:buFont typeface="Wingdings" pitchFamily="2" charset="2"/>
              <a:buChar char="Ø"/>
            </a:pPr>
            <a:r>
              <a:rPr lang="en-US" sz="2400" dirty="0" smtClean="0">
                <a:cs typeface="Arial" pitchFamily="34" charset="0"/>
              </a:rPr>
              <a:t>Outcome of new 250-300 rules across many federal agencies (ETA: months to years)</a:t>
            </a:r>
          </a:p>
          <a:p>
            <a:pPr marL="749300" lvl="1" indent="-292100" eaLnBrk="0" hangingPunct="0">
              <a:lnSpc>
                <a:spcPts val="2400"/>
              </a:lnSpc>
              <a:spcBef>
                <a:spcPct val="40000"/>
              </a:spcBef>
              <a:buClr>
                <a:schemeClr val="accent2"/>
              </a:buClr>
              <a:buFont typeface="Wingdings" pitchFamily="2" charset="2"/>
              <a:buChar char="Ø"/>
            </a:pPr>
            <a:r>
              <a:rPr lang="en-US" sz="2400" dirty="0" smtClean="0">
                <a:cs typeface="Arial" pitchFamily="34" charset="0"/>
              </a:rPr>
              <a:t>Legal challenges to the Dodd-Frank (ETA: Years)</a:t>
            </a:r>
          </a:p>
          <a:p>
            <a:pPr marL="292100" indent="-292100" eaLnBrk="0" hangingPunct="0">
              <a:lnSpc>
                <a:spcPts val="2400"/>
              </a:lnSpc>
              <a:spcBef>
                <a:spcPct val="40000"/>
              </a:spcBef>
              <a:buClr>
                <a:schemeClr val="accent2"/>
              </a:buClr>
              <a:buFont typeface="Wingdings" pitchFamily="2" charset="2"/>
              <a:buChar char="n"/>
            </a:pPr>
            <a:r>
              <a:rPr lang="en-US" sz="2800" b="1" dirty="0" smtClean="0">
                <a:cs typeface="Arial" pitchFamily="34" charset="0"/>
              </a:rPr>
              <a:t>Mid-to-Longer-Term Issues</a:t>
            </a:r>
          </a:p>
          <a:p>
            <a:pPr marL="749300" lvl="1" indent="-292100" eaLnBrk="0" hangingPunct="0">
              <a:lnSpc>
                <a:spcPts val="2400"/>
              </a:lnSpc>
              <a:spcBef>
                <a:spcPct val="40000"/>
              </a:spcBef>
              <a:buClr>
                <a:schemeClr val="accent2"/>
              </a:buClr>
              <a:buFont typeface="Wingdings" pitchFamily="2" charset="2"/>
              <a:buChar char="Ø"/>
            </a:pPr>
            <a:r>
              <a:rPr lang="en-US" sz="2400" dirty="0" smtClean="0">
                <a:cs typeface="Arial" pitchFamily="34" charset="0"/>
              </a:rPr>
              <a:t>Solvency II and </a:t>
            </a:r>
            <a:r>
              <a:rPr lang="en-US" sz="2400" dirty="0" err="1" smtClean="0">
                <a:cs typeface="Arial" pitchFamily="34" charset="0"/>
              </a:rPr>
              <a:t>ComFrame</a:t>
            </a:r>
            <a:r>
              <a:rPr lang="en-US" sz="2400" dirty="0" smtClean="0">
                <a:cs typeface="Arial" pitchFamily="34" charset="0"/>
              </a:rPr>
              <a:t>:  Tough sell in the US right now (Solvency II = Basel III = European Banks)</a:t>
            </a:r>
            <a:endParaRPr lang="en-US" sz="2400" dirty="0">
              <a:cs typeface="Arial" pitchFamily="34" charset="0"/>
            </a:endParaRPr>
          </a:p>
        </p:txBody>
      </p:sp>
      <p:sp>
        <p:nvSpPr>
          <p:cNvPr id="13" name="Rectangle 5"/>
          <p:cNvSpPr>
            <a:spLocks noChangeArrowheads="1"/>
          </p:cNvSpPr>
          <p:nvPr/>
        </p:nvSpPr>
        <p:spPr bwMode="auto">
          <a:xfrm>
            <a:off x="0" y="6506882"/>
            <a:ext cx="8239125" cy="262252"/>
          </a:xfrm>
          <a:prstGeom prst="rect">
            <a:avLst/>
          </a:prstGeom>
          <a:noFill/>
          <a:ln w="9525">
            <a:noFill/>
            <a:miter lim="800000"/>
            <a:headEnd/>
            <a:tailEnd/>
          </a:ln>
        </p:spPr>
        <p:txBody>
          <a:bodyPr lIns="92075" tIns="46038" rIns="92075" bIns="46038">
            <a:spAutoFit/>
          </a:bodyPr>
          <a:lstStyle/>
          <a:p>
            <a:r>
              <a:rPr lang="en-US" sz="1100" dirty="0"/>
              <a:t>Source: Insurance Information Institute (I.I.I.) updates and </a:t>
            </a:r>
            <a:r>
              <a:rPr lang="en-US" sz="1100" dirty="0" smtClean="0"/>
              <a:t>research.</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81443">
                                            <p:txEl>
                                              <p:pRg st="3" end="3"/>
                                            </p:txEl>
                                          </p:spTgt>
                                        </p:tgtEl>
                                        <p:attrNameLst>
                                          <p:attrName>style.visibility</p:attrName>
                                        </p:attrNameLst>
                                      </p:cBhvr>
                                      <p:to>
                                        <p:strVal val="visible"/>
                                      </p:to>
                                    </p:set>
                                    <p:animEffect transition="in" filter="wipe(left)">
                                      <p:cBhvr>
                                        <p:cTn id="18" dur="500"/>
                                        <p:tgtEl>
                                          <p:spTgt spid="19814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81443">
                                            <p:txEl>
                                              <p:pRg st="4" end="4"/>
                                            </p:txEl>
                                          </p:spTgt>
                                        </p:tgtEl>
                                        <p:attrNameLst>
                                          <p:attrName>style.visibility</p:attrName>
                                        </p:attrNameLst>
                                      </p:cBhvr>
                                      <p:to>
                                        <p:strVal val="visible"/>
                                      </p:to>
                                    </p:set>
                                    <p:animEffect transition="in" filter="wipe(left)">
                                      <p:cBhvr>
                                        <p:cTn id="21" dur="500"/>
                                        <p:tgtEl>
                                          <p:spTgt spid="1981443">
                                            <p:txEl>
                                              <p:pRg st="4" end="4"/>
                                            </p:txEl>
                                          </p:spTgt>
                                        </p:tgtEl>
                                      </p:cBhvr>
                                    </p:animEffect>
                                  </p:childTnLst>
                                </p:cTn>
                              </p:par>
                            </p:childTnLst>
                          </p:cTn>
                        </p:par>
                        <p:par>
                          <p:cTn id="22" fill="hold">
                            <p:stCondLst>
                              <p:cond delay="500"/>
                            </p:stCondLst>
                            <p:childTnLst>
                              <p:par>
                                <p:cTn id="23" presetID="17"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ppt_x-#ppt_w/2"/>
                                          </p:val>
                                        </p:tav>
                                        <p:tav tm="100000">
                                          <p:val>
                                            <p:strVal val="#ppt_x"/>
                                          </p:val>
                                        </p:tav>
                                      </p:tavLst>
                                    </p:anim>
                                    <p:anim calcmode="lin" valueType="num">
                                      <p:cBhvr>
                                        <p:cTn id="26" dur="500" fill="hold"/>
                                        <p:tgtEl>
                                          <p:spTgt spid="13"/>
                                        </p:tgtEl>
                                        <p:attrNameLst>
                                          <p:attrName>ppt_y</p:attrName>
                                        </p:attrNameLst>
                                      </p:cBhvr>
                                      <p:tavLst>
                                        <p:tav tm="0">
                                          <p:val>
                                            <p:strVal val="#ppt_y"/>
                                          </p:val>
                                        </p:tav>
                                        <p:tav tm="100000">
                                          <p:val>
                                            <p:strVal val="#ppt_y"/>
                                          </p:val>
                                        </p:tav>
                                      </p:tavLst>
                                    </p:anim>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80989"/>
            <a:ext cx="7426325" cy="633412"/>
          </a:xfrm>
        </p:spPr>
        <p:txBody>
          <a:bodyPr/>
          <a:lstStyle/>
          <a:p>
            <a:r>
              <a:rPr lang="en-US" sz="2700" dirty="0" smtClean="0"/>
              <a:t>How Extensive/Intrusive will the CFPB be</a:t>
            </a:r>
            <a:br>
              <a:rPr lang="en-US" sz="2700" dirty="0" smtClean="0"/>
            </a:br>
            <a:r>
              <a:rPr lang="en-US" sz="2700" dirty="0" smtClean="0"/>
              <a:t>Regarding Insurance Market Conduct?</a:t>
            </a:r>
            <a:endParaRPr lang="en-US" sz="2700" dirty="0"/>
          </a:p>
        </p:txBody>
      </p:sp>
      <p:sp>
        <p:nvSpPr>
          <p:cNvPr id="3" name="Text Placeholder 2"/>
          <p:cNvSpPr>
            <a:spLocks noGrp="1"/>
          </p:cNvSpPr>
          <p:nvPr>
            <p:ph type="body" idx="1"/>
          </p:nvPr>
        </p:nvSpPr>
        <p:spPr>
          <a:xfrm>
            <a:off x="542925" y="1381125"/>
            <a:ext cx="8153400" cy="4652963"/>
          </a:xfrm>
        </p:spPr>
        <p:txBody>
          <a:bodyPr/>
          <a:lstStyle/>
          <a:p>
            <a:r>
              <a:rPr lang="en-US" sz="2800" dirty="0" smtClean="0"/>
              <a:t>A major initiative of the CFPB is improving financial literacy and financial decision-making</a:t>
            </a:r>
          </a:p>
          <a:p>
            <a:pPr lvl="1"/>
            <a:r>
              <a:rPr lang="en-US" sz="2400" dirty="0" smtClean="0"/>
              <a:t>The CFPB is conducting research to develop measures of financial well-being</a:t>
            </a:r>
          </a:p>
          <a:p>
            <a:pPr lvl="2"/>
            <a:r>
              <a:rPr lang="en-US" dirty="0" smtClean="0"/>
              <a:t>How can this not involve insurance?</a:t>
            </a:r>
          </a:p>
          <a:p>
            <a:pPr lvl="1"/>
            <a:r>
              <a:rPr lang="en-US" sz="2400" dirty="0" smtClean="0"/>
              <a:t>Particular attention is likely to be paid to three audiences: military personnel (and their families), people over age 62, and the “underserved”</a:t>
            </a:r>
          </a:p>
          <a:p>
            <a:pPr lvl="1"/>
            <a:r>
              <a:rPr lang="en-US" sz="2400" dirty="0" smtClean="0"/>
              <a:t>It seems likely that, at some point, the CFPB will focus on health insurance, property insurance, and retirement</a:t>
            </a:r>
          </a:p>
          <a:p>
            <a:pPr>
              <a:lnSpc>
                <a:spcPct val="100000"/>
              </a:lnSpc>
              <a:spcBef>
                <a:spcPts val="1200"/>
              </a:spcBef>
            </a:pPr>
            <a:endParaRPr lang="en-US" sz="1800" dirty="0" smtClean="0"/>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75" y="257176"/>
            <a:ext cx="5521325" cy="704850"/>
          </a:xfrm>
        </p:spPr>
        <p:txBody>
          <a:bodyPr/>
          <a:lstStyle/>
          <a:p>
            <a:r>
              <a:rPr lang="en-US" sz="2700" dirty="0" smtClean="0"/>
              <a:t>How Intrusive will the OFR be into Insurance?</a:t>
            </a:r>
            <a:endParaRPr lang="en-US" sz="2700" dirty="0"/>
          </a:p>
        </p:txBody>
      </p:sp>
      <p:sp>
        <p:nvSpPr>
          <p:cNvPr id="3" name="Text Placeholder 2"/>
          <p:cNvSpPr>
            <a:spLocks noGrp="1"/>
          </p:cNvSpPr>
          <p:nvPr>
            <p:ph type="body" idx="1"/>
          </p:nvPr>
        </p:nvSpPr>
        <p:spPr>
          <a:xfrm>
            <a:off x="476250" y="1190625"/>
            <a:ext cx="8153400" cy="4652963"/>
          </a:xfrm>
        </p:spPr>
        <p:txBody>
          <a:bodyPr/>
          <a:lstStyle/>
          <a:p>
            <a:r>
              <a:rPr lang="en-US" sz="2800" dirty="0" smtClean="0"/>
              <a:t>Regarding Insurance Operations Data Collection?</a:t>
            </a:r>
          </a:p>
          <a:p>
            <a:pPr lvl="1"/>
            <a:r>
              <a:rPr lang="en-US" sz="2600" dirty="0" smtClean="0"/>
              <a:t>The OFR is to develop metrics for risks to the financial stability of the US</a:t>
            </a:r>
          </a:p>
          <a:p>
            <a:pPr lvl="2"/>
            <a:r>
              <a:rPr lang="en-US" sz="2400" dirty="0" smtClean="0"/>
              <a:t>Will it collect data only from SIFI insurers or a broader range of insurers?</a:t>
            </a:r>
          </a:p>
          <a:p>
            <a:pPr lvl="1"/>
            <a:r>
              <a:rPr lang="en-US" sz="2600" dirty="0" smtClean="0"/>
              <a:t>The OFR is to “evaluate and report on stress tests of financial entities overseen by the member agencies”</a:t>
            </a:r>
          </a:p>
          <a:p>
            <a:pPr lvl="2"/>
            <a:r>
              <a:rPr lang="en-US" sz="2400" dirty="0" smtClean="0"/>
              <a:t>Does this include stress tests of insurer SIFIs?</a:t>
            </a:r>
            <a:br>
              <a:rPr lang="en-US" sz="2400" dirty="0" smtClean="0"/>
            </a:br>
            <a:r>
              <a:rPr lang="en-US" sz="2400" dirty="0" smtClean="0"/>
              <a:t>Of Non-SIFI insurers?</a:t>
            </a:r>
            <a:endParaRPr lang="en-US" sz="1800" dirty="0" smtClean="0"/>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548242B1-2BB9-49A5-924A-A72E40E29193}"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49</a:t>
            </a:fld>
            <a:endParaRPr lang="en-US" smtClean="0">
              <a:latin typeface="Arial" pitchFamily="34" charset="0"/>
            </a:endParaRPr>
          </a:p>
        </p:txBody>
      </p:sp>
      <p:sp>
        <p:nvSpPr>
          <p:cNvPr id="148483" name="Rectangle 2"/>
          <p:cNvSpPr>
            <a:spLocks noGrp="1" noChangeArrowheads="1"/>
          </p:cNvSpPr>
          <p:nvPr>
            <p:ph type="title"/>
          </p:nvPr>
        </p:nvSpPr>
        <p:spPr>
          <a:xfrm>
            <a:off x="803276" y="185738"/>
            <a:ext cx="5930900" cy="860425"/>
          </a:xfrm>
        </p:spPr>
        <p:txBody>
          <a:bodyPr/>
          <a:lstStyle/>
          <a:p>
            <a:r>
              <a:rPr lang="en-US" dirty="0" smtClean="0">
                <a:latin typeface="Arial" pitchFamily="34" charset="0"/>
              </a:rPr>
              <a:t>Dodd-Frank:</a:t>
            </a:r>
            <a:br>
              <a:rPr lang="en-US" dirty="0" smtClean="0">
                <a:latin typeface="Arial" pitchFamily="34" charset="0"/>
              </a:rPr>
            </a:br>
            <a:r>
              <a:rPr lang="en-US" i="1" dirty="0" smtClean="0">
                <a:latin typeface="Arial" pitchFamily="34" charset="0"/>
              </a:rPr>
              <a:t>Longer-term Issues for Insurers</a:t>
            </a:r>
          </a:p>
        </p:txBody>
      </p:sp>
      <p:sp>
        <p:nvSpPr>
          <p:cNvPr id="1981443" name="Rectangle 3"/>
          <p:cNvSpPr>
            <a:spLocks noChangeArrowheads="1"/>
          </p:cNvSpPr>
          <p:nvPr/>
        </p:nvSpPr>
        <p:spPr bwMode="auto">
          <a:xfrm>
            <a:off x="467754" y="1150937"/>
            <a:ext cx="8190472" cy="5106987"/>
          </a:xfrm>
          <a:prstGeom prst="rect">
            <a:avLst/>
          </a:prstGeom>
          <a:noFill/>
          <a:ln w="9525" algn="ctr">
            <a:noFill/>
            <a:miter lim="800000"/>
            <a:headEnd/>
            <a:tailEnd/>
          </a:ln>
        </p:spPr>
        <p:txBody>
          <a:bodyPr lIns="45720" rIns="45720"/>
          <a:lstStyle/>
          <a:p>
            <a:pPr marL="292100" indent="-292100" eaLnBrk="0" hangingPunct="0">
              <a:lnSpc>
                <a:spcPts val="2800"/>
              </a:lnSpc>
              <a:spcBef>
                <a:spcPts val="600"/>
              </a:spcBef>
              <a:buClr>
                <a:schemeClr val="accent2"/>
              </a:buClr>
              <a:buFont typeface="Wingdings" pitchFamily="2" charset="2"/>
              <a:buChar char="§"/>
            </a:pPr>
            <a:r>
              <a:rPr lang="en-US" sz="2600" b="1" dirty="0" smtClean="0">
                <a:cs typeface="Arial" pitchFamily="34" charset="0"/>
              </a:rPr>
              <a:t>Streamlining U.S. Regulation</a:t>
            </a:r>
            <a:r>
              <a:rPr lang="en-US" sz="2600" dirty="0" smtClean="0">
                <a:cs typeface="Arial" pitchFamily="34" charset="0"/>
              </a:rPr>
              <a:t>:  Dodd-Frank does little to directly address the inefficiencies of the US insurance regulatory system</a:t>
            </a:r>
          </a:p>
          <a:p>
            <a:pPr marL="749300" lvl="1" indent="-292100" eaLnBrk="0" hangingPunct="0">
              <a:lnSpc>
                <a:spcPts val="2800"/>
              </a:lnSpc>
              <a:spcBef>
                <a:spcPts val="600"/>
              </a:spcBef>
              <a:buClr>
                <a:schemeClr val="accent2"/>
              </a:buClr>
              <a:buFont typeface="Wingdings" pitchFamily="2" charset="2"/>
              <a:buChar char="§"/>
            </a:pPr>
            <a:r>
              <a:rPr lang="en-US" sz="2200" dirty="0" smtClean="0">
                <a:cs typeface="Arial" pitchFamily="34" charset="0"/>
              </a:rPr>
              <a:t>Low likelihood of timely, uniform implementation of regulation (FIO has no regulatory power; Treasury/Fed powers very limited)</a:t>
            </a:r>
          </a:p>
          <a:p>
            <a:pPr marL="749300" lvl="1" indent="-292100" eaLnBrk="0" hangingPunct="0">
              <a:lnSpc>
                <a:spcPts val="2800"/>
              </a:lnSpc>
              <a:spcBef>
                <a:spcPts val="600"/>
              </a:spcBef>
              <a:buClr>
                <a:schemeClr val="accent2"/>
              </a:buClr>
              <a:buFont typeface="Wingdings" pitchFamily="2" charset="2"/>
              <a:buChar char="§"/>
            </a:pPr>
            <a:r>
              <a:rPr lang="en-US" sz="2200" dirty="0" smtClean="0">
                <a:cs typeface="Arial" pitchFamily="34" charset="0"/>
              </a:rPr>
              <a:t>But CFPB, OFR might add to the regulatory burden</a:t>
            </a:r>
          </a:p>
          <a:p>
            <a:pPr marL="292100" indent="-292100" eaLnBrk="0" hangingPunct="0">
              <a:lnSpc>
                <a:spcPts val="2800"/>
              </a:lnSpc>
              <a:spcBef>
                <a:spcPts val="600"/>
              </a:spcBef>
              <a:buClr>
                <a:schemeClr val="accent2"/>
              </a:buClr>
              <a:buFont typeface="Wingdings" pitchFamily="2" charset="2"/>
              <a:buChar char="n"/>
            </a:pPr>
            <a:r>
              <a:rPr lang="en-US" sz="2800" b="1" dirty="0" smtClean="0">
                <a:cs typeface="Arial" pitchFamily="34" charset="0"/>
              </a:rPr>
              <a:t>International Regulation</a:t>
            </a:r>
          </a:p>
          <a:p>
            <a:pPr marL="749300" lvl="1" indent="-292100" eaLnBrk="0" hangingPunct="0">
              <a:lnSpc>
                <a:spcPts val="2800"/>
              </a:lnSpc>
              <a:spcBef>
                <a:spcPts val="600"/>
              </a:spcBef>
              <a:buClr>
                <a:schemeClr val="accent2"/>
              </a:buClr>
              <a:buFont typeface="Wingdings" pitchFamily="2" charset="2"/>
              <a:buChar char="Ø"/>
            </a:pPr>
            <a:r>
              <a:rPr lang="en-US" sz="2400" dirty="0" smtClean="0">
                <a:cs typeface="Arial" pitchFamily="34" charset="0"/>
              </a:rPr>
              <a:t>Dodd-Frank provides little guidance on international insurance issues, though FIO will define its role on this issue</a:t>
            </a:r>
          </a:p>
          <a:p>
            <a:pPr marL="749300" lvl="1" indent="-292100" eaLnBrk="0" hangingPunct="0">
              <a:lnSpc>
                <a:spcPts val="2800"/>
              </a:lnSpc>
              <a:spcBef>
                <a:spcPts val="600"/>
              </a:spcBef>
              <a:buClr>
                <a:schemeClr val="accent2"/>
              </a:buClr>
              <a:buFont typeface="Wingdings" pitchFamily="2" charset="2"/>
              <a:buChar char="Ø"/>
            </a:pPr>
            <a:r>
              <a:rPr lang="en-US" sz="2400" dirty="0" smtClean="0">
                <a:cs typeface="Arial" pitchFamily="34" charset="0"/>
              </a:rPr>
              <a:t>Elements of Dodd-Frank (e.g., derivatives regulation) could prove useful</a:t>
            </a:r>
          </a:p>
          <a:p>
            <a:pPr marL="292100" indent="-292100" eaLnBrk="0" hangingPunct="0">
              <a:lnSpc>
                <a:spcPts val="2800"/>
              </a:lnSpc>
              <a:spcBef>
                <a:spcPts val="600"/>
              </a:spcBef>
              <a:buClr>
                <a:schemeClr val="accent2"/>
              </a:buClr>
              <a:buFont typeface="Wingdings" pitchFamily="2" charset="2"/>
              <a:buChar char="§"/>
            </a:pPr>
            <a:endParaRPr lang="en-US" sz="2200" dirty="0" smtClean="0">
              <a:cs typeface="Arial" pitchFamily="34" charset="0"/>
            </a:endParaRPr>
          </a:p>
        </p:txBody>
      </p:sp>
      <p:sp>
        <p:nvSpPr>
          <p:cNvPr id="13" name="Rectangle 5"/>
          <p:cNvSpPr>
            <a:spLocks noChangeArrowheads="1"/>
          </p:cNvSpPr>
          <p:nvPr/>
        </p:nvSpPr>
        <p:spPr bwMode="auto">
          <a:xfrm>
            <a:off x="0" y="6547223"/>
            <a:ext cx="8239125" cy="262252"/>
          </a:xfrm>
          <a:prstGeom prst="rect">
            <a:avLst/>
          </a:prstGeom>
          <a:noFill/>
          <a:ln w="9525">
            <a:noFill/>
            <a:miter lim="800000"/>
            <a:headEnd/>
            <a:tailEnd/>
          </a:ln>
        </p:spPr>
        <p:txBody>
          <a:bodyPr lIns="92075" tIns="46038" rIns="92075" bIns="46038">
            <a:spAutoFit/>
          </a:bodyPr>
          <a:lstStyle/>
          <a:p>
            <a:r>
              <a:rPr lang="en-US" sz="1100" dirty="0"/>
              <a:t>Source: Insurance Information Institute (I.I.I.) updates and </a:t>
            </a:r>
            <a:r>
              <a:rPr lang="en-US" sz="1100" dirty="0" smtClean="0"/>
              <a:t>research.</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81443">
                                            <p:txEl>
                                              <p:pRg st="3" end="3"/>
                                            </p:txEl>
                                          </p:spTgt>
                                        </p:tgtEl>
                                        <p:attrNameLst>
                                          <p:attrName>style.visibility</p:attrName>
                                        </p:attrNameLst>
                                      </p:cBhvr>
                                      <p:to>
                                        <p:strVal val="visible"/>
                                      </p:to>
                                    </p:set>
                                    <p:animEffect transition="in" filter="wipe(left)">
                                      <p:cBhvr>
                                        <p:cTn id="18" dur="500"/>
                                        <p:tgtEl>
                                          <p:spTgt spid="19814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81443">
                                            <p:txEl>
                                              <p:pRg st="4" end="4"/>
                                            </p:txEl>
                                          </p:spTgt>
                                        </p:tgtEl>
                                        <p:attrNameLst>
                                          <p:attrName>style.visibility</p:attrName>
                                        </p:attrNameLst>
                                      </p:cBhvr>
                                      <p:to>
                                        <p:strVal val="visible"/>
                                      </p:to>
                                    </p:set>
                                    <p:animEffect transition="in" filter="wipe(left)">
                                      <p:cBhvr>
                                        <p:cTn id="21" dur="500"/>
                                        <p:tgtEl>
                                          <p:spTgt spid="19814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81443">
                                            <p:txEl>
                                              <p:pRg st="5" end="5"/>
                                            </p:txEl>
                                          </p:spTgt>
                                        </p:tgtEl>
                                        <p:attrNameLst>
                                          <p:attrName>style.visibility</p:attrName>
                                        </p:attrNameLst>
                                      </p:cBhvr>
                                      <p:to>
                                        <p:strVal val="visible"/>
                                      </p:to>
                                    </p:set>
                                    <p:animEffect transition="in" filter="wipe(left)">
                                      <p:cBhvr>
                                        <p:cTn id="24" dur="500"/>
                                        <p:tgtEl>
                                          <p:spTgt spid="1981443">
                                            <p:txEl>
                                              <p:pRg st="5" end="5"/>
                                            </p:txEl>
                                          </p:spTgt>
                                        </p:tgtEl>
                                      </p:cBhvr>
                                    </p:animEffect>
                                  </p:childTnLst>
                                </p:cTn>
                              </p:par>
                            </p:childTnLst>
                          </p:cTn>
                        </p:par>
                        <p:par>
                          <p:cTn id="25" fill="hold">
                            <p:stCondLst>
                              <p:cond delay="500"/>
                            </p:stCondLst>
                            <p:childTnLst>
                              <p:par>
                                <p:cTn id="26" presetID="17"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ppt_w/2"/>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5</a:t>
            </a:fld>
            <a:endParaRPr lang="en-US" smtClean="0">
              <a:latin typeface="Arial" pitchFamily="34" charset="0"/>
            </a:endParaRPr>
          </a:p>
        </p:txBody>
      </p:sp>
      <p:sp>
        <p:nvSpPr>
          <p:cNvPr id="148483" name="Rectangle 2"/>
          <p:cNvSpPr>
            <a:spLocks noGrp="1" noChangeArrowheads="1"/>
          </p:cNvSpPr>
          <p:nvPr>
            <p:ph type="title"/>
          </p:nvPr>
        </p:nvSpPr>
        <p:spPr>
          <a:xfrm>
            <a:off x="508000" y="176213"/>
            <a:ext cx="6673849" cy="860425"/>
          </a:xfrm>
        </p:spPr>
        <p:txBody>
          <a:bodyPr/>
          <a:lstStyle/>
          <a:p>
            <a:r>
              <a:rPr lang="en-US" dirty="0" smtClean="0">
                <a:latin typeface="Arial" pitchFamily="34" charset="0"/>
              </a:rPr>
              <a:t>Authority of</a:t>
            </a:r>
            <a:br>
              <a:rPr lang="en-US" dirty="0" smtClean="0">
                <a:latin typeface="Arial" pitchFamily="34" charset="0"/>
              </a:rPr>
            </a:br>
            <a:r>
              <a:rPr lang="en-US" dirty="0" smtClean="0">
                <a:latin typeface="Arial" pitchFamily="34" charset="0"/>
              </a:rPr>
              <a:t>the Federal Insurance Office (FIO)</a:t>
            </a:r>
            <a:endParaRPr lang="en-US" i="1" dirty="0" smtClean="0">
              <a:latin typeface="Arial" pitchFamily="34" charset="0"/>
            </a:endParaRPr>
          </a:p>
        </p:txBody>
      </p:sp>
      <p:sp>
        <p:nvSpPr>
          <p:cNvPr id="1981443" name="Rectangle 3"/>
          <p:cNvSpPr>
            <a:spLocks noChangeArrowheads="1"/>
          </p:cNvSpPr>
          <p:nvPr/>
        </p:nvSpPr>
        <p:spPr bwMode="auto">
          <a:xfrm>
            <a:off x="0" y="1112837"/>
            <a:ext cx="8620125" cy="4802187"/>
          </a:xfrm>
          <a:prstGeom prst="rect">
            <a:avLst/>
          </a:prstGeom>
          <a:noFill/>
          <a:ln w="9525" algn="ctr">
            <a:noFill/>
            <a:miter lim="800000"/>
            <a:headEnd/>
            <a:tailEnd/>
          </a:ln>
        </p:spPr>
        <p:txBody>
          <a:bodyPr lIns="45720" rIns="45720"/>
          <a:lstStyle/>
          <a:p>
            <a:pPr marL="749300" lvl="1" indent="-292100" eaLnBrk="0" hangingPunct="0">
              <a:lnSpc>
                <a:spcPts val="2200"/>
              </a:lnSpc>
              <a:spcBef>
                <a:spcPct val="40000"/>
              </a:spcBef>
              <a:buClr>
                <a:schemeClr val="accent2"/>
              </a:buClr>
              <a:buFont typeface="Wingdings" pitchFamily="2" charset="2"/>
              <a:buChar char="§"/>
            </a:pPr>
            <a:r>
              <a:rPr lang="en-US" sz="2000" dirty="0" smtClean="0">
                <a:solidFill>
                  <a:srgbClr val="FF0000"/>
                </a:solidFill>
                <a:cs typeface="Arial" pitchFamily="34" charset="0"/>
              </a:rPr>
              <a:t>Monitor all aspects of the </a:t>
            </a:r>
            <a:r>
              <a:rPr lang="en-US" sz="2000" dirty="0">
                <a:solidFill>
                  <a:srgbClr val="FF0000"/>
                </a:solidFill>
                <a:cs typeface="Arial" pitchFamily="34" charset="0"/>
              </a:rPr>
              <a:t>insurance industry</a:t>
            </a:r>
            <a:r>
              <a:rPr lang="en-US" sz="2000" dirty="0">
                <a:cs typeface="Arial" pitchFamily="34" charset="0"/>
              </a:rPr>
              <a:t>, identify regulatory gaps that could contribute to </a:t>
            </a:r>
            <a:r>
              <a:rPr lang="en-US" sz="2000" dirty="0" smtClean="0">
                <a:cs typeface="Arial" pitchFamily="34" charset="0"/>
              </a:rPr>
              <a:t>a systemic crisis in the insurance industry or the U.S. financial system, </a:t>
            </a:r>
          </a:p>
          <a:p>
            <a:pPr marL="749300" lvl="1" indent="-292100" eaLnBrk="0" hangingPunct="0">
              <a:lnSpc>
                <a:spcPts val="2200"/>
              </a:lnSpc>
              <a:spcBef>
                <a:spcPct val="40000"/>
              </a:spcBef>
              <a:buClr>
                <a:schemeClr val="accent2"/>
              </a:buClr>
              <a:buFont typeface="Wingdings" pitchFamily="2" charset="2"/>
              <a:buChar char="§"/>
            </a:pPr>
            <a:r>
              <a:rPr lang="en-US" sz="2000" dirty="0" smtClean="0"/>
              <a:t>Monitor access to affordable insurance for traditionally underserved communities and consumers, minorities and low- and moderate income persons,</a:t>
            </a:r>
          </a:p>
          <a:p>
            <a:pPr marL="749300" lvl="1"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Recommend to the Financial Stability Oversight Council that it designate an insurer as an entity subject to regulation as a nonbank financial company to be supervised by the Board of Governors of the Federal Reserve System [a SIFI],</a:t>
            </a:r>
          </a:p>
          <a:p>
            <a:pPr marL="749300" lvl="1"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Coordinate federal efforts and develop federal policy on prudential aspects of international insurance matters, including representing the United States in the IAIS, and assisting the [Treasury] Secretary in negotiating covered agreements, and</a:t>
            </a:r>
          </a:p>
          <a:p>
            <a:pPr marL="749300" lvl="1"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Consult with States regarding insurance matters of national importance and prudential insurance matters of international importance.</a:t>
            </a:r>
          </a:p>
        </p:txBody>
      </p:sp>
      <p:sp>
        <p:nvSpPr>
          <p:cNvPr id="13" name="Rectangle 5"/>
          <p:cNvSpPr>
            <a:spLocks noChangeArrowheads="1"/>
          </p:cNvSpPr>
          <p:nvPr/>
        </p:nvSpPr>
        <p:spPr bwMode="auto">
          <a:xfrm>
            <a:off x="2257425" y="6226175"/>
            <a:ext cx="6505575" cy="431800"/>
          </a:xfrm>
          <a:prstGeom prst="rect">
            <a:avLst/>
          </a:prstGeom>
          <a:noFill/>
          <a:ln w="9525">
            <a:noFill/>
            <a:miter lim="800000"/>
            <a:headEnd/>
            <a:tailEnd/>
          </a:ln>
        </p:spPr>
        <p:txBody>
          <a:bodyPr wrap="square" lIns="92075" tIns="46038" rIns="92075" bIns="46038">
            <a:spAutoFit/>
          </a:bodyPr>
          <a:lstStyle/>
          <a:p>
            <a:r>
              <a:rPr lang="en-US" sz="1100" dirty="0" smtClean="0"/>
              <a:t>Sources:  </a:t>
            </a:r>
            <a:r>
              <a:rPr lang="en-US" sz="1100" dirty="0" smtClean="0">
                <a:hlinkClick r:id="rId3"/>
              </a:rPr>
              <a:t>http://www.treasury.gov/initiatives/fio/reports-and-notices/Documents/FIO%20Annual%20Report%202013.pdf</a:t>
            </a:r>
            <a:r>
              <a:rPr lang="en-US" sz="1100" dirty="0" smtClean="0"/>
              <a:t> ; Insurance Information Institute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ppt_w/2"/>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4333B5-F606-4F22-B5AB-C00680A5C585}"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sp>
        <p:nvSpPr>
          <p:cNvPr id="2152455" name="Rectangle 7"/>
          <p:cNvSpPr>
            <a:spLocks noChangeArrowheads="1"/>
          </p:cNvSpPr>
          <p:nvPr/>
        </p:nvSpPr>
        <p:spPr bwMode="blackWhite">
          <a:xfrm>
            <a:off x="581025" y="1878013"/>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Insurance </a:t>
            </a:r>
            <a:r>
              <a:rPr lang="en-US" sz="4200" b="1" dirty="0">
                <a:solidFill>
                  <a:schemeClr val="bg1"/>
                </a:solidFill>
              </a:rPr>
              <a:t>Industry </a:t>
            </a:r>
            <a:r>
              <a:rPr lang="en-US" sz="4200" b="1" dirty="0" smtClean="0">
                <a:solidFill>
                  <a:schemeClr val="bg1"/>
                </a:solidFill>
              </a:rPr>
              <a:t>     Financial Strength</a:t>
            </a:r>
            <a:endParaRPr lang="en-US" sz="4200" b="1" dirty="0">
              <a:solidFill>
                <a:schemeClr val="bg1"/>
              </a:solidFill>
            </a:endParaRPr>
          </a:p>
        </p:txBody>
      </p:sp>
      <p:sp>
        <p:nvSpPr>
          <p:cNvPr id="2152456" name="Rectangle 8"/>
          <p:cNvSpPr>
            <a:spLocks noChangeArrowheads="1"/>
          </p:cNvSpPr>
          <p:nvPr/>
        </p:nvSpPr>
        <p:spPr bwMode="auto">
          <a:xfrm>
            <a:off x="571500" y="3466073"/>
            <a:ext cx="8107456"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financial system has little to fear from</a:t>
            </a:r>
            <a:br>
              <a:rPr lang="en-US" sz="4000" b="1" dirty="0" smtClean="0">
                <a:solidFill>
                  <a:srgbClr val="225A7A"/>
                </a:solidFill>
              </a:rPr>
            </a:br>
            <a:r>
              <a:rPr lang="en-US" sz="4000" b="1" dirty="0" smtClean="0">
                <a:solidFill>
                  <a:srgbClr val="225A7A"/>
                </a:solidFill>
              </a:rPr>
              <a:t>the US Insurance Industry</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404930" name="Chart" r:id="rId4" imgW="8582143" imgH="4095701"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51</a:t>
            </a:fld>
            <a:endParaRPr lang="en-US"/>
          </a:p>
        </p:txBody>
      </p:sp>
      <p:sp>
        <p:nvSpPr>
          <p:cNvPr id="10" name="AutoShape 8"/>
          <p:cNvSpPr>
            <a:spLocks noChangeArrowheads="1"/>
          </p:cNvSpPr>
          <p:nvPr/>
        </p:nvSpPr>
        <p:spPr bwMode="blackWhite">
          <a:xfrm>
            <a:off x="5915024" y="1130655"/>
            <a:ext cx="3051993" cy="1088669"/>
          </a:xfrm>
          <a:prstGeom prst="wedgeRectCallout">
            <a:avLst>
              <a:gd name="adj1" fmla="val 30604"/>
              <a:gd name="adj2" fmla="val 1892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 and are almost always small companies</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52</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405954" name="Chart" r:id="rId4" imgW="8829759" imgH="4343459"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0" y="646112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a:t>A.M. Best; Insurance Information Institute</a:t>
            </a:r>
          </a:p>
        </p:txBody>
      </p:sp>
      <p:sp>
        <p:nvSpPr>
          <p:cNvPr id="1997832" name="AutoShape 8"/>
          <p:cNvSpPr>
            <a:spLocks noChangeArrowheads="1"/>
          </p:cNvSpPr>
          <p:nvPr/>
        </p:nvSpPr>
        <p:spPr bwMode="blackWhite">
          <a:xfrm>
            <a:off x="4829175" y="1019175"/>
            <a:ext cx="3238500" cy="685800"/>
          </a:xfrm>
          <a:prstGeom prst="wedgeRectCallout">
            <a:avLst>
              <a:gd name="adj1" fmla="val 45887"/>
              <a:gd name="adj2" fmla="val 2883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2011 </a:t>
            </a:r>
            <a:r>
              <a:rPr lang="en-US" sz="1400" b="1" dirty="0">
                <a:solidFill>
                  <a:schemeClr val="bg1"/>
                </a:solidFill>
                <a:cs typeface="+mn-cs"/>
              </a:rPr>
              <a:t>impairment rate was </a:t>
            </a:r>
            <a:r>
              <a:rPr lang="en-US" sz="1400" b="1" dirty="0" smtClean="0">
                <a:solidFill>
                  <a:schemeClr val="bg1"/>
                </a:solidFill>
                <a:cs typeface="+mn-cs"/>
              </a:rPr>
              <a:t>0.91% (vs. 0.67% </a:t>
            </a:r>
            <a:r>
              <a:rPr lang="en-US" sz="1400" b="1" dirty="0">
                <a:solidFill>
                  <a:schemeClr val="bg1"/>
                </a:solidFill>
                <a:cs typeface="+mn-cs"/>
              </a:rPr>
              <a:t>in </a:t>
            </a:r>
            <a:r>
              <a:rPr lang="en-US" sz="1400" b="1" dirty="0" smtClean="0">
                <a:solidFill>
                  <a:schemeClr val="bg1"/>
                </a:solidFill>
                <a:cs typeface="+mn-cs"/>
              </a:rPr>
              <a:t>2010), slightly higher than the 0.82% </a:t>
            </a:r>
            <a:r>
              <a:rPr lang="en-US" sz="1400" b="1" dirty="0">
                <a:solidFill>
                  <a:schemeClr val="bg1"/>
                </a:solidFill>
                <a:cs typeface="+mn-cs"/>
              </a:rPr>
              <a:t>average since 1969</a:t>
            </a:r>
          </a:p>
        </p:txBody>
      </p:sp>
      <p:sp>
        <p:nvSpPr>
          <p:cNvPr id="1997833" name="Rectangle 9"/>
          <p:cNvSpPr>
            <a:spLocks noChangeArrowheads="1"/>
          </p:cNvSpPr>
          <p:nvPr/>
        </p:nvSpPr>
        <p:spPr bwMode="blackWhite">
          <a:xfrm>
            <a:off x="363538" y="5486401"/>
            <a:ext cx="8437562" cy="9144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a:t>
            </a:r>
            <a:r>
              <a:rPr lang="en-US" b="1" dirty="0" smtClean="0">
                <a:solidFill>
                  <a:srgbClr val="FFFFFF"/>
                </a:solidFill>
              </a:rPr>
              <a:t>rates, highly </a:t>
            </a:r>
            <a:r>
              <a:rPr lang="en-US" b="1" dirty="0">
                <a:solidFill>
                  <a:srgbClr val="FFFFFF"/>
                </a:solidFill>
              </a:rPr>
              <a:t>c</a:t>
            </a:r>
            <a:r>
              <a:rPr lang="en-US" b="1" dirty="0" smtClean="0">
                <a:solidFill>
                  <a:srgbClr val="FFFFFF"/>
                </a:solidFill>
              </a:rPr>
              <a:t>orrelated </a:t>
            </a:r>
            <a:r>
              <a:rPr lang="en-US" b="1" dirty="0">
                <a:solidFill>
                  <a:srgbClr val="FFFFFF"/>
                </a:solidFill>
              </a:rPr>
              <a:t>w</a:t>
            </a:r>
            <a:r>
              <a:rPr lang="en-US" b="1" dirty="0" smtClean="0">
                <a:solidFill>
                  <a:srgbClr val="FFFFFF"/>
                </a:solidFill>
              </a:rPr>
              <a:t>ith </a:t>
            </a:r>
            <a:r>
              <a:rPr lang="en-US" b="1" dirty="0">
                <a:solidFill>
                  <a:srgbClr val="FFFFFF"/>
                </a:solidFill>
              </a:rPr>
              <a:t>u</a:t>
            </a:r>
            <a:r>
              <a:rPr lang="en-US" b="1" dirty="0" smtClean="0">
                <a:solidFill>
                  <a:srgbClr val="FFFFFF"/>
                </a:solidFill>
              </a:rPr>
              <a:t>nderwriting performance, hit record </a:t>
            </a:r>
            <a:r>
              <a:rPr lang="en-US" b="1" dirty="0">
                <a:solidFill>
                  <a:srgbClr val="FFFFFF"/>
                </a:solidFill>
              </a:rPr>
              <a:t>l</a:t>
            </a:r>
            <a:r>
              <a:rPr lang="en-US" b="1" dirty="0" smtClean="0">
                <a:solidFill>
                  <a:srgbClr val="FFFFFF"/>
                </a:solidFill>
              </a:rPr>
              <a:t>ows </a:t>
            </a:r>
            <a:r>
              <a:rPr lang="en-US" b="1" dirty="0">
                <a:solidFill>
                  <a:srgbClr val="FFFFFF"/>
                </a:solidFill>
              </a:rPr>
              <a:t>in </a:t>
            </a:r>
            <a:r>
              <a:rPr lang="en-US" b="1" dirty="0" smtClean="0">
                <a:solidFill>
                  <a:srgbClr val="FFFFFF"/>
                </a:solidFill>
              </a:rPr>
              <a:t>2007. The recent increase is mainly due to Mortgage and Financial Guaranty insurers and does not represent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1417218" name="Chart" r:id="rId4" imgW="8610735" imgH="4181349"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1843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1843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6B2250-4925-4EBF-8DFA-D3C8258FAB8D}" type="slidenum">
              <a:rPr lang="en-US" sz="900">
                <a:solidFill>
                  <a:srgbClr val="000000"/>
                </a:solidFill>
              </a:rPr>
              <a:pPr algn="r" eaLnBrk="0" hangingPunct="0">
                <a:lnSpc>
                  <a:spcPct val="85000"/>
                </a:lnSpc>
                <a:spcBef>
                  <a:spcPct val="20000"/>
                </a:spcBef>
              </a:pPr>
              <a:t>54</a:t>
            </a:fld>
            <a:endParaRPr lang="en-US" sz="900">
              <a:solidFill>
                <a:srgbClr val="000000"/>
              </a:solidFill>
            </a:endParaRPr>
          </a:p>
        </p:txBody>
      </p:sp>
      <p:sp>
        <p:nvSpPr>
          <p:cNvPr id="18438" name="Rectangle 2"/>
          <p:cNvSpPr>
            <a:spLocks noGrp="1" noChangeArrowheads="1"/>
          </p:cNvSpPr>
          <p:nvPr>
            <p:ph type="title" idx="4294967295"/>
          </p:nvPr>
        </p:nvSpPr>
        <p:spPr>
          <a:xfrm>
            <a:off x="271463" y="128588"/>
            <a:ext cx="6584950" cy="860425"/>
          </a:xfrm>
        </p:spPr>
        <p:txBody>
          <a:bodyPr/>
          <a:lstStyle/>
          <a:p>
            <a:r>
              <a:rPr lang="en-US" smtClean="0"/>
              <a:t>Policyholder Surplus, </a:t>
            </a:r>
            <a:br>
              <a:rPr lang="en-US" smtClean="0"/>
            </a:br>
            <a:r>
              <a:rPr lang="en-US" smtClean="0"/>
              <a:t>Quarterly, 2006:Q4–2013:Q1</a:t>
            </a:r>
          </a:p>
        </p:txBody>
      </p:sp>
      <p:sp>
        <p:nvSpPr>
          <p:cNvPr id="18439" name="Rectangle 4"/>
          <p:cNvSpPr>
            <a:spLocks noChangeArrowheads="1"/>
          </p:cNvSpPr>
          <p:nvPr/>
        </p:nvSpPr>
        <p:spPr bwMode="auto">
          <a:xfrm>
            <a:off x="0" y="6310313"/>
            <a:ext cx="4879975" cy="4270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2013:Q1 is estimated</a:t>
            </a:r>
            <a:br>
              <a:rPr lang="en-US" sz="1100">
                <a:solidFill>
                  <a:srgbClr val="000000"/>
                </a:solidFill>
              </a:rPr>
            </a:br>
            <a:r>
              <a:rPr lang="en-US" sz="1100">
                <a:solidFill>
                  <a:srgbClr val="000000"/>
                </a:solidFill>
              </a:rPr>
              <a:t>Sources: ISO; A.M .Best.</a:t>
            </a:r>
          </a:p>
        </p:txBody>
      </p:sp>
      <p:sp>
        <p:nvSpPr>
          <p:cNvPr id="18440" name="Rectangle 4"/>
          <p:cNvSpPr>
            <a:spLocks noChangeArrowheads="1"/>
          </p:cNvSpPr>
          <p:nvPr/>
        </p:nvSpPr>
        <p:spPr bwMode="black">
          <a:xfrm>
            <a:off x="119063" y="11255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graphicFrame>
        <p:nvGraphicFramePr>
          <p:cNvPr id="18434" name="Object 3"/>
          <p:cNvGraphicFramePr>
            <a:graphicFrameLocks/>
          </p:cNvGraphicFramePr>
          <p:nvPr/>
        </p:nvGraphicFramePr>
        <p:xfrm>
          <a:off x="152400" y="1317625"/>
          <a:ext cx="8763000" cy="4030663"/>
        </p:xfrm>
        <a:graphic>
          <a:graphicData uri="http://schemas.openxmlformats.org/presentationml/2006/ole">
            <p:oleObj spid="_x0000_s1416194" name="Chart" r:id="rId4" imgW="8772576" imgH="3305147" progId="MSGraph.Chart.8">
              <p:embed followColorScheme="full"/>
            </p:oleObj>
          </a:graphicData>
        </a:graphic>
      </p:graphicFrame>
      <p:sp>
        <p:nvSpPr>
          <p:cNvPr id="18441" name="Text Box 5"/>
          <p:cNvSpPr txBox="1">
            <a:spLocks noChangeArrowheads="1"/>
          </p:cNvSpPr>
          <p:nvPr/>
        </p:nvSpPr>
        <p:spPr bwMode="auto">
          <a:xfrm>
            <a:off x="5799138" y="5440363"/>
            <a:ext cx="2660650" cy="844550"/>
          </a:xfrm>
          <a:prstGeom prst="rect">
            <a:avLst/>
          </a:prstGeom>
          <a:noFill/>
          <a:ln w="12700" algn="ctr">
            <a:noFill/>
            <a:miter lim="800000"/>
            <a:headEnd type="none" w="sm" len="sm"/>
            <a:tailEnd type="none" w="sm" len="sm"/>
          </a:ln>
        </p:spPr>
        <p:txBody>
          <a:bodyPr>
            <a:spAutoFit/>
          </a:bodyPr>
          <a:lstStyle/>
          <a:p>
            <a:pPr eaLnBrk="0" hangingPunct="0">
              <a:lnSpc>
                <a:spcPct val="85000"/>
              </a:lnSpc>
              <a:spcBef>
                <a:spcPct val="25000"/>
              </a:spcBef>
            </a:pPr>
            <a:endParaRPr lang="en-US" sz="1600" b="1" i="1">
              <a:solidFill>
                <a:srgbClr val="FF0000"/>
              </a:solidFill>
            </a:endParaRPr>
          </a:p>
          <a:p>
            <a:pPr eaLnBrk="0" hangingPunct="0">
              <a:lnSpc>
                <a:spcPct val="85000"/>
              </a:lnSpc>
              <a:spcBef>
                <a:spcPct val="25000"/>
              </a:spcBef>
            </a:pPr>
            <a:endParaRPr lang="en-US" sz="1600" b="1">
              <a:solidFill>
                <a:srgbClr val="000000"/>
              </a:solidFill>
            </a:endParaRPr>
          </a:p>
          <a:p>
            <a:pPr eaLnBrk="0" hangingPunct="0">
              <a:lnSpc>
                <a:spcPct val="85000"/>
              </a:lnSpc>
              <a:spcBef>
                <a:spcPct val="25000"/>
              </a:spcBef>
            </a:pPr>
            <a:endParaRPr lang="en-US" sz="1600" b="1" i="1">
              <a:solidFill>
                <a:srgbClr val="339966"/>
              </a:solidFill>
            </a:endParaRPr>
          </a:p>
        </p:txBody>
      </p:sp>
      <p:sp>
        <p:nvSpPr>
          <p:cNvPr id="18" name="AutoShape 7"/>
          <p:cNvSpPr>
            <a:spLocks noChangeArrowheads="1"/>
          </p:cNvSpPr>
          <p:nvPr/>
        </p:nvSpPr>
        <p:spPr bwMode="blackWhite">
          <a:xfrm>
            <a:off x="579438" y="5324475"/>
            <a:ext cx="8153400" cy="879475"/>
          </a:xfrm>
          <a:prstGeom prst="wedgeRectCallout">
            <a:avLst>
              <a:gd name="adj1" fmla="val 43037"/>
              <a:gd name="adj2" fmla="val 2673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2000" b="1">
                <a:solidFill>
                  <a:srgbClr val="FFFFFF"/>
                </a:solidFill>
              </a:rPr>
              <a:t>The industry at year-end 2012 had $1 of surplus for every $0.78 of NPW, the strongest claims-paying status in its history.</a:t>
            </a:r>
          </a:p>
        </p:txBody>
      </p:sp>
      <p:sp>
        <p:nvSpPr>
          <p:cNvPr id="19" name="AutoShape 8"/>
          <p:cNvSpPr>
            <a:spLocks noChangeArrowheads="1"/>
          </p:cNvSpPr>
          <p:nvPr/>
        </p:nvSpPr>
        <p:spPr bwMode="blackWhite">
          <a:xfrm>
            <a:off x="6242050" y="1066800"/>
            <a:ext cx="2068513" cy="762000"/>
          </a:xfrm>
          <a:prstGeom prst="wedgeRectCallout">
            <a:avLst>
              <a:gd name="adj1" fmla="val 63356"/>
              <a:gd name="adj2" fmla="val 82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Up nearly $170 Billion from the 2009:Q1 trough, a new peak</a:t>
            </a:r>
          </a:p>
        </p:txBody>
      </p:sp>
      <p:sp>
        <p:nvSpPr>
          <p:cNvPr id="12" name="AutoShape 8"/>
          <p:cNvSpPr>
            <a:spLocks noChangeArrowheads="1"/>
          </p:cNvSpPr>
          <p:nvPr/>
        </p:nvSpPr>
        <p:spPr bwMode="blackWhite">
          <a:xfrm>
            <a:off x="2286000" y="1219200"/>
            <a:ext cx="1600200" cy="1219200"/>
          </a:xfrm>
          <a:prstGeom prst="wedgeRectCallout">
            <a:avLst>
              <a:gd name="adj1" fmla="val 45375"/>
              <a:gd name="adj2" fmla="val 1424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Down $84 Billion from the previous peak, due to the financial crisis, CATs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12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90600" y="152400"/>
            <a:ext cx="6483350" cy="860425"/>
          </a:xfrm>
        </p:spPr>
        <p:txBody>
          <a:bodyPr/>
          <a:lstStyle/>
          <a:p>
            <a:r>
              <a:rPr lang="en-US" dirty="0" smtClean="0"/>
              <a:t>Number of Impaired L/H Insurers,</a:t>
            </a:r>
            <a:br>
              <a:rPr lang="en-US" dirty="0" smtClean="0"/>
            </a:br>
            <a:r>
              <a:rPr lang="en-US" dirty="0" smtClean="0"/>
              <a:t>1969–2012</a:t>
            </a:r>
          </a:p>
        </p:txBody>
      </p:sp>
      <p:graphicFrame>
        <p:nvGraphicFramePr>
          <p:cNvPr id="16386" name="Object 3"/>
          <p:cNvGraphicFramePr>
            <a:graphicFrameLocks/>
          </p:cNvGraphicFramePr>
          <p:nvPr>
            <p:ph idx="4294967295"/>
          </p:nvPr>
        </p:nvGraphicFramePr>
        <p:xfrm>
          <a:off x="339725" y="1289050"/>
          <a:ext cx="8575675" cy="4087813"/>
        </p:xfrm>
        <a:graphic>
          <a:graphicData uri="http://schemas.openxmlformats.org/presentationml/2006/ole">
            <p:oleObj spid="_x0000_s1402882" name="Chart" r:id="rId4" imgW="8591584" imgH="4095701" progId="MSGraph.Chart.8">
              <p:embed followColorScheme="full"/>
            </p:oleObj>
          </a:graphicData>
        </a:graphic>
      </p:graphicFrame>
      <p:sp>
        <p:nvSpPr>
          <p:cNvPr id="16388" name="Rectangle 4"/>
          <p:cNvSpPr>
            <a:spLocks noChangeArrowheads="1"/>
          </p:cNvSpPr>
          <p:nvPr/>
        </p:nvSpPr>
        <p:spPr bwMode="auto">
          <a:xfrm>
            <a:off x="0" y="6575425"/>
            <a:ext cx="871537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A.M. Best </a:t>
            </a:r>
            <a:r>
              <a:rPr lang="en-US" sz="1100"/>
              <a:t>Special </a:t>
            </a:r>
            <a:r>
              <a:rPr lang="en-US" sz="1100" smtClean="0"/>
              <a:t>Report; </a:t>
            </a:r>
            <a:r>
              <a:rPr lang="en-US" sz="1100" dirty="0"/>
              <a:t>Insurance Information Institute.</a:t>
            </a:r>
          </a:p>
        </p:txBody>
      </p:sp>
      <p:sp>
        <p:nvSpPr>
          <p:cNvPr id="321541" name="Rectangle 5"/>
          <p:cNvSpPr>
            <a:spLocks noChangeArrowheads="1"/>
          </p:cNvSpPr>
          <p:nvPr/>
        </p:nvSpPr>
        <p:spPr bwMode="blackWhite">
          <a:xfrm>
            <a:off x="363538" y="5572125"/>
            <a:ext cx="8437562"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number </a:t>
            </a:r>
            <a:r>
              <a:rPr lang="en-US" b="1" dirty="0">
                <a:solidFill>
                  <a:srgbClr val="FFFFFF"/>
                </a:solidFill>
              </a:rPr>
              <a:t>of </a:t>
            </a:r>
            <a:r>
              <a:rPr lang="en-US" b="1" dirty="0" smtClean="0">
                <a:solidFill>
                  <a:srgbClr val="FFFFFF"/>
                </a:solidFill>
              </a:rPr>
              <a:t>impairments </a:t>
            </a:r>
            <a:r>
              <a:rPr lang="en-US" b="1" dirty="0">
                <a:solidFill>
                  <a:srgbClr val="FFFFFF"/>
                </a:solidFill>
              </a:rPr>
              <a:t>s</a:t>
            </a:r>
            <a:r>
              <a:rPr lang="en-US" b="1" dirty="0" smtClean="0">
                <a:solidFill>
                  <a:srgbClr val="FFFFFF"/>
                </a:solidFill>
              </a:rPr>
              <a:t>piked </a:t>
            </a:r>
            <a:r>
              <a:rPr lang="en-US" b="1" dirty="0">
                <a:solidFill>
                  <a:srgbClr val="FFFFFF"/>
                </a:solidFill>
              </a:rPr>
              <a:t>in 1989-92, with </a:t>
            </a:r>
            <a:r>
              <a:rPr lang="en-US" b="1" dirty="0" smtClean="0">
                <a:solidFill>
                  <a:srgbClr val="FFFFFF"/>
                </a:solidFill>
              </a:rPr>
              <a:t>smaller </a:t>
            </a:r>
            <a:r>
              <a:rPr lang="en-US" b="1" dirty="0">
                <a:solidFill>
                  <a:srgbClr val="FFFFFF"/>
                </a:solidFill>
              </a:rPr>
              <a:t>s</a:t>
            </a:r>
            <a:r>
              <a:rPr lang="en-US" b="1" dirty="0" smtClean="0">
                <a:solidFill>
                  <a:srgbClr val="FFFFFF"/>
                </a:solidFill>
              </a:rPr>
              <a:t>pikes </a:t>
            </a:r>
            <a:r>
              <a:rPr lang="en-US" b="1" dirty="0">
                <a:solidFill>
                  <a:srgbClr val="FFFFFF"/>
                </a:solidFill>
              </a:rPr>
              <a:t>in 1983 and 1999. But in the </a:t>
            </a:r>
            <a:r>
              <a:rPr lang="en-US" b="1" dirty="0" smtClean="0">
                <a:solidFill>
                  <a:srgbClr val="FFFFFF"/>
                </a:solidFill>
              </a:rPr>
              <a:t>financial crisis of 2008-09, </a:t>
            </a:r>
            <a:r>
              <a:rPr lang="en-US" b="1" dirty="0">
                <a:solidFill>
                  <a:srgbClr val="FFFFFF"/>
                </a:solidFill>
              </a:rPr>
              <a:t>w</a:t>
            </a:r>
            <a:r>
              <a:rPr lang="en-US" b="1" dirty="0" smtClean="0">
                <a:solidFill>
                  <a:srgbClr val="FFFFFF"/>
                </a:solidFill>
              </a:rPr>
              <a:t>hen </a:t>
            </a:r>
            <a:r>
              <a:rPr lang="en-US" b="1" dirty="0">
                <a:solidFill>
                  <a:srgbClr val="FFFFFF"/>
                </a:solidFill>
              </a:rPr>
              <a:t>h</a:t>
            </a:r>
            <a:r>
              <a:rPr lang="en-US" b="1" dirty="0" smtClean="0">
                <a:solidFill>
                  <a:srgbClr val="FFFFFF"/>
                </a:solidFill>
              </a:rPr>
              <a:t>undreds </a:t>
            </a:r>
            <a:r>
              <a:rPr lang="en-US" b="1" dirty="0">
                <a:solidFill>
                  <a:srgbClr val="FFFFFF"/>
                </a:solidFill>
              </a:rPr>
              <a:t>of </a:t>
            </a:r>
            <a:r>
              <a:rPr lang="en-US" b="1" dirty="0" smtClean="0">
                <a:solidFill>
                  <a:srgbClr val="FFFFFF"/>
                </a:solidFill>
              </a:rPr>
              <a:t>banks </a:t>
            </a:r>
            <a:r>
              <a:rPr lang="en-US" b="1" dirty="0">
                <a:solidFill>
                  <a:srgbClr val="FFFFFF"/>
                </a:solidFill>
              </a:rPr>
              <a:t>f</a:t>
            </a:r>
            <a:r>
              <a:rPr lang="en-US" b="1" dirty="0" smtClean="0">
                <a:solidFill>
                  <a:srgbClr val="FFFFFF"/>
                </a:solidFill>
              </a:rPr>
              <a:t>ailed</a:t>
            </a:r>
            <a:r>
              <a:rPr lang="en-US" b="1" dirty="0">
                <a:solidFill>
                  <a:srgbClr val="FFFFFF"/>
                </a:solidFill>
              </a:rPr>
              <a:t>, </a:t>
            </a:r>
            <a:r>
              <a:rPr lang="en-US" b="1" dirty="0" smtClean="0">
                <a:solidFill>
                  <a:srgbClr val="FFFFFF"/>
                </a:solidFill>
              </a:rPr>
              <a:t>very few Life/Annuity insurers </a:t>
            </a:r>
            <a:r>
              <a:rPr lang="en-US" b="1" dirty="0">
                <a:solidFill>
                  <a:srgbClr val="FFFFFF"/>
                </a:solidFill>
              </a:rPr>
              <a:t>f</a:t>
            </a:r>
            <a:r>
              <a:rPr lang="en-US" b="1" dirty="0" smtClean="0">
                <a:solidFill>
                  <a:srgbClr val="FFFFFF"/>
                </a:solidFill>
              </a:rPr>
              <a:t>ailed</a:t>
            </a:r>
            <a:r>
              <a:rPr lang="en-US" b="1" dirty="0">
                <a:solidFill>
                  <a:srgbClr val="FFFFFF"/>
                </a:solidFill>
              </a:rPr>
              <a:t>. </a:t>
            </a:r>
          </a:p>
        </p:txBody>
      </p:sp>
      <p:sp>
        <p:nvSpPr>
          <p:cNvPr id="7" name="Text Box 5"/>
          <p:cNvSpPr txBox="1">
            <a:spLocks noChangeArrowheads="1"/>
          </p:cNvSpPr>
          <p:nvPr/>
        </p:nvSpPr>
        <p:spPr bwMode="blackWhite">
          <a:xfrm>
            <a:off x="1057275" y="1187450"/>
            <a:ext cx="1743075" cy="1841500"/>
          </a:xfrm>
          <a:prstGeom prst="rect">
            <a:avLst/>
          </a:prstGeom>
          <a:solidFill>
            <a:schemeClr val="accent1"/>
          </a:solidFill>
          <a:ln w="12700" algn="ctr">
            <a:noFill/>
            <a:miter lim="800000"/>
            <a:headEnd type="none" w="sm" len="sm"/>
            <a:tailEnd type="none" w="sm" len="sm"/>
          </a:ln>
        </p:spPr>
        <p:txBody>
          <a:bodyPr lIns="45720" rIns="45720" anchor="ctr"/>
          <a:lstStyle/>
          <a:p>
            <a:pPr>
              <a:lnSpc>
                <a:spcPct val="95000"/>
              </a:lnSpc>
              <a:spcBef>
                <a:spcPct val="25000"/>
              </a:spcBef>
            </a:pPr>
            <a:r>
              <a:rPr lang="en-US" sz="1600" b="1" dirty="0">
                <a:solidFill>
                  <a:srgbClr val="FFFFFF"/>
                </a:solidFill>
              </a:rPr>
              <a:t>Average number </a:t>
            </a:r>
            <a:br>
              <a:rPr lang="en-US" sz="1600" b="1" dirty="0">
                <a:solidFill>
                  <a:srgbClr val="FFFFFF"/>
                </a:solidFill>
              </a:rPr>
            </a:br>
            <a:r>
              <a:rPr lang="en-US" sz="1600" b="1" dirty="0">
                <a:solidFill>
                  <a:srgbClr val="FFFFFF"/>
                </a:solidFill>
              </a:rPr>
              <a:t>of impairments, </a:t>
            </a:r>
          </a:p>
          <a:p>
            <a:pPr>
              <a:lnSpc>
                <a:spcPct val="95000"/>
              </a:lnSpc>
              <a:spcBef>
                <a:spcPct val="25000"/>
              </a:spcBef>
            </a:pPr>
            <a:r>
              <a:rPr lang="en-US" sz="1600" b="1" dirty="0" smtClean="0">
                <a:solidFill>
                  <a:srgbClr val="FFFFFF"/>
                </a:solidFill>
              </a:rPr>
              <a:t>1969-2012:  16.7</a:t>
            </a:r>
            <a:endParaRPr lang="en-US" sz="1600" b="1" dirty="0">
              <a:solidFill>
                <a:srgbClr val="FFFFFF"/>
              </a:solidFill>
            </a:endParaRPr>
          </a:p>
          <a:p>
            <a:pPr>
              <a:lnSpc>
                <a:spcPct val="95000"/>
              </a:lnSpc>
              <a:spcBef>
                <a:spcPct val="25000"/>
              </a:spcBef>
            </a:pPr>
            <a:endParaRPr lang="en-US" sz="1600" b="1" dirty="0">
              <a:solidFill>
                <a:srgbClr val="FFFFFF"/>
              </a:solidFill>
            </a:endParaRPr>
          </a:p>
          <a:p>
            <a:pPr>
              <a:lnSpc>
                <a:spcPct val="95000"/>
              </a:lnSpc>
              <a:spcBef>
                <a:spcPct val="25000"/>
              </a:spcBef>
            </a:pPr>
            <a:r>
              <a:rPr lang="en-US" sz="1600" b="1" dirty="0">
                <a:solidFill>
                  <a:srgbClr val="FFFFFF"/>
                </a:solidFill>
              </a:rPr>
              <a:t>Excluding 1989-1992 spike, avg. was </a:t>
            </a:r>
            <a:r>
              <a:rPr lang="en-US" sz="1600" b="1" dirty="0" smtClean="0">
                <a:solidFill>
                  <a:srgbClr val="FFFFFF"/>
                </a:solidFill>
              </a:rPr>
              <a:t>11.6.</a:t>
            </a:r>
            <a:endParaRPr lang="en-US" sz="1600" b="1" dirty="0">
              <a:solidFill>
                <a:srgbClr val="FFFFFF"/>
              </a:solidFill>
            </a:endParaRPr>
          </a:p>
        </p:txBody>
      </p:sp>
      <p:sp>
        <p:nvSpPr>
          <p:cNvPr id="8" name="AutoShape 14"/>
          <p:cNvSpPr>
            <a:spLocks noChangeArrowheads="1"/>
          </p:cNvSpPr>
          <p:nvPr/>
        </p:nvSpPr>
        <p:spPr bwMode="blackWhite">
          <a:xfrm>
            <a:off x="5784850" y="1066800"/>
            <a:ext cx="3181350" cy="1619250"/>
          </a:xfrm>
          <a:prstGeom prst="wedgeRectCallout">
            <a:avLst>
              <a:gd name="adj1" fmla="val 31537"/>
              <a:gd name="adj2" fmla="val 1627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a:t>
            </a:r>
            <a:r>
              <a:rPr lang="en-US" sz="1400" b="1" dirty="0">
                <a:solidFill>
                  <a:schemeClr val="bg1"/>
                </a:solidFill>
              </a:rPr>
              <a:t>of the </a:t>
            </a:r>
            <a:r>
              <a:rPr lang="en-US" sz="1400" b="1" dirty="0" smtClean="0">
                <a:solidFill>
                  <a:schemeClr val="bg1"/>
                </a:solidFill>
              </a:rPr>
              <a:t>7 </a:t>
            </a:r>
            <a:r>
              <a:rPr lang="en-US" sz="1400" b="1" dirty="0">
                <a:solidFill>
                  <a:schemeClr val="bg1"/>
                </a:solidFill>
              </a:rPr>
              <a:t>L/H impaired insurers in 2010 didn’t primarily write life insurance or annuities. Three wrote medical expense insurance and one was an LTC insurer. One of the two life insurers wrote mainly industrial life—a rapidly-disappearing line of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2"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609600" y="171450"/>
            <a:ext cx="7772400" cy="785813"/>
          </a:xfrm>
        </p:spPr>
        <p:txBody>
          <a:bodyPr lIns="92075" tIns="46038" rIns="92075" bIns="46038" anchor="b"/>
          <a:lstStyle/>
          <a:p>
            <a:pPr>
              <a:lnSpc>
                <a:spcPct val="85000"/>
              </a:lnSpc>
            </a:pPr>
            <a:r>
              <a:rPr lang="en-US" dirty="0" smtClean="0"/>
              <a:t>Distribution of A.M. Best Ratings</a:t>
            </a:r>
            <a:br>
              <a:rPr lang="en-US" dirty="0" smtClean="0"/>
            </a:br>
            <a:r>
              <a:rPr lang="en-US" dirty="0" smtClean="0"/>
              <a:t>for L-A Insurers, 2000-2012</a:t>
            </a:r>
          </a:p>
        </p:txBody>
      </p:sp>
      <p:graphicFrame>
        <p:nvGraphicFramePr>
          <p:cNvPr id="8" name="Object 3"/>
          <p:cNvGraphicFramePr>
            <a:graphicFrameLocks noGrp="1" noChangeAspect="1"/>
          </p:cNvGraphicFramePr>
          <p:nvPr>
            <p:ph type="chart" idx="4294967295"/>
          </p:nvPr>
        </p:nvGraphicFramePr>
        <p:xfrm>
          <a:off x="-50800" y="838200"/>
          <a:ext cx="9194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Rectangle 4"/>
          <p:cNvSpPr>
            <a:spLocks noChangeArrowheads="1"/>
          </p:cNvSpPr>
          <p:nvPr/>
        </p:nvSpPr>
        <p:spPr bwMode="auto">
          <a:xfrm>
            <a:off x="495300" y="6596063"/>
            <a:ext cx="4964113" cy="261937"/>
          </a:xfrm>
          <a:prstGeom prst="rect">
            <a:avLst/>
          </a:prstGeom>
          <a:noFill/>
          <a:ln w="9525">
            <a:noFill/>
            <a:miter lim="800000"/>
            <a:headEnd/>
            <a:tailEnd/>
          </a:ln>
        </p:spPr>
        <p:txBody>
          <a:bodyPr wrap="none" lIns="92075" tIns="46038" rIns="92075" bIns="46038">
            <a:spAutoFit/>
          </a:bodyPr>
          <a:lstStyle/>
          <a:p>
            <a:pPr eaLnBrk="0" hangingPunct="0"/>
            <a:r>
              <a:rPr lang="en-US" sz="1100"/>
              <a:t>Source: </a:t>
            </a:r>
            <a:r>
              <a:rPr lang="en-US" sz="1100" i="1"/>
              <a:t>The Insurance Forum</a:t>
            </a:r>
            <a:r>
              <a:rPr lang="en-US" sz="1100"/>
              <a:t>, September issue, various years; I.I.I. analysis</a:t>
            </a:r>
            <a:endParaRPr lang="en-US" sz="1100" i="1"/>
          </a:p>
        </p:txBody>
      </p:sp>
      <p:sp>
        <p:nvSpPr>
          <p:cNvPr id="5" name="Rectangle 5"/>
          <p:cNvSpPr>
            <a:spLocks noChangeArrowheads="1"/>
          </p:cNvSpPr>
          <p:nvPr/>
        </p:nvSpPr>
        <p:spPr bwMode="blackWhite">
          <a:xfrm>
            <a:off x="523875" y="5819775"/>
            <a:ext cx="8048625" cy="7334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6.8% of </a:t>
            </a:r>
            <a:r>
              <a:rPr lang="en-US" b="1" dirty="0">
                <a:solidFill>
                  <a:srgbClr val="FFFFFF"/>
                </a:solidFill>
              </a:rPr>
              <a:t>Life-Annuity insurers </a:t>
            </a:r>
            <a:r>
              <a:rPr lang="en-US" b="1" dirty="0" smtClean="0">
                <a:solidFill>
                  <a:srgbClr val="FFFFFF"/>
                </a:solidFill>
              </a:rPr>
              <a:t>had B </a:t>
            </a:r>
            <a:r>
              <a:rPr lang="en-US" b="1" dirty="0">
                <a:solidFill>
                  <a:srgbClr val="FFFFFF"/>
                </a:solidFill>
              </a:rPr>
              <a:t>or </a:t>
            </a:r>
            <a:r>
              <a:rPr lang="en-US" b="1" dirty="0" smtClean="0">
                <a:solidFill>
                  <a:srgbClr val="FFFFFF"/>
                </a:solidFill>
              </a:rPr>
              <a:t>worse ratings in 2007.</a:t>
            </a:r>
            <a:br>
              <a:rPr lang="en-US" b="1" dirty="0" smtClean="0">
                <a:solidFill>
                  <a:srgbClr val="FFFFFF"/>
                </a:solidFill>
              </a:rPr>
            </a:br>
            <a:r>
              <a:rPr lang="en-US" b="1" dirty="0" smtClean="0">
                <a:solidFill>
                  <a:srgbClr val="FFFFFF"/>
                </a:solidFill>
              </a:rPr>
              <a:t>Weakened by the Great Recession, that rose to 9.0% in 2010</a:t>
            </a:r>
            <a:br>
              <a:rPr lang="en-US" b="1" dirty="0" smtClean="0">
                <a:solidFill>
                  <a:srgbClr val="FFFFFF"/>
                </a:solidFill>
              </a:rPr>
            </a:br>
            <a:r>
              <a:rPr lang="en-US" b="1" dirty="0" smtClean="0">
                <a:solidFill>
                  <a:srgbClr val="FFFFFF"/>
                </a:solidFill>
              </a:rPr>
              <a:t>but recovered to 6.0% in 2012.</a:t>
            </a:r>
            <a:endParaRPr lang="en-US" b="1" dirty="0">
              <a:solidFill>
                <a:srgbClr val="FFFFFF"/>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3" presetClass="entr" presetSubtype="16" fill="hold" grpId="0" nodeType="afterEffect">
                                  <p:stCondLst>
                                    <p:cond delay="7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8" grpId="0">
        <p:bldAsOne/>
      </p:bldGraphic>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r>
              <a:rPr lang="en-US" sz="3600" b="1" i="1" dirty="0" smtClean="0">
                <a:solidFill>
                  <a:srgbClr val="225A7A"/>
                </a:solidFill>
              </a:rPr>
              <a:t>!</a:t>
            </a:r>
            <a:endParaRPr lang="en-US" sz="3600" b="1" i="1" dirty="0">
              <a:solidFill>
                <a:srgbClr val="FF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4" name="Slide Number Placeholder 3"/>
          <p:cNvSpPr>
            <a:spLocks noGrp="1"/>
          </p:cNvSpPr>
          <p:nvPr>
            <p:ph type="sldNum" sz="quarter" idx="12"/>
          </p:nvPr>
        </p:nvSpPr>
        <p:spPr/>
        <p:txBody>
          <a:bodyPr/>
          <a:lstStyle/>
          <a:p>
            <a:pPr>
              <a:defRPr/>
            </a:pPr>
            <a:fld id="{5AB78E8A-B60F-46DC-902C-8FE1640D344D}" type="slidenum">
              <a:rPr lang="en-US" smtClean="0"/>
              <a:pPr>
                <a:defRPr/>
              </a:pPr>
              <a:t>6</a:t>
            </a:fld>
            <a:endParaRPr lang="en-US"/>
          </a:p>
        </p:txBody>
      </p:sp>
      <p:pic>
        <p:nvPicPr>
          <p:cNvPr id="1160193" name="Picture 1" descr="Organizational Structure for Department of Treasury"/>
          <p:cNvPicPr>
            <a:picLocks noChangeAspect="1" noChangeArrowheads="1"/>
          </p:cNvPicPr>
          <p:nvPr/>
        </p:nvPicPr>
        <p:blipFill>
          <a:blip r:embed="rId2" cstate="email"/>
          <a:srcRect/>
          <a:stretch>
            <a:fillRect/>
          </a:stretch>
        </p:blipFill>
        <p:spPr bwMode="auto">
          <a:xfrm>
            <a:off x="-16894" y="1400175"/>
            <a:ext cx="9160894" cy="4493806"/>
          </a:xfrm>
          <a:prstGeom prst="rect">
            <a:avLst/>
          </a:prstGeom>
          <a:noFill/>
        </p:spPr>
      </p:pic>
      <p:sp>
        <p:nvSpPr>
          <p:cNvPr id="6" name="Rectangle 7"/>
          <p:cNvSpPr>
            <a:spLocks noChangeArrowheads="1"/>
          </p:cNvSpPr>
          <p:nvPr/>
        </p:nvSpPr>
        <p:spPr bwMode="grayWhite">
          <a:xfrm>
            <a:off x="3000375" y="3438525"/>
            <a:ext cx="1419225" cy="809626"/>
          </a:xfrm>
          <a:prstGeom prst="rect">
            <a:avLst/>
          </a:prstGeom>
          <a:noFill/>
          <a:ln w="28575">
            <a:solidFill>
              <a:schemeClr val="folHlink"/>
            </a:solidFill>
            <a:miter lim="800000"/>
            <a:headEnd/>
            <a:tailEnd/>
          </a:ln>
        </p:spPr>
        <p:txBody>
          <a:bodyPr wrap="none" anchor="ctr"/>
          <a:lstStyle/>
          <a:p>
            <a:endParaRPr lang="en-US"/>
          </a:p>
        </p:txBody>
      </p:sp>
      <p:sp>
        <p:nvSpPr>
          <p:cNvPr id="7" name="Title 1"/>
          <p:cNvSpPr txBox="1">
            <a:spLocks/>
          </p:cNvSpPr>
          <p:nvPr/>
        </p:nvSpPr>
        <p:spPr>
          <a:xfrm>
            <a:off x="298450" y="90488"/>
            <a:ext cx="7569200"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225A7A"/>
                </a:solidFill>
                <a:effectLst/>
                <a:uLnTx/>
                <a:uFillTx/>
                <a:latin typeface="Arial" charset="0"/>
                <a:ea typeface="+mj-ea"/>
                <a:cs typeface="+mj-cs"/>
              </a:rPr>
              <a:t>The Office of Domestic Finance</a:t>
            </a:r>
            <a:br>
              <a:rPr kumimoji="0" lang="en-US" sz="28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2800" b="1" i="0" u="none" strike="noStrike" kern="0" cap="none" spc="0" normalizeH="0" baseline="0" noProof="0" dirty="0" smtClean="0">
                <a:ln>
                  <a:noFill/>
                </a:ln>
                <a:solidFill>
                  <a:srgbClr val="225A7A"/>
                </a:solidFill>
                <a:effectLst/>
                <a:uLnTx/>
                <a:uFillTx/>
                <a:latin typeface="Arial" charset="0"/>
                <a:ea typeface="+mj-ea"/>
                <a:cs typeface="+mj-cs"/>
              </a:rPr>
              <a:t>in the U.S. Treasury Department</a:t>
            </a:r>
            <a:endParaRPr kumimoji="0" lang="en-US" sz="28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8" name="AutoShape 7"/>
          <p:cNvSpPr>
            <a:spLocks noChangeArrowheads="1"/>
          </p:cNvSpPr>
          <p:nvPr/>
        </p:nvSpPr>
        <p:spPr bwMode="blackWhite">
          <a:xfrm>
            <a:off x="190500" y="3657600"/>
            <a:ext cx="1038225" cy="1227604"/>
          </a:xfrm>
          <a:prstGeom prst="wedgeRectCallout">
            <a:avLst>
              <a:gd name="adj1" fmla="val 217408"/>
              <a:gd name="adj2" fmla="val -27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cs typeface="Arial" pitchFamily="34" charset="0"/>
              </a:rPr>
              <a:t>FIO reports to this office</a:t>
            </a:r>
            <a:endParaRPr lang="en-US"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699"/>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569200" cy="860425"/>
          </a:xfrm>
        </p:spPr>
        <p:txBody>
          <a:bodyPr/>
          <a:lstStyle/>
          <a:p>
            <a:r>
              <a:rPr lang="en-US" sz="2800" dirty="0" smtClean="0"/>
              <a:t>FIO within the Office of Domestic Finance</a:t>
            </a:r>
            <a:br>
              <a:rPr lang="en-US" sz="2800" dirty="0" smtClean="0"/>
            </a:br>
            <a:r>
              <a:rPr lang="en-US" sz="2800" dirty="0" smtClean="0"/>
              <a:t>in the U.S. Treasury Department</a:t>
            </a:r>
            <a:endParaRPr lang="en-US" sz="2800"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5" name="Slide Number Placeholder 4"/>
          <p:cNvSpPr>
            <a:spLocks noGrp="1"/>
          </p:cNvSpPr>
          <p:nvPr>
            <p:ph type="sldNum" sz="quarter" idx="12"/>
          </p:nvPr>
        </p:nvSpPr>
        <p:spPr/>
        <p:txBody>
          <a:bodyPr/>
          <a:lstStyle/>
          <a:p>
            <a:pPr>
              <a:defRPr/>
            </a:pPr>
            <a:fld id="{89BD3253-4CAC-46C3-A189-4DC34B632563}" type="slidenum">
              <a:rPr lang="en-US" smtClean="0"/>
              <a:pPr>
                <a:defRPr/>
              </a:pPr>
              <a:t>7</a:t>
            </a:fld>
            <a:endParaRPr lang="en-US"/>
          </a:p>
        </p:txBody>
      </p:sp>
      <p:graphicFrame>
        <p:nvGraphicFramePr>
          <p:cNvPr id="1159170" name="Object 2"/>
          <p:cNvGraphicFramePr>
            <a:graphicFrameLocks noChangeAspect="1"/>
          </p:cNvGraphicFramePr>
          <p:nvPr/>
        </p:nvGraphicFramePr>
        <p:xfrm>
          <a:off x="1171575" y="1009650"/>
          <a:ext cx="7972425" cy="5653520"/>
        </p:xfrm>
        <a:graphic>
          <a:graphicData uri="http://schemas.openxmlformats.org/presentationml/2006/ole">
            <p:oleObj spid="_x0000_s1159170" name="Acrobat Document" r:id="rId3" imgW="10068120" imgH="7767000" progId="Acrobat.Document.11">
              <p:embed/>
            </p:oleObj>
          </a:graphicData>
        </a:graphic>
      </p:graphicFrame>
      <p:sp>
        <p:nvSpPr>
          <p:cNvPr id="7" name="Rectangle 7"/>
          <p:cNvSpPr>
            <a:spLocks noChangeArrowheads="1"/>
          </p:cNvSpPr>
          <p:nvPr/>
        </p:nvSpPr>
        <p:spPr bwMode="grayWhite">
          <a:xfrm>
            <a:off x="2057399" y="3590925"/>
            <a:ext cx="1162051" cy="495300"/>
          </a:xfrm>
          <a:prstGeom prst="rect">
            <a:avLst/>
          </a:prstGeom>
          <a:noFill/>
          <a:ln w="28575">
            <a:solidFill>
              <a:schemeClr val="folHlink"/>
            </a:solidFill>
            <a:miter lim="800000"/>
            <a:headEnd/>
            <a:tailEnd/>
          </a:ln>
        </p:spPr>
        <p:txBody>
          <a:bodyPr wrap="none" anchor="ctr"/>
          <a:lstStyle/>
          <a:p>
            <a:endParaRPr lang="en-US"/>
          </a:p>
        </p:txBody>
      </p:sp>
      <p:sp>
        <p:nvSpPr>
          <p:cNvPr id="8" name="AutoShape 7"/>
          <p:cNvSpPr>
            <a:spLocks noChangeArrowheads="1"/>
          </p:cNvSpPr>
          <p:nvPr/>
        </p:nvSpPr>
        <p:spPr bwMode="blackWhite">
          <a:xfrm>
            <a:off x="190500" y="3800474"/>
            <a:ext cx="1038225" cy="990601"/>
          </a:xfrm>
          <a:prstGeom prst="wedgeRectCallout">
            <a:avLst>
              <a:gd name="adj1" fmla="val 146766"/>
              <a:gd name="adj2" fmla="val -36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cs typeface="Arial" pitchFamily="34" charset="0"/>
              </a:rPr>
              <a:t>FIO &amp; TRIA admin</a:t>
            </a:r>
            <a:endParaRPr lang="en-US"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323850" y="1885949"/>
            <a:ext cx="1914525" cy="752475"/>
          </a:xfrm>
          <a:prstGeom prst="wedgeRectCallout">
            <a:avLst>
              <a:gd name="adj1" fmla="val 35886"/>
              <a:gd name="adj2" fmla="val 107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cs typeface="Arial" pitchFamily="34" charset="0"/>
              </a:rPr>
              <a:t>Deputy Assistant Secretary, Financial Institutions Policy</a:t>
            </a:r>
            <a:endParaRPr lang="en-US" sz="1400" b="1" dirty="0">
              <a:solidFill>
                <a:srgbClr val="FFFFFF"/>
              </a:solidFill>
              <a:latin typeface="Arial" pitchFamily="34" charset="0"/>
              <a:cs typeface="Arial" pitchFamily="34" charset="0"/>
            </a:endParaRPr>
          </a:p>
        </p:txBody>
      </p:sp>
      <p:sp>
        <p:nvSpPr>
          <p:cNvPr id="10" name="AutoShape 7"/>
          <p:cNvSpPr>
            <a:spLocks noChangeArrowheads="1"/>
          </p:cNvSpPr>
          <p:nvPr/>
        </p:nvSpPr>
        <p:spPr bwMode="blackWhite">
          <a:xfrm>
            <a:off x="1533525" y="1085849"/>
            <a:ext cx="2076450" cy="571501"/>
          </a:xfrm>
          <a:prstGeom prst="wedgeRectCallout">
            <a:avLst>
              <a:gd name="adj1" fmla="val 24877"/>
              <a:gd name="adj2" fmla="val 2337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cs typeface="Arial" pitchFamily="34" charset="0"/>
              </a:rPr>
              <a:t>Assistant Secretary, Financial Institutions</a:t>
            </a:r>
            <a:endParaRPr lang="en-US" sz="1400"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6505575" y="1152524"/>
            <a:ext cx="2076450" cy="571501"/>
          </a:xfrm>
          <a:prstGeom prst="wedgeRectCallout">
            <a:avLst>
              <a:gd name="adj1" fmla="val -67325"/>
              <a:gd name="adj2" fmla="val 787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cs typeface="Arial" pitchFamily="34" charset="0"/>
              </a:rPr>
              <a:t>Under Secretary, Domestic Finance</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1500"/>
                            </p:stCondLst>
                            <p:childTnLst>
                              <p:par>
                                <p:cTn id="9" presetID="22" presetClass="entr" presetSubtype="2" fill="hold" grpId="0" nodeType="afterEffect">
                                  <p:stCondLst>
                                    <p:cond delay="699"/>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699"/>
                            </p:stCondLst>
                            <p:childTnLst>
                              <p:par>
                                <p:cTn id="13" presetID="22" presetClass="entr" presetSubtype="2" fill="hold" grpId="0" nodeType="afterEffect">
                                  <p:stCondLst>
                                    <p:cond delay="699"/>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3898"/>
                            </p:stCondLst>
                            <p:childTnLst>
                              <p:par>
                                <p:cTn id="17" presetID="22" presetClass="entr" presetSubtype="2" fill="hold" grpId="0" nodeType="afterEffect">
                                  <p:stCondLst>
                                    <p:cond delay="699"/>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5097"/>
                            </p:stCondLst>
                            <p:childTnLst>
                              <p:par>
                                <p:cTn id="21" presetID="22" presetClass="entr" presetSubtype="2" fill="hold" grpId="0" nodeType="afterEffect">
                                  <p:stCondLst>
                                    <p:cond delay="699"/>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P spid="1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8</a:t>
            </a:fld>
            <a:endParaRPr lang="en-US" smtClean="0">
              <a:latin typeface="Arial" pitchFamily="34" charset="0"/>
            </a:endParaRPr>
          </a:p>
        </p:txBody>
      </p:sp>
      <p:sp>
        <p:nvSpPr>
          <p:cNvPr id="148483" name="Rectangle 2"/>
          <p:cNvSpPr>
            <a:spLocks noGrp="1" noChangeArrowheads="1"/>
          </p:cNvSpPr>
          <p:nvPr>
            <p:ph type="title"/>
          </p:nvPr>
        </p:nvSpPr>
        <p:spPr>
          <a:xfrm>
            <a:off x="508000" y="176213"/>
            <a:ext cx="6673849" cy="860425"/>
          </a:xfrm>
        </p:spPr>
        <p:txBody>
          <a:bodyPr/>
          <a:lstStyle/>
          <a:p>
            <a:r>
              <a:rPr lang="en-US" dirty="0" smtClean="0">
                <a:latin typeface="Arial" pitchFamily="34" charset="0"/>
              </a:rPr>
              <a:t>The Federal Insurance Office (FIO)</a:t>
            </a:r>
            <a:endParaRPr lang="en-US" i="1" dirty="0" smtClean="0">
              <a:latin typeface="Arial" pitchFamily="34" charset="0"/>
            </a:endParaRPr>
          </a:p>
        </p:txBody>
      </p:sp>
      <p:sp>
        <p:nvSpPr>
          <p:cNvPr id="1981443" name="Rectangle 3"/>
          <p:cNvSpPr>
            <a:spLocks noChangeArrowheads="1"/>
          </p:cNvSpPr>
          <p:nvPr/>
        </p:nvSpPr>
        <p:spPr bwMode="auto">
          <a:xfrm>
            <a:off x="458788" y="1217612"/>
            <a:ext cx="8323261" cy="4802187"/>
          </a:xfrm>
          <a:prstGeom prst="rect">
            <a:avLst/>
          </a:prstGeom>
          <a:noFill/>
          <a:ln w="9525" algn="ctr">
            <a:noFill/>
            <a:miter lim="800000"/>
            <a:headEnd/>
            <a:tailEnd/>
          </a:ln>
        </p:spPr>
        <p:txBody>
          <a:bodyPr lIns="45720" rIns="45720"/>
          <a:lstStyle/>
          <a:p>
            <a:pPr marL="292100" indent="-292100" eaLnBrk="0" hangingPunct="0">
              <a:lnSpc>
                <a:spcPts val="2200"/>
              </a:lnSpc>
              <a:spcBef>
                <a:spcPct val="40000"/>
              </a:spcBef>
              <a:buClr>
                <a:schemeClr val="accent2"/>
              </a:buClr>
              <a:buFont typeface="Wingdings" pitchFamily="2" charset="2"/>
              <a:buChar char="§"/>
            </a:pPr>
            <a:r>
              <a:rPr lang="en-US" sz="2800" dirty="0" smtClean="0">
                <a:cs typeface="Arial" pitchFamily="34" charset="0"/>
              </a:rPr>
              <a:t>Action Roles</a:t>
            </a:r>
          </a:p>
          <a:p>
            <a:pPr marL="749300" lvl="1"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To </a:t>
            </a:r>
            <a:r>
              <a:rPr lang="en-US" sz="2400" dirty="0" smtClean="0"/>
              <a:t>represent the United States on prudential aspects of international insurance matters, including at the International Association of Insurance Supervisors</a:t>
            </a:r>
          </a:p>
          <a:p>
            <a:pPr marL="749300" lvl="1" indent="-292100" eaLnBrk="0" hangingPunct="0">
              <a:lnSpc>
                <a:spcPts val="2200"/>
              </a:lnSpc>
              <a:spcBef>
                <a:spcPct val="40000"/>
              </a:spcBef>
              <a:buClr>
                <a:schemeClr val="accent2"/>
              </a:buClr>
              <a:buFont typeface="Wingdings" pitchFamily="2" charset="2"/>
              <a:buChar char="§"/>
            </a:pPr>
            <a:r>
              <a:rPr lang="en-US" sz="2400" dirty="0" smtClean="0"/>
              <a:t>To assist the Secretary [of the Treasury] with administration of the Terrorism Risk Insurance Program</a:t>
            </a:r>
          </a:p>
          <a:p>
            <a:pPr marL="749300" lvl="1"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May require, via subpoenas, that insurers submit data (except small insurers)</a:t>
            </a:r>
          </a:p>
        </p:txBody>
      </p:sp>
      <p:sp>
        <p:nvSpPr>
          <p:cNvPr id="13" name="Rectangle 5"/>
          <p:cNvSpPr>
            <a:spLocks noChangeArrowheads="1"/>
          </p:cNvSpPr>
          <p:nvPr/>
        </p:nvSpPr>
        <p:spPr bwMode="auto">
          <a:xfrm>
            <a:off x="285750" y="6292850"/>
            <a:ext cx="8239125" cy="431800"/>
          </a:xfrm>
          <a:prstGeom prst="rect">
            <a:avLst/>
          </a:prstGeom>
          <a:noFill/>
          <a:ln w="9525">
            <a:noFill/>
            <a:miter lim="800000"/>
            <a:headEnd/>
            <a:tailEnd/>
          </a:ln>
        </p:spPr>
        <p:txBody>
          <a:bodyPr lIns="92075" tIns="46038" rIns="92075" bIns="46038">
            <a:spAutoFit/>
          </a:bodyPr>
          <a:lstStyle/>
          <a:p>
            <a:r>
              <a:rPr lang="en-US" sz="1100" smtClean="0"/>
              <a:t>Sources: </a:t>
            </a:r>
            <a:r>
              <a:rPr lang="en-US" sz="1100" dirty="0"/>
              <a:t>Insurance Information Institute (I.I.I.) updates and research; The Financial Services Roundtable; Adapted from summary by Dewey &amp; </a:t>
            </a:r>
            <a:r>
              <a:rPr lang="en-US" sz="1100" dirty="0" err="1"/>
              <a:t>LeBoeuf</a:t>
            </a:r>
            <a:r>
              <a:rPr lang="en-US" sz="1100" dirty="0"/>
              <a:t> </a:t>
            </a:r>
            <a:r>
              <a:rPr lang="en-US" sz="1100" dirty="0" smtClean="0"/>
              <a:t>LLP; and </a:t>
            </a:r>
            <a:r>
              <a:rPr lang="en-US" sz="1100" dirty="0" smtClean="0">
                <a:hlinkClick r:id="rId3"/>
              </a:rPr>
              <a:t>http://www.treasury.gov/initiatives/fsoc/about/council/Pages/michael_mcraith.aspx</a:t>
            </a:r>
            <a:r>
              <a:rPr lang="en-US" sz="1100" dirty="0" smtClean="0"/>
              <a:t>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childTnLst>
                          </p:cTn>
                        </p:par>
                        <p:par>
                          <p:cTn id="17" fill="hold">
                            <p:stCondLst>
                              <p:cond delay="500"/>
                            </p:stCondLst>
                            <p:childTnLst>
                              <p:par>
                                <p:cTn id="18" presetID="17"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ppt_w/2"/>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0"/>
          <p:cNvSpPr>
            <a:spLocks noGrp="1" noChangeArrowheads="1"/>
          </p:cNvSpPr>
          <p:nvPr>
            <p:ph type="sldNum" sz="quarter" idx="12"/>
          </p:nvPr>
        </p:nvSpPr>
        <p:spPr>
          <a:noFill/>
        </p:spPr>
        <p:txBody>
          <a:bodyPr/>
          <a:lstStyle/>
          <a:p>
            <a:fld id="{FA8DEA60-C909-429E-B514-6594EB21C752}" type="slidenum">
              <a:rPr lang="en-US" smtClean="0">
                <a:latin typeface="Arial" pitchFamily="34" charset="0"/>
              </a:rPr>
              <a:pPr/>
              <a:t>9</a:t>
            </a:fld>
            <a:endParaRPr lang="en-US" smtClean="0">
              <a:latin typeface="Arial" pitchFamily="34" charset="0"/>
            </a:endParaRPr>
          </a:p>
        </p:txBody>
      </p:sp>
      <p:sp>
        <p:nvSpPr>
          <p:cNvPr id="148483" name="Rectangle 2"/>
          <p:cNvSpPr>
            <a:spLocks noGrp="1" noChangeArrowheads="1"/>
          </p:cNvSpPr>
          <p:nvPr>
            <p:ph type="title"/>
          </p:nvPr>
        </p:nvSpPr>
        <p:spPr>
          <a:xfrm>
            <a:off x="508000" y="176213"/>
            <a:ext cx="6673849" cy="860425"/>
          </a:xfrm>
        </p:spPr>
        <p:txBody>
          <a:bodyPr/>
          <a:lstStyle/>
          <a:p>
            <a:r>
              <a:rPr lang="en-US" dirty="0" smtClean="0">
                <a:latin typeface="Arial" pitchFamily="34" charset="0"/>
              </a:rPr>
              <a:t>The Federal Insurance Office (FIO)</a:t>
            </a:r>
            <a:endParaRPr lang="en-US" i="1" dirty="0" smtClean="0">
              <a:latin typeface="Arial" pitchFamily="34" charset="0"/>
            </a:endParaRPr>
          </a:p>
        </p:txBody>
      </p:sp>
      <p:sp>
        <p:nvSpPr>
          <p:cNvPr id="1981443" name="Rectangle 3"/>
          <p:cNvSpPr>
            <a:spLocks noChangeArrowheads="1"/>
          </p:cNvSpPr>
          <p:nvPr/>
        </p:nvSpPr>
        <p:spPr bwMode="auto">
          <a:xfrm>
            <a:off x="334963" y="1074737"/>
            <a:ext cx="8323261" cy="4802187"/>
          </a:xfrm>
          <a:prstGeom prst="rect">
            <a:avLst/>
          </a:prstGeom>
          <a:noFill/>
          <a:ln w="9525" algn="ctr">
            <a:noFill/>
            <a:miter lim="800000"/>
            <a:headEnd/>
            <a:tailEnd/>
          </a:ln>
        </p:spPr>
        <p:txBody>
          <a:bodyPr lIns="45720" rIns="45720"/>
          <a:lstStyle/>
          <a:p>
            <a:pPr marL="292100" indent="-292100" eaLnBrk="0" hangingPunct="0">
              <a:lnSpc>
                <a:spcPts val="2200"/>
              </a:lnSpc>
              <a:spcBef>
                <a:spcPct val="40000"/>
              </a:spcBef>
              <a:buClr>
                <a:schemeClr val="accent2"/>
              </a:buClr>
              <a:buFont typeface="Wingdings" pitchFamily="2" charset="2"/>
              <a:buChar char="§"/>
            </a:pPr>
            <a:r>
              <a:rPr lang="en-US" sz="2400" dirty="0" smtClean="0">
                <a:cs typeface="Arial" pitchFamily="34" charset="0"/>
              </a:rPr>
              <a:t>Reports to the President and Congress</a:t>
            </a:r>
          </a:p>
          <a:p>
            <a:pPr marL="749300" lvl="1"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Required annually</a:t>
            </a:r>
          </a:p>
          <a:p>
            <a:pPr marL="1206500" lvl="2"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State of the Insurance Industry</a:t>
            </a:r>
          </a:p>
          <a:p>
            <a:pPr marL="1663700" lvl="3" indent="-292100" eaLnBrk="0" hangingPunct="0">
              <a:lnSpc>
                <a:spcPts val="2200"/>
              </a:lnSpc>
              <a:spcBef>
                <a:spcPct val="40000"/>
              </a:spcBef>
              <a:buClr>
                <a:schemeClr val="accent2"/>
              </a:buClr>
              <a:buFont typeface="Wingdings" pitchFamily="2" charset="2"/>
              <a:buChar char="§"/>
            </a:pPr>
            <a:r>
              <a:rPr lang="en-US" sz="2000" dirty="0" smtClean="0">
                <a:cs typeface="Arial" pitchFamily="34" charset="0"/>
              </a:rPr>
              <a:t>Under Dodd-Frank, FIO’s First Annual Report was due January 21, 2012</a:t>
            </a:r>
          </a:p>
          <a:p>
            <a:pPr marL="2120900" lvl="4" indent="-292100" eaLnBrk="0" hangingPunct="0">
              <a:lnSpc>
                <a:spcPts val="2200"/>
              </a:lnSpc>
              <a:spcBef>
                <a:spcPct val="40000"/>
              </a:spcBef>
              <a:buClr>
                <a:schemeClr val="accent2"/>
              </a:buClr>
              <a:buFont typeface="Wingdings" pitchFamily="2" charset="2"/>
              <a:buChar char="n"/>
            </a:pPr>
            <a:r>
              <a:rPr lang="en-US" dirty="0" smtClean="0">
                <a:cs typeface="Arial" pitchFamily="34" charset="0"/>
              </a:rPr>
              <a:t>It was released on June 12, 2013.</a:t>
            </a:r>
            <a:endParaRPr lang="en-US" sz="2400" dirty="0" smtClean="0">
              <a:cs typeface="Arial" pitchFamily="34" charset="0"/>
            </a:endParaRPr>
          </a:p>
          <a:p>
            <a:pPr marL="1206500" lvl="2"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FIO actions taken regarding pre-emption of inconsistent state insurance measures</a:t>
            </a:r>
          </a:p>
          <a:p>
            <a:pPr marL="1663700" lvl="3"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First report, for FY 2012: FIO took no actions</a:t>
            </a:r>
          </a:p>
          <a:p>
            <a:pPr marL="749300" lvl="1" indent="-292100" eaLnBrk="0" hangingPunct="0">
              <a:lnSpc>
                <a:spcPts val="2200"/>
              </a:lnSpc>
              <a:spcBef>
                <a:spcPct val="40000"/>
              </a:spcBef>
              <a:buClr>
                <a:schemeClr val="accent2"/>
              </a:buClr>
              <a:buFont typeface="Wingdings" pitchFamily="2" charset="2"/>
              <a:buChar char="§"/>
            </a:pPr>
            <a:r>
              <a:rPr lang="en-US" sz="2400" dirty="0" smtClean="0"/>
              <a:t>One-time</a:t>
            </a:r>
          </a:p>
          <a:p>
            <a:pPr marL="1206500" lvl="2" indent="-292100" eaLnBrk="0" hangingPunct="0">
              <a:lnSpc>
                <a:spcPts val="2200"/>
              </a:lnSpc>
              <a:spcBef>
                <a:spcPct val="40000"/>
              </a:spcBef>
              <a:buClr>
                <a:schemeClr val="accent2"/>
              </a:buClr>
              <a:buFont typeface="Wingdings" pitchFamily="2" charset="2"/>
              <a:buChar char="§"/>
            </a:pPr>
            <a:r>
              <a:rPr lang="en-US" sz="2200" dirty="0" smtClean="0"/>
              <a:t>Report to Congress on the current state of the market for natural catastrophe insurance in the United States.</a:t>
            </a:r>
          </a:p>
          <a:p>
            <a:pPr marL="1663700" lvl="3" indent="-292100" eaLnBrk="0" hangingPunct="0">
              <a:lnSpc>
                <a:spcPts val="2200"/>
              </a:lnSpc>
              <a:spcBef>
                <a:spcPct val="40000"/>
              </a:spcBef>
              <a:buClr>
                <a:schemeClr val="accent2"/>
              </a:buClr>
              <a:buFont typeface="Wingdings" pitchFamily="2" charset="2"/>
              <a:buChar char="§"/>
            </a:pPr>
            <a:r>
              <a:rPr lang="en-US" sz="2200" dirty="0" smtClean="0">
                <a:cs typeface="Arial" pitchFamily="34" charset="0"/>
              </a:rPr>
              <a:t>required by </a:t>
            </a:r>
            <a:r>
              <a:rPr lang="en-US" sz="2200" dirty="0" smtClean="0"/>
              <a:t>the Biggert-Waters Flood Insurance Reform Act of 2012 </a:t>
            </a:r>
            <a:endParaRPr lang="en-US" sz="2200" dirty="0">
              <a:cs typeface="Arial" pitchFamily="34" charset="0"/>
            </a:endParaRPr>
          </a:p>
        </p:txBody>
      </p:sp>
      <p:sp>
        <p:nvSpPr>
          <p:cNvPr id="13" name="Rectangle 5"/>
          <p:cNvSpPr>
            <a:spLocks noChangeArrowheads="1"/>
          </p:cNvSpPr>
          <p:nvPr/>
        </p:nvSpPr>
        <p:spPr bwMode="auto">
          <a:xfrm>
            <a:off x="285750" y="6292850"/>
            <a:ext cx="8239125" cy="431800"/>
          </a:xfrm>
          <a:prstGeom prst="rect">
            <a:avLst/>
          </a:prstGeom>
          <a:noFill/>
          <a:ln w="9525">
            <a:noFill/>
            <a:miter lim="800000"/>
            <a:headEnd/>
            <a:tailEnd/>
          </a:ln>
        </p:spPr>
        <p:txBody>
          <a:bodyPr lIns="92075" tIns="46038" rIns="92075" bIns="46038">
            <a:spAutoFit/>
          </a:bodyPr>
          <a:lstStyle/>
          <a:p>
            <a:r>
              <a:rPr lang="en-US" sz="1100" smtClean="0"/>
              <a:t>Sources: </a:t>
            </a:r>
            <a:r>
              <a:rPr lang="en-US" sz="1100" dirty="0"/>
              <a:t>Insurance Information Institute (I.I.I.) updates and research; The Financial Services Roundtable; Adapted from summary by Dewey &amp; </a:t>
            </a:r>
            <a:r>
              <a:rPr lang="en-US" sz="1100" dirty="0" err="1"/>
              <a:t>LeBoeuf</a:t>
            </a:r>
            <a:r>
              <a:rPr lang="en-US" sz="1100" dirty="0"/>
              <a:t> </a:t>
            </a:r>
            <a:r>
              <a:rPr lang="en-US" sz="1100" dirty="0" smtClean="0"/>
              <a:t>LLP; and </a:t>
            </a:r>
            <a:r>
              <a:rPr lang="en-US" sz="1100" dirty="0" smtClean="0">
                <a:hlinkClick r:id="rId3"/>
              </a:rPr>
              <a:t>http://www.treasury.gov/initiatives/fsoc/about/council/Pages/michael_mcraith.aspx</a:t>
            </a:r>
            <a:r>
              <a:rPr lang="en-US" sz="1100" dirty="0" smtClean="0"/>
              <a:t>  </a:t>
            </a:r>
            <a:endParaRPr lang="en-US" sz="11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1443">
                                            <p:txEl>
                                              <p:pRg st="0" end="0"/>
                                            </p:txEl>
                                          </p:spTgt>
                                        </p:tgtEl>
                                        <p:attrNameLst>
                                          <p:attrName>style.visibility</p:attrName>
                                        </p:attrNameLst>
                                      </p:cBhvr>
                                      <p:to>
                                        <p:strVal val="visible"/>
                                      </p:to>
                                    </p:set>
                                    <p:animEffect transition="in" filter="wipe(left)">
                                      <p:cBhvr>
                                        <p:cTn id="7" dur="500"/>
                                        <p:tgtEl>
                                          <p:spTgt spid="1981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1443">
                                            <p:txEl>
                                              <p:pRg st="1" end="1"/>
                                            </p:txEl>
                                          </p:spTgt>
                                        </p:tgtEl>
                                        <p:attrNameLst>
                                          <p:attrName>style.visibility</p:attrName>
                                        </p:attrNameLst>
                                      </p:cBhvr>
                                      <p:to>
                                        <p:strVal val="visible"/>
                                      </p:to>
                                    </p:set>
                                    <p:animEffect transition="in" filter="wipe(left)">
                                      <p:cBhvr>
                                        <p:cTn id="10" dur="500"/>
                                        <p:tgtEl>
                                          <p:spTgt spid="1981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81443">
                                            <p:txEl>
                                              <p:pRg st="2" end="2"/>
                                            </p:txEl>
                                          </p:spTgt>
                                        </p:tgtEl>
                                        <p:attrNameLst>
                                          <p:attrName>style.visibility</p:attrName>
                                        </p:attrNameLst>
                                      </p:cBhvr>
                                      <p:to>
                                        <p:strVal val="visible"/>
                                      </p:to>
                                    </p:set>
                                    <p:animEffect transition="in" filter="wipe(left)">
                                      <p:cBhvr>
                                        <p:cTn id="13" dur="500"/>
                                        <p:tgtEl>
                                          <p:spTgt spid="1981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1443">
                                            <p:txEl>
                                              <p:pRg st="3" end="3"/>
                                            </p:txEl>
                                          </p:spTgt>
                                        </p:tgtEl>
                                        <p:attrNameLst>
                                          <p:attrName>style.visibility</p:attrName>
                                        </p:attrNameLst>
                                      </p:cBhvr>
                                      <p:to>
                                        <p:strVal val="visible"/>
                                      </p:to>
                                    </p:set>
                                    <p:animEffect transition="in" filter="wipe(left)">
                                      <p:cBhvr>
                                        <p:cTn id="16" dur="500"/>
                                        <p:tgtEl>
                                          <p:spTgt spid="19814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81443">
                                            <p:txEl>
                                              <p:pRg st="4" end="4"/>
                                            </p:txEl>
                                          </p:spTgt>
                                        </p:tgtEl>
                                        <p:attrNameLst>
                                          <p:attrName>style.visibility</p:attrName>
                                        </p:attrNameLst>
                                      </p:cBhvr>
                                      <p:to>
                                        <p:strVal val="visible"/>
                                      </p:to>
                                    </p:set>
                                    <p:animEffect transition="in" filter="wipe(left)">
                                      <p:cBhvr>
                                        <p:cTn id="19" dur="500"/>
                                        <p:tgtEl>
                                          <p:spTgt spid="19814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81443">
                                            <p:txEl>
                                              <p:pRg st="5" end="5"/>
                                            </p:txEl>
                                          </p:spTgt>
                                        </p:tgtEl>
                                        <p:attrNameLst>
                                          <p:attrName>style.visibility</p:attrName>
                                        </p:attrNameLst>
                                      </p:cBhvr>
                                      <p:to>
                                        <p:strVal val="visible"/>
                                      </p:to>
                                    </p:set>
                                    <p:animEffect transition="in" filter="wipe(left)">
                                      <p:cBhvr>
                                        <p:cTn id="22" dur="500"/>
                                        <p:tgtEl>
                                          <p:spTgt spid="198144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81443">
                                            <p:txEl>
                                              <p:pRg st="6" end="6"/>
                                            </p:txEl>
                                          </p:spTgt>
                                        </p:tgtEl>
                                        <p:attrNameLst>
                                          <p:attrName>style.visibility</p:attrName>
                                        </p:attrNameLst>
                                      </p:cBhvr>
                                      <p:to>
                                        <p:strVal val="visible"/>
                                      </p:to>
                                    </p:set>
                                    <p:animEffect transition="in" filter="wipe(left)">
                                      <p:cBhvr>
                                        <p:cTn id="25" dur="500"/>
                                        <p:tgtEl>
                                          <p:spTgt spid="198144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81443">
                                            <p:txEl>
                                              <p:pRg st="7" end="7"/>
                                            </p:txEl>
                                          </p:spTgt>
                                        </p:tgtEl>
                                        <p:attrNameLst>
                                          <p:attrName>style.visibility</p:attrName>
                                        </p:attrNameLst>
                                      </p:cBhvr>
                                      <p:to>
                                        <p:strVal val="visible"/>
                                      </p:to>
                                    </p:set>
                                    <p:animEffect transition="in" filter="wipe(left)">
                                      <p:cBhvr>
                                        <p:cTn id="28" dur="500"/>
                                        <p:tgtEl>
                                          <p:spTgt spid="198144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81443">
                                            <p:txEl>
                                              <p:pRg st="8" end="8"/>
                                            </p:txEl>
                                          </p:spTgt>
                                        </p:tgtEl>
                                        <p:attrNameLst>
                                          <p:attrName>style.visibility</p:attrName>
                                        </p:attrNameLst>
                                      </p:cBhvr>
                                      <p:to>
                                        <p:strVal val="visible"/>
                                      </p:to>
                                    </p:set>
                                    <p:animEffect transition="in" filter="wipe(left)">
                                      <p:cBhvr>
                                        <p:cTn id="31" dur="500"/>
                                        <p:tgtEl>
                                          <p:spTgt spid="198144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81443">
                                            <p:txEl>
                                              <p:pRg st="9" end="9"/>
                                            </p:txEl>
                                          </p:spTgt>
                                        </p:tgtEl>
                                        <p:attrNameLst>
                                          <p:attrName>style.visibility</p:attrName>
                                        </p:attrNameLst>
                                      </p:cBhvr>
                                      <p:to>
                                        <p:strVal val="visible"/>
                                      </p:to>
                                    </p:set>
                                    <p:animEffect transition="in" filter="wipe(left)">
                                      <p:cBhvr>
                                        <p:cTn id="34" dur="500"/>
                                        <p:tgtEl>
                                          <p:spTgt spid="1981443">
                                            <p:txEl>
                                              <p:pRg st="9" end="9"/>
                                            </p:txEl>
                                          </p:spTgt>
                                        </p:tgtEl>
                                      </p:cBhvr>
                                    </p:animEffect>
                                  </p:childTnLst>
                                </p:cTn>
                              </p:par>
                            </p:childTnLst>
                          </p:cTn>
                        </p:par>
                        <p:par>
                          <p:cTn id="35" fill="hold">
                            <p:stCondLst>
                              <p:cond delay="500"/>
                            </p:stCondLst>
                            <p:childTnLst>
                              <p:par>
                                <p:cTn id="36" presetID="17"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3"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16686</TotalTime>
  <Words>4394</Words>
  <Application>Microsoft Office PowerPoint</Application>
  <PresentationFormat>On-screen Show (4:3)</PresentationFormat>
  <Paragraphs>475</Paragraphs>
  <Slides>57</Slides>
  <Notes>43</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Default Design</vt:lpstr>
      <vt:lpstr>Acrobat Document</vt:lpstr>
      <vt:lpstr>Chart</vt:lpstr>
      <vt:lpstr>Regulatory Expansion: The Impact of Dodd-Frank’s Insurance Regulations</vt:lpstr>
      <vt:lpstr>Presentation Outline</vt:lpstr>
      <vt:lpstr>The Federal Insurance Office (FIO)</vt:lpstr>
      <vt:lpstr>The Federal Insurance Office (FIO)</vt:lpstr>
      <vt:lpstr>Authority of the Federal Insurance Office (FIO)</vt:lpstr>
      <vt:lpstr>Slide 6</vt:lpstr>
      <vt:lpstr>FIO within the Office of Domestic Finance in the U.S. Treasury Department</vt:lpstr>
      <vt:lpstr>The Federal Insurance Office (FIO)</vt:lpstr>
      <vt:lpstr>The Federal Insurance Office (FIO)</vt:lpstr>
      <vt:lpstr>The FIO’s First Annual Report on the Insurance Industry</vt:lpstr>
      <vt:lpstr>The FIO’s First Annual Report on the Insurance Industry (cont’d)</vt:lpstr>
      <vt:lpstr>Hurricane Sandy Rebuilding Strategy Task Force Recommendations: The FIO’s Role </vt:lpstr>
      <vt:lpstr>The Financial Stability Oversight Council (FSOC)</vt:lpstr>
      <vt:lpstr>10 Voting Members of the FSOC</vt:lpstr>
      <vt:lpstr>5 Nonvoting (Advisory) Members of the FSOC</vt:lpstr>
      <vt:lpstr>FSOC Can Designate Insurers as Systemically Important</vt:lpstr>
      <vt:lpstr>SIFI Designation Protocol</vt:lpstr>
      <vt:lpstr>US Insurer Groups, Total Insurance Assets Greater than $150 Billion, 2012</vt:lpstr>
      <vt:lpstr>SIFI Designation Protocol: 3-Stage Test for Firms with Assets Over $50B</vt:lpstr>
      <vt:lpstr>Derivative Liabilities: Publically Traded US Insurers</vt:lpstr>
      <vt:lpstr>Total Debt: Publically Traded US Insurers</vt:lpstr>
      <vt:lpstr>Gross Notional Amount in Credit Default Swaps on Publically Traded US Insurers</vt:lpstr>
      <vt:lpstr>Dodd-Frank Implementation: SYSTEMIC RISK CRITERIA (cont’d)</vt:lpstr>
      <vt:lpstr>Dodd-Frank Implementation: SYSTEMIC RISK CRITERIA (concluded)</vt:lpstr>
      <vt:lpstr>Liquidating Defaulting Insurers</vt:lpstr>
      <vt:lpstr>The Nonadmitted and Reinsurance Reform Act (NRRA)</vt:lpstr>
      <vt:lpstr>The Nonadmitted and Reinsurance Reform Act (NRRA)</vt:lpstr>
      <vt:lpstr>New Derivatives Regulation</vt:lpstr>
      <vt:lpstr>New Regulation of Derivatives</vt:lpstr>
      <vt:lpstr>The Consumer Financial Protection Bureau (CFPB)</vt:lpstr>
      <vt:lpstr>Organization of the CFPB</vt:lpstr>
      <vt:lpstr>CFPB Staffing (FTE), FY2011-2014</vt:lpstr>
      <vt:lpstr>CFPB Organization Chart: This is not a small agency</vt:lpstr>
      <vt:lpstr>CFPB Powers and Limitations</vt:lpstr>
      <vt:lpstr>Functions of the CFPB (any or all of which might affect insurance)</vt:lpstr>
      <vt:lpstr>Recent CFPB Action Affecting Insurance</vt:lpstr>
      <vt:lpstr>The Office of Financial Research   (OFR)</vt:lpstr>
      <vt:lpstr>OFR within the Office of Domestic Finance in the U.S. Treasury Department</vt:lpstr>
      <vt:lpstr>What the Office of Financial Research is Supposed to Do</vt:lpstr>
      <vt:lpstr>The OFR’s Research and Analysis Center</vt:lpstr>
      <vt:lpstr>Slide 41</vt:lpstr>
      <vt:lpstr>Dodd-Frank and Insurance: The Years Ahead</vt:lpstr>
      <vt:lpstr>New Rulemakings Under Dodd-Frank</vt:lpstr>
      <vt:lpstr>Dodd-Frank: What does the future hold for insurers?</vt:lpstr>
      <vt:lpstr>G-SIFI Timetable for Enhanced Capital Requirements</vt:lpstr>
      <vt:lpstr>Dodd-Frank: Future Issues</vt:lpstr>
      <vt:lpstr>How Extensive/Intrusive will the CFPB be Regarding Insurance Market Conduct?</vt:lpstr>
      <vt:lpstr>How Intrusive will the OFR be into Insurance?</vt:lpstr>
      <vt:lpstr>Dodd-Frank: Longer-term Issues for Insurers</vt:lpstr>
      <vt:lpstr>Slide 50</vt:lpstr>
      <vt:lpstr>P/C Insurer Impairments, 1969–2012</vt:lpstr>
      <vt:lpstr>P/C Insurer Impairment Frequency vs. Combined Ratio, 1969-2011</vt:lpstr>
      <vt:lpstr>US Policyholder Surplus: 1975–2013*</vt:lpstr>
      <vt:lpstr>Policyholder Surplus,  Quarterly, 2006:Q4–2013:Q1</vt:lpstr>
      <vt:lpstr>Number of Impaired L/H Insurers, 1969–2012</vt:lpstr>
      <vt:lpstr>Distribution of A.M. Best Ratings for L-A Insurers, 2000-2012</vt:lpstr>
      <vt:lpstr>Slide 57</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1607</cp:revision>
  <cp:lastPrinted>2011-01-12T22:13:44Z</cp:lastPrinted>
  <dcterms:modified xsi:type="dcterms:W3CDTF">2013-09-16T18:46:50Z</dcterms:modified>
</cp:coreProperties>
</file>