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1071" r:id="rId2"/>
    <p:sldId id="1136" r:id="rId3"/>
    <p:sldId id="1137" r:id="rId4"/>
    <p:sldId id="1138" r:id="rId5"/>
    <p:sldId id="1139" r:id="rId6"/>
    <p:sldId id="1140" r:id="rId7"/>
    <p:sldId id="1150" r:id="rId8"/>
    <p:sldId id="1142" r:id="rId9"/>
    <p:sldId id="1144" r:id="rId10"/>
    <p:sldId id="1148" r:id="rId11"/>
    <p:sldId id="1145" r:id="rId12"/>
    <p:sldId id="1149" r:id="rId13"/>
    <p:sldId id="1151" r:id="rId14"/>
    <p:sldId id="1152" r:id="rId15"/>
    <p:sldId id="1153" r:id="rId16"/>
    <p:sldId id="1155" r:id="rId17"/>
    <p:sldId id="1156" r:id="rId18"/>
    <p:sldId id="1157" r:id="rId19"/>
    <p:sldId id="1161" r:id="rId20"/>
    <p:sldId id="1159" r:id="rId21"/>
    <p:sldId id="1160" r:id="rId22"/>
    <p:sldId id="1147" r:id="rId23"/>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4B9FCD"/>
    <a:srgbClr val="2B7299"/>
    <a:srgbClr val="E5F1F7"/>
    <a:srgbClr val="3691C4"/>
    <a:srgbClr val="28688C"/>
    <a:srgbClr val="D0DCE2"/>
    <a:srgbClr val="C9D6DD"/>
    <a:srgbClr val="C2D0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20" autoAdjust="0"/>
    <p:restoredTop sz="89752" autoAdjust="0"/>
  </p:normalViewPr>
  <p:slideViewPr>
    <p:cSldViewPr snapToGrid="0">
      <p:cViewPr varScale="1">
        <p:scale>
          <a:sx n="90" d="100"/>
          <a:sy n="90" d="100"/>
        </p:scale>
        <p:origin x="-666" y="-10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946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l" defTabSz="912813" eaLnBrk="0" hangingPunct="0">
              <a:defRPr sz="1200"/>
            </a:lvl1pPr>
          </a:lstStyle>
          <a:p>
            <a:pPr>
              <a:defRPr/>
            </a:pPr>
            <a:endParaRPr lang="en-US"/>
          </a:p>
        </p:txBody>
      </p:sp>
      <p:sp>
        <p:nvSpPr>
          <p:cNvPr id="229379" name="Rectangle 1027"/>
          <p:cNvSpPr>
            <a:spLocks noGrp="1" noChangeArrowheads="1"/>
          </p:cNvSpPr>
          <p:nvPr>
            <p:ph type="dt" sz="quarter" idx="1"/>
          </p:nvPr>
        </p:nvSpPr>
        <p:spPr bwMode="auto">
          <a:xfrm>
            <a:off x="3969315" y="0"/>
            <a:ext cx="303946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vl1pPr>
          </a:lstStyle>
          <a:p>
            <a:pPr>
              <a:defRPr/>
            </a:pPr>
            <a:fld id="{10B3EC43-1E04-4B9B-B12B-740FCA56DB02}" type="datetime1">
              <a:rPr lang="en-US"/>
              <a:pPr>
                <a:defRPr/>
              </a:pPr>
              <a:t>6/5/2013</a:t>
            </a:fld>
            <a:endParaRPr lang="en-US"/>
          </a:p>
        </p:txBody>
      </p:sp>
      <p:sp>
        <p:nvSpPr>
          <p:cNvPr id="229380" name="Rectangle 1028"/>
          <p:cNvSpPr>
            <a:spLocks noGrp="1" noChangeArrowheads="1"/>
          </p:cNvSpPr>
          <p:nvPr>
            <p:ph type="ftr" sz="quarter" idx="2"/>
          </p:nvPr>
        </p:nvSpPr>
        <p:spPr bwMode="auto">
          <a:xfrm>
            <a:off x="0" y="8831263"/>
            <a:ext cx="303946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l" defTabSz="912813" eaLnBrk="0" hangingPunct="0">
              <a:defRPr sz="1200"/>
            </a:lvl1pPr>
          </a:lstStyle>
          <a:p>
            <a:pPr>
              <a:defRPr/>
            </a:pPr>
            <a:endParaRPr lang="en-US"/>
          </a:p>
        </p:txBody>
      </p:sp>
      <p:sp>
        <p:nvSpPr>
          <p:cNvPr id="229381" name="Rectangle 1029"/>
          <p:cNvSpPr>
            <a:spLocks noGrp="1" noChangeArrowheads="1"/>
          </p:cNvSpPr>
          <p:nvPr>
            <p:ph type="sldNum" sz="quarter" idx="3"/>
          </p:nvPr>
        </p:nvSpPr>
        <p:spPr bwMode="auto">
          <a:xfrm>
            <a:off x="3969315" y="8831263"/>
            <a:ext cx="303946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vl1pPr>
          </a:lstStyle>
          <a:p>
            <a:pPr>
              <a:defRPr/>
            </a:pPr>
            <a:fld id="{D6229DBA-8B68-4842-A5BB-B04935E07CC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3075"/>
          <p:cNvSpPr>
            <a:spLocks noGrp="1" noRot="1" noChangeAspect="1" noChangeArrowheads="1" noTextEdit="1"/>
          </p:cNvSpPr>
          <p:nvPr>
            <p:ph type="sldImg" idx="2"/>
          </p:nvPr>
        </p:nvSpPr>
        <p:spPr bwMode="auto">
          <a:xfrm>
            <a:off x="1476375" y="582613"/>
            <a:ext cx="4059238"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2841" y="3824288"/>
            <a:ext cx="5866341" cy="5156200"/>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3058" y="9047020"/>
            <a:ext cx="707531" cy="247794"/>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a:defRPr sz="1000"/>
            </a:lvl1pPr>
          </a:lstStyle>
          <a:p>
            <a:pPr>
              <a:defRPr/>
            </a:pPr>
            <a:fld id="{4B4E1604-895A-4BB2-98E5-8258BA6C58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a:xfrm>
            <a:off x="3153058" y="9047019"/>
            <a:ext cx="707531" cy="247794"/>
          </a:xfrm>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Rectangle 3"/>
          <p:cNvSpPr txBox="1">
            <a:spLocks noGrp="1" noChangeArrowheads="1"/>
          </p:cNvSpPr>
          <p:nvPr/>
        </p:nvSpPr>
        <p:spPr bwMode="auto">
          <a:xfrm>
            <a:off x="3153058" y="9043800"/>
            <a:ext cx="707531" cy="251015"/>
          </a:xfrm>
          <a:prstGeom prst="rect">
            <a:avLst/>
          </a:prstGeom>
          <a:noFill/>
          <a:ln w="9525">
            <a:noFill/>
            <a:miter lim="800000"/>
            <a:headEnd/>
            <a:tailEnd/>
          </a:ln>
        </p:spPr>
        <p:txBody>
          <a:bodyPr lIns="45450" tIns="46056" rIns="45450" bIns="46056" anchor="b">
            <a:spAutoFit/>
          </a:bodyPr>
          <a:lstStyle/>
          <a:p>
            <a:pPr algn="ctr" defTabSz="921412"/>
            <a:fld id="{602D2A40-3206-4B05-BBDA-5CA3A9BBF91C}" type="slidenum">
              <a:rPr lang="en-US" sz="1000"/>
              <a:pPr algn="ctr" defTabSz="921412"/>
              <a:t>22</a:t>
            </a:fld>
            <a:endParaRPr lang="en-US" sz="1000" dirty="0"/>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sldNum" sz="quarter" idx="5"/>
          </p:nvPr>
        </p:nvSpPr>
        <p:spPr>
          <a:xfrm>
            <a:off x="3154364" y="9046877"/>
            <a:ext cx="704850" cy="247936"/>
          </a:xfrm>
          <a:noFill/>
        </p:spPr>
        <p:txBody>
          <a:bodyPr/>
          <a:lstStyle/>
          <a:p>
            <a:fld id="{3899DD70-D822-4F7E-9490-60E2C760E6AC}" type="slidenum">
              <a:rPr lang="en-US" smtClean="0">
                <a:latin typeface="Arial" pitchFamily="34" charset="0"/>
              </a:rPr>
              <a:pPr/>
              <a:t>6</a:t>
            </a:fld>
            <a:endParaRPr lang="en-US" smtClean="0">
              <a:latin typeface="Arial"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90000"/>
              </a:lnSpc>
              <a:spcBef>
                <a:spcPct val="100000"/>
              </a:spcBef>
              <a:spcAft>
                <a:spcPct val="0"/>
              </a:spcAft>
              <a:buClr>
                <a:srgbClr val="008080"/>
              </a:buClr>
              <a:buSzPct val="85000"/>
              <a:buFont typeface="Wingdings" pitchFamily="2" charset="2"/>
              <a:buChar char="n"/>
              <a:tabLst/>
              <a:defRPr/>
            </a:pPr>
            <a:r>
              <a:rPr lang="en-US" dirty="0" smtClean="0"/>
              <a:t>An earthquake</a:t>
            </a:r>
            <a:r>
              <a:rPr lang="en-US" baseline="0" dirty="0" smtClean="0"/>
              <a:t> </a:t>
            </a:r>
            <a:r>
              <a:rPr lang="en-US" dirty="0" smtClean="0"/>
              <a:t>just struck Northern California on May 24. Thousands of people reported feeling the quake, as far away as the San Francisco Bay area and across the borders into Oregon and Nevada.</a:t>
            </a:r>
          </a:p>
          <a:p>
            <a:endParaRPr lang="en-US" dirty="0"/>
          </a:p>
        </p:txBody>
      </p:sp>
      <p:sp>
        <p:nvSpPr>
          <p:cNvPr id="4" name="Slide Number Placeholder 3"/>
          <p:cNvSpPr>
            <a:spLocks noGrp="1"/>
          </p:cNvSpPr>
          <p:nvPr>
            <p:ph type="sldNum" sz="quarter" idx="10"/>
          </p:nvPr>
        </p:nvSpPr>
        <p:spPr/>
        <p:txBody>
          <a:bodyPr/>
          <a:lstStyle/>
          <a:p>
            <a:pPr>
              <a:defRPr/>
            </a:pPr>
            <a:fld id="{4B4E1604-895A-4BB2-98E5-8258BA6C587A}"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153058" y="9047019"/>
            <a:ext cx="707531" cy="247794"/>
          </a:xfrm>
        </p:spPr>
        <p:txBody>
          <a:bodyPr/>
          <a:lstStyle/>
          <a:p>
            <a:fld id="{1836289E-A6FA-4120-ADBC-24A8A7E14D85}"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lgn="l">
              <a:defRPr/>
            </a:pPr>
            <a:endParaRPr lang="en-US"/>
          </a:p>
        </p:txBody>
      </p:sp>
      <p:pic>
        <p:nvPicPr>
          <p:cNvPr id="5" name="Picture 1188" descr="Title Page bar_112409_1pm"/>
          <p:cNvPicPr>
            <a:picLocks noChangeAspect="1" noChangeArrowheads="1"/>
          </p:cNvPicPr>
          <p:nvPr/>
        </p:nvPicPr>
        <p:blipFill>
          <a:blip r:embed="rId2" cstate="screen"/>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lgn="l">
              <a:defRPr/>
            </a:pPr>
            <a:endParaRPr lang="en-US"/>
          </a:p>
        </p:txBody>
      </p:sp>
      <p:pic>
        <p:nvPicPr>
          <p:cNvPr id="7" name="Picture 1181"/>
          <p:cNvPicPr>
            <a:picLocks noChangeAspect="1" noChangeArrowheads="1"/>
          </p:cNvPicPr>
          <p:nvPr/>
        </p:nvPicPr>
        <p:blipFill>
          <a:blip r:embed="rId3" cstate="screen"/>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a:t>12/02/09 - 6pm</a:t>
            </a:r>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iii template</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A6DB615B-5556-4891-91C8-AB9E8BA3AB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6" name="Rectangle 110"/>
          <p:cNvSpPr>
            <a:spLocks noGrp="1" noChangeArrowheads="1"/>
          </p:cNvSpPr>
          <p:nvPr>
            <p:ph type="sldNum" sz="quarter" idx="12"/>
          </p:nvPr>
        </p:nvSpPr>
        <p:spPr>
          <a:ln/>
        </p:spPr>
        <p:txBody>
          <a:bodyPr/>
          <a:lstStyle>
            <a:lvl1pPr>
              <a:defRPr/>
            </a:lvl1pPr>
          </a:lstStyle>
          <a:p>
            <a:pPr>
              <a:defRPr/>
            </a:pPr>
            <a:fld id="{1CAF5B83-B7A6-4F9C-ADA1-F76625CEB2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6" name="Rectangle 110"/>
          <p:cNvSpPr>
            <a:spLocks noGrp="1" noChangeArrowheads="1"/>
          </p:cNvSpPr>
          <p:nvPr>
            <p:ph type="sldNum" sz="quarter" idx="12"/>
          </p:nvPr>
        </p:nvSpPr>
        <p:spPr>
          <a:ln/>
        </p:spPr>
        <p:txBody>
          <a:bodyPr/>
          <a:lstStyle>
            <a:lvl1pPr>
              <a:defRPr/>
            </a:lvl1pPr>
          </a:lstStyle>
          <a:p>
            <a:pPr>
              <a:defRPr/>
            </a:pPr>
            <a:fld id="{075536B7-EB83-4B7D-9435-9C20F405E3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6" name="Rectangle 110"/>
          <p:cNvSpPr>
            <a:spLocks noGrp="1" noChangeArrowheads="1"/>
          </p:cNvSpPr>
          <p:nvPr>
            <p:ph type="sldNum" sz="quarter" idx="12"/>
          </p:nvPr>
        </p:nvSpPr>
        <p:spPr>
          <a:ln/>
        </p:spPr>
        <p:txBody>
          <a:bodyPr/>
          <a:lstStyle>
            <a:lvl1pPr>
              <a:defRPr/>
            </a:lvl1pPr>
          </a:lstStyle>
          <a:p>
            <a:pPr>
              <a:defRPr/>
            </a:pPr>
            <a:fld id="{B400B87E-83BF-4A05-AF6B-72CCD95A0E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6" name="Rectangle 110"/>
          <p:cNvSpPr>
            <a:spLocks noGrp="1" noChangeArrowheads="1"/>
          </p:cNvSpPr>
          <p:nvPr>
            <p:ph type="sldNum" sz="quarter" idx="12"/>
          </p:nvPr>
        </p:nvSpPr>
        <p:spPr>
          <a:ln/>
        </p:spPr>
        <p:txBody>
          <a:bodyPr/>
          <a:lstStyle>
            <a:lvl1pPr>
              <a:defRPr/>
            </a:lvl1pPr>
          </a:lstStyle>
          <a:p>
            <a:pPr>
              <a:defRPr/>
            </a:pPr>
            <a:fld id="{13096E2F-47E3-42B6-90FD-CE547AB57B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6" name="Rectangle 110"/>
          <p:cNvSpPr>
            <a:spLocks noGrp="1" noChangeArrowheads="1"/>
          </p:cNvSpPr>
          <p:nvPr>
            <p:ph type="sldNum" sz="quarter" idx="12"/>
          </p:nvPr>
        </p:nvSpPr>
        <p:spPr>
          <a:ln/>
        </p:spPr>
        <p:txBody>
          <a:bodyPr/>
          <a:lstStyle>
            <a:lvl1pPr>
              <a:defRPr/>
            </a:lvl1pPr>
          </a:lstStyle>
          <a:p>
            <a:pPr>
              <a:defRPr/>
            </a:pPr>
            <a:fld id="{29E11175-4531-4A92-9C82-C32B91325B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7" name="Rectangle 110"/>
          <p:cNvSpPr>
            <a:spLocks noGrp="1" noChangeArrowheads="1"/>
          </p:cNvSpPr>
          <p:nvPr>
            <p:ph type="sldNum" sz="quarter" idx="12"/>
          </p:nvPr>
        </p:nvSpPr>
        <p:spPr>
          <a:ln/>
        </p:spPr>
        <p:txBody>
          <a:bodyPr/>
          <a:lstStyle>
            <a:lvl1pPr>
              <a:defRPr/>
            </a:lvl1pPr>
          </a:lstStyle>
          <a:p>
            <a:pPr>
              <a:defRPr/>
            </a:pPr>
            <a:fld id="{F744B612-DC96-4CFD-B3BC-409791058F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9" name="Rectangle 110"/>
          <p:cNvSpPr>
            <a:spLocks noGrp="1" noChangeArrowheads="1"/>
          </p:cNvSpPr>
          <p:nvPr>
            <p:ph type="sldNum" sz="quarter" idx="12"/>
          </p:nvPr>
        </p:nvSpPr>
        <p:spPr>
          <a:ln/>
        </p:spPr>
        <p:txBody>
          <a:bodyPr/>
          <a:lstStyle>
            <a:lvl1pPr>
              <a:defRPr/>
            </a:lvl1pPr>
          </a:lstStyle>
          <a:p>
            <a:pPr>
              <a:defRPr/>
            </a:pPr>
            <a:fld id="{3AF8BD9F-3C6C-4FA3-B7CE-5344510454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5" name="Rectangle 110"/>
          <p:cNvSpPr>
            <a:spLocks noGrp="1" noChangeArrowheads="1"/>
          </p:cNvSpPr>
          <p:nvPr>
            <p:ph type="sldNum" sz="quarter" idx="12"/>
          </p:nvPr>
        </p:nvSpPr>
        <p:spPr>
          <a:ln/>
        </p:spPr>
        <p:txBody>
          <a:bodyPr/>
          <a:lstStyle>
            <a:lvl1pPr>
              <a:defRPr/>
            </a:lvl1pPr>
          </a:lstStyle>
          <a:p>
            <a:pPr>
              <a:defRPr/>
            </a:pPr>
            <a:fld id="{5A67522B-A9C1-40EB-884E-38996DC8FF1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4" name="Rectangle 110"/>
          <p:cNvSpPr>
            <a:spLocks noGrp="1" noChangeArrowheads="1"/>
          </p:cNvSpPr>
          <p:nvPr>
            <p:ph type="sldNum" sz="quarter" idx="12"/>
          </p:nvPr>
        </p:nvSpPr>
        <p:spPr>
          <a:ln/>
        </p:spPr>
        <p:txBody>
          <a:bodyPr/>
          <a:lstStyle>
            <a:lvl1pPr>
              <a:defRPr/>
            </a:lvl1pPr>
          </a:lstStyle>
          <a:p>
            <a:pPr>
              <a:defRPr/>
            </a:pPr>
            <a:fld id="{019D252A-4CA2-4000-BEED-F2C1C5F642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7" name="Rectangle 110"/>
          <p:cNvSpPr>
            <a:spLocks noGrp="1" noChangeArrowheads="1"/>
          </p:cNvSpPr>
          <p:nvPr>
            <p:ph type="sldNum" sz="quarter" idx="12"/>
          </p:nvPr>
        </p:nvSpPr>
        <p:spPr>
          <a:ln/>
        </p:spPr>
        <p:txBody>
          <a:bodyPr/>
          <a:lstStyle>
            <a:lvl1pPr>
              <a:defRPr/>
            </a:lvl1pPr>
          </a:lstStyle>
          <a:p>
            <a:pPr>
              <a:defRPr/>
            </a:pPr>
            <a:fld id="{1A5E8EFB-59A7-4D8D-9DCC-2F285347C2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12/02/09 - 6pm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iii template</a:t>
            </a:r>
          </a:p>
        </p:txBody>
      </p:sp>
      <p:sp>
        <p:nvSpPr>
          <p:cNvPr id="7" name="Rectangle 110"/>
          <p:cNvSpPr>
            <a:spLocks noGrp="1" noChangeArrowheads="1"/>
          </p:cNvSpPr>
          <p:nvPr>
            <p:ph type="sldNum" sz="quarter" idx="12"/>
          </p:nvPr>
        </p:nvSpPr>
        <p:spPr>
          <a:ln/>
        </p:spPr>
        <p:txBody>
          <a:bodyPr/>
          <a:lstStyle>
            <a:lvl1pPr>
              <a:defRPr/>
            </a:lvl1pPr>
          </a:lstStyle>
          <a:p>
            <a:pPr>
              <a:defRPr/>
            </a:pPr>
            <a:fld id="{8FDD7AE1-0873-44BA-B3DC-0D096D5649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lgn="l">
              <a:defRPr/>
            </a:pPr>
            <a:endParaRPr lang="en-US"/>
          </a:p>
        </p:txBody>
      </p:sp>
      <p:pic>
        <p:nvPicPr>
          <p:cNvPr id="5123" name="Picture 109" descr="Text Page"/>
          <p:cNvPicPr>
            <a:picLocks noChangeAspect="1" noChangeArrowheads="1"/>
          </p:cNvPicPr>
          <p:nvPr/>
        </p:nvPicPr>
        <p:blipFill>
          <a:blip r:embed="rId14" cstate="screen"/>
          <a:srcRect/>
          <a:stretch>
            <a:fillRect/>
          </a:stretch>
        </p:blipFill>
        <p:spPr bwMode="auto">
          <a:xfrm>
            <a:off x="0" y="0"/>
            <a:ext cx="9144000" cy="1150938"/>
          </a:xfrm>
          <a:prstGeom prst="rect">
            <a:avLst/>
          </a:prstGeom>
          <a:noFill/>
          <a:ln w="9525">
            <a:noFill/>
            <a:miter lim="800000"/>
            <a:headEnd/>
            <a:tailEnd/>
          </a:ln>
        </p:spPr>
      </p:pic>
      <p:sp>
        <p:nvSpPr>
          <p:cNvPr id="5124"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5"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lgn="l">
              <a:defRPr/>
            </a:pPr>
            <a:endParaRPr lang="en-US"/>
          </a:p>
        </p:txBody>
      </p:sp>
      <p:pic>
        <p:nvPicPr>
          <p:cNvPr id="5127" name="Picture 102"/>
          <p:cNvPicPr>
            <a:picLocks noChangeAspect="1" noChangeArrowheads="1"/>
          </p:cNvPicPr>
          <p:nvPr/>
        </p:nvPicPr>
        <p:blipFill>
          <a:blip r:embed="rId15" cstate="screen"/>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lnSpc>
                <a:spcPct val="85000"/>
              </a:lnSpc>
              <a:spcBef>
                <a:spcPct val="20000"/>
              </a:spcBef>
              <a:defRPr sz="900">
                <a:solidFill>
                  <a:schemeClr val="bg1"/>
                </a:solidFill>
              </a:defRPr>
            </a:lvl1pPr>
          </a:lstStyle>
          <a:p>
            <a:pPr>
              <a:defRPr/>
            </a:pPr>
            <a:r>
              <a:rPr lang="en-US"/>
              <a:t>12/02/09 - 6pm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defRPr>
            </a:lvl1pPr>
          </a:lstStyle>
          <a:p>
            <a:pPr>
              <a:defRPr/>
            </a:pPr>
            <a:r>
              <a:rPr lang="en-US"/>
              <a:t>eSlide – P6466 – iii template</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vl1pPr>
          </a:lstStyle>
          <a:p>
            <a:pPr>
              <a:defRPr/>
            </a:pPr>
            <a:fld id="{FCB93057-9D68-49C4-9E63-129CCDC70D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iming>
    <p:tnLst>
      <p:par>
        <p:cTn id="1" dur="indefinite" restart="never" nodeType="tmRoot"/>
      </p:par>
    </p:tnLst>
  </p:timing>
  <p:hf hd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arthquakeauthorit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iii.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14748" y="1906366"/>
            <a:ext cx="9104313" cy="2185214"/>
          </a:xfrm>
          <a:ln/>
        </p:spPr>
        <p:txBody>
          <a:bodyPr/>
          <a:lstStyle/>
          <a:p>
            <a:r>
              <a:rPr lang="en-US" sz="3200" dirty="0" smtClean="0"/>
              <a:t/>
            </a:r>
            <a:br>
              <a:rPr lang="en-US" sz="3200" dirty="0" smtClean="0"/>
            </a:br>
            <a:r>
              <a:rPr lang="en-US" sz="3200" dirty="0"/>
              <a:t/>
            </a:r>
            <a:br>
              <a:rPr lang="en-US" sz="3200" dirty="0"/>
            </a:br>
            <a:r>
              <a:rPr lang="en-US" sz="3200" dirty="0" smtClean="0"/>
              <a:t>DON’T BE AT FAULT:</a:t>
            </a:r>
            <a:br>
              <a:rPr lang="en-US" sz="3200" dirty="0" smtClean="0"/>
            </a:br>
            <a:r>
              <a:rPr lang="en-US" sz="3200" dirty="0" smtClean="0"/>
              <a:t>BUY EARTHQUAKE INSURANCE</a:t>
            </a:r>
            <a:br>
              <a:rPr lang="en-US" sz="3200" dirty="0" smtClean="0"/>
            </a:br>
            <a:endParaRPr lang="en-US" sz="3200" i="1" dirty="0">
              <a:solidFill>
                <a:srgbClr val="C00000"/>
              </a:solidFill>
            </a:endParaRPr>
          </a:p>
        </p:txBody>
      </p:sp>
      <p:sp>
        <p:nvSpPr>
          <p:cNvPr id="94211" name="Rectangle 3"/>
          <p:cNvSpPr>
            <a:spLocks noGrp="1" noChangeArrowheads="1"/>
          </p:cNvSpPr>
          <p:nvPr>
            <p:ph type="subTitle" idx="1"/>
          </p:nvPr>
        </p:nvSpPr>
        <p:spPr>
          <a:xfrm>
            <a:off x="0" y="4090219"/>
            <a:ext cx="9144000" cy="1341906"/>
          </a:xfrm>
        </p:spPr>
        <p:txBody>
          <a:bodyPr/>
          <a:lstStyle/>
          <a:p>
            <a:pPr>
              <a:lnSpc>
                <a:spcPct val="80000"/>
              </a:lnSpc>
            </a:pPr>
            <a:r>
              <a:rPr lang="en-US" sz="2800" dirty="0" smtClean="0"/>
              <a:t>Get </a:t>
            </a:r>
            <a:r>
              <a:rPr lang="en-US" sz="2800" dirty="0"/>
              <a:t>Your Home Ready </a:t>
            </a:r>
            <a:r>
              <a:rPr lang="en-US" sz="2800" dirty="0" smtClean="0"/>
              <a:t>Webinar</a:t>
            </a:r>
          </a:p>
          <a:p>
            <a:pPr>
              <a:lnSpc>
                <a:spcPct val="80000"/>
              </a:lnSpc>
            </a:pPr>
            <a:endParaRPr lang="en-US" sz="2800" dirty="0" smtClean="0"/>
          </a:p>
          <a:p>
            <a:pPr>
              <a:lnSpc>
                <a:spcPct val="80000"/>
              </a:lnSpc>
            </a:pPr>
            <a:r>
              <a:rPr lang="en-US" sz="2800" dirty="0" smtClean="0"/>
              <a:t>May 30, 3013</a:t>
            </a:r>
            <a:endParaRPr lang="en-US" sz="2800" i="1" dirty="0">
              <a:solidFill>
                <a:srgbClr val="C00000"/>
              </a:solidFill>
            </a:endParaRPr>
          </a:p>
        </p:txBody>
      </p:sp>
      <p:sp>
        <p:nvSpPr>
          <p:cNvPr id="94212" name="Rectangle 3"/>
          <p:cNvSpPr txBox="1">
            <a:spLocks noChangeArrowheads="1"/>
          </p:cNvSpPr>
          <p:nvPr/>
        </p:nvSpPr>
        <p:spPr bwMode="gray">
          <a:xfrm>
            <a:off x="0" y="5672872"/>
            <a:ext cx="9144000" cy="660181"/>
          </a:xfrm>
          <a:prstGeom prst="rect">
            <a:avLst/>
          </a:prstGeom>
          <a:noFill/>
          <a:ln w="9525" algn="ctr">
            <a:noFill/>
            <a:miter lim="800000"/>
            <a:headEnd/>
            <a:tailEnd/>
          </a:ln>
        </p:spPr>
        <p:txBody>
          <a:bodyPr wrap="square" lIns="45720" rIns="45720">
            <a:spAutoFit/>
          </a:bodyPr>
          <a:lstStyle/>
          <a:p>
            <a:pPr eaLnBrk="0" hangingPunct="0">
              <a:lnSpc>
                <a:spcPct val="90000"/>
              </a:lnSpc>
              <a:spcBef>
                <a:spcPct val="25000"/>
              </a:spcBef>
              <a:buClr>
                <a:schemeClr val="accent1"/>
              </a:buClr>
            </a:pPr>
            <a:r>
              <a:rPr lang="en-US" b="1" dirty="0" smtClean="0">
                <a:solidFill>
                  <a:schemeClr val="bg2"/>
                </a:solidFill>
                <a:sym typeface="Symbol" pitchFamily="18" charset="2"/>
              </a:rPr>
              <a:t>Loretta Worters, Vice President  Insurance </a:t>
            </a:r>
            <a:r>
              <a:rPr lang="en-US" b="1" dirty="0">
                <a:solidFill>
                  <a:schemeClr val="bg2"/>
                </a:solidFill>
                <a:sym typeface="Symbol" pitchFamily="18" charset="2"/>
              </a:rPr>
              <a:t>Information Institute </a:t>
            </a:r>
            <a:r>
              <a:rPr lang="en-US" b="1" dirty="0" smtClean="0">
                <a:solidFill>
                  <a:schemeClr val="bg2"/>
                </a:solidFill>
                <a:sym typeface="Symbol" pitchFamily="18" charset="2"/>
              </a:rPr>
              <a:t></a:t>
            </a:r>
          </a:p>
          <a:p>
            <a:pPr eaLnBrk="0" hangingPunct="0">
              <a:lnSpc>
                <a:spcPct val="90000"/>
              </a:lnSpc>
              <a:spcBef>
                <a:spcPct val="25000"/>
              </a:spcBef>
              <a:buClr>
                <a:schemeClr val="accent1"/>
              </a:buClr>
            </a:pPr>
            <a:r>
              <a:rPr lang="en-US" b="1" dirty="0" smtClean="0">
                <a:solidFill>
                  <a:schemeClr val="bg2"/>
                </a:solidFill>
                <a:sym typeface="Symbol" pitchFamily="18" charset="2"/>
              </a:rPr>
              <a:t> </a:t>
            </a:r>
            <a:r>
              <a:rPr lang="en-US" b="1" dirty="0">
                <a:solidFill>
                  <a:schemeClr val="bg2"/>
                </a:solidFill>
                <a:sym typeface="Symbol" pitchFamily="18" charset="2"/>
              </a:rPr>
              <a:t>110 William Street  New York, NY </a:t>
            </a:r>
            <a:r>
              <a:rPr lang="en-US" b="1" dirty="0" smtClean="0">
                <a:solidFill>
                  <a:schemeClr val="bg2"/>
                </a:solidFill>
                <a:sym typeface="Symbol" pitchFamily="18" charset="2"/>
              </a:rPr>
              <a:t>10038 212-346-5545 Twitter: @</a:t>
            </a:r>
            <a:r>
              <a:rPr lang="en-US" b="1" dirty="0" err="1" smtClean="0">
                <a:solidFill>
                  <a:schemeClr val="bg2"/>
                </a:solidFill>
                <a:sym typeface="Symbol" pitchFamily="18" charset="2"/>
              </a:rPr>
              <a:t>LWorters</a:t>
            </a:r>
            <a:endParaRPr lang="en-US" b="1" dirty="0">
              <a:solidFill>
                <a:schemeClr val="bg2"/>
              </a:solidFill>
              <a:sym typeface="Symbol" pitchFamily="18" charset="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Earthquake Insurance:  Do you Need It?</a:t>
            </a:r>
          </a:p>
        </p:txBody>
      </p:sp>
      <p:sp>
        <p:nvSpPr>
          <p:cNvPr id="3" name="Content Placeholder 2"/>
          <p:cNvSpPr>
            <a:spLocks noGrp="1"/>
          </p:cNvSpPr>
          <p:nvPr>
            <p:ph idx="1"/>
          </p:nvPr>
        </p:nvSpPr>
        <p:spPr>
          <a:xfrm>
            <a:off x="152400" y="1123950"/>
            <a:ext cx="8763000" cy="5619750"/>
          </a:xfrm>
        </p:spPr>
        <p:txBody>
          <a:bodyPr/>
          <a:lstStyle/>
          <a:p>
            <a:pPr>
              <a:buFont typeface="Wingdings" pitchFamily="2" charset="2"/>
              <a:buNone/>
              <a:defRPr/>
            </a:pPr>
            <a:endParaRPr lang="en-US" sz="2200" b="1" dirty="0" smtClean="0">
              <a:solidFill>
                <a:schemeClr val="accent1"/>
              </a:solidFill>
            </a:endParaRPr>
          </a:p>
          <a:p>
            <a:pPr>
              <a:buNone/>
              <a:defRPr/>
            </a:pPr>
            <a:r>
              <a:rPr lang="en-US" sz="2000" dirty="0" smtClean="0"/>
              <a:t>	</a:t>
            </a:r>
            <a:r>
              <a:rPr lang="en-US" dirty="0" smtClean="0"/>
              <a:t>If you ultimately decide to purchase earthquake insurance, remember that you should buy enough to cover the costs of totally rebuilding your home. </a:t>
            </a:r>
          </a:p>
          <a:p>
            <a:pPr>
              <a:buNone/>
              <a:defRPr/>
            </a:pPr>
            <a:r>
              <a:rPr lang="en-US" dirty="0" smtClean="0"/>
              <a:t>	The amount of insurance you buy should be based on replacement and reconstruction costs, not the fair market value of your property and possessions. </a:t>
            </a:r>
          </a:p>
          <a:p>
            <a:pPr>
              <a:buNone/>
              <a:defRPr/>
            </a:pPr>
            <a:r>
              <a:rPr lang="en-US" dirty="0" smtClean="0"/>
              <a:t>	Your premiums will depend on where you live (premiums vary according to your location in a </a:t>
            </a:r>
            <a:r>
              <a:rPr lang="en-US" smtClean="0"/>
              <a:t>seismic zone) </a:t>
            </a:r>
            <a:r>
              <a:rPr lang="en-US" dirty="0" smtClean="0"/>
              <a:t>and the type of home you have (wood frame or brick). </a:t>
            </a: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a:solidFill>
                <a:schemeClr val="accent1"/>
              </a:solidFill>
            </a:endParaRPr>
          </a:p>
        </p:txBody>
      </p:sp>
      <p:sp>
        <p:nvSpPr>
          <p:cNvPr id="14340" name="Date Placeholder 3"/>
          <p:cNvSpPr>
            <a:spLocks noGrp="1"/>
          </p:cNvSpPr>
          <p:nvPr>
            <p:ph type="dt" sz="quarter" idx="10"/>
          </p:nvPr>
        </p:nvSpPr>
        <p:spPr>
          <a:noFill/>
        </p:spPr>
        <p:txBody>
          <a:bodyPr/>
          <a:lstStyle/>
          <a:p>
            <a:r>
              <a:rPr lang="en-US" dirty="0" smtClean="0"/>
              <a:t>12/02/09 - 6pm</a:t>
            </a:r>
          </a:p>
        </p:txBody>
      </p:sp>
      <p:sp>
        <p:nvSpPr>
          <p:cNvPr id="14341" name="Footer Placeholder 4"/>
          <p:cNvSpPr>
            <a:spLocks noGrp="1"/>
          </p:cNvSpPr>
          <p:nvPr>
            <p:ph type="ftr" sz="quarter" idx="11"/>
          </p:nvPr>
        </p:nvSpPr>
        <p:spPr>
          <a:noFill/>
        </p:spPr>
        <p:txBody>
          <a:bodyPr/>
          <a:lstStyle/>
          <a:p>
            <a:r>
              <a:rPr lang="en-US" dirty="0" smtClean="0"/>
              <a:t>eSlide – P6466 – iii template</a:t>
            </a:r>
          </a:p>
        </p:txBody>
      </p:sp>
      <p:sp>
        <p:nvSpPr>
          <p:cNvPr id="14342" name="Slide Number Placeholder 5"/>
          <p:cNvSpPr>
            <a:spLocks noGrp="1"/>
          </p:cNvSpPr>
          <p:nvPr>
            <p:ph type="sldNum" sz="quarter" idx="12"/>
          </p:nvPr>
        </p:nvSpPr>
        <p:spPr>
          <a:noFill/>
        </p:spPr>
        <p:txBody>
          <a:bodyPr/>
          <a:lstStyle/>
          <a:p>
            <a:fld id="{4CA5B38D-1E67-49C5-B63B-2B2D7796AB6D}"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 Insurance:  How it Works</a:t>
            </a:r>
            <a:endParaRPr lang="en-US" dirty="0"/>
          </a:p>
        </p:txBody>
      </p:sp>
      <p:sp>
        <p:nvSpPr>
          <p:cNvPr id="3" name="Content Placeholder 2"/>
          <p:cNvSpPr>
            <a:spLocks noGrp="1"/>
          </p:cNvSpPr>
          <p:nvPr>
            <p:ph idx="1"/>
          </p:nvPr>
        </p:nvSpPr>
        <p:spPr>
          <a:xfrm>
            <a:off x="0" y="990600"/>
            <a:ext cx="9144000" cy="5744935"/>
          </a:xfrm>
        </p:spPr>
        <p:txBody>
          <a:bodyPr/>
          <a:lstStyle/>
          <a:p>
            <a:r>
              <a:rPr lang="en-US" dirty="0" smtClean="0"/>
              <a:t>Earthquake insurance provides protection from the shaking and cracking that can destroy buildings and personal possessions. </a:t>
            </a:r>
          </a:p>
          <a:p>
            <a:r>
              <a:rPr lang="en-US" dirty="0" smtClean="0"/>
              <a:t>Coverage for other kinds of damage that may result from earthquakes, such as fire and water damage due to burst gas and water pipes, is provided by standard homeowners and business insurance policies in most states. </a:t>
            </a:r>
          </a:p>
          <a:p>
            <a:r>
              <a:rPr lang="en-US" dirty="0" smtClean="0"/>
              <a:t>Cars and other vehicles are covered for earthquake damage by comprehensive insurance, which is optional and also provides protection against flood and hurricane damage as well as theft.</a:t>
            </a:r>
          </a:p>
        </p:txBody>
      </p:sp>
      <p:sp>
        <p:nvSpPr>
          <p:cNvPr id="4" name="Slide Number Placeholder 3"/>
          <p:cNvSpPr>
            <a:spLocks noGrp="1"/>
          </p:cNvSpPr>
          <p:nvPr>
            <p:ph type="sldNum" sz="quarter" idx="12"/>
          </p:nvPr>
        </p:nvSpPr>
        <p:spPr/>
        <p:txBody>
          <a:bodyPr/>
          <a:lstStyle/>
          <a:p>
            <a:fld id="{3C9577B9-397E-4DFC-A9E6-7740849E63DC}" type="slidenum">
              <a:rPr lang="en-US" smtClean="0">
                <a:solidFill>
                  <a:srgbClr val="000000"/>
                </a:solidFill>
              </a:rPr>
              <a:pPr/>
              <a:t>11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 Insurance:  How it Works</a:t>
            </a:r>
            <a:endParaRPr lang="en-US" dirty="0"/>
          </a:p>
        </p:txBody>
      </p:sp>
      <p:sp>
        <p:nvSpPr>
          <p:cNvPr id="3" name="Content Placeholder 2"/>
          <p:cNvSpPr>
            <a:spLocks noGrp="1"/>
          </p:cNvSpPr>
          <p:nvPr>
            <p:ph idx="1"/>
          </p:nvPr>
        </p:nvSpPr>
        <p:spPr>
          <a:xfrm>
            <a:off x="0" y="990600"/>
            <a:ext cx="9144000" cy="5744935"/>
          </a:xfrm>
        </p:spPr>
        <p:txBody>
          <a:bodyPr/>
          <a:lstStyle/>
          <a:p>
            <a:r>
              <a:rPr lang="en-US" dirty="0" smtClean="0"/>
              <a:t>Earthquake insurance policies often carry a deductible, generally in the form of a percentage rather than a dollar amount. </a:t>
            </a:r>
          </a:p>
          <a:p>
            <a:r>
              <a:rPr lang="en-US" dirty="0" smtClean="0"/>
              <a:t>Deductibles can range anywhere from 2 percent to 20 percent of the replacement value of the structure. This means that if it costs $100,000 to rebuild a home and the policy had a 2 percent deductible, the policyholder would be responsible for paying the first $2,000.  Deductibles are higher in states where earthquake risk is highest, such as California, Washington and Oregon.</a:t>
            </a:r>
          </a:p>
          <a:p>
            <a:endParaRPr lang="en-US" dirty="0" smtClean="0"/>
          </a:p>
        </p:txBody>
      </p:sp>
      <p:sp>
        <p:nvSpPr>
          <p:cNvPr id="4" name="Slide Number Placeholder 3"/>
          <p:cNvSpPr>
            <a:spLocks noGrp="1"/>
          </p:cNvSpPr>
          <p:nvPr>
            <p:ph type="sldNum" sz="quarter" idx="12"/>
          </p:nvPr>
        </p:nvSpPr>
        <p:spPr/>
        <p:txBody>
          <a:bodyPr/>
          <a:lstStyle/>
          <a:p>
            <a:fld id="{3C9577B9-397E-4DFC-A9E6-7740849E63DC}" type="slidenum">
              <a:rPr lang="en-US" smtClean="0">
                <a:solidFill>
                  <a:srgbClr val="000000"/>
                </a:solidFill>
              </a: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 Insurance:  How it Works</a:t>
            </a:r>
            <a:endParaRPr lang="en-US" dirty="0"/>
          </a:p>
        </p:txBody>
      </p:sp>
      <p:sp>
        <p:nvSpPr>
          <p:cNvPr id="3" name="Content Placeholder 2"/>
          <p:cNvSpPr>
            <a:spLocks noGrp="1"/>
          </p:cNvSpPr>
          <p:nvPr>
            <p:ph idx="1"/>
          </p:nvPr>
        </p:nvSpPr>
        <p:spPr>
          <a:xfrm>
            <a:off x="0" y="990600"/>
            <a:ext cx="9144000" cy="5744935"/>
          </a:xfrm>
        </p:spPr>
        <p:txBody>
          <a:bodyPr/>
          <a:lstStyle/>
          <a:p>
            <a:r>
              <a:rPr lang="en-US" b="1" dirty="0" smtClean="0"/>
              <a:t>Personal Possessions</a:t>
            </a:r>
            <a:r>
              <a:rPr lang="en-US" dirty="0" smtClean="0"/>
              <a:t>:  With earthquake coverage, contents are typically covered only to a set dollar amount.  To some degree, that’s logical – your sofas and beds are unlikely to be destroyed in a quake as </a:t>
            </a:r>
            <a:r>
              <a:rPr lang="en-US" dirty="0" err="1" smtClean="0"/>
              <a:t>theyu</a:t>
            </a:r>
            <a:r>
              <a:rPr lang="en-US" dirty="0" smtClean="0"/>
              <a:t> are in a fire.  However if your big-screen television and computers are broken in a quake, the coverage is unlikely to reimburse you for the damage, unless you opt for increased contents coverage</a:t>
            </a:r>
          </a:p>
          <a:p>
            <a:r>
              <a:rPr lang="en-US" b="1" dirty="0" smtClean="0"/>
              <a:t>Exclusions:</a:t>
            </a:r>
            <a:r>
              <a:rPr lang="en-US" dirty="0" smtClean="0"/>
              <a:t> A typical quake policy does not cover the loss of landscaping, pools, fences and separate structures (including garages) and is likely to exclude claims for broken chandeliers, crystal and china.</a:t>
            </a:r>
          </a:p>
        </p:txBody>
      </p:sp>
      <p:sp>
        <p:nvSpPr>
          <p:cNvPr id="4" name="Slide Number Placeholder 3"/>
          <p:cNvSpPr>
            <a:spLocks noGrp="1"/>
          </p:cNvSpPr>
          <p:nvPr>
            <p:ph type="sldNum" sz="quarter" idx="12"/>
          </p:nvPr>
        </p:nvSpPr>
        <p:spPr/>
        <p:txBody>
          <a:bodyPr/>
          <a:lstStyle/>
          <a:p>
            <a:fld id="{3C9577B9-397E-4DFC-A9E6-7740849E63DC}" type="slidenum">
              <a:rPr lang="en-US" smtClean="0">
                <a:solidFill>
                  <a:srgbClr val="000000"/>
                </a:solidFill>
              </a: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 Insurance:  How it Works</a:t>
            </a:r>
            <a:endParaRPr lang="en-US" dirty="0"/>
          </a:p>
        </p:txBody>
      </p:sp>
      <p:sp>
        <p:nvSpPr>
          <p:cNvPr id="3" name="Content Placeholder 2"/>
          <p:cNvSpPr>
            <a:spLocks noGrp="1"/>
          </p:cNvSpPr>
          <p:nvPr>
            <p:ph idx="1"/>
          </p:nvPr>
        </p:nvSpPr>
        <p:spPr>
          <a:xfrm>
            <a:off x="0" y="990600"/>
            <a:ext cx="9144000" cy="5744935"/>
          </a:xfrm>
        </p:spPr>
        <p:txBody>
          <a:bodyPr/>
          <a:lstStyle/>
          <a:p>
            <a:r>
              <a:rPr lang="en-US" b="1" dirty="0" smtClean="0"/>
              <a:t>Loss of Use:  </a:t>
            </a:r>
            <a:r>
              <a:rPr lang="en-US" dirty="0" smtClean="0"/>
              <a:t>A standard homeowner's policy will pay to put you up in alternate lodgings if you're forced to move because your home has been damaged in an insured disaster. Typically insurers limit this coverage to 20% of the dwelling limits or base it on a set amount of time, such as 12 to 24 months following the disaster. Loss-of-use limits in quake coverage are far more restrictive. Usually, the loss of use coverage is set at a dollar amount that can be as low as $1,500.</a:t>
            </a:r>
          </a:p>
          <a:p>
            <a:r>
              <a:rPr lang="en-US" dirty="0" smtClean="0"/>
              <a:t>In California, homeowners can also secure coverage from the </a:t>
            </a:r>
            <a:r>
              <a:rPr lang="en-US" dirty="0" smtClean="0">
                <a:hlinkClick r:id="rId3"/>
              </a:rPr>
              <a:t>California Earthquake Authority</a:t>
            </a:r>
            <a:r>
              <a:rPr lang="en-US" dirty="0" smtClean="0"/>
              <a:t> (CEA), a privately funded, publicly managed organization. The CEA offers homeowners dwelling coverage deductibles of either 10 or 15 percent. The CEA coverage limit is the insured value of the home as stated on the companion homeowners insurance policy.</a:t>
            </a:r>
          </a:p>
          <a:p>
            <a:endParaRPr lang="en-US" dirty="0" smtClean="0"/>
          </a:p>
        </p:txBody>
      </p:sp>
      <p:sp>
        <p:nvSpPr>
          <p:cNvPr id="4" name="Slide Number Placeholder 3"/>
          <p:cNvSpPr>
            <a:spLocks noGrp="1"/>
          </p:cNvSpPr>
          <p:nvPr>
            <p:ph type="sldNum" sz="quarter" idx="12"/>
          </p:nvPr>
        </p:nvSpPr>
        <p:spPr/>
        <p:txBody>
          <a:bodyPr/>
          <a:lstStyle/>
          <a:p>
            <a:fld id="{3C9577B9-397E-4DFC-A9E6-7740849E63DC}" type="slidenum">
              <a:rPr lang="en-US" smtClean="0">
                <a:solidFill>
                  <a:srgbClr val="000000"/>
                </a:solidFill>
              </a:rPr>
              <a:pPr/>
              <a:t>14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People Buy Earthquake Insurance?</a:t>
            </a:r>
            <a:endParaRPr lang="en-US" dirty="0"/>
          </a:p>
        </p:txBody>
      </p:sp>
      <p:sp>
        <p:nvSpPr>
          <p:cNvPr id="3" name="Content Placeholder 2"/>
          <p:cNvSpPr>
            <a:spLocks noGrp="1"/>
          </p:cNvSpPr>
          <p:nvPr>
            <p:ph idx="1"/>
          </p:nvPr>
        </p:nvSpPr>
        <p:spPr>
          <a:xfrm>
            <a:off x="495300" y="1130711"/>
            <a:ext cx="8153400" cy="5170078"/>
          </a:xfrm>
        </p:spPr>
        <p:txBody>
          <a:bodyPr/>
          <a:lstStyle/>
          <a:p>
            <a:r>
              <a:rPr lang="en-US" dirty="0" smtClean="0"/>
              <a:t>Earthquake insurance is costly, particularly in high-risk areas. For example, it would cost about $4,300 a year for earthquake insurance for a two-story wood-frame house in the San Francisco Bay area with an insured value of $750,000. That's with a 10 percent deductible and $25,000 in contents coverage.</a:t>
            </a:r>
          </a:p>
          <a:p>
            <a:r>
              <a:rPr lang="en-US" dirty="0" smtClean="0"/>
              <a:t>The decision to forgo earthquake insurance isn’t as much to do with cost but with psychology and biology.</a:t>
            </a:r>
          </a:p>
          <a:p>
            <a:r>
              <a:rPr lang="en-US" dirty="0" smtClean="0"/>
              <a:t>Human beings are hardwired to believe in their heart and soul that disasters don't happen and won't happen to them.  They are willing to roll the dice. </a:t>
            </a:r>
          </a:p>
          <a:p>
            <a:pPr>
              <a:buNone/>
            </a:pP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People Buy Earthquake Insurance?</a:t>
            </a:r>
            <a:endParaRPr lang="en-US" dirty="0"/>
          </a:p>
        </p:txBody>
      </p:sp>
      <p:sp>
        <p:nvSpPr>
          <p:cNvPr id="3" name="Content Placeholder 2"/>
          <p:cNvSpPr>
            <a:spLocks noGrp="1"/>
          </p:cNvSpPr>
          <p:nvPr>
            <p:ph idx="1"/>
          </p:nvPr>
        </p:nvSpPr>
        <p:spPr>
          <a:xfrm>
            <a:off x="495300" y="1229033"/>
            <a:ext cx="8153400" cy="5071756"/>
          </a:xfrm>
        </p:spPr>
        <p:txBody>
          <a:bodyPr/>
          <a:lstStyle/>
          <a:p>
            <a:r>
              <a:rPr lang="en-US" dirty="0" smtClean="0"/>
              <a:t> </a:t>
            </a:r>
            <a:r>
              <a:rPr lang="en-US" b="1" i="1" u="sng" dirty="0" smtClean="0"/>
              <a:t>Most Americans Don’t Understand The True Risk Of Damage </a:t>
            </a:r>
            <a:r>
              <a:rPr lang="en-US" dirty="0" smtClean="0"/>
              <a:t>You might think that people actually experiencing earthquakes would take a different view. They do - but not for long! In the aftermath of the San Francisco earthquake in 1989 homeowners rushed to buy earthquake insurance. But experience shows that after a year, maybe two, interest falls off again and customers often don’t renew the earthquake insurance they have in place. </a:t>
            </a:r>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People Buy Earthquake Insurance?</a:t>
            </a:r>
            <a:endParaRPr lang="en-US" dirty="0"/>
          </a:p>
        </p:txBody>
      </p:sp>
      <p:sp>
        <p:nvSpPr>
          <p:cNvPr id="3" name="Content Placeholder 2"/>
          <p:cNvSpPr>
            <a:spLocks noGrp="1"/>
          </p:cNvSpPr>
          <p:nvPr>
            <p:ph idx="1"/>
          </p:nvPr>
        </p:nvSpPr>
        <p:spPr>
          <a:xfrm>
            <a:off x="495300" y="1229033"/>
            <a:ext cx="8153400" cy="5071756"/>
          </a:xfrm>
        </p:spPr>
        <p:txBody>
          <a:bodyPr/>
          <a:lstStyle/>
          <a:p>
            <a:r>
              <a:rPr lang="en-US" dirty="0" smtClean="0"/>
              <a:t> </a:t>
            </a:r>
            <a:r>
              <a:rPr lang="en-US" b="1" i="1" u="sng" dirty="0" smtClean="0"/>
              <a:t>People Outside of California Don’t Understand The Damage From An Earthquake </a:t>
            </a:r>
          </a:p>
          <a:p>
            <a:pPr>
              <a:buNone/>
            </a:pPr>
            <a:r>
              <a:rPr lang="en-US" dirty="0" smtClean="0"/>
              <a:t>   Homeowners who have never seen anything worse than the damage from a serious storm or a hurricane think they can handle that risk. The worst that can happen, they believe, is that a roof is blown off and things get wet. They simply have no experience with the massive devastation that follows a major earthquake. </a:t>
            </a:r>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People Buy Earthquake Insurance?</a:t>
            </a:r>
            <a:endParaRPr lang="en-US" dirty="0"/>
          </a:p>
        </p:txBody>
      </p:sp>
      <p:sp>
        <p:nvSpPr>
          <p:cNvPr id="3" name="Content Placeholder 2"/>
          <p:cNvSpPr>
            <a:spLocks noGrp="1"/>
          </p:cNvSpPr>
          <p:nvPr>
            <p:ph idx="1"/>
          </p:nvPr>
        </p:nvSpPr>
        <p:spPr>
          <a:xfrm>
            <a:off x="495300" y="1229033"/>
            <a:ext cx="8153400" cy="5071756"/>
          </a:xfrm>
        </p:spPr>
        <p:txBody>
          <a:bodyPr/>
          <a:lstStyle/>
          <a:p>
            <a:r>
              <a:rPr lang="en-US" dirty="0" smtClean="0"/>
              <a:t>People on the eastern seaboard have been further lulled by the experience in California. Most people think that San Francisco came through the earthquake in pretty good shape. That’s a city, however, that many years ago enacted building codes to make sure that its construction will survive earthquakes. </a:t>
            </a:r>
          </a:p>
          <a:p>
            <a:endParaRPr lang="en-US" dirty="0" smtClean="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 Earthquake Could Mean</a:t>
            </a:r>
            <a:endParaRPr lang="en-US" dirty="0"/>
          </a:p>
        </p:txBody>
      </p:sp>
      <p:sp>
        <p:nvSpPr>
          <p:cNvPr id="3" name="Content Placeholder 2"/>
          <p:cNvSpPr>
            <a:spLocks noGrp="1"/>
          </p:cNvSpPr>
          <p:nvPr>
            <p:ph idx="1"/>
          </p:nvPr>
        </p:nvSpPr>
        <p:spPr>
          <a:xfrm>
            <a:off x="495300" y="1229033"/>
            <a:ext cx="8153400" cy="5071756"/>
          </a:xfrm>
        </p:spPr>
        <p:txBody>
          <a:bodyPr/>
          <a:lstStyle/>
          <a:p>
            <a:r>
              <a:rPr lang="en-US" dirty="0" smtClean="0"/>
              <a:t>According to a new study by earthquake scientists, the chance of a 6.7 magnitude temblor during the next 30 years is 97 percent in Southern California and 93 percent in Northern California.</a:t>
            </a:r>
          </a:p>
          <a:p>
            <a:r>
              <a:rPr lang="en-US" dirty="0" smtClean="0"/>
              <a:t>A lack of earthquake coverage isn't just California's problem. With its economy among the top 10 largest in the </a:t>
            </a:r>
            <a:r>
              <a:rPr lang="en-US" i="1" dirty="0" smtClean="0"/>
              <a:t>world</a:t>
            </a:r>
            <a:r>
              <a:rPr lang="en-US" dirty="0" smtClean="0"/>
              <a:t>, California's uninsured property losses after an earthquake would send shock waves throughout the country.</a:t>
            </a:r>
          </a:p>
          <a:p>
            <a:r>
              <a:rPr lang="en-US" dirty="0" smtClean="0"/>
              <a:t>Meanwhile, efforts such as the Great California </a:t>
            </a:r>
            <a:r>
              <a:rPr lang="en-US" dirty="0" err="1" smtClean="0"/>
              <a:t>ShakeOut</a:t>
            </a:r>
            <a:r>
              <a:rPr lang="en-US" dirty="0" smtClean="0"/>
              <a:t>, an annual statewide earthquake drill based on a scenario of a 7.8 magnitude earthquake on the San Andreas Fault, are raising awareness. </a:t>
            </a:r>
          </a:p>
          <a:p>
            <a:endParaRPr lang="en-US" dirty="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2"/>
          <p:cNvSpPr>
            <a:spLocks noGrp="1" noChangeArrowheads="1"/>
          </p:cNvSpPr>
          <p:nvPr>
            <p:ph type="title"/>
          </p:nvPr>
        </p:nvSpPr>
        <p:spPr/>
        <p:txBody>
          <a:bodyPr/>
          <a:lstStyle/>
          <a:p>
            <a:r>
              <a:rPr lang="en-US" dirty="0" smtClean="0"/>
              <a:t>Who We Are and What We Do</a:t>
            </a:r>
            <a:br>
              <a:rPr lang="en-US" dirty="0" smtClean="0"/>
            </a:br>
            <a:r>
              <a:rPr lang="en-US" sz="2400" dirty="0" smtClean="0"/>
              <a:t>The I.I.I. Mission</a:t>
            </a:r>
          </a:p>
        </p:txBody>
      </p:sp>
      <p:sp>
        <p:nvSpPr>
          <p:cNvPr id="339970" name="Rectangle 3"/>
          <p:cNvSpPr>
            <a:spLocks noGrp="1" noChangeArrowheads="1"/>
          </p:cNvSpPr>
          <p:nvPr>
            <p:ph idx="1"/>
          </p:nvPr>
        </p:nvSpPr>
        <p:spPr>
          <a:xfrm>
            <a:off x="0" y="1284287"/>
            <a:ext cx="8958263" cy="5212765"/>
          </a:xfrm>
        </p:spPr>
        <p:txBody>
          <a:bodyPr/>
          <a:lstStyle/>
          <a:p>
            <a:pPr>
              <a:lnSpc>
                <a:spcPct val="100000"/>
              </a:lnSpc>
              <a:spcBef>
                <a:spcPct val="50000"/>
              </a:spcBef>
              <a:buFont typeface="Wingdings" pitchFamily="2" charset="2"/>
              <a:buChar char="§"/>
            </a:pPr>
            <a:r>
              <a:rPr lang="en-US" dirty="0" smtClean="0"/>
              <a:t>The mission of the Insurance Information Institute is to build public understanding of insurance—what it does and how it works. This is done primarily through the media as well as direct consumer outreach/education.</a:t>
            </a:r>
          </a:p>
          <a:p>
            <a:pPr>
              <a:lnSpc>
                <a:spcPct val="100000"/>
              </a:lnSpc>
              <a:spcBef>
                <a:spcPct val="50000"/>
              </a:spcBef>
              <a:buFont typeface="Wingdings" pitchFamily="2" charset="2"/>
              <a:buChar char="§"/>
            </a:pPr>
            <a:r>
              <a:rPr lang="en-US" dirty="0" smtClean="0"/>
              <a:t>We are dedicated to making sure the media covers our business fairly and accurately. </a:t>
            </a:r>
          </a:p>
          <a:p>
            <a:pPr>
              <a:lnSpc>
                <a:spcPct val="100000"/>
              </a:lnSpc>
              <a:spcBef>
                <a:spcPct val="50000"/>
              </a:spcBef>
              <a:buFont typeface="Wingdings" pitchFamily="2" charset="2"/>
              <a:buChar char="§"/>
            </a:pPr>
            <a:r>
              <a:rPr lang="en-US" dirty="0" smtClean="0"/>
              <a:t>We also assist our member companies with their communications, information, research and planning needs. Members can tap into a wide variety of resources and benefits. </a:t>
            </a:r>
          </a:p>
          <a:p>
            <a:pPr>
              <a:lnSpc>
                <a:spcPct val="100000"/>
              </a:lnSpc>
              <a:spcBef>
                <a:spcPct val="50000"/>
              </a:spcBef>
              <a:buNone/>
            </a:pPr>
            <a:r>
              <a:rPr lang="en-US" dirty="0" smtClean="0"/>
              <a:t/>
            </a:r>
            <a:br>
              <a:rPr lang="en-US" dirty="0" smtClean="0"/>
            </a:br>
            <a:endParaRPr lang="en-US" dirty="0" smtClean="0"/>
          </a:p>
          <a:p>
            <a:pPr>
              <a:lnSpc>
                <a:spcPct val="100000"/>
              </a:lnSpc>
              <a:spcBef>
                <a:spcPct val="50000"/>
              </a:spcBef>
              <a:buClr>
                <a:srgbClr val="FF3300"/>
              </a:buClr>
              <a:buFont typeface="Wingdings" pitchFamily="2" charset="2"/>
              <a:buNone/>
            </a:pPr>
            <a:endParaRPr lang="en-US" sz="2000" dirty="0" smtClean="0"/>
          </a:p>
          <a:p>
            <a:pPr>
              <a:lnSpc>
                <a:spcPct val="100000"/>
              </a:lnSpc>
              <a:spcBef>
                <a:spcPct val="50000"/>
              </a:spcBef>
              <a:buClr>
                <a:srgbClr val="FF3300"/>
              </a:buClr>
              <a:buFont typeface="Wingdings" pitchFamily="2" charset="2"/>
              <a:buChar char="§"/>
            </a:pPr>
            <a:endParaRPr lang="en-US" sz="2000" dirty="0" smtClean="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Can Do to Keep Earthquake Insurance Costs Down</a:t>
            </a:r>
            <a:endParaRPr lang="en-US" dirty="0"/>
          </a:p>
        </p:txBody>
      </p:sp>
      <p:sp>
        <p:nvSpPr>
          <p:cNvPr id="3" name="Content Placeholder 2"/>
          <p:cNvSpPr>
            <a:spLocks noGrp="1"/>
          </p:cNvSpPr>
          <p:nvPr>
            <p:ph idx="1"/>
          </p:nvPr>
        </p:nvSpPr>
        <p:spPr>
          <a:xfrm>
            <a:off x="495300" y="1386349"/>
            <a:ext cx="8153400" cy="4914440"/>
          </a:xfrm>
        </p:spPr>
        <p:txBody>
          <a:bodyPr/>
          <a:lstStyle/>
          <a:p>
            <a:r>
              <a:rPr lang="en-US" dirty="0" smtClean="0"/>
              <a:t>When purchasing a home, think about the materials it is made with and the impact on insurance.  Wood homes, which tend to absorb shock more than brick or stucco, might be less costly to insure against quakes. </a:t>
            </a:r>
          </a:p>
          <a:p>
            <a:r>
              <a:rPr lang="en-US" dirty="0" smtClean="0"/>
              <a:t>You often can get discounts if you strap down your water heater, meet new building codes for quake safety</a:t>
            </a:r>
          </a:p>
          <a:p>
            <a:r>
              <a:rPr lang="en-US" dirty="0" smtClean="0"/>
              <a:t>A high deductible means you absorb more of the cost if there was an earthquake, but you pay less for insurance.</a:t>
            </a:r>
          </a:p>
          <a:p>
            <a:r>
              <a:rPr lang="en-US" dirty="0" smtClean="0"/>
              <a:t>One-story homes are less costly to insure than multiple-story housing.</a:t>
            </a:r>
          </a:p>
          <a:p>
            <a:endParaRPr lang="en-US" dirty="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at Fault: Buy Earthquake Insurance</a:t>
            </a:r>
            <a:endParaRPr lang="en-US" dirty="0"/>
          </a:p>
        </p:txBody>
      </p:sp>
      <p:sp>
        <p:nvSpPr>
          <p:cNvPr id="3" name="Content Placeholder 2"/>
          <p:cNvSpPr>
            <a:spLocks noGrp="1"/>
          </p:cNvSpPr>
          <p:nvPr>
            <p:ph idx="1"/>
          </p:nvPr>
        </p:nvSpPr>
        <p:spPr>
          <a:xfrm>
            <a:off x="495300" y="1297859"/>
            <a:ext cx="8153400" cy="5002930"/>
          </a:xfrm>
        </p:spPr>
        <p:txBody>
          <a:bodyPr/>
          <a:lstStyle/>
          <a:p>
            <a:r>
              <a:rPr lang="en-US" dirty="0" smtClean="0"/>
              <a:t>Unlike other disasters such as hurricanes, there are no seasons or warnings for earthquakes. They can happen almost anywhere at anytime. </a:t>
            </a:r>
          </a:p>
          <a:p>
            <a:r>
              <a:rPr lang="en-US" dirty="0" smtClean="0"/>
              <a:t>This destruction, with no insurance and a mortgage, would be debilitating. Ask yourself this: Are you in a financial position to accept that kind of risk? </a:t>
            </a:r>
          </a:p>
          <a:p>
            <a:r>
              <a:rPr lang="en-US" dirty="0" smtClean="0"/>
              <a:t>Everyone, no matter where they live, should have a disaster recovery plan which includes securing the right type and amount of insurance, including earthquake insurance.</a:t>
            </a:r>
          </a:p>
          <a:p>
            <a:endParaRPr lang="en-US" dirty="0" smtClean="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dirty="0">
                <a:solidFill>
                  <a:srgbClr val="FFFFFF"/>
                </a:solidFill>
              </a:rPr>
              <a:t>www.iii.org</a:t>
            </a:r>
          </a:p>
        </p:txBody>
      </p:sp>
      <p:sp>
        <p:nvSpPr>
          <p:cNvPr id="2077700" name="Rectangle 4"/>
          <p:cNvSpPr>
            <a:spLocks noChangeArrowheads="1"/>
          </p:cNvSpPr>
          <p:nvPr/>
        </p:nvSpPr>
        <p:spPr bwMode="auto">
          <a:xfrm>
            <a:off x="668338" y="4130566"/>
            <a:ext cx="7807325" cy="1089529"/>
          </a:xfrm>
          <a:prstGeom prst="rect">
            <a:avLst/>
          </a:prstGeom>
          <a:noFill/>
          <a:ln w="9525" algn="ctr">
            <a:noFill/>
            <a:miter lim="800000"/>
            <a:headEnd/>
            <a:tailEnd/>
          </a:ln>
        </p:spPr>
        <p:txBody>
          <a:bodyPr wrap="square"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dirty="0">
                <a:solidFill>
                  <a:srgbClr val="225A7A"/>
                </a:solidFill>
              </a:rPr>
              <a:t>Insurance Information </a:t>
            </a:r>
            <a:r>
              <a:rPr lang="en-US" sz="2800" b="1" dirty="0" smtClean="0">
                <a:solidFill>
                  <a:srgbClr val="225A7A"/>
                </a:solidFill>
              </a:rPr>
              <a:t>Institute</a:t>
            </a:r>
            <a:endParaRPr lang="en-US" sz="2800" b="1" dirty="0">
              <a:solidFill>
                <a:srgbClr val="225A7A"/>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dirty="0" smtClean="0"/>
              <a:t>Who We Are and What We Do</a:t>
            </a:r>
          </a:p>
        </p:txBody>
      </p:sp>
      <p:sp>
        <p:nvSpPr>
          <p:cNvPr id="24578" name="Rectangle 3"/>
          <p:cNvSpPr>
            <a:spLocks noGrp="1" noChangeArrowheads="1"/>
          </p:cNvSpPr>
          <p:nvPr>
            <p:ph idx="1"/>
          </p:nvPr>
        </p:nvSpPr>
        <p:spPr>
          <a:xfrm>
            <a:off x="0" y="598488"/>
            <a:ext cx="8918575" cy="6259512"/>
          </a:xfrm>
        </p:spPr>
        <p:txBody>
          <a:bodyPr/>
          <a:lstStyle/>
          <a:p>
            <a:pPr marL="304800" indent="-304800">
              <a:lnSpc>
                <a:spcPct val="100000"/>
              </a:lnSpc>
              <a:spcBef>
                <a:spcPct val="50000"/>
              </a:spcBef>
              <a:buClr>
                <a:srgbClr val="FF3300"/>
              </a:buClr>
              <a:buFont typeface="Wingdings" pitchFamily="2" charset="2"/>
              <a:buNone/>
            </a:pPr>
            <a:endParaRPr lang="en-US" sz="1800" b="1" dirty="0" smtClean="0"/>
          </a:p>
          <a:p>
            <a:pPr marL="304800" indent="-304800">
              <a:lnSpc>
                <a:spcPct val="100000"/>
              </a:lnSpc>
              <a:spcBef>
                <a:spcPct val="50000"/>
              </a:spcBef>
              <a:buClr>
                <a:srgbClr val="FF3300"/>
              </a:buClr>
              <a:buFont typeface="Wingdings" pitchFamily="2" charset="2"/>
              <a:buNone/>
            </a:pPr>
            <a:r>
              <a:rPr lang="en-US" sz="2000" dirty="0" smtClean="0"/>
              <a:t>To fulfill its mission, the I.I.I. plays three key roles: </a:t>
            </a:r>
          </a:p>
          <a:p>
            <a:pPr marL="304800" indent="-304800">
              <a:lnSpc>
                <a:spcPct val="100000"/>
              </a:lnSpc>
              <a:spcBef>
                <a:spcPct val="50000"/>
              </a:spcBef>
              <a:buClr>
                <a:srgbClr val="FF3300"/>
              </a:buClr>
              <a:buFont typeface="Wingdings" pitchFamily="2" charset="2"/>
              <a:buAutoNum type="arabicPeriod"/>
            </a:pPr>
            <a:r>
              <a:rPr lang="en-US" sz="2000" dirty="0" smtClean="0"/>
              <a:t>The  I.I.I. is the go-to source for insurance information, educating the public on how insurance works by serving as the media’s basic source of record on insurance concerns.</a:t>
            </a:r>
          </a:p>
          <a:p>
            <a:pPr marL="304800" indent="-304800">
              <a:lnSpc>
                <a:spcPct val="100000"/>
              </a:lnSpc>
              <a:spcBef>
                <a:spcPct val="50000"/>
              </a:spcBef>
              <a:buClr>
                <a:srgbClr val="FF3300"/>
              </a:buClr>
              <a:buFont typeface="Wingdings" pitchFamily="2" charset="2"/>
              <a:buAutoNum type="arabicPeriod"/>
            </a:pPr>
            <a:r>
              <a:rPr lang="en-US" sz="2000" dirty="0" smtClean="0"/>
              <a:t>We serve as the industry’s public voice, devoting special attention to issues of critical importance to the industry. </a:t>
            </a:r>
          </a:p>
          <a:p>
            <a:pPr marL="304800" indent="-304800">
              <a:lnSpc>
                <a:spcPct val="100000"/>
              </a:lnSpc>
              <a:spcBef>
                <a:spcPct val="50000"/>
              </a:spcBef>
              <a:buClr>
                <a:srgbClr val="FF3300"/>
              </a:buClr>
              <a:buFont typeface="Wingdings" pitchFamily="2" charset="2"/>
              <a:buAutoNum type="arabicPeriod"/>
            </a:pPr>
            <a:r>
              <a:rPr lang="en-US" sz="2000" dirty="0" smtClean="0"/>
              <a:t>And, we are an information resource for the industry, conducting research and analysis, assisting members with their research needs and helping national and state industry groups to communicate more effectively with the public.</a:t>
            </a:r>
          </a:p>
          <a:p>
            <a:pPr marL="304800" indent="-304800">
              <a:lnSpc>
                <a:spcPct val="100000"/>
              </a:lnSpc>
              <a:spcBef>
                <a:spcPct val="50000"/>
              </a:spcBef>
              <a:buClr>
                <a:srgbClr val="FF3300"/>
              </a:buClr>
              <a:buFont typeface="Wingdings" pitchFamily="2" charset="2"/>
              <a:buNone/>
            </a:pPr>
            <a:r>
              <a:rPr lang="en-US" sz="2000" dirty="0" smtClean="0"/>
              <a:t>The I.I.I. website (</a:t>
            </a:r>
            <a:r>
              <a:rPr lang="en-US" sz="2000" dirty="0" smtClean="0">
                <a:hlinkClick r:id="rId2"/>
              </a:rPr>
              <a:t>www.iii.org</a:t>
            </a:r>
            <a:r>
              <a:rPr lang="en-US" sz="2000" dirty="0" smtClean="0"/>
              <a:t>) consists of two primary areas: </a:t>
            </a:r>
          </a:p>
          <a:p>
            <a:pPr marL="304800" indent="-304800">
              <a:lnSpc>
                <a:spcPct val="100000"/>
              </a:lnSpc>
              <a:spcBef>
                <a:spcPct val="50000"/>
              </a:spcBef>
              <a:buClr>
                <a:srgbClr val="FF3300"/>
              </a:buClr>
              <a:buFont typeface="Wingdings" pitchFamily="2" charset="2"/>
              <a:buAutoNum type="arabicPeriod"/>
            </a:pPr>
            <a:r>
              <a:rPr lang="en-US" sz="2000" dirty="0" smtClean="0"/>
              <a:t>A public area providing insurance related information for consumers and the media. </a:t>
            </a:r>
          </a:p>
          <a:p>
            <a:pPr marL="304800" indent="-304800">
              <a:lnSpc>
                <a:spcPct val="100000"/>
              </a:lnSpc>
              <a:spcBef>
                <a:spcPct val="50000"/>
              </a:spcBef>
              <a:buClr>
                <a:srgbClr val="FF3300"/>
              </a:buClr>
              <a:buFont typeface="Wingdings" pitchFamily="2" charset="2"/>
              <a:buAutoNum type="arabicPeriod"/>
            </a:pPr>
            <a:r>
              <a:rPr lang="en-US" sz="2000" dirty="0" smtClean="0"/>
              <a:t>A separate, password-protected area to serve the needs of member companies.</a:t>
            </a:r>
            <a:br>
              <a:rPr lang="en-US" sz="2000" dirty="0" smtClean="0"/>
            </a:br>
            <a:endParaRPr lang="en-US" sz="2000" dirty="0" smtClean="0">
              <a:solidFill>
                <a:schemeClr val="accent1"/>
              </a:solidFill>
            </a:endParaRPr>
          </a:p>
          <a:p>
            <a:pPr marL="304800" indent="-304800">
              <a:lnSpc>
                <a:spcPct val="70000"/>
              </a:lnSpc>
              <a:buFont typeface="Wingdings" pitchFamily="2" charset="2"/>
              <a:buNone/>
            </a:pPr>
            <a:endParaRPr lang="en-US"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 and What We Do</a:t>
            </a:r>
            <a:br>
              <a:rPr lang="en-US" dirty="0" smtClean="0"/>
            </a:br>
            <a:r>
              <a:rPr lang="en-US" sz="2400" dirty="0" smtClean="0"/>
              <a:t>Educational Outreach and Content Sharing</a:t>
            </a:r>
            <a:endParaRPr lang="en-US" sz="2400" dirty="0"/>
          </a:p>
        </p:txBody>
      </p:sp>
      <p:sp>
        <p:nvSpPr>
          <p:cNvPr id="3" name="Content Placeholder 2"/>
          <p:cNvSpPr>
            <a:spLocks noGrp="1"/>
          </p:cNvSpPr>
          <p:nvPr>
            <p:ph idx="1"/>
          </p:nvPr>
        </p:nvSpPr>
        <p:spPr>
          <a:xfrm>
            <a:off x="471237" y="1202656"/>
            <a:ext cx="8153400" cy="5498933"/>
          </a:xfrm>
        </p:spPr>
        <p:txBody>
          <a:bodyPr/>
          <a:lstStyle/>
          <a:p>
            <a:r>
              <a:rPr lang="en-US" dirty="0" smtClean="0"/>
              <a:t>The I.I.I. conducts a great deal of its consumer outreach/education through the media—both through direct interviews with our Communications staff and information gathered by the media from the website. </a:t>
            </a:r>
          </a:p>
          <a:p>
            <a:r>
              <a:rPr lang="en-US" dirty="0" smtClean="0"/>
              <a:t>However, we are able to distribute our information even more widely through content sharing agreements—with a variety of outlets, from the Yahoo! Autos portal, and the AOL Latino website, to individual agents and brokers who use our content on small agency sites, or in newsletters to their customers, to state trade organizations, and groups like the AAA that regularly include our articles and releases in their magazines and mailing.</a:t>
            </a:r>
          </a:p>
          <a:p>
            <a:r>
              <a:rPr lang="en-US" dirty="0" smtClean="0"/>
              <a:t>This makes the I.I.I. website a key information </a:t>
            </a:r>
            <a:r>
              <a:rPr lang="en-US" i="1" dirty="0" smtClean="0"/>
              <a:t>and</a:t>
            </a:r>
            <a:r>
              <a:rPr lang="en-US" dirty="0" smtClean="0"/>
              <a:t> content sharing portal.</a:t>
            </a:r>
            <a:endParaRPr lang="en-US"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Footer Placeholder 4"/>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6" name="Slide Number Placeholder 5"/>
          <p:cNvSpPr>
            <a:spLocks noGrp="1"/>
          </p:cNvSpPr>
          <p:nvPr>
            <p:ph type="sldNum" sz="quarter" idx="12"/>
          </p:nvPr>
        </p:nvSpPr>
        <p:spPr/>
        <p:txBody>
          <a:bodyPr/>
          <a:lstStyle/>
          <a:p>
            <a:pPr>
              <a:defRPr/>
            </a:pPr>
            <a:fld id="{88088077-435B-492F-B144-704FF0ADFB6C}"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ctrTitle"/>
          </p:nvPr>
        </p:nvSpPr>
        <p:spPr bwMode="blackWhite">
          <a:xfrm>
            <a:off x="685800" y="3160589"/>
            <a:ext cx="7772400" cy="67710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nSpc>
                <a:spcPct val="95000"/>
              </a:lnSpc>
              <a:spcBef>
                <a:spcPct val="25000"/>
              </a:spcBef>
            </a:pPr>
            <a:r>
              <a:rPr lang="en-US" sz="4000" dirty="0" smtClean="0">
                <a:solidFill>
                  <a:srgbClr val="FFFFFF"/>
                </a:solidFill>
              </a:rPr>
              <a:t>Earthquake Insurance</a:t>
            </a:r>
            <a:endParaRPr lang="en-US" sz="4000"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dirty="0" smtClean="0">
                <a:latin typeface="Arial" pitchFamily="34" charset="0"/>
              </a:rPr>
              <a:t>Earthquake Insurance -Facts</a:t>
            </a:r>
          </a:p>
        </p:txBody>
      </p:sp>
      <p:sp>
        <p:nvSpPr>
          <p:cNvPr id="35846" name="Rectangle 3"/>
          <p:cNvSpPr>
            <a:spLocks noGrp="1" noChangeArrowheads="1"/>
          </p:cNvSpPr>
          <p:nvPr>
            <p:ph idx="1"/>
          </p:nvPr>
        </p:nvSpPr>
        <p:spPr>
          <a:xfrm>
            <a:off x="495300" y="1334502"/>
            <a:ext cx="8153400" cy="4741445"/>
          </a:xfrm>
        </p:spPr>
        <p:txBody>
          <a:bodyPr/>
          <a:lstStyle/>
          <a:p>
            <a:pPr>
              <a:spcBef>
                <a:spcPct val="50000"/>
              </a:spcBef>
            </a:pPr>
            <a:r>
              <a:rPr lang="en-US" dirty="0" smtClean="0"/>
              <a:t>According to the U.S. Geological Survey, earthquakes pose a significant risk to 75 million Americans in 39 states. In fact, from 1975-1995 there were only </a:t>
            </a:r>
            <a:r>
              <a:rPr lang="en-US" b="1" dirty="0" smtClean="0"/>
              <a:t>four states that did not have any earthquakes</a:t>
            </a:r>
            <a:r>
              <a:rPr lang="en-US" dirty="0" smtClean="0"/>
              <a:t>. They were: Florida, Iowa, North Dakota, and Wisconsin.</a:t>
            </a:r>
          </a:p>
          <a:p>
            <a:r>
              <a:rPr lang="en-US" dirty="0" smtClean="0"/>
              <a:t>Earthquakes are always happening somewhere. Magnitude 2 and smaller earthquakes occur several hundred times a day world wide. Major earthquakes, greater than magnitude 7, happen more than once per month.“Great earthquakes”, magnitude 8 and higher, occur about once a year.</a:t>
            </a:r>
          </a:p>
        </p:txBody>
      </p:sp>
      <p:sp>
        <p:nvSpPr>
          <p:cNvPr id="35842" name="Rectangle 105"/>
          <p:cNvSpPr>
            <a:spLocks noGrp="1" noChangeArrowheads="1"/>
          </p:cNvSpPr>
          <p:nvPr>
            <p:ph type="dt" sz="half" idx="10"/>
          </p:nvPr>
        </p:nvSpPr>
        <p:spPr>
          <a:noFill/>
        </p:spPr>
        <p:txBody>
          <a:bodyPr/>
          <a:lstStyle/>
          <a:p>
            <a:r>
              <a:rPr lang="en-US" smtClean="0">
                <a:latin typeface="Arial" pitchFamily="34" charset="0"/>
              </a:rPr>
              <a:t>12/01/09 - 9pm</a:t>
            </a:r>
          </a:p>
        </p:txBody>
      </p:sp>
      <p:sp>
        <p:nvSpPr>
          <p:cNvPr id="35843" name="Rectangle 106"/>
          <p:cNvSpPr>
            <a:spLocks noGrp="1" noChangeArrowheads="1"/>
          </p:cNvSpPr>
          <p:nvPr>
            <p:ph type="ftr" sz="quarter" idx="11"/>
          </p:nvPr>
        </p:nvSpPr>
        <p:spPr>
          <a:noFill/>
        </p:spPr>
        <p:txBody>
          <a:bodyPr/>
          <a:lstStyle/>
          <a:p>
            <a:r>
              <a:rPr lang="en-US" smtClean="0">
                <a:latin typeface="Arial" pitchFamily="34" charset="0"/>
              </a:rPr>
              <a:t>eSlide – P6466 – The Financial Crisis and the Future of the P/C</a:t>
            </a:r>
          </a:p>
        </p:txBody>
      </p:sp>
      <p:sp>
        <p:nvSpPr>
          <p:cNvPr id="35844" name="Rectangle 110"/>
          <p:cNvSpPr>
            <a:spLocks noGrp="1" noChangeArrowheads="1"/>
          </p:cNvSpPr>
          <p:nvPr>
            <p:ph type="sldNum" sz="quarter" idx="12"/>
          </p:nvPr>
        </p:nvSpPr>
        <p:spPr>
          <a:noFill/>
        </p:spPr>
        <p:txBody>
          <a:bodyPr/>
          <a:lstStyle/>
          <a:p>
            <a:fld id="{DC6D0891-CADC-4D23-8183-D484EC6807ED}" type="slidenum">
              <a:rPr lang="en-US" smtClean="0">
                <a:latin typeface="Arial" pitchFamily="34" charset="0"/>
              </a:rPr>
              <a:pPr/>
              <a:t>6</a:t>
            </a:fld>
            <a:endParaRPr lang="en-US" smtClean="0">
              <a:latin typeface="Arial"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rPr>
              <a:t>Earthquake Insurance -Facts</a:t>
            </a:r>
            <a:endParaRPr lang="en-US" dirty="0"/>
          </a:p>
        </p:txBody>
      </p:sp>
      <p:sp>
        <p:nvSpPr>
          <p:cNvPr id="3" name="Content Placeholder 2"/>
          <p:cNvSpPr>
            <a:spLocks noGrp="1"/>
          </p:cNvSpPr>
          <p:nvPr>
            <p:ph idx="1"/>
          </p:nvPr>
        </p:nvSpPr>
        <p:spPr>
          <a:xfrm>
            <a:off x="495300" y="1071717"/>
            <a:ext cx="8153400" cy="5229072"/>
          </a:xfrm>
        </p:spPr>
        <p:txBody>
          <a:bodyPr/>
          <a:lstStyle/>
          <a:p>
            <a:r>
              <a:rPr lang="en-US" dirty="0" smtClean="0"/>
              <a:t>Although 90 percent of Americans live in areas considered seismically active, few people opt for earthquake insurance. </a:t>
            </a:r>
          </a:p>
          <a:p>
            <a:r>
              <a:rPr lang="en-US" dirty="0" smtClean="0"/>
              <a:t>Even in California, only about 12 percent of homeowners hold the coverage and yet the southern California area has about 10,000 earthquakes annually. Most of them are so small that they are not felt. Only several hundred are greater than magnitude 3.0, and only about 15-20 are greater than magnitude 4.0, but that doesn’t convince people to buy the coverage.</a:t>
            </a:r>
            <a:endParaRPr lang="en-US" dirty="0"/>
          </a:p>
        </p:txBody>
      </p:sp>
      <p:sp>
        <p:nvSpPr>
          <p:cNvPr id="4" name="Date Placeholder 3"/>
          <p:cNvSpPr>
            <a:spLocks noGrp="1"/>
          </p:cNvSpPr>
          <p:nvPr>
            <p:ph type="dt" sz="half" idx="10"/>
          </p:nvPr>
        </p:nvSpPr>
        <p:spPr/>
        <p:txBody>
          <a:bodyPr/>
          <a:lstStyle/>
          <a:p>
            <a:pPr>
              <a:defRPr/>
            </a:pPr>
            <a:r>
              <a:rPr lang="en-US" smtClean="0"/>
              <a:t>12/02/09 - 6pm</a:t>
            </a:r>
            <a:endParaRPr lang="en-US"/>
          </a:p>
        </p:txBody>
      </p:sp>
      <p:sp>
        <p:nvSpPr>
          <p:cNvPr id="5" name="Footer Placeholder 4"/>
          <p:cNvSpPr>
            <a:spLocks noGrp="1"/>
          </p:cNvSpPr>
          <p:nvPr>
            <p:ph type="ftr" sz="quarter" idx="11"/>
          </p:nvPr>
        </p:nvSpPr>
        <p:spPr/>
        <p:txBody>
          <a:bodyPr/>
          <a:lstStyle/>
          <a:p>
            <a:pPr>
              <a:defRPr/>
            </a:pPr>
            <a:r>
              <a:rPr lang="en-US" smtClean="0"/>
              <a:t>eSlide – P6466 – iii template</a:t>
            </a:r>
            <a:endParaRPr lang="en-US"/>
          </a:p>
        </p:txBody>
      </p:sp>
      <p:sp>
        <p:nvSpPr>
          <p:cNvPr id="6" name="Slide Number Placeholder 5"/>
          <p:cNvSpPr>
            <a:spLocks noGrp="1"/>
          </p:cNvSpPr>
          <p:nvPr>
            <p:ph type="sldNum" sz="quarter" idx="12"/>
          </p:nvPr>
        </p:nvSpPr>
        <p:spPr/>
        <p:txBody>
          <a:bodyPr/>
          <a:lstStyle/>
          <a:p>
            <a:pPr>
              <a:defRPr/>
            </a:pPr>
            <a:fld id="{13096E2F-47E3-42B6-90FD-CE547AB57BF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77825" y="0"/>
            <a:ext cx="7400925" cy="860425"/>
          </a:xfrm>
        </p:spPr>
        <p:txBody>
          <a:bodyPr/>
          <a:lstStyle/>
          <a:p>
            <a:r>
              <a:rPr lang="en-US" dirty="0" smtClean="0"/>
              <a:t>Earthquake Insurance: Do You Need it?</a:t>
            </a:r>
          </a:p>
        </p:txBody>
      </p:sp>
      <p:sp>
        <p:nvSpPr>
          <p:cNvPr id="12291" name="Content Placeholder 2"/>
          <p:cNvSpPr>
            <a:spLocks noGrp="1"/>
          </p:cNvSpPr>
          <p:nvPr>
            <p:ph idx="1"/>
          </p:nvPr>
        </p:nvSpPr>
        <p:spPr>
          <a:xfrm>
            <a:off x="155121" y="1181100"/>
            <a:ext cx="8850087" cy="5423807"/>
          </a:xfrm>
        </p:spPr>
        <p:txBody>
          <a:bodyPr/>
          <a:lstStyle/>
          <a:p>
            <a:r>
              <a:rPr lang="en-US" dirty="0" smtClean="0"/>
              <a:t>Earthquakes are </a:t>
            </a:r>
            <a:r>
              <a:rPr lang="en-US" i="1" dirty="0" smtClean="0"/>
              <a:t>not</a:t>
            </a:r>
            <a:r>
              <a:rPr lang="en-US" dirty="0" smtClean="0"/>
              <a:t> covered under standard U.S. homeowners or business insurance policies. Coverage is usually available for earthquake damage in the form of a supplemental policy to homeowners or business insurance.</a:t>
            </a:r>
          </a:p>
          <a:p>
            <a:r>
              <a:rPr lang="en-US" dirty="0" smtClean="0"/>
              <a:t>Without earthquake insurance, you will have to finance all the losses to your home and possessions by yourself or rely on the federal government for assistance.</a:t>
            </a:r>
          </a:p>
          <a:p>
            <a:r>
              <a:rPr lang="en-US" dirty="0" smtClean="0"/>
              <a:t>To help you decide whether or not you need earthquake insurance, first ask yourself this question: How much of a financial investment could I stand to lose if a major earthquake were to damage or destroy my home and possessions? </a:t>
            </a:r>
          </a:p>
        </p:txBody>
      </p:sp>
      <p:sp>
        <p:nvSpPr>
          <p:cNvPr id="12292" name="Date Placeholder 3"/>
          <p:cNvSpPr>
            <a:spLocks noGrp="1"/>
          </p:cNvSpPr>
          <p:nvPr>
            <p:ph type="dt" sz="quarter" idx="10"/>
          </p:nvPr>
        </p:nvSpPr>
        <p:spPr>
          <a:noFill/>
        </p:spPr>
        <p:txBody>
          <a:bodyPr/>
          <a:lstStyle/>
          <a:p>
            <a:r>
              <a:rPr lang="en-US" dirty="0" smtClean="0"/>
              <a:t>12/02/09 - 6pm</a:t>
            </a:r>
          </a:p>
        </p:txBody>
      </p:sp>
      <p:sp>
        <p:nvSpPr>
          <p:cNvPr id="12293" name="Footer Placeholder 4"/>
          <p:cNvSpPr>
            <a:spLocks noGrp="1"/>
          </p:cNvSpPr>
          <p:nvPr>
            <p:ph type="ftr" sz="quarter" idx="11"/>
          </p:nvPr>
        </p:nvSpPr>
        <p:spPr>
          <a:noFill/>
        </p:spPr>
        <p:txBody>
          <a:bodyPr/>
          <a:lstStyle/>
          <a:p>
            <a:r>
              <a:rPr lang="en-US" dirty="0" smtClean="0"/>
              <a:t>eSlide – P6466 – iii template</a:t>
            </a:r>
          </a:p>
        </p:txBody>
      </p:sp>
      <p:sp>
        <p:nvSpPr>
          <p:cNvPr id="12294" name="Slide Number Placeholder 5"/>
          <p:cNvSpPr>
            <a:spLocks noGrp="1"/>
          </p:cNvSpPr>
          <p:nvPr>
            <p:ph type="sldNum" sz="quarter" idx="12"/>
          </p:nvPr>
        </p:nvSpPr>
        <p:spPr>
          <a:noFill/>
        </p:spPr>
        <p:txBody>
          <a:bodyPr/>
          <a:lstStyle/>
          <a:p>
            <a:fld id="{63505CDE-4A11-4052-9C72-7F0A0456FD28}"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Earthquake Insurance:  Do you Need It?</a:t>
            </a:r>
          </a:p>
        </p:txBody>
      </p:sp>
      <p:sp>
        <p:nvSpPr>
          <p:cNvPr id="3" name="Content Placeholder 2"/>
          <p:cNvSpPr>
            <a:spLocks noGrp="1"/>
          </p:cNvSpPr>
          <p:nvPr>
            <p:ph idx="1"/>
          </p:nvPr>
        </p:nvSpPr>
        <p:spPr>
          <a:xfrm>
            <a:off x="152400" y="1123950"/>
            <a:ext cx="8763000" cy="5619750"/>
          </a:xfrm>
        </p:spPr>
        <p:txBody>
          <a:bodyPr/>
          <a:lstStyle/>
          <a:p>
            <a:pPr>
              <a:buFont typeface="Wingdings" pitchFamily="2" charset="2"/>
              <a:buNone/>
              <a:defRPr/>
            </a:pPr>
            <a:r>
              <a:rPr lang="en-US" sz="2200" b="1" dirty="0" smtClean="0">
                <a:solidFill>
                  <a:schemeClr val="accent1"/>
                </a:solidFill>
              </a:rPr>
              <a:t>CONSIDER THE FOLLOWING:</a:t>
            </a:r>
            <a:r>
              <a:rPr lang="en-US" sz="2000" dirty="0" smtClean="0"/>
              <a:t> </a:t>
            </a:r>
          </a:p>
          <a:p>
            <a:pPr lvl="0"/>
            <a:r>
              <a:rPr lang="en-US" sz="2000" dirty="0" smtClean="0"/>
              <a:t>The likelihood of an earthquake occurring in your area.</a:t>
            </a:r>
          </a:p>
          <a:p>
            <a:pPr lvl="0"/>
            <a:r>
              <a:rPr lang="en-US" sz="2000" dirty="0" smtClean="0"/>
              <a:t>Is your home close to an active fault?</a:t>
            </a:r>
          </a:p>
          <a:p>
            <a:pPr lvl="0"/>
            <a:r>
              <a:rPr lang="en-US" sz="2000" dirty="0" smtClean="0"/>
              <a:t>What is the nature of the ground under the dwelling? For example, you're at higher risk if the soil is sandy or loose or if you live on a fill area.</a:t>
            </a:r>
          </a:p>
          <a:p>
            <a:pPr lvl="0"/>
            <a:r>
              <a:rPr lang="en-US" sz="2000" dirty="0" smtClean="0"/>
              <a:t>Is your home a single-story, two-story or multi-level?</a:t>
            </a:r>
          </a:p>
          <a:p>
            <a:pPr lvl="0"/>
            <a:r>
              <a:rPr lang="en-US" sz="2000" dirty="0" smtClean="0"/>
              <a:t>Are the walls and foundations properly braced?</a:t>
            </a:r>
          </a:p>
          <a:p>
            <a:pPr lvl="0"/>
            <a:r>
              <a:rPr lang="en-US" sz="2000" dirty="0" smtClean="0"/>
              <a:t>Is your home of wood-frame construction, stone or brick?</a:t>
            </a:r>
          </a:p>
          <a:p>
            <a:r>
              <a:rPr lang="en-US" sz="2000" dirty="0" smtClean="0"/>
              <a:t>The age of your home. Older homes are at higher risks for damages</a:t>
            </a: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smtClean="0">
              <a:solidFill>
                <a:schemeClr val="accent1"/>
              </a:solidFill>
            </a:endParaRPr>
          </a:p>
          <a:p>
            <a:pPr>
              <a:buFont typeface="Wingdings" pitchFamily="2" charset="2"/>
              <a:buNone/>
              <a:defRPr/>
            </a:pPr>
            <a:endParaRPr lang="en-US" sz="2200" b="1" dirty="0">
              <a:solidFill>
                <a:schemeClr val="accent1"/>
              </a:solidFill>
            </a:endParaRPr>
          </a:p>
        </p:txBody>
      </p:sp>
      <p:sp>
        <p:nvSpPr>
          <p:cNvPr id="14340" name="Date Placeholder 3"/>
          <p:cNvSpPr>
            <a:spLocks noGrp="1"/>
          </p:cNvSpPr>
          <p:nvPr>
            <p:ph type="dt" sz="quarter" idx="10"/>
          </p:nvPr>
        </p:nvSpPr>
        <p:spPr>
          <a:noFill/>
        </p:spPr>
        <p:txBody>
          <a:bodyPr/>
          <a:lstStyle/>
          <a:p>
            <a:r>
              <a:rPr lang="en-US" dirty="0" smtClean="0"/>
              <a:t>12/02/09 - 6pm</a:t>
            </a:r>
          </a:p>
        </p:txBody>
      </p:sp>
      <p:sp>
        <p:nvSpPr>
          <p:cNvPr id="14341" name="Footer Placeholder 4"/>
          <p:cNvSpPr>
            <a:spLocks noGrp="1"/>
          </p:cNvSpPr>
          <p:nvPr>
            <p:ph type="ftr" sz="quarter" idx="11"/>
          </p:nvPr>
        </p:nvSpPr>
        <p:spPr>
          <a:noFill/>
        </p:spPr>
        <p:txBody>
          <a:bodyPr/>
          <a:lstStyle/>
          <a:p>
            <a:r>
              <a:rPr lang="en-US" dirty="0" smtClean="0"/>
              <a:t>eSlide – P6466 – iii template</a:t>
            </a:r>
          </a:p>
        </p:txBody>
      </p:sp>
      <p:sp>
        <p:nvSpPr>
          <p:cNvPr id="14342" name="Slide Number Placeholder 5"/>
          <p:cNvSpPr>
            <a:spLocks noGrp="1"/>
          </p:cNvSpPr>
          <p:nvPr>
            <p:ph type="sldNum" sz="quarter" idx="12"/>
          </p:nvPr>
        </p:nvSpPr>
        <p:spPr>
          <a:noFill/>
        </p:spPr>
        <p:txBody>
          <a:bodyPr/>
          <a:lstStyle/>
          <a:p>
            <a:fld id="{4CA5B38D-1E67-49C5-B63B-2B2D7796AB6D}" type="slidenum">
              <a:rPr lang="en-US" smtClean="0"/>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11237</TotalTime>
  <Words>2138</Words>
  <Application>Microsoft Office PowerPoint</Application>
  <PresentationFormat>On-screen Show (4:3)</PresentationFormat>
  <Paragraphs>149</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DON’T BE AT FAULT: BUY EARTHQUAKE INSURANCE </vt:lpstr>
      <vt:lpstr>Who We Are and What We Do The I.I.I. Mission</vt:lpstr>
      <vt:lpstr>Who We Are and What We Do</vt:lpstr>
      <vt:lpstr>Who We Are and What We Do Educational Outreach and Content Sharing</vt:lpstr>
      <vt:lpstr>Earthquake Insurance</vt:lpstr>
      <vt:lpstr>Earthquake Insurance -Facts</vt:lpstr>
      <vt:lpstr>Earthquake Insurance -Facts</vt:lpstr>
      <vt:lpstr>Earthquake Insurance: Do You Need it?</vt:lpstr>
      <vt:lpstr>Earthquake Insurance:  Do you Need It?</vt:lpstr>
      <vt:lpstr>Earthquake Insurance:  Do you Need It?</vt:lpstr>
      <vt:lpstr>Earthquake Insurance:  How it Works</vt:lpstr>
      <vt:lpstr>Earthquake Insurance:  How it Works</vt:lpstr>
      <vt:lpstr>Earthquake Insurance:  How it Works</vt:lpstr>
      <vt:lpstr>Earthquake Insurance:  How it Works</vt:lpstr>
      <vt:lpstr>Why Don’t People Buy Earthquake Insurance?</vt:lpstr>
      <vt:lpstr>Why Don’t People Buy Earthquake Insurance?</vt:lpstr>
      <vt:lpstr>Why Don’t People Buy Earthquake Insurance?</vt:lpstr>
      <vt:lpstr>Why Don’t People Buy Earthquake Insurance?</vt:lpstr>
      <vt:lpstr>What an Earthquake Could Mean</vt:lpstr>
      <vt:lpstr>Things You Can Do to Keep Earthquake Insurance Costs Down</vt:lpstr>
      <vt:lpstr>Don’t Be at Fault: Buy Earthquake Insurance</vt:lpstr>
      <vt:lpstr>Slide 22</vt:lpstr>
    </vt:vector>
  </TitlesOfParts>
  <Company>insurance information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Shorna Lewis</cp:lastModifiedBy>
  <cp:revision>1044</cp:revision>
  <dcterms:modified xsi:type="dcterms:W3CDTF">2013-06-05T12:46:04Z</dcterms:modified>
</cp:coreProperties>
</file>