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tags/tag18.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charts/chart5.xml" ContentType="application/vnd.openxmlformats-officedocument.drawingml.chart+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126.xml" ContentType="application/vnd.openxmlformats-officedocument.presentationml.notesSlide+xml"/>
  <Override PartName="/ppt/tags/tag21.xml" ContentType="application/vnd.openxmlformats-officedocument.presentationml.tags+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charts/chart4.xml" ContentType="application/vnd.openxmlformats-officedocument.drawingml.chart+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5"/>
  </p:notesMasterIdLst>
  <p:handoutMasterIdLst>
    <p:handoutMasterId r:id="rId226"/>
  </p:handoutMasterIdLst>
  <p:sldIdLst>
    <p:sldId id="3491" r:id="rId2"/>
    <p:sldId id="2574" r:id="rId3"/>
    <p:sldId id="3601" r:id="rId4"/>
    <p:sldId id="3348" r:id="rId5"/>
    <p:sldId id="3347" r:id="rId6"/>
    <p:sldId id="3433" r:id="rId7"/>
    <p:sldId id="3602" r:id="rId8"/>
    <p:sldId id="3669" r:id="rId9"/>
    <p:sldId id="3670" r:id="rId10"/>
    <p:sldId id="3457" r:id="rId11"/>
    <p:sldId id="3458" r:id="rId12"/>
    <p:sldId id="3416" r:id="rId13"/>
    <p:sldId id="3603" r:id="rId14"/>
    <p:sldId id="3604" r:id="rId15"/>
    <p:sldId id="3381" r:id="rId16"/>
    <p:sldId id="3247" r:id="rId17"/>
    <p:sldId id="3203" r:id="rId18"/>
    <p:sldId id="3605" r:id="rId19"/>
    <p:sldId id="3481" r:id="rId20"/>
    <p:sldId id="3606" r:id="rId21"/>
    <p:sldId id="3607" r:id="rId22"/>
    <p:sldId id="3523" r:id="rId23"/>
    <p:sldId id="3611" r:id="rId24"/>
    <p:sldId id="3480" r:id="rId25"/>
    <p:sldId id="3608" r:id="rId26"/>
    <p:sldId id="3609" r:id="rId27"/>
    <p:sldId id="3610" r:id="rId28"/>
    <p:sldId id="3612" r:id="rId29"/>
    <p:sldId id="3613" r:id="rId30"/>
    <p:sldId id="3614" r:id="rId31"/>
    <p:sldId id="3615" r:id="rId32"/>
    <p:sldId id="3616" r:id="rId33"/>
    <p:sldId id="3532" r:id="rId34"/>
    <p:sldId id="3533" r:id="rId35"/>
    <p:sldId id="3534" r:id="rId36"/>
    <p:sldId id="3535" r:id="rId37"/>
    <p:sldId id="2934" r:id="rId38"/>
    <p:sldId id="3096" r:id="rId39"/>
    <p:sldId id="3618" r:id="rId40"/>
    <p:sldId id="3688" r:id="rId41"/>
    <p:sldId id="3388" r:id="rId42"/>
    <p:sldId id="3324" r:id="rId43"/>
    <p:sldId id="3700" r:id="rId44"/>
    <p:sldId id="3698" r:id="rId45"/>
    <p:sldId id="3699" r:id="rId46"/>
    <p:sldId id="3431" r:id="rId47"/>
    <p:sldId id="3713" r:id="rId48"/>
    <p:sldId id="3428" r:id="rId49"/>
    <p:sldId id="3715" r:id="rId50"/>
    <p:sldId id="3429" r:id="rId51"/>
    <p:sldId id="3701" r:id="rId52"/>
    <p:sldId id="3716" r:id="rId53"/>
    <p:sldId id="3717" r:id="rId54"/>
    <p:sldId id="3740" r:id="rId55"/>
    <p:sldId id="3741" r:id="rId56"/>
    <p:sldId id="3743" r:id="rId57"/>
    <p:sldId id="3494" r:id="rId58"/>
    <p:sldId id="3492" r:id="rId59"/>
    <p:sldId id="3493" r:id="rId60"/>
    <p:sldId id="3689" r:id="rId61"/>
    <p:sldId id="3690" r:id="rId62"/>
    <p:sldId id="3691" r:id="rId63"/>
    <p:sldId id="3692" r:id="rId64"/>
    <p:sldId id="3693" r:id="rId65"/>
    <p:sldId id="2599" r:id="rId66"/>
    <p:sldId id="2600" r:id="rId67"/>
    <p:sldId id="2965" r:id="rId68"/>
    <p:sldId id="3415" r:id="rId69"/>
    <p:sldId id="3478" r:id="rId70"/>
    <p:sldId id="3702" r:id="rId71"/>
    <p:sldId id="3703" r:id="rId72"/>
    <p:sldId id="3704" r:id="rId73"/>
    <p:sldId id="3705" r:id="rId74"/>
    <p:sldId id="3580" r:id="rId75"/>
    <p:sldId id="3706" r:id="rId76"/>
    <p:sldId id="3710" r:id="rId77"/>
    <p:sldId id="3707" r:id="rId78"/>
    <p:sldId id="3708" r:id="rId79"/>
    <p:sldId id="3744" r:id="rId80"/>
    <p:sldId id="3582" r:id="rId81"/>
    <p:sldId id="3302" r:id="rId82"/>
    <p:sldId id="3625" r:id="rId83"/>
    <p:sldId id="3626" r:id="rId84"/>
    <p:sldId id="3697" r:id="rId85"/>
    <p:sldId id="3558" r:id="rId86"/>
    <p:sldId id="3511" r:id="rId87"/>
    <p:sldId id="3512" r:id="rId88"/>
    <p:sldId id="3513" r:id="rId89"/>
    <p:sldId id="3635" r:id="rId90"/>
    <p:sldId id="3639" r:id="rId91"/>
    <p:sldId id="3641" r:id="rId92"/>
    <p:sldId id="3642" r:id="rId93"/>
    <p:sldId id="3643" r:id="rId94"/>
    <p:sldId id="3645" r:id="rId95"/>
    <p:sldId id="3647" r:id="rId96"/>
    <p:sldId id="3269" r:id="rId97"/>
    <p:sldId id="3515" r:id="rId98"/>
    <p:sldId id="3516" r:id="rId99"/>
    <p:sldId id="3259" r:id="rId100"/>
    <p:sldId id="3260" r:id="rId101"/>
    <p:sldId id="3261" r:id="rId102"/>
    <p:sldId id="3262" r:id="rId103"/>
    <p:sldId id="3263" r:id="rId104"/>
    <p:sldId id="3264" r:id="rId105"/>
    <p:sldId id="3265" r:id="rId106"/>
    <p:sldId id="3266" r:id="rId107"/>
    <p:sldId id="3267" r:id="rId108"/>
    <p:sldId id="3268" r:id="rId109"/>
    <p:sldId id="2680" r:id="rId110"/>
    <p:sldId id="3672" r:id="rId111"/>
    <p:sldId id="3673" r:id="rId112"/>
    <p:sldId id="3674" r:id="rId113"/>
    <p:sldId id="3675" r:id="rId114"/>
    <p:sldId id="3676" r:id="rId115"/>
    <p:sldId id="3544" r:id="rId116"/>
    <p:sldId id="3745" r:id="rId117"/>
    <p:sldId id="3746" r:id="rId118"/>
    <p:sldId id="3547" r:id="rId119"/>
    <p:sldId id="3548" r:id="rId120"/>
    <p:sldId id="3549" r:id="rId121"/>
    <p:sldId id="3550" r:id="rId122"/>
    <p:sldId id="3551" r:id="rId123"/>
    <p:sldId id="3286" r:id="rId124"/>
    <p:sldId id="1693" r:id="rId125"/>
    <p:sldId id="3364" r:id="rId126"/>
    <p:sldId id="2882" r:id="rId127"/>
    <p:sldId id="2881" r:id="rId128"/>
    <p:sldId id="3678" r:id="rId129"/>
    <p:sldId id="3747" r:id="rId130"/>
    <p:sldId id="3748" r:id="rId131"/>
    <p:sldId id="3749" r:id="rId132"/>
    <p:sldId id="3471" r:id="rId133"/>
    <p:sldId id="3634" r:id="rId134"/>
    <p:sldId id="3679" r:id="rId135"/>
    <p:sldId id="3680" r:id="rId136"/>
    <p:sldId id="3681" r:id="rId137"/>
    <p:sldId id="1618" r:id="rId138"/>
    <p:sldId id="3553" r:id="rId139"/>
    <p:sldId id="1687" r:id="rId140"/>
    <p:sldId id="3365" r:id="rId141"/>
    <p:sldId id="3366" r:id="rId142"/>
    <p:sldId id="3367" r:id="rId143"/>
    <p:sldId id="3711" r:id="rId144"/>
    <p:sldId id="1748" r:id="rId145"/>
    <p:sldId id="2291" r:id="rId146"/>
    <p:sldId id="3109" r:id="rId147"/>
    <p:sldId id="3105" r:id="rId148"/>
    <p:sldId id="3106" r:id="rId149"/>
    <p:sldId id="3107" r:id="rId150"/>
    <p:sldId id="3108" r:id="rId151"/>
    <p:sldId id="2331" r:id="rId152"/>
    <p:sldId id="3010" r:id="rId153"/>
    <p:sldId id="3514" r:id="rId154"/>
    <p:sldId id="3013" r:id="rId155"/>
    <p:sldId id="3014" r:id="rId156"/>
    <p:sldId id="2432" r:id="rId157"/>
    <p:sldId id="2658" r:id="rId158"/>
    <p:sldId id="2642" r:id="rId159"/>
    <p:sldId id="3015" r:id="rId160"/>
    <p:sldId id="2643" r:id="rId161"/>
    <p:sldId id="2336" r:id="rId162"/>
    <p:sldId id="2659" r:id="rId163"/>
    <p:sldId id="2660" r:id="rId164"/>
    <p:sldId id="2685" r:id="rId165"/>
    <p:sldId id="3555" r:id="rId166"/>
    <p:sldId id="3684" r:id="rId167"/>
    <p:sldId id="3685" r:id="rId168"/>
    <p:sldId id="3147" r:id="rId169"/>
    <p:sldId id="3686" r:id="rId170"/>
    <p:sldId id="3687" r:id="rId171"/>
    <p:sldId id="3556" r:id="rId172"/>
    <p:sldId id="3682" r:id="rId173"/>
    <p:sldId id="2773" r:id="rId174"/>
    <p:sldId id="2670" r:id="rId175"/>
    <p:sldId id="3244" r:id="rId176"/>
    <p:sldId id="3284" r:id="rId177"/>
    <p:sldId id="3285" r:id="rId178"/>
    <p:sldId id="3683" r:id="rId179"/>
    <p:sldId id="2091" r:id="rId180"/>
    <p:sldId id="3671" r:id="rId181"/>
    <p:sldId id="3351" r:id="rId182"/>
    <p:sldId id="3586" r:id="rId183"/>
    <p:sldId id="2174" r:id="rId184"/>
    <p:sldId id="2638" r:id="rId185"/>
    <p:sldId id="3425" r:id="rId186"/>
    <p:sldId id="3694" r:id="rId187"/>
    <p:sldId id="3695" r:id="rId188"/>
    <p:sldId id="3584" r:id="rId189"/>
    <p:sldId id="3585" r:id="rId190"/>
    <p:sldId id="2185" r:id="rId191"/>
    <p:sldId id="3016" r:id="rId192"/>
    <p:sldId id="3368" r:id="rId193"/>
    <p:sldId id="3369" r:id="rId194"/>
    <p:sldId id="3370" r:id="rId195"/>
    <p:sldId id="3750" r:id="rId196"/>
    <p:sldId id="3331" r:id="rId197"/>
    <p:sldId id="3332" r:id="rId198"/>
    <p:sldId id="3333" r:id="rId199"/>
    <p:sldId id="3334" r:id="rId200"/>
    <p:sldId id="3751" r:id="rId201"/>
    <p:sldId id="3336" r:id="rId202"/>
    <p:sldId id="3469" r:id="rId203"/>
    <p:sldId id="1445" r:id="rId204"/>
    <p:sldId id="1450" r:id="rId205"/>
    <p:sldId id="2652" r:id="rId206"/>
    <p:sldId id="2655" r:id="rId207"/>
    <p:sldId id="3228" r:id="rId208"/>
    <p:sldId id="2710" r:id="rId209"/>
    <p:sldId id="3510" r:id="rId210"/>
    <p:sldId id="3497" r:id="rId211"/>
    <p:sldId id="3498" r:id="rId212"/>
    <p:sldId id="3499" r:id="rId213"/>
    <p:sldId id="3500" r:id="rId214"/>
    <p:sldId id="3501" r:id="rId215"/>
    <p:sldId id="3502" r:id="rId216"/>
    <p:sldId id="3503" r:id="rId217"/>
    <p:sldId id="3504" r:id="rId218"/>
    <p:sldId id="3505" r:id="rId219"/>
    <p:sldId id="3506" r:id="rId220"/>
    <p:sldId id="3507" r:id="rId221"/>
    <p:sldId id="3508" r:id="rId222"/>
    <p:sldId id="3509" r:id="rId223"/>
    <p:sldId id="1136" r:id="rId22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presProps" Target="presProps.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theme" Target="theme/theme1.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586E-2"/>
          <c:w val="0.93040188886645558"/>
          <c:h val="0.86296741032373692"/>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37462144"/>
        <c:axId val="137463680"/>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37507968"/>
        <c:axId val="137465216"/>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37462144"/>
        <c:axId val="137463680"/>
      </c:lineChart>
      <c:catAx>
        <c:axId val="13746214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37463680"/>
        <c:crosses val="autoZero"/>
        <c:lblAlgn val="ctr"/>
        <c:lblOffset val="100"/>
        <c:tickLblSkip val="1"/>
      </c:catAx>
      <c:valAx>
        <c:axId val="137463680"/>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37462144"/>
        <c:crosses val="autoZero"/>
        <c:crossBetween val="between"/>
        <c:majorUnit val="2"/>
      </c:valAx>
      <c:valAx>
        <c:axId val="137465216"/>
        <c:scaling>
          <c:orientation val="minMax"/>
          <c:max val="12"/>
          <c:min val="-10"/>
        </c:scaling>
        <c:axPos val="r"/>
        <c:numFmt formatCode="General" sourceLinked="1"/>
        <c:majorTickMark val="none"/>
        <c:tickLblPos val="none"/>
        <c:spPr>
          <a:ln>
            <a:noFill/>
          </a:ln>
        </c:spPr>
        <c:crossAx val="137507968"/>
        <c:crosses val="max"/>
        <c:crossBetween val="between"/>
        <c:majorUnit val="2"/>
      </c:valAx>
      <c:catAx>
        <c:axId val="137507968"/>
        <c:scaling>
          <c:orientation val="minMax"/>
        </c:scaling>
        <c:axPos val="t"/>
        <c:numFmt formatCode="General" sourceLinked="1"/>
        <c:majorTickMark val="none"/>
        <c:tickLblPos val="none"/>
        <c:spPr>
          <a:ln>
            <a:noFill/>
          </a:ln>
        </c:spPr>
        <c:crossAx val="137465216"/>
        <c:crosses val="max"/>
        <c:auto val="1"/>
        <c:lblAlgn val="ctr"/>
        <c:lblOffset val="100"/>
      </c:catAx>
    </c:plotArea>
    <c:legend>
      <c:legendPos val="r"/>
      <c:layout>
        <c:manualLayout>
          <c:xMode val="edge"/>
          <c:yMode val="edge"/>
          <c:x val="0.72894654193866759"/>
          <c:y val="0.27944814574562732"/>
          <c:w val="0.18040336741124333"/>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30.996355121000065</c:v>
                </c:pt>
                <c:pt idx="1">
                  <c:v>31.316294560999999</c:v>
                </c:pt>
                <c:pt idx="2">
                  <c:v>29.753761604000001</c:v>
                </c:pt>
                <c:pt idx="3">
                  <c:v>30.505050416000035</c:v>
                </c:pt>
                <c:pt idx="4">
                  <c:v>29.077386128000065</c:v>
                </c:pt>
                <c:pt idx="5">
                  <c:v>26.321967000000065</c:v>
                </c:pt>
                <c:pt idx="6">
                  <c:v>25.202254229000001</c:v>
                </c:pt>
                <c:pt idx="7">
                  <c:v>24.183790124000001</c:v>
                </c:pt>
                <c:pt idx="8">
                  <c:v>23.294640042999919</c:v>
                </c:pt>
                <c:pt idx="9">
                  <c:v>22.304646870999886</c:v>
                </c:pt>
                <c:pt idx="10">
                  <c:v>24.956931406999999</c:v>
                </c:pt>
                <c:pt idx="11">
                  <c:v>26.133928442000094</c:v>
                </c:pt>
                <c:pt idx="12">
                  <c:v>29.249614615000002</c:v>
                </c:pt>
                <c:pt idx="13">
                  <c:v>31.117596655999996</c:v>
                </c:pt>
                <c:pt idx="14">
                  <c:v>34.662006891000011</c:v>
                </c:pt>
                <c:pt idx="15">
                  <c:v>37.784561175999997</c:v>
                </c:pt>
                <c:pt idx="16">
                  <c:v>38.611554640000001</c:v>
                </c:pt>
                <c:pt idx="17">
                  <c:v>37.587669666999894</c:v>
                </c:pt>
                <c:pt idx="18">
                  <c:v>33.75533020800016</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2.6816056490000002</c:v>
                </c:pt>
                <c:pt idx="8" formatCode="0.000">
                  <c:v>2.644896573</c:v>
                </c:pt>
                <c:pt idx="9" formatCode="0.000">
                  <c:v>2.7023846020000071</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37201920"/>
        <c:axId val="137220096"/>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30.996355121000065</c:v>
                </c:pt>
                <c:pt idx="1">
                  <c:v>31.316294560999999</c:v>
                </c:pt>
                <c:pt idx="2">
                  <c:v>29.753761604000001</c:v>
                </c:pt>
                <c:pt idx="3">
                  <c:v>30.505050416000035</c:v>
                </c:pt>
                <c:pt idx="4">
                  <c:v>29.077386128000065</c:v>
                </c:pt>
                <c:pt idx="5">
                  <c:v>26.321967000000065</c:v>
                </c:pt>
                <c:pt idx="6">
                  <c:v>28.180754229000001</c:v>
                </c:pt>
                <c:pt idx="7">
                  <c:v>26.865395773000003</c:v>
                </c:pt>
                <c:pt idx="8">
                  <c:v>25.939536616000002</c:v>
                </c:pt>
                <c:pt idx="9">
                  <c:v>25.007031472999987</c:v>
                </c:pt>
                <c:pt idx="10">
                  <c:v>28.639417975999987</c:v>
                </c:pt>
                <c:pt idx="11">
                  <c:v>32.145650291000003</c:v>
                </c:pt>
                <c:pt idx="12">
                  <c:v>37.670706786000011</c:v>
                </c:pt>
                <c:pt idx="13">
                  <c:v>42.273814470999994</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37201920"/>
        <c:axId val="137220096"/>
      </c:lineChart>
      <c:catAx>
        <c:axId val="137201920"/>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37220096"/>
        <c:crosses val="autoZero"/>
        <c:lblAlgn val="ctr"/>
        <c:lblOffset val="100"/>
        <c:tickLblSkip val="1"/>
      </c:catAx>
      <c:valAx>
        <c:axId val="137220096"/>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3720192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456"/>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025"/>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37423872"/>
        <c:axId val="138613504"/>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37423872"/>
        <c:axId val="138613504"/>
      </c:lineChart>
      <c:catAx>
        <c:axId val="137423872"/>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38613504"/>
        <c:crosses val="autoZero"/>
        <c:auto val="1"/>
        <c:lblAlgn val="ctr"/>
        <c:lblOffset val="100"/>
        <c:tickLblSkip val="1"/>
      </c:catAx>
      <c:valAx>
        <c:axId val="138613504"/>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37423872"/>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099"/>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-2.1775707317073838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0.39867826086957636</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-1.880629268292668</c:v>
                </c:pt>
                <c:pt idx="1">
                  <c:v>-1.8784936170212778</c:v>
                </c:pt>
                <c:pt idx="2">
                  <c:v>-1.5839255813953499</c:v>
                </c:pt>
                <c:pt idx="3">
                  <c:v>-2.3684830188679684</c:v>
                </c:pt>
                <c:pt idx="4">
                  <c:v>-3.9327536231883529</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-1.7212234374999711</c:v>
                </c:pt>
                <c:pt idx="14">
                  <c:v>-3.0540000000000025</c:v>
                </c:pt>
                <c:pt idx="15">
                  <c:v>-4.3788906666666705</c:v>
                </c:pt>
                <c:pt idx="16">
                  <c:v>-6.2112022988505924</c:v>
                </c:pt>
                <c:pt idx="17">
                  <c:v>-7.5884831460674045</c:v>
                </c:pt>
                <c:pt idx="18">
                  <c:v>-7.8629379310343861</c:v>
                </c:pt>
                <c:pt idx="19">
                  <c:v>-8.2528853932584223</c:v>
                </c:pt>
                <c:pt idx="20">
                  <c:v>-7.8629379310343861</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-1.0999999999999788</c:v>
                </c:pt>
                <c:pt idx="20">
                  <c:v>-1</c:v>
                </c:pt>
              </c:numCache>
            </c:numRef>
          </c:val>
        </c:ser>
        <c:gapWidth val="70"/>
        <c:overlap val="100"/>
        <c:axId val="139026432"/>
        <c:axId val="139027968"/>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683E-2"/>
                  <c:y val="-8.0643430600586694E-2"/>
                </c:manualLayout>
              </c:layout>
              <c:dLblPos val="r"/>
              <c:showVal val="1"/>
            </c:dLbl>
            <c:dLbl>
              <c:idx val="14"/>
              <c:layout>
                <c:manualLayout>
                  <c:x val="-2.180967262549683E-2"/>
                  <c:y val="-0.103180098811178"/>
                </c:manualLayout>
              </c:layout>
              <c:dLblPos val="r"/>
              <c:showVal val="1"/>
            </c:dLbl>
            <c:dLbl>
              <c:idx val="15"/>
              <c:layout>
                <c:manualLayout>
                  <c:x val="-2.5691162188411103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layout/>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0.66500000000000459</c:v>
                </c:pt>
                <c:pt idx="15">
                  <c:v>-2.2376000000000054</c:v>
                </c:pt>
                <c:pt idx="16">
                  <c:v>-4.6586000000000007</c:v>
                </c:pt>
                <c:pt idx="17">
                  <c:v>-7.4049999999999905</c:v>
                </c:pt>
                <c:pt idx="18">
                  <c:v>-8.2702000000000009</c:v>
                </c:pt>
                <c:pt idx="19">
                  <c:v>-8.6574000000000026</c:v>
                </c:pt>
                <c:pt idx="20">
                  <c:v>-7.9702000000000846</c:v>
                </c:pt>
              </c:numCache>
            </c:numRef>
          </c:val>
        </c:ser>
        <c:marker val="1"/>
        <c:axId val="139035392"/>
        <c:axId val="139029504"/>
      </c:lineChart>
      <c:catAx>
        <c:axId val="139026432"/>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39027968"/>
        <c:crosses val="autoZero"/>
        <c:lblAlgn val="ctr"/>
        <c:lblOffset val="300"/>
        <c:tickLblSkip val="1"/>
      </c:catAx>
      <c:valAx>
        <c:axId val="139027968"/>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39026432"/>
        <c:crosses val="autoZero"/>
        <c:crossBetween val="between"/>
        <c:majorUnit val="5"/>
      </c:valAx>
      <c:valAx>
        <c:axId val="139029504"/>
        <c:scaling>
          <c:orientation val="minMax"/>
          <c:max val="10"/>
          <c:min val="-25"/>
        </c:scaling>
        <c:axPos val="r"/>
        <c:numFmt formatCode="0.0" sourceLinked="1"/>
        <c:majorTickMark val="none"/>
        <c:tickLblPos val="none"/>
        <c:spPr>
          <a:ln>
            <a:noFill/>
          </a:ln>
        </c:spPr>
        <c:crossAx val="139035392"/>
        <c:crosses val="max"/>
        <c:crossBetween val="between"/>
        <c:majorUnit val="5"/>
      </c:valAx>
      <c:catAx>
        <c:axId val="139035392"/>
        <c:scaling>
          <c:orientation val="minMax"/>
        </c:scaling>
        <c:delete val="1"/>
        <c:axPos val="b"/>
        <c:numFmt formatCode="General" sourceLinked="1"/>
        <c:tickLblPos val="none"/>
        <c:crossAx val="139029504"/>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12E-2"/>
          <c:w val="0.85017493924125798"/>
          <c:h val="0.70923913043478748"/>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66.441000000000329</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er>
        <c:marker val="1"/>
        <c:axId val="36845824"/>
        <c:axId val="83995648"/>
      </c:lineChart>
      <c:catAx>
        <c:axId val="36845824"/>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83995648"/>
        <c:crosses val="autoZero"/>
        <c:auto val="1"/>
        <c:lblAlgn val="ctr"/>
        <c:lblOffset val="100"/>
        <c:tickLblSkip val="1"/>
        <c:tickMarkSkip val="1"/>
      </c:catAx>
      <c:valAx>
        <c:axId val="83995648"/>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445E-2"/>
              <c:y val="0.4048913043478275"/>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36845824"/>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41.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7/30/2013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11</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670AE31-08D4-45AD-9471-79A02B0A266F}" type="slidenum">
              <a:rPr lang="en-US" smtClean="0"/>
              <a:pPr defTabSz="928787"/>
              <a:t>116</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B7BF5537-ED40-4489-9ABB-70F2E28CBBDF}" type="slidenum">
              <a:rPr lang="en-US" smtClean="0"/>
              <a:pPr defTabSz="928787"/>
              <a:t>117</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118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119</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120</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121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122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123</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124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126</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129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130</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131</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132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133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137</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138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140</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142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143</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14</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144</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145</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147</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148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149</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151</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15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154</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155</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163</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166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168</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402814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172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173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174</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179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17</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181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182</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183</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184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185</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pPr>
              <a:defRPr/>
            </a:pPr>
            <a:fld id="{DCE71A6E-EC86-4CBB-BEA9-6ABDE2107F32}" type="slidenum">
              <a:rPr lang="en-US" smtClean="0"/>
              <a:pPr>
                <a:defRPr/>
              </a:pPr>
              <a:t>186</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188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189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190</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18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191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192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193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195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196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200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19</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203</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204</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208</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209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211</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212</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213</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214</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215</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217</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218</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219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220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221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222</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223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22</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23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24</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29</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31</a:t>
            </a:fld>
            <a:endParaRPr lang="en-US"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34</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35</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37</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39</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882" tIns="46494" rIns="45882" bIns="46494" anchor="b">
            <a:spAutoFit/>
          </a:bodyPr>
          <a:lstStyle/>
          <a:p>
            <a:pPr algn="ctr" defTabSz="928787"/>
            <a:fld id="{14138CAD-3A22-40B9-ADE2-E9D273E7F01D}" type="slidenum">
              <a:rPr lang="en-US" sz="1000"/>
              <a:pPr algn="ctr" defTabSz="928787"/>
              <a:t>40</a:t>
            </a:fld>
            <a:endParaRPr lang="en-US" sz="10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41</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42</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48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49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50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52</a:t>
            </a:fld>
            <a:endParaRPr lang="en-US" noProof="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53</a:t>
            </a:fld>
            <a:endParaRPr lang="en-US" noProof="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54</a:t>
            </a:fld>
            <a:endParaRPr lang="en-US" noProof="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55</a:t>
            </a:fld>
            <a:endParaRPr lang="en-US"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56</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57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62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65</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66</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68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70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72</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73</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74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81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83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85</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89</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91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93</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95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96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97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98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99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109</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110</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oleObject" Target="../embeddings/oleObject58.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oleObject" Target="../embeddings/oleObject59.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oleObject" Target="../embeddings/oleObject60.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hyperlink" Target="http://www.bls.gov/ces/home.htm" TargetMode="External"/><Relationship Id="rId4" Type="http://schemas.openxmlformats.org/officeDocument/2006/relationships/oleObject" Target="../embeddings/oleObject65.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hyperlink" Target="http://www.bls.gov/ces/home.htm" TargetMode="External"/><Relationship Id="rId4" Type="http://schemas.openxmlformats.org/officeDocument/2006/relationships/oleObject" Target="../embeddings/oleObject66.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hyperlink" Target="http://www.bls.gov/ces/home.htm" TargetMode="External"/><Relationship Id="rId4" Type="http://schemas.openxmlformats.org/officeDocument/2006/relationships/oleObject" Target="../embeddings/oleObject67.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hyperlink" Target="http://www.bls.gov/data/" TargetMode="External"/><Relationship Id="rId4" Type="http://schemas.openxmlformats.org/officeDocument/2006/relationships/oleObject" Target="../embeddings/oleObject68.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hyperlink" Target="http://www.bls.gov/data/" TargetMode="External"/><Relationship Id="rId4" Type="http://schemas.openxmlformats.org/officeDocument/2006/relationships/oleObject" Target="../embeddings/oleObject69.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oleObject" Target="../embeddings/oleObject70.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oleObject" Target="../embeddings/oleObject71.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image" Target="../media/image114.jpeg"/><Relationship Id="rId5" Type="http://schemas.openxmlformats.org/officeDocument/2006/relationships/oleObject" Target="../embeddings/oleObject72.bin"/><Relationship Id="rId4" Type="http://schemas.openxmlformats.org/officeDocument/2006/relationships/hyperlink" Target="http://data.bls.gov/" TargetMode="Externa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3.vml"/><Relationship Id="rId4" Type="http://schemas.openxmlformats.org/officeDocument/2006/relationships/oleObject" Target="../embeddings/oleObject73.bin"/></Relationships>
</file>

<file path=ppt/slides/_rels/slide12.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74.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oleObject" Target="../embeddings/oleObject75.bin"/><Relationship Id="rId4" Type="http://schemas.openxmlformats.org/officeDocument/2006/relationships/hyperlink" Target="http://research.stlouisfed.org/fred2/series/WASCUR"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76.bin"/></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oleObject" Target="../embeddings/oleObject80.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oleObject" Target="../embeddings/oleObject81.bin"/><Relationship Id="rId4" Type="http://schemas.openxmlformats.org/officeDocument/2006/relationships/hyperlink" Target="http://www.federalreserve.gov/releases/h15/data.ht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oleObject" Target="../embeddings/oleObject82.bin"/><Relationship Id="rId4" Type="http://schemas.openxmlformats.org/officeDocument/2006/relationships/hyperlink" Target="http://www.federalreserve.gov/releases/h15/data.htm"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oleObject" Target="../embeddings/oleObject83.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oleObject" Target="../embeddings/oleObject84.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oleObject" Target="../embeddings/oleObject85.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6.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oleObject" Target="../embeddings/oleObject87.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8.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oleObject" Target="../embeddings/oleObject89.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oleObject" Target="../embeddings/oleObject90.bin"/></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91.vml"/><Relationship Id="rId4" Type="http://schemas.openxmlformats.org/officeDocument/2006/relationships/oleObject" Target="../embeddings/oleObject91.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oleObject" Target="../embeddings/oleObject92.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93.vml"/><Relationship Id="rId4" Type="http://schemas.openxmlformats.org/officeDocument/2006/relationships/oleObject" Target="../embeddings/oleObject93.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4.vml"/><Relationship Id="rId4" Type="http://schemas.openxmlformats.org/officeDocument/2006/relationships/oleObject" Target="../embeddings/oleObject94.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5.bin"/></Relationships>
</file>

<file path=ppt/slides/_rels/slide1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96.vml"/><Relationship Id="rId4" Type="http://schemas.openxmlformats.org/officeDocument/2006/relationships/oleObject" Target="../embeddings/oleObject96.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oleObject" Target="../embeddings/oleObject97.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98.vml"/><Relationship Id="rId4" Type="http://schemas.openxmlformats.org/officeDocument/2006/relationships/oleObject" Target="../embeddings/oleObject98.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9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oleObject" Target="../embeddings/oleObject100.bin"/></Relationships>
</file>

<file path=ppt/slides/_rels/slide1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101.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2.vml"/><Relationship Id="rId4" Type="http://schemas.openxmlformats.org/officeDocument/2006/relationships/oleObject" Target="../embeddings/oleObject102.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3.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oleObject" Target="../embeddings/oleObject104.bin"/></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2.xml"/><Relationship Id="rId1" Type="http://schemas.openxmlformats.org/officeDocument/2006/relationships/vmlDrawing" Target="../drawings/vmlDrawing105.v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06.vml"/><Relationship Id="rId4" Type="http://schemas.openxmlformats.org/officeDocument/2006/relationships/oleObject" Target="../embeddings/oleObject106.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07.vml"/><Relationship Id="rId4" Type="http://schemas.openxmlformats.org/officeDocument/2006/relationships/oleObject" Target="../embeddings/oleObject107.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oleObject" Target="../embeddings/oleObject10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09.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10.vml"/><Relationship Id="rId4" Type="http://schemas.openxmlformats.org/officeDocument/2006/relationships/oleObject" Target="../embeddings/oleObject110.bin"/></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6.xml"/><Relationship Id="rId1" Type="http://schemas.openxmlformats.org/officeDocument/2006/relationships/vmlDrawing" Target="../drawings/vmlDrawing111.vml"/></Relationships>
</file>

<file path=ppt/slides/_rels/slide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12.vml"/><Relationship Id="rId4" Type="http://schemas.openxmlformats.org/officeDocument/2006/relationships/oleObject" Target="../embeddings/oleObject112.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13.vml"/><Relationship Id="rId4" Type="http://schemas.openxmlformats.org/officeDocument/2006/relationships/oleObject" Target="../embeddings/Microsoft_Office_Excel_97-2003_Worksheet1.xls"/></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4.vml"/><Relationship Id="rId4" Type="http://schemas.openxmlformats.org/officeDocument/2006/relationships/oleObject" Target="../embeddings/oleObject113.bin"/></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7.xml"/><Relationship Id="rId1" Type="http://schemas.openxmlformats.org/officeDocument/2006/relationships/vmlDrawing" Target="../drawings/vmlDrawing115.v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oleObject" Target="../embeddings/oleObject115.bin"/></Relationships>
</file>

<file path=ppt/slides/_rels/slide16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6.xml"/><Relationship Id="rId1" Type="http://schemas.openxmlformats.org/officeDocument/2006/relationships/vmlDrawing" Target="../drawings/vmlDrawing117.vml"/></Relationships>
</file>

<file path=ppt/slides/_rels/slide1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18.vml"/><Relationship Id="rId5" Type="http://schemas.openxmlformats.org/officeDocument/2006/relationships/oleObject" Target="../embeddings/oleObject117.bin"/><Relationship Id="rId4" Type="http://schemas.openxmlformats.org/officeDocument/2006/relationships/hyperlink" Target="http://research.stlouisfed.org/fred2/series/WASCUR" TargetMode="Externa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9.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18.bin"/></Relationships>
</file>

<file path=ppt/slides/_rels/slide17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20.vml"/></Relationships>
</file>

<file path=ppt/slides/_rels/slide17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21.vml"/><Relationship Id="rId4" Type="http://schemas.openxmlformats.org/officeDocument/2006/relationships/oleObject" Target="../embeddings/oleObject119.bin"/></Relationships>
</file>

<file path=ppt/slides/_rels/slide1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22.vml"/><Relationship Id="rId4" Type="http://schemas.openxmlformats.org/officeDocument/2006/relationships/oleObject" Target="../embeddings/oleObject120.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3.vml"/><Relationship Id="rId4" Type="http://schemas.openxmlformats.org/officeDocument/2006/relationships/oleObject" Target="../embeddings/oleObject121.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4.vml"/><Relationship Id="rId4" Type="http://schemas.openxmlformats.org/officeDocument/2006/relationships/oleObject" Target="../embeddings/oleObject122.bin"/></Relationships>
</file>

<file path=ppt/slides/_rels/slide1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25.vml"/><Relationship Id="rId4" Type="http://schemas.openxmlformats.org/officeDocument/2006/relationships/oleObject" Target="../embeddings/oleObject123.bin"/></Relationships>
</file>

<file path=ppt/slides/_rels/slide185.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oleObject124.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7.vml"/><Relationship Id="rId4" Type="http://schemas.openxmlformats.org/officeDocument/2006/relationships/oleObject" Target="../embeddings/oleObject12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vmlDrawing" Target="../drawings/vmlDrawing128.vml"/><Relationship Id="rId4" Type="http://schemas.openxmlformats.org/officeDocument/2006/relationships/oleObject" Target="../embeddings/oleObject126.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27.bin"/></Relationships>
</file>

<file path=ppt/slides/_rels/slide1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vmlDrawing" Target="../drawings/vmlDrawing130.vml"/><Relationship Id="rId5" Type="http://schemas.openxmlformats.org/officeDocument/2006/relationships/oleObject" Target="../embeddings/oleObject128.bin"/><Relationship Id="rId4" Type="http://schemas.openxmlformats.org/officeDocument/2006/relationships/notesSlide" Target="../notesSlides/notesSlide172.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31.vml"/><Relationship Id="rId4" Type="http://schemas.openxmlformats.org/officeDocument/2006/relationships/oleObject" Target="../embeddings/oleObject129.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0.bin"/></Relationships>
</file>

<file path=ppt/slides/_rels/slide19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75.xml"/><Relationship Id="rId1" Type="http://schemas.openxmlformats.org/officeDocument/2006/relationships/slideLayout" Target="../slideLayouts/slideLayout6.xml"/><Relationship Id="rId4" Type="http://schemas.openxmlformats.org/officeDocument/2006/relationships/image" Target="../media/image178.png"/></Relationships>
</file>

<file path=ppt/slides/_rels/slide19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76.xml"/><Relationship Id="rId1" Type="http://schemas.openxmlformats.org/officeDocument/2006/relationships/slideLayout" Target="../slideLayouts/slideLayout6.xml"/><Relationship Id="rId4" Type="http://schemas.openxmlformats.org/officeDocument/2006/relationships/image" Target="../media/image178.png"/></Relationships>
</file>

<file path=ppt/slides/_rels/slide19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hyperlink" Target="http://data.bls.gov/" TargetMode="Externa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33.vml"/><Relationship Id="rId4" Type="http://schemas.openxmlformats.org/officeDocument/2006/relationships/oleObject" Target="../embeddings/oleObject131.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7.xml"/><Relationship Id="rId1" Type="http://schemas.openxmlformats.org/officeDocument/2006/relationships/vmlDrawing" Target="../drawings/vmlDrawing134.vml"/><Relationship Id="rId4" Type="http://schemas.openxmlformats.org/officeDocument/2006/relationships/oleObject" Target="../embeddings/oleObject132.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35.vml"/><Relationship Id="rId4" Type="http://schemas.openxmlformats.org/officeDocument/2006/relationships/oleObject" Target="../embeddings/oleObject133.bin"/></Relationships>
</file>

<file path=ppt/slides/_rels/slide2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7.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7.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38.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41.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39.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oleObject141.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44.vml"/><Relationship Id="rId4" Type="http://schemas.openxmlformats.org/officeDocument/2006/relationships/oleObject" Target="../embeddings/oleObject142.bin"/></Relationships>
</file>

<file path=ppt/slides/_rels/slide216.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vmlDrawing" Target="../drawings/vmlDrawing145.vml"/><Relationship Id="rId4" Type="http://schemas.openxmlformats.org/officeDocument/2006/relationships/oleObject" Target="../embeddings/oleObject143.bin"/></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6.xml"/><Relationship Id="rId1" Type="http://schemas.openxmlformats.org/officeDocument/2006/relationships/vmlDrawing" Target="../drawings/vmlDrawing146.vml"/><Relationship Id="rId4" Type="http://schemas.openxmlformats.org/officeDocument/2006/relationships/oleObject" Target="../embeddings/oleObject144.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7.xml"/><Relationship Id="rId1" Type="http://schemas.openxmlformats.org/officeDocument/2006/relationships/vmlDrawing" Target="../drawings/vmlDrawing147.vml"/><Relationship Id="rId4" Type="http://schemas.openxmlformats.org/officeDocument/2006/relationships/oleObject" Target="../embeddings/oleObject14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hyperlink" Target="http://research.stlouisfed.org/fred2/series/WASCUR" TargetMode="Externa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7.xml"/><Relationship Id="rId1" Type="http://schemas.openxmlformats.org/officeDocument/2006/relationships/vmlDrawing" Target="../drawings/vmlDrawing148.vml"/><Relationship Id="rId4" Type="http://schemas.openxmlformats.org/officeDocument/2006/relationships/oleObject" Target="../embeddings/oleObject146.bin"/></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7.xml"/><Relationship Id="rId1" Type="http://schemas.openxmlformats.org/officeDocument/2006/relationships/vmlDrawing" Target="../drawings/vmlDrawing149.vml"/><Relationship Id="rId4" Type="http://schemas.openxmlformats.org/officeDocument/2006/relationships/oleObject" Target="../embeddings/oleObject147.bin"/></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6.xml"/><Relationship Id="rId1" Type="http://schemas.openxmlformats.org/officeDocument/2006/relationships/vmlDrawing" Target="../drawings/vmlDrawing150.vml"/><Relationship Id="rId4" Type="http://schemas.openxmlformats.org/officeDocument/2006/relationships/oleObject" Target="../embeddings/oleObject148.bin"/></Relationships>
</file>

<file path=ppt/slides/_rels/slide22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0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hyperlink" Target="http://www2.fdic.gov/qbp/" TargetMode="Externa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hyperlink" Target="http://www2.fdic.gov/qbp/" TargetMode="External"/><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hyperlink" Target="http://www.ism.ws/ismreport/mfgrob.cfm" TargetMode="External"/><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hyperlink" Target="http://www.census.gov/manufacturing/m3/" TargetMode="External"/><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hyperlink" Target="http://www.census.gov/manufacturing/m3/" TargetMode="External"/><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26.bin"/><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hyperlink" Target="http://data.bls.gov/" TargetMode="External"/><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hyperlink" Target="http://www.ism.ws/ismreport/nonmfgrob.cfm" TargetMode="External"/><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hyperlink" Target="http://www.bls.gov/news.release/cewbd.t08.htm" TargetMode="External"/><Relationship Id="rId4" Type="http://schemas.openxmlformats.org/officeDocument/2006/relationships/oleObject" Target="../embeddings/oleObject30.bin"/></Relationships>
</file>

<file path=ppt/slides/_rels/slide36.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6.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4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6.emf"/><Relationship Id="rId4"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7.emf"/><Relationship Id="rId5" Type="http://schemas.openxmlformats.org/officeDocument/2006/relationships/notesSlide" Target="../notesSlides/notesSlide47.xml"/><Relationship Id="rId4"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8.png"/><Relationship Id="rId4"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9.jpeg"/><Relationship Id="rId4"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0.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58.xml.rels><?xml version="1.0" encoding="UTF-8" standalone="yes"?>
<Relationships xmlns="http://schemas.openxmlformats.org/package/2006/relationships"><Relationship Id="rId2" Type="http://schemas.openxmlformats.org/officeDocument/2006/relationships/hyperlink" Target="http://tropical.atmos.colostate.edu/forecasts/2013/apr2013/apr2013.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hyperlink" Target="http://www.fema.gov/disasters" TargetMode="External"/><Relationship Id="rId4" Type="http://schemas.openxmlformats.org/officeDocument/2006/relationships/oleObject" Target="../embeddings/oleObject42.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43.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44.bin"/></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76.gif"/></Relationships>
</file>

<file path=ppt/slides/_rels/slide7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hyperlink" Target="http://www.spc.noaa.gov/wcm/"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78.gif"/></Relationships>
</file>

<file path=ppt/slides/_rels/slide7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79.gif"/></Relationships>
</file>

<file path=ppt/slides/_rels/slide7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80.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81.gif"/></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45.v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oleObject" Target="../embeddings/oleObject48.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38889"/>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r>
              <a:rPr lang="en-US" sz="3600" i="1" dirty="0" smtClean="0"/>
              <a:t>in 2013 and Beyond</a:t>
            </a:r>
            <a:endParaRPr lang="en-US" sz="3400" i="1" dirty="0">
              <a:solidFill>
                <a:srgbClr val="C00000"/>
              </a:solidFill>
            </a:endParaRPr>
          </a:p>
        </p:txBody>
      </p:sp>
      <p:sp>
        <p:nvSpPr>
          <p:cNvPr id="94211" name="Rectangle 3"/>
          <p:cNvSpPr>
            <a:spLocks noGrp="1" noChangeArrowheads="1"/>
          </p:cNvSpPr>
          <p:nvPr>
            <p:ph type="subTitle" idx="1"/>
          </p:nvPr>
        </p:nvSpPr>
        <p:spPr>
          <a:xfrm>
            <a:off x="191729" y="4253299"/>
            <a:ext cx="8952271" cy="1737399"/>
          </a:xfrm>
        </p:spPr>
        <p:txBody>
          <a:bodyPr/>
          <a:lstStyle/>
          <a:p>
            <a:pPr>
              <a:lnSpc>
                <a:spcPct val="80000"/>
              </a:lnSpc>
            </a:pPr>
            <a:r>
              <a:rPr lang="en-US" dirty="0" smtClean="0"/>
              <a:t>Farm Bureau Underwriting Managers’ Conference</a:t>
            </a:r>
          </a:p>
          <a:p>
            <a:pPr>
              <a:lnSpc>
                <a:spcPct val="80000"/>
              </a:lnSpc>
            </a:pPr>
            <a:r>
              <a:rPr lang="en-US" dirty="0" smtClean="0"/>
              <a:t>Milwaukee, WI</a:t>
            </a:r>
          </a:p>
          <a:p>
            <a:pPr>
              <a:lnSpc>
                <a:spcPct val="80000"/>
              </a:lnSpc>
            </a:pPr>
            <a:r>
              <a:rPr lang="en-US" sz="2800" dirty="0" smtClean="0"/>
              <a:t>July 30, 2013</a:t>
            </a:r>
          </a:p>
          <a:p>
            <a:pPr>
              <a:lnSpc>
                <a:spcPct val="80000"/>
              </a:lnSpc>
            </a:pPr>
            <a:r>
              <a:rPr lang="en-US" sz="2800" i="1" dirty="0" smtClean="0">
                <a:solidFill>
                  <a:srgbClr val="C00000"/>
                </a:solidFill>
              </a:rPr>
              <a:t>Download at www.iii.org/presentations</a:t>
            </a:r>
            <a:endParaRPr lang="en-US" sz="2800"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6435214" y="3505196"/>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3362178" name="Chart" r:id="rId4" imgW="8810608"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96654" y="3922304"/>
            <a:ext cx="3441700" cy="1450975"/>
          </a:xfrm>
          <a:prstGeom prst="wedgeRectCallout">
            <a:avLst>
              <a:gd name="adj1" fmla="val 102138"/>
              <a:gd name="adj2" fmla="val -10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3436718" y="1597742"/>
            <a:ext cx="2000521" cy="1078568"/>
          </a:xfrm>
          <a:prstGeom prst="wedgeRectCallout">
            <a:avLst>
              <a:gd name="adj1" fmla="val -104751"/>
              <a:gd name="adj2" fmla="val 5431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NY’s change in premium growth was similar to the US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133632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42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6401144" y="1194619"/>
            <a:ext cx="2000521" cy="1363705"/>
          </a:xfrm>
          <a:prstGeom prst="wedgeRectCallout">
            <a:avLst>
              <a:gd name="adj1" fmla="val -207962"/>
              <a:gd name="adj2" fmla="val 112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OR and ID saw sluggish PPA growth in recent years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52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133662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72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12 </a:t>
            </a:r>
            <a:r>
              <a:rPr lang="en-US" b="1" dirty="0">
                <a:solidFill>
                  <a:schemeClr val="bg1"/>
                </a:solidFill>
              </a:rPr>
              <a:t>states showed </a:t>
            </a:r>
            <a:r>
              <a:rPr lang="en-US" b="1" dirty="0" smtClean="0">
                <a:solidFill>
                  <a:schemeClr val="bg1"/>
                </a:solidFill>
              </a:rPr>
              <a:t>any commercial lines growth 2006 </a:t>
            </a:r>
            <a:r>
              <a:rPr lang="en-US" b="1" dirty="0">
                <a:solidFill>
                  <a:schemeClr val="bg1"/>
                </a:solidFill>
              </a:rPr>
              <a:t>and </a:t>
            </a:r>
            <a:r>
              <a:rPr lang="en-US" b="1" dirty="0" smtClean="0">
                <a:solidFill>
                  <a:schemeClr val="bg1"/>
                </a:solidFill>
              </a:rPr>
              <a:t>2011</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8322"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133693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133703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11</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110</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in 2012,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0033538" name="Chart" r:id="rId4" imgW="7096206" imgH="4876890" progId="MSGraph.Chart.8">
              <p:embed followColorScheme="full"/>
            </p:oleObj>
          </a:graphicData>
        </a:graphic>
      </p:graphicFrame>
      <p:sp>
        <p:nvSpPr>
          <p:cNvPr id="7072775" name="AutoShape 7"/>
          <p:cNvSpPr>
            <a:spLocks noChangeArrowheads="1"/>
          </p:cNvSpPr>
          <p:nvPr/>
        </p:nvSpPr>
        <p:spPr bwMode="blackWhite">
          <a:xfrm>
            <a:off x="7256206" y="2714625"/>
            <a:ext cx="1692532" cy="3140485"/>
          </a:xfrm>
          <a:prstGeom prst="wedgeRectCallout">
            <a:avLst>
              <a:gd name="adj1" fmla="val -64971"/>
              <a:gd name="adj2" fmla="val -148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7.6% </a:t>
            </a:r>
            <a:r>
              <a:rPr lang="en-US" sz="1400" b="1" dirty="0">
                <a:cs typeface="+mn-cs"/>
              </a:rPr>
              <a:t>in </a:t>
            </a:r>
            <a:r>
              <a:rPr lang="en-US" sz="1400" b="1" dirty="0" smtClean="0">
                <a:cs typeface="+mn-cs"/>
              </a:rPr>
              <a:t>June 2013—nearly its lowest level in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14.3% </a:t>
            </a:r>
            <a:r>
              <a:rPr lang="en-US" sz="1400" b="1" dirty="0">
                <a:solidFill>
                  <a:schemeClr val="bg1"/>
                </a:solidFill>
                <a:cs typeface="+mn-cs"/>
              </a:rPr>
              <a:t>in </a:t>
            </a:r>
            <a:r>
              <a:rPr lang="en-US" sz="1400" b="1" dirty="0" smtClean="0">
                <a:solidFill>
                  <a:schemeClr val="bg1"/>
                </a:solidFill>
                <a:cs typeface="+mn-cs"/>
              </a:rPr>
              <a:t>June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June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0034562"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June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7.16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202,000 </a:t>
            </a:r>
            <a:r>
              <a:rPr lang="en-US" sz="1400" b="1" dirty="0">
                <a:cs typeface="+mn-cs"/>
              </a:rPr>
              <a:t>private sector jobs were created in </a:t>
            </a:r>
            <a:r>
              <a:rPr lang="en-US" sz="1400" b="1" dirty="0" smtClean="0">
                <a:cs typeface="+mn-cs"/>
              </a:rPr>
              <a:t>June</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111</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003558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736968"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June</a:t>
            </a:r>
            <a:r>
              <a:rPr lang="en-US" sz="1400" b="1" dirty="0" smtClean="0">
                <a:cs typeface="+mn-cs"/>
              </a:rPr>
              <a:t> 2013 totaled 1.564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112</a:t>
            </a:fld>
            <a:endParaRPr lang="en-US"/>
          </a:p>
        </p:txBody>
      </p:sp>
      <p:cxnSp>
        <p:nvCxnSpPr>
          <p:cNvPr id="13" name="Straight Connector 12"/>
          <p:cNvCxnSpPr/>
          <p:nvPr/>
        </p:nvCxnSpPr>
        <p:spPr>
          <a:xfrm flipV="1">
            <a:off x="984430" y="2644880"/>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45202" y="3515032"/>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7.16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0036610"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2010—June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June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June 2013 totaled 7.16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113</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$600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7.16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20037634"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2010—June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June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June 2013 totaled 629,000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114</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625,000 jobs since Jan. 2010 even as private employers created 7.16 million jobs, though losses may now be stabilizing.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115</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7993730" name="Chart" r:id="rId4" imgW="8439184" imgH="432427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451123"/>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480,000 from Jan. 2010 through Apr. 2013, accounting for 65%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while Federal employment is down by 2.1%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ECE6021F-8C18-4862-B87A-41E34404669B}" type="slidenum">
              <a:rPr lang="en-US" smtClean="0"/>
              <a:pPr/>
              <a:t>116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June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0464642"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June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June, 28 states had over-the-month unemployment rate increases, 11 states had decreases, and 11 states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47B5DAD2-8EA9-412E-82AC-FC3433B43D08}" type="slidenum">
              <a:rPr lang="en-US" smtClean="0"/>
              <a:pPr/>
              <a:t>117</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20465666"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June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June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June, 28 states had over-the-month unemployment rate increases, 11 states had decreases, and 11 states and the District of Columbia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118</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17996802" name="Chart" r:id="rId5" imgW="8343967" imgH="4381555"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22.8%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66436"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119</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4675"/>
          <a:ext cx="8562975" cy="4440238"/>
        </p:xfrm>
        <a:graphic>
          <a:graphicData uri="http://schemas.openxmlformats.org/presentationml/2006/ole">
            <p:oleObj spid="_x0000_s17997826" name="Chart" r:id="rId4" imgW="824875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(7/13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6771074" name="Picture 2" descr="http://www.philadelphiafed.org/research-and-data/regional-economy/indexes/leading/charts/2013/LeadingIndexes0113.jpg"/>
          <p:cNvPicPr>
            <a:picLocks noChangeAspect="1" noChangeArrowheads="1"/>
          </p:cNvPicPr>
          <p:nvPr/>
        </p:nvPicPr>
        <p:blipFill>
          <a:blip r:embed="rId4" cstate="email"/>
          <a:srcRect/>
          <a:stretch>
            <a:fillRect/>
          </a:stretch>
        </p:blipFill>
        <p:spPr bwMode="auto">
          <a:xfrm>
            <a:off x="116246" y="1119058"/>
            <a:ext cx="6717173" cy="5183419"/>
          </a:xfrm>
          <a:prstGeom prst="rect">
            <a:avLst/>
          </a:prstGeom>
          <a:noFill/>
        </p:spPr>
      </p:pic>
      <p:sp>
        <p:nvSpPr>
          <p:cNvPr id="14" name="AutoShape 8"/>
          <p:cNvSpPr>
            <a:spLocks noChangeArrowheads="1"/>
          </p:cNvSpPr>
          <p:nvPr/>
        </p:nvSpPr>
        <p:spPr bwMode="blackWhite">
          <a:xfrm>
            <a:off x="6764594" y="2448232"/>
            <a:ext cx="2251587" cy="1622323"/>
          </a:xfrm>
          <a:prstGeom prst="wedgeRectCallout">
            <a:avLst>
              <a:gd name="adj1" fmla="val -60238"/>
              <a:gd name="adj2" fmla="val -320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New England is relatively strong, suggesting future strength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120</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121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99874"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122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123</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124</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126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129</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38603" y="4179936"/>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129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16015"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hikes, federal budget concerns.  May’s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130</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June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315200" y="1524000"/>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130</a:t>
            </a:fld>
            <a:endParaRPr lang="en-US"/>
          </a:p>
        </p:txBody>
      </p:sp>
      <p:sp>
        <p:nvSpPr>
          <p:cNvPr id="14" name="Rectangle 7"/>
          <p:cNvSpPr>
            <a:spLocks noChangeArrowheads="1"/>
          </p:cNvSpPr>
          <p:nvPr/>
        </p:nvSpPr>
        <p:spPr bwMode="grayWhite">
          <a:xfrm>
            <a:off x="8229600" y="3657600"/>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131</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61" imgH="4314888" progId="MSGraph.Chart.8">
              <p:embed followColorScheme="full"/>
            </p:oleObj>
          </a:graphicData>
        </a:graphic>
      </p:graphicFrame>
      <p:sp>
        <p:nvSpPr>
          <p:cNvPr id="2100228" name="AutoShape 4"/>
          <p:cNvSpPr>
            <a:spLocks noChangeArrowheads="1"/>
          </p:cNvSpPr>
          <p:nvPr/>
        </p:nvSpPr>
        <p:spPr bwMode="blackWhite">
          <a:xfrm>
            <a:off x="1089025" y="2315498"/>
            <a:ext cx="3851685" cy="2109018"/>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If as Fed I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132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133</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137</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137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138</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14</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18820098"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140</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142</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143</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144</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includes 2010 and 2011.</a:t>
            </a:r>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145</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146</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147</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148</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149</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15</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151</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153</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154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155</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156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16</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June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25526"/>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830531" y="1854681"/>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June 2013 reading of 3.9% is up from 3.0%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162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163</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164</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165</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166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169</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xmlns="" val="41697987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17</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June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2000" imgH="4657682"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519525"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materially in 2011 and early 2012 but has strengthened since then</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171</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172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173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173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174</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175</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176</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p14="http://schemas.microsoft.com/office/powerpoint/2010/main" xmlns="" val="1025809605"/>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177</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xmlns="" val="3780564821"/>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179</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18</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8821122"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181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182</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183</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109663" y="3757613"/>
            <a:ext cx="6623050" cy="23083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Despite Heavy Global Catastrophe Activity in Recent Years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184</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185</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006" y="1329953"/>
            <a:ext cx="8305800" cy="830997"/>
          </a:xfrm>
          <a:prstGeom prst="rect">
            <a:avLst/>
          </a:prstGeom>
          <a:noFill/>
        </p:spPr>
        <p:txBody>
          <a:bodyPr wrap="square" rtlCol="0">
            <a:spAutoFit/>
          </a:bodyPr>
          <a:lstStyle/>
          <a:p>
            <a:pPr algn="ctr"/>
            <a:r>
              <a:rPr lang="en-US" sz="2400" b="1" dirty="0" smtClean="0">
                <a:solidFill>
                  <a:srgbClr val="225A7A"/>
                </a:solidFill>
              </a:rPr>
              <a:t>Change in Global Reinsurer Capital </a:t>
            </a:r>
            <a:endParaRPr lang="en-US" sz="2400" dirty="0" smtClean="0">
              <a:solidFill>
                <a:srgbClr val="225A7A"/>
              </a:solidFill>
            </a:endParaRPr>
          </a:p>
          <a:p>
            <a:endParaRPr lang="en-US" sz="2400" dirty="0">
              <a:solidFill>
                <a:srgbClr val="225A7A"/>
              </a:solidFill>
            </a:endParaRPr>
          </a:p>
        </p:txBody>
      </p:sp>
      <p:pic>
        <p:nvPicPr>
          <p:cNvPr id="9" name="Picture 8" descr="Ex2-page5.jpg"/>
          <p:cNvPicPr>
            <a:picLocks noChangeAspect="1"/>
          </p:cNvPicPr>
          <p:nvPr/>
        </p:nvPicPr>
        <p:blipFill>
          <a:blip r:embed="rId3" cstate="email"/>
          <a:stretch>
            <a:fillRect/>
          </a:stretch>
        </p:blipFill>
        <p:spPr>
          <a:xfrm>
            <a:off x="228600" y="1981200"/>
            <a:ext cx="8686800" cy="4191000"/>
          </a:xfrm>
          <a:prstGeom prst="rect">
            <a:avLst/>
          </a:prstGeom>
        </p:spPr>
      </p:pic>
      <p:sp>
        <p:nvSpPr>
          <p:cNvPr id="10" name="TextBox 9"/>
          <p:cNvSpPr txBox="1"/>
          <p:nvPr/>
        </p:nvSpPr>
        <p:spPr>
          <a:xfrm>
            <a:off x="152400" y="2057400"/>
            <a:ext cx="4114800" cy="369332"/>
          </a:xfrm>
          <a:prstGeom prst="rect">
            <a:avLst/>
          </a:prstGeom>
          <a:solidFill>
            <a:schemeClr val="bg1"/>
          </a:solidFill>
        </p:spPr>
        <p:txBody>
          <a:bodyPr wrap="square" rtlCol="0">
            <a:spAutoFit/>
          </a:bodyPr>
          <a:lstStyle/>
          <a:p>
            <a:endParaRPr lang="en-US" dirty="0"/>
          </a:p>
        </p:txBody>
      </p:sp>
      <p:sp>
        <p:nvSpPr>
          <p:cNvPr id="6" name="Rectangle 2"/>
          <p:cNvSpPr>
            <a:spLocks noGrp="1" noChangeArrowheads="1"/>
          </p:cNvSpPr>
          <p:nvPr>
            <p:ph type="title"/>
          </p:nvPr>
        </p:nvSpPr>
        <p:spPr>
          <a:xfrm>
            <a:off x="298450" y="90488"/>
            <a:ext cx="7400925" cy="860425"/>
          </a:xfrm>
        </p:spPr>
        <p:txBody>
          <a:bodyPr/>
          <a:lstStyle/>
          <a:p>
            <a:r>
              <a:rPr lang="en-US" dirty="0" smtClean="0"/>
              <a:t>Reinsurance Capital Is at a Record High</a:t>
            </a:r>
          </a:p>
        </p:txBody>
      </p:sp>
      <p:sp>
        <p:nvSpPr>
          <p:cNvPr id="7"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Reinsurance Association of America from company reports and Aon Benfield Analytics.</a:t>
            </a:r>
            <a:endParaRPr lang="en-US" sz="1100" dirty="0"/>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188</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189</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19</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190</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191</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192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193</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194</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195</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(1Q:2004–2Q:2013)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xmlns=""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Q2:2013 was positive for the89</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196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2013:Q1</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17684481" name="Picture 1"/>
          <p:cNvPicPr>
            <a:picLocks noChangeAspect="1" noChangeArrowheads="1"/>
          </p:cNvPicPr>
          <p:nvPr/>
        </p:nvPicPr>
        <p:blipFill>
          <a:blip r:embed="rId3" cstate="email"/>
          <a:srcRect/>
          <a:stretch>
            <a:fillRect/>
          </a:stretch>
        </p:blipFill>
        <p:spPr bwMode="auto">
          <a:xfrm>
            <a:off x="146873" y="1348115"/>
            <a:ext cx="8820145" cy="5153763"/>
          </a:xfrm>
          <a:prstGeom prst="rect">
            <a:avLst/>
          </a:prstGeom>
          <a:noFill/>
          <a:ln w="9525">
            <a:noFill/>
            <a:miter lim="800000"/>
            <a:headEnd/>
            <a:tailEnd/>
          </a:ln>
        </p:spPr>
      </p:pic>
      <p:sp>
        <p:nvSpPr>
          <p:cNvPr id="16" name="AutoShape 6"/>
          <p:cNvSpPr>
            <a:spLocks noChangeArrowheads="1"/>
          </p:cNvSpPr>
          <p:nvPr/>
        </p:nvSpPr>
        <p:spPr bwMode="blackWhite">
          <a:xfrm>
            <a:off x="6190433" y="1445342"/>
            <a:ext cx="2658599" cy="1571261"/>
          </a:xfrm>
          <a:prstGeom prst="wedgeRectCallout">
            <a:avLst>
              <a:gd name="adj1" fmla="val 43480"/>
              <a:gd name="adj2" fmla="val 1069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Q1:2013 renewals were up 5.2%, the largest increase since late 2003; Some insurers posted stronger numbers.</a:t>
            </a:r>
            <a:endParaRPr lang="en-US" sz="1400" b="1" dirty="0">
              <a:solidFill>
                <a:schemeClr val="bg1"/>
              </a:solidFill>
              <a:latin typeface="Arial" pitchFamily="34" charset="0"/>
              <a:cs typeface="+mn-cs"/>
            </a:endParaRPr>
          </a:p>
        </p:txBody>
      </p:sp>
      <p:sp>
        <p:nvSpPr>
          <p:cNvPr id="17" name="AutoShape 6"/>
          <p:cNvSpPr>
            <a:spLocks noChangeArrowheads="1"/>
          </p:cNvSpPr>
          <p:nvPr/>
        </p:nvSpPr>
        <p:spPr bwMode="blackWhite">
          <a:xfrm>
            <a:off x="4746602" y="3451824"/>
            <a:ext cx="1395269" cy="658813"/>
          </a:xfrm>
          <a:prstGeom prst="wedgeRectCallout">
            <a:avLst>
              <a:gd name="adj1" fmla="val -44068"/>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1" name="AutoShape 6"/>
          <p:cNvSpPr>
            <a:spLocks noChangeArrowheads="1"/>
          </p:cNvSpPr>
          <p:nvPr/>
        </p:nvSpPr>
        <p:spPr bwMode="blackWhite">
          <a:xfrm>
            <a:off x="2862311" y="2348800"/>
            <a:ext cx="1771650" cy="1104900"/>
          </a:xfrm>
          <a:prstGeom prst="wedgeRectCallout">
            <a:avLst>
              <a:gd name="adj1" fmla="val -15517"/>
              <a:gd name="adj2" fmla="val 1478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2662869" y="145118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6" name="AutoShape 7"/>
          <p:cNvSpPr>
            <a:spLocks noChangeArrowheads="1"/>
          </p:cNvSpPr>
          <p:nvPr/>
        </p:nvSpPr>
        <p:spPr bwMode="blackWhite">
          <a:xfrm>
            <a:off x="1460090" y="5365340"/>
            <a:ext cx="1924050" cy="666750"/>
          </a:xfrm>
          <a:prstGeom prst="wedgeRectCallout">
            <a:avLst>
              <a:gd name="adj1" fmla="val 153465"/>
              <a:gd name="adj2" fmla="val 15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pic>
        <p:nvPicPr>
          <p:cNvPr id="17684482" name="Picture 2"/>
          <p:cNvPicPr>
            <a:picLocks noChangeAspect="1" noChangeArrowheads="1"/>
          </p:cNvPicPr>
          <p:nvPr/>
        </p:nvPicPr>
        <p:blipFill>
          <a:blip r:embed="rId4" cstate="email"/>
          <a:srcRect/>
          <a:stretch>
            <a:fillRect/>
          </a:stretch>
        </p:blipFill>
        <p:spPr bwMode="auto">
          <a:xfrm>
            <a:off x="5119073" y="5899509"/>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5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6"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2433" name="Picture 1"/>
          <p:cNvPicPr>
            <a:picLocks noChangeAspect="1" noChangeArrowheads="1"/>
          </p:cNvPicPr>
          <p:nvPr/>
        </p:nvPicPr>
        <p:blipFill>
          <a:blip r:embed="rId3" cstate="email"/>
          <a:srcRect/>
          <a:stretch>
            <a:fillRect/>
          </a:stretch>
        </p:blipFill>
        <p:spPr bwMode="auto">
          <a:xfrm>
            <a:off x="182973" y="1210111"/>
            <a:ext cx="8769297" cy="5043206"/>
          </a:xfrm>
          <a:prstGeom prst="rect">
            <a:avLst/>
          </a:prstGeom>
          <a:noFill/>
          <a:ln w="9525">
            <a:noFill/>
            <a:miter lim="800000"/>
            <a:headEnd/>
            <a:tailEnd/>
          </a:ln>
        </p:spPr>
      </p:pic>
      <p:sp>
        <p:nvSpPr>
          <p:cNvPr id="12" name="AutoShape 6"/>
          <p:cNvSpPr>
            <a:spLocks noChangeArrowheads="1"/>
          </p:cNvSpPr>
          <p:nvPr/>
        </p:nvSpPr>
        <p:spPr bwMode="blackWhite">
          <a:xfrm>
            <a:off x="5889522" y="1292943"/>
            <a:ext cx="2890684" cy="1509990"/>
          </a:xfrm>
          <a:prstGeom prst="wedgeRectCallout">
            <a:avLst>
              <a:gd name="adj1" fmla="val 39564"/>
              <a:gd name="adj2" fmla="val 1618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(Q4:2012 =  5.0%),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mid-2001 </a:t>
            </a:r>
            <a:r>
              <a:rPr lang="en-US" sz="1400" b="1" dirty="0">
                <a:solidFill>
                  <a:schemeClr val="bg1"/>
                </a:solidFill>
                <a:latin typeface="Arial" pitchFamily="34" charset="0"/>
              </a:rPr>
              <a:t>(pre-9/11</a:t>
            </a:r>
            <a:r>
              <a:rPr lang="en-US" sz="1400" b="1" dirty="0" smtClean="0">
                <a:solidFill>
                  <a:schemeClr val="bg1"/>
                </a:solidFill>
                <a:latin typeface="Arial" pitchFamily="34" charset="0"/>
              </a:rPr>
              <a:t>),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660502"/>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17682434" name="Picture 2"/>
          <p:cNvPicPr>
            <a:picLocks noChangeAspect="1" noChangeArrowheads="1"/>
          </p:cNvPicPr>
          <p:nvPr/>
        </p:nvPicPr>
        <p:blipFill>
          <a:blip r:embed="rId4" cstate="email"/>
          <a:srcRect/>
          <a:stretch>
            <a:fillRect/>
          </a:stretch>
        </p:blipFill>
        <p:spPr bwMode="auto">
          <a:xfrm>
            <a:off x="2818325" y="6282967"/>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0385" name="Picture 1"/>
          <p:cNvPicPr>
            <a:picLocks noChangeAspect="1" noChangeArrowheads="1"/>
          </p:cNvPicPr>
          <p:nvPr/>
        </p:nvPicPr>
        <p:blipFill>
          <a:blip r:embed="rId3" cstate="email"/>
          <a:srcRect/>
          <a:stretch>
            <a:fillRect/>
          </a:stretch>
        </p:blipFill>
        <p:spPr bwMode="auto">
          <a:xfrm>
            <a:off x="0" y="1474839"/>
            <a:ext cx="8967019" cy="4929188"/>
          </a:xfrm>
          <a:prstGeom prst="rect">
            <a:avLst/>
          </a:prstGeom>
          <a:noFill/>
          <a:ln w="9525">
            <a:noFill/>
            <a:miter lim="800000"/>
            <a:headEnd/>
            <a:tailEnd/>
          </a:ln>
        </p:spPr>
      </p:pic>
      <p:sp>
        <p:nvSpPr>
          <p:cNvPr id="15" name="AutoShape 6"/>
          <p:cNvSpPr>
            <a:spLocks noChangeArrowheads="1"/>
          </p:cNvSpPr>
          <p:nvPr/>
        </p:nvSpPr>
        <p:spPr bwMode="blackWhite">
          <a:xfrm>
            <a:off x="3067665" y="4665410"/>
            <a:ext cx="3028335" cy="688258"/>
          </a:xfrm>
          <a:prstGeom prst="wedgeRectCallout">
            <a:avLst>
              <a:gd name="adj1" fmla="val 123895"/>
              <a:gd name="adj2" fmla="val -119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late 2008 and shortly after 9/11</a:t>
            </a:r>
            <a:endParaRPr lang="en-US" sz="1400" b="1" dirty="0">
              <a:solidFill>
                <a:schemeClr val="bg1"/>
              </a:solidFill>
              <a:latin typeface="Arial" pitchFamily="34" charset="0"/>
            </a:endParaRPr>
          </a:p>
        </p:txBody>
      </p:sp>
      <p:cxnSp>
        <p:nvCxnSpPr>
          <p:cNvPr id="16" name="Straight Connector 15"/>
          <p:cNvCxnSpPr/>
          <p:nvPr/>
        </p:nvCxnSpPr>
        <p:spPr>
          <a:xfrm flipV="1">
            <a:off x="398206" y="3991901"/>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78337" name="Picture 1"/>
          <p:cNvPicPr>
            <a:picLocks noChangeAspect="1" noChangeArrowheads="1"/>
          </p:cNvPicPr>
          <p:nvPr/>
        </p:nvPicPr>
        <p:blipFill>
          <a:blip r:embed="rId3" cstate="email"/>
          <a:srcRect/>
          <a:stretch>
            <a:fillRect/>
          </a:stretch>
        </p:blipFill>
        <p:spPr bwMode="auto">
          <a:xfrm>
            <a:off x="217232" y="1326146"/>
            <a:ext cx="8705544" cy="5060673"/>
          </a:xfrm>
          <a:prstGeom prst="rect">
            <a:avLst/>
          </a:prstGeom>
          <a:noFill/>
          <a:ln w="9525">
            <a:noFill/>
            <a:miter lim="800000"/>
            <a:headEnd/>
            <a:tailEnd/>
          </a:ln>
        </p:spPr>
      </p:pic>
      <p:sp>
        <p:nvSpPr>
          <p:cNvPr id="11" name="AutoShape 6"/>
          <p:cNvSpPr>
            <a:spLocks noChangeArrowheads="1"/>
          </p:cNvSpPr>
          <p:nvPr/>
        </p:nvSpPr>
        <p:spPr bwMode="blackWhite">
          <a:xfrm>
            <a:off x="3588774" y="2389238"/>
            <a:ext cx="2212255" cy="840658"/>
          </a:xfrm>
          <a:prstGeom prst="wedgeRectCallout">
            <a:avLst>
              <a:gd name="adj1" fmla="val 125966"/>
              <a:gd name="adj2" fmla="val 104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2012 After High CAT Losses; Ultimate Impact of Sandy Still Unclear</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2010—June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8822146" name="Chart" r:id="rId5" imgW="8343967" imgH="4381555" progId="MSGraph.Chart.8">
              <p:embed followColorScheme="full"/>
            </p:oleObj>
          </a:graphicData>
        </a:graphic>
      </p:graphicFrame>
      <p:sp>
        <p:nvSpPr>
          <p:cNvPr id="8" name="AutoShape 7"/>
          <p:cNvSpPr>
            <a:spLocks noChangeArrowheads="1"/>
          </p:cNvSpPr>
          <p:nvPr/>
        </p:nvSpPr>
        <p:spPr bwMode="blackWhite">
          <a:xfrm>
            <a:off x="2123768" y="1307691"/>
            <a:ext cx="4129545" cy="1582995"/>
          </a:xfrm>
          <a:prstGeom prst="wedgeRectCallout">
            <a:avLst>
              <a:gd name="adj1" fmla="val 88710"/>
              <a:gd name="adj2" fmla="val -7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Continued growth in this key sector is possible through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200</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Q2:2013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203</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204</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207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208</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2011</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2"/>
          <p:cNvGrpSpPr>
            <a:grpSpLocks/>
          </p:cNvGrpSpPr>
          <p:nvPr/>
        </p:nvGrpSpPr>
        <p:grpSpPr bwMode="auto">
          <a:xfrm>
            <a:off x="7526338" y="5519738"/>
            <a:ext cx="212725" cy="212725"/>
            <a:chOff x="3300" y="3702"/>
            <a:chExt cx="162" cy="162"/>
          </a:xfrm>
        </p:grpSpPr>
        <p:sp>
          <p:nvSpPr>
            <p:cNvPr id="146471" name="Oval 73"/>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4" name="AutoShape 74"/>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8"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5" name="Line 86"/>
          <p:cNvSpPr>
            <a:spLocks noChangeShapeType="1"/>
          </p:cNvSpPr>
          <p:nvPr/>
        </p:nvSpPr>
        <p:spPr bwMode="auto">
          <a:xfrm flipV="1">
            <a:off x="7640638" y="5738813"/>
            <a:ext cx="0" cy="334962"/>
          </a:xfrm>
          <a:prstGeom prst="line">
            <a:avLst/>
          </a:prstGeom>
          <a:noFill/>
          <a:ln w="28575">
            <a:solidFill>
              <a:schemeClr val="tx1"/>
            </a:solidFill>
            <a:round/>
            <a:headEnd/>
            <a:tailEnd type="triangle" w="lg" len="med"/>
          </a:ln>
        </p:spPr>
        <p:txBody>
          <a:bodyPr/>
          <a:lstStyle/>
          <a:p>
            <a:endParaRPr lang="en-US"/>
          </a:p>
        </p:txBody>
      </p:sp>
      <p:sp>
        <p:nvSpPr>
          <p:cNvPr id="1991767" name="Rectangle 87"/>
          <p:cNvSpPr>
            <a:spLocks noChangeArrowheads="1"/>
          </p:cNvSpPr>
          <p:nvPr/>
        </p:nvSpPr>
        <p:spPr bwMode="blackWhite">
          <a:xfrm>
            <a:off x="7261225" y="5992813"/>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South Florida</a:t>
            </a:r>
            <a:endParaRPr lang="en-US" sz="1400" b="1">
              <a:solidFill>
                <a:schemeClr val="bg1"/>
              </a:solidFill>
            </a:endParaRPr>
          </a:p>
        </p:txBody>
      </p:sp>
      <p:sp>
        <p:nvSpPr>
          <p:cNvPr id="146447" name="Freeform 88"/>
          <p:cNvSpPr>
            <a:spLocks/>
          </p:cNvSpPr>
          <p:nvPr/>
        </p:nvSpPr>
        <p:spPr bwMode="auto">
          <a:xfrm>
            <a:off x="7891463" y="1838325"/>
            <a:ext cx="631825" cy="1317625"/>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 St. Clair and McLean counties</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9"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392"/>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Eastern District of Texas</a:t>
              </a:r>
            </a:p>
            <a:p>
              <a:pPr marL="228600" indent="-228600" eaLnBrk="0" hangingPunct="0">
                <a:lnSpc>
                  <a:spcPct val="90000"/>
                </a:lnSpc>
                <a:spcBef>
                  <a:spcPct val="25000"/>
                </a:spcBef>
                <a:buClr>
                  <a:schemeClr val="accent2"/>
                </a:buClr>
                <a:buFont typeface="Wingdings" pitchFamily="2" charset="2"/>
                <a:buChar char="n"/>
              </a:pPr>
              <a:r>
                <a:rPr lang="en-US" sz="1500" dirty="0" smtClean="0"/>
                <a:t>Cook County, IL</a:t>
              </a:r>
            </a:p>
            <a:p>
              <a:pPr marL="228600" indent="-228600" eaLnBrk="0" hangingPunct="0">
                <a:lnSpc>
                  <a:spcPct val="90000"/>
                </a:lnSpc>
                <a:spcBef>
                  <a:spcPct val="25000"/>
                </a:spcBef>
                <a:buClr>
                  <a:schemeClr val="accent2"/>
                </a:buClr>
                <a:buFont typeface="Wingdings" pitchFamily="2" charset="2"/>
                <a:buChar char="n"/>
              </a:pPr>
              <a:r>
                <a:rPr lang="en-US" sz="1500" dirty="0" smtClean="0"/>
                <a:t>Southern NJ</a:t>
              </a:r>
            </a:p>
            <a:p>
              <a:pPr marL="228600" indent="-228600" eaLnBrk="0" hangingPunct="0">
                <a:lnSpc>
                  <a:spcPct val="90000"/>
                </a:lnSpc>
                <a:spcBef>
                  <a:spcPct val="25000"/>
                </a:spcBef>
                <a:buClr>
                  <a:schemeClr val="accent2"/>
                </a:buClr>
                <a:buFont typeface="Wingdings" pitchFamily="2" charset="2"/>
                <a:buChar char="n"/>
              </a:pPr>
              <a:r>
                <a:rPr lang="en-US" sz="1500" dirty="0" smtClean="0"/>
                <a:t>Franklin County, AL</a:t>
              </a:r>
            </a:p>
            <a:p>
              <a:pPr marL="228600" indent="-228600" eaLnBrk="0" hangingPunct="0">
                <a:lnSpc>
                  <a:spcPct val="90000"/>
                </a:lnSpc>
                <a:spcBef>
                  <a:spcPct val="25000"/>
                </a:spcBef>
                <a:buClr>
                  <a:schemeClr val="accent2"/>
                </a:buClr>
                <a:buFont typeface="Wingdings" pitchFamily="2" charset="2"/>
                <a:buChar char="n"/>
              </a:pPr>
              <a:r>
                <a:rPr lang="en-US" sz="1500" dirty="0" smtClean="0"/>
                <a:t>Smith County, MS</a:t>
              </a:r>
            </a:p>
            <a:p>
              <a:pPr marL="228600" indent="-228600" eaLnBrk="0" hangingPunct="0">
                <a:lnSpc>
                  <a:spcPct val="90000"/>
                </a:lnSpc>
                <a:spcBef>
                  <a:spcPct val="25000"/>
                </a:spcBef>
                <a:buClr>
                  <a:schemeClr val="accent2"/>
                </a:buClr>
                <a:buFont typeface="Wingdings" pitchFamily="2" charset="2"/>
                <a:buChar char="n"/>
              </a:pPr>
              <a:r>
                <a:rPr lang="en-US" sz="15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551"/>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MI 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AK Supreme Court</a:t>
              </a:r>
              <a:endParaRPr lang="en-US" sz="1500" dirty="0"/>
            </a:p>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Philadelphia</a:t>
            </a:r>
          </a:p>
        </p:txBody>
      </p:sp>
      <p:grpSp>
        <p:nvGrpSpPr>
          <p:cNvPr id="10" name="Group 63"/>
          <p:cNvGrpSpPr>
            <a:grpSpLocks/>
          </p:cNvGrpSpPr>
          <p:nvPr/>
        </p:nvGrpSpPr>
        <p:grpSpPr bwMode="auto">
          <a:xfrm>
            <a:off x="7699375" y="3089275"/>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11" name="Group 63"/>
          <p:cNvGrpSpPr>
            <a:grpSpLocks/>
          </p:cNvGrpSpPr>
          <p:nvPr/>
        </p:nvGrpSpPr>
        <p:grpSpPr bwMode="auto">
          <a:xfrm>
            <a:off x="2874308" y="3646394"/>
            <a:ext cx="212725" cy="212725"/>
            <a:chOff x="3300" y="3702"/>
            <a:chExt cx="162" cy="162"/>
          </a:xfrm>
        </p:grpSpPr>
        <p:sp>
          <p:nvSpPr>
            <p:cNvPr id="104"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06" name="Line 96"/>
          <p:cNvSpPr>
            <a:spLocks noChangeShapeType="1"/>
          </p:cNvSpPr>
          <p:nvPr/>
        </p:nvSpPr>
        <p:spPr bwMode="auto">
          <a:xfrm flipH="1" flipV="1">
            <a:off x="3028947" y="3924296"/>
            <a:ext cx="45719" cy="942978"/>
          </a:xfrm>
          <a:prstGeom prst="line">
            <a:avLst/>
          </a:prstGeom>
          <a:noFill/>
          <a:ln w="28575">
            <a:solidFill>
              <a:schemeClr val="tx1"/>
            </a:solidFill>
            <a:round/>
            <a:headEnd/>
            <a:tailEnd type="triangle" w="lg" len="med"/>
          </a:ln>
        </p:spPr>
        <p:txBody>
          <a:bodyPr/>
          <a:lstStyle/>
          <a:p>
            <a:endParaRPr lang="en-US"/>
          </a:p>
        </p:txBody>
      </p:sp>
      <p:sp>
        <p:nvSpPr>
          <p:cNvPr id="107" name="Rectangle 97"/>
          <p:cNvSpPr>
            <a:spLocks noChangeArrowheads="1"/>
          </p:cNvSpPr>
          <p:nvPr/>
        </p:nvSpPr>
        <p:spPr bwMode="blackWhite">
          <a:xfrm>
            <a:off x="2706688" y="4919663"/>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Nevada</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Clark County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209</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21</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2003–June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8823170"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June 2013 totaled 5.812 million, an increase of 377,000 jobs or 6.9%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211</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212</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213</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214</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215</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217</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218</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219</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22</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220</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221</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222</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223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23</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18827266"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6/14/2013.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715000" y="1138238"/>
            <a:ext cx="1873250" cy="762000"/>
          </a:xfrm>
          <a:prstGeom prst="wedgeRectCallout">
            <a:avLst>
              <a:gd name="adj1" fmla="val 99681"/>
              <a:gd name="adj2" fmla="val 586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24</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2006-2012:Q4*</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6764930"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May 2013 vs. May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41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+10.6%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-4.7%</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May 2013 vs. May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8825218"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Weakening in Early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4" y="1111045"/>
            <a:ext cx="4572002" cy="1573161"/>
          </a:xfrm>
          <a:prstGeom prst="wedgeRectCallout">
            <a:avLst>
              <a:gd name="adj1" fmla="val -63661"/>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and  Office segments, Private sector construction activity is remains mixed after plunging during the “Great Recession.”  Most segments expanded in 2012 but weakened in early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27</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May 2013 vs. May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6242"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8828290"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39 of the 42 months from Jan. 2010 through June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May,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29</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8829314" name="Chart" r:id="rId4" imgW="8286784" imgH="401005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sp>
        <p:nvSpPr>
          <p:cNvPr id="8196" name="Text Box 5"/>
          <p:cNvSpPr txBox="1">
            <a:spLocks noChangeArrowheads="1"/>
          </p:cNvSpPr>
          <p:nvPr/>
        </p:nvSpPr>
        <p:spPr bwMode="auto">
          <a:xfrm>
            <a:off x="1125283"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2013:Q1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9.6%</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9" name="AutoShape 9"/>
          <p:cNvSpPr>
            <a:spLocks noChangeArrowheads="1"/>
          </p:cNvSpPr>
          <p:nvPr/>
        </p:nvSpPr>
        <p:spPr bwMode="blackWhite">
          <a:xfrm>
            <a:off x="4181936" y="1248646"/>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
        <p:nvSpPr>
          <p:cNvPr id="10" name="AutoShape 9"/>
          <p:cNvSpPr>
            <a:spLocks noChangeArrowheads="1"/>
          </p:cNvSpPr>
          <p:nvPr/>
        </p:nvSpPr>
        <p:spPr bwMode="blackWhite">
          <a:xfrm>
            <a:off x="7384025" y="1407090"/>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(+40.9%) from  </a:t>
            </a:r>
            <a:r>
              <a:rPr lang="en-US" sz="1400" b="1" dirty="0">
                <a:solidFill>
                  <a:srgbClr val="FFFFFF"/>
                </a:solidFill>
              </a:rPr>
              <a:t>2012:Q1 </a:t>
            </a:r>
            <a:r>
              <a:rPr lang="en-US" sz="1400" b="1" dirty="0" smtClean="0">
                <a:solidFill>
                  <a:srgbClr val="FFFFFF"/>
                </a:solidFill>
              </a:rPr>
              <a:t>$10.2B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30</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30338" name="Chart" r:id="rId4" imgW="8534400" imgH="377202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+2.6%</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18831362" name="Chart" r:id="rId5" imgW="8153535" imgH="5372045"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31</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Apr.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80595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32</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2010—June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8832386"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091382"/>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4.4%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34</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1980-2012:Q3</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246526" y="3864077"/>
            <a:ext cx="4313331" cy="1072228"/>
          </a:xfrm>
          <a:prstGeom prst="wedgeRectCallout">
            <a:avLst>
              <a:gd name="adj1" fmla="val 94386"/>
              <a:gd name="adj2" fmla="val 41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2011 </a:t>
            </a:r>
            <a:r>
              <a:rPr lang="en-US" sz="1400" b="1" dirty="0">
                <a:solidFill>
                  <a:schemeClr val="bg1"/>
                </a:solidFill>
              </a:rPr>
              <a:t>bankruptcies totaled </a:t>
            </a:r>
            <a:r>
              <a:rPr lang="en-US" sz="1400" b="1" dirty="0" smtClean="0">
                <a:solidFill>
                  <a:schemeClr val="bg1"/>
                </a:solidFill>
              </a:rPr>
              <a:t>47,806, </a:t>
            </a:r>
            <a:r>
              <a:rPr lang="en-US" sz="1400" b="1" dirty="0">
                <a:solidFill>
                  <a:schemeClr val="bg1"/>
                </a:solidFill>
              </a:rPr>
              <a:t>down </a:t>
            </a:r>
            <a:r>
              <a:rPr lang="en-US" sz="1400" b="1" dirty="0" smtClean="0">
                <a:solidFill>
                  <a:schemeClr val="bg1"/>
                </a:solidFill>
              </a:rPr>
              <a:t>15.1% </a:t>
            </a:r>
            <a:r>
              <a:rPr lang="en-US" sz="1400" b="1" dirty="0">
                <a:solidFill>
                  <a:schemeClr val="bg1"/>
                </a:solidFill>
              </a:rPr>
              <a:t>from </a:t>
            </a:r>
            <a:r>
              <a:rPr lang="en-US" sz="1400" b="1" dirty="0" smtClean="0">
                <a:solidFill>
                  <a:schemeClr val="bg1"/>
                </a:solidFill>
              </a:rPr>
              <a:t>56,282 </a:t>
            </a:r>
            <a:r>
              <a:rPr lang="en-US" sz="1400" b="1" dirty="0">
                <a:solidFill>
                  <a:schemeClr val="bg1"/>
                </a:solidFill>
              </a:rPr>
              <a:t>in </a:t>
            </a:r>
            <a:r>
              <a:rPr lang="en-US" sz="1400" b="1" dirty="0" smtClean="0">
                <a:solidFill>
                  <a:schemeClr val="bg1"/>
                </a:solidFill>
              </a:rPr>
              <a:t>2010—the second consecutive year of decline.  Business bankruptcies more than tripled during the financial crisis. Through Q3:2012, filings were down 15.8% vs. Q3:2011</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35</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2012:Q3*</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Sep. 30, 2012 </a:t>
            </a:r>
            <a:r>
              <a:rPr lang="en-US" sz="1100" dirty="0"/>
              <a:t>are the latest available as of </a:t>
            </a:r>
            <a:r>
              <a:rPr lang="en-US" sz="1100" dirty="0" smtClean="0"/>
              <a:t>June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an estimated 2.8% in 2012 to 769,000 following a 2.2%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2012E: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June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36</a:t>
            </a:fld>
            <a:endParaRPr lang="en-US"/>
          </a:p>
        </p:txBody>
      </p:sp>
      <p:pic>
        <p:nvPicPr>
          <p:cNvPr id="20584450"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39328" y="1410541"/>
            <a:ext cx="7354529" cy="5022826"/>
          </a:xfrm>
          <a:prstGeom prst="rect">
            <a:avLst/>
          </a:prstGeom>
          <a:noFill/>
        </p:spPr>
      </p:pic>
      <p:sp>
        <p:nvSpPr>
          <p:cNvPr id="12" name="AutoShape 5"/>
          <p:cNvSpPr>
            <a:spLocks noChangeArrowheads="1"/>
          </p:cNvSpPr>
          <p:nvPr/>
        </p:nvSpPr>
        <p:spPr bwMode="blackWhite">
          <a:xfrm>
            <a:off x="5751870" y="2153265"/>
            <a:ext cx="3261709" cy="1445341"/>
          </a:xfrm>
          <a:prstGeom prst="wedgeRectCallout">
            <a:avLst>
              <a:gd name="adj1" fmla="val -18520"/>
              <a:gd name="adj2" fmla="val 846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37</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38</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39</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39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9.7%</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680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680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680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52E229C-011B-4738-89B6-AA6163C83852}" type="slidenum">
              <a:rPr lang="en-US" sz="900"/>
              <a:pPr algn="r" eaLnBrk="0" hangingPunct="0">
                <a:lnSpc>
                  <a:spcPct val="85000"/>
                </a:lnSpc>
                <a:spcBef>
                  <a:spcPct val="20000"/>
                </a:spcBef>
              </a:pPr>
              <a:t>40</a:t>
            </a:fld>
            <a:endParaRPr lang="en-US" sz="900"/>
          </a:p>
        </p:txBody>
      </p:sp>
      <p:sp>
        <p:nvSpPr>
          <p:cNvPr id="76805" name="Rectangle 2"/>
          <p:cNvSpPr>
            <a:spLocks noGrp="1" noChangeArrowheads="1"/>
          </p:cNvSpPr>
          <p:nvPr>
            <p:ph type="title" idx="4294967295"/>
          </p:nvPr>
        </p:nvSpPr>
        <p:spPr/>
        <p:txBody>
          <a:bodyPr/>
          <a:lstStyle/>
          <a:p>
            <a:r>
              <a:rPr lang="en-US" dirty="0" smtClean="0"/>
              <a:t>Moore, OK, Tornado: Media Coverage Was Generally Favorable</a:t>
            </a:r>
          </a:p>
        </p:txBody>
      </p:sp>
      <p:sp>
        <p:nvSpPr>
          <p:cNvPr id="1922051" name="Rectangle 3"/>
          <p:cNvSpPr>
            <a:spLocks noGrp="1" noChangeArrowheads="1"/>
          </p:cNvSpPr>
          <p:nvPr>
            <p:ph type="body" idx="4294967295"/>
          </p:nvPr>
        </p:nvSpPr>
        <p:spPr>
          <a:xfrm>
            <a:off x="0" y="1135821"/>
            <a:ext cx="7195279" cy="4652963"/>
          </a:xfrm>
        </p:spPr>
        <p:txBody>
          <a:bodyPr/>
          <a:lstStyle/>
          <a:p>
            <a:pPr>
              <a:lnSpc>
                <a:spcPct val="80000"/>
              </a:lnSpc>
              <a:spcBef>
                <a:spcPct val="50000"/>
              </a:spcBef>
            </a:pPr>
            <a:r>
              <a:rPr lang="en-US" sz="2600" dirty="0" smtClean="0"/>
              <a:t>Industry had a highly visible, rapid response as Catastrophe Response Teams massed at the “Command Center” at the First Baptist Church in Moore within 48 hours</a:t>
            </a:r>
          </a:p>
          <a:p>
            <a:pPr>
              <a:lnSpc>
                <a:spcPct val="80000"/>
              </a:lnSpc>
              <a:spcBef>
                <a:spcPct val="50000"/>
              </a:spcBef>
            </a:pPr>
            <a:r>
              <a:rPr lang="en-US" sz="2600" dirty="0" smtClean="0"/>
              <a:t>Developed good working relationship with   OK Insurance Commissioner John Doak</a:t>
            </a:r>
          </a:p>
        </p:txBody>
      </p:sp>
      <p:pic>
        <p:nvPicPr>
          <p:cNvPr id="13" name="Picture 12" descr="VAN Farmers.JPG"/>
          <p:cNvPicPr>
            <a:picLocks noChangeAspect="1"/>
          </p:cNvPicPr>
          <p:nvPr/>
        </p:nvPicPr>
        <p:blipFill>
          <a:blip r:embed="rId3" cstate="email"/>
          <a:stretch>
            <a:fillRect/>
          </a:stretch>
        </p:blipFill>
        <p:spPr>
          <a:xfrm>
            <a:off x="238177" y="3492708"/>
            <a:ext cx="2120275" cy="1590206"/>
          </a:xfrm>
          <a:prstGeom prst="rect">
            <a:avLst/>
          </a:prstGeom>
        </p:spPr>
      </p:pic>
      <p:pic>
        <p:nvPicPr>
          <p:cNvPr id="14" name="Picture 13" descr="VAN ALLSTATE2.JPG"/>
          <p:cNvPicPr>
            <a:picLocks noChangeAspect="1"/>
          </p:cNvPicPr>
          <p:nvPr/>
        </p:nvPicPr>
        <p:blipFill>
          <a:blip r:embed="rId4" cstate="email"/>
          <a:stretch>
            <a:fillRect/>
          </a:stretch>
        </p:blipFill>
        <p:spPr>
          <a:xfrm>
            <a:off x="2533338" y="3522688"/>
            <a:ext cx="2123606" cy="1592705"/>
          </a:xfrm>
          <a:prstGeom prst="rect">
            <a:avLst/>
          </a:prstGeom>
        </p:spPr>
      </p:pic>
      <p:pic>
        <p:nvPicPr>
          <p:cNvPr id="15" name="Picture 14" descr="VAN GEICO.JPG"/>
          <p:cNvPicPr>
            <a:picLocks noChangeAspect="1"/>
          </p:cNvPicPr>
          <p:nvPr/>
        </p:nvPicPr>
        <p:blipFill>
          <a:blip r:embed="rId5" cstate="email"/>
          <a:stretch>
            <a:fillRect/>
          </a:stretch>
        </p:blipFill>
        <p:spPr>
          <a:xfrm>
            <a:off x="4735225" y="3552669"/>
            <a:ext cx="2100287" cy="1575215"/>
          </a:xfrm>
          <a:prstGeom prst="rect">
            <a:avLst/>
          </a:prstGeom>
        </p:spPr>
      </p:pic>
      <p:pic>
        <p:nvPicPr>
          <p:cNvPr id="16" name="Picture 15" descr="VAN STATE FARM.JPG"/>
          <p:cNvPicPr>
            <a:picLocks noChangeAspect="1"/>
          </p:cNvPicPr>
          <p:nvPr/>
        </p:nvPicPr>
        <p:blipFill>
          <a:blip r:embed="rId6" cstate="email"/>
          <a:stretch>
            <a:fillRect/>
          </a:stretch>
        </p:blipFill>
        <p:spPr>
          <a:xfrm>
            <a:off x="223187" y="5160361"/>
            <a:ext cx="2055318" cy="1541489"/>
          </a:xfrm>
          <a:prstGeom prst="rect">
            <a:avLst/>
          </a:prstGeom>
        </p:spPr>
      </p:pic>
      <p:pic>
        <p:nvPicPr>
          <p:cNvPr id="17" name="Picture 16" descr="VAN TRAVELERS.JPG"/>
          <p:cNvPicPr>
            <a:picLocks noChangeAspect="1"/>
          </p:cNvPicPr>
          <p:nvPr/>
        </p:nvPicPr>
        <p:blipFill>
          <a:blip r:embed="rId7" cstate="email"/>
          <a:stretch>
            <a:fillRect/>
          </a:stretch>
        </p:blipFill>
        <p:spPr>
          <a:xfrm>
            <a:off x="2456722" y="5171606"/>
            <a:ext cx="2088629" cy="1566472"/>
          </a:xfrm>
          <a:prstGeom prst="rect">
            <a:avLst/>
          </a:prstGeom>
        </p:spPr>
      </p:pic>
      <p:pic>
        <p:nvPicPr>
          <p:cNvPr id="18" name="Picture 17" descr="VAN NATIONWIDE.JPG"/>
          <p:cNvPicPr>
            <a:picLocks noChangeAspect="1"/>
          </p:cNvPicPr>
          <p:nvPr/>
        </p:nvPicPr>
        <p:blipFill>
          <a:blip r:embed="rId8" cstate="email"/>
          <a:stretch>
            <a:fillRect/>
          </a:stretch>
        </p:blipFill>
        <p:spPr>
          <a:xfrm>
            <a:off x="4720236" y="5256550"/>
            <a:ext cx="1935397" cy="1451548"/>
          </a:xfrm>
          <a:prstGeom prst="rect">
            <a:avLst/>
          </a:prstGeom>
        </p:spPr>
      </p:pic>
      <p:pic>
        <p:nvPicPr>
          <p:cNvPr id="19" name="Picture 18" descr="VAN--USAA.JPG"/>
          <p:cNvPicPr>
            <a:picLocks noChangeAspect="1"/>
          </p:cNvPicPr>
          <p:nvPr/>
        </p:nvPicPr>
        <p:blipFill>
          <a:blip r:embed="rId9" cstate="email"/>
          <a:stretch>
            <a:fillRect/>
          </a:stretch>
        </p:blipFill>
        <p:spPr>
          <a:xfrm>
            <a:off x="6953770" y="3552668"/>
            <a:ext cx="1960380" cy="1470285"/>
          </a:xfrm>
          <a:prstGeom prst="rect">
            <a:avLst/>
          </a:prstGeom>
        </p:spPr>
      </p:pic>
      <p:pic>
        <p:nvPicPr>
          <p:cNvPr id="20" name="Picture 19" descr="VAN--LIBERTY.JPG"/>
          <p:cNvPicPr>
            <a:picLocks noChangeAspect="1"/>
          </p:cNvPicPr>
          <p:nvPr/>
        </p:nvPicPr>
        <p:blipFill>
          <a:blip r:embed="rId10" cstate="email"/>
          <a:stretch>
            <a:fillRect/>
          </a:stretch>
        </p:blipFill>
        <p:spPr>
          <a:xfrm>
            <a:off x="6908800" y="5194089"/>
            <a:ext cx="1950387" cy="1462791"/>
          </a:xfrm>
          <a:prstGeom prst="rect">
            <a:avLst/>
          </a:prstGeom>
        </p:spPr>
      </p:pic>
      <p:pic>
        <p:nvPicPr>
          <p:cNvPr id="21" name="Picture 20" descr="VAN HARTFORD.JPG"/>
          <p:cNvPicPr>
            <a:picLocks noChangeAspect="1"/>
          </p:cNvPicPr>
          <p:nvPr/>
        </p:nvPicPr>
        <p:blipFill>
          <a:blip r:embed="rId11" cstate="email"/>
          <a:stretch>
            <a:fillRect/>
          </a:stretch>
        </p:blipFill>
        <p:spPr>
          <a:xfrm>
            <a:off x="7298542" y="2304738"/>
            <a:ext cx="1605613" cy="1204210"/>
          </a:xfrm>
          <a:prstGeom prst="rect">
            <a:avLst/>
          </a:prstGeom>
        </p:spPr>
      </p:pic>
      <p:pic>
        <p:nvPicPr>
          <p:cNvPr id="22" name="Picture 21" descr="First Baptist Church.JPG"/>
          <p:cNvPicPr>
            <a:picLocks noChangeAspect="1"/>
          </p:cNvPicPr>
          <p:nvPr/>
        </p:nvPicPr>
        <p:blipFill>
          <a:blip r:embed="rId12" cstate="email"/>
          <a:stretch>
            <a:fillRect/>
          </a:stretch>
        </p:blipFill>
        <p:spPr>
          <a:xfrm>
            <a:off x="7315199" y="1064299"/>
            <a:ext cx="1633929" cy="1225447"/>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41</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42</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43</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44</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45</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46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47</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9600"/>
              <a:gd name="adj2" fmla="val 224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48</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49</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50</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50</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51</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52</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53</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54</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C:\Users\n337392\Desktop\Welt2012Kategorien\ABCNeu.jpg"/>
          <p:cNvPicPr>
            <a:picLocks noChangeAspect="1" noChangeArrowheads="1"/>
          </p:cNvPicPr>
          <p:nvPr>
            <p:custDataLst>
              <p:tags r:id="rId2"/>
            </p:custDataLst>
          </p:nvPr>
        </p:nvPicPr>
        <p:blipFill>
          <a:blip r:embed="rId5" cstate="email"/>
          <a:srcRect l="-3901" t="-6405" r="-3219"/>
          <a:stretch>
            <a:fillRect/>
          </a:stretch>
        </p:blipFill>
        <p:spPr bwMode="auto">
          <a:xfrm>
            <a:off x="251520" y="1268760"/>
            <a:ext cx="8676456" cy="4168184"/>
          </a:xfrm>
          <a:prstGeom prst="rect">
            <a:avLst/>
          </a:prstGeom>
          <a:noFill/>
        </p:spPr>
      </p:pic>
      <p:sp>
        <p:nvSpPr>
          <p:cNvPr id="1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49"/>
          <p:cNvSpPr txBox="1">
            <a:spLocks noChangeArrowheads="1"/>
          </p:cNvSpPr>
          <p:nvPr/>
        </p:nvSpPr>
        <p:spPr bwMode="auto">
          <a:xfrm>
            <a:off x="287338" y="6615341"/>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t>Source: 2013 Münchener Rückversicherungs-</a:t>
            </a:r>
            <a:r>
              <a:rPr lang="en-US" sz="900" dirty="0" err="1" smtClean="0"/>
              <a:t>Gesellschaft</a:t>
            </a:r>
            <a:r>
              <a:rPr lang="en-US" sz="900" dirty="0" smtClean="0"/>
              <a:t>, Geo Risks Research, </a:t>
            </a:r>
            <a:r>
              <a:rPr lang="en-US" sz="900" dirty="0" err="1" smtClean="0"/>
              <a:t>NatCatSERVICE</a:t>
            </a:r>
            <a:r>
              <a:rPr lang="en-US" sz="900" dirty="0" smtClean="0"/>
              <a:t> – as at June 2013 </a:t>
            </a:r>
            <a:endParaRPr lang="en-US" sz="900" dirty="0"/>
          </a:p>
        </p:txBody>
      </p:sp>
      <p:sp>
        <p:nvSpPr>
          <p:cNvPr id="49" name="TextBox 4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55</a:t>
            </a:fld>
            <a:endParaRPr lang="en-US" sz="1000" dirty="0">
              <a:solidFill>
                <a:schemeClr val="accent4">
                  <a:lumMod val="75000"/>
                </a:schemeClr>
              </a:solidFill>
              <a:latin typeface="+mn-lt"/>
            </a:endParaRPr>
          </a:p>
        </p:txBody>
      </p:sp>
      <p:sp>
        <p:nvSpPr>
          <p:cNvPr id="50" name="Title 49"/>
          <p:cNvSpPr>
            <a:spLocks noGrp="1"/>
          </p:cNvSpPr>
          <p:nvPr>
            <p:ph type="title"/>
          </p:nvPr>
        </p:nvSpPr>
        <p:spPr>
          <a:xfrm>
            <a:off x="176520" y="220468"/>
            <a:ext cx="7448400" cy="630869"/>
          </a:xfrm>
        </p:spPr>
        <p:txBody>
          <a:bodyPr/>
          <a:lstStyle/>
          <a:p>
            <a:pPr rtl="0" eaLnBrk="1" latinLnBrk="0" hangingPunct="1"/>
            <a:r>
              <a:rPr lang="de-DE" sz="2800" kern="1200" dirty="0" smtClean="0">
                <a:latin typeface="Arial"/>
                <a:ea typeface="Arial Unicode MS"/>
                <a:cs typeface="Arial"/>
              </a:rPr>
              <a:t>Natural Catastrophes</a:t>
            </a:r>
            <a:r>
              <a:rPr lang="en-US" sz="3200" kern="1200" dirty="0" smtClean="0">
                <a:latin typeface="Arial"/>
                <a:ea typeface="Arial Unicode MS"/>
                <a:cs typeface="Arial"/>
              </a:rPr>
              <a:t> </a:t>
            </a:r>
            <a:r>
              <a:rPr lang="en-US" sz="2800" kern="1200" dirty="0" smtClean="0">
                <a:latin typeface="Arial"/>
                <a:ea typeface="Arial Unicode MS"/>
                <a:cs typeface="Arial"/>
              </a:rPr>
              <a:t>January – June 2013 </a:t>
            </a:r>
            <a:endParaRPr lang="de-DE" sz="2800" kern="1200" dirty="0" smtClean="0">
              <a:latin typeface="Arial"/>
              <a:ea typeface="Arial Unicode MS"/>
              <a:cs typeface="Arial"/>
            </a:endParaRPr>
          </a:p>
          <a:p>
            <a:pPr rtl="0" eaLnBrk="1" latinLnBrk="0" hangingPunct="1"/>
            <a:r>
              <a:rPr lang="en-US" sz="2400" kern="1200" dirty="0" smtClean="0">
                <a:latin typeface="Arial"/>
                <a:ea typeface="Arial Unicode MS"/>
                <a:cs typeface="Arial"/>
              </a:rPr>
              <a:t>World map with significant events</a:t>
            </a:r>
            <a:endParaRPr lang="en-US" sz="3600" dirty="0" smtClean="0"/>
          </a:p>
        </p:txBody>
      </p:sp>
      <p:sp>
        <p:nvSpPr>
          <p:cNvPr id="64" name="Textfeld 47"/>
          <p:cNvSpPr txBox="1"/>
          <p:nvPr/>
        </p:nvSpPr>
        <p:spPr>
          <a:xfrm>
            <a:off x="576000" y="3572668"/>
            <a:ext cx="1601721" cy="369332"/>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a:t>
            </a:r>
            <a:r>
              <a:rPr lang="de-DE" sz="900" dirty="0" smtClean="0"/>
              <a:t>20 March</a:t>
            </a:r>
            <a:endParaRPr lang="de-DE" sz="1000" dirty="0" smtClean="0">
              <a:solidFill>
                <a:srgbClr val="111111"/>
              </a:solidFill>
            </a:endParaRPr>
          </a:p>
        </p:txBody>
      </p:sp>
      <p:sp>
        <p:nvSpPr>
          <p:cNvPr id="65" name="Textfeld 48"/>
          <p:cNvSpPr txBox="1"/>
          <p:nvPr/>
        </p:nvSpPr>
        <p:spPr>
          <a:xfrm>
            <a:off x="4129615" y="1979806"/>
            <a:ext cx="618082"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Europe, </a:t>
            </a:r>
          </a:p>
          <a:p>
            <a:pPr>
              <a:defRPr/>
            </a:pPr>
            <a:r>
              <a:rPr lang="de-DE" sz="900" dirty="0" smtClean="0"/>
              <a:t>June</a:t>
            </a:r>
            <a:endParaRPr lang="en-US" sz="900" dirty="0" smtClean="0"/>
          </a:p>
        </p:txBody>
      </p:sp>
      <p:sp>
        <p:nvSpPr>
          <p:cNvPr id="66" name="Textfeld 51"/>
          <p:cNvSpPr txBox="1"/>
          <p:nvPr/>
        </p:nvSpPr>
        <p:spPr>
          <a:xfrm>
            <a:off x="544253" y="1661689"/>
            <a:ext cx="899028" cy="342639"/>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Canada, June</a:t>
            </a:r>
          </a:p>
        </p:txBody>
      </p:sp>
      <p:sp>
        <p:nvSpPr>
          <p:cNvPr id="67" name="Textfeld 52"/>
          <p:cNvSpPr txBox="1"/>
          <p:nvPr/>
        </p:nvSpPr>
        <p:spPr>
          <a:xfrm>
            <a:off x="5723110" y="3720615"/>
            <a:ext cx="560616"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India, </a:t>
            </a:r>
          </a:p>
          <a:p>
            <a:pPr>
              <a:defRPr/>
            </a:pPr>
            <a:r>
              <a:rPr lang="en-US" sz="900" dirty="0" smtClean="0"/>
              <a:t>June</a:t>
            </a:r>
          </a:p>
        </p:txBody>
      </p:sp>
      <p:sp>
        <p:nvSpPr>
          <p:cNvPr id="68" name="Textfeld 53"/>
          <p:cNvSpPr txBox="1"/>
          <p:nvPr/>
        </p:nvSpPr>
        <p:spPr>
          <a:xfrm>
            <a:off x="6595737" y="4851699"/>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Indonesia, </a:t>
            </a:r>
          </a:p>
          <a:p>
            <a:pPr>
              <a:defRPr/>
            </a:pPr>
            <a:r>
              <a:rPr lang="en-US" sz="900" dirty="0" smtClean="0"/>
              <a:t>15</a:t>
            </a:r>
            <a:r>
              <a:rPr lang="en-US" sz="900" dirty="0" smtClean="0">
                <a:solidFill>
                  <a:srgbClr val="000000"/>
                </a:solidFill>
              </a:rPr>
              <a:t>–</a:t>
            </a:r>
            <a:r>
              <a:rPr lang="en-US" sz="900" dirty="0" smtClean="0"/>
              <a:t>22 January </a:t>
            </a:r>
          </a:p>
        </p:txBody>
      </p:sp>
      <p:sp>
        <p:nvSpPr>
          <p:cNvPr id="69" name="Textfeld 55"/>
          <p:cNvSpPr txBox="1"/>
          <p:nvPr/>
        </p:nvSpPr>
        <p:spPr>
          <a:xfrm>
            <a:off x="7524328" y="4941168"/>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Australia, </a:t>
            </a:r>
          </a:p>
          <a:p>
            <a:pPr>
              <a:defRPr/>
            </a:pPr>
            <a:r>
              <a:rPr lang="en-US" sz="900" dirty="0" smtClean="0">
                <a:solidFill>
                  <a:srgbClr val="000000"/>
                </a:solidFill>
              </a:rPr>
              <a:t>21–31</a:t>
            </a:r>
            <a:r>
              <a:rPr lang="en-US" sz="900" dirty="0" smtClean="0"/>
              <a:t> January </a:t>
            </a:r>
          </a:p>
        </p:txBody>
      </p:sp>
      <p:sp>
        <p:nvSpPr>
          <p:cNvPr id="70" name="Textfeld 56"/>
          <p:cNvSpPr txBox="1"/>
          <p:nvPr/>
        </p:nvSpPr>
        <p:spPr>
          <a:xfrm>
            <a:off x="5917059" y="4343305"/>
            <a:ext cx="745785" cy="342639"/>
          </a:xfrm>
          <a:prstGeom prst="rect">
            <a:avLst/>
          </a:prstGeom>
          <a:noFill/>
          <a:ln w="9525">
            <a:noFill/>
            <a:miter lim="800000"/>
            <a:headEnd/>
            <a:tailEnd/>
          </a:ln>
        </p:spPr>
        <p:txBody>
          <a:bodyPr wrap="none">
            <a:spAutoFit/>
          </a:bodyPr>
          <a:lstStyle/>
          <a:p>
            <a:pPr>
              <a:defRPr/>
            </a:pPr>
            <a:r>
              <a:rPr lang="en-US" sz="900" b="1" dirty="0" smtClean="0"/>
              <a:t>Heat wave</a:t>
            </a:r>
          </a:p>
          <a:p>
            <a:pPr>
              <a:defRPr/>
            </a:pPr>
            <a:r>
              <a:rPr lang="en-US" sz="900" dirty="0" smtClean="0"/>
              <a:t>India, June</a:t>
            </a:r>
          </a:p>
        </p:txBody>
      </p:sp>
      <p:sp>
        <p:nvSpPr>
          <p:cNvPr id="71" name="Textfeld 57"/>
          <p:cNvSpPr txBox="1"/>
          <p:nvPr/>
        </p:nvSpPr>
        <p:spPr>
          <a:xfrm>
            <a:off x="7792064" y="3233719"/>
            <a:ext cx="841562" cy="485405"/>
          </a:xfrm>
          <a:prstGeom prst="rect">
            <a:avLst/>
          </a:prstGeom>
          <a:noFill/>
          <a:ln w="9525">
            <a:noFill/>
            <a:miter lim="800000"/>
            <a:headEnd/>
            <a:tailEnd/>
          </a:ln>
        </p:spPr>
        <p:txBody>
          <a:bodyPr wrap="none">
            <a:spAutoFit/>
          </a:bodyPr>
          <a:lstStyle/>
          <a:p>
            <a:pPr>
              <a:defRPr/>
            </a:pPr>
            <a:r>
              <a:rPr lang="en-US" sz="900" b="1" dirty="0" smtClean="0"/>
              <a:t>Earthquake </a:t>
            </a:r>
          </a:p>
          <a:p>
            <a:pPr>
              <a:defRPr/>
            </a:pPr>
            <a:r>
              <a:rPr lang="de-DE" sz="900" dirty="0" smtClean="0"/>
              <a:t>China,</a:t>
            </a:r>
            <a:endParaRPr lang="en-US" sz="900" dirty="0" smtClean="0"/>
          </a:p>
          <a:p>
            <a:pPr>
              <a:defRPr/>
            </a:pPr>
            <a:r>
              <a:rPr lang="de-DE" sz="900" dirty="0" smtClean="0">
                <a:solidFill>
                  <a:srgbClr val="111111"/>
                </a:solidFill>
              </a:rPr>
              <a:t>20 April</a:t>
            </a:r>
          </a:p>
        </p:txBody>
      </p:sp>
      <p:sp>
        <p:nvSpPr>
          <p:cNvPr id="72" name="Textfeld 58"/>
          <p:cNvSpPr txBox="1"/>
          <p:nvPr/>
        </p:nvSpPr>
        <p:spPr>
          <a:xfrm>
            <a:off x="1079340" y="4332615"/>
            <a:ext cx="1595009" cy="628171"/>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–19</a:t>
            </a:r>
            <a:r>
              <a:rPr lang="de-DE" sz="900" dirty="0" smtClean="0"/>
              <a:t> March</a:t>
            </a:r>
            <a:endParaRPr lang="en-US" sz="900" dirty="0" smtClean="0"/>
          </a:p>
          <a:p>
            <a:pPr>
              <a:defRPr/>
            </a:pPr>
            <a:endParaRPr lang="de-DE" sz="1000" dirty="0" smtClean="0">
              <a:solidFill>
                <a:srgbClr val="111111"/>
              </a:solidFill>
            </a:endParaRPr>
          </a:p>
          <a:p>
            <a:pPr>
              <a:defRPr/>
            </a:pPr>
            <a:endParaRPr lang="de-DE" sz="1000" dirty="0" smtClean="0">
              <a:solidFill>
                <a:srgbClr val="111111"/>
              </a:solidFill>
            </a:endParaRPr>
          </a:p>
        </p:txBody>
      </p:sp>
      <p:sp>
        <p:nvSpPr>
          <p:cNvPr id="73" name="Textfeld 59"/>
          <p:cNvSpPr txBox="1"/>
          <p:nvPr/>
        </p:nvSpPr>
        <p:spPr>
          <a:xfrm>
            <a:off x="2900477" y="2937104"/>
            <a:ext cx="1001190" cy="342639"/>
          </a:xfrm>
          <a:prstGeom prst="rect">
            <a:avLst/>
          </a:prstGeom>
          <a:noFill/>
          <a:ln w="9525">
            <a:noFill/>
            <a:miter lim="800000"/>
            <a:headEnd/>
            <a:tailEnd/>
          </a:ln>
        </p:spPr>
        <p:txBody>
          <a:bodyPr wrap="none">
            <a:spAutoFit/>
          </a:bodyPr>
          <a:lstStyle/>
          <a:p>
            <a:pPr>
              <a:defRPr/>
            </a:pPr>
            <a:r>
              <a:rPr lang="en-US" sz="900" b="1" dirty="0" smtClean="0"/>
              <a:t>Winter storm</a:t>
            </a:r>
          </a:p>
          <a:p>
            <a:pPr>
              <a:defRPr/>
            </a:pPr>
            <a:r>
              <a:rPr lang="en-US" sz="900" dirty="0" smtClean="0"/>
              <a:t>USA, 7</a:t>
            </a:r>
            <a:r>
              <a:rPr lang="en-US" sz="900" dirty="0" smtClean="0">
                <a:solidFill>
                  <a:srgbClr val="000000"/>
                </a:solidFill>
              </a:rPr>
              <a:t>–11 April</a:t>
            </a:r>
            <a:endParaRPr lang="en-US" sz="900" dirty="0" smtClean="0"/>
          </a:p>
        </p:txBody>
      </p:sp>
      <p:cxnSp>
        <p:nvCxnSpPr>
          <p:cNvPr id="74" name="Gerade Verbindung 60"/>
          <p:cNvCxnSpPr/>
          <p:nvPr/>
        </p:nvCxnSpPr>
        <p:spPr>
          <a:xfrm flipV="1">
            <a:off x="2379616" y="3360013"/>
            <a:ext cx="0" cy="1001944"/>
          </a:xfrm>
          <a:prstGeom prst="line">
            <a:avLst/>
          </a:prstGeom>
        </p:spPr>
        <p:style>
          <a:lnRef idx="1">
            <a:schemeClr val="dk1"/>
          </a:lnRef>
          <a:fillRef idx="0">
            <a:schemeClr val="dk1"/>
          </a:fillRef>
          <a:effectRef idx="0">
            <a:schemeClr val="dk1"/>
          </a:effectRef>
          <a:fontRef idx="minor">
            <a:schemeClr val="tx1"/>
          </a:fontRef>
        </p:style>
      </p:cxnSp>
      <p:cxnSp>
        <p:nvCxnSpPr>
          <p:cNvPr id="75" name="Gerade Verbindung 61"/>
          <p:cNvCxnSpPr/>
          <p:nvPr/>
        </p:nvCxnSpPr>
        <p:spPr>
          <a:xfrm flipV="1">
            <a:off x="2199399" y="3365931"/>
            <a:ext cx="0" cy="323962"/>
          </a:xfrm>
          <a:prstGeom prst="line">
            <a:avLst/>
          </a:prstGeom>
        </p:spPr>
        <p:style>
          <a:lnRef idx="1">
            <a:schemeClr val="dk1"/>
          </a:lnRef>
          <a:fillRef idx="0">
            <a:schemeClr val="dk1"/>
          </a:fillRef>
          <a:effectRef idx="0">
            <a:schemeClr val="dk1"/>
          </a:effectRef>
          <a:fontRef idx="minor">
            <a:schemeClr val="tx1"/>
          </a:fontRef>
        </p:style>
      </p:cxnSp>
      <p:cxnSp>
        <p:nvCxnSpPr>
          <p:cNvPr id="76" name="Gerade Verbindung 62"/>
          <p:cNvCxnSpPr/>
          <p:nvPr/>
        </p:nvCxnSpPr>
        <p:spPr>
          <a:xfrm flipV="1">
            <a:off x="6320242" y="3727129"/>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7" name="Gerade Verbindung 63"/>
          <p:cNvCxnSpPr/>
          <p:nvPr/>
        </p:nvCxnSpPr>
        <p:spPr>
          <a:xfrm flipV="1">
            <a:off x="6958800" y="4220851"/>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8" name="Gerade Verbindung 64"/>
          <p:cNvCxnSpPr/>
          <p:nvPr/>
        </p:nvCxnSpPr>
        <p:spPr>
          <a:xfrm flipV="1">
            <a:off x="8013756" y="4636171"/>
            <a:ext cx="0" cy="392400"/>
          </a:xfrm>
          <a:prstGeom prst="line">
            <a:avLst/>
          </a:prstGeom>
        </p:spPr>
        <p:style>
          <a:lnRef idx="1">
            <a:schemeClr val="dk1"/>
          </a:lnRef>
          <a:fillRef idx="0">
            <a:schemeClr val="dk1"/>
          </a:fillRef>
          <a:effectRef idx="0">
            <a:schemeClr val="dk1"/>
          </a:effectRef>
          <a:fontRef idx="minor">
            <a:schemeClr val="tx1"/>
          </a:fontRef>
        </p:style>
      </p:cxnSp>
      <p:cxnSp>
        <p:nvCxnSpPr>
          <p:cNvPr id="79" name="Gerade Verbindung 65"/>
          <p:cNvCxnSpPr/>
          <p:nvPr/>
        </p:nvCxnSpPr>
        <p:spPr>
          <a:xfrm flipV="1">
            <a:off x="1905361" y="1914832"/>
            <a:ext cx="0" cy="834954"/>
          </a:xfrm>
          <a:prstGeom prst="line">
            <a:avLst/>
          </a:prstGeom>
        </p:spPr>
        <p:style>
          <a:lnRef idx="1">
            <a:schemeClr val="dk1"/>
          </a:lnRef>
          <a:fillRef idx="0">
            <a:schemeClr val="dk1"/>
          </a:fillRef>
          <a:effectRef idx="0">
            <a:schemeClr val="dk1"/>
          </a:effectRef>
          <a:fontRef idx="minor">
            <a:schemeClr val="tx1"/>
          </a:fontRef>
        </p:style>
      </p:cxnSp>
      <p:cxnSp>
        <p:nvCxnSpPr>
          <p:cNvPr id="80" name="Gerade Verbindung 67"/>
          <p:cNvCxnSpPr/>
          <p:nvPr/>
        </p:nvCxnSpPr>
        <p:spPr>
          <a:xfrm>
            <a:off x="1369967" y="1917162"/>
            <a:ext cx="532800" cy="0"/>
          </a:xfrm>
          <a:prstGeom prst="line">
            <a:avLst/>
          </a:prstGeom>
        </p:spPr>
        <p:style>
          <a:lnRef idx="1">
            <a:schemeClr val="dk1"/>
          </a:lnRef>
          <a:fillRef idx="0">
            <a:schemeClr val="dk1"/>
          </a:fillRef>
          <a:effectRef idx="0">
            <a:schemeClr val="dk1"/>
          </a:effectRef>
          <a:fontRef idx="minor">
            <a:schemeClr val="tx1"/>
          </a:fontRef>
        </p:style>
      </p:cxnSp>
      <p:cxnSp>
        <p:nvCxnSpPr>
          <p:cNvPr id="81" name="Gerade Verbindung 68"/>
          <p:cNvCxnSpPr/>
          <p:nvPr/>
        </p:nvCxnSpPr>
        <p:spPr>
          <a:xfrm>
            <a:off x="2078159" y="3686685"/>
            <a:ext cx="117957"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 Verbindung 69"/>
          <p:cNvCxnSpPr/>
          <p:nvPr/>
        </p:nvCxnSpPr>
        <p:spPr>
          <a:xfrm>
            <a:off x="2522381" y="3050451"/>
            <a:ext cx="430190" cy="0"/>
          </a:xfrm>
          <a:prstGeom prst="line">
            <a:avLst/>
          </a:prstGeom>
        </p:spPr>
        <p:style>
          <a:lnRef idx="1">
            <a:schemeClr val="dk1"/>
          </a:lnRef>
          <a:fillRef idx="0">
            <a:schemeClr val="dk1"/>
          </a:fillRef>
          <a:effectRef idx="0">
            <a:schemeClr val="dk1"/>
          </a:effectRef>
          <a:fontRef idx="minor">
            <a:schemeClr val="tx1"/>
          </a:fontRef>
        </p:style>
      </p:cxnSp>
      <p:cxnSp>
        <p:nvCxnSpPr>
          <p:cNvPr id="83" name="Gerade Verbindung 70"/>
          <p:cNvCxnSpPr/>
          <p:nvPr/>
        </p:nvCxnSpPr>
        <p:spPr>
          <a:xfrm flipV="1">
            <a:off x="4712947" y="2228134"/>
            <a:ext cx="0" cy="500972"/>
          </a:xfrm>
          <a:prstGeom prst="line">
            <a:avLst/>
          </a:prstGeom>
        </p:spPr>
        <p:style>
          <a:lnRef idx="1">
            <a:schemeClr val="dk1"/>
          </a:lnRef>
          <a:fillRef idx="0">
            <a:schemeClr val="dk1"/>
          </a:fillRef>
          <a:effectRef idx="0">
            <a:schemeClr val="dk1"/>
          </a:effectRef>
          <a:fontRef idx="minor">
            <a:schemeClr val="tx1"/>
          </a:fontRef>
        </p:style>
      </p:cxnSp>
      <p:cxnSp>
        <p:nvCxnSpPr>
          <p:cNvPr id="84" name="Gerade Verbindung 71"/>
          <p:cNvCxnSpPr/>
          <p:nvPr/>
        </p:nvCxnSpPr>
        <p:spPr>
          <a:xfrm>
            <a:off x="4640400" y="2228347"/>
            <a:ext cx="71698" cy="0"/>
          </a:xfrm>
          <a:prstGeom prst="line">
            <a:avLst/>
          </a:prstGeom>
        </p:spPr>
        <p:style>
          <a:lnRef idx="1">
            <a:schemeClr val="dk1"/>
          </a:lnRef>
          <a:fillRef idx="0">
            <a:schemeClr val="dk1"/>
          </a:fillRef>
          <a:effectRef idx="0">
            <a:schemeClr val="dk1"/>
          </a:effectRef>
          <a:fontRef idx="minor">
            <a:schemeClr val="tx1"/>
          </a:fontRef>
        </p:style>
      </p:cxnSp>
      <p:cxnSp>
        <p:nvCxnSpPr>
          <p:cNvPr id="85" name="Gerade Verbindung 72"/>
          <p:cNvCxnSpPr/>
          <p:nvPr/>
        </p:nvCxnSpPr>
        <p:spPr>
          <a:xfrm>
            <a:off x="6951916" y="3333222"/>
            <a:ext cx="89622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 Verbindung 73"/>
          <p:cNvCxnSpPr/>
          <p:nvPr/>
        </p:nvCxnSpPr>
        <p:spPr>
          <a:xfrm flipV="1">
            <a:off x="5979637" y="3345742"/>
            <a:ext cx="0" cy="434176"/>
          </a:xfrm>
          <a:prstGeom prst="line">
            <a:avLst/>
          </a:prstGeom>
        </p:spPr>
        <p:style>
          <a:lnRef idx="1">
            <a:schemeClr val="dk1"/>
          </a:lnRef>
          <a:fillRef idx="0">
            <a:schemeClr val="dk1"/>
          </a:fillRef>
          <a:effectRef idx="0">
            <a:schemeClr val="dk1"/>
          </a:effectRef>
          <a:fontRef idx="minor">
            <a:schemeClr val="tx1"/>
          </a:fontRef>
        </p:style>
      </p:cxnSp>
      <p:cxnSp>
        <p:nvCxnSpPr>
          <p:cNvPr id="87" name="Gerade Verbindung 74"/>
          <p:cNvCxnSpPr/>
          <p:nvPr/>
        </p:nvCxnSpPr>
        <p:spPr>
          <a:xfrm>
            <a:off x="5976518" y="3344157"/>
            <a:ext cx="215095" cy="0"/>
          </a:xfrm>
          <a:prstGeom prst="line">
            <a:avLst/>
          </a:prstGeom>
        </p:spPr>
        <p:style>
          <a:lnRef idx="1">
            <a:schemeClr val="dk1"/>
          </a:lnRef>
          <a:fillRef idx="0">
            <a:schemeClr val="dk1"/>
          </a:fillRef>
          <a:effectRef idx="0">
            <a:schemeClr val="dk1"/>
          </a:effectRef>
          <a:fontRef idx="minor">
            <a:schemeClr val="tx1"/>
          </a:fontRef>
        </p:style>
      </p:cxnSp>
      <p:sp>
        <p:nvSpPr>
          <p:cNvPr id="88" name="Textfeld 75"/>
          <p:cNvSpPr txBox="1"/>
          <p:nvPr/>
        </p:nvSpPr>
        <p:spPr>
          <a:xfrm>
            <a:off x="3375627" y="4957651"/>
            <a:ext cx="2385589" cy="338554"/>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600" b="1" dirty="0" err="1" smtClean="0"/>
              <a:t>Number</a:t>
            </a:r>
            <a:r>
              <a:rPr lang="de-DE" sz="1600" b="1" dirty="0" smtClean="0"/>
              <a:t> </a:t>
            </a:r>
            <a:r>
              <a:rPr lang="de-DE" sz="1600" b="1" dirty="0" err="1" smtClean="0"/>
              <a:t>of</a:t>
            </a:r>
            <a:r>
              <a:rPr lang="de-DE" sz="1600" b="1" dirty="0" smtClean="0"/>
              <a:t> </a:t>
            </a:r>
            <a:r>
              <a:rPr lang="de-DE" sz="1600" b="1" dirty="0" err="1" smtClean="0"/>
              <a:t>events</a:t>
            </a:r>
            <a:r>
              <a:rPr lang="de-DE" sz="1600" b="1" dirty="0" smtClean="0"/>
              <a:t>: 460</a:t>
            </a:r>
            <a:endParaRPr lang="de-DE" sz="1600" b="1" dirty="0"/>
          </a:p>
        </p:txBody>
      </p:sp>
      <p:sp>
        <p:nvSpPr>
          <p:cNvPr id="47"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t>Geophysical events</a:t>
            </a:r>
            <a:r>
              <a:rPr lang="en-US" sz="1100" dirty="0" smtClean="0"/>
              <a:t/>
            </a:r>
            <a:br>
              <a:rPr lang="en-US" sz="1100" dirty="0" smtClean="0"/>
            </a:br>
            <a:r>
              <a:rPr lang="en-US" sz="1100" dirty="0" smtClean="0"/>
              <a:t>(earthquake, tsunami, volcanic activity)</a:t>
            </a:r>
            <a:endParaRPr lang="en-US" sz="1100" dirty="0"/>
          </a:p>
        </p:txBody>
      </p:sp>
      <p:sp>
        <p:nvSpPr>
          <p:cNvPr id="48"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t>Meteorological events </a:t>
            </a:r>
            <a:br>
              <a:rPr lang="en-US" sz="1100" b="1" dirty="0" smtClean="0"/>
            </a:br>
            <a:r>
              <a:rPr lang="en-US" sz="1100" dirty="0" smtClean="0"/>
              <a:t>(storm) </a:t>
            </a:r>
            <a:endParaRPr lang="en-US" sz="1100" dirty="0"/>
          </a:p>
        </p:txBody>
      </p:sp>
      <p:sp>
        <p:nvSpPr>
          <p:cNvPr id="9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t>Hydrological events</a:t>
            </a:r>
            <a:br>
              <a:rPr lang="en-US" sz="1100" b="1" dirty="0" smtClean="0"/>
            </a:br>
            <a:r>
              <a:rPr lang="en-US" sz="1100" dirty="0" smtClean="0"/>
              <a:t>(flood, mass movement)</a:t>
            </a:r>
            <a:endParaRPr lang="en-US" sz="1100" dirty="0"/>
          </a:p>
        </p:txBody>
      </p:sp>
      <p:sp>
        <p:nvSpPr>
          <p:cNvPr id="91"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92"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3"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4" name="Oval 93"/>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5"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PPTShape_0"/>
          <p:cNvSpPr txBox="1">
            <a:spLocks noChangeArrowheads="1"/>
          </p:cNvSpPr>
          <p:nvPr/>
        </p:nvSpPr>
        <p:spPr bwMode="auto">
          <a:xfrm>
            <a:off x="736951" y="5635697"/>
            <a:ext cx="1587294" cy="261610"/>
          </a:xfrm>
          <a:prstGeom prst="rect">
            <a:avLst/>
          </a:prstGeom>
          <a:noFill/>
          <a:ln w="9525">
            <a:noFill/>
            <a:miter lim="800000"/>
            <a:headEnd/>
            <a:tailEnd/>
          </a:ln>
        </p:spPr>
        <p:txBody>
          <a:bodyPr wrap="none">
            <a:spAutoFit/>
          </a:bodyPr>
          <a:lstStyle/>
          <a:p>
            <a:pPr>
              <a:lnSpc>
                <a:spcPct val="100000"/>
              </a:lnSpc>
              <a:defRPr/>
            </a:pPr>
            <a:r>
              <a:rPr lang="en-US" sz="1100" b="1" dirty="0" smtClean="0"/>
              <a:t>Natural catastrophes</a:t>
            </a:r>
            <a:endParaRPr lang="en-US" sz="1100" b="1" dirty="0"/>
          </a:p>
        </p:txBody>
      </p:sp>
      <p:sp>
        <p:nvSpPr>
          <p:cNvPr id="97" name="Text Box 9"/>
          <p:cNvSpPr txBox="1">
            <a:spLocks noChangeArrowheads="1"/>
          </p:cNvSpPr>
          <p:nvPr/>
        </p:nvSpPr>
        <p:spPr bwMode="auto">
          <a:xfrm>
            <a:off x="6161263" y="6012310"/>
            <a:ext cx="2982737"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err="1" smtClean="0"/>
              <a:t>Climatological</a:t>
            </a:r>
            <a:r>
              <a:rPr lang="en-US" sz="1100" b="1" dirty="0" smtClean="0"/>
              <a:t> events</a:t>
            </a:r>
            <a:r>
              <a:rPr lang="en-US" sz="1100" dirty="0" smtClean="0"/>
              <a:t/>
            </a:r>
            <a:br>
              <a:rPr lang="en-US" sz="1100" dirty="0" smtClean="0"/>
            </a:br>
            <a:r>
              <a:rPr lang="en-US" sz="1100" dirty="0" smtClean="0">
                <a:latin typeface="Arial" pitchFamily="34" charset="0"/>
                <a:cs typeface="Arial" pitchFamily="34" charset="0"/>
              </a:rPr>
              <a:t>(extreme temperature, drought, wildfire)</a:t>
            </a:r>
            <a:endParaRPr lang="en-US" sz="1100" dirty="0">
              <a:latin typeface="Arial" pitchFamily="34" charset="0"/>
              <a:cs typeface="Arial" pitchFamily="34" charset="0"/>
            </a:endParaRPr>
          </a:p>
        </p:txBody>
      </p:sp>
      <p:sp>
        <p:nvSpPr>
          <p:cNvPr id="98" name="PPTShape_1"/>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lnSpc>
                <a:spcPct val="100000"/>
              </a:lnSpc>
              <a:defRPr/>
            </a:pPr>
            <a:r>
              <a:rPr lang="en-US" sz="1100" b="1" dirty="0" smtClean="0"/>
              <a:t>Selection of significant </a:t>
            </a:r>
          </a:p>
          <a:p>
            <a:pPr>
              <a:lnSpc>
                <a:spcPct val="100000"/>
              </a:lnSpc>
              <a:defRPr/>
            </a:pPr>
            <a:r>
              <a:rPr lang="en-US" sz="1100" b="1" dirty="0" smtClean="0"/>
              <a:t>loss events </a:t>
            </a:r>
            <a:endParaRPr lang="en-US" sz="1100" b="1" dirty="0"/>
          </a:p>
        </p:txBody>
      </p:sp>
      <p:sp>
        <p:nvSpPr>
          <p:cNvPr id="99"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56</a:t>
            </a:fld>
            <a:endParaRPr lang="en-US" sz="1000" dirty="0">
              <a:solidFill>
                <a:schemeClr val="accent4">
                  <a:lumMod val="75000"/>
                </a:schemeClr>
              </a:solidFill>
              <a:latin typeface="+mn-lt"/>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
        <p:nvSpPr>
          <p:cNvPr id="84"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of January 2013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57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r>
              <a:rPr lang="en-US" sz="1400" dirty="0" smtClean="0">
                <a:latin typeface="Arial" pitchFamily="34" charset="0"/>
              </a:rPr>
              <a:t>Source</a:t>
            </a:r>
            <a:r>
              <a:rPr lang="en-US" sz="1400" dirty="0">
                <a:latin typeface="Arial" pitchFamily="34" charset="0"/>
              </a:rPr>
              <a:t>: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 accessed at </a:t>
            </a:r>
            <a:r>
              <a:rPr lang="en-US" sz="1400" dirty="0" smtClean="0">
                <a:latin typeface="Arial" pitchFamily="34" charset="0"/>
                <a:hlinkClick r:id="rId2"/>
              </a:rPr>
              <a:t>http://tropical.atmos.colostate.edu/forecasts/2013/apr2013/apr2013.pdf</a:t>
            </a:r>
            <a:r>
              <a:rPr lang="en-US" sz="1400" dirty="0" smtClean="0">
                <a:latin typeface="Arial" pitchFamily="34" charset="0"/>
              </a:rPr>
              <a:t> ; Insurance Information Institute..</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r>
              <a:rPr lang="en-US" sz="1400" dirty="0">
                <a:latin typeface="Arial" pitchFamily="34" charset="0"/>
              </a:rPr>
              <a:t>*Average over the past century.</a:t>
            </a:r>
          </a:p>
          <a:p>
            <a:r>
              <a:rPr lang="en-US" sz="1400" dirty="0">
                <a:latin typeface="Arial" pitchFamily="34" charset="0"/>
              </a:rPr>
              <a:t>Source: Philip </a:t>
            </a:r>
            <a:r>
              <a:rPr lang="en-US" sz="1400" dirty="0" err="1">
                <a:latin typeface="Arial" pitchFamily="34" charset="0"/>
              </a:rPr>
              <a:t>Klotzbach</a:t>
            </a:r>
            <a:r>
              <a:rPr lang="en-US" sz="1400" dirty="0">
                <a:latin typeface="Arial" pitchFamily="34" charset="0"/>
              </a:rPr>
              <a:t> and Dr. William Gray, Colorado State University, </a:t>
            </a:r>
            <a:r>
              <a:rPr lang="en-US" sz="1400" dirty="0" smtClean="0">
                <a:latin typeface="Arial" pitchFamily="34" charset="0"/>
              </a:rPr>
              <a:t>June 2013.</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34400" imgH="4857617" progId="MSGraph.Chart.8">
              <p:embed followColorScheme="full"/>
            </p:oleObj>
          </a:graphicData>
        </a:graphic>
      </p:graphicFrame>
      <p:sp>
        <p:nvSpPr>
          <p:cNvPr id="2073606" name="AutoShape 6"/>
          <p:cNvSpPr>
            <a:spLocks noChangeArrowheads="1"/>
          </p:cNvSpPr>
          <p:nvPr/>
        </p:nvSpPr>
        <p:spPr bwMode="blackWhite">
          <a:xfrm>
            <a:off x="5043948" y="2310581"/>
            <a:ext cx="3765755" cy="1309055"/>
          </a:xfrm>
          <a:prstGeom prst="wedgeRectCallout">
            <a:avLst>
              <a:gd name="adj1" fmla="val -62496"/>
              <a:gd name="adj2" fmla="val -369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$1.175 Trillion </a:t>
            </a:r>
            <a:r>
              <a:rPr lang="en-US" b="1" dirty="0">
                <a:solidFill>
                  <a:schemeClr val="bg1"/>
                </a:solidFill>
              </a:rPr>
              <a:t>Insured Coastal Exposure in </a:t>
            </a:r>
            <a:r>
              <a:rPr lang="en-US" b="1" dirty="0" smtClean="0">
                <a:solidFill>
                  <a:schemeClr val="bg1"/>
                </a:solidFill>
              </a:rPr>
              <a:t>Texas in 2012, up $280.2 bill or 33.1% since 2007—well above the 20% for overall coastal exposure growth</a:t>
            </a:r>
            <a:endParaRPr lang="en-US" b="1" dirty="0">
              <a:solidFill>
                <a:schemeClr val="bg1"/>
              </a:solidFill>
            </a:endParaRPr>
          </a:p>
        </p:txBody>
      </p:sp>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73606"/>
                                        </p:tgtEl>
                                        <p:attrNameLst>
                                          <p:attrName>style.visibility</p:attrName>
                                        </p:attrNameLst>
                                      </p:cBhvr>
                                      <p:to>
                                        <p:strVal val="visible"/>
                                      </p:to>
                                    </p:set>
                                    <p:animEffect transition="in" filter="wipe(up)">
                                      <p:cBhvr>
                                        <p:cTn id="7" dur="500"/>
                                        <p:tgtEl>
                                          <p:spTgt spid="2073606"/>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3607"/>
                                        </p:tgtEl>
                                        <p:attrNameLst>
                                          <p:attrName>style.visibility</p:attrName>
                                        </p:attrNameLst>
                                      </p:cBhvr>
                                      <p:to>
                                        <p:strVal val="visible"/>
                                      </p:to>
                                    </p:set>
                                    <p:anim calcmode="lin" valueType="num">
                                      <p:cBhvr>
                                        <p:cTn id="11" dur="500" fill="hold"/>
                                        <p:tgtEl>
                                          <p:spTgt spid="2073607"/>
                                        </p:tgtEl>
                                        <p:attrNameLst>
                                          <p:attrName>ppt_w</p:attrName>
                                        </p:attrNameLst>
                                      </p:cBhvr>
                                      <p:tavLst>
                                        <p:tav tm="0">
                                          <p:val>
                                            <p:fltVal val="0"/>
                                          </p:val>
                                        </p:tav>
                                        <p:tav tm="100000">
                                          <p:val>
                                            <p:strVal val="#ppt_w"/>
                                          </p:val>
                                        </p:tav>
                                      </p:tavLst>
                                    </p:anim>
                                    <p:anim calcmode="lin" valueType="num">
                                      <p:cBhvr>
                                        <p:cTn id="12" dur="500" fill="hold"/>
                                        <p:tgtEl>
                                          <p:spTgt spid="2073607"/>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3" presetClass="entr" presetSubtype="16" fill="hold" grpId="0" nodeType="afterEffect">
                                  <p:stCondLst>
                                    <p:cond delay="700"/>
                                  </p:stCondLst>
                                  <p:childTnLst>
                                    <p:set>
                                      <p:cBhvr>
                                        <p:cTn id="15" dur="1" fill="hold">
                                          <p:stCondLst>
                                            <p:cond delay="0"/>
                                          </p:stCondLst>
                                        </p:cTn>
                                        <p:tgtEl>
                                          <p:spTgt spid="2073608"/>
                                        </p:tgtEl>
                                        <p:attrNameLst>
                                          <p:attrName>style.visibility</p:attrName>
                                        </p:attrNameLst>
                                      </p:cBhvr>
                                      <p:to>
                                        <p:strVal val="visible"/>
                                      </p:to>
                                    </p:set>
                                    <p:anim calcmode="lin" valueType="num">
                                      <p:cBhvr>
                                        <p:cTn id="16" dur="500" fill="hold"/>
                                        <p:tgtEl>
                                          <p:spTgt spid="2073608"/>
                                        </p:tgtEl>
                                        <p:attrNameLst>
                                          <p:attrName>ppt_w</p:attrName>
                                        </p:attrNameLst>
                                      </p:cBhvr>
                                      <p:tavLst>
                                        <p:tav tm="0">
                                          <p:val>
                                            <p:fltVal val="0"/>
                                          </p:val>
                                        </p:tav>
                                        <p:tav tm="100000">
                                          <p:val>
                                            <p:strVal val="#ppt_w"/>
                                          </p:val>
                                        </p:tav>
                                      </p:tavLst>
                                    </p:anim>
                                    <p:anim calcmode="lin" valueType="num">
                                      <p:cBhvr>
                                        <p:cTn id="17"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6" grpId="0" animBg="1"/>
      <p:bldP spid="2073607" grpId="0" animBg="1"/>
      <p:bldP spid="207360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62</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41" imgH="4857617" progId="MSGraph.Chart.8">
              <p:embed followColorScheme="full"/>
            </p:oleObj>
          </a:graphicData>
        </a:graphic>
      </p:graphicFrame>
      <p:sp>
        <p:nvSpPr>
          <p:cNvPr id="2073606" name="AutoShape 6"/>
          <p:cNvSpPr>
            <a:spLocks noChangeArrowheads="1"/>
          </p:cNvSpPr>
          <p:nvPr/>
        </p:nvSpPr>
        <p:spPr bwMode="blackWhite">
          <a:xfrm>
            <a:off x="6021978" y="2468880"/>
            <a:ext cx="2749368" cy="1150756"/>
          </a:xfrm>
          <a:prstGeom prst="wedgeRectCallout">
            <a:avLst>
              <a:gd name="adj1" fmla="val -142603"/>
              <a:gd name="adj2" fmla="val 249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Texas has $51 billion in home value is exposed to storm surge</a:t>
            </a:r>
            <a:endParaRPr lang="en-US" b="1" dirty="0">
              <a:solidFill>
                <a:schemeClr val="bg1"/>
              </a:solidFill>
            </a:endParaRPr>
          </a:p>
        </p:txBody>
      </p:sp>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73606"/>
                                        </p:tgtEl>
                                        <p:attrNameLst>
                                          <p:attrName>style.visibility</p:attrName>
                                        </p:attrNameLst>
                                      </p:cBhvr>
                                      <p:to>
                                        <p:strVal val="visible"/>
                                      </p:to>
                                    </p:set>
                                    <p:animEffect transition="in" filter="wipe(up)">
                                      <p:cBhvr>
                                        <p:cTn id="7" dur="500"/>
                                        <p:tgtEl>
                                          <p:spTgt spid="2073606"/>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073608"/>
                                        </p:tgtEl>
                                        <p:attrNameLst>
                                          <p:attrName>style.visibility</p:attrName>
                                        </p:attrNameLst>
                                      </p:cBhvr>
                                      <p:to>
                                        <p:strVal val="visible"/>
                                      </p:to>
                                    </p:set>
                                    <p:anim calcmode="lin" valueType="num">
                                      <p:cBhvr>
                                        <p:cTn id="11" dur="500" fill="hold"/>
                                        <p:tgtEl>
                                          <p:spTgt spid="2073608"/>
                                        </p:tgtEl>
                                        <p:attrNameLst>
                                          <p:attrName>ppt_w</p:attrName>
                                        </p:attrNameLst>
                                      </p:cBhvr>
                                      <p:tavLst>
                                        <p:tav tm="0">
                                          <p:val>
                                            <p:fltVal val="0"/>
                                          </p:val>
                                        </p:tav>
                                        <p:tav tm="100000">
                                          <p:val>
                                            <p:strVal val="#ppt_w"/>
                                          </p:val>
                                        </p:tav>
                                      </p:tavLst>
                                    </p:anim>
                                    <p:anim calcmode="lin" valueType="num">
                                      <p:cBhvr>
                                        <p:cTn id="12"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6" grpId="0" animBg="1"/>
      <p:bldP spid="207360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 y="5029200"/>
            <a:ext cx="7924800" cy="609600"/>
          </a:xfrm>
        </p:spPr>
        <p:txBody>
          <a:bodyPr>
            <a:noAutofit/>
          </a:bodyPr>
          <a:lstStyle/>
          <a:p>
            <a:pPr marL="457200" indent="-457200">
              <a:spcBef>
                <a:spcPts val="0"/>
              </a:spcBef>
              <a:spcAft>
                <a:spcPts val="1200"/>
              </a:spcAft>
              <a:buFont typeface="Wingdings" pitchFamily="2" charset="2"/>
              <a:buChar char="q"/>
            </a:pPr>
            <a:r>
              <a:rPr lang="en-US" sz="2400" dirty="0" smtClean="0"/>
              <a:t>NHC shooting for mid-season for deployment.  First of many ways of distributing storm-surge forecasts. </a:t>
            </a:r>
            <a:endParaRPr lang="en-US" sz="2400" dirty="0"/>
          </a:p>
        </p:txBody>
      </p:sp>
      <p:sp>
        <p:nvSpPr>
          <p:cNvPr id="2" name="Title 1"/>
          <p:cNvSpPr>
            <a:spLocks noGrp="1"/>
          </p:cNvSpPr>
          <p:nvPr>
            <p:ph type="ctrTitle"/>
          </p:nvPr>
        </p:nvSpPr>
        <p:spPr>
          <a:xfrm>
            <a:off x="322007" y="213684"/>
            <a:ext cx="8305800" cy="563231"/>
          </a:xfrm>
        </p:spPr>
        <p:txBody>
          <a:bodyPr/>
          <a:lstStyle/>
          <a:p>
            <a:pPr marL="182880" indent="0" algn="ctr">
              <a:buNone/>
            </a:pPr>
            <a:r>
              <a:rPr lang="en-US" sz="3600" dirty="0" smtClean="0">
                <a:solidFill>
                  <a:srgbClr val="225A7A"/>
                </a:solidFill>
                <a:effectLst>
                  <a:reflection blurRad="6350" endPos="0" dir="5400000" sy="-100000" algn="bl" rotWithShape="0"/>
                </a:effectLst>
                <a:latin typeface="Tahoma" pitchFamily="34" charset="0"/>
                <a:ea typeface="Tahoma" pitchFamily="34" charset="0"/>
                <a:cs typeface="Tahoma" pitchFamily="34" charset="0"/>
              </a:rPr>
              <a:t>Storm Surge Inundation Graphic</a:t>
            </a:r>
            <a:endParaRPr lang="en-US" sz="3600" dirty="0">
              <a:solidFill>
                <a:srgbClr val="225A7A"/>
              </a:solidFill>
              <a:effectLst>
                <a:reflection blurRad="6350" endPos="0" dir="5400000" sy="-100000" algn="bl" rotWithShape="0"/>
              </a:effectLst>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57200" y="5791200"/>
            <a:ext cx="811794" cy="810547"/>
          </a:xfrm>
          <a:prstGeom prst="rect">
            <a:avLst/>
          </a:prstGeom>
        </p:spPr>
      </p:pic>
      <p:pic>
        <p:nvPicPr>
          <p:cNvPr id="5" name="Picture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2133600" y="1143000"/>
            <a:ext cx="4892814" cy="3352800"/>
          </a:xfrm>
          <a:prstGeom prst="rect">
            <a:avLst/>
          </a:prstGeom>
        </p:spPr>
      </p:pic>
      <p:pic>
        <p:nvPicPr>
          <p:cNvPr id="8" name="Picture 7"/>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1600200" y="1109133"/>
            <a:ext cx="5943600" cy="3832141"/>
          </a:xfrm>
          <a:prstGeom prst="rect">
            <a:avLst/>
          </a:prstGeom>
        </p:spPr>
      </p:pic>
    </p:spTree>
    <p:extLst>
      <p:ext uri="{BB962C8B-B14F-4D97-AF65-F5344CB8AC3E}">
        <p14:creationId xmlns="" xmlns:p14="http://schemas.microsoft.com/office/powerpoint/2010/main" val="193080085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097" y="1828800"/>
            <a:ext cx="7671303" cy="3200400"/>
          </a:xfrm>
        </p:spPr>
        <p:txBody>
          <a:bodyPr>
            <a:noAutofit/>
          </a:bodyPr>
          <a:lstStyle/>
          <a:p>
            <a:pPr marL="457200" indent="-457200">
              <a:spcBef>
                <a:spcPts val="0"/>
              </a:spcBef>
              <a:spcAft>
                <a:spcPts val="1800"/>
              </a:spcAft>
              <a:buFont typeface="Wingdings" pitchFamily="2" charset="2"/>
              <a:buChar char="q"/>
            </a:pPr>
            <a:r>
              <a:rPr lang="en-US" sz="2800" b="1" dirty="0" smtClean="0"/>
              <a:t>Separate from the Hurricane Warning</a:t>
            </a:r>
          </a:p>
          <a:p>
            <a:pPr marL="457200" indent="-457200">
              <a:spcBef>
                <a:spcPts val="0"/>
              </a:spcBef>
              <a:spcAft>
                <a:spcPts val="1800"/>
              </a:spcAft>
              <a:buFont typeface="Wingdings" pitchFamily="2" charset="2"/>
              <a:buChar char="q"/>
            </a:pPr>
            <a:r>
              <a:rPr lang="en-US" sz="2800" b="1" dirty="0" smtClean="0"/>
              <a:t>Different timing than Hurricane Warning</a:t>
            </a:r>
          </a:p>
          <a:p>
            <a:pPr marL="457200" indent="-457200">
              <a:spcBef>
                <a:spcPts val="0"/>
              </a:spcBef>
              <a:spcAft>
                <a:spcPts val="1800"/>
              </a:spcAft>
              <a:buFont typeface="Wingdings" pitchFamily="2" charset="2"/>
              <a:buChar char="q"/>
            </a:pPr>
            <a:r>
              <a:rPr lang="en-US" sz="2800" b="1" dirty="0" smtClean="0"/>
              <a:t>Development, plan, test in 2013 &amp; 2014</a:t>
            </a:r>
          </a:p>
          <a:p>
            <a:pPr marL="457200" indent="-457200">
              <a:spcBef>
                <a:spcPts val="0"/>
              </a:spcBef>
              <a:spcAft>
                <a:spcPts val="1800"/>
              </a:spcAft>
              <a:buFont typeface="Wingdings" pitchFamily="2" charset="2"/>
              <a:buChar char="q"/>
            </a:pPr>
            <a:r>
              <a:rPr lang="en-US" sz="2800" b="1" dirty="0" smtClean="0"/>
              <a:t>Deploy in 2015</a:t>
            </a:r>
          </a:p>
          <a:p>
            <a:endParaRPr lang="en-US" dirty="0"/>
          </a:p>
        </p:txBody>
      </p:sp>
      <p:sp>
        <p:nvSpPr>
          <p:cNvPr id="2" name="Title 1"/>
          <p:cNvSpPr>
            <a:spLocks noGrp="1"/>
          </p:cNvSpPr>
          <p:nvPr>
            <p:ph type="ctrTitle"/>
          </p:nvPr>
        </p:nvSpPr>
        <p:spPr>
          <a:xfrm>
            <a:off x="381000" y="542362"/>
            <a:ext cx="8305800" cy="667875"/>
          </a:xfrm>
        </p:spPr>
        <p:txBody>
          <a:bodyPr/>
          <a:lstStyle/>
          <a:p>
            <a:pPr marL="182880" indent="0" algn="ctr">
              <a:buNone/>
            </a:pPr>
            <a:r>
              <a:rPr lang="en-US" sz="4400" dirty="0" smtClean="0">
                <a:solidFill>
                  <a:srgbClr val="225A7A"/>
                </a:solidFill>
                <a:effectLst>
                  <a:reflection blurRad="6350" endPos="0" dir="5400000" sy="-100000" algn="bl" rotWithShape="0"/>
                </a:effectLst>
                <a:latin typeface="Tahoma" pitchFamily="34" charset="0"/>
                <a:ea typeface="Tahoma" pitchFamily="34" charset="0"/>
                <a:cs typeface="Tahoma" pitchFamily="34" charset="0"/>
              </a:rPr>
              <a:t>Storm Surge Warning</a:t>
            </a:r>
            <a:endParaRPr lang="en-US" sz="4400" dirty="0">
              <a:solidFill>
                <a:srgbClr val="225A7A"/>
              </a:solidFill>
              <a:effectLst>
                <a:reflection blurRad="6350" endPos="0" dir="5400000" sy="-100000" algn="bl" rotWithShape="0"/>
              </a:effectLst>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57200" y="5791200"/>
            <a:ext cx="811794" cy="810547"/>
          </a:xfrm>
          <a:prstGeom prst="rect">
            <a:avLst/>
          </a:prstGeom>
        </p:spPr>
      </p:pic>
    </p:spTree>
    <p:extLst>
      <p:ext uri="{BB962C8B-B14F-4D97-AF65-F5344CB8AC3E}">
        <p14:creationId xmlns="" xmlns:p14="http://schemas.microsoft.com/office/powerpoint/2010/main" val="3023091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65</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66</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67</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68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7/13;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270082"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July 10</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2,118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28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72</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271106"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10,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73</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14288" y="1787525"/>
          <a:ext cx="9113837" cy="4724400"/>
        </p:xfrm>
        <a:graphic>
          <a:graphicData uri="http://schemas.openxmlformats.org/presentationml/2006/ole">
            <p:oleObj spid="_x0000_s20272130" name="Chart" r:id="rId4" imgW="8839214" imgH="4581583"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10,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zoom dir="in"/>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19143684" name="Picture 4" descr="http://www.spc.noaa.gov/climo/online/monthly/2013_annual_map_torn.gif"/>
          <p:cNvPicPr>
            <a:picLocks noChangeAspect="1" noChangeArrowheads="1"/>
          </p:cNvPicPr>
          <p:nvPr/>
        </p:nvPicPr>
        <p:blipFill>
          <a:blip r:embed="rId4" cstate="email"/>
          <a:srcRect/>
          <a:stretch>
            <a:fillRect/>
          </a:stretch>
        </p:blipFill>
        <p:spPr bwMode="auto">
          <a:xfrm>
            <a:off x="151992" y="1253613"/>
            <a:ext cx="7289800" cy="5225432"/>
          </a:xfrm>
          <a:prstGeom prst="rect">
            <a:avLst/>
          </a:prstGeom>
          <a:noFill/>
        </p:spPr>
      </p:pic>
      <p:sp>
        <p:nvSpPr>
          <p:cNvPr id="13" name="AutoShape 7"/>
          <p:cNvSpPr>
            <a:spLocks noChangeArrowheads="1"/>
          </p:cNvSpPr>
          <p:nvPr/>
        </p:nvSpPr>
        <p:spPr bwMode="blackWhite">
          <a:xfrm>
            <a:off x="7093823" y="2861186"/>
            <a:ext cx="1976437" cy="2359743"/>
          </a:xfrm>
          <a:prstGeom prst="wedgeRectCallout">
            <a:avLst>
              <a:gd name="adj1" fmla="val -80908"/>
              <a:gd name="adj2" fmla="val -179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630 tornadoes through July 3,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147487" y="2109020"/>
            <a:ext cx="2227006" cy="2757948"/>
          </a:xfrm>
          <a:prstGeom prst="wedgeRectCallout">
            <a:avLst>
              <a:gd name="adj1" fmla="val 104191"/>
              <a:gd name="adj2" fmla="val 230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5" name="Oval 8"/>
          <p:cNvSpPr>
            <a:spLocks noChangeArrowheads="1"/>
          </p:cNvSpPr>
          <p:nvPr/>
        </p:nvSpPr>
        <p:spPr bwMode="auto">
          <a:xfrm rot="-5400000">
            <a:off x="3422546" y="3496289"/>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76</a:t>
            </a:fld>
            <a:endParaRPr lang="en-US" sz="1000" dirty="0">
              <a:solidFill>
                <a:schemeClr val="accent4">
                  <a:lumMod val="75000"/>
                </a:schemeClr>
              </a:solidFill>
              <a:latin typeface="+mn-lt"/>
              <a:cs typeface="+mn-cs"/>
            </a:endParaRPr>
          </a:p>
        </p:txBody>
      </p:sp>
      <p:pic>
        <p:nvPicPr>
          <p:cNvPr id="19141634" name="Picture 2" descr="http://www.spc.noaa.gov/wcm/torngraph-big.png"/>
          <p:cNvPicPr>
            <a:picLocks noChangeAspect="1" noChangeArrowheads="1"/>
          </p:cNvPicPr>
          <p:nvPr/>
        </p:nvPicPr>
        <p:blipFill>
          <a:blip r:embed="rId3" cstate="email"/>
          <a:srcRect/>
          <a:stretch>
            <a:fillRect/>
          </a:stretch>
        </p:blipFill>
        <p:spPr bwMode="auto">
          <a:xfrm>
            <a:off x="-1" y="1131834"/>
            <a:ext cx="8790039" cy="5400675"/>
          </a:xfrm>
          <a:prstGeom prst="rect">
            <a:avLst/>
          </a:prstGeom>
          <a:noFill/>
        </p:spPr>
      </p:pic>
      <p:sp>
        <p:nvSpPr>
          <p:cNvPr id="13" name="AutoShape 7"/>
          <p:cNvSpPr>
            <a:spLocks noChangeArrowheads="1"/>
          </p:cNvSpPr>
          <p:nvPr/>
        </p:nvSpPr>
        <p:spPr bwMode="blackWhite">
          <a:xfrm>
            <a:off x="4424510" y="4896464"/>
            <a:ext cx="1827390" cy="936788"/>
          </a:xfrm>
          <a:prstGeom prst="wedgeRectCallout">
            <a:avLst>
              <a:gd name="adj1" fmla="val -27901"/>
              <a:gd name="adj2" fmla="val -6365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4"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July 6,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15" name="AutoShape 7"/>
          <p:cNvSpPr>
            <a:spLocks noChangeArrowheads="1"/>
          </p:cNvSpPr>
          <p:nvPr/>
        </p:nvSpPr>
        <p:spPr bwMode="blackWhite">
          <a:xfrm>
            <a:off x="2080860" y="1460090"/>
            <a:ext cx="3199063" cy="1191986"/>
          </a:xfrm>
          <a:prstGeom prst="wedgeRectCallout">
            <a:avLst>
              <a:gd name="adj1" fmla="val 72617"/>
              <a:gd name="adj2" fmla="val 522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510274" name="Picture 2" descr="http://www.spc.noaa.gov/climo/online/monthly/2013_annual_map_hail.gif"/>
          <p:cNvPicPr>
            <a:picLocks noChangeAspect="1" noChangeArrowheads="1"/>
          </p:cNvPicPr>
          <p:nvPr/>
        </p:nvPicPr>
        <p:blipFill>
          <a:blip r:embed="rId4" cstate="email"/>
          <a:srcRect/>
          <a:stretch>
            <a:fillRect/>
          </a:stretch>
        </p:blipFill>
        <p:spPr bwMode="auto">
          <a:xfrm>
            <a:off x="240481" y="1279492"/>
            <a:ext cx="6986229" cy="5007828"/>
          </a:xfrm>
          <a:prstGeom prst="rect">
            <a:avLst/>
          </a:prstGeom>
          <a:noFill/>
        </p:spPr>
      </p:pic>
      <p:sp>
        <p:nvSpPr>
          <p:cNvPr id="8"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3,716 “Large Hail” reports through July 3, causing extensive property and vehicle damage</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147487" y="2920180"/>
            <a:ext cx="2227006" cy="1696065"/>
          </a:xfrm>
          <a:prstGeom prst="wedgeRectCallout">
            <a:avLst>
              <a:gd name="adj1" fmla="val 67767"/>
              <a:gd name="adj2" fmla="val 21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Large hail reports were heavily concentrated in the Plains states</a:t>
            </a:r>
            <a:endParaRPr lang="en-US" sz="2000" b="1" dirty="0">
              <a:solidFill>
                <a:srgbClr val="FFFFFF"/>
              </a:solidFill>
              <a:latin typeface="Arial" charset="0"/>
              <a:cs typeface="Arial" charset="0"/>
            </a:endParaRPr>
          </a:p>
        </p:txBody>
      </p:sp>
      <p:sp>
        <p:nvSpPr>
          <p:cNvPr id="13" name="Oval 8"/>
          <p:cNvSpPr>
            <a:spLocks noChangeArrowheads="1"/>
          </p:cNvSpPr>
          <p:nvPr/>
        </p:nvSpPr>
        <p:spPr bwMode="auto">
          <a:xfrm rot="-5400000">
            <a:off x="2567139" y="3835499"/>
            <a:ext cx="1651821" cy="120752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ppt_h/2"/>
                                          </p:val>
                                        </p:tav>
                                        <p:tav tm="100000">
                                          <p:val>
                                            <p:strVal val="#ppt_y"/>
                                          </p:val>
                                        </p:tav>
                                      </p:tavLst>
                                    </p:anim>
                                    <p:anim calcmode="lin" valueType="num">
                                      <p:cBhvr>
                                        <p:cTn id="17" dur="500" fill="hold"/>
                                        <p:tgtEl>
                                          <p:spTgt spid="13"/>
                                        </p:tgtEl>
                                        <p:attrNameLst>
                                          <p:attrName>ppt_w</p:attrName>
                                        </p:attrNameLst>
                                      </p:cBhvr>
                                      <p:tavLst>
                                        <p:tav tm="0">
                                          <p:val>
                                            <p:strVal val="#ppt_w"/>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1"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3,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9512322" name="Picture 2" descr="http://www.spc.noaa.gov/climo/online/monthly/2013_annual_map_wind.gif"/>
          <p:cNvPicPr>
            <a:picLocks noChangeAspect="1" noChangeArrowheads="1"/>
          </p:cNvPicPr>
          <p:nvPr/>
        </p:nvPicPr>
        <p:blipFill>
          <a:blip r:embed="rId4" cstate="email"/>
          <a:srcRect/>
          <a:stretch>
            <a:fillRect/>
          </a:stretch>
        </p:blipFill>
        <p:spPr bwMode="auto">
          <a:xfrm>
            <a:off x="0" y="1047171"/>
            <a:ext cx="7521677" cy="5391645"/>
          </a:xfrm>
          <a:prstGeom prst="rect">
            <a:avLst/>
          </a:prstGeom>
          <a:noFill/>
        </p:spPr>
      </p:pic>
      <p:sp>
        <p:nvSpPr>
          <p:cNvPr id="13" name="AutoShape 7"/>
          <p:cNvSpPr>
            <a:spLocks noChangeArrowheads="1"/>
          </p:cNvSpPr>
          <p:nvPr/>
        </p:nvSpPr>
        <p:spPr bwMode="blackWhite">
          <a:xfrm>
            <a:off x="147487" y="2920180"/>
            <a:ext cx="2227006" cy="1696065"/>
          </a:xfrm>
          <a:prstGeom prst="wedgeRectCallout">
            <a:avLst>
              <a:gd name="adj1" fmla="val 177039"/>
              <a:gd name="adj2" fmla="val 186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Wind damage reports were more heavily concentrated in the Southeast</a:t>
            </a:r>
            <a:endParaRPr lang="en-US" sz="2000" b="1" dirty="0">
              <a:solidFill>
                <a:srgbClr val="FFFFFF"/>
              </a:solidFill>
              <a:latin typeface="Arial" charset="0"/>
              <a:cs typeface="Arial" charset="0"/>
            </a:endParaRPr>
          </a:p>
        </p:txBody>
      </p:sp>
      <p:sp>
        <p:nvSpPr>
          <p:cNvPr id="14"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7,371 “Wind Damage” reports through July 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22,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79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0445186" name="Picture 2" descr="http://www.spc.noaa.gov/climo/online/monthly/2013_annual_map_all.gif"/>
          <p:cNvPicPr>
            <a:picLocks noChangeAspect="1" noChangeArrowheads="1"/>
          </p:cNvPicPr>
          <p:nvPr/>
        </p:nvPicPr>
        <p:blipFill>
          <a:blip r:embed="rId4" cstate="email"/>
          <a:srcRect/>
          <a:stretch>
            <a:fillRect/>
          </a:stretch>
        </p:blipFill>
        <p:spPr bwMode="auto">
          <a:xfrm>
            <a:off x="210984" y="1404397"/>
            <a:ext cx="7114316" cy="5099642"/>
          </a:xfrm>
          <a:prstGeom prst="rect">
            <a:avLst/>
          </a:prstGeom>
          <a:noFill/>
        </p:spPr>
      </p:pic>
      <p:sp>
        <p:nvSpPr>
          <p:cNvPr id="15" name="AutoShape 7"/>
          <p:cNvSpPr>
            <a:spLocks noChangeArrowheads="1"/>
          </p:cNvSpPr>
          <p:nvPr/>
        </p:nvSpPr>
        <p:spPr bwMode="blackWhite">
          <a:xfrm>
            <a:off x="7093823" y="2684207"/>
            <a:ext cx="1976437" cy="2946131"/>
          </a:xfrm>
          <a:prstGeom prst="wedgeRectCallout">
            <a:avLst>
              <a:gd name="adj1" fmla="val -65984"/>
              <a:gd name="adj2" fmla="val -297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13,667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July 22;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663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4,111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8,892 </a:t>
            </a:r>
            <a:r>
              <a:rPr lang="en-US" b="1" dirty="0">
                <a:solidFill>
                  <a:srgbClr val="FFFFFF"/>
                </a:solidFill>
                <a:latin typeface="Arial" pitchFamily="34" charset="0"/>
                <a:cs typeface="Arial" pitchFamily="34" charset="0"/>
              </a:rPr>
              <a:t>high wind events</a:t>
            </a:r>
          </a:p>
        </p:txBody>
      </p:sp>
      <p:sp>
        <p:nvSpPr>
          <p:cNvPr id="16" name="AutoShape 7"/>
          <p:cNvSpPr>
            <a:spLocks noChangeArrowheads="1"/>
          </p:cNvSpPr>
          <p:nvPr/>
        </p:nvSpPr>
        <p:spPr bwMode="blackWhite">
          <a:xfrm>
            <a:off x="4370437" y="825909"/>
            <a:ext cx="2458065" cy="1238865"/>
          </a:xfrm>
          <a:prstGeom prst="wedgeRectCallout">
            <a:avLst>
              <a:gd name="adj1" fmla="val -54460"/>
              <a:gd name="adj2" fmla="val 7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19743746" name="Chart" r:id="rId4" imgW="8820049" imgH="4572034"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
        <p:nvSpPr>
          <p:cNvPr id="8" name="AutoShape 10"/>
          <p:cNvSpPr>
            <a:spLocks noChangeArrowheads="1"/>
          </p:cNvSpPr>
          <p:nvPr/>
        </p:nvSpPr>
        <p:spPr bwMode="blackWhite">
          <a:xfrm>
            <a:off x="2061052" y="2727684"/>
            <a:ext cx="1980008" cy="900419"/>
          </a:xfrm>
          <a:prstGeom prst="wedgeRectCallout">
            <a:avLst>
              <a:gd name="adj1" fmla="val -70183"/>
              <a:gd name="adj2" fmla="val 9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Texas has had the 2</a:t>
            </a:r>
            <a:r>
              <a:rPr lang="en-US" sz="1400" b="1" baseline="30000" dirty="0" smtClean="0">
                <a:solidFill>
                  <a:schemeClr val="bg1"/>
                </a:solidFill>
              </a:rPr>
              <a:t>nd</a:t>
            </a:r>
            <a:r>
              <a:rPr lang="en-US" sz="1400" b="1" dirty="0" smtClean="0">
                <a:solidFill>
                  <a:schemeClr val="bg1"/>
                </a:solidFill>
              </a:rPr>
              <a:t> fastest growing economy in the US in 2012</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22" presetClass="entr" presetSubtype="8"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email"/>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82</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83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85</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89745" y="4001600"/>
            <a:ext cx="8490718" cy="187589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Industry Favorability Ratings</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Policy Forms &amp; Disclosure</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9</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19744770"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91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92</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93</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94</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95</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778477" y="2559204"/>
            <a:ext cx="3677829" cy="1230312"/>
          </a:xfrm>
          <a:prstGeom prst="wedgeRectCallout">
            <a:avLst>
              <a:gd name="adj1" fmla="val -6057"/>
              <a:gd name="adj2" fmla="val 14759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Louisiana was a growth leader over the past 5 years even though premiums written only expanded by 4.5%</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11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3097213" y="1792288"/>
            <a:ext cx="3235325" cy="1230312"/>
          </a:xfrm>
          <a:prstGeom prst="wedgeRectCallout">
            <a:avLst>
              <a:gd name="adj1" fmla="val -89348"/>
              <a:gd name="adj2" fmla="val 70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 limited number of states showed strong growth over the past 5 years</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1d8ade98-44aa-4c00-9f29-c62ad545486f"/>
  <p:tag name="ARTICULATE_TITLE_TAG" val="Natural catastrophes January – June 2013"/>
  <p:tag name="ARTICULATE_SLIDE_NAV" val="2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161252</TotalTime>
  <Words>17185</Words>
  <Application>Microsoft Office PowerPoint</Application>
  <PresentationFormat>On-screen Show (4:3)</PresentationFormat>
  <Paragraphs>2425</Paragraphs>
  <Slides>223</Slides>
  <Notes>201</Notes>
  <HiddenSlides>91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223</vt:i4>
      </vt:variant>
    </vt:vector>
  </HeadingPairs>
  <TitlesOfParts>
    <vt:vector size="226" baseType="lpstr">
      <vt:lpstr>Default Design</vt:lpstr>
      <vt:lpstr>Chart</vt:lpstr>
      <vt:lpstr>Worksheet</vt:lpstr>
      <vt:lpstr>Overview &amp; Outlook for the      P/C Insurance Industry: Trends, Challenges and Opportunities in 2013 and Beyond</vt:lpstr>
      <vt:lpstr>Slide 2</vt:lpstr>
      <vt:lpstr>P/C Net Income After Taxes 1991–2013:Q1 ($ Millions)</vt:lpstr>
      <vt:lpstr>Profitability Peaks &amp; Troughs in the P/C Insurance Industry, 1975 – 2013:Q1*</vt:lpstr>
      <vt:lpstr>A 100 Combined Ratio Isn’t What It Once Was: Investment Impact on ROEs</vt:lpstr>
      <vt:lpstr>The Strength of the Economy Will Influence P/C Insurer Growth Opportunities</vt:lpstr>
      <vt:lpstr>US Real GDP Growth*</vt:lpstr>
      <vt:lpstr>Real GDP by State Percent Change, 2012: Highest 25 States</vt:lpstr>
      <vt:lpstr>Slide 9</vt:lpstr>
      <vt:lpstr>Slide 10</vt:lpstr>
      <vt:lpstr>Defense and Non-Defense Federal Spending        as a Share of State GDP: Top 10 States*</vt:lpstr>
      <vt:lpstr>Slide 12</vt:lpstr>
      <vt:lpstr>Slide 13</vt:lpstr>
      <vt:lpstr>Auto/Light Truck Sales, 1999-2019F</vt:lpstr>
      <vt:lpstr>Personal Auto Insurance Direct Written Premiums vs. Recently-Registered Cars</vt:lpstr>
      <vt:lpstr>Monthly Change* in Auto Insurance Prices, 1991–2013*</vt:lpstr>
      <vt:lpstr>Monthly Change* in Auto Insurance Prices, January 2005 - June 2013</vt:lpstr>
      <vt:lpstr>New Private Housing Starts, 1990-2019F</vt:lpstr>
      <vt:lpstr>Average Premium for Home Insurance Policies**</vt:lpstr>
      <vt:lpstr>Construction Employment, Jan. 2010—June 2013*</vt:lpstr>
      <vt:lpstr>Construction Employment,  Jan. 2003–June 2013 </vt:lpstr>
      <vt:lpstr>Nonfarm Payroll (Wages and Salaries): Quarterly, 2005–2013:Q1</vt:lpstr>
      <vt:lpstr>Commercial &amp; Industrial Loans Outstanding at FDIC-Insured Banks, Quarterly, 2006-2013*</vt:lpstr>
      <vt:lpstr>Percent of Non-current Commercial &amp; Industrial Loans Outstanding at FDIC-Insured Banks, Quarterly, 2006-2012:Q4*</vt:lpstr>
      <vt:lpstr>Value of Construction Put in Place,   May 2013 vs. May 2012*</vt:lpstr>
      <vt:lpstr>Value of Private Construction Put in Place, by Segment,  May 2013 vs. May 2012*</vt:lpstr>
      <vt:lpstr>Value of Public Construction Put in Place, by Segment,  May 2013 vs. May 2012*</vt:lpstr>
      <vt:lpstr>Slide 28</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2010—June 2013*</vt:lpstr>
      <vt:lpstr>Slide 33</vt:lpstr>
      <vt:lpstr>Business Bankruptcy Filings, 1980-2012:Q3</vt:lpstr>
      <vt:lpstr>Private Sector Business Starts,  1993:Q2 – 2012:Q3*</vt:lpstr>
      <vt:lpstr>Slide 36</vt:lpstr>
      <vt:lpstr>12 Industries for the Next 10 Years: Insurance Solutions Needed</vt:lpstr>
      <vt:lpstr>Slide 38</vt:lpstr>
      <vt:lpstr>U.S. Insured Catastrophe Losses</vt:lpstr>
      <vt:lpstr>Moore, OK, Tornado: Media Coverage Was Generally Favorable</vt:lpstr>
      <vt:lpstr>Top 16 Most Costly Disasters in U.S. History</vt:lpstr>
      <vt:lpstr>Top 16 Most Costly World Insurance Losses, 1970-2012*</vt:lpstr>
      <vt:lpstr>Natural Disasters in the United States, 1980 – June 2013* Number of Events (Annual Totals 1980 – June 2013*) </vt:lpstr>
      <vt:lpstr>Natural Disasters Worldwide, 1980 – 2013* (Number of Events) </vt:lpstr>
      <vt:lpstr>Losses Due to Natural Disasters Worldwide, 1980–2013* (Overall &amp; Insured Losses)</vt:lpstr>
      <vt:lpstr>Losses Due to Natural Disasters in the US, 1980–2012 (Overall &amp; Insured Losses)</vt:lpstr>
      <vt:lpstr>Losses Due to Natural Disasters in the US, 1980–2013 (Jan.-June Only)</vt:lpstr>
      <vt:lpstr>Natural Disaster Losses in the United States: 2012</vt:lpstr>
      <vt:lpstr>Natural Disaster Losses in the United States: First Half 2013</vt:lpstr>
      <vt:lpstr>Significant Natural Catastrophes, 2012 (Events with $1 billion economic loss and/or 50 fatalities)</vt:lpstr>
      <vt:lpstr>U.S. Thunderstorm Loss Trends, 1980 – June 30, 2013</vt:lpstr>
      <vt:lpstr>Convective Loss Events in the U.S.  Number of events 1980 – 2012 and First Half 2013 </vt:lpstr>
      <vt:lpstr>Convective Loss Events in the U.S.  Overall and insured losses 1980 – 2012 and First Half 2013 </vt:lpstr>
      <vt:lpstr>New Research Suggests Increase in Convective Activity Is Costly for Insurers</vt:lpstr>
      <vt:lpstr>Natural Catastrophes January – June 2013  World map with significant events</vt:lpstr>
      <vt:lpstr>Slide 56</vt:lpstr>
      <vt:lpstr>Top 12 Most Costly Hurricanes in U.S. History</vt:lpstr>
      <vt:lpstr>Outlook for 2013 Hurricane Season:  75% Worse Than Average</vt:lpstr>
      <vt:lpstr>Landfall Probabilities for 2013 Hurricane Season: Above Average</vt:lpstr>
      <vt:lpstr>Total Value of Insured Coastal Exposure in 2012</vt:lpstr>
      <vt:lpstr>Total Value of Insured Coastal Exposure in 2007</vt:lpstr>
      <vt:lpstr>Total Potential Home Value Exposure to Storm Surge Risk in 2013*</vt:lpstr>
      <vt:lpstr>Storm Surge Inundation Graphic</vt:lpstr>
      <vt:lpstr>Storm Surge Warning</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70</vt:lpstr>
      <vt:lpstr>Number of Federal Disaster Declarations, 1953-2013*</vt:lpstr>
      <vt:lpstr>Federal Disasters Declarations by State,  1953 – 2013: Highest 25 States*</vt:lpstr>
      <vt:lpstr>Federal Disasters Declarations by State,  1953 – 2013: Lowest 25 States*</vt:lpstr>
      <vt:lpstr>Slide 74</vt:lpstr>
      <vt:lpstr>Location of Tornado Reports: Through July 3, 2013</vt:lpstr>
      <vt:lpstr>U.S. Tornado Count, 2005-2013* </vt:lpstr>
      <vt:lpstr>Location of Large Hail Reports: Through July 3, 2013</vt:lpstr>
      <vt:lpstr>Location of High Wind Reports: Through July 3, 2013</vt:lpstr>
      <vt:lpstr>Severe Weather Reports: Through July 22, 2013</vt:lpstr>
      <vt:lpstr>Severe Weather Reports, 2012</vt:lpstr>
      <vt:lpstr>Terrorism Update</vt:lpstr>
      <vt:lpstr>Terrorism Risk Insurance Program</vt:lpstr>
      <vt:lpstr>Terrorism Risk Insurance Program</vt:lpstr>
      <vt:lpstr>Summary of Terrorism Risk Insurance Program Extension Bills Introduced in 2013</vt:lpstr>
      <vt:lpstr>Terrorist Risk Index</vt:lpstr>
      <vt:lpstr>Loss Distribution by Type of Insurance from Sept. 11 Terrorist Attack ($ 2011)</vt:lpstr>
      <vt:lpstr>Terrorism Violates Traditional Requirements for Insurability</vt:lpstr>
      <vt:lpstr>Slide 88</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96</vt:lpstr>
      <vt:lpstr>Direct Premiums Written: Total P/C Percent Change by State, 2007-2012*</vt:lpstr>
      <vt:lpstr>Direct Premiums Written: Total P/C Percent Change by State, 2007-2012*</vt:lpstr>
      <vt:lpstr>Direct Premiums Written: Total P/C Percent Change by State, 2006-2011*</vt:lpstr>
      <vt:lpstr>Direct Premiums Written: Total P/C Percent Change by State, 2006-2011*</vt:lpstr>
      <vt:lpstr>Direct Premiums Written: PP Auto Percent Change by State, 2006-2011*</vt:lpstr>
      <vt:lpstr>Direct Premiums Written: PP Auto Percent Change by State, 2006-2011*</vt:lpstr>
      <vt:lpstr>Direct Premiums Written: Homeowners Percent Change by State, 2006-2011*</vt:lpstr>
      <vt:lpstr>Direct Premiums Written: Homeowners Percent Change by State, 2006-2011*</vt:lpstr>
      <vt:lpstr>Direct Premiums Written: Comm. Lines Percent Change by State, 2006-2011*</vt:lpstr>
      <vt:lpstr>Direct Premiums Written: Comm. Lines Percent Change by State, 2006-2011*</vt:lpstr>
      <vt:lpstr>Direct Premiums Written: Workers’ Comp Percent Change by State, 2006-2011*</vt:lpstr>
      <vt:lpstr>Direct Premiums Written: Worker’s Comp Percent Change by State, 2006-2011*</vt:lpstr>
      <vt:lpstr>Slide 109</vt:lpstr>
      <vt:lpstr>Unemployment and Underemployment Rates: Stubbornly High in 2012, But Falling</vt:lpstr>
      <vt:lpstr>Slide 111</vt:lpstr>
      <vt:lpstr>Slide 112</vt:lpstr>
      <vt:lpstr>Slide 113</vt:lpstr>
      <vt:lpstr>Slide 114</vt:lpstr>
      <vt:lpstr>Net Change in Government Employment: Jan. 2010—Apr. 2013*</vt:lpstr>
      <vt:lpstr>Unemployment Rates by State, June 2013: Highest 25 States*</vt:lpstr>
      <vt:lpstr>Slide 117</vt:lpstr>
      <vt:lpstr>Oil &amp; Gas Extraction Employment, Jan. 2010—June 2013*</vt:lpstr>
      <vt:lpstr>US Unemployment Rate Forecast</vt:lpstr>
      <vt:lpstr>US Unemployment Rate Forecasts</vt:lpstr>
      <vt:lpstr>Nonfarm Payroll (Wages and Salaries): Quarterly, 2005–2013:Q1</vt:lpstr>
      <vt:lpstr>Payroll vs. Workers Comp Net Written Premiums, 1990-2012E</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June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Slide 137</vt:lpstr>
      <vt:lpstr>Annual Inflation Rates, (CPI-U, %), 1990–2014F</vt:lpstr>
      <vt:lpstr>1. UNDERWRITING</vt:lpstr>
      <vt:lpstr>P/C Insurance Industry  Combined Ratio, 2001–2013:Q1*</vt:lpstr>
      <vt:lpstr>Underwriting Gain (Loss) 1975–2013:Q1*</vt:lpstr>
      <vt:lpstr>Combined Ratios by Predominant Business Segment, 2012 vs. 2011*</vt:lpstr>
      <vt:lpstr>P/C Reserve Development, 1992–2015E</vt:lpstr>
      <vt:lpstr>Number of Years with Underwriting Profits by Decade, 1920s–2010s </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151</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168</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2013:Q1</vt:lpstr>
      <vt:lpstr>2. SURPLUS/CAPITAL/CAPACITY</vt:lpstr>
      <vt:lpstr>US Policyholder Surplus: 1975–2013*</vt:lpstr>
      <vt:lpstr>Policyholder Surplus,  2006:Q4–2013:Q1</vt:lpstr>
      <vt:lpstr>U.S. INSURANCE MERGERS AND ACQUISITIONS, 2002-2012 (1)</vt:lpstr>
      <vt:lpstr>Slide 183</vt:lpstr>
      <vt:lpstr>Reinsurer Share of Recent Significant Market Losses</vt:lpstr>
      <vt:lpstr>Regional Property Catastrophe Rate on Line Index, 1990—2013 (as of January 1)</vt:lpstr>
      <vt:lpstr>Reinsurance Capital Is at a Record High</vt:lpstr>
      <vt:lpstr>Long-Term Evolution of Shareholders’ Funds for        the Guy Carpenter Global Reinsurance Composite  </vt:lpstr>
      <vt:lpstr>CATASTROPHE BONDS, ANNUAL RISK CAPITAL ISSUED, 2002-2012</vt:lpstr>
      <vt:lpstr>CATASTROPHE BONDS, RISK CAPITAL OUTSTANDING, 2002-2012</vt:lpstr>
      <vt:lpstr>4.  RENEWED PRICING DISCIPLINE</vt:lpstr>
      <vt:lpstr>Distribution of Direct Premiums Written by Segment/Line, 2010</vt:lpstr>
      <vt:lpstr>Net Premium Growth: Annual Change,  1971—2013:Q1</vt:lpstr>
      <vt:lpstr>P/C Net Premiums Written: % Change, Quarter vs. Year-Prior Quarter</vt:lpstr>
      <vt:lpstr>Growth in Net Written Premium by Segment, 2012 vs. 2011*</vt:lpstr>
      <vt:lpstr>Average Commercial Rate Change, All Lines, (1Q:2004–2Q:2013)</vt:lpstr>
      <vt:lpstr>Change in Commercial Rate Renewals, by Account Size: 1999:Q4 to 2013:Q1</vt:lpstr>
      <vt:lpstr>Cumulative Qtrly. Commercial Rate Changes, by Account Size: 1999:Q4 to 2013:Q1</vt:lpstr>
      <vt:lpstr>Cumulative Qtrly. Commercial Rate Changes, by Line: 1999:Q4 to 2013:Q1</vt:lpstr>
      <vt:lpstr>Workers Comp. Quarterly Rate Changes, by Line: 2000:Q1 to 2013:Q1</vt:lpstr>
      <vt:lpstr>Change in Commercial Rate Renewals, by Line: 2013:Q2</vt:lpstr>
      <vt:lpstr>CLIPS: Change in Written Price Level: All Lines, 2010:Q2 – 2012:Q4</vt:lpstr>
      <vt:lpstr>Workers Comp Rate Changes, 2008:Q4 – 2013:Q2</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2011</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223</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3332</cp:revision>
  <dcterms:modified xsi:type="dcterms:W3CDTF">2013-07-30T12:52:03Z</dcterms:modified>
</cp:coreProperties>
</file>