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70.xml" ContentType="application/vnd.openxmlformats-officedocument.presentationml.notesSlide+xml"/>
  <Override PartName="/ppt/tags/tag9.xml" ContentType="application/vnd.openxmlformats-officedocument.presentationml.tags+xml"/>
  <Override PartName="/ppt/notesSlides/notesSlide71.xml" ContentType="application/vnd.openxmlformats-officedocument.presentationml.notesSlide+xml"/>
  <Override PartName="/ppt/tags/tag10.xml" ContentType="application/vnd.openxmlformats-officedocument.presentationml.tags+xml"/>
  <Override PartName="/ppt/notesSlides/notesSlide7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73.xml" ContentType="application/vnd.openxmlformats-officedocument.presentationml.notesSlide+xml"/>
  <Override PartName="/ppt/tags/tag13.xml" ContentType="application/vnd.openxmlformats-officedocument.presentationml.tags+xml"/>
  <Override PartName="/ppt/notesSlides/notesSlide74.xml" ContentType="application/vnd.openxmlformats-officedocument.presentationml.notesSlide+xml"/>
  <Override PartName="/ppt/tags/tag14.xml" ContentType="application/vnd.openxmlformats-officedocument.presentationml.tags+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78.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79.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80.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81.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charts/chart1.xml" ContentType="application/vnd.openxmlformats-officedocument.drawingml.chart+xml"/>
  <Override PartName="/ppt/notesSlides/notesSlide88.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95.xml" ContentType="application/vnd.openxmlformats-officedocument.presentationml.notesSlide+xml"/>
  <Override PartName="/ppt/charts/chart7.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tags/tag27.xml" ContentType="application/vnd.openxmlformats-officedocument.presentationml.tags+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tags/tag28.xml" ContentType="application/vnd.openxmlformats-officedocument.presentationml.tags+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56"/>
  </p:notesMasterIdLst>
  <p:handoutMasterIdLst>
    <p:handoutMasterId r:id="rId157"/>
  </p:handoutMasterIdLst>
  <p:sldIdLst>
    <p:sldId id="3491" r:id="rId2"/>
    <p:sldId id="3936" r:id="rId3"/>
    <p:sldId id="2574" r:id="rId4"/>
    <p:sldId id="4010" r:id="rId5"/>
    <p:sldId id="4011" r:id="rId6"/>
    <p:sldId id="3347" r:id="rId7"/>
    <p:sldId id="4151" r:id="rId8"/>
    <p:sldId id="3780" r:id="rId9"/>
    <p:sldId id="4088" r:id="rId10"/>
    <p:sldId id="4089" r:id="rId11"/>
    <p:sldId id="4146" r:id="rId12"/>
    <p:sldId id="4147" r:id="rId13"/>
    <p:sldId id="4148" r:id="rId14"/>
    <p:sldId id="4149" r:id="rId15"/>
    <p:sldId id="4150" r:id="rId16"/>
    <p:sldId id="4061" r:id="rId17"/>
    <p:sldId id="4062" r:id="rId18"/>
    <p:sldId id="4066" r:id="rId19"/>
    <p:sldId id="4065" r:id="rId20"/>
    <p:sldId id="4063" r:id="rId21"/>
    <p:sldId id="4064" r:id="rId22"/>
    <p:sldId id="4067" r:id="rId23"/>
    <p:sldId id="4068" r:id="rId24"/>
    <p:sldId id="4069" r:id="rId25"/>
    <p:sldId id="4070" r:id="rId26"/>
    <p:sldId id="4073" r:id="rId27"/>
    <p:sldId id="4072" r:id="rId28"/>
    <p:sldId id="4074" r:id="rId29"/>
    <p:sldId id="4071" r:id="rId30"/>
    <p:sldId id="4075" r:id="rId31"/>
    <p:sldId id="3269" r:id="rId32"/>
    <p:sldId id="3828" r:id="rId33"/>
    <p:sldId id="3829" r:id="rId34"/>
    <p:sldId id="3832" r:id="rId35"/>
    <p:sldId id="3833" r:id="rId36"/>
    <p:sldId id="4076" r:id="rId37"/>
    <p:sldId id="4077" r:id="rId38"/>
    <p:sldId id="4078" r:id="rId39"/>
    <p:sldId id="4079" r:id="rId40"/>
    <p:sldId id="4080" r:id="rId41"/>
    <p:sldId id="4091" r:id="rId42"/>
    <p:sldId id="4092" r:id="rId43"/>
    <p:sldId id="3433" r:id="rId44"/>
    <p:sldId id="4097" r:id="rId45"/>
    <p:sldId id="3939" r:id="rId46"/>
    <p:sldId id="3669" r:id="rId47"/>
    <p:sldId id="3670" r:id="rId48"/>
    <p:sldId id="4081" r:id="rId49"/>
    <p:sldId id="4094" r:id="rId50"/>
    <p:sldId id="3861" r:id="rId51"/>
    <p:sldId id="3889" r:id="rId52"/>
    <p:sldId id="4082" r:id="rId53"/>
    <p:sldId id="4042" r:id="rId54"/>
    <p:sldId id="4043" r:id="rId55"/>
    <p:sldId id="4098" r:id="rId56"/>
    <p:sldId id="4099" r:id="rId57"/>
    <p:sldId id="3096" r:id="rId58"/>
    <p:sldId id="3618" r:id="rId59"/>
    <p:sldId id="4033" r:id="rId60"/>
    <p:sldId id="4034" r:id="rId61"/>
    <p:sldId id="4009" r:id="rId62"/>
    <p:sldId id="4007" r:id="rId63"/>
    <p:sldId id="4008" r:id="rId64"/>
    <p:sldId id="3924" r:id="rId65"/>
    <p:sldId id="3925" r:id="rId66"/>
    <p:sldId id="3388" r:id="rId67"/>
    <p:sldId id="3324" r:id="rId68"/>
    <p:sldId id="3494" r:id="rId69"/>
    <p:sldId id="4129" r:id="rId70"/>
    <p:sldId id="3689" r:id="rId71"/>
    <p:sldId id="3690" r:id="rId72"/>
    <p:sldId id="4121" r:id="rId73"/>
    <p:sldId id="4122" r:id="rId74"/>
    <p:sldId id="4123" r:id="rId75"/>
    <p:sldId id="4126" r:id="rId76"/>
    <p:sldId id="4127" r:id="rId77"/>
    <p:sldId id="4133" r:id="rId78"/>
    <p:sldId id="4134" r:id="rId79"/>
    <p:sldId id="4154" r:id="rId80"/>
    <p:sldId id="4155" r:id="rId81"/>
    <p:sldId id="4156" r:id="rId82"/>
    <p:sldId id="4135" r:id="rId83"/>
    <p:sldId id="4136" r:id="rId84"/>
    <p:sldId id="4137" r:id="rId85"/>
    <p:sldId id="4124" r:id="rId86"/>
    <p:sldId id="4125" r:id="rId87"/>
    <p:sldId id="4139" r:id="rId88"/>
    <p:sldId id="4140" r:id="rId89"/>
    <p:sldId id="4141" r:id="rId90"/>
    <p:sldId id="4143" r:id="rId91"/>
    <p:sldId id="4053" r:id="rId92"/>
    <p:sldId id="3691" r:id="rId93"/>
    <p:sldId id="4103" r:id="rId94"/>
    <p:sldId id="4101" r:id="rId95"/>
    <p:sldId id="4102" r:id="rId96"/>
    <p:sldId id="4108" r:id="rId97"/>
    <p:sldId id="4047" r:id="rId98"/>
    <p:sldId id="4111" r:id="rId99"/>
    <p:sldId id="4105" r:id="rId100"/>
    <p:sldId id="4106" r:id="rId101"/>
    <p:sldId id="4054" r:id="rId102"/>
    <p:sldId id="4100" r:id="rId103"/>
    <p:sldId id="4107" r:id="rId104"/>
    <p:sldId id="4110" r:id="rId105"/>
    <p:sldId id="4055" r:id="rId106"/>
    <p:sldId id="4056" r:id="rId107"/>
    <p:sldId id="4057" r:id="rId108"/>
    <p:sldId id="4058" r:id="rId109"/>
    <p:sldId id="3702" r:id="rId110"/>
    <p:sldId id="3753" r:id="rId111"/>
    <p:sldId id="3754" r:id="rId112"/>
    <p:sldId id="3755" r:id="rId113"/>
    <p:sldId id="3580" r:id="rId114"/>
    <p:sldId id="3706" r:id="rId115"/>
    <p:sldId id="4085" r:id="rId116"/>
    <p:sldId id="4090" r:id="rId117"/>
    <p:sldId id="4084" r:id="rId118"/>
    <p:sldId id="4086" r:id="rId119"/>
    <p:sldId id="4087" r:id="rId120"/>
    <p:sldId id="4036" r:id="rId121"/>
    <p:sldId id="3707" r:id="rId122"/>
    <p:sldId id="3921" r:id="rId123"/>
    <p:sldId id="3744" r:id="rId124"/>
    <p:sldId id="4152" r:id="rId125"/>
    <p:sldId id="4153" r:id="rId126"/>
    <p:sldId id="2291" r:id="rId127"/>
    <p:sldId id="3109" r:id="rId128"/>
    <p:sldId id="3105" r:id="rId129"/>
    <p:sldId id="3106" r:id="rId130"/>
    <p:sldId id="3107" r:id="rId131"/>
    <p:sldId id="4144" r:id="rId132"/>
    <p:sldId id="4145" r:id="rId133"/>
    <p:sldId id="2091" r:id="rId134"/>
    <p:sldId id="4040" r:id="rId135"/>
    <p:sldId id="3671" r:id="rId136"/>
    <p:sldId id="2174" r:id="rId137"/>
    <p:sldId id="3874" r:id="rId138"/>
    <p:sldId id="4112" r:id="rId139"/>
    <p:sldId id="3876" r:id="rId140"/>
    <p:sldId id="3875" r:id="rId141"/>
    <p:sldId id="3877" r:id="rId142"/>
    <p:sldId id="3880" r:id="rId143"/>
    <p:sldId id="3873" r:id="rId144"/>
    <p:sldId id="3584" r:id="rId145"/>
    <p:sldId id="3585" r:id="rId146"/>
    <p:sldId id="3878" r:id="rId147"/>
    <p:sldId id="3879" r:id="rId148"/>
    <p:sldId id="3881" r:id="rId149"/>
    <p:sldId id="3883" r:id="rId150"/>
    <p:sldId id="3884" r:id="rId151"/>
    <p:sldId id="3885" r:id="rId152"/>
    <p:sldId id="3886" r:id="rId153"/>
    <p:sldId id="3882" r:id="rId154"/>
    <p:sldId id="1136" r:id="rId155"/>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4">
          <p15:clr>
            <a:srgbClr val="A4A3A4"/>
          </p15:clr>
        </p15:guide>
        <p15:guide id="2" pos="22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5A7A"/>
    <a:srgbClr val="2B7299"/>
    <a:srgbClr val="3691C4"/>
    <a:srgbClr val="3333CC"/>
    <a:srgbClr val="28688C"/>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5" autoAdjust="0"/>
    <p:restoredTop sz="89785" autoAdjust="0"/>
  </p:normalViewPr>
  <p:slideViewPr>
    <p:cSldViewPr snapToGrid="0">
      <p:cViewPr varScale="1">
        <p:scale>
          <a:sx n="91" d="100"/>
          <a:sy n="91" d="100"/>
        </p:scale>
        <p:origin x="318" y="66"/>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4"/>
        <p:guide pos="2205"/>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6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72717023675315"/>
          <c:y val="3.8076152304609243E-2"/>
          <c:w val="0.80721533258173661"/>
          <c:h val="0.87575150300601312"/>
        </c:manualLayout>
      </c:layout>
      <c:barChart>
        <c:barDir val="bar"/>
        <c:grouping val="clustered"/>
        <c:varyColors val="0"/>
        <c:ser>
          <c:idx val="0"/>
          <c:order val="0"/>
          <c:tx>
            <c:strRef>
              <c:f>Sheet1!$A$2</c:f>
              <c:strCache>
                <c:ptCount val="1"/>
                <c:pt idx="0">
                  <c:v>Policies in Force</c:v>
                </c:pt>
              </c:strCache>
            </c:strRef>
          </c:tx>
          <c:spPr>
            <a:solidFill>
              <a:schemeClr val="accent1"/>
            </a:solidFill>
            <a:ln w="25093">
              <a:noFill/>
            </a:ln>
          </c:spPr>
          <c:invertIfNegative val="0"/>
          <c:dPt>
            <c:idx val="0"/>
            <c:invertIfNegative val="0"/>
            <c:bubble3D val="0"/>
            <c:spPr>
              <a:solidFill>
                <a:srgbClr val="FFC000"/>
              </a:solidFill>
              <a:ln w="25093">
                <a:noFill/>
              </a:ln>
            </c:spPr>
          </c:dPt>
          <c:dLbls>
            <c:numFmt formatCode="#,##0" sourceLinked="0"/>
            <c:spPr>
              <a:noFill/>
              <a:ln w="25093">
                <a:noFill/>
              </a:ln>
            </c:spPr>
            <c:txPr>
              <a:bodyPr/>
              <a:lstStyle/>
              <a:p>
                <a:pPr>
                  <a:defRPr sz="1383"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Florida</c:v>
                </c:pt>
                <c:pt idx="1">
                  <c:v>Texas</c:v>
                </c:pt>
                <c:pt idx="2">
                  <c:v>Louisana</c:v>
                </c:pt>
                <c:pt idx="3">
                  <c:v>California</c:v>
                </c:pt>
                <c:pt idx="4">
                  <c:v>New Jersey</c:v>
                </c:pt>
                <c:pt idx="5">
                  <c:v>South Carolina</c:v>
                </c:pt>
                <c:pt idx="6">
                  <c:v>New York</c:v>
                </c:pt>
                <c:pt idx="7">
                  <c:v>North Carolina</c:v>
                </c:pt>
                <c:pt idx="8">
                  <c:v>Virginia</c:v>
                </c:pt>
                <c:pt idx="9">
                  <c:v>Georgia</c:v>
                </c:pt>
              </c:strCache>
            </c:strRef>
          </c:cat>
          <c:val>
            <c:numRef>
              <c:f>Sheet1!$B$2:$K$2</c:f>
              <c:numCache>
                <c:formatCode>_(* #,##0_);_(* \(#,##0\);_(* "-"??_);_(@_)</c:formatCode>
                <c:ptCount val="10"/>
                <c:pt idx="0">
                  <c:v>2058201</c:v>
                </c:pt>
                <c:pt idx="1">
                  <c:v>645911</c:v>
                </c:pt>
                <c:pt idx="2">
                  <c:v>486525</c:v>
                </c:pt>
                <c:pt idx="3">
                  <c:v>256836</c:v>
                </c:pt>
                <c:pt idx="4">
                  <c:v>238738</c:v>
                </c:pt>
                <c:pt idx="5">
                  <c:v>204895</c:v>
                </c:pt>
                <c:pt idx="6">
                  <c:v>173312</c:v>
                </c:pt>
                <c:pt idx="7">
                  <c:v>138378</c:v>
                </c:pt>
                <c:pt idx="8">
                  <c:v>115703</c:v>
                </c:pt>
                <c:pt idx="9">
                  <c:v>96847</c:v>
                </c:pt>
              </c:numCache>
            </c:numRef>
          </c:val>
        </c:ser>
        <c:ser>
          <c:idx val="1"/>
          <c:order val="1"/>
          <c:tx>
            <c:strRef>
              <c:f>Sheet1!$A$3</c:f>
              <c:strCache>
                <c:ptCount val="1"/>
              </c:strCache>
            </c:strRef>
          </c:tx>
          <c:invertIfNegative val="0"/>
          <c:cat>
            <c:strRef>
              <c:f>Sheet1!$B$1:$K$1</c:f>
              <c:strCache>
                <c:ptCount val="10"/>
                <c:pt idx="0">
                  <c:v>Florida</c:v>
                </c:pt>
                <c:pt idx="1">
                  <c:v>Texas</c:v>
                </c:pt>
                <c:pt idx="2">
                  <c:v>Louisana</c:v>
                </c:pt>
                <c:pt idx="3">
                  <c:v>California</c:v>
                </c:pt>
                <c:pt idx="4">
                  <c:v>New Jersey</c:v>
                </c:pt>
                <c:pt idx="5">
                  <c:v>South Carolina</c:v>
                </c:pt>
                <c:pt idx="6">
                  <c:v>New York</c:v>
                </c:pt>
                <c:pt idx="7">
                  <c:v>North Carolina</c:v>
                </c:pt>
                <c:pt idx="8">
                  <c:v>Virginia</c:v>
                </c:pt>
                <c:pt idx="9">
                  <c:v>Georgia</c:v>
                </c:pt>
              </c:strCache>
            </c:strRef>
          </c:cat>
          <c:val>
            <c:numRef>
              <c:f>Sheet1!$B$3:$K$3</c:f>
              <c:numCache>
                <c:formatCode>General</c:formatCode>
                <c:ptCount val="10"/>
              </c:numCache>
            </c:numRef>
          </c:val>
        </c:ser>
        <c:dLbls>
          <c:showLegendKey val="0"/>
          <c:showVal val="0"/>
          <c:showCatName val="0"/>
          <c:showSerName val="0"/>
          <c:showPercent val="0"/>
          <c:showBubbleSize val="0"/>
        </c:dLbls>
        <c:gapWidth val="30"/>
        <c:overlap val="76"/>
        <c:axId val="203022448"/>
        <c:axId val="205960320"/>
      </c:barChart>
      <c:catAx>
        <c:axId val="203022448"/>
        <c:scaling>
          <c:orientation val="maxMin"/>
        </c:scaling>
        <c:delete val="0"/>
        <c:axPos val="l"/>
        <c:numFmt formatCode="General" sourceLinked="1"/>
        <c:majorTickMark val="out"/>
        <c:minorTickMark val="none"/>
        <c:tickLblPos val="nextTo"/>
        <c:spPr>
          <a:ln w="12546">
            <a:solidFill>
              <a:schemeClr val="tx1"/>
            </a:solidFill>
            <a:prstDash val="solid"/>
          </a:ln>
        </c:spPr>
        <c:txPr>
          <a:bodyPr rot="0" vert="horz"/>
          <a:lstStyle/>
          <a:p>
            <a:pPr>
              <a:defRPr sz="1383" b="0" i="0" u="none" strike="noStrike" baseline="0">
                <a:solidFill>
                  <a:schemeClr val="tx1"/>
                </a:solidFill>
                <a:latin typeface="Arial"/>
                <a:ea typeface="Arial"/>
                <a:cs typeface="Arial"/>
              </a:defRPr>
            </a:pPr>
            <a:endParaRPr lang="en-US"/>
          </a:p>
        </c:txPr>
        <c:crossAx val="205960320"/>
        <c:crosses val="autoZero"/>
        <c:auto val="1"/>
        <c:lblAlgn val="ctr"/>
        <c:lblOffset val="20"/>
        <c:tickLblSkip val="1"/>
        <c:tickMarkSkip val="1"/>
        <c:noMultiLvlLbl val="0"/>
      </c:catAx>
      <c:valAx>
        <c:axId val="205960320"/>
        <c:scaling>
          <c:orientation val="minMax"/>
          <c:min val="0"/>
        </c:scaling>
        <c:delete val="0"/>
        <c:axPos val="b"/>
        <c:numFmt formatCode="#,##0" sourceLinked="0"/>
        <c:majorTickMark val="out"/>
        <c:minorTickMark val="none"/>
        <c:tickLblPos val="nextTo"/>
        <c:spPr>
          <a:ln w="3137">
            <a:solidFill>
              <a:schemeClr val="tx1"/>
            </a:solidFill>
            <a:prstDash val="solid"/>
          </a:ln>
        </c:spPr>
        <c:txPr>
          <a:bodyPr rot="0" vert="horz"/>
          <a:lstStyle/>
          <a:p>
            <a:pPr>
              <a:defRPr sz="1383" b="0" i="0" u="none" strike="noStrike" baseline="0">
                <a:solidFill>
                  <a:schemeClr val="tx1"/>
                </a:solidFill>
                <a:latin typeface="Arial"/>
                <a:ea typeface="Arial"/>
                <a:cs typeface="Arial"/>
              </a:defRPr>
            </a:pPr>
            <a:endParaRPr lang="en-US"/>
          </a:p>
        </c:txPr>
        <c:crossAx val="203022448"/>
        <c:crosses val="max"/>
        <c:crossBetween val="between"/>
      </c:valAx>
      <c:spPr>
        <a:noFill/>
        <a:ln w="25093">
          <a:noFill/>
        </a:ln>
      </c:spPr>
    </c:plotArea>
    <c:plotVisOnly val="1"/>
    <c:dispBlanksAs val="gap"/>
    <c:showDLblsOverMax val="0"/>
  </c:chart>
  <c:spPr>
    <a:noFill/>
    <a:ln>
      <a:noFill/>
    </a:ln>
  </c:spPr>
  <c:txPr>
    <a:bodyPr/>
    <a:lstStyle/>
    <a:p>
      <a:pPr>
        <a:defRPr sz="1185" b="0"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984072810011424E-2"/>
          <c:y val="5.9113300492610904E-2"/>
          <c:w val="0.92377701934016032"/>
          <c:h val="0.75369458128078948"/>
        </c:manualLayout>
      </c:layout>
      <c:barChart>
        <c:barDir val="col"/>
        <c:grouping val="clustered"/>
        <c:varyColors val="0"/>
        <c:ser>
          <c:idx val="1"/>
          <c:order val="0"/>
          <c:spPr>
            <a:solidFill>
              <a:schemeClr val="accent1"/>
            </a:solidFill>
            <a:ln w="12048">
              <a:solidFill>
                <a:schemeClr val="accent1"/>
              </a:solidFill>
              <a:prstDash val="solid"/>
            </a:ln>
          </c:spPr>
          <c:invertIfNegative val="0"/>
          <c:dLbls>
            <c:spPr>
              <a:noFill/>
              <a:ln w="24097">
                <a:noFill/>
              </a:ln>
            </c:spPr>
            <c:txPr>
              <a:bodyPr/>
              <a:lstStyle/>
              <a:p>
                <a:pPr>
                  <a:defRPr sz="1328"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3"/>
                <c:pt idx="0">
                  <c:v>1980</c:v>
                </c:pt>
                <c:pt idx="1">
                  <c:v>1985</c:v>
                </c:pt>
                <c:pt idx="2">
                  <c:v>1990</c:v>
                </c:pt>
                <c:pt idx="3">
                  <c:v>1995</c:v>
                </c:pt>
                <c:pt idx="4">
                  <c:v>2000</c:v>
                </c:pt>
                <c:pt idx="5">
                  <c:v>2005</c:v>
                </c:pt>
                <c:pt idx="6">
                  <c:v>2006</c:v>
                </c:pt>
                <c:pt idx="7">
                  <c:v>2007</c:v>
                </c:pt>
                <c:pt idx="8">
                  <c:v>2008</c:v>
                </c:pt>
                <c:pt idx="9">
                  <c:v>2009</c:v>
                </c:pt>
                <c:pt idx="10">
                  <c:v>2010</c:v>
                </c:pt>
                <c:pt idx="11">
                  <c:v>2011</c:v>
                </c:pt>
                <c:pt idx="12">
                  <c:v>2012</c:v>
                </c:pt>
              </c:numCache>
            </c:numRef>
          </c:cat>
          <c:val>
            <c:numRef>
              <c:f>Sheet1!$B$2:$B$14</c:f>
              <c:numCache>
                <c:formatCode>_(* #,##0.0_);_(* \(#,##0.0\);_(* "-"??_);_(@_)</c:formatCode>
                <c:ptCount val="13"/>
                <c:pt idx="0">
                  <c:v>2.1038510000000001</c:v>
                </c:pt>
                <c:pt idx="1">
                  <c:v>2.0167849999999987</c:v>
                </c:pt>
                <c:pt idx="2">
                  <c:v>2.4778609999999968</c:v>
                </c:pt>
                <c:pt idx="3">
                  <c:v>3.4768289999999946</c:v>
                </c:pt>
                <c:pt idx="4">
                  <c:v>4.3690869999999933</c:v>
                </c:pt>
                <c:pt idx="5">
                  <c:v>4.9620109999999933</c:v>
                </c:pt>
                <c:pt idx="6">
                  <c:v>5.5148949999999886</c:v>
                </c:pt>
                <c:pt idx="7">
                  <c:v>5.6559189999999866</c:v>
                </c:pt>
                <c:pt idx="8">
                  <c:v>5.6842749999999933</c:v>
                </c:pt>
                <c:pt idx="9">
                  <c:v>5.7002350000000002</c:v>
                </c:pt>
                <c:pt idx="10">
                  <c:v>5.6454359999999904</c:v>
                </c:pt>
                <c:pt idx="11">
                  <c:v>5.6461439999999996</c:v>
                </c:pt>
                <c:pt idx="12">
                  <c:v>5.6293959999999945</c:v>
                </c:pt>
              </c:numCache>
            </c:numRef>
          </c:val>
        </c:ser>
        <c:dLbls>
          <c:showLegendKey val="0"/>
          <c:showVal val="0"/>
          <c:showCatName val="0"/>
          <c:showSerName val="0"/>
          <c:showPercent val="0"/>
          <c:showBubbleSize val="0"/>
        </c:dLbls>
        <c:gapWidth val="60"/>
        <c:axId val="205961104"/>
        <c:axId val="205961496"/>
      </c:barChart>
      <c:catAx>
        <c:axId val="205961104"/>
        <c:scaling>
          <c:orientation val="minMax"/>
        </c:scaling>
        <c:delete val="0"/>
        <c:axPos val="b"/>
        <c:numFmt formatCode="General" sourceLinked="1"/>
        <c:majorTickMark val="out"/>
        <c:minorTickMark val="none"/>
        <c:tickLblPos val="nextTo"/>
        <c:spPr>
          <a:ln w="12048">
            <a:solidFill>
              <a:schemeClr val="tx1"/>
            </a:solidFill>
            <a:prstDash val="solid"/>
          </a:ln>
        </c:spPr>
        <c:txPr>
          <a:bodyPr rot="0" vert="horz"/>
          <a:lstStyle/>
          <a:p>
            <a:pPr rtl="0">
              <a:defRPr sz="1328" b="0" i="0" u="none" strike="noStrike" baseline="0">
                <a:solidFill>
                  <a:schemeClr val="tx1"/>
                </a:solidFill>
                <a:latin typeface="Arial"/>
                <a:ea typeface="Arial"/>
                <a:cs typeface="Arial"/>
              </a:defRPr>
            </a:pPr>
            <a:endParaRPr lang="en-US"/>
          </a:p>
        </c:txPr>
        <c:crossAx val="205961496"/>
        <c:crossesAt val="0"/>
        <c:auto val="1"/>
        <c:lblAlgn val="ctr"/>
        <c:lblOffset val="0"/>
        <c:tickLblSkip val="1"/>
        <c:tickMarkSkip val="1"/>
        <c:noMultiLvlLbl val="0"/>
      </c:catAx>
      <c:valAx>
        <c:axId val="205961496"/>
        <c:scaling>
          <c:orientation val="minMax"/>
        </c:scaling>
        <c:delete val="0"/>
        <c:axPos val="l"/>
        <c:title>
          <c:tx>
            <c:rich>
              <a:bodyPr rot="-5400000" vert="horz"/>
              <a:lstStyle/>
              <a:p>
                <a:pPr>
                  <a:defRPr/>
                </a:pPr>
                <a:r>
                  <a:rPr lang="en-US" dirty="0" smtClean="0"/>
                  <a:t>Millions</a:t>
                </a:r>
                <a:endParaRPr lang="en-US" dirty="0"/>
              </a:p>
            </c:rich>
          </c:tx>
          <c:overlay val="0"/>
        </c:title>
        <c:numFmt formatCode="#,##0.0" sourceLinked="0"/>
        <c:majorTickMark val="out"/>
        <c:minorTickMark val="none"/>
        <c:tickLblPos val="nextTo"/>
        <c:spPr>
          <a:ln w="3012">
            <a:solidFill>
              <a:schemeClr val="tx1"/>
            </a:solidFill>
            <a:prstDash val="solid"/>
          </a:ln>
        </c:spPr>
        <c:txPr>
          <a:bodyPr rot="0" vert="horz"/>
          <a:lstStyle/>
          <a:p>
            <a:pPr>
              <a:defRPr sz="1328" b="0" i="0" u="none" strike="noStrike" baseline="0">
                <a:solidFill>
                  <a:schemeClr val="tx1"/>
                </a:solidFill>
                <a:latin typeface="Arial"/>
                <a:ea typeface="Arial"/>
                <a:cs typeface="Arial"/>
              </a:defRPr>
            </a:pPr>
            <a:endParaRPr lang="en-US"/>
          </a:p>
        </c:txPr>
        <c:crossAx val="205961104"/>
        <c:crossesAt val="1"/>
        <c:crossBetween val="between"/>
      </c:valAx>
      <c:spPr>
        <a:noFill/>
        <a:ln w="24097">
          <a:noFill/>
        </a:ln>
      </c:spPr>
    </c:plotArea>
    <c:plotVisOnly val="1"/>
    <c:dispBlanksAs val="gap"/>
    <c:showDLblsOverMax val="0"/>
  </c:chart>
  <c:spPr>
    <a:noFill/>
    <a:ln>
      <a:noFill/>
    </a:ln>
  </c:spPr>
  <c:txPr>
    <a:bodyPr/>
    <a:lstStyle/>
    <a:p>
      <a:pPr>
        <a:defRPr sz="1328" b="0"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2"/>
            <c:bubble3D val="0"/>
            <c:spPr>
              <a:solidFill>
                <a:srgbClr val="92D050"/>
              </a:solidFill>
            </c:spPr>
          </c:dPt>
          <c:dLbls>
            <c:dLbl>
              <c:idx val="0"/>
              <c:layout>
                <c:manualLayout>
                  <c:x val="7.3491058944734733E-2"/>
                  <c:y val="6.8236089562715265E-4"/>
                </c:manualLayout>
              </c:layout>
              <c:showLegendKey val="0"/>
              <c:showVal val="1"/>
              <c:showCatName val="1"/>
              <c:showSerName val="0"/>
              <c:showPercent val="0"/>
              <c:showBubbleSize val="0"/>
              <c:separator>
</c:separator>
              <c:extLst>
                <c:ext xmlns:c15="http://schemas.microsoft.com/office/drawing/2012/chart" uri="{CE6537A1-D6FC-4f65-9D91-7224C49458BB}"/>
              </c:extLst>
            </c:dLbl>
            <c:dLbl>
              <c:idx val="1"/>
              <c:dLblPos val="inEnd"/>
              <c:showLegendKey val="0"/>
              <c:showVal val="1"/>
              <c:showCatName val="1"/>
              <c:showSerName val="0"/>
              <c:showPercent val="0"/>
              <c:showBubbleSize val="0"/>
              <c:separator>
</c:separator>
              <c:extLst>
                <c:ext xmlns:c15="http://schemas.microsoft.com/office/drawing/2012/chart" uri="{CE6537A1-D6FC-4f65-9D91-7224C49458BB}"/>
              </c:extLst>
            </c:dLbl>
            <c:dLbl>
              <c:idx val="2"/>
              <c:layout>
                <c:manualLayout>
                  <c:x val="0.1283378713174872"/>
                  <c:y val="0.19037446181258338"/>
                </c:manualLayout>
              </c:layout>
              <c:showLegendKey val="0"/>
              <c:showVal val="1"/>
              <c:showCatName val="1"/>
              <c:showSerName val="0"/>
              <c:showPercent val="0"/>
              <c:showBubbleSize val="0"/>
              <c:separator>
</c:separator>
              <c:extLst>
                <c:ext xmlns:c15="http://schemas.microsoft.com/office/drawing/2012/chart" uri="{CE6537A1-D6FC-4f65-9D91-7224C49458BB}"/>
              </c:extLst>
            </c:dLbl>
            <c:spPr>
              <a:noFill/>
              <a:ln>
                <a:noFill/>
              </a:ln>
              <a:effectLst/>
            </c:spPr>
            <c:txPr>
              <a:bodyPr/>
              <a:lstStyle/>
              <a:p>
                <a:pPr>
                  <a:defRPr sz="1200" b="1"/>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Sheet1!$A$2:$A$5</c:f>
              <c:strCache>
                <c:ptCount val="4"/>
                <c:pt idx="0">
                  <c:v>Other</c:v>
                </c:pt>
                <c:pt idx="1">
                  <c:v>Principal Residence</c:v>
                </c:pt>
                <c:pt idx="2">
                  <c:v>Secondary/ Vacation</c:v>
                </c:pt>
                <c:pt idx="3">
                  <c:v>Non-residential</c:v>
                </c:pt>
              </c:strCache>
            </c:strRef>
          </c:cat>
          <c:val>
            <c:numRef>
              <c:f>Sheet1!$B$2:$B$5</c:f>
              <c:numCache>
                <c:formatCode>0.0%</c:formatCode>
                <c:ptCount val="4"/>
                <c:pt idx="0">
                  <c:v>4.0000000000000053E-3</c:v>
                </c:pt>
                <c:pt idx="1">
                  <c:v>0.74500000000000066</c:v>
                </c:pt>
                <c:pt idx="2">
                  <c:v>0.19500000000000001</c:v>
                </c:pt>
                <c:pt idx="3">
                  <c:v>5.6000000000000001E-2</c:v>
                </c:pt>
              </c:numCache>
            </c:numRef>
          </c:val>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85385238060196"/>
          <c:y val="4.4494486035460551E-2"/>
          <c:w val="0.82712745603061355"/>
          <c:h val="0.81972087736633992"/>
        </c:manualLayout>
      </c:layout>
      <c:barChart>
        <c:barDir val="col"/>
        <c:grouping val="clustered"/>
        <c:varyColors val="0"/>
        <c:ser>
          <c:idx val="0"/>
          <c:order val="0"/>
          <c:tx>
            <c:strRef>
              <c:f>Sheet1!$B$1</c:f>
              <c:strCache>
                <c:ptCount val="1"/>
                <c:pt idx="0">
                  <c:v>Value</c:v>
                </c:pt>
              </c:strCache>
            </c:strRef>
          </c:tx>
          <c:invertIfNegative val="0"/>
          <c:dLbls>
            <c:spPr>
              <a:solidFill>
                <a:srgbClr val="FFFFFF"/>
              </a:solidFill>
            </c:spPr>
            <c:txPr>
              <a:bodyPr/>
              <a:lstStyle/>
              <a:p>
                <a:pPr>
                  <a:defRPr sz="14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1">
                  <c:v>Subsidized Coastal</c:v>
                </c:pt>
                <c:pt idx="2">
                  <c:v>Subsidized Inland</c:v>
                </c:pt>
                <c:pt idx="3">
                  <c:v>Not Subsidized Coastal</c:v>
                </c:pt>
                <c:pt idx="4">
                  <c:v>Not Subsidized Inland</c:v>
                </c:pt>
              </c:strCache>
            </c:strRef>
          </c:cat>
          <c:val>
            <c:numRef>
              <c:f>Sheet1!$B$2:$B$7</c:f>
              <c:numCache>
                <c:formatCode>_("$"* #,##0_);_("$"* \(#,##0\);_("$"* "-"??_);_(@_)</c:formatCode>
                <c:ptCount val="6"/>
                <c:pt idx="1">
                  <c:v>402768</c:v>
                </c:pt>
                <c:pt idx="2">
                  <c:v>223692</c:v>
                </c:pt>
                <c:pt idx="3">
                  <c:v>339842</c:v>
                </c:pt>
                <c:pt idx="4">
                  <c:v>306107</c:v>
                </c:pt>
              </c:numCache>
            </c:numRef>
          </c:val>
        </c:ser>
        <c:dLbls>
          <c:showLegendKey val="0"/>
          <c:showVal val="0"/>
          <c:showCatName val="0"/>
          <c:showSerName val="0"/>
          <c:showPercent val="0"/>
          <c:showBubbleSize val="0"/>
        </c:dLbls>
        <c:gapWidth val="150"/>
        <c:axId val="205962672"/>
        <c:axId val="205963064"/>
      </c:barChart>
      <c:lineChart>
        <c:grouping val="standard"/>
        <c:varyColors val="0"/>
        <c:ser>
          <c:idx val="1"/>
          <c:order val="1"/>
          <c:tx>
            <c:strRef>
              <c:f>Sheet1!$C$1</c:f>
              <c:strCache>
                <c:ptCount val="1"/>
                <c:pt idx="0">
                  <c:v>All U.S. Homes</c:v>
                </c:pt>
              </c:strCache>
            </c:strRef>
          </c:tx>
          <c:marker>
            <c:symbol val="none"/>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layout>
                <c:manualLayout>
                  <c:x val="-1.226482202600973E-7"/>
                  <c:y val="2.4351336430641778E-3"/>
                </c:manualLayout>
              </c:layout>
              <c:showLegendKey val="0"/>
              <c:showVal val="1"/>
              <c:showCatName val="0"/>
              <c:showSerName val="1"/>
              <c:showPercent val="0"/>
              <c:showBubbleSize val="0"/>
              <c:extLst>
                <c:ext xmlns:c15="http://schemas.microsoft.com/office/drawing/2012/chart" uri="{CE6537A1-D6FC-4f65-9D91-7224C49458BB}"/>
              </c:extLst>
            </c:dLbl>
            <c:spPr>
              <a:solidFill>
                <a:schemeClr val="bg1"/>
              </a:solidFill>
              <a:ln w="12700">
                <a:solidFill>
                  <a:schemeClr val="accent1"/>
                </a:solidFill>
              </a:ln>
            </c:spPr>
            <c:txPr>
              <a:bodyPr/>
              <a:lstStyle/>
              <a:p>
                <a:pPr>
                  <a:defRPr sz="1200" b="1"/>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Sheet1!$A$2:$A$7</c:f>
              <c:strCache>
                <c:ptCount val="5"/>
                <c:pt idx="1">
                  <c:v>Subsidized Coastal</c:v>
                </c:pt>
                <c:pt idx="2">
                  <c:v>Subsidized Inland</c:v>
                </c:pt>
                <c:pt idx="3">
                  <c:v>Not Subsidized Coastal</c:v>
                </c:pt>
                <c:pt idx="4">
                  <c:v>Not Subsidized Inland</c:v>
                </c:pt>
              </c:strCache>
            </c:strRef>
          </c:cat>
          <c:val>
            <c:numRef>
              <c:f>Sheet1!$C$2:$C$7</c:f>
              <c:numCache>
                <c:formatCode>_("$"* #,##0_);_("$"* \(#,##0\);_("$"* "-"??_);_(@_)</c:formatCode>
                <c:ptCount val="6"/>
                <c:pt idx="0">
                  <c:v>165344</c:v>
                </c:pt>
                <c:pt idx="1">
                  <c:v>165344</c:v>
                </c:pt>
                <c:pt idx="2">
                  <c:v>165344</c:v>
                </c:pt>
                <c:pt idx="3">
                  <c:v>165344</c:v>
                </c:pt>
                <c:pt idx="4">
                  <c:v>165344</c:v>
                </c:pt>
                <c:pt idx="5">
                  <c:v>165344</c:v>
                </c:pt>
              </c:numCache>
            </c:numRef>
          </c:val>
          <c:smooth val="0"/>
        </c:ser>
        <c:dLbls>
          <c:showLegendKey val="0"/>
          <c:showVal val="0"/>
          <c:showCatName val="0"/>
          <c:showSerName val="0"/>
          <c:showPercent val="0"/>
          <c:showBubbleSize val="0"/>
        </c:dLbls>
        <c:marker val="1"/>
        <c:smooth val="0"/>
        <c:axId val="205962672"/>
        <c:axId val="205963064"/>
      </c:lineChart>
      <c:catAx>
        <c:axId val="205962672"/>
        <c:scaling>
          <c:orientation val="minMax"/>
        </c:scaling>
        <c:delete val="0"/>
        <c:axPos val="b"/>
        <c:numFmt formatCode="General" sourceLinked="0"/>
        <c:majorTickMark val="out"/>
        <c:minorTickMark val="none"/>
        <c:tickLblPos val="nextTo"/>
        <c:txPr>
          <a:bodyPr/>
          <a:lstStyle/>
          <a:p>
            <a:pPr>
              <a:defRPr sz="1000" b="1"/>
            </a:pPr>
            <a:endParaRPr lang="en-US"/>
          </a:p>
        </c:txPr>
        <c:crossAx val="205963064"/>
        <c:crosses val="autoZero"/>
        <c:auto val="1"/>
        <c:lblAlgn val="ctr"/>
        <c:lblOffset val="100"/>
        <c:noMultiLvlLbl val="0"/>
      </c:catAx>
      <c:valAx>
        <c:axId val="205963064"/>
        <c:scaling>
          <c:orientation val="minMax"/>
        </c:scaling>
        <c:delete val="0"/>
        <c:axPos val="l"/>
        <c:majorGridlines/>
        <c:title>
          <c:tx>
            <c:rich>
              <a:bodyPr rot="-5400000" vert="horz"/>
              <a:lstStyle/>
              <a:p>
                <a:pPr>
                  <a:defRPr/>
                </a:pPr>
                <a:r>
                  <a:rPr lang="en-US" sz="1200" dirty="0" smtClean="0"/>
                  <a:t>Median Home Values, 2006</a:t>
                </a:r>
                <a:endParaRPr lang="en-US" sz="1200" dirty="0"/>
              </a:p>
            </c:rich>
          </c:tx>
          <c:overlay val="0"/>
        </c:title>
        <c:numFmt formatCode="_(&quot;$&quot;* #,##0_);_(&quot;$&quot;* \(#,##0\);_(&quot;$&quot;* &quot;-&quot;??_);_(@_)" sourceLinked="1"/>
        <c:majorTickMark val="out"/>
        <c:minorTickMark val="none"/>
        <c:tickLblPos val="nextTo"/>
        <c:txPr>
          <a:bodyPr/>
          <a:lstStyle/>
          <a:p>
            <a:pPr>
              <a:defRPr sz="1200"/>
            </a:pPr>
            <a:endParaRPr lang="en-US"/>
          </a:p>
        </c:txPr>
        <c:crossAx val="2059626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43137254901969E-2"/>
          <c:y val="2.570694087403604E-3"/>
          <c:w val="0.84313725490196056"/>
          <c:h val="0.99485861182519275"/>
        </c:manualLayout>
      </c:layout>
      <c:pieChart>
        <c:varyColors val="1"/>
        <c:ser>
          <c:idx val="0"/>
          <c:order val="0"/>
          <c:tx>
            <c:strRef>
              <c:f>Sheet1!$A$2</c:f>
              <c:strCache>
                <c:ptCount val="1"/>
              </c:strCache>
            </c:strRef>
          </c:tx>
          <c:spPr>
            <a:ln w="17258">
              <a:noFill/>
            </a:ln>
          </c:spPr>
          <c:dPt>
            <c:idx val="0"/>
            <c:bubble3D val="0"/>
            <c:spPr>
              <a:solidFill>
                <a:schemeClr val="accent1"/>
              </a:solidFill>
              <a:ln w="17258">
                <a:noFill/>
              </a:ln>
            </c:spPr>
          </c:dPt>
          <c:dPt>
            <c:idx val="1"/>
            <c:bubble3D val="0"/>
            <c:spPr>
              <a:solidFill>
                <a:schemeClr val="accent2"/>
              </a:solidFill>
              <a:ln w="17258">
                <a:noFill/>
              </a:ln>
            </c:spPr>
          </c:dPt>
          <c:dPt>
            <c:idx val="2"/>
            <c:bubble3D val="0"/>
            <c:spPr>
              <a:solidFill>
                <a:schemeClr val="hlink"/>
              </a:solidFill>
              <a:ln w="17258">
                <a:noFill/>
              </a:ln>
            </c:spPr>
          </c:dPt>
          <c:dPt>
            <c:idx val="3"/>
            <c:bubble3D val="0"/>
            <c:spPr>
              <a:solidFill>
                <a:schemeClr val="folHlink"/>
              </a:solidFill>
              <a:ln w="17258">
                <a:noFill/>
              </a:ln>
            </c:spPr>
          </c:dPt>
          <c:dPt>
            <c:idx val="4"/>
            <c:bubble3D val="0"/>
            <c:spPr>
              <a:solidFill>
                <a:schemeClr val="tx2"/>
              </a:solidFill>
              <a:ln w="17258">
                <a:noFill/>
              </a:ln>
            </c:spPr>
          </c:dPt>
          <c:dPt>
            <c:idx val="5"/>
            <c:bubble3D val="0"/>
            <c:spPr>
              <a:solidFill>
                <a:schemeClr val="bg2"/>
              </a:solidFill>
              <a:ln w="17258">
                <a:noFill/>
              </a:ln>
            </c:spPr>
          </c:dPt>
          <c:dLbls>
            <c:dLbl>
              <c:idx val="2"/>
              <c:dLblPos val="ctr"/>
              <c:showLegendKey val="0"/>
              <c:showVal val="0"/>
              <c:showCatName val="1"/>
              <c:showSerName val="0"/>
              <c:showPercent val="0"/>
              <c:showBubbleSize val="0"/>
              <c:separator>
</c:separator>
              <c:extLst>
                <c:ext xmlns:c15="http://schemas.microsoft.com/office/drawing/2012/chart" uri="{CE6537A1-D6FC-4f65-9D91-7224C49458BB}"/>
              </c:extLst>
            </c:dLbl>
            <c:spPr>
              <a:noFill/>
              <a:ln>
                <a:noFill/>
              </a:ln>
              <a:effectLst/>
            </c:spPr>
            <c:txPr>
              <a:bodyPr/>
              <a:lstStyle/>
              <a:p>
                <a:pPr>
                  <a:defRPr baseline="0">
                    <a:solidFill>
                      <a:schemeClr val="bg1"/>
                    </a:solidFill>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Sheet1!$B$1:$D$1</c:f>
              <c:strCache>
                <c:ptCount val="2"/>
                <c:pt idx="0">
                  <c:v>Direct</c:v>
                </c:pt>
                <c:pt idx="1">
                  <c:v>Write Your Own</c:v>
                </c:pt>
              </c:strCache>
            </c:strRef>
          </c:cat>
          <c:val>
            <c:numRef>
              <c:f>Sheet1!$B$2:$D$2</c:f>
              <c:numCache>
                <c:formatCode>0%</c:formatCode>
                <c:ptCount val="3"/>
                <c:pt idx="0">
                  <c:v>0.15000000000000022</c:v>
                </c:pt>
                <c:pt idx="1">
                  <c:v>0.85000000000000064</c:v>
                </c:pt>
              </c:numCache>
            </c:numRef>
          </c:val>
        </c:ser>
        <c:dLbls>
          <c:showLegendKey val="0"/>
          <c:showVal val="1"/>
          <c:showCatName val="0"/>
          <c:showSerName val="0"/>
          <c:showPercent val="0"/>
          <c:showBubbleSize val="0"/>
          <c:showLeaderLines val="0"/>
        </c:dLbls>
        <c:firstSliceAng val="0"/>
      </c:pieChart>
      <c:spPr>
        <a:noFill/>
        <a:ln w="17258">
          <a:noFill/>
        </a:ln>
      </c:spPr>
    </c:plotArea>
    <c:plotVisOnly val="1"/>
    <c:dispBlanksAs val="zero"/>
    <c:showDLblsOverMax val="0"/>
  </c:chart>
  <c:spPr>
    <a:noFill/>
    <a:ln>
      <a:noFill/>
    </a:ln>
  </c:spPr>
  <c:txPr>
    <a:bodyPr/>
    <a:lstStyle/>
    <a:p>
      <a:pPr>
        <a:defRPr sz="1359" b="1" i="0" u="none" strike="noStrike" baseline="0">
          <a:solidFill>
            <a:schemeClr val="tx1"/>
          </a:solidFill>
          <a:latin typeface="Verdana"/>
          <a:ea typeface="Verdana"/>
          <a:cs typeface="Verdana"/>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Premium</c:v>
                </c:pt>
              </c:strCache>
            </c:strRef>
          </c:tx>
          <c:dLbls>
            <c:dLbl>
              <c:idx val="0"/>
              <c:layout>
                <c:manualLayout>
                  <c:x val="-0.10871440135403643"/>
                  <c:y val="0.21566823007992469"/>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dLbl>
              <c:idx val="1"/>
              <c:layout>
                <c:manualLayout>
                  <c:x val="0.18459943091225775"/>
                  <c:y val="-0.24121996952612146"/>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Lst>
            </c:dLbl>
            <c:spPr>
              <a:noFill/>
              <a:ln>
                <a:noFill/>
              </a:ln>
              <a:effectLst/>
            </c:spPr>
            <c:txPr>
              <a:bodyPr/>
              <a:lstStyle/>
              <a:p>
                <a:pPr>
                  <a:defRPr sz="1200" b="1">
                    <a:solidFill>
                      <a:schemeClr val="bg1"/>
                    </a:solidFill>
                  </a:defRPr>
                </a:pPr>
                <a:endParaRPr lang="en-US"/>
              </a:p>
            </c:txPr>
            <c:dLblPos val="inEnd"/>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Sheet1!$A$2:$A$3</c:f>
              <c:strCache>
                <c:ptCount val="2"/>
                <c:pt idx="0">
                  <c:v>Subsidized Premium</c:v>
                </c:pt>
                <c:pt idx="1">
                  <c:v>Not Subsidized</c:v>
                </c:pt>
              </c:strCache>
            </c:strRef>
          </c:cat>
          <c:val>
            <c:numRef>
              <c:f>Sheet1!$B$2:$B$3</c:f>
              <c:numCache>
                <c:formatCode>0%</c:formatCode>
                <c:ptCount val="2"/>
                <c:pt idx="0">
                  <c:v>0.22</c:v>
                </c:pt>
                <c:pt idx="1">
                  <c:v>0.78</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85010207057437"/>
          <c:y val="4.4861391929187519E-2"/>
          <c:w val="0.85717458928745016"/>
          <c:h val="0.78144054646491812"/>
        </c:manualLayout>
      </c:layout>
      <c:barChart>
        <c:barDir val="col"/>
        <c:grouping val="clustered"/>
        <c:varyColors val="0"/>
        <c:ser>
          <c:idx val="0"/>
          <c:order val="0"/>
          <c:tx>
            <c:strRef>
              <c:f>Sheet1!$B$1</c:f>
              <c:strCache>
                <c:ptCount val="1"/>
                <c:pt idx="0">
                  <c:v>Series 1</c:v>
                </c:pt>
              </c:strCache>
            </c:strRef>
          </c:tx>
          <c:invertIfNegative val="0"/>
          <c:dLbls>
            <c:spPr>
              <a:noFill/>
              <a:ln>
                <a:noFill/>
              </a:ln>
              <a:effectLst/>
            </c:spPr>
            <c:txPr>
              <a:bodyPr/>
              <a:lstStyle/>
              <a:p>
                <a:pPr>
                  <a:defRPr b="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Sheet1!$B$2:$B$12</c:f>
              <c:numCache>
                <c:formatCode>General</c:formatCode>
                <c:ptCount val="11"/>
                <c:pt idx="0">
                  <c:v>90</c:v>
                </c:pt>
                <c:pt idx="1">
                  <c:v>175</c:v>
                </c:pt>
                <c:pt idx="2">
                  <c:v>190</c:v>
                </c:pt>
                <c:pt idx="3">
                  <c:v>210</c:v>
                </c:pt>
                <c:pt idx="4">
                  <c:v>235</c:v>
                </c:pt>
                <c:pt idx="5">
                  <c:v>265</c:v>
                </c:pt>
                <c:pt idx="6">
                  <c:v>220</c:v>
                </c:pt>
                <c:pt idx="7">
                  <c:v>200</c:v>
                </c:pt>
                <c:pt idx="8">
                  <c:v>190</c:v>
                </c:pt>
                <c:pt idx="9">
                  <c:v>180</c:v>
                </c:pt>
                <c:pt idx="10">
                  <c:v>170</c:v>
                </c:pt>
              </c:numCache>
            </c:numRef>
          </c:val>
        </c:ser>
        <c:dLbls>
          <c:showLegendKey val="0"/>
          <c:showVal val="0"/>
          <c:showCatName val="0"/>
          <c:showSerName val="0"/>
          <c:showPercent val="0"/>
          <c:showBubbleSize val="0"/>
        </c:dLbls>
        <c:gapWidth val="50"/>
        <c:axId val="205908320"/>
        <c:axId val="205908712"/>
      </c:barChart>
      <c:catAx>
        <c:axId val="205908320"/>
        <c:scaling>
          <c:orientation val="minMax"/>
        </c:scaling>
        <c:delete val="0"/>
        <c:axPos val="b"/>
        <c:numFmt formatCode="General" sourceLinked="1"/>
        <c:majorTickMark val="out"/>
        <c:minorTickMark val="none"/>
        <c:tickLblPos val="nextTo"/>
        <c:crossAx val="205908712"/>
        <c:crosses val="autoZero"/>
        <c:auto val="1"/>
        <c:lblAlgn val="ctr"/>
        <c:lblOffset val="100"/>
        <c:noMultiLvlLbl val="0"/>
      </c:catAx>
      <c:valAx>
        <c:axId val="205908712"/>
        <c:scaling>
          <c:orientation val="minMax"/>
        </c:scaling>
        <c:delete val="0"/>
        <c:axPos val="l"/>
        <c:majorGridlines/>
        <c:title>
          <c:tx>
            <c:rich>
              <a:bodyPr rot="-5400000" vert="horz"/>
              <a:lstStyle/>
              <a:p>
                <a:pPr>
                  <a:defRPr/>
                </a:pPr>
                <a:r>
                  <a:rPr lang="en-US" dirty="0"/>
                  <a:t>Millions of </a:t>
                </a:r>
                <a:r>
                  <a:rPr lang="en-US" dirty="0" smtClean="0"/>
                  <a:t>Dollars</a:t>
                </a:r>
              </a:p>
              <a:p>
                <a:pPr>
                  <a:defRPr/>
                </a:pPr>
                <a:endParaRPr lang="en-US" dirty="0"/>
              </a:p>
            </c:rich>
          </c:tx>
          <c:overlay val="0"/>
        </c:title>
        <c:numFmt formatCode="General" sourceLinked="1"/>
        <c:majorTickMark val="out"/>
        <c:minorTickMark val="none"/>
        <c:tickLblPos val="nextTo"/>
        <c:crossAx val="205908320"/>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10.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1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17.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18.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21.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24.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25.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2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96240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1/29/2014</a:t>
            </a:fld>
            <a:endParaRPr lang="en-US"/>
          </a:p>
        </p:txBody>
      </p:sp>
      <p:sp>
        <p:nvSpPr>
          <p:cNvPr id="229380" name="Rectangle 1028"/>
          <p:cNvSpPr>
            <a:spLocks noGrp="1" noChangeArrowheads="1"/>
          </p:cNvSpPr>
          <p:nvPr>
            <p:ph type="ftr" sz="quarter" idx="2"/>
          </p:nvPr>
        </p:nvSpPr>
        <p:spPr bwMode="auto">
          <a:xfrm>
            <a:off x="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96240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26333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70025" y="581025"/>
            <a:ext cx="4056063" cy="3041650"/>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71500" y="3819525"/>
            <a:ext cx="5856288" cy="5148263"/>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148013" y="9037638"/>
            <a:ext cx="704850" cy="244475"/>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2591394979"/>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643928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3" y="9034319"/>
            <a:ext cx="704850" cy="247794"/>
          </a:xfrm>
          <a:noFill/>
        </p:spPr>
        <p:txBody>
          <a:bodyPr/>
          <a:lstStyle/>
          <a:p>
            <a:pPr defTabSz="928787"/>
            <a:fld id="{CD578EAB-D2FC-49DD-9D39-674CBBC01DF6}" type="slidenum">
              <a:rPr lang="en-US" smtClean="0"/>
              <a:pPr defTabSz="928787"/>
              <a:t>10</a:t>
            </a:fld>
            <a:endParaRPr lang="en-US" dirty="0" smtClean="0"/>
          </a:p>
        </p:txBody>
      </p:sp>
      <p:sp>
        <p:nvSpPr>
          <p:cNvPr id="7171" name="Slide Image Placeholder 1"/>
          <p:cNvSpPr>
            <a:spLocks noGrp="1" noRot="1" noChangeAspect="1" noTextEdit="1"/>
          </p:cNvSpPr>
          <p:nvPr>
            <p:ph type="sldImg"/>
          </p:nvPr>
        </p:nvSpPr>
        <p:spPr>
          <a:xfrm>
            <a:off x="1177925" y="696913"/>
            <a:ext cx="4641850" cy="3481387"/>
          </a:xfrm>
          <a:ln w="12700"/>
        </p:spPr>
      </p:sp>
      <p:sp>
        <p:nvSpPr>
          <p:cNvPr id="7172"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2111182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a:xfrm>
            <a:off x="3148013" y="9034319"/>
            <a:ext cx="704850" cy="247794"/>
          </a:xfrm>
        </p:spPr>
        <p:txBody>
          <a:bodyPr/>
          <a:lstStyle/>
          <a:p>
            <a:pPr>
              <a:defRPr/>
            </a:pPr>
            <a:fld id="{D16B205B-5CAC-4CDE-BC3B-EC6CDB61437F}" type="slidenum">
              <a:rPr lang="en-US" smtClean="0"/>
              <a:pPr>
                <a:defRPr/>
              </a:pPr>
              <a:t>109</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689716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28090649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4" y="9034321"/>
            <a:ext cx="704850" cy="247794"/>
          </a:xfrm>
        </p:spPr>
        <p:txBody>
          <a:bodyPr/>
          <a:lstStyle/>
          <a:p>
            <a:pPr>
              <a:defRPr/>
            </a:pPr>
            <a:fld id="{13477895-592F-4D1B-9D08-B8F915A07ED7}" type="slidenum">
              <a:rPr lang="en-US" smtClean="0">
                <a:solidFill>
                  <a:srgbClr val="000000"/>
                </a:solidFill>
              </a:rPr>
              <a:pPr>
                <a:defRPr/>
              </a:pPr>
              <a:t>111</a:t>
            </a:fld>
            <a:endParaRPr lang="en-US" smtClean="0">
              <a:solidFill>
                <a:srgbClr val="000000"/>
              </a:solidFill>
            </a:endParaRPr>
          </a:p>
        </p:txBody>
      </p:sp>
      <p:sp>
        <p:nvSpPr>
          <p:cNvPr id="217091" name="Slide Image Placeholder 1"/>
          <p:cNvSpPr>
            <a:spLocks noGrp="1" noRot="1" noChangeAspect="1" noTextEdit="1"/>
          </p:cNvSpPr>
          <p:nvPr>
            <p:ph type="sldImg"/>
          </p:nvPr>
        </p:nvSpPr>
        <p:spPr>
          <a:xfrm>
            <a:off x="1179513" y="696913"/>
            <a:ext cx="4640262" cy="3481387"/>
          </a:xfrm>
          <a:ln w="12700"/>
        </p:spPr>
      </p:sp>
      <p:sp>
        <p:nvSpPr>
          <p:cNvPr id="217092" name="Notes Placeholder 2"/>
          <p:cNvSpPr>
            <a:spLocks noGrp="1"/>
          </p:cNvSpPr>
          <p:nvPr>
            <p:ph type="body" idx="1"/>
          </p:nvPr>
        </p:nvSpPr>
        <p:spPr>
          <a:xfrm>
            <a:off x="700090" y="4410076"/>
            <a:ext cx="5597525" cy="4176712"/>
          </a:xfrm>
          <a:noFill/>
          <a:ln/>
        </p:spPr>
        <p:txBody>
          <a:bodyPr lIns="90703" tIns="45351" rIns="90703" bIns="45351"/>
          <a:lstStyle/>
          <a:p>
            <a:endParaRPr lang="en-US" dirty="0" smtClean="0"/>
          </a:p>
        </p:txBody>
      </p:sp>
    </p:spTree>
    <p:extLst>
      <p:ext uri="{BB962C8B-B14F-4D97-AF65-F5344CB8AC3E}">
        <p14:creationId xmlns:p14="http://schemas.microsoft.com/office/powerpoint/2010/main" val="251752154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4" y="9034321"/>
            <a:ext cx="704850" cy="247794"/>
          </a:xfrm>
        </p:spPr>
        <p:txBody>
          <a:bodyPr/>
          <a:lstStyle/>
          <a:p>
            <a:pPr>
              <a:defRPr/>
            </a:pPr>
            <a:fld id="{CA22429F-497C-4787-B0C5-F4E8A801F656}" type="slidenum">
              <a:rPr lang="en-US" smtClean="0">
                <a:solidFill>
                  <a:srgbClr val="000000"/>
                </a:solidFill>
              </a:rPr>
              <a:pPr>
                <a:defRPr/>
              </a:pPr>
              <a:t>112</a:t>
            </a:fld>
            <a:endParaRPr lang="en-US" smtClean="0">
              <a:solidFill>
                <a:srgbClr val="000000"/>
              </a:solidFill>
            </a:endParaRPr>
          </a:p>
        </p:txBody>
      </p:sp>
      <p:sp>
        <p:nvSpPr>
          <p:cNvPr id="218115" name="Slide Image Placeholder 1"/>
          <p:cNvSpPr>
            <a:spLocks noGrp="1" noRot="1" noChangeAspect="1" noTextEdit="1"/>
          </p:cNvSpPr>
          <p:nvPr>
            <p:ph type="sldImg"/>
          </p:nvPr>
        </p:nvSpPr>
        <p:spPr>
          <a:xfrm>
            <a:off x="1179513" y="696913"/>
            <a:ext cx="4640262" cy="3481387"/>
          </a:xfrm>
          <a:ln w="12700"/>
        </p:spPr>
      </p:sp>
      <p:sp>
        <p:nvSpPr>
          <p:cNvPr id="218116" name="Notes Placeholder 2"/>
          <p:cNvSpPr>
            <a:spLocks noGrp="1"/>
          </p:cNvSpPr>
          <p:nvPr>
            <p:ph type="body" idx="1"/>
          </p:nvPr>
        </p:nvSpPr>
        <p:spPr>
          <a:xfrm>
            <a:off x="700090" y="4410076"/>
            <a:ext cx="5597525" cy="4176712"/>
          </a:xfrm>
          <a:noFill/>
          <a:ln/>
        </p:spPr>
        <p:txBody>
          <a:bodyPr lIns="90703" tIns="45351" rIns="90703" bIns="45351"/>
          <a:lstStyle/>
          <a:p>
            <a:endParaRPr lang="en-US" dirty="0" smtClean="0"/>
          </a:p>
        </p:txBody>
      </p:sp>
    </p:spTree>
    <p:extLst>
      <p:ext uri="{BB962C8B-B14F-4D97-AF65-F5344CB8AC3E}">
        <p14:creationId xmlns:p14="http://schemas.microsoft.com/office/powerpoint/2010/main" val="386190614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148013" y="9034463"/>
            <a:ext cx="704850" cy="247650"/>
          </a:xfrm>
        </p:spPr>
        <p:txBody>
          <a:bodyPr/>
          <a:lstStyle/>
          <a:p>
            <a:pPr>
              <a:defRPr/>
            </a:pPr>
            <a:fld id="{AED8072F-0E08-458F-BF88-90F48070855D}" type="slidenum">
              <a:rPr lang="en-US"/>
              <a:pPr>
                <a:defRPr/>
              </a:pPr>
              <a:t>113</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0199938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21315531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198659"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03584087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198659"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37456249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198659"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50536093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198659"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875311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type="sldNum" sz="quarter" idx="5"/>
          </p:nvPr>
        </p:nvSpPr>
        <p:spPr>
          <a:xfrm>
            <a:off x="3148013" y="9034464"/>
            <a:ext cx="704850" cy="247650"/>
          </a:xfrm>
        </p:spPr>
        <p:txBody>
          <a:bodyPr/>
          <a:lstStyle/>
          <a:p>
            <a:pPr defTabSz="928531">
              <a:defRPr/>
            </a:pPr>
            <a:fld id="{997B1A37-7284-48D3-AB21-085E11E2C639}" type="slidenum">
              <a:rPr lang="en-US" smtClean="0">
                <a:solidFill>
                  <a:srgbClr val="000000"/>
                </a:solidFill>
              </a:rPr>
              <a:pPr defTabSz="928531">
                <a:defRPr/>
              </a:pPr>
              <a:t>11</a:t>
            </a:fld>
            <a:endParaRPr lang="en-US" dirty="0" smtClean="0">
              <a:solidFill>
                <a:srgbClr val="000000"/>
              </a:solidFill>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86629758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198659"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99264417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210947"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99768808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57310294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403928837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02089348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80B93877-0C9D-4CAD-84B4-15CDCD63F2DF}" type="slidenum">
              <a:rPr lang="en-US" sz="1000"/>
              <a:pPr algn="ctr" defTabSz="930275"/>
              <a:t>124</a:t>
            </a:fld>
            <a:endParaRPr lang="en-US" sz="100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8555055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148651" y="9034803"/>
            <a:ext cx="703573" cy="247312"/>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125</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8172432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3"/>
          <p:cNvSpPr>
            <a:spLocks noGrp="1" noChangeArrowheads="1"/>
          </p:cNvSpPr>
          <p:nvPr>
            <p:ph type="sldNum" sz="quarter" idx="5"/>
          </p:nvPr>
        </p:nvSpPr>
        <p:spPr/>
        <p:txBody>
          <a:bodyPr/>
          <a:lstStyle/>
          <a:p>
            <a:pPr>
              <a:defRPr/>
            </a:pPr>
            <a:fld id="{09A4B87A-6B35-42ED-94E4-E42FBCA0FC60}" type="slidenum">
              <a:rPr lang="en-US" smtClean="0"/>
              <a:pPr>
                <a:defRPr/>
              </a:pPr>
              <a:t>126</a:t>
            </a:fld>
            <a:endParaRPr lang="en-US" smtClean="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8211369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1034415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3"/>
          <p:cNvSpPr>
            <a:spLocks noGrp="1" noChangeArrowheads="1"/>
          </p:cNvSpPr>
          <p:nvPr>
            <p:ph type="sldNum" sz="quarter" idx="5"/>
          </p:nvPr>
        </p:nvSpPr>
        <p:spPr/>
        <p:txBody>
          <a:bodyPr/>
          <a:lstStyle/>
          <a:p>
            <a:pPr>
              <a:defRPr/>
            </a:pPr>
            <a:fld id="{536E58DB-D0D6-49D5-951D-181A46E522BB}" type="slidenum">
              <a:rPr lang="en-US" smtClean="0"/>
              <a:pPr>
                <a:defRPr/>
              </a:pPr>
              <a:t>128</a:t>
            </a:fld>
            <a:endParaRPr lang="en-US"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11150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12</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2189619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CD7F88F9-67A0-4DD5-9BC7-F7DE73C9931D}" type="slidenum">
              <a:rPr lang="en-US" smtClean="0"/>
              <a:pPr>
                <a:defRPr/>
              </a:pPr>
              <a:t>129</a:t>
            </a:fld>
            <a:endParaRPr lang="en-U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6351116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6431A3C4-953E-479E-AB9F-C945280D9038}" type="slidenum">
              <a:rPr lang="en-US" smtClean="0"/>
              <a:pPr>
                <a:defRPr/>
              </a:pPr>
              <a:t>130</a:t>
            </a:fld>
            <a:endParaRPr lang="en-US" smtClean="0"/>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0755015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131</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6525079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17038606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133</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3342454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148013" y="9034682"/>
            <a:ext cx="704850" cy="247432"/>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134</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55643628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1226161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136</a:t>
            </a:fld>
            <a:endParaRPr lang="en-US" smtClean="0"/>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2811698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137</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994939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458991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13</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749740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144</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35793055"/>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145</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4695477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152</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34768289"/>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154</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14094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67825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150233" y="9034803"/>
            <a:ext cx="700404" cy="247312"/>
          </a:xfrm>
          <a:prstGeom prst="rect">
            <a:avLst/>
          </a:prstGeom>
          <a:noFill/>
          <a:ln w="9525">
            <a:noFill/>
            <a:miter lim="800000"/>
            <a:headEnd/>
            <a:tailEnd/>
          </a:ln>
        </p:spPr>
        <p:txBody>
          <a:bodyPr lIns="45946" tIns="46559" rIns="45946" bIns="46559" anchor="b">
            <a:spAutoFit/>
          </a:bodyPr>
          <a:lstStyle/>
          <a:p>
            <a:pPr algn="ctr" defTabSz="930372"/>
            <a:fld id="{68D79A82-C6A8-435D-975A-0BA087ED921A}" type="slidenum">
              <a:rPr lang="en-US" sz="1000"/>
              <a:pPr algn="ctr" defTabSz="930372"/>
              <a:t>15</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6125" tIns="46125" rIns="46125" bIns="46125"/>
          <a:lstStyle/>
          <a:p>
            <a:endParaRPr lang="en-US" smtClean="0">
              <a:latin typeface="Arial" pitchFamily="34" charset="0"/>
            </a:endParaRPr>
          </a:p>
        </p:txBody>
      </p:sp>
    </p:spTree>
    <p:extLst>
      <p:ext uri="{BB962C8B-B14F-4D97-AF65-F5344CB8AC3E}">
        <p14:creationId xmlns:p14="http://schemas.microsoft.com/office/powerpoint/2010/main" val="248811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3"/>
          <p:cNvSpPr>
            <a:spLocks noGrp="1" noChangeArrowheads="1"/>
          </p:cNvSpPr>
          <p:nvPr>
            <p:ph type="sldNum" sz="quarter" idx="5"/>
          </p:nvPr>
        </p:nvSpPr>
        <p:spPr/>
        <p:txBody>
          <a:bodyPr/>
          <a:lstStyle/>
          <a:p>
            <a:pPr>
              <a:defRPr/>
            </a:pPr>
            <a:fld id="{FB9A5526-6B18-4BE7-899D-970DCD766F06}" type="slidenum">
              <a:rPr lang="en-US" smtClean="0"/>
              <a:pPr>
                <a:defRPr/>
              </a:pPr>
              <a:t>16</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7323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C30A12F4-4D4C-4BD1-8A06-12294296A49B}" type="slidenum">
              <a:rPr lang="en-US" sz="1000"/>
              <a:pPr algn="ctr" defTabSz="930275"/>
              <a:t>17</a:t>
            </a:fld>
            <a:endParaRPr lang="en-US" sz="10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7907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22E89E98-31A2-46F0-BDB4-6DBB967BCCCD}" type="slidenum">
              <a:rPr lang="en-US" sz="1000"/>
              <a:pPr algn="ctr" defTabSz="930275"/>
              <a:t>18</a:t>
            </a:fld>
            <a:endParaRPr lang="en-US" sz="10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49273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DD37D471-20D9-4AC6-912B-A88D1524FDE5}" type="slidenum">
              <a:rPr lang="en-US" sz="1000"/>
              <a:pPr algn="ctr" defTabSz="930275"/>
              <a:t>19</a:t>
            </a:fld>
            <a:endParaRPr lang="en-US" sz="10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67496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2</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81781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677A96CF-42AB-47A5-A1BE-542F7A2E91CB}" type="slidenum">
              <a:rPr lang="en-US" sz="1000"/>
              <a:pPr algn="ctr" defTabSz="930275"/>
              <a:t>20</a:t>
            </a:fld>
            <a:endParaRPr lang="en-US" sz="10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45402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C699AF1B-3CB4-46D8-B1C0-3C8BB6967484}" type="slidenum">
              <a:rPr lang="en-US" sz="1000"/>
              <a:pPr algn="ctr" defTabSz="930275"/>
              <a:t>21</a:t>
            </a:fld>
            <a:endParaRPr lang="en-US" sz="10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4986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EB613608-1978-4FB6-90DE-E5C944E06554}" type="slidenum">
              <a:rPr lang="en-US" sz="1000"/>
              <a:pPr algn="ctr" defTabSz="930275"/>
              <a:t>22</a:t>
            </a:fld>
            <a:endParaRPr lang="en-US" sz="10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310378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177925" y="696913"/>
            <a:ext cx="4641850" cy="3481387"/>
          </a:xfrm>
          <a:ln/>
        </p:spPr>
      </p:sp>
      <p:sp>
        <p:nvSpPr>
          <p:cNvPr id="35843" name="Rectangle 3"/>
          <p:cNvSpPr>
            <a:spLocks noGrp="1" noChangeArrowheads="1"/>
          </p:cNvSpPr>
          <p:nvPr>
            <p:ph type="body" idx="1"/>
          </p:nvPr>
        </p:nvSpPr>
        <p:spPr>
          <a:xfrm>
            <a:off x="700088" y="4410075"/>
            <a:ext cx="5597525" cy="4176713"/>
          </a:xfrm>
          <a:noFill/>
          <a:ln/>
        </p:spPr>
        <p:txBody>
          <a:bodyPr/>
          <a:lstStyle/>
          <a:p>
            <a:endParaRPr lang="en-US" smtClean="0"/>
          </a:p>
        </p:txBody>
      </p:sp>
    </p:spTree>
    <p:extLst>
      <p:ext uri="{BB962C8B-B14F-4D97-AF65-F5344CB8AC3E}">
        <p14:creationId xmlns:p14="http://schemas.microsoft.com/office/powerpoint/2010/main" val="32827628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177925" y="696913"/>
            <a:ext cx="4641850" cy="3481387"/>
          </a:xfrm>
          <a:ln/>
        </p:spPr>
      </p:sp>
      <p:sp>
        <p:nvSpPr>
          <p:cNvPr id="36867" name="Rectangle 3"/>
          <p:cNvSpPr>
            <a:spLocks noGrp="1" noChangeArrowheads="1"/>
          </p:cNvSpPr>
          <p:nvPr>
            <p:ph type="body" idx="1"/>
          </p:nvPr>
        </p:nvSpPr>
        <p:spPr>
          <a:xfrm>
            <a:off x="700088" y="4410075"/>
            <a:ext cx="5597525" cy="4176713"/>
          </a:xfrm>
          <a:noFill/>
          <a:ln/>
        </p:spPr>
        <p:txBody>
          <a:bodyPr/>
          <a:lstStyle/>
          <a:p>
            <a:endParaRPr lang="en-US" smtClean="0"/>
          </a:p>
        </p:txBody>
      </p:sp>
    </p:spTree>
    <p:extLst>
      <p:ext uri="{BB962C8B-B14F-4D97-AF65-F5344CB8AC3E}">
        <p14:creationId xmlns:p14="http://schemas.microsoft.com/office/powerpoint/2010/main" val="37270873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3"/>
          <p:cNvSpPr>
            <a:spLocks noGrp="1" noChangeArrowheads="1"/>
          </p:cNvSpPr>
          <p:nvPr>
            <p:ph type="sldNum" sz="quarter" idx="5"/>
          </p:nvPr>
        </p:nvSpPr>
        <p:spPr>
          <a:xfrm>
            <a:off x="3148013" y="9034463"/>
            <a:ext cx="704850" cy="247650"/>
          </a:xfrm>
        </p:spPr>
        <p:txBody>
          <a:bodyPr/>
          <a:lstStyle/>
          <a:p>
            <a:pPr>
              <a:defRPr/>
            </a:pPr>
            <a:fld id="{91CA3076-913A-4B44-9080-979026108DFF}" type="slidenum">
              <a:rPr lang="en-US" smtClean="0">
                <a:solidFill>
                  <a:srgbClr val="000000"/>
                </a:solidFill>
              </a:rPr>
              <a:pPr>
                <a:defRPr/>
              </a:pPr>
              <a:t>25</a:t>
            </a:fld>
            <a:endParaRPr lang="en-US" smtClean="0">
              <a:solidFill>
                <a:srgbClr val="000000"/>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84728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1177925" y="696913"/>
            <a:ext cx="4641850" cy="3481387"/>
          </a:xfrm>
          <a:ln/>
        </p:spPr>
      </p:sp>
      <p:sp>
        <p:nvSpPr>
          <p:cNvPr id="40963" name="Rectangle 3"/>
          <p:cNvSpPr>
            <a:spLocks noGrp="1" noChangeArrowheads="1"/>
          </p:cNvSpPr>
          <p:nvPr>
            <p:ph type="body" idx="1"/>
          </p:nvPr>
        </p:nvSpPr>
        <p:spPr>
          <a:xfrm>
            <a:off x="700088" y="4410075"/>
            <a:ext cx="5597525" cy="4176713"/>
          </a:xfrm>
          <a:noFill/>
          <a:ln/>
        </p:spPr>
        <p:txBody>
          <a:bodyPr/>
          <a:lstStyle/>
          <a:p>
            <a:endParaRPr lang="en-US" smtClean="0"/>
          </a:p>
        </p:txBody>
      </p:sp>
    </p:spTree>
    <p:extLst>
      <p:ext uri="{BB962C8B-B14F-4D97-AF65-F5344CB8AC3E}">
        <p14:creationId xmlns:p14="http://schemas.microsoft.com/office/powerpoint/2010/main" val="534732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177925" y="696913"/>
            <a:ext cx="4641850" cy="3481387"/>
          </a:xfrm>
          <a:ln/>
        </p:spPr>
      </p:sp>
      <p:sp>
        <p:nvSpPr>
          <p:cNvPr id="39939" name="Rectangle 3"/>
          <p:cNvSpPr>
            <a:spLocks noGrp="1" noChangeArrowheads="1"/>
          </p:cNvSpPr>
          <p:nvPr>
            <p:ph type="body" idx="1"/>
          </p:nvPr>
        </p:nvSpPr>
        <p:spPr>
          <a:xfrm>
            <a:off x="700088" y="4410075"/>
            <a:ext cx="5597525" cy="4176713"/>
          </a:xfrm>
          <a:noFill/>
          <a:ln/>
        </p:spPr>
        <p:txBody>
          <a:bodyPr/>
          <a:lstStyle/>
          <a:p>
            <a:endParaRPr lang="en-US" smtClean="0"/>
          </a:p>
        </p:txBody>
      </p:sp>
    </p:spTree>
    <p:extLst>
      <p:ext uri="{BB962C8B-B14F-4D97-AF65-F5344CB8AC3E}">
        <p14:creationId xmlns:p14="http://schemas.microsoft.com/office/powerpoint/2010/main" val="14483386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3"/>
          <p:cNvSpPr>
            <a:spLocks noGrp="1" noChangeArrowheads="1"/>
          </p:cNvSpPr>
          <p:nvPr>
            <p:ph type="sldNum" sz="quarter" idx="5"/>
          </p:nvPr>
        </p:nvSpPr>
        <p:spPr>
          <a:xfrm>
            <a:off x="3148013" y="9034463"/>
            <a:ext cx="704850" cy="247650"/>
          </a:xfrm>
        </p:spPr>
        <p:txBody>
          <a:bodyPr/>
          <a:lstStyle/>
          <a:p>
            <a:pPr>
              <a:defRPr/>
            </a:pPr>
            <a:fld id="{BEE11458-E551-4C38-9E85-A389775B4DFA}" type="slidenum">
              <a:rPr lang="en-US" smtClean="0">
                <a:solidFill>
                  <a:srgbClr val="000000"/>
                </a:solidFill>
              </a:rPr>
              <a:pPr>
                <a:defRPr/>
              </a:pPr>
              <a:t>28</a:t>
            </a:fld>
            <a:endParaRPr lang="en-US" smtClean="0">
              <a:solidFill>
                <a:srgbClr val="000000"/>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89938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177925" y="696913"/>
            <a:ext cx="4641850" cy="3481387"/>
          </a:xfrm>
          <a:ln/>
        </p:spPr>
      </p:sp>
      <p:sp>
        <p:nvSpPr>
          <p:cNvPr id="38915" name="Rectangle 3"/>
          <p:cNvSpPr>
            <a:spLocks noGrp="1" noChangeArrowheads="1"/>
          </p:cNvSpPr>
          <p:nvPr>
            <p:ph type="body" idx="1"/>
          </p:nvPr>
        </p:nvSpPr>
        <p:spPr>
          <a:xfrm>
            <a:off x="700088" y="4410075"/>
            <a:ext cx="5597525" cy="4176713"/>
          </a:xfrm>
          <a:noFill/>
          <a:ln/>
        </p:spPr>
        <p:txBody>
          <a:bodyPr/>
          <a:lstStyle/>
          <a:p>
            <a:endParaRPr lang="en-US" smtClean="0"/>
          </a:p>
        </p:txBody>
      </p:sp>
    </p:spTree>
    <p:extLst>
      <p:ext uri="{BB962C8B-B14F-4D97-AF65-F5344CB8AC3E}">
        <p14:creationId xmlns:p14="http://schemas.microsoft.com/office/powerpoint/2010/main" val="2699599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3</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484151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77925" y="696913"/>
            <a:ext cx="4641850" cy="3481387"/>
          </a:xfrm>
          <a:ln/>
        </p:spPr>
      </p:sp>
      <p:sp>
        <p:nvSpPr>
          <p:cNvPr id="43011" name="Rectangle 3"/>
          <p:cNvSpPr>
            <a:spLocks noGrp="1" noChangeArrowheads="1"/>
          </p:cNvSpPr>
          <p:nvPr>
            <p:ph type="body" idx="1"/>
          </p:nvPr>
        </p:nvSpPr>
        <p:spPr>
          <a:xfrm>
            <a:off x="700088" y="4410075"/>
            <a:ext cx="5597525" cy="4176713"/>
          </a:xfrm>
          <a:noFill/>
          <a:ln/>
        </p:spPr>
        <p:txBody>
          <a:bodyPr/>
          <a:lstStyle/>
          <a:p>
            <a:endParaRPr lang="en-US" smtClean="0"/>
          </a:p>
        </p:txBody>
      </p:sp>
    </p:spTree>
    <p:extLst>
      <p:ext uri="{BB962C8B-B14F-4D97-AF65-F5344CB8AC3E}">
        <p14:creationId xmlns:p14="http://schemas.microsoft.com/office/powerpoint/2010/main" val="15979883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31</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723473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32</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23619800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33</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4928185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34</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21477623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35</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19465842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CE411486-F68E-4CFA-A8C1-C246E7639F8B}" type="slidenum">
              <a:rPr lang="en-US" sz="1000"/>
              <a:pPr algn="ctr" defTabSz="930275"/>
              <a:t>36</a:t>
            </a:fld>
            <a:endParaRPr lang="en-US" sz="10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845271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E5A1D11E-2CE4-4886-85DC-098C0780AA08}" type="slidenum">
              <a:rPr lang="en-US" sz="1000"/>
              <a:pPr algn="ctr" defTabSz="930275"/>
              <a:t>37</a:t>
            </a:fld>
            <a:endParaRPr lang="en-US" sz="10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318980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0D5FB50D-4BBD-42A9-B36B-922D81FCD343}" type="slidenum">
              <a:rPr lang="en-US" sz="1000"/>
              <a:pPr algn="ctr" defTabSz="930275"/>
              <a:t>38</a:t>
            </a:fld>
            <a:endParaRPr lang="en-US" sz="10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911483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F06735AC-0344-46C3-9B6E-F32E727AC546}" type="slidenum">
              <a:rPr lang="en-US" sz="1000"/>
              <a:pPr algn="ctr" defTabSz="930275"/>
              <a:t>39</a:t>
            </a:fld>
            <a:endParaRPr lang="en-US" sz="10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03070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extLst>
      <p:ext uri="{BB962C8B-B14F-4D97-AF65-F5344CB8AC3E}">
        <p14:creationId xmlns:p14="http://schemas.microsoft.com/office/powerpoint/2010/main" val="26808376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7FB1E36C-DE75-4740-8666-46AC2F8A2D0A}" type="slidenum">
              <a:rPr lang="en-US" sz="1000"/>
              <a:pPr algn="ctr" defTabSz="930275"/>
              <a:t>40</a:t>
            </a:fld>
            <a:endParaRPr lang="en-US" sz="10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423548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41</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458997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42</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494397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148013" y="9034463"/>
            <a:ext cx="704850" cy="247650"/>
          </a:xfrm>
        </p:spPr>
        <p:txBody>
          <a:bodyPr/>
          <a:lstStyle/>
          <a:p>
            <a:pPr>
              <a:defRPr/>
            </a:pPr>
            <a:fld id="{938F789B-0BA8-4A49-AFC3-8C639E029E1C}" type="slidenum">
              <a:rPr lang="en-US" smtClean="0"/>
              <a:pPr>
                <a:defRPr/>
              </a:pPr>
              <a:t>43</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079013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44</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223241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45</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838592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30532359-0848-4907-AD08-97107569C8AF}" type="slidenum">
              <a:rPr lang="en-US" smtClean="0"/>
              <a:pPr defTabSz="928787"/>
              <a:t>46</a:t>
            </a:fld>
            <a:endParaRPr lang="en-US" dirty="0" smtClean="0"/>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32838856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3" y="9034319"/>
            <a:ext cx="704850" cy="247794"/>
          </a:xfrm>
          <a:noFill/>
        </p:spPr>
        <p:txBody>
          <a:bodyPr/>
          <a:lstStyle/>
          <a:p>
            <a:pPr defTabSz="928787"/>
            <a:fld id="{5363ED84-0AC9-4C9B-ACEC-9A440EC97352}" type="slidenum">
              <a:rPr lang="en-US" smtClean="0"/>
              <a:pPr defTabSz="928787"/>
              <a:t>47</a:t>
            </a:fld>
            <a:endParaRPr lang="en-US" dirty="0" smtClean="0"/>
          </a:p>
        </p:txBody>
      </p:sp>
      <p:sp>
        <p:nvSpPr>
          <p:cNvPr id="7171" name="Slide Image Placeholder 1"/>
          <p:cNvSpPr>
            <a:spLocks noGrp="1" noRot="1" noChangeAspect="1" noTextEdit="1"/>
          </p:cNvSpPr>
          <p:nvPr>
            <p:ph type="sldImg"/>
          </p:nvPr>
        </p:nvSpPr>
        <p:spPr>
          <a:xfrm>
            <a:off x="1177925" y="696913"/>
            <a:ext cx="4641850" cy="3481387"/>
          </a:xfrm>
          <a:ln w="12700"/>
        </p:spPr>
      </p:sp>
      <p:sp>
        <p:nvSpPr>
          <p:cNvPr id="7172"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3398107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48</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723636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3"/>
          <p:cNvSpPr>
            <a:spLocks noGrp="1" noChangeArrowheads="1"/>
          </p:cNvSpPr>
          <p:nvPr>
            <p:ph type="sldNum" sz="quarter" idx="5"/>
          </p:nvPr>
        </p:nvSpPr>
        <p:spPr/>
        <p:txBody>
          <a:bodyPr/>
          <a:lstStyle/>
          <a:p>
            <a:pPr>
              <a:defRPr/>
            </a:pPr>
            <a:fld id="{E33EB345-5751-4A4D-AEB1-4B36327EB547}" type="slidenum">
              <a:rPr lang="en-US" smtClean="0"/>
              <a:pPr>
                <a:defRPr/>
              </a:pPr>
              <a:t>49</a:t>
            </a:fld>
            <a:endParaRPr 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19186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5</a:t>
            </a:fld>
            <a:endParaRPr lang="en-US" noProof="0" dirty="0"/>
          </a:p>
        </p:txBody>
      </p:sp>
    </p:spTree>
    <p:extLst>
      <p:ext uri="{BB962C8B-B14F-4D97-AF65-F5344CB8AC3E}">
        <p14:creationId xmlns:p14="http://schemas.microsoft.com/office/powerpoint/2010/main" val="27716726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50</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extLst>
      <p:ext uri="{BB962C8B-B14F-4D97-AF65-F5344CB8AC3E}">
        <p14:creationId xmlns:p14="http://schemas.microsoft.com/office/powerpoint/2010/main" val="10731002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148013" y="9034463"/>
            <a:ext cx="704850" cy="247650"/>
          </a:xfrm>
        </p:spPr>
        <p:txBody>
          <a:bodyPr/>
          <a:lstStyle/>
          <a:p>
            <a:pPr>
              <a:defRPr/>
            </a:pPr>
            <a:fld id="{B70BCC09-4ABA-4E3E-8ED2-5282800C71F0}" type="slidenum">
              <a:rPr lang="en-US" smtClean="0"/>
              <a:pPr>
                <a:defRPr/>
              </a:pPr>
              <a:t>51</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716552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880247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ED980B75-5D8B-499F-89B3-95F8D7CDC853}" type="slidenum">
              <a:rPr lang="en-US" smtClean="0"/>
              <a:pPr defTabSz="928787"/>
              <a:t>55</a:t>
            </a:fld>
            <a:endParaRPr lang="en-US" dirty="0" smtClean="0"/>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34062125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3" y="9034319"/>
            <a:ext cx="704850" cy="247794"/>
          </a:xfrm>
          <a:noFill/>
        </p:spPr>
        <p:txBody>
          <a:bodyPr/>
          <a:lstStyle/>
          <a:p>
            <a:pPr defTabSz="928787"/>
            <a:fld id="{6C13434F-7BE5-4A13-8158-70C5E3A855CB}" type="slidenum">
              <a:rPr lang="en-US" smtClean="0"/>
              <a:pPr defTabSz="928787"/>
              <a:t>56</a:t>
            </a:fld>
            <a:endParaRPr lang="en-US" dirty="0" smtClean="0"/>
          </a:p>
        </p:txBody>
      </p:sp>
      <p:sp>
        <p:nvSpPr>
          <p:cNvPr id="7171" name="Slide Image Placeholder 1"/>
          <p:cNvSpPr>
            <a:spLocks noGrp="1" noRot="1" noChangeAspect="1" noTextEdit="1"/>
          </p:cNvSpPr>
          <p:nvPr>
            <p:ph type="sldImg"/>
          </p:nvPr>
        </p:nvSpPr>
        <p:spPr>
          <a:xfrm>
            <a:off x="1177925" y="696913"/>
            <a:ext cx="4641850" cy="3481387"/>
          </a:xfrm>
          <a:ln w="12700"/>
        </p:spPr>
      </p:sp>
      <p:sp>
        <p:nvSpPr>
          <p:cNvPr id="7172"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4151469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57</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846550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148652" y="9034803"/>
            <a:ext cx="703573" cy="247312"/>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58</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extLst>
      <p:ext uri="{BB962C8B-B14F-4D97-AF65-F5344CB8AC3E}">
        <p14:creationId xmlns:p14="http://schemas.microsoft.com/office/powerpoint/2010/main" val="35718867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148013" y="9034463"/>
            <a:ext cx="704850" cy="247650"/>
          </a:xfrm>
        </p:spPr>
        <p:txBody>
          <a:bodyPr/>
          <a:lstStyle/>
          <a:p>
            <a:pPr>
              <a:defRPr/>
            </a:pPr>
            <a:fld id="{ECA2118D-97E9-47A6-8843-4A77375CEADF}" type="slidenum">
              <a:rPr lang="en-US" smtClean="0">
                <a:solidFill>
                  <a:srgbClr val="000000"/>
                </a:solidFill>
              </a:rPr>
              <a:pPr>
                <a:defRPr/>
              </a:pPr>
              <a:t>59</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997505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63"/>
            <a:fld id="{C2B5FA5F-BEB6-44D3-B00D-B1810101F93B}" type="slidenum">
              <a:rPr lang="en-US">
                <a:solidFill>
                  <a:prstClr val="black"/>
                </a:solidFill>
              </a:rPr>
              <a:pPr defTabSz="928763"/>
              <a:t>60</a:t>
            </a:fld>
            <a:endParaRPr lang="en-US" dirty="0">
              <a:solidFill>
                <a:prstClr val="black"/>
              </a:solidFill>
            </a:endParaRPr>
          </a:p>
        </p:txBody>
      </p:sp>
      <p:sp>
        <p:nvSpPr>
          <p:cNvPr id="6147" name="Slide Image Placeholder 1"/>
          <p:cNvSpPr>
            <a:spLocks noGrp="1" noRot="1" noChangeAspect="1" noTextEdit="1"/>
          </p:cNvSpPr>
          <p:nvPr>
            <p:ph type="sldImg"/>
          </p:nvPr>
        </p:nvSpPr>
        <p:spPr>
          <a:xfrm>
            <a:off x="1177925" y="698500"/>
            <a:ext cx="4641850" cy="3481388"/>
          </a:xfrm>
          <a:ln w="12700"/>
        </p:spPr>
      </p:sp>
      <p:sp>
        <p:nvSpPr>
          <p:cNvPr id="6148" name="Notes Placeholder 2"/>
          <p:cNvSpPr>
            <a:spLocks noGrp="1"/>
          </p:cNvSpPr>
          <p:nvPr>
            <p:ph type="body" idx="1"/>
          </p:nvPr>
        </p:nvSpPr>
        <p:spPr>
          <a:xfrm>
            <a:off x="700404" y="4410392"/>
            <a:ext cx="5596893" cy="4175762"/>
          </a:xfrm>
          <a:noFill/>
          <a:ln/>
        </p:spPr>
        <p:txBody>
          <a:bodyPr lIns="91418" tIns="45710" rIns="91418" bIns="45710"/>
          <a:lstStyle/>
          <a:p>
            <a:endParaRPr lang="en-US" dirty="0" smtClean="0"/>
          </a:p>
        </p:txBody>
      </p:sp>
    </p:spTree>
    <p:extLst>
      <p:ext uri="{BB962C8B-B14F-4D97-AF65-F5344CB8AC3E}">
        <p14:creationId xmlns:p14="http://schemas.microsoft.com/office/powerpoint/2010/main" val="5493296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148013" y="9034319"/>
            <a:ext cx="704850" cy="247794"/>
          </a:xfrm>
        </p:spPr>
        <p:txBody>
          <a:bodyPr/>
          <a:lstStyle/>
          <a:p>
            <a:pPr>
              <a:defRPr/>
            </a:pPr>
            <a:fld id="{D3B46664-AE7A-4EF7-BFD7-083E2F3E0F65}" type="slidenum">
              <a:rPr lang="en-US" smtClean="0"/>
              <a:pPr>
                <a:defRPr/>
              </a:pPr>
              <a:t>61</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86294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899104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CD7F88F9-67A0-4DD5-9BC7-F7DE73C9931D}" type="slidenum">
              <a:rPr lang="en-US" smtClean="0"/>
              <a:pPr>
                <a:defRPr/>
              </a:pPr>
              <a:t>62</a:t>
            </a:fld>
            <a:endParaRPr lang="en-U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148495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4" y="9034464"/>
            <a:ext cx="704850" cy="247650"/>
          </a:xfrm>
        </p:spPr>
        <p:txBody>
          <a:bodyPr/>
          <a:lstStyle/>
          <a:p>
            <a:pPr>
              <a:defRPr/>
            </a:pPr>
            <a:fld id="{CD8EFDAD-DD28-475D-8809-5E3173A79418}" type="slidenum">
              <a:rPr lang="en-US" smtClean="0"/>
              <a:pPr>
                <a:defRPr/>
              </a:pPr>
              <a:t>63</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884955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64</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656204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65</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613882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4" y="9034466"/>
            <a:ext cx="704849" cy="247650"/>
          </a:xfrm>
        </p:spPr>
        <p:txBody>
          <a:bodyPr/>
          <a:lstStyle/>
          <a:p>
            <a:pPr>
              <a:defRPr/>
            </a:pPr>
            <a:fld id="{205DA8A8-5777-4FA2-8084-FB24BA0FA918}" type="slidenum">
              <a:rPr lang="en-US" smtClean="0">
                <a:solidFill>
                  <a:srgbClr val="000000"/>
                </a:solidFill>
              </a:rPr>
              <a:pPr>
                <a:defRPr/>
              </a:pPr>
              <a:t>66</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457148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5" y="9034465"/>
            <a:ext cx="704850" cy="247650"/>
          </a:xfrm>
        </p:spPr>
        <p:txBody>
          <a:bodyPr/>
          <a:lstStyle/>
          <a:p>
            <a:pPr>
              <a:defRPr/>
            </a:pPr>
            <a:fld id="{935D9A84-BDC2-4CC8-AAC8-58F3C8F9656A}" type="slidenum">
              <a:rPr lang="en-US" smtClean="0"/>
              <a:pPr>
                <a:defRPr/>
              </a:pPr>
              <a:t>67</a:t>
            </a:fld>
            <a:endParaRPr lang="en-US" smtClean="0"/>
          </a:p>
        </p:txBody>
      </p:sp>
      <p:sp>
        <p:nvSpPr>
          <p:cNvPr id="190467" name="Rectangle 4"/>
          <p:cNvSpPr>
            <a:spLocks noGrp="1" noRot="1" noChangeAspect="1" noChangeArrowheads="1" noTextEdit="1"/>
          </p:cNvSpPr>
          <p:nvPr>
            <p:ph type="sldImg"/>
          </p:nvPr>
        </p:nvSpPr>
        <p:spPr>
          <a:ln/>
        </p:spPr>
      </p:sp>
      <p:sp>
        <p:nvSpPr>
          <p:cNvPr id="190468"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540760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4" y="9034466"/>
            <a:ext cx="704849" cy="247650"/>
          </a:xfrm>
        </p:spPr>
        <p:txBody>
          <a:bodyPr/>
          <a:lstStyle/>
          <a:p>
            <a:pPr>
              <a:defRPr/>
            </a:pPr>
            <a:fld id="{205DA8A8-5777-4FA2-8084-FB24BA0FA918}" type="slidenum">
              <a:rPr lang="en-US" smtClean="0">
                <a:solidFill>
                  <a:srgbClr val="000000"/>
                </a:solidFill>
              </a:rPr>
              <a:pPr>
                <a:defRPr/>
              </a:pPr>
              <a:t>68</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8968667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a:prstGeom prst="rect">
            <a:avLst/>
          </a:prstGeom>
          <a:noFill/>
          <a:ln w="12700">
            <a:solidFill>
              <a:prstClr val="black"/>
            </a:solidFill>
          </a:ln>
        </p:spPr>
      </p:sp>
      <p:sp>
        <p:nvSpPr>
          <p:cNvPr id="3" name="Notes Placeholder 2"/>
          <p:cNvSpPr>
            <a:spLocks noGrp="1"/>
          </p:cNvSpPr>
          <p:nvPr>
            <p:ph type="body" idx="1"/>
          </p:nvPr>
        </p:nvSpPr>
        <p:spPr>
          <a:xfrm>
            <a:off x="699934" y="4410077"/>
            <a:ext cx="5597842" cy="4176713"/>
          </a:xfrm>
          <a:prstGeom prst="rect">
            <a:avLst/>
          </a:prstGeom>
        </p:spPr>
        <p:txBody>
          <a:bodyPr lIns="96884" tIns="48442" rIns="96884" bIns="48442">
            <a:normAutofit/>
          </a:bodyPr>
          <a:lstStyle/>
          <a:p>
            <a:endParaRPr lang="en-US"/>
          </a:p>
        </p:txBody>
      </p:sp>
    </p:spTree>
    <p:extLst>
      <p:ext uri="{BB962C8B-B14F-4D97-AF65-F5344CB8AC3E}">
        <p14:creationId xmlns:p14="http://schemas.microsoft.com/office/powerpoint/2010/main" val="27049600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70</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8944789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71</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6906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148013" y="9034465"/>
            <a:ext cx="704850" cy="247650"/>
          </a:xfrm>
        </p:spPr>
        <p:txBody>
          <a:bodyPr/>
          <a:lstStyle/>
          <a:p>
            <a:pPr defTabSz="927140">
              <a:defRPr/>
            </a:pPr>
            <a:fld id="{5858BD08-603D-48F8-9A20-C039EB7A66EE}" type="slidenum">
              <a:rPr lang="en-US" smtClean="0">
                <a:solidFill>
                  <a:srgbClr val="000000"/>
                </a:solidFill>
              </a:rPr>
              <a:pPr defTabSz="927140">
                <a:defRPr/>
              </a:pPr>
              <a:t>7</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97519776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148013" y="9034319"/>
            <a:ext cx="704850" cy="247794"/>
          </a:xfrm>
        </p:spPr>
        <p:txBody>
          <a:bodyPr/>
          <a:lstStyle/>
          <a:p>
            <a:pPr>
              <a:defRPr/>
            </a:pPr>
            <a:fld id="{D3B46664-AE7A-4EF7-BFD7-083E2F3E0F65}" type="slidenum">
              <a:rPr lang="en-US" smtClean="0"/>
              <a:pPr>
                <a:defRPr/>
              </a:pPr>
              <a:t>74</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918154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75</a:t>
            </a:fld>
            <a:endParaRPr lang="en-US" dirty="0"/>
          </a:p>
        </p:txBody>
      </p:sp>
    </p:spTree>
    <p:extLst>
      <p:ext uri="{BB962C8B-B14F-4D97-AF65-F5344CB8AC3E}">
        <p14:creationId xmlns:p14="http://schemas.microsoft.com/office/powerpoint/2010/main" val="194895987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76</a:t>
            </a:fld>
            <a:endParaRPr lang="en-US" dirty="0"/>
          </a:p>
        </p:txBody>
      </p:sp>
    </p:spTree>
    <p:extLst>
      <p:ext uri="{BB962C8B-B14F-4D97-AF65-F5344CB8AC3E}">
        <p14:creationId xmlns:p14="http://schemas.microsoft.com/office/powerpoint/2010/main" val="110413624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77</a:t>
            </a:fld>
            <a:endParaRPr lang="en-US" noProof="0" dirty="0"/>
          </a:p>
        </p:txBody>
      </p:sp>
    </p:spTree>
    <p:extLst>
      <p:ext uri="{BB962C8B-B14F-4D97-AF65-F5344CB8AC3E}">
        <p14:creationId xmlns:p14="http://schemas.microsoft.com/office/powerpoint/2010/main" val="362317662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210947"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41147031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198659"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82775710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7439072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20342987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82</a:t>
            </a:fld>
            <a:endParaRPr lang="en-US" noProof="0" dirty="0"/>
          </a:p>
        </p:txBody>
      </p:sp>
    </p:spTree>
    <p:extLst>
      <p:ext uri="{BB962C8B-B14F-4D97-AF65-F5344CB8AC3E}">
        <p14:creationId xmlns:p14="http://schemas.microsoft.com/office/powerpoint/2010/main" val="364022866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83</a:t>
            </a:fld>
            <a:endParaRPr lang="en-US" noProof="0" dirty="0"/>
          </a:p>
        </p:txBody>
      </p:sp>
    </p:spTree>
    <p:extLst>
      <p:ext uri="{BB962C8B-B14F-4D97-AF65-F5344CB8AC3E}">
        <p14:creationId xmlns:p14="http://schemas.microsoft.com/office/powerpoint/2010/main" val="3822050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3148013" y="9034463"/>
            <a:ext cx="704850" cy="247650"/>
          </a:xfrm>
          <a:noFill/>
        </p:spPr>
        <p:txBody>
          <a:bodyPr/>
          <a:lstStyle/>
          <a:p>
            <a:pPr defTabSz="928688"/>
            <a:fld id="{BC4CED26-30FC-40B3-942B-401B2AAF5079}" type="slidenum">
              <a:rPr lang="en-US" smtClean="0"/>
              <a:pPr defTabSz="928688"/>
              <a:t>8</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5564042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84</a:t>
            </a:fld>
            <a:endParaRPr lang="en-US" noProof="0" dirty="0"/>
          </a:p>
        </p:txBody>
      </p:sp>
    </p:spTree>
    <p:extLst>
      <p:ext uri="{BB962C8B-B14F-4D97-AF65-F5344CB8AC3E}">
        <p14:creationId xmlns:p14="http://schemas.microsoft.com/office/powerpoint/2010/main" val="68685340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87</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3038578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88</a:t>
            </a:fld>
            <a:endParaRPr lang="en-US"/>
          </a:p>
        </p:txBody>
      </p:sp>
    </p:spTree>
    <p:extLst>
      <p:ext uri="{BB962C8B-B14F-4D97-AF65-F5344CB8AC3E}">
        <p14:creationId xmlns:p14="http://schemas.microsoft.com/office/powerpoint/2010/main" val="51571383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199683"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9712734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3819841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148013" y="9034319"/>
            <a:ext cx="704850" cy="247794"/>
          </a:xfrm>
          <a:noFill/>
        </p:spPr>
        <p:txBody>
          <a:bodyPr/>
          <a:lstStyle/>
          <a:p>
            <a:pPr defTabSz="928705"/>
            <a:fld id="{578A657D-9F19-4B10-AA0F-79ABBD03F38C}" type="slidenum">
              <a:rPr lang="en-US" smtClean="0"/>
              <a:pPr defTabSz="928705"/>
              <a:t>91</a:t>
            </a:fld>
            <a:endParaRPr lang="en-US"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7007201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92</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9226171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93</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2977940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48013" y="9034319"/>
            <a:ext cx="704850" cy="247794"/>
          </a:xfrm>
          <a:noFill/>
        </p:spPr>
        <p:txBody>
          <a:bodyPr/>
          <a:lstStyle/>
          <a:p>
            <a:pPr defTabSz="928705"/>
            <a:fld id="{AEA7B339-6DD4-4927-829F-3B6BA8195CD1}" type="slidenum">
              <a:rPr lang="en-US" smtClean="0"/>
              <a:pPr defTabSz="928705"/>
              <a:t>94</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3029583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148013" y="9034319"/>
            <a:ext cx="704850" cy="247794"/>
          </a:xfrm>
        </p:spPr>
        <p:txBody>
          <a:bodyPr/>
          <a:lstStyle/>
          <a:p>
            <a:pPr>
              <a:defRPr/>
            </a:pPr>
            <a:fld id="{D3B46664-AE7A-4EF7-BFD7-083E2F3E0F65}" type="slidenum">
              <a:rPr lang="en-US" smtClean="0"/>
              <a:pPr>
                <a:defRPr/>
              </a:pPr>
              <a:t>97</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81636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5D11E945-B2AB-401C-B79F-AAE9AF6B9630}" type="slidenum">
              <a:rPr lang="en-US" smtClean="0"/>
              <a:pPr defTabSz="928787"/>
              <a:t>9</a:t>
            </a:fld>
            <a:endParaRPr lang="en-US" dirty="0" smtClean="0"/>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52082511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5" y="9034467"/>
            <a:ext cx="704849" cy="247650"/>
          </a:xfrm>
        </p:spPr>
        <p:txBody>
          <a:bodyPr/>
          <a:lstStyle/>
          <a:p>
            <a:pPr>
              <a:defRPr/>
            </a:pPr>
            <a:fld id="{205DA8A8-5777-4FA2-8084-FB24BA0FA918}" type="slidenum">
              <a:rPr lang="en-US" smtClean="0">
                <a:solidFill>
                  <a:srgbClr val="000000"/>
                </a:solidFill>
              </a:rPr>
              <a:pPr>
                <a:defRPr/>
              </a:pPr>
              <a:t>98</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7031769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48013" y="9034319"/>
            <a:ext cx="704850" cy="247794"/>
          </a:xfrm>
          <a:noFill/>
        </p:spPr>
        <p:txBody>
          <a:bodyPr/>
          <a:lstStyle/>
          <a:p>
            <a:pPr defTabSz="928705"/>
            <a:fld id="{AEA7B339-6DD4-4927-829F-3B6BA8195CD1}" type="slidenum">
              <a:rPr lang="en-US" smtClean="0"/>
              <a:pPr defTabSz="928705"/>
              <a:t>99</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0203104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48013" y="9034319"/>
            <a:ext cx="704850" cy="247794"/>
          </a:xfrm>
          <a:noFill/>
        </p:spPr>
        <p:txBody>
          <a:bodyPr/>
          <a:lstStyle/>
          <a:p>
            <a:pPr defTabSz="928705"/>
            <a:fld id="{AEA7B339-6DD4-4927-829F-3B6BA8195CD1}" type="slidenum">
              <a:rPr lang="en-US" smtClean="0"/>
              <a:pPr defTabSz="928705"/>
              <a:t>100</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6428277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48650" y="9034803"/>
            <a:ext cx="703573" cy="247312"/>
          </a:xfrm>
          <a:prstGeom prst="rect">
            <a:avLst/>
          </a:prstGeom>
          <a:noFill/>
          <a:ln w="9525">
            <a:noFill/>
            <a:miter lim="800000"/>
            <a:headEnd/>
            <a:tailEnd/>
          </a:ln>
        </p:spPr>
        <p:txBody>
          <a:bodyPr lIns="45882" tIns="46494" rIns="45882" bIns="46494" anchor="b">
            <a:spAutoFit/>
          </a:bodyPr>
          <a:lstStyle/>
          <a:p>
            <a:pPr algn="ctr" defTabSz="928787"/>
            <a:fld id="{5C1989CA-1A92-4DB6-A85A-D489C0504DE6}" type="slidenum">
              <a:rPr lang="en-US" sz="1000"/>
              <a:pPr algn="ctr" defTabSz="928787"/>
              <a:t>101</a:t>
            </a:fld>
            <a:endParaRPr lang="en-US" sz="1000" dirty="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626178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48013" y="9034319"/>
            <a:ext cx="704850" cy="247794"/>
          </a:xfrm>
          <a:noFill/>
        </p:spPr>
        <p:txBody>
          <a:bodyPr/>
          <a:lstStyle/>
          <a:p>
            <a:pPr defTabSz="928705"/>
            <a:fld id="{5A2A7BB4-00DB-4919-A7C7-558F09B8FCA9}" type="slidenum">
              <a:rPr lang="en-US" smtClean="0"/>
              <a:pPr defTabSz="928705"/>
              <a:t>102</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5988551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926E3E4-F212-49E4-9AB9-DC573DC8C484}" type="slidenum">
              <a:rPr lang="en-US" smtClean="0"/>
              <a:pPr>
                <a:defRPr/>
              </a:pPr>
              <a:t>104</a:t>
            </a:fld>
            <a:endParaRPr lang="en-US"/>
          </a:p>
        </p:txBody>
      </p:sp>
    </p:spTree>
    <p:extLst>
      <p:ext uri="{BB962C8B-B14F-4D97-AF65-F5344CB8AC3E}">
        <p14:creationId xmlns:p14="http://schemas.microsoft.com/office/powerpoint/2010/main" val="367159758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48013" y="9034319"/>
            <a:ext cx="704850" cy="247794"/>
          </a:xfrm>
          <a:noFill/>
        </p:spPr>
        <p:txBody>
          <a:bodyPr/>
          <a:lstStyle/>
          <a:p>
            <a:pPr defTabSz="928705"/>
            <a:fld id="{5A2A7BB4-00DB-4919-A7C7-558F09B8FCA9}" type="slidenum">
              <a:rPr lang="en-US" smtClean="0"/>
              <a:pPr defTabSz="928705"/>
              <a:t>105</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6698934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48013" y="9034319"/>
            <a:ext cx="704850" cy="247794"/>
          </a:xfrm>
          <a:noFill/>
        </p:spPr>
        <p:txBody>
          <a:bodyPr/>
          <a:lstStyle/>
          <a:p>
            <a:pPr defTabSz="928705"/>
            <a:fld id="{5A2A7BB4-00DB-4919-A7C7-558F09B8FCA9}" type="slidenum">
              <a:rPr lang="en-US" smtClean="0"/>
              <a:pPr defTabSz="928705"/>
              <a:t>106</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9212972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48013" y="9034319"/>
            <a:ext cx="704850" cy="247794"/>
          </a:xfrm>
          <a:noFill/>
        </p:spPr>
        <p:txBody>
          <a:bodyPr/>
          <a:lstStyle/>
          <a:p>
            <a:pPr defTabSz="928705"/>
            <a:fld id="{5A2A7BB4-00DB-4919-A7C7-558F09B8FCA9}" type="slidenum">
              <a:rPr lang="en-US" smtClean="0"/>
              <a:pPr defTabSz="928705"/>
              <a:t>107</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2491506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48013" y="9034319"/>
            <a:ext cx="704850" cy="247794"/>
          </a:xfrm>
          <a:noFill/>
        </p:spPr>
        <p:txBody>
          <a:bodyPr/>
          <a:lstStyle/>
          <a:p>
            <a:pPr defTabSz="928705"/>
            <a:fld id="{5A2A7BB4-00DB-4919-A7C7-558F09B8FCA9}" type="slidenum">
              <a:rPr lang="en-US" smtClean="0"/>
              <a:pPr defTabSz="928705"/>
              <a:t>108</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757232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000" y="303902"/>
            <a:ext cx="6840000" cy="720000"/>
          </a:xfrm>
        </p:spPr>
        <p:txBody>
          <a:bodyPr/>
          <a:lstStyle>
            <a:lvl1pPr>
              <a:defRPr>
                <a:solidFill>
                  <a:schemeClr val="tx2"/>
                </a:solidFill>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287337" y="1438937"/>
            <a:ext cx="8569325" cy="4842000"/>
          </a:xfrm>
        </p:spPr>
        <p:txBody>
          <a:bodyPr/>
          <a:lstStyle>
            <a:lvl1pPr marL="350100" indent="-342900">
              <a:buFont typeface="+mj-lt"/>
              <a:buAutoNum type="arabicPeriod"/>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ST">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lvl1pPr>
              <a:defRPr>
                <a:solidFill>
                  <a:schemeClr val="tx2"/>
                </a:solidFill>
              </a:defRPr>
            </a:lvl1pPr>
          </a:lstStyle>
          <a:p>
            <a:r>
              <a:rPr lang="de-DE" noProof="0" smtClean="0"/>
              <a:t>Titelmasterformat durch Klicken bearbeiten</a:t>
            </a:r>
            <a:endParaRPr lang="de-DE" noProof="0" dirty="0"/>
          </a:p>
        </p:txBody>
      </p:sp>
      <p:sp>
        <p:nvSpPr>
          <p:cNvPr id="13" name="Foliennummernplatzhalter 12"/>
          <p:cNvSpPr>
            <a:spLocks noGrp="1"/>
          </p:cNvSpPr>
          <p:nvPr>
            <p:ph type="sldNum" sz="quarter" idx="13"/>
          </p:nvPr>
        </p:nvSpPr>
        <p:spPr/>
        <p:txBody>
          <a:bodyPr/>
          <a:lstStyle/>
          <a:p>
            <a:fld id="{D56DB8AA-803C-49D2-90AA-1140CE72DCD7}" type="slidenum">
              <a:rPr lang="de-DE" smtClean="0"/>
              <a:pPr/>
              <a:t>‹#›</a:t>
            </a:fld>
            <a:endParaRPr lang="de-DE" dirty="0"/>
          </a:p>
        </p:txBody>
      </p:sp>
      <p:sp>
        <p:nvSpPr>
          <p:cNvPr id="12" name="Rechteck 11"/>
          <p:cNvSpPr/>
          <p:nvPr userDrawn="1"/>
        </p:nvSpPr>
        <p:spPr>
          <a:xfrm>
            <a:off x="287711" y="1388845"/>
            <a:ext cx="8568952" cy="5029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Karten_Mas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38" r:id="rId13"/>
    <p:sldLayoutId id="2147485439" r:id="rId14"/>
    <p:sldLayoutId id="2147485440" r:id="rId15"/>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6.xml"/><Relationship Id="rId1" Type="http://schemas.openxmlformats.org/officeDocument/2006/relationships/vmlDrawing" Target="../drawings/vmlDrawing66.vml"/><Relationship Id="rId5" Type="http://schemas.openxmlformats.org/officeDocument/2006/relationships/image" Target="../media/image87.emf"/><Relationship Id="rId4" Type="http://schemas.openxmlformats.org/officeDocument/2006/relationships/oleObject" Target="../embeddings/oleObject66.bin"/></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6.xml"/><Relationship Id="rId1" Type="http://schemas.openxmlformats.org/officeDocument/2006/relationships/vmlDrawing" Target="../drawings/vmlDrawing67.vml"/><Relationship Id="rId5" Type="http://schemas.openxmlformats.org/officeDocument/2006/relationships/image" Target="../media/image88.emf"/><Relationship Id="rId4" Type="http://schemas.openxmlformats.org/officeDocument/2006/relationships/oleObject" Target="../embeddings/oleObject67.bin"/></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6.xml"/><Relationship Id="rId1" Type="http://schemas.openxmlformats.org/officeDocument/2006/relationships/vmlDrawing" Target="../drawings/vmlDrawing68.vml"/><Relationship Id="rId5" Type="http://schemas.openxmlformats.org/officeDocument/2006/relationships/image" Target="../media/image89.emf"/><Relationship Id="rId4" Type="http://schemas.openxmlformats.org/officeDocument/2006/relationships/oleObject" Target="../embeddings/oleObject68.bin"/></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6.xml"/><Relationship Id="rId1" Type="http://schemas.openxmlformats.org/officeDocument/2006/relationships/vmlDrawing" Target="../drawings/vmlDrawing69.vml"/><Relationship Id="rId5" Type="http://schemas.openxmlformats.org/officeDocument/2006/relationships/image" Target="../media/image90.emf"/><Relationship Id="rId4" Type="http://schemas.openxmlformats.org/officeDocument/2006/relationships/oleObject" Target="../embeddings/oleObject69.bin"/></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6.xml"/><Relationship Id="rId1" Type="http://schemas.openxmlformats.org/officeDocument/2006/relationships/vmlDrawing" Target="../drawings/vmlDrawing70.vml"/><Relationship Id="rId5" Type="http://schemas.openxmlformats.org/officeDocument/2006/relationships/image" Target="../media/image91.emf"/><Relationship Id="rId4" Type="http://schemas.openxmlformats.org/officeDocument/2006/relationships/oleObject" Target="../embeddings/oleObject70.bin"/></Relationships>
</file>

<file path=ppt/slides/_rels/slide10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11.emf"/><Relationship Id="rId4" Type="http://schemas.openxmlformats.org/officeDocument/2006/relationships/oleObject" Target="../embeddings/oleObject8.bin"/></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6.xml"/><Relationship Id="rId1" Type="http://schemas.openxmlformats.org/officeDocument/2006/relationships/vmlDrawing" Target="../drawings/vmlDrawing71.vml"/><Relationship Id="rId6" Type="http://schemas.openxmlformats.org/officeDocument/2006/relationships/hyperlink" Target="http://www.fema.gov/disasters" TargetMode="External"/><Relationship Id="rId5" Type="http://schemas.openxmlformats.org/officeDocument/2006/relationships/image" Target="../media/image92.emf"/><Relationship Id="rId4" Type="http://schemas.openxmlformats.org/officeDocument/2006/relationships/oleObject" Target="../embeddings/oleObject71.bin"/></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7.xml"/><Relationship Id="rId1" Type="http://schemas.openxmlformats.org/officeDocument/2006/relationships/vmlDrawing" Target="../drawings/vmlDrawing72.vml"/><Relationship Id="rId6" Type="http://schemas.openxmlformats.org/officeDocument/2006/relationships/hyperlink" Target="http://www.fema.gov/news/disaster_totals_annual.fema" TargetMode="External"/><Relationship Id="rId5" Type="http://schemas.openxmlformats.org/officeDocument/2006/relationships/image" Target="../media/image93.emf"/><Relationship Id="rId4" Type="http://schemas.openxmlformats.org/officeDocument/2006/relationships/oleObject" Target="../embeddings/oleObject72.bin"/></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7.xml"/><Relationship Id="rId1" Type="http://schemas.openxmlformats.org/officeDocument/2006/relationships/vmlDrawing" Target="../drawings/vmlDrawing73.vml"/><Relationship Id="rId6" Type="http://schemas.openxmlformats.org/officeDocument/2006/relationships/hyperlink" Target="http://www.fema.gov/news/disaster_totals_annual.fema" TargetMode="External"/><Relationship Id="rId5" Type="http://schemas.openxmlformats.org/officeDocument/2006/relationships/image" Target="../media/image94.emf"/><Relationship Id="rId4" Type="http://schemas.openxmlformats.org/officeDocument/2006/relationships/oleObject" Target="../embeddings/oleObject73.bin"/></Relationships>
</file>

<file path=ppt/slides/_rels/slide1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05.xml"/><Relationship Id="rId1" Type="http://schemas.openxmlformats.org/officeDocument/2006/relationships/slideLayout" Target="../slideLayouts/slideLayout13.xml"/><Relationship Id="rId4" Type="http://schemas.openxmlformats.org/officeDocument/2006/relationships/image" Target="../media/image95.gif"/></Relationships>
</file>

<file path=ppt/slides/_rels/slide115.xml.rels><?xml version="1.0" encoding="UTF-8" standalone="yes"?>
<Relationships xmlns="http://schemas.openxmlformats.org/package/2006/relationships"><Relationship Id="rId3" Type="http://schemas.openxmlformats.org/officeDocument/2006/relationships/hyperlink" Target="http://www.spc.noaa.gov/wcm/" TargetMode="External"/><Relationship Id="rId2" Type="http://schemas.openxmlformats.org/officeDocument/2006/relationships/notesSlide" Target="../notesSlides/notesSlide106.xml"/><Relationship Id="rId1" Type="http://schemas.openxmlformats.org/officeDocument/2006/relationships/slideLayout" Target="../slideLayouts/slideLayout13.xml"/><Relationship Id="rId5" Type="http://schemas.openxmlformats.org/officeDocument/2006/relationships/image" Target="../media/image96.png"/><Relationship Id="rId4" Type="http://schemas.openxmlformats.org/officeDocument/2006/relationships/hyperlink" Target="http://www.spc.noaa.gov/wcm/torngraph-big.png" TargetMode="External"/></Relationships>
</file>

<file path=ppt/slides/_rels/slide116.xml.rels><?xml version="1.0" encoding="UTF-8" standalone="yes"?>
<Relationships xmlns="http://schemas.openxmlformats.org/package/2006/relationships"><Relationship Id="rId3" Type="http://schemas.openxmlformats.org/officeDocument/2006/relationships/hyperlink" Target="http://www.spc.noaa.gov/wcm/" TargetMode="External"/><Relationship Id="rId2" Type="http://schemas.openxmlformats.org/officeDocument/2006/relationships/notesSlide" Target="../notesSlides/notesSlide107.xml"/><Relationship Id="rId1" Type="http://schemas.openxmlformats.org/officeDocument/2006/relationships/slideLayout" Target="../slideLayouts/slideLayout13.xml"/><Relationship Id="rId5" Type="http://schemas.openxmlformats.org/officeDocument/2006/relationships/image" Target="../media/image97.png"/><Relationship Id="rId4" Type="http://schemas.openxmlformats.org/officeDocument/2006/relationships/hyperlink" Target="http://www.spc.noaa.gov/wcm/torngraph-big.png" TargetMode="External"/></Relationships>
</file>

<file path=ppt/slides/_rels/slide117.xml.rels><?xml version="1.0" encoding="UTF-8" standalone="yes"?>
<Relationships xmlns="http://schemas.openxmlformats.org/package/2006/relationships"><Relationship Id="rId3" Type="http://schemas.openxmlformats.org/officeDocument/2006/relationships/hyperlink" Target="http://www.spc.noaa.gov/wcm/" TargetMode="External"/><Relationship Id="rId2" Type="http://schemas.openxmlformats.org/officeDocument/2006/relationships/notesSlide" Target="../notesSlides/notesSlide108.xml"/><Relationship Id="rId1" Type="http://schemas.openxmlformats.org/officeDocument/2006/relationships/slideLayout" Target="../slideLayouts/slideLayout13.xml"/><Relationship Id="rId5" Type="http://schemas.openxmlformats.org/officeDocument/2006/relationships/image" Target="../media/image98.png"/><Relationship Id="rId4" Type="http://schemas.openxmlformats.org/officeDocument/2006/relationships/hyperlink" Target="http://www.spc.noaa.gov/wcm/torngraph-big.png" TargetMode="External"/></Relationships>
</file>

<file path=ppt/slides/_rels/slide118.xml.rels><?xml version="1.0" encoding="UTF-8" standalone="yes"?>
<Relationships xmlns="http://schemas.openxmlformats.org/package/2006/relationships"><Relationship Id="rId3" Type="http://schemas.openxmlformats.org/officeDocument/2006/relationships/hyperlink" Target="http://www.spc.noaa.gov/wcm/" TargetMode="External"/><Relationship Id="rId2" Type="http://schemas.openxmlformats.org/officeDocument/2006/relationships/notesSlide" Target="../notesSlides/notesSlide109.xml"/><Relationship Id="rId1" Type="http://schemas.openxmlformats.org/officeDocument/2006/relationships/slideLayout" Target="../slideLayouts/slideLayout13.xml"/><Relationship Id="rId5" Type="http://schemas.openxmlformats.org/officeDocument/2006/relationships/image" Target="../media/image99.png"/><Relationship Id="rId4" Type="http://schemas.openxmlformats.org/officeDocument/2006/relationships/hyperlink" Target="http://www.spc.noaa.gov/wcm/torngraph-big.png" TargetMode="External"/></Relationships>
</file>

<file path=ppt/slides/_rels/slide119.xml.rels><?xml version="1.0" encoding="UTF-8" standalone="yes"?>
<Relationships xmlns="http://schemas.openxmlformats.org/package/2006/relationships"><Relationship Id="rId3" Type="http://schemas.openxmlformats.org/officeDocument/2006/relationships/hyperlink" Target="http://www.spc.noaa.gov/wcm/" TargetMode="External"/><Relationship Id="rId2" Type="http://schemas.openxmlformats.org/officeDocument/2006/relationships/notesSlide" Target="../notesSlides/notesSlide110.xml"/><Relationship Id="rId1" Type="http://schemas.openxmlformats.org/officeDocument/2006/relationships/slideLayout" Target="../slideLayouts/slideLayout13.xml"/><Relationship Id="rId5" Type="http://schemas.openxmlformats.org/officeDocument/2006/relationships/image" Target="../media/image100.png"/><Relationship Id="rId4" Type="http://schemas.openxmlformats.org/officeDocument/2006/relationships/hyperlink" Target="http://www.spc.noaa.gov/wcm/torngraph-big.png"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embeddings/oleObject9.bin"/></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13.xml"/><Relationship Id="rId1" Type="http://schemas.openxmlformats.org/officeDocument/2006/relationships/tags" Target="../tags/tag27.xml"/><Relationship Id="rId4" Type="http://schemas.openxmlformats.org/officeDocument/2006/relationships/image" Target="../media/image70.png"/></Relationships>
</file>

<file path=ppt/slides/_rels/slide121.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12.xml"/><Relationship Id="rId1" Type="http://schemas.openxmlformats.org/officeDocument/2006/relationships/slideLayout" Target="../slideLayouts/slideLayout13.xml"/><Relationship Id="rId4" Type="http://schemas.openxmlformats.org/officeDocument/2006/relationships/image" Target="../media/image101.gif"/></Relationships>
</file>

<file path=ppt/slides/_rels/slide122.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13.xml"/><Relationship Id="rId1" Type="http://schemas.openxmlformats.org/officeDocument/2006/relationships/slideLayout" Target="../slideLayouts/slideLayout13.xml"/><Relationship Id="rId4" Type="http://schemas.openxmlformats.org/officeDocument/2006/relationships/image" Target="../media/image102.gif"/></Relationships>
</file>

<file path=ppt/slides/_rels/slide123.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14.xml"/><Relationship Id="rId1" Type="http://schemas.openxmlformats.org/officeDocument/2006/relationships/slideLayout" Target="../slideLayouts/slideLayout13.xml"/><Relationship Id="rId4" Type="http://schemas.openxmlformats.org/officeDocument/2006/relationships/image" Target="../media/image103.gif"/></Relationships>
</file>

<file path=ppt/slides/_rels/slide1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5.xml"/><Relationship Id="rId1" Type="http://schemas.openxmlformats.org/officeDocument/2006/relationships/slideLayout" Target="../slideLayouts/slideLayout7.xml"/><Relationship Id="rId4" Type="http://schemas.openxmlformats.org/officeDocument/2006/relationships/hyperlink" Target="http://www.iii.org/white_papers/terrorism-risk-a-constant-threat-2013.html" TargetMode="External"/></Relationships>
</file>

<file path=ppt/slides/_rels/slide125.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16.xml"/><Relationship Id="rId1" Type="http://schemas.openxmlformats.org/officeDocument/2006/relationships/slideLayout" Target="../slideLayouts/slideLayout7.xml"/><Relationship Id="rId4" Type="http://schemas.openxmlformats.org/officeDocument/2006/relationships/image" Target="../media/image105.jpeg"/></Relationships>
</file>

<file path=ppt/slides/_rels/slide1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6.xml"/><Relationship Id="rId1" Type="http://schemas.openxmlformats.org/officeDocument/2006/relationships/vmlDrawing" Target="../drawings/vmlDrawing74.vml"/><Relationship Id="rId5" Type="http://schemas.openxmlformats.org/officeDocument/2006/relationships/image" Target="../media/image106.emf"/><Relationship Id="rId4" Type="http://schemas.openxmlformats.org/officeDocument/2006/relationships/oleObject" Target="../embeddings/oleObject74.bin"/></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6.xml"/><Relationship Id="rId1" Type="http://schemas.openxmlformats.org/officeDocument/2006/relationships/vmlDrawing" Target="../drawings/vmlDrawing75.vml"/><Relationship Id="rId5" Type="http://schemas.openxmlformats.org/officeDocument/2006/relationships/image" Target="../media/image107.emf"/><Relationship Id="rId4" Type="http://schemas.openxmlformats.org/officeDocument/2006/relationships/oleObject" Target="../embeddings/oleObject75.bin"/></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6.xml"/><Relationship Id="rId1" Type="http://schemas.openxmlformats.org/officeDocument/2006/relationships/vmlDrawing" Target="../drawings/vmlDrawing76.vml"/><Relationship Id="rId5" Type="http://schemas.openxmlformats.org/officeDocument/2006/relationships/image" Target="../media/image108.emf"/><Relationship Id="rId4" Type="http://schemas.openxmlformats.org/officeDocument/2006/relationships/oleObject" Target="../embeddings/oleObject76.bin"/></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6.xml"/><Relationship Id="rId1" Type="http://schemas.openxmlformats.org/officeDocument/2006/relationships/vmlDrawing" Target="../drawings/vmlDrawing77.vml"/><Relationship Id="rId5" Type="http://schemas.openxmlformats.org/officeDocument/2006/relationships/image" Target="../media/image109.emf"/><Relationship Id="rId4" Type="http://schemas.openxmlformats.org/officeDocument/2006/relationships/oleObject" Target="../embeddings/oleObject77.bin"/></Relationships>
</file>

<file path=ppt/slides/_rels/slide1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2.xml"/><Relationship Id="rId1" Type="http://schemas.openxmlformats.org/officeDocument/2006/relationships/slideLayout" Target="../slideLayouts/slideLayout7.xml"/><Relationship Id="rId4" Type="http://schemas.openxmlformats.org/officeDocument/2006/relationships/hyperlink" Target="http://www.iii.org/assets/docs/pdf/paper_CyberRisk_2013.pdf" TargetMode="External"/></Relationships>
</file>

<file path=ppt/slides/_rels/slide132.xml.rels><?xml version="1.0" encoding="UTF-8" standalone="yes"?>
<Relationships xmlns="http://schemas.openxmlformats.org/package/2006/relationships"><Relationship Id="rId8" Type="http://schemas.openxmlformats.org/officeDocument/2006/relationships/image" Target="../media/image113.jpeg"/><Relationship Id="rId3" Type="http://schemas.openxmlformats.org/officeDocument/2006/relationships/notesSlide" Target="../notesSlides/notesSlide123.xml"/><Relationship Id="rId7" Type="http://schemas.openxmlformats.org/officeDocument/2006/relationships/image" Target="../media/image112.jpeg"/><Relationship Id="rId2" Type="http://schemas.openxmlformats.org/officeDocument/2006/relationships/slideLayout" Target="../slideLayouts/slideLayout6.xml"/><Relationship Id="rId1" Type="http://schemas.openxmlformats.org/officeDocument/2006/relationships/vmlDrawing" Target="../drawings/vmlDrawing78.vml"/><Relationship Id="rId6" Type="http://schemas.openxmlformats.org/officeDocument/2006/relationships/image" Target="../media/image111.jpeg"/><Relationship Id="rId5" Type="http://schemas.openxmlformats.org/officeDocument/2006/relationships/image" Target="../media/image110.emf"/><Relationship Id="rId10" Type="http://schemas.openxmlformats.org/officeDocument/2006/relationships/image" Target="../media/image115.jpeg"/><Relationship Id="rId4" Type="http://schemas.openxmlformats.org/officeDocument/2006/relationships/oleObject" Target="../embeddings/oleObject78.bin"/><Relationship Id="rId9" Type="http://schemas.openxmlformats.org/officeDocument/2006/relationships/image" Target="../media/image114.jpeg"/></Relationships>
</file>

<file path=ppt/slides/_rels/slide1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8.xml"/><Relationship Id="rId1" Type="http://schemas.openxmlformats.org/officeDocument/2006/relationships/vmlDrawing" Target="../drawings/vmlDrawing79.vml"/><Relationship Id="rId6" Type="http://schemas.openxmlformats.org/officeDocument/2006/relationships/image" Target="../media/image116.emf"/><Relationship Id="rId5" Type="http://schemas.openxmlformats.org/officeDocument/2006/relationships/oleObject" Target="../embeddings/oleObject79.bin"/><Relationship Id="rId4" Type="http://schemas.openxmlformats.org/officeDocument/2006/relationships/notesSlide" Target="../notesSlides/notesSlide125.xml"/></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7.xml"/><Relationship Id="rId1" Type="http://schemas.openxmlformats.org/officeDocument/2006/relationships/vmlDrawing" Target="../drawings/vmlDrawing80.vml"/><Relationship Id="rId5" Type="http://schemas.openxmlformats.org/officeDocument/2006/relationships/image" Target="../media/image117.emf"/><Relationship Id="rId4" Type="http://schemas.openxmlformats.org/officeDocument/2006/relationships/oleObject" Target="../embeddings/oleObject80.bin"/></Relationships>
</file>

<file path=ppt/slides/_rels/slide1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6.xml"/><Relationship Id="rId1" Type="http://schemas.openxmlformats.org/officeDocument/2006/relationships/vmlDrawing" Target="../drawings/vmlDrawing81.vml"/><Relationship Id="rId5" Type="http://schemas.openxmlformats.org/officeDocument/2006/relationships/image" Target="../media/image118.emf"/><Relationship Id="rId4" Type="http://schemas.openxmlformats.org/officeDocument/2006/relationships/oleObject" Target="../embeddings/oleObject81.bin"/></Relationships>
</file>

<file path=ppt/slides/_rels/slide138.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3.emf"/><Relationship Id="rId4" Type="http://schemas.openxmlformats.org/officeDocument/2006/relationships/oleObject" Target="../embeddings/oleObject10.bin"/></Relationships>
</file>

<file path=ppt/slides/_rels/slide140.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12.xml"/><Relationship Id="rId1" Type="http://schemas.openxmlformats.org/officeDocument/2006/relationships/vmlDrawing" Target="../drawings/vmlDrawing82.vml"/><Relationship Id="rId4" Type="http://schemas.openxmlformats.org/officeDocument/2006/relationships/image" Target="../media/image121.emf"/></Relationships>
</file>

<file path=ppt/slides/_rels/slide141.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2" Type="http://schemas.openxmlformats.org/officeDocument/2006/relationships/image" Target="../media/image123.wmf"/><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6.xml"/><Relationship Id="rId1" Type="http://schemas.openxmlformats.org/officeDocument/2006/relationships/vmlDrawing" Target="../drawings/vmlDrawing83.vml"/><Relationship Id="rId5" Type="http://schemas.openxmlformats.org/officeDocument/2006/relationships/image" Target="../media/image124.emf"/><Relationship Id="rId4" Type="http://schemas.openxmlformats.org/officeDocument/2006/relationships/oleObject" Target="../embeddings/oleObject83.bin"/></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6.xml"/><Relationship Id="rId1" Type="http://schemas.openxmlformats.org/officeDocument/2006/relationships/vmlDrawing" Target="../drawings/vmlDrawing84.vml"/><Relationship Id="rId5" Type="http://schemas.openxmlformats.org/officeDocument/2006/relationships/image" Target="../media/image125.emf"/><Relationship Id="rId4" Type="http://schemas.openxmlformats.org/officeDocument/2006/relationships/oleObject" Target="../embeddings/oleObject84.bin"/></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6.xml"/><Relationship Id="rId1" Type="http://schemas.openxmlformats.org/officeDocument/2006/relationships/vmlDrawing" Target="../drawings/vmlDrawing85.vml"/><Relationship Id="rId5" Type="http://schemas.openxmlformats.org/officeDocument/2006/relationships/image" Target="../media/image126.emf"/><Relationship Id="rId4" Type="http://schemas.openxmlformats.org/officeDocument/2006/relationships/oleObject" Target="../embeddings/oleObject85.bin"/></Relationships>
</file>

<file path=ppt/slides/_rels/slide146.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14.emf"/><Relationship Id="rId5" Type="http://schemas.openxmlformats.org/officeDocument/2006/relationships/oleObject" Target="../embeddings/oleObject11.bin"/><Relationship Id="rId4" Type="http://schemas.openxmlformats.org/officeDocument/2006/relationships/hyperlink" Target="http://www.federalreserve.gov/releases/h15/data.htm" TargetMode="Externa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3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5.emf"/><Relationship Id="rId4" Type="http://schemas.openxmlformats.org/officeDocument/2006/relationships/oleObject" Target="../embeddings/oleObject12.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6.emf"/><Relationship Id="rId4" Type="http://schemas.openxmlformats.org/officeDocument/2006/relationships/oleObject" Target="../embeddings/oleObject13.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17.emf"/><Relationship Id="rId4" Type="http://schemas.openxmlformats.org/officeDocument/2006/relationships/oleObject" Target="../embeddings/oleObject14.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18.emf"/><Relationship Id="rId4" Type="http://schemas.openxmlformats.org/officeDocument/2006/relationships/oleObject" Target="../embeddings/oleObject15.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19.emf"/><Relationship Id="rId4" Type="http://schemas.openxmlformats.org/officeDocument/2006/relationships/oleObject" Target="../embeddings/oleObject16.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20.emf"/><Relationship Id="rId4" Type="http://schemas.openxmlformats.org/officeDocument/2006/relationships/oleObject" Target="../embeddings/oleObject17.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vmlDrawing" Target="../drawings/vmlDrawing18.vml"/><Relationship Id="rId5" Type="http://schemas.openxmlformats.org/officeDocument/2006/relationships/image" Target="../media/image21.emf"/><Relationship Id="rId4" Type="http://schemas.openxmlformats.org/officeDocument/2006/relationships/oleObject" Target="../embeddings/oleObject18.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vmlDrawing" Target="../drawings/vmlDrawing19.vml"/><Relationship Id="rId5" Type="http://schemas.openxmlformats.org/officeDocument/2006/relationships/image" Target="../media/image22.emf"/><Relationship Id="rId4" Type="http://schemas.openxmlformats.org/officeDocument/2006/relationships/oleObject" Target="../embeddings/oleObject19.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vmlDrawing" Target="../drawings/vmlDrawing20.vml"/><Relationship Id="rId5" Type="http://schemas.openxmlformats.org/officeDocument/2006/relationships/image" Target="../media/image23.emf"/><Relationship Id="rId4" Type="http://schemas.openxmlformats.org/officeDocument/2006/relationships/oleObject" Target="../embeddings/oleObject20.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vmlDrawing" Target="../drawings/vmlDrawing21.vml"/><Relationship Id="rId5" Type="http://schemas.openxmlformats.org/officeDocument/2006/relationships/image" Target="../media/image24.emf"/><Relationship Id="rId4" Type="http://schemas.openxmlformats.org/officeDocument/2006/relationships/oleObject" Target="../embeddings/oleObject21.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vmlDrawing" Target="../drawings/vmlDrawing22.vml"/><Relationship Id="rId5" Type="http://schemas.openxmlformats.org/officeDocument/2006/relationships/image" Target="../media/image25.emf"/><Relationship Id="rId4" Type="http://schemas.openxmlformats.org/officeDocument/2006/relationships/oleObject" Target="../embeddings/oleObject22.bin"/></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vmlDrawing" Target="../drawings/vmlDrawing23.vml"/><Relationship Id="rId5" Type="http://schemas.openxmlformats.org/officeDocument/2006/relationships/image" Target="../media/image26.emf"/><Relationship Id="rId4" Type="http://schemas.openxmlformats.org/officeDocument/2006/relationships/oleObject" Target="../embeddings/oleObject23.bin"/></Relationships>
</file>

<file path=ppt/slides/_rels/slide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27.emf"/><Relationship Id="rId4" Type="http://schemas.openxmlformats.org/officeDocument/2006/relationships/oleObject" Target="../embeddings/oleObject24.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28.emf"/><Relationship Id="rId4" Type="http://schemas.openxmlformats.org/officeDocument/2006/relationships/oleObject" Target="../embeddings/oleObject25.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26.vml"/><Relationship Id="rId5" Type="http://schemas.openxmlformats.org/officeDocument/2006/relationships/image" Target="../media/image29.emf"/><Relationship Id="rId4" Type="http://schemas.openxmlformats.org/officeDocument/2006/relationships/oleObject" Target="../embeddings/oleObject26.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27.vml"/><Relationship Id="rId5" Type="http://schemas.openxmlformats.org/officeDocument/2006/relationships/image" Target="../media/image30.emf"/><Relationship Id="rId4" Type="http://schemas.openxmlformats.org/officeDocument/2006/relationships/oleObject" Target="../embeddings/oleObject27.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image" Target="../media/image31.emf"/><Relationship Id="rId4" Type="http://schemas.openxmlformats.org/officeDocument/2006/relationships/oleObject" Target="../embeddings/oleObject28.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29.vml"/><Relationship Id="rId5" Type="http://schemas.openxmlformats.org/officeDocument/2006/relationships/image" Target="../media/image32.emf"/><Relationship Id="rId4" Type="http://schemas.openxmlformats.org/officeDocument/2006/relationships/oleObject" Target="../embeddings/oleObject29.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30.vml"/><Relationship Id="rId5" Type="http://schemas.openxmlformats.org/officeDocument/2006/relationships/image" Target="../media/image33.emf"/><Relationship Id="rId4" Type="http://schemas.openxmlformats.org/officeDocument/2006/relationships/oleObject" Target="../embeddings/oleObject30.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31.vml"/><Relationship Id="rId5" Type="http://schemas.openxmlformats.org/officeDocument/2006/relationships/image" Target="../media/image34.emf"/><Relationship Id="rId4" Type="http://schemas.openxmlformats.org/officeDocument/2006/relationships/oleObject" Target="../embeddings/oleObject31.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32.vml"/><Relationship Id="rId5" Type="http://schemas.openxmlformats.org/officeDocument/2006/relationships/image" Target="../media/image35.emf"/><Relationship Id="rId4" Type="http://schemas.openxmlformats.org/officeDocument/2006/relationships/oleObject" Target="../embeddings/oleObject32.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vmlDrawing" Target="../drawings/vmlDrawing33.vml"/><Relationship Id="rId5" Type="http://schemas.openxmlformats.org/officeDocument/2006/relationships/image" Target="../media/image36.emf"/><Relationship Id="rId4" Type="http://schemas.openxmlformats.org/officeDocument/2006/relationships/oleObject" Target="../embeddings/oleObject33.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vmlDrawing" Target="../drawings/vmlDrawing34.vml"/><Relationship Id="rId5" Type="http://schemas.openxmlformats.org/officeDocument/2006/relationships/image" Target="../media/image37.emf"/><Relationship Id="rId4" Type="http://schemas.openxmlformats.org/officeDocument/2006/relationships/oleObject" Target="../embeddings/oleObject34.bin"/></Relationships>
</file>

<file path=ppt/slides/_rels/slide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vmlDrawing" Target="../drawings/vmlDrawing35.vml"/><Relationship Id="rId5" Type="http://schemas.openxmlformats.org/officeDocument/2006/relationships/image" Target="../media/image38.emf"/><Relationship Id="rId4" Type="http://schemas.openxmlformats.org/officeDocument/2006/relationships/oleObject" Target="../embeddings/oleObject35.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36.vml"/><Relationship Id="rId5" Type="http://schemas.openxmlformats.org/officeDocument/2006/relationships/image" Target="../media/image39.emf"/><Relationship Id="rId4" Type="http://schemas.openxmlformats.org/officeDocument/2006/relationships/oleObject" Target="../embeddings/oleObject36.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37.vml"/><Relationship Id="rId5" Type="http://schemas.openxmlformats.org/officeDocument/2006/relationships/image" Target="../media/image40.emf"/><Relationship Id="rId4" Type="http://schemas.openxmlformats.org/officeDocument/2006/relationships/oleObject" Target="../embeddings/oleObject37.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vmlDrawing" Target="../drawings/vmlDrawing38.vml"/><Relationship Id="rId6" Type="http://schemas.openxmlformats.org/officeDocument/2006/relationships/hyperlink" Target="http://iec.ucf.edu/post/2014/01/07/Florida-Metro-Forecast-December-2013.aspx" TargetMode="External"/><Relationship Id="rId5" Type="http://schemas.openxmlformats.org/officeDocument/2006/relationships/image" Target="../media/image41.emf"/><Relationship Id="rId4" Type="http://schemas.openxmlformats.org/officeDocument/2006/relationships/oleObject" Target="../embeddings/oleObject38.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vmlDrawing" Target="../drawings/vmlDrawing39.vml"/><Relationship Id="rId6" Type="http://schemas.openxmlformats.org/officeDocument/2006/relationships/hyperlink" Target="http://iec.ucf.edu/post/2014/01/07/Florida-Metro-Forecast-December-2013.aspx" TargetMode="External"/><Relationship Id="rId5" Type="http://schemas.openxmlformats.org/officeDocument/2006/relationships/image" Target="../media/image42.emf"/><Relationship Id="rId4" Type="http://schemas.openxmlformats.org/officeDocument/2006/relationships/oleObject" Target="../embeddings/oleObject39.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vmlDrawing" Target="../drawings/vmlDrawing40.vml"/><Relationship Id="rId6" Type="http://schemas.openxmlformats.org/officeDocument/2006/relationships/image" Target="../media/image43.emf"/><Relationship Id="rId5" Type="http://schemas.openxmlformats.org/officeDocument/2006/relationships/oleObject" Target="../embeddings/oleObject40.bin"/><Relationship Id="rId4" Type="http://schemas.openxmlformats.org/officeDocument/2006/relationships/hyperlink" Target="http://www.federalreserve.gov/releases/h15/data.htm" TargetMode="Externa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vmlDrawing" Target="../drawings/vmlDrawing41.vml"/><Relationship Id="rId5" Type="http://schemas.openxmlformats.org/officeDocument/2006/relationships/image" Target="../media/image44.emf"/><Relationship Id="rId4" Type="http://schemas.openxmlformats.org/officeDocument/2006/relationships/oleObject" Target="../embeddings/oleObject41.bin"/></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hyperlink" Target="http://iec.ucf.edu/post/2014/01/07/Florida-Metro-Forecast-December-2013.aspx" TargetMode="Externa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7.xml"/><Relationship Id="rId1" Type="http://schemas.openxmlformats.org/officeDocument/2006/relationships/vmlDrawing" Target="../drawings/vmlDrawing42.vml"/><Relationship Id="rId4" Type="http://schemas.openxmlformats.org/officeDocument/2006/relationships/image" Target="../media/image46.e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7.xml"/><Relationship Id="rId1" Type="http://schemas.openxmlformats.org/officeDocument/2006/relationships/vmlDrawing" Target="../drawings/vmlDrawing43.vml"/><Relationship Id="rId5" Type="http://schemas.openxmlformats.org/officeDocument/2006/relationships/hyperlink" Target="http://www.federalreserve.gov/releases/housedebt" TargetMode="External"/><Relationship Id="rId4" Type="http://schemas.openxmlformats.org/officeDocument/2006/relationships/image" Target="../media/image47.emf"/></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vmlDrawing" Target="../drawings/vmlDrawing44.vml"/><Relationship Id="rId5" Type="http://schemas.openxmlformats.org/officeDocument/2006/relationships/image" Target="../media/image48.emf"/><Relationship Id="rId4" Type="http://schemas.openxmlformats.org/officeDocument/2006/relationships/oleObject" Target="../embeddings/oleObject44.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vmlDrawing" Target="../drawings/vmlDrawing45.vml"/><Relationship Id="rId5" Type="http://schemas.openxmlformats.org/officeDocument/2006/relationships/image" Target="../media/image49.emf"/><Relationship Id="rId4" Type="http://schemas.openxmlformats.org/officeDocument/2006/relationships/oleObject" Target="../embeddings/oleObject45.bin"/></Relationships>
</file>

<file path=ppt/slides/_rels/slide5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vmlDrawing" Target="../drawings/vmlDrawing46.vml"/><Relationship Id="rId6" Type="http://schemas.openxmlformats.org/officeDocument/2006/relationships/image" Target="../media/image51.jpeg"/><Relationship Id="rId5" Type="http://schemas.openxmlformats.org/officeDocument/2006/relationships/image" Target="../media/image50.emf"/><Relationship Id="rId4" Type="http://schemas.openxmlformats.org/officeDocument/2006/relationships/oleObject" Target="../embeddings/oleObject46.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vmlDrawing" Target="../drawings/vmlDrawing47.vml"/><Relationship Id="rId5" Type="http://schemas.openxmlformats.org/officeDocument/2006/relationships/image" Target="../media/image52.emf"/><Relationship Id="rId4" Type="http://schemas.openxmlformats.org/officeDocument/2006/relationships/oleObject" Target="../embeddings/oleObject47.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vmlDrawing" Target="../drawings/vmlDrawing48.vml"/><Relationship Id="rId5" Type="http://schemas.openxmlformats.org/officeDocument/2006/relationships/image" Target="../media/image53.emf"/><Relationship Id="rId4" Type="http://schemas.openxmlformats.org/officeDocument/2006/relationships/oleObject" Target="../embeddings/oleObject48.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vmlDrawing" Target="../drawings/vmlDrawing49.vml"/><Relationship Id="rId5" Type="http://schemas.openxmlformats.org/officeDocument/2006/relationships/image" Target="../media/image54.emf"/><Relationship Id="rId4" Type="http://schemas.openxmlformats.org/officeDocument/2006/relationships/oleObject" Target="../embeddings/oleObject49.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vmlDrawing" Target="../drawings/vmlDrawing50.vml"/><Relationship Id="rId5" Type="http://schemas.openxmlformats.org/officeDocument/2006/relationships/image" Target="../media/image55.emf"/><Relationship Id="rId4" Type="http://schemas.openxmlformats.org/officeDocument/2006/relationships/oleObject" Target="../embeddings/oleObject50.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vmlDrawing" Target="../drawings/vmlDrawing51.vml"/><Relationship Id="rId5" Type="http://schemas.openxmlformats.org/officeDocument/2006/relationships/image" Target="../media/image56.emf"/><Relationship Id="rId4" Type="http://schemas.openxmlformats.org/officeDocument/2006/relationships/oleObject" Target="../embeddings/oleObject51.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vmlDrawing" Target="../drawings/vmlDrawing52.vml"/><Relationship Id="rId6" Type="http://schemas.openxmlformats.org/officeDocument/2006/relationships/image" Target="../media/image57.emf"/><Relationship Id="rId5" Type="http://schemas.openxmlformats.org/officeDocument/2006/relationships/package" Target="../embeddings/Microsoft_PowerPoint_Slide1.sldx"/><Relationship Id="rId4" Type="http://schemas.openxmlformats.org/officeDocument/2006/relationships/oleObject" Target="../embeddings/oleObject52.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6.xml"/><Relationship Id="rId1" Type="http://schemas.openxmlformats.org/officeDocument/2006/relationships/vmlDrawing" Target="../drawings/vmlDrawing53.vml"/><Relationship Id="rId6" Type="http://schemas.openxmlformats.org/officeDocument/2006/relationships/image" Target="../media/image58.emf"/><Relationship Id="rId5" Type="http://schemas.openxmlformats.org/officeDocument/2006/relationships/package" Target="../embeddings/Microsoft_PowerPoint_Slide2.sldx"/><Relationship Id="rId4" Type="http://schemas.openxmlformats.org/officeDocument/2006/relationships/oleObject" Target="../embeddings/oleObject53.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6.xml"/><Relationship Id="rId1" Type="http://schemas.openxmlformats.org/officeDocument/2006/relationships/vmlDrawing" Target="../drawings/vmlDrawing54.vml"/><Relationship Id="rId5" Type="http://schemas.openxmlformats.org/officeDocument/2006/relationships/image" Target="../media/image59.emf"/><Relationship Id="rId4" Type="http://schemas.openxmlformats.org/officeDocument/2006/relationships/oleObject" Target="../embeddings/oleObject54.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6.xml"/><Relationship Id="rId1" Type="http://schemas.openxmlformats.org/officeDocument/2006/relationships/vmlDrawing" Target="../drawings/vmlDrawing55.vml"/><Relationship Id="rId5" Type="http://schemas.openxmlformats.org/officeDocument/2006/relationships/image" Target="../media/image60.emf"/><Relationship Id="rId4" Type="http://schemas.openxmlformats.org/officeDocument/2006/relationships/oleObject" Target="../embeddings/oleObject55.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6.xml"/><Relationship Id="rId1" Type="http://schemas.openxmlformats.org/officeDocument/2006/relationships/vmlDrawing" Target="../drawings/vmlDrawing56.vml"/><Relationship Id="rId5" Type="http://schemas.openxmlformats.org/officeDocument/2006/relationships/image" Target="../media/image61.emf"/><Relationship Id="rId4" Type="http://schemas.openxmlformats.org/officeDocument/2006/relationships/oleObject" Target="../embeddings/oleObject56.bin"/></Relationships>
</file>

<file path=ppt/slides/_rels/slide69.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63.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62.png"/><Relationship Id="rId5" Type="http://schemas.openxmlformats.org/officeDocument/2006/relationships/notesSlide" Target="../notesSlides/notesSlide67.xml"/><Relationship Id="rId4"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oleObject" Target="../embeddings/oleObject4.bin"/><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6.xml"/><Relationship Id="rId1" Type="http://schemas.openxmlformats.org/officeDocument/2006/relationships/vmlDrawing" Target="../drawings/vmlDrawing57.vml"/><Relationship Id="rId5" Type="http://schemas.openxmlformats.org/officeDocument/2006/relationships/image" Target="../media/image64.emf"/><Relationship Id="rId4" Type="http://schemas.openxmlformats.org/officeDocument/2006/relationships/oleObject" Target="../embeddings/oleObject57.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6.xml"/><Relationship Id="rId1" Type="http://schemas.openxmlformats.org/officeDocument/2006/relationships/vmlDrawing" Target="../drawings/vmlDrawing58.vml"/><Relationship Id="rId5" Type="http://schemas.openxmlformats.org/officeDocument/2006/relationships/image" Target="../media/image65.emf"/><Relationship Id="rId4" Type="http://schemas.openxmlformats.org/officeDocument/2006/relationships/oleObject" Target="../embeddings/oleObject58.bin"/></Relationships>
</file>

<file path=ppt/slides/_rels/slide72.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73.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6.xml"/><Relationship Id="rId1" Type="http://schemas.openxmlformats.org/officeDocument/2006/relationships/vmlDrawing" Target="../drawings/vmlDrawing59.vml"/><Relationship Id="rId5" Type="http://schemas.openxmlformats.org/officeDocument/2006/relationships/image" Target="../media/image68.emf"/><Relationship Id="rId4" Type="http://schemas.openxmlformats.org/officeDocument/2006/relationships/oleObject" Target="../embeddings/oleObject59.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69.emf"/><Relationship Id="rId4" Type="http://schemas.openxmlformats.org/officeDocument/2006/relationships/notesSlide" Target="../notesSlides/notesSlide73.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13.xml"/><Relationship Id="rId1" Type="http://schemas.openxmlformats.org/officeDocument/2006/relationships/tags" Target="../tags/tag13.xml"/><Relationship Id="rId4" Type="http://schemas.openxmlformats.org/officeDocument/2006/relationships/image" Target="../media/image70.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13.xml"/><Relationship Id="rId1" Type="http://schemas.openxmlformats.org/officeDocument/2006/relationships/tags" Target="../tags/tag14.xml"/><Relationship Id="rId6" Type="http://schemas.openxmlformats.org/officeDocument/2006/relationships/image" Target="../media/image71.png"/><Relationship Id="rId5" Type="http://schemas.openxmlformats.org/officeDocument/2006/relationships/hyperlink" Target="http://www.spc.noaa.gov/wcm/torngraph-big.png" TargetMode="External"/><Relationship Id="rId4" Type="http://schemas.openxmlformats.org/officeDocument/2006/relationships/hyperlink" Target="http://www.spc.noaa.gov/wcm/"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oleObject5.bin"/></Relationships>
</file>

<file path=ppt/slides/_rels/slide80.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76.xml"/><Relationship Id="rId1" Type="http://schemas.openxmlformats.org/officeDocument/2006/relationships/slideLayout" Target="../slideLayouts/slideLayout13.xml"/><Relationship Id="rId4" Type="http://schemas.openxmlformats.org/officeDocument/2006/relationships/image" Target="../media/image72.gif"/></Relationships>
</file>

<file path=ppt/slides/_rels/slide81.xml.rels><?xml version="1.0" encoding="UTF-8" standalone="yes"?>
<Relationships xmlns="http://schemas.openxmlformats.org/package/2006/relationships"><Relationship Id="rId3" Type="http://schemas.openxmlformats.org/officeDocument/2006/relationships/hyperlink" Target="http://www.insurancejournal.com/news/southeast/2011/03/30/192278.htm" TargetMode="External"/><Relationship Id="rId2" Type="http://schemas.openxmlformats.org/officeDocument/2006/relationships/notesSlide" Target="../notesSlides/notesSlide77.xml"/><Relationship Id="rId1" Type="http://schemas.openxmlformats.org/officeDocument/2006/relationships/slideLayout" Target="../slideLayouts/slideLayout13.xml"/><Relationship Id="rId5" Type="http://schemas.openxmlformats.org/officeDocument/2006/relationships/image" Target="../media/image73.jpeg"/><Relationship Id="rId4" Type="http://schemas.openxmlformats.org/officeDocument/2006/relationships/hyperlink" Target="http://www.insurancejournal.com/img/articles/fl-sinkhole-map.jpg" TargetMode="External"/></Relationships>
</file>

<file path=ppt/slides/_rels/slide82.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74.emf"/><Relationship Id="rId5" Type="http://schemas.openxmlformats.org/officeDocument/2006/relationships/notesSlide" Target="../notesSlides/notesSlide78.xml"/><Relationship Id="rId4"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75.png"/><Relationship Id="rId4" Type="http://schemas.openxmlformats.org/officeDocument/2006/relationships/notesSlide" Target="../notesSlides/notesSlide79.xml"/></Relationships>
</file>

<file path=ppt/slides/_rels/slide84.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76.jpeg"/><Relationship Id="rId5" Type="http://schemas.openxmlformats.org/officeDocument/2006/relationships/notesSlide" Target="../notesSlides/notesSlide80.xml"/><Relationship Id="rId4"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slideLayout" Target="../slideLayouts/slideLayout13.xml"/><Relationship Id="rId1" Type="http://schemas.openxmlformats.org/officeDocument/2006/relationships/tags" Target="../tags/tag23.xml"/></Relationships>
</file>

<file path=ppt/slides/_rels/slide86.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slideLayout" Target="../slideLayouts/slideLayout13.xml"/><Relationship Id="rId1" Type="http://schemas.openxmlformats.org/officeDocument/2006/relationships/tags" Target="../tags/tag24.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6.xml"/><Relationship Id="rId1" Type="http://schemas.openxmlformats.org/officeDocument/2006/relationships/vmlDrawing" Target="../drawings/vmlDrawing60.vml"/><Relationship Id="rId5" Type="http://schemas.openxmlformats.org/officeDocument/2006/relationships/image" Target="../media/image79.emf"/><Relationship Id="rId4" Type="http://schemas.openxmlformats.org/officeDocument/2006/relationships/oleObject" Target="../embeddings/oleObject60.bin"/></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80.png"/><Relationship Id="rId4" Type="http://schemas.openxmlformats.org/officeDocument/2006/relationships/notesSlide" Target="../notesSlides/notesSlide82.xml"/></Relationships>
</file>

<file path=ppt/slides/_rels/slide8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6.bin"/></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6.xml"/><Relationship Id="rId1" Type="http://schemas.openxmlformats.org/officeDocument/2006/relationships/vmlDrawing" Target="../drawings/vmlDrawing61.vml"/><Relationship Id="rId5" Type="http://schemas.openxmlformats.org/officeDocument/2006/relationships/image" Target="../media/image82.emf"/><Relationship Id="rId4" Type="http://schemas.openxmlformats.org/officeDocument/2006/relationships/oleObject" Target="../embeddings/oleObject61.bin"/></Relationships>
</file>

<file path=ppt/slides/_rels/slide9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6.xml"/><Relationship Id="rId1" Type="http://schemas.openxmlformats.org/officeDocument/2006/relationships/vmlDrawing" Target="../drawings/vmlDrawing62.vml"/><Relationship Id="rId5" Type="http://schemas.openxmlformats.org/officeDocument/2006/relationships/image" Target="../media/image83.emf"/><Relationship Id="rId4" Type="http://schemas.openxmlformats.org/officeDocument/2006/relationships/oleObject" Target="../embeddings/oleObject62.bin"/></Relationships>
</file>

<file path=ppt/slides/_rels/slide9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6.xml"/><Relationship Id="rId1" Type="http://schemas.openxmlformats.org/officeDocument/2006/relationships/vmlDrawing" Target="../drawings/vmlDrawing63.vml"/><Relationship Id="rId5" Type="http://schemas.openxmlformats.org/officeDocument/2006/relationships/image" Target="../media/image84.emf"/><Relationship Id="rId4" Type="http://schemas.openxmlformats.org/officeDocument/2006/relationships/oleObject" Target="../embeddings/oleObject63.bin"/></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6.xml"/><Relationship Id="rId1" Type="http://schemas.openxmlformats.org/officeDocument/2006/relationships/vmlDrawing" Target="../drawings/vmlDrawing64.vml"/><Relationship Id="rId5" Type="http://schemas.openxmlformats.org/officeDocument/2006/relationships/image" Target="../media/image85.emf"/><Relationship Id="rId4" Type="http://schemas.openxmlformats.org/officeDocument/2006/relationships/oleObject" Target="../embeddings/oleObject64.bin"/></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6.xml"/><Relationship Id="rId1" Type="http://schemas.openxmlformats.org/officeDocument/2006/relationships/vmlDrawing" Target="../drawings/vmlDrawing65.vml"/><Relationship Id="rId5" Type="http://schemas.openxmlformats.org/officeDocument/2006/relationships/image" Target="../media/image86.emf"/><Relationship Id="rId4" Type="http://schemas.openxmlformats.org/officeDocument/2006/relationships/oleObject" Target="../embeddings/oleObject6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173731"/>
            <a:ext cx="9104313" cy="2185214"/>
          </a:xfrm>
          <a:ln/>
        </p:spPr>
        <p:txBody>
          <a:bodyPr/>
          <a:lstStyle/>
          <a:p>
            <a:r>
              <a:rPr lang="en-US" sz="4000" dirty="0" smtClean="0"/>
              <a:t>Trends, Challenges and Opportunities for the P/C Insurance and Reinsurance Industries in the Post-Crisis World</a:t>
            </a:r>
            <a:endParaRPr lang="en-US" sz="3200" i="1" dirty="0">
              <a:solidFill>
                <a:srgbClr val="FF0000"/>
              </a:solidFill>
            </a:endParaRPr>
          </a:p>
        </p:txBody>
      </p:sp>
      <p:sp>
        <p:nvSpPr>
          <p:cNvPr id="94211" name="Rectangle 3"/>
          <p:cNvSpPr>
            <a:spLocks noGrp="1" noChangeArrowheads="1"/>
          </p:cNvSpPr>
          <p:nvPr>
            <p:ph type="subTitle" idx="1"/>
          </p:nvPr>
        </p:nvSpPr>
        <p:spPr>
          <a:xfrm>
            <a:off x="0" y="4227535"/>
            <a:ext cx="8952271" cy="1794337"/>
          </a:xfrm>
        </p:spPr>
        <p:txBody>
          <a:bodyPr/>
          <a:lstStyle/>
          <a:p>
            <a:pPr>
              <a:lnSpc>
                <a:spcPct val="80000"/>
              </a:lnSpc>
            </a:pPr>
            <a:r>
              <a:rPr lang="en-US" sz="2800" dirty="0" smtClean="0"/>
              <a:t>Florida Insurance Summit</a:t>
            </a:r>
          </a:p>
          <a:p>
            <a:pPr>
              <a:lnSpc>
                <a:spcPct val="80000"/>
              </a:lnSpc>
            </a:pPr>
            <a:r>
              <a:rPr lang="en-US" sz="2800" dirty="0" smtClean="0"/>
              <a:t>Amelia Island, FL</a:t>
            </a:r>
          </a:p>
          <a:p>
            <a:pPr>
              <a:lnSpc>
                <a:spcPct val="80000"/>
              </a:lnSpc>
            </a:pPr>
            <a:r>
              <a:rPr lang="en-US" sz="2800" dirty="0" smtClean="0"/>
              <a:t>January 29, 2014</a:t>
            </a:r>
          </a:p>
          <a:p>
            <a:pPr>
              <a:lnSpc>
                <a:spcPct val="80000"/>
              </a:lnSpc>
            </a:pPr>
            <a:r>
              <a:rPr lang="en-US" sz="2800" i="1" dirty="0" smtClean="0">
                <a:solidFill>
                  <a:srgbClr val="FF0000"/>
                </a:solidFill>
              </a:rPr>
              <a:t>Download at www.iii.org/presentations</a:t>
            </a: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587FEC58-C3B1-4DBD-89E8-2FF98000DBAF}" type="slidenum">
              <a:rPr lang="en-US" smtClean="0"/>
              <a:pPr/>
              <a:t>10</a:t>
            </a:fld>
            <a:endParaRPr lang="en-US" smtClean="0"/>
          </a:p>
        </p:txBody>
      </p:sp>
      <p:graphicFrame>
        <p:nvGraphicFramePr>
          <p:cNvPr id="2050" name="Object 3"/>
          <p:cNvGraphicFramePr>
            <a:graphicFrameLocks noGrp="1" noChangeAspect="1"/>
          </p:cNvGraphicFramePr>
          <p:nvPr>
            <p:ph idx="4294967295"/>
          </p:nvPr>
        </p:nvGraphicFramePr>
        <p:xfrm>
          <a:off x="0" y="1793875"/>
          <a:ext cx="9144000" cy="4749800"/>
        </p:xfrm>
        <a:graphic>
          <a:graphicData uri="http://schemas.openxmlformats.org/presentationml/2006/ole">
            <mc:AlternateContent xmlns:mc="http://schemas.openxmlformats.org/markup-compatibility/2006">
              <mc:Choice xmlns:v="urn:schemas-microsoft-com:vml" Requires="v">
                <p:oleObj spid="_x0000_s28743683" name="Chart" r:id="rId4" imgW="8820049" imgH="4581490" progId="MSGraph.Chart.8">
                  <p:embed followColorScheme="full"/>
                </p:oleObj>
              </mc:Choice>
              <mc:Fallback>
                <p:oleObj name="Chart" r:id="rId4" imgW="8820049" imgH="458149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93875"/>
                        <a:ext cx="9144000" cy="474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dirty="0">
                <a:solidFill>
                  <a:schemeClr val="accent1"/>
                </a:solidFill>
              </a:rPr>
              <a:t>RNW All Lines by State, </a:t>
            </a:r>
            <a:r>
              <a:rPr lang="en-US" sz="2600" b="1" dirty="0" smtClean="0">
                <a:solidFill>
                  <a:schemeClr val="accent1"/>
                </a:solidFill>
              </a:rPr>
              <a:t>2003-2012 </a:t>
            </a:r>
            <a:r>
              <a:rPr lang="en-US" sz="2600" b="1" dirty="0">
                <a:solidFill>
                  <a:schemeClr val="accent1"/>
                </a:solidFill>
              </a:rPr>
              <a:t>Average: </a:t>
            </a:r>
          </a:p>
          <a:p>
            <a:pPr eaLnBrk="0" hangingPunct="0"/>
            <a:r>
              <a:rPr lang="en-US" sz="2600" b="1" dirty="0">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a:p>
          <a:p>
            <a:r>
              <a:rPr lang="en-US" sz="1100"/>
              <a:t>Source: NAIC.	</a:t>
            </a:r>
          </a:p>
        </p:txBody>
      </p:sp>
      <p:sp>
        <p:nvSpPr>
          <p:cNvPr id="6" name="AutoShape 9"/>
          <p:cNvSpPr>
            <a:spLocks noChangeArrowheads="1"/>
          </p:cNvSpPr>
          <p:nvPr/>
        </p:nvSpPr>
        <p:spPr bwMode="blackWhite">
          <a:xfrm>
            <a:off x="4301612" y="4100051"/>
            <a:ext cx="3170903" cy="1179871"/>
          </a:xfrm>
          <a:prstGeom prst="wedgeRectCallout">
            <a:avLst>
              <a:gd name="adj1" fmla="val 66975"/>
              <a:gd name="adj2" fmla="val -31272"/>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Some of the least profitable states over the past decade were hit hard by catastrophes</a:t>
            </a:r>
            <a:endParaRPr lang="en-US" b="1" dirty="0">
              <a:solidFill>
                <a:srgbClr val="FFFFFF"/>
              </a:solidFill>
            </a:endParaRPr>
          </a:p>
        </p:txBody>
      </p:sp>
      <p:sp>
        <p:nvSpPr>
          <p:cNvPr id="7" name="AutoShape 6"/>
          <p:cNvSpPr>
            <a:spLocks noChangeArrowheads="1"/>
          </p:cNvSpPr>
          <p:nvPr/>
        </p:nvSpPr>
        <p:spPr bwMode="blackWhite">
          <a:xfrm rot="10800000" flipH="1" flipV="1">
            <a:off x="1514168" y="4100564"/>
            <a:ext cx="2215023" cy="1265238"/>
          </a:xfrm>
          <a:prstGeom prst="wedgeRectCallout">
            <a:avLst>
              <a:gd name="adj1" fmla="val -11542"/>
              <a:gd name="adj2" fmla="val -79111"/>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Florida All Lines profitability </a:t>
            </a:r>
            <a:r>
              <a:rPr lang="en-US" sz="1600" b="1" dirty="0" smtClean="0">
                <a:solidFill>
                  <a:schemeClr val="bg1"/>
                </a:solidFill>
              </a:rPr>
              <a:t>was slightly above </a:t>
            </a:r>
            <a:r>
              <a:rPr lang="en-US" sz="1600" b="1" dirty="0">
                <a:solidFill>
                  <a:schemeClr val="bg1"/>
                </a:solidFill>
              </a:rPr>
              <a:t>the US </a:t>
            </a:r>
            <a:r>
              <a:rPr lang="en-US" sz="1600" b="1" dirty="0" smtClean="0">
                <a:solidFill>
                  <a:schemeClr val="bg1"/>
                </a:solidFill>
              </a:rPr>
              <a:t>on average from 2003-2012</a:t>
            </a:r>
            <a:endParaRPr lang="en-US" sz="16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1000"/>
                            </p:stCondLst>
                            <p:childTnLst>
                              <p:par>
                                <p:cTn id="9" presetID="22" presetClass="entr" presetSubtype="2"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100</a:t>
            </a:fld>
            <a:endParaRPr lang="en-US" smtClean="0"/>
          </a:p>
        </p:txBody>
      </p:sp>
      <p:sp>
        <p:nvSpPr>
          <p:cNvPr id="1030" name="Rectangle 2"/>
          <p:cNvSpPr>
            <a:spLocks noGrp="1" noChangeArrowheads="1"/>
          </p:cNvSpPr>
          <p:nvPr>
            <p:ph type="title"/>
          </p:nvPr>
        </p:nvSpPr>
        <p:spPr/>
        <p:txBody>
          <a:bodyPr/>
          <a:lstStyle/>
          <a:p>
            <a:r>
              <a:rPr lang="en-US" dirty="0" err="1" smtClean="0"/>
              <a:t>I.I.I.</a:t>
            </a:r>
            <a:r>
              <a:rPr lang="en-US" dirty="0" smtClean="0"/>
              <a:t> Poll: Disaster Preparedness</a:t>
            </a:r>
            <a:endParaRPr lang="en-US" baseline="30000" dirty="0" smtClean="0"/>
          </a:p>
        </p:txBody>
      </p:sp>
      <p:sp>
        <p:nvSpPr>
          <p:cNvPr id="1031" name="Rectangle 3"/>
          <p:cNvSpPr>
            <a:spLocks noChangeArrowheads="1"/>
          </p:cNvSpPr>
          <p:nvPr/>
        </p:nvSpPr>
        <p:spPr bwMode="auto">
          <a:xfrm>
            <a:off x="0" y="6203205"/>
            <a:ext cx="8636000"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pPr>
            <a:r>
              <a:rPr lang="en-US" sz="1100" baseline="30000" dirty="0" smtClean="0"/>
              <a:t>1</a:t>
            </a:r>
            <a:r>
              <a:rPr lang="en-US" sz="1100" dirty="0" smtClean="0"/>
              <a:t>Asked of those who have homeowners insurance and who responded “yes”.</a:t>
            </a:r>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graphicFrame>
        <p:nvGraphicFramePr>
          <p:cNvPr id="1026" name="Object 2"/>
          <p:cNvGraphicFramePr>
            <a:graphicFrameLocks noChangeAspect="1"/>
          </p:cNvGraphicFramePr>
          <p:nvPr/>
        </p:nvGraphicFramePr>
        <p:xfrm>
          <a:off x="0" y="1810009"/>
          <a:ext cx="9144000" cy="3763962"/>
        </p:xfrm>
        <a:graphic>
          <a:graphicData uri="http://schemas.openxmlformats.org/presentationml/2006/ole">
            <mc:AlternateContent xmlns:mc="http://schemas.openxmlformats.org/markup-compatibility/2006">
              <mc:Choice xmlns:v="urn:schemas-microsoft-com:vml" Requires="v">
                <p:oleObj spid="_x0000_s29073411" name="Chart" r:id="rId4" imgW="8467775" imgH="3962355" progId="MSGraph.Chart.8">
                  <p:embed followColorScheme="full"/>
                </p:oleObj>
              </mc:Choice>
              <mc:Fallback>
                <p:oleObj name="Chart" r:id="rId4" imgW="8467775" imgH="3962355"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10009"/>
                        <a:ext cx="9144000" cy="3763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7"/>
          <p:cNvSpPr>
            <a:spLocks noChangeArrowheads="1"/>
          </p:cNvSpPr>
          <p:nvPr/>
        </p:nvSpPr>
        <p:spPr bwMode="black">
          <a:xfrm>
            <a:off x="347663" y="1266825"/>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Q. Does your homeowners policy cover damage from flooding during a hurricane?</a:t>
            </a:r>
            <a:r>
              <a:rPr lang="en-US" sz="1600" b="1" baseline="30000" dirty="0" smtClean="0">
                <a:solidFill>
                  <a:srgbClr val="225A7A"/>
                </a:solidFill>
              </a:rPr>
              <a:t>1</a:t>
            </a:r>
            <a:endParaRPr lang="en-US" sz="1600" b="1" baseline="30000" dirty="0">
              <a:solidFill>
                <a:srgbClr val="225A7A"/>
              </a:solidFill>
            </a:endParaRPr>
          </a:p>
        </p:txBody>
      </p:sp>
      <p:sp>
        <p:nvSpPr>
          <p:cNvPr id="9" name="Rectangle 5"/>
          <p:cNvSpPr>
            <a:spLocks noChangeArrowheads="1"/>
          </p:cNvSpPr>
          <p:nvPr/>
        </p:nvSpPr>
        <p:spPr bwMode="blackWhite">
          <a:xfrm>
            <a:off x="223283" y="5231996"/>
            <a:ext cx="8697433" cy="786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proportion of homeowners who believe their homeowners policy covers damage from flooding during a hurricane stands at 21 percent. This proportion rises eight percentage points in the South, to 29 percent.</a:t>
            </a:r>
            <a:endParaRPr lang="en-US" b="1" dirty="0">
              <a:solidFill>
                <a:srgbClr val="FFFFFF"/>
              </a:solidFill>
            </a:endParaRPr>
          </a:p>
        </p:txBody>
      </p:sp>
      <p:sp>
        <p:nvSpPr>
          <p:cNvPr id="10" name="AutoShape 13"/>
          <p:cNvSpPr>
            <a:spLocks noChangeArrowheads="1"/>
          </p:cNvSpPr>
          <p:nvPr/>
        </p:nvSpPr>
        <p:spPr bwMode="blackWhite">
          <a:xfrm>
            <a:off x="6040319" y="1520455"/>
            <a:ext cx="2661226" cy="1446030"/>
          </a:xfrm>
          <a:prstGeom prst="wedgeRectCallout">
            <a:avLst>
              <a:gd name="adj1" fmla="val -76359"/>
              <a:gd name="adj2" fmla="val 729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About 30 percent of homeowners in the South still believe flooding from a hurricane is covered</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101</a:t>
            </a:fld>
            <a:endParaRPr lang="en-US" sz="900"/>
          </a:p>
        </p:txBody>
      </p:sp>
      <p:sp>
        <p:nvSpPr>
          <p:cNvPr id="65541" name="Rectangle 2"/>
          <p:cNvSpPr>
            <a:spLocks noGrp="1" noChangeArrowheads="1"/>
          </p:cNvSpPr>
          <p:nvPr>
            <p:ph type="title" idx="4294967295"/>
          </p:nvPr>
        </p:nvSpPr>
        <p:spPr/>
        <p:txBody>
          <a:bodyPr/>
          <a:lstStyle/>
          <a:p>
            <a:r>
              <a:rPr lang="en-US" dirty="0" smtClean="0"/>
              <a:t>Biggert-Waters: Media and Congressional Maelstrom </a:t>
            </a:r>
          </a:p>
        </p:txBody>
      </p:sp>
      <p:sp>
        <p:nvSpPr>
          <p:cNvPr id="1922051" name="Rectangle 3"/>
          <p:cNvSpPr>
            <a:spLocks noGrp="1" noChangeArrowheads="1"/>
          </p:cNvSpPr>
          <p:nvPr>
            <p:ph type="body" idx="4294967295"/>
          </p:nvPr>
        </p:nvSpPr>
        <p:spPr>
          <a:xfrm>
            <a:off x="160802" y="1017970"/>
            <a:ext cx="8773335" cy="4652963"/>
          </a:xfrm>
        </p:spPr>
        <p:txBody>
          <a:bodyPr/>
          <a:lstStyle/>
          <a:p>
            <a:pPr>
              <a:lnSpc>
                <a:spcPts val="1900"/>
              </a:lnSpc>
              <a:spcBef>
                <a:spcPct val="50000"/>
              </a:spcBef>
            </a:pPr>
            <a:r>
              <a:rPr lang="en-US" sz="2100" b="1" dirty="0" smtClean="0"/>
              <a:t>BW-12 Rate Increases to Phase Out Subsidies Began in 2013</a:t>
            </a:r>
          </a:p>
          <a:p>
            <a:pPr lvl="1">
              <a:lnSpc>
                <a:spcPts val="1900"/>
              </a:lnSpc>
            </a:pPr>
            <a:r>
              <a:rPr lang="en-US" sz="1900" b="1" dirty="0" smtClean="0"/>
              <a:t>Note: Only 20% of NFIP policies are subsidized</a:t>
            </a:r>
          </a:p>
          <a:p>
            <a:pPr>
              <a:lnSpc>
                <a:spcPts val="1900"/>
              </a:lnSpc>
              <a:spcBef>
                <a:spcPct val="50000"/>
              </a:spcBef>
            </a:pPr>
            <a:r>
              <a:rPr lang="en-US" sz="2100" b="1" dirty="0" smtClean="0"/>
              <a:t>Jan. 1, 2013: Non-Primary/Secondary Residences</a:t>
            </a:r>
          </a:p>
          <a:p>
            <a:pPr lvl="1">
              <a:lnSpc>
                <a:spcPts val="1900"/>
              </a:lnSpc>
            </a:pPr>
            <a:r>
              <a:rPr lang="en-US" sz="1900" b="1" dirty="0" smtClean="0"/>
              <a:t>Increases of 25% per year until full-risk rate achieved</a:t>
            </a:r>
            <a:endParaRPr lang="en-US" sz="1900" b="1" i="1" dirty="0" smtClean="0"/>
          </a:p>
          <a:p>
            <a:pPr lvl="1">
              <a:lnSpc>
                <a:spcPts val="1900"/>
              </a:lnSpc>
            </a:pPr>
            <a:r>
              <a:rPr lang="en-US" sz="1900" b="1" i="1" dirty="0" smtClean="0"/>
              <a:t>Reaction: Very muted; Vacation homes/wealthier owners</a:t>
            </a:r>
          </a:p>
          <a:p>
            <a:pPr>
              <a:lnSpc>
                <a:spcPts val="1900"/>
              </a:lnSpc>
            </a:pPr>
            <a:r>
              <a:rPr lang="en-US" sz="2100" b="1" dirty="0" smtClean="0"/>
              <a:t>Oct. 1, 2013: S</a:t>
            </a:r>
            <a:r>
              <a:rPr lang="en-US" sz="2000" b="1" dirty="0" smtClean="0"/>
              <a:t>ubsidized Severe or Repetitive Loss Policies and Owners of Business/Non-Residential Properties</a:t>
            </a:r>
          </a:p>
          <a:p>
            <a:pPr lvl="1">
              <a:lnSpc>
                <a:spcPts val="1900"/>
              </a:lnSpc>
            </a:pPr>
            <a:r>
              <a:rPr lang="en-US" sz="2000" b="1" dirty="0" smtClean="0"/>
              <a:t>Increases of 25% per year until full-risk rate achieved</a:t>
            </a:r>
            <a:r>
              <a:rPr lang="en-US" sz="1800" b="1" dirty="0" smtClean="0"/>
              <a:t> </a:t>
            </a:r>
          </a:p>
          <a:p>
            <a:pPr lvl="1">
              <a:lnSpc>
                <a:spcPts val="1900"/>
              </a:lnSpc>
            </a:pPr>
            <a:r>
              <a:rPr lang="en-US" sz="2000" b="1" i="1" dirty="0" smtClean="0"/>
              <a:t>Reaction: Huge consumer backlash, intense media coverage leading to a Congressional effort to delay BW-12 by 4 years (effectively killing it). Even Maxine Waters supports delay… </a:t>
            </a:r>
            <a:endParaRPr lang="en-US" sz="2100" b="1" dirty="0" smtClean="0"/>
          </a:p>
          <a:p>
            <a:pPr>
              <a:lnSpc>
                <a:spcPts val="1900"/>
              </a:lnSpc>
              <a:spcBef>
                <a:spcPct val="50000"/>
              </a:spcBef>
            </a:pPr>
            <a:r>
              <a:rPr lang="en-US" sz="2100" b="1" dirty="0" smtClean="0"/>
              <a:t>Subsidy Lost if Policy Lapses, Severe Repeated, New Policy</a:t>
            </a:r>
          </a:p>
          <a:p>
            <a:pPr>
              <a:lnSpc>
                <a:spcPts val="1900"/>
              </a:lnSpc>
              <a:spcBef>
                <a:spcPct val="50000"/>
              </a:spcBef>
            </a:pPr>
            <a:r>
              <a:rPr lang="en-US" sz="2100" b="1" dirty="0" smtClean="0"/>
              <a:t>I.I.I.  Is Explaining the Risks Associated with BW-12 Delay</a:t>
            </a:r>
          </a:p>
          <a:p>
            <a:pPr>
              <a:lnSpc>
                <a:spcPts val="1900"/>
              </a:lnSpc>
              <a:spcBef>
                <a:spcPct val="50000"/>
              </a:spcBef>
            </a:pPr>
            <a:r>
              <a:rPr lang="en-US" sz="2100" b="1" dirty="0" smtClean="0"/>
              <a:t>Future Pvt. Insurer Flood Participation Impacted by BW-12 Debate</a:t>
            </a:r>
          </a:p>
          <a:p>
            <a:pPr>
              <a:lnSpc>
                <a:spcPts val="1900"/>
              </a:lnSpc>
              <a:spcBef>
                <a:spcPct val="50000"/>
              </a:spcBef>
            </a:pPr>
            <a:r>
              <a:rPr lang="en-US" sz="2100" b="1" dirty="0" smtClean="0"/>
              <a:t>I.I.I. Research Report on Issue Due Soon Under BW-12 Section 236 Study Requirement  (National Academy of Sciences)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22051">
                                            <p:txEl>
                                              <p:pRg st="9" end="9"/>
                                            </p:txEl>
                                          </p:spTgt>
                                        </p:tgtEl>
                                        <p:attrNameLst>
                                          <p:attrName>style.visibility</p:attrName>
                                        </p:attrNameLst>
                                      </p:cBhvr>
                                      <p:to>
                                        <p:strVal val="visible"/>
                                      </p:to>
                                    </p:set>
                                    <p:animEffect transition="in" filter="wipe(left)">
                                      <p:cBhvr>
                                        <p:cTn id="42" dur="500"/>
                                        <p:tgtEl>
                                          <p:spTgt spid="1922051">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22051">
                                            <p:txEl>
                                              <p:pRg st="10" end="10"/>
                                            </p:txEl>
                                          </p:spTgt>
                                        </p:tgtEl>
                                        <p:attrNameLst>
                                          <p:attrName>style.visibility</p:attrName>
                                        </p:attrNameLst>
                                      </p:cBhvr>
                                      <p:to>
                                        <p:strVal val="visible"/>
                                      </p:to>
                                    </p:set>
                                    <p:animEffect transition="in" filter="wipe(left)">
                                      <p:cBhvr>
                                        <p:cTn id="47" dur="500"/>
                                        <p:tgtEl>
                                          <p:spTgt spid="1922051">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922051">
                                            <p:txEl>
                                              <p:pRg st="11" end="11"/>
                                            </p:txEl>
                                          </p:spTgt>
                                        </p:tgtEl>
                                        <p:attrNameLst>
                                          <p:attrName>style.visibility</p:attrName>
                                        </p:attrNameLst>
                                      </p:cBhvr>
                                      <p:to>
                                        <p:strVal val="visible"/>
                                      </p:to>
                                    </p:set>
                                    <p:animEffect transition="in" filter="wipe(left)">
                                      <p:cBhvr>
                                        <p:cTn id="52" dur="500"/>
                                        <p:tgtEl>
                                          <p:spTgt spid="1922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102</a:t>
            </a:fld>
            <a:endParaRPr lang="en-US" smtClean="0"/>
          </a:p>
        </p:txBody>
      </p:sp>
      <p:sp>
        <p:nvSpPr>
          <p:cNvPr id="14342" name="Rectangle 2"/>
          <p:cNvSpPr>
            <a:spLocks noGrp="1" noChangeArrowheads="1"/>
          </p:cNvSpPr>
          <p:nvPr>
            <p:ph type="title"/>
          </p:nvPr>
        </p:nvSpPr>
        <p:spPr/>
        <p:txBody>
          <a:bodyPr/>
          <a:lstStyle/>
          <a:p>
            <a:r>
              <a:rPr lang="en-US" dirty="0" smtClean="0"/>
              <a:t>Success of Write Your Own Program</a:t>
            </a:r>
          </a:p>
        </p:txBody>
      </p:sp>
      <p:sp>
        <p:nvSpPr>
          <p:cNvPr id="14343" name="Rectangle 3"/>
          <p:cNvSpPr>
            <a:spLocks noChangeArrowheads="1"/>
          </p:cNvSpPr>
          <p:nvPr/>
        </p:nvSpPr>
        <p:spPr bwMode="black">
          <a:xfrm>
            <a:off x="347663" y="1146905"/>
            <a:ext cx="8534400" cy="2769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2000" b="1" dirty="0" smtClean="0">
                <a:solidFill>
                  <a:srgbClr val="225A7A"/>
                </a:solidFill>
              </a:rPr>
              <a:t>Write Your Own Policies vs. Written Directly by NFIP</a:t>
            </a:r>
            <a:endParaRPr lang="en-US" sz="2000" b="1" dirty="0">
              <a:solidFill>
                <a:srgbClr val="225A7A"/>
              </a:solidFill>
            </a:endParaRPr>
          </a:p>
        </p:txBody>
      </p:sp>
      <p:sp>
        <p:nvSpPr>
          <p:cNvPr id="14344" name="Rectangle 4"/>
          <p:cNvSpPr>
            <a:spLocks noChangeArrowheads="1"/>
          </p:cNvSpPr>
          <p:nvPr/>
        </p:nvSpPr>
        <p:spPr bwMode="auto">
          <a:xfrm>
            <a:off x="0" y="6431729"/>
            <a:ext cx="7569200" cy="426271"/>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U.S. Department of Homeland Security, Federal Emergency Management Agency; Insurance Information Institute.</a:t>
            </a:r>
            <a:endParaRPr lang="en-US" sz="1100" dirty="0"/>
          </a:p>
        </p:txBody>
      </p:sp>
      <p:sp>
        <p:nvSpPr>
          <p:cNvPr id="2069509" name="Text Box 5"/>
          <p:cNvSpPr txBox="1">
            <a:spLocks noChangeArrowheads="1"/>
          </p:cNvSpPr>
          <p:nvPr/>
        </p:nvSpPr>
        <p:spPr bwMode="blackWhite">
          <a:xfrm>
            <a:off x="312738" y="5336499"/>
            <a:ext cx="8518525" cy="918252"/>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More than 80% of flood policies in the NFIP are written through the Write Your Own program, a public-private partnership.</a:t>
            </a:r>
            <a:endParaRPr lang="en-US" sz="2000" b="1" dirty="0">
              <a:solidFill>
                <a:srgbClr val="FFFFFF"/>
              </a:solidFill>
            </a:endParaRPr>
          </a:p>
        </p:txBody>
      </p:sp>
      <p:graphicFrame>
        <p:nvGraphicFramePr>
          <p:cNvPr id="13" name="Object 2"/>
          <p:cNvGraphicFramePr>
            <a:graphicFrameLocks/>
          </p:cNvGraphicFramePr>
          <p:nvPr/>
        </p:nvGraphicFramePr>
        <p:xfrm>
          <a:off x="2276272" y="1508125"/>
          <a:ext cx="3577009" cy="360862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Extent of Flood Insurance Subsidy</a:t>
            </a:r>
            <a:endParaRPr lang="en-US" dirty="0"/>
          </a:p>
        </p:txBody>
      </p:sp>
      <p:graphicFrame>
        <p:nvGraphicFramePr>
          <p:cNvPr id="6" name="Chart Placeholder 5"/>
          <p:cNvGraphicFramePr>
            <a:graphicFrameLocks noGrp="1"/>
          </p:cNvGraphicFramePr>
          <p:nvPr>
            <p:ph type="chart" idx="1"/>
          </p:nvPr>
        </p:nvGraphicFramePr>
        <p:xfrm>
          <a:off x="485873" y="1223913"/>
          <a:ext cx="8153400" cy="3272967"/>
        </p:xfrm>
        <a:graphic>
          <a:graphicData uri="http://schemas.openxmlformats.org/drawingml/2006/chart">
            <c:chart xmlns:c="http://schemas.openxmlformats.org/drawingml/2006/chart" xmlns:r="http://schemas.openxmlformats.org/officeDocument/2006/relationships" r:id="rId2"/>
          </a:graphicData>
        </a:graphic>
      </p:graphicFrame>
      <p:sp>
        <p:nvSpPr>
          <p:cNvPr id="3" name="Date Placeholder 2"/>
          <p:cNvSpPr>
            <a:spLocks noGrp="1"/>
          </p:cNvSpPr>
          <p:nvPr>
            <p:ph type="dt" sz="half" idx="10"/>
          </p:nvPr>
        </p:nvSpPr>
        <p:spPr/>
        <p:txBody>
          <a:bodyPr/>
          <a:lstStyle/>
          <a:p>
            <a:pPr>
              <a:defRPr/>
            </a:pPr>
            <a:r>
              <a:rPr lang="en-US" smtClean="0"/>
              <a:t>12/01/09 - 9pm</a:t>
            </a:r>
            <a:endParaRPr lang="en-US"/>
          </a:p>
        </p:txBody>
      </p:sp>
      <p:sp>
        <p:nvSpPr>
          <p:cNvPr id="4" name="Slide Number Placeholder 3"/>
          <p:cNvSpPr>
            <a:spLocks noGrp="1"/>
          </p:cNvSpPr>
          <p:nvPr>
            <p:ph type="sldNum" sz="quarter" idx="12"/>
          </p:nvPr>
        </p:nvSpPr>
        <p:spPr/>
        <p:txBody>
          <a:bodyPr/>
          <a:lstStyle/>
          <a:p>
            <a:pPr>
              <a:defRPr/>
            </a:pPr>
            <a:fld id="{103D1549-189B-430A-BC2E-B6FA9183E25C}" type="slidenum">
              <a:rPr lang="en-US" smtClean="0"/>
              <a:pPr>
                <a:defRPr/>
              </a:pPr>
              <a:t>103</a:t>
            </a:fld>
            <a:endParaRPr lang="en-US"/>
          </a:p>
        </p:txBody>
      </p:sp>
      <p:sp>
        <p:nvSpPr>
          <p:cNvPr id="10" name="Text Box 5"/>
          <p:cNvSpPr txBox="1">
            <a:spLocks noChangeArrowheads="1"/>
          </p:cNvSpPr>
          <p:nvPr/>
        </p:nvSpPr>
        <p:spPr bwMode="blackWhite">
          <a:xfrm>
            <a:off x="369299" y="4974881"/>
            <a:ext cx="8518525" cy="978212"/>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The average subsidized policy pays about 40 percent of the full actuarial rate. Eliminating the subsidy would increase program premium by more than 50 percent.</a:t>
            </a:r>
            <a:endParaRPr lang="en-US" sz="2000" b="1" dirty="0">
              <a:solidFill>
                <a:srgbClr val="FFFFFF"/>
              </a:solidFill>
            </a:endParaRPr>
          </a:p>
        </p:txBody>
      </p:sp>
      <p:sp>
        <p:nvSpPr>
          <p:cNvPr id="11" name="TextBox 10"/>
          <p:cNvSpPr txBox="1"/>
          <p:nvPr/>
        </p:nvSpPr>
        <p:spPr>
          <a:xfrm>
            <a:off x="377072" y="6099143"/>
            <a:ext cx="6994688" cy="246221"/>
          </a:xfrm>
          <a:prstGeom prst="rect">
            <a:avLst/>
          </a:prstGeom>
          <a:noFill/>
        </p:spPr>
        <p:txBody>
          <a:bodyPr wrap="square" rtlCol="0">
            <a:spAutoFit/>
          </a:bodyPr>
          <a:lstStyle/>
          <a:p>
            <a:r>
              <a:rPr lang="en-US" sz="1000" dirty="0" smtClean="0"/>
              <a:t>Sources: NFIP 2011 Actuarial Rate Review, Insurance Information Institute.</a:t>
            </a:r>
            <a:endParaRPr lang="en-US" sz="1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Reinstituting Subsidies</a:t>
            </a:r>
            <a:endParaRPr lang="en-US" dirty="0"/>
          </a:p>
        </p:txBody>
      </p:sp>
      <p:sp>
        <p:nvSpPr>
          <p:cNvPr id="4" name="Date Placeholder 3"/>
          <p:cNvSpPr>
            <a:spLocks noGrp="1"/>
          </p:cNvSpPr>
          <p:nvPr>
            <p:ph type="dt" sz="half" idx="10"/>
          </p:nvPr>
        </p:nvSpPr>
        <p:spPr/>
        <p:txBody>
          <a:bodyPr/>
          <a:lstStyle/>
          <a:p>
            <a:pPr>
              <a:defRPr/>
            </a:pPr>
            <a:r>
              <a:rPr lang="en-US" smtClean="0"/>
              <a:t>12/01/09 - 9pm</a:t>
            </a:r>
            <a:endParaRPr lang="en-US"/>
          </a:p>
        </p:txBody>
      </p:sp>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104</a:t>
            </a:fld>
            <a:endParaRPr lang="en-US"/>
          </a:p>
        </p:txBody>
      </p:sp>
      <p:graphicFrame>
        <p:nvGraphicFramePr>
          <p:cNvPr id="6" name="Content Placeholder 3"/>
          <p:cNvGraphicFramePr>
            <a:graphicFrameLocks noGrp="1"/>
          </p:cNvGraphicFramePr>
          <p:nvPr/>
        </p:nvGraphicFramePr>
        <p:xfrm>
          <a:off x="457200" y="1295400"/>
          <a:ext cx="8229600" cy="3665706"/>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4"/>
          <p:cNvSpPr>
            <a:spLocks noChangeArrowheads="1"/>
          </p:cNvSpPr>
          <p:nvPr/>
        </p:nvSpPr>
        <p:spPr bwMode="blackWhite">
          <a:xfrm>
            <a:off x="374354" y="4815660"/>
            <a:ext cx="8170606" cy="848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Proposals to reduce rates will create a $2.1B shortfall in the NFIP over 10 years, would cause the NFIP to borrow more from the Treasury and could force a slowdown in claims payments.</a:t>
            </a:r>
            <a:endParaRPr lang="en-US" sz="2000" b="1" dirty="0">
              <a:solidFill>
                <a:srgbClr val="FFFFFF"/>
              </a:solidFill>
            </a:endParaRPr>
          </a:p>
        </p:txBody>
      </p:sp>
      <p:sp>
        <p:nvSpPr>
          <p:cNvPr id="8" name="TextBox 7"/>
          <p:cNvSpPr txBox="1"/>
          <p:nvPr/>
        </p:nvSpPr>
        <p:spPr>
          <a:xfrm>
            <a:off x="400455" y="5820383"/>
            <a:ext cx="4343400" cy="246221"/>
          </a:xfrm>
          <a:prstGeom prst="rect">
            <a:avLst/>
          </a:prstGeom>
          <a:noFill/>
        </p:spPr>
        <p:txBody>
          <a:bodyPr wrap="square" rtlCol="0">
            <a:spAutoFit/>
          </a:bodyPr>
          <a:lstStyle/>
          <a:p>
            <a:r>
              <a:rPr lang="en-US" sz="1000" dirty="0" smtClean="0"/>
              <a:t>Sources: Congressional Budget Office, Insurance Information Institute.</a:t>
            </a:r>
            <a:endParaRPr lang="en-US" sz="1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105</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Flood Insurance</a:t>
            </a:r>
          </a:p>
        </p:txBody>
      </p:sp>
      <p:sp>
        <p:nvSpPr>
          <p:cNvPr id="14343" name="Rectangle 3"/>
          <p:cNvSpPr>
            <a:spLocks noChangeArrowheads="1"/>
          </p:cNvSpPr>
          <p:nvPr/>
        </p:nvSpPr>
        <p:spPr bwMode="black">
          <a:xfrm>
            <a:off x="347663" y="1146905"/>
            <a:ext cx="8534400" cy="830997"/>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2000" b="1" dirty="0">
                <a:solidFill>
                  <a:srgbClr val="225A7A"/>
                </a:solidFill>
              </a:rPr>
              <a:t>Q. </a:t>
            </a:r>
            <a:r>
              <a:rPr lang="en-US" sz="2000" b="1" dirty="0" smtClean="0">
                <a:solidFill>
                  <a:srgbClr val="225A7A"/>
                </a:solidFill>
              </a:rPr>
              <a:t>Do you think it is fair that flood insurance premium increases are higher if people who live in high flood risk areas and rebuild their homes do not elevate them?</a:t>
            </a:r>
            <a:endParaRPr lang="en-US" sz="2000" b="1" dirty="0">
              <a:solidFill>
                <a:srgbClr val="225A7A"/>
              </a:solidFill>
            </a:endParaRP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8" y="5336499"/>
            <a:ext cx="8518525" cy="918252"/>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Almost two-thirds of Americans think that it is fair that flood insurance premiums be raised for people who live in high flood risk areas and rebuild their homes after a flood but do not elevate them.</a:t>
            </a:r>
            <a:endParaRPr lang="en-US" sz="2000" b="1" dirty="0">
              <a:solidFill>
                <a:srgbClr val="FFFFFF"/>
              </a:solidFill>
            </a:endParaRPr>
          </a:p>
        </p:txBody>
      </p:sp>
      <p:graphicFrame>
        <p:nvGraphicFramePr>
          <p:cNvPr id="14338" name="Object 2"/>
          <p:cNvGraphicFramePr>
            <a:graphicFrameLocks/>
          </p:cNvGraphicFramePr>
          <p:nvPr/>
        </p:nvGraphicFramePr>
        <p:xfrm>
          <a:off x="2930525" y="2371725"/>
          <a:ext cx="3041650" cy="2720975"/>
        </p:xfrm>
        <a:graphic>
          <a:graphicData uri="http://schemas.openxmlformats.org/presentationml/2006/ole">
            <mc:AlternateContent xmlns:mc="http://schemas.openxmlformats.org/markup-compatibility/2006">
              <mc:Choice xmlns:v="urn:schemas-microsoft-com:vml" Requires="v">
                <p:oleObj spid="_x0000_s28121091" name="Chart" r:id="rId4" imgW="4467251" imgH="3800395" progId="MSGraph.Chart.8">
                  <p:embed followColorScheme="full"/>
                </p:oleObj>
              </mc:Choice>
              <mc:Fallback>
                <p:oleObj name="Chart" r:id="rId4" imgW="4467251" imgH="3800395" progId="MSGraph.Chart.8">
                  <p:embed followColorScheme="full"/>
                  <p:pic>
                    <p:nvPicPr>
                      <p:cNvPr id="0" name="Object 2"/>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930525" y="2371725"/>
                        <a:ext cx="3041650" cy="272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6" name="Text Box 8"/>
          <p:cNvSpPr txBox="1">
            <a:spLocks noChangeArrowheads="1"/>
          </p:cNvSpPr>
          <p:nvPr/>
        </p:nvSpPr>
        <p:spPr bwMode="auto">
          <a:xfrm>
            <a:off x="3772971" y="2016494"/>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Don’t know</a:t>
            </a:r>
            <a:endParaRPr lang="en-US" sz="1400" b="1" dirty="0"/>
          </a:p>
        </p:txBody>
      </p:sp>
      <p:sp>
        <p:nvSpPr>
          <p:cNvPr id="14347" name="Text Box 9"/>
          <p:cNvSpPr txBox="1">
            <a:spLocks noChangeArrowheads="1"/>
          </p:cNvSpPr>
          <p:nvPr/>
        </p:nvSpPr>
        <p:spPr bwMode="auto">
          <a:xfrm>
            <a:off x="5802682" y="3893510"/>
            <a:ext cx="830262"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Yes</a:t>
            </a:r>
            <a:endParaRPr lang="en-US" sz="1400" b="1" dirty="0"/>
          </a:p>
        </p:txBody>
      </p:sp>
      <p:sp>
        <p:nvSpPr>
          <p:cNvPr id="14348" name="Text Box 10"/>
          <p:cNvSpPr txBox="1">
            <a:spLocks noChangeArrowheads="1"/>
          </p:cNvSpPr>
          <p:nvPr/>
        </p:nvSpPr>
        <p:spPr bwMode="auto">
          <a:xfrm>
            <a:off x="2541035" y="3337478"/>
            <a:ext cx="58420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No</a:t>
            </a:r>
            <a:endParaRPr lang="en-US" sz="1400"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106</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Flood Insurance</a:t>
            </a:r>
          </a:p>
        </p:txBody>
      </p:sp>
      <p:sp>
        <p:nvSpPr>
          <p:cNvPr id="14343" name="Rectangle 3"/>
          <p:cNvSpPr>
            <a:spLocks noChangeArrowheads="1"/>
          </p:cNvSpPr>
          <p:nvPr/>
        </p:nvSpPr>
        <p:spPr bwMode="black">
          <a:xfrm>
            <a:off x="302693" y="1101933"/>
            <a:ext cx="8534400" cy="830997"/>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2000" b="1" dirty="0">
                <a:solidFill>
                  <a:srgbClr val="225A7A"/>
                </a:solidFill>
              </a:rPr>
              <a:t>Q. </a:t>
            </a:r>
            <a:r>
              <a:rPr lang="en-US" sz="2000" b="1" dirty="0" smtClean="0">
                <a:solidFill>
                  <a:srgbClr val="225A7A"/>
                </a:solidFill>
              </a:rPr>
              <a:t>Do you think flood insurance premiums should reflect the risk of flooding no matter what the cost or do you think the government should subsidize the cost of flood insurance with taxpayers’ dollars?</a:t>
            </a:r>
            <a:endParaRPr lang="en-US" sz="2000" b="1" dirty="0">
              <a:solidFill>
                <a:srgbClr val="225A7A"/>
              </a:solidFill>
            </a:endParaRP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a:t>
            </a:r>
            <a:r>
              <a:rPr lang="en-US" sz="1100" dirty="0" smtClean="0"/>
              <a:t>Survey (Nov. 2013).</a:t>
            </a:r>
            <a:endParaRPr lang="en-US" sz="1100" dirty="0"/>
          </a:p>
        </p:txBody>
      </p:sp>
      <p:sp>
        <p:nvSpPr>
          <p:cNvPr id="2069509" name="Text Box 5"/>
          <p:cNvSpPr txBox="1">
            <a:spLocks noChangeArrowheads="1"/>
          </p:cNvSpPr>
          <p:nvPr/>
        </p:nvSpPr>
        <p:spPr bwMode="blackWhite">
          <a:xfrm>
            <a:off x="312738" y="5503863"/>
            <a:ext cx="8518525" cy="750887"/>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Almost two-thirds of Americans think flood insurance premiums should be raised to reflect the risk of flooding.</a:t>
            </a:r>
            <a:endParaRPr lang="en-US" sz="2000" b="1" dirty="0">
              <a:solidFill>
                <a:srgbClr val="FFFFFF"/>
              </a:solidFill>
            </a:endParaRPr>
          </a:p>
        </p:txBody>
      </p:sp>
      <p:graphicFrame>
        <p:nvGraphicFramePr>
          <p:cNvPr id="14338" name="Object 2"/>
          <p:cNvGraphicFramePr>
            <a:graphicFrameLocks/>
          </p:cNvGraphicFramePr>
          <p:nvPr/>
        </p:nvGraphicFramePr>
        <p:xfrm>
          <a:off x="2930525" y="2371725"/>
          <a:ext cx="3041650" cy="2720975"/>
        </p:xfrm>
        <a:graphic>
          <a:graphicData uri="http://schemas.openxmlformats.org/presentationml/2006/ole">
            <mc:AlternateContent xmlns:mc="http://schemas.openxmlformats.org/markup-compatibility/2006">
              <mc:Choice xmlns:v="urn:schemas-microsoft-com:vml" Requires="v">
                <p:oleObj spid="_x0000_s28122115" name="Chart" r:id="rId4" imgW="4467251" imgH="3800395" progId="MSGraph.Chart.8">
                  <p:embed followColorScheme="full"/>
                </p:oleObj>
              </mc:Choice>
              <mc:Fallback>
                <p:oleObj name="Chart" r:id="rId4" imgW="4467251" imgH="3800395" progId="MSGraph.Chart.8">
                  <p:embed followColorScheme="full"/>
                  <p:pic>
                    <p:nvPicPr>
                      <p:cNvPr id="0" name="Object 2"/>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930525" y="2371725"/>
                        <a:ext cx="3041650" cy="272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6" name="Text Box 8"/>
          <p:cNvSpPr txBox="1">
            <a:spLocks noChangeArrowheads="1"/>
          </p:cNvSpPr>
          <p:nvPr/>
        </p:nvSpPr>
        <p:spPr bwMode="auto">
          <a:xfrm>
            <a:off x="3772971" y="2016494"/>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Don’t know</a:t>
            </a:r>
            <a:endParaRPr lang="en-US" sz="1400" b="1" dirty="0"/>
          </a:p>
        </p:txBody>
      </p:sp>
      <p:sp>
        <p:nvSpPr>
          <p:cNvPr id="14347" name="Text Box 9"/>
          <p:cNvSpPr txBox="1">
            <a:spLocks noChangeArrowheads="1"/>
          </p:cNvSpPr>
          <p:nvPr/>
        </p:nvSpPr>
        <p:spPr bwMode="auto">
          <a:xfrm>
            <a:off x="5802681" y="3796449"/>
            <a:ext cx="1533783" cy="387798"/>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Premiums should reflect flood risk</a:t>
            </a:r>
            <a:endParaRPr lang="en-US" sz="1400" b="1" dirty="0"/>
          </a:p>
        </p:txBody>
      </p:sp>
      <p:sp>
        <p:nvSpPr>
          <p:cNvPr id="14348" name="Text Box 10"/>
          <p:cNvSpPr txBox="1">
            <a:spLocks noChangeArrowheads="1"/>
          </p:cNvSpPr>
          <p:nvPr/>
        </p:nvSpPr>
        <p:spPr bwMode="auto">
          <a:xfrm>
            <a:off x="1467295" y="3015878"/>
            <a:ext cx="1668574" cy="581698"/>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Government should subsidize cost with taxpayers’ dollars</a:t>
            </a:r>
            <a:endParaRPr lang="en-US" sz="1400"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107</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Flood Insurance</a:t>
            </a:r>
          </a:p>
        </p:txBody>
      </p:sp>
      <p:sp>
        <p:nvSpPr>
          <p:cNvPr id="14343" name="Rectangle 3"/>
          <p:cNvSpPr>
            <a:spLocks noChangeArrowheads="1"/>
          </p:cNvSpPr>
          <p:nvPr/>
        </p:nvSpPr>
        <p:spPr bwMode="black">
          <a:xfrm>
            <a:off x="317682" y="1116924"/>
            <a:ext cx="8534400" cy="14465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2000" b="1" dirty="0">
                <a:solidFill>
                  <a:srgbClr val="225A7A"/>
                </a:solidFill>
              </a:rPr>
              <a:t>Q. </a:t>
            </a:r>
            <a:r>
              <a:rPr lang="en-US" sz="2000" b="1" dirty="0" smtClean="0">
                <a:solidFill>
                  <a:srgbClr val="225A7A"/>
                </a:solidFill>
              </a:rPr>
              <a:t>The federal government provides insurance coverage at taxpayer-subsidized rates for damage from floods through the National Flood Insurance Plan. A new law eliminates the subsidy and raises rates. Do you think the rate increase should be repealed?</a:t>
            </a:r>
          </a:p>
          <a:p>
            <a:pPr defTabSz="114300" eaLnBrk="0" hangingPunct="0">
              <a:lnSpc>
                <a:spcPct val="90000"/>
              </a:lnSpc>
              <a:spcBef>
                <a:spcPct val="20000"/>
              </a:spcBef>
            </a:pPr>
            <a:endParaRPr lang="en-US" sz="2000" b="1" dirty="0">
              <a:solidFill>
                <a:srgbClr val="225A7A"/>
              </a:solidFill>
            </a:endParaRP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9" y="5503863"/>
            <a:ext cx="7901872" cy="941907"/>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More than half of Americans polled for the November 2013 Pulse thought that hikes in National Flood Insurance premiums should be repealed.</a:t>
            </a:r>
            <a:endParaRPr lang="en-US" sz="2000" b="1" dirty="0">
              <a:solidFill>
                <a:srgbClr val="FFFFFF"/>
              </a:solidFill>
            </a:endParaRPr>
          </a:p>
        </p:txBody>
      </p:sp>
      <p:graphicFrame>
        <p:nvGraphicFramePr>
          <p:cNvPr id="14338" name="Object 2"/>
          <p:cNvGraphicFramePr>
            <a:graphicFrameLocks/>
          </p:cNvGraphicFramePr>
          <p:nvPr/>
        </p:nvGraphicFramePr>
        <p:xfrm>
          <a:off x="2930525" y="2616274"/>
          <a:ext cx="3041650" cy="2720975"/>
        </p:xfrm>
        <a:graphic>
          <a:graphicData uri="http://schemas.openxmlformats.org/presentationml/2006/ole">
            <mc:AlternateContent xmlns:mc="http://schemas.openxmlformats.org/markup-compatibility/2006">
              <mc:Choice xmlns:v="urn:schemas-microsoft-com:vml" Requires="v">
                <p:oleObj spid="_x0000_s28123139" name="Chart" r:id="rId4" imgW="4467251" imgH="3800395" progId="MSGraph.Chart.8">
                  <p:embed followColorScheme="full"/>
                </p:oleObj>
              </mc:Choice>
              <mc:Fallback>
                <p:oleObj name="Chart" r:id="rId4" imgW="4467251" imgH="3800395" progId="MSGraph.Chart.8">
                  <p:embed followColorScheme="full"/>
                  <p:pic>
                    <p:nvPicPr>
                      <p:cNvPr id="0" name="Object 2"/>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930525" y="2616274"/>
                        <a:ext cx="3041650" cy="272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6" name="Text Box 8"/>
          <p:cNvSpPr txBox="1">
            <a:spLocks noChangeArrowheads="1"/>
          </p:cNvSpPr>
          <p:nvPr/>
        </p:nvSpPr>
        <p:spPr bwMode="auto">
          <a:xfrm>
            <a:off x="3762339" y="2324838"/>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Don’t know</a:t>
            </a:r>
            <a:endParaRPr lang="en-US" sz="1400" b="1" dirty="0"/>
          </a:p>
        </p:txBody>
      </p:sp>
      <p:sp>
        <p:nvSpPr>
          <p:cNvPr id="14347" name="Text Box 9"/>
          <p:cNvSpPr txBox="1">
            <a:spLocks noChangeArrowheads="1"/>
          </p:cNvSpPr>
          <p:nvPr/>
        </p:nvSpPr>
        <p:spPr bwMode="auto">
          <a:xfrm>
            <a:off x="5802682" y="3893510"/>
            <a:ext cx="830262"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Yes</a:t>
            </a:r>
            <a:endParaRPr lang="en-US" sz="1400" b="1" dirty="0"/>
          </a:p>
        </p:txBody>
      </p:sp>
      <p:sp>
        <p:nvSpPr>
          <p:cNvPr id="14348" name="Text Box 10"/>
          <p:cNvSpPr txBox="1">
            <a:spLocks noChangeArrowheads="1"/>
          </p:cNvSpPr>
          <p:nvPr/>
        </p:nvSpPr>
        <p:spPr bwMode="auto">
          <a:xfrm>
            <a:off x="2434710" y="3932902"/>
            <a:ext cx="58420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No</a:t>
            </a:r>
            <a:endParaRPr lang="en-US" sz="1400" b="1" dirty="0"/>
          </a:p>
        </p:txBody>
      </p:sp>
      <p:sp>
        <p:nvSpPr>
          <p:cNvPr id="13" name="AutoShape 13"/>
          <p:cNvSpPr>
            <a:spLocks noChangeArrowheads="1"/>
          </p:cNvSpPr>
          <p:nvPr/>
        </p:nvSpPr>
        <p:spPr bwMode="blackWhite">
          <a:xfrm>
            <a:off x="6737339" y="2077278"/>
            <a:ext cx="2158409" cy="3240157"/>
          </a:xfrm>
          <a:prstGeom prst="wedgeRectCallout">
            <a:avLst>
              <a:gd name="adj1" fmla="val -105978"/>
              <a:gd name="adj2" fmla="val -87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It is inconsistent for the public to support full-risk rates but maintain subsidies, but this exactly mirrors Congressional sentiments, with supporters of BW-12 and even Tea Party conservatives supporting continuation of the subsidies</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8" fill="hold" grpId="0" nodeType="afterEffect">
                                  <p:stCondLst>
                                    <p:cond delay="70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P spid="13"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108</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Flood Insurance</a:t>
            </a:r>
          </a:p>
        </p:txBody>
      </p:sp>
      <p:sp>
        <p:nvSpPr>
          <p:cNvPr id="14343" name="Rectangle 3"/>
          <p:cNvSpPr>
            <a:spLocks noChangeArrowheads="1"/>
          </p:cNvSpPr>
          <p:nvPr/>
        </p:nvSpPr>
        <p:spPr bwMode="black">
          <a:xfrm>
            <a:off x="347663" y="1131913"/>
            <a:ext cx="8534400" cy="830997"/>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2000" b="1" dirty="0">
                <a:solidFill>
                  <a:srgbClr val="225A7A"/>
                </a:solidFill>
              </a:rPr>
              <a:t>Q. </a:t>
            </a:r>
            <a:r>
              <a:rPr lang="en-US" sz="2000" b="1" dirty="0" smtClean="0">
                <a:solidFill>
                  <a:srgbClr val="225A7A"/>
                </a:solidFill>
              </a:rPr>
              <a:t>If the costs were similar, would you prefer to buy flood insurance from a private insurance company or from the federal government through the National Flood Insurance Program?</a:t>
            </a:r>
            <a:endParaRPr lang="en-US" sz="2000" b="1" dirty="0">
              <a:solidFill>
                <a:srgbClr val="225A7A"/>
              </a:solidFill>
            </a:endParaRP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8" y="5276539"/>
            <a:ext cx="8518525" cy="978212"/>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Six out of 10 Americans would prefer to buy flood insurance from a private insurance company as opposed to the federal government, if costs were similar.</a:t>
            </a:r>
            <a:endParaRPr lang="en-US" sz="2000" b="1" dirty="0">
              <a:solidFill>
                <a:srgbClr val="FFFFFF"/>
              </a:solidFill>
            </a:endParaRPr>
          </a:p>
        </p:txBody>
      </p:sp>
      <p:graphicFrame>
        <p:nvGraphicFramePr>
          <p:cNvPr id="14338" name="Object 2"/>
          <p:cNvGraphicFramePr>
            <a:graphicFrameLocks/>
          </p:cNvGraphicFramePr>
          <p:nvPr/>
        </p:nvGraphicFramePr>
        <p:xfrm>
          <a:off x="2930525" y="2371725"/>
          <a:ext cx="3041650" cy="2720975"/>
        </p:xfrm>
        <a:graphic>
          <a:graphicData uri="http://schemas.openxmlformats.org/presentationml/2006/ole">
            <mc:AlternateContent xmlns:mc="http://schemas.openxmlformats.org/markup-compatibility/2006">
              <mc:Choice xmlns:v="urn:schemas-microsoft-com:vml" Requires="v">
                <p:oleObj spid="_x0000_s28124163" name="Chart" r:id="rId4" imgW="4467251" imgH="3800395" progId="MSGraph.Chart.8">
                  <p:embed followColorScheme="full"/>
                </p:oleObj>
              </mc:Choice>
              <mc:Fallback>
                <p:oleObj name="Chart" r:id="rId4" imgW="4467251" imgH="3800395" progId="MSGraph.Chart.8">
                  <p:embed followColorScheme="full"/>
                  <p:pic>
                    <p:nvPicPr>
                      <p:cNvPr id="0" name="Object 2"/>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930525" y="2371725"/>
                        <a:ext cx="3041650" cy="272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6" name="Text Box 8"/>
          <p:cNvSpPr txBox="1">
            <a:spLocks noChangeArrowheads="1"/>
          </p:cNvSpPr>
          <p:nvPr/>
        </p:nvSpPr>
        <p:spPr bwMode="auto">
          <a:xfrm>
            <a:off x="3772971" y="2016494"/>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Don’t know</a:t>
            </a:r>
            <a:endParaRPr lang="en-US" sz="1400" b="1" dirty="0"/>
          </a:p>
        </p:txBody>
      </p:sp>
      <p:sp>
        <p:nvSpPr>
          <p:cNvPr id="14347" name="Text Box 9"/>
          <p:cNvSpPr txBox="1">
            <a:spLocks noChangeArrowheads="1"/>
          </p:cNvSpPr>
          <p:nvPr/>
        </p:nvSpPr>
        <p:spPr bwMode="auto">
          <a:xfrm>
            <a:off x="5802680" y="3796449"/>
            <a:ext cx="1555049" cy="387798"/>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Private insurance company</a:t>
            </a:r>
            <a:endParaRPr lang="en-US" sz="1400" b="1" dirty="0"/>
          </a:p>
        </p:txBody>
      </p:sp>
      <p:sp>
        <p:nvSpPr>
          <p:cNvPr id="14348" name="Text Box 10"/>
          <p:cNvSpPr txBox="1">
            <a:spLocks noChangeArrowheads="1"/>
          </p:cNvSpPr>
          <p:nvPr/>
        </p:nvSpPr>
        <p:spPr bwMode="auto">
          <a:xfrm>
            <a:off x="1414131" y="3388018"/>
            <a:ext cx="1509086" cy="581698"/>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The federal government through the </a:t>
            </a:r>
            <a:r>
              <a:rPr lang="en-US" sz="1400" dirty="0" err="1" smtClean="0"/>
              <a:t>NFIP</a:t>
            </a:r>
            <a:endParaRPr lang="en-US" sz="1400"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10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109</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4"/>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Federal Disaster Declarations Patterns: 1953-2013</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109</a:t>
            </a:fld>
            <a:endParaRPr lang="en-US"/>
          </a:p>
        </p:txBody>
      </p:sp>
      <p:sp>
        <p:nvSpPr>
          <p:cNvPr id="10" name="Rectangle 8"/>
          <p:cNvSpPr>
            <a:spLocks noChangeArrowheads="1"/>
          </p:cNvSpPr>
          <p:nvPr/>
        </p:nvSpPr>
        <p:spPr bwMode="auto">
          <a:xfrm>
            <a:off x="576158" y="4499145"/>
            <a:ext cx="8008373" cy="10895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Disaster Declarations Set New Records in Recent Years</a:t>
            </a:r>
            <a:endParaRPr lang="en-US" sz="3600" b="1" dirty="0">
              <a:solidFill>
                <a:srgbClr val="225A7A"/>
              </a:solidFill>
              <a:latin typeface="Arial" charset="0"/>
              <a:cs typeface="Arial"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4340"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14341" name="Rectangle 110"/>
          <p:cNvSpPr>
            <a:spLocks noGrp="1" noChangeArrowheads="1"/>
          </p:cNvSpPr>
          <p:nvPr>
            <p:ph type="sldNum" sz="quarter" idx="12"/>
          </p:nvPr>
        </p:nvSpPr>
        <p:spPr/>
        <p:txBody>
          <a:bodyPr/>
          <a:lstStyle/>
          <a:p>
            <a:pPr>
              <a:defRPr/>
            </a:pPr>
            <a:fld id="{A82D960B-4B6D-4DE5-A81E-59F2507CF766}" type="slidenum">
              <a:rPr lang="en-US" smtClean="0">
                <a:solidFill>
                  <a:srgbClr val="000000"/>
                </a:solidFill>
              </a:rPr>
              <a:pPr>
                <a:defRPr/>
              </a:pPr>
              <a:t>11</a:t>
            </a:fld>
            <a:endParaRPr lang="en-US" smtClean="0">
              <a:solidFill>
                <a:srgbClr val="000000"/>
              </a:solidFill>
            </a:endParaRPr>
          </a:p>
        </p:txBody>
      </p:sp>
      <p:sp>
        <p:nvSpPr>
          <p:cNvPr id="54278" name="Rectangle 6"/>
          <p:cNvSpPr>
            <a:spLocks noChangeArrowheads="1"/>
          </p:cNvSpPr>
          <p:nvPr/>
        </p:nvSpPr>
        <p:spPr bwMode="auto">
          <a:xfrm>
            <a:off x="1685925" y="1836738"/>
            <a:ext cx="708025"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79" name="Rectangle 15"/>
          <p:cNvSpPr>
            <a:spLocks noChangeArrowheads="1"/>
          </p:cNvSpPr>
          <p:nvPr/>
        </p:nvSpPr>
        <p:spPr bwMode="auto">
          <a:xfrm>
            <a:off x="3365500" y="1836738"/>
            <a:ext cx="709613"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80" name="Rectangle 16"/>
          <p:cNvSpPr>
            <a:spLocks noChangeArrowheads="1"/>
          </p:cNvSpPr>
          <p:nvPr/>
        </p:nvSpPr>
        <p:spPr bwMode="auto">
          <a:xfrm>
            <a:off x="6462713" y="1836738"/>
            <a:ext cx="744537"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graphicFrame>
        <p:nvGraphicFramePr>
          <p:cNvPr id="54274" name="Object 2"/>
          <p:cNvGraphicFramePr>
            <a:graphicFrameLocks/>
          </p:cNvGraphicFramePr>
          <p:nvPr/>
        </p:nvGraphicFramePr>
        <p:xfrm>
          <a:off x="460375" y="1705642"/>
          <a:ext cx="8683625" cy="4532312"/>
        </p:xfrm>
        <a:graphic>
          <a:graphicData uri="http://schemas.openxmlformats.org/presentationml/2006/ole">
            <mc:AlternateContent xmlns:mc="http://schemas.openxmlformats.org/markup-compatibility/2006">
              <mc:Choice xmlns:v="urn:schemas-microsoft-com:vml" Requires="v">
                <p:oleObj spid="_x0000_s29198339" name="Chart" r:id="rId4" imgW="8601126" imgH="4533804" progId="MSGraph.Chart.8">
                  <p:embed followColorScheme="full"/>
                </p:oleObj>
              </mc:Choice>
              <mc:Fallback>
                <p:oleObj name="Chart" r:id="rId4" imgW="8601126" imgH="4533804"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460375" y="1705642"/>
                        <a:ext cx="8683625" cy="4532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4281" name="Rectangle 3"/>
          <p:cNvSpPr>
            <a:spLocks noGrp="1" noChangeArrowheads="1"/>
          </p:cNvSpPr>
          <p:nvPr>
            <p:ph type="title"/>
          </p:nvPr>
        </p:nvSpPr>
        <p:spPr>
          <a:xfrm>
            <a:off x="235386" y="90488"/>
            <a:ext cx="7400925" cy="860425"/>
          </a:xfrm>
        </p:spPr>
        <p:txBody>
          <a:bodyPr/>
          <a:lstStyle/>
          <a:p>
            <a:r>
              <a:rPr lang="en-US" dirty="0" smtClean="0"/>
              <a:t>Net Premium Growth: Annual Change, </a:t>
            </a:r>
            <a:br>
              <a:rPr lang="en-US" dirty="0" smtClean="0"/>
            </a:br>
            <a:r>
              <a:rPr lang="en-US" dirty="0" smtClean="0"/>
              <a:t>1971—2013:Q3</a:t>
            </a:r>
          </a:p>
        </p:txBody>
      </p:sp>
      <p:sp>
        <p:nvSpPr>
          <p:cNvPr id="54282"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t>
            </a:r>
          </a:p>
        </p:txBody>
      </p:sp>
      <p:sp>
        <p:nvSpPr>
          <p:cNvPr id="54283" name="Text Box 10"/>
          <p:cNvSpPr txBox="1">
            <a:spLocks noChangeArrowheads="1"/>
          </p:cNvSpPr>
          <p:nvPr/>
        </p:nvSpPr>
        <p:spPr bwMode="auto">
          <a:xfrm>
            <a:off x="144938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1975-78</a:t>
            </a:r>
          </a:p>
        </p:txBody>
      </p:sp>
      <p:sp>
        <p:nvSpPr>
          <p:cNvPr id="54284" name="Text Box 11"/>
          <p:cNvSpPr txBox="1">
            <a:spLocks noChangeArrowheads="1"/>
          </p:cNvSpPr>
          <p:nvPr/>
        </p:nvSpPr>
        <p:spPr bwMode="auto">
          <a:xfrm>
            <a:off x="317023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1984-87</a:t>
            </a:r>
          </a:p>
        </p:txBody>
      </p:sp>
      <p:sp>
        <p:nvSpPr>
          <p:cNvPr id="54285" name="Text Box 12"/>
          <p:cNvSpPr txBox="1">
            <a:spLocks noChangeArrowheads="1"/>
          </p:cNvSpPr>
          <p:nvPr/>
        </p:nvSpPr>
        <p:spPr bwMode="auto">
          <a:xfrm>
            <a:off x="6308725"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2000-03</a:t>
            </a:r>
          </a:p>
        </p:txBody>
      </p:sp>
      <p:sp>
        <p:nvSpPr>
          <p:cNvPr id="54286" name="Rectangle 13"/>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eaLnBrk="0" fontAlgn="base" hangingPunct="0">
              <a:lnSpc>
                <a:spcPct val="90000"/>
              </a:lnSpc>
              <a:spcBef>
                <a:spcPct val="0"/>
              </a:spcBef>
              <a:spcAft>
                <a:spcPct val="0"/>
              </a:spcAft>
              <a:buClr>
                <a:srgbClr val="FF6801"/>
              </a:buClr>
              <a:buFont typeface="Wingdings" pitchFamily="2" charset="2"/>
              <a:buNone/>
            </a:pPr>
            <a:r>
              <a:rPr lang="en-US" sz="1100" dirty="0" smtClean="0">
                <a:solidFill>
                  <a:srgbClr val="000000"/>
                </a:solidFill>
                <a:latin typeface="Arial" charset="0"/>
                <a:cs typeface="Arial" charset="0"/>
              </a:rPr>
              <a:t> </a:t>
            </a:r>
            <a:endParaRPr lang="en-US" sz="1100" dirty="0">
              <a:solidFill>
                <a:srgbClr val="000000"/>
              </a:solidFill>
              <a:latin typeface="Arial" charset="0"/>
              <a:cs typeface="Arial" charset="0"/>
            </a:endParaRP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Shaded areas denote “hard market” periods</a:t>
            </a: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(historical and forecast), ISO, Insurance Information Institute.</a:t>
            </a:r>
          </a:p>
        </p:txBody>
      </p:sp>
      <p:sp>
        <p:nvSpPr>
          <p:cNvPr id="2034702" name="AutoShape 14"/>
          <p:cNvSpPr>
            <a:spLocks noChangeArrowheads="1"/>
          </p:cNvSpPr>
          <p:nvPr/>
        </p:nvSpPr>
        <p:spPr bwMode="blackWhite">
          <a:xfrm>
            <a:off x="5318743" y="1925638"/>
            <a:ext cx="2711450" cy="1046162"/>
          </a:xfrm>
          <a:prstGeom prst="wedgeRectCallout">
            <a:avLst>
              <a:gd name="adj1" fmla="val 45208"/>
              <a:gd name="adj2" fmla="val 2562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742903" y="3039129"/>
            <a:ext cx="1320323" cy="1103312"/>
          </a:xfrm>
          <a:prstGeom prst="wedgeRectCallout">
            <a:avLst>
              <a:gd name="adj1" fmla="val 16751"/>
              <a:gd name="adj2" fmla="val 782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2013:9M = 4.2%</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2012 </a:t>
            </a:r>
            <a:r>
              <a:rPr lang="en-US" sz="1400" b="1" dirty="0">
                <a:solidFill>
                  <a:srgbClr val="FFFFFF"/>
                </a:solidFill>
                <a:latin typeface="Arial" pitchFamily="34" charset="0"/>
                <a:cs typeface="Arial" charset="0"/>
              </a:rPr>
              <a:t>growth was </a:t>
            </a:r>
            <a:r>
              <a:rPr lang="en-US" sz="1400" b="1" dirty="0" smtClean="0">
                <a:solidFill>
                  <a:srgbClr val="FFFFFF"/>
                </a:solidFill>
                <a:latin typeface="Arial" pitchFamily="34" charset="0"/>
                <a:cs typeface="Arial" charset="0"/>
              </a:rPr>
              <a:t>+</a:t>
            </a:r>
            <a:r>
              <a:rPr lang="en-US" sz="1400" b="1" dirty="0" smtClean="0">
                <a:solidFill>
                  <a:srgbClr val="FFFFFF"/>
                </a:solidFill>
                <a:latin typeface="Arial" pitchFamily="34" charset="0"/>
              </a:rPr>
              <a:t>4.3</a:t>
            </a:r>
            <a:r>
              <a:rPr lang="en-US" sz="1400" b="1" dirty="0" smtClean="0">
                <a:solidFill>
                  <a:srgbClr val="FFFFFF"/>
                </a:solidFill>
                <a:latin typeface="Arial" pitchFamily="34" charset="0"/>
                <a:cs typeface="Arial" charset="0"/>
              </a:rPr>
              <a:t>%</a:t>
            </a:r>
            <a:endParaRPr lang="en-US" sz="1600" b="1" dirty="0">
              <a:solidFill>
                <a:srgbClr val="FFFFFF"/>
              </a:solidFill>
              <a:latin typeface="Arial" pitchFamily="34"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28600" y="90488"/>
            <a:ext cx="7400925" cy="860425"/>
          </a:xfrm>
        </p:spPr>
        <p:txBody>
          <a:bodyPr/>
          <a:lstStyle/>
          <a:p>
            <a:r>
              <a:rPr lang="en-US" dirty="0" smtClean="0"/>
              <a:t>Number of Federal Major Disaster Declarations, 1953-2014*</a:t>
            </a:r>
          </a:p>
        </p:txBody>
      </p:sp>
      <p:graphicFrame>
        <p:nvGraphicFramePr>
          <p:cNvPr id="34818" name="Object 3"/>
          <p:cNvGraphicFramePr>
            <a:graphicFrameLocks noGrp="1"/>
          </p:cNvGraphicFramePr>
          <p:nvPr>
            <p:ph idx="4294967295"/>
          </p:nvPr>
        </p:nvGraphicFramePr>
        <p:xfrm>
          <a:off x="206119" y="1300623"/>
          <a:ext cx="8566150" cy="4068763"/>
        </p:xfrm>
        <a:graphic>
          <a:graphicData uri="http://schemas.openxmlformats.org/presentationml/2006/ole">
            <mc:AlternateContent xmlns:mc="http://schemas.openxmlformats.org/markup-compatibility/2006">
              <mc:Choice xmlns:v="urn:schemas-microsoft-com:vml" Requires="v">
                <p:oleObj spid="_x0000_s20728835" name="Chart" r:id="rId4" imgW="8581960" imgH="4076807" progId="MSGraph.Chart.8">
                  <p:embed followColorScheme="full"/>
                </p:oleObj>
              </mc:Choice>
              <mc:Fallback>
                <p:oleObj name="Chart" r:id="rId4" imgW="8581960" imgH="4076807"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06119" y="1300623"/>
                        <a:ext cx="8566150" cy="4068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0" name="Rectangle 4"/>
          <p:cNvSpPr>
            <a:spLocks noChangeArrowheads="1"/>
          </p:cNvSpPr>
          <p:nvPr/>
        </p:nvSpPr>
        <p:spPr bwMode="auto">
          <a:xfrm>
            <a:off x="0" y="6113295"/>
            <a:ext cx="8214852" cy="79868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*Through </a:t>
            </a:r>
            <a:r>
              <a:rPr lang="en-US" sz="1100" dirty="0" smtClean="0">
                <a:solidFill>
                  <a:srgbClr val="000000"/>
                </a:solidFill>
              </a:rPr>
              <a:t>January 25</a:t>
            </a:r>
            <a:r>
              <a:rPr lang="en-US" sz="1100" dirty="0" smtClean="0">
                <a:solidFill>
                  <a:srgbClr val="000000"/>
                </a:solidFill>
                <a:latin typeface="Arial" charset="0"/>
                <a:cs typeface="Arial" charset="0"/>
              </a:rPr>
              <a:t>, 2014.</a:t>
            </a:r>
            <a:endParaRPr lang="en-US" sz="1100" dirty="0">
              <a:solidFill>
                <a:srgbClr val="000000"/>
              </a:solidFill>
              <a:latin typeface="Arial" charset="0"/>
              <a:cs typeface="Arial" charset="0"/>
            </a:endParaRPr>
          </a:p>
          <a:p>
            <a:pPr algn="l" eaLnBrk="0" hangingPunct="0">
              <a:lnSpc>
                <a:spcPct val="85000"/>
              </a:lnSpc>
              <a:spcBef>
                <a:spcPct val="25000"/>
              </a:spcBef>
              <a:buClr>
                <a:srgbClr val="FF6801"/>
              </a:buClr>
            </a:pPr>
            <a:r>
              <a:rPr lang="en-US" sz="1100" dirty="0">
                <a:solidFill>
                  <a:srgbClr val="000000"/>
                </a:solidFill>
                <a:latin typeface="Arial" charset="0"/>
                <a:cs typeface="Arial" charset="0"/>
              </a:rPr>
              <a:t>Source: Federal Emergency Management </a:t>
            </a:r>
            <a:r>
              <a:rPr lang="en-US" sz="1100" dirty="0" smtClean="0">
                <a:solidFill>
                  <a:srgbClr val="000000"/>
                </a:solidFill>
              </a:rPr>
              <a:t>Administration; </a:t>
            </a:r>
            <a:r>
              <a:rPr lang="en-US" sz="1100" dirty="0" smtClean="0">
                <a:solidFill>
                  <a:srgbClr val="000000"/>
                </a:solidFill>
                <a:hlinkClick r:id="rId6"/>
              </a:rPr>
              <a:t>http://www.fema.gov/disasters</a:t>
            </a:r>
            <a:r>
              <a:rPr lang="en-US" sz="1100" dirty="0" smtClean="0">
                <a:solidFill>
                  <a:srgbClr val="000000"/>
                </a:solidFill>
              </a:rPr>
              <a:t>;  </a:t>
            </a:r>
            <a:r>
              <a:rPr lang="en-US" sz="1100" dirty="0">
                <a:solidFill>
                  <a:srgbClr val="000000"/>
                </a:solidFill>
                <a:latin typeface="Arial" charset="0"/>
                <a:cs typeface="Arial" charset="0"/>
              </a:rPr>
              <a:t>Insurance Information Institute.</a:t>
            </a:r>
          </a:p>
        </p:txBody>
      </p:sp>
      <p:sp>
        <p:nvSpPr>
          <p:cNvPr id="321541" name="Rectangle 5"/>
          <p:cNvSpPr>
            <a:spLocks noChangeArrowheads="1"/>
          </p:cNvSpPr>
          <p:nvPr/>
        </p:nvSpPr>
        <p:spPr bwMode="blackWhite">
          <a:xfrm>
            <a:off x="353960" y="5592812"/>
            <a:ext cx="860435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The Number of Federal Disaster Declarations Is </a:t>
            </a:r>
            <a:r>
              <a:rPr lang="en-US" b="1" dirty="0" smtClean="0">
                <a:solidFill>
                  <a:srgbClr val="FFFFFF"/>
                </a:solidFill>
                <a:latin typeface="Arial" charset="0"/>
                <a:cs typeface="Arial" charset="0"/>
              </a:rPr>
              <a:t>Rising and Set New Records in 2010 </a:t>
            </a:r>
            <a:r>
              <a:rPr lang="en-US" b="1" i="1" dirty="0" smtClean="0">
                <a:solidFill>
                  <a:srgbClr val="FFFFFF"/>
                </a:solidFill>
                <a:latin typeface="Arial" charset="0"/>
                <a:cs typeface="Arial" charset="0"/>
              </a:rPr>
              <a:t>and</a:t>
            </a:r>
            <a:r>
              <a:rPr lang="en-US" b="1" dirty="0" smtClean="0">
                <a:solidFill>
                  <a:srgbClr val="FFFFFF"/>
                </a:solidFill>
                <a:latin typeface="Arial" charset="0"/>
                <a:cs typeface="Arial" charset="0"/>
              </a:rPr>
              <a:t> 2011</a:t>
            </a:r>
            <a:r>
              <a:rPr lang="en-US" b="1" dirty="0" smtClean="0">
                <a:solidFill>
                  <a:srgbClr val="FFFFFF"/>
                </a:solidFill>
              </a:rPr>
              <a:t> Before Dropping in 2012/13</a:t>
            </a:r>
            <a:endParaRPr lang="en-US" b="1" dirty="0">
              <a:solidFill>
                <a:srgbClr val="FFFFFF"/>
              </a:solidFill>
              <a:latin typeface="Arial" charset="0"/>
              <a:cs typeface="Arial" charset="0"/>
            </a:endParaRPr>
          </a:p>
        </p:txBody>
      </p:sp>
      <p:sp>
        <p:nvSpPr>
          <p:cNvPr id="7" name="AutoShape 7"/>
          <p:cNvSpPr>
            <a:spLocks noChangeArrowheads="1"/>
          </p:cNvSpPr>
          <p:nvPr/>
        </p:nvSpPr>
        <p:spPr bwMode="blackWhite">
          <a:xfrm>
            <a:off x="3529269" y="1191582"/>
            <a:ext cx="3667944" cy="1256651"/>
          </a:xfrm>
          <a:prstGeom prst="wedgeRectCallout">
            <a:avLst>
              <a:gd name="adj1" fmla="val 72007"/>
              <a:gd name="adj2" fmla="val 23721"/>
            </a:avLst>
          </a:prstGeom>
          <a:gradFill rotWithShape="1">
            <a:gsLst>
              <a:gs pos="0">
                <a:schemeClr val="tx2">
                  <a:alpha val="42000"/>
                </a:schemeClr>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The number of federal disaster declarations </a:t>
            </a:r>
            <a:r>
              <a:rPr lang="en-US" b="1" dirty="0" smtClean="0">
                <a:solidFill>
                  <a:srgbClr val="FFFFFF"/>
                </a:solidFill>
                <a:latin typeface="Arial" charset="0"/>
                <a:cs typeface="Arial" charset="0"/>
              </a:rPr>
              <a:t>set a </a:t>
            </a:r>
            <a:r>
              <a:rPr lang="en-US" b="1" dirty="0">
                <a:solidFill>
                  <a:srgbClr val="FFFFFF"/>
                </a:solidFill>
                <a:latin typeface="Arial" charset="0"/>
                <a:cs typeface="Arial" charset="0"/>
              </a:rPr>
              <a:t>new record in 2011, </a:t>
            </a:r>
            <a:r>
              <a:rPr lang="en-US" b="1" dirty="0" smtClean="0">
                <a:solidFill>
                  <a:srgbClr val="FFFFFF"/>
                </a:solidFill>
                <a:latin typeface="Arial" charset="0"/>
                <a:cs typeface="Arial" charset="0"/>
              </a:rPr>
              <a:t>with 99, shattering 2010’s record 81 declarations.</a:t>
            </a:r>
            <a:endParaRPr lang="en-US" b="1" dirty="0">
              <a:solidFill>
                <a:srgbClr val="FFFFFF"/>
              </a:solidFill>
              <a:latin typeface="Arial" charset="0"/>
              <a:cs typeface="Arial" charset="0"/>
            </a:endParaRPr>
          </a:p>
        </p:txBody>
      </p:sp>
      <p:cxnSp>
        <p:nvCxnSpPr>
          <p:cNvPr id="9" name="Straight Connector 8"/>
          <p:cNvCxnSpPr/>
          <p:nvPr/>
        </p:nvCxnSpPr>
        <p:spPr>
          <a:xfrm flipV="1">
            <a:off x="725488" y="3978840"/>
            <a:ext cx="8081962" cy="41275"/>
          </a:xfrm>
          <a:prstGeom prst="line">
            <a:avLst/>
          </a:prstGeom>
          <a:ln w="254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AutoShape 7"/>
          <p:cNvSpPr>
            <a:spLocks noChangeArrowheads="1"/>
          </p:cNvSpPr>
          <p:nvPr/>
        </p:nvSpPr>
        <p:spPr bwMode="blackWhite">
          <a:xfrm>
            <a:off x="880190" y="1209675"/>
            <a:ext cx="2165350" cy="1924050"/>
          </a:xfrm>
          <a:prstGeom prst="wedgeRectCallout">
            <a:avLst>
              <a:gd name="adj1" fmla="val -27185"/>
              <a:gd name="adj2" fmla="val 928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There have been </a:t>
            </a:r>
            <a:r>
              <a:rPr lang="en-US" sz="1400" b="1" dirty="0" smtClean="0">
                <a:solidFill>
                  <a:srgbClr val="FFFFFF"/>
                </a:solidFill>
                <a:latin typeface="Arial" charset="0"/>
                <a:cs typeface="Arial" charset="0"/>
              </a:rPr>
              <a:t>2,147 </a:t>
            </a:r>
            <a:r>
              <a:rPr lang="en-US" sz="1400" b="1" dirty="0">
                <a:solidFill>
                  <a:srgbClr val="FFFFFF"/>
                </a:solidFill>
                <a:latin typeface="Arial" charset="0"/>
                <a:cs typeface="Arial" charset="0"/>
              </a:rPr>
              <a:t>federal disaster declarations since 1953.  The average number of declarations per year is </a:t>
            </a:r>
            <a:r>
              <a:rPr lang="en-US" sz="1400" b="1" dirty="0" smtClean="0">
                <a:solidFill>
                  <a:srgbClr val="FFFFFF"/>
                </a:solidFill>
                <a:latin typeface="Arial" charset="0"/>
                <a:cs typeface="Arial" charset="0"/>
              </a:rPr>
              <a:t>35 </a:t>
            </a:r>
            <a:r>
              <a:rPr lang="en-US" sz="1400" b="1" dirty="0">
                <a:solidFill>
                  <a:srgbClr val="FFFFFF"/>
                </a:solidFill>
                <a:latin typeface="Arial" charset="0"/>
                <a:cs typeface="Arial" charset="0"/>
              </a:rPr>
              <a:t>from </a:t>
            </a:r>
            <a:r>
              <a:rPr lang="en-US" sz="1400" b="1" dirty="0" smtClean="0">
                <a:solidFill>
                  <a:srgbClr val="FFFFFF"/>
                </a:solidFill>
                <a:latin typeface="Arial" charset="0"/>
                <a:cs typeface="Arial" charset="0"/>
              </a:rPr>
              <a:t>1953-2013, </a:t>
            </a:r>
            <a:r>
              <a:rPr lang="en-US" sz="1400" b="1" dirty="0">
                <a:solidFill>
                  <a:srgbClr val="FFFFFF"/>
                </a:solidFill>
                <a:latin typeface="Arial" charset="0"/>
                <a:cs typeface="Arial" charset="0"/>
              </a:rPr>
              <a:t>though </a:t>
            </a:r>
            <a:r>
              <a:rPr lang="en-US" sz="1400" b="1" dirty="0" smtClean="0">
                <a:solidFill>
                  <a:srgbClr val="FFFFFF"/>
                </a:solidFill>
                <a:latin typeface="Arial" charset="0"/>
                <a:cs typeface="Arial" charset="0"/>
              </a:rPr>
              <a:t>there </a:t>
            </a:r>
            <a:r>
              <a:rPr lang="en-US" sz="1400" b="1" dirty="0">
                <a:solidFill>
                  <a:srgbClr val="FFFFFF"/>
                </a:solidFill>
                <a:latin typeface="Arial" charset="0"/>
                <a:cs typeface="Arial" charset="0"/>
              </a:rPr>
              <a:t>few haven’t been recorded since 1995.</a:t>
            </a:r>
          </a:p>
        </p:txBody>
      </p:sp>
      <p:sp>
        <p:nvSpPr>
          <p:cNvPr id="10" name="AutoShape 7"/>
          <p:cNvSpPr>
            <a:spLocks noChangeArrowheads="1"/>
          </p:cNvSpPr>
          <p:nvPr/>
        </p:nvSpPr>
        <p:spPr bwMode="blackWhite">
          <a:xfrm>
            <a:off x="5561349" y="4332156"/>
            <a:ext cx="2685175" cy="601371"/>
          </a:xfrm>
          <a:prstGeom prst="wedgeRectCallout">
            <a:avLst>
              <a:gd name="adj1" fmla="val 61862"/>
              <a:gd name="adj2" fmla="val 57761"/>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3 </a:t>
            </a:r>
            <a:r>
              <a:rPr lang="en-US" sz="1600" b="1" dirty="0" smtClean="0">
                <a:solidFill>
                  <a:srgbClr val="FFFFFF"/>
                </a:solidFill>
                <a:latin typeface="Arial" charset="0"/>
                <a:cs typeface="Arial" charset="0"/>
              </a:rPr>
              <a:t>federal disasters were declared so far in 2014*</a:t>
            </a:r>
            <a:endParaRPr lang="en-US" sz="1600" b="1" dirty="0">
              <a:solidFill>
                <a:srgbClr val="FFFFFF"/>
              </a:solidFill>
              <a:latin typeface="Arial" charset="0"/>
              <a:cs typeface="Arial" charset="0"/>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103D1549-189B-430A-BC2E-B6FA9183E25C}" type="slidenum">
              <a:rPr lang="en-US" smtClean="0"/>
              <a:pPr>
                <a:defRPr/>
              </a:pPr>
              <a:t>110</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36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7" grpId="0" animBg="1"/>
      <p:bldP spid="11" grpId="0" animBg="1"/>
      <p:bldP spid="10" grpId="0" animBg="1"/>
    </p:bld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p:txBody>
          <a:bodyPr/>
          <a:lstStyle/>
          <a:p>
            <a:pPr>
              <a:defRPr/>
            </a:pPr>
            <a:fld id="{2FED0B32-072D-409A-B530-B21CB09A71EC}" type="slidenum">
              <a:rPr lang="en-US" smtClean="0">
                <a:solidFill>
                  <a:srgbClr val="000000"/>
                </a:solidFill>
              </a:rPr>
              <a:pPr>
                <a:defRPr/>
              </a:pPr>
              <a:t>111</a:t>
            </a:fld>
            <a:endParaRPr lang="en-US" smtClean="0">
              <a:solidFill>
                <a:srgbClr val="000000"/>
              </a:solidFill>
            </a:endParaRPr>
          </a:p>
        </p:txBody>
      </p:sp>
      <p:sp>
        <p:nvSpPr>
          <p:cNvPr id="35844" name="Rectangle 2"/>
          <p:cNvSpPr>
            <a:spLocks noGrp="1" noChangeArrowheads="1"/>
          </p:cNvSpPr>
          <p:nvPr>
            <p:ph type="title" idx="4294967295"/>
          </p:nvPr>
        </p:nvSpPr>
        <p:spPr>
          <a:xfrm>
            <a:off x="152400" y="-123825"/>
            <a:ext cx="8686801" cy="1143000"/>
          </a:xfrm>
        </p:spPr>
        <p:txBody>
          <a:bodyPr lIns="92075" tIns="46038" rIns="92075" bIns="46038" anchor="b"/>
          <a:lstStyle/>
          <a:p>
            <a:r>
              <a:rPr lang="en-US" dirty="0" smtClean="0"/>
              <a:t>Federal Disasters Declarations by State, </a:t>
            </a:r>
            <a:br>
              <a:rPr lang="en-US" dirty="0" smtClean="0"/>
            </a:br>
            <a:r>
              <a:rPr lang="en-US" dirty="0" smtClean="0"/>
              <a:t>1953 – 2014: Highest 25 States*</a:t>
            </a:r>
          </a:p>
        </p:txBody>
      </p:sp>
      <p:graphicFrame>
        <p:nvGraphicFramePr>
          <p:cNvPr id="35842" name="Object 3"/>
          <p:cNvGraphicFramePr>
            <a:graphicFrameLocks noGrp="1" noChangeAspect="1"/>
          </p:cNvGraphicFramePr>
          <p:nvPr>
            <p:ph idx="4294967295"/>
          </p:nvPr>
        </p:nvGraphicFramePr>
        <p:xfrm>
          <a:off x="9525" y="1820658"/>
          <a:ext cx="9134475" cy="4749800"/>
        </p:xfrm>
        <a:graphic>
          <a:graphicData uri="http://schemas.openxmlformats.org/presentationml/2006/ole">
            <mc:AlternateContent xmlns:mc="http://schemas.openxmlformats.org/markup-compatibility/2006">
              <mc:Choice xmlns:v="urn:schemas-microsoft-com:vml" Requires="v">
                <p:oleObj spid="_x0000_s20729859" name="Chart" r:id="rId4" imgW="8810600" imgH="4581583" progId="MSGraph.Chart.8">
                  <p:embed followColorScheme="full"/>
                </p:oleObj>
              </mc:Choice>
              <mc:Fallback>
                <p:oleObj name="Chart" r:id="rId4" imgW="8810600" imgH="4581583"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 y="1820658"/>
                        <a:ext cx="9134475" cy="474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7"/>
          <p:cNvSpPr>
            <a:spLocks noChangeArrowheads="1"/>
          </p:cNvSpPr>
          <p:nvPr/>
        </p:nvSpPr>
        <p:spPr bwMode="blackWhite">
          <a:xfrm>
            <a:off x="3348318" y="1116666"/>
            <a:ext cx="2698521" cy="1922369"/>
          </a:xfrm>
          <a:prstGeom prst="wedgeRectCallout">
            <a:avLst>
              <a:gd name="adj1" fmla="val -80947"/>
              <a:gd name="adj2" fmla="val 5657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a:t>
            </a:r>
            <a:r>
              <a:rPr lang="en-US" b="1" dirty="0" smtClean="0">
                <a:solidFill>
                  <a:srgbClr val="FFFFFF"/>
                </a:solidFill>
                <a:latin typeface="Arial" charset="0"/>
                <a:cs typeface="Arial" charset="0"/>
              </a:rPr>
              <a:t>past 60 years,  Florida has had the 5</a:t>
            </a:r>
            <a:r>
              <a:rPr lang="en-US" b="1" baseline="30000" dirty="0" smtClean="0">
                <a:solidFill>
                  <a:srgbClr val="FFFFFF"/>
                </a:solidFill>
                <a:latin typeface="Arial" charset="0"/>
                <a:cs typeface="Arial" charset="0"/>
              </a:rPr>
              <a:t>th</a:t>
            </a:r>
            <a:r>
              <a:rPr lang="en-US" b="1" dirty="0" smtClean="0">
                <a:solidFill>
                  <a:srgbClr val="FFFFFF"/>
                </a:solidFill>
                <a:latin typeface="Arial" charset="0"/>
                <a:cs typeface="Arial" charset="0"/>
              </a:rPr>
              <a:t> highest </a:t>
            </a:r>
            <a:r>
              <a:rPr lang="en-US" b="1" dirty="0">
                <a:solidFill>
                  <a:srgbClr val="FFFFFF"/>
                </a:solidFill>
                <a:latin typeface="Arial" charset="0"/>
                <a:cs typeface="Arial" charset="0"/>
              </a:rPr>
              <a:t>number of Federal Disaster </a:t>
            </a:r>
            <a:r>
              <a:rPr lang="en-US" b="1" dirty="0" smtClean="0">
                <a:solidFill>
                  <a:srgbClr val="FFFFFF"/>
                </a:solidFill>
                <a:latin typeface="Arial" charset="0"/>
                <a:cs typeface="Arial" charset="0"/>
              </a:rPr>
              <a:t>Declarations </a:t>
            </a:r>
            <a:r>
              <a:rPr lang="en-US" b="1" i="1" dirty="0" smtClean="0">
                <a:solidFill>
                  <a:srgbClr val="FFFFFF"/>
                </a:solidFill>
                <a:latin typeface="Arial" charset="0"/>
                <a:cs typeface="Arial" charset="0"/>
              </a:rPr>
              <a:t>(32 were associated with tropical events)</a:t>
            </a:r>
            <a:endParaRPr lang="en-US" b="1" i="1" dirty="0">
              <a:solidFill>
                <a:srgbClr val="FFFFFF"/>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Jan. 25, 2014</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6"/>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
        <p:nvSpPr>
          <p:cNvPr id="9" name="AutoShape 7"/>
          <p:cNvSpPr>
            <a:spLocks noChangeArrowheads="1"/>
          </p:cNvSpPr>
          <p:nvPr/>
        </p:nvSpPr>
        <p:spPr bwMode="blackWhite">
          <a:xfrm>
            <a:off x="3186858" y="4055805"/>
            <a:ext cx="1827593" cy="1784558"/>
          </a:xfrm>
          <a:prstGeom prst="wedgeRectCallout">
            <a:avLst>
              <a:gd name="adj1" fmla="val -83492"/>
              <a:gd name="adj2" fmla="val -27344"/>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Hurricanes        Tornadoes Floods     Freezes Wildfires       Severe T-Storms High Winds Extreme Tides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p:txBody>
          <a:bodyPr/>
          <a:lstStyle/>
          <a:p>
            <a:pPr>
              <a:defRPr/>
            </a:pPr>
            <a:fld id="{9DB28C07-2B9F-4138-A2C4-BE11C1A53A4D}" type="slidenum">
              <a:rPr lang="en-US" smtClean="0">
                <a:solidFill>
                  <a:srgbClr val="000000"/>
                </a:solidFill>
              </a:rPr>
              <a:pPr>
                <a:defRPr/>
              </a:pPr>
              <a:t>112</a:t>
            </a:fld>
            <a:endParaRPr lang="en-US" smtClean="0">
              <a:solidFill>
                <a:srgbClr val="000000"/>
              </a:solidFill>
            </a:endParaRPr>
          </a:p>
        </p:txBody>
      </p:sp>
      <p:sp>
        <p:nvSpPr>
          <p:cNvPr id="36868" name="Rectangle 2"/>
          <p:cNvSpPr>
            <a:spLocks noGrp="1" noChangeArrowheads="1"/>
          </p:cNvSpPr>
          <p:nvPr>
            <p:ph type="title" idx="4294967295"/>
          </p:nvPr>
        </p:nvSpPr>
        <p:spPr>
          <a:xfrm>
            <a:off x="152400" y="-123825"/>
            <a:ext cx="8686800" cy="1143000"/>
          </a:xfrm>
        </p:spPr>
        <p:txBody>
          <a:bodyPr lIns="92075" tIns="46038" rIns="92075" bIns="46038" anchor="b"/>
          <a:lstStyle/>
          <a:p>
            <a:r>
              <a:rPr lang="en-US" dirty="0" smtClean="0"/>
              <a:t>Federal Disasters Declarations by State, </a:t>
            </a:r>
            <a:br>
              <a:rPr lang="en-US" dirty="0" smtClean="0"/>
            </a:br>
            <a:r>
              <a:rPr lang="en-US" dirty="0" smtClean="0"/>
              <a:t>1953 – 2014: Lowest 25 States*</a:t>
            </a:r>
          </a:p>
        </p:txBody>
      </p:sp>
      <p:graphicFrame>
        <p:nvGraphicFramePr>
          <p:cNvPr id="36866" name="Object 3"/>
          <p:cNvGraphicFramePr>
            <a:graphicFrameLocks noGrp="1" noChangeAspect="1"/>
          </p:cNvGraphicFramePr>
          <p:nvPr>
            <p:ph idx="4294967295"/>
          </p:nvPr>
        </p:nvGraphicFramePr>
        <p:xfrm>
          <a:off x="20638" y="1790700"/>
          <a:ext cx="9064625" cy="4713288"/>
        </p:xfrm>
        <a:graphic>
          <a:graphicData uri="http://schemas.openxmlformats.org/presentationml/2006/ole">
            <mc:AlternateContent xmlns:mc="http://schemas.openxmlformats.org/markup-compatibility/2006">
              <mc:Choice xmlns:v="urn:schemas-microsoft-com:vml" Requires="v">
                <p:oleObj spid="_x0000_s20730883" name="Chart" r:id="rId4" imgW="8829766" imgH="4591030" progId="MSGraph.Chart.8">
                  <p:embed followColorScheme="full"/>
                </p:oleObj>
              </mc:Choice>
              <mc:Fallback>
                <p:oleObj name="Chart" r:id="rId4" imgW="8829766" imgH="459103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8" y="1790700"/>
                        <a:ext cx="9064625" cy="4713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5462543" y="1527019"/>
            <a:ext cx="2784475" cy="1626534"/>
          </a:xfrm>
          <a:prstGeom prst="wedgeRectCallout">
            <a:avLst>
              <a:gd name="adj1" fmla="val 60027"/>
              <a:gd name="adj2" fmla="val 1587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past </a:t>
            </a:r>
            <a:r>
              <a:rPr lang="en-US" b="1" dirty="0" smtClean="0">
                <a:solidFill>
                  <a:srgbClr val="FFFFFF"/>
                </a:solidFill>
                <a:latin typeface="Arial" charset="0"/>
                <a:cs typeface="Arial" charset="0"/>
              </a:rPr>
              <a:t>60 years, Wyoming  and Rhode Island had the fewest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10"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Jan. 25, 2014</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6"/>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113</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SEVERE WEATHER REPORT UPDATE: 2013</a:t>
            </a:r>
            <a:endParaRPr lang="en-US" sz="2800" b="1" dirty="0">
              <a:solidFill>
                <a:schemeClr val="bg1"/>
              </a:solidFill>
            </a:endParaRPr>
          </a:p>
        </p:txBody>
      </p:sp>
      <p:sp>
        <p:nvSpPr>
          <p:cNvPr id="109574" name="TextBox 5"/>
          <p:cNvSpPr txBox="1">
            <a:spLocks noChangeArrowheads="1"/>
          </p:cNvSpPr>
          <p:nvPr/>
        </p:nvSpPr>
        <p:spPr bwMode="auto">
          <a:xfrm>
            <a:off x="947738" y="4498975"/>
            <a:ext cx="7331075" cy="1569660"/>
          </a:xfrm>
          <a:prstGeom prst="rect">
            <a:avLst/>
          </a:prstGeom>
          <a:noFill/>
          <a:ln w="9525">
            <a:noFill/>
            <a:miter lim="800000"/>
            <a:headEnd/>
            <a:tailEnd/>
          </a:ln>
        </p:spPr>
        <p:txBody>
          <a:bodyPr>
            <a:spAutoFit/>
          </a:bodyPr>
          <a:lstStyle/>
          <a:p>
            <a:pPr algn="ctr"/>
            <a:r>
              <a:rPr lang="en-US" sz="3200" b="1" i="1" dirty="0" smtClean="0">
                <a:solidFill>
                  <a:srgbClr val="225A7A"/>
                </a:solidFill>
              </a:rPr>
              <a:t>Damage from Tornadoes, Large Hail and High Winds Keep Insurers Busy in Every State—Including Florida</a:t>
            </a:r>
            <a:endParaRPr lang="en-US" sz="32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113</a:t>
            </a:fld>
            <a:endParaRPr lang="en-US"/>
          </a:p>
        </p:txBody>
      </p:sp>
    </p:spTree>
  </p:cSld>
  <p:clrMapOvr>
    <a:masterClrMapping/>
  </p:clrMapOvr>
  <p:transition>
    <p:zoom dir="in"/>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Tornado Reports in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114</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smtClean="0">
                <a:solidFill>
                  <a:srgbClr val="000000">
                    <a:lumMod val="75000"/>
                  </a:srgbClr>
                </a:solidFill>
                <a:latin typeface="Arial" charset="0"/>
                <a:cs typeface="Arial" charset="0"/>
              </a:rPr>
              <a:t>; PCS. </a:t>
            </a:r>
            <a:endParaRPr lang="en-US" sz="1000" i="1" dirty="0">
              <a:solidFill>
                <a:srgbClr val="000000">
                  <a:lumMod val="75000"/>
                </a:srgbClr>
              </a:solidFill>
              <a:latin typeface="Arial" charset="0"/>
              <a:cs typeface="Arial" charset="0"/>
            </a:endParaRPr>
          </a:p>
        </p:txBody>
      </p:sp>
      <p:pic>
        <p:nvPicPr>
          <p:cNvPr id="27573250" name="Picture 2" descr="http://www.spc.noaa.gov/climo/online/monthly/2013_annual_map_torn.gif"/>
          <p:cNvPicPr>
            <a:picLocks noChangeAspect="1" noChangeArrowheads="1"/>
          </p:cNvPicPr>
          <p:nvPr/>
        </p:nvPicPr>
        <p:blipFill>
          <a:blip r:embed="rId4" cstate="print"/>
          <a:srcRect/>
          <a:stretch>
            <a:fillRect/>
          </a:stretch>
        </p:blipFill>
        <p:spPr bwMode="auto">
          <a:xfrm>
            <a:off x="432209" y="1150373"/>
            <a:ext cx="7186932" cy="5151695"/>
          </a:xfrm>
          <a:prstGeom prst="rect">
            <a:avLst/>
          </a:prstGeom>
          <a:noFill/>
        </p:spPr>
      </p:pic>
      <p:sp>
        <p:nvSpPr>
          <p:cNvPr id="13" name="AutoShape 7"/>
          <p:cNvSpPr>
            <a:spLocks noChangeArrowheads="1"/>
          </p:cNvSpPr>
          <p:nvPr/>
        </p:nvSpPr>
        <p:spPr bwMode="blackWhite">
          <a:xfrm>
            <a:off x="6823434" y="2826773"/>
            <a:ext cx="1976437" cy="2359743"/>
          </a:xfrm>
          <a:prstGeom prst="wedgeRectCallout">
            <a:avLst>
              <a:gd name="adj1" fmla="val -74193"/>
              <a:gd name="adj2" fmla="val 3376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943 tornadoes through Dec. 31, (37 of them in FL)causing extensive property damage in several states</a:t>
            </a:r>
            <a:endParaRPr lang="en-US" b="1" dirty="0">
              <a:solidFill>
                <a:srgbClr val="FFFFFF"/>
              </a:solidFill>
              <a:latin typeface="Arial" pitchFamily="34" charset="0"/>
              <a:cs typeface="Arial" pitchFamily="34" charset="0"/>
            </a:endParaRPr>
          </a:p>
        </p:txBody>
      </p:sp>
      <p:sp>
        <p:nvSpPr>
          <p:cNvPr id="14" name="AutoShape 7"/>
          <p:cNvSpPr>
            <a:spLocks noChangeArrowheads="1"/>
          </p:cNvSpPr>
          <p:nvPr/>
        </p:nvSpPr>
        <p:spPr bwMode="blackWhite">
          <a:xfrm>
            <a:off x="349047" y="2340076"/>
            <a:ext cx="2285997" cy="1592827"/>
          </a:xfrm>
          <a:prstGeom prst="wedgeRectCallout">
            <a:avLst>
              <a:gd name="adj1" fmla="val 85209"/>
              <a:gd name="adj2" fmla="val 4932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A deadly EF-5 tornado in May in Moore, OK, produced insured losses of $1.575 billion</a:t>
            </a:r>
            <a:endParaRPr lang="en-US" b="1" dirty="0">
              <a:solidFill>
                <a:srgbClr val="FFFFFF"/>
              </a:solidFill>
              <a:latin typeface="Arial" charset="0"/>
              <a:cs typeface="Arial" charset="0"/>
            </a:endParaRPr>
          </a:p>
        </p:txBody>
      </p:sp>
      <p:sp>
        <p:nvSpPr>
          <p:cNvPr id="15" name="Oval 8"/>
          <p:cNvSpPr>
            <a:spLocks noChangeArrowheads="1"/>
          </p:cNvSpPr>
          <p:nvPr/>
        </p:nvSpPr>
        <p:spPr bwMode="auto">
          <a:xfrm rot="-5400000">
            <a:off x="3599525" y="3491374"/>
            <a:ext cx="796413" cy="1089537"/>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1" name="Rectangle 10"/>
          <p:cNvSpPr>
            <a:spLocks noChangeArrowheads="1"/>
          </p:cNvSpPr>
          <p:nvPr/>
        </p:nvSpPr>
        <p:spPr bwMode="grayWhite">
          <a:xfrm>
            <a:off x="5206171" y="4385186"/>
            <a:ext cx="1528923" cy="1115955"/>
          </a:xfrm>
          <a:prstGeom prst="rect">
            <a:avLst/>
          </a:prstGeom>
          <a:noFill/>
          <a:ln w="57150">
            <a:solidFill>
              <a:schemeClr val="folHlink"/>
            </a:solid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199"/>
                            </p:stCondLst>
                            <p:childTnLst>
                              <p:par>
                                <p:cTn id="9" presetID="22" presetClass="entr" presetSubtype="4"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2399"/>
                            </p:stCondLst>
                            <p:childTnLst>
                              <p:par>
                                <p:cTn id="13" presetID="17" presetClass="entr" presetSubtype="4" fill="hold" grpId="0" nodeType="afterEffect">
                                  <p:stCondLst>
                                    <p:cond delay="10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ppt_x</p:attrName>
                                        </p:attrNameLst>
                                      </p:cBhvr>
                                      <p:tavLst>
                                        <p:tav tm="0">
                                          <p:val>
                                            <p:strVal val="#ppt_x"/>
                                          </p:val>
                                        </p:tav>
                                        <p:tav tm="100000">
                                          <p:val>
                                            <p:strVal val="#ppt_x"/>
                                          </p:val>
                                        </p:tav>
                                      </p:tavLst>
                                    </p:anim>
                                    <p:anim calcmode="lin" valueType="num">
                                      <p:cBhvr>
                                        <p:cTn id="16" dur="500" fill="hold"/>
                                        <p:tgtEl>
                                          <p:spTgt spid="15"/>
                                        </p:tgtEl>
                                        <p:attrNameLst>
                                          <p:attrName>ppt_y</p:attrName>
                                        </p:attrNameLst>
                                      </p:cBhvr>
                                      <p:tavLst>
                                        <p:tav tm="0">
                                          <p:val>
                                            <p:strVal val="#ppt_y+#ppt_h/2"/>
                                          </p:val>
                                        </p:tav>
                                        <p:tav tm="100000">
                                          <p:val>
                                            <p:strVal val="#ppt_y"/>
                                          </p:val>
                                        </p:tav>
                                      </p:tavLst>
                                    </p:anim>
                                    <p:anim calcmode="lin" valueType="num">
                                      <p:cBhvr>
                                        <p:cTn id="17" dur="500" fill="hold"/>
                                        <p:tgtEl>
                                          <p:spTgt spid="15"/>
                                        </p:tgtEl>
                                        <p:attrNameLst>
                                          <p:attrName>ppt_w</p:attrName>
                                        </p:attrNameLst>
                                      </p:cBhvr>
                                      <p:tavLst>
                                        <p:tav tm="0">
                                          <p:val>
                                            <p:strVal val="#ppt_w"/>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childTnLst>
                                </p:cTn>
                              </p:par>
                              <p:par>
                                <p:cTn id="19" presetID="16" presetClass="entr" presetSubtype="26" fill="hold" grpId="0" nodeType="withEffect">
                                  <p:stCondLst>
                                    <p:cond delay="1000"/>
                                  </p:stCondLst>
                                  <p:childTnLst>
                                    <p:set>
                                      <p:cBhvr>
                                        <p:cTn id="20" dur="1" fill="hold">
                                          <p:stCondLst>
                                            <p:cond delay="0"/>
                                          </p:stCondLst>
                                        </p:cTn>
                                        <p:tgtEl>
                                          <p:spTgt spid="11"/>
                                        </p:tgtEl>
                                        <p:attrNameLst>
                                          <p:attrName>style.visibility</p:attrName>
                                        </p:attrNameLst>
                                      </p:cBhvr>
                                      <p:to>
                                        <p:strVal val="visible"/>
                                      </p:to>
                                    </p:set>
                                    <p:animEffect transition="in" filter="barn(inHorizont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14" grpId="0" animBg="1"/>
      <p:bldP spid="15" grpId="0" animBg="1"/>
      <p:bldP spid="11" grpId="0" animBg="1"/>
    </p:bld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290923" y="196850"/>
            <a:ext cx="6838950" cy="719138"/>
          </a:xfrm>
        </p:spPr>
        <p:txBody>
          <a:bodyPr/>
          <a:lstStyle/>
          <a:p>
            <a:pPr>
              <a:defRPr/>
            </a:pPr>
            <a:r>
              <a:rPr lang="en-US" kern="1200" dirty="0" smtClean="0">
                <a:solidFill>
                  <a:srgbClr val="28688C"/>
                </a:solidFill>
                <a:latin typeface="Arial"/>
                <a:ea typeface="Arial Unicode MS"/>
                <a:cs typeface="Arial"/>
              </a:rPr>
              <a:t>Tornado Days per Year</a:t>
            </a:r>
            <a:r>
              <a:rPr lang="en-US" dirty="0" smtClean="0">
                <a:solidFill>
                  <a:srgbClr val="28688C"/>
                </a:solidFill>
              </a:rPr>
              <a:t>, 2003-2012</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D131676E-5B39-464A-99D9-D8B8DE9BDE38}" type="slidenum">
              <a:rPr lang="en-US" sz="1000">
                <a:solidFill>
                  <a:schemeClr val="accent4">
                    <a:lumMod val="75000"/>
                  </a:schemeClr>
                </a:solidFill>
                <a:latin typeface="+mn-lt"/>
                <a:cs typeface="+mn-cs"/>
              </a:rPr>
              <a:pPr algn="r">
                <a:defRPr/>
              </a:pPr>
              <a:t>115</a:t>
            </a:fld>
            <a:endParaRPr lang="en-US" sz="1000" dirty="0">
              <a:solidFill>
                <a:schemeClr val="accent4">
                  <a:lumMod val="75000"/>
                </a:schemeClr>
              </a:solidFill>
              <a:latin typeface="+mn-lt"/>
              <a:cs typeface="+mn-cs"/>
            </a:endParaRPr>
          </a:p>
        </p:txBody>
      </p:sp>
      <p:sp>
        <p:nvSpPr>
          <p:cNvPr id="17" name="Rectangle 14"/>
          <p:cNvSpPr>
            <a:spLocks noChangeArrowheads="1"/>
          </p:cNvSpPr>
          <p:nvPr/>
        </p:nvSpPr>
        <p:spPr bwMode="auto">
          <a:xfrm>
            <a:off x="117475" y="6340633"/>
            <a:ext cx="6647974" cy="276999"/>
          </a:xfrm>
          <a:prstGeom prst="rect">
            <a:avLst/>
          </a:prstGeom>
          <a:noFill/>
          <a:ln w="9525">
            <a:noFill/>
            <a:miter lim="800000"/>
            <a:headEnd/>
            <a:tailEnd/>
          </a:ln>
        </p:spPr>
        <p:txBody>
          <a:bodyPr wrap="none">
            <a:spAutoFit/>
          </a:bodyPr>
          <a:lstStyle/>
          <a:p>
            <a:r>
              <a:rPr lang="en-US" sz="1200" dirty="0" smtClean="0"/>
              <a:t>Source</a:t>
            </a:r>
            <a:r>
              <a:rPr lang="en-US" sz="1200" dirty="0"/>
              <a:t>: </a:t>
            </a:r>
            <a:r>
              <a:rPr lang="en-US" sz="1200" dirty="0">
                <a:hlinkClick r:id="rId3"/>
              </a:rPr>
              <a:t>http://www.spc.noaa.gov/wcm</a:t>
            </a:r>
            <a:r>
              <a:rPr lang="en-US" sz="1200" dirty="0" smtClean="0">
                <a:hlinkClick r:id="rId3"/>
              </a:rPr>
              <a:t>/</a:t>
            </a:r>
            <a:r>
              <a:rPr lang="en-US" sz="1200" dirty="0" smtClean="0"/>
              <a:t>.</a:t>
            </a:r>
            <a:r>
              <a:rPr lang="en-US" sz="1200" dirty="0"/>
              <a:t>					</a:t>
            </a:r>
          </a:p>
        </p:txBody>
      </p:sp>
      <p:sp>
        <p:nvSpPr>
          <p:cNvPr id="4557826" name="AutoShape 2"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28" name="AutoShape 4"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30" name="AutoShape 6"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735490" name="Picture 2" descr="http://www.spc.noaa.gov/wcm/2013/TORN.png"/>
          <p:cNvPicPr>
            <a:picLocks noChangeAspect="1" noChangeArrowheads="1"/>
          </p:cNvPicPr>
          <p:nvPr/>
        </p:nvPicPr>
        <p:blipFill>
          <a:blip r:embed="rId5" cstate="print"/>
          <a:srcRect/>
          <a:stretch>
            <a:fillRect/>
          </a:stretch>
        </p:blipFill>
        <p:spPr bwMode="auto">
          <a:xfrm>
            <a:off x="240481" y="1298985"/>
            <a:ext cx="7877175" cy="4924425"/>
          </a:xfrm>
          <a:prstGeom prst="rect">
            <a:avLst/>
          </a:prstGeom>
          <a:noFill/>
        </p:spPr>
      </p:pic>
      <p:sp>
        <p:nvSpPr>
          <p:cNvPr id="14" name="AutoShape 7"/>
          <p:cNvSpPr>
            <a:spLocks noChangeArrowheads="1"/>
          </p:cNvSpPr>
          <p:nvPr/>
        </p:nvSpPr>
        <p:spPr bwMode="blackWhite">
          <a:xfrm>
            <a:off x="4218039" y="5663381"/>
            <a:ext cx="1960811" cy="951358"/>
          </a:xfrm>
          <a:prstGeom prst="wedgeRectCallout">
            <a:avLst>
              <a:gd name="adj1" fmla="val 64930"/>
              <a:gd name="adj2" fmla="val -52726"/>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Parts of inland FL have tornado frequencies that rival “Tornado Alley”</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29496" y="177186"/>
            <a:ext cx="7934632" cy="719138"/>
          </a:xfrm>
        </p:spPr>
        <p:txBody>
          <a:bodyPr/>
          <a:lstStyle/>
          <a:p>
            <a:pPr>
              <a:defRPr/>
            </a:pPr>
            <a:r>
              <a:rPr lang="en-US" kern="1200" dirty="0" smtClean="0">
                <a:solidFill>
                  <a:srgbClr val="28688C"/>
                </a:solidFill>
                <a:latin typeface="Arial"/>
                <a:ea typeface="Arial Unicode MS"/>
                <a:cs typeface="Arial"/>
              </a:rPr>
              <a:t>Severe Thunderstorm Wind Days per Year</a:t>
            </a:r>
            <a:r>
              <a:rPr lang="en-US" dirty="0" smtClean="0">
                <a:solidFill>
                  <a:srgbClr val="28688C"/>
                </a:solidFill>
              </a:rPr>
              <a:t>, 2003-2012</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D131676E-5B39-464A-99D9-D8B8DE9BDE38}" type="slidenum">
              <a:rPr lang="en-US" sz="1000">
                <a:solidFill>
                  <a:schemeClr val="accent4">
                    <a:lumMod val="75000"/>
                  </a:schemeClr>
                </a:solidFill>
                <a:latin typeface="+mn-lt"/>
                <a:cs typeface="+mn-cs"/>
              </a:rPr>
              <a:pPr algn="r">
                <a:defRPr/>
              </a:pPr>
              <a:t>116</a:t>
            </a:fld>
            <a:endParaRPr lang="en-US" sz="1000" dirty="0">
              <a:solidFill>
                <a:schemeClr val="accent4">
                  <a:lumMod val="75000"/>
                </a:schemeClr>
              </a:solidFill>
              <a:latin typeface="+mn-lt"/>
              <a:cs typeface="+mn-cs"/>
            </a:endParaRPr>
          </a:p>
        </p:txBody>
      </p:sp>
      <p:sp>
        <p:nvSpPr>
          <p:cNvPr id="17" name="Rectangle 14"/>
          <p:cNvSpPr>
            <a:spLocks noChangeArrowheads="1"/>
          </p:cNvSpPr>
          <p:nvPr/>
        </p:nvSpPr>
        <p:spPr bwMode="auto">
          <a:xfrm>
            <a:off x="117475" y="6340633"/>
            <a:ext cx="6647974" cy="276999"/>
          </a:xfrm>
          <a:prstGeom prst="rect">
            <a:avLst/>
          </a:prstGeom>
          <a:noFill/>
          <a:ln w="9525">
            <a:noFill/>
            <a:miter lim="800000"/>
            <a:headEnd/>
            <a:tailEnd/>
          </a:ln>
        </p:spPr>
        <p:txBody>
          <a:bodyPr wrap="none">
            <a:spAutoFit/>
          </a:bodyPr>
          <a:lstStyle/>
          <a:p>
            <a:r>
              <a:rPr lang="en-US" sz="1200" dirty="0" smtClean="0"/>
              <a:t>Source</a:t>
            </a:r>
            <a:r>
              <a:rPr lang="en-US" sz="1200" dirty="0"/>
              <a:t>: </a:t>
            </a:r>
            <a:r>
              <a:rPr lang="en-US" sz="1200" dirty="0">
                <a:hlinkClick r:id="rId3"/>
              </a:rPr>
              <a:t>http://www.spc.noaa.gov/wcm</a:t>
            </a:r>
            <a:r>
              <a:rPr lang="en-US" sz="1200" dirty="0" smtClean="0">
                <a:hlinkClick r:id="rId3"/>
              </a:rPr>
              <a:t>/</a:t>
            </a:r>
            <a:r>
              <a:rPr lang="en-US" sz="1200" dirty="0" smtClean="0"/>
              <a:t>.</a:t>
            </a:r>
            <a:r>
              <a:rPr lang="en-US" sz="1200" dirty="0"/>
              <a:t>					</a:t>
            </a:r>
          </a:p>
        </p:txBody>
      </p:sp>
      <p:sp>
        <p:nvSpPr>
          <p:cNvPr id="4557826" name="AutoShape 2"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28" name="AutoShape 4"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30" name="AutoShape 6"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745730" name="Picture 2" descr="http://www.spc.noaa.gov/wcm/ustormaps/1991-2010-tornadoes-per10k-perstat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8970" y="1189703"/>
            <a:ext cx="7307623" cy="4755945"/>
          </a:xfrm>
          <a:prstGeom prst="rect">
            <a:avLst/>
          </a:prstGeom>
          <a:noFill/>
        </p:spPr>
      </p:pic>
      <p:sp>
        <p:nvSpPr>
          <p:cNvPr id="11" name="AutoShape 7"/>
          <p:cNvSpPr>
            <a:spLocks noChangeArrowheads="1"/>
          </p:cNvSpPr>
          <p:nvPr/>
        </p:nvSpPr>
        <p:spPr bwMode="blackWhite">
          <a:xfrm>
            <a:off x="4050891" y="5604388"/>
            <a:ext cx="2049302" cy="823538"/>
          </a:xfrm>
          <a:prstGeom prst="wedgeRectCallout">
            <a:avLst>
              <a:gd name="adj1" fmla="val 50212"/>
              <a:gd name="adj2" fmla="val -88613"/>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FL has among the highest frequency of tornadoes per kilometer in the U.S.</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290923" y="196850"/>
            <a:ext cx="6021388" cy="719138"/>
          </a:xfrm>
        </p:spPr>
        <p:txBody>
          <a:bodyPr/>
          <a:lstStyle/>
          <a:p>
            <a:pPr>
              <a:defRPr/>
            </a:pPr>
            <a:r>
              <a:rPr lang="en-US" kern="1200" dirty="0" smtClean="0">
                <a:solidFill>
                  <a:srgbClr val="28688C"/>
                </a:solidFill>
                <a:latin typeface="Arial"/>
                <a:ea typeface="Arial Unicode MS"/>
                <a:cs typeface="Arial"/>
              </a:rPr>
              <a:t>Severe Weather Days per Year</a:t>
            </a:r>
            <a:r>
              <a:rPr lang="en-US" dirty="0" smtClean="0">
                <a:solidFill>
                  <a:srgbClr val="28688C"/>
                </a:solidFill>
              </a:rPr>
              <a:t>, 2003-2012</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D131676E-5B39-464A-99D9-D8B8DE9BDE38}" type="slidenum">
              <a:rPr lang="en-US" sz="1000">
                <a:solidFill>
                  <a:schemeClr val="accent4">
                    <a:lumMod val="75000"/>
                  </a:schemeClr>
                </a:solidFill>
                <a:latin typeface="+mn-lt"/>
                <a:cs typeface="+mn-cs"/>
              </a:rPr>
              <a:pPr algn="r">
                <a:defRPr/>
              </a:pPr>
              <a:t>117</a:t>
            </a:fld>
            <a:endParaRPr lang="en-US" sz="1000" dirty="0">
              <a:solidFill>
                <a:schemeClr val="accent4">
                  <a:lumMod val="75000"/>
                </a:schemeClr>
              </a:solidFill>
              <a:latin typeface="+mn-lt"/>
              <a:cs typeface="+mn-cs"/>
            </a:endParaRPr>
          </a:p>
        </p:txBody>
      </p:sp>
      <p:sp>
        <p:nvSpPr>
          <p:cNvPr id="17" name="Rectangle 14"/>
          <p:cNvSpPr>
            <a:spLocks noChangeArrowheads="1"/>
          </p:cNvSpPr>
          <p:nvPr/>
        </p:nvSpPr>
        <p:spPr bwMode="auto">
          <a:xfrm>
            <a:off x="117475" y="6340633"/>
            <a:ext cx="6647974" cy="276999"/>
          </a:xfrm>
          <a:prstGeom prst="rect">
            <a:avLst/>
          </a:prstGeom>
          <a:noFill/>
          <a:ln w="9525">
            <a:noFill/>
            <a:miter lim="800000"/>
            <a:headEnd/>
            <a:tailEnd/>
          </a:ln>
        </p:spPr>
        <p:txBody>
          <a:bodyPr wrap="none">
            <a:spAutoFit/>
          </a:bodyPr>
          <a:lstStyle/>
          <a:p>
            <a:r>
              <a:rPr lang="en-US" sz="1200" dirty="0" smtClean="0"/>
              <a:t>Source</a:t>
            </a:r>
            <a:r>
              <a:rPr lang="en-US" sz="1200" dirty="0"/>
              <a:t>: </a:t>
            </a:r>
            <a:r>
              <a:rPr lang="en-US" sz="1200" dirty="0">
                <a:hlinkClick r:id="rId3"/>
              </a:rPr>
              <a:t>http://www.spc.noaa.gov/wcm</a:t>
            </a:r>
            <a:r>
              <a:rPr lang="en-US" sz="1200" dirty="0" smtClean="0">
                <a:hlinkClick r:id="rId3"/>
              </a:rPr>
              <a:t>/</a:t>
            </a:r>
            <a:r>
              <a:rPr lang="en-US" sz="1200" dirty="0" smtClean="0"/>
              <a:t>.</a:t>
            </a:r>
            <a:r>
              <a:rPr lang="en-US" sz="1200" dirty="0"/>
              <a:t>					</a:t>
            </a:r>
          </a:p>
        </p:txBody>
      </p:sp>
      <p:sp>
        <p:nvSpPr>
          <p:cNvPr id="4557826" name="AutoShape 2"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28" name="AutoShape 4"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30" name="AutoShape 6"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735492" name="Picture 4" descr="http://www.spc.noaa.gov/wcm/2013/ANY.png"/>
          <p:cNvPicPr>
            <a:picLocks noChangeAspect="1" noChangeArrowheads="1"/>
          </p:cNvPicPr>
          <p:nvPr/>
        </p:nvPicPr>
        <p:blipFill>
          <a:blip r:embed="rId5" cstate="print"/>
          <a:srcRect/>
          <a:stretch>
            <a:fillRect/>
          </a:stretch>
        </p:blipFill>
        <p:spPr bwMode="auto">
          <a:xfrm>
            <a:off x="171655" y="1220326"/>
            <a:ext cx="7877175" cy="4924425"/>
          </a:xfrm>
          <a:prstGeom prst="rect">
            <a:avLst/>
          </a:prstGeom>
          <a:noFill/>
        </p:spPr>
      </p:pic>
      <p:sp>
        <p:nvSpPr>
          <p:cNvPr id="16" name="AutoShape 7"/>
          <p:cNvSpPr>
            <a:spLocks noChangeArrowheads="1"/>
          </p:cNvSpPr>
          <p:nvPr/>
        </p:nvSpPr>
        <p:spPr bwMode="blackWhite">
          <a:xfrm>
            <a:off x="4237704" y="5683044"/>
            <a:ext cx="1960811" cy="774378"/>
          </a:xfrm>
          <a:prstGeom prst="wedgeRectCallout">
            <a:avLst>
              <a:gd name="adj1" fmla="val 55403"/>
              <a:gd name="adj2" fmla="val -122649"/>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North FL has more Severe Weather Days than south FL</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290922" y="196850"/>
            <a:ext cx="6866962" cy="719138"/>
          </a:xfrm>
        </p:spPr>
        <p:txBody>
          <a:bodyPr/>
          <a:lstStyle/>
          <a:p>
            <a:pPr>
              <a:defRPr/>
            </a:pPr>
            <a:r>
              <a:rPr lang="en-US" kern="1200" dirty="0" smtClean="0">
                <a:solidFill>
                  <a:srgbClr val="28688C"/>
                </a:solidFill>
                <a:latin typeface="Arial"/>
                <a:ea typeface="Arial Unicode MS"/>
                <a:cs typeface="Arial"/>
              </a:rPr>
              <a:t>Severe Hail Days per Year</a:t>
            </a:r>
            <a:r>
              <a:rPr lang="en-US" dirty="0" smtClean="0">
                <a:solidFill>
                  <a:srgbClr val="28688C"/>
                </a:solidFill>
              </a:rPr>
              <a:t>, 2003-2012</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D131676E-5B39-464A-99D9-D8B8DE9BDE38}" type="slidenum">
              <a:rPr lang="en-US" sz="1000">
                <a:solidFill>
                  <a:schemeClr val="accent4">
                    <a:lumMod val="75000"/>
                  </a:schemeClr>
                </a:solidFill>
                <a:latin typeface="+mn-lt"/>
                <a:cs typeface="+mn-cs"/>
              </a:rPr>
              <a:pPr algn="r">
                <a:defRPr/>
              </a:pPr>
              <a:t>118</a:t>
            </a:fld>
            <a:endParaRPr lang="en-US" sz="1000" dirty="0">
              <a:solidFill>
                <a:schemeClr val="accent4">
                  <a:lumMod val="75000"/>
                </a:schemeClr>
              </a:solidFill>
              <a:latin typeface="+mn-lt"/>
              <a:cs typeface="+mn-cs"/>
            </a:endParaRPr>
          </a:p>
        </p:txBody>
      </p:sp>
      <p:sp>
        <p:nvSpPr>
          <p:cNvPr id="17" name="Rectangle 14"/>
          <p:cNvSpPr>
            <a:spLocks noChangeArrowheads="1"/>
          </p:cNvSpPr>
          <p:nvPr/>
        </p:nvSpPr>
        <p:spPr bwMode="auto">
          <a:xfrm>
            <a:off x="117475" y="6340633"/>
            <a:ext cx="6647974" cy="276999"/>
          </a:xfrm>
          <a:prstGeom prst="rect">
            <a:avLst/>
          </a:prstGeom>
          <a:noFill/>
          <a:ln w="9525">
            <a:noFill/>
            <a:miter lim="800000"/>
            <a:headEnd/>
            <a:tailEnd/>
          </a:ln>
        </p:spPr>
        <p:txBody>
          <a:bodyPr wrap="none">
            <a:spAutoFit/>
          </a:bodyPr>
          <a:lstStyle/>
          <a:p>
            <a:r>
              <a:rPr lang="en-US" sz="1200" dirty="0" smtClean="0"/>
              <a:t>Source</a:t>
            </a:r>
            <a:r>
              <a:rPr lang="en-US" sz="1200" dirty="0"/>
              <a:t>: </a:t>
            </a:r>
            <a:r>
              <a:rPr lang="en-US" sz="1200" dirty="0">
                <a:hlinkClick r:id="rId3"/>
              </a:rPr>
              <a:t>http://www.spc.noaa.gov/wcm</a:t>
            </a:r>
            <a:r>
              <a:rPr lang="en-US" sz="1200" dirty="0" smtClean="0">
                <a:hlinkClick r:id="rId3"/>
              </a:rPr>
              <a:t>/</a:t>
            </a:r>
            <a:r>
              <a:rPr lang="en-US" sz="1200" dirty="0" smtClean="0"/>
              <a:t>.</a:t>
            </a:r>
            <a:r>
              <a:rPr lang="en-US" sz="1200" dirty="0"/>
              <a:t>					</a:t>
            </a:r>
          </a:p>
        </p:txBody>
      </p:sp>
      <p:sp>
        <p:nvSpPr>
          <p:cNvPr id="4557826" name="AutoShape 2"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28" name="AutoShape 4"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30" name="AutoShape 6"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739586" name="Picture 2" descr="http://www.spc.noaa.gov/wcm/2013/HAIL.png"/>
          <p:cNvPicPr>
            <a:picLocks noChangeAspect="1" noChangeArrowheads="1"/>
          </p:cNvPicPr>
          <p:nvPr/>
        </p:nvPicPr>
        <p:blipFill>
          <a:blip r:embed="rId5" cstate="print"/>
          <a:srcRect/>
          <a:stretch>
            <a:fillRect/>
          </a:stretch>
        </p:blipFill>
        <p:spPr bwMode="auto">
          <a:xfrm>
            <a:off x="161823" y="1338315"/>
            <a:ext cx="7877175" cy="4924425"/>
          </a:xfrm>
          <a:prstGeom prst="rect">
            <a:avLst/>
          </a:prstGeom>
          <a:noFill/>
        </p:spPr>
      </p:pic>
      <p:sp>
        <p:nvSpPr>
          <p:cNvPr id="11" name="AutoShape 7"/>
          <p:cNvSpPr>
            <a:spLocks noChangeArrowheads="1"/>
          </p:cNvSpPr>
          <p:nvPr/>
        </p:nvSpPr>
        <p:spPr bwMode="blackWhite">
          <a:xfrm>
            <a:off x="4237704" y="5633884"/>
            <a:ext cx="1960811" cy="823538"/>
          </a:xfrm>
          <a:prstGeom prst="wedgeRectCallout">
            <a:avLst>
              <a:gd name="adj1" fmla="val 57409"/>
              <a:gd name="adj2" fmla="val -8622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Central and Northeast FL have elevated hail frequencies</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29496" y="177186"/>
            <a:ext cx="7934632" cy="719138"/>
          </a:xfrm>
        </p:spPr>
        <p:txBody>
          <a:bodyPr/>
          <a:lstStyle/>
          <a:p>
            <a:pPr>
              <a:defRPr/>
            </a:pPr>
            <a:r>
              <a:rPr lang="en-US" kern="1200" dirty="0" smtClean="0">
                <a:solidFill>
                  <a:srgbClr val="28688C"/>
                </a:solidFill>
                <a:latin typeface="Arial"/>
                <a:ea typeface="Arial Unicode MS"/>
                <a:cs typeface="Arial"/>
              </a:rPr>
              <a:t>Severe Thunderstorm Wind Days per Year</a:t>
            </a:r>
            <a:r>
              <a:rPr lang="en-US" dirty="0" smtClean="0">
                <a:solidFill>
                  <a:srgbClr val="28688C"/>
                </a:solidFill>
              </a:rPr>
              <a:t>, 2003-2012</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D131676E-5B39-464A-99D9-D8B8DE9BDE38}" type="slidenum">
              <a:rPr lang="en-US" sz="1000">
                <a:solidFill>
                  <a:schemeClr val="accent4">
                    <a:lumMod val="75000"/>
                  </a:schemeClr>
                </a:solidFill>
                <a:latin typeface="+mn-lt"/>
                <a:cs typeface="+mn-cs"/>
              </a:rPr>
              <a:pPr algn="r">
                <a:defRPr/>
              </a:pPr>
              <a:t>119</a:t>
            </a:fld>
            <a:endParaRPr lang="en-US" sz="1000" dirty="0">
              <a:solidFill>
                <a:schemeClr val="accent4">
                  <a:lumMod val="75000"/>
                </a:schemeClr>
              </a:solidFill>
              <a:latin typeface="+mn-lt"/>
              <a:cs typeface="+mn-cs"/>
            </a:endParaRPr>
          </a:p>
        </p:txBody>
      </p:sp>
      <p:sp>
        <p:nvSpPr>
          <p:cNvPr id="17" name="Rectangle 14"/>
          <p:cNvSpPr>
            <a:spLocks noChangeArrowheads="1"/>
          </p:cNvSpPr>
          <p:nvPr/>
        </p:nvSpPr>
        <p:spPr bwMode="auto">
          <a:xfrm>
            <a:off x="117475" y="6340633"/>
            <a:ext cx="6647974" cy="276999"/>
          </a:xfrm>
          <a:prstGeom prst="rect">
            <a:avLst/>
          </a:prstGeom>
          <a:noFill/>
          <a:ln w="9525">
            <a:noFill/>
            <a:miter lim="800000"/>
            <a:headEnd/>
            <a:tailEnd/>
          </a:ln>
        </p:spPr>
        <p:txBody>
          <a:bodyPr wrap="none">
            <a:spAutoFit/>
          </a:bodyPr>
          <a:lstStyle/>
          <a:p>
            <a:r>
              <a:rPr lang="en-US" sz="1200" dirty="0" smtClean="0"/>
              <a:t>Source</a:t>
            </a:r>
            <a:r>
              <a:rPr lang="en-US" sz="1200" dirty="0"/>
              <a:t>: </a:t>
            </a:r>
            <a:r>
              <a:rPr lang="en-US" sz="1200" dirty="0">
                <a:hlinkClick r:id="rId3"/>
              </a:rPr>
              <a:t>http://www.spc.noaa.gov/wcm</a:t>
            </a:r>
            <a:r>
              <a:rPr lang="en-US" sz="1200" dirty="0" smtClean="0">
                <a:hlinkClick r:id="rId3"/>
              </a:rPr>
              <a:t>/</a:t>
            </a:r>
            <a:r>
              <a:rPr lang="en-US" sz="1200" dirty="0" smtClean="0"/>
              <a:t>.</a:t>
            </a:r>
            <a:r>
              <a:rPr lang="en-US" sz="1200" dirty="0"/>
              <a:t>					</a:t>
            </a:r>
          </a:p>
        </p:txBody>
      </p:sp>
      <p:sp>
        <p:nvSpPr>
          <p:cNvPr id="4557826" name="AutoShape 2"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28" name="AutoShape 4"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30" name="AutoShape 6" descr="U.S. Annual Tornado Trends">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741634" name="Picture 2" descr="http://www.spc.noaa.gov/wcm/2013/WIND.png"/>
          <p:cNvPicPr>
            <a:picLocks noChangeAspect="1" noChangeArrowheads="1"/>
          </p:cNvPicPr>
          <p:nvPr/>
        </p:nvPicPr>
        <p:blipFill>
          <a:blip r:embed="rId5" cstate="print"/>
          <a:srcRect/>
          <a:stretch>
            <a:fillRect/>
          </a:stretch>
        </p:blipFill>
        <p:spPr bwMode="auto">
          <a:xfrm>
            <a:off x="122493" y="1357979"/>
            <a:ext cx="7877175" cy="4924425"/>
          </a:xfrm>
          <a:prstGeom prst="rect">
            <a:avLst/>
          </a:prstGeom>
          <a:noFill/>
        </p:spPr>
      </p:pic>
      <p:sp>
        <p:nvSpPr>
          <p:cNvPr id="13" name="AutoShape 7"/>
          <p:cNvSpPr>
            <a:spLocks noChangeArrowheads="1"/>
          </p:cNvSpPr>
          <p:nvPr/>
        </p:nvSpPr>
        <p:spPr bwMode="blackWhite">
          <a:xfrm>
            <a:off x="4149214" y="5633884"/>
            <a:ext cx="2049302" cy="823538"/>
          </a:xfrm>
          <a:prstGeom prst="wedgeRectCallout">
            <a:avLst>
              <a:gd name="adj1" fmla="val 55010"/>
              <a:gd name="adj2" fmla="val -101746"/>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North FL experiences a high frequency of  high winds from Severe T-Storms</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12</a:t>
            </a:fld>
            <a:endParaRPr lang="en-US" smtClean="0"/>
          </a:p>
        </p:txBody>
      </p:sp>
      <p:sp>
        <p:nvSpPr>
          <p:cNvPr id="51206" name="Rectangle 2"/>
          <p:cNvSpPr>
            <a:spLocks noGrp="1" noChangeArrowheads="1"/>
          </p:cNvSpPr>
          <p:nvPr>
            <p:ph type="title"/>
          </p:nvPr>
        </p:nvSpPr>
        <p:spPr/>
        <p:txBody>
          <a:bodyPr/>
          <a:lstStyle/>
          <a:p>
            <a:r>
              <a:rPr lang="en-US" dirty="0" smtClean="0"/>
              <a:t>Growth in Direct Written Premium by Line, 2013-2015F*</a:t>
            </a:r>
          </a:p>
        </p:txBody>
      </p:sp>
      <p:sp>
        <p:nvSpPr>
          <p:cNvPr id="51207" name="Rectangle 4"/>
          <p:cNvSpPr>
            <a:spLocks noChangeArrowheads="1"/>
          </p:cNvSpPr>
          <p:nvPr/>
        </p:nvSpPr>
        <p:spPr bwMode="auto">
          <a:xfrm>
            <a:off x="-47625" y="6046497"/>
            <a:ext cx="3715057"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Conning.</a:t>
            </a:r>
            <a:endParaRPr lang="en-US" sz="1100" dirty="0"/>
          </a:p>
        </p:txBody>
      </p:sp>
      <p:graphicFrame>
        <p:nvGraphicFramePr>
          <p:cNvPr id="51202" name="Object 2"/>
          <p:cNvGraphicFramePr>
            <a:graphicFrameLocks/>
          </p:cNvGraphicFramePr>
          <p:nvPr/>
        </p:nvGraphicFramePr>
        <p:xfrm>
          <a:off x="253130" y="1800022"/>
          <a:ext cx="8493125" cy="4343400"/>
        </p:xfrm>
        <a:graphic>
          <a:graphicData uri="http://schemas.openxmlformats.org/presentationml/2006/ole">
            <mc:AlternateContent xmlns:mc="http://schemas.openxmlformats.org/markup-compatibility/2006">
              <mc:Choice xmlns:v="urn:schemas-microsoft-com:vml" Requires="v">
                <p:oleObj spid="_x0000_s29199363" name="Chart" r:id="rId4" imgW="8439161" imgH="4324336" progId="MSGraph.Chart.8">
                  <p:embed followColorScheme="full"/>
                </p:oleObj>
              </mc:Choice>
              <mc:Fallback>
                <p:oleObj name="Chart" r:id="rId4" imgW="8439161" imgH="432433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130" y="1800022"/>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9" name="Rectangle 7"/>
          <p:cNvSpPr>
            <a:spLocks noChangeArrowheads="1"/>
          </p:cNvSpPr>
          <p:nvPr/>
        </p:nvSpPr>
        <p:spPr bwMode="black">
          <a:xfrm>
            <a:off x="327998" y="1345192"/>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
        <p:nvSpPr>
          <p:cNvPr id="9" name="Text Box 17"/>
          <p:cNvSpPr txBox="1">
            <a:spLocks noChangeArrowheads="1"/>
          </p:cNvSpPr>
          <p:nvPr/>
        </p:nvSpPr>
        <p:spPr bwMode="auto">
          <a:xfrm>
            <a:off x="1915115" y="1356849"/>
            <a:ext cx="3276317" cy="1015663"/>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000" b="1" dirty="0" smtClean="0">
                <a:solidFill>
                  <a:schemeClr val="bg1"/>
                </a:solidFill>
              </a:rPr>
              <a:t>P/C growth is expected to remain fairly stable through 2015</a:t>
            </a:r>
          </a:p>
        </p:txBody>
      </p:sp>
    </p:spTree>
  </p:cSld>
  <p:clrMapOvr>
    <a:masterClrMapping/>
  </p:clrMapOvr>
  <p:transition>
    <p:wipe dir="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itle 11"/>
          <p:cNvSpPr>
            <a:spLocks noGrp="1"/>
          </p:cNvSpPr>
          <p:nvPr>
            <p:ph type="title"/>
          </p:nvPr>
        </p:nvSpPr>
        <p:spPr>
          <a:xfrm>
            <a:off x="176240" y="149590"/>
            <a:ext cx="7528706" cy="720725"/>
          </a:xfrm>
        </p:spPr>
        <p:txBody>
          <a:bodyPr/>
          <a:lstStyle/>
          <a:p>
            <a:pPr>
              <a:defRPr/>
            </a:pPr>
            <a:r>
              <a:rPr lang="en-US" kern="1200" dirty="0" smtClean="0">
                <a:solidFill>
                  <a:srgbClr val="28688C"/>
                </a:solidFill>
                <a:latin typeface="Arial"/>
                <a:ea typeface="Arial Unicode MS"/>
                <a:cs typeface="Arial"/>
              </a:rPr>
              <a:t>U.S. Thunderstorm Insured Loss Trends, </a:t>
            </a:r>
            <a:r>
              <a:rPr lang="en-US" dirty="0" smtClean="0">
                <a:solidFill>
                  <a:srgbClr val="28688C"/>
                </a:solidFill>
              </a:rPr>
              <a:t>1980 – 2013</a:t>
            </a:r>
            <a:endParaRPr lang="en-US" sz="2400" dirty="0">
              <a:solidFill>
                <a:srgbClr val="28688C"/>
              </a:solidFill>
            </a:endParaRPr>
          </a:p>
        </p:txBody>
      </p:sp>
      <p:sp>
        <p:nvSpPr>
          <p:cNvPr id="13" name="TextBox 12"/>
          <p:cNvSpPr txBox="1"/>
          <p:nvPr/>
        </p:nvSpPr>
        <p:spPr>
          <a:xfrm>
            <a:off x="8415338" y="6551613"/>
            <a:ext cx="685800" cy="274637"/>
          </a:xfrm>
          <a:prstGeom prst="rect">
            <a:avLst/>
          </a:prstGeom>
          <a:noFill/>
        </p:spPr>
        <p:txBody>
          <a:bodyPr anchor="ctr"/>
          <a:lstStyle/>
          <a:p>
            <a:pPr algn="r">
              <a:defRPr/>
            </a:pPr>
            <a:fld id="{8D0801B0-B425-4BBD-988E-B9240017401C}" type="slidenum">
              <a:rPr lang="en-US" sz="1000">
                <a:solidFill>
                  <a:schemeClr val="accent4">
                    <a:lumMod val="75000"/>
                  </a:schemeClr>
                </a:solidFill>
                <a:latin typeface="+mn-lt"/>
                <a:cs typeface="+mn-cs"/>
              </a:rPr>
              <a:pPr algn="r">
                <a:defRPr/>
              </a:pPr>
              <a:t>120</a:t>
            </a:fld>
            <a:endParaRPr lang="en-US" sz="1000" dirty="0">
              <a:solidFill>
                <a:schemeClr val="accent4">
                  <a:lumMod val="75000"/>
                </a:schemeClr>
              </a:solidFill>
              <a:latin typeface="+mn-lt"/>
              <a:cs typeface="+mn-cs"/>
            </a:endParaRPr>
          </a:p>
        </p:txBody>
      </p:sp>
      <p:sp>
        <p:nvSpPr>
          <p:cNvPr id="21" name="Rectangle 3"/>
          <p:cNvSpPr>
            <a:spLocks noChangeArrowheads="1"/>
          </p:cNvSpPr>
          <p:nvPr/>
        </p:nvSpPr>
        <p:spPr bwMode="auto">
          <a:xfrm>
            <a:off x="26988" y="6426786"/>
            <a:ext cx="4267200" cy="338554"/>
          </a:xfrm>
          <a:prstGeom prst="rect">
            <a:avLst/>
          </a:prstGeom>
          <a:noFill/>
          <a:ln w="9525" algn="ctr">
            <a:noFill/>
            <a:miter lim="800000"/>
            <a:headEnd/>
            <a:tailEnd/>
          </a:ln>
        </p:spPr>
        <p:txBody>
          <a:bodyPr anchor="ctr">
            <a:spAutoFit/>
          </a:bodyPr>
          <a:lstStyle/>
          <a:p>
            <a:pPr>
              <a:defRPr/>
            </a:pPr>
            <a:endParaRPr lang="en-US" sz="800" dirty="0">
              <a:solidFill>
                <a:schemeClr val="accent4">
                  <a:lumMod val="75000"/>
                </a:schemeClr>
              </a:solidFill>
              <a:cs typeface="+mn-cs"/>
            </a:endParaRPr>
          </a:p>
          <a:p>
            <a:pPr>
              <a:defRPr/>
            </a:pPr>
            <a:r>
              <a:rPr lang="en-US" sz="800" dirty="0">
                <a:solidFill>
                  <a:schemeClr val="accent4">
                    <a:lumMod val="75000"/>
                  </a:schemeClr>
                </a:solidFill>
                <a:cs typeface="+mn-cs"/>
              </a:rPr>
              <a:t>Source: Property Claims Service</a:t>
            </a:r>
            <a:r>
              <a:rPr lang="en-US" sz="800" dirty="0" smtClean="0">
                <a:solidFill>
                  <a:schemeClr val="accent4">
                    <a:lumMod val="75000"/>
                  </a:schemeClr>
                </a:solidFill>
                <a:cs typeface="+mn-cs"/>
              </a:rPr>
              <a:t>, and MR </a:t>
            </a:r>
            <a:r>
              <a:rPr lang="en-US" sz="800" dirty="0" err="1">
                <a:solidFill>
                  <a:schemeClr val="accent4">
                    <a:lumMod val="75000"/>
                  </a:schemeClr>
                </a:solidFill>
                <a:cs typeface="+mn-cs"/>
              </a:rPr>
              <a:t>NatCat</a:t>
            </a:r>
            <a:r>
              <a:rPr lang="en-US" sz="800" i="1" dirty="0" err="1">
                <a:solidFill>
                  <a:schemeClr val="accent4">
                    <a:lumMod val="75000"/>
                  </a:schemeClr>
                </a:solidFill>
                <a:cs typeface="+mn-cs"/>
              </a:rPr>
              <a:t>SERVICE</a:t>
            </a:r>
            <a:endParaRPr lang="en-US" sz="800" i="1" dirty="0">
              <a:solidFill>
                <a:schemeClr val="accent4">
                  <a:lumMod val="75000"/>
                </a:schemeClr>
              </a:solidFill>
              <a:cs typeface="+mn-cs"/>
            </a:endParaRPr>
          </a:p>
        </p:txBody>
      </p:sp>
      <p:pic>
        <p:nvPicPr>
          <p:cNvPr id="14" name="Picture 1"/>
          <p:cNvPicPr>
            <a:picLocks noChangeAspect="1" noChangeArrowheads="1"/>
          </p:cNvPicPr>
          <p:nvPr>
            <p:custDataLst>
              <p:tags r:id="rId1"/>
            </p:custDataLst>
          </p:nvPr>
        </p:nvPicPr>
        <p:blipFill>
          <a:blip r:embed="rId4" cstate="email"/>
          <a:srcRect/>
          <a:stretch>
            <a:fillRect/>
          </a:stretch>
        </p:blipFill>
        <p:spPr bwMode="auto">
          <a:xfrm>
            <a:off x="124678" y="1454046"/>
            <a:ext cx="8888802" cy="5111100"/>
          </a:xfrm>
          <a:prstGeom prst="rect">
            <a:avLst/>
          </a:prstGeom>
          <a:noFill/>
          <a:ln w="9525">
            <a:noFill/>
            <a:miter lim="800000"/>
            <a:headEnd/>
            <a:tailEnd/>
          </a:ln>
        </p:spPr>
      </p:pic>
      <p:sp>
        <p:nvSpPr>
          <p:cNvPr id="16" name="AutoShape 7"/>
          <p:cNvSpPr>
            <a:spLocks noChangeArrowheads="1"/>
          </p:cNvSpPr>
          <p:nvPr/>
        </p:nvSpPr>
        <p:spPr bwMode="blackWhite">
          <a:xfrm>
            <a:off x="3620367" y="3128505"/>
            <a:ext cx="3531191" cy="975657"/>
          </a:xfrm>
          <a:prstGeom prst="wedgeRectCallout">
            <a:avLst>
              <a:gd name="adj1" fmla="val 97028"/>
              <a:gd name="adj2" fmla="val 168327"/>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Thunderstorm losses </a:t>
            </a:r>
            <a:r>
              <a:rPr lang="en-US" b="1" dirty="0" smtClean="0">
                <a:solidFill>
                  <a:srgbClr val="FFFFFF"/>
                </a:solidFill>
                <a:latin typeface="Arial" pitchFamily="34" charset="0"/>
                <a:cs typeface="Arial" pitchFamily="34" charset="0"/>
              </a:rPr>
              <a:t>in 2013 </a:t>
            </a:r>
            <a:r>
              <a:rPr lang="en-US" b="1" dirty="0">
                <a:solidFill>
                  <a:srgbClr val="FFFFFF"/>
                </a:solidFill>
                <a:latin typeface="Arial" pitchFamily="34" charset="0"/>
                <a:cs typeface="Arial" pitchFamily="34" charset="0"/>
              </a:rPr>
              <a:t>totaled </a:t>
            </a:r>
            <a:r>
              <a:rPr lang="en-US" b="1" dirty="0" smtClean="0">
                <a:solidFill>
                  <a:srgbClr val="FFFFFF"/>
                </a:solidFill>
                <a:latin typeface="Arial" pitchFamily="34" charset="0"/>
                <a:cs typeface="Arial" pitchFamily="34" charset="0"/>
              </a:rPr>
              <a:t>$10.3 billion, the 6</a:t>
            </a:r>
            <a:r>
              <a:rPr lang="en-US" b="1" baseline="30000" dirty="0" smtClean="0">
                <a:solidFill>
                  <a:srgbClr val="FFFFFF"/>
                </a:solidFill>
                <a:latin typeface="Arial" pitchFamily="34" charset="0"/>
                <a:cs typeface="Arial" pitchFamily="34" charset="0"/>
              </a:rPr>
              <a:t>th</a:t>
            </a:r>
            <a:r>
              <a:rPr lang="en-US" b="1" dirty="0" smtClean="0">
                <a:solidFill>
                  <a:srgbClr val="FFFFFF"/>
                </a:solidFill>
                <a:latin typeface="Arial" pitchFamily="34" charset="0"/>
                <a:cs typeface="Arial" pitchFamily="34" charset="0"/>
              </a:rPr>
              <a:t>  highest on record</a:t>
            </a:r>
            <a:endParaRPr lang="en-US" b="1" dirty="0">
              <a:solidFill>
                <a:srgbClr val="FFFFFF"/>
              </a:solidFill>
              <a:latin typeface="Arial" pitchFamily="34" charset="0"/>
              <a:cs typeface="Arial" pitchFamily="34" charset="0"/>
            </a:endParaRPr>
          </a:p>
        </p:txBody>
      </p:sp>
      <p:sp>
        <p:nvSpPr>
          <p:cNvPr id="17" name="Text Box 17"/>
          <p:cNvSpPr txBox="1">
            <a:spLocks noChangeArrowheads="1"/>
          </p:cNvSpPr>
          <p:nvPr/>
        </p:nvSpPr>
        <p:spPr bwMode="auto">
          <a:xfrm>
            <a:off x="1059708" y="2563156"/>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a:solidFill>
                  <a:schemeClr val="bg1"/>
                </a:solidFill>
                <a:latin typeface="Arial" pitchFamily="34" charset="0"/>
                <a:cs typeface="Arial" pitchFamily="34" charset="0"/>
              </a:rPr>
              <a:t>Average thunderstorm losses are up </a:t>
            </a:r>
            <a:r>
              <a:rPr lang="en-US" b="1" dirty="0" smtClean="0">
                <a:solidFill>
                  <a:schemeClr val="bg1"/>
                </a:solidFill>
                <a:latin typeface="Arial" pitchFamily="34" charset="0"/>
                <a:cs typeface="Arial" pitchFamily="34" charset="0"/>
              </a:rPr>
              <a:t>7 </a:t>
            </a:r>
            <a:r>
              <a:rPr lang="en-US" b="1" dirty="0">
                <a:solidFill>
                  <a:schemeClr val="bg1"/>
                </a:solidFill>
                <a:latin typeface="Arial" pitchFamily="34" charset="0"/>
                <a:cs typeface="Arial" pitchFamily="34" charset="0"/>
              </a:rPr>
              <a:t>fold since the early </a:t>
            </a:r>
            <a:r>
              <a:rPr lang="en-US" b="1" dirty="0" smtClean="0">
                <a:solidFill>
                  <a:schemeClr val="bg1"/>
                </a:solidFill>
                <a:latin typeface="Arial" pitchFamily="34" charset="0"/>
                <a:cs typeface="Arial" pitchFamily="34" charset="0"/>
              </a:rPr>
              <a:t>1980s.  The 5-year running average loss is up sharply</a:t>
            </a:r>
            <a:endParaRPr lang="en-US" b="1" dirty="0">
              <a:solidFill>
                <a:schemeClr val="bg1"/>
              </a:solidFill>
              <a:latin typeface="Arial" pitchFamily="34" charset="0"/>
              <a:cs typeface="Arial" pitchFamily="34" charset="0"/>
            </a:endParaRPr>
          </a:p>
        </p:txBody>
      </p:sp>
      <p:sp>
        <p:nvSpPr>
          <p:cNvPr id="18" name="Text Box 17"/>
          <p:cNvSpPr txBox="1">
            <a:spLocks noChangeArrowheads="1"/>
          </p:cNvSpPr>
          <p:nvPr/>
        </p:nvSpPr>
        <p:spPr bwMode="auto">
          <a:xfrm>
            <a:off x="3544524" y="1110813"/>
            <a:ext cx="3940175" cy="1477962"/>
          </a:xfrm>
          <a:prstGeom prst="rect">
            <a:avLst/>
          </a:prstGeom>
          <a:solidFill>
            <a:schemeClr val="accent1">
              <a:lumMod val="75000"/>
            </a:schemeClr>
          </a:solidFill>
          <a:ln w="9525" algn="ctr">
            <a:noFill/>
            <a:miter lim="800000"/>
            <a:headEnd/>
            <a:tailEnd/>
          </a:ln>
        </p:spPr>
        <p:txBody>
          <a:bodyPr>
            <a:spAutoFit/>
          </a:bodyPr>
          <a:lstStyle/>
          <a:p>
            <a:pPr algn="ctr">
              <a:defRPr/>
            </a:pPr>
            <a:r>
              <a:rPr lang="en-US" b="1" dirty="0">
                <a:solidFill>
                  <a:schemeClr val="bg1"/>
                </a:solidFill>
                <a:latin typeface="Arial" pitchFamily="34" charset="0"/>
                <a:cs typeface="Arial" pitchFamily="34" charset="0"/>
              </a:rPr>
              <a:t>Hurricanes get all the headlines, but thunderstorms are consistent producers of large scale loss. </a:t>
            </a:r>
            <a:r>
              <a:rPr lang="en-US" b="1" i="1" dirty="0" smtClean="0">
                <a:solidFill>
                  <a:schemeClr val="bg1"/>
                </a:solidFill>
                <a:latin typeface="Arial" pitchFamily="34" charset="0"/>
                <a:cs typeface="Arial" pitchFamily="34" charset="0"/>
              </a:rPr>
              <a:t>2008-2013 </a:t>
            </a:r>
            <a:r>
              <a:rPr lang="en-US" b="1" i="1" dirty="0">
                <a:solidFill>
                  <a:schemeClr val="bg1"/>
                </a:solidFill>
                <a:latin typeface="Arial" pitchFamily="34" charset="0"/>
                <a:cs typeface="Arial" pitchFamily="34" charset="0"/>
              </a:rPr>
              <a:t>are the most expensive years on </a:t>
            </a:r>
            <a:r>
              <a:rPr lang="en-US" b="1" i="1" dirty="0" smtClean="0">
                <a:solidFill>
                  <a:schemeClr val="bg1"/>
                </a:solidFill>
                <a:latin typeface="Arial" pitchFamily="34" charset="0"/>
                <a:cs typeface="Arial" pitchFamily="34" charset="0"/>
              </a:rPr>
              <a:t>record.</a:t>
            </a:r>
            <a:endParaRPr lang="en-US" b="1" i="1"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Large Hail Reports: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121</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7569154" name="Picture 2" descr="http://www.spc.noaa.gov/climo/online/monthly/2013_annual_map_hail.gif"/>
          <p:cNvPicPr>
            <a:picLocks noChangeAspect="1" noChangeArrowheads="1"/>
          </p:cNvPicPr>
          <p:nvPr/>
        </p:nvPicPr>
        <p:blipFill>
          <a:blip r:embed="rId4" cstate="print"/>
          <a:srcRect/>
          <a:stretch>
            <a:fillRect/>
          </a:stretch>
        </p:blipFill>
        <p:spPr bwMode="auto">
          <a:xfrm>
            <a:off x="210982" y="1165123"/>
            <a:ext cx="7330955" cy="5254932"/>
          </a:xfrm>
          <a:prstGeom prst="rect">
            <a:avLst/>
          </a:prstGeom>
          <a:noFill/>
        </p:spPr>
      </p:pic>
      <p:sp>
        <p:nvSpPr>
          <p:cNvPr id="11" name="AutoShape 7"/>
          <p:cNvSpPr>
            <a:spLocks noChangeArrowheads="1"/>
          </p:cNvSpPr>
          <p:nvPr/>
        </p:nvSpPr>
        <p:spPr bwMode="blackWhite">
          <a:xfrm>
            <a:off x="7034831" y="2802192"/>
            <a:ext cx="1976437" cy="2389240"/>
          </a:xfrm>
          <a:prstGeom prst="wedgeRectCallout">
            <a:avLst>
              <a:gd name="adj1" fmla="val -67974"/>
              <a:gd name="adj2" fmla="val -393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5,457 “Large Hail” reports in 2013, causing extensive property and vehicle damage</a:t>
            </a:r>
            <a:endParaRPr lang="en-US" b="1" dirty="0">
              <a:solidFill>
                <a:srgbClr val="FFFFFF"/>
              </a:solidFill>
              <a:latin typeface="Arial" pitchFamily="34" charset="0"/>
              <a:cs typeface="Arial" pitchFamily="34" charset="0"/>
            </a:endParaRPr>
          </a:p>
        </p:txBody>
      </p:sp>
      <p:sp>
        <p:nvSpPr>
          <p:cNvPr id="7" name="Rectangle 6"/>
          <p:cNvSpPr>
            <a:spLocks noChangeArrowheads="1"/>
          </p:cNvSpPr>
          <p:nvPr/>
        </p:nvSpPr>
        <p:spPr bwMode="grayWhite">
          <a:xfrm>
            <a:off x="5078352" y="4483509"/>
            <a:ext cx="1528923" cy="1115955"/>
          </a:xfrm>
          <a:prstGeom prst="rect">
            <a:avLst/>
          </a:prstGeom>
          <a:noFill/>
          <a:ln w="57150">
            <a:solidFill>
              <a:schemeClr val="folHlink"/>
            </a:solid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16" presetClass="entr" presetSubtype="26" fill="hold" grpId="0" nodeType="withEffect">
                                  <p:stCondLst>
                                    <p:cond delay="1000"/>
                                  </p:stCondLst>
                                  <p:childTnLst>
                                    <p:set>
                                      <p:cBhvr>
                                        <p:cTn id="9" dur="1" fill="hold">
                                          <p:stCondLst>
                                            <p:cond delay="0"/>
                                          </p:stCondLst>
                                        </p:cTn>
                                        <p:tgtEl>
                                          <p:spTgt spid="7"/>
                                        </p:tgtEl>
                                        <p:attrNameLst>
                                          <p:attrName>style.visibility</p:attrName>
                                        </p:attrNameLst>
                                      </p:cBhvr>
                                      <p:to>
                                        <p:strVal val="visible"/>
                                      </p:to>
                                    </p:set>
                                    <p:animEffect transition="in" filter="barn(in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P spid="7" grpId="0" animBg="1"/>
    </p:bld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High Wind Reports: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122</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7567106" name="Picture 2" descr="http://www.spc.noaa.gov/climo/online/monthly/2013_annual_map_wind.gif"/>
          <p:cNvPicPr>
            <a:picLocks noChangeAspect="1" noChangeArrowheads="1"/>
          </p:cNvPicPr>
          <p:nvPr/>
        </p:nvPicPr>
        <p:blipFill>
          <a:blip r:embed="rId4" cstate="print"/>
          <a:srcRect/>
          <a:stretch>
            <a:fillRect/>
          </a:stretch>
        </p:blipFill>
        <p:spPr bwMode="auto">
          <a:xfrm>
            <a:off x="240480" y="1238865"/>
            <a:ext cx="7001758" cy="5018959"/>
          </a:xfrm>
          <a:prstGeom prst="rect">
            <a:avLst/>
          </a:prstGeom>
          <a:noFill/>
        </p:spPr>
      </p:pic>
      <p:sp>
        <p:nvSpPr>
          <p:cNvPr id="13" name="AutoShape 7"/>
          <p:cNvSpPr>
            <a:spLocks noChangeArrowheads="1"/>
          </p:cNvSpPr>
          <p:nvPr/>
        </p:nvSpPr>
        <p:spPr bwMode="blackWhite">
          <a:xfrm>
            <a:off x="6887337" y="2654710"/>
            <a:ext cx="1976437" cy="2202426"/>
          </a:xfrm>
          <a:prstGeom prst="wedgeRectCallout">
            <a:avLst>
              <a:gd name="adj1" fmla="val -67725"/>
              <a:gd name="adj2" fmla="val -326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12,942 “Wind Damage” in 2013, causing extensive property damage</a:t>
            </a:r>
            <a:endParaRPr lang="en-US" b="1" dirty="0">
              <a:solidFill>
                <a:srgbClr val="FFFFFF"/>
              </a:solidFill>
              <a:latin typeface="Arial" pitchFamily="34" charset="0"/>
              <a:cs typeface="Arial" pitchFamily="34" charset="0"/>
            </a:endParaRPr>
          </a:p>
        </p:txBody>
      </p:sp>
      <p:sp>
        <p:nvSpPr>
          <p:cNvPr id="7" name="Rectangle 6"/>
          <p:cNvSpPr>
            <a:spLocks noChangeArrowheads="1"/>
          </p:cNvSpPr>
          <p:nvPr/>
        </p:nvSpPr>
        <p:spPr bwMode="grayWhite">
          <a:xfrm>
            <a:off x="5009528" y="4286865"/>
            <a:ext cx="1528923" cy="1283104"/>
          </a:xfrm>
          <a:prstGeom prst="rect">
            <a:avLst/>
          </a:prstGeom>
          <a:noFill/>
          <a:ln w="57150">
            <a:solidFill>
              <a:schemeClr val="folHlink"/>
            </a:solid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par>
                                <p:cTn id="8" presetID="16" presetClass="entr" presetSubtype="26" fill="hold" grpId="0" nodeType="withEffect">
                                  <p:stCondLst>
                                    <p:cond delay="1000"/>
                                  </p:stCondLst>
                                  <p:childTnLst>
                                    <p:set>
                                      <p:cBhvr>
                                        <p:cTn id="9" dur="1" fill="hold">
                                          <p:stCondLst>
                                            <p:cond delay="0"/>
                                          </p:stCondLst>
                                        </p:cTn>
                                        <p:tgtEl>
                                          <p:spTgt spid="7"/>
                                        </p:tgtEl>
                                        <p:attrNameLst>
                                          <p:attrName>style.visibility</p:attrName>
                                        </p:attrNameLst>
                                      </p:cBhvr>
                                      <p:to>
                                        <p:strVal val="visible"/>
                                      </p:to>
                                    </p:set>
                                    <p:animEffect transition="in" filter="barn(in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7" grpId="0" animBg="1"/>
    </p:bld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Severe Weather Reports: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123</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7565058" name="Picture 2" descr="http://www.spc.noaa.gov/climo/online/monthly/2013_annual_map_all.gif"/>
          <p:cNvPicPr>
            <a:picLocks noChangeAspect="1" noChangeArrowheads="1"/>
          </p:cNvPicPr>
          <p:nvPr/>
        </p:nvPicPr>
        <p:blipFill>
          <a:blip r:embed="rId4" cstate="print"/>
          <a:srcRect/>
          <a:stretch>
            <a:fillRect/>
          </a:stretch>
        </p:blipFill>
        <p:spPr bwMode="auto">
          <a:xfrm>
            <a:off x="210983" y="1131224"/>
            <a:ext cx="7295946" cy="5229837"/>
          </a:xfrm>
          <a:prstGeom prst="rect">
            <a:avLst/>
          </a:prstGeom>
          <a:noFill/>
        </p:spPr>
      </p:pic>
      <p:sp>
        <p:nvSpPr>
          <p:cNvPr id="13" name="AutoShape 7"/>
          <p:cNvSpPr>
            <a:spLocks noChangeArrowheads="1"/>
          </p:cNvSpPr>
          <p:nvPr/>
        </p:nvSpPr>
        <p:spPr bwMode="blackWhite">
          <a:xfrm>
            <a:off x="3023420" y="1032388"/>
            <a:ext cx="2993923" cy="943898"/>
          </a:xfrm>
          <a:prstGeom prst="wedgeRectCallout">
            <a:avLst>
              <a:gd name="adj1" fmla="val -7684"/>
              <a:gd name="adj2" fmla="val 9881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Severe weather reports are concentrated east of the Rockies</a:t>
            </a:r>
            <a:endParaRPr lang="en-US" sz="2000" b="1" dirty="0">
              <a:solidFill>
                <a:srgbClr val="FFFFFF"/>
              </a:solidFill>
              <a:latin typeface="Arial" charset="0"/>
              <a:cs typeface="Arial" charset="0"/>
            </a:endParaRPr>
          </a:p>
        </p:txBody>
      </p:sp>
      <p:sp>
        <p:nvSpPr>
          <p:cNvPr id="17" name="AutoShape 7"/>
          <p:cNvSpPr>
            <a:spLocks noChangeArrowheads="1"/>
          </p:cNvSpPr>
          <p:nvPr/>
        </p:nvSpPr>
        <p:spPr bwMode="blackWhite">
          <a:xfrm>
            <a:off x="7098736" y="2502310"/>
            <a:ext cx="1976437" cy="2946131"/>
          </a:xfrm>
          <a:prstGeom prst="wedgeRectCallout">
            <a:avLst>
              <a:gd name="adj1" fmla="val -66979"/>
              <a:gd name="adj2" fmla="val -2376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19,342 </a:t>
            </a:r>
            <a:r>
              <a:rPr lang="en-US" b="1" dirty="0">
                <a:solidFill>
                  <a:srgbClr val="FFFFFF"/>
                </a:solidFill>
                <a:latin typeface="Arial" pitchFamily="34" charset="0"/>
                <a:cs typeface="Arial" pitchFamily="34" charset="0"/>
              </a:rPr>
              <a:t>severe weather reports </a:t>
            </a:r>
            <a:r>
              <a:rPr lang="en-US" b="1" dirty="0" smtClean="0">
                <a:solidFill>
                  <a:srgbClr val="FFFFFF"/>
                </a:solidFill>
                <a:latin typeface="Arial" pitchFamily="34" charset="0"/>
                <a:cs typeface="Arial" pitchFamily="34" charset="0"/>
              </a:rPr>
              <a:t>in 2013; </a:t>
            </a:r>
            <a:r>
              <a:rPr lang="en-US" b="1" dirty="0">
                <a:solidFill>
                  <a:srgbClr val="FFFFFF"/>
                </a:solidFill>
                <a:latin typeface="Arial" pitchFamily="34" charset="0"/>
                <a:cs typeface="Arial" pitchFamily="34" charset="0"/>
              </a:rPr>
              <a:t>including </a:t>
            </a:r>
            <a:r>
              <a:rPr lang="en-US" b="1" dirty="0" smtClean="0">
                <a:solidFill>
                  <a:srgbClr val="FFFFFF"/>
                </a:solidFill>
                <a:latin typeface="Arial" pitchFamily="34" charset="0"/>
                <a:cs typeface="Arial" pitchFamily="34" charset="0"/>
              </a:rPr>
              <a:t>942 </a:t>
            </a:r>
            <a:r>
              <a:rPr lang="en-US" b="1" dirty="0">
                <a:solidFill>
                  <a:srgbClr val="FFFFFF"/>
                </a:solidFill>
                <a:latin typeface="Arial" pitchFamily="34" charset="0"/>
                <a:cs typeface="Arial" pitchFamily="34" charset="0"/>
              </a:rPr>
              <a:t>tornadoes; </a:t>
            </a:r>
            <a:r>
              <a:rPr lang="en-US" b="1" dirty="0" smtClean="0">
                <a:solidFill>
                  <a:srgbClr val="FFFFFF"/>
                </a:solidFill>
                <a:latin typeface="Arial" pitchFamily="34" charset="0"/>
                <a:cs typeface="Arial" pitchFamily="34" charset="0"/>
              </a:rPr>
              <a:t>5,457 “Large </a:t>
            </a:r>
            <a:r>
              <a:rPr lang="en-US" b="1" dirty="0">
                <a:solidFill>
                  <a:srgbClr val="FFFFFF"/>
                </a:solidFill>
                <a:latin typeface="Arial" pitchFamily="34" charset="0"/>
                <a:cs typeface="Arial" pitchFamily="34" charset="0"/>
              </a:rPr>
              <a:t>Hail” reports and </a:t>
            </a:r>
            <a:r>
              <a:rPr lang="en-US" b="1" dirty="0" smtClean="0">
                <a:solidFill>
                  <a:srgbClr val="FFFFFF"/>
                </a:solidFill>
                <a:latin typeface="Arial" pitchFamily="34" charset="0"/>
                <a:cs typeface="Arial" pitchFamily="34" charset="0"/>
              </a:rPr>
              <a:t>12,942 </a:t>
            </a:r>
            <a:r>
              <a:rPr lang="en-US" b="1" dirty="0">
                <a:solidFill>
                  <a:srgbClr val="FFFFFF"/>
                </a:solidFill>
                <a:latin typeface="Arial" pitchFamily="34" charset="0"/>
                <a:cs typeface="Arial" pitchFamily="34" charset="0"/>
              </a:rPr>
              <a:t>high wind events</a:t>
            </a:r>
          </a:p>
        </p:txBody>
      </p:sp>
      <p:sp>
        <p:nvSpPr>
          <p:cNvPr id="8" name="Rectangle 7"/>
          <p:cNvSpPr>
            <a:spLocks noChangeArrowheads="1"/>
          </p:cNvSpPr>
          <p:nvPr/>
        </p:nvSpPr>
        <p:spPr bwMode="grayWhite">
          <a:xfrm>
            <a:off x="5019360" y="4316361"/>
            <a:ext cx="1528923" cy="1283104"/>
          </a:xfrm>
          <a:prstGeom prst="rect">
            <a:avLst/>
          </a:prstGeom>
          <a:noFill/>
          <a:ln w="57150">
            <a:solidFill>
              <a:schemeClr val="folHlink"/>
            </a:solid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1200"/>
                            </p:stCondLst>
                            <p:childTnLst>
                              <p:par>
                                <p:cTn id="9" presetID="22" presetClass="entr" presetSubtype="2" fill="hold" grpId="0" nodeType="afterEffect">
                                  <p:stCondLst>
                                    <p:cond delay="699"/>
                                  </p:stCondLst>
                                  <p:childTnLst>
                                    <p:set>
                                      <p:cBhvr>
                                        <p:cTn id="10" dur="1" fill="hold">
                                          <p:stCondLst>
                                            <p:cond delay="0"/>
                                          </p:stCondLst>
                                        </p:cTn>
                                        <p:tgtEl>
                                          <p:spTgt spid="17"/>
                                        </p:tgtEl>
                                        <p:attrNameLst>
                                          <p:attrName>style.visibility</p:attrName>
                                        </p:attrNameLst>
                                      </p:cBhvr>
                                      <p:to>
                                        <p:strVal val="visible"/>
                                      </p:to>
                                    </p:set>
                                    <p:animEffect transition="in" filter="wipe(right)">
                                      <p:cBhvr>
                                        <p:cTn id="11" dur="500"/>
                                        <p:tgtEl>
                                          <p:spTgt spid="17"/>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barn(inHorizont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autoUpdateAnimBg="0"/>
      <p:bldP spid="8" grpId="0" animBg="1"/>
    </p:bldLst>
  </p:timing>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610522" y="1870331"/>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Terrorism Update</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124</a:t>
            </a:fld>
            <a:endParaRPr lang="en-US" sz="900">
              <a:solidFill>
                <a:schemeClr val="bg1"/>
              </a:solidFill>
            </a:endParaRPr>
          </a:p>
        </p:txBody>
      </p:sp>
      <p:pic>
        <p:nvPicPr>
          <p:cNvPr id="10240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0" y="3516617"/>
            <a:ext cx="8967018" cy="288386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600" b="1" dirty="0" smtClean="0">
                <a:solidFill>
                  <a:srgbClr val="225A7A"/>
                </a:solidFill>
              </a:rPr>
              <a:t>Boston Marathon Bombings Underscore the Need for Extension of the Terrorism Risk Insurance Program</a:t>
            </a:r>
          </a:p>
          <a:p>
            <a:pPr marL="292100" indent="-292100" algn="ctr" eaLnBrk="0" hangingPunct="0">
              <a:lnSpc>
                <a:spcPct val="85000"/>
              </a:lnSpc>
              <a:spcBef>
                <a:spcPct val="25000"/>
              </a:spcBef>
              <a:buClr>
                <a:schemeClr val="accent2"/>
              </a:buClr>
              <a:buFont typeface="Wingdings" pitchFamily="2" charset="2"/>
              <a:buNone/>
            </a:pPr>
            <a:r>
              <a:rPr lang="en-US" sz="3200" b="1" i="1" dirty="0" smtClean="0">
                <a:solidFill>
                  <a:srgbClr val="C00000"/>
                </a:solidFill>
              </a:rPr>
              <a:t>Download III’s Terrorism Insurance Report at: </a:t>
            </a:r>
            <a:r>
              <a:rPr lang="en-US" sz="3200" b="1" i="1" dirty="0" smtClean="0">
                <a:solidFill>
                  <a:srgbClr val="225A7A"/>
                </a:solidFill>
                <a:hlinkClick r:id="rId4"/>
              </a:rPr>
              <a:t>http://www.iii.org/white_papers/terrorism-risk-a-constant-threat-2013.html</a:t>
            </a:r>
            <a:r>
              <a:rPr lang="en-US" sz="3200" b="1" i="1" dirty="0" smtClean="0">
                <a:solidFill>
                  <a:srgbClr val="225A7A"/>
                </a:solidFill>
              </a:rPr>
              <a:t> </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125</a:t>
            </a:fld>
            <a:endParaRPr lang="en-US" sz="900"/>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017836"/>
            <a:ext cx="8779857" cy="4652963"/>
          </a:xfrm>
        </p:spPr>
        <p:txBody>
          <a:bodyPr/>
          <a:lstStyle/>
          <a:p>
            <a:pPr>
              <a:lnSpc>
                <a:spcPts val="2200"/>
              </a:lnSpc>
              <a:spcBef>
                <a:spcPct val="50000"/>
              </a:spcBef>
            </a:pPr>
            <a:r>
              <a:rPr lang="en-US" b="1" dirty="0" smtClean="0"/>
              <a:t>Testified before Senate Banking </a:t>
            </a:r>
            <a:r>
              <a:rPr lang="en-US" b="1" dirty="0" err="1" smtClean="0"/>
              <a:t>Cmte</a:t>
            </a:r>
            <a:r>
              <a:rPr lang="en-US" b="1" dirty="0" smtClean="0"/>
              <a:t>. in Sept. 2013</a:t>
            </a:r>
          </a:p>
          <a:p>
            <a:pPr>
              <a:lnSpc>
                <a:spcPts val="2200"/>
              </a:lnSpc>
              <a:spcBef>
                <a:spcPct val="50000"/>
              </a:spcBef>
            </a:pPr>
            <a:r>
              <a:rPr lang="en-US" b="1" dirty="0" smtClean="0"/>
              <a:t>Testified before House Financial Services Nov. 2013</a:t>
            </a:r>
          </a:p>
          <a:p>
            <a:pPr>
              <a:lnSpc>
                <a:spcPts val="2200"/>
              </a:lnSpc>
              <a:spcBef>
                <a:spcPct val="50000"/>
              </a:spcBef>
            </a:pPr>
            <a:r>
              <a:rPr lang="en-US" b="1" dirty="0" smtClean="0"/>
              <a:t>Provided testimony at NYC hearing on June 2013</a:t>
            </a:r>
          </a:p>
          <a:p>
            <a:pPr>
              <a:lnSpc>
                <a:spcPts val="2200"/>
              </a:lnSpc>
              <a:spcBef>
                <a:spcPct val="50000"/>
              </a:spcBef>
            </a:pPr>
            <a:r>
              <a:rPr lang="en-US" b="1" dirty="0" smtClean="0"/>
              <a:t>I.I.I. Accelerated Planned Study on Terrorism Risk and Insurance in the Wake of Boston and Hearings; Was Well Received and Widely Circulated</a:t>
            </a:r>
          </a:p>
          <a:p>
            <a:pPr>
              <a:lnSpc>
                <a:spcPts val="2200"/>
              </a:lnSpc>
              <a:spcBef>
                <a:spcPct val="50000"/>
              </a:spcBef>
            </a:pPr>
            <a:r>
              <a:rPr lang="en-US" b="1" dirty="0" smtClean="0"/>
              <a:t>Working with Trades, Congressional Staff, GAO &amp; Others</a:t>
            </a:r>
          </a:p>
        </p:txBody>
      </p:sp>
      <p:pic>
        <p:nvPicPr>
          <p:cNvPr id="10"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6265" y="3797091"/>
            <a:ext cx="4457252" cy="2541972"/>
          </a:xfrm>
          <a:prstGeom prst="rect">
            <a:avLst/>
          </a:prstGeom>
          <a:noFill/>
          <a:ln w="9525">
            <a:noFill/>
            <a:miter lim="800000"/>
            <a:headEnd/>
            <a:tailEnd/>
          </a:ln>
        </p:spPr>
      </p:pic>
      <p:pic>
        <p:nvPicPr>
          <p:cNvPr id="449331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23594" y="3792514"/>
            <a:ext cx="4010343" cy="2514114"/>
          </a:xfrm>
          <a:prstGeom prst="rect">
            <a:avLst/>
          </a:prstGeom>
          <a:noFill/>
          <a:ln w="9525">
            <a:noFill/>
            <a:miter lim="800000"/>
            <a:headEnd/>
            <a:tailEnd/>
          </a:ln>
        </p:spPr>
      </p:pic>
      <p:sp>
        <p:nvSpPr>
          <p:cNvPr id="9" name="TextBox 8"/>
          <p:cNvSpPr txBox="1"/>
          <p:nvPr/>
        </p:nvSpPr>
        <p:spPr>
          <a:xfrm>
            <a:off x="194874" y="6400802"/>
            <a:ext cx="4482059" cy="369332"/>
          </a:xfrm>
          <a:prstGeom prst="rect">
            <a:avLst/>
          </a:prstGeom>
          <a:noFill/>
        </p:spPr>
        <p:txBody>
          <a:bodyPr wrap="square" rtlCol="0">
            <a:spAutoFit/>
          </a:bodyPr>
          <a:lstStyle/>
          <a:p>
            <a:r>
              <a:rPr lang="en-US" b="1" dirty="0" smtClean="0"/>
              <a:t>Senate Banking Committee, 9/25/13</a:t>
            </a:r>
            <a:endParaRPr lang="en-US" b="1" dirty="0"/>
          </a:p>
        </p:txBody>
      </p:sp>
      <p:sp>
        <p:nvSpPr>
          <p:cNvPr id="11" name="TextBox 10"/>
          <p:cNvSpPr txBox="1"/>
          <p:nvPr/>
        </p:nvSpPr>
        <p:spPr>
          <a:xfrm>
            <a:off x="4527031" y="6218848"/>
            <a:ext cx="4482059" cy="646331"/>
          </a:xfrm>
          <a:prstGeom prst="rect">
            <a:avLst/>
          </a:prstGeom>
          <a:noFill/>
        </p:spPr>
        <p:txBody>
          <a:bodyPr wrap="square" rtlCol="0">
            <a:spAutoFit/>
          </a:bodyPr>
          <a:lstStyle/>
          <a:p>
            <a:pPr algn="ctr"/>
            <a:r>
              <a:rPr lang="en-US" b="1" dirty="0" smtClean="0"/>
              <a:t>House Financial Services Subcommittee, 11/13/13</a:t>
            </a:r>
            <a:endParaRPr lang="en-US"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2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4258"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Financial Strength &amp; Underwriting</a:t>
            </a:r>
          </a:p>
        </p:txBody>
      </p:sp>
      <p:sp>
        <p:nvSpPr>
          <p:cNvPr id="13107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107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559A6B3-2962-496D-B940-099DE038E5CD}" type="slidenum">
              <a:rPr lang="en-US" sz="900">
                <a:solidFill>
                  <a:schemeClr val="bg1"/>
                </a:solidFill>
              </a:rPr>
              <a:pPr algn="r" eaLnBrk="0" hangingPunct="0">
                <a:lnSpc>
                  <a:spcPct val="85000"/>
                </a:lnSpc>
                <a:spcBef>
                  <a:spcPct val="20000"/>
                </a:spcBef>
              </a:pPr>
              <a:t>126</a:t>
            </a:fld>
            <a:endParaRPr lang="en-US" sz="900">
              <a:solidFill>
                <a:schemeClr val="bg1"/>
              </a:solidFill>
            </a:endParaRPr>
          </a:p>
        </p:txBody>
      </p:sp>
      <p:pic>
        <p:nvPicPr>
          <p:cNvPr id="13107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4262" name="Rectangle 6"/>
          <p:cNvSpPr>
            <a:spLocks noChangeArrowheads="1"/>
          </p:cNvSpPr>
          <p:nvPr/>
        </p:nvSpPr>
        <p:spPr bwMode="auto">
          <a:xfrm>
            <a:off x="363538" y="4324350"/>
            <a:ext cx="8416925" cy="167163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800" b="1">
                <a:solidFill>
                  <a:srgbClr val="225A7A"/>
                </a:solidFill>
              </a:rPr>
              <a:t>Cyclical Pattern is P-C Impairment History is Directly Tied to Underwriting, Reserving &amp; Pricing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126</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4258"/>
                                        </p:tgtEl>
                                        <p:attrNameLst>
                                          <p:attrName>style.visibility</p:attrName>
                                        </p:attrNameLst>
                                      </p:cBhvr>
                                      <p:to>
                                        <p:strVal val="visible"/>
                                      </p:to>
                                    </p:set>
                                    <p:animEffect transition="in" filter="barn(outVertical)">
                                      <p:cBhvr>
                                        <p:cTn id="7" dur="1000"/>
                                        <p:tgtEl>
                                          <p:spTgt spid="214425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4262"/>
                                        </p:tgtEl>
                                        <p:attrNameLst>
                                          <p:attrName>style.visibility</p:attrName>
                                        </p:attrNameLst>
                                      </p:cBhvr>
                                      <p:to>
                                        <p:strVal val="visible"/>
                                      </p:to>
                                    </p:set>
                                    <p:animEffect transition="in" filter="barn(outVertical)">
                                      <p:cBhvr>
                                        <p:cTn id="10" dur="1000"/>
                                        <p:tgtEl>
                                          <p:spTgt spid="2144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4258" grpId="0" animBg="1"/>
      <p:bldP spid="2144262" grpId="0"/>
    </p:bldLst>
  </p:timing>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P/C Insurer Impairments, 1969–2012</a:t>
            </a:r>
          </a:p>
        </p:txBody>
      </p:sp>
      <p:graphicFrame>
        <p:nvGraphicFramePr>
          <p:cNvPr id="41986" name="Object 3"/>
          <p:cNvGraphicFramePr>
            <a:graphicFrameLocks noGrp="1"/>
          </p:cNvGraphicFramePr>
          <p:nvPr>
            <p:ph idx="4294967295"/>
          </p:nvPr>
        </p:nvGraphicFramePr>
        <p:xfrm>
          <a:off x="344488" y="1544543"/>
          <a:ext cx="8566150" cy="4087813"/>
        </p:xfrm>
        <a:graphic>
          <a:graphicData uri="http://schemas.openxmlformats.org/presentationml/2006/ole">
            <mc:AlternateContent xmlns:mc="http://schemas.openxmlformats.org/markup-compatibility/2006">
              <mc:Choice xmlns:v="urn:schemas-microsoft-com:vml" Requires="v">
                <p:oleObj spid="_x0000_s11190275" name="Chart" r:id="rId4" imgW="8581960" imgH="4095702" progId="MSGraph.Chart.8">
                  <p:embed followColorScheme="full"/>
                </p:oleObj>
              </mc:Choice>
              <mc:Fallback>
                <p:oleObj name="Chart" r:id="rId4" imgW="8581960" imgH="4095702"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44488" y="1544543"/>
                        <a:ext cx="856615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988" name="Rectangle 4"/>
          <p:cNvSpPr>
            <a:spLocks noChangeArrowheads="1"/>
          </p:cNvSpPr>
          <p:nvPr/>
        </p:nvSpPr>
        <p:spPr bwMode="auto">
          <a:xfrm>
            <a:off x="-1" y="6299500"/>
            <a:ext cx="8760543" cy="612475"/>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A.M. Best Special Report “</a:t>
            </a:r>
            <a:r>
              <a:rPr lang="en-US" sz="1100" dirty="0" smtClean="0">
                <a:solidFill>
                  <a:srgbClr val="000000"/>
                </a:solidFill>
                <a:latin typeface="Arial" charset="0"/>
                <a:cs typeface="Arial" charset="0"/>
              </a:rPr>
              <a:t>1969-2011 </a:t>
            </a:r>
            <a:r>
              <a:rPr lang="en-US" sz="1100" dirty="0">
                <a:solidFill>
                  <a:srgbClr val="000000"/>
                </a:solidFill>
                <a:latin typeface="Arial" charset="0"/>
                <a:cs typeface="Arial" charset="0"/>
              </a:rPr>
              <a:t>Impairment Review,” </a:t>
            </a:r>
            <a:r>
              <a:rPr lang="en-US" sz="1100" dirty="0" smtClean="0">
                <a:solidFill>
                  <a:srgbClr val="000000"/>
                </a:solidFill>
                <a:latin typeface="Arial" charset="0"/>
                <a:cs typeface="Arial" charset="0"/>
              </a:rPr>
              <a:t>June 2012 and March 6, 2013 update; </a:t>
            </a:r>
            <a:r>
              <a:rPr lang="en-US" sz="1100" dirty="0">
                <a:solidFill>
                  <a:srgbClr val="000000"/>
                </a:solidFill>
                <a:latin typeface="Arial" charset="0"/>
                <a:cs typeface="Arial" charset="0"/>
              </a:rPr>
              <a:t>Insurance </a:t>
            </a:r>
            <a:r>
              <a:rPr lang="en-US" sz="1100" dirty="0" smtClean="0">
                <a:solidFill>
                  <a:srgbClr val="000000"/>
                </a:solidFill>
                <a:latin typeface="Arial" charset="0"/>
                <a:cs typeface="Arial" charset="0"/>
              </a:rPr>
              <a:t>Info. </a:t>
            </a:r>
            <a:r>
              <a:rPr lang="en-US" sz="1100" dirty="0">
                <a:solidFill>
                  <a:srgbClr val="000000"/>
                </a:solidFill>
                <a:latin typeface="Arial" charset="0"/>
                <a:cs typeface="Arial" charset="0"/>
              </a:rPr>
              <a:t>Institute.</a:t>
            </a:r>
          </a:p>
        </p:txBody>
      </p:sp>
      <p:sp>
        <p:nvSpPr>
          <p:cNvPr id="321541" name="Rectangle 5"/>
          <p:cNvSpPr>
            <a:spLocks noChangeArrowheads="1"/>
          </p:cNvSpPr>
          <p:nvPr/>
        </p:nvSpPr>
        <p:spPr bwMode="blackWhite">
          <a:xfrm>
            <a:off x="363538" y="5772150"/>
            <a:ext cx="843756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The Number of Impairments Varies Significantly Over the P/C Insurance Cycle, With Peaks Occurring Well into Hard Markets</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127</a:t>
            </a:fld>
            <a:endParaRPr lang="en-US"/>
          </a:p>
        </p:txBody>
      </p:sp>
      <p:sp>
        <p:nvSpPr>
          <p:cNvPr id="10" name="AutoShape 8"/>
          <p:cNvSpPr>
            <a:spLocks noChangeArrowheads="1"/>
          </p:cNvSpPr>
          <p:nvPr/>
        </p:nvSpPr>
        <p:spPr bwMode="blackWhite">
          <a:xfrm>
            <a:off x="5530645" y="1254481"/>
            <a:ext cx="3436373" cy="820270"/>
          </a:xfrm>
          <a:prstGeom prst="wedgeRectCallout">
            <a:avLst>
              <a:gd name="adj1" fmla="val 46404"/>
              <a:gd name="adj2" fmla="val 2171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Impairments among P/C insurers remain infrequent</a:t>
            </a:r>
            <a:endParaRPr lang="en-US" b="1" i="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5" name="Rectangle 105"/>
          <p:cNvSpPr>
            <a:spLocks noGrp="1" noChangeArrowheads="1"/>
          </p:cNvSpPr>
          <p:nvPr>
            <p:ph type="dt" sz="quarter" idx="10"/>
          </p:nvPr>
        </p:nvSpPr>
        <p:spPr/>
        <p:txBody>
          <a:bodyPr/>
          <a:lstStyle/>
          <a:p>
            <a:pPr>
              <a:defRPr/>
            </a:pPr>
            <a:r>
              <a:rPr lang="en-US" smtClean="0"/>
              <a:t>12/01/09 - 9pm</a:t>
            </a:r>
          </a:p>
        </p:txBody>
      </p:sp>
      <p:sp>
        <p:nvSpPr>
          <p:cNvPr id="38917" name="Rectangle 110"/>
          <p:cNvSpPr>
            <a:spLocks noGrp="1" noChangeArrowheads="1"/>
          </p:cNvSpPr>
          <p:nvPr>
            <p:ph type="sldNum" sz="quarter" idx="12"/>
          </p:nvPr>
        </p:nvSpPr>
        <p:spPr/>
        <p:txBody>
          <a:bodyPr/>
          <a:lstStyle/>
          <a:p>
            <a:pPr>
              <a:defRPr/>
            </a:pPr>
            <a:fld id="{34A4E70F-F896-4192-9E64-A60DCD6173D5}" type="slidenum">
              <a:rPr lang="en-US" smtClean="0"/>
              <a:pPr>
                <a:defRPr/>
              </a:pPr>
              <a:t>128</a:t>
            </a:fld>
            <a:endParaRPr lang="en-US" smtClean="0"/>
          </a:p>
        </p:txBody>
      </p:sp>
      <p:sp>
        <p:nvSpPr>
          <p:cNvPr id="43014" name="Rectangle 2"/>
          <p:cNvSpPr>
            <a:spLocks noGrp="1" noChangeArrowheads="1"/>
          </p:cNvSpPr>
          <p:nvPr>
            <p:ph type="title"/>
          </p:nvPr>
        </p:nvSpPr>
        <p:spPr/>
        <p:txBody>
          <a:bodyPr/>
          <a:lstStyle/>
          <a:p>
            <a:r>
              <a:rPr lang="en-US" dirty="0" smtClean="0"/>
              <a:t>P/C Insurer Impairment Frequency vs. Combined Ratio, 1969-2011</a:t>
            </a:r>
          </a:p>
        </p:txBody>
      </p:sp>
      <p:graphicFrame>
        <p:nvGraphicFramePr>
          <p:cNvPr id="1997827" name="Object 2"/>
          <p:cNvGraphicFramePr>
            <a:graphicFrameLocks noGrp="1"/>
          </p:cNvGraphicFramePr>
          <p:nvPr>
            <p:ph idx="4294967295"/>
          </p:nvPr>
        </p:nvGraphicFramePr>
        <p:xfrm>
          <a:off x="190500" y="1162050"/>
          <a:ext cx="8826500" cy="4341813"/>
        </p:xfrm>
        <a:graphic>
          <a:graphicData uri="http://schemas.openxmlformats.org/presentationml/2006/ole">
            <mc:AlternateContent xmlns:mc="http://schemas.openxmlformats.org/markup-compatibility/2006">
              <mc:Choice xmlns:v="urn:schemas-microsoft-com:vml" Requires="v">
                <p:oleObj spid="_x0000_s11186179" name="Chart" r:id="rId4" imgW="8829766" imgH="4343501" progId="MSGraph.Chart.8">
                  <p:embed followColorScheme="full"/>
                </p:oleObj>
              </mc:Choice>
              <mc:Fallback>
                <p:oleObj name="Chart" r:id="rId4" imgW="8829766" imgH="4343501" progId="MSGraph.Chart.8">
                  <p:embed followColorScheme="full"/>
                  <p:pic>
                    <p:nvPicPr>
                      <p:cNvPr id="0" name="Object 2"/>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90500" y="1162050"/>
                        <a:ext cx="8826500" cy="4341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93222" name="Line 6"/>
          <p:cNvSpPr>
            <a:spLocks noChangeShapeType="1"/>
          </p:cNvSpPr>
          <p:nvPr/>
        </p:nvSpPr>
        <p:spPr bwMode="ltGray">
          <a:xfrm flipH="1">
            <a:off x="1103313" y="3513978"/>
            <a:ext cx="6989762" cy="0"/>
          </a:xfrm>
          <a:prstGeom prst="line">
            <a:avLst/>
          </a:prstGeom>
          <a:noFill/>
          <a:ln w="38100">
            <a:solidFill>
              <a:schemeClr val="hlink"/>
            </a:solidFill>
            <a:round/>
            <a:headEnd type="none" w="sm" len="sm"/>
            <a:tailEnd type="none" w="sm" len="sm"/>
          </a:ln>
        </p:spPr>
        <p:txBody>
          <a:bodyPr lIns="92075" tIns="46038" rIns="92075" bIns="46038">
            <a:spAutoFit/>
          </a:bodyPr>
          <a:lstStyle/>
          <a:p>
            <a:endParaRPr lang="en-US"/>
          </a:p>
        </p:txBody>
      </p:sp>
      <p:sp>
        <p:nvSpPr>
          <p:cNvPr id="43016" name="Rectangle 6"/>
          <p:cNvSpPr>
            <a:spLocks noChangeArrowheads="1"/>
          </p:cNvSpPr>
          <p:nvPr/>
        </p:nvSpPr>
        <p:spPr bwMode="auto">
          <a:xfrm>
            <a:off x="-161925" y="6632575"/>
            <a:ext cx="824865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 Best; Insurance Information Institute</a:t>
            </a:r>
          </a:p>
        </p:txBody>
      </p:sp>
      <p:sp>
        <p:nvSpPr>
          <p:cNvPr id="1997832" name="AutoShape 8"/>
          <p:cNvSpPr>
            <a:spLocks noChangeArrowheads="1"/>
          </p:cNvSpPr>
          <p:nvPr/>
        </p:nvSpPr>
        <p:spPr bwMode="blackWhite">
          <a:xfrm>
            <a:off x="2670175" y="4389438"/>
            <a:ext cx="4727575" cy="563562"/>
          </a:xfrm>
          <a:prstGeom prst="wedgeRectCallout">
            <a:avLst>
              <a:gd name="adj1" fmla="val 59518"/>
              <a:gd name="adj2" fmla="val -511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2011 </a:t>
            </a:r>
            <a:r>
              <a:rPr lang="en-US" sz="1200" b="1" dirty="0">
                <a:solidFill>
                  <a:schemeClr val="bg1"/>
                </a:solidFill>
                <a:cs typeface="+mn-cs"/>
              </a:rPr>
              <a:t>impairment rate was </a:t>
            </a:r>
            <a:r>
              <a:rPr lang="en-US" sz="1200" b="1" dirty="0" smtClean="0">
                <a:solidFill>
                  <a:schemeClr val="bg1"/>
                </a:solidFill>
                <a:cs typeface="+mn-cs"/>
              </a:rPr>
              <a:t>0.91%, up </a:t>
            </a:r>
            <a:r>
              <a:rPr lang="en-US" sz="1200" b="1" dirty="0">
                <a:solidFill>
                  <a:schemeClr val="bg1"/>
                </a:solidFill>
                <a:cs typeface="+mn-cs"/>
              </a:rPr>
              <a:t>from </a:t>
            </a:r>
            <a:r>
              <a:rPr lang="en-US" sz="1200" b="1" dirty="0" smtClean="0">
                <a:solidFill>
                  <a:schemeClr val="bg1"/>
                </a:solidFill>
                <a:cs typeface="+mn-cs"/>
              </a:rPr>
              <a:t>0.67% </a:t>
            </a:r>
            <a:r>
              <a:rPr lang="en-US" sz="1200" b="1" dirty="0">
                <a:solidFill>
                  <a:schemeClr val="bg1"/>
                </a:solidFill>
                <a:cs typeface="+mn-cs"/>
              </a:rPr>
              <a:t>in </a:t>
            </a:r>
            <a:r>
              <a:rPr lang="en-US" sz="1200" b="1" dirty="0" smtClean="0">
                <a:solidFill>
                  <a:schemeClr val="bg1"/>
                </a:solidFill>
                <a:cs typeface="+mn-cs"/>
              </a:rPr>
              <a:t>2010; the rate </a:t>
            </a:r>
            <a:r>
              <a:rPr lang="en-US" sz="1200" b="1" dirty="0">
                <a:solidFill>
                  <a:schemeClr val="bg1"/>
                </a:solidFill>
                <a:cs typeface="+mn-cs"/>
              </a:rPr>
              <a:t>is </a:t>
            </a:r>
            <a:r>
              <a:rPr lang="en-US" sz="1200" b="1" dirty="0" smtClean="0">
                <a:solidFill>
                  <a:schemeClr val="bg1"/>
                </a:solidFill>
                <a:cs typeface="+mn-cs"/>
              </a:rPr>
              <a:t>slightly higher than the 0.82% </a:t>
            </a:r>
            <a:r>
              <a:rPr lang="en-US" sz="1200" b="1" dirty="0">
                <a:solidFill>
                  <a:schemeClr val="bg1"/>
                </a:solidFill>
                <a:cs typeface="+mn-cs"/>
              </a:rPr>
              <a:t>average since 1969</a:t>
            </a:r>
          </a:p>
        </p:txBody>
      </p:sp>
      <p:sp>
        <p:nvSpPr>
          <p:cNvPr id="1997833" name="Rectangle 9"/>
          <p:cNvSpPr>
            <a:spLocks noChangeArrowheads="1"/>
          </p:cNvSpPr>
          <p:nvPr/>
        </p:nvSpPr>
        <p:spPr bwMode="blackWhite">
          <a:xfrm>
            <a:off x="354013" y="5405718"/>
            <a:ext cx="8437562" cy="11430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Impairment Rates Are Highly Correlated With Underwriting Performance and Reached Record Lows in </a:t>
            </a:r>
            <a:r>
              <a:rPr lang="en-US" b="1" dirty="0" smtClean="0">
                <a:solidFill>
                  <a:srgbClr val="FFFFFF"/>
                </a:solidFill>
              </a:rPr>
              <a:t>2007; Recent Increase Was Associated Primarily With Mortgage and Financial Guaranty Insurers and Not Representative of the Industry Overall</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997827"/>
                                        </p:tgtEl>
                                        <p:attrNameLst>
                                          <p:attrName>style.visibility</p:attrName>
                                        </p:attrNameLst>
                                      </p:cBhvr>
                                      <p:to>
                                        <p:strVal val="visible"/>
                                      </p:to>
                                    </p:set>
                                    <p:animEffect transition="in" filter="wipe(left)">
                                      <p:cBhvr>
                                        <p:cTn id="7" dur="1000"/>
                                        <p:tgtEl>
                                          <p:spTgt spid="1997827"/>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997827"/>
                                        </p:tgtEl>
                                        <p:attrNameLst>
                                          <p:attrName>style.visibility</p:attrName>
                                        </p:attrNameLst>
                                      </p:cBhvr>
                                      <p:to>
                                        <p:strVal val="visible"/>
                                      </p:to>
                                    </p:set>
                                    <p:animEffect transition="in" filter="wipe(left)">
                                      <p:cBhvr>
                                        <p:cTn id="11" dur="1000"/>
                                        <p:tgtEl>
                                          <p:spTgt spid="1997827"/>
                                        </p:tgtEl>
                                      </p:cBhvr>
                                    </p:animEffect>
                                  </p:childTnLst>
                                </p:cTn>
                              </p:par>
                            </p:childTnLst>
                          </p:cTn>
                        </p:par>
                        <p:par>
                          <p:cTn id="12" fill="hold">
                            <p:stCondLst>
                              <p:cond delay="3000"/>
                            </p:stCondLst>
                            <p:childTnLst>
                              <p:par>
                                <p:cTn id="13" presetID="10" presetClass="entr" presetSubtype="0" fill="hold" grpId="0" nodeType="afterEffect">
                                  <p:stCondLst>
                                    <p:cond delay="500"/>
                                  </p:stCondLst>
                                  <p:childTnLst>
                                    <p:set>
                                      <p:cBhvr>
                                        <p:cTn id="14" dur="1" fill="hold">
                                          <p:stCondLst>
                                            <p:cond delay="0"/>
                                          </p:stCondLst>
                                        </p:cTn>
                                        <p:tgtEl>
                                          <p:spTgt spid="6793222"/>
                                        </p:tgtEl>
                                        <p:attrNameLst>
                                          <p:attrName>style.visibility</p:attrName>
                                        </p:attrNameLst>
                                      </p:cBhvr>
                                      <p:to>
                                        <p:strVal val="visible"/>
                                      </p:to>
                                    </p:set>
                                    <p:animEffect transition="in" filter="fade">
                                      <p:cBhvr>
                                        <p:cTn id="15" dur="1000"/>
                                        <p:tgtEl>
                                          <p:spTgt spid="6793222"/>
                                        </p:tgtEl>
                                      </p:cBhvr>
                                    </p:animEffect>
                                  </p:childTnLst>
                                </p:cTn>
                              </p:par>
                            </p:childTnLst>
                          </p:cTn>
                        </p:par>
                        <p:par>
                          <p:cTn id="16" fill="hold">
                            <p:stCondLst>
                              <p:cond delay="4500"/>
                            </p:stCondLst>
                            <p:childTnLst>
                              <p:par>
                                <p:cTn id="17" presetID="22" presetClass="entr" presetSubtype="2" fill="hold" grpId="0" nodeType="afterEffect">
                                  <p:stCondLst>
                                    <p:cond delay="700"/>
                                  </p:stCondLst>
                                  <p:childTnLst>
                                    <p:set>
                                      <p:cBhvr>
                                        <p:cTn id="18" dur="1" fill="hold">
                                          <p:stCondLst>
                                            <p:cond delay="0"/>
                                          </p:stCondLst>
                                        </p:cTn>
                                        <p:tgtEl>
                                          <p:spTgt spid="1997832"/>
                                        </p:tgtEl>
                                        <p:attrNameLst>
                                          <p:attrName>style.visibility</p:attrName>
                                        </p:attrNameLst>
                                      </p:cBhvr>
                                      <p:to>
                                        <p:strVal val="visible"/>
                                      </p:to>
                                    </p:set>
                                    <p:animEffect transition="in" filter="wipe(right)">
                                      <p:cBhvr>
                                        <p:cTn id="19" dur="500"/>
                                        <p:tgtEl>
                                          <p:spTgt spid="1997832"/>
                                        </p:tgtEl>
                                      </p:cBhvr>
                                    </p:animEffect>
                                  </p:childTnLst>
                                </p:cTn>
                              </p:par>
                            </p:childTnLst>
                          </p:cTn>
                        </p:par>
                        <p:par>
                          <p:cTn id="20" fill="hold">
                            <p:stCondLst>
                              <p:cond delay="5700"/>
                            </p:stCondLst>
                            <p:childTnLst>
                              <p:par>
                                <p:cTn id="21" presetID="23" presetClass="entr" presetSubtype="16" fill="hold" grpId="0" nodeType="afterEffect">
                                  <p:stCondLst>
                                    <p:cond delay="700"/>
                                  </p:stCondLst>
                                  <p:childTnLst>
                                    <p:set>
                                      <p:cBhvr>
                                        <p:cTn id="22" dur="1" fill="hold">
                                          <p:stCondLst>
                                            <p:cond delay="0"/>
                                          </p:stCondLst>
                                        </p:cTn>
                                        <p:tgtEl>
                                          <p:spTgt spid="1997833"/>
                                        </p:tgtEl>
                                        <p:attrNameLst>
                                          <p:attrName>style.visibility</p:attrName>
                                        </p:attrNameLst>
                                      </p:cBhvr>
                                      <p:to>
                                        <p:strVal val="visible"/>
                                      </p:to>
                                    </p:set>
                                    <p:anim calcmode="lin" valueType="num">
                                      <p:cBhvr>
                                        <p:cTn id="23" dur="500" fill="hold"/>
                                        <p:tgtEl>
                                          <p:spTgt spid="1997833"/>
                                        </p:tgtEl>
                                        <p:attrNameLst>
                                          <p:attrName>ppt_w</p:attrName>
                                        </p:attrNameLst>
                                      </p:cBhvr>
                                      <p:tavLst>
                                        <p:tav tm="0">
                                          <p:val>
                                            <p:fltVal val="0"/>
                                          </p:val>
                                        </p:tav>
                                        <p:tav tm="100000">
                                          <p:val>
                                            <p:strVal val="#ppt_w"/>
                                          </p:val>
                                        </p:tav>
                                      </p:tavLst>
                                    </p:anim>
                                    <p:anim calcmode="lin" valueType="num">
                                      <p:cBhvr>
                                        <p:cTn id="24" dur="500" fill="hold"/>
                                        <p:tgtEl>
                                          <p:spTgt spid="19978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97827" grpId="0" bld="series"/>
      <p:bldP spid="6793222" grpId="0" animBg="1"/>
      <p:bldP spid="1997832" grpId="0" animBg="1"/>
      <p:bldP spid="1997833" grpId="0" animBg="1"/>
    </p:bldLst>
  </p:timing>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95CD1B67-4464-4390-A588-0882E88C4C86}" type="slidenum">
              <a:rPr lang="en-US" smtClean="0"/>
              <a:pPr>
                <a:defRPr/>
              </a:pPr>
              <a:t>129</a:t>
            </a:fld>
            <a:endParaRPr lang="en-US" smtClean="0"/>
          </a:p>
        </p:txBody>
      </p:sp>
      <p:sp>
        <p:nvSpPr>
          <p:cNvPr id="44038" name="Freeform 2"/>
          <p:cNvSpPr>
            <a:spLocks/>
          </p:cNvSpPr>
          <p:nvPr/>
        </p:nvSpPr>
        <p:spPr bwMode="gray">
          <a:xfrm>
            <a:off x="4343400" y="23431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4039" name="Rectangle 3"/>
          <p:cNvSpPr>
            <a:spLocks noGrp="1" noChangeArrowheads="1"/>
          </p:cNvSpPr>
          <p:nvPr>
            <p:ph type="title"/>
          </p:nvPr>
        </p:nvSpPr>
        <p:spPr/>
        <p:txBody>
          <a:bodyPr/>
          <a:lstStyle/>
          <a:p>
            <a:r>
              <a:rPr lang="en-US" smtClean="0"/>
              <a:t>Reasons for US P/C Insurer Impairments, 1969–2010</a:t>
            </a:r>
          </a:p>
        </p:txBody>
      </p:sp>
      <p:graphicFrame>
        <p:nvGraphicFramePr>
          <p:cNvPr id="6151176" name="Object 8"/>
          <p:cNvGraphicFramePr>
            <a:graphicFrameLocks noGrp="1"/>
          </p:cNvGraphicFramePr>
          <p:nvPr>
            <p:ph idx="4294967295"/>
          </p:nvPr>
        </p:nvGraphicFramePr>
        <p:xfrm>
          <a:off x="2171700" y="2486025"/>
          <a:ext cx="4486275" cy="3695700"/>
        </p:xfrm>
        <a:graphic>
          <a:graphicData uri="http://schemas.openxmlformats.org/presentationml/2006/ole">
            <mc:AlternateContent xmlns:mc="http://schemas.openxmlformats.org/markup-compatibility/2006">
              <mc:Choice xmlns:v="urn:schemas-microsoft-com:vml" Requires="v">
                <p:oleObj spid="_x0000_s11187203" name="Chart" r:id="rId4" imgW="4486147" imgH="3695661" progId="MSGraph.Chart.8">
                  <p:embed followColorScheme="full"/>
                </p:oleObj>
              </mc:Choice>
              <mc:Fallback>
                <p:oleObj name="Chart" r:id="rId4" imgW="4486147" imgH="3695661" progId="MSGraph.Chart.8">
                  <p:embed followColorScheme="full"/>
                  <p:pic>
                    <p:nvPicPr>
                      <p:cNvPr id="0" name="Object 8"/>
                      <p:cNvPicPr preferRelativeResize="0">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171700" y="24860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40" name="Rectangle 5"/>
          <p:cNvSpPr>
            <a:spLocks noChangeArrowheads="1"/>
          </p:cNvSpPr>
          <p:nvPr/>
        </p:nvSpPr>
        <p:spPr bwMode="auto">
          <a:xfrm>
            <a:off x="0" y="6392863"/>
            <a:ext cx="8107363"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A.M. Best: </a:t>
            </a:r>
            <a:r>
              <a:rPr lang="en-US" sz="1100" i="1"/>
              <a:t>1969-2010 Impairment Review</a:t>
            </a:r>
            <a:r>
              <a:rPr lang="en-US" sz="1100"/>
              <a:t>, Special Report, April 2011.  </a:t>
            </a:r>
          </a:p>
        </p:txBody>
      </p:sp>
      <p:sp>
        <p:nvSpPr>
          <p:cNvPr id="2006022" name="Rectangle 6"/>
          <p:cNvSpPr>
            <a:spLocks noChangeArrowheads="1"/>
          </p:cNvSpPr>
          <p:nvPr/>
        </p:nvSpPr>
        <p:spPr bwMode="blackWhite">
          <a:xfrm>
            <a:off x="354013" y="1206500"/>
            <a:ext cx="8437562"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Historically, Deficient Loss Reserves and Inadequate Pricing Are</a:t>
            </a:r>
            <a:br>
              <a:rPr lang="en-US" b="1">
                <a:solidFill>
                  <a:srgbClr val="FFFFFF"/>
                </a:solidFill>
              </a:rPr>
            </a:br>
            <a:r>
              <a:rPr lang="en-US" b="1">
                <a:solidFill>
                  <a:srgbClr val="FFFFFF"/>
                </a:solidFill>
              </a:rPr>
              <a:t>By Far the Leading Cause of P-C Insurer Impairments. </a:t>
            </a:r>
            <a:br>
              <a:rPr lang="en-US" b="1">
                <a:solidFill>
                  <a:srgbClr val="FFFFFF"/>
                </a:solidFill>
              </a:rPr>
            </a:br>
            <a:r>
              <a:rPr lang="en-US" b="1">
                <a:solidFill>
                  <a:srgbClr val="FFFFFF"/>
                </a:solidFill>
              </a:rPr>
              <a:t>Investment and Catastrophe Losses Play a Much Smaller Role</a:t>
            </a:r>
          </a:p>
        </p:txBody>
      </p:sp>
      <p:sp>
        <p:nvSpPr>
          <p:cNvPr id="44042" name="Rectangle 7"/>
          <p:cNvSpPr>
            <a:spLocks noChangeArrowheads="1"/>
          </p:cNvSpPr>
          <p:nvPr/>
        </p:nvSpPr>
        <p:spPr bwMode="gray">
          <a:xfrm>
            <a:off x="6543675" y="36782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Deficient Loss Reserves/</a:t>
            </a:r>
            <a:br>
              <a:rPr lang="en-US" sz="1400"/>
            </a:br>
            <a:r>
              <a:rPr lang="en-US" sz="1400"/>
              <a:t>Inadequate Pricing</a:t>
            </a:r>
          </a:p>
        </p:txBody>
      </p:sp>
      <p:sp>
        <p:nvSpPr>
          <p:cNvPr id="44043" name="Rectangle 8"/>
          <p:cNvSpPr>
            <a:spLocks noChangeArrowheads="1"/>
          </p:cNvSpPr>
          <p:nvPr/>
        </p:nvSpPr>
        <p:spPr bwMode="gray">
          <a:xfrm>
            <a:off x="4581525" y="2265363"/>
            <a:ext cx="1593850" cy="180975"/>
          </a:xfrm>
          <a:prstGeom prst="rect">
            <a:avLst/>
          </a:prstGeom>
          <a:noFill/>
          <a:ln w="9525">
            <a:noFill/>
            <a:miter lim="800000"/>
            <a:headEnd/>
            <a:tailEnd/>
          </a:ln>
        </p:spPr>
        <p:txBody>
          <a:bodyPr lIns="0" tIns="0" rIns="0" bIns="0" anchor="ctr">
            <a:spAutoFit/>
          </a:bodyPr>
          <a:lstStyle/>
          <a:p>
            <a:pPr>
              <a:lnSpc>
                <a:spcPct val="85000"/>
              </a:lnSpc>
            </a:pPr>
            <a:r>
              <a:rPr lang="en-US" sz="1400"/>
              <a:t>Reinsurance Failure</a:t>
            </a:r>
          </a:p>
        </p:txBody>
      </p:sp>
      <p:sp>
        <p:nvSpPr>
          <p:cNvPr id="44044" name="Rectangle 9"/>
          <p:cNvSpPr>
            <a:spLocks noChangeArrowheads="1"/>
          </p:cNvSpPr>
          <p:nvPr/>
        </p:nvSpPr>
        <p:spPr bwMode="gray">
          <a:xfrm>
            <a:off x="5172075" y="6084888"/>
            <a:ext cx="1593850" cy="180975"/>
          </a:xfrm>
          <a:prstGeom prst="rect">
            <a:avLst/>
          </a:prstGeom>
          <a:noFill/>
          <a:ln w="9525">
            <a:noFill/>
            <a:miter lim="800000"/>
            <a:headEnd/>
            <a:tailEnd/>
          </a:ln>
        </p:spPr>
        <p:txBody>
          <a:bodyPr lIns="0" tIns="0" rIns="0" bIns="0" anchor="ctr">
            <a:spAutoFit/>
          </a:bodyPr>
          <a:lstStyle/>
          <a:p>
            <a:pPr>
              <a:lnSpc>
                <a:spcPct val="85000"/>
              </a:lnSpc>
            </a:pPr>
            <a:r>
              <a:rPr lang="en-US" sz="1400"/>
              <a:t>Rapid Growth</a:t>
            </a:r>
          </a:p>
        </p:txBody>
      </p:sp>
      <p:sp>
        <p:nvSpPr>
          <p:cNvPr id="44045" name="Rectangle 10"/>
          <p:cNvSpPr>
            <a:spLocks noChangeArrowheads="1"/>
          </p:cNvSpPr>
          <p:nvPr/>
        </p:nvSpPr>
        <p:spPr bwMode="gray">
          <a:xfrm>
            <a:off x="2238375" y="5980113"/>
            <a:ext cx="1593850" cy="180975"/>
          </a:xfrm>
          <a:prstGeom prst="rect">
            <a:avLst/>
          </a:prstGeom>
          <a:noFill/>
          <a:ln w="9525">
            <a:noFill/>
            <a:miter lim="800000"/>
            <a:headEnd/>
            <a:tailEnd/>
          </a:ln>
        </p:spPr>
        <p:txBody>
          <a:bodyPr lIns="0" tIns="0" rIns="0" bIns="0" anchor="ctr">
            <a:spAutoFit/>
          </a:bodyPr>
          <a:lstStyle/>
          <a:p>
            <a:pPr algn="r">
              <a:lnSpc>
                <a:spcPct val="85000"/>
              </a:lnSpc>
            </a:pPr>
            <a:r>
              <a:rPr lang="en-US" sz="1400"/>
              <a:t>Alleged Fraud</a:t>
            </a:r>
          </a:p>
        </p:txBody>
      </p:sp>
      <p:sp>
        <p:nvSpPr>
          <p:cNvPr id="44046" name="Rectangle 11"/>
          <p:cNvSpPr>
            <a:spLocks noChangeArrowheads="1"/>
          </p:cNvSpPr>
          <p:nvPr/>
        </p:nvSpPr>
        <p:spPr bwMode="gray">
          <a:xfrm>
            <a:off x="1238250" y="5418138"/>
            <a:ext cx="1831975" cy="180975"/>
          </a:xfrm>
          <a:prstGeom prst="rect">
            <a:avLst/>
          </a:prstGeom>
          <a:noFill/>
          <a:ln w="9525">
            <a:noFill/>
            <a:miter lim="800000"/>
            <a:headEnd/>
            <a:tailEnd/>
          </a:ln>
        </p:spPr>
        <p:txBody>
          <a:bodyPr lIns="0" tIns="0" rIns="0" bIns="0" anchor="ctr">
            <a:spAutoFit/>
          </a:bodyPr>
          <a:lstStyle/>
          <a:p>
            <a:pPr algn="r">
              <a:lnSpc>
                <a:spcPct val="85000"/>
              </a:lnSpc>
            </a:pPr>
            <a:r>
              <a:rPr lang="en-US" sz="1400"/>
              <a:t>Catastrophe Losses</a:t>
            </a:r>
          </a:p>
        </p:txBody>
      </p:sp>
      <p:sp>
        <p:nvSpPr>
          <p:cNvPr id="44047" name="Rectangle 12"/>
          <p:cNvSpPr>
            <a:spLocks noChangeArrowheads="1"/>
          </p:cNvSpPr>
          <p:nvPr/>
        </p:nvSpPr>
        <p:spPr bwMode="gray">
          <a:xfrm>
            <a:off x="1123950" y="4598988"/>
            <a:ext cx="1593850" cy="180975"/>
          </a:xfrm>
          <a:prstGeom prst="rect">
            <a:avLst/>
          </a:prstGeom>
          <a:noFill/>
          <a:ln w="9525">
            <a:noFill/>
            <a:miter lim="800000"/>
            <a:headEnd/>
            <a:tailEnd/>
          </a:ln>
        </p:spPr>
        <p:txBody>
          <a:bodyPr lIns="0" tIns="0" rIns="0" bIns="0" anchor="ctr">
            <a:spAutoFit/>
          </a:bodyPr>
          <a:lstStyle/>
          <a:p>
            <a:pPr algn="r">
              <a:lnSpc>
                <a:spcPct val="85000"/>
              </a:lnSpc>
            </a:pPr>
            <a:r>
              <a:rPr lang="en-US" sz="1400"/>
              <a:t>Affiliate Impairment</a:t>
            </a:r>
          </a:p>
        </p:txBody>
      </p:sp>
      <p:sp>
        <p:nvSpPr>
          <p:cNvPr id="44048" name="Rectangle 13"/>
          <p:cNvSpPr>
            <a:spLocks noChangeArrowheads="1"/>
          </p:cNvSpPr>
          <p:nvPr/>
        </p:nvSpPr>
        <p:spPr bwMode="gray">
          <a:xfrm>
            <a:off x="390525" y="3524250"/>
            <a:ext cx="2095500" cy="341313"/>
          </a:xfrm>
          <a:prstGeom prst="rect">
            <a:avLst/>
          </a:prstGeom>
          <a:noFill/>
          <a:ln w="9525">
            <a:noFill/>
            <a:miter lim="800000"/>
            <a:headEnd/>
            <a:tailEnd/>
          </a:ln>
        </p:spPr>
        <p:txBody>
          <a:bodyPr lIns="0" tIns="0" rIns="0" bIns="0" anchor="ctr">
            <a:spAutoFit/>
          </a:bodyPr>
          <a:lstStyle/>
          <a:p>
            <a:pPr algn="ctr">
              <a:lnSpc>
                <a:spcPct val="85000"/>
              </a:lnSpc>
            </a:pPr>
            <a:r>
              <a:rPr lang="en-US" sz="1400"/>
              <a:t>Investment Problems </a:t>
            </a:r>
            <a:r>
              <a:rPr lang="en-US" sz="1200" i="1"/>
              <a:t>(Overstatement of Assets)</a:t>
            </a:r>
            <a:endParaRPr lang="en-US" sz="1400" i="1"/>
          </a:p>
        </p:txBody>
      </p:sp>
      <p:sp>
        <p:nvSpPr>
          <p:cNvPr id="44049" name="Rectangle 14"/>
          <p:cNvSpPr>
            <a:spLocks noChangeArrowheads="1"/>
          </p:cNvSpPr>
          <p:nvPr/>
        </p:nvSpPr>
        <p:spPr bwMode="gray">
          <a:xfrm>
            <a:off x="2428875" y="2908300"/>
            <a:ext cx="784225" cy="180975"/>
          </a:xfrm>
          <a:prstGeom prst="rect">
            <a:avLst/>
          </a:prstGeom>
          <a:noFill/>
          <a:ln w="9525">
            <a:noFill/>
            <a:miter lim="800000"/>
            <a:headEnd/>
            <a:tailEnd/>
          </a:ln>
        </p:spPr>
        <p:txBody>
          <a:bodyPr lIns="0" tIns="0" rIns="0" bIns="0" anchor="ctr">
            <a:spAutoFit/>
          </a:bodyPr>
          <a:lstStyle/>
          <a:p>
            <a:pPr algn="r">
              <a:lnSpc>
                <a:spcPct val="85000"/>
              </a:lnSpc>
            </a:pPr>
            <a:r>
              <a:rPr lang="en-US" sz="1400"/>
              <a:t>Misc.</a:t>
            </a:r>
          </a:p>
        </p:txBody>
      </p:sp>
      <p:sp>
        <p:nvSpPr>
          <p:cNvPr id="44050" name="Rectangle 15"/>
          <p:cNvSpPr>
            <a:spLocks noChangeArrowheads="1"/>
          </p:cNvSpPr>
          <p:nvPr/>
        </p:nvSpPr>
        <p:spPr bwMode="gray">
          <a:xfrm>
            <a:off x="1685925" y="2465388"/>
            <a:ext cx="2098675" cy="180975"/>
          </a:xfrm>
          <a:prstGeom prst="rect">
            <a:avLst/>
          </a:prstGeom>
          <a:noFill/>
          <a:ln w="9525">
            <a:noFill/>
            <a:miter lim="800000"/>
            <a:headEnd/>
            <a:tailEnd/>
          </a:ln>
        </p:spPr>
        <p:txBody>
          <a:bodyPr lIns="0" tIns="0" rIns="0" bIns="0" anchor="ctr">
            <a:spAutoFit/>
          </a:bodyPr>
          <a:lstStyle/>
          <a:p>
            <a:pPr algn="r">
              <a:lnSpc>
                <a:spcPct val="85000"/>
              </a:lnSpc>
            </a:pPr>
            <a:r>
              <a:rPr lang="en-US" sz="1400"/>
              <a:t>Sig. Change in Business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13</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2393E801-D6EF-44F0-98DF-DDAA14B6F4FA}" type="slidenum">
              <a:rPr lang="en-US" smtClean="0"/>
              <a:pPr>
                <a:defRPr/>
              </a:pPr>
              <a:t>130</a:t>
            </a:fld>
            <a:endParaRPr lang="en-US" smtClean="0"/>
          </a:p>
        </p:txBody>
      </p:sp>
      <p:sp>
        <p:nvSpPr>
          <p:cNvPr id="45062" name="Freeform 2"/>
          <p:cNvSpPr>
            <a:spLocks/>
          </p:cNvSpPr>
          <p:nvPr/>
        </p:nvSpPr>
        <p:spPr bwMode="gray">
          <a:xfrm>
            <a:off x="4424363" y="23304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5063" name="Rectangle 3"/>
          <p:cNvSpPr>
            <a:spLocks noGrp="1" noChangeArrowheads="1"/>
          </p:cNvSpPr>
          <p:nvPr>
            <p:ph type="title"/>
          </p:nvPr>
        </p:nvSpPr>
        <p:spPr/>
        <p:txBody>
          <a:bodyPr/>
          <a:lstStyle/>
          <a:p>
            <a:r>
              <a:rPr lang="en-US" smtClean="0"/>
              <a:t>Top 10 Lines of Business for US P/C Impaired Insurers, 2000–2010</a:t>
            </a:r>
          </a:p>
        </p:txBody>
      </p:sp>
      <p:graphicFrame>
        <p:nvGraphicFramePr>
          <p:cNvPr id="6151176" name="Object 8"/>
          <p:cNvGraphicFramePr>
            <a:graphicFrameLocks noGrp="1"/>
          </p:cNvGraphicFramePr>
          <p:nvPr>
            <p:ph idx="4294967295"/>
          </p:nvPr>
        </p:nvGraphicFramePr>
        <p:xfrm>
          <a:off x="2171700" y="2486025"/>
          <a:ext cx="4486275" cy="3695700"/>
        </p:xfrm>
        <a:graphic>
          <a:graphicData uri="http://schemas.openxmlformats.org/presentationml/2006/ole">
            <mc:AlternateContent xmlns:mc="http://schemas.openxmlformats.org/markup-compatibility/2006">
              <mc:Choice xmlns:v="urn:schemas-microsoft-com:vml" Requires="v">
                <p:oleObj spid="_x0000_s11188227" name="Chart" r:id="rId4" imgW="4486147" imgH="3695661" progId="MSGraph.Chart.8">
                  <p:embed followColorScheme="full"/>
                </p:oleObj>
              </mc:Choice>
              <mc:Fallback>
                <p:oleObj name="Chart" r:id="rId4" imgW="4486147" imgH="3695661" progId="MSGraph.Chart.8">
                  <p:embed followColorScheme="full"/>
                  <p:pic>
                    <p:nvPicPr>
                      <p:cNvPr id="0" name="Object 8"/>
                      <p:cNvPicPr preferRelativeResize="0">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171700" y="24860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064" name="Rectangle 5"/>
          <p:cNvSpPr>
            <a:spLocks noChangeArrowheads="1"/>
          </p:cNvSpPr>
          <p:nvPr/>
        </p:nvSpPr>
        <p:spPr bwMode="auto">
          <a:xfrm>
            <a:off x="0" y="6392863"/>
            <a:ext cx="8107363"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A.M. Best: </a:t>
            </a:r>
            <a:r>
              <a:rPr lang="en-US" sz="1100" i="1"/>
              <a:t>1969-2010 Impairment Review</a:t>
            </a:r>
            <a:r>
              <a:rPr lang="en-US" sz="1100"/>
              <a:t>, Special Report, April 2011.  </a:t>
            </a:r>
          </a:p>
        </p:txBody>
      </p:sp>
      <p:sp>
        <p:nvSpPr>
          <p:cNvPr id="2006022" name="Rectangle 6"/>
          <p:cNvSpPr>
            <a:spLocks noChangeArrowheads="1"/>
          </p:cNvSpPr>
          <p:nvPr/>
        </p:nvSpPr>
        <p:spPr bwMode="blackWhite">
          <a:xfrm>
            <a:off x="354013" y="1206500"/>
            <a:ext cx="8437562" cy="6762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Workers Comp and Pvt. Passenger Auto Account for Nearly Half of the Premium Volume of Impaired Insurers Over the Past Decade</a:t>
            </a:r>
          </a:p>
        </p:txBody>
      </p:sp>
      <p:sp>
        <p:nvSpPr>
          <p:cNvPr id="45066" name="Rectangle 7"/>
          <p:cNvSpPr>
            <a:spLocks noChangeArrowheads="1"/>
          </p:cNvSpPr>
          <p:nvPr/>
        </p:nvSpPr>
        <p:spPr bwMode="gray">
          <a:xfrm>
            <a:off x="6221413" y="3136900"/>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Workers Comp</a:t>
            </a:r>
          </a:p>
        </p:txBody>
      </p:sp>
      <p:sp>
        <p:nvSpPr>
          <p:cNvPr id="45067" name="Rectangle 8"/>
          <p:cNvSpPr>
            <a:spLocks noChangeArrowheads="1"/>
          </p:cNvSpPr>
          <p:nvPr/>
        </p:nvSpPr>
        <p:spPr bwMode="gray">
          <a:xfrm>
            <a:off x="4635500" y="2263775"/>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a:t>Financial Guaranty</a:t>
            </a:r>
          </a:p>
        </p:txBody>
      </p:sp>
      <p:sp>
        <p:nvSpPr>
          <p:cNvPr id="45068" name="Rectangle 9"/>
          <p:cNvSpPr>
            <a:spLocks noChangeArrowheads="1"/>
          </p:cNvSpPr>
          <p:nvPr/>
        </p:nvSpPr>
        <p:spPr bwMode="gray">
          <a:xfrm>
            <a:off x="6408738" y="5075238"/>
            <a:ext cx="1793875" cy="182562"/>
          </a:xfrm>
          <a:prstGeom prst="rect">
            <a:avLst/>
          </a:prstGeom>
          <a:noFill/>
          <a:ln w="9525">
            <a:noFill/>
            <a:miter lim="800000"/>
            <a:headEnd/>
            <a:tailEnd/>
          </a:ln>
        </p:spPr>
        <p:txBody>
          <a:bodyPr lIns="0" tIns="0" rIns="0" bIns="0" anchor="ctr">
            <a:spAutoFit/>
          </a:bodyPr>
          <a:lstStyle/>
          <a:p>
            <a:pPr>
              <a:lnSpc>
                <a:spcPct val="85000"/>
              </a:lnSpc>
            </a:pPr>
            <a:r>
              <a:rPr lang="en-US" sz="1400"/>
              <a:t>Pvt. Passenger Auto</a:t>
            </a:r>
          </a:p>
        </p:txBody>
      </p:sp>
      <p:sp>
        <p:nvSpPr>
          <p:cNvPr id="45069" name="Rectangle 10"/>
          <p:cNvSpPr>
            <a:spLocks noChangeArrowheads="1"/>
          </p:cNvSpPr>
          <p:nvPr/>
        </p:nvSpPr>
        <p:spPr bwMode="gray">
          <a:xfrm>
            <a:off x="2506663" y="6153150"/>
            <a:ext cx="1593850" cy="184150"/>
          </a:xfrm>
          <a:prstGeom prst="rect">
            <a:avLst/>
          </a:prstGeom>
          <a:noFill/>
          <a:ln w="9525">
            <a:noFill/>
            <a:miter lim="800000"/>
            <a:headEnd/>
            <a:tailEnd/>
          </a:ln>
        </p:spPr>
        <p:txBody>
          <a:bodyPr lIns="0" tIns="0" rIns="0" bIns="0" anchor="ctr">
            <a:spAutoFit/>
          </a:bodyPr>
          <a:lstStyle/>
          <a:p>
            <a:pPr algn="r">
              <a:lnSpc>
                <a:spcPct val="85000"/>
              </a:lnSpc>
            </a:pPr>
            <a:r>
              <a:rPr lang="en-US" sz="1400"/>
              <a:t>Homeowners</a:t>
            </a:r>
          </a:p>
        </p:txBody>
      </p:sp>
      <p:sp>
        <p:nvSpPr>
          <p:cNvPr id="45070" name="Rectangle 11"/>
          <p:cNvSpPr>
            <a:spLocks noChangeArrowheads="1"/>
          </p:cNvSpPr>
          <p:nvPr/>
        </p:nvSpPr>
        <p:spPr bwMode="gray">
          <a:xfrm>
            <a:off x="1265238" y="5564188"/>
            <a:ext cx="1831975" cy="184150"/>
          </a:xfrm>
          <a:prstGeom prst="rect">
            <a:avLst/>
          </a:prstGeom>
          <a:noFill/>
          <a:ln w="9525">
            <a:noFill/>
            <a:miter lim="800000"/>
            <a:headEnd/>
            <a:tailEnd/>
          </a:ln>
        </p:spPr>
        <p:txBody>
          <a:bodyPr lIns="0" tIns="0" rIns="0" bIns="0" anchor="ctr">
            <a:spAutoFit/>
          </a:bodyPr>
          <a:lstStyle/>
          <a:p>
            <a:pPr algn="r">
              <a:lnSpc>
                <a:spcPct val="85000"/>
              </a:lnSpc>
            </a:pPr>
            <a:r>
              <a:rPr lang="en-US" sz="1400"/>
              <a:t>Commercial Multiperil</a:t>
            </a:r>
          </a:p>
        </p:txBody>
      </p:sp>
      <p:sp>
        <p:nvSpPr>
          <p:cNvPr id="45071" name="Rectangle 12"/>
          <p:cNvSpPr>
            <a:spLocks noChangeArrowheads="1"/>
          </p:cNvSpPr>
          <p:nvPr/>
        </p:nvSpPr>
        <p:spPr bwMode="gray">
          <a:xfrm>
            <a:off x="685800" y="4597400"/>
            <a:ext cx="2032000" cy="184150"/>
          </a:xfrm>
          <a:prstGeom prst="rect">
            <a:avLst/>
          </a:prstGeom>
          <a:noFill/>
          <a:ln w="9525">
            <a:noFill/>
            <a:miter lim="800000"/>
            <a:headEnd/>
            <a:tailEnd/>
          </a:ln>
        </p:spPr>
        <p:txBody>
          <a:bodyPr lIns="0" tIns="0" rIns="0" bIns="0" anchor="ctr">
            <a:spAutoFit/>
          </a:bodyPr>
          <a:lstStyle/>
          <a:p>
            <a:pPr algn="r">
              <a:lnSpc>
                <a:spcPct val="85000"/>
              </a:lnSpc>
            </a:pPr>
            <a:r>
              <a:rPr lang="en-US" sz="1400"/>
              <a:t>Commercial Auto Liability</a:t>
            </a:r>
          </a:p>
        </p:txBody>
      </p:sp>
      <p:sp>
        <p:nvSpPr>
          <p:cNvPr id="45072" name="Rectangle 13"/>
          <p:cNvSpPr>
            <a:spLocks noChangeArrowheads="1"/>
          </p:cNvSpPr>
          <p:nvPr/>
        </p:nvSpPr>
        <p:spPr bwMode="gray">
          <a:xfrm>
            <a:off x="390525" y="360362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a:t>Other Liability</a:t>
            </a:r>
            <a:endParaRPr lang="en-US" sz="1400" i="1"/>
          </a:p>
        </p:txBody>
      </p:sp>
      <p:sp>
        <p:nvSpPr>
          <p:cNvPr id="45073" name="Rectangle 14"/>
          <p:cNvSpPr>
            <a:spLocks noChangeArrowheads="1"/>
          </p:cNvSpPr>
          <p:nvPr/>
        </p:nvSpPr>
        <p:spPr bwMode="gray">
          <a:xfrm>
            <a:off x="2227263" y="2960688"/>
            <a:ext cx="784225" cy="184150"/>
          </a:xfrm>
          <a:prstGeom prst="rect">
            <a:avLst/>
          </a:prstGeom>
          <a:noFill/>
          <a:ln w="9525">
            <a:noFill/>
            <a:miter lim="800000"/>
            <a:headEnd/>
            <a:tailEnd/>
          </a:ln>
        </p:spPr>
        <p:txBody>
          <a:bodyPr lIns="0" tIns="0" rIns="0" bIns="0" anchor="ctr">
            <a:spAutoFit/>
          </a:bodyPr>
          <a:lstStyle/>
          <a:p>
            <a:pPr algn="r">
              <a:lnSpc>
                <a:spcPct val="85000"/>
              </a:lnSpc>
            </a:pPr>
            <a:r>
              <a:rPr lang="en-US" sz="1400"/>
              <a:t>Med Mal</a:t>
            </a:r>
          </a:p>
        </p:txBody>
      </p:sp>
      <p:sp>
        <p:nvSpPr>
          <p:cNvPr id="45074" name="Rectangle 15"/>
          <p:cNvSpPr>
            <a:spLocks noChangeArrowheads="1"/>
          </p:cNvSpPr>
          <p:nvPr/>
        </p:nvSpPr>
        <p:spPr bwMode="gray">
          <a:xfrm>
            <a:off x="2662238" y="2617788"/>
            <a:ext cx="933450" cy="182562"/>
          </a:xfrm>
          <a:prstGeom prst="rect">
            <a:avLst/>
          </a:prstGeom>
          <a:noFill/>
          <a:ln w="9525">
            <a:noFill/>
            <a:miter lim="800000"/>
            <a:headEnd/>
            <a:tailEnd/>
          </a:ln>
        </p:spPr>
        <p:txBody>
          <a:bodyPr lIns="0" tIns="0" rIns="0" bIns="0" anchor="ctr">
            <a:spAutoFit/>
          </a:bodyPr>
          <a:lstStyle/>
          <a:p>
            <a:pPr algn="r">
              <a:lnSpc>
                <a:spcPct val="85000"/>
              </a:lnSpc>
            </a:pPr>
            <a:r>
              <a:rPr lang="en-US" sz="1400"/>
              <a:t>Surety</a:t>
            </a:r>
          </a:p>
        </p:txBody>
      </p:sp>
      <p:sp>
        <p:nvSpPr>
          <p:cNvPr id="45075" name="Rectangle 15"/>
          <p:cNvSpPr>
            <a:spLocks noChangeArrowheads="1"/>
          </p:cNvSpPr>
          <p:nvPr/>
        </p:nvSpPr>
        <p:spPr bwMode="gray">
          <a:xfrm>
            <a:off x="3190875" y="2392363"/>
            <a:ext cx="935038" cy="184150"/>
          </a:xfrm>
          <a:prstGeom prst="rect">
            <a:avLst/>
          </a:prstGeom>
          <a:noFill/>
          <a:ln w="9525">
            <a:noFill/>
            <a:miter lim="800000"/>
            <a:headEnd/>
            <a:tailEnd/>
          </a:ln>
        </p:spPr>
        <p:txBody>
          <a:bodyPr lIns="0" tIns="0" rIns="0" bIns="0" anchor="ctr">
            <a:spAutoFit/>
          </a:bodyPr>
          <a:lstStyle/>
          <a:p>
            <a:pPr algn="r">
              <a:lnSpc>
                <a:spcPct val="85000"/>
              </a:lnSpc>
            </a:pPr>
            <a:r>
              <a:rPr lang="en-US" sz="1400"/>
              <a:t>Title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CYBER RISK</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131</a:t>
            </a:fld>
            <a:endParaRPr lang="en-US" sz="900">
              <a:solidFill>
                <a:schemeClr val="bg1"/>
              </a:solidFill>
            </a:endParaRPr>
          </a:p>
        </p:txBody>
      </p:sp>
      <p:pic>
        <p:nvPicPr>
          <p:cNvPr id="13210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467392" y="3950929"/>
            <a:ext cx="8001000" cy="221906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Cyber Risk is a Rapidly Emerging Exposure for Businesses Large and Small in Every Industry</a:t>
            </a:r>
          </a:p>
          <a:p>
            <a:pPr marL="292100" indent="-292100" algn="ctr" eaLnBrk="0" hangingPunct="0">
              <a:lnSpc>
                <a:spcPct val="90000"/>
              </a:lnSpc>
              <a:spcBef>
                <a:spcPct val="25000"/>
              </a:spcBef>
              <a:buClr>
                <a:schemeClr val="accent2"/>
              </a:buClr>
              <a:buFont typeface="Wingdings" pitchFamily="2" charset="2"/>
              <a:buNone/>
            </a:pPr>
            <a:r>
              <a:rPr lang="en-US" sz="2000" b="1" dirty="0" smtClean="0">
                <a:solidFill>
                  <a:srgbClr val="FF0000"/>
                </a:solidFill>
              </a:rPr>
              <a:t>III White Paper: </a:t>
            </a:r>
            <a:r>
              <a:rPr lang="en-US" sz="2000" b="1" dirty="0" smtClean="0">
                <a:solidFill>
                  <a:srgbClr val="FF0000"/>
                </a:solidFill>
                <a:hlinkClick r:id="rId4"/>
              </a:rPr>
              <a:t>http://www.iii.org/assets/docs/pdf/paper_CyberRisk_2013.pdf</a:t>
            </a:r>
            <a:r>
              <a:rPr lang="en-US" sz="2000" b="1" dirty="0" smtClean="0">
                <a:solidFill>
                  <a:srgbClr val="FF0000"/>
                </a:solidFill>
              </a:rPr>
              <a:t> </a:t>
            </a:r>
            <a:endParaRPr lang="en-US" sz="3600" b="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88"/>
            <a:ext cx="7550150" cy="860425"/>
          </a:xfrm>
        </p:spPr>
        <p:txBody>
          <a:bodyPr/>
          <a:lstStyle/>
          <a:p>
            <a:r>
              <a:rPr lang="en-US" dirty="0" smtClean="0">
                <a:latin typeface="Arial" pitchFamily="34" charset="0"/>
              </a:rPr>
              <a:t>Data Breaches 2005-2013,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 Data Breaches/Millions of Records Exposed</a:t>
            </a:r>
          </a:p>
        </p:txBody>
      </p:sp>
      <p:sp>
        <p:nvSpPr>
          <p:cNvPr id="1029" name="Rectangle 4"/>
          <p:cNvSpPr>
            <a:spLocks noChangeArrowheads="1"/>
          </p:cNvSpPr>
          <p:nvPr/>
        </p:nvSpPr>
        <p:spPr bwMode="auto">
          <a:xfrm>
            <a:off x="-1" y="6414802"/>
            <a:ext cx="9144001"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cs typeface="Arial" pitchFamily="34" charset="0"/>
              </a:rPr>
              <a:t>*	 2013 figures as of </a:t>
            </a:r>
            <a:r>
              <a:rPr lang="en-US" sz="1100" dirty="0" smtClean="0">
                <a:solidFill>
                  <a:srgbClr val="000000"/>
                </a:solidFill>
                <a:cs typeface="Arial" pitchFamily="34" charset="0"/>
              </a:rPr>
              <a:t>Jan. 1, 2014 from the ITRC updated to an additional 30 million records breached (Target) as disclosed in Jan. 2014.</a:t>
            </a:r>
            <a:endParaRPr lang="en-US" sz="1100" dirty="0">
              <a:solidFill>
                <a:srgbClr val="000000"/>
              </a:solidFill>
              <a:cs typeface="Arial" pitchFamily="34" charset="0"/>
            </a:endParaRPr>
          </a:p>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cs typeface="Arial" pitchFamily="34" charset="0"/>
              </a:rPr>
              <a:t>	Source: Identity Theft Resource </a:t>
            </a:r>
            <a:r>
              <a:rPr lang="en-US" sz="1100" dirty="0" smtClean="0">
                <a:solidFill>
                  <a:srgbClr val="000000"/>
                </a:solidFill>
                <a:cs typeface="Arial" pitchFamily="34" charset="0"/>
              </a:rPr>
              <a:t>Center.</a:t>
            </a:r>
            <a:endParaRPr lang="en-US" sz="1100" dirty="0">
              <a:solidFill>
                <a:srgbClr val="000000"/>
              </a:solidFill>
              <a:cs typeface="Arial" pitchFamily="34" charset="0"/>
            </a:endParaRPr>
          </a:p>
        </p:txBody>
      </p:sp>
      <p:graphicFrame>
        <p:nvGraphicFramePr>
          <p:cNvPr id="1026" name="Object 2"/>
          <p:cNvGraphicFramePr>
            <a:graphicFrameLocks/>
          </p:cNvGraphicFramePr>
          <p:nvPr/>
        </p:nvGraphicFramePr>
        <p:xfrm>
          <a:off x="279400" y="1333500"/>
          <a:ext cx="8597900" cy="4203700"/>
        </p:xfrm>
        <a:graphic>
          <a:graphicData uri="http://schemas.openxmlformats.org/presentationml/2006/ole">
            <mc:AlternateContent xmlns:mc="http://schemas.openxmlformats.org/markup-compatibility/2006">
              <mc:Choice xmlns:v="urn:schemas-microsoft-com:vml" Requires="v">
                <p:oleObj spid="_x0000_s29197315" name="Chart" r:id="rId4" imgW="8601126" imgH="4114867" progId="MSGraph.Chart.8">
                  <p:embed followColorScheme="full"/>
                </p:oleObj>
              </mc:Choice>
              <mc:Fallback>
                <p:oleObj name="Chart" r:id="rId4" imgW="8601126" imgH="4114867"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79400" y="1333500"/>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37200"/>
            <a:ext cx="7688262" cy="655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cs typeface="Arial" pitchFamily="34" charset="0"/>
              </a:rPr>
              <a:t>The </a:t>
            </a:r>
            <a:r>
              <a:rPr lang="en-US" b="1" dirty="0" smtClean="0">
                <a:solidFill>
                  <a:srgbClr val="FFFFFF"/>
                </a:solidFill>
                <a:cs typeface="Arial" pitchFamily="34" charset="0"/>
              </a:rPr>
              <a:t>Total Number of Data Breaches (+38%) and Number of Records Exposed (+408%) in 2013 Soared</a:t>
            </a:r>
            <a:endParaRPr lang="en-US" b="1" dirty="0">
              <a:solidFill>
                <a:srgbClr val="FFFFFF"/>
              </a:solidFill>
              <a:cs typeface="Arial" pitchFamily="34" charset="0"/>
            </a:endParaRPr>
          </a:p>
        </p:txBody>
      </p:sp>
      <p:sp>
        <p:nvSpPr>
          <p:cNvPr id="1031" name="Rectangle 3"/>
          <p:cNvSpPr>
            <a:spLocks noChangeArrowheads="1"/>
          </p:cNvSpPr>
          <p:nvPr/>
        </p:nvSpPr>
        <p:spPr bwMode="black">
          <a:xfrm>
            <a:off x="8031163" y="133350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Millions</a:t>
            </a:r>
          </a:p>
        </p:txBody>
      </p:sp>
      <p:pic>
        <p:nvPicPr>
          <p:cNvPr id="4069380" name="Picture 4" descr="https://encrypted-tbn0.gstatic.com/images?q=tbn:ANd9GcSh6ORZLNYgoUo4jcSKlBVamg_OKlcLZwHcqkIqZ8NpxyY1NNE7T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30781" y="1181982"/>
            <a:ext cx="1049311" cy="785971"/>
          </a:xfrm>
          <a:prstGeom prst="rect">
            <a:avLst/>
          </a:prstGeom>
          <a:noFill/>
        </p:spPr>
      </p:pic>
      <p:pic>
        <p:nvPicPr>
          <p:cNvPr id="4069382" name="Picture 6" descr="https://encrypted-tbn1.gstatic.com/images?q=tbn:ANd9GcSeBgsNxlNaQIhvKEG6z6qkYkA8aIc98ml1fT6fbfbB6_gf_WFu"/>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79293" y="1519160"/>
            <a:ext cx="914400" cy="914400"/>
          </a:xfrm>
          <a:prstGeom prst="rect">
            <a:avLst/>
          </a:prstGeom>
          <a:noFill/>
        </p:spPr>
      </p:pic>
      <p:pic>
        <p:nvPicPr>
          <p:cNvPr id="4069384" name="Picture 8" descr="https://encrypted-tbn0.gstatic.com/images?q=tbn:ANd9GcQswUNxtm-FcMeh3nX4EITVp8NZi2OlgrArnWSxjDiwVJkZkjs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415791" y="2059145"/>
            <a:ext cx="1009494" cy="449568"/>
          </a:xfrm>
          <a:prstGeom prst="rect">
            <a:avLst/>
          </a:prstGeom>
          <a:noFill/>
        </p:spPr>
      </p:pic>
      <p:pic>
        <p:nvPicPr>
          <p:cNvPr id="4069386" name="Picture 10" descr="https://encrypted-tbn3.gstatic.com/images?q=tbn:ANd9GcQQYQry84VkOscN14W7uWSbNYgA4h5yOSJcox3_n1S2VCbgIUvO"/>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29392" y="2608288"/>
            <a:ext cx="1581211" cy="523017"/>
          </a:xfrm>
          <a:prstGeom prst="rect">
            <a:avLst/>
          </a:prstGeom>
          <a:noFill/>
        </p:spPr>
      </p:pic>
      <p:pic>
        <p:nvPicPr>
          <p:cNvPr id="4069388" name="Picture 12" descr="https://encrypted-tbn1.gstatic.com/images?q=tbn:ANd9GcTBNSV9fdPqbt6bFgA0SHemOBcksTgGGfjPEWEDbknzuRlfGouJ"/>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263513" y="1470753"/>
            <a:ext cx="853942" cy="1017614"/>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SURPLUS/CAPITAL/CAPACITY</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133</a:t>
            </a:fld>
            <a:endParaRPr lang="en-US" sz="900">
              <a:solidFill>
                <a:schemeClr val="bg1"/>
              </a:solidFill>
            </a:endParaRPr>
          </a:p>
        </p:txBody>
      </p:sp>
      <p:pic>
        <p:nvPicPr>
          <p:cNvPr id="13210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1371600" y="4216400"/>
            <a:ext cx="6784258" cy="1089529"/>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2013 Recorded Yet Another Record High</a:t>
            </a:r>
            <a:endParaRPr lang="en-US" sz="36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133</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134</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398525" y="130245"/>
            <a:ext cx="4312623" cy="860425"/>
          </a:xfrm>
        </p:spPr>
        <p:txBody>
          <a:bodyPr/>
          <a:lstStyle/>
          <a:p>
            <a:r>
              <a:rPr lang="en-US" dirty="0" smtClean="0"/>
              <a:t>Policyholder Surplus, </a:t>
            </a:r>
            <a:br>
              <a:rPr lang="en-US" dirty="0" smtClean="0"/>
            </a:br>
            <a:r>
              <a:rPr lang="en-US" dirty="0" smtClean="0"/>
              <a:t>2006:Q4–2013:Q3</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nvGraphicFramePr>
        <p:xfrm>
          <a:off x="228600" y="1299781"/>
          <a:ext cx="8736496" cy="3362325"/>
        </p:xfrm>
        <a:graphic>
          <a:graphicData uri="http://schemas.openxmlformats.org/presentationml/2006/ole">
            <mc:AlternateContent xmlns:mc="http://schemas.openxmlformats.org/markup-compatibility/2006">
              <mc:Choice xmlns:v="urn:schemas-microsoft-com:vml" Requires="v">
                <p:oleObj spid="_x0000_s27802627" name="Chart" r:id="rId5" imgW="8772538" imgH="3305067" progId="MSGraph.Chart.8">
                  <p:embed followColorScheme="full"/>
                </p:oleObj>
              </mc:Choice>
              <mc:Fallback>
                <p:oleObj name="Chart" r:id="rId5" imgW="8772538" imgH="3305067" progId="MSGraph.Chart.8">
                  <p:embed followColorScheme="full"/>
                  <p:pic>
                    <p:nvPicPr>
                      <p:cNvPr id="0" name="Object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299781"/>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901402" y="1314194"/>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5772297" y="3458818"/>
            <a:ext cx="2568389"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9/30/13 stood at a record high $624.4B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91123" y="5439216"/>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smtClean="0">
                <a:solidFill>
                  <a:srgbClr val="000000"/>
                </a:solidFill>
              </a:rPr>
              <a:t>2010:Q1 data i</a:t>
            </a:r>
            <a:r>
              <a:rPr lang="en-US" sz="1400" dirty="0" smtClean="0">
                <a:solidFill>
                  <a:srgbClr val="000000"/>
                </a:solidFill>
                <a:latin typeface="Arial" charset="0"/>
                <a:cs typeface="Arial" charset="0"/>
              </a:rPr>
              <a:t>ncludes </a:t>
            </a:r>
            <a:r>
              <a:rPr lang="en-US" sz="1400" dirty="0">
                <a:solidFill>
                  <a:srgbClr val="000000"/>
                </a:solidFill>
                <a:latin typeface="Arial" charset="0"/>
                <a:cs typeface="Arial" charset="0"/>
              </a:rPr>
              <a:t>$22.5B of paid-in capital from a holding company parent for one insurer’s investment in a non-insurance business </a:t>
            </a:r>
            <a:r>
              <a:rPr lang="en-US" sz="1400" dirty="0" smtClean="0">
                <a:solidFill>
                  <a:srgbClr val="000000"/>
                </a:solidFill>
              </a:rPr>
              <a:t>.</a:t>
            </a:r>
            <a:endParaRPr lang="en-US" sz="1400" dirty="0">
              <a:solidFill>
                <a:srgbClr val="000000"/>
              </a:solidFill>
              <a:latin typeface="Arial" charset="0"/>
              <a:cs typeface="Arial" charset="0"/>
            </a:endParaRP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a:t>
            </a:r>
            <a:r>
              <a:rPr lang="en-US" sz="2000" b="1" dirty="0" smtClean="0">
                <a:solidFill>
                  <a:srgbClr val="FFFFFF"/>
                </a:solidFill>
                <a:latin typeface="Arial" charset="0"/>
                <a:cs typeface="Arial" charset="0"/>
              </a:rPr>
              <a:t>industry </a:t>
            </a:r>
            <a:r>
              <a:rPr lang="en-US" sz="2000" b="1" dirty="0">
                <a:solidFill>
                  <a:srgbClr val="FFFFFF"/>
                </a:solidFill>
                <a:latin typeface="Arial" charset="0"/>
                <a:cs typeface="Arial" charset="0"/>
              </a:rPr>
              <a:t>now has $1 of surplus for every $</a:t>
            </a:r>
            <a:r>
              <a:rPr lang="en-US" sz="2000" b="1" dirty="0" smtClean="0">
                <a:solidFill>
                  <a:srgbClr val="FFFFFF"/>
                </a:solidFill>
                <a:latin typeface="Arial" charset="0"/>
                <a:cs typeface="Arial" charset="0"/>
              </a:rPr>
              <a:t>0.78 </a:t>
            </a:r>
            <a:r>
              <a:rPr lang="en-US" sz="2000" b="1" dirty="0">
                <a:solidFill>
                  <a:srgbClr val="FFFFFF"/>
                </a:solidFill>
                <a:latin typeface="Arial" charset="0"/>
                <a:cs typeface="Arial" charset="0"/>
              </a:rPr>
              <a:t>of </a:t>
            </a:r>
            <a:r>
              <a:rPr lang="en-US" sz="2000" b="1" dirty="0" smtClean="0">
                <a:solidFill>
                  <a:srgbClr val="FFFFFF"/>
                </a:solidFill>
                <a:latin typeface="Arial" charset="0"/>
                <a:cs typeface="Arial" charset="0"/>
              </a:rPr>
              <a:t>NPW,</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close to the </a:t>
            </a:r>
            <a:r>
              <a:rPr lang="en-US" sz="2000" b="1" dirty="0">
                <a:solidFill>
                  <a:srgbClr val="FFFFFF"/>
                </a:solidFill>
                <a:latin typeface="Arial" charset="0"/>
                <a:cs typeface="Arial" charset="0"/>
              </a:rPr>
              <a:t>strongest claims-paying status in its history.</a:t>
            </a:r>
          </a:p>
        </p:txBody>
      </p:sp>
      <p:sp>
        <p:nvSpPr>
          <p:cNvPr id="19" name="PPTShape_2"/>
          <p:cNvSpPr>
            <a:spLocks noChangeArrowheads="1"/>
          </p:cNvSpPr>
          <p:nvPr/>
        </p:nvSpPr>
        <p:spPr bwMode="blackWhite">
          <a:xfrm>
            <a:off x="5386308" y="1092329"/>
            <a:ext cx="2563812" cy="568325"/>
          </a:xfrm>
          <a:prstGeom prst="wedgeRectCallout">
            <a:avLst>
              <a:gd name="adj1" fmla="val 8435"/>
              <a:gd name="adj2" fmla="val 2059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latin typeface="Arial" charset="0"/>
                <a:cs typeface="Arial" charset="0"/>
              </a:rPr>
              <a:t>The P/C insurance </a:t>
            </a:r>
            <a:r>
              <a:rPr lang="en-US" sz="2000" b="1" dirty="0" smtClean="0">
                <a:solidFill>
                  <a:srgbClr val="FFFFFF"/>
                </a:solidFill>
              </a:rPr>
              <a:t>i</a:t>
            </a:r>
            <a:r>
              <a:rPr lang="en-US" sz="2000" b="1" dirty="0" smtClean="0">
                <a:solidFill>
                  <a:srgbClr val="FFFFFF"/>
                </a:solidFill>
                <a:latin typeface="Arial" charset="0"/>
                <a:cs typeface="Arial" charset="0"/>
              </a:rPr>
              <a:t>ndustry </a:t>
            </a:r>
            <a:r>
              <a:rPr lang="en-US" sz="2000" b="1" dirty="0" smtClean="0">
                <a:solidFill>
                  <a:srgbClr val="FFFFFF"/>
                </a:solidFill>
              </a:rPr>
              <a:t>e</a:t>
            </a:r>
            <a:r>
              <a:rPr lang="en-US" sz="2000" b="1" dirty="0" smtClean="0">
                <a:solidFill>
                  <a:srgbClr val="FFFFFF"/>
                </a:solidFill>
                <a:latin typeface="Arial" charset="0"/>
                <a:cs typeface="Arial" charset="0"/>
              </a:rPr>
              <a:t>ntered 2014</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in </a:t>
            </a:r>
            <a:r>
              <a:rPr lang="en-US" sz="2000" b="1" dirty="0" smtClean="0">
                <a:solidFill>
                  <a:srgbClr val="FFFFFF"/>
                </a:solidFill>
              </a:rPr>
              <a:t>v</a:t>
            </a:r>
            <a:r>
              <a:rPr lang="en-US" sz="2000" b="1" dirty="0" smtClean="0">
                <a:solidFill>
                  <a:srgbClr val="FFFFFF"/>
                </a:solidFill>
                <a:latin typeface="Arial" charset="0"/>
                <a:cs typeface="Arial" charset="0"/>
              </a:rPr>
              <a:t>ery </a:t>
            </a:r>
            <a:r>
              <a:rPr lang="en-US" sz="2000" b="1" dirty="0" smtClean="0">
                <a:solidFill>
                  <a:srgbClr val="FFFFFF"/>
                </a:solidFill>
              </a:rPr>
              <a:t>s</a:t>
            </a:r>
            <a:r>
              <a:rPr lang="en-US" sz="2000" b="1" dirty="0" smtClean="0">
                <a:solidFill>
                  <a:srgbClr val="FFFFFF"/>
                </a:solidFill>
                <a:latin typeface="Arial" charset="0"/>
                <a:cs typeface="Arial" charset="0"/>
              </a:rPr>
              <a:t>trong </a:t>
            </a:r>
            <a:r>
              <a:rPr lang="en-US" sz="2000" b="1" dirty="0" smtClean="0">
                <a:solidFill>
                  <a:srgbClr val="FFFFFF"/>
                </a:solidFill>
              </a:rPr>
              <a:t>f</a:t>
            </a:r>
            <a:r>
              <a:rPr lang="en-US" sz="2000" b="1" dirty="0" smtClean="0">
                <a:solidFill>
                  <a:srgbClr val="FFFFFF"/>
                </a:solidFill>
                <a:latin typeface="Arial" charset="0"/>
                <a:cs typeface="Arial" charset="0"/>
              </a:rPr>
              <a:t>inancial condition.</a:t>
            </a:r>
            <a:endParaRPr lang="en-US" sz="2000" b="1" dirty="0">
              <a:solidFill>
                <a:srgbClr val="FFFFFF"/>
              </a:solidFill>
              <a:latin typeface="Arial" charset="0"/>
              <a:cs typeface="Arial" charset="0"/>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13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0032515" name="Chart" r:id="rId4" imgW="8610574" imgH="4181541" progId="MSGraph.Chart.8">
                  <p:embed followColorScheme="full"/>
                </p:oleObj>
              </mc:Choice>
              <mc:Fallback>
                <p:oleObj name="Chart" r:id="rId4" imgW="8610574" imgH="4181541"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smtClean="0"/>
              <a:t>US Policyholder Surplus:</a:t>
            </a:r>
            <a:br>
              <a:rPr lang="en-US" dirty="0" smtClean="0"/>
            </a:br>
            <a:r>
              <a:rPr lang="en-US" dirty="0" smtClean="0"/>
              <a:t>1975–2013*</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9/30/13.</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722373" y="3775586"/>
            <a:ext cx="3151905" cy="1249822"/>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0.78:$</a:t>
            </a:r>
            <a:r>
              <a:rPr lang="en-US" b="1" dirty="0">
                <a:solidFill>
                  <a:srgbClr val="FFFFFF"/>
                </a:solidFill>
              </a:rPr>
              <a:t>1 as of</a:t>
            </a:r>
            <a:br>
              <a:rPr lang="en-US" b="1" dirty="0">
                <a:solidFill>
                  <a:srgbClr val="FFFFFF"/>
                </a:solidFill>
              </a:rPr>
            </a:br>
            <a:r>
              <a:rPr lang="en-US" b="1" dirty="0" smtClean="0">
                <a:solidFill>
                  <a:srgbClr val="FFFFFF"/>
                </a:solidFill>
              </a:rPr>
              <a:t>9/30/13, </a:t>
            </a:r>
            <a:r>
              <a:rPr lang="en-US" b="1" dirty="0">
                <a:solidFill>
                  <a:srgbClr val="FFFFFF"/>
                </a:solidFill>
              </a:rPr>
              <a:t>a</a:t>
            </a:r>
            <a:r>
              <a:rPr lang="en-US" b="1" dirty="0" smtClean="0">
                <a:solidFill>
                  <a:srgbClr val="FFFFFF"/>
                </a:solidFill>
              </a:rPr>
              <a:t> </a:t>
            </a:r>
            <a:r>
              <a:rPr lang="en-US" b="1" dirty="0">
                <a:solidFill>
                  <a:srgbClr val="FFFFFF"/>
                </a:solidFill>
              </a:rPr>
              <a:t>Near Record 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1514475" y="1473200"/>
            <a:ext cx="5165725" cy="1435100"/>
          </a:xfrm>
          <a:prstGeom prst="wedgeRectCallout">
            <a:avLst>
              <a:gd name="adj1" fmla="val 83614"/>
              <a:gd name="adj2" fmla="val -187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9/30/13 </a:t>
            </a:r>
            <a:r>
              <a:rPr lang="en-US" sz="1600" b="1" dirty="0">
                <a:solidFill>
                  <a:schemeClr val="bg1"/>
                </a:solidFill>
              </a:rPr>
              <a:t>was </a:t>
            </a:r>
            <a:r>
              <a:rPr lang="en-US" sz="1600" b="1" dirty="0" smtClean="0">
                <a:solidFill>
                  <a:schemeClr val="bg1"/>
                </a:solidFill>
              </a:rPr>
              <a:t>a record $624.4, up 6.4% from $586.9 of 12/31/12, and up 42.9% ($187.3B) from the crisis trough of </a:t>
            </a:r>
            <a:r>
              <a:rPr lang="en-US" sz="1600" b="1" dirty="0">
                <a:solidFill>
                  <a:schemeClr val="bg1"/>
                </a:solidFill>
              </a:rPr>
              <a:t>$437.1B </a:t>
            </a:r>
            <a:r>
              <a:rPr lang="en-US" sz="1600" b="1" dirty="0" smtClean="0">
                <a:solidFill>
                  <a:schemeClr val="bg1"/>
                </a:solidFill>
              </a:rPr>
              <a:t>at </a:t>
            </a:r>
            <a:r>
              <a:rPr lang="en-US" sz="1600" b="1" dirty="0">
                <a:solidFill>
                  <a:schemeClr val="bg1"/>
                </a:solidFill>
              </a:rPr>
              <a:t>3/31/09. </a:t>
            </a:r>
            <a:r>
              <a:rPr lang="en-US" sz="1600" b="1" dirty="0" smtClean="0">
                <a:solidFill>
                  <a:schemeClr val="bg1"/>
                </a:solidFill>
              </a:rPr>
              <a:t>Pre-crisis </a:t>
            </a:r>
            <a:r>
              <a:rPr lang="en-US" sz="1600" b="1" dirty="0">
                <a:solidFill>
                  <a:schemeClr val="bg1"/>
                </a:solidFill>
              </a:rPr>
              <a:t>peak was $521.8 as of 9/30/07. Surplus as of </a:t>
            </a:r>
            <a:r>
              <a:rPr lang="en-US" sz="1600" b="1" dirty="0" smtClean="0">
                <a:solidFill>
                  <a:schemeClr val="bg1"/>
                </a:solidFill>
              </a:rPr>
              <a:t>9/30/13 </a:t>
            </a:r>
            <a:r>
              <a:rPr lang="en-US" sz="1600" b="1" dirty="0">
                <a:solidFill>
                  <a:schemeClr val="bg1"/>
                </a:solidFill>
              </a:rPr>
              <a:t>was </a:t>
            </a:r>
            <a:r>
              <a:rPr lang="en-US" sz="1600" b="1" dirty="0" smtClean="0">
                <a:solidFill>
                  <a:schemeClr val="bg1"/>
                </a:solidFill>
              </a:rPr>
              <a:t>19.7% </a:t>
            </a:r>
            <a:r>
              <a:rPr lang="en-US" sz="1600" b="1" dirty="0">
                <a:solidFill>
                  <a:schemeClr val="bg1"/>
                </a:solidFill>
              </a:rPr>
              <a:t>above 2007 </a:t>
            </a:r>
            <a:r>
              <a:rPr lang="en-US" sz="1600" b="1" dirty="0" smtClean="0">
                <a:solidFill>
                  <a:schemeClr val="bg1"/>
                </a:solidFill>
              </a:rPr>
              <a:t>peak.</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136</a:t>
            </a:fld>
            <a:endParaRPr lang="en-US" sz="900">
              <a:solidFill>
                <a:schemeClr val="bg1"/>
              </a:solidFill>
            </a:endParaRPr>
          </a:p>
        </p:txBody>
      </p:sp>
      <p:pic>
        <p:nvPicPr>
          <p:cNvPr id="13312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3.  REINSURANCE MARKET CONDITIONS</a:t>
            </a:r>
          </a:p>
        </p:txBody>
      </p:sp>
      <p:sp>
        <p:nvSpPr>
          <p:cNvPr id="2152456" name="Rectangle 8"/>
          <p:cNvSpPr>
            <a:spLocks noChangeArrowheads="1"/>
          </p:cNvSpPr>
          <p:nvPr/>
        </p:nvSpPr>
        <p:spPr bwMode="auto">
          <a:xfrm>
            <a:off x="1415845" y="4082077"/>
            <a:ext cx="6784258"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Ample Capacity as Alternative Capital is Transforming the Market</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136</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137</a:t>
            </a:fld>
            <a:endParaRPr lang="en-US"/>
          </a:p>
        </p:txBody>
      </p:sp>
      <p:sp>
        <p:nvSpPr>
          <p:cNvPr id="1936386" name="Rectangle 2"/>
          <p:cNvSpPr>
            <a:spLocks noGrp="1" noChangeArrowheads="1"/>
          </p:cNvSpPr>
          <p:nvPr>
            <p:ph type="title"/>
          </p:nvPr>
        </p:nvSpPr>
        <p:spPr>
          <a:xfrm>
            <a:off x="136222" y="149480"/>
            <a:ext cx="7400925" cy="860425"/>
          </a:xfrm>
        </p:spPr>
        <p:txBody>
          <a:bodyPr/>
          <a:lstStyle/>
          <a:p>
            <a:r>
              <a:rPr lang="en-US" dirty="0" smtClean="0"/>
              <a:t>Global Reinsurer Capital, 2007-2013:H1*</a:t>
            </a:r>
          </a:p>
        </p:txBody>
      </p:sp>
      <p:graphicFrame>
        <p:nvGraphicFramePr>
          <p:cNvPr id="1936387" name="Object 3"/>
          <p:cNvGraphicFramePr>
            <a:graphicFrameLocks noChangeAspect="1"/>
          </p:cNvGraphicFramePr>
          <p:nvPr/>
        </p:nvGraphicFramePr>
        <p:xfrm>
          <a:off x="381000" y="1752600"/>
          <a:ext cx="8296275" cy="3752850"/>
        </p:xfrm>
        <a:graphic>
          <a:graphicData uri="http://schemas.openxmlformats.org/presentationml/2006/ole">
            <mc:AlternateContent xmlns:mc="http://schemas.openxmlformats.org/markup-compatibility/2006">
              <mc:Choice xmlns:v="urn:schemas-microsoft-com:vml" Requires="v">
                <p:oleObj spid="_x0000_s22920195" name="Chart" r:id="rId4" imgW="8305811" imgH="3762334" progId="MSGraph.Chart.8">
                  <p:embed followColorScheme="full"/>
                </p:oleObj>
              </mc:Choice>
              <mc:Fallback>
                <p:oleObj name="Chart" r:id="rId4" imgW="8305811" imgH="3762334"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81000" y="1752600"/>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8" name="Rectangle 4"/>
          <p:cNvSpPr>
            <a:spLocks noChangeArrowheads="1"/>
          </p:cNvSpPr>
          <p:nvPr/>
        </p:nvSpPr>
        <p:spPr bwMode="auto">
          <a:xfrm>
            <a:off x="0" y="6389410"/>
            <a:ext cx="7569200" cy="468590"/>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*Includes both traditional and non-traditional forms of reinsurance capital.</a:t>
            </a:r>
          </a:p>
          <a:p>
            <a:pPr eaLnBrk="0" hangingPunct="0">
              <a:lnSpc>
                <a:spcPct val="85000"/>
              </a:lnSpc>
              <a:spcBef>
                <a:spcPct val="25000"/>
              </a:spcBef>
              <a:buClr>
                <a:schemeClr val="accent2"/>
              </a:buClr>
              <a:buFont typeface="Wingdings" pitchFamily="2" charset="2"/>
              <a:buNone/>
            </a:pPr>
            <a:r>
              <a:rPr lang="en-US" sz="1100" dirty="0" smtClean="0"/>
              <a:t>Source: Aon Benfield Aggregate study for the 6 months ending June 2013; Insurance Information Institute.</a:t>
            </a:r>
            <a:endParaRPr lang="en-US" sz="1100" dirty="0"/>
          </a:p>
        </p:txBody>
      </p:sp>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664406"/>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Global Reinsurance Capital Has Been Trending Generally Upward Since the Global Financial Crisis, a Trend that Seems Likely to Continue</a:t>
            </a:r>
            <a:endParaRPr lang="en-US" b="1" dirty="0">
              <a:solidFill>
                <a:srgbClr val="FFFFFF"/>
              </a:solidFill>
            </a:endParaRPr>
          </a:p>
        </p:txBody>
      </p:sp>
      <p:sp>
        <p:nvSpPr>
          <p:cNvPr id="10" name="TextBox 9"/>
          <p:cNvSpPr txBox="1"/>
          <p:nvPr/>
        </p:nvSpPr>
        <p:spPr>
          <a:xfrm>
            <a:off x="2344994" y="2551471"/>
            <a:ext cx="663677" cy="338554"/>
          </a:xfrm>
          <a:prstGeom prst="rect">
            <a:avLst/>
          </a:prstGeom>
          <a:solidFill>
            <a:srgbClr val="FF0000"/>
          </a:solidFill>
        </p:spPr>
        <p:txBody>
          <a:bodyPr wrap="square" rtlCol="0">
            <a:spAutoFit/>
          </a:bodyPr>
          <a:lstStyle/>
          <a:p>
            <a:pPr algn="ctr"/>
            <a:r>
              <a:rPr lang="en-US" sz="1600" b="1" dirty="0" smtClean="0">
                <a:solidFill>
                  <a:schemeClr val="bg1"/>
                </a:solidFill>
              </a:rPr>
              <a:t>-17%</a:t>
            </a:r>
            <a:endParaRPr lang="en-US" sz="1600" b="1" dirty="0">
              <a:solidFill>
                <a:schemeClr val="bg1"/>
              </a:solidFill>
            </a:endParaRPr>
          </a:p>
        </p:txBody>
      </p:sp>
      <p:sp>
        <p:nvSpPr>
          <p:cNvPr id="11" name="TextBox 10"/>
          <p:cNvSpPr txBox="1"/>
          <p:nvPr/>
        </p:nvSpPr>
        <p:spPr>
          <a:xfrm>
            <a:off x="3333136" y="2276179"/>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+18%</a:t>
            </a:r>
            <a:endParaRPr lang="en-US" sz="1600" b="1" dirty="0">
              <a:solidFill>
                <a:schemeClr val="bg1"/>
              </a:solidFill>
            </a:endParaRPr>
          </a:p>
        </p:txBody>
      </p:sp>
      <p:sp>
        <p:nvSpPr>
          <p:cNvPr id="12" name="TextBox 11"/>
          <p:cNvSpPr txBox="1"/>
          <p:nvPr/>
        </p:nvSpPr>
        <p:spPr>
          <a:xfrm>
            <a:off x="4444156" y="1956643"/>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+18%</a:t>
            </a:r>
            <a:endParaRPr lang="en-US" sz="1600" b="1" dirty="0">
              <a:solidFill>
                <a:schemeClr val="bg1"/>
              </a:solidFill>
            </a:endParaRPr>
          </a:p>
        </p:txBody>
      </p:sp>
      <p:sp>
        <p:nvSpPr>
          <p:cNvPr id="13" name="TextBox 12"/>
          <p:cNvSpPr txBox="1"/>
          <p:nvPr/>
        </p:nvSpPr>
        <p:spPr>
          <a:xfrm>
            <a:off x="5510932" y="2035303"/>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-3%</a:t>
            </a:r>
            <a:endParaRPr lang="en-US" sz="1600" b="1" dirty="0">
              <a:solidFill>
                <a:schemeClr val="bg1"/>
              </a:solidFill>
            </a:endParaRPr>
          </a:p>
        </p:txBody>
      </p:sp>
      <p:sp>
        <p:nvSpPr>
          <p:cNvPr id="14" name="TextBox 13"/>
          <p:cNvSpPr txBox="1"/>
          <p:nvPr/>
        </p:nvSpPr>
        <p:spPr>
          <a:xfrm>
            <a:off x="6621952" y="1789507"/>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+11%</a:t>
            </a:r>
            <a:endParaRPr lang="en-US" sz="1600" b="1" dirty="0">
              <a:solidFill>
                <a:schemeClr val="bg1"/>
              </a:solidFill>
            </a:endParaRPr>
          </a:p>
        </p:txBody>
      </p:sp>
      <p:sp>
        <p:nvSpPr>
          <p:cNvPr id="15" name="TextBox 14"/>
          <p:cNvSpPr txBox="1"/>
          <p:nvPr/>
        </p:nvSpPr>
        <p:spPr>
          <a:xfrm>
            <a:off x="7688728" y="1720687"/>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Reinsurance Pricing: Rate-on-Line Index    by Region, 1990 – 2014*</a:t>
            </a:r>
            <a:endParaRPr lang="en-US" b="1" dirty="0">
              <a:latin typeface="Arial "/>
            </a:endParaRPr>
          </a:p>
        </p:txBody>
      </p:sp>
      <p:sp>
        <p:nvSpPr>
          <p:cNvPr id="4" name="Rectangle 4"/>
          <p:cNvSpPr>
            <a:spLocks noChangeArrowheads="1"/>
          </p:cNvSpPr>
          <p:nvPr/>
        </p:nvSpPr>
        <p:spPr bwMode="auto">
          <a:xfrm>
            <a:off x="0" y="6389410"/>
            <a:ext cx="7569200" cy="468590"/>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*As of Jan. 1.</a:t>
            </a:r>
          </a:p>
          <a:p>
            <a:pPr eaLnBrk="0" hangingPunct="0">
              <a:lnSpc>
                <a:spcPct val="85000"/>
              </a:lnSpc>
              <a:spcBef>
                <a:spcPct val="25000"/>
              </a:spcBef>
              <a:buClr>
                <a:schemeClr val="accent2"/>
              </a:buClr>
              <a:buFont typeface="Wingdings" pitchFamily="2" charset="2"/>
              <a:buNone/>
            </a:pPr>
            <a:r>
              <a:rPr lang="en-US" sz="1100" dirty="0" smtClean="0"/>
              <a:t>Source: Guy Carpenter</a:t>
            </a:r>
            <a:endParaRPr lang="en-US" sz="1100" dirty="0"/>
          </a:p>
        </p:txBody>
      </p:sp>
      <p:pic>
        <p:nvPicPr>
          <p:cNvPr id="29076482" name="Picture 2" descr="http://www.gccapitalideas.com/wp-content/uploads/2014/01/jan-17-f10.jpg"/>
          <p:cNvPicPr>
            <a:picLocks noChangeAspect="1" noChangeArrowheads="1"/>
          </p:cNvPicPr>
          <p:nvPr/>
        </p:nvPicPr>
        <p:blipFill>
          <a:blip r:embed="rId2" cstate="print"/>
          <a:srcRect/>
          <a:stretch>
            <a:fillRect/>
          </a:stretch>
        </p:blipFill>
        <p:spPr bwMode="auto">
          <a:xfrm>
            <a:off x="314222" y="1122391"/>
            <a:ext cx="7767894" cy="5018059"/>
          </a:xfrm>
          <a:prstGeom prst="rect">
            <a:avLst/>
          </a:prstGeom>
          <a:noFill/>
        </p:spPr>
      </p:pic>
      <p:sp>
        <p:nvSpPr>
          <p:cNvPr id="6" name="AutoShape 8"/>
          <p:cNvSpPr>
            <a:spLocks noChangeArrowheads="1"/>
          </p:cNvSpPr>
          <p:nvPr/>
        </p:nvSpPr>
        <p:spPr bwMode="blackWhite">
          <a:xfrm>
            <a:off x="6888135" y="1297855"/>
            <a:ext cx="2064132" cy="1681315"/>
          </a:xfrm>
          <a:prstGeom prst="wedgeRectCallout">
            <a:avLst>
              <a:gd name="adj1" fmla="val 1766"/>
              <a:gd name="adj2" fmla="val 10444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Lower CATs and a flood of new capital has pushed reinsurance pricing down in most regions, including the US</a:t>
            </a:r>
            <a:endParaRPr lang="en-US" sz="1600" b="1" dirty="0">
              <a:solidFill>
                <a:srgbClr val="FFFFFF"/>
              </a:solidFill>
              <a:latin typeface="Arial" charset="0"/>
              <a:cs typeface="Arial" charset="0"/>
            </a:endParaRPr>
          </a:p>
        </p:txBody>
      </p:sp>
      <p:sp>
        <p:nvSpPr>
          <p:cNvPr id="7" name="Oval 6"/>
          <p:cNvSpPr/>
          <p:nvPr/>
        </p:nvSpPr>
        <p:spPr>
          <a:xfrm>
            <a:off x="7506931" y="3613359"/>
            <a:ext cx="383458" cy="56043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sz="2700" dirty="0" smtClean="0">
                <a:latin typeface="Arial "/>
              </a:rPr>
              <a:t>Alternative Capacity as a Percentage of Global Property Catastrophe Reinsurance Limit</a:t>
            </a:r>
            <a:endParaRPr lang="en-US" sz="2700"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a:t>
            </a:r>
            <a:endParaRPr lang="en-US" sz="1100" dirty="0"/>
          </a:p>
        </p:txBody>
      </p:sp>
      <p:pic>
        <p:nvPicPr>
          <p:cNvPr id="229724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8709" y="2079522"/>
            <a:ext cx="8223308" cy="4086532"/>
          </a:xfrm>
          <a:prstGeom prst="rect">
            <a:avLst/>
          </a:prstGeom>
          <a:noFill/>
          <a:ln w="9525">
            <a:noFill/>
            <a:miter lim="800000"/>
            <a:headEnd/>
            <a:tailEnd/>
          </a:ln>
        </p:spPr>
      </p:pic>
      <p:sp>
        <p:nvSpPr>
          <p:cNvPr id="6" name="Rectangle 3"/>
          <p:cNvSpPr>
            <a:spLocks noChangeArrowheads="1"/>
          </p:cNvSpPr>
          <p:nvPr/>
        </p:nvSpPr>
        <p:spPr bwMode="black">
          <a:xfrm>
            <a:off x="347663" y="1163589"/>
            <a:ext cx="8221662" cy="2492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b="1" dirty="0" smtClean="0">
                <a:solidFill>
                  <a:srgbClr val="225A7A"/>
                </a:solidFill>
              </a:rPr>
              <a:t>(As of Year End)</a:t>
            </a:r>
            <a:endParaRPr lang="en-US" b="1" dirty="0">
              <a:solidFill>
                <a:srgbClr val="225A7A"/>
              </a:solidFill>
              <a:latin typeface="Arial" charset="0"/>
              <a:cs typeface="Arial" charset="0"/>
            </a:endParaRPr>
          </a:p>
        </p:txBody>
      </p:sp>
      <p:sp>
        <p:nvSpPr>
          <p:cNvPr id="7" name="AutoShape 14"/>
          <p:cNvSpPr>
            <a:spLocks noChangeArrowheads="1"/>
          </p:cNvSpPr>
          <p:nvPr/>
        </p:nvSpPr>
        <p:spPr bwMode="blackWhite">
          <a:xfrm>
            <a:off x="2315498" y="1666568"/>
            <a:ext cx="3539613" cy="1408470"/>
          </a:xfrm>
          <a:prstGeom prst="wedgeRectCallout">
            <a:avLst>
              <a:gd name="adj1" fmla="val 96681"/>
              <a:gd name="adj2" fmla="val 2606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Alternative Capacity accounted for approximately 14% or $45 billion of the $316 in global property catastrophe reinsurance capital as of mid-2013 (expected to rise to ~15% by year-end 2013)</a:t>
            </a:r>
            <a:endParaRPr lang="en-US" sz="1600"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2000–2013*</a:t>
            </a:r>
            <a:r>
              <a:rPr lang="en-US" baseline="30000" dirty="0" smtClean="0"/>
              <a:t>1</a:t>
            </a:r>
          </a:p>
        </p:txBody>
      </p:sp>
      <p:graphicFrame>
        <p:nvGraphicFramePr>
          <p:cNvPr id="58370" name="Object 3"/>
          <p:cNvGraphicFramePr>
            <a:graphicFrameLocks/>
          </p:cNvGraphicFramePr>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9200387" name="Chart" r:id="rId4" imgW="8429714" imgH="3638435" progId="MSGraph.Chart.8">
                  <p:embed followColorScheme="full"/>
                </p:oleObj>
              </mc:Choice>
              <mc:Fallback>
                <p:oleObj name="Chart" r:id="rId4" imgW="8429714" imgH="3638435"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Income Fell in 2012  and is Falling in 2013 Due to Persistently Low Interest Rates, Putting Additional Pressure on (Re) Insurance Pricing</a:t>
            </a:r>
            <a:endParaRPr lang="en-US" b="1" dirty="0">
              <a:solidFill>
                <a:srgbClr val="FFFFFF"/>
              </a:solidFill>
            </a:endParaRPr>
          </a:p>
        </p:txBody>
      </p:sp>
      <p:sp>
        <p:nvSpPr>
          <p:cNvPr id="58373" name="Rectangle 5"/>
          <p:cNvSpPr>
            <a:spLocks noChangeArrowheads="1"/>
          </p:cNvSpPr>
          <p:nvPr/>
        </p:nvSpPr>
        <p:spPr bwMode="auto">
          <a:xfrm>
            <a:off x="-1" y="6302140"/>
            <a:ext cx="8915401"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a:t>
            </a:r>
          </a:p>
          <a:p>
            <a:pPr marL="133350" indent="-133350" eaLnBrk="0" hangingPunct="0">
              <a:lnSpc>
                <a:spcPct val="90000"/>
              </a:lnSpc>
              <a:buClr>
                <a:schemeClr val="accent2"/>
              </a:buClr>
              <a:tabLst>
                <a:tab pos="112713" algn="r"/>
              </a:tabLst>
            </a:pPr>
            <a:r>
              <a:rPr lang="en-US" sz="1100" dirty="0" smtClean="0"/>
              <a:t>*Estimate based on annualized actual 9M:2013 investment income of $34.338B.</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4267202" y="3490452"/>
            <a:ext cx="3271540" cy="1022554"/>
          </a:xfrm>
          <a:prstGeom prst="wedgeRectCallout">
            <a:avLst>
              <a:gd name="adj1" fmla="val 70573"/>
              <a:gd name="adj2" fmla="val -3432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running below their 2007 pre-crisis peak</a:t>
            </a:r>
            <a:endParaRPr lang="en-US"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Grp="1" noChangeAspect="1"/>
          </p:cNvGraphicFramePr>
          <p:nvPr>
            <p:ph type="chart" idx="1"/>
          </p:nvPr>
        </p:nvGraphicFramePr>
        <p:xfrm>
          <a:off x="-296863" y="1352550"/>
          <a:ext cx="8745538" cy="4970463"/>
        </p:xfrm>
        <a:graphic>
          <a:graphicData uri="http://schemas.openxmlformats.org/presentationml/2006/ole">
            <mc:AlternateContent xmlns:mc="http://schemas.openxmlformats.org/markup-compatibility/2006">
              <mc:Choice xmlns:v="urn:schemas-microsoft-com:vml" Requires="v">
                <p:oleObj spid="_x0000_s22971395" name="Chart" r:id="rId3" imgW="8620022" imgH="4905503" progId="MSGraph.Chart.8">
                  <p:embed followColorScheme="full"/>
                </p:oleObj>
              </mc:Choice>
              <mc:Fallback>
                <p:oleObj name="Chart" r:id="rId3" imgW="8620022" imgH="4905503"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863" y="1352550"/>
                        <a:ext cx="8745538" cy="497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699" name="Text Box 6"/>
          <p:cNvSpPr txBox="1">
            <a:spLocks noChangeArrowheads="1"/>
          </p:cNvSpPr>
          <p:nvPr/>
        </p:nvSpPr>
        <p:spPr bwMode="blackWhite">
          <a:xfrm>
            <a:off x="6430295" y="1076631"/>
            <a:ext cx="2585833" cy="2993923"/>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“Convergence Capital” accounted for an estimated $45B or 14% or total property catastrophe reinsurance capacity as of mid-2013, up $10B over the past 18 months (since 1/1/12). Penetration of this type of capacity is growing</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Property Catastrophe Reinsurance Capacity by Source as of Mid-2013 ($ Bill)</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Guy Carpenter; </a:t>
            </a:r>
            <a:r>
              <a:rPr lang="en-US" sz="1000" i="1" dirty="0" smtClean="0">
                <a:solidFill>
                  <a:schemeClr val="accent4">
                    <a:lumMod val="75000"/>
                  </a:schemeClr>
                </a:solidFill>
                <a:cs typeface="+mn-cs"/>
              </a:rPr>
              <a:t>Mid-Year Market Report, </a:t>
            </a:r>
            <a:r>
              <a:rPr lang="en-US" sz="1000" dirty="0" smtClean="0">
                <a:solidFill>
                  <a:schemeClr val="accent4">
                    <a:lumMod val="75000"/>
                  </a:schemeClr>
                </a:solidFill>
                <a:cs typeface="+mn-cs"/>
              </a:rPr>
              <a:t>September 2013; Insurance Information Institute.</a:t>
            </a:r>
            <a:endParaRPr lang="en-US" sz="1000" i="1" dirty="0">
              <a:solidFill>
                <a:schemeClr val="accent4">
                  <a:lumMod val="75000"/>
                </a:schemeClr>
              </a:solidFill>
              <a:cs typeface="+mn-cs"/>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140</a:t>
            </a:fld>
            <a:endParaRPr lang="en-US"/>
          </a:p>
        </p:txBody>
      </p:sp>
      <p:sp>
        <p:nvSpPr>
          <p:cNvPr id="10" name="AutoShape 7"/>
          <p:cNvSpPr>
            <a:spLocks noChangeArrowheads="1"/>
          </p:cNvSpPr>
          <p:nvPr/>
        </p:nvSpPr>
        <p:spPr bwMode="blackWhite">
          <a:xfrm>
            <a:off x="4645984" y="4723352"/>
            <a:ext cx="3229896" cy="1177366"/>
          </a:xfrm>
          <a:prstGeom prst="wedgeRectCallout">
            <a:avLst>
              <a:gd name="adj1" fmla="val -94728"/>
              <a:gd name="adj2" fmla="val -1012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Collateralized reinsurance (sidecars) is the fastest growing segment recently</a:t>
            </a:r>
            <a:endParaRPr lang="en-US" sz="2000" b="1" dirty="0">
              <a:solidFill>
                <a:srgbClr val="FFFFFF"/>
              </a:solidFill>
              <a:latin typeface="Arial" charset="0"/>
              <a:cs typeface="Arial" charset="0"/>
            </a:endParaRPr>
          </a:p>
        </p:txBody>
      </p:sp>
      <p:sp>
        <p:nvSpPr>
          <p:cNvPr id="11" name="Rectangle 6"/>
          <p:cNvSpPr>
            <a:spLocks noChangeArrowheads="1"/>
          </p:cNvSpPr>
          <p:nvPr/>
        </p:nvSpPr>
        <p:spPr bwMode="black">
          <a:xfrm>
            <a:off x="1814046" y="1209983"/>
            <a:ext cx="4291780"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Total =  $316 Billion*</a:t>
            </a:r>
            <a:endParaRPr lang="en-US" sz="2400" b="1" u="sng" dirty="0">
              <a:solidFill>
                <a:srgbClr val="225A7A"/>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Capacity Development, </a:t>
            </a:r>
            <a:br>
              <a:rPr lang="en-US" dirty="0" smtClean="0">
                <a:latin typeface="Arial "/>
              </a:rPr>
            </a:br>
            <a:r>
              <a:rPr lang="en-US" dirty="0" smtClean="0">
                <a:latin typeface="Arial "/>
              </a:rPr>
              <a:t>2001—2013:H1</a:t>
            </a:r>
            <a:endParaRPr lang="en-US" b="1" dirty="0">
              <a:latin typeface="Arial "/>
            </a:endParaRPr>
          </a:p>
        </p:txBody>
      </p:sp>
      <p:pic>
        <p:nvPicPr>
          <p:cNvPr id="22973442" name="Picture 2"/>
          <p:cNvPicPr>
            <a:picLocks noChangeAspect="1" noChangeArrowheads="1"/>
          </p:cNvPicPr>
          <p:nvPr/>
        </p:nvPicPr>
        <p:blipFill>
          <a:blip r:embed="rId2" cstate="print"/>
          <a:srcRect/>
          <a:stretch>
            <a:fillRect/>
          </a:stretch>
        </p:blipFill>
        <p:spPr bwMode="auto">
          <a:xfrm>
            <a:off x="73740" y="1166510"/>
            <a:ext cx="8893276" cy="5313846"/>
          </a:xfrm>
          <a:prstGeom prst="rect">
            <a:avLst/>
          </a:prstGeom>
          <a:noFill/>
          <a:ln w="9525">
            <a:noFill/>
            <a:miter lim="800000"/>
            <a:headEnd/>
            <a:tailEnd/>
          </a:ln>
        </p:spPr>
      </p:pic>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Guy Carpenter; </a:t>
            </a:r>
            <a:r>
              <a:rPr lang="en-US" sz="1000" i="1" dirty="0" smtClean="0">
                <a:solidFill>
                  <a:schemeClr val="accent4">
                    <a:lumMod val="75000"/>
                  </a:schemeClr>
                </a:solidFill>
                <a:cs typeface="+mn-cs"/>
              </a:rPr>
              <a:t>Mid-Year Market Report, </a:t>
            </a:r>
            <a:r>
              <a:rPr lang="en-US" sz="1000" dirty="0" smtClean="0">
                <a:solidFill>
                  <a:schemeClr val="accent4">
                    <a:lumMod val="75000"/>
                  </a:schemeClr>
                </a:solidFill>
                <a:cs typeface="+mn-cs"/>
              </a:rPr>
              <a:t>September 2013; Insurance Information Institute.</a:t>
            </a:r>
            <a:endParaRPr lang="en-US" sz="1000" i="1" dirty="0">
              <a:solidFill>
                <a:schemeClr val="accent4">
                  <a:lumMod val="75000"/>
                </a:schemeClr>
              </a:solidFill>
              <a:cs typeface="+mn-cs"/>
            </a:endParaRPr>
          </a:p>
        </p:txBody>
      </p:sp>
      <p:sp>
        <p:nvSpPr>
          <p:cNvPr id="10" name="Rectangle 9"/>
          <p:cNvSpPr/>
          <p:nvPr/>
        </p:nvSpPr>
        <p:spPr>
          <a:xfrm>
            <a:off x="7787148" y="2993924"/>
            <a:ext cx="1150375" cy="348061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Non-Traditional Property Catastrophe</a:t>
            </a:r>
            <a:br>
              <a:rPr lang="en-US" dirty="0" smtClean="0">
                <a:latin typeface="Arial "/>
              </a:rPr>
            </a:br>
            <a:r>
              <a:rPr lang="en-US" dirty="0" smtClean="0">
                <a:latin typeface="Arial "/>
              </a:rPr>
              <a:t>Limits by Type, YE 2012 vs. YE 2015E</a:t>
            </a:r>
            <a:endParaRPr lang="en-US"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 Reinsurance Association of America; Insurance Information Institute.</a:t>
            </a:r>
            <a:endParaRPr lang="en-US" sz="1100" dirty="0"/>
          </a:p>
        </p:txBody>
      </p:sp>
      <p:pic>
        <p:nvPicPr>
          <p:cNvPr id="6"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9212" y="1214427"/>
            <a:ext cx="6400801" cy="5036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6"/>
          <p:cNvSpPr>
            <a:spLocks noChangeArrowheads="1"/>
          </p:cNvSpPr>
          <p:nvPr/>
        </p:nvSpPr>
        <p:spPr bwMode="blackWhite">
          <a:xfrm>
            <a:off x="6592528" y="2035277"/>
            <a:ext cx="2241756" cy="2654710"/>
          </a:xfrm>
          <a:prstGeom prst="wedgeRectCallout">
            <a:avLst>
              <a:gd name="adj1" fmla="val -84072"/>
              <a:gd name="adj2" fmla="val 2642"/>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Alternative capital is expected to rise by 30% by YE 2015 and will ultimately account for 20-30% of total reinsurance spend, according to Guy Carpenter</a:t>
            </a:r>
            <a:endParaRPr lang="en-US" b="1" dirty="0">
              <a:solidFill>
                <a:schemeClr val="bg1"/>
              </a:solidFill>
              <a:latin typeface="Arial"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Catastrophe Bonds: Issuance and Outstanding, 1997- 2013*</a:t>
            </a:r>
          </a:p>
        </p:txBody>
      </p:sp>
      <p:sp>
        <p:nvSpPr>
          <p:cNvPr id="2052" name="Rectangle 3"/>
          <p:cNvSpPr>
            <a:spLocks noChangeArrowheads="1"/>
          </p:cNvSpPr>
          <p:nvPr/>
        </p:nvSpPr>
        <p:spPr bwMode="black">
          <a:xfrm>
            <a:off x="347663" y="1163589"/>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Risk Capital Amount ($ Millions)</a:t>
            </a:r>
            <a:endParaRPr lang="en-US" sz="1600" b="1" dirty="0">
              <a:solidFill>
                <a:srgbClr val="225A7A"/>
              </a:solidFill>
              <a:latin typeface="Arial" charset="0"/>
              <a:cs typeface="Arial" charset="0"/>
            </a:endParaRPr>
          </a:p>
        </p:txBody>
      </p:sp>
      <p:sp>
        <p:nvSpPr>
          <p:cNvPr id="2053" name="Rectangle 4"/>
          <p:cNvSpPr>
            <a:spLocks noChangeArrowheads="1"/>
          </p:cNvSpPr>
          <p:nvPr/>
        </p:nvSpPr>
        <p:spPr bwMode="auto">
          <a:xfrm>
            <a:off x="0" y="6414802"/>
            <a:ext cx="8636000" cy="443198"/>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smtClean="0">
                <a:solidFill>
                  <a:srgbClr val="000000"/>
                </a:solidFill>
              </a:rPr>
              <a:t>*Through Dec. 31, 2013.</a:t>
            </a: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smtClean="0">
                <a:solidFill>
                  <a:srgbClr val="000000"/>
                </a:solidFill>
                <a:latin typeface="Arial" charset="0"/>
                <a:cs typeface="Arial" charset="0"/>
              </a:rPr>
              <a:t>Source: Guy Carpenter;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graphicFrame>
        <p:nvGraphicFramePr>
          <p:cNvPr id="2050" name="Object 2"/>
          <p:cNvGraphicFramePr>
            <a:graphicFrameLocks/>
          </p:cNvGraphicFramePr>
          <p:nvPr/>
        </p:nvGraphicFramePr>
        <p:xfrm>
          <a:off x="180975" y="1283111"/>
          <a:ext cx="8718550" cy="4203290"/>
        </p:xfrm>
        <a:graphic>
          <a:graphicData uri="http://schemas.openxmlformats.org/presentationml/2006/ole">
            <mc:AlternateContent xmlns:mc="http://schemas.openxmlformats.org/markup-compatibility/2006">
              <mc:Choice xmlns:v="urn:schemas-microsoft-com:vml" Requires="v">
                <p:oleObj spid="_x0000_s22919171" name="Chart" r:id="rId4" imgW="8715311" imgH="3943460" progId="MSGraph.Chart.8">
                  <p:embed followColorScheme="full"/>
                </p:oleObj>
              </mc:Choice>
              <mc:Fallback>
                <p:oleObj name="Chart" r:id="rId4" imgW="8715311" imgH="3943460"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80975" y="1283111"/>
                        <a:ext cx="8718550" cy="4203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517573" y="5643129"/>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Catastrophe Bond Issuance and Risk Capital Outstanding Reached All-Time Record Highs in 2013</a:t>
            </a:r>
            <a:endParaRPr lang="en-US" b="1" dirty="0">
              <a:solidFill>
                <a:srgbClr val="FFFFFF"/>
              </a:solidFill>
              <a:latin typeface="Arial" charset="0"/>
              <a:cs typeface="Arial" charset="0"/>
            </a:endParaRPr>
          </a:p>
        </p:txBody>
      </p:sp>
      <p:sp>
        <p:nvSpPr>
          <p:cNvPr id="8" name="AutoShape 8"/>
          <p:cNvSpPr>
            <a:spLocks noChangeArrowheads="1"/>
          </p:cNvSpPr>
          <p:nvPr/>
        </p:nvSpPr>
        <p:spPr bwMode="blackWhite">
          <a:xfrm>
            <a:off x="5427386" y="5088194"/>
            <a:ext cx="2757950" cy="530941"/>
          </a:xfrm>
          <a:prstGeom prst="wedgeRectCallout">
            <a:avLst>
              <a:gd name="adj1" fmla="val 65212"/>
              <a:gd name="adj2" fmla="val -6498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 bond issuance reached a record $7.1B in 2013</a:t>
            </a:r>
            <a:endParaRPr lang="en-US" sz="1400" b="1" dirty="0">
              <a:solidFill>
                <a:srgbClr val="FFFFFF"/>
              </a:solidFill>
              <a:latin typeface="Arial" pitchFamily="34" charset="0"/>
              <a:cs typeface="Arial" pitchFamily="34" charset="0"/>
            </a:endParaRPr>
          </a:p>
        </p:txBody>
      </p:sp>
      <p:sp>
        <p:nvSpPr>
          <p:cNvPr id="9" name="AutoShape 7"/>
          <p:cNvSpPr>
            <a:spLocks noChangeArrowheads="1"/>
          </p:cNvSpPr>
          <p:nvPr/>
        </p:nvSpPr>
        <p:spPr bwMode="blackWhite">
          <a:xfrm>
            <a:off x="2271247" y="1681316"/>
            <a:ext cx="2129914" cy="1106128"/>
          </a:xfrm>
          <a:prstGeom prst="wedgeRectCallout">
            <a:avLst>
              <a:gd name="adj1" fmla="val 247057"/>
              <a:gd name="adj2" fmla="val -45745"/>
            </a:avLst>
          </a:prstGeom>
          <a:gradFill rotWithShape="1">
            <a:gsLst>
              <a:gs pos="0">
                <a:schemeClr val="accent1">
                  <a:alpha val="40000"/>
                </a:schemeClr>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Arial" pitchFamily="34" charset="0"/>
              </a:rPr>
              <a:t>Risk capital  outstanding reached a record high $18.6B in 2013</a:t>
            </a:r>
            <a:endParaRPr lang="en-US" sz="1600" b="1" dirty="0">
              <a:solidFill>
                <a:schemeClr val="bg1"/>
              </a:solidFill>
              <a:cs typeface="Arial" pitchFamily="34" charset="0"/>
            </a:endParaRPr>
          </a:p>
        </p:txBody>
      </p:sp>
      <p:sp>
        <p:nvSpPr>
          <p:cNvPr id="10" name="AutoShape 8"/>
          <p:cNvSpPr>
            <a:spLocks noChangeArrowheads="1"/>
          </p:cNvSpPr>
          <p:nvPr/>
        </p:nvSpPr>
        <p:spPr bwMode="blackWhite">
          <a:xfrm>
            <a:off x="6091086" y="2851352"/>
            <a:ext cx="1946787" cy="530941"/>
          </a:xfrm>
          <a:prstGeom prst="wedgeRectCallout">
            <a:avLst>
              <a:gd name="adj1" fmla="val -37007"/>
              <a:gd name="adj2" fmla="val 10168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Financial crisis depressed issuance</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p:stCondLst>
                              <p:cond delay="2700"/>
                            </p:stCondLst>
                            <p:childTnLst>
                              <p:par>
                                <p:cTn id="14" presetID="22" presetClass="entr" presetSubtype="2" fill="hold" grpId="0" nodeType="afterEffect">
                                  <p:stCondLst>
                                    <p:cond delay="7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9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8" grpId="0" animBg="1"/>
      <p:bldP spid="9" grpId="0" animBg="1"/>
      <p:bldP spid="10" grpId="0" animBg="1"/>
    </p:bldLst>
  </p:timing>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144</a:t>
            </a:fld>
            <a:endParaRPr lang="en-US"/>
          </a:p>
        </p:txBody>
      </p:sp>
      <p:sp>
        <p:nvSpPr>
          <p:cNvPr id="1936386" name="Rectangle 2"/>
          <p:cNvSpPr>
            <a:spLocks noGrp="1" noChangeArrowheads="1"/>
          </p:cNvSpPr>
          <p:nvPr>
            <p:ph type="title"/>
          </p:nvPr>
        </p:nvSpPr>
        <p:spPr/>
        <p:txBody>
          <a:bodyPr/>
          <a:lstStyle/>
          <a:p>
            <a:r>
              <a:rPr lang="en-US" dirty="0" smtClean="0"/>
              <a:t>CATASTROPHE BONDS, ANNUAL RISK CAPITAL ISSUED, 2002-2013</a:t>
            </a:r>
          </a:p>
        </p:txBody>
      </p:sp>
      <p:graphicFrame>
        <p:nvGraphicFramePr>
          <p:cNvPr id="1936387" name="Object 3"/>
          <p:cNvGraphicFramePr>
            <a:graphicFrameLocks noChangeAspect="1"/>
          </p:cNvGraphicFramePr>
          <p:nvPr/>
        </p:nvGraphicFramePr>
        <p:xfrm>
          <a:off x="381000" y="1752600"/>
          <a:ext cx="8296275" cy="3752850"/>
        </p:xfrm>
        <a:graphic>
          <a:graphicData uri="http://schemas.openxmlformats.org/presentationml/2006/ole">
            <mc:AlternateContent xmlns:mc="http://schemas.openxmlformats.org/markup-compatibility/2006">
              <mc:Choice xmlns:v="urn:schemas-microsoft-com:vml" Requires="v">
                <p:oleObj spid="_x0000_s18752515" name="Chart" r:id="rId4" imgW="8305811" imgH="3762334" progId="MSGraph.Chart.8">
                  <p:embed followColorScheme="full"/>
                </p:oleObj>
              </mc:Choice>
              <mc:Fallback>
                <p:oleObj name="Chart" r:id="rId4" imgW="8305811" imgH="3762334"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81000" y="1752600"/>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8"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GC Securities and Guy Carpenter &amp; Company, LLC.</a:t>
            </a:r>
            <a:endParaRPr lang="en-US" sz="1100" dirty="0"/>
          </a:p>
        </p:txBody>
      </p:sp>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708650"/>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Catastrophe bond issuance hit a new record high in 2013</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145</a:t>
            </a:fld>
            <a:endParaRPr lang="en-US"/>
          </a:p>
        </p:txBody>
      </p:sp>
      <p:sp>
        <p:nvSpPr>
          <p:cNvPr id="1936386" name="Rectangle 2"/>
          <p:cNvSpPr>
            <a:spLocks noGrp="1" noChangeArrowheads="1"/>
          </p:cNvSpPr>
          <p:nvPr>
            <p:ph type="title"/>
          </p:nvPr>
        </p:nvSpPr>
        <p:spPr/>
        <p:txBody>
          <a:bodyPr/>
          <a:lstStyle/>
          <a:p>
            <a:r>
              <a:rPr lang="en-US" dirty="0" smtClean="0"/>
              <a:t>CATASTROPHE BONDS, RISK CAPITAL OUTSTANDING, 2002-2013</a:t>
            </a:r>
          </a:p>
        </p:txBody>
      </p:sp>
      <p:graphicFrame>
        <p:nvGraphicFramePr>
          <p:cNvPr id="1936387" name="Object 3"/>
          <p:cNvGraphicFramePr>
            <a:graphicFrameLocks noChangeAspect="1"/>
          </p:cNvGraphicFramePr>
          <p:nvPr/>
        </p:nvGraphicFramePr>
        <p:xfrm>
          <a:off x="381000" y="1752600"/>
          <a:ext cx="8296275" cy="3752850"/>
        </p:xfrm>
        <a:graphic>
          <a:graphicData uri="http://schemas.openxmlformats.org/presentationml/2006/ole">
            <mc:AlternateContent xmlns:mc="http://schemas.openxmlformats.org/markup-compatibility/2006">
              <mc:Choice xmlns:v="urn:schemas-microsoft-com:vml" Requires="v">
                <p:oleObj spid="_x0000_s18753539" name="Chart" r:id="rId4" imgW="8305811" imgH="3762334" progId="MSGraph.Chart.8">
                  <p:embed followColorScheme="full"/>
                </p:oleObj>
              </mc:Choice>
              <mc:Fallback>
                <p:oleObj name="Chart" r:id="rId4" imgW="8305811" imgH="3762334"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81000" y="1752600"/>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8"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GC Securities and Guy Carpenter &amp; Company, LLC.</a:t>
            </a:r>
            <a:endParaRPr lang="en-US" sz="1100" dirty="0"/>
          </a:p>
        </p:txBody>
      </p:sp>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0" name="Rectangle 6"/>
          <p:cNvSpPr>
            <a:spLocks noChangeArrowheads="1"/>
          </p:cNvSpPr>
          <p:nvPr/>
        </p:nvSpPr>
        <p:spPr bwMode="blackWhite">
          <a:xfrm>
            <a:off x="457200" y="5708650"/>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Catastrophe bond risk capital outstanding hit a new record high in 2013</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Catastrophe Bond Issuances, </a:t>
            </a:r>
            <a:br>
              <a:rPr lang="en-US" dirty="0" smtClean="0">
                <a:latin typeface="Arial "/>
              </a:rPr>
            </a:br>
            <a:r>
              <a:rPr lang="en-US" dirty="0" smtClean="0">
                <a:latin typeface="Arial "/>
              </a:rPr>
              <a:t>First Half 2013</a:t>
            </a:r>
            <a:endParaRPr lang="en-US" b="1" dirty="0">
              <a:latin typeface="Arial "/>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Willis Capital Markets &amp; Advisory, Fitch Ratings;  Insurance Information Institute.</a:t>
            </a:r>
            <a:endParaRPr lang="en-US" sz="1000" i="1" dirty="0">
              <a:solidFill>
                <a:schemeClr val="accent4">
                  <a:lumMod val="75000"/>
                </a:schemeClr>
              </a:solidFill>
              <a:cs typeface="+mn-cs"/>
            </a:endParaRPr>
          </a:p>
        </p:txBody>
      </p:sp>
      <p:pic>
        <p:nvPicPr>
          <p:cNvPr id="22974466" name="Picture 2"/>
          <p:cNvPicPr>
            <a:picLocks noChangeAspect="1" noChangeArrowheads="1"/>
          </p:cNvPicPr>
          <p:nvPr/>
        </p:nvPicPr>
        <p:blipFill>
          <a:blip r:embed="rId2" cstate="print"/>
          <a:srcRect/>
          <a:stretch>
            <a:fillRect/>
          </a:stretch>
        </p:blipFill>
        <p:spPr bwMode="auto">
          <a:xfrm>
            <a:off x="250723" y="1091381"/>
            <a:ext cx="8709988" cy="540313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Sidecar Transactions (Post-Sandy) and Hedge Fund-Backed Reinsurers</a:t>
            </a:r>
            <a:endParaRPr lang="en-US" b="1" dirty="0">
              <a:latin typeface="Arial "/>
            </a:endParaRPr>
          </a:p>
        </p:txBody>
      </p:sp>
      <p:pic>
        <p:nvPicPr>
          <p:cNvPr id="2297549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1849" y="1052205"/>
            <a:ext cx="4857750" cy="3416557"/>
          </a:xfrm>
          <a:prstGeom prst="rect">
            <a:avLst/>
          </a:prstGeom>
          <a:noFill/>
          <a:ln w="9525">
            <a:noFill/>
            <a:miter lim="800000"/>
            <a:headEnd/>
            <a:tailEnd/>
          </a:ln>
        </p:spPr>
      </p:pic>
      <p:pic>
        <p:nvPicPr>
          <p:cNvPr id="2297549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6600" y="4424516"/>
            <a:ext cx="8486775" cy="2182762"/>
          </a:xfrm>
          <a:prstGeom prst="rect">
            <a:avLst/>
          </a:prstGeom>
          <a:noFill/>
          <a:ln w="9525">
            <a:noFill/>
            <a:miter lim="800000"/>
            <a:headEnd/>
            <a:tailEnd/>
          </a:ln>
        </p:spPr>
      </p:pic>
      <p:sp>
        <p:nvSpPr>
          <p:cNvPr id="7"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Willis Capital Markets &amp; Advisory, Fitch Ratings;  Insurance Information Institute.</a:t>
            </a:r>
            <a:endParaRPr lang="en-US" sz="1000" i="1" dirty="0">
              <a:solidFill>
                <a:schemeClr val="accent4">
                  <a:lumMod val="75000"/>
                </a:schemeClr>
              </a:solidFill>
              <a:cs typeface="+mn-cs"/>
            </a:endParaRPr>
          </a:p>
        </p:txBody>
      </p:sp>
      <p:sp>
        <p:nvSpPr>
          <p:cNvPr id="11" name="AutoShape 6"/>
          <p:cNvSpPr>
            <a:spLocks noChangeArrowheads="1"/>
          </p:cNvSpPr>
          <p:nvPr/>
        </p:nvSpPr>
        <p:spPr bwMode="blackWhite">
          <a:xfrm>
            <a:off x="5825613" y="1268361"/>
            <a:ext cx="2934929" cy="1784555"/>
          </a:xfrm>
          <a:prstGeom prst="wedgeRectCallout">
            <a:avLst>
              <a:gd name="adj1" fmla="val -64445"/>
              <a:gd name="adj2" fmla="val 4641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Sidecars (collateralized reinsurance) are the fastest growing alternative capital segment, account for about 15% or $5 bill of total property catastrophe reinsurance capital</a:t>
            </a:r>
            <a:endParaRPr lang="en-US" sz="1600" b="1" dirty="0">
              <a:solidFill>
                <a:schemeClr val="bg1"/>
              </a:solidFill>
              <a:latin typeface="Arial" pitchFamily="34" charset="0"/>
              <a:cs typeface="+mn-cs"/>
            </a:endParaRPr>
          </a:p>
        </p:txBody>
      </p:sp>
      <p:sp>
        <p:nvSpPr>
          <p:cNvPr id="12" name="AutoShape 6"/>
          <p:cNvSpPr>
            <a:spLocks noChangeArrowheads="1"/>
          </p:cNvSpPr>
          <p:nvPr/>
        </p:nvSpPr>
        <p:spPr bwMode="blackWhite">
          <a:xfrm>
            <a:off x="6533535" y="3657601"/>
            <a:ext cx="2099187" cy="1022554"/>
          </a:xfrm>
          <a:prstGeom prst="wedgeRectCallout">
            <a:avLst>
              <a:gd name="adj1" fmla="val -58415"/>
              <a:gd name="adj2" fmla="val 76996"/>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More hedge fund money is coming into the business</a:t>
            </a:r>
            <a:endParaRPr lang="en-US" sz="1600" b="1" dirty="0">
              <a:solidFill>
                <a:schemeClr val="bg1"/>
              </a:solidFill>
              <a:latin typeface="Arial"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975491"/>
                                        </p:tgtEl>
                                        <p:attrNameLst>
                                          <p:attrName>style.visibility</p:attrName>
                                        </p:attrNameLst>
                                      </p:cBhvr>
                                      <p:to>
                                        <p:strVal val="visible"/>
                                      </p:to>
                                    </p:set>
                                    <p:animEffect transition="in" filter="dissolve">
                                      <p:cBhvr>
                                        <p:cTn id="12" dur="500"/>
                                        <p:tgtEl>
                                          <p:spTgt spid="2297549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(Re) Insurers Investing in Insurance </a:t>
            </a:r>
            <a:br>
              <a:rPr lang="en-US" dirty="0" smtClean="0">
                <a:latin typeface="Arial "/>
              </a:rPr>
            </a:br>
            <a:r>
              <a:rPr lang="en-US" dirty="0" smtClean="0">
                <a:latin typeface="Arial "/>
              </a:rPr>
              <a:t>Linked Securities (ILS) Fund Managers</a:t>
            </a:r>
            <a:endParaRPr lang="en-US" b="1" dirty="0">
              <a:latin typeface="Arial "/>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Willis Capital Markets &amp; Advisory, Fitch Ratings;  Insurance Information Institute.</a:t>
            </a:r>
            <a:endParaRPr lang="en-US" sz="1000" i="1" dirty="0">
              <a:solidFill>
                <a:schemeClr val="accent4">
                  <a:lumMod val="75000"/>
                </a:schemeClr>
              </a:solidFill>
              <a:cs typeface="+mn-cs"/>
            </a:endParaRPr>
          </a:p>
        </p:txBody>
      </p:sp>
      <p:pic>
        <p:nvPicPr>
          <p:cNvPr id="22976514" name="Picture 2"/>
          <p:cNvPicPr>
            <a:picLocks noChangeAspect="1" noChangeArrowheads="1"/>
          </p:cNvPicPr>
          <p:nvPr/>
        </p:nvPicPr>
        <p:blipFill>
          <a:blip r:embed="rId2" cstate="print"/>
          <a:srcRect/>
          <a:stretch>
            <a:fillRect/>
          </a:stretch>
        </p:blipFill>
        <p:spPr bwMode="auto">
          <a:xfrm>
            <a:off x="110301" y="1160431"/>
            <a:ext cx="6659212" cy="5314112"/>
          </a:xfrm>
          <a:prstGeom prst="rect">
            <a:avLst/>
          </a:prstGeom>
          <a:noFill/>
          <a:ln w="9525">
            <a:noFill/>
            <a:miter lim="800000"/>
            <a:headEnd/>
            <a:tailEnd/>
          </a:ln>
        </p:spPr>
      </p:pic>
      <p:sp>
        <p:nvSpPr>
          <p:cNvPr id="6" name="AutoShape 6"/>
          <p:cNvSpPr>
            <a:spLocks noChangeArrowheads="1"/>
          </p:cNvSpPr>
          <p:nvPr/>
        </p:nvSpPr>
        <p:spPr bwMode="blackWhite">
          <a:xfrm>
            <a:off x="6844235" y="1310640"/>
            <a:ext cx="2099187" cy="5242560"/>
          </a:xfrm>
          <a:prstGeom prst="wedgeRectCallout">
            <a:avLst>
              <a:gd name="adj1" fmla="val -72935"/>
              <a:gd name="adj2" fmla="val -21022"/>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Several (re)insurers have formed asset managers or invested in independent asset managers that are focused on managing catastrophe/ILS funds for outside investors.  These asset managers invest third party capital in instruments with returns linked to property catastrophe reinsurance retrocession and ILS contracts.</a:t>
            </a:r>
            <a:endParaRPr lang="en-US" sz="1600" b="1" dirty="0">
              <a:solidFill>
                <a:schemeClr val="bg1"/>
              </a:solidFill>
              <a:latin typeface="Arial"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Reinsurance Capital Summary</a:t>
            </a:r>
            <a:endParaRPr lang="en-US" b="1" dirty="0">
              <a:latin typeface="Arial "/>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Fitch Ratings, </a:t>
            </a:r>
            <a:r>
              <a:rPr lang="en-US" sz="1000" i="1" dirty="0" smtClean="0">
                <a:solidFill>
                  <a:schemeClr val="accent4">
                    <a:lumMod val="75000"/>
                  </a:schemeClr>
                </a:solidFill>
                <a:cs typeface="+mn-cs"/>
              </a:rPr>
              <a:t>Alternative Reinsurance Market Update, </a:t>
            </a:r>
            <a:r>
              <a:rPr lang="en-US" sz="1000" dirty="0" smtClean="0">
                <a:solidFill>
                  <a:schemeClr val="accent4">
                    <a:lumMod val="75000"/>
                  </a:schemeClr>
                </a:solidFill>
                <a:cs typeface="+mn-cs"/>
              </a:rPr>
              <a:t>September 5, 2013; Insurance Information Institute.</a:t>
            </a:r>
            <a:endParaRPr lang="en-US" sz="1000" i="1" dirty="0">
              <a:solidFill>
                <a:schemeClr val="accent4">
                  <a:lumMod val="75000"/>
                </a:schemeClr>
              </a:solidFill>
              <a:cs typeface="+mn-cs"/>
            </a:endParaRPr>
          </a:p>
        </p:txBody>
      </p:sp>
      <p:sp>
        <p:nvSpPr>
          <p:cNvPr id="6" name="Rectangle 5"/>
          <p:cNvSpPr/>
          <p:nvPr/>
        </p:nvSpPr>
        <p:spPr>
          <a:xfrm>
            <a:off x="294967" y="739149"/>
            <a:ext cx="8642556" cy="5878532"/>
          </a:xfrm>
          <a:prstGeom prst="rect">
            <a:avLst/>
          </a:prstGeom>
        </p:spPr>
        <p:txBody>
          <a:bodyPr wrap="square">
            <a:spAutoFit/>
          </a:bodyPr>
          <a:lstStyle/>
          <a:p>
            <a:endParaRPr lang="en-US" dirty="0" smtClean="0"/>
          </a:p>
          <a:p>
            <a:pPr>
              <a:buFont typeface="Arial" pitchFamily="34" charset="0"/>
              <a:buChar char="•"/>
            </a:pPr>
            <a:r>
              <a:rPr lang="en-US" dirty="0" smtClean="0"/>
              <a:t> </a:t>
            </a:r>
            <a:r>
              <a:rPr lang="en-US" sz="2000" b="1" dirty="0" smtClean="0"/>
              <a:t>Alternative Reinsurance Here to Stay</a:t>
            </a:r>
          </a:p>
          <a:p>
            <a:pPr lvl="1">
              <a:buFont typeface="Wingdings" pitchFamily="2" charset="2"/>
              <a:buChar char="Ø"/>
            </a:pPr>
            <a:r>
              <a:rPr lang="en-US" dirty="0" smtClean="0"/>
              <a:t>Capital markets have effectively discovered reinsurance another “asset class,” in part due to Federal Reserve’s unprecedented actions since the financial crisis to keep interest rates low across the entire yield curve.</a:t>
            </a:r>
          </a:p>
          <a:p>
            <a:pPr lvl="1">
              <a:buFont typeface="Wingdings" pitchFamily="2" charset="2"/>
              <a:buChar char="Ø"/>
            </a:pPr>
            <a:endParaRPr lang="en-US" dirty="0" smtClean="0"/>
          </a:p>
          <a:p>
            <a:pPr lvl="1">
              <a:buFont typeface="Wingdings" pitchFamily="2" charset="2"/>
              <a:buChar char="Ø"/>
            </a:pPr>
            <a:r>
              <a:rPr lang="en-US" dirty="0" smtClean="0"/>
              <a:t>A convergence of the reinsurance and capital markets persists with many companies both providing and using alternative forms of risk transfer to supplement the traditional balance sheet, transforming several reinsurers into risk asset managers. These structures include catastrophe bonds (cat bonds), collateralized quota-share reinsurance vehicles (sidecars), industry loss warranties (ILWs), hedge fund-supported reinsurers and asset managers investing in insurance-linked securities (ILS). </a:t>
            </a:r>
          </a:p>
          <a:p>
            <a:pPr>
              <a:buFont typeface="Arial" pitchFamily="34" charset="0"/>
              <a:buChar char="•"/>
            </a:pPr>
            <a:r>
              <a:rPr lang="en-US" sz="3200" dirty="0" smtClean="0"/>
              <a:t> </a:t>
            </a:r>
            <a:r>
              <a:rPr lang="en-US" b="1" dirty="0" smtClean="0"/>
              <a:t>Property Catastrophe Drives Market:</a:t>
            </a:r>
          </a:p>
          <a:p>
            <a:pPr lvl="1">
              <a:buFont typeface="Wingdings" pitchFamily="2" charset="2"/>
              <a:buChar char="Ø"/>
            </a:pPr>
            <a:r>
              <a:rPr lang="en-US" b="1" dirty="0" smtClean="0"/>
              <a:t> </a:t>
            </a:r>
            <a:r>
              <a:rPr lang="en-US" dirty="0" smtClean="0"/>
              <a:t>The nature of property catastrophe risk as being highly modeled and commoditized serves as an important economic force driving its transfer into the capital markets. Casualty (re)insurance lines have had limited movement into the alternative reinsurance market thus far, as the less standardized and more specialized nature of these longer term risks makes them better suited for more permanent traditional capacity providers.</a:t>
            </a: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15</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1990–2013*</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December </a:t>
            </a:r>
            <a:r>
              <a:rPr lang="en-US" sz="1100" dirty="0"/>
              <a:t>2013.</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http://www.federalreserve.gov/releases/h15/data.htm</a:t>
            </a:r>
            <a:r>
              <a:rPr lang="en-US" sz="1100" dirty="0"/>
              <a:t>.  </a:t>
            </a:r>
            <a:br>
              <a:rPr lang="en-US" sz="1100" dirty="0"/>
            </a:br>
            <a:r>
              <a:rPr lang="en-US" sz="1100" dirty="0"/>
              <a:t>National 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9201411" name="Chart" r:id="rId5" imgW="8343872" imgH="4381562" progId="MSGraph.Chart.8">
                  <p:embed followColorScheme="full"/>
                </p:oleObj>
              </mc:Choice>
              <mc:Fallback>
                <p:oleObj name="Chart" r:id="rId5" imgW="8343872" imgH="4381562" progId="MSGraph.Chart.8">
                  <p:embed followColorScheme="full"/>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307691"/>
            <a:ext cx="1704975" cy="942975"/>
          </a:xfrm>
          <a:prstGeom prst="wedgeRectCallout">
            <a:avLst>
              <a:gd name="adj1" fmla="val 45184"/>
              <a:gd name="adj2" fmla="val 22878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U.S. Treasury security yields recently plunged to record lows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15</a:t>
            </a:fld>
            <a:endParaRPr lang="en-US"/>
          </a:p>
        </p:txBody>
      </p:sp>
      <p:sp>
        <p:nvSpPr>
          <p:cNvPr id="14" name="Rectangle 7"/>
          <p:cNvSpPr>
            <a:spLocks noChangeArrowheads="1"/>
          </p:cNvSpPr>
          <p:nvPr/>
        </p:nvSpPr>
        <p:spPr bwMode="grayWhite">
          <a:xfrm>
            <a:off x="8052623" y="3647768"/>
            <a:ext cx="835739" cy="1981200"/>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1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Reinsurance Capital Summary (continued)</a:t>
            </a:r>
            <a:endParaRPr lang="en-US" b="1" dirty="0">
              <a:latin typeface="Arial "/>
            </a:endParaRPr>
          </a:p>
        </p:txBody>
      </p:sp>
      <p:sp>
        <p:nvSpPr>
          <p:cNvPr id="8" name="Rectangle 3"/>
          <p:cNvSpPr>
            <a:spLocks noChangeArrowheads="1"/>
          </p:cNvSpPr>
          <p:nvPr/>
        </p:nvSpPr>
        <p:spPr bwMode="auto">
          <a:xfrm>
            <a:off x="44244" y="6597672"/>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Fitch Ratings, </a:t>
            </a:r>
            <a:r>
              <a:rPr lang="en-US" sz="1000" i="1" dirty="0" smtClean="0">
                <a:solidFill>
                  <a:schemeClr val="accent4">
                    <a:lumMod val="75000"/>
                  </a:schemeClr>
                </a:solidFill>
                <a:cs typeface="+mn-cs"/>
              </a:rPr>
              <a:t>Alternative Reinsurance Market Update, </a:t>
            </a:r>
            <a:r>
              <a:rPr lang="en-US" sz="1000" dirty="0" smtClean="0">
                <a:solidFill>
                  <a:schemeClr val="accent4">
                    <a:lumMod val="75000"/>
                  </a:schemeClr>
                </a:solidFill>
                <a:cs typeface="+mn-cs"/>
              </a:rPr>
              <a:t>September 5, 2013.</a:t>
            </a:r>
            <a:endParaRPr lang="en-US" sz="1000" i="1" dirty="0">
              <a:solidFill>
                <a:schemeClr val="accent4">
                  <a:lumMod val="75000"/>
                </a:schemeClr>
              </a:solidFill>
              <a:cs typeface="+mn-cs"/>
            </a:endParaRPr>
          </a:p>
        </p:txBody>
      </p:sp>
      <p:sp>
        <p:nvSpPr>
          <p:cNvPr id="6" name="Rectangle 5"/>
          <p:cNvSpPr/>
          <p:nvPr/>
        </p:nvSpPr>
        <p:spPr>
          <a:xfrm>
            <a:off x="250723" y="739149"/>
            <a:ext cx="8686800" cy="6017032"/>
          </a:xfrm>
          <a:prstGeom prst="rect">
            <a:avLst/>
          </a:prstGeom>
        </p:spPr>
        <p:txBody>
          <a:bodyPr wrap="square">
            <a:spAutoFit/>
          </a:bodyPr>
          <a:lstStyle/>
          <a:p>
            <a:endParaRPr lang="en-US" sz="1750" dirty="0" smtClean="0"/>
          </a:p>
          <a:p>
            <a:pPr>
              <a:buFont typeface="Arial" pitchFamily="34" charset="0"/>
              <a:buChar char="•"/>
            </a:pPr>
            <a:r>
              <a:rPr lang="en-US" sz="1750" dirty="0" smtClean="0"/>
              <a:t> </a:t>
            </a:r>
            <a:r>
              <a:rPr lang="en-US" sz="1750" b="1" dirty="0" smtClean="0"/>
              <a:t>Strong Investor Demand </a:t>
            </a:r>
          </a:p>
          <a:p>
            <a:pPr lvl="1">
              <a:buFont typeface="Wingdings" pitchFamily="2" charset="2"/>
              <a:buChar char="Ø"/>
            </a:pPr>
            <a:r>
              <a:rPr lang="en-US" sz="1750" dirty="0" smtClean="0"/>
              <a:t>Comparatively high potential returns of catastrophe risk through cat bonds and sidecar investments are particularly attractive to investors, although this spread has been shrinking due to increased investor demand. However, the lack of correlation between catastrophe losses and returns on other major asset classes should continue to contribute to strong demand from investors, which include hedge funds, private equity and institutional investors. </a:t>
            </a:r>
          </a:p>
          <a:p>
            <a:endParaRPr lang="en-US" sz="1750" b="1" dirty="0" smtClean="0"/>
          </a:p>
          <a:p>
            <a:pPr>
              <a:buFont typeface="Arial" pitchFamily="34" charset="0"/>
              <a:buChar char="•"/>
            </a:pPr>
            <a:r>
              <a:rPr lang="en-US" sz="1750" b="1" dirty="0" smtClean="0"/>
              <a:t>Shock (i.e., Large Loss) Event Could Alter Market</a:t>
            </a:r>
          </a:p>
          <a:p>
            <a:pPr lvl="1">
              <a:buFont typeface="Wingdings" pitchFamily="2" charset="2"/>
              <a:buChar char="Ø"/>
            </a:pPr>
            <a:r>
              <a:rPr lang="en-US" sz="1750" dirty="0" smtClean="0"/>
              <a:t>One area of uncertainty is how investors would react to an environment of </a:t>
            </a:r>
            <a:r>
              <a:rPr lang="en-US" sz="1750" i="1" dirty="0" smtClean="0"/>
              <a:t>less favorable catastrophe risk spreads </a:t>
            </a:r>
            <a:r>
              <a:rPr lang="en-US" sz="1750" dirty="0" smtClean="0"/>
              <a:t>or a </a:t>
            </a:r>
            <a:r>
              <a:rPr lang="en-US" sz="1750" i="1" dirty="0" smtClean="0"/>
              <a:t>large unexpected catastrophe loss</a:t>
            </a:r>
            <a:r>
              <a:rPr lang="en-US" sz="1750" dirty="0" smtClean="0"/>
              <a:t>, either of which could cause capital to retreat. This risk is likely higher for hedge fund capital, as pension fund capital tends to be more permanent, given their long-term investment outlook and more diversified risk exposure. </a:t>
            </a:r>
          </a:p>
          <a:p>
            <a:pPr>
              <a:buFont typeface="Arial" pitchFamily="34" charset="0"/>
              <a:buChar char="•"/>
            </a:pPr>
            <a:r>
              <a:rPr lang="en-US" sz="1750" b="1" dirty="0" smtClean="0"/>
              <a:t>Mixed Impact to Reinsurers’ Ratings:</a:t>
            </a:r>
          </a:p>
          <a:p>
            <a:pPr lvl="1">
              <a:buFont typeface="Wingdings" pitchFamily="2" charset="2"/>
              <a:buChar char="Ø"/>
            </a:pPr>
            <a:r>
              <a:rPr lang="en-US" sz="1750" dirty="0" smtClean="0"/>
              <a:t>Fitch views the growth and acceptance of alternative reinsurance as a mixed impact for the credit quality of reinsurers’ ratings. Favorably, these products can be used to manage reinsurers’ exposure and capital and serve as a source of fee income. Negatively, alternative coverage represents competition for traditional reinsurers that, in conjunction with the strong overall capitalization of the reinsurance industry, have worked to notably dampen reinsurance pricing</a:t>
            </a:r>
            <a:endParaRPr lang="en-US" sz="1750" dirty="0"/>
          </a:p>
        </p:txBody>
      </p:sp>
    </p:spTree>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Reinsurance Capital Summary (continued)</a:t>
            </a:r>
            <a:endParaRPr lang="en-US" b="1" dirty="0">
              <a:latin typeface="Arial "/>
            </a:endParaRPr>
          </a:p>
        </p:txBody>
      </p:sp>
      <p:sp>
        <p:nvSpPr>
          <p:cNvPr id="8" name="Rectangle 3"/>
          <p:cNvSpPr>
            <a:spLocks noChangeArrowheads="1"/>
          </p:cNvSpPr>
          <p:nvPr/>
        </p:nvSpPr>
        <p:spPr bwMode="auto">
          <a:xfrm>
            <a:off x="44244" y="6597672"/>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Fitch Ratings, </a:t>
            </a:r>
            <a:r>
              <a:rPr lang="en-US" sz="1000" i="1" dirty="0" smtClean="0">
                <a:solidFill>
                  <a:schemeClr val="accent4">
                    <a:lumMod val="75000"/>
                  </a:schemeClr>
                </a:solidFill>
                <a:cs typeface="+mn-cs"/>
              </a:rPr>
              <a:t>Alternative Reinsurance Market Update, </a:t>
            </a:r>
            <a:r>
              <a:rPr lang="en-US" sz="1000" dirty="0" smtClean="0">
                <a:solidFill>
                  <a:schemeClr val="accent4">
                    <a:lumMod val="75000"/>
                  </a:schemeClr>
                </a:solidFill>
                <a:cs typeface="+mn-cs"/>
              </a:rPr>
              <a:t>September 5, 2013.</a:t>
            </a:r>
            <a:endParaRPr lang="en-US" sz="1000" i="1" dirty="0">
              <a:solidFill>
                <a:schemeClr val="accent4">
                  <a:lumMod val="75000"/>
                </a:schemeClr>
              </a:solidFill>
              <a:cs typeface="+mn-cs"/>
            </a:endParaRPr>
          </a:p>
        </p:txBody>
      </p:sp>
      <p:sp>
        <p:nvSpPr>
          <p:cNvPr id="5" name="Rectangle 4"/>
          <p:cNvSpPr/>
          <p:nvPr/>
        </p:nvSpPr>
        <p:spPr>
          <a:xfrm>
            <a:off x="191729" y="1209898"/>
            <a:ext cx="8613057" cy="4524315"/>
          </a:xfrm>
          <a:prstGeom prst="rect">
            <a:avLst/>
          </a:prstGeom>
        </p:spPr>
        <p:txBody>
          <a:bodyPr wrap="square">
            <a:spAutoFit/>
          </a:bodyPr>
          <a:lstStyle/>
          <a:p>
            <a:pPr>
              <a:buFont typeface="Arial" pitchFamily="34" charset="0"/>
              <a:buChar char="•"/>
            </a:pPr>
            <a:r>
              <a:rPr lang="en-US" dirty="0" smtClean="0"/>
              <a:t> </a:t>
            </a:r>
            <a:r>
              <a:rPr lang="en-US" b="1" dirty="0" smtClean="0"/>
              <a:t>Sponsors Benefit From New Issuance: </a:t>
            </a:r>
          </a:p>
          <a:p>
            <a:pPr lvl="1">
              <a:buFont typeface="Wingdings" pitchFamily="2" charset="2"/>
              <a:buChar char="Ø"/>
            </a:pPr>
            <a:r>
              <a:rPr lang="en-US" dirty="0" smtClean="0"/>
              <a:t>As investor demand has continued to grow for catastrophe bonds, sponsors have been able to offer deals at considerably lower coupon rates and with increasingly favorable structures that suit individual company needs. These market conditions are likely to drive further issuance of cat bonds in the near term if (re)insurers believe they can produce a cost-effective alternative to supplement their reinsurance program. As of midyear, 2013 is on track to produce a record amount of catastrophe bond issuance.</a:t>
            </a:r>
            <a:r>
              <a:rPr lang="en-US" b="1" dirty="0" smtClean="0"/>
              <a:t> </a:t>
            </a:r>
          </a:p>
          <a:p>
            <a:pPr>
              <a:buFont typeface="Wingdings" pitchFamily="2" charset="2"/>
              <a:buChar char="Ø"/>
            </a:pPr>
            <a:endParaRPr lang="en-US" b="1" dirty="0" smtClean="0"/>
          </a:p>
          <a:p>
            <a:pPr>
              <a:buFont typeface="Arial" pitchFamily="34" charset="0"/>
              <a:buChar char="•"/>
            </a:pPr>
            <a:r>
              <a:rPr lang="en-US" b="1" dirty="0" smtClean="0"/>
              <a:t>Sidecars Continue to Provide Capacity: </a:t>
            </a:r>
            <a:endParaRPr lang="en-US" dirty="0" smtClean="0"/>
          </a:p>
          <a:p>
            <a:pPr lvl="1">
              <a:buFont typeface="Wingdings" pitchFamily="2" charset="2"/>
              <a:buChar char="Ø"/>
            </a:pPr>
            <a:r>
              <a:rPr lang="en-US" dirty="0" smtClean="0"/>
              <a:t>Several sidecars emerged late in 2012 and early into 2013 following Hurricane Sandy. These vehicles were opportunistically seeking to capitalize on any potential improvements in property catastrophe pricing. However, they also represented several newer entrants into the alternative reinsurance space looking to participate in what continues to be an important and growing segment of the reinsurance market. </a:t>
            </a:r>
            <a:endParaRPr lang="en-US" dirty="0"/>
          </a:p>
        </p:txBody>
      </p:sp>
    </p:spTree>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152</a:t>
            </a:fld>
            <a:endParaRPr lang="en-US" smtClean="0"/>
          </a:p>
        </p:txBody>
      </p:sp>
      <p:sp>
        <p:nvSpPr>
          <p:cNvPr id="82949" name="Rectangle 2"/>
          <p:cNvSpPr>
            <a:spLocks noGrp="1" noChangeArrowheads="1"/>
          </p:cNvSpPr>
          <p:nvPr>
            <p:ph type="title"/>
          </p:nvPr>
        </p:nvSpPr>
        <p:spPr/>
        <p:txBody>
          <a:bodyPr/>
          <a:lstStyle/>
          <a:p>
            <a:r>
              <a:rPr lang="en-US" dirty="0" smtClean="0"/>
              <a:t>Questions Arising from Influence of Alternative Capital</a:t>
            </a:r>
          </a:p>
        </p:txBody>
      </p:sp>
      <p:sp>
        <p:nvSpPr>
          <p:cNvPr id="1922051" name="Rectangle 3"/>
          <p:cNvSpPr>
            <a:spLocks noGrp="1" noChangeArrowheads="1"/>
          </p:cNvSpPr>
          <p:nvPr>
            <p:ph type="body" idx="1"/>
          </p:nvPr>
        </p:nvSpPr>
        <p:spPr>
          <a:xfrm>
            <a:off x="245806" y="1145059"/>
            <a:ext cx="8780207" cy="5448301"/>
          </a:xfrm>
        </p:spPr>
        <p:txBody>
          <a:bodyPr/>
          <a:lstStyle/>
          <a:p>
            <a:pPr>
              <a:lnSpc>
                <a:spcPts val="2100"/>
              </a:lnSpc>
            </a:pPr>
            <a:r>
              <a:rPr lang="en-US" b="1" dirty="0" smtClean="0"/>
              <a:t>Could Pension Fund Money Swamp Traditional Capacity?</a:t>
            </a:r>
          </a:p>
          <a:p>
            <a:pPr lvl="1">
              <a:lnSpc>
                <a:spcPts val="2100"/>
              </a:lnSpc>
            </a:pPr>
            <a:r>
              <a:rPr lang="en-US" b="1" dirty="0" smtClean="0"/>
              <a:t>US private pension funds hold ~$7 trillion in assets </a:t>
            </a:r>
          </a:p>
          <a:p>
            <a:pPr lvl="1">
              <a:lnSpc>
                <a:spcPts val="2100"/>
              </a:lnSpc>
            </a:pPr>
            <a:r>
              <a:rPr lang="en-US" b="1" dirty="0" smtClean="0"/>
              <a:t>2% allocation = $140 billion</a:t>
            </a:r>
          </a:p>
          <a:p>
            <a:pPr lvl="1">
              <a:lnSpc>
                <a:spcPts val="2100"/>
              </a:lnSpc>
            </a:pPr>
            <a:r>
              <a:rPr lang="en-US" b="1" dirty="0" smtClean="0"/>
              <a:t>Global property cat capital = ~$316 bill as of mid-2013</a:t>
            </a:r>
          </a:p>
          <a:p>
            <a:pPr>
              <a:lnSpc>
                <a:spcPts val="2100"/>
              </a:lnSpc>
            </a:pPr>
            <a:r>
              <a:rPr lang="en-US" b="1" dirty="0" smtClean="0"/>
              <a:t>Do New Investors Have a Lower Cost of Capital? </a:t>
            </a:r>
          </a:p>
          <a:p>
            <a:pPr lvl="1">
              <a:lnSpc>
                <a:spcPts val="2100"/>
              </a:lnSpc>
            </a:pPr>
            <a:r>
              <a:rPr lang="en-US" b="1" dirty="0" smtClean="0"/>
              <a:t>New capacity expects 6-8% rate of return compared to 8-10% for traditional reinsurance, according to Dowling &amp; Partners</a:t>
            </a:r>
          </a:p>
          <a:p>
            <a:pPr>
              <a:lnSpc>
                <a:spcPts val="2100"/>
              </a:lnSpc>
            </a:pPr>
            <a:r>
              <a:rPr lang="en-US" b="1" dirty="0" smtClean="0"/>
              <a:t>Will Reinsurance Pricing Become More Closely Linked to Interest Rates?</a:t>
            </a:r>
          </a:p>
          <a:p>
            <a:pPr>
              <a:lnSpc>
                <a:spcPts val="2100"/>
              </a:lnSpc>
            </a:pPr>
            <a:r>
              <a:rPr lang="en-US" b="1" dirty="0" smtClean="0"/>
              <a:t>Will the New Capital Exit if:</a:t>
            </a:r>
          </a:p>
          <a:p>
            <a:pPr lvl="1">
              <a:lnSpc>
                <a:spcPts val="2100"/>
              </a:lnSpc>
            </a:pPr>
            <a:r>
              <a:rPr lang="en-US" b="1" dirty="0" smtClean="0"/>
              <a:t>ILS sustain losses from major CAT events</a:t>
            </a:r>
          </a:p>
          <a:p>
            <a:pPr lvl="1">
              <a:lnSpc>
                <a:spcPts val="2100"/>
              </a:lnSpc>
            </a:pPr>
            <a:r>
              <a:rPr lang="en-US" b="1" dirty="0" smtClean="0"/>
              <a:t>Interest rates rise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22051">
                                            <p:txEl>
                                              <p:pRg st="9" end="9"/>
                                            </p:txEl>
                                          </p:spTgt>
                                        </p:tgtEl>
                                        <p:attrNameLst>
                                          <p:attrName>style.visibility</p:attrName>
                                        </p:attrNameLst>
                                      </p:cBhvr>
                                      <p:to>
                                        <p:strVal val="visible"/>
                                      </p:to>
                                    </p:set>
                                    <p:animEffect transition="in" filter="wipe(left)">
                                      <p:cBhvr>
                                        <p:cTn id="40"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Capital: Important Definitions</a:t>
            </a:r>
            <a:endParaRPr lang="en-US" b="1" dirty="0">
              <a:latin typeface="Arial "/>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Fitch Ratings;  Insurance Information Institute.</a:t>
            </a:r>
            <a:endParaRPr lang="en-US" sz="1000" i="1" dirty="0">
              <a:solidFill>
                <a:schemeClr val="accent4">
                  <a:lumMod val="75000"/>
                </a:schemeClr>
              </a:solidFill>
              <a:cs typeface="+mn-cs"/>
            </a:endParaRPr>
          </a:p>
        </p:txBody>
      </p:sp>
      <p:pic>
        <p:nvPicPr>
          <p:cNvPr id="2297753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992" y="1548581"/>
            <a:ext cx="4359838" cy="3755699"/>
          </a:xfrm>
          <a:prstGeom prst="rect">
            <a:avLst/>
          </a:prstGeom>
          <a:noFill/>
          <a:ln w="9525">
            <a:solidFill>
              <a:schemeClr val="tx1"/>
            </a:solidFill>
            <a:miter lim="800000"/>
            <a:headEnd/>
            <a:tailEnd/>
          </a:ln>
        </p:spPr>
      </p:pic>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92433" y="1832308"/>
            <a:ext cx="4359838" cy="2890118"/>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FF0000"/>
                </a:solidFill>
              </a:rPr>
              <a:t>Download at </a:t>
            </a:r>
            <a:r>
              <a:rPr lang="en-US" sz="3600" b="1" i="1" dirty="0" smtClean="0">
                <a:solidFill>
                  <a:srgbClr val="FF000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154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2457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312CEFD-DED6-4FAC-851C-41680F8B3B95}" type="slidenum">
              <a:rPr lang="en-US" sz="900">
                <a:solidFill>
                  <a:schemeClr val="bg1"/>
                </a:solidFill>
              </a:rPr>
              <a:pPr algn="r" eaLnBrk="0" hangingPunct="0">
                <a:lnSpc>
                  <a:spcPct val="85000"/>
                </a:lnSpc>
                <a:spcBef>
                  <a:spcPct val="20000"/>
                </a:spcBef>
              </a:pPr>
              <a:t>16</a:t>
            </a:fld>
            <a:endParaRPr lang="en-US" sz="900">
              <a:solidFill>
                <a:schemeClr val="bg1"/>
              </a:solidFill>
            </a:endParaRPr>
          </a:p>
        </p:txBody>
      </p:sp>
      <p:pic>
        <p:nvPicPr>
          <p:cNvPr id="2458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828675" y="1949450"/>
            <a:ext cx="7686675" cy="18557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Profitability and Growth in Florida P/C Insurance Markets</a:t>
            </a:r>
          </a:p>
        </p:txBody>
      </p:sp>
      <p:sp>
        <p:nvSpPr>
          <p:cNvPr id="2152456" name="Rectangle 8"/>
          <p:cNvSpPr>
            <a:spLocks noChangeArrowheads="1"/>
          </p:cNvSpPr>
          <p:nvPr/>
        </p:nvSpPr>
        <p:spPr bwMode="auto">
          <a:xfrm>
            <a:off x="854075" y="4362450"/>
            <a:ext cx="7708900" cy="1200150"/>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a:solidFill>
                  <a:srgbClr val="225A7A"/>
                </a:solidFill>
              </a:rPr>
              <a:t> Analysis by Line and Nearby State Comparisons</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428A2D5D-A21B-4443-9D25-3EBF4DE400F5}" type="slidenum">
              <a:rPr lang="en-US" sz="900"/>
              <a:pPr algn="r" eaLnBrk="0" hangingPunct="0">
                <a:lnSpc>
                  <a:spcPct val="85000"/>
                </a:lnSpc>
                <a:spcBef>
                  <a:spcPct val="20000"/>
                </a:spcBef>
              </a:pPr>
              <a:t>17</a:t>
            </a:fld>
            <a:endParaRPr lang="en-US" sz="900"/>
          </a:p>
        </p:txBody>
      </p:sp>
      <p:sp>
        <p:nvSpPr>
          <p:cNvPr id="1028" name="Rectangle 2"/>
          <p:cNvSpPr>
            <a:spLocks noGrp="1" noChangeArrowheads="1"/>
          </p:cNvSpPr>
          <p:nvPr>
            <p:ph type="title" idx="4294967295"/>
          </p:nvPr>
        </p:nvSpPr>
        <p:spPr/>
        <p:txBody>
          <a:bodyPr/>
          <a:lstStyle/>
          <a:p>
            <a:r>
              <a:rPr lang="en-US" smtClean="0"/>
              <a:t>RNW All Lines: FL vs. U.S., 2003-2012</a:t>
            </a:r>
          </a:p>
        </p:txBody>
      </p:sp>
      <p:sp>
        <p:nvSpPr>
          <p:cNvPr id="1029"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nvGraphicFramePr>
        <p:xfrm>
          <a:off x="304800" y="1296988"/>
          <a:ext cx="8569325" cy="4579937"/>
        </p:xfrm>
        <a:graphic>
          <a:graphicData uri="http://schemas.openxmlformats.org/presentationml/2006/ole">
            <mc:AlternateContent xmlns:mc="http://schemas.openxmlformats.org/markup-compatibility/2006">
              <mc:Choice xmlns:v="urn:schemas-microsoft-com:vml" Requires="v">
                <p:oleObj spid="_x0000_s28386307" name="Chart" r:id="rId4" imgW="8601024" imgH="4600673" progId="MSGraph.Chart.8">
                  <p:embed followColorScheme="full"/>
                </p:oleObj>
              </mc:Choice>
              <mc:Fallback>
                <p:oleObj name="Chart" r:id="rId4" imgW="8601024" imgH="4600673"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296988"/>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5"/>
          <p:cNvSpPr>
            <a:spLocks noChangeArrowheads="1"/>
          </p:cNvSpPr>
          <p:nvPr/>
        </p:nvSpPr>
        <p:spPr bwMode="blackWhite">
          <a:xfrm>
            <a:off x="5294671" y="3215148"/>
            <a:ext cx="3323867" cy="18553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a:solidFill>
                  <a:srgbClr val="FFFFFF"/>
                </a:solidFill>
              </a:rPr>
              <a:t>P/C Insurer profitability in FL is above that of the US overall over the past decade</a:t>
            </a:r>
          </a:p>
          <a:p>
            <a:pPr algn="ctr">
              <a:lnSpc>
                <a:spcPct val="95000"/>
              </a:lnSpc>
              <a:spcBef>
                <a:spcPct val="25000"/>
              </a:spcBef>
            </a:pPr>
            <a:r>
              <a:rPr lang="pt-BR" b="1">
                <a:solidFill>
                  <a:srgbClr val="FFFFFF"/>
                </a:solidFill>
              </a:rPr>
              <a:t>US: 7.9%</a:t>
            </a:r>
          </a:p>
          <a:p>
            <a:pPr algn="ctr">
              <a:lnSpc>
                <a:spcPct val="95000"/>
              </a:lnSpc>
              <a:spcBef>
                <a:spcPct val="25000"/>
              </a:spcBef>
            </a:pPr>
            <a:r>
              <a:rPr lang="pt-BR" b="1">
                <a:solidFill>
                  <a:srgbClr val="FFFFFF"/>
                </a:solidFill>
              </a:rPr>
              <a:t>FL: 8.6%</a:t>
            </a:r>
          </a:p>
        </p:txBody>
      </p:sp>
      <p:sp>
        <p:nvSpPr>
          <p:cNvPr id="1031"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8" name="AutoShape 10"/>
          <p:cNvSpPr>
            <a:spLocks noChangeArrowheads="1"/>
          </p:cNvSpPr>
          <p:nvPr/>
        </p:nvSpPr>
        <p:spPr bwMode="blackWhite">
          <a:xfrm>
            <a:off x="3165988" y="3834581"/>
            <a:ext cx="1961532" cy="717755"/>
          </a:xfrm>
          <a:prstGeom prst="wedgeRectCallout">
            <a:avLst>
              <a:gd name="adj1" fmla="val -76797"/>
              <a:gd name="adj2" fmla="val 33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2004/2005 hurricanes</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p:stCondLst>
                              <p:cond delay="3400"/>
                            </p:stCondLst>
                            <p:childTnLst>
                              <p:par>
                                <p:cTn id="13" presetID="22" presetClass="entr" presetSubtype="8" fill="hold" grpId="0" nodeType="after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DB7F3CB-4389-4E0C-977B-76C71BE0CF0A}" type="slidenum">
              <a:rPr lang="en-US" sz="900"/>
              <a:pPr algn="r" eaLnBrk="0" hangingPunct="0">
                <a:lnSpc>
                  <a:spcPct val="85000"/>
                </a:lnSpc>
                <a:spcBef>
                  <a:spcPct val="20000"/>
                </a:spcBef>
              </a:pPr>
              <a:t>18</a:t>
            </a:fld>
            <a:endParaRPr lang="en-US" sz="900"/>
          </a:p>
        </p:txBody>
      </p:sp>
      <p:sp>
        <p:nvSpPr>
          <p:cNvPr id="5124" name="Rectangle 2"/>
          <p:cNvSpPr>
            <a:spLocks noGrp="1" noChangeArrowheads="1"/>
          </p:cNvSpPr>
          <p:nvPr>
            <p:ph type="title" idx="4294967295"/>
          </p:nvPr>
        </p:nvSpPr>
        <p:spPr/>
        <p:txBody>
          <a:bodyPr/>
          <a:lstStyle/>
          <a:p>
            <a:r>
              <a:rPr lang="en-US" smtClean="0"/>
              <a:t>RNW Homeowners: FL vs. U.S.,</a:t>
            </a:r>
            <a:br>
              <a:rPr lang="en-US" smtClean="0"/>
            </a:br>
            <a:r>
              <a:rPr lang="en-US" smtClean="0"/>
              <a:t>2003-2012</a:t>
            </a:r>
          </a:p>
        </p:txBody>
      </p:sp>
      <p:sp>
        <p:nvSpPr>
          <p:cNvPr id="5125"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nvGraphicFramePr>
        <p:xfrm>
          <a:off x="304800" y="1709738"/>
          <a:ext cx="8569325" cy="4579937"/>
        </p:xfrm>
        <a:graphic>
          <a:graphicData uri="http://schemas.openxmlformats.org/presentationml/2006/ole">
            <mc:AlternateContent xmlns:mc="http://schemas.openxmlformats.org/markup-compatibility/2006">
              <mc:Choice xmlns:v="urn:schemas-microsoft-com:vml" Requires="v">
                <p:oleObj spid="_x0000_s28390403" name="Chart" r:id="rId4" imgW="8601024" imgH="4610130" progId="MSGraph.Chart.8">
                  <p:embed followColorScheme="full"/>
                </p:oleObj>
              </mc:Choice>
              <mc:Fallback>
                <p:oleObj name="Chart" r:id="rId4" imgW="8601024" imgH="4610130"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709738"/>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6"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9" name="Text Box 6"/>
          <p:cNvSpPr txBox="1">
            <a:spLocks noChangeArrowheads="1"/>
          </p:cNvSpPr>
          <p:nvPr/>
        </p:nvSpPr>
        <p:spPr bwMode="blackWhite">
          <a:xfrm>
            <a:off x="5731183" y="1190574"/>
            <a:ext cx="2474913"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2003-2012</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6.0%</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FL: 0.0%</a:t>
            </a:r>
          </a:p>
        </p:txBody>
      </p:sp>
      <p:sp>
        <p:nvSpPr>
          <p:cNvPr id="8" name="AutoShape 10"/>
          <p:cNvSpPr>
            <a:spLocks noChangeArrowheads="1"/>
          </p:cNvSpPr>
          <p:nvPr/>
        </p:nvSpPr>
        <p:spPr bwMode="blackWhite">
          <a:xfrm>
            <a:off x="3362632" y="4434348"/>
            <a:ext cx="1961532" cy="717755"/>
          </a:xfrm>
          <a:prstGeom prst="wedgeRectCallout">
            <a:avLst>
              <a:gd name="adj1" fmla="val -76797"/>
              <a:gd name="adj2" fmla="val 33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2004/2005 hurricanes</a:t>
            </a:r>
            <a:endParaRPr lang="en-US" b="1" dirty="0">
              <a:solidFill>
                <a:schemeClr val="bg1"/>
              </a:solidFill>
            </a:endParaRPr>
          </a:p>
        </p:txBody>
      </p:sp>
      <p:sp>
        <p:nvSpPr>
          <p:cNvPr id="10" name="AutoShape 7"/>
          <p:cNvSpPr>
            <a:spLocks noChangeArrowheads="1"/>
          </p:cNvSpPr>
          <p:nvPr/>
        </p:nvSpPr>
        <p:spPr bwMode="blackWhite">
          <a:xfrm>
            <a:off x="2861187" y="5250426"/>
            <a:ext cx="963561" cy="371122"/>
          </a:xfrm>
          <a:prstGeom prst="wedgeRectCallout">
            <a:avLst>
              <a:gd name="adj1" fmla="val -88485"/>
              <a:gd name="adj2" fmla="val 1016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183.3%</a:t>
            </a:r>
            <a:endParaRPr lang="en-US" b="1" dirty="0">
              <a:solidFill>
                <a:srgbClr val="FFFFFF"/>
              </a:solidFill>
              <a:latin typeface="Arial" charset="0"/>
              <a:cs typeface="Arial" charset="0"/>
            </a:endParaRPr>
          </a:p>
        </p:txBody>
      </p:sp>
      <p:sp>
        <p:nvSpPr>
          <p:cNvPr id="11" name="AutoShape 7"/>
          <p:cNvSpPr>
            <a:spLocks noChangeArrowheads="1"/>
          </p:cNvSpPr>
          <p:nvPr/>
        </p:nvSpPr>
        <p:spPr bwMode="blackWhite">
          <a:xfrm>
            <a:off x="3564193" y="3701845"/>
            <a:ext cx="963561" cy="371122"/>
          </a:xfrm>
          <a:prstGeom prst="wedgeRectCallout">
            <a:avLst>
              <a:gd name="adj1" fmla="val -88485"/>
              <a:gd name="adj2" fmla="val 1016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-53.4%</a:t>
            </a:r>
            <a:endParaRPr lang="en-US" b="1" dirty="0">
              <a:solidFill>
                <a:srgbClr val="FFFFFF"/>
              </a:solidFill>
              <a:latin typeface="Arial" charset="0"/>
              <a:cs typeface="Arial" charset="0"/>
            </a:endParaRPr>
          </a:p>
        </p:txBody>
      </p:sp>
      <p:sp>
        <p:nvSpPr>
          <p:cNvPr id="12" name="AutoShape 6"/>
          <p:cNvSpPr>
            <a:spLocks noChangeArrowheads="1"/>
          </p:cNvSpPr>
          <p:nvPr/>
        </p:nvSpPr>
        <p:spPr bwMode="blackWhite">
          <a:xfrm>
            <a:off x="2706073" y="1398434"/>
            <a:ext cx="2554185" cy="872818"/>
          </a:xfrm>
          <a:prstGeom prst="wedgeRectCallout">
            <a:avLst>
              <a:gd name="adj1" fmla="val 91186"/>
              <a:gd name="adj2" fmla="val 46624"/>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average rate of return on the FL homeowners line is ZERO percent over the decade from 2003 - 2012</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4600"/>
                            </p:stCondLst>
                            <p:childTnLst>
                              <p:par>
                                <p:cTn id="17" presetID="22" presetClass="entr" presetSubtype="8" fill="hold" grpId="0" nodeType="after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6100"/>
                            </p:stCondLst>
                            <p:childTnLst>
                              <p:par>
                                <p:cTn id="21" presetID="22" presetClass="entr" presetSubtype="4" fill="hold" grpId="0" nodeType="afterEffect">
                                  <p:stCondLst>
                                    <p:cond delay="70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par>
                          <p:cTn id="24" fill="hold">
                            <p:stCondLst>
                              <p:cond delay="7300"/>
                            </p:stCondLst>
                            <p:childTnLst>
                              <p:par>
                                <p:cTn id="25" presetID="22" presetClass="entr" presetSubtype="4" fill="hold" grpId="0" nodeType="afterEffect">
                                  <p:stCondLst>
                                    <p:cond delay="70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par>
                          <p:cTn id="28" fill="hold">
                            <p:stCondLst>
                              <p:cond delay="8500"/>
                            </p:stCondLst>
                            <p:childTnLst>
                              <p:par>
                                <p:cTn id="29" presetID="22" presetClass="entr" presetSubtype="2" fill="hold" grpId="0" nodeType="afterEffect">
                                  <p:stCondLst>
                                    <p:cond delay="1000"/>
                                  </p:stCondLst>
                                  <p:childTnLst>
                                    <p:set>
                                      <p:cBhvr>
                                        <p:cTn id="30" dur="1" fill="hold">
                                          <p:stCondLst>
                                            <p:cond delay="0"/>
                                          </p:stCondLst>
                                        </p:cTn>
                                        <p:tgtEl>
                                          <p:spTgt spid="12"/>
                                        </p:tgtEl>
                                        <p:attrNameLst>
                                          <p:attrName>style.visibility</p:attrName>
                                        </p:attrNameLst>
                                      </p:cBhvr>
                                      <p:to>
                                        <p:strVal val="visible"/>
                                      </p:to>
                                    </p:set>
                                    <p:animEffect transition="in" filter="wipe(right)">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P spid="8"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F2890DA-A714-4DB8-8BD0-1151DAD2F900}" type="slidenum">
              <a:rPr lang="en-US" sz="900"/>
              <a:pPr algn="r" eaLnBrk="0" hangingPunct="0">
                <a:lnSpc>
                  <a:spcPct val="85000"/>
                </a:lnSpc>
                <a:spcBef>
                  <a:spcPct val="20000"/>
                </a:spcBef>
              </a:pPr>
              <a:t>19</a:t>
            </a:fld>
            <a:endParaRPr lang="en-US" sz="900"/>
          </a:p>
        </p:txBody>
      </p:sp>
      <p:sp>
        <p:nvSpPr>
          <p:cNvPr id="4100" name="Rectangle 2"/>
          <p:cNvSpPr>
            <a:spLocks noGrp="1" noChangeArrowheads="1"/>
          </p:cNvSpPr>
          <p:nvPr>
            <p:ph type="title" idx="4294967295"/>
          </p:nvPr>
        </p:nvSpPr>
        <p:spPr/>
        <p:txBody>
          <a:bodyPr/>
          <a:lstStyle/>
          <a:p>
            <a:r>
              <a:rPr lang="en-US" smtClean="0"/>
              <a:t>RNW Comm. Multi-Peril: FL vs. U.S.,</a:t>
            </a:r>
            <a:br>
              <a:rPr lang="en-US" smtClean="0"/>
            </a:br>
            <a:r>
              <a:rPr lang="en-US" smtClean="0"/>
              <a:t>2003-2012</a:t>
            </a:r>
          </a:p>
        </p:txBody>
      </p:sp>
      <p:sp>
        <p:nvSpPr>
          <p:cNvPr id="4101"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nvGraphicFramePr>
        <p:xfrm>
          <a:off x="333375" y="1296988"/>
          <a:ext cx="8569325" cy="4579937"/>
        </p:xfrm>
        <a:graphic>
          <a:graphicData uri="http://schemas.openxmlformats.org/presentationml/2006/ole">
            <mc:AlternateContent xmlns:mc="http://schemas.openxmlformats.org/markup-compatibility/2006">
              <mc:Choice xmlns:v="urn:schemas-microsoft-com:vml" Requires="v">
                <p:oleObj spid="_x0000_s28389379" name="Chart" r:id="rId4" imgW="8601126" imgH="4600478" progId="MSGraph.Chart.8">
                  <p:embed followColorScheme="full"/>
                </p:oleObj>
              </mc:Choice>
              <mc:Fallback>
                <p:oleObj name="Chart" r:id="rId4" imgW="8601126" imgH="4600478"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33375" y="1296988"/>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2"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9" name="Text Box 6"/>
          <p:cNvSpPr txBox="1">
            <a:spLocks noChangeArrowheads="1"/>
          </p:cNvSpPr>
          <p:nvPr/>
        </p:nvSpPr>
        <p:spPr bwMode="blackWhite">
          <a:xfrm>
            <a:off x="5648376" y="3214381"/>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2003-2012</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9.0%</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FL: 7.3%</a:t>
            </a:r>
          </a:p>
        </p:txBody>
      </p:sp>
      <p:sp>
        <p:nvSpPr>
          <p:cNvPr id="8" name="AutoShape 10"/>
          <p:cNvSpPr>
            <a:spLocks noChangeArrowheads="1"/>
          </p:cNvSpPr>
          <p:nvPr/>
        </p:nvSpPr>
        <p:spPr bwMode="blackWhite">
          <a:xfrm>
            <a:off x="3254477" y="3854246"/>
            <a:ext cx="1961532" cy="717755"/>
          </a:xfrm>
          <a:prstGeom prst="wedgeRectCallout">
            <a:avLst>
              <a:gd name="adj1" fmla="val -76797"/>
              <a:gd name="adj2" fmla="val 33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2004/2005 hurricanes</a:t>
            </a:r>
            <a:endParaRPr lang="en-US" b="1" dirty="0">
              <a:solidFill>
                <a:schemeClr val="bg1"/>
              </a:solidFill>
            </a:endParaRPr>
          </a:p>
        </p:txBody>
      </p:sp>
      <p:sp>
        <p:nvSpPr>
          <p:cNvPr id="10" name="AutoShape 7"/>
          <p:cNvSpPr>
            <a:spLocks noChangeArrowheads="1"/>
          </p:cNvSpPr>
          <p:nvPr/>
        </p:nvSpPr>
        <p:spPr bwMode="blackWhite">
          <a:xfrm>
            <a:off x="2698954" y="4763730"/>
            <a:ext cx="963561" cy="371122"/>
          </a:xfrm>
          <a:prstGeom prst="wedgeRectCallout">
            <a:avLst>
              <a:gd name="adj1" fmla="val -90016"/>
              <a:gd name="adj2" fmla="val -5341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-77.2%</a:t>
            </a:r>
            <a:endParaRPr lang="en-US" b="1" dirty="0">
              <a:solidFill>
                <a:srgbClr val="FFFFFF"/>
              </a:solidFill>
              <a:latin typeface="Arial" charset="0"/>
              <a:cs typeface="Arial" charset="0"/>
            </a:endParaRPr>
          </a:p>
        </p:txBody>
      </p:sp>
      <p:sp>
        <p:nvSpPr>
          <p:cNvPr id="11" name="AutoShape 7"/>
          <p:cNvSpPr>
            <a:spLocks noChangeArrowheads="1"/>
          </p:cNvSpPr>
          <p:nvPr/>
        </p:nvSpPr>
        <p:spPr bwMode="blackWhite">
          <a:xfrm>
            <a:off x="3544528" y="3367549"/>
            <a:ext cx="963561" cy="371122"/>
          </a:xfrm>
          <a:prstGeom prst="wedgeRectCallout">
            <a:avLst>
              <a:gd name="adj1" fmla="val -90016"/>
              <a:gd name="adj2" fmla="val -2559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-28.8%</a:t>
            </a:r>
            <a:endParaRPr lang="en-US"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4600"/>
                            </p:stCondLst>
                            <p:childTnLst>
                              <p:par>
                                <p:cTn id="17" presetID="22" presetClass="entr" presetSubtype="8" fill="hold" grpId="0" nodeType="after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6100"/>
                            </p:stCondLst>
                            <p:childTnLst>
                              <p:par>
                                <p:cTn id="21" presetID="22" presetClass="entr" presetSubtype="4" fill="hold" grpId="0" nodeType="afterEffect">
                                  <p:stCondLst>
                                    <p:cond delay="70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par>
                          <p:cTn id="24" fill="hold">
                            <p:stCondLst>
                              <p:cond delay="7300"/>
                            </p:stCondLst>
                            <p:childTnLst>
                              <p:par>
                                <p:cTn id="25" presetID="22" presetClass="entr" presetSubtype="4" fill="hold" grpId="0" nodeType="afterEffect">
                                  <p:stCondLst>
                                    <p:cond delay="70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P spid="8"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a:t>
            </a:fld>
            <a:endParaRPr lang="en-US" smtClean="0"/>
          </a:p>
        </p:txBody>
      </p:sp>
      <p:sp>
        <p:nvSpPr>
          <p:cNvPr id="82949" name="Rectangle 2"/>
          <p:cNvSpPr>
            <a:spLocks noGrp="1" noChangeArrowheads="1"/>
          </p:cNvSpPr>
          <p:nvPr>
            <p:ph type="title"/>
          </p:nvPr>
        </p:nvSpPr>
        <p:spPr>
          <a:xfrm>
            <a:off x="106726" y="90488"/>
            <a:ext cx="7665679" cy="860425"/>
          </a:xfrm>
        </p:spPr>
        <p:txBody>
          <a:bodyPr/>
          <a:lstStyle/>
          <a:p>
            <a:r>
              <a:rPr lang="en-US" dirty="0" smtClean="0"/>
              <a:t>Presentation Outline</a:t>
            </a:r>
            <a:endParaRPr lang="en-US" i="1" dirty="0" smtClean="0"/>
          </a:p>
        </p:txBody>
      </p:sp>
      <p:sp>
        <p:nvSpPr>
          <p:cNvPr id="1922051" name="Rectangle 3"/>
          <p:cNvSpPr>
            <a:spLocks noGrp="1" noChangeArrowheads="1"/>
          </p:cNvSpPr>
          <p:nvPr>
            <p:ph type="body" idx="1"/>
          </p:nvPr>
        </p:nvSpPr>
        <p:spPr>
          <a:xfrm>
            <a:off x="282327" y="1174555"/>
            <a:ext cx="8640448" cy="5448301"/>
          </a:xfrm>
        </p:spPr>
        <p:txBody>
          <a:bodyPr/>
          <a:lstStyle/>
          <a:p>
            <a:pPr>
              <a:lnSpc>
                <a:spcPts val="1300"/>
              </a:lnSpc>
            </a:pPr>
            <a:r>
              <a:rPr lang="en-US" b="1" dirty="0" smtClean="0"/>
              <a:t>P/C Performance </a:t>
            </a:r>
          </a:p>
          <a:p>
            <a:pPr lvl="1">
              <a:lnSpc>
                <a:spcPts val="1300"/>
              </a:lnSpc>
            </a:pPr>
            <a:r>
              <a:rPr lang="en-US" b="1" dirty="0" smtClean="0"/>
              <a:t>Florida Profitability &amp; Growth Analyses</a:t>
            </a:r>
            <a:endParaRPr lang="en-US" sz="1800" b="1" dirty="0" smtClean="0"/>
          </a:p>
          <a:p>
            <a:pPr>
              <a:lnSpc>
                <a:spcPts val="1300"/>
              </a:lnSpc>
            </a:pPr>
            <a:r>
              <a:rPr lang="en-US" b="1" dirty="0" smtClean="0"/>
              <a:t>U.S. and Global Catastrophe Loss Update</a:t>
            </a:r>
          </a:p>
          <a:p>
            <a:pPr lvl="1">
              <a:lnSpc>
                <a:spcPts val="1300"/>
              </a:lnSpc>
            </a:pPr>
            <a:r>
              <a:rPr lang="en-US" b="1" dirty="0" smtClean="0"/>
              <a:t>Florida’s Role in History</a:t>
            </a:r>
          </a:p>
          <a:p>
            <a:pPr>
              <a:lnSpc>
                <a:spcPts val="1300"/>
              </a:lnSpc>
            </a:pPr>
            <a:r>
              <a:rPr lang="en-US" b="1" dirty="0" smtClean="0"/>
              <a:t>Flood Reform in Jeopardy</a:t>
            </a:r>
          </a:p>
          <a:p>
            <a:pPr lvl="1">
              <a:lnSpc>
                <a:spcPts val="1300"/>
              </a:lnSpc>
            </a:pPr>
            <a:r>
              <a:rPr lang="en-US" b="1" dirty="0" smtClean="0"/>
              <a:t>Biggert-Waters Rollback?</a:t>
            </a:r>
          </a:p>
          <a:p>
            <a:pPr>
              <a:lnSpc>
                <a:spcPts val="1300"/>
              </a:lnSpc>
            </a:pPr>
            <a:r>
              <a:rPr lang="en-US" b="1" dirty="0" smtClean="0"/>
              <a:t>Reinsurance Markets: New Capital</a:t>
            </a:r>
          </a:p>
          <a:p>
            <a:pPr>
              <a:lnSpc>
                <a:spcPts val="1300"/>
              </a:lnSpc>
            </a:pPr>
            <a:endParaRPr lang="en-US" sz="2000" b="1"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5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DD88543-243E-4F46-A410-38E1E2572BAB}" type="slidenum">
              <a:rPr lang="en-US" sz="900"/>
              <a:pPr algn="r" eaLnBrk="0" hangingPunct="0">
                <a:lnSpc>
                  <a:spcPct val="85000"/>
                </a:lnSpc>
                <a:spcBef>
                  <a:spcPct val="20000"/>
                </a:spcBef>
              </a:pPr>
              <a:t>20</a:t>
            </a:fld>
            <a:endParaRPr lang="en-US" sz="900"/>
          </a:p>
        </p:txBody>
      </p:sp>
      <p:sp>
        <p:nvSpPr>
          <p:cNvPr id="2052" name="Rectangle 2"/>
          <p:cNvSpPr>
            <a:spLocks noGrp="1" noChangeArrowheads="1"/>
          </p:cNvSpPr>
          <p:nvPr>
            <p:ph type="title" idx="4294967295"/>
          </p:nvPr>
        </p:nvSpPr>
        <p:spPr/>
        <p:txBody>
          <a:bodyPr/>
          <a:lstStyle/>
          <a:p>
            <a:r>
              <a:rPr lang="en-US" smtClean="0"/>
              <a:t>RNW PP Auto: FL vs. U.S., 2003-2012</a:t>
            </a:r>
          </a:p>
        </p:txBody>
      </p:sp>
      <p:sp>
        <p:nvSpPr>
          <p:cNvPr id="2053"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nvGraphicFramePr>
        <p:xfrm>
          <a:off x="276225" y="1296988"/>
          <a:ext cx="8569325" cy="4579937"/>
        </p:xfrm>
        <a:graphic>
          <a:graphicData uri="http://schemas.openxmlformats.org/presentationml/2006/ole">
            <mc:AlternateContent xmlns:mc="http://schemas.openxmlformats.org/markup-compatibility/2006">
              <mc:Choice xmlns:v="urn:schemas-microsoft-com:vml" Requires="v">
                <p:oleObj spid="_x0000_s28387331" name="Chart" r:id="rId4" imgW="8601024" imgH="4600673" progId="MSGraph.Chart.8">
                  <p:embed followColorScheme="full"/>
                </p:oleObj>
              </mc:Choice>
              <mc:Fallback>
                <p:oleObj name="Chart" r:id="rId4" imgW="8601024" imgH="4600673"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76225" y="1296988"/>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 Box 6"/>
          <p:cNvSpPr txBox="1">
            <a:spLocks noChangeArrowheads="1"/>
          </p:cNvSpPr>
          <p:nvPr/>
        </p:nvSpPr>
        <p:spPr bwMode="blackWhite">
          <a:xfrm>
            <a:off x="5330825" y="1233488"/>
            <a:ext cx="2474913"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2003-2012</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7.6%</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FL: 4.7%</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07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8232392-28B6-430A-B341-276A043E68FF}" type="slidenum">
              <a:rPr lang="en-US" sz="900"/>
              <a:pPr algn="r" eaLnBrk="0" hangingPunct="0">
                <a:lnSpc>
                  <a:spcPct val="85000"/>
                </a:lnSpc>
                <a:spcBef>
                  <a:spcPct val="20000"/>
                </a:spcBef>
              </a:pPr>
              <a:t>21</a:t>
            </a:fld>
            <a:endParaRPr lang="en-US" sz="900"/>
          </a:p>
        </p:txBody>
      </p:sp>
      <p:sp>
        <p:nvSpPr>
          <p:cNvPr id="3076" name="Rectangle 2"/>
          <p:cNvSpPr>
            <a:spLocks noGrp="1" noChangeArrowheads="1"/>
          </p:cNvSpPr>
          <p:nvPr>
            <p:ph type="title" idx="4294967295"/>
          </p:nvPr>
        </p:nvSpPr>
        <p:spPr/>
        <p:txBody>
          <a:bodyPr/>
          <a:lstStyle/>
          <a:p>
            <a:r>
              <a:rPr lang="en-US" smtClean="0"/>
              <a:t>RNW Comm. Auto: FL vs. U.S.,</a:t>
            </a:r>
            <a:br>
              <a:rPr lang="en-US" smtClean="0"/>
            </a:br>
            <a:r>
              <a:rPr lang="en-US" smtClean="0"/>
              <a:t>2003-2012</a:t>
            </a:r>
          </a:p>
        </p:txBody>
      </p:sp>
      <p:sp>
        <p:nvSpPr>
          <p:cNvPr id="3077"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nvGraphicFramePr>
        <p:xfrm>
          <a:off x="304800" y="1296988"/>
          <a:ext cx="8569325" cy="4579937"/>
        </p:xfrm>
        <a:graphic>
          <a:graphicData uri="http://schemas.openxmlformats.org/presentationml/2006/ole">
            <mc:AlternateContent xmlns:mc="http://schemas.openxmlformats.org/markup-compatibility/2006">
              <mc:Choice xmlns:v="urn:schemas-microsoft-com:vml" Requires="v">
                <p:oleObj spid="_x0000_s28388355" name="Chart" r:id="rId4" imgW="8601024" imgH="4600673" progId="MSGraph.Chart.8">
                  <p:embed followColorScheme="full"/>
                </p:oleObj>
              </mc:Choice>
              <mc:Fallback>
                <p:oleObj name="Chart" r:id="rId4" imgW="8601024" imgH="4600673"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296988"/>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8"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3079" name="Rectangle 5"/>
          <p:cNvSpPr>
            <a:spLocks noChangeArrowheads="1"/>
          </p:cNvSpPr>
          <p:nvPr/>
        </p:nvSpPr>
        <p:spPr bwMode="blackWhite">
          <a:xfrm>
            <a:off x="5637213" y="1352550"/>
            <a:ext cx="2843212" cy="1050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a:solidFill>
                  <a:srgbClr val="FFFFFF"/>
                </a:solidFill>
              </a:rPr>
              <a:t>Commercial Auto profitability in FL is generally below the US average</a:t>
            </a:r>
          </a:p>
        </p:txBody>
      </p:sp>
      <p:sp>
        <p:nvSpPr>
          <p:cNvPr id="9" name="Text Box 6"/>
          <p:cNvSpPr txBox="1">
            <a:spLocks noChangeArrowheads="1"/>
          </p:cNvSpPr>
          <p:nvPr/>
        </p:nvSpPr>
        <p:spPr bwMode="blackWhite">
          <a:xfrm>
            <a:off x="2936875" y="3667125"/>
            <a:ext cx="2474913"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2003-2012</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9.8%</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FL: 5.2%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14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2353BA5-F0B1-4939-9AAA-84BA44889B98}" type="slidenum">
              <a:rPr lang="en-US" sz="900"/>
              <a:pPr algn="r" eaLnBrk="0" hangingPunct="0">
                <a:lnSpc>
                  <a:spcPct val="85000"/>
                </a:lnSpc>
                <a:spcBef>
                  <a:spcPct val="20000"/>
                </a:spcBef>
              </a:pPr>
              <a:t>22</a:t>
            </a:fld>
            <a:endParaRPr lang="en-US" sz="900"/>
          </a:p>
        </p:txBody>
      </p:sp>
      <p:sp>
        <p:nvSpPr>
          <p:cNvPr id="6148" name="Rectangle 2"/>
          <p:cNvSpPr>
            <a:spLocks noGrp="1" noChangeArrowheads="1"/>
          </p:cNvSpPr>
          <p:nvPr>
            <p:ph type="title" idx="4294967295"/>
          </p:nvPr>
        </p:nvSpPr>
        <p:spPr/>
        <p:txBody>
          <a:bodyPr/>
          <a:lstStyle/>
          <a:p>
            <a:r>
              <a:rPr lang="en-US" smtClean="0"/>
              <a:t>RNW Workers Comp: FL vs. U.S.,</a:t>
            </a:r>
            <a:br>
              <a:rPr lang="en-US" smtClean="0"/>
            </a:br>
            <a:r>
              <a:rPr lang="en-US" smtClean="0"/>
              <a:t>2003-2012</a:t>
            </a:r>
          </a:p>
        </p:txBody>
      </p:sp>
      <p:sp>
        <p:nvSpPr>
          <p:cNvPr id="6149" name="Rectangle 3"/>
          <p:cNvSpPr>
            <a:spLocks noChangeArrowheads="1"/>
          </p:cNvSpPr>
          <p:nvPr/>
        </p:nvSpPr>
        <p:spPr bwMode="auto">
          <a:xfrm>
            <a:off x="0" y="6570663"/>
            <a:ext cx="7569200" cy="28733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Sources: NAIC.</a:t>
            </a:r>
          </a:p>
        </p:txBody>
      </p:sp>
      <p:graphicFrame>
        <p:nvGraphicFramePr>
          <p:cNvPr id="2026500" name="Object 2"/>
          <p:cNvGraphicFramePr>
            <a:graphicFrameLocks/>
          </p:cNvGraphicFramePr>
          <p:nvPr/>
        </p:nvGraphicFramePr>
        <p:xfrm>
          <a:off x="304800" y="1296988"/>
          <a:ext cx="8569325" cy="4579937"/>
        </p:xfrm>
        <a:graphic>
          <a:graphicData uri="http://schemas.openxmlformats.org/presentationml/2006/ole">
            <mc:AlternateContent xmlns:mc="http://schemas.openxmlformats.org/markup-compatibility/2006">
              <mc:Choice xmlns:v="urn:schemas-microsoft-com:vml" Requires="v">
                <p:oleObj spid="_x0000_s28391427" name="Chart" r:id="rId4" imgW="8601024" imgH="4600673" progId="MSGraph.Chart.8">
                  <p:embed followColorScheme="full"/>
                </p:oleObj>
              </mc:Choice>
              <mc:Fallback>
                <p:oleObj name="Chart" r:id="rId4" imgW="8601024" imgH="4600673"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296988"/>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0"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9" name="Text Box 6"/>
          <p:cNvSpPr txBox="1">
            <a:spLocks noChangeArrowheads="1"/>
          </p:cNvSpPr>
          <p:nvPr/>
        </p:nvSpPr>
        <p:spPr bwMode="blackWhite">
          <a:xfrm>
            <a:off x="1833563" y="370681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2003-2012</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7.1%</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FL: 11.0%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smtClean="0"/>
              <a:t>All Lines: 10-Year Average RNW FL &amp; Nearby States</a:t>
            </a:r>
          </a:p>
        </p:txBody>
      </p:sp>
      <p:graphicFrame>
        <p:nvGraphicFramePr>
          <p:cNvPr id="7170" name="Object 3"/>
          <p:cNvGraphicFramePr>
            <a:graphicFrameLocks noGrp="1" noChangeAspect="1"/>
          </p:cNvGraphicFramePr>
          <p:nvPr>
            <p:ph type="chart" idx="1"/>
          </p:nvPr>
        </p:nvGraphicFramePr>
        <p:xfrm>
          <a:off x="322263" y="1671638"/>
          <a:ext cx="8818562" cy="4718050"/>
        </p:xfrm>
        <a:graphic>
          <a:graphicData uri="http://schemas.openxmlformats.org/presentationml/2006/ole">
            <mc:AlternateContent xmlns:mc="http://schemas.openxmlformats.org/markup-compatibility/2006">
              <mc:Choice xmlns:v="urn:schemas-microsoft-com:vml" Requires="v">
                <p:oleObj spid="_x0000_s28392451" name="Chart" r:id="rId4" imgW="8829759" imgH="4724417" progId="MSGraph.Chart.8">
                  <p:embed followColorScheme="full"/>
                </p:oleObj>
              </mc:Choice>
              <mc:Fallback>
                <p:oleObj name="Chart" r:id="rId4" imgW="8829759" imgH="4724417"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263" y="1671638"/>
                        <a:ext cx="8818562"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2" name="Rectangle 4"/>
          <p:cNvSpPr>
            <a:spLocks noChangeArrowheads="1"/>
          </p:cNvSpPr>
          <p:nvPr/>
        </p:nvSpPr>
        <p:spPr bwMode="auto">
          <a:xfrm>
            <a:off x="609600" y="6281738"/>
            <a:ext cx="3810000" cy="114300"/>
          </a:xfrm>
          <a:prstGeom prst="rect">
            <a:avLst/>
          </a:prstGeom>
          <a:noFill/>
          <a:ln w="9525">
            <a:noFill/>
            <a:miter lim="800000"/>
            <a:headEnd/>
            <a:tailEnd/>
          </a:ln>
        </p:spPr>
        <p:txBody>
          <a:bodyPr wrap="none" lIns="92075" tIns="46038" rIns="92075" bIns="46038"/>
          <a:lstStyle/>
          <a:p>
            <a:pPr eaLnBrk="0" hangingPunct="0"/>
            <a:r>
              <a:rPr lang="en-US" sz="1400" b="1"/>
              <a:t>Source: NAIC, Insurance Information Institute</a:t>
            </a:r>
          </a:p>
        </p:txBody>
      </p:sp>
      <p:sp>
        <p:nvSpPr>
          <p:cNvPr id="7173" name="Text Box 5"/>
          <p:cNvSpPr txBox="1">
            <a:spLocks noChangeArrowheads="1"/>
          </p:cNvSpPr>
          <p:nvPr/>
        </p:nvSpPr>
        <p:spPr bwMode="auto">
          <a:xfrm>
            <a:off x="609600" y="1447800"/>
            <a:ext cx="7848600"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a:t>2003-2012</a:t>
            </a:r>
          </a:p>
        </p:txBody>
      </p:sp>
      <p:sp>
        <p:nvSpPr>
          <p:cNvPr id="6" name="AutoShape 6"/>
          <p:cNvSpPr>
            <a:spLocks noChangeArrowheads="1"/>
          </p:cNvSpPr>
          <p:nvPr/>
        </p:nvSpPr>
        <p:spPr bwMode="blackWhite">
          <a:xfrm rot="10800000" flipH="1" flipV="1">
            <a:off x="698500" y="2016125"/>
            <a:ext cx="2568575" cy="1265238"/>
          </a:xfrm>
          <a:prstGeom prst="wedgeRectCallout">
            <a:avLst>
              <a:gd name="adj1" fmla="val 62144"/>
              <a:gd name="adj2" fmla="val 39009"/>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Florida All Lines profitability is above the US and the regional average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smtClean="0"/>
              <a:t>PP Auto: 10-Year Average RNW FL &amp; Nearby States</a:t>
            </a:r>
          </a:p>
        </p:txBody>
      </p:sp>
      <p:graphicFrame>
        <p:nvGraphicFramePr>
          <p:cNvPr id="8194" name="Object 3"/>
          <p:cNvGraphicFramePr>
            <a:graphicFrameLocks noGrp="1" noChangeAspect="1"/>
          </p:cNvGraphicFramePr>
          <p:nvPr>
            <p:ph type="chart" idx="1"/>
          </p:nvPr>
        </p:nvGraphicFramePr>
        <p:xfrm>
          <a:off x="322263" y="1671638"/>
          <a:ext cx="8818562" cy="4718050"/>
        </p:xfrm>
        <a:graphic>
          <a:graphicData uri="http://schemas.openxmlformats.org/presentationml/2006/ole">
            <mc:AlternateContent xmlns:mc="http://schemas.openxmlformats.org/markup-compatibility/2006">
              <mc:Choice xmlns:v="urn:schemas-microsoft-com:vml" Requires="v">
                <p:oleObj spid="_x0000_s28393475" name="Chart" r:id="rId4" imgW="8829759" imgH="4724417" progId="MSGraph.Chart.8">
                  <p:embed followColorScheme="full"/>
                </p:oleObj>
              </mc:Choice>
              <mc:Fallback>
                <p:oleObj name="Chart" r:id="rId4" imgW="8829759" imgH="4724417"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263" y="1671638"/>
                        <a:ext cx="8818562"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6" name="Rectangle 4"/>
          <p:cNvSpPr>
            <a:spLocks noChangeArrowheads="1"/>
          </p:cNvSpPr>
          <p:nvPr/>
        </p:nvSpPr>
        <p:spPr bwMode="auto">
          <a:xfrm>
            <a:off x="609600" y="6281738"/>
            <a:ext cx="3810000" cy="114300"/>
          </a:xfrm>
          <a:prstGeom prst="rect">
            <a:avLst/>
          </a:prstGeom>
          <a:noFill/>
          <a:ln w="9525">
            <a:noFill/>
            <a:miter lim="800000"/>
            <a:headEnd/>
            <a:tailEnd/>
          </a:ln>
        </p:spPr>
        <p:txBody>
          <a:bodyPr wrap="none" lIns="92075" tIns="46038" rIns="92075" bIns="46038"/>
          <a:lstStyle/>
          <a:p>
            <a:pPr eaLnBrk="0" hangingPunct="0"/>
            <a:r>
              <a:rPr lang="en-US" sz="1400" b="1"/>
              <a:t>Source: NAIC, Insurance Information Institute</a:t>
            </a:r>
          </a:p>
        </p:txBody>
      </p:sp>
      <p:sp>
        <p:nvSpPr>
          <p:cNvPr id="8197" name="Text Box 5"/>
          <p:cNvSpPr txBox="1">
            <a:spLocks noChangeArrowheads="1"/>
          </p:cNvSpPr>
          <p:nvPr/>
        </p:nvSpPr>
        <p:spPr bwMode="auto">
          <a:xfrm>
            <a:off x="609600" y="1447800"/>
            <a:ext cx="7848600"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a:t>2003-2012</a:t>
            </a:r>
          </a:p>
        </p:txBody>
      </p:sp>
      <p:sp>
        <p:nvSpPr>
          <p:cNvPr id="6" name="AutoShape 6"/>
          <p:cNvSpPr>
            <a:spLocks noChangeArrowheads="1"/>
          </p:cNvSpPr>
          <p:nvPr/>
        </p:nvSpPr>
        <p:spPr bwMode="blackWhite">
          <a:xfrm>
            <a:off x="5164138" y="3994150"/>
            <a:ext cx="1866900" cy="1371600"/>
          </a:xfrm>
          <a:prstGeom prst="wedgeRectCallout">
            <a:avLst>
              <a:gd name="adj1" fmla="val -95898"/>
              <a:gd name="adj2" fmla="val -18713"/>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Florida PP Auto profitability is below the US and regional average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22" name="Rectangle 110"/>
          <p:cNvSpPr>
            <a:spLocks noGrp="1" noChangeArrowheads="1"/>
          </p:cNvSpPr>
          <p:nvPr>
            <p:ph type="sldNum" sz="quarter" idx="12"/>
          </p:nvPr>
        </p:nvSpPr>
        <p:spPr/>
        <p:txBody>
          <a:bodyPr/>
          <a:lstStyle/>
          <a:p>
            <a:pPr>
              <a:defRPr/>
            </a:pPr>
            <a:fld id="{3DCA6C2D-BF46-498D-8411-AEB2F3AA23A7}" type="slidenum">
              <a:rPr lang="en-US" smtClean="0"/>
              <a:pPr>
                <a:defRPr/>
              </a:pPr>
              <a:t>25</a:t>
            </a:fld>
            <a:endParaRPr lang="en-US" smtClean="0"/>
          </a:p>
        </p:txBody>
      </p:sp>
      <p:sp>
        <p:nvSpPr>
          <p:cNvPr id="25603" name="Rectangle 191"/>
          <p:cNvSpPr>
            <a:spLocks noGrp="1" noChangeArrowheads="1"/>
          </p:cNvSpPr>
          <p:nvPr>
            <p:ph type="title"/>
          </p:nvPr>
        </p:nvSpPr>
        <p:spPr/>
        <p:txBody>
          <a:bodyPr/>
          <a:lstStyle/>
          <a:p>
            <a:r>
              <a:rPr lang="en-US" sz="2400" smtClean="0"/>
              <a:t>Top Ten Most Expensive And Least Expensive States For Automobile Insurance, 2011 (1)</a:t>
            </a:r>
          </a:p>
        </p:txBody>
      </p:sp>
      <p:graphicFrame>
        <p:nvGraphicFramePr>
          <p:cNvPr id="2098375" name="Group 199"/>
          <p:cNvGraphicFramePr>
            <a:graphicFrameLocks noGrp="1"/>
          </p:cNvGraphicFramePr>
          <p:nvPr/>
        </p:nvGraphicFramePr>
        <p:xfrm>
          <a:off x="609600" y="1524000"/>
          <a:ext cx="7519987" cy="2942912"/>
        </p:xfrm>
        <a:graphic>
          <a:graphicData uri="http://schemas.openxmlformats.org/drawingml/2006/table">
            <a:tbl>
              <a:tblPr/>
              <a:tblGrid>
                <a:gridCol w="639027"/>
                <a:gridCol w="1691812"/>
                <a:gridCol w="1324027"/>
                <a:gridCol w="956242"/>
                <a:gridCol w="1618255"/>
                <a:gridCol w="1290624"/>
              </a:tblGrid>
              <a:tr h="249238">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5" marB="9525" anchor="b">
                    <a:lnL cap="flat">
                      <a:noFill/>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Most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a:t>
                      </a:r>
                      <a:r>
                        <a:rPr lang="en-US" sz="1400" b="1" dirty="0">
                          <a:solidFill>
                            <a:srgbClr val="FFFFFF"/>
                          </a:solidFill>
                          <a:latin typeface="Arial"/>
                          <a:ea typeface="Calibri"/>
                          <a:cs typeface="Times New Roman"/>
                        </a:rPr>
                        <a:t>states</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expenditure</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Least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expenditure</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r>
              <a:tr h="249238">
                <a:tc>
                  <a:txBody>
                    <a:bodyPr/>
                    <a:lstStyle/>
                    <a:p>
                      <a:pPr algn="ctr" fontAlgn="b"/>
                      <a:r>
                        <a:rPr lang="en-US" sz="1200" b="0" i="0" u="none" strike="noStrike">
                          <a:solidFill>
                            <a:srgbClr val="000000"/>
                          </a:solidFill>
                          <a:latin typeface="Arial"/>
                        </a:rPr>
                        <a:t>1</a:t>
                      </a:r>
                    </a:p>
                  </a:txBody>
                  <a:tcPr marL="9525" marR="9525" marT="9525" marB="0" anchor="b">
                    <a:lnL cap="flat">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New Jersey</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a:t>
                      </a:r>
                      <a:r>
                        <a:rPr lang="en-US" sz="1200" b="0" i="0" u="none" strike="noStrike" dirty="0" smtClean="0">
                          <a:solidFill>
                            <a:srgbClr val="000000"/>
                          </a:solidFill>
                          <a:latin typeface="Arial"/>
                        </a:rPr>
                        <a:t>1,183.95</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1</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Idaho</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a:t>
                      </a:r>
                      <a:r>
                        <a:rPr lang="en-US" sz="1200" b="0" i="0" u="none" strike="noStrike" dirty="0" smtClean="0">
                          <a:solidFill>
                            <a:srgbClr val="000000"/>
                          </a:solidFill>
                          <a:latin typeface="Arial"/>
                        </a:rPr>
                        <a:t>525.15</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54000">
                <a:tc>
                  <a:txBody>
                    <a:bodyPr/>
                    <a:lstStyle/>
                    <a:p>
                      <a:pPr algn="ctr" fontAlgn="b"/>
                      <a:r>
                        <a:rPr lang="en-US" sz="1200" b="0" i="0" u="none" strike="noStrike">
                          <a:solidFill>
                            <a:srgbClr val="000000"/>
                          </a:solidFill>
                          <a:latin typeface="Arial"/>
                        </a:rPr>
                        <a:t>2</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District of Columbia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1,138.03</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2</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South</a:t>
                      </a:r>
                      <a:r>
                        <a:rPr lang="en-US" sz="1200" b="0" i="0" u="none" strike="noStrike" baseline="0" dirty="0" smtClean="0">
                          <a:solidFill>
                            <a:srgbClr val="000000"/>
                          </a:solidFill>
                          <a:latin typeface="Arial"/>
                        </a:rPr>
                        <a:t> Dakota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540.04</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3</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Louisiana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1,110.68</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3</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North</a:t>
                      </a:r>
                      <a:r>
                        <a:rPr lang="en-US" sz="1200" b="0" i="0" u="none" strike="noStrike" baseline="0" dirty="0" smtClean="0">
                          <a:solidFill>
                            <a:srgbClr val="000000"/>
                          </a:solidFill>
                          <a:latin typeface="Arial"/>
                        </a:rPr>
                        <a:t> Dakota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549.81</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4</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New York</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1,108.64</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4</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Iowa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552.54</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5</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1" i="0" u="none" strike="noStrike" dirty="0">
                          <a:solidFill>
                            <a:schemeClr val="accent2"/>
                          </a:solidFill>
                          <a:latin typeface="Arial"/>
                        </a:rPr>
                        <a:t>Florida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1,090.65</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Maine</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577.38</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6</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Delaware</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1,052.28</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latin typeface="Arial"/>
                        </a:rPr>
                        <a:t>North Carolina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600.33</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7</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Rhode Island</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1,004.14</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7</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Wisconsin</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601.40</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8</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Michigan</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983.60</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8</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Nebraska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602.57</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9</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Connecticut</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970.22</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9</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Wyoming</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619.88</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10</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Maryland</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956.17</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10</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latin typeface="Arial"/>
                        </a:rPr>
                        <a:t>Ohio</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619.96</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2098368" name="Text Box 537"/>
          <p:cNvSpPr txBox="1">
            <a:spLocks noChangeArrowheads="1"/>
          </p:cNvSpPr>
          <p:nvPr/>
        </p:nvSpPr>
        <p:spPr bwMode="auto">
          <a:xfrm>
            <a:off x="0" y="6216650"/>
            <a:ext cx="7612063" cy="646113"/>
          </a:xfrm>
          <a:prstGeom prst="rect">
            <a:avLst/>
          </a:prstGeom>
          <a:noFill/>
          <a:ln w="9525" algn="ctr">
            <a:noFill/>
            <a:miter lim="800000"/>
            <a:headEnd/>
            <a:tailEnd/>
          </a:ln>
          <a:effectLst/>
        </p:spPr>
        <p:txBody>
          <a:bodyPr lIns="365760" tIns="0" rIns="0" bIns="137160" anchor="b">
            <a:spAutoFit/>
          </a:bodyPr>
          <a:lstStyle/>
          <a:p>
            <a:pPr marL="228600" indent="-228600">
              <a:buFontTx/>
              <a:buAutoNum type="arabicParenBoth"/>
              <a:defRPr/>
            </a:pPr>
            <a:r>
              <a:rPr lang="en-US" sz="1100" dirty="0">
                <a:solidFill>
                  <a:srgbClr val="000000"/>
                </a:solidFill>
                <a:latin typeface="Arial" pitchFamily="34" charset="0"/>
                <a:cs typeface="Arial" pitchFamily="34" charset="0"/>
              </a:rPr>
              <a:t>Based on average automobile insurance expenditures.</a:t>
            </a:r>
          </a:p>
          <a:p>
            <a:pPr marL="228600" indent="-228600">
              <a:buFontTx/>
              <a:buAutoNum type="arabicParenBoth"/>
              <a:defRPr/>
            </a:pPr>
            <a:endParaRPr lang="en-US" sz="1100" dirty="0">
              <a:solidFill>
                <a:srgbClr val="000000"/>
              </a:solidFill>
              <a:latin typeface="Arial" pitchFamily="34" charset="0"/>
              <a:cs typeface="Arial" pitchFamily="34" charset="0"/>
            </a:endParaRPr>
          </a:p>
          <a:p>
            <a:pPr>
              <a:defRPr/>
            </a:pPr>
            <a:r>
              <a:rPr lang="en-US" sz="1100" dirty="0">
                <a:solidFill>
                  <a:srgbClr val="000000"/>
                </a:solidFill>
                <a:latin typeface="Arial" pitchFamily="34" charset="0"/>
                <a:cs typeface="Arial" pitchFamily="34" charset="0"/>
              </a:rPr>
              <a:t>Source: © 2013 National Association of Insurance Commissioners.</a:t>
            </a:r>
          </a:p>
        </p:txBody>
      </p:sp>
      <p:sp>
        <p:nvSpPr>
          <p:cNvPr id="25692" name="Rectangle 5"/>
          <p:cNvSpPr>
            <a:spLocks noChangeArrowheads="1"/>
          </p:cNvSpPr>
          <p:nvPr/>
        </p:nvSpPr>
        <p:spPr bwMode="blackWhite">
          <a:xfrm>
            <a:off x="712788" y="4800600"/>
            <a:ext cx="7369175" cy="8334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a:solidFill>
                  <a:srgbClr val="FFFFFF"/>
                </a:solidFill>
              </a:rPr>
              <a:t>Florida ranked 5th as the most expensive state in 2011, with an average expenditure for auto insurance of $1,090.65.</a:t>
            </a:r>
            <a:endParaRPr lang="pt-BR" b="1" i="1">
              <a:solidFill>
                <a:srgbClr val="FFFFFF"/>
              </a:solidFill>
            </a:endParaRP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smtClean="0"/>
              <a:t>Homeowners: 10-Year Average RNW FL  &amp; Nearby States</a:t>
            </a:r>
          </a:p>
        </p:txBody>
      </p:sp>
      <p:graphicFrame>
        <p:nvGraphicFramePr>
          <p:cNvPr id="11266" name="Object 3"/>
          <p:cNvGraphicFramePr>
            <a:graphicFrameLocks noGrp="1" noChangeAspect="1"/>
          </p:cNvGraphicFramePr>
          <p:nvPr>
            <p:ph type="chart" idx="1"/>
          </p:nvPr>
        </p:nvGraphicFramePr>
        <p:xfrm>
          <a:off x="322263" y="1671638"/>
          <a:ext cx="8818562" cy="4718050"/>
        </p:xfrm>
        <a:graphic>
          <a:graphicData uri="http://schemas.openxmlformats.org/presentationml/2006/ole">
            <mc:AlternateContent xmlns:mc="http://schemas.openxmlformats.org/markup-compatibility/2006">
              <mc:Choice xmlns:v="urn:schemas-microsoft-com:vml" Requires="v">
                <p:oleObj spid="_x0000_s28396547" name="Chart" r:id="rId4" imgW="8829759" imgH="4724417" progId="MSGraph.Chart.8">
                  <p:embed followColorScheme="full"/>
                </p:oleObj>
              </mc:Choice>
              <mc:Fallback>
                <p:oleObj name="Chart" r:id="rId4" imgW="8829759" imgH="4724417"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263" y="1671638"/>
                        <a:ext cx="8818562"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68" name="Rectangle 4"/>
          <p:cNvSpPr>
            <a:spLocks noChangeArrowheads="1"/>
          </p:cNvSpPr>
          <p:nvPr/>
        </p:nvSpPr>
        <p:spPr bwMode="auto">
          <a:xfrm>
            <a:off x="609600" y="6281738"/>
            <a:ext cx="3810000" cy="114300"/>
          </a:xfrm>
          <a:prstGeom prst="rect">
            <a:avLst/>
          </a:prstGeom>
          <a:noFill/>
          <a:ln w="9525">
            <a:noFill/>
            <a:miter lim="800000"/>
            <a:headEnd/>
            <a:tailEnd/>
          </a:ln>
        </p:spPr>
        <p:txBody>
          <a:bodyPr wrap="none" lIns="92075" tIns="46038" rIns="92075" bIns="46038"/>
          <a:lstStyle/>
          <a:p>
            <a:pPr eaLnBrk="0" hangingPunct="0"/>
            <a:r>
              <a:rPr lang="en-US" sz="1400" b="1"/>
              <a:t>Source: NAIC, Insurance Information Institute</a:t>
            </a:r>
          </a:p>
        </p:txBody>
      </p:sp>
      <p:sp>
        <p:nvSpPr>
          <p:cNvPr id="11269" name="Text Box 5"/>
          <p:cNvSpPr txBox="1">
            <a:spLocks noChangeArrowheads="1"/>
          </p:cNvSpPr>
          <p:nvPr/>
        </p:nvSpPr>
        <p:spPr bwMode="auto">
          <a:xfrm>
            <a:off x="609600" y="1447800"/>
            <a:ext cx="7848600"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a:t>2003-2012</a:t>
            </a:r>
          </a:p>
        </p:txBody>
      </p:sp>
      <p:sp>
        <p:nvSpPr>
          <p:cNvPr id="6" name="AutoShape 6"/>
          <p:cNvSpPr>
            <a:spLocks noChangeArrowheads="1"/>
          </p:cNvSpPr>
          <p:nvPr/>
        </p:nvSpPr>
        <p:spPr bwMode="blackWhite">
          <a:xfrm>
            <a:off x="0" y="1327356"/>
            <a:ext cx="3436376" cy="1630158"/>
          </a:xfrm>
          <a:prstGeom prst="wedgeRectCallout">
            <a:avLst>
              <a:gd name="adj1" fmla="val 50906"/>
              <a:gd name="adj2" fmla="val 88072"/>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2000" b="1" dirty="0" smtClean="0">
                <a:solidFill>
                  <a:schemeClr val="bg1"/>
                </a:solidFill>
              </a:rPr>
              <a:t>At 0.0%, Florida </a:t>
            </a:r>
            <a:r>
              <a:rPr lang="en-US" sz="2000" b="1" dirty="0">
                <a:solidFill>
                  <a:schemeClr val="bg1"/>
                </a:solidFill>
              </a:rPr>
              <a:t>Homeowners profitability is below the US average and above the regional average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smtClean="0"/>
              <a:t>Comm. M-P: 10-Year Average RNW FL &amp; Nearby States</a:t>
            </a:r>
          </a:p>
        </p:txBody>
      </p:sp>
      <p:graphicFrame>
        <p:nvGraphicFramePr>
          <p:cNvPr id="10242" name="Object 3"/>
          <p:cNvGraphicFramePr>
            <a:graphicFrameLocks noGrp="1" noChangeAspect="1"/>
          </p:cNvGraphicFramePr>
          <p:nvPr>
            <p:ph type="chart" idx="1"/>
          </p:nvPr>
        </p:nvGraphicFramePr>
        <p:xfrm>
          <a:off x="322263" y="1671638"/>
          <a:ext cx="8818562" cy="4718050"/>
        </p:xfrm>
        <a:graphic>
          <a:graphicData uri="http://schemas.openxmlformats.org/presentationml/2006/ole">
            <mc:AlternateContent xmlns:mc="http://schemas.openxmlformats.org/markup-compatibility/2006">
              <mc:Choice xmlns:v="urn:schemas-microsoft-com:vml" Requires="v">
                <p:oleObj spid="_x0000_s28395523" name="Chart" r:id="rId4" imgW="8829759" imgH="4724417" progId="MSGraph.Chart.8">
                  <p:embed followColorScheme="full"/>
                </p:oleObj>
              </mc:Choice>
              <mc:Fallback>
                <p:oleObj name="Chart" r:id="rId4" imgW="8829759" imgH="4724417"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263" y="1671638"/>
                        <a:ext cx="8818562"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4" name="Rectangle 4"/>
          <p:cNvSpPr>
            <a:spLocks noChangeArrowheads="1"/>
          </p:cNvSpPr>
          <p:nvPr/>
        </p:nvSpPr>
        <p:spPr bwMode="auto">
          <a:xfrm>
            <a:off x="609600" y="6281738"/>
            <a:ext cx="3810000" cy="114300"/>
          </a:xfrm>
          <a:prstGeom prst="rect">
            <a:avLst/>
          </a:prstGeom>
          <a:noFill/>
          <a:ln w="9525">
            <a:noFill/>
            <a:miter lim="800000"/>
            <a:headEnd/>
            <a:tailEnd/>
          </a:ln>
        </p:spPr>
        <p:txBody>
          <a:bodyPr wrap="none" lIns="92075" tIns="46038" rIns="92075" bIns="46038"/>
          <a:lstStyle/>
          <a:p>
            <a:pPr eaLnBrk="0" hangingPunct="0"/>
            <a:r>
              <a:rPr lang="en-US" sz="1400" b="1"/>
              <a:t>Source: NAIC, Insurance Information Institute</a:t>
            </a:r>
          </a:p>
        </p:txBody>
      </p:sp>
      <p:sp>
        <p:nvSpPr>
          <p:cNvPr id="10245" name="Text Box 5"/>
          <p:cNvSpPr txBox="1">
            <a:spLocks noChangeArrowheads="1"/>
          </p:cNvSpPr>
          <p:nvPr/>
        </p:nvSpPr>
        <p:spPr bwMode="auto">
          <a:xfrm>
            <a:off x="609600" y="1447800"/>
            <a:ext cx="7848600"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a:t>2003-2012</a:t>
            </a:r>
          </a:p>
        </p:txBody>
      </p:sp>
      <p:sp>
        <p:nvSpPr>
          <p:cNvPr id="6" name="AutoShape 6"/>
          <p:cNvSpPr>
            <a:spLocks noChangeArrowheads="1"/>
          </p:cNvSpPr>
          <p:nvPr/>
        </p:nvSpPr>
        <p:spPr bwMode="blackWhite">
          <a:xfrm>
            <a:off x="280219" y="1814052"/>
            <a:ext cx="2915419" cy="1802273"/>
          </a:xfrm>
          <a:prstGeom prst="wedgeRectCallout">
            <a:avLst>
              <a:gd name="adj1" fmla="val 70431"/>
              <a:gd name="adj2" fmla="val 52215"/>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2000" b="1">
                <a:solidFill>
                  <a:schemeClr val="bg1"/>
                </a:solidFill>
              </a:rPr>
              <a:t>Florida Commercial Multi-Peril profitability is below the US average and above the regional average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110"/>
          <p:cNvSpPr>
            <a:spLocks noGrp="1" noChangeArrowheads="1"/>
          </p:cNvSpPr>
          <p:nvPr>
            <p:ph type="sldNum" sz="quarter" idx="12"/>
          </p:nvPr>
        </p:nvSpPr>
        <p:spPr/>
        <p:txBody>
          <a:bodyPr/>
          <a:lstStyle/>
          <a:p>
            <a:pPr>
              <a:defRPr/>
            </a:pPr>
            <a:fld id="{353658CA-14CC-4C99-B3C3-D526C8342D60}" type="slidenum">
              <a:rPr lang="en-US" smtClean="0"/>
              <a:pPr>
                <a:defRPr/>
              </a:pPr>
              <a:t>28</a:t>
            </a:fld>
            <a:endParaRPr lang="en-US" smtClean="0"/>
          </a:p>
        </p:txBody>
      </p:sp>
      <p:sp>
        <p:nvSpPr>
          <p:cNvPr id="26627" name="Rectangle 191"/>
          <p:cNvSpPr>
            <a:spLocks noGrp="1" noChangeArrowheads="1"/>
          </p:cNvSpPr>
          <p:nvPr>
            <p:ph type="title"/>
          </p:nvPr>
        </p:nvSpPr>
        <p:spPr/>
        <p:txBody>
          <a:bodyPr/>
          <a:lstStyle/>
          <a:p>
            <a:r>
              <a:rPr lang="en-US" sz="2400" smtClean="0"/>
              <a:t>Top Ten Most Expensive And Least Expensive States For Homeowners Insurance, 2011 (1)</a:t>
            </a:r>
          </a:p>
        </p:txBody>
      </p:sp>
      <p:graphicFrame>
        <p:nvGraphicFramePr>
          <p:cNvPr id="2098375" name="Group 199"/>
          <p:cNvGraphicFramePr>
            <a:graphicFrameLocks noGrp="1"/>
          </p:cNvGraphicFramePr>
          <p:nvPr/>
        </p:nvGraphicFramePr>
        <p:xfrm>
          <a:off x="598488" y="1874838"/>
          <a:ext cx="7519987" cy="2977519"/>
        </p:xfrm>
        <a:graphic>
          <a:graphicData uri="http://schemas.openxmlformats.org/drawingml/2006/table">
            <a:tbl>
              <a:tblPr/>
              <a:tblGrid>
                <a:gridCol w="639027"/>
                <a:gridCol w="1691812"/>
                <a:gridCol w="1324027"/>
                <a:gridCol w="956242"/>
                <a:gridCol w="1618255"/>
                <a:gridCol w="1290624"/>
              </a:tblGrid>
              <a:tr h="249238">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Rank </a:t>
                      </a:r>
                      <a:endParaRPr lang="en-US" sz="1400" dirty="0">
                        <a:latin typeface="Calibri"/>
                        <a:ea typeface="Calibri"/>
                        <a:cs typeface="Times New Roman"/>
                      </a:endParaRPr>
                    </a:p>
                  </a:txBody>
                  <a:tcPr marL="9525" marR="9525" marT="9525" marB="9525" anchor="b">
                    <a:lnL cap="flat">
                      <a:noFill/>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Most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a:t>
                      </a:r>
                      <a:r>
                        <a:rPr lang="en-US" sz="1400" b="1" dirty="0">
                          <a:solidFill>
                            <a:srgbClr val="FFFFFF"/>
                          </a:solidFill>
                          <a:latin typeface="Arial"/>
                          <a:ea typeface="Calibri"/>
                          <a:cs typeface="Times New Roman"/>
                        </a:rPr>
                        <a:t>states</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HO average</a:t>
                      </a:r>
                      <a:r>
                        <a:rPr lang="en-US" sz="1400" b="1" baseline="0" dirty="0" smtClean="0">
                          <a:solidFill>
                            <a:srgbClr val="FFFFFF"/>
                          </a:solidFill>
                          <a:latin typeface="Arial"/>
                          <a:ea typeface="Calibri"/>
                          <a:cs typeface="Times New Roman"/>
                        </a:rPr>
                        <a:t> premium</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Least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HO average</a:t>
                      </a:r>
                      <a:r>
                        <a:rPr lang="en-US" sz="1400" b="1" baseline="0" dirty="0" smtClean="0">
                          <a:solidFill>
                            <a:srgbClr val="FFFFFF"/>
                          </a:solidFill>
                          <a:latin typeface="Arial"/>
                          <a:ea typeface="Calibri"/>
                          <a:cs typeface="Times New Roman"/>
                        </a:rPr>
                        <a:t> premium </a:t>
                      </a:r>
                      <a:endParaRPr lang="en-US" sz="1400" dirty="0">
                        <a:latin typeface="Calibri"/>
                        <a:ea typeface="Calibri"/>
                        <a:cs typeface="Times New Roman"/>
                      </a:endParaRPr>
                    </a:p>
                  </a:txBody>
                  <a:tcPr marL="9525" marR="9525" marT="9525" marB="9525" anchor="b">
                    <a:lnL w="5715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r>
              <a:tr h="249238">
                <a:tc>
                  <a:txBody>
                    <a:bodyPr/>
                    <a:lstStyle/>
                    <a:p>
                      <a:pPr algn="ctr" fontAlgn="b"/>
                      <a:r>
                        <a:rPr lang="en-US" sz="1800" b="1" i="1" u="none" strike="noStrike" dirty="0">
                          <a:solidFill>
                            <a:srgbClr val="000000"/>
                          </a:solidFill>
                          <a:latin typeface="Arial"/>
                        </a:rPr>
                        <a:t>1</a:t>
                      </a:r>
                    </a:p>
                  </a:txBody>
                  <a:tcPr marL="9525" marR="9525" marT="9525" marB="0" anchor="b">
                    <a:lnL cap="flat">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800" b="1" i="1" u="none" strike="noStrike" baseline="0" dirty="0" smtClean="0">
                          <a:solidFill>
                            <a:schemeClr val="accent6"/>
                          </a:solidFill>
                          <a:latin typeface="Arial"/>
                        </a:rPr>
                        <a:t>Florida</a:t>
                      </a:r>
                      <a:endParaRPr lang="en-US" sz="1800" b="1" i="1" u="none" strike="noStrike" baseline="0" dirty="0">
                        <a:solidFill>
                          <a:schemeClr val="accent6"/>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800" b="1" i="1" u="none" strike="noStrike" dirty="0">
                          <a:solidFill>
                            <a:srgbClr val="000000"/>
                          </a:solidFill>
                          <a:latin typeface="Arial"/>
                        </a:rPr>
                        <a:t>$1,933</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1</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Idaho</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$518</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cap="flat">
                      <a:noFill/>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54000">
                <a:tc>
                  <a:txBody>
                    <a:bodyPr/>
                    <a:lstStyle/>
                    <a:p>
                      <a:pPr algn="ctr" fontAlgn="b"/>
                      <a:r>
                        <a:rPr lang="en-US" sz="1200" b="0" i="0" u="none" strike="noStrike">
                          <a:solidFill>
                            <a:srgbClr val="000000"/>
                          </a:solidFill>
                          <a:latin typeface="Arial"/>
                        </a:rPr>
                        <a:t>2</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Louisiana</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dirty="0">
                          <a:solidFill>
                            <a:srgbClr val="000000"/>
                          </a:solidFill>
                          <a:latin typeface="Arial"/>
                        </a:rPr>
                        <a:t>1,672</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2</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Oregon</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559</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3</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baseline="0" dirty="0" smtClean="0">
                          <a:solidFill>
                            <a:schemeClr val="tx1"/>
                          </a:solidFill>
                          <a:latin typeface="Arial"/>
                        </a:rPr>
                        <a:t>Texas (2)</a:t>
                      </a:r>
                      <a:endParaRPr lang="en-US" sz="1200" b="0" i="0" u="none" strike="noStrike" baseline="0" dirty="0">
                        <a:solidFill>
                          <a:schemeClr val="tx1"/>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1,578</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3</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Utah</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563</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4</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Mississippi</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1,409</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4</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Wisconsin</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592</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5</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Oklahoma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1,386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Washington</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626</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6</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Alabama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1,163</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Ohio</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644</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7</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Rhode Island</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1,139</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7</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Delaware</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664</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8</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Kansas</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1,103</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8</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Arizona </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675</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38">
                <a:tc>
                  <a:txBody>
                    <a:bodyPr/>
                    <a:lstStyle/>
                    <a:p>
                      <a:pPr algn="ctr" fontAlgn="b"/>
                      <a:r>
                        <a:rPr lang="en-US" sz="1200" b="0" i="0" u="none" strike="noStrike">
                          <a:solidFill>
                            <a:srgbClr val="000000"/>
                          </a:solidFill>
                          <a:latin typeface="Arial"/>
                        </a:rPr>
                        <a:t>9</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New York</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1,097</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9</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dirty="0">
                          <a:solidFill>
                            <a:srgbClr val="000000"/>
                          </a:solidFill>
                          <a:latin typeface="Arial"/>
                        </a:rPr>
                        <a:t>Nevada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689</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249238">
                <a:tc>
                  <a:txBody>
                    <a:bodyPr/>
                    <a:lstStyle/>
                    <a:p>
                      <a:pPr algn="ctr" fontAlgn="b"/>
                      <a:r>
                        <a:rPr lang="en-US" sz="1200" b="0" i="0" u="none" strike="noStrike">
                          <a:solidFill>
                            <a:srgbClr val="000000"/>
                          </a:solidFill>
                          <a:latin typeface="Arial"/>
                        </a:rPr>
                        <a:t>10</a:t>
                      </a:r>
                    </a:p>
                  </a:txBody>
                  <a:tcPr marL="9525" marR="9525" marT="9525"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Connecticut</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1,096</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10</a:t>
                      </a:r>
                      <a:endParaRPr lang="en-US" sz="1200" b="0" i="0" u="none" strike="noStrike" dirty="0">
                        <a:solidFill>
                          <a:srgbClr val="000000"/>
                        </a:solidFill>
                        <a:latin typeface="Arial"/>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latin typeface="Arial"/>
                        </a:rPr>
                        <a:t>Iowa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latin typeface="Arial"/>
                        </a:rPr>
                        <a:t>713</a:t>
                      </a:r>
                    </a:p>
                  </a:txBody>
                  <a:tcPr marL="9525" marR="9525" marT="9525"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22619" name="Text Box 537"/>
          <p:cNvSpPr txBox="1">
            <a:spLocks noChangeArrowheads="1"/>
          </p:cNvSpPr>
          <p:nvPr/>
        </p:nvSpPr>
        <p:spPr bwMode="auto">
          <a:xfrm>
            <a:off x="0" y="4873625"/>
            <a:ext cx="8763000" cy="1984375"/>
          </a:xfrm>
          <a:prstGeom prst="rect">
            <a:avLst/>
          </a:prstGeom>
          <a:noFill/>
          <a:ln w="9525" algn="ctr">
            <a:noFill/>
            <a:miter lim="800000"/>
            <a:headEnd/>
            <a:tailEnd/>
          </a:ln>
        </p:spPr>
        <p:txBody>
          <a:bodyPr lIns="365760" tIns="0" rIns="0" bIns="137160" anchor="b">
            <a:spAutoFit/>
          </a:bodyPr>
          <a:lstStyle/>
          <a:p>
            <a:pPr marL="228600" indent="-228600">
              <a:buFontTx/>
              <a:buAutoNum type="arabicParenBoth"/>
              <a:defRPr/>
            </a:pPr>
            <a:r>
              <a:rPr lang="en-US" sz="1000" dirty="0">
                <a:solidFill>
                  <a:srgbClr val="000000"/>
                </a:solidFill>
              </a:rPr>
              <a:t>Includes policies written by Citizens Property Insurance Corp. (Florida) and Citizens Property Insurance Corp. (Louisiana), Alabama Insurance Underwriting Association, Mississippi Windstorm Underwriting Association, North Carolina Joint Underwriting Association and South Carolina Wind and Hail Underwriting Association. Other southeastern states have wind pools in operation and their data may not be included in this chart. Based on the HO-3 homeowner package policy for owner-occupied dwellings, 1 to 4 family units. Provides “all risks” coverage (except those specifically excluded in the policy) on buildings and broad named-peril coverage on personal property, and is the most common package written.</a:t>
            </a:r>
          </a:p>
          <a:p>
            <a:pPr marL="228600" indent="-228600">
              <a:buFontTx/>
              <a:buAutoNum type="arabicParenBoth"/>
              <a:defRPr/>
            </a:pPr>
            <a:r>
              <a:rPr lang="en-US" sz="1000" dirty="0">
                <a:solidFill>
                  <a:srgbClr val="000000"/>
                </a:solidFill>
              </a:rPr>
              <a:t>The Texas Department of Insurance developed home insurance policy forms that are similar but not identical to the standard forms. In addition, due to the Texas Windstorm Association (which writes wind-only policies) classifying HO-1, 2 and 5 premiums as HO-3, the average premium for homeowners insurance is artificially high.</a:t>
            </a:r>
          </a:p>
          <a:p>
            <a:pPr>
              <a:defRPr/>
            </a:pPr>
            <a:r>
              <a:rPr lang="en-US" sz="1000" dirty="0">
                <a:solidFill>
                  <a:srgbClr val="000000"/>
                </a:solidFill>
              </a:rPr>
              <a:t>Note: Average premium=Premiums/exposure per house years. A house year is equal to 365 days of insured coverage for a single dwelling. The NAIC does not rank state average expenditures and does not endorse any conclusions drawn from this data.</a:t>
            </a:r>
          </a:p>
          <a:p>
            <a:pPr>
              <a:defRPr/>
            </a:pPr>
            <a:r>
              <a:rPr lang="en-US" sz="1000" dirty="0">
                <a:solidFill>
                  <a:srgbClr val="000000"/>
                </a:solidFill>
              </a:rPr>
              <a:t>Source: ©2013 National Association of Insurance Commissioners (NAIC). Reprinted with permission. Further reprint or distribution strictly prohibited without written permission of NAIC.</a:t>
            </a:r>
          </a:p>
        </p:txBody>
      </p:sp>
      <p:sp>
        <p:nvSpPr>
          <p:cNvPr id="26716" name="Rectangle 5"/>
          <p:cNvSpPr>
            <a:spLocks noChangeArrowheads="1"/>
          </p:cNvSpPr>
          <p:nvPr/>
        </p:nvSpPr>
        <p:spPr bwMode="blackWhite">
          <a:xfrm>
            <a:off x="381000" y="1047750"/>
            <a:ext cx="8140700"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a:solidFill>
                  <a:srgbClr val="FFFFFF"/>
                </a:solidFill>
              </a:rPr>
              <a:t>Florida ranked as the most expensive state for homeowners insurance in 2011, with an average expenditure of $1,933.</a:t>
            </a: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smtClean="0"/>
              <a:t>Comm. Auto: 10-Year Average RNW FL &amp; Nearby States</a:t>
            </a:r>
          </a:p>
        </p:txBody>
      </p:sp>
      <p:graphicFrame>
        <p:nvGraphicFramePr>
          <p:cNvPr id="9218" name="Object 3"/>
          <p:cNvGraphicFramePr>
            <a:graphicFrameLocks noGrp="1" noChangeAspect="1"/>
          </p:cNvGraphicFramePr>
          <p:nvPr>
            <p:ph type="chart" idx="1"/>
          </p:nvPr>
        </p:nvGraphicFramePr>
        <p:xfrm>
          <a:off x="322263" y="1671638"/>
          <a:ext cx="8818562" cy="4718050"/>
        </p:xfrm>
        <a:graphic>
          <a:graphicData uri="http://schemas.openxmlformats.org/presentationml/2006/ole">
            <mc:AlternateContent xmlns:mc="http://schemas.openxmlformats.org/markup-compatibility/2006">
              <mc:Choice xmlns:v="urn:schemas-microsoft-com:vml" Requires="v">
                <p:oleObj spid="_x0000_s28394499" name="Chart" r:id="rId4" imgW="8829759" imgH="4724417" progId="MSGraph.Chart.8">
                  <p:embed followColorScheme="full"/>
                </p:oleObj>
              </mc:Choice>
              <mc:Fallback>
                <p:oleObj name="Chart" r:id="rId4" imgW="8829759" imgH="4724417"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263" y="1671638"/>
                        <a:ext cx="8818562"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0" name="Rectangle 4"/>
          <p:cNvSpPr>
            <a:spLocks noChangeArrowheads="1"/>
          </p:cNvSpPr>
          <p:nvPr/>
        </p:nvSpPr>
        <p:spPr bwMode="auto">
          <a:xfrm>
            <a:off x="609600" y="6281738"/>
            <a:ext cx="3810000" cy="114300"/>
          </a:xfrm>
          <a:prstGeom prst="rect">
            <a:avLst/>
          </a:prstGeom>
          <a:noFill/>
          <a:ln w="9525">
            <a:noFill/>
            <a:miter lim="800000"/>
            <a:headEnd/>
            <a:tailEnd/>
          </a:ln>
        </p:spPr>
        <p:txBody>
          <a:bodyPr wrap="none" lIns="92075" tIns="46038" rIns="92075" bIns="46038"/>
          <a:lstStyle/>
          <a:p>
            <a:pPr eaLnBrk="0" hangingPunct="0"/>
            <a:r>
              <a:rPr lang="en-US" sz="1400" b="1"/>
              <a:t>Source: NAIC, Insurance Information Institute</a:t>
            </a:r>
          </a:p>
        </p:txBody>
      </p:sp>
      <p:sp>
        <p:nvSpPr>
          <p:cNvPr id="9221" name="Text Box 5"/>
          <p:cNvSpPr txBox="1">
            <a:spLocks noChangeArrowheads="1"/>
          </p:cNvSpPr>
          <p:nvPr/>
        </p:nvSpPr>
        <p:spPr bwMode="auto">
          <a:xfrm>
            <a:off x="609600" y="1447800"/>
            <a:ext cx="7848600"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a:t>2003-2012</a:t>
            </a:r>
          </a:p>
        </p:txBody>
      </p:sp>
      <p:sp>
        <p:nvSpPr>
          <p:cNvPr id="6" name="AutoShape 6"/>
          <p:cNvSpPr>
            <a:spLocks noChangeArrowheads="1"/>
          </p:cNvSpPr>
          <p:nvPr/>
        </p:nvSpPr>
        <p:spPr bwMode="blackWhite">
          <a:xfrm>
            <a:off x="450850" y="2073275"/>
            <a:ext cx="2457450" cy="1181100"/>
          </a:xfrm>
          <a:prstGeom prst="wedgeRectCallout">
            <a:avLst>
              <a:gd name="adj1" fmla="val 56505"/>
              <a:gd name="adj2" fmla="val 116037"/>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Florida Commercial Auto profitability is below the US and regional average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3</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66277" y="2047312"/>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a:solidFill>
                  <a:srgbClr val="FFFFFF"/>
                </a:solidFill>
                <a:latin typeface="Arial" charset="0"/>
                <a:cs typeface="Arial" charset="0"/>
              </a:rPr>
              <a:t>P/C Insurance Industry Financial Overview</a:t>
            </a:r>
          </a:p>
        </p:txBody>
      </p:sp>
      <p:sp>
        <p:nvSpPr>
          <p:cNvPr id="2152456" name="Rectangle 8"/>
          <p:cNvSpPr>
            <a:spLocks noChangeArrowheads="1"/>
          </p:cNvSpPr>
          <p:nvPr/>
        </p:nvSpPr>
        <p:spPr bwMode="auto">
          <a:xfrm>
            <a:off x="741613" y="3443088"/>
            <a:ext cx="7396069" cy="2462213"/>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latin typeface="Arial" charset="0"/>
                <a:cs typeface="Arial" charset="0"/>
              </a:rPr>
              <a:t>2013: Best Year in the       Post-Crisis Era</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Low CATs in Florida and Elsewhere Helped</a:t>
            </a:r>
            <a:endParaRPr lang="en-US" sz="4000" b="1" i="1" dirty="0">
              <a:solidFill>
                <a:srgbClr val="FF0000"/>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smtClean="0"/>
              <a:t>Workers Comp: 10-Year Average RNW </a:t>
            </a:r>
            <a:br>
              <a:rPr lang="en-US" smtClean="0"/>
            </a:br>
            <a:r>
              <a:rPr lang="en-US" smtClean="0"/>
              <a:t>FL &amp; Nearby States</a:t>
            </a:r>
          </a:p>
        </p:txBody>
      </p:sp>
      <p:graphicFrame>
        <p:nvGraphicFramePr>
          <p:cNvPr id="12290" name="Object 3"/>
          <p:cNvGraphicFramePr>
            <a:graphicFrameLocks noGrp="1" noChangeAspect="1"/>
          </p:cNvGraphicFramePr>
          <p:nvPr>
            <p:ph type="chart" idx="1"/>
          </p:nvPr>
        </p:nvGraphicFramePr>
        <p:xfrm>
          <a:off x="322263" y="1671638"/>
          <a:ext cx="8818562" cy="4718050"/>
        </p:xfrm>
        <a:graphic>
          <a:graphicData uri="http://schemas.openxmlformats.org/presentationml/2006/ole">
            <mc:AlternateContent xmlns:mc="http://schemas.openxmlformats.org/markup-compatibility/2006">
              <mc:Choice xmlns:v="urn:schemas-microsoft-com:vml" Requires="v">
                <p:oleObj spid="_x0000_s28397571" name="Chart" r:id="rId4" imgW="8829759" imgH="4724417" progId="MSGraph.Chart.8">
                  <p:embed followColorScheme="full"/>
                </p:oleObj>
              </mc:Choice>
              <mc:Fallback>
                <p:oleObj name="Chart" r:id="rId4" imgW="8829759" imgH="4724417"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263" y="1671638"/>
                        <a:ext cx="8818562"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2" name="Rectangle 4"/>
          <p:cNvSpPr>
            <a:spLocks noChangeArrowheads="1"/>
          </p:cNvSpPr>
          <p:nvPr/>
        </p:nvSpPr>
        <p:spPr bwMode="auto">
          <a:xfrm>
            <a:off x="609600" y="6281738"/>
            <a:ext cx="3810000" cy="114300"/>
          </a:xfrm>
          <a:prstGeom prst="rect">
            <a:avLst/>
          </a:prstGeom>
          <a:noFill/>
          <a:ln w="9525">
            <a:noFill/>
            <a:miter lim="800000"/>
            <a:headEnd/>
            <a:tailEnd/>
          </a:ln>
        </p:spPr>
        <p:txBody>
          <a:bodyPr wrap="none" lIns="92075" tIns="46038" rIns="92075" bIns="46038"/>
          <a:lstStyle/>
          <a:p>
            <a:pPr eaLnBrk="0" hangingPunct="0"/>
            <a:r>
              <a:rPr lang="en-US" sz="1400" b="1"/>
              <a:t>Source: NAIC, Insurance Information Institute</a:t>
            </a:r>
          </a:p>
        </p:txBody>
      </p:sp>
      <p:sp>
        <p:nvSpPr>
          <p:cNvPr id="12293" name="Text Box 5"/>
          <p:cNvSpPr txBox="1">
            <a:spLocks noChangeArrowheads="1"/>
          </p:cNvSpPr>
          <p:nvPr/>
        </p:nvSpPr>
        <p:spPr bwMode="auto">
          <a:xfrm>
            <a:off x="609600" y="1447800"/>
            <a:ext cx="7848600"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b="1"/>
              <a:t>2003-2012</a:t>
            </a:r>
          </a:p>
        </p:txBody>
      </p:sp>
      <p:sp>
        <p:nvSpPr>
          <p:cNvPr id="6" name="AutoShape 6"/>
          <p:cNvSpPr>
            <a:spLocks noChangeArrowheads="1"/>
          </p:cNvSpPr>
          <p:nvPr/>
        </p:nvSpPr>
        <p:spPr bwMode="blackWhite">
          <a:xfrm>
            <a:off x="4518025" y="3967163"/>
            <a:ext cx="2474913" cy="1304925"/>
          </a:xfrm>
          <a:prstGeom prst="wedgeRectCallout">
            <a:avLst>
              <a:gd name="adj1" fmla="val 8153"/>
              <a:gd name="adj2" fmla="val -145227"/>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Florida Workers Comp profitability is above the US average and regional average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31</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Premium Growth Analysis</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2003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Some Surprising States Are America’s Growth Leaders</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31</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32</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2007-2012*</a:t>
            </a:r>
          </a:p>
        </p:txBody>
      </p:sp>
      <p:graphicFrame>
        <p:nvGraphicFramePr>
          <p:cNvPr id="83970" name="Object 3"/>
          <p:cNvGraphicFramePr>
            <a:graphicFrameLocks noGrp="1" noChangeAspect="1"/>
          </p:cNvGraphicFramePr>
          <p:nvPr>
            <p:ph idx="4294967295"/>
          </p:nvPr>
        </p:nvGraphicFramePr>
        <p:xfrm>
          <a:off x="4763" y="1674813"/>
          <a:ext cx="9132887" cy="4719637"/>
        </p:xfrm>
        <a:graphic>
          <a:graphicData uri="http://schemas.openxmlformats.org/presentationml/2006/ole">
            <mc:AlternateContent xmlns:mc="http://schemas.openxmlformats.org/markup-compatibility/2006">
              <mc:Choice xmlns:v="urn:schemas-microsoft-com:vml" Requires="v">
                <p:oleObj spid="_x0000_s22013955" name="Chart" r:id="rId4" imgW="8810600" imgH="4552970" progId="MSGraph.Chart.8">
                  <p:embed followColorScheme="full"/>
                </p:oleObj>
              </mc:Choice>
              <mc:Fallback>
                <p:oleObj name="Chart" r:id="rId4" imgW="8810600" imgH="455297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1674813"/>
                        <a:ext cx="9132887"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6"/>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3401961" y="2372391"/>
            <a:ext cx="3677829" cy="1230312"/>
          </a:xfrm>
          <a:prstGeom prst="wedgeRectCallout">
            <a:avLst>
              <a:gd name="adj1" fmla="val -106309"/>
              <a:gd name="adj2" fmla="val 385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North Dakota was the country’s growth leader over the past 5 years with premiums written expanding  by 58.4%</a:t>
            </a:r>
            <a:endParaRPr lang="en-US"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33</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2007-2012*</a:t>
            </a:r>
          </a:p>
        </p:txBody>
      </p:sp>
      <p:graphicFrame>
        <p:nvGraphicFramePr>
          <p:cNvPr id="84994" name="Object 3"/>
          <p:cNvGraphicFramePr>
            <a:graphicFrameLocks noGrp="1" noChangeAspect="1"/>
          </p:cNvGraphicFramePr>
          <p:nvPr>
            <p:ph idx="4294967295"/>
          </p:nvPr>
        </p:nvGraphicFramePr>
        <p:xfrm>
          <a:off x="4763" y="1792288"/>
          <a:ext cx="9132887" cy="4719637"/>
        </p:xfrm>
        <a:graphic>
          <a:graphicData uri="http://schemas.openxmlformats.org/presentationml/2006/ole">
            <mc:AlternateContent xmlns:mc="http://schemas.openxmlformats.org/markup-compatibility/2006">
              <mc:Choice xmlns:v="urn:schemas-microsoft-com:vml" Requires="v">
                <p:oleObj spid="_x0000_s22014979" name="Chart" r:id="rId4" imgW="8810600" imgH="4552970" progId="MSGraph.Chart.8">
                  <p:embed followColorScheme="full"/>
                </p:oleObj>
              </mc:Choice>
              <mc:Fallback>
                <p:oleObj name="Chart" r:id="rId4" imgW="8810600" imgH="455297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1792288"/>
                        <a:ext cx="9132887"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80232"/>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922206" y="3935720"/>
            <a:ext cx="3062749" cy="1230312"/>
          </a:xfrm>
          <a:prstGeom prst="wedgeRectCallout">
            <a:avLst>
              <a:gd name="adj1" fmla="val 86916"/>
              <a:gd name="adj2" fmla="val -48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Overall premium volume across all P/C lines declined by 5.6% between 2007 and 2012</a:t>
            </a:r>
            <a:endParaRPr lang="en-US"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34</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2007-2012*</a:t>
            </a:r>
          </a:p>
        </p:txBody>
      </p:sp>
      <p:graphicFrame>
        <p:nvGraphicFramePr>
          <p:cNvPr id="83970" name="Object 3"/>
          <p:cNvGraphicFramePr>
            <a:graphicFrameLocks noGrp="1" noChangeAspect="1"/>
          </p:cNvGraphicFramePr>
          <p:nvPr>
            <p:ph idx="4294967295"/>
          </p:nvPr>
        </p:nvGraphicFramePr>
        <p:xfrm>
          <a:off x="4763" y="1674813"/>
          <a:ext cx="9132887" cy="4719637"/>
        </p:xfrm>
        <a:graphic>
          <a:graphicData uri="http://schemas.openxmlformats.org/presentationml/2006/ole">
            <mc:AlternateContent xmlns:mc="http://schemas.openxmlformats.org/markup-compatibility/2006">
              <mc:Choice xmlns:v="urn:schemas-microsoft-com:vml" Requires="v">
                <p:oleObj spid="_x0000_s22018051" name="Chart" r:id="rId4" imgW="8810600" imgH="4552970" progId="MSGraph.Chart.8">
                  <p:embed followColorScheme="full"/>
                </p:oleObj>
              </mc:Choice>
              <mc:Fallback>
                <p:oleObj name="Chart" r:id="rId4" imgW="8810600" imgH="455297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1674813"/>
                        <a:ext cx="9132887"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35</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2007-2012*</a:t>
            </a:r>
          </a:p>
        </p:txBody>
      </p:sp>
      <p:graphicFrame>
        <p:nvGraphicFramePr>
          <p:cNvPr id="84994" name="Object 3"/>
          <p:cNvGraphicFramePr>
            <a:graphicFrameLocks noGrp="1" noChangeAspect="1"/>
          </p:cNvGraphicFramePr>
          <p:nvPr>
            <p:ph idx="4294967295"/>
          </p:nvPr>
        </p:nvGraphicFramePr>
        <p:xfrm>
          <a:off x="0" y="1787525"/>
          <a:ext cx="9144000" cy="4730750"/>
        </p:xfrm>
        <a:graphic>
          <a:graphicData uri="http://schemas.openxmlformats.org/presentationml/2006/ole">
            <mc:AlternateContent xmlns:mc="http://schemas.openxmlformats.org/markup-compatibility/2006">
              <mc:Choice xmlns:v="urn:schemas-microsoft-com:vml" Requires="v">
                <p:oleObj spid="_x0000_s22019075" name="Chart" r:id="rId4" imgW="8820048" imgH="4562417" progId="MSGraph.Chart.8">
                  <p:embed followColorScheme="full"/>
                </p:oleObj>
              </mc:Choice>
              <mc:Fallback>
                <p:oleObj name="Chart" r:id="rId4" imgW="8820048" imgH="4562417"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87525"/>
                        <a:ext cx="9144000"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331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9FFE8C1-CB21-4DB2-B4F0-C2BFFE6D7F96}" type="slidenum">
              <a:rPr lang="en-US" sz="900"/>
              <a:pPr algn="r" eaLnBrk="0" hangingPunct="0">
                <a:lnSpc>
                  <a:spcPct val="85000"/>
                </a:lnSpc>
                <a:spcBef>
                  <a:spcPct val="20000"/>
                </a:spcBef>
              </a:pPr>
              <a:t>36</a:t>
            </a:fld>
            <a:endParaRPr lang="en-US" sz="900"/>
          </a:p>
        </p:txBody>
      </p:sp>
      <p:sp>
        <p:nvSpPr>
          <p:cNvPr id="13316" name="Rectangle 2"/>
          <p:cNvSpPr>
            <a:spLocks noGrp="1" noChangeArrowheads="1"/>
          </p:cNvSpPr>
          <p:nvPr>
            <p:ph type="title" idx="4294967295"/>
          </p:nvPr>
        </p:nvSpPr>
        <p:spPr/>
        <p:txBody>
          <a:bodyPr/>
          <a:lstStyle/>
          <a:p>
            <a:r>
              <a:rPr lang="en-US" smtClean="0"/>
              <a:t>All Lines DWP Growth: FL vs. U.S., 2003-2012</a:t>
            </a:r>
          </a:p>
        </p:txBody>
      </p:sp>
      <p:sp>
        <p:nvSpPr>
          <p:cNvPr id="13317"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 SNL Financial.</a:t>
            </a:r>
          </a:p>
        </p:txBody>
      </p:sp>
      <p:graphicFrame>
        <p:nvGraphicFramePr>
          <p:cNvPr id="2026500" name="Object 2"/>
          <p:cNvGraphicFramePr>
            <a:graphicFrameLocks/>
          </p:cNvGraphicFramePr>
          <p:nvPr/>
        </p:nvGraphicFramePr>
        <p:xfrm>
          <a:off x="304800" y="1296988"/>
          <a:ext cx="8623300" cy="4995862"/>
        </p:xfrm>
        <a:graphic>
          <a:graphicData uri="http://schemas.openxmlformats.org/presentationml/2006/ole">
            <mc:AlternateContent xmlns:mc="http://schemas.openxmlformats.org/markup-compatibility/2006">
              <mc:Choice xmlns:v="urn:schemas-microsoft-com:vml" Requires="v">
                <p:oleObj spid="_x0000_s28398595" name="Chart" r:id="rId4" imgW="8601024" imgH="4600673" progId="MSGraph.Chart.8">
                  <p:embed followColorScheme="full"/>
                </p:oleObj>
              </mc:Choice>
              <mc:Fallback>
                <p:oleObj name="Chart" r:id="rId4" imgW="8601024" imgH="4600673"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296988"/>
                        <a:ext cx="8623300" cy="4995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8"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4632069" y="1525690"/>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2003-2012</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2.6%</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FL: 3.9%</a:t>
            </a:r>
          </a:p>
        </p:txBody>
      </p:sp>
      <p:sp>
        <p:nvSpPr>
          <p:cNvPr id="8" name="AutoShape 10"/>
          <p:cNvSpPr>
            <a:spLocks noChangeArrowheads="1"/>
          </p:cNvSpPr>
          <p:nvPr/>
        </p:nvSpPr>
        <p:spPr bwMode="blackWhite">
          <a:xfrm>
            <a:off x="1229033" y="4168878"/>
            <a:ext cx="1961532" cy="1337187"/>
          </a:xfrm>
          <a:prstGeom prst="wedgeRectCallout">
            <a:avLst>
              <a:gd name="adj1" fmla="val 63553"/>
              <a:gd name="adj2" fmla="val -6265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FL’s home building boom helped fuel industry growth</a:t>
            </a:r>
            <a:endParaRPr lang="en-US" b="1" dirty="0">
              <a:solidFill>
                <a:schemeClr val="bg1"/>
              </a:solidFill>
            </a:endParaRPr>
          </a:p>
        </p:txBody>
      </p:sp>
      <p:sp>
        <p:nvSpPr>
          <p:cNvPr id="9" name="AutoShape 10"/>
          <p:cNvSpPr>
            <a:spLocks noChangeArrowheads="1"/>
          </p:cNvSpPr>
          <p:nvPr/>
        </p:nvSpPr>
        <p:spPr bwMode="blackWhite">
          <a:xfrm>
            <a:off x="6779343" y="4159046"/>
            <a:ext cx="1961532" cy="1337187"/>
          </a:xfrm>
          <a:prstGeom prst="wedgeRectCallout">
            <a:avLst>
              <a:gd name="adj1" fmla="val -66523"/>
              <a:gd name="adj2" fmla="val -174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housing bubble burst, hurting industry growth</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4600"/>
                            </p:stCondLst>
                            <p:childTnLst>
                              <p:par>
                                <p:cTn id="17" presetID="22" presetClass="entr" presetSubtype="8" fill="hold" grpId="0" nodeType="after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6100"/>
                            </p:stCondLst>
                            <p:childTnLst>
                              <p:par>
                                <p:cTn id="21" presetID="22" presetClass="entr" presetSubtype="8" fill="hold" grpId="0" nodeType="afterEffect">
                                  <p:stCondLst>
                                    <p:cond delay="100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P spid="8"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433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BEA697A-FD44-441C-A273-A766A0C8F439}" type="slidenum">
              <a:rPr lang="en-US" sz="900"/>
              <a:pPr algn="r" eaLnBrk="0" hangingPunct="0">
                <a:lnSpc>
                  <a:spcPct val="85000"/>
                </a:lnSpc>
                <a:spcBef>
                  <a:spcPct val="20000"/>
                </a:spcBef>
              </a:pPr>
              <a:t>37</a:t>
            </a:fld>
            <a:endParaRPr lang="en-US" sz="900"/>
          </a:p>
        </p:txBody>
      </p:sp>
      <p:sp>
        <p:nvSpPr>
          <p:cNvPr id="14340" name="Rectangle 2"/>
          <p:cNvSpPr>
            <a:spLocks noGrp="1" noChangeArrowheads="1"/>
          </p:cNvSpPr>
          <p:nvPr>
            <p:ph type="title" idx="4294967295"/>
          </p:nvPr>
        </p:nvSpPr>
        <p:spPr/>
        <p:txBody>
          <a:bodyPr/>
          <a:lstStyle/>
          <a:p>
            <a:r>
              <a:rPr lang="en-US" smtClean="0"/>
              <a:t>Comm. Lines DWP Growth: FL vs. U.S., 2003-2012</a:t>
            </a:r>
          </a:p>
        </p:txBody>
      </p:sp>
      <p:sp>
        <p:nvSpPr>
          <p:cNvPr id="14341"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 SNL Financial.</a:t>
            </a:r>
          </a:p>
        </p:txBody>
      </p:sp>
      <p:graphicFrame>
        <p:nvGraphicFramePr>
          <p:cNvPr id="2026500" name="Object 2"/>
          <p:cNvGraphicFramePr>
            <a:graphicFrameLocks/>
          </p:cNvGraphicFramePr>
          <p:nvPr/>
        </p:nvGraphicFramePr>
        <p:xfrm>
          <a:off x="304800" y="1687513"/>
          <a:ext cx="8569325" cy="4579937"/>
        </p:xfrm>
        <a:graphic>
          <a:graphicData uri="http://schemas.openxmlformats.org/presentationml/2006/ole">
            <mc:AlternateContent xmlns:mc="http://schemas.openxmlformats.org/markup-compatibility/2006">
              <mc:Choice xmlns:v="urn:schemas-microsoft-com:vml" Requires="v">
                <p:oleObj spid="_x0000_s28399619" name="Chart" r:id="rId4" imgW="8601024" imgH="4600673" progId="MSGraph.Chart.8">
                  <p:embed followColorScheme="full"/>
                </p:oleObj>
              </mc:Choice>
              <mc:Fallback>
                <p:oleObj name="Chart" r:id="rId4" imgW="8601024" imgH="4600673"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687513"/>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2"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4995863" y="1584325"/>
            <a:ext cx="2474912"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2003-2012</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2.5%</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FL: 2.6%</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536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E5F0C9D-11CF-4688-9739-C7449795C2A2}" type="slidenum">
              <a:rPr lang="en-US" sz="900"/>
              <a:pPr algn="r" eaLnBrk="0" hangingPunct="0">
                <a:lnSpc>
                  <a:spcPct val="85000"/>
                </a:lnSpc>
                <a:spcBef>
                  <a:spcPct val="20000"/>
                </a:spcBef>
              </a:pPr>
              <a:t>38</a:t>
            </a:fld>
            <a:endParaRPr lang="en-US" sz="900"/>
          </a:p>
        </p:txBody>
      </p:sp>
      <p:sp>
        <p:nvSpPr>
          <p:cNvPr id="15364" name="Rectangle 2"/>
          <p:cNvSpPr>
            <a:spLocks noGrp="1" noChangeArrowheads="1"/>
          </p:cNvSpPr>
          <p:nvPr>
            <p:ph type="title" idx="4294967295"/>
          </p:nvPr>
        </p:nvSpPr>
        <p:spPr>
          <a:xfrm>
            <a:off x="298450" y="90488"/>
            <a:ext cx="7608888" cy="860425"/>
          </a:xfrm>
        </p:spPr>
        <p:txBody>
          <a:bodyPr/>
          <a:lstStyle/>
          <a:p>
            <a:r>
              <a:rPr lang="en-US" smtClean="0"/>
              <a:t>Personal Lines DWP Growth: FL vs. U.S., 2003-2012</a:t>
            </a:r>
          </a:p>
        </p:txBody>
      </p:sp>
      <p:sp>
        <p:nvSpPr>
          <p:cNvPr id="15365"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 SNL Financial.</a:t>
            </a:r>
          </a:p>
        </p:txBody>
      </p:sp>
      <p:graphicFrame>
        <p:nvGraphicFramePr>
          <p:cNvPr id="2026500" name="Object 2"/>
          <p:cNvGraphicFramePr>
            <a:graphicFrameLocks/>
          </p:cNvGraphicFramePr>
          <p:nvPr/>
        </p:nvGraphicFramePr>
        <p:xfrm>
          <a:off x="304800" y="1296988"/>
          <a:ext cx="8569325" cy="4579937"/>
        </p:xfrm>
        <a:graphic>
          <a:graphicData uri="http://schemas.openxmlformats.org/presentationml/2006/ole">
            <mc:AlternateContent xmlns:mc="http://schemas.openxmlformats.org/markup-compatibility/2006">
              <mc:Choice xmlns:v="urn:schemas-microsoft-com:vml" Requires="v">
                <p:oleObj spid="_x0000_s28400643" name="Chart" r:id="rId4" imgW="8601024" imgH="4600673" progId="MSGraph.Chart.8">
                  <p:embed followColorScheme="full"/>
                </p:oleObj>
              </mc:Choice>
              <mc:Fallback>
                <p:oleObj name="Chart" r:id="rId4" imgW="8601024" imgH="4600673"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296988"/>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6"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4700588" y="1301750"/>
            <a:ext cx="2474912"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2003-2012</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3.0%</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FL: 5.3%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638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A389303-6072-4A16-B804-FDE3651B61BE}" type="slidenum">
              <a:rPr lang="en-US" sz="900"/>
              <a:pPr algn="r" eaLnBrk="0" hangingPunct="0">
                <a:lnSpc>
                  <a:spcPct val="85000"/>
                </a:lnSpc>
                <a:spcBef>
                  <a:spcPct val="20000"/>
                </a:spcBef>
              </a:pPr>
              <a:t>39</a:t>
            </a:fld>
            <a:endParaRPr lang="en-US" sz="900"/>
          </a:p>
        </p:txBody>
      </p:sp>
      <p:sp>
        <p:nvSpPr>
          <p:cNvPr id="16388" name="Rectangle 2"/>
          <p:cNvSpPr>
            <a:spLocks noGrp="1" noChangeArrowheads="1"/>
          </p:cNvSpPr>
          <p:nvPr>
            <p:ph type="title" idx="4294967295"/>
          </p:nvPr>
        </p:nvSpPr>
        <p:spPr>
          <a:xfrm>
            <a:off x="298450" y="90488"/>
            <a:ext cx="7608888" cy="860425"/>
          </a:xfrm>
        </p:spPr>
        <p:txBody>
          <a:bodyPr/>
          <a:lstStyle/>
          <a:p>
            <a:r>
              <a:rPr lang="en-US" smtClean="0"/>
              <a:t>Private Passenger Auto DWP Growth: </a:t>
            </a:r>
            <a:br>
              <a:rPr lang="en-US" smtClean="0"/>
            </a:br>
            <a:r>
              <a:rPr lang="en-US" smtClean="0"/>
              <a:t>FL vs. U.S., 2003-2012</a:t>
            </a:r>
          </a:p>
        </p:txBody>
      </p:sp>
      <p:sp>
        <p:nvSpPr>
          <p:cNvPr id="16389"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 SNL Financial.</a:t>
            </a:r>
          </a:p>
        </p:txBody>
      </p:sp>
      <p:graphicFrame>
        <p:nvGraphicFramePr>
          <p:cNvPr id="2026500" name="Object 2"/>
          <p:cNvGraphicFramePr>
            <a:graphicFrameLocks/>
          </p:cNvGraphicFramePr>
          <p:nvPr/>
        </p:nvGraphicFramePr>
        <p:xfrm>
          <a:off x="304800" y="1296988"/>
          <a:ext cx="8569325" cy="4887912"/>
        </p:xfrm>
        <a:graphic>
          <a:graphicData uri="http://schemas.openxmlformats.org/presentationml/2006/ole">
            <mc:AlternateContent xmlns:mc="http://schemas.openxmlformats.org/markup-compatibility/2006">
              <mc:Choice xmlns:v="urn:schemas-microsoft-com:vml" Requires="v">
                <p:oleObj spid="_x0000_s28401667" name="Chart" r:id="rId4" imgW="8601024" imgH="4600673" progId="MSGraph.Chart.8">
                  <p:embed followColorScheme="full"/>
                </p:oleObj>
              </mc:Choice>
              <mc:Fallback>
                <p:oleObj name="Chart" r:id="rId4" imgW="8601024" imgH="4600673"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296988"/>
                        <a:ext cx="8569325" cy="4887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0"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3730625" y="1506538"/>
            <a:ext cx="2474913" cy="138747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2003-2012</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-1.8%</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FL: 3.5%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228600" y="90488"/>
            <a:ext cx="7400925" cy="860425"/>
          </a:xfrm>
        </p:spPr>
        <p:txBody>
          <a:bodyPr/>
          <a:lstStyle/>
          <a:p>
            <a:r>
              <a:rPr lang="en-US" dirty="0" smtClean="0">
                <a:latin typeface="Arial" pitchFamily="34" charset="0"/>
              </a:rPr>
              <a:t>P/C Net Income After Taxes</a:t>
            </a:r>
            <a:br>
              <a:rPr lang="en-US" dirty="0" smtClean="0">
                <a:latin typeface="Arial" pitchFamily="34" charset="0"/>
              </a:rPr>
            </a:br>
            <a:r>
              <a:rPr lang="en-US" dirty="0" smtClean="0">
                <a:latin typeface="Arial" pitchFamily="34" charset="0"/>
              </a:rPr>
              <a:t>1991–2013:Q3 ($ Millions)</a:t>
            </a:r>
          </a:p>
        </p:txBody>
      </p:sp>
      <p:sp>
        <p:nvSpPr>
          <p:cNvPr id="8196" name="Text Box 5"/>
          <p:cNvSpPr txBox="1">
            <a:spLocks noChangeArrowheads="1"/>
          </p:cNvSpPr>
          <p:nvPr/>
        </p:nvSpPr>
        <p:spPr bwMode="auto">
          <a:xfrm>
            <a:off x="1095786" y="1138238"/>
            <a:ext cx="2375001" cy="2033506"/>
          </a:xfrm>
          <a:prstGeom prst="rect">
            <a:avLst/>
          </a:prstGeom>
          <a:solidFill>
            <a:schemeClr val="bg1"/>
          </a:solidFill>
          <a:ln w="9525">
            <a:noFill/>
            <a:miter lim="800000"/>
            <a:headEnd/>
            <a:tailEnd/>
          </a:ln>
        </p:spPr>
        <p:txBody>
          <a:bodyPr wrap="square" lIns="92075" tIns="46038" rIns="92075" bIns="46038">
            <a:spAutoFit/>
          </a:bodyPr>
          <a:lstStyle/>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2005 ROE*= 9.6%</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2006 ROE = 12.7%</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2007 ROE = 10.9%</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2008 ROE = 0.1%</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2009 ROE = 5.0%</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2010 ROE = 6.6%</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2011 ROAS</a:t>
            </a:r>
            <a:r>
              <a:rPr lang="en-US" sz="1300" baseline="30000" dirty="0">
                <a:solidFill>
                  <a:srgbClr val="000000"/>
                </a:solidFill>
                <a:latin typeface="Arial" charset="0"/>
                <a:cs typeface="Arial" charset="0"/>
              </a:rPr>
              <a:t>1</a:t>
            </a:r>
            <a:r>
              <a:rPr lang="en-US" sz="1300" dirty="0">
                <a:solidFill>
                  <a:srgbClr val="000000"/>
                </a:solidFill>
                <a:latin typeface="Arial" charset="0"/>
                <a:cs typeface="Arial" charset="0"/>
              </a:rPr>
              <a:t> = 3.5%</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2012 ROAS</a:t>
            </a:r>
            <a:r>
              <a:rPr lang="en-US" sz="1300" baseline="30000" dirty="0">
                <a:solidFill>
                  <a:srgbClr val="000000"/>
                </a:solidFill>
                <a:latin typeface="Arial" charset="0"/>
                <a:cs typeface="Arial" charset="0"/>
              </a:rPr>
              <a:t>1</a:t>
            </a:r>
            <a:r>
              <a:rPr lang="en-US" sz="1300" dirty="0">
                <a:solidFill>
                  <a:srgbClr val="000000"/>
                </a:solidFill>
                <a:latin typeface="Arial" charset="0"/>
                <a:cs typeface="Arial" charset="0"/>
              </a:rPr>
              <a:t> = 5.9%</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smtClean="0">
                <a:solidFill>
                  <a:srgbClr val="000000"/>
                </a:solidFill>
                <a:latin typeface="Arial" charset="0"/>
                <a:cs typeface="Arial" charset="0"/>
              </a:rPr>
              <a:t>2013:9M </a:t>
            </a:r>
            <a:r>
              <a:rPr lang="en-US" sz="1300" dirty="0">
                <a:solidFill>
                  <a:srgbClr val="000000"/>
                </a:solidFill>
                <a:latin typeface="Arial" charset="0"/>
                <a:cs typeface="Arial" charset="0"/>
              </a:rPr>
              <a:t>ROAS</a:t>
            </a:r>
            <a:r>
              <a:rPr lang="en-US" sz="1300" baseline="30000" dirty="0">
                <a:solidFill>
                  <a:srgbClr val="000000"/>
                </a:solidFill>
                <a:latin typeface="Arial" charset="0"/>
                <a:cs typeface="Arial" charset="0"/>
              </a:rPr>
              <a:t>1</a:t>
            </a:r>
            <a:r>
              <a:rPr lang="en-US" sz="1300" dirty="0">
                <a:solidFill>
                  <a:srgbClr val="000000"/>
                </a:solidFill>
                <a:latin typeface="Arial" charset="0"/>
                <a:cs typeface="Arial" charset="0"/>
              </a:rPr>
              <a:t> = </a:t>
            </a:r>
            <a:r>
              <a:rPr lang="en-US" sz="1300" dirty="0" smtClean="0">
                <a:solidFill>
                  <a:srgbClr val="000000"/>
                </a:solidFill>
                <a:latin typeface="Arial" charset="0"/>
                <a:cs typeface="Arial" charset="0"/>
              </a:rPr>
              <a:t>9.5%</a:t>
            </a:r>
            <a:endParaRPr lang="en-US" sz="1300" dirty="0">
              <a:solidFill>
                <a:srgbClr val="000000"/>
              </a:solidFill>
              <a:latin typeface="Arial" charset="0"/>
              <a:cs typeface="Arial" charset="0"/>
            </a:endParaRPr>
          </a:p>
        </p:txBody>
      </p:sp>
      <p:sp>
        <p:nvSpPr>
          <p:cNvPr id="8197" name="Rectangle 5"/>
          <p:cNvSpPr>
            <a:spLocks noChangeArrowheads="1"/>
          </p:cNvSpPr>
          <p:nvPr/>
        </p:nvSpPr>
        <p:spPr bwMode="auto">
          <a:xfrm>
            <a:off x="0" y="6249988"/>
            <a:ext cx="8610600" cy="608012"/>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Arial" charset="0"/>
              <a:buChar char="•"/>
            </a:pPr>
            <a:r>
              <a:rPr lang="en-US" sz="1100" dirty="0" smtClean="0">
                <a:solidFill>
                  <a:srgbClr val="000000"/>
                </a:solidFill>
                <a:latin typeface="Arial" charset="0"/>
                <a:cs typeface="Arial" charset="0"/>
              </a:rPr>
              <a:t>ROE </a:t>
            </a:r>
            <a:r>
              <a:rPr lang="en-US" sz="1100" dirty="0">
                <a:solidFill>
                  <a:srgbClr val="000000"/>
                </a:solidFill>
                <a:latin typeface="Arial" charset="0"/>
                <a:cs typeface="Arial" charset="0"/>
              </a:rPr>
              <a:t>figures are GAAP; </a:t>
            </a:r>
            <a:r>
              <a:rPr lang="en-US" sz="1100" baseline="30000" dirty="0">
                <a:solidFill>
                  <a:srgbClr val="000000"/>
                </a:solidFill>
                <a:latin typeface="Arial" charset="0"/>
                <a:cs typeface="Arial" charset="0"/>
              </a:rPr>
              <a:t>1</a:t>
            </a:r>
            <a:r>
              <a:rPr lang="en-US" sz="1100" dirty="0">
                <a:solidFill>
                  <a:srgbClr val="000000"/>
                </a:solidFill>
                <a:latin typeface="Arial" charset="0"/>
                <a:cs typeface="Arial" charset="0"/>
              </a:rPr>
              <a:t>Return on avg. surplus.  Excluding Mortgage &amp; Financial Guaranty insurers yields a </a:t>
            </a:r>
            <a:r>
              <a:rPr lang="en-US" sz="1100" dirty="0" smtClean="0">
                <a:solidFill>
                  <a:srgbClr val="000000"/>
                </a:solidFill>
                <a:latin typeface="Arial" charset="0"/>
                <a:cs typeface="Arial" charset="0"/>
              </a:rPr>
              <a:t>8.9% ROAS through 2013:Q3, 6.2</a:t>
            </a:r>
            <a:r>
              <a:rPr lang="en-US" sz="1100" dirty="0">
                <a:solidFill>
                  <a:srgbClr val="000000"/>
                </a:solidFill>
                <a:latin typeface="Arial" charset="0"/>
                <a:cs typeface="Arial" charset="0"/>
              </a:rPr>
              <a:t>% ROAS in 2012, 4.7% ROAS for 2011, 7.6% for 2010 and 7.4% for 2009.</a:t>
            </a:r>
          </a:p>
          <a:p>
            <a:pPr eaLnBrk="0" fontAlgn="base" hangingPunct="0">
              <a:lnSpc>
                <a:spcPct val="85000"/>
              </a:lnSpc>
              <a:spcBef>
                <a:spcPct val="25000"/>
              </a:spcBef>
              <a:spcAft>
                <a:spcPct val="0"/>
              </a:spcAft>
              <a:buClr>
                <a:srgbClr val="FF6801"/>
              </a:buClr>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A.M. Best, ISO, Insurance Information Institute</a:t>
            </a:r>
          </a:p>
        </p:txBody>
      </p:sp>
      <p:graphicFrame>
        <p:nvGraphicFramePr>
          <p:cNvPr id="2" name="Object 3"/>
          <p:cNvGraphicFramePr>
            <a:graphicFrameLocks/>
          </p:cNvGraphicFramePr>
          <p:nvPr/>
        </p:nvGraphicFramePr>
        <p:xfrm>
          <a:off x="206472" y="1474841"/>
          <a:ext cx="8701088" cy="4904198"/>
        </p:xfrm>
        <a:graphic>
          <a:graphicData uri="http://schemas.openxmlformats.org/presentationml/2006/ole">
            <mc:AlternateContent xmlns:mc="http://schemas.openxmlformats.org/markup-compatibility/2006">
              <mc:Choice xmlns:v="urn:schemas-microsoft-com:vml" Requires="v">
                <p:oleObj spid="_x0000_s27063299" name="Chart" r:id="rId5" imgW="8715311" imgH="5057745" progId="MSGraph.Chart.8">
                  <p:embed followColorScheme="full"/>
                </p:oleObj>
              </mc:Choice>
              <mc:Fallback>
                <p:oleObj name="Chart" r:id="rId5" imgW="8715311" imgH="5057745" progId="MSGraph.Chart.8">
                  <p:embed followColorScheme="full"/>
                  <p:pic>
                    <p:nvPicPr>
                      <p:cNvPr id="0" name="Object 3"/>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472" y="1474841"/>
                        <a:ext cx="8701088" cy="49041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9"/>
          <p:cNvSpPr>
            <a:spLocks noChangeArrowheads="1"/>
          </p:cNvSpPr>
          <p:nvPr/>
        </p:nvSpPr>
        <p:spPr bwMode="blackWhite">
          <a:xfrm>
            <a:off x="3768981" y="1337137"/>
            <a:ext cx="1055687" cy="798512"/>
          </a:xfrm>
          <a:prstGeom prst="wedgeRectCallout">
            <a:avLst>
              <a:gd name="adj1" fmla="val -106281"/>
              <a:gd name="adj2" fmla="val 150601"/>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2013:9M </a:t>
            </a:r>
            <a:r>
              <a:rPr lang="en-US" sz="1400" b="1" dirty="0">
                <a:solidFill>
                  <a:srgbClr val="FFFFFF"/>
                </a:solidFill>
                <a:latin typeface="Arial" charset="0"/>
                <a:cs typeface="Arial" charset="0"/>
              </a:rPr>
              <a:t>ROAS was </a:t>
            </a:r>
            <a:r>
              <a:rPr lang="en-US" sz="1400" b="1" dirty="0" smtClean="0">
                <a:solidFill>
                  <a:srgbClr val="FFFFFF"/>
                </a:solidFill>
                <a:latin typeface="Arial" charset="0"/>
                <a:cs typeface="Arial" charset="0"/>
              </a:rPr>
              <a:t>9.5%</a:t>
            </a:r>
            <a:endParaRPr lang="en-US" sz="1400" b="1" dirty="0">
              <a:solidFill>
                <a:srgbClr val="FFFFFF"/>
              </a:solidFill>
              <a:latin typeface="Arial" charset="0"/>
              <a:cs typeface="Arial" charset="0"/>
            </a:endParaRPr>
          </a:p>
        </p:txBody>
      </p:sp>
      <p:sp>
        <p:nvSpPr>
          <p:cNvPr id="10" name="PPTShape_0"/>
          <p:cNvSpPr>
            <a:spLocks noChangeArrowheads="1"/>
          </p:cNvSpPr>
          <p:nvPr/>
        </p:nvSpPr>
        <p:spPr bwMode="blackWhite">
          <a:xfrm>
            <a:off x="7236541" y="1082625"/>
            <a:ext cx="1612491" cy="942820"/>
          </a:xfrm>
          <a:prstGeom prst="wedgeRectCallout">
            <a:avLst>
              <a:gd name="adj1" fmla="val 35338"/>
              <a:gd name="adj2" fmla="val 109488"/>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Net income </a:t>
            </a:r>
            <a:r>
              <a:rPr lang="en-US" sz="1400" b="1" dirty="0" smtClean="0">
                <a:solidFill>
                  <a:srgbClr val="FFFFFF"/>
                </a:solidFill>
                <a:latin typeface="Arial" charset="0"/>
                <a:cs typeface="Arial" charset="0"/>
              </a:rPr>
              <a:t>is up substantially (+54.7%) from  2012:Q3 $27.8B</a:t>
            </a:r>
            <a:endParaRPr lang="en-US" sz="1400" b="1" dirty="0">
              <a:solidFill>
                <a:srgbClr val="FFFFFF"/>
              </a:solidFill>
              <a:latin typeface="Arial" charset="0"/>
              <a:cs typeface="Arial" charset="0"/>
            </a:endParaRPr>
          </a:p>
        </p:txBody>
      </p:sp>
      <p:sp>
        <p:nvSpPr>
          <p:cNvPr id="8" name="AutoShape 11"/>
          <p:cNvSpPr>
            <a:spLocks noChangeArrowheads="1"/>
          </p:cNvSpPr>
          <p:nvPr/>
        </p:nvSpPr>
        <p:spPr bwMode="blackWhite">
          <a:xfrm>
            <a:off x="1552788" y="5554884"/>
            <a:ext cx="1085850" cy="292100"/>
          </a:xfrm>
          <a:prstGeom prst="wedgeRectCallout">
            <a:avLst>
              <a:gd name="adj1" fmla="val -44247"/>
              <a:gd name="adj2" fmla="val -1228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11" name="AutoShape 23"/>
          <p:cNvSpPr>
            <a:spLocks noChangeArrowheads="1"/>
          </p:cNvSpPr>
          <p:nvPr/>
        </p:nvSpPr>
        <p:spPr bwMode="blackWhite">
          <a:xfrm>
            <a:off x="4210472" y="2249231"/>
            <a:ext cx="1174750" cy="508000"/>
          </a:xfrm>
          <a:prstGeom prst="wedgeRectCallout">
            <a:avLst>
              <a:gd name="adj1" fmla="val 90221"/>
              <a:gd name="adj2" fmla="val 52391"/>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Katrina, Rita, Wilma</a:t>
            </a:r>
          </a:p>
        </p:txBody>
      </p:sp>
      <p:sp>
        <p:nvSpPr>
          <p:cNvPr id="12" name="AutoShape 26"/>
          <p:cNvSpPr>
            <a:spLocks noChangeArrowheads="1"/>
          </p:cNvSpPr>
          <p:nvPr/>
        </p:nvSpPr>
        <p:spPr bwMode="blackWhite">
          <a:xfrm>
            <a:off x="3776049" y="2859759"/>
            <a:ext cx="1314450" cy="292100"/>
          </a:xfrm>
          <a:prstGeom prst="wedgeRectCallout">
            <a:avLst>
              <a:gd name="adj1" fmla="val 84663"/>
              <a:gd name="adj2" fmla="val 2119"/>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par>
                          <p:cTn id="16" fill="hold">
                            <p:stCondLst>
                              <p:cond delay="2500"/>
                            </p:stCondLst>
                            <p:childTnLst>
                              <p:par>
                                <p:cTn id="17" presetID="22" presetClass="entr" presetSubtype="4"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animBg="1"/>
      <p:bldP spid="11" grpId="0" animBg="1"/>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162ADBD-52CE-4821-BF9E-3D7FE5D68C49}" type="slidenum">
              <a:rPr lang="en-US" sz="900"/>
              <a:pPr algn="r" eaLnBrk="0" hangingPunct="0">
                <a:lnSpc>
                  <a:spcPct val="85000"/>
                </a:lnSpc>
                <a:spcBef>
                  <a:spcPct val="20000"/>
                </a:spcBef>
              </a:pPr>
              <a:t>40</a:t>
            </a:fld>
            <a:endParaRPr lang="en-US" sz="900"/>
          </a:p>
        </p:txBody>
      </p:sp>
      <p:sp>
        <p:nvSpPr>
          <p:cNvPr id="17412" name="Rectangle 2"/>
          <p:cNvSpPr>
            <a:spLocks noGrp="1" noChangeArrowheads="1"/>
          </p:cNvSpPr>
          <p:nvPr>
            <p:ph type="title" idx="4294967295"/>
          </p:nvPr>
        </p:nvSpPr>
        <p:spPr>
          <a:xfrm>
            <a:off x="298450" y="90488"/>
            <a:ext cx="7608888" cy="860425"/>
          </a:xfrm>
        </p:spPr>
        <p:txBody>
          <a:bodyPr/>
          <a:lstStyle/>
          <a:p>
            <a:r>
              <a:rPr lang="en-US" smtClean="0"/>
              <a:t>Homeowner’s MP DWP Growth: FL vs. U.S., 2003-2012</a:t>
            </a:r>
          </a:p>
        </p:txBody>
      </p:sp>
      <p:sp>
        <p:nvSpPr>
          <p:cNvPr id="17413"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 SNL Financial.</a:t>
            </a:r>
          </a:p>
        </p:txBody>
      </p:sp>
      <p:graphicFrame>
        <p:nvGraphicFramePr>
          <p:cNvPr id="2026500" name="Object 2"/>
          <p:cNvGraphicFramePr>
            <a:graphicFrameLocks/>
          </p:cNvGraphicFramePr>
          <p:nvPr/>
        </p:nvGraphicFramePr>
        <p:xfrm>
          <a:off x="304800" y="1296988"/>
          <a:ext cx="8569325" cy="4579937"/>
        </p:xfrm>
        <a:graphic>
          <a:graphicData uri="http://schemas.openxmlformats.org/presentationml/2006/ole">
            <mc:AlternateContent xmlns:mc="http://schemas.openxmlformats.org/markup-compatibility/2006">
              <mc:Choice xmlns:v="urn:schemas-microsoft-com:vml" Requires="v">
                <p:oleObj spid="_x0000_s28402691" name="Chart" r:id="rId4" imgW="8601024" imgH="4600673" progId="MSGraph.Chart.8">
                  <p:embed followColorScheme="full"/>
                </p:oleObj>
              </mc:Choice>
              <mc:Fallback>
                <p:oleObj name="Chart" r:id="rId4" imgW="8601024" imgH="4600673"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296988"/>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4"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6407150" y="1317625"/>
            <a:ext cx="2474913" cy="1452563"/>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2003-2012</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6.2%</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FL: 9.4%</a:t>
            </a:r>
          </a:p>
        </p:txBody>
      </p:sp>
      <p:sp>
        <p:nvSpPr>
          <p:cNvPr id="8" name="AutoShape 10"/>
          <p:cNvSpPr>
            <a:spLocks noChangeArrowheads="1"/>
          </p:cNvSpPr>
          <p:nvPr/>
        </p:nvSpPr>
        <p:spPr bwMode="blackWhite">
          <a:xfrm>
            <a:off x="4267201" y="1248697"/>
            <a:ext cx="1961532" cy="1337187"/>
          </a:xfrm>
          <a:prstGeom prst="wedgeRectCallout">
            <a:avLst>
              <a:gd name="adj1" fmla="val -62763"/>
              <a:gd name="adj2" fmla="val 3661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The homeowners line grew rapidly during the housing boom then contracted during the crash</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4600"/>
                            </p:stCondLst>
                            <p:childTnLst>
                              <p:par>
                                <p:cTn id="17" presetID="22" presetClass="entr" presetSubtype="8" fill="hold" grpId="0" nodeType="after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41</a:t>
            </a:fld>
            <a:endParaRPr lang="en-US"/>
          </a:p>
        </p:txBody>
      </p:sp>
      <p:graphicFrame>
        <p:nvGraphicFramePr>
          <p:cNvPr id="1936387" name="Object 3"/>
          <p:cNvGraphicFramePr>
            <a:graphicFrameLocks noChangeAspect="1"/>
          </p:cNvGraphicFramePr>
          <p:nvPr/>
        </p:nvGraphicFramePr>
        <p:xfrm>
          <a:off x="381000" y="1831256"/>
          <a:ext cx="8296275" cy="3752850"/>
        </p:xfrm>
        <a:graphic>
          <a:graphicData uri="http://schemas.openxmlformats.org/presentationml/2006/ole">
            <mc:AlternateContent xmlns:mc="http://schemas.openxmlformats.org/markup-compatibility/2006">
              <mc:Choice xmlns:v="urn:schemas-microsoft-com:vml" Requires="v">
                <p:oleObj spid="_x0000_s29058051" name="Chart" r:id="rId4" imgW="8305811" imgH="3762334" progId="MSGraph.Chart.8">
                  <p:embed followColorScheme="full"/>
                </p:oleObj>
              </mc:Choice>
              <mc:Fallback>
                <p:oleObj name="Chart" r:id="rId4" imgW="8305811" imgH="3762334"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81000" y="183125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633884"/>
            <a:ext cx="8220075" cy="786581"/>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Florida’s homeowners insurance market has been on a 15-year rollercoaster ride in terms of both volume and performance</a:t>
            </a:r>
            <a:endParaRPr lang="en-US" b="1" dirty="0">
              <a:solidFill>
                <a:srgbClr val="FFFFFF"/>
              </a:solidFill>
            </a:endParaRPr>
          </a:p>
        </p:txBody>
      </p:sp>
      <p:sp>
        <p:nvSpPr>
          <p:cNvPr id="11" name="Rectangle 2"/>
          <p:cNvSpPr txBox="1">
            <a:spLocks noChangeArrowheads="1"/>
          </p:cNvSpPr>
          <p:nvPr/>
        </p:nvSpPr>
        <p:spPr bwMode="black">
          <a:xfrm>
            <a:off x="141137" y="49160"/>
            <a:ext cx="7587021"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kern="0" dirty="0" smtClean="0">
                <a:solidFill>
                  <a:srgbClr val="225A7A"/>
                </a:solidFill>
                <a:ea typeface="+mj-ea"/>
                <a:cs typeface="+mj-cs"/>
              </a:rPr>
              <a:t>Florida Homeowners Direct Written Premium, </a:t>
            </a: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200-2013E*</a:t>
            </a:r>
          </a:p>
        </p:txBody>
      </p:sp>
      <p:sp>
        <p:nvSpPr>
          <p:cNvPr id="12" name="Rectangle 5"/>
          <p:cNvSpPr>
            <a:spLocks noChangeArrowheads="1"/>
          </p:cNvSpPr>
          <p:nvPr/>
        </p:nvSpPr>
        <p:spPr bwMode="auto">
          <a:xfrm>
            <a:off x="0" y="6449415"/>
            <a:ext cx="75692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*2013  is an I.I.I. estimate and assumes a 6.6% growth rate (same as in 2012).</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SNL Financial; Insurance Information Institute. </a:t>
            </a:r>
            <a:endParaRPr lang="en-US" sz="1100" dirty="0"/>
          </a:p>
        </p:txBody>
      </p:sp>
      <p:sp>
        <p:nvSpPr>
          <p:cNvPr id="13" name="AutoShape 8"/>
          <p:cNvSpPr>
            <a:spLocks noChangeArrowheads="1"/>
          </p:cNvSpPr>
          <p:nvPr/>
        </p:nvSpPr>
        <p:spPr bwMode="blackWhite">
          <a:xfrm>
            <a:off x="1533832" y="1194619"/>
            <a:ext cx="2446932" cy="1076632"/>
          </a:xfrm>
          <a:prstGeom prst="wedgeRectCallout">
            <a:avLst>
              <a:gd name="adj1" fmla="val 84863"/>
              <a:gd name="adj2" fmla="val 50586"/>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Homeowners premium volume peaked at $8.59B prior to the housing collapse</a:t>
            </a:r>
            <a:endParaRPr lang="en-US" sz="1600" b="1" dirty="0">
              <a:solidFill>
                <a:schemeClr val="bg1"/>
              </a:solidFill>
            </a:endParaRPr>
          </a:p>
        </p:txBody>
      </p:sp>
      <p:sp>
        <p:nvSpPr>
          <p:cNvPr id="15" name="AutoShape 7"/>
          <p:cNvSpPr>
            <a:spLocks noChangeArrowheads="1"/>
          </p:cNvSpPr>
          <p:nvPr/>
        </p:nvSpPr>
        <p:spPr bwMode="blackWhite">
          <a:xfrm>
            <a:off x="4203290" y="3569109"/>
            <a:ext cx="3259395" cy="1167535"/>
          </a:xfrm>
          <a:prstGeom prst="wedgeRectCallout">
            <a:avLst>
              <a:gd name="adj1" fmla="val 72122"/>
              <a:gd name="adj2" fmla="val -10312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FL’s premium volume likely hit a new record high in 2013 as the economy continued to recover</a:t>
            </a:r>
            <a:endParaRPr lang="en-US" b="1" dirty="0">
              <a:solidFill>
                <a:srgbClr val="FFFFFF"/>
              </a:solidFill>
              <a:latin typeface="Arial" charset="0"/>
              <a:cs typeface="Arial" charset="0"/>
            </a:endParaRPr>
          </a:p>
        </p:txBody>
      </p:sp>
      <p:sp>
        <p:nvSpPr>
          <p:cNvPr id="16" name="AutoShape 23"/>
          <p:cNvSpPr>
            <a:spLocks noChangeArrowheads="1"/>
          </p:cNvSpPr>
          <p:nvPr/>
        </p:nvSpPr>
        <p:spPr bwMode="auto">
          <a:xfrm rot="20373842">
            <a:off x="1159275" y="2815099"/>
            <a:ext cx="2703215" cy="612775"/>
          </a:xfrm>
          <a:prstGeom prst="rightArrow">
            <a:avLst>
              <a:gd name="adj1" fmla="val 50000"/>
              <a:gd name="adj2" fmla="val 83048"/>
            </a:avLst>
          </a:prstGeom>
          <a:solidFill>
            <a:srgbClr val="92D050"/>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dirty="0" smtClean="0">
                <a:solidFill>
                  <a:srgbClr val="FFFFFF"/>
                </a:solidFill>
              </a:rPr>
              <a:t>2000-2007: +196% Growth </a:t>
            </a:r>
            <a:endParaRPr lang="en-US" sz="1400" b="1" dirty="0">
              <a:solidFill>
                <a:srgbClr val="FFFFFF"/>
              </a:solidFill>
              <a:latin typeface="Arial" charset="0"/>
              <a:cs typeface="Arial" charset="0"/>
            </a:endParaRPr>
          </a:p>
        </p:txBody>
      </p:sp>
      <p:sp>
        <p:nvSpPr>
          <p:cNvPr id="17" name="AutoShape 23"/>
          <p:cNvSpPr>
            <a:spLocks noChangeArrowheads="1"/>
          </p:cNvSpPr>
          <p:nvPr/>
        </p:nvSpPr>
        <p:spPr bwMode="auto">
          <a:xfrm rot="1836522">
            <a:off x="4470952" y="1526440"/>
            <a:ext cx="1785429" cy="918355"/>
          </a:xfrm>
          <a:prstGeom prst="rightArrow">
            <a:avLst>
              <a:gd name="adj1" fmla="val 50000"/>
              <a:gd name="adj2" fmla="val 83048"/>
            </a:avLst>
          </a:prstGeom>
          <a:solidFill>
            <a:srgbClr val="C00000"/>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200" b="1" dirty="0" smtClean="0">
                <a:solidFill>
                  <a:srgbClr val="FFFFFF"/>
                </a:solidFill>
              </a:rPr>
              <a:t>2007-09: -19% Growth </a:t>
            </a:r>
            <a:endParaRPr lang="en-US" sz="1200" b="1" dirty="0">
              <a:solidFill>
                <a:srgbClr val="FFFFFF"/>
              </a:solidFill>
              <a:latin typeface="Arial" charset="0"/>
              <a:cs typeface="Arial" charset="0"/>
            </a:endParaRPr>
          </a:p>
        </p:txBody>
      </p:sp>
      <p:sp>
        <p:nvSpPr>
          <p:cNvPr id="18" name="AutoShape 23"/>
          <p:cNvSpPr>
            <a:spLocks noChangeArrowheads="1"/>
          </p:cNvSpPr>
          <p:nvPr/>
        </p:nvSpPr>
        <p:spPr bwMode="auto">
          <a:xfrm rot="20373842">
            <a:off x="6193391" y="1581207"/>
            <a:ext cx="2703215" cy="612662"/>
          </a:xfrm>
          <a:prstGeom prst="rightArrow">
            <a:avLst>
              <a:gd name="adj1" fmla="val 50000"/>
              <a:gd name="adj2" fmla="val 83048"/>
            </a:avLst>
          </a:prstGeom>
          <a:solidFill>
            <a:srgbClr val="92D050"/>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dirty="0" smtClean="0">
                <a:solidFill>
                  <a:srgbClr val="FFFFFF"/>
                </a:solidFill>
              </a:rPr>
              <a:t>20090-13E: +21% Growth </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2000"/>
                            </p:stCondLst>
                            <p:childTnLst>
                              <p:par>
                                <p:cTn id="14" presetID="22" presetClass="entr" presetSubtype="4" fill="hold" grpId="0" nodeType="afterEffect">
                                  <p:stCondLst>
                                    <p:cond delay="70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childTnLst>
                          </p:cTn>
                        </p:par>
                        <p:par>
                          <p:cTn id="17" fill="hold">
                            <p:stCondLst>
                              <p:cond delay="3200"/>
                            </p:stCondLst>
                            <p:childTnLst>
                              <p:par>
                                <p:cTn id="18" presetID="2" presetClass="entr" presetSubtype="4"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childTnLst>
                          </p:cTn>
                        </p:par>
                        <p:par>
                          <p:cTn id="22" fill="hold">
                            <p:stCondLst>
                              <p:cond delay="3700"/>
                            </p:stCondLst>
                            <p:childTnLst>
                              <p:par>
                                <p:cTn id="23" presetID="2" presetClass="entr" presetSubtype="4"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par>
                          <p:cTn id="27" fill="hold">
                            <p:stCondLst>
                              <p:cond delay="4200"/>
                            </p:stCondLst>
                            <p:childTnLst>
                              <p:par>
                                <p:cTn id="28" presetID="2" presetClass="entr" presetSubtype="4"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3" grpId="0" animBg="1"/>
      <p:bldP spid="15" grpId="0" animBg="1"/>
      <p:bldP spid="16" grpId="0" animBg="1"/>
      <p:bldP spid="17" grpId="0" animBg="1"/>
      <p:bldP spid="1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42</a:t>
            </a:fld>
            <a:endParaRPr lang="en-US"/>
          </a:p>
        </p:txBody>
      </p:sp>
      <p:graphicFrame>
        <p:nvGraphicFramePr>
          <p:cNvPr id="1936387" name="Object 3"/>
          <p:cNvGraphicFramePr>
            <a:graphicFrameLocks noChangeAspect="1"/>
          </p:cNvGraphicFramePr>
          <p:nvPr/>
        </p:nvGraphicFramePr>
        <p:xfrm>
          <a:off x="381000" y="1713269"/>
          <a:ext cx="8296275" cy="3752850"/>
        </p:xfrm>
        <a:graphic>
          <a:graphicData uri="http://schemas.openxmlformats.org/presentationml/2006/ole">
            <mc:AlternateContent xmlns:mc="http://schemas.openxmlformats.org/markup-compatibility/2006">
              <mc:Choice xmlns:v="urn:schemas-microsoft-com:vml" Requires="v">
                <p:oleObj spid="_x0000_s29059075" name="Chart" r:id="rId4" imgW="8305811" imgH="3762334" progId="MSGraph.Chart.8">
                  <p:embed followColorScheme="full"/>
                </p:oleObj>
              </mc:Choice>
              <mc:Fallback>
                <p:oleObj name="Chart" r:id="rId4" imgW="8305811" imgH="3762334"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81000" y="1713269"/>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Millions)</a:t>
            </a:r>
            <a:endParaRPr lang="en-US" sz="1600" b="1" dirty="0">
              <a:solidFill>
                <a:srgbClr val="225A7A"/>
              </a:solidFill>
            </a:endParaRPr>
          </a:p>
        </p:txBody>
      </p:sp>
      <p:sp>
        <p:nvSpPr>
          <p:cNvPr id="1936390" name="Rectangle 6"/>
          <p:cNvSpPr>
            <a:spLocks noChangeArrowheads="1"/>
          </p:cNvSpPr>
          <p:nvPr/>
        </p:nvSpPr>
        <p:spPr bwMode="blackWhite">
          <a:xfrm>
            <a:off x="457200" y="5633884"/>
            <a:ext cx="8220075" cy="786581"/>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Even Florida Citizens underwriting guidelines forbid it from underwriting  properties on which LPI was triggered</a:t>
            </a:r>
            <a:endParaRPr lang="en-US" b="1" dirty="0">
              <a:solidFill>
                <a:srgbClr val="FFFFFF"/>
              </a:solidFill>
            </a:endParaRPr>
          </a:p>
        </p:txBody>
      </p:sp>
      <p:sp>
        <p:nvSpPr>
          <p:cNvPr id="11" name="Rectangle 2"/>
          <p:cNvSpPr txBox="1">
            <a:spLocks noChangeArrowheads="1"/>
          </p:cNvSpPr>
          <p:nvPr/>
        </p:nvSpPr>
        <p:spPr bwMode="black">
          <a:xfrm>
            <a:off x="141137" y="49160"/>
            <a:ext cx="7587021"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kern="0" dirty="0" smtClean="0">
                <a:solidFill>
                  <a:srgbClr val="225A7A"/>
                </a:solidFill>
                <a:ea typeface="+mj-ea"/>
                <a:cs typeface="+mj-cs"/>
              </a:rPr>
              <a:t>Lender Placed Insurance Direct Earned Premiums, </a:t>
            </a: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2002-2011</a:t>
            </a:r>
          </a:p>
        </p:txBody>
      </p:sp>
      <p:sp>
        <p:nvSpPr>
          <p:cNvPr id="12" name="Rectangle 5"/>
          <p:cNvSpPr>
            <a:spLocks noChangeArrowheads="1"/>
          </p:cNvSpPr>
          <p:nvPr/>
        </p:nvSpPr>
        <p:spPr bwMode="auto">
          <a:xfrm>
            <a:off x="0" y="6348618"/>
            <a:ext cx="7569200" cy="56938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000" dirty="0" smtClean="0"/>
          </a:p>
          <a:p>
            <a:pPr eaLnBrk="0" hangingPunct="0">
              <a:lnSpc>
                <a:spcPct val="85000"/>
              </a:lnSpc>
              <a:spcBef>
                <a:spcPct val="25000"/>
              </a:spcBef>
              <a:buClr>
                <a:schemeClr val="accent2"/>
              </a:buClr>
              <a:buFont typeface="Wingdings" pitchFamily="2" charset="2"/>
              <a:buNone/>
            </a:pPr>
            <a:r>
              <a:rPr lang="en-US" sz="1000" dirty="0" smtClean="0"/>
              <a:t>Sources: </a:t>
            </a:r>
            <a:r>
              <a:rPr lang="en-US" sz="1000" dirty="0" err="1" smtClean="0"/>
              <a:t>Milliman</a:t>
            </a:r>
            <a:r>
              <a:rPr lang="en-US" sz="1000" dirty="0" smtClean="0"/>
              <a:t>, Inc., “Considerations When Developing Actuarially Sound Rates for Lender Placed Property Insurance,” NAIC Meeting, August 9, 2011; Insurance Information Institute. </a:t>
            </a:r>
            <a:endParaRPr lang="en-US" sz="1000" dirty="0"/>
          </a:p>
        </p:txBody>
      </p:sp>
      <p:sp>
        <p:nvSpPr>
          <p:cNvPr id="13" name="AutoShape 8"/>
          <p:cNvSpPr>
            <a:spLocks noChangeArrowheads="1"/>
          </p:cNvSpPr>
          <p:nvPr/>
        </p:nvSpPr>
        <p:spPr bwMode="blackWhite">
          <a:xfrm>
            <a:off x="1843548" y="2182759"/>
            <a:ext cx="3095861" cy="1607575"/>
          </a:xfrm>
          <a:prstGeom prst="wedgeRectCallout">
            <a:avLst>
              <a:gd name="adj1" fmla="val 88675"/>
              <a:gd name="adj2" fmla="val -262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Hundreds of thousands of FL homeowners defaulted on mortgages or stopped paying their home insurance premiums, triggering LPI coverage on these policies</a:t>
            </a:r>
            <a:endParaRPr lang="en-US" sz="1600" b="1" dirty="0">
              <a:solidFill>
                <a:schemeClr val="bg1"/>
              </a:solidFill>
            </a:endParaRPr>
          </a:p>
        </p:txBody>
      </p:sp>
      <p:sp>
        <p:nvSpPr>
          <p:cNvPr id="19" name="AutoShape 7"/>
          <p:cNvSpPr>
            <a:spLocks noChangeArrowheads="1"/>
          </p:cNvSpPr>
          <p:nvPr/>
        </p:nvSpPr>
        <p:spPr bwMode="blackWhite">
          <a:xfrm>
            <a:off x="1932039" y="1120877"/>
            <a:ext cx="6046838" cy="833238"/>
          </a:xfrm>
          <a:prstGeom prst="wedgeRectCallout">
            <a:avLst>
              <a:gd name="adj1" fmla="val 54995"/>
              <a:gd name="adj2" fmla="val 782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By 2010, LPI volume had increased by 1,500%, from just $61 million in 2002 to nearly $1 billion in 2010, accounting for more than 10% of the residential mkt.</a:t>
            </a:r>
            <a:endParaRPr lang="en-US"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2000"/>
                            </p:stCondLst>
                            <p:childTnLst>
                              <p:par>
                                <p:cTn id="14" presetID="22" presetClass="entr" presetSubtype="4" fill="hold" grpId="0" nodeType="afterEffect">
                                  <p:stCondLst>
                                    <p:cond delay="70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3" grpId="0" animBg="1"/>
      <p:bldP spid="19"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The Strength of the U.S. Economy Will Influence P/C Insurer Growth and Exposure</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43</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1316950" y="4868199"/>
            <a:ext cx="6735675" cy="1077218"/>
          </a:xfrm>
          <a:prstGeom prst="rect">
            <a:avLst/>
          </a:prstGeom>
          <a:noFill/>
          <a:ln w="9525">
            <a:noFill/>
            <a:miter lim="800000"/>
            <a:headEnd/>
            <a:tailEnd/>
          </a:ln>
        </p:spPr>
        <p:txBody>
          <a:bodyPr wrap="square">
            <a:spAutoFit/>
          </a:bodyPr>
          <a:lstStyle/>
          <a:p>
            <a:pPr algn="ctr"/>
            <a:r>
              <a:rPr lang="en-US" sz="3200" b="1" dirty="0">
                <a:solidFill>
                  <a:srgbClr val="2B7299"/>
                </a:solidFill>
              </a:rPr>
              <a:t>Growth </a:t>
            </a:r>
            <a:r>
              <a:rPr lang="en-US" sz="3200" b="1" dirty="0" smtClean="0">
                <a:solidFill>
                  <a:srgbClr val="2B7299"/>
                </a:solidFill>
              </a:rPr>
              <a:t>Will Expand Insurer Property Exposures</a:t>
            </a:r>
            <a:endParaRPr lang="en-US" sz="3200" b="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43</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44</a:t>
            </a:fld>
            <a:endParaRPr lang="en-US" smtClean="0"/>
          </a:p>
        </p:txBody>
      </p:sp>
      <p:sp>
        <p:nvSpPr>
          <p:cNvPr id="82949" name="Rectangle 2"/>
          <p:cNvSpPr>
            <a:spLocks noGrp="1" noChangeArrowheads="1"/>
          </p:cNvSpPr>
          <p:nvPr>
            <p:ph type="title"/>
          </p:nvPr>
        </p:nvSpPr>
        <p:spPr>
          <a:xfrm>
            <a:off x="106726" y="90488"/>
            <a:ext cx="7665679" cy="860425"/>
          </a:xfrm>
        </p:spPr>
        <p:txBody>
          <a:bodyPr/>
          <a:lstStyle/>
          <a:p>
            <a:r>
              <a:rPr lang="en-US" dirty="0" smtClean="0"/>
              <a:t>Florida’ Economy: Primed for Growth; Hurricane Vulnerability Increases</a:t>
            </a:r>
            <a:endParaRPr lang="en-US" i="1" dirty="0" smtClean="0"/>
          </a:p>
        </p:txBody>
      </p:sp>
      <p:sp>
        <p:nvSpPr>
          <p:cNvPr id="1922051" name="Rectangle 3"/>
          <p:cNvSpPr>
            <a:spLocks noGrp="1" noChangeArrowheads="1"/>
          </p:cNvSpPr>
          <p:nvPr>
            <p:ph type="body" idx="1"/>
          </p:nvPr>
        </p:nvSpPr>
        <p:spPr>
          <a:xfrm>
            <a:off x="282327" y="1174555"/>
            <a:ext cx="8640448" cy="5448301"/>
          </a:xfrm>
        </p:spPr>
        <p:txBody>
          <a:bodyPr/>
          <a:lstStyle/>
          <a:p>
            <a:pPr>
              <a:lnSpc>
                <a:spcPts val="2200"/>
              </a:lnSpc>
            </a:pPr>
            <a:r>
              <a:rPr lang="en-US" b="1" dirty="0" smtClean="0"/>
              <a:t>Home Construction in FL Will Rise Sharply</a:t>
            </a:r>
          </a:p>
          <a:p>
            <a:pPr lvl="1">
              <a:lnSpc>
                <a:spcPts val="2200"/>
              </a:lnSpc>
            </a:pPr>
            <a:r>
              <a:rPr lang="en-US" sz="2000" b="1" dirty="0" smtClean="0"/>
              <a:t>110,000 new homes are expected to be built in FL in 2014</a:t>
            </a:r>
          </a:p>
          <a:p>
            <a:pPr lvl="1">
              <a:lnSpc>
                <a:spcPts val="2200"/>
              </a:lnSpc>
            </a:pPr>
            <a:r>
              <a:rPr lang="en-US" sz="2000" b="1" dirty="0" smtClean="0"/>
              <a:t>148,000 in 2015; 167,000 in 2016 and 168,000+ in 2017</a:t>
            </a:r>
          </a:p>
          <a:p>
            <a:pPr lvl="1">
              <a:lnSpc>
                <a:spcPts val="2200"/>
              </a:lnSpc>
            </a:pPr>
            <a:r>
              <a:rPr lang="en-US" sz="2000" b="1" dirty="0" smtClean="0"/>
              <a:t>Florida will account for 1-in-10 new homes built in the US</a:t>
            </a:r>
            <a:endParaRPr lang="en-US" b="1" dirty="0" smtClean="0"/>
          </a:p>
          <a:p>
            <a:pPr>
              <a:lnSpc>
                <a:spcPts val="2200"/>
              </a:lnSpc>
            </a:pPr>
            <a:r>
              <a:rPr lang="en-US" b="1" dirty="0" smtClean="0"/>
              <a:t>Real Economic Growth Average About 3% through 2017</a:t>
            </a:r>
          </a:p>
          <a:p>
            <a:pPr lvl="1">
              <a:lnSpc>
                <a:spcPts val="2200"/>
              </a:lnSpc>
            </a:pPr>
            <a:r>
              <a:rPr lang="en-US" sz="2000" b="1" dirty="0" smtClean="0"/>
              <a:t>Will fuel commercial property exposures</a:t>
            </a:r>
            <a:endParaRPr lang="en-US" b="1" dirty="0" smtClean="0"/>
          </a:p>
          <a:p>
            <a:pPr>
              <a:lnSpc>
                <a:spcPts val="2200"/>
              </a:lnSpc>
            </a:pPr>
            <a:r>
              <a:rPr lang="en-US" b="1" dirty="0" smtClean="0">
                <a:sym typeface="Wingdings" pitchFamily="2" charset="2"/>
              </a:rPr>
              <a:t>Population Growth Will Greatly Exceed the US Overall</a:t>
            </a:r>
          </a:p>
          <a:p>
            <a:pPr lvl="1">
              <a:lnSpc>
                <a:spcPts val="2200"/>
              </a:lnSpc>
            </a:pPr>
            <a:r>
              <a:rPr lang="en-US" sz="2000" b="1" dirty="0" smtClean="0"/>
              <a:t>1.3% to 1.4% per year, almost double ~0.75% for the US</a:t>
            </a:r>
          </a:p>
          <a:p>
            <a:pPr lvl="1">
              <a:lnSpc>
                <a:spcPts val="2200"/>
              </a:lnSpc>
            </a:pPr>
            <a:r>
              <a:rPr lang="en-US" sz="2000" b="1" dirty="0" smtClean="0"/>
              <a:t>In 2013, FL likely overtook NY as the 3</a:t>
            </a:r>
            <a:r>
              <a:rPr lang="en-US" sz="2000" b="1" baseline="30000" dirty="0" smtClean="0"/>
              <a:t>rd</a:t>
            </a:r>
            <a:r>
              <a:rPr lang="en-US" sz="2000" b="1" dirty="0" smtClean="0"/>
              <a:t> most populace state</a:t>
            </a:r>
          </a:p>
          <a:p>
            <a:pPr lvl="1">
              <a:lnSpc>
                <a:spcPts val="2200"/>
              </a:lnSpc>
            </a:pPr>
            <a:r>
              <a:rPr lang="en-US" sz="2000" b="1" dirty="0" smtClean="0"/>
              <a:t>More than 1 million increase through 2017</a:t>
            </a:r>
          </a:p>
          <a:p>
            <a:pPr lvl="1">
              <a:lnSpc>
                <a:spcPts val="2200"/>
              </a:lnSpc>
            </a:pPr>
            <a:r>
              <a:rPr lang="en-US" sz="2000" b="1" dirty="0" smtClean="0"/>
              <a:t>Will drive demand for housing, infrastructure, commercial prop.</a:t>
            </a:r>
          </a:p>
          <a:p>
            <a:pPr lvl="1">
              <a:lnSpc>
                <a:spcPts val="2200"/>
              </a:lnSpc>
            </a:pPr>
            <a:r>
              <a:rPr lang="en-US" sz="2000" b="1" dirty="0" smtClean="0"/>
              <a:t>Increase of about 600,000 jobs through 2017</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922051">
                                            <p:txEl>
                                              <p:pRg st="8" end="8"/>
                                            </p:txEl>
                                          </p:spTgt>
                                        </p:tgtEl>
                                        <p:attrNameLst>
                                          <p:attrName>style.visibility</p:attrName>
                                        </p:attrNameLst>
                                      </p:cBhvr>
                                      <p:to>
                                        <p:strVal val="visible"/>
                                      </p:to>
                                    </p:set>
                                    <p:animEffect transition="in" filter="wipe(left)">
                                      <p:cBhvr>
                                        <p:cTn id="35" dur="500"/>
                                        <p:tgtEl>
                                          <p:spTgt spid="1922051">
                                            <p:txEl>
                                              <p:pRg st="8" end="8"/>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922051">
                                            <p:txEl>
                                              <p:pRg st="9" end="9"/>
                                            </p:txEl>
                                          </p:spTgt>
                                        </p:tgtEl>
                                        <p:attrNameLst>
                                          <p:attrName>style.visibility</p:attrName>
                                        </p:attrNameLst>
                                      </p:cBhvr>
                                      <p:to>
                                        <p:strVal val="visible"/>
                                      </p:to>
                                    </p:set>
                                    <p:animEffect transition="in" filter="wipe(left)">
                                      <p:cBhvr>
                                        <p:cTn id="38" dur="500"/>
                                        <p:tgtEl>
                                          <p:spTgt spid="1922051">
                                            <p:txEl>
                                              <p:pRg st="9" end="9"/>
                                            </p:tx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922051">
                                            <p:txEl>
                                              <p:pRg st="10" end="10"/>
                                            </p:txEl>
                                          </p:spTgt>
                                        </p:tgtEl>
                                        <p:attrNameLst>
                                          <p:attrName>style.visibility</p:attrName>
                                        </p:attrNameLst>
                                      </p:cBhvr>
                                      <p:to>
                                        <p:strVal val="visible"/>
                                      </p:to>
                                    </p:set>
                                    <p:animEffect transition="in" filter="wipe(left)">
                                      <p:cBhvr>
                                        <p:cTn id="41" dur="500"/>
                                        <p:tgtEl>
                                          <p:spTgt spid="1922051">
                                            <p:txEl>
                                              <p:pRg st="10" end="10"/>
                                            </p:txEl>
                                          </p:spTgt>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922051">
                                            <p:txEl>
                                              <p:pRg st="11" end="11"/>
                                            </p:txEl>
                                          </p:spTgt>
                                        </p:tgtEl>
                                        <p:attrNameLst>
                                          <p:attrName>style.visibility</p:attrName>
                                        </p:attrNameLst>
                                      </p:cBhvr>
                                      <p:to>
                                        <p:strVal val="visible"/>
                                      </p:to>
                                    </p:set>
                                    <p:animEffect transition="in" filter="wipe(left)">
                                      <p:cBhvr>
                                        <p:cTn id="44" dur="500"/>
                                        <p:tgtEl>
                                          <p:spTgt spid="1922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45</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a:t>
            </a:r>
            <a:r>
              <a:rPr lang="en-US" sz="1100" dirty="0" smtClean="0"/>
              <a:t>1/14; </a:t>
            </a:r>
            <a:r>
              <a:rPr lang="en-US" sz="1100" dirty="0"/>
              <a:t>Insurance Information Institute.</a:t>
            </a:r>
          </a:p>
        </p:txBody>
      </p:sp>
      <p:graphicFrame>
        <p:nvGraphicFramePr>
          <p:cNvPr id="66562" name="Object 4"/>
          <p:cNvGraphicFramePr>
            <a:graphicFrameLocks noChangeAspect="1"/>
          </p:cNvGraphicFramePr>
          <p:nvPr/>
        </p:nvGraphicFramePr>
        <p:xfrm>
          <a:off x="38100" y="1639888"/>
          <a:ext cx="8955088" cy="3922712"/>
        </p:xfrm>
        <a:graphic>
          <a:graphicData uri="http://schemas.openxmlformats.org/presentationml/2006/ole">
            <mc:AlternateContent xmlns:mc="http://schemas.openxmlformats.org/markup-compatibility/2006">
              <mc:Choice xmlns:v="urn:schemas-microsoft-com:vml" Requires="v">
                <p:oleObj spid="_x0000_s25397251" name="Chart" r:id="rId4" imgW="8620176" imgH="3772022" progId="MSGraph.Chart.8">
                  <p:embed followColorScheme="full"/>
                </p:oleObj>
              </mc:Choice>
              <mc:Fallback>
                <p:oleObj name="Chart" r:id="rId4" imgW="8620176" imgH="3772022"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8100" y="1639888"/>
                        <a:ext cx="8955088" cy="392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Demand for Insurance Continues To Be Impacted by Sluggish Economic Conditions, but the Benefits of Even Slow Growth Will Compound and Gradually Benefit 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630679" y="3316796"/>
            <a:ext cx="2102689" cy="1415116"/>
          </a:xfrm>
          <a:prstGeom prst="wedgeRectCallout">
            <a:avLst>
              <a:gd name="adj1" fmla="val 42691"/>
              <a:gd name="adj2" fmla="val -6315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Dec. 2007. Economic toll of credit crunch, housing slump, labor market contraction </a:t>
            </a:r>
            <a:r>
              <a:rPr lang="en-US" sz="1400" b="1" dirty="0" smtClean="0">
                <a:solidFill>
                  <a:schemeClr val="bg1"/>
                </a:solidFill>
              </a:rPr>
              <a:t>was severe</a:t>
            </a:r>
            <a:endParaRPr lang="en-US" sz="1400" b="1" dirty="0">
              <a:solidFill>
                <a:schemeClr val="bg1"/>
              </a:solidFill>
            </a:endParaRPr>
          </a:p>
        </p:txBody>
      </p:sp>
      <p:sp>
        <p:nvSpPr>
          <p:cNvPr id="1926154" name="AutoShape 10"/>
          <p:cNvSpPr>
            <a:spLocks noChangeArrowheads="1"/>
          </p:cNvSpPr>
          <p:nvPr/>
        </p:nvSpPr>
        <p:spPr bwMode="blackWhite">
          <a:xfrm>
            <a:off x="2292110" y="1140542"/>
            <a:ext cx="2407708" cy="688258"/>
          </a:xfrm>
          <a:prstGeom prst="wedgeRectCallout">
            <a:avLst>
              <a:gd name="adj1" fmla="val -377"/>
              <a:gd name="adj2" fmla="val 216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6430297" y="3598601"/>
            <a:ext cx="1961532" cy="973399"/>
          </a:xfrm>
          <a:prstGeom prst="wedgeRectCallout">
            <a:avLst>
              <a:gd name="adj1" fmla="val 27463"/>
              <a:gd name="adj2" fmla="val -905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2014/15 are expected to see a modest acceleration in growth</a:t>
            </a:r>
            <a:endParaRPr lang="en-US" sz="1400" b="1" dirty="0">
              <a:solidFill>
                <a:schemeClr val="bg1"/>
              </a:solidFill>
            </a:endParaRPr>
          </a:p>
        </p:txBody>
      </p:sp>
      <p:sp>
        <p:nvSpPr>
          <p:cNvPr id="15" name="Rectangle 7"/>
          <p:cNvSpPr>
            <a:spLocks noChangeArrowheads="1"/>
          </p:cNvSpPr>
          <p:nvPr/>
        </p:nvSpPr>
        <p:spPr bwMode="grayWhite">
          <a:xfrm>
            <a:off x="3057838" y="3049483"/>
            <a:ext cx="929148" cy="1804987"/>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46</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Real GDP by State Percent Change, 2012:</a:t>
            </a:r>
            <a:br>
              <a:rPr lang="en-US" dirty="0" smtClean="0"/>
            </a:br>
            <a:r>
              <a:rPr lang="en-US" dirty="0" smtClean="0"/>
              <a:t>Highest 25 States</a:t>
            </a:r>
          </a:p>
        </p:txBody>
      </p:sp>
      <p:graphicFrame>
        <p:nvGraphicFramePr>
          <p:cNvPr id="1026" name="Object 3"/>
          <p:cNvGraphicFramePr>
            <a:graphicFrameLocks noGrp="1" noChangeAspect="1"/>
          </p:cNvGraphicFramePr>
          <p:nvPr>
            <p:ph idx="4294967295"/>
          </p:nvPr>
        </p:nvGraphicFramePr>
        <p:xfrm>
          <a:off x="9525" y="1527175"/>
          <a:ext cx="9144000" cy="4754563"/>
        </p:xfrm>
        <a:graphic>
          <a:graphicData uri="http://schemas.openxmlformats.org/presentationml/2006/ole">
            <mc:AlternateContent xmlns:mc="http://schemas.openxmlformats.org/markup-compatibility/2006">
              <mc:Choice xmlns:v="urn:schemas-microsoft-com:vml" Requires="v">
                <p:oleObj spid="_x0000_s19743747" name="Chart" r:id="rId4" imgW="8810608" imgH="4581490" progId="MSGraph.Chart.8">
                  <p:embed followColorScheme="full"/>
                </p:oleObj>
              </mc:Choice>
              <mc:Fallback>
                <p:oleObj name="Chart" r:id="rId4" imgW="8810608" imgH="458149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 y="1527175"/>
                        <a:ext cx="9144000" cy="475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dirty="0"/>
          </a:p>
          <a:p>
            <a:pPr eaLnBrk="0" hangingPunct="0">
              <a:lnSpc>
                <a:spcPct val="70000"/>
              </a:lnSpc>
              <a:spcBef>
                <a:spcPct val="50000"/>
              </a:spcBef>
              <a:buClr>
                <a:srgbClr val="FF3300"/>
              </a:buClr>
              <a:buFont typeface="Wingdings" pitchFamily="2" charset="2"/>
              <a:buNone/>
            </a:pPr>
            <a:r>
              <a:rPr lang="en-US" sz="1100" dirty="0"/>
              <a:t>Sources:  US Bureau of Labor Statistics; Insurance Information Institute.		</a:t>
            </a:r>
          </a:p>
        </p:txBody>
      </p:sp>
      <p:sp>
        <p:nvSpPr>
          <p:cNvPr id="6" name="AutoShape 10"/>
          <p:cNvSpPr>
            <a:spLocks noChangeArrowheads="1"/>
          </p:cNvSpPr>
          <p:nvPr/>
        </p:nvSpPr>
        <p:spPr bwMode="blackWhite">
          <a:xfrm>
            <a:off x="1947981" y="1611723"/>
            <a:ext cx="1980008" cy="900419"/>
          </a:xfrm>
          <a:prstGeom prst="wedgeRectCallout">
            <a:avLst>
              <a:gd name="adj1" fmla="val -78128"/>
              <a:gd name="adj2" fmla="val 3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North Dakota was the economic growth juggernaut of the US in 2012—by far</a:t>
            </a:r>
            <a:endParaRPr lang="en-US" sz="1400" b="1" dirty="0">
              <a:solidFill>
                <a:schemeClr val="bg1"/>
              </a:solidFill>
            </a:endParaRPr>
          </a:p>
        </p:txBody>
      </p:sp>
      <p:sp>
        <p:nvSpPr>
          <p:cNvPr id="7" name="AutoShape 7"/>
          <p:cNvSpPr>
            <a:spLocks noChangeArrowheads="1"/>
          </p:cNvSpPr>
          <p:nvPr/>
        </p:nvSpPr>
        <p:spPr bwMode="blackWhite">
          <a:xfrm>
            <a:off x="3677264" y="2713703"/>
            <a:ext cx="2694039" cy="1167535"/>
          </a:xfrm>
          <a:prstGeom prst="wedgeRectCallout">
            <a:avLst>
              <a:gd name="adj1" fmla="val 1982"/>
              <a:gd name="adj2" fmla="val 11162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FL’s growth has been reasonably strong relative to most other states in recent years</a:t>
            </a:r>
            <a:endParaRPr lang="en-US"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65445506-0443-4CA3-B54E-C16A6B4D6011}" type="slidenum">
              <a:rPr lang="en-US" smtClean="0"/>
              <a:pPr/>
              <a:t>47</a:t>
            </a:fld>
            <a:endParaRPr lang="en-US" smtClean="0"/>
          </a:p>
        </p:txBody>
      </p:sp>
      <p:graphicFrame>
        <p:nvGraphicFramePr>
          <p:cNvPr id="2050" name="Object 3"/>
          <p:cNvGraphicFramePr>
            <a:graphicFrameLocks noGrp="1" noChangeAspect="1"/>
          </p:cNvGraphicFramePr>
          <p:nvPr>
            <p:ph idx="4294967295"/>
          </p:nvPr>
        </p:nvGraphicFramePr>
        <p:xfrm>
          <a:off x="9525" y="1781175"/>
          <a:ext cx="9153525" cy="4760913"/>
        </p:xfrm>
        <a:graphic>
          <a:graphicData uri="http://schemas.openxmlformats.org/presentationml/2006/ole">
            <mc:AlternateContent xmlns:mc="http://schemas.openxmlformats.org/markup-compatibility/2006">
              <mc:Choice xmlns:v="urn:schemas-microsoft-com:vml" Requires="v">
                <p:oleObj spid="_x0000_s19744771" name="Chart" r:id="rId4" imgW="8810600" imgH="4581583" progId="MSGraph.Chart.8">
                  <p:embed followColorScheme="full"/>
                </p:oleObj>
              </mc:Choice>
              <mc:Fallback>
                <p:oleObj name="Chart" r:id="rId4" imgW="8810600" imgH="4581583"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 y="1781175"/>
                        <a:ext cx="9153525" cy="4760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Real GDP by State Percent Change, 2012: </a:t>
            </a:r>
          </a:p>
          <a:p>
            <a:pPr eaLnBrk="0" hangingPunct="0"/>
            <a:r>
              <a:rPr lang="en-US" sz="2600" b="1">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a:p>
          <a:p>
            <a:r>
              <a:rPr lang="en-US" sz="1100"/>
              <a:t>Sources:  US Bureau of Labor Statistics; Insurance Information Institute.	</a:t>
            </a:r>
          </a:p>
        </p:txBody>
      </p:sp>
      <p:sp>
        <p:nvSpPr>
          <p:cNvPr id="6" name="AutoShape 10"/>
          <p:cNvSpPr>
            <a:spLocks noChangeArrowheads="1"/>
          </p:cNvSpPr>
          <p:nvPr/>
        </p:nvSpPr>
        <p:spPr bwMode="blackWhite">
          <a:xfrm>
            <a:off x="7069392" y="2722768"/>
            <a:ext cx="1705899" cy="900419"/>
          </a:xfrm>
          <a:prstGeom prst="wedgeRectCallout">
            <a:avLst>
              <a:gd name="adj1" fmla="val 36581"/>
              <a:gd name="adj2" fmla="val 19221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Connecticut was the only state to shrink in 2012</a:t>
            </a:r>
            <a:endParaRPr lang="en-US" sz="1400" b="1" dirty="0">
              <a:solidFill>
                <a:schemeClr val="bg1"/>
              </a:solidFill>
            </a:endParaRPr>
          </a:p>
        </p:txBody>
      </p:sp>
      <p:sp>
        <p:nvSpPr>
          <p:cNvPr id="7" name="AutoShape 7"/>
          <p:cNvSpPr>
            <a:spLocks noChangeArrowheads="1"/>
          </p:cNvSpPr>
          <p:nvPr/>
        </p:nvSpPr>
        <p:spPr bwMode="blackWhite">
          <a:xfrm>
            <a:off x="4286865" y="1376516"/>
            <a:ext cx="3008670" cy="1108541"/>
          </a:xfrm>
          <a:prstGeom prst="wedgeRectCallout">
            <a:avLst>
              <a:gd name="adj1" fmla="val 33633"/>
              <a:gd name="adj2" fmla="val 15130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rates in 8 states (and DC) were still below 1% in 2012</a:t>
            </a:r>
            <a:endParaRPr lang="en-US"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48</a:t>
            </a:fld>
            <a:endParaRPr lang="en-US" smtClean="0"/>
          </a:p>
        </p:txBody>
      </p:sp>
      <p:graphicFrame>
        <p:nvGraphicFramePr>
          <p:cNvPr id="5122" name="Object 2"/>
          <p:cNvGraphicFramePr>
            <a:graphicFrameLocks/>
          </p:cNvGraphicFramePr>
          <p:nvPr/>
        </p:nvGraphicFramePr>
        <p:xfrm>
          <a:off x="0" y="1727392"/>
          <a:ext cx="8926513" cy="4676775"/>
        </p:xfrm>
        <a:graphic>
          <a:graphicData uri="http://schemas.openxmlformats.org/presentationml/2006/ole">
            <mc:AlternateContent xmlns:mc="http://schemas.openxmlformats.org/markup-compatibility/2006">
              <mc:Choice xmlns:v="urn:schemas-microsoft-com:vml" Requires="v">
                <p:oleObj spid="_x0000_s28722179" name="Chart" r:id="rId4" imgW="8705951" imgH="4562577" progId="MSGraph.Chart.8">
                  <p:embed followColorScheme="full"/>
                </p:oleObj>
              </mc:Choice>
              <mc:Fallback>
                <p:oleObj name="Chart" r:id="rId4" imgW="8705951" imgH="4562577"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27392"/>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sz="2800" dirty="0" smtClean="0"/>
              <a:t>Florida vs. US Real GDP Growth</a:t>
            </a:r>
          </a:p>
        </p:txBody>
      </p:sp>
      <p:sp>
        <p:nvSpPr>
          <p:cNvPr id="1969158" name="AutoShape 6"/>
          <p:cNvSpPr>
            <a:spLocks noChangeArrowheads="1"/>
          </p:cNvSpPr>
          <p:nvPr/>
        </p:nvSpPr>
        <p:spPr bwMode="blackWhite">
          <a:xfrm>
            <a:off x="3116827" y="1289296"/>
            <a:ext cx="4945626" cy="1129440"/>
          </a:xfrm>
          <a:prstGeom prst="wedgeRectCallout">
            <a:avLst>
              <a:gd name="adj1" fmla="val -33377"/>
              <a:gd name="adj2" fmla="val 9113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PRE-CRISIS: Florida grew much faster than the US economy before the financial crisis but contracted more sharply when the housing bubble collapsed</a:t>
            </a:r>
            <a:endParaRPr lang="en-US" b="1" dirty="0">
              <a:solidFill>
                <a:schemeClr val="bg1"/>
              </a:solidFill>
              <a:cs typeface="+mn-cs"/>
            </a:endParaRPr>
          </a:p>
        </p:txBody>
      </p:sp>
      <p:sp>
        <p:nvSpPr>
          <p:cNvPr id="7" name="Rectangle 3"/>
          <p:cNvSpPr>
            <a:spLocks noChangeArrowheads="1"/>
          </p:cNvSpPr>
          <p:nvPr/>
        </p:nvSpPr>
        <p:spPr bwMode="auto">
          <a:xfrm>
            <a:off x="-127817" y="6451393"/>
            <a:ext cx="8632719"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smtClean="0"/>
              <a:t>Source</a:t>
            </a:r>
            <a:r>
              <a:rPr lang="en-US" sz="1100" dirty="0"/>
              <a:t>: US Department of </a:t>
            </a:r>
            <a:r>
              <a:rPr lang="en-US" sz="1100" dirty="0" smtClean="0"/>
              <a:t>Commerce; </a:t>
            </a:r>
            <a:r>
              <a:rPr lang="en-US" sz="1100" dirty="0"/>
              <a:t>Blue Economic Indicators </a:t>
            </a:r>
            <a:r>
              <a:rPr lang="en-US" sz="1100" dirty="0" smtClean="0"/>
              <a:t>1/14 (for US 2013-15 figures); University of Central Florida for 2013-2015 Florida figures: </a:t>
            </a:r>
            <a:r>
              <a:rPr lang="en-US" sz="1100" dirty="0" smtClean="0">
                <a:hlinkClick r:id="rId6"/>
              </a:rPr>
              <a:t>http://iec.ucf.edu/post/2014/01/07/Florida-Metro-Forecast-December-2013.aspx</a:t>
            </a:r>
            <a:r>
              <a:rPr lang="en-US" sz="1100" dirty="0" smtClean="0"/>
              <a:t> </a:t>
            </a:r>
            <a:endParaRPr lang="en-US" sz="1100" dirty="0"/>
          </a:p>
        </p:txBody>
      </p:sp>
      <p:sp>
        <p:nvSpPr>
          <p:cNvPr id="8" name="AutoShape 6"/>
          <p:cNvSpPr>
            <a:spLocks noChangeArrowheads="1"/>
          </p:cNvSpPr>
          <p:nvPr/>
        </p:nvSpPr>
        <p:spPr bwMode="blackWhite">
          <a:xfrm>
            <a:off x="5742039" y="4253721"/>
            <a:ext cx="3229897" cy="1183517"/>
          </a:xfrm>
          <a:prstGeom prst="wedgeRectCallout">
            <a:avLst>
              <a:gd name="adj1" fmla="val 8329"/>
              <a:gd name="adj2" fmla="val -6904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POST-CRISIS: Florida’s economy is now growing at a pace more consistent with the US overall</a:t>
            </a:r>
            <a:endParaRPr lang="en-US" b="1" dirty="0">
              <a:solidFill>
                <a:schemeClr val="bg1"/>
              </a:solidFill>
              <a:cs typeface="+mn-cs"/>
            </a:endParaRPr>
          </a:p>
        </p:txBody>
      </p:sp>
      <p:sp>
        <p:nvSpPr>
          <p:cNvPr id="9" name="AutoShape 7"/>
          <p:cNvSpPr>
            <a:spLocks noChangeArrowheads="1"/>
          </p:cNvSpPr>
          <p:nvPr/>
        </p:nvSpPr>
        <p:spPr bwMode="blackWhite">
          <a:xfrm>
            <a:off x="1573157" y="4562167"/>
            <a:ext cx="2177470" cy="666090"/>
          </a:xfrm>
          <a:prstGeom prst="wedgeRectCallout">
            <a:avLst>
              <a:gd name="adj1" fmla="val 116617"/>
              <a:gd name="adj2" fmla="val 4990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Housing bubble collapse</a:t>
            </a:r>
            <a:endParaRPr lang="en-US"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P spid="8" grpId="0" animBg="1"/>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9" name="Rectangle 105"/>
          <p:cNvSpPr>
            <a:spLocks noGrp="1" noChangeArrowheads="1"/>
          </p:cNvSpPr>
          <p:nvPr>
            <p:ph type="dt" sz="quarter" idx="10"/>
          </p:nvPr>
        </p:nvSpPr>
        <p:spPr/>
        <p:txBody>
          <a:bodyPr/>
          <a:lstStyle/>
          <a:p>
            <a:pPr>
              <a:defRPr/>
            </a:pPr>
            <a:r>
              <a:rPr lang="en-US" smtClean="0"/>
              <a:t>12/01/09 - 9pm</a:t>
            </a:r>
          </a:p>
        </p:txBody>
      </p:sp>
      <p:sp>
        <p:nvSpPr>
          <p:cNvPr id="60421" name="Rectangle 110"/>
          <p:cNvSpPr>
            <a:spLocks noGrp="1" noChangeArrowheads="1"/>
          </p:cNvSpPr>
          <p:nvPr>
            <p:ph type="sldNum" sz="quarter" idx="12"/>
          </p:nvPr>
        </p:nvSpPr>
        <p:spPr/>
        <p:txBody>
          <a:bodyPr/>
          <a:lstStyle/>
          <a:p>
            <a:pPr>
              <a:defRPr/>
            </a:pPr>
            <a:fld id="{73AB3AF9-3C12-49F0-BEBE-033FFF75D5DB}" type="slidenum">
              <a:rPr lang="en-US" smtClean="0"/>
              <a:pPr>
                <a:defRPr/>
              </a:pPr>
              <a:t>49</a:t>
            </a:fld>
            <a:endParaRPr lang="en-US" smtClean="0"/>
          </a:p>
        </p:txBody>
      </p:sp>
      <p:sp>
        <p:nvSpPr>
          <p:cNvPr id="61446" name="Rectangle 2"/>
          <p:cNvSpPr>
            <a:spLocks noGrp="1" noChangeArrowheads="1"/>
          </p:cNvSpPr>
          <p:nvPr>
            <p:ph type="title"/>
          </p:nvPr>
        </p:nvSpPr>
        <p:spPr>
          <a:xfrm>
            <a:off x="134470" y="90488"/>
            <a:ext cx="7699375" cy="860425"/>
          </a:xfrm>
        </p:spPr>
        <p:txBody>
          <a:bodyPr/>
          <a:lstStyle/>
          <a:p>
            <a:r>
              <a:rPr lang="en-US" dirty="0" smtClean="0"/>
              <a:t>Strong Florida Population Growth Will Drive Coastal Exposure Sharply Upward</a:t>
            </a:r>
          </a:p>
        </p:txBody>
      </p:sp>
      <p:graphicFrame>
        <p:nvGraphicFramePr>
          <p:cNvPr id="61442" name="Object 3"/>
          <p:cNvGraphicFramePr>
            <a:graphicFrameLocks noGrp="1"/>
          </p:cNvGraphicFramePr>
          <p:nvPr>
            <p:ph type="chart" idx="4294967295"/>
          </p:nvPr>
        </p:nvGraphicFramePr>
        <p:xfrm>
          <a:off x="176213" y="1627188"/>
          <a:ext cx="8712200" cy="4532312"/>
        </p:xfrm>
        <a:graphic>
          <a:graphicData uri="http://schemas.openxmlformats.org/presentationml/2006/ole">
            <mc:AlternateContent xmlns:mc="http://schemas.openxmlformats.org/markup-compatibility/2006">
              <mc:Choice xmlns:v="urn:schemas-microsoft-com:vml" Requires="v">
                <p:oleObj spid="_x0000_s29068291" name="Chart" r:id="rId4" imgW="8715311" imgH="4533804" progId="MSGraph.Chart.8">
                  <p:embed followColorScheme="full"/>
                </p:oleObj>
              </mc:Choice>
              <mc:Fallback>
                <p:oleObj name="Chart" r:id="rId4" imgW="8715311" imgH="4533804"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76213" y="1627188"/>
                        <a:ext cx="8712200" cy="453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7"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(Millions</a:t>
            </a:r>
            <a:r>
              <a:rPr lang="en-US" sz="1600" b="1" dirty="0">
                <a:solidFill>
                  <a:srgbClr val="225A7A"/>
                </a:solidFill>
              </a:rPr>
              <a:t>)</a:t>
            </a:r>
          </a:p>
        </p:txBody>
      </p:sp>
      <p:sp>
        <p:nvSpPr>
          <p:cNvPr id="1989639" name="AutoShape 7"/>
          <p:cNvSpPr>
            <a:spLocks noChangeArrowheads="1"/>
          </p:cNvSpPr>
          <p:nvPr/>
        </p:nvSpPr>
        <p:spPr bwMode="blackWhite">
          <a:xfrm>
            <a:off x="4409767" y="4613435"/>
            <a:ext cx="2417000" cy="935037"/>
          </a:xfrm>
          <a:prstGeom prst="wedgeRectCallout">
            <a:avLst>
              <a:gd name="adj1" fmla="val 71004"/>
              <a:gd name="adj2" fmla="val -341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mn-cs"/>
              </a:rPr>
              <a:t>Florida is expected to add 1.1 million new residents by 2017 relative to 2013</a:t>
            </a:r>
            <a:endParaRPr lang="en-US" sz="1600" b="1" dirty="0">
              <a:solidFill>
                <a:schemeClr val="bg1"/>
              </a:solidFill>
              <a:cs typeface="+mn-cs"/>
            </a:endParaRPr>
          </a:p>
        </p:txBody>
      </p:sp>
      <p:sp>
        <p:nvSpPr>
          <p:cNvPr id="13" name="AutoShape 7"/>
          <p:cNvSpPr>
            <a:spLocks noChangeArrowheads="1"/>
          </p:cNvSpPr>
          <p:nvPr/>
        </p:nvSpPr>
        <p:spPr bwMode="blackWhite">
          <a:xfrm>
            <a:off x="5515898" y="3569215"/>
            <a:ext cx="1887793" cy="958103"/>
          </a:xfrm>
          <a:prstGeom prst="wedgeRectCallout">
            <a:avLst>
              <a:gd name="adj1" fmla="val 48882"/>
              <a:gd name="adj2" fmla="val -13272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At 1.3% to 1.4%, FL’s population growth will well above the US</a:t>
            </a:r>
            <a:endParaRPr lang="en-US" sz="1600" b="1" dirty="0">
              <a:solidFill>
                <a:schemeClr val="bg1"/>
              </a:solidFill>
              <a:latin typeface="Arial" pitchFamily="34" charset="0"/>
              <a:cs typeface="+mn-cs"/>
            </a:endParaRPr>
          </a:p>
        </p:txBody>
      </p:sp>
      <p:sp>
        <p:nvSpPr>
          <p:cNvPr id="14" name="Rectangle 3"/>
          <p:cNvSpPr>
            <a:spLocks noChangeArrowheads="1"/>
          </p:cNvSpPr>
          <p:nvPr/>
        </p:nvSpPr>
        <p:spPr bwMode="auto">
          <a:xfrm>
            <a:off x="-127817" y="6503715"/>
            <a:ext cx="8632719" cy="373949"/>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900" dirty="0" smtClean="0"/>
              <a:t>Source</a:t>
            </a:r>
            <a:r>
              <a:rPr lang="en-US" sz="900" dirty="0"/>
              <a:t>: </a:t>
            </a:r>
            <a:r>
              <a:rPr lang="en-US" sz="900" dirty="0" smtClean="0"/>
              <a:t> US Census Bureau; University of Central Florida Institute for Economic Competitiveness: </a:t>
            </a:r>
            <a:r>
              <a:rPr lang="en-US" sz="900" dirty="0" smtClean="0">
                <a:hlinkClick r:id="rId6"/>
              </a:rPr>
              <a:t>http://iec.ucf.edu/post/2014/01/07/Florida-Metro-Forecast-December-2013.aspx</a:t>
            </a:r>
            <a:r>
              <a:rPr lang="en-US" sz="900" dirty="0" smtClean="0"/>
              <a:t> ; Insurance Information Institute.</a:t>
            </a:r>
            <a:endParaRPr lang="en-US" sz="9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29496" y="1192306"/>
          <a:ext cx="8915400" cy="5889625"/>
        </p:xfrm>
        <a:graphic>
          <a:graphicData uri="http://schemas.openxmlformats.org/presentationml/2006/ole">
            <mc:AlternateContent xmlns:mc="http://schemas.openxmlformats.org/markup-compatibility/2006">
              <mc:Choice xmlns:v="urn:schemas-microsoft-com:vml" Requires="v">
                <p:oleObj spid="_x0000_s27064323" name="Chart" r:id="rId5" imgW="8258192" imgH="5514972" progId="MSGraph.Chart.8">
                  <p:embed followColorScheme="full"/>
                </p:oleObj>
              </mc:Choice>
              <mc:Fallback>
                <p:oleObj name="Chart" r:id="rId5" imgW="8258192" imgH="5514972" progId="MSGraph.Chart.8">
                  <p:embed followColorScheme="full"/>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96" y="1192306"/>
                        <a:ext cx="8915400" cy="588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Profitability Peaks &amp; Troughs in the P/C Insurance Industry, 1975 – 2013:Q3*</a:t>
            </a:r>
          </a:p>
        </p:txBody>
      </p:sp>
      <p:sp>
        <p:nvSpPr>
          <p:cNvPr id="5547012" name="Rectangle 4"/>
          <p:cNvSpPr>
            <a:spLocks noChangeArrowheads="1"/>
          </p:cNvSpPr>
          <p:nvPr/>
        </p:nvSpPr>
        <p:spPr bwMode="auto">
          <a:xfrm>
            <a:off x="0" y="6165850"/>
            <a:ext cx="9144000" cy="646113"/>
          </a:xfrm>
          <a:prstGeom prst="rect">
            <a:avLst/>
          </a:prstGeom>
          <a:noFill/>
          <a:ln w="9525">
            <a:noFill/>
            <a:miter lim="800000"/>
            <a:headEnd/>
            <a:tailEnd/>
          </a:ln>
        </p:spPr>
        <p:txBody>
          <a:bodyPr lIns="92075" tIns="46038" rIns="92075" bIns="46038">
            <a:spAutoFit/>
          </a:bodyPr>
          <a:lstStyle/>
          <a:p>
            <a:pPr fontAlgn="base">
              <a:spcBef>
                <a:spcPct val="0"/>
              </a:spcBef>
              <a:spcAft>
                <a:spcPct val="0"/>
              </a:spcAft>
            </a:pPr>
            <a:r>
              <a:rPr lang="en-US" sz="1200" b="1" dirty="0">
                <a:solidFill>
                  <a:srgbClr val="000000"/>
                </a:solidFill>
                <a:latin typeface="Arial" charset="0"/>
                <a:cs typeface="Arial" charset="0"/>
              </a:rPr>
              <a:t>*Profitability =  P/C insurer </a:t>
            </a:r>
            <a:r>
              <a:rPr lang="en-US" sz="1200" b="1" dirty="0" smtClean="0">
                <a:solidFill>
                  <a:srgbClr val="000000"/>
                </a:solidFill>
                <a:latin typeface="Arial" charset="0"/>
                <a:cs typeface="Arial" charset="0"/>
              </a:rPr>
              <a:t>ROEs. 2011-13 figures are estimates </a:t>
            </a:r>
            <a:r>
              <a:rPr lang="en-US" sz="1200" b="1" dirty="0">
                <a:solidFill>
                  <a:srgbClr val="000000"/>
                </a:solidFill>
                <a:latin typeface="Arial" charset="0"/>
                <a:cs typeface="Arial" charset="0"/>
              </a:rPr>
              <a:t>based on </a:t>
            </a:r>
            <a:r>
              <a:rPr lang="en-US" sz="1200" b="1" dirty="0" smtClean="0">
                <a:solidFill>
                  <a:srgbClr val="000000"/>
                </a:solidFill>
                <a:latin typeface="Arial" charset="0"/>
                <a:cs typeface="Arial" charset="0"/>
              </a:rPr>
              <a:t>ROAS data</a:t>
            </a:r>
            <a:r>
              <a:rPr lang="en-US" sz="1200" b="1" dirty="0">
                <a:solidFill>
                  <a:srgbClr val="000000"/>
                </a:solidFill>
                <a:latin typeface="Arial" charset="0"/>
                <a:cs typeface="Arial" charset="0"/>
              </a:rPr>
              <a:t>.  Note:  Data for </a:t>
            </a:r>
            <a:r>
              <a:rPr lang="en-US" sz="1200" b="1" dirty="0" smtClean="0">
                <a:solidFill>
                  <a:srgbClr val="000000"/>
                </a:solidFill>
                <a:latin typeface="Arial" charset="0"/>
                <a:cs typeface="Arial" charset="0"/>
              </a:rPr>
              <a:t>2008-2013 </a:t>
            </a:r>
            <a:r>
              <a:rPr lang="en-US" sz="1200" b="1" dirty="0">
                <a:solidFill>
                  <a:srgbClr val="000000"/>
                </a:solidFill>
                <a:latin typeface="Arial" charset="0"/>
                <a:cs typeface="Arial" charset="0"/>
              </a:rPr>
              <a:t>exclude mortgage and financial guaranty insurers</a:t>
            </a:r>
            <a:r>
              <a:rPr lang="en-US" sz="1200" b="1" dirty="0" smtClean="0">
                <a:solidFill>
                  <a:srgbClr val="000000"/>
                </a:solidFill>
                <a:latin typeface="Arial" charset="0"/>
                <a:cs typeface="Arial" charset="0"/>
              </a:rPr>
              <a:t>.</a:t>
            </a:r>
            <a:endParaRPr lang="en-US" sz="1200" b="1" dirty="0">
              <a:solidFill>
                <a:srgbClr val="000000"/>
              </a:solidFill>
              <a:latin typeface="Arial" charset="0"/>
              <a:cs typeface="Arial" charset="0"/>
            </a:endParaRPr>
          </a:p>
          <a:p>
            <a:pPr fontAlgn="base">
              <a:spcBef>
                <a:spcPct val="0"/>
              </a:spcBef>
              <a:spcAft>
                <a:spcPct val="0"/>
              </a:spcAft>
            </a:pPr>
            <a:r>
              <a:rPr lang="en-US" sz="1200" b="1" dirty="0">
                <a:solidFill>
                  <a:srgbClr val="000000"/>
                </a:solidFill>
                <a:latin typeface="Arial" charset="0"/>
                <a:cs typeface="Arial" charset="0"/>
              </a:rPr>
              <a:t>Source:  Insurance Information Institute; NAIC, ISO, A.M. Best.</a:t>
            </a:r>
          </a:p>
        </p:txBody>
      </p:sp>
      <p:sp>
        <p:nvSpPr>
          <p:cNvPr id="5547013" name="Oval 5"/>
          <p:cNvSpPr>
            <a:spLocks noChangeArrowheads="1"/>
          </p:cNvSpPr>
          <p:nvPr/>
        </p:nvSpPr>
        <p:spPr bwMode="auto">
          <a:xfrm>
            <a:off x="1145101" y="2084388"/>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5" name="AutoShape 7"/>
          <p:cNvSpPr>
            <a:spLocks noChangeArrowheads="1"/>
          </p:cNvSpPr>
          <p:nvPr/>
        </p:nvSpPr>
        <p:spPr bwMode="auto">
          <a:xfrm>
            <a:off x="1762125" y="1587500"/>
            <a:ext cx="1425575" cy="381000"/>
          </a:xfrm>
          <a:prstGeom prst="wedgeRectCallout">
            <a:avLst>
              <a:gd name="adj1" fmla="val -71569"/>
              <a:gd name="adj2" fmla="val 7125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1977:19.0%</a:t>
            </a:r>
            <a:endParaRPr lang="en-US" sz="1200">
              <a:solidFill>
                <a:srgbClr val="000000"/>
              </a:solidFill>
              <a:latin typeface="Arial" charset="0"/>
              <a:cs typeface="Arial" charset="0"/>
            </a:endParaRPr>
          </a:p>
        </p:txBody>
      </p:sp>
      <p:sp>
        <p:nvSpPr>
          <p:cNvPr id="5547016" name="Oval 8"/>
          <p:cNvSpPr>
            <a:spLocks noChangeArrowheads="1"/>
          </p:cNvSpPr>
          <p:nvPr/>
        </p:nvSpPr>
        <p:spPr bwMode="auto">
          <a:xfrm>
            <a:off x="3169628" y="2286000"/>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7" name="Oval 9"/>
          <p:cNvSpPr>
            <a:spLocks noChangeArrowheads="1"/>
          </p:cNvSpPr>
          <p:nvPr/>
        </p:nvSpPr>
        <p:spPr bwMode="auto">
          <a:xfrm>
            <a:off x="5222524" y="3094345"/>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8" name="Oval 10"/>
          <p:cNvSpPr>
            <a:spLocks noChangeArrowheads="1"/>
          </p:cNvSpPr>
          <p:nvPr/>
        </p:nvSpPr>
        <p:spPr bwMode="auto">
          <a:xfrm>
            <a:off x="7047680" y="2897788"/>
            <a:ext cx="303213"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9" name="AutoShape 11"/>
          <p:cNvSpPr>
            <a:spLocks noChangeArrowheads="1"/>
          </p:cNvSpPr>
          <p:nvPr/>
        </p:nvSpPr>
        <p:spPr bwMode="auto">
          <a:xfrm>
            <a:off x="3825059" y="1619864"/>
            <a:ext cx="1479550" cy="381000"/>
          </a:xfrm>
          <a:prstGeom prst="wedgeRectCallout">
            <a:avLst>
              <a:gd name="adj1" fmla="val -71569"/>
              <a:gd name="adj2" fmla="val 11750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1987:17.3%</a:t>
            </a:r>
            <a:endParaRPr lang="en-US" sz="1200">
              <a:solidFill>
                <a:srgbClr val="000000"/>
              </a:solidFill>
              <a:latin typeface="Arial" charset="0"/>
              <a:cs typeface="Arial" charset="0"/>
            </a:endParaRPr>
          </a:p>
        </p:txBody>
      </p:sp>
      <p:sp>
        <p:nvSpPr>
          <p:cNvPr id="5547020" name="AutoShape 12"/>
          <p:cNvSpPr>
            <a:spLocks noChangeArrowheads="1"/>
          </p:cNvSpPr>
          <p:nvPr/>
        </p:nvSpPr>
        <p:spPr bwMode="auto">
          <a:xfrm>
            <a:off x="4369467" y="2214563"/>
            <a:ext cx="1677987" cy="381000"/>
          </a:xfrm>
          <a:prstGeom prst="wedgeRectCallout">
            <a:avLst>
              <a:gd name="adj1" fmla="val 17047"/>
              <a:gd name="adj2" fmla="val 170659"/>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1997:11.6%</a:t>
            </a:r>
            <a:endParaRPr lang="en-US" sz="1200">
              <a:solidFill>
                <a:srgbClr val="000000"/>
              </a:solidFill>
              <a:latin typeface="Arial" charset="0"/>
              <a:cs typeface="Arial" charset="0"/>
            </a:endParaRPr>
          </a:p>
        </p:txBody>
      </p:sp>
      <p:sp>
        <p:nvSpPr>
          <p:cNvPr id="5547021" name="AutoShape 13"/>
          <p:cNvSpPr>
            <a:spLocks noChangeArrowheads="1"/>
          </p:cNvSpPr>
          <p:nvPr/>
        </p:nvSpPr>
        <p:spPr bwMode="auto">
          <a:xfrm>
            <a:off x="6520120" y="2020581"/>
            <a:ext cx="1422400" cy="381000"/>
          </a:xfrm>
          <a:prstGeom prst="wedgeRectCallout">
            <a:avLst>
              <a:gd name="adj1" fmla="val 11108"/>
              <a:gd name="adj2" fmla="val 173456"/>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000000"/>
                </a:solidFill>
                <a:latin typeface="Arial" charset="0"/>
                <a:cs typeface="Arial" charset="0"/>
              </a:rPr>
              <a:t>2006:12.7%</a:t>
            </a:r>
            <a:endParaRPr lang="en-US" sz="1200" dirty="0">
              <a:solidFill>
                <a:srgbClr val="000000"/>
              </a:solidFill>
              <a:latin typeface="Arial" charset="0"/>
              <a:cs typeface="Arial" charset="0"/>
            </a:endParaRPr>
          </a:p>
        </p:txBody>
      </p:sp>
      <p:sp>
        <p:nvSpPr>
          <p:cNvPr id="5547022" name="Rectangle 14"/>
          <p:cNvSpPr>
            <a:spLocks noChangeArrowheads="1"/>
          </p:cNvSpPr>
          <p:nvPr/>
        </p:nvSpPr>
        <p:spPr bwMode="auto">
          <a:xfrm>
            <a:off x="762000" y="4365528"/>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546815" y="4449512"/>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4" name="Rectangle 16"/>
          <p:cNvSpPr>
            <a:spLocks noChangeArrowheads="1"/>
          </p:cNvSpPr>
          <p:nvPr/>
        </p:nvSpPr>
        <p:spPr bwMode="auto">
          <a:xfrm>
            <a:off x="4182198" y="4073428"/>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5" name="Rectangle 17"/>
          <p:cNvSpPr>
            <a:spLocks noChangeArrowheads="1"/>
          </p:cNvSpPr>
          <p:nvPr/>
        </p:nvSpPr>
        <p:spPr bwMode="auto">
          <a:xfrm>
            <a:off x="6013818" y="4805828"/>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6" name="AutoShape 18"/>
          <p:cNvSpPr>
            <a:spLocks noChangeArrowheads="1"/>
          </p:cNvSpPr>
          <p:nvPr/>
        </p:nvSpPr>
        <p:spPr bwMode="auto">
          <a:xfrm>
            <a:off x="2890022" y="5066335"/>
            <a:ext cx="1447800" cy="381000"/>
          </a:xfrm>
          <a:prstGeom prst="wedgeRectCallout">
            <a:avLst>
              <a:gd name="adj1" fmla="val -48903"/>
              <a:gd name="adj2" fmla="val -169583"/>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1984: 1.8%</a:t>
            </a:r>
            <a:endParaRPr lang="en-US" sz="1200">
              <a:solidFill>
                <a:srgbClr val="000000"/>
              </a:solidFill>
              <a:latin typeface="Arial" charset="0"/>
              <a:cs typeface="Arial" charset="0"/>
            </a:endParaRPr>
          </a:p>
        </p:txBody>
      </p:sp>
      <p:sp>
        <p:nvSpPr>
          <p:cNvPr id="5547027" name="AutoShape 19"/>
          <p:cNvSpPr>
            <a:spLocks noChangeArrowheads="1"/>
          </p:cNvSpPr>
          <p:nvPr/>
        </p:nvSpPr>
        <p:spPr bwMode="auto">
          <a:xfrm>
            <a:off x="4515060" y="5073299"/>
            <a:ext cx="1447800" cy="381000"/>
          </a:xfrm>
          <a:prstGeom prst="wedgeRectCallout">
            <a:avLst>
              <a:gd name="adj1" fmla="val -52523"/>
              <a:gd name="adj2" fmla="val -225000"/>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1992: 4.5%</a:t>
            </a:r>
            <a:endParaRPr lang="en-US" sz="1200">
              <a:solidFill>
                <a:srgbClr val="000000"/>
              </a:solidFill>
              <a:latin typeface="Arial" charset="0"/>
              <a:cs typeface="Arial" charset="0"/>
            </a:endParaRPr>
          </a:p>
        </p:txBody>
      </p:sp>
      <p:sp>
        <p:nvSpPr>
          <p:cNvPr id="5547028" name="AutoShape 20"/>
          <p:cNvSpPr>
            <a:spLocks noChangeArrowheads="1"/>
          </p:cNvSpPr>
          <p:nvPr/>
        </p:nvSpPr>
        <p:spPr bwMode="auto">
          <a:xfrm>
            <a:off x="6663311" y="5206491"/>
            <a:ext cx="1600200" cy="381000"/>
          </a:xfrm>
          <a:prstGeom prst="wedgeRectCallout">
            <a:avLst>
              <a:gd name="adj1" fmla="val -68056"/>
              <a:gd name="adj2" fmla="val -81667"/>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a:solidFill>
                  <a:srgbClr val="000000"/>
                </a:solidFill>
                <a:latin typeface="Arial" charset="0"/>
                <a:cs typeface="Arial" charset="0"/>
              </a:rPr>
              <a:t>2001: -1.2%</a:t>
            </a:r>
            <a:endParaRPr lang="en-US" sz="1200" dirty="0">
              <a:solidFill>
                <a:srgbClr val="000000"/>
              </a:solidFill>
              <a:latin typeface="Arial" charset="0"/>
              <a:cs typeface="Arial" charset="0"/>
            </a:endParaRPr>
          </a:p>
        </p:txBody>
      </p:sp>
      <p:sp>
        <p:nvSpPr>
          <p:cNvPr id="5547029" name="AutoShape 21"/>
          <p:cNvSpPr>
            <a:spLocks noChangeArrowheads="1"/>
          </p:cNvSpPr>
          <p:nvPr/>
        </p:nvSpPr>
        <p:spPr bwMode="auto">
          <a:xfrm rot="511939">
            <a:off x="1550971" y="2055975"/>
            <a:ext cx="1603197" cy="612775"/>
          </a:xfrm>
          <a:prstGeom prst="rightArrow">
            <a:avLst>
              <a:gd name="adj1" fmla="val 50000"/>
              <a:gd name="adj2" fmla="val 93113"/>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0" name="AutoShape 22"/>
          <p:cNvSpPr>
            <a:spLocks noChangeArrowheads="1"/>
          </p:cNvSpPr>
          <p:nvPr/>
        </p:nvSpPr>
        <p:spPr bwMode="auto">
          <a:xfrm rot="937132">
            <a:off x="3583836" y="2652227"/>
            <a:ext cx="1711988" cy="612775"/>
          </a:xfrm>
          <a:prstGeom prst="rightArrow">
            <a:avLst>
              <a:gd name="adj1" fmla="val 50000"/>
              <a:gd name="adj2" fmla="val 92991"/>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1" name="AutoShape 23"/>
          <p:cNvSpPr>
            <a:spLocks noChangeArrowheads="1"/>
          </p:cNvSpPr>
          <p:nvPr/>
        </p:nvSpPr>
        <p:spPr bwMode="auto">
          <a:xfrm>
            <a:off x="5585908" y="2874963"/>
            <a:ext cx="1449073" cy="612775"/>
          </a:xfrm>
          <a:prstGeom prst="rightArrow">
            <a:avLst>
              <a:gd name="adj1" fmla="val 50000"/>
              <a:gd name="adj2" fmla="val 83048"/>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dirty="0" smtClean="0">
                <a:solidFill>
                  <a:srgbClr val="FFFFFF"/>
                </a:solidFill>
                <a:latin typeface="Arial" charset="0"/>
                <a:cs typeface="Arial" charset="0"/>
              </a:rPr>
              <a:t>9 Years</a:t>
            </a:r>
            <a:endParaRPr lang="en-US" sz="1400" b="1" dirty="0">
              <a:solidFill>
                <a:srgbClr val="FFFFFF"/>
              </a:solidFill>
              <a:latin typeface="Arial" charset="0"/>
              <a:cs typeface="Arial" charset="0"/>
            </a:endParaRPr>
          </a:p>
        </p:txBody>
      </p:sp>
      <p:sp>
        <p:nvSpPr>
          <p:cNvPr id="25" name="PPTShape_0"/>
          <p:cNvSpPr>
            <a:spLocks noChangeArrowheads="1"/>
          </p:cNvSpPr>
          <p:nvPr/>
        </p:nvSpPr>
        <p:spPr bwMode="auto">
          <a:xfrm>
            <a:off x="8063932" y="3927380"/>
            <a:ext cx="244325" cy="609600"/>
          </a:xfrm>
          <a:prstGeom prst="ellipse">
            <a:avLst/>
          </a:prstGeom>
          <a:noFill/>
          <a:ln w="38100">
            <a:solidFill>
              <a:srgbClr val="2B7299"/>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26" name="PPTShape_1"/>
          <p:cNvSpPr>
            <a:spLocks noChangeArrowheads="1"/>
          </p:cNvSpPr>
          <p:nvPr/>
        </p:nvSpPr>
        <p:spPr bwMode="auto">
          <a:xfrm>
            <a:off x="6985813" y="4513006"/>
            <a:ext cx="942171" cy="610256"/>
          </a:xfrm>
          <a:prstGeom prst="wedgeRectCallout">
            <a:avLst>
              <a:gd name="adj1" fmla="val 73582"/>
              <a:gd name="adj2" fmla="val -42706"/>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2012: 5.9%</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5621338" y="1117600"/>
            <a:ext cx="3254375" cy="646113"/>
          </a:xfrm>
          <a:prstGeom prst="rect">
            <a:avLst/>
          </a:prstGeom>
          <a:solidFill>
            <a:srgbClr val="28688C"/>
          </a:solidFill>
          <a:ln w="9525" algn="ctr">
            <a:noFill/>
            <a:miter lim="800000"/>
            <a:headEnd/>
            <a:tailEnd/>
          </a:ln>
        </p:spPr>
        <p:txBody>
          <a:bodyPr>
            <a:spAutoFit/>
          </a:bodyPr>
          <a:lstStyle/>
          <a:p>
            <a:pPr algn="ctr" fontAlgn="base">
              <a:spcBef>
                <a:spcPct val="0"/>
              </a:spcBef>
              <a:spcAft>
                <a:spcPct val="0"/>
              </a:spcAft>
            </a:pPr>
            <a:r>
              <a:rPr lang="en-US" b="1">
                <a:solidFill>
                  <a:srgbClr val="FFFFFF"/>
                </a:solidFill>
                <a:latin typeface="Arial" charset="0"/>
                <a:cs typeface="Arial" charset="0"/>
              </a:rPr>
              <a:t>History suggests next ROE peak will be in 2016-2017</a:t>
            </a: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ROE</a:t>
            </a:r>
          </a:p>
        </p:txBody>
      </p:sp>
      <p:sp>
        <p:nvSpPr>
          <p:cNvPr id="28" name="AutoShape 6"/>
          <p:cNvSpPr>
            <a:spLocks noChangeArrowheads="1"/>
          </p:cNvSpPr>
          <p:nvPr/>
        </p:nvSpPr>
        <p:spPr bwMode="auto">
          <a:xfrm>
            <a:off x="941388" y="5070738"/>
            <a:ext cx="1447800" cy="381000"/>
          </a:xfrm>
          <a:prstGeom prst="wedgeRectCallout">
            <a:avLst>
              <a:gd name="adj1" fmla="val -43470"/>
              <a:gd name="adj2" fmla="val -143776"/>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1975: 2.4%</a:t>
            </a:r>
            <a:endParaRPr lang="en-US" sz="1200">
              <a:solidFill>
                <a:srgbClr val="000000"/>
              </a:solidFill>
              <a:latin typeface="Arial" charset="0"/>
              <a:cs typeface="Arial" charset="0"/>
            </a:endParaRPr>
          </a:p>
        </p:txBody>
      </p:sp>
      <p:sp>
        <p:nvSpPr>
          <p:cNvPr id="29" name="AutoShape 8"/>
          <p:cNvSpPr>
            <a:spLocks noChangeArrowheads="1"/>
          </p:cNvSpPr>
          <p:nvPr/>
        </p:nvSpPr>
        <p:spPr bwMode="blackWhite">
          <a:xfrm>
            <a:off x="7767485" y="2423091"/>
            <a:ext cx="1189703" cy="659324"/>
          </a:xfrm>
          <a:prstGeom prst="wedgeRectCallout">
            <a:avLst>
              <a:gd name="adj1" fmla="val 15872"/>
              <a:gd name="adj2" fmla="val 841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2013:Q3 8.9%</a:t>
            </a:r>
            <a:endParaRPr lang="en-US" b="1" dirty="0">
              <a:solidFill>
                <a:srgbClr val="FFFFFF"/>
              </a:solidFill>
              <a:latin typeface="Arial" pitchFamily="34" charset="0"/>
              <a:cs typeface="Arial" pitchFamily="34" charset="0"/>
            </a:endParaRPr>
          </a:p>
        </p:txBody>
      </p:sp>
      <p:sp>
        <p:nvSpPr>
          <p:cNvPr id="30" name="PPTShape_2"/>
          <p:cNvSpPr>
            <a:spLocks noChangeArrowheads="1"/>
          </p:cNvSpPr>
          <p:nvPr/>
        </p:nvSpPr>
        <p:spPr bwMode="auto">
          <a:xfrm>
            <a:off x="8417887" y="3332535"/>
            <a:ext cx="303213" cy="609600"/>
          </a:xfrm>
          <a:prstGeom prst="ellipse">
            <a:avLst/>
          </a:prstGeom>
          <a:noFill/>
          <a:ln w="38100">
            <a:solidFill>
              <a:srgbClr val="FFC0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31" name="AutoShape 11"/>
          <p:cNvSpPr>
            <a:spLocks noChangeArrowheads="1"/>
          </p:cNvSpPr>
          <p:nvPr/>
        </p:nvSpPr>
        <p:spPr bwMode="blackWhite">
          <a:xfrm>
            <a:off x="1316814" y="4094793"/>
            <a:ext cx="1085850" cy="292100"/>
          </a:xfrm>
          <a:prstGeom prst="wedgeRectCallout">
            <a:avLst>
              <a:gd name="adj1" fmla="val 61695"/>
              <a:gd name="adj2" fmla="val 1194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32" name="AutoShape 23"/>
          <p:cNvSpPr>
            <a:spLocks noChangeArrowheads="1"/>
          </p:cNvSpPr>
          <p:nvPr/>
        </p:nvSpPr>
        <p:spPr bwMode="blackWhite">
          <a:xfrm>
            <a:off x="6555466" y="3930543"/>
            <a:ext cx="892468" cy="508000"/>
          </a:xfrm>
          <a:prstGeom prst="wedgeRectCallout">
            <a:avLst>
              <a:gd name="adj1" fmla="val -12573"/>
              <a:gd name="adj2" fmla="val -10438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2004/5 Storms</a:t>
            </a:r>
            <a:endParaRPr lang="en-US" sz="1400" b="1" dirty="0">
              <a:solidFill>
                <a:schemeClr val="bg1"/>
              </a:solidFill>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500"/>
                                        <p:tgtEl>
                                          <p:spTgt spid="3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down)">
                                      <p:cBhvr>
                                        <p:cTn id="1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50</a:t>
            </a:fld>
            <a:endParaRPr lang="en-US" sz="900"/>
          </a:p>
        </p:txBody>
      </p:sp>
      <p:sp>
        <p:nvSpPr>
          <p:cNvPr id="31750" name="Rectangle 7"/>
          <p:cNvSpPr>
            <a:spLocks noGrp="1" noChangeArrowheads="1"/>
          </p:cNvSpPr>
          <p:nvPr>
            <p:ph type="title" idx="4294967295"/>
          </p:nvPr>
        </p:nvSpPr>
        <p:spPr>
          <a:xfrm>
            <a:off x="117984" y="103394"/>
            <a:ext cx="7667626" cy="860425"/>
          </a:xfrm>
        </p:spPr>
        <p:txBody>
          <a:bodyPr/>
          <a:lstStyle/>
          <a:p>
            <a:r>
              <a:rPr lang="en-US" dirty="0" smtClean="0"/>
              <a:t>Interest Rate on Convention 30-Year Mortgages: Headed Back Up, 1990–2013*</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December 2013.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2644739" name="Chart" r:id="rId5" imgW="8343967" imgH="4381555" progId="MSGraph.Chart.8">
                  <p:embed followColorScheme="full"/>
                </p:oleObj>
              </mc:Choice>
              <mc:Fallback>
                <p:oleObj name="Chart" r:id="rId5" imgW="8343967" imgH="4381555" progId="MSGraph.Chart.8">
                  <p:embed followColorScheme="full"/>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054144" y="4073013"/>
            <a:ext cx="3066435" cy="809625"/>
          </a:xfrm>
          <a:prstGeom prst="wedgeRectCallout">
            <a:avLst>
              <a:gd name="adj1" fmla="val 81126"/>
              <a:gd name="adj2" fmla="val -12276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a:t>
            </a:r>
            <a:r>
              <a:rPr lang="en-US" sz="1400" b="1" dirty="0" smtClean="0">
                <a:solidFill>
                  <a:schemeClr val="bg1"/>
                </a:solidFill>
              </a:rPr>
              <a:t>30-Year mortgages have </a:t>
            </a:r>
            <a:r>
              <a:rPr lang="en-US" sz="1400" b="1" dirty="0">
                <a:solidFill>
                  <a:schemeClr val="bg1"/>
                </a:solidFill>
              </a:rPr>
              <a:t>been </a:t>
            </a:r>
            <a:r>
              <a:rPr lang="en-US" sz="1400" b="1" dirty="0" smtClean="0">
                <a:solidFill>
                  <a:schemeClr val="bg1"/>
                </a:solidFill>
              </a:rPr>
              <a:t>below 6% for a five years</a:t>
            </a:r>
            <a:endParaRPr lang="en-US" sz="1400" b="1" dirty="0">
              <a:solidFill>
                <a:schemeClr val="bg1"/>
              </a:solidFill>
            </a:endParaRPr>
          </a:p>
        </p:txBody>
      </p:sp>
      <p:sp>
        <p:nvSpPr>
          <p:cNvPr id="10" name="Oval 8"/>
          <p:cNvSpPr>
            <a:spLocks noChangeArrowheads="1"/>
          </p:cNvSpPr>
          <p:nvPr/>
        </p:nvSpPr>
        <p:spPr bwMode="auto">
          <a:xfrm rot="-5400000">
            <a:off x="8217771" y="3709682"/>
            <a:ext cx="1061884" cy="5840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5584723" y="1420454"/>
            <a:ext cx="3199785" cy="1190011"/>
          </a:xfrm>
          <a:prstGeom prst="wedgeRectCallout">
            <a:avLst>
              <a:gd name="adj1" fmla="val 41843"/>
              <a:gd name="adj2" fmla="val 12536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a:t>
            </a:r>
            <a:r>
              <a:rPr lang="en-US" sz="1400" b="1" dirty="0" smtClean="0">
                <a:solidFill>
                  <a:schemeClr val="bg1"/>
                </a:solidFill>
              </a:rPr>
              <a:t>30-Year Mortgages in the U.S. plunged to all time record lows in late 2012 and early 2013 but are now rising as the Fed considers tapering its QE program</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50</a:t>
            </a:fld>
            <a:endParaRPr lang="en-US"/>
          </a:p>
        </p:txBody>
      </p:sp>
      <p:sp>
        <p:nvSpPr>
          <p:cNvPr id="14" name="AutoShape 7"/>
          <p:cNvSpPr>
            <a:spLocks noChangeArrowheads="1"/>
          </p:cNvSpPr>
          <p:nvPr/>
        </p:nvSpPr>
        <p:spPr bwMode="blackWhite">
          <a:xfrm>
            <a:off x="6204155" y="4178710"/>
            <a:ext cx="2074606" cy="904568"/>
          </a:xfrm>
          <a:prstGeom prst="wedgeRectCallout">
            <a:avLst>
              <a:gd name="adj1" fmla="val 66688"/>
              <a:gd name="adj2" fmla="val -8239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30-yr. mortgage rates are up 105 basis points since the beginning of the year</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4" fill="hold" grpId="0" nodeType="afterEffect">
                                  <p:stCondLst>
                                    <p:cond delay="70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51</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1990-2019F</a:t>
            </a:r>
          </a:p>
        </p:txBody>
      </p:sp>
      <p:graphicFrame>
        <p:nvGraphicFramePr>
          <p:cNvPr id="38914" name="Object 4"/>
          <p:cNvGraphicFramePr>
            <a:graphicFrameLocks noChangeAspect="1"/>
          </p:cNvGraphicFramePr>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3035907" name="Chart" r:id="rId4" imgW="7839024" imgH="4095701" progId="MSGraph.Chart.8">
                  <p:embed followColorScheme="full"/>
                </p:oleObj>
              </mc:Choice>
              <mc:Fallback>
                <p:oleObj name="Chart" r:id="rId4" imgW="7839024" imgH="4095701"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(1/14 and 3/13);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408903" y="3116826"/>
            <a:ext cx="2344994" cy="1799303"/>
          </a:xfrm>
          <a:prstGeom prst="wedgeRectCallout">
            <a:avLst>
              <a:gd name="adj1" fmla="val 100170"/>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388079" y="1091381"/>
            <a:ext cx="3313470" cy="1101213"/>
          </a:xfrm>
          <a:prstGeom prst="wedgeRectCallout">
            <a:avLst>
              <a:gd name="adj1" fmla="val 7230"/>
              <a:gd name="adj2" fmla="val 999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should continue to stimulate new home construction for several more years</a:t>
            </a:r>
            <a:endParaRPr lang="en-US" sz="1400" b="1" dirty="0">
              <a:solidFill>
                <a:schemeClr val="bg1"/>
              </a:solidFill>
            </a:endParaRPr>
          </a:p>
        </p:txBody>
      </p:sp>
      <p:sp>
        <p:nvSpPr>
          <p:cNvPr id="11" name="AutoShape 7"/>
          <p:cNvSpPr>
            <a:spLocks noChangeArrowheads="1"/>
          </p:cNvSpPr>
          <p:nvPr/>
        </p:nvSpPr>
        <p:spPr bwMode="blackWhite">
          <a:xfrm>
            <a:off x="7339781" y="3760838"/>
            <a:ext cx="1597742" cy="1160208"/>
          </a:xfrm>
          <a:prstGeom prst="wedgeRectCallout">
            <a:avLst>
              <a:gd name="adj1" fmla="val -47773"/>
              <a:gd name="adj2" fmla="val -6968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FL will account for 10% of all new homes built nationally in 2014</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par>
                          <p:cTn id="17" fill="hold">
                            <p:stCondLst>
                              <p:cond delay="4500"/>
                            </p:stCondLst>
                            <p:childTnLst>
                              <p:par>
                                <p:cTn id="18" presetID="22" presetClass="entr" presetSubtype="4" fill="hold" grpId="0" nodeType="afterEffect">
                                  <p:stCondLst>
                                    <p:cond delay="70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P spid="1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Florida Total Private Housing Starts,</a:t>
            </a:r>
            <a:r>
              <a:rPr lang="en-US" sz="3000" b="1" kern="0" dirty="0">
                <a:solidFill>
                  <a:srgbClr val="225A7A"/>
                </a:solidFill>
                <a:ea typeface="+mj-ea"/>
                <a:cs typeface="+mj-cs"/>
              </a:rPr>
              <a:t/>
            </a:r>
            <a:br>
              <a:rPr lang="en-US" sz="3000" b="1" kern="0" dirty="0">
                <a:solidFill>
                  <a:srgbClr val="225A7A"/>
                </a:solidFill>
                <a:ea typeface="+mj-ea"/>
                <a:cs typeface="+mj-cs"/>
              </a:rPr>
            </a:br>
            <a:r>
              <a:rPr lang="en-US" sz="3000" b="1" kern="0" dirty="0" smtClean="0">
                <a:solidFill>
                  <a:srgbClr val="225A7A"/>
                </a:solidFill>
                <a:ea typeface="+mj-ea"/>
                <a:cs typeface="+mj-cs"/>
              </a:rPr>
              <a:t>2000 – 2017F</a:t>
            </a:r>
            <a:endParaRPr lang="en-US" sz="3000" b="1" kern="0" dirty="0">
              <a:solidFill>
                <a:srgbClr val="225A7A"/>
              </a:solidFill>
              <a:ea typeface="+mj-ea"/>
              <a:cs typeface="+mj-cs"/>
            </a:endParaRP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52</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12" name="AutoShape 8"/>
          <p:cNvSpPr>
            <a:spLocks noChangeArrowheads="1"/>
          </p:cNvSpPr>
          <p:nvPr/>
        </p:nvSpPr>
        <p:spPr bwMode="blackWhite">
          <a:xfrm>
            <a:off x="6710519" y="3814918"/>
            <a:ext cx="2251587" cy="1366682"/>
          </a:xfrm>
          <a:prstGeom prst="wedgeRectCallout">
            <a:avLst>
              <a:gd name="adj1" fmla="val -90806"/>
              <a:gd name="adj2" fmla="val -2064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most of the US is positive for the first time in many years</a:t>
            </a:r>
            <a:endParaRPr lang="en-US" sz="1600" b="1" dirty="0">
              <a:solidFill>
                <a:schemeClr val="bg1"/>
              </a:solidFill>
            </a:endParaRPr>
          </a:p>
        </p:txBody>
      </p:sp>
      <p:pic>
        <p:nvPicPr>
          <p:cNvPr id="287252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t="3453"/>
          <a:stretch>
            <a:fillRect/>
          </a:stretch>
        </p:blipFill>
        <p:spPr bwMode="auto">
          <a:xfrm>
            <a:off x="237817" y="1337567"/>
            <a:ext cx="8648700" cy="5113007"/>
          </a:xfrm>
          <a:prstGeom prst="rect">
            <a:avLst/>
          </a:prstGeom>
          <a:noFill/>
          <a:ln w="9525">
            <a:noFill/>
            <a:miter lim="800000"/>
            <a:headEnd/>
            <a:tailEnd/>
          </a:ln>
        </p:spPr>
      </p:pic>
      <p:sp>
        <p:nvSpPr>
          <p:cNvPr id="13" name="Rectangle 3"/>
          <p:cNvSpPr>
            <a:spLocks noChangeArrowheads="1"/>
          </p:cNvSpPr>
          <p:nvPr/>
        </p:nvSpPr>
        <p:spPr bwMode="auto">
          <a:xfrm>
            <a:off x="-127817" y="6621440"/>
            <a:ext cx="8632719" cy="256224"/>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900" dirty="0" smtClean="0"/>
              <a:t>Source</a:t>
            </a:r>
            <a:r>
              <a:rPr lang="en-US" sz="900" dirty="0"/>
              <a:t>: </a:t>
            </a:r>
            <a:r>
              <a:rPr lang="en-US" sz="900" dirty="0" smtClean="0"/>
              <a:t>University of Central Florida Institute for Economic Competitiveness: </a:t>
            </a:r>
            <a:r>
              <a:rPr lang="en-US" sz="900" dirty="0" smtClean="0">
                <a:hlinkClick r:id="rId4"/>
              </a:rPr>
              <a:t>http://iec.ucf.edu/post/2014/01/07/Florida-Metro-Forecast-December-2013.aspx</a:t>
            </a:r>
            <a:r>
              <a:rPr lang="en-US" sz="900" dirty="0" smtClean="0"/>
              <a:t> </a:t>
            </a:r>
            <a:endParaRPr lang="en-US" sz="900" dirty="0"/>
          </a:p>
        </p:txBody>
      </p:sp>
      <p:sp>
        <p:nvSpPr>
          <p:cNvPr id="14" name="AutoShape 6"/>
          <p:cNvSpPr>
            <a:spLocks noChangeArrowheads="1"/>
          </p:cNvSpPr>
          <p:nvPr/>
        </p:nvSpPr>
        <p:spPr bwMode="blackWhite">
          <a:xfrm>
            <a:off x="4178709" y="1179871"/>
            <a:ext cx="3628104" cy="1366683"/>
          </a:xfrm>
          <a:prstGeom prst="wedgeRectCallout">
            <a:avLst>
              <a:gd name="adj1" fmla="val 33592"/>
              <a:gd name="adj2" fmla="val 959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u="sng" dirty="0" smtClean="0">
                <a:solidFill>
                  <a:schemeClr val="bg1"/>
                </a:solidFill>
                <a:cs typeface="+mn-cs"/>
              </a:rPr>
              <a:t>CRASH, CRATER, RECOVERY</a:t>
            </a:r>
            <a:r>
              <a:rPr lang="en-US" b="1" dirty="0" smtClean="0">
                <a:solidFill>
                  <a:schemeClr val="bg1"/>
                </a:solidFill>
                <a:cs typeface="+mn-cs"/>
              </a:rPr>
              <a:t> Homebuilding in FL continues to recover, adding substantially to coastal exposures.</a:t>
            </a:r>
            <a:endParaRPr lang="en-US" b="1" dirty="0">
              <a:solidFill>
                <a:schemeClr val="bg1"/>
              </a:solidFill>
              <a:cs typeface="+mn-cs"/>
            </a:endParaRPr>
          </a:p>
        </p:txBody>
      </p:sp>
      <p:sp>
        <p:nvSpPr>
          <p:cNvPr id="15" name="Rectangle 8"/>
          <p:cNvSpPr>
            <a:spLocks noChangeArrowheads="1"/>
          </p:cNvSpPr>
          <p:nvPr/>
        </p:nvSpPr>
        <p:spPr bwMode="black">
          <a:xfrm>
            <a:off x="254263" y="1060347"/>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 of Units)</a:t>
            </a:r>
            <a:endParaRPr lang="en-US" sz="1600" b="1"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935554" name="Object 2"/>
          <p:cNvGraphicFramePr>
            <a:graphicFrameLocks noChangeAspect="1"/>
          </p:cNvGraphicFramePr>
          <p:nvPr/>
        </p:nvGraphicFramePr>
        <p:xfrm>
          <a:off x="250825" y="1163638"/>
          <a:ext cx="8615363" cy="5053012"/>
        </p:xfrm>
        <a:graphic>
          <a:graphicData uri="http://schemas.openxmlformats.org/presentationml/2006/ole">
            <mc:AlternateContent xmlns:mc="http://schemas.openxmlformats.org/markup-compatibility/2006">
              <mc:Choice xmlns:v="urn:schemas-microsoft-com:vml" Requires="v">
                <p:oleObj spid="_x0000_s27804675" name="Chart" r:id="rId3" imgW="8134398" imgH="4314888" progId="MSGraph.Chart.8">
                  <p:embed followColorScheme="full"/>
                </p:oleObj>
              </mc:Choice>
              <mc:Fallback>
                <p:oleObj name="Chart" r:id="rId3" imgW="8134398" imgH="4314888"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163638"/>
                        <a:ext cx="8615363" cy="5053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35555" name="Rectangle 3"/>
          <p:cNvSpPr>
            <a:spLocks noGrp="1" noChangeArrowheads="1"/>
          </p:cNvSpPr>
          <p:nvPr>
            <p:ph type="title" idx="4294967295"/>
          </p:nvPr>
        </p:nvSpPr>
        <p:spPr>
          <a:xfrm>
            <a:off x="635000" y="152400"/>
            <a:ext cx="7886700" cy="825500"/>
          </a:xfrm>
        </p:spPr>
        <p:txBody>
          <a:bodyPr lIns="92075" tIns="46038" rIns="92075" bIns="46038" anchor="b"/>
          <a:lstStyle/>
          <a:p>
            <a:pPr>
              <a:lnSpc>
                <a:spcPct val="85000"/>
              </a:lnSpc>
            </a:pPr>
            <a:r>
              <a:rPr lang="en-US" smtClean="0"/>
              <a:t>Net Worth of Households*</a:t>
            </a:r>
            <a:br>
              <a:rPr lang="en-US" smtClean="0"/>
            </a:br>
            <a:r>
              <a:rPr lang="en-US" smtClean="0"/>
              <a:t>Recently Hit A Historic High</a:t>
            </a:r>
          </a:p>
        </p:txBody>
      </p:sp>
      <p:sp>
        <p:nvSpPr>
          <p:cNvPr id="6148" name="Text Box 5"/>
          <p:cNvSpPr txBox="1">
            <a:spLocks noChangeArrowheads="1"/>
          </p:cNvSpPr>
          <p:nvPr/>
        </p:nvSpPr>
        <p:spPr bwMode="auto">
          <a:xfrm>
            <a:off x="374650" y="6148388"/>
            <a:ext cx="8312150" cy="549275"/>
          </a:xfrm>
          <a:prstGeom prst="rect">
            <a:avLst/>
          </a:prstGeom>
          <a:noFill/>
          <a:ln w="9525">
            <a:noFill/>
            <a:miter lim="800000"/>
            <a:headEnd/>
            <a:tailEnd/>
          </a:ln>
        </p:spPr>
        <p:txBody>
          <a:bodyPr lIns="92075" tIns="46038" rIns="92075" bIns="46038">
            <a:spAutoFit/>
          </a:bodyPr>
          <a:lstStyle/>
          <a:p>
            <a:pPr eaLnBrk="0" hangingPunct="0">
              <a:lnSpc>
                <a:spcPct val="90000"/>
              </a:lnSpc>
              <a:spcBef>
                <a:spcPct val="50000"/>
              </a:spcBef>
              <a:buClr>
                <a:srgbClr val="FF3300"/>
              </a:buClr>
              <a:buFont typeface="Wingdings" pitchFamily="2" charset="2"/>
              <a:buNone/>
            </a:pPr>
            <a:r>
              <a:rPr lang="en-US" sz="1100"/>
              <a:t>*and nonprofit organizations.  Data are as of year-end, except in 2013:Q3 (data posted on Dec 9, 2013).</a:t>
            </a:r>
            <a:br>
              <a:rPr lang="en-US" sz="1100"/>
            </a:br>
            <a:r>
              <a:rPr lang="en-US" sz="1100"/>
              <a:t>Next release March 6, 2014. Data not seasonally adjusted or inflation-adjusted</a:t>
            </a:r>
            <a:br>
              <a:rPr lang="en-US" sz="1100"/>
            </a:br>
            <a:r>
              <a:rPr lang="en-US" sz="1100"/>
              <a:t>Source: Federal Reserve Board</a:t>
            </a:r>
          </a:p>
        </p:txBody>
      </p:sp>
      <p:sp>
        <p:nvSpPr>
          <p:cNvPr id="12" name="AutoShape 38"/>
          <p:cNvSpPr>
            <a:spLocks noChangeArrowheads="1"/>
          </p:cNvSpPr>
          <p:nvPr/>
        </p:nvSpPr>
        <p:spPr bwMode="blackWhite">
          <a:xfrm>
            <a:off x="6689725" y="844550"/>
            <a:ext cx="1976438" cy="606425"/>
          </a:xfrm>
          <a:prstGeom prst="wedgeRectCallout">
            <a:avLst>
              <a:gd name="adj1" fmla="val -11801"/>
              <a:gd name="adj2" fmla="val 211722"/>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2008-09 recession: -15.7% </a:t>
            </a:r>
          </a:p>
        </p:txBody>
      </p:sp>
      <p:sp>
        <p:nvSpPr>
          <p:cNvPr id="6150" name="Text Box 8"/>
          <p:cNvSpPr txBox="1">
            <a:spLocks noChangeArrowheads="1"/>
          </p:cNvSpPr>
          <p:nvPr/>
        </p:nvSpPr>
        <p:spPr bwMode="auto">
          <a:xfrm>
            <a:off x="120650" y="1038225"/>
            <a:ext cx="1155700" cy="369888"/>
          </a:xfrm>
          <a:prstGeom prst="rect">
            <a:avLst/>
          </a:prstGeom>
          <a:noFill/>
          <a:ln w="9525">
            <a:noFill/>
            <a:miter lim="800000"/>
            <a:headEnd/>
            <a:tailEnd/>
          </a:ln>
        </p:spPr>
        <p:txBody>
          <a:bodyPr>
            <a:spAutoFit/>
          </a:bodyPr>
          <a:lstStyle/>
          <a:p>
            <a:pPr>
              <a:spcBef>
                <a:spcPct val="50000"/>
              </a:spcBef>
            </a:pPr>
            <a:r>
              <a:rPr lang="en-US"/>
              <a:t>$ Trillions</a:t>
            </a:r>
          </a:p>
        </p:txBody>
      </p:sp>
      <p:sp>
        <p:nvSpPr>
          <p:cNvPr id="10" name="AutoShape 38"/>
          <p:cNvSpPr>
            <a:spLocks noChangeArrowheads="1"/>
          </p:cNvSpPr>
          <p:nvPr/>
        </p:nvSpPr>
        <p:spPr bwMode="blackWhite">
          <a:xfrm>
            <a:off x="4984750" y="1952625"/>
            <a:ext cx="1143000" cy="530225"/>
          </a:xfrm>
          <a:prstGeom prst="wedgeRectCallout">
            <a:avLst>
              <a:gd name="adj1" fmla="val 23556"/>
              <a:gd name="adj2" fmla="val 169458"/>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2001 recession </a:t>
            </a:r>
          </a:p>
        </p:txBody>
      </p:sp>
      <p:sp>
        <p:nvSpPr>
          <p:cNvPr id="11" name="AutoShape 38"/>
          <p:cNvSpPr>
            <a:spLocks noChangeArrowheads="1"/>
          </p:cNvSpPr>
          <p:nvPr/>
        </p:nvSpPr>
        <p:spPr bwMode="blackWhite">
          <a:xfrm>
            <a:off x="3322638" y="2979738"/>
            <a:ext cx="1143000" cy="530225"/>
          </a:xfrm>
          <a:prstGeom prst="wedgeRectCallout">
            <a:avLst>
              <a:gd name="adj1" fmla="val -8889"/>
              <a:gd name="adj2" fmla="val 162046"/>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1992 recession </a:t>
            </a:r>
          </a:p>
        </p:txBody>
      </p:sp>
      <p:sp>
        <p:nvSpPr>
          <p:cNvPr id="13" name="AutoShape 38"/>
          <p:cNvSpPr>
            <a:spLocks noChangeArrowheads="1"/>
          </p:cNvSpPr>
          <p:nvPr/>
        </p:nvSpPr>
        <p:spPr bwMode="blackWhite">
          <a:xfrm>
            <a:off x="1069975" y="3659188"/>
            <a:ext cx="1143000" cy="530225"/>
          </a:xfrm>
          <a:prstGeom prst="wedgeRectCallout">
            <a:avLst>
              <a:gd name="adj1" fmla="val -8889"/>
              <a:gd name="adj2" fmla="val 162046"/>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1982 recession </a:t>
            </a:r>
          </a:p>
        </p:txBody>
      </p:sp>
      <p:sp>
        <p:nvSpPr>
          <p:cNvPr id="14" name="AutoShape 38"/>
          <p:cNvSpPr>
            <a:spLocks noChangeArrowheads="1"/>
          </p:cNvSpPr>
          <p:nvPr/>
        </p:nvSpPr>
        <p:spPr bwMode="blackWhite">
          <a:xfrm>
            <a:off x="5511800" y="1219200"/>
            <a:ext cx="1143000" cy="530225"/>
          </a:xfrm>
          <a:prstGeom prst="wedgeRectCallout">
            <a:avLst>
              <a:gd name="adj1" fmla="val 52319"/>
              <a:gd name="adj2" fmla="val 126829"/>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Housing “bubble”</a:t>
            </a:r>
          </a:p>
        </p:txBody>
      </p:sp>
      <p:sp>
        <p:nvSpPr>
          <p:cNvPr id="15" name="AutoShape 38"/>
          <p:cNvSpPr>
            <a:spLocks noChangeArrowheads="1"/>
          </p:cNvSpPr>
          <p:nvPr/>
        </p:nvSpPr>
        <p:spPr bwMode="blackWhite">
          <a:xfrm>
            <a:off x="1530350" y="1182688"/>
            <a:ext cx="2332038" cy="1057275"/>
          </a:xfrm>
          <a:prstGeom prst="wedgeRectCallout">
            <a:avLst>
              <a:gd name="adj1" fmla="val -18556"/>
              <a:gd name="adj2" fmla="val 6745"/>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Adjusted for population growth, net worth is slightly short of its prior peak </a:t>
            </a:r>
          </a:p>
        </p:txBody>
      </p:sp>
      <p:sp>
        <p:nvSpPr>
          <p:cNvPr id="16" name="AutoShape 7"/>
          <p:cNvSpPr>
            <a:spLocks noChangeArrowheads="1"/>
          </p:cNvSpPr>
          <p:nvPr/>
        </p:nvSpPr>
        <p:spPr bwMode="blackWhite">
          <a:xfrm>
            <a:off x="4303643" y="4184373"/>
            <a:ext cx="3975654" cy="1169815"/>
          </a:xfrm>
          <a:prstGeom prst="wedgeRectCallout">
            <a:avLst>
              <a:gd name="adj1" fmla="val 55539"/>
              <a:gd name="adj2" fmla="val -17284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Rising net worth fuels a “wealth affect” that helps fuel consumer spending, which accounts for 70% of spending in the U.S. economy</a:t>
            </a:r>
            <a:endParaRPr lang="en-US" b="1" dirty="0">
              <a:solidFill>
                <a:srgbClr val="FFFFFF"/>
              </a:solidFill>
              <a:latin typeface="Arial" charset="0"/>
              <a:cs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935555"/>
                                        </p:tgtEl>
                                        <p:attrNameLst>
                                          <p:attrName>style.visibility</p:attrName>
                                        </p:attrNameLst>
                                      </p:cBhvr>
                                      <p:to>
                                        <p:strVal val="visible"/>
                                      </p:to>
                                    </p:set>
                                    <p:anim calcmode="lin" valueType="num">
                                      <p:cBhvr additive="base">
                                        <p:cTn id="7" dur="500" fill="hold"/>
                                        <p:tgtEl>
                                          <p:spTgt spid="6935555"/>
                                        </p:tgtEl>
                                        <p:attrNameLst>
                                          <p:attrName>ppt_x</p:attrName>
                                        </p:attrNameLst>
                                      </p:cBhvr>
                                      <p:tavLst>
                                        <p:tav tm="0">
                                          <p:val>
                                            <p:strVal val="#ppt_x"/>
                                          </p:val>
                                        </p:tav>
                                        <p:tav tm="100000">
                                          <p:val>
                                            <p:strVal val="#ppt_x"/>
                                          </p:val>
                                        </p:tav>
                                      </p:tavLst>
                                    </p:anim>
                                    <p:anim calcmode="lin" valueType="num">
                                      <p:cBhvr additive="base">
                                        <p:cTn id="8" dur="500" fill="hold"/>
                                        <p:tgtEl>
                                          <p:spTgt spid="693555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935554"/>
                                        </p:tgtEl>
                                        <p:attrNameLst>
                                          <p:attrName>style.visibility</p:attrName>
                                        </p:attrNameLst>
                                      </p:cBhvr>
                                      <p:to>
                                        <p:strVal val="visible"/>
                                      </p:to>
                                    </p:set>
                                    <p:animEffect transition="in" filter="wipe(left)">
                                      <p:cBhvr>
                                        <p:cTn id="13" dur="500"/>
                                        <p:tgtEl>
                                          <p:spTgt spid="6935554"/>
                                        </p:tgtEl>
                                      </p:cBhvr>
                                    </p:animEffect>
                                  </p:childTnLst>
                                </p:cTn>
                              </p:par>
                            </p:childTnLst>
                          </p:cTn>
                        </p:par>
                        <p:par>
                          <p:cTn id="14" fill="hold">
                            <p:stCondLst>
                              <p:cond delay="500"/>
                            </p:stCondLst>
                            <p:childTnLst>
                              <p:par>
                                <p:cTn id="15" presetID="22" presetClass="entr" presetSubtype="8" fill="hold" grpId="0" nodeType="after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500"/>
                            </p:stCondLst>
                            <p:childTnLst>
                              <p:par>
                                <p:cTn id="19" presetID="22" presetClass="entr" presetSubtype="8" fill="hold" grpId="0" nodeType="afterEffect">
                                  <p:stCondLst>
                                    <p:cond delay="50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500"/>
                            </p:stCondLst>
                            <p:childTnLst>
                              <p:par>
                                <p:cTn id="23" presetID="22" presetClass="entr" presetSubtype="8" fill="hold" grpId="0" nodeType="afterEffect">
                                  <p:stCondLst>
                                    <p:cond delay="50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3500"/>
                            </p:stCondLst>
                            <p:childTnLst>
                              <p:par>
                                <p:cTn id="27" presetID="22" presetClass="entr" presetSubtype="8" fill="hold" grpId="0" nodeType="afterEffect">
                                  <p:stCondLst>
                                    <p:cond delay="50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4500"/>
                            </p:stCondLst>
                            <p:childTnLst>
                              <p:par>
                                <p:cTn id="31" presetID="22" presetClass="entr" presetSubtype="8" fill="hold" grpId="0" nodeType="afterEffect">
                                  <p:stCondLst>
                                    <p:cond delay="50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par>
                          <p:cTn id="34" fill="hold">
                            <p:stCondLst>
                              <p:cond delay="5500"/>
                            </p:stCondLst>
                            <p:childTnLst>
                              <p:par>
                                <p:cTn id="35" presetID="22" presetClass="entr" presetSubtype="8" fill="hold" grpId="0" nodeType="afterEffect">
                                  <p:stCondLst>
                                    <p:cond delay="50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6500"/>
                            </p:stCondLst>
                            <p:childTnLst>
                              <p:par>
                                <p:cTn id="39" presetID="22" presetClass="entr" presetSubtype="4" fill="hold" grpId="0" nodeType="afterEffect">
                                  <p:stCondLst>
                                    <p:cond delay="700"/>
                                  </p:stCondLst>
                                  <p:childTnLst>
                                    <p:set>
                                      <p:cBhvr>
                                        <p:cTn id="40" dur="1" fill="hold">
                                          <p:stCondLst>
                                            <p:cond delay="0"/>
                                          </p:stCondLst>
                                        </p:cTn>
                                        <p:tgtEl>
                                          <p:spTgt spid="16"/>
                                        </p:tgtEl>
                                        <p:attrNameLst>
                                          <p:attrName>style.visibility</p:attrName>
                                        </p:attrNameLst>
                                      </p:cBhvr>
                                      <p:to>
                                        <p:strVal val="visible"/>
                                      </p:to>
                                    </p:set>
                                    <p:animEffect transition="in" filter="wipe(down)">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935554" grpId="0" bld="series" animBg="0"/>
      <p:bldP spid="6935555" grpId="0" autoUpdateAnimBg="0"/>
      <p:bldP spid="12" grpId="0" animBg="1"/>
      <p:bldP spid="10" grpId="0" animBg="1"/>
      <p:bldP spid="11" grpId="0" animBg="1"/>
      <p:bldP spid="13" grpId="0" animBg="1"/>
      <p:bldP spid="14" grpId="0" animBg="1"/>
      <p:bldP spid="15" grpId="0" animBg="1"/>
      <p:bldP spid="16"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935554" name="Object 2"/>
          <p:cNvGraphicFramePr>
            <a:graphicFrameLocks noChangeAspect="1"/>
          </p:cNvGraphicFramePr>
          <p:nvPr/>
        </p:nvGraphicFramePr>
        <p:xfrm>
          <a:off x="250825" y="1670050"/>
          <a:ext cx="8615363" cy="4695825"/>
        </p:xfrm>
        <a:graphic>
          <a:graphicData uri="http://schemas.openxmlformats.org/presentationml/2006/ole">
            <mc:AlternateContent xmlns:mc="http://schemas.openxmlformats.org/markup-compatibility/2006">
              <mc:Choice xmlns:v="urn:schemas-microsoft-com:vml" Requires="v">
                <p:oleObj spid="_x0000_s27805699" name="Chart" r:id="rId3" imgW="8134398" imgH="4314888" progId="MSGraph.Chart.8">
                  <p:embed followColorScheme="full"/>
                </p:oleObj>
              </mc:Choice>
              <mc:Fallback>
                <p:oleObj name="Chart" r:id="rId3" imgW="8134398" imgH="4314888"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670050"/>
                        <a:ext cx="8615363" cy="469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35555" name="Rectangle 3"/>
          <p:cNvSpPr>
            <a:spLocks noGrp="1" noChangeArrowheads="1"/>
          </p:cNvSpPr>
          <p:nvPr>
            <p:ph type="title" idx="4294967295"/>
          </p:nvPr>
        </p:nvSpPr>
        <p:spPr>
          <a:xfrm>
            <a:off x="635000" y="152400"/>
            <a:ext cx="7886700" cy="825500"/>
          </a:xfrm>
        </p:spPr>
        <p:txBody>
          <a:bodyPr lIns="92075" tIns="46038" rIns="92075" bIns="46038" anchor="b"/>
          <a:lstStyle/>
          <a:p>
            <a:pPr>
              <a:lnSpc>
                <a:spcPct val="85000"/>
              </a:lnSpc>
            </a:pPr>
            <a:r>
              <a:rPr lang="en-US" smtClean="0"/>
              <a:t>Household Financial Obligations</a:t>
            </a:r>
            <a:br>
              <a:rPr lang="en-US" smtClean="0"/>
            </a:br>
            <a:r>
              <a:rPr lang="en-US" smtClean="0"/>
              <a:t>Ratio Recently Hit A Historic Low</a:t>
            </a:r>
          </a:p>
        </p:txBody>
      </p:sp>
      <p:sp>
        <p:nvSpPr>
          <p:cNvPr id="7172" name="Text Box 5"/>
          <p:cNvSpPr txBox="1">
            <a:spLocks noChangeArrowheads="1"/>
          </p:cNvSpPr>
          <p:nvPr/>
        </p:nvSpPr>
        <p:spPr bwMode="auto">
          <a:xfrm>
            <a:off x="384175" y="6297613"/>
            <a:ext cx="8077200" cy="398462"/>
          </a:xfrm>
          <a:prstGeom prst="rect">
            <a:avLst/>
          </a:prstGeom>
          <a:noFill/>
          <a:ln w="9525">
            <a:noFill/>
            <a:miter lim="800000"/>
            <a:headEnd/>
            <a:tailEnd/>
          </a:ln>
        </p:spPr>
        <p:txBody>
          <a:bodyPr lIns="92075" tIns="46038" rIns="92075" bIns="46038">
            <a:spAutoFit/>
          </a:bodyPr>
          <a:lstStyle/>
          <a:p>
            <a:pPr eaLnBrk="0" hangingPunct="0">
              <a:lnSpc>
                <a:spcPct val="90000"/>
              </a:lnSpc>
              <a:spcBef>
                <a:spcPct val="50000"/>
              </a:spcBef>
              <a:buClr>
                <a:srgbClr val="FF3300"/>
              </a:buClr>
              <a:buFont typeface="Wingdings" pitchFamily="2" charset="2"/>
              <a:buNone/>
            </a:pPr>
            <a:r>
              <a:rPr lang="en-US" sz="1100"/>
              <a:t>*through 2013:Q3 (data posted on Dec 13, 2013)</a:t>
            </a:r>
            <a:br>
              <a:rPr lang="en-US" sz="1100"/>
            </a:br>
            <a:r>
              <a:rPr lang="en-US" sz="1100"/>
              <a:t>Source: Federal Reserve Board, at </a:t>
            </a:r>
            <a:r>
              <a:rPr lang="en-US" sz="1100">
                <a:hlinkClick r:id="rId5"/>
              </a:rPr>
              <a:t>http://www.federalreserve.gov/releases/housedebt</a:t>
            </a:r>
            <a:r>
              <a:rPr lang="en-US" sz="1100"/>
              <a:t>  </a:t>
            </a:r>
          </a:p>
        </p:txBody>
      </p:sp>
      <p:sp>
        <p:nvSpPr>
          <p:cNvPr id="7173" name="Text Box 6"/>
          <p:cNvSpPr txBox="1">
            <a:spLocks noChangeArrowheads="1"/>
          </p:cNvSpPr>
          <p:nvPr/>
        </p:nvSpPr>
        <p:spPr bwMode="auto">
          <a:xfrm>
            <a:off x="1685787" y="1064867"/>
            <a:ext cx="6633266" cy="799322"/>
          </a:xfrm>
          <a:prstGeom prst="rect">
            <a:avLst/>
          </a:prstGeom>
          <a:solidFill>
            <a:srgbClr val="FFFF00"/>
          </a:solidFill>
          <a:ln w="9525">
            <a:solidFill>
              <a:srgbClr val="FF0000"/>
            </a:solidFill>
            <a:miter lim="800000"/>
            <a:headEnd/>
            <a:tailEnd/>
          </a:ln>
        </p:spPr>
        <p:txBody>
          <a:bodyPr wrap="square" lIns="92075" tIns="46038" rIns="92075" bIns="46038">
            <a:spAutoFit/>
          </a:bodyPr>
          <a:lstStyle/>
          <a:p>
            <a:pPr algn="ctr" eaLnBrk="0" hangingPunct="0">
              <a:lnSpc>
                <a:spcPct val="85000"/>
              </a:lnSpc>
              <a:spcBef>
                <a:spcPct val="50000"/>
              </a:spcBef>
              <a:buClr>
                <a:srgbClr val="FF3300"/>
              </a:buClr>
              <a:buFont typeface="Wingdings" pitchFamily="2" charset="2"/>
              <a:buNone/>
            </a:pPr>
            <a:r>
              <a:rPr lang="en-US" b="1">
                <a:latin typeface="Arial" pitchFamily="34" charset="0"/>
                <a:cs typeface="Arial" pitchFamily="34" charset="0"/>
              </a:rPr>
              <a:t>Financial Obligations Ratio</a:t>
            </a:r>
            <a:r>
              <a:rPr lang="en-US">
                <a:latin typeface="Arial" pitchFamily="34" charset="0"/>
                <a:cs typeface="Arial" pitchFamily="34" charset="0"/>
              </a:rPr>
              <a:t>: debt service (mortgage and consumer debt), auto lease, residence rent, HO insurance, and property tax payments as % of personal disposable income.</a:t>
            </a:r>
          </a:p>
        </p:txBody>
      </p:sp>
      <p:sp>
        <p:nvSpPr>
          <p:cNvPr id="12" name="AutoShape 38"/>
          <p:cNvSpPr>
            <a:spLocks noChangeArrowheads="1"/>
          </p:cNvSpPr>
          <p:nvPr/>
        </p:nvSpPr>
        <p:spPr bwMode="blackWhite">
          <a:xfrm>
            <a:off x="5586413" y="3906838"/>
            <a:ext cx="1439862" cy="530225"/>
          </a:xfrm>
          <a:prstGeom prst="wedgeRectCallout">
            <a:avLst>
              <a:gd name="adj1" fmla="val 32273"/>
              <a:gd name="adj2" fmla="val -274718"/>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Decline began in 2008:Q1. </a:t>
            </a:r>
          </a:p>
        </p:txBody>
      </p:sp>
      <p:sp>
        <p:nvSpPr>
          <p:cNvPr id="7175" name="Text Box 8"/>
          <p:cNvSpPr txBox="1">
            <a:spLocks noChangeArrowheads="1"/>
          </p:cNvSpPr>
          <p:nvPr/>
        </p:nvSpPr>
        <p:spPr bwMode="auto">
          <a:xfrm>
            <a:off x="120650" y="1098550"/>
            <a:ext cx="1155700" cy="730250"/>
          </a:xfrm>
          <a:prstGeom prst="rect">
            <a:avLst/>
          </a:prstGeom>
          <a:noFill/>
          <a:ln w="9525">
            <a:noFill/>
            <a:miter lim="800000"/>
            <a:headEnd/>
            <a:tailEnd/>
          </a:ln>
        </p:spPr>
        <p:txBody>
          <a:bodyPr>
            <a:spAutoFit/>
          </a:bodyPr>
          <a:lstStyle/>
          <a:p>
            <a:pPr>
              <a:spcBef>
                <a:spcPct val="50000"/>
              </a:spcBef>
            </a:pPr>
            <a:r>
              <a:rPr lang="en-US" sz="1400"/>
              <a:t>Financial Obligations Ratio</a:t>
            </a:r>
          </a:p>
        </p:txBody>
      </p:sp>
      <p:sp>
        <p:nvSpPr>
          <p:cNvPr id="9" name="AutoShape 38"/>
          <p:cNvSpPr>
            <a:spLocks noChangeArrowheads="1"/>
          </p:cNvSpPr>
          <p:nvPr/>
        </p:nvSpPr>
        <p:spPr bwMode="blackWhite">
          <a:xfrm>
            <a:off x="5535613" y="4670425"/>
            <a:ext cx="1889125" cy="696913"/>
          </a:xfrm>
          <a:prstGeom prst="wedgeRectCallout">
            <a:avLst>
              <a:gd name="adj1" fmla="val 95264"/>
              <a:gd name="adj2" fmla="val 39051"/>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15.23% in 2012:Q4</a:t>
            </a:r>
            <a:br>
              <a:rPr lang="en-US" sz="1400" b="1">
                <a:solidFill>
                  <a:schemeClr val="bg1"/>
                </a:solidFill>
              </a:rPr>
            </a:br>
            <a:r>
              <a:rPr lang="en-US" sz="1400" b="1">
                <a:solidFill>
                  <a:schemeClr val="bg1"/>
                </a:solidFill>
              </a:rPr>
              <a:t>is lowest ratio since 1980:Q4 (15.09%).</a:t>
            </a:r>
          </a:p>
        </p:txBody>
      </p:sp>
      <p:sp>
        <p:nvSpPr>
          <p:cNvPr id="10" name="Text Box 17"/>
          <p:cNvSpPr txBox="1">
            <a:spLocks noChangeArrowheads="1"/>
          </p:cNvSpPr>
          <p:nvPr/>
        </p:nvSpPr>
        <p:spPr bwMode="auto">
          <a:xfrm>
            <a:off x="1248121" y="1932608"/>
            <a:ext cx="3254375" cy="1477328"/>
          </a:xfrm>
          <a:prstGeom prst="rect">
            <a:avLst/>
          </a:prstGeom>
          <a:solidFill>
            <a:srgbClr val="28688C"/>
          </a:solidFill>
          <a:ln w="9525" algn="ctr">
            <a:noFill/>
            <a:miter lim="800000"/>
            <a:headEnd/>
            <a:tailEnd/>
          </a:ln>
        </p:spPr>
        <p:txBody>
          <a:bodyPr>
            <a:spAutoFit/>
          </a:bodyPr>
          <a:lstStyle/>
          <a:p>
            <a:pPr algn="ctr" fontAlgn="base">
              <a:spcBef>
                <a:spcPct val="0"/>
              </a:spcBef>
              <a:spcAft>
                <a:spcPct val="0"/>
              </a:spcAft>
            </a:pPr>
            <a:r>
              <a:rPr lang="en-US" b="1" dirty="0" smtClean="0">
                <a:solidFill>
                  <a:srgbClr val="FFFFFF"/>
                </a:solidFill>
                <a:latin typeface="Arial" charset="0"/>
                <a:cs typeface="Arial" charset="0"/>
              </a:rPr>
              <a:t>Household balance sheets are stronger than they’ve been in </a:t>
            </a:r>
            <a:r>
              <a:rPr lang="en-US" b="1" dirty="0" smtClean="0">
                <a:solidFill>
                  <a:srgbClr val="FFFFFF"/>
                </a:solidFill>
              </a:rPr>
              <a:t>many years, setting the stage for more consumer spending</a:t>
            </a:r>
            <a:endParaRPr lang="en-US" b="1" dirty="0">
              <a:solidFill>
                <a:srgbClr val="FFFFFF"/>
              </a:solidFill>
              <a:latin typeface="Arial" charset="0"/>
              <a:cs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935555"/>
                                        </p:tgtEl>
                                        <p:attrNameLst>
                                          <p:attrName>style.visibility</p:attrName>
                                        </p:attrNameLst>
                                      </p:cBhvr>
                                      <p:to>
                                        <p:strVal val="visible"/>
                                      </p:to>
                                    </p:set>
                                    <p:anim calcmode="lin" valueType="num">
                                      <p:cBhvr additive="base">
                                        <p:cTn id="7" dur="500" fill="hold"/>
                                        <p:tgtEl>
                                          <p:spTgt spid="6935555"/>
                                        </p:tgtEl>
                                        <p:attrNameLst>
                                          <p:attrName>ppt_x</p:attrName>
                                        </p:attrNameLst>
                                      </p:cBhvr>
                                      <p:tavLst>
                                        <p:tav tm="0">
                                          <p:val>
                                            <p:strVal val="#ppt_x"/>
                                          </p:val>
                                        </p:tav>
                                        <p:tav tm="100000">
                                          <p:val>
                                            <p:strVal val="#ppt_x"/>
                                          </p:val>
                                        </p:tav>
                                      </p:tavLst>
                                    </p:anim>
                                    <p:anim calcmode="lin" valueType="num">
                                      <p:cBhvr additive="base">
                                        <p:cTn id="8" dur="500" fill="hold"/>
                                        <p:tgtEl>
                                          <p:spTgt spid="693555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935554"/>
                                        </p:tgtEl>
                                        <p:attrNameLst>
                                          <p:attrName>style.visibility</p:attrName>
                                        </p:attrNameLst>
                                      </p:cBhvr>
                                      <p:to>
                                        <p:strVal val="visible"/>
                                      </p:to>
                                    </p:set>
                                    <p:animEffect transition="in" filter="wipe(left)">
                                      <p:cBhvr>
                                        <p:cTn id="13" dur="500"/>
                                        <p:tgtEl>
                                          <p:spTgt spid="6935554"/>
                                        </p:tgtEl>
                                      </p:cBhvr>
                                    </p:animEffect>
                                  </p:childTnLst>
                                </p:cTn>
                              </p:par>
                            </p:childTnLst>
                          </p:cTn>
                        </p:par>
                        <p:par>
                          <p:cTn id="14" fill="hold">
                            <p:stCondLst>
                              <p:cond delay="500"/>
                            </p:stCondLst>
                            <p:childTnLst>
                              <p:par>
                                <p:cTn id="15" presetID="22" presetClass="entr" presetSubtype="8" fill="hold" grpId="0" nodeType="after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500"/>
                            </p:stCondLst>
                            <p:childTnLst>
                              <p:par>
                                <p:cTn id="19" presetID="22" presetClass="entr" presetSubtype="8" fill="hold" grpId="0" nodeType="afterEffect">
                                  <p:stCondLst>
                                    <p:cond delay="50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935554" grpId="0" bld="series" animBg="0"/>
      <p:bldP spid="6935555" grpId="0" autoUpdateAnimBg="0"/>
      <p:bldP spid="12" grpId="0" animBg="1"/>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EE803201-667E-4118-AAC2-1FFAA3BEB874}" type="slidenum">
              <a:rPr lang="en-US" smtClean="0"/>
              <a:pPr/>
              <a:t>55</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smtClean="0"/>
              <a:t>Unemployment Rates by State, November 2013:</a:t>
            </a:r>
            <a:br>
              <a:rPr lang="en-US" sz="2600" smtClean="0"/>
            </a:br>
            <a:r>
              <a:rPr lang="en-US" sz="2600" smtClean="0"/>
              <a:t>Highest 25 States*</a:t>
            </a:r>
          </a:p>
        </p:txBody>
      </p:sp>
      <p:graphicFrame>
        <p:nvGraphicFramePr>
          <p:cNvPr id="1026" name="Object 3"/>
          <p:cNvGraphicFramePr>
            <a:graphicFrameLocks noGrp="1" noChangeAspect="1"/>
          </p:cNvGraphicFramePr>
          <p:nvPr>
            <p:ph idx="4294967295"/>
          </p:nvPr>
        </p:nvGraphicFramePr>
        <p:xfrm>
          <a:off x="9525" y="1200150"/>
          <a:ext cx="9144000" cy="5410200"/>
        </p:xfrm>
        <a:graphic>
          <a:graphicData uri="http://schemas.openxmlformats.org/presentationml/2006/ole">
            <mc:AlternateContent xmlns:mc="http://schemas.openxmlformats.org/markup-compatibility/2006">
              <mc:Choice xmlns:v="urn:schemas-microsoft-com:vml" Requires="v">
                <p:oleObj spid="_x0000_s29069315" name="Chart" r:id="rId4" imgW="8820049" imgH="4572034" progId="MSGraph.Chart.8">
                  <p:embed followColorScheme="full"/>
                </p:oleObj>
              </mc:Choice>
              <mc:Fallback>
                <p:oleObj name="Chart" r:id="rId4" imgW="8820049" imgH="4572034"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 y="1200150"/>
                        <a:ext cx="9144000" cy="541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*Provisional figures for November 2013, seasonally adjusted.</a:t>
            </a:r>
          </a:p>
          <a:p>
            <a:pPr eaLnBrk="0" hangingPunct="0">
              <a:lnSpc>
                <a:spcPct val="70000"/>
              </a:lnSpc>
              <a:spcBef>
                <a:spcPct val="50000"/>
              </a:spcBef>
              <a:buClr>
                <a:srgbClr val="FF3300"/>
              </a:buClr>
              <a:buFont typeface="Wingdings" pitchFamily="2" charset="2"/>
              <a:buNone/>
            </a:pPr>
            <a:r>
              <a:rPr lang="en-US" sz="1100"/>
              <a:t>Sources:  US Bureau of Labor Statistics; Insurance Information Institute.		</a:t>
            </a:r>
          </a:p>
        </p:txBody>
      </p:sp>
      <p:sp>
        <p:nvSpPr>
          <p:cNvPr id="2173958" name="AutoShape 6"/>
          <p:cNvSpPr>
            <a:spLocks noChangeArrowheads="1"/>
          </p:cNvSpPr>
          <p:nvPr/>
        </p:nvSpPr>
        <p:spPr bwMode="blackWhite">
          <a:xfrm>
            <a:off x="4953000" y="1157288"/>
            <a:ext cx="3581400" cy="1357312"/>
          </a:xfrm>
          <a:prstGeom prst="wedgeRectCallout">
            <a:avLst>
              <a:gd name="adj1" fmla="val -82048"/>
              <a:gd name="adj2" fmla="val 4316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400" b="1" dirty="0">
                <a:solidFill>
                  <a:schemeClr val="bg1"/>
                </a:solidFill>
              </a:rPr>
              <a:t>In November </a:t>
            </a:r>
            <a:r>
              <a:rPr lang="en-US" sz="1400" b="1" dirty="0" smtClean="0">
                <a:solidFill>
                  <a:schemeClr val="bg1"/>
                </a:solidFill>
              </a:rPr>
              <a:t>45 </a:t>
            </a:r>
            <a:r>
              <a:rPr lang="en-US" sz="1400" b="1" dirty="0">
                <a:solidFill>
                  <a:schemeClr val="bg1"/>
                </a:solidFill>
              </a:rPr>
              <a:t>states and the District </a:t>
            </a:r>
            <a:r>
              <a:rPr lang="en-US" sz="1400" b="1" dirty="0" smtClean="0">
                <a:solidFill>
                  <a:schemeClr val="bg1"/>
                </a:solidFill>
              </a:rPr>
              <a:t>of </a:t>
            </a:r>
            <a:r>
              <a:rPr lang="en-US" sz="1400" b="1" dirty="0">
                <a:solidFill>
                  <a:schemeClr val="bg1"/>
                </a:solidFill>
              </a:rPr>
              <a:t>Columbia had over-the-month unemployment rate decreases and 5 states had no change.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3958"/>
                                        </p:tgtEl>
                                        <p:attrNameLst>
                                          <p:attrName>style.visibility</p:attrName>
                                        </p:attrNameLst>
                                      </p:cBhvr>
                                      <p:to>
                                        <p:strVal val="visible"/>
                                      </p:to>
                                    </p:set>
                                    <p:animEffect transition="in" filter="wipe(left)">
                                      <p:cBhvr>
                                        <p:cTn id="7" dur="500"/>
                                        <p:tgtEl>
                                          <p:spTgt spid="2173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EB510D16-CD91-43EF-85D2-AADD75A84B49}" type="slidenum">
              <a:rPr lang="en-US" smtClean="0"/>
              <a:pPr/>
              <a:t>56</a:t>
            </a:fld>
            <a:endParaRPr lang="en-US" smtClean="0"/>
          </a:p>
        </p:txBody>
      </p:sp>
      <p:graphicFrame>
        <p:nvGraphicFramePr>
          <p:cNvPr id="2050" name="Object 3"/>
          <p:cNvGraphicFramePr>
            <a:graphicFrameLocks noGrp="1" noChangeAspect="1"/>
          </p:cNvGraphicFramePr>
          <p:nvPr>
            <p:ph idx="4294967295"/>
          </p:nvPr>
        </p:nvGraphicFramePr>
        <p:xfrm>
          <a:off x="0" y="1792288"/>
          <a:ext cx="9144000" cy="4754562"/>
        </p:xfrm>
        <a:graphic>
          <a:graphicData uri="http://schemas.openxmlformats.org/presentationml/2006/ole">
            <mc:AlternateContent xmlns:mc="http://schemas.openxmlformats.org/markup-compatibility/2006">
              <mc:Choice xmlns:v="urn:schemas-microsoft-com:vml" Requires="v">
                <p:oleObj spid="_x0000_s29070339" name="Chart" r:id="rId4" imgW="8810600" imgH="4581583" progId="MSGraph.Chart.8">
                  <p:embed followColorScheme="full"/>
                </p:oleObj>
              </mc:Choice>
              <mc:Fallback>
                <p:oleObj name="Chart" r:id="rId4" imgW="8810600" imgH="4581583"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92288"/>
                        <a:ext cx="9144000" cy="4754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Unemployment Rates by State, November 2013: </a:t>
            </a:r>
          </a:p>
          <a:p>
            <a:pPr eaLnBrk="0" hangingPunct="0"/>
            <a:r>
              <a:rPr lang="en-US" sz="2600" b="1">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r>
              <a:rPr lang="en-US" sz="1100"/>
              <a:t>*Provisional figures for November 2013, seasonally adjusted.</a:t>
            </a:r>
          </a:p>
          <a:p>
            <a:r>
              <a:rPr lang="en-US" sz="1100"/>
              <a:t>Sources:  US Bureau of Labor Statistics; Insurance Information Institute.	</a:t>
            </a:r>
          </a:p>
        </p:txBody>
      </p:sp>
      <p:sp>
        <p:nvSpPr>
          <p:cNvPr id="7" name="AutoShape 6"/>
          <p:cNvSpPr>
            <a:spLocks noChangeArrowheads="1"/>
          </p:cNvSpPr>
          <p:nvPr/>
        </p:nvSpPr>
        <p:spPr bwMode="blackWhite">
          <a:xfrm>
            <a:off x="2643649" y="1469921"/>
            <a:ext cx="3495675" cy="842195"/>
          </a:xfrm>
          <a:prstGeom prst="wedgeRectCallout">
            <a:avLst>
              <a:gd name="adj1" fmla="val -96091"/>
              <a:gd name="adj2" fmla="val 7478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Florida’s unemployment rate is now below the US overall</a:t>
            </a:r>
            <a:endParaRPr lang="en-US"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57</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5"/>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Insured Catastrophe     Loss Update</a:t>
            </a:r>
          </a:p>
        </p:txBody>
      </p:sp>
      <p:sp>
        <p:nvSpPr>
          <p:cNvPr id="7" name="TextBox 5"/>
          <p:cNvSpPr txBox="1">
            <a:spLocks noChangeArrowheads="1"/>
          </p:cNvSpPr>
          <p:nvPr/>
        </p:nvSpPr>
        <p:spPr bwMode="auto">
          <a:xfrm>
            <a:off x="563476" y="4028668"/>
            <a:ext cx="8285557" cy="2554545"/>
          </a:xfrm>
          <a:prstGeom prst="rect">
            <a:avLst/>
          </a:prstGeom>
          <a:noFill/>
          <a:ln w="9525">
            <a:noFill/>
            <a:miter lim="800000"/>
            <a:headEnd/>
            <a:tailEnd/>
          </a:ln>
        </p:spPr>
        <p:txBody>
          <a:bodyPr wrap="square">
            <a:spAutoFit/>
          </a:bodyPr>
          <a:lstStyle/>
          <a:p>
            <a:pPr algn="ctr"/>
            <a:r>
              <a:rPr lang="en-US" sz="3200" b="1" dirty="0" smtClean="0">
                <a:solidFill>
                  <a:srgbClr val="225A7A"/>
                </a:solidFill>
              </a:rPr>
              <a:t>Florida Has Played a Critical Role in the History of Catastrophe Losses in the U.S.</a:t>
            </a:r>
          </a:p>
          <a:p>
            <a:pPr algn="ctr"/>
            <a:endParaRPr lang="en-US" sz="3200" b="1" i="1" dirty="0" smtClean="0">
              <a:solidFill>
                <a:srgbClr val="225A7A"/>
              </a:solidFill>
            </a:endParaRPr>
          </a:p>
          <a:p>
            <a:pPr algn="ctr"/>
            <a:r>
              <a:rPr lang="en-US" sz="3200" b="1" i="1" dirty="0" smtClean="0">
                <a:solidFill>
                  <a:srgbClr val="FF0000"/>
                </a:solidFill>
              </a:rPr>
              <a:t>Relative Calm in Recent Years Is    Unlikely to Endure</a:t>
            </a:r>
            <a:endParaRPr lang="en-US" sz="3200" b="1" i="1" dirty="0">
              <a:solidFill>
                <a:srgbClr val="FF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57</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58</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nvGraphicFramePr>
        <p:xfrm>
          <a:off x="215900" y="1368425"/>
          <a:ext cx="8686800" cy="3475038"/>
        </p:xfrm>
        <a:graphic>
          <a:graphicData uri="http://schemas.openxmlformats.org/presentationml/2006/ole">
            <mc:AlternateContent xmlns:mc="http://schemas.openxmlformats.org/markup-compatibility/2006">
              <mc:Choice xmlns:v="urn:schemas-microsoft-com:vml" Requires="v">
                <p:oleObj spid="_x0000_s19104771" name="Chart" r:id="rId4" imgW="8543899" imgH="3552866" progId="MSGraph.Chart.8">
                  <p:embed followColorScheme="full"/>
                </p:oleObj>
              </mc:Choice>
              <mc:Fallback>
                <p:oleObj name="Chart" r:id="rId4" imgW="8543899" imgH="3552866"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15900" y="1368425"/>
                        <a:ext cx="8686800" cy="3475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rPr>
              <a:t>*Through 12/31/13.</a:t>
            </a:r>
            <a:endParaRPr lang="en-US" sz="1050" dirty="0">
              <a:solidFill>
                <a:srgbClr val="000000"/>
              </a:solidFill>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rPr>
              <a:t>Sources: Property Claims Service/ISO;  Insurance Information Institute.</a:t>
            </a:r>
          </a:p>
        </p:txBody>
      </p:sp>
      <p:sp>
        <p:nvSpPr>
          <p:cNvPr id="2120710" name="Rectangle 6"/>
          <p:cNvSpPr>
            <a:spLocks noChangeArrowheads="1"/>
          </p:cNvSpPr>
          <p:nvPr/>
        </p:nvSpPr>
        <p:spPr bwMode="blackWhite">
          <a:xfrm>
            <a:off x="206476" y="4811844"/>
            <a:ext cx="6778939" cy="1199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2013 CATs Were Well Below Recent Years.  2012 Was the 3</a:t>
            </a:r>
            <a:r>
              <a:rPr lang="en-US" sz="2000" b="1" baseline="30000" dirty="0" smtClean="0">
                <a:solidFill>
                  <a:srgbClr val="FFFFFF"/>
                </a:solidFill>
              </a:rPr>
              <a:t>rd</a:t>
            </a:r>
            <a:r>
              <a:rPr lang="en-US" sz="2000" b="1" dirty="0" smtClean="0">
                <a:solidFill>
                  <a:srgbClr val="FFFFFF"/>
                </a:solidFill>
              </a:rPr>
              <a:t> Highest Year on Record for Insured Losses in U.S. History on an Inflation-Adj. Basis. 2011 Losses Were </a:t>
            </a:r>
            <a:r>
              <a:rPr lang="en-US" sz="2000" b="1" dirty="0">
                <a:solidFill>
                  <a:srgbClr val="FFFFFF"/>
                </a:solidFill>
              </a:rPr>
              <a:t>the </a:t>
            </a:r>
            <a:r>
              <a:rPr lang="en-US" sz="2000" b="1" dirty="0" smtClean="0">
                <a:solidFill>
                  <a:srgbClr val="FFFFFF"/>
                </a:solidFill>
              </a:rPr>
              <a:t>6</a:t>
            </a:r>
            <a:r>
              <a:rPr lang="en-US" sz="2000" b="1" baseline="30000" dirty="0" smtClean="0">
                <a:solidFill>
                  <a:srgbClr val="FFFFFF"/>
                </a:solidFill>
              </a:rPr>
              <a:t>th</a:t>
            </a:r>
            <a:r>
              <a:rPr lang="en-US" sz="2000" b="1" dirty="0" smtClean="0">
                <a:solidFill>
                  <a:srgbClr val="FFFFFF"/>
                </a:solidFill>
              </a:rPr>
              <a:t> Highest.</a:t>
            </a:r>
            <a:endParaRPr lang="en-US" sz="2000" b="1" i="1" dirty="0">
              <a:solidFill>
                <a:srgbClr val="FFFFFF"/>
              </a:solidFill>
            </a:endParaRPr>
          </a:p>
        </p:txBody>
      </p:sp>
      <p:sp>
        <p:nvSpPr>
          <p:cNvPr id="2120711" name="AutoShape 7"/>
          <p:cNvSpPr>
            <a:spLocks noChangeArrowheads="1"/>
          </p:cNvSpPr>
          <p:nvPr/>
        </p:nvSpPr>
        <p:spPr bwMode="blackWhite">
          <a:xfrm>
            <a:off x="6548284" y="1399642"/>
            <a:ext cx="2271251" cy="965657"/>
          </a:xfrm>
          <a:prstGeom prst="wedgeRectCallout">
            <a:avLst>
              <a:gd name="adj1" fmla="val 28716"/>
              <a:gd name="adj2" fmla="val 787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the third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189654" y="4918307"/>
            <a:ext cx="1717675" cy="1004887"/>
          </a:xfrm>
          <a:prstGeom prst="wedgeRectCallout">
            <a:avLst>
              <a:gd name="adj1" fmla="val 1640"/>
              <a:gd name="adj2" fmla="val -6420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Record tornado losses caused 2011 </a:t>
            </a:r>
            <a:r>
              <a:rPr lang="en-US" sz="1400" b="1" dirty="0">
                <a:solidFill>
                  <a:srgbClr val="FFFFFF"/>
                </a:solidFill>
                <a:latin typeface="Arial" pitchFamily="34" charset="0"/>
                <a:cs typeface="Arial" pitchFamily="34" charset="0"/>
              </a:rPr>
              <a:t>CAT </a:t>
            </a:r>
            <a:r>
              <a:rPr lang="en-US" sz="1400" b="1" dirty="0" smtClean="0">
                <a:solidFill>
                  <a:srgbClr val="FFFFFF"/>
                </a:solidFill>
                <a:latin typeface="Arial" pitchFamily="34" charset="0"/>
                <a:cs typeface="Arial" pitchFamily="34" charset="0"/>
              </a:rPr>
              <a:t>losses </a:t>
            </a:r>
            <a:r>
              <a:rPr lang="en-US" sz="1400" b="1" dirty="0">
                <a:solidFill>
                  <a:srgbClr val="FFFFFF"/>
                </a:solidFill>
                <a:latin typeface="Arial" pitchFamily="34" charset="0"/>
                <a:cs typeface="Arial" pitchFamily="34" charset="0"/>
              </a:rPr>
              <a:t>to </a:t>
            </a:r>
            <a:r>
              <a:rPr lang="en-US" sz="1400" b="1" dirty="0" smtClean="0">
                <a:solidFill>
                  <a:srgbClr val="FFFFFF"/>
                </a:solidFill>
                <a:latin typeface="Arial" pitchFamily="34" charset="0"/>
                <a:cs typeface="Arial" pitchFamily="34" charset="0"/>
              </a:rPr>
              <a:t>surge</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 </a:t>
            </a:r>
            <a:r>
              <a:rPr lang="en-US" sz="1600" b="1" dirty="0" smtClean="0">
                <a:solidFill>
                  <a:srgbClr val="225A7A"/>
                </a:solidFill>
              </a:rPr>
              <a:t>$ 2012)</a:t>
            </a:r>
            <a:endParaRPr lang="en-US" sz="1600" b="1" dirty="0">
              <a:solidFill>
                <a:srgbClr val="225A7A"/>
              </a:solidFill>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58</a:t>
            </a:fld>
            <a:endParaRPr lang="en-US"/>
          </a:p>
        </p:txBody>
      </p:sp>
      <p:sp>
        <p:nvSpPr>
          <p:cNvPr id="15" name="AutoShape 8"/>
          <p:cNvSpPr>
            <a:spLocks noChangeArrowheads="1"/>
          </p:cNvSpPr>
          <p:nvPr/>
        </p:nvSpPr>
        <p:spPr bwMode="blackWhite">
          <a:xfrm>
            <a:off x="823270" y="1873046"/>
            <a:ext cx="1182513" cy="397464"/>
          </a:xfrm>
          <a:prstGeom prst="wedgeRectCallout">
            <a:avLst>
              <a:gd name="adj1" fmla="val 28145"/>
              <a:gd name="adj2" fmla="val 1537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Andrew</a:t>
            </a:r>
            <a:endParaRPr lang="en-US" sz="1600" b="1" dirty="0">
              <a:solidFill>
                <a:srgbClr val="FFFFFF"/>
              </a:solidFill>
              <a:latin typeface="Arial" pitchFamily="34" charset="0"/>
              <a:cs typeface="Arial" pitchFamily="34" charset="0"/>
            </a:endParaRPr>
          </a:p>
        </p:txBody>
      </p:sp>
      <p:sp>
        <p:nvSpPr>
          <p:cNvPr id="16" name="AutoShape 8"/>
          <p:cNvSpPr>
            <a:spLocks noChangeArrowheads="1"/>
          </p:cNvSpPr>
          <p:nvPr/>
        </p:nvSpPr>
        <p:spPr bwMode="blackWhite">
          <a:xfrm>
            <a:off x="4441538" y="1430594"/>
            <a:ext cx="1182513" cy="535115"/>
          </a:xfrm>
          <a:prstGeom prst="wedgeRectCallout">
            <a:avLst>
              <a:gd name="adj1" fmla="val 71797"/>
              <a:gd name="adj2" fmla="val 18715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Storms of 2004/05</a:t>
            </a:r>
            <a:endParaRPr lang="en-US" sz="1600" b="1" dirty="0">
              <a:solidFill>
                <a:srgbClr val="FFFFFF"/>
              </a:solidFill>
              <a:latin typeface="Arial" pitchFamily="34" charset="0"/>
              <a:cs typeface="Arial" pitchFamily="34" charset="0"/>
            </a:endParaRPr>
          </a:p>
        </p:txBody>
      </p:sp>
      <p:pic>
        <p:nvPicPr>
          <p:cNvPr id="17" name="Picture 16" descr="Hartwig Med Center no logo.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64775" y="1150284"/>
            <a:ext cx="2285999" cy="171449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par>
                          <p:cTn id="18" fill="hold">
                            <p:stCondLst>
                              <p:cond delay="3600"/>
                            </p:stCondLst>
                            <p:childTnLst>
                              <p:par>
                                <p:cTn id="19" presetID="22" presetClass="entr" presetSubtype="4" fill="hold" grpId="0" nodeType="afterEffect">
                                  <p:stCondLst>
                                    <p:cond delay="70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par>
                          <p:cTn id="22" fill="hold">
                            <p:stCondLst>
                              <p:cond delay="4800"/>
                            </p:stCondLst>
                            <p:childTnLst>
                              <p:par>
                                <p:cTn id="23" presetID="22" presetClass="entr" presetSubtype="4" fill="hold" grpId="0" nodeType="afterEffect">
                                  <p:stCondLst>
                                    <p:cond delay="70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P spid="15" grpId="0" animBg="1"/>
      <p:bldP spid="1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59</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2013*</a:t>
            </a:r>
          </a:p>
        </p:txBody>
      </p:sp>
      <p:sp>
        <p:nvSpPr>
          <p:cNvPr id="32775" name="Rectangle 3"/>
          <p:cNvSpPr>
            <a:spLocks noChangeArrowheads="1"/>
          </p:cNvSpPr>
          <p:nvPr/>
        </p:nvSpPr>
        <p:spPr bwMode="auto">
          <a:xfrm>
            <a:off x="0" y="6093938"/>
            <a:ext cx="888841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*2010s represent 2010-2013.</a:t>
            </a:r>
          </a:p>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(1960-2011); A.M. Best (2012E)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nvGraphicFramePr>
        <p:xfrm>
          <a:off x="271463" y="1301750"/>
          <a:ext cx="8670925" cy="4243388"/>
        </p:xfrm>
        <a:graphic>
          <a:graphicData uri="http://schemas.openxmlformats.org/presentationml/2006/ole">
            <mc:AlternateContent xmlns:mc="http://schemas.openxmlformats.org/markup-compatibility/2006">
              <mc:Choice xmlns:v="urn:schemas-microsoft-com:vml" Requires="v">
                <p:oleObj spid="_x0000_s27765763" name="Chart" r:id="rId4" imgW="8572512" imgH="3743439" progId="MSGraph.Chart.8">
                  <p:embed followColorScheme="full"/>
                </p:oleObj>
              </mc:Choice>
              <mc:Fallback>
                <p:oleObj name="Chart" r:id="rId4" imgW="8572512" imgH="3743439"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71463" y="1301750"/>
                        <a:ext cx="8670925" cy="424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6.1E*</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875936" cy="766916"/>
          </a:xfrm>
          <a:prstGeom prst="wedgeRectCallout">
            <a:avLst>
              <a:gd name="adj1" fmla="val 57755"/>
              <a:gd name="adj2" fmla="val 4080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2012</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A 100 Combined Ratio Isn’t What It</a:t>
            </a:r>
            <a:br>
              <a:rPr lang="en-US" dirty="0" smtClean="0"/>
            </a:br>
            <a:r>
              <a:rPr lang="en-US" dirty="0" smtClean="0"/>
              <a:t>Once Was: Investment Impact on ROEs</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Combined Ratio / ROE</a:t>
            </a:r>
          </a:p>
        </p:txBody>
      </p:sp>
      <p:sp>
        <p:nvSpPr>
          <p:cNvPr id="2053" name="Rectangle 4"/>
          <p:cNvSpPr>
            <a:spLocks noChangeArrowheads="1"/>
          </p:cNvSpPr>
          <p:nvPr/>
        </p:nvSpPr>
        <p:spPr bwMode="auto">
          <a:xfrm>
            <a:off x="0" y="6262688"/>
            <a:ext cx="8636000" cy="595312"/>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2008 </a:t>
            </a:r>
            <a:r>
              <a:rPr lang="en-US" sz="1100" dirty="0">
                <a:solidFill>
                  <a:srgbClr val="000000"/>
                </a:solidFill>
                <a:latin typeface="Arial" charset="0"/>
                <a:cs typeface="Arial" charset="0"/>
              </a:rPr>
              <a:t>-</a:t>
            </a:r>
            <a:r>
              <a:rPr lang="en-US" sz="1100" dirty="0" smtClean="0">
                <a:solidFill>
                  <a:srgbClr val="000000"/>
                </a:solidFill>
                <a:latin typeface="Arial" charset="0"/>
                <a:cs typeface="Arial" charset="0"/>
              </a:rPr>
              <a:t>2013 </a:t>
            </a:r>
            <a:r>
              <a:rPr lang="en-US" sz="1100" dirty="0">
                <a:solidFill>
                  <a:srgbClr val="000000"/>
                </a:solidFill>
                <a:latin typeface="Arial" charset="0"/>
                <a:cs typeface="Arial" charset="0"/>
              </a:rPr>
              <a:t>figures </a:t>
            </a:r>
            <a:r>
              <a:rPr lang="en-US" sz="1100" dirty="0" smtClean="0">
                <a:solidFill>
                  <a:srgbClr val="000000"/>
                </a:solidFill>
                <a:latin typeface="Arial" charset="0"/>
                <a:cs typeface="Arial" charset="0"/>
              </a:rPr>
              <a:t> are return on average surplus and exclude </a:t>
            </a:r>
            <a:r>
              <a:rPr lang="en-US" sz="1100" dirty="0">
                <a:solidFill>
                  <a:srgbClr val="000000"/>
                </a:solidFill>
                <a:latin typeface="Arial" charset="0"/>
                <a:cs typeface="Arial" charset="0"/>
              </a:rPr>
              <a:t>mortgage and financial guaranty </a:t>
            </a:r>
            <a:r>
              <a:rPr lang="en-US" sz="1100" dirty="0" smtClean="0">
                <a:solidFill>
                  <a:srgbClr val="000000"/>
                </a:solidFill>
                <a:latin typeface="Arial" charset="0"/>
                <a:cs typeface="Arial" charset="0"/>
              </a:rPr>
              <a:t>insurers. 2013:9M combined ratio including M&amp;FG insurers is 95.8; 2012 =103.2, 2011 = 108.1, ROAS = 3.5%. </a:t>
            </a:r>
            <a:endParaRPr lang="en-US" sz="1100" dirty="0">
              <a:solidFill>
                <a:srgbClr val="000000"/>
              </a:solidFill>
              <a:latin typeface="Arial" charset="0"/>
              <a:cs typeface="Arial" charset="0"/>
            </a:endParaRP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Source: Insurance Information Institute from A.M. Best and </a:t>
            </a:r>
            <a:r>
              <a:rPr lang="en-US" sz="1100" dirty="0" smtClean="0">
                <a:solidFill>
                  <a:srgbClr val="000000"/>
                </a:solidFill>
                <a:latin typeface="Arial" charset="0"/>
                <a:cs typeface="Arial" charset="0"/>
              </a:rPr>
              <a:t>ISO </a:t>
            </a:r>
            <a:r>
              <a:rPr lang="en-US" sz="1100" dirty="0" err="1" smtClean="0">
                <a:solidFill>
                  <a:srgbClr val="000000"/>
                </a:solidFill>
                <a:latin typeface="Arial" charset="0"/>
                <a:cs typeface="Arial" charset="0"/>
              </a:rPr>
              <a:t>Verisk</a:t>
            </a:r>
            <a:r>
              <a:rPr lang="en-US" sz="1100" dirty="0" smtClean="0">
                <a:solidFill>
                  <a:srgbClr val="000000"/>
                </a:solidFill>
                <a:latin typeface="Arial" charset="0"/>
                <a:cs typeface="Arial" charset="0"/>
              </a:rPr>
              <a:t> Analytics </a:t>
            </a:r>
            <a:r>
              <a:rPr lang="en-US" sz="1100" dirty="0">
                <a:solidFill>
                  <a:srgbClr val="000000"/>
                </a:solidFill>
                <a:latin typeface="Arial" charset="0"/>
                <a:cs typeface="Arial" charset="0"/>
              </a:rPr>
              <a:t>data.</a:t>
            </a:r>
          </a:p>
        </p:txBody>
      </p:sp>
      <p:graphicFrame>
        <p:nvGraphicFramePr>
          <p:cNvPr id="2050" name="Object 2"/>
          <p:cNvGraphicFramePr>
            <a:graphicFrameLocks/>
          </p:cNvGraphicFramePr>
          <p:nvPr/>
        </p:nvGraphicFramePr>
        <p:xfrm>
          <a:off x="292100" y="1549400"/>
          <a:ext cx="8597900" cy="3937000"/>
        </p:xfrm>
        <a:graphic>
          <a:graphicData uri="http://schemas.openxmlformats.org/presentationml/2006/ole">
            <mc:AlternateContent xmlns:mc="http://schemas.openxmlformats.org/markup-compatibility/2006">
              <mc:Choice xmlns:v="urn:schemas-microsoft-com:vml" Requires="v">
                <p:oleObj spid="_x0000_s14554115" name="Chart" r:id="rId4" imgW="8601126" imgH="3933742" progId="MSGraph.Chart.8">
                  <p:embed followColorScheme="full"/>
                </p:oleObj>
              </mc:Choice>
              <mc:Fallback>
                <p:oleObj name="Chart" r:id="rId4" imgW="8601126" imgH="3933742"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92100" y="1549400"/>
                        <a:ext cx="8597900"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10395"/>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Combined Ratios Must Be Lower in Today’s Depressed</a:t>
            </a:r>
            <a:br>
              <a:rPr lang="en-US" b="1">
                <a:solidFill>
                  <a:srgbClr val="FFFFFF"/>
                </a:solidFill>
                <a:latin typeface="Arial" charset="0"/>
                <a:cs typeface="Arial" charset="0"/>
              </a:rPr>
            </a:br>
            <a:r>
              <a:rPr lang="en-US" b="1">
                <a:solidFill>
                  <a:srgbClr val="FFFFFF"/>
                </a:solidFill>
                <a:latin typeface="Arial" charset="0"/>
                <a:cs typeface="Arial" charset="0"/>
              </a:rPr>
              <a:t>Investment Environment to Generate Risk Appropriate ROEs</a:t>
            </a:r>
          </a:p>
        </p:txBody>
      </p:sp>
      <p:sp>
        <p:nvSpPr>
          <p:cNvPr id="7" name="Rectangle 6"/>
          <p:cNvSpPr>
            <a:spLocks noChangeArrowheads="1"/>
          </p:cNvSpPr>
          <p:nvPr/>
        </p:nvSpPr>
        <p:spPr bwMode="blackWhite">
          <a:xfrm>
            <a:off x="2848131" y="1182781"/>
            <a:ext cx="5261547" cy="755650"/>
          </a:xfrm>
          <a:prstGeom prst="rect">
            <a:avLst/>
          </a:prstGeom>
          <a:solidFill>
            <a:schemeClr val="tx2"/>
          </a:soli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000000"/>
                </a:solidFill>
                <a:latin typeface="Arial" charset="0"/>
                <a:cs typeface="Arial" charset="0"/>
              </a:rPr>
              <a:t>A combined ratio of about 100 </a:t>
            </a:r>
            <a:r>
              <a:rPr lang="en-US" b="1" dirty="0" smtClean="0">
                <a:solidFill>
                  <a:srgbClr val="000000"/>
                </a:solidFill>
                <a:latin typeface="Arial" charset="0"/>
                <a:cs typeface="Arial" charset="0"/>
              </a:rPr>
              <a:t>generates an ROE of ~7.0% in 2012, ~7.5</a:t>
            </a:r>
            <a:r>
              <a:rPr lang="en-US" b="1" dirty="0">
                <a:solidFill>
                  <a:srgbClr val="000000"/>
                </a:solidFill>
                <a:latin typeface="Arial" charset="0"/>
                <a:cs typeface="Arial" charset="0"/>
              </a:rPr>
              <a:t>% ROE in 2009/10,</a:t>
            </a:r>
            <a:br>
              <a:rPr lang="en-US" b="1" dirty="0">
                <a:solidFill>
                  <a:srgbClr val="000000"/>
                </a:solidFill>
                <a:latin typeface="Arial" charset="0"/>
                <a:cs typeface="Arial" charset="0"/>
              </a:rPr>
            </a:br>
            <a:r>
              <a:rPr lang="en-US" b="1" dirty="0">
                <a:solidFill>
                  <a:srgbClr val="000000"/>
                </a:solidFill>
                <a:latin typeface="Arial" charset="0"/>
                <a:cs typeface="Arial" charset="0"/>
              </a:rPr>
              <a:t>10% in 2005 and 16% in 1979</a:t>
            </a:r>
          </a:p>
        </p:txBody>
      </p:sp>
      <p:sp>
        <p:nvSpPr>
          <p:cNvPr id="8" name="AutoShape 8"/>
          <p:cNvSpPr>
            <a:spLocks noChangeArrowheads="1"/>
          </p:cNvSpPr>
          <p:nvPr/>
        </p:nvSpPr>
        <p:spPr bwMode="blackWhite">
          <a:xfrm>
            <a:off x="5043955" y="4026309"/>
            <a:ext cx="1651820" cy="680362"/>
          </a:xfrm>
          <a:prstGeom prst="wedgeRectCallout">
            <a:avLst>
              <a:gd name="adj1" fmla="val 115228"/>
              <a:gd name="adj2" fmla="val -1528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Lower CATs are improved ROEs in 2013</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07B60A3C-7945-48ED-8FB7-EBC2B54C404D}" type="slidenum">
              <a:rPr lang="en-US" smtClean="0">
                <a:solidFill>
                  <a:srgbClr val="000000"/>
                </a:solidFill>
              </a:rPr>
              <a:pPr/>
              <a:t>60</a:t>
            </a:fld>
            <a:endParaRPr lang="en-US" smtClean="0">
              <a:solidFill>
                <a:srgbClr val="000000"/>
              </a:solidFill>
            </a:endParaRPr>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3200" dirty="0" smtClean="0"/>
              <a:t>Top 8 States for Insured</a:t>
            </a:r>
            <a:br>
              <a:rPr lang="en-US" sz="3200" dirty="0" smtClean="0"/>
            </a:br>
            <a:r>
              <a:rPr lang="en-US" sz="3200" dirty="0" smtClean="0"/>
              <a:t>Catastrophe Losses, 2013</a:t>
            </a:r>
          </a:p>
        </p:txBody>
      </p:sp>
      <p:graphicFrame>
        <p:nvGraphicFramePr>
          <p:cNvPr id="1026" name="Object 3"/>
          <p:cNvGraphicFramePr>
            <a:graphicFrameLocks noGrp="1" noChangeAspect="1"/>
          </p:cNvGraphicFramePr>
          <p:nvPr>
            <p:ph idx="4294967295"/>
          </p:nvPr>
        </p:nvGraphicFramePr>
        <p:xfrm>
          <a:off x="0" y="1703388"/>
          <a:ext cx="9144000" cy="4754562"/>
        </p:xfrm>
        <a:graphic>
          <a:graphicData uri="http://schemas.openxmlformats.org/presentationml/2006/ole">
            <mc:AlternateContent xmlns:mc="http://schemas.openxmlformats.org/markup-compatibility/2006">
              <mc:Choice xmlns:v="urn:schemas-microsoft-com:vml" Requires="v">
                <p:oleObj spid="_x0000_s27766787" name="Chart" r:id="rId4" imgW="8810600" imgH="4581583" progId="MSGraph.Chart.8">
                  <p:embed followColorScheme="full"/>
                </p:oleObj>
              </mc:Choice>
              <mc:Fallback>
                <p:oleObj name="Chart" r:id="rId4" imgW="8810600" imgH="4581583"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03388"/>
                        <a:ext cx="9144000" cy="4754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387608"/>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endParaRPr lang="en-US" sz="1000" dirty="0" smtClean="0">
              <a:latin typeface="Arial" pitchFamily="34" charset="0"/>
              <a:cs typeface="Arial" pitchFamily="34" charset="0"/>
            </a:endParaRPr>
          </a:p>
          <a:p>
            <a:pPr eaLnBrk="0" fontAlgn="base" hangingPunct="0">
              <a:lnSpc>
                <a:spcPct val="70000"/>
              </a:lnSpc>
              <a:spcBef>
                <a:spcPct val="50000"/>
              </a:spcBef>
              <a:spcAft>
                <a:spcPct val="0"/>
              </a:spcAft>
              <a:buClr>
                <a:srgbClr val="FF3300"/>
              </a:buClr>
              <a:buFont typeface="Wingdings" pitchFamily="2" charset="2"/>
              <a:buNone/>
            </a:pPr>
            <a:r>
              <a:rPr lang="en-US" sz="1000" dirty="0" smtClean="0">
                <a:latin typeface="Arial" pitchFamily="34" charset="0"/>
                <a:cs typeface="Arial" pitchFamily="34" charset="0"/>
              </a:rPr>
              <a:t>Source</a:t>
            </a:r>
            <a:r>
              <a:rPr lang="en-US" sz="1000" dirty="0">
                <a:latin typeface="Arial" pitchFamily="34" charset="0"/>
                <a:cs typeface="Arial" pitchFamily="34" charset="0"/>
              </a:rPr>
              <a:t>: The Property Claim Services (PCS) unit of ISO, a </a:t>
            </a:r>
            <a:r>
              <a:rPr lang="en-US" sz="1000" dirty="0" err="1">
                <a:latin typeface="Arial" pitchFamily="34" charset="0"/>
                <a:cs typeface="Arial" pitchFamily="34" charset="0"/>
              </a:rPr>
              <a:t>Verisk</a:t>
            </a:r>
            <a:r>
              <a:rPr lang="en-US" sz="1000" dirty="0">
                <a:latin typeface="Arial" pitchFamily="34" charset="0"/>
                <a:cs typeface="Arial" pitchFamily="34" charset="0"/>
              </a:rPr>
              <a:t> Analytics company.</a:t>
            </a:r>
            <a:r>
              <a:rPr lang="en-US" sz="1000" dirty="0" smtClean="0">
                <a:latin typeface="Arial" pitchFamily="34" charset="0"/>
                <a:cs typeface="Arial" pitchFamily="34" charset="0"/>
              </a:rPr>
              <a:t> </a:t>
            </a:r>
            <a:r>
              <a:rPr lang="en-US" sz="1000" dirty="0">
                <a:solidFill>
                  <a:srgbClr val="000000"/>
                </a:solidFill>
                <a:latin typeface="Arial" pitchFamily="34" charset="0"/>
                <a:cs typeface="Arial" pitchFamily="34" charset="0"/>
              </a:rPr>
              <a:t>		</a:t>
            </a:r>
          </a:p>
        </p:txBody>
      </p:sp>
      <p:sp>
        <p:nvSpPr>
          <p:cNvPr id="6"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Millions</a:t>
            </a:r>
            <a:endParaRPr lang="en-US" sz="1600" b="1" dirty="0">
              <a:solidFill>
                <a:srgbClr val="225A7A"/>
              </a:solidFill>
              <a:latin typeface="Arial" charset="0"/>
              <a:cs typeface="Arial" charset="0"/>
            </a:endParaRPr>
          </a:p>
        </p:txBody>
      </p:sp>
      <p:sp>
        <p:nvSpPr>
          <p:cNvPr id="7" name="AutoShape 8"/>
          <p:cNvSpPr>
            <a:spLocks noChangeArrowheads="1"/>
          </p:cNvSpPr>
          <p:nvPr/>
        </p:nvSpPr>
        <p:spPr bwMode="blackWhite">
          <a:xfrm>
            <a:off x="3690804" y="1860768"/>
            <a:ext cx="2753516" cy="1336896"/>
          </a:xfrm>
          <a:prstGeom prst="wedgeRectCallout">
            <a:avLst>
              <a:gd name="adj1" fmla="val -105730"/>
              <a:gd name="adj2" fmla="val -364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smtClean="0">
                <a:solidFill>
                  <a:srgbClr val="FFFFFF"/>
                </a:solidFill>
                <a:latin typeface="Arial" pitchFamily="34" charset="0"/>
                <a:cs typeface="Arial" pitchFamily="34" charset="0"/>
              </a:rPr>
              <a:t>Oklahoma let the country in insured CAT losses in 2013</a:t>
            </a:r>
            <a:endParaRPr lang="en-US" sz="20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61</a:t>
            </a:fld>
            <a:endParaRPr lang="en-US" smtClean="0"/>
          </a:p>
        </p:txBody>
      </p:sp>
      <p:graphicFrame>
        <p:nvGraphicFramePr>
          <p:cNvPr id="51202" name="Object 2"/>
          <p:cNvGraphicFramePr>
            <a:graphicFrameLocks/>
          </p:cNvGraphicFramePr>
          <p:nvPr/>
        </p:nvGraphicFramePr>
        <p:xfrm>
          <a:off x="300285" y="1610064"/>
          <a:ext cx="8493125" cy="4343400"/>
        </p:xfrm>
        <a:graphic>
          <a:graphicData uri="http://schemas.openxmlformats.org/presentationml/2006/ole">
            <mc:AlternateContent xmlns:mc="http://schemas.openxmlformats.org/markup-compatibility/2006">
              <mc:Choice xmlns:v="urn:schemas-microsoft-com:vml" Requires="v">
                <p:oleObj spid="_x0000_s26727427" name="Chart" r:id="rId4" imgW="8439161" imgH="4324336" progId="MSGraph.Chart.8">
                  <p:embed followColorScheme="full"/>
                </p:oleObj>
              </mc:Choice>
              <mc:Fallback>
                <p:oleObj name="Chart" r:id="rId4" imgW="8439161" imgH="432433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285" y="1610064"/>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4"/>
          <p:cNvSpPr>
            <a:spLocks noChangeArrowheads="1"/>
          </p:cNvSpPr>
          <p:nvPr/>
        </p:nvSpPr>
        <p:spPr bwMode="auto">
          <a:xfrm>
            <a:off x="-47625" y="6419417"/>
            <a:ext cx="9191625"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smtClean="0"/>
              <a:t>*Includes catastrophe losses of at least $25 million.</a:t>
            </a:r>
          </a:p>
          <a:p>
            <a:pPr eaLnBrk="0" hangingPunct="0">
              <a:lnSpc>
                <a:spcPct val="85000"/>
              </a:lnSpc>
              <a:spcBef>
                <a:spcPct val="25000"/>
              </a:spcBef>
              <a:buClr>
                <a:schemeClr val="accent2"/>
              </a:buClr>
              <a:buFont typeface="Wingdings" pitchFamily="2" charset="2"/>
              <a:buNone/>
            </a:pPr>
            <a:r>
              <a:rPr lang="en-US" sz="1000" dirty="0" smtClean="0"/>
              <a:t>Sources: PCS unit of ISO; Insurance Information Institute. </a:t>
            </a:r>
            <a:endParaRPr lang="en-US" sz="1000" dirty="0"/>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kern="0" dirty="0" smtClean="0">
                <a:solidFill>
                  <a:srgbClr val="225A7A"/>
                </a:solidFill>
                <a:ea typeface="+mj-ea"/>
                <a:cs typeface="+mj-cs"/>
              </a:rPr>
              <a:t>Top 5 States by Insured Catastrophe Losses in 2012*</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15" name="AutoShape 8"/>
          <p:cNvSpPr>
            <a:spLocks noChangeArrowheads="1"/>
          </p:cNvSpPr>
          <p:nvPr/>
        </p:nvSpPr>
        <p:spPr bwMode="blackWhite">
          <a:xfrm>
            <a:off x="4885424" y="1757529"/>
            <a:ext cx="2753516" cy="1336896"/>
          </a:xfrm>
          <a:prstGeom prst="wedgeRectCallout">
            <a:avLst>
              <a:gd name="adj1" fmla="val -105730"/>
              <a:gd name="adj2" fmla="val 1952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smtClean="0">
                <a:solidFill>
                  <a:srgbClr val="FFFFFF"/>
                </a:solidFill>
                <a:latin typeface="Arial" pitchFamily="34" charset="0"/>
                <a:cs typeface="Arial" pitchFamily="34" charset="0"/>
              </a:rPr>
              <a:t>NY and NJ let the US in CAT losses in 2012 due Sandy</a:t>
            </a:r>
            <a:endParaRPr lang="en-US" sz="2000" b="1" dirty="0">
              <a:solidFill>
                <a:srgbClr val="FFFFFF"/>
              </a:solidFill>
              <a:latin typeface="Arial" pitchFamily="34" charset="0"/>
              <a:cs typeface="Arial" pitchFamily="34" charset="0"/>
            </a:endParaRPr>
          </a:p>
        </p:txBody>
      </p:sp>
      <p:sp>
        <p:nvSpPr>
          <p:cNvPr id="13"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t>
            </a:r>
            <a:r>
              <a:rPr lang="en-US" sz="1600" b="1" dirty="0" smtClean="0">
                <a:solidFill>
                  <a:srgbClr val="225A7A"/>
                </a:solidFill>
              </a:rPr>
              <a:t>2012, </a:t>
            </a:r>
            <a:r>
              <a:rPr lang="en-US" sz="1600" b="1" dirty="0">
                <a:solidFill>
                  <a:srgbClr val="225A7A"/>
                </a:solidFill>
              </a:rPr>
              <a:t>$ Billions)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95CD1B67-4464-4390-A588-0882E88C4C86}" type="slidenum">
              <a:rPr lang="en-US" smtClean="0"/>
              <a:pPr>
                <a:defRPr/>
              </a:pPr>
              <a:t>62</a:t>
            </a:fld>
            <a:endParaRPr lang="en-US" smtClean="0"/>
          </a:p>
        </p:txBody>
      </p:sp>
      <p:sp>
        <p:nvSpPr>
          <p:cNvPr id="44038" name="Freeform 2"/>
          <p:cNvSpPr>
            <a:spLocks/>
          </p:cNvSpPr>
          <p:nvPr/>
        </p:nvSpPr>
        <p:spPr bwMode="gray">
          <a:xfrm>
            <a:off x="4151676" y="2534874"/>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4039" name="Rectangle 3"/>
          <p:cNvSpPr>
            <a:spLocks noGrp="1" noChangeArrowheads="1"/>
          </p:cNvSpPr>
          <p:nvPr>
            <p:ph type="title"/>
          </p:nvPr>
        </p:nvSpPr>
        <p:spPr/>
        <p:txBody>
          <a:bodyPr/>
          <a:lstStyle/>
          <a:p>
            <a:r>
              <a:rPr lang="en-US" dirty="0" smtClean="0"/>
              <a:t>Top States by Inflation-Adjusted Insured Catastrophe Losses, 1983–2012</a:t>
            </a:r>
          </a:p>
        </p:txBody>
      </p:sp>
      <p:graphicFrame>
        <p:nvGraphicFramePr>
          <p:cNvPr id="6151176" name="Object 8"/>
          <p:cNvGraphicFramePr>
            <a:graphicFrameLocks noGrp="1"/>
          </p:cNvGraphicFramePr>
          <p:nvPr>
            <p:ph idx="4294967295"/>
          </p:nvPr>
        </p:nvGraphicFramePr>
        <p:xfrm>
          <a:off x="2245442" y="2677755"/>
          <a:ext cx="4486275" cy="3695700"/>
        </p:xfrm>
        <a:graphic>
          <a:graphicData uri="http://schemas.openxmlformats.org/presentationml/2006/ole">
            <mc:AlternateContent xmlns:mc="http://schemas.openxmlformats.org/markup-compatibility/2006">
              <mc:Choice xmlns:v="urn:schemas-microsoft-com:vml" Requires="v">
                <p:oleObj spid="_x0000_s26723331" name="Chart" r:id="rId4" imgW="4486147" imgH="3695661" progId="MSGraph.Chart.8">
                  <p:embed followColorScheme="full"/>
                </p:oleObj>
              </mc:Choice>
              <mc:Fallback>
                <p:oleObj name="Chart" r:id="rId4" imgW="4486147" imgH="3695661" progId="MSGraph.Chart.8">
                  <p:embed followColorScheme="full"/>
                  <p:pic>
                    <p:nvPicPr>
                      <p:cNvPr id="0" name="Object 8"/>
                      <p:cNvPicPr preferRelativeResize="0">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245442" y="267775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40" name="Rectangle 5"/>
          <p:cNvSpPr>
            <a:spLocks noChangeArrowheads="1"/>
          </p:cNvSpPr>
          <p:nvPr/>
        </p:nvSpPr>
        <p:spPr bwMode="auto">
          <a:xfrm>
            <a:off x="0" y="6392863"/>
            <a:ext cx="8107363"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PCS unit of ISO, </a:t>
            </a:r>
            <a:r>
              <a:rPr lang="en-US" sz="1100" dirty="0" err="1" smtClean="0"/>
              <a:t>Verisk</a:t>
            </a:r>
            <a:r>
              <a:rPr lang="en-US" sz="1100" dirty="0" smtClean="0"/>
              <a:t> Company.; Insurance Information Institute.  </a:t>
            </a:r>
            <a:endParaRPr lang="en-US" sz="1100" dirty="0"/>
          </a:p>
        </p:txBody>
      </p:sp>
      <p:sp>
        <p:nvSpPr>
          <p:cNvPr id="2006022" name="Rectangle 6"/>
          <p:cNvSpPr>
            <a:spLocks noChangeArrowheads="1"/>
          </p:cNvSpPr>
          <p:nvPr/>
        </p:nvSpPr>
        <p:spPr bwMode="blackWhite">
          <a:xfrm>
            <a:off x="354013" y="1206500"/>
            <a:ext cx="8437562"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 the Past  30 Years Florida Has Accounted for the Largest Share of Catastrophe Losses in the U.S., Followed by Texas and Louisiana </a:t>
            </a:r>
            <a:endParaRPr lang="en-US" b="1" dirty="0">
              <a:solidFill>
                <a:srgbClr val="FFFFFF"/>
              </a:solidFill>
            </a:endParaRPr>
          </a:p>
        </p:txBody>
      </p:sp>
      <p:sp>
        <p:nvSpPr>
          <p:cNvPr id="44042" name="Rectangle 7"/>
          <p:cNvSpPr>
            <a:spLocks noChangeArrowheads="1"/>
          </p:cNvSpPr>
          <p:nvPr/>
        </p:nvSpPr>
        <p:spPr bwMode="gray">
          <a:xfrm>
            <a:off x="6499429" y="3935068"/>
            <a:ext cx="1984375" cy="470898"/>
          </a:xfrm>
          <a:prstGeom prst="rect">
            <a:avLst/>
          </a:prstGeom>
          <a:noFill/>
          <a:ln w="9525">
            <a:noFill/>
            <a:miter lim="800000"/>
            <a:headEnd/>
            <a:tailEnd/>
          </a:ln>
        </p:spPr>
        <p:txBody>
          <a:bodyPr lIns="0" tIns="0" rIns="0" bIns="0" anchor="ctr">
            <a:spAutoFit/>
          </a:bodyPr>
          <a:lstStyle/>
          <a:p>
            <a:pPr algn="ctr">
              <a:lnSpc>
                <a:spcPct val="85000"/>
              </a:lnSpc>
            </a:pPr>
            <a:r>
              <a:rPr lang="en-US" b="1" dirty="0" smtClean="0">
                <a:effectLst>
                  <a:outerShdw blurRad="38100" dist="38100" dir="2700000" algn="tl">
                    <a:srgbClr val="000000">
                      <a:alpha val="43137"/>
                    </a:srgbClr>
                  </a:outerShdw>
                </a:effectLst>
              </a:rPr>
              <a:t>Rest of the U.S.</a:t>
            </a:r>
          </a:p>
          <a:p>
            <a:pPr algn="ctr">
              <a:lnSpc>
                <a:spcPct val="85000"/>
              </a:lnSpc>
            </a:pPr>
            <a:r>
              <a:rPr lang="en-US" b="1" dirty="0" smtClean="0">
                <a:effectLst>
                  <a:outerShdw blurRad="38100" dist="38100" dir="2700000" algn="tl">
                    <a:srgbClr val="000000">
                      <a:alpha val="43137"/>
                    </a:srgbClr>
                  </a:outerShdw>
                </a:effectLst>
              </a:rPr>
              <a:t>$309.9B</a:t>
            </a:r>
          </a:p>
        </p:txBody>
      </p:sp>
      <p:sp>
        <p:nvSpPr>
          <p:cNvPr id="18" name="Rectangle 7"/>
          <p:cNvSpPr>
            <a:spLocks noChangeArrowheads="1"/>
          </p:cNvSpPr>
          <p:nvPr/>
        </p:nvSpPr>
        <p:spPr bwMode="gray">
          <a:xfrm>
            <a:off x="1268669" y="4246363"/>
            <a:ext cx="1984375" cy="418576"/>
          </a:xfrm>
          <a:prstGeom prst="rect">
            <a:avLst/>
          </a:prstGeom>
          <a:noFill/>
          <a:ln w="9525">
            <a:noFill/>
            <a:miter lim="800000"/>
            <a:headEnd/>
            <a:tailEnd/>
          </a:ln>
        </p:spPr>
        <p:txBody>
          <a:bodyPr lIns="0" tIns="0" rIns="0" bIns="0" anchor="ctr">
            <a:spAutoFit/>
          </a:bodyPr>
          <a:lstStyle/>
          <a:p>
            <a:pPr algn="ctr">
              <a:lnSpc>
                <a:spcPct val="85000"/>
              </a:lnSpc>
            </a:pPr>
            <a:r>
              <a:rPr lang="en-US" sz="1600" b="1" dirty="0" smtClean="0">
                <a:effectLst>
                  <a:outerShdw blurRad="38100" dist="38100" dir="2700000" algn="tl">
                    <a:srgbClr val="000000">
                      <a:alpha val="43137"/>
                    </a:srgbClr>
                  </a:outerShdw>
                </a:effectLst>
              </a:rPr>
              <a:t>Florida</a:t>
            </a:r>
          </a:p>
          <a:p>
            <a:pPr algn="ctr">
              <a:lnSpc>
                <a:spcPct val="85000"/>
              </a:lnSpc>
            </a:pPr>
            <a:r>
              <a:rPr lang="en-US" sz="1600" b="1" dirty="0" smtClean="0">
                <a:effectLst>
                  <a:outerShdw blurRad="38100" dist="38100" dir="2700000" algn="tl">
                    <a:srgbClr val="000000">
                      <a:alpha val="43137"/>
                    </a:srgbClr>
                  </a:outerShdw>
                </a:effectLst>
              </a:rPr>
              <a:t>$66.7B</a:t>
            </a:r>
          </a:p>
        </p:txBody>
      </p:sp>
      <p:sp>
        <p:nvSpPr>
          <p:cNvPr id="19" name="Rectangle 7"/>
          <p:cNvSpPr>
            <a:spLocks noChangeArrowheads="1"/>
          </p:cNvSpPr>
          <p:nvPr/>
        </p:nvSpPr>
        <p:spPr bwMode="gray">
          <a:xfrm>
            <a:off x="1612797" y="2894428"/>
            <a:ext cx="1984375" cy="418576"/>
          </a:xfrm>
          <a:prstGeom prst="rect">
            <a:avLst/>
          </a:prstGeom>
          <a:noFill/>
          <a:ln w="9525">
            <a:noFill/>
            <a:miter lim="800000"/>
            <a:headEnd/>
            <a:tailEnd/>
          </a:ln>
        </p:spPr>
        <p:txBody>
          <a:bodyPr lIns="0" tIns="0" rIns="0" bIns="0" anchor="ctr">
            <a:spAutoFit/>
          </a:bodyPr>
          <a:lstStyle/>
          <a:p>
            <a:pPr algn="ctr">
              <a:lnSpc>
                <a:spcPct val="85000"/>
              </a:lnSpc>
            </a:pPr>
            <a:r>
              <a:rPr lang="en-US" sz="1600" b="1" dirty="0" smtClean="0">
                <a:effectLst>
                  <a:outerShdw blurRad="38100" dist="38100" dir="2700000" algn="tl">
                    <a:srgbClr val="000000">
                      <a:alpha val="43137"/>
                    </a:srgbClr>
                  </a:outerShdw>
                </a:effectLst>
              </a:rPr>
              <a:t>Texas</a:t>
            </a:r>
          </a:p>
          <a:p>
            <a:pPr algn="ctr">
              <a:lnSpc>
                <a:spcPct val="85000"/>
              </a:lnSpc>
            </a:pPr>
            <a:r>
              <a:rPr lang="en-US" sz="1600" b="1" dirty="0" smtClean="0">
                <a:effectLst>
                  <a:outerShdw blurRad="38100" dist="38100" dir="2700000" algn="tl">
                    <a:srgbClr val="000000">
                      <a:alpha val="43137"/>
                    </a:srgbClr>
                  </a:outerShdw>
                </a:effectLst>
              </a:rPr>
              <a:t>$48.8B</a:t>
            </a:r>
          </a:p>
        </p:txBody>
      </p:sp>
      <p:sp>
        <p:nvSpPr>
          <p:cNvPr id="20" name="Rectangle 7"/>
          <p:cNvSpPr>
            <a:spLocks noChangeArrowheads="1"/>
          </p:cNvSpPr>
          <p:nvPr/>
        </p:nvSpPr>
        <p:spPr bwMode="gray">
          <a:xfrm>
            <a:off x="3829987" y="2265160"/>
            <a:ext cx="1984375" cy="418576"/>
          </a:xfrm>
          <a:prstGeom prst="rect">
            <a:avLst/>
          </a:prstGeom>
          <a:noFill/>
          <a:ln w="9525">
            <a:noFill/>
            <a:miter lim="800000"/>
            <a:headEnd/>
            <a:tailEnd/>
          </a:ln>
        </p:spPr>
        <p:txBody>
          <a:bodyPr lIns="0" tIns="0" rIns="0" bIns="0" anchor="ctr">
            <a:spAutoFit/>
          </a:bodyPr>
          <a:lstStyle/>
          <a:p>
            <a:pPr algn="ctr">
              <a:lnSpc>
                <a:spcPct val="85000"/>
              </a:lnSpc>
            </a:pPr>
            <a:r>
              <a:rPr lang="en-US" sz="1600" b="1" dirty="0" smtClean="0">
                <a:effectLst>
                  <a:outerShdw blurRad="38100" dist="38100" dir="2700000" algn="tl">
                    <a:srgbClr val="000000">
                      <a:alpha val="43137"/>
                    </a:srgbClr>
                  </a:outerShdw>
                </a:effectLst>
              </a:rPr>
              <a:t>Louisiana</a:t>
            </a:r>
          </a:p>
          <a:p>
            <a:pPr algn="ctr">
              <a:lnSpc>
                <a:spcPct val="85000"/>
              </a:lnSpc>
            </a:pPr>
            <a:r>
              <a:rPr lang="en-US" sz="1600" b="1" dirty="0" smtClean="0">
                <a:effectLst>
                  <a:outerShdw blurRad="38100" dist="38100" dir="2700000" algn="tl">
                    <a:srgbClr val="000000">
                      <a:alpha val="43137"/>
                    </a:srgbClr>
                  </a:outerShdw>
                </a:effectLst>
              </a:rPr>
              <a:t>$42.0B</a:t>
            </a:r>
          </a:p>
        </p:txBody>
      </p:sp>
      <p:sp>
        <p:nvSpPr>
          <p:cNvPr id="21" name="Text Box 6"/>
          <p:cNvSpPr txBox="1">
            <a:spLocks noChangeArrowheads="1"/>
          </p:cNvSpPr>
          <p:nvPr/>
        </p:nvSpPr>
        <p:spPr bwMode="blackWhite">
          <a:xfrm>
            <a:off x="6459794" y="4822723"/>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Total: $467.5 Billion, an average of $16.6B per year or $1.3B per month</a:t>
            </a:r>
            <a:endParaRPr lang="en-US" sz="2000" b="1" dirty="0">
              <a:solidFill>
                <a:srgbClr val="FFFFFF"/>
              </a:solidFill>
            </a:endParaRPr>
          </a:p>
        </p:txBody>
      </p:sp>
      <p:sp>
        <p:nvSpPr>
          <p:cNvPr id="14" name="AutoShape 8"/>
          <p:cNvSpPr>
            <a:spLocks noChangeArrowheads="1"/>
          </p:cNvSpPr>
          <p:nvPr/>
        </p:nvSpPr>
        <p:spPr bwMode="blackWhite">
          <a:xfrm>
            <a:off x="88488" y="2182760"/>
            <a:ext cx="2061067" cy="2035279"/>
          </a:xfrm>
          <a:prstGeom prst="wedgeRectCallout">
            <a:avLst>
              <a:gd name="adj1" fmla="val 78832"/>
              <a:gd name="adj2" fmla="val 4897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FL is the most   costly state for CATs, with nearly $67B in insured losses over the past 30 years</a:t>
            </a:r>
            <a:endParaRPr lang="en-US" b="1" dirty="0">
              <a:solidFill>
                <a:srgbClr val="FFFFFF"/>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P spid="1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63</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1993–2012</a:t>
            </a:r>
            <a:r>
              <a:rPr lang="en-US" baseline="30000" dirty="0" smtClean="0"/>
              <a:t>1</a:t>
            </a:r>
          </a:p>
        </p:txBody>
      </p:sp>
      <p:graphicFrame>
        <p:nvGraphicFramePr>
          <p:cNvPr id="6151176" name="Object 8"/>
          <p:cNvGraphicFramePr>
            <a:graphicFrameLocks noGrp="1"/>
          </p:cNvGraphicFramePr>
          <p:nvPr>
            <p:ph idx="4294967295"/>
          </p:nvPr>
        </p:nvGraphicFramePr>
        <p:xfrm>
          <a:off x="2159000" y="1584325"/>
          <a:ext cx="4486275" cy="3695700"/>
        </p:xfrm>
        <a:graphic>
          <a:graphicData uri="http://schemas.openxmlformats.org/presentationml/2006/ole">
            <mc:AlternateContent xmlns:mc="http://schemas.openxmlformats.org/markup-compatibility/2006">
              <mc:Choice xmlns:v="urn:schemas-microsoft-com:vml" Requires="v">
                <p:oleObj spid="_x0000_s26726403" name="Chart" r:id="rId4" imgW="4486147" imgH="3695661" progId="MSGraph.Chart.8">
                  <p:embed followColorScheme="full"/>
                </p:oleObj>
              </mc:Choice>
              <mc:Fallback>
                <p:oleObj name="Chart" r:id="rId4" imgW="4486147" imgH="3695661" progId="MSGraph.Chart.8">
                  <p:embed followColorScheme="full"/>
                  <p:pic>
                    <p:nvPicPr>
                      <p:cNvPr id="0" name="Object 8"/>
                      <p:cNvPicPr preferRelativeResize="0">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159000" y="15843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a:t>
            </a:r>
            <a:r>
              <a:rPr lang="en-US" sz="1100" dirty="0" smtClean="0"/>
              <a:t>2012 </a:t>
            </a:r>
            <a:r>
              <a:rPr lang="en-US" sz="1100" dirty="0"/>
              <a:t>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158.2</a:t>
            </a:r>
            <a:endParaRPr lang="en-US" sz="1400" dirty="0"/>
          </a:p>
        </p:txBody>
      </p:sp>
      <p:sp>
        <p:nvSpPr>
          <p:cNvPr id="33802" name="Rectangle 8"/>
          <p:cNvSpPr>
            <a:spLocks noChangeArrowheads="1"/>
          </p:cNvSpPr>
          <p:nvPr/>
        </p:nvSpPr>
        <p:spPr bwMode="gray">
          <a:xfrm>
            <a:off x="4957606" y="1213976"/>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$6.5</a:t>
            </a:r>
            <a:endParaRPr lang="en-US" sz="1400" dirty="0"/>
          </a:p>
        </p:txBody>
      </p:sp>
      <p:sp>
        <p:nvSpPr>
          <p:cNvPr id="33803" name="Rectangle 11"/>
          <p:cNvSpPr>
            <a:spLocks noChangeArrowheads="1"/>
          </p:cNvSpPr>
          <p:nvPr/>
        </p:nvSpPr>
        <p:spPr bwMode="gray">
          <a:xfrm>
            <a:off x="1547813" y="4851400"/>
            <a:ext cx="1831975"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Tornadoes (2), $</a:t>
            </a:r>
            <a:r>
              <a:rPr lang="en-US" sz="1400" dirty="0" smtClean="0"/>
              <a:t>140.9</a:t>
            </a:r>
            <a:endParaRPr lang="en-US" sz="1400" dirty="0"/>
          </a:p>
        </p:txBody>
      </p:sp>
      <p:sp>
        <p:nvSpPr>
          <p:cNvPr id="33804" name="Rectangle 13"/>
          <p:cNvSpPr>
            <a:spLocks noChangeArrowheads="1"/>
          </p:cNvSpPr>
          <p:nvPr/>
        </p:nvSpPr>
        <p:spPr bwMode="gray">
          <a:xfrm>
            <a:off x="737266" y="285647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$27.8</a:t>
            </a:r>
            <a:endParaRPr lang="en-US" sz="1400" i="1" dirty="0"/>
          </a:p>
        </p:txBody>
      </p:sp>
      <p:sp>
        <p:nvSpPr>
          <p:cNvPr id="33805" name="Rectangle 14"/>
          <p:cNvSpPr>
            <a:spLocks noChangeArrowheads="1"/>
          </p:cNvSpPr>
          <p:nvPr/>
        </p:nvSpPr>
        <p:spPr bwMode="gray">
          <a:xfrm>
            <a:off x="1831309" y="2119439"/>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24.8</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18.4</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14.9</a:t>
            </a:r>
            <a:endParaRPr lang="en-US" sz="1400" dirty="0"/>
          </a:p>
        </p:txBody>
      </p:sp>
      <p:sp>
        <p:nvSpPr>
          <p:cNvPr id="33808" name="Freeform 2"/>
          <p:cNvSpPr>
            <a:spLocks/>
          </p:cNvSpPr>
          <p:nvPr/>
        </p:nvSpPr>
        <p:spPr bwMode="gray">
          <a:xfrm>
            <a:off x="4608767" y="1489742"/>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107036"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$0.2</a:t>
            </a:r>
            <a:endParaRPr lang="en-US" sz="1400" dirty="0"/>
          </a:p>
        </p:txBody>
      </p:sp>
      <p:sp>
        <p:nvSpPr>
          <p:cNvPr id="33810" name="Freeform 2"/>
          <p:cNvSpPr>
            <a:spLocks/>
          </p:cNvSpPr>
          <p:nvPr/>
        </p:nvSpPr>
        <p:spPr bwMode="gray">
          <a:xfrm rot="5400000">
            <a:off x="3577432" y="1141746"/>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488166"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1993-2012 totaled $391.7B, an average of $19.6B per year or $1.6B per month</a:t>
            </a:r>
            <a:endParaRPr lang="en-US" sz="2000"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64</a:t>
            </a:fld>
            <a:endParaRPr lang="en-US" smtClean="0"/>
          </a:p>
        </p:txBody>
      </p:sp>
      <p:sp>
        <p:nvSpPr>
          <p:cNvPr id="10" name="AutoShape 6"/>
          <p:cNvSpPr>
            <a:spLocks noChangeArrowheads="1"/>
          </p:cNvSpPr>
          <p:nvPr/>
        </p:nvSpPr>
        <p:spPr bwMode="blackWhite">
          <a:xfrm>
            <a:off x="3628103" y="1135047"/>
            <a:ext cx="2802194" cy="179988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combined ratios for both personal and commercial lines improved substantially in 2013:H1</a:t>
            </a:r>
            <a:endParaRPr lang="en-US" b="1" dirty="0">
              <a:solidFill>
                <a:schemeClr val="bg1"/>
              </a:solidFill>
              <a:cs typeface="+mn-cs"/>
            </a:endParaRPr>
          </a:p>
        </p:txBody>
      </p:sp>
      <p:graphicFrame>
        <p:nvGraphicFramePr>
          <p:cNvPr id="24038403" name="Object 3"/>
          <p:cNvGraphicFramePr>
            <a:graphicFrameLocks noChangeAspect="1"/>
          </p:cNvGraphicFramePr>
          <p:nvPr/>
        </p:nvGraphicFramePr>
        <p:xfrm>
          <a:off x="130504" y="99020"/>
          <a:ext cx="8880763" cy="6530381"/>
        </p:xfrm>
        <a:graphic>
          <a:graphicData uri="http://schemas.openxmlformats.org/presentationml/2006/ole">
            <mc:AlternateContent xmlns:mc="http://schemas.openxmlformats.org/markup-compatibility/2006">
              <mc:Choice xmlns:v="urn:schemas-microsoft-com:vml" Requires="v">
                <p:oleObj spid="_x0000_s24049667" name="Slide" r:id="rId5" imgW="4210744" imgH="3156199" progId="PowerPoint.Slide.12">
                  <p:embed/>
                </p:oleObj>
              </mc:Choice>
              <mc:Fallback>
                <p:oleObj name="Slide" r:id="rId5" imgW="4210744" imgH="3156199" progId="PowerPoint.Slide.12">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504" y="99020"/>
                        <a:ext cx="8880763" cy="65303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65</a:t>
            </a:fld>
            <a:endParaRPr lang="en-US" smtClean="0"/>
          </a:p>
        </p:txBody>
      </p:sp>
      <p:sp>
        <p:nvSpPr>
          <p:cNvPr id="240476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047619" name="Object 3"/>
          <p:cNvGraphicFramePr>
            <a:graphicFrameLocks noChangeAspect="1"/>
          </p:cNvGraphicFramePr>
          <p:nvPr/>
        </p:nvGraphicFramePr>
        <p:xfrm>
          <a:off x="263525" y="200025"/>
          <a:ext cx="8607425" cy="6453188"/>
        </p:xfrm>
        <a:graphic>
          <a:graphicData uri="http://schemas.openxmlformats.org/presentationml/2006/ole">
            <mc:AlternateContent xmlns:mc="http://schemas.openxmlformats.org/markup-compatibility/2006">
              <mc:Choice xmlns:v="urn:schemas-microsoft-com:vml" Requires="v">
                <p:oleObj spid="_x0000_s24050691" name="Slide" r:id="rId5" imgW="3544809" imgH="2657946" progId="PowerPoint.Slide.12">
                  <p:embed/>
                </p:oleObj>
              </mc:Choice>
              <mc:Fallback>
                <p:oleObj name="Slide" r:id="rId5" imgW="3544809" imgH="2657946" progId="PowerPoint.Slide.12">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525" y="200025"/>
                        <a:ext cx="8607425" cy="6453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66</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nvGraphicFramePr>
        <p:xfrm>
          <a:off x="40341" y="2176463"/>
          <a:ext cx="8964613" cy="3348037"/>
        </p:xfrm>
        <a:graphic>
          <a:graphicData uri="http://schemas.openxmlformats.org/presentationml/2006/ole">
            <mc:AlternateContent xmlns:mc="http://schemas.openxmlformats.org/markup-compatibility/2006">
              <mc:Choice xmlns:v="urn:schemas-microsoft-com:vml" Requires="v">
                <p:oleObj spid="_x0000_s14962691" name="Chart" r:id="rId4" imgW="8419996" imgH="3371740" progId="MSGraph.Chart.8">
                  <p:embed followColorScheme="full"/>
                </p:oleObj>
              </mc:Choice>
              <mc:Fallback>
                <p:oleObj name="Chart" r:id="rId4" imgW="8419996" imgH="3371740"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40341" y="217646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3893574" y="1680913"/>
            <a:ext cx="3819832" cy="1487488"/>
          </a:xfrm>
          <a:prstGeom prst="wedgeRectCallout">
            <a:avLst>
              <a:gd name="adj1" fmla="val 62921"/>
              <a:gd name="adj2" fmla="val 7044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Hurricane Andrew remains the second most expensive natural disaster in US history</a:t>
            </a:r>
            <a:endParaRPr lang="en-US" sz="24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4454005" y="5327341"/>
            <a:ext cx="4409769"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Over the Past Decade</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24817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4/12/13.</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7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2200"/>
                            </p:stCondLst>
                            <p:childTnLst>
                              <p:par>
                                <p:cTn id="17" presetID="23" presetClass="entr" presetSubtype="16" fill="hold" grpId="0" nodeType="afterEffect">
                                  <p:stCondLst>
                                    <p:cond delay="7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1" grpId="0" animBg="1"/>
      <p:bldP spid="12" grpId="0" animBg="1"/>
      <p:bldP spid="14"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t>12/01/09 - 9pm</a:t>
            </a:r>
          </a:p>
        </p:txBody>
      </p:sp>
      <p:sp>
        <p:nvSpPr>
          <p:cNvPr id="102405" name="Rectangle 110"/>
          <p:cNvSpPr>
            <a:spLocks noGrp="1" noChangeArrowheads="1"/>
          </p:cNvSpPr>
          <p:nvPr>
            <p:ph type="sldNum" sz="quarter" idx="12"/>
          </p:nvPr>
        </p:nvSpPr>
        <p:spPr/>
        <p:txBody>
          <a:bodyPr/>
          <a:lstStyle/>
          <a:p>
            <a:pPr>
              <a:defRPr/>
            </a:pPr>
            <a:fld id="{5EA5DB72-8C09-4C0A-82C3-B6612C1471B3}" type="slidenum">
              <a:rPr lang="en-US" smtClean="0"/>
              <a:pPr>
                <a:defRPr/>
              </a:pPr>
              <a:t>67</a:t>
            </a:fld>
            <a:endParaRPr lang="en-US" smtClean="0"/>
          </a:p>
        </p:txBody>
      </p:sp>
      <p:sp>
        <p:nvSpPr>
          <p:cNvPr id="23558" name="Rectangle 2"/>
          <p:cNvSpPr>
            <a:spLocks noGrp="1" noChangeArrowheads="1"/>
          </p:cNvSpPr>
          <p:nvPr>
            <p:ph type="title"/>
          </p:nvPr>
        </p:nvSpPr>
        <p:spPr/>
        <p:txBody>
          <a:bodyPr/>
          <a:lstStyle/>
          <a:p>
            <a:r>
              <a:rPr lang="en-US" dirty="0" smtClean="0"/>
              <a:t>Top 16 Most Costly World Insurance Losses, 1970-2013*</a:t>
            </a:r>
          </a:p>
        </p:txBody>
      </p:sp>
      <p:sp>
        <p:nvSpPr>
          <p:cNvPr id="23559" name="Rectangle 3"/>
          <p:cNvSpPr>
            <a:spLocks noChangeArrowheads="1"/>
          </p:cNvSpPr>
          <p:nvPr/>
        </p:nvSpPr>
        <p:spPr bwMode="black">
          <a:xfrm>
            <a:off x="131353" y="1158774"/>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(Insured Losses, </a:t>
            </a:r>
            <a:r>
              <a:rPr lang="en-US" sz="1600" b="1" dirty="0" smtClean="0">
                <a:solidFill>
                  <a:srgbClr val="225A7A"/>
                </a:solidFill>
              </a:rPr>
              <a:t>2012 </a:t>
            </a:r>
            <a:r>
              <a:rPr lang="en-US" sz="1600" b="1" dirty="0">
                <a:solidFill>
                  <a:srgbClr val="225A7A"/>
                </a:solidFill>
              </a:rPr>
              <a:t>Dollars, $ Billions)</a:t>
            </a:r>
          </a:p>
        </p:txBody>
      </p:sp>
      <p:sp>
        <p:nvSpPr>
          <p:cNvPr id="23560" name="Rectangle 4"/>
          <p:cNvSpPr>
            <a:spLocks noChangeArrowheads="1"/>
          </p:cNvSpPr>
          <p:nvPr/>
        </p:nvSpPr>
        <p:spPr bwMode="auto">
          <a:xfrm>
            <a:off x="-208719" y="6203205"/>
            <a:ext cx="8689042" cy="654795"/>
          </a:xfrm>
          <a:prstGeom prst="rect">
            <a:avLst/>
          </a:prstGeom>
          <a:noFill/>
          <a:ln w="9525">
            <a:noFill/>
            <a:miter lim="800000"/>
            <a:headEnd/>
            <a:tailEnd/>
          </a:ln>
        </p:spPr>
        <p:txBody>
          <a:bodyPr wrap="square" lIns="365760" tIns="0" rIns="0" bIns="137160" anchor="b">
            <a:spAutoFit/>
          </a:bodyPr>
          <a:lstStyle/>
          <a:p>
            <a:pPr algn="l" eaLnBrk="0" hangingPunct="0">
              <a:lnSpc>
                <a:spcPct val="85000"/>
              </a:lnSpc>
              <a:spcBef>
                <a:spcPct val="25000"/>
              </a:spcBef>
              <a:buClr>
                <a:schemeClr val="accent2"/>
              </a:buClr>
            </a:pPr>
            <a:r>
              <a:rPr lang="en-US" sz="1100" dirty="0" smtClean="0"/>
              <a:t>*Figures do not include federally insured flood losses.</a:t>
            </a:r>
            <a:endParaRPr lang="en-US" sz="1100" dirty="0"/>
          </a:p>
          <a:p>
            <a:pPr algn="l" eaLnBrk="0" hangingPunct="0">
              <a:lnSpc>
                <a:spcPct val="85000"/>
              </a:lnSpc>
              <a:spcBef>
                <a:spcPct val="25000"/>
              </a:spcBef>
              <a:buClr>
                <a:schemeClr val="accent2"/>
              </a:buClr>
              <a:buFont typeface="Wingdings" pitchFamily="2" charset="2"/>
              <a:buNone/>
            </a:pPr>
            <a:r>
              <a:rPr lang="en-US" sz="1100" dirty="0" smtClean="0"/>
              <a:t>**Estimate based on PCS value of $18.75B as of 4/12/13.</a:t>
            </a:r>
          </a:p>
          <a:p>
            <a:pPr algn="l"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Munich Re; Swiss Re; Insurance </a:t>
            </a:r>
            <a:r>
              <a:rPr lang="en-US" sz="1100" dirty="0"/>
              <a:t>Information </a:t>
            </a:r>
            <a:r>
              <a:rPr lang="en-US" sz="1100" dirty="0" smtClean="0"/>
              <a:t>Institute research.</a:t>
            </a:r>
            <a:endParaRPr lang="en-US" sz="1100" dirty="0"/>
          </a:p>
        </p:txBody>
      </p:sp>
      <p:graphicFrame>
        <p:nvGraphicFramePr>
          <p:cNvPr id="23554" name="Object 5"/>
          <p:cNvGraphicFramePr>
            <a:graphicFrameLocks noChangeAspect="1"/>
          </p:cNvGraphicFramePr>
          <p:nvPr/>
        </p:nvGraphicFramePr>
        <p:xfrm>
          <a:off x="179387" y="2491253"/>
          <a:ext cx="8964613" cy="3348037"/>
        </p:xfrm>
        <a:graphic>
          <a:graphicData uri="http://schemas.openxmlformats.org/presentationml/2006/ole">
            <mc:AlternateContent xmlns:mc="http://schemas.openxmlformats.org/markup-compatibility/2006">
              <mc:Choice xmlns:v="urn:schemas-microsoft-com:vml" Requires="v">
                <p:oleObj spid="_x0000_s14059523" name="Chart" r:id="rId4" imgW="8401100" imgH="3371740" progId="MSGraph.Chart.8">
                  <p:embed followColorScheme="full"/>
                </p:oleObj>
              </mc:Choice>
              <mc:Fallback>
                <p:oleObj name="Chart" r:id="rId4" imgW="8401100" imgH="3371740"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79387" y="249125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AutoShape 7"/>
          <p:cNvSpPr>
            <a:spLocks noChangeArrowheads="1"/>
          </p:cNvSpPr>
          <p:nvPr/>
        </p:nvSpPr>
        <p:spPr bwMode="blackWhite">
          <a:xfrm>
            <a:off x="5810864" y="1268361"/>
            <a:ext cx="2934929" cy="1578078"/>
          </a:xfrm>
          <a:prstGeom prst="wedgeRectCallout">
            <a:avLst>
              <a:gd name="adj1" fmla="val 15967"/>
              <a:gd name="adj2" fmla="val 10061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defRPr/>
            </a:pPr>
            <a:r>
              <a:rPr lang="en-US" b="1" dirty="0" smtClean="0">
                <a:solidFill>
                  <a:schemeClr val="bg1"/>
                </a:solidFill>
              </a:rPr>
              <a:t>4 </a:t>
            </a:r>
            <a:r>
              <a:rPr lang="en-US" b="1" dirty="0">
                <a:solidFill>
                  <a:schemeClr val="bg1"/>
                </a:solidFill>
              </a:rPr>
              <a:t>of the top </a:t>
            </a:r>
            <a:r>
              <a:rPr lang="en-US" b="1" dirty="0" smtClean="0">
                <a:solidFill>
                  <a:schemeClr val="bg1"/>
                </a:solidFill>
              </a:rPr>
              <a:t>12 </a:t>
            </a:r>
            <a:r>
              <a:rPr lang="en-US" b="1" dirty="0">
                <a:solidFill>
                  <a:schemeClr val="bg1"/>
                </a:solidFill>
              </a:rPr>
              <a:t>most expensive catastrophes in world history </a:t>
            </a:r>
            <a:r>
              <a:rPr lang="en-US" b="1" dirty="0" smtClean="0">
                <a:solidFill>
                  <a:schemeClr val="bg1"/>
                </a:solidFill>
              </a:rPr>
              <a:t>impacted Florida</a:t>
            </a:r>
            <a:endParaRPr lang="en-US" b="1" dirty="0">
              <a:solidFill>
                <a:srgbClr val="FFFFFF"/>
              </a:solidFill>
              <a:latin typeface="Arial" pitchFamily="34" charset="0"/>
              <a:cs typeface="Arial" pitchFamily="34" charset="0"/>
            </a:endParaRPr>
          </a:p>
        </p:txBody>
      </p:sp>
      <p:sp>
        <p:nvSpPr>
          <p:cNvPr id="11" name="AutoShape 7"/>
          <p:cNvSpPr>
            <a:spLocks noChangeArrowheads="1"/>
          </p:cNvSpPr>
          <p:nvPr/>
        </p:nvSpPr>
        <p:spPr bwMode="blackWhite">
          <a:xfrm>
            <a:off x="840658" y="3038167"/>
            <a:ext cx="4586748" cy="1151049"/>
          </a:xfrm>
          <a:prstGeom prst="wedgeRectCallout">
            <a:avLst>
              <a:gd name="adj1" fmla="val 63061"/>
              <a:gd name="adj2" fmla="val 3098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cs typeface="+mn-cs"/>
              </a:rPr>
              <a:t>Hurricane Sandy is now the 6</a:t>
            </a:r>
            <a:r>
              <a:rPr lang="en-US" sz="2400" b="1" baseline="30000" dirty="0" smtClean="0">
                <a:solidFill>
                  <a:schemeClr val="bg1"/>
                </a:solidFill>
                <a:cs typeface="+mn-cs"/>
              </a:rPr>
              <a:t>th</a:t>
            </a:r>
            <a:r>
              <a:rPr lang="en-US" sz="2400" b="1" dirty="0" smtClean="0">
                <a:solidFill>
                  <a:schemeClr val="bg1"/>
                </a:solidFill>
                <a:cs typeface="+mn-cs"/>
              </a:rPr>
              <a:t> </a:t>
            </a:r>
            <a:r>
              <a:rPr lang="en-US" sz="2400" b="1" dirty="0">
                <a:solidFill>
                  <a:schemeClr val="bg1"/>
                </a:solidFill>
                <a:cs typeface="+mn-cs"/>
              </a:rPr>
              <a:t>costliest event in global insurance history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68</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12 Most Costly Hurricanes</a:t>
            </a:r>
            <a:br>
              <a:rPr lang="en-US" dirty="0" smtClean="0"/>
            </a:br>
            <a:r>
              <a:rPr lang="en-US" dirty="0" smtClean="0"/>
              <a:t>in U.S. History</a:t>
            </a:r>
          </a:p>
        </p:txBody>
      </p:sp>
      <p:sp>
        <p:nvSpPr>
          <p:cNvPr id="31751" name="Rectangle 3"/>
          <p:cNvSpPr>
            <a:spLocks noChangeArrowheads="1"/>
          </p:cNvSpPr>
          <p:nvPr/>
        </p:nvSpPr>
        <p:spPr bwMode="black">
          <a:xfrm>
            <a:off x="117984"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31752" name="Rectangle 4"/>
          <p:cNvSpPr>
            <a:spLocks noChangeArrowheads="1"/>
          </p:cNvSpPr>
          <p:nvPr/>
        </p:nvSpPr>
        <p:spPr bwMode="auto">
          <a:xfrm>
            <a:off x="-2" y="620320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a:t>
            </a:r>
            <a:r>
              <a:rPr lang="en-US" sz="1100" dirty="0" smtClean="0">
                <a:solidFill>
                  <a:srgbClr val="000000"/>
                </a:solidFill>
              </a:rPr>
              <a:t>4/12/13</a:t>
            </a:r>
            <a:r>
              <a:rPr lang="en-US" sz="1100" dirty="0" smtClean="0">
                <a:solidFill>
                  <a:srgbClr val="000000"/>
                </a:solidFill>
                <a:latin typeface="Arial" charset="0"/>
                <a:cs typeface="Arial" charset="0"/>
              </a:rPr>
              <a:t>.</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graphicFrame>
        <p:nvGraphicFramePr>
          <p:cNvPr id="31746" name="Object 5"/>
          <p:cNvGraphicFramePr>
            <a:graphicFrameLocks noChangeAspect="1"/>
          </p:cNvGraphicFramePr>
          <p:nvPr/>
        </p:nvGraphicFramePr>
        <p:xfrm>
          <a:off x="73740" y="2884385"/>
          <a:ext cx="8964613" cy="3348037"/>
        </p:xfrm>
        <a:graphic>
          <a:graphicData uri="http://schemas.openxmlformats.org/presentationml/2006/ole">
            <mc:AlternateContent xmlns:mc="http://schemas.openxmlformats.org/markup-compatibility/2006">
              <mc:Choice xmlns:v="urn:schemas-microsoft-com:vml" Requires="v">
                <p:oleObj spid="_x0000_s17529859" name="Chart" r:id="rId4" imgW="8419996" imgH="3371740" progId="MSGraph.Chart.8">
                  <p:embed followColorScheme="full"/>
                </p:oleObj>
              </mc:Choice>
              <mc:Fallback>
                <p:oleObj name="Chart" r:id="rId4" imgW="8419996" imgH="3371740"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73740" y="2884385"/>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4807975" y="2787446"/>
            <a:ext cx="3229896" cy="1177366"/>
          </a:xfrm>
          <a:prstGeom prst="wedgeRectCallout">
            <a:avLst>
              <a:gd name="adj1" fmla="val 26412"/>
              <a:gd name="adj2" fmla="val 10034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Sandy is the costliest tropical event to not impact FL</a:t>
            </a:r>
            <a:endParaRPr lang="en-US" sz="2000" b="1" dirty="0">
              <a:solidFill>
                <a:srgbClr val="FFFFFF"/>
              </a:solidFill>
              <a:latin typeface="Arial" charset="0"/>
              <a:cs typeface="Arial" charset="0"/>
            </a:endParaRPr>
          </a:p>
        </p:txBody>
      </p:sp>
      <p:sp>
        <p:nvSpPr>
          <p:cNvPr id="13" name="Text Box 17"/>
          <p:cNvSpPr txBox="1">
            <a:spLocks noChangeArrowheads="1"/>
          </p:cNvSpPr>
          <p:nvPr/>
        </p:nvSpPr>
        <p:spPr bwMode="auto">
          <a:xfrm>
            <a:off x="870156" y="1710813"/>
            <a:ext cx="7772400" cy="830997"/>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400" b="1" dirty="0" smtClean="0">
                <a:solidFill>
                  <a:schemeClr val="bg1"/>
                </a:solidFill>
              </a:rPr>
              <a:t>6 of the 12 most costly hurricanes in insurance history impacted Florida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269876" y="2133600"/>
            <a:ext cx="8547099" cy="417671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7"/>
          <p:cNvSpPr txBox="1">
            <a:spLocks noChangeArrowheads="1"/>
          </p:cNvSpPr>
          <p:nvPr/>
        </p:nvSpPr>
        <p:spPr bwMode="auto">
          <a:xfrm>
            <a:off x="715811" y="1242194"/>
            <a:ext cx="7646525" cy="707886"/>
          </a:xfrm>
          <a:prstGeom prst="rect">
            <a:avLst/>
          </a:prstGeom>
          <a:solidFill>
            <a:srgbClr val="225A7A"/>
          </a:solidFill>
          <a:ln w="9525" algn="ctr">
            <a:noFill/>
            <a:miter lim="800000"/>
            <a:headEnd/>
            <a:tailEnd/>
          </a:ln>
          <a:effectLst/>
        </p:spPr>
        <p:txBody>
          <a:bodyPr wrap="square">
            <a:spAutoFit/>
          </a:bodyPr>
          <a:lstStyle/>
          <a:p>
            <a:pPr algn="ctr">
              <a:defRPr/>
            </a:pPr>
            <a:r>
              <a:rPr lang="en-US" sz="2000" b="1" dirty="0" smtClean="0">
                <a:solidFill>
                  <a:schemeClr val="bg1"/>
                </a:solidFill>
                <a:latin typeface="Arial" pitchFamily="34" charset="0"/>
                <a:cs typeface="Arial" pitchFamily="34" charset="0"/>
              </a:rPr>
              <a:t>The current 5-year average (2008 - 2013) insured tropical cyclone loss is $5.6 billion per year.</a:t>
            </a:r>
          </a:p>
        </p:txBody>
      </p:sp>
      <p:sp>
        <p:nvSpPr>
          <p:cNvPr id="20483" name="Rectangle 8"/>
          <p:cNvSpPr>
            <a:spLocks noGrp="1" noChangeArrowheads="1"/>
          </p:cNvSpPr>
          <p:nvPr>
            <p:ph type="title"/>
          </p:nvPr>
        </p:nvSpPr>
        <p:spPr>
          <a:xfrm>
            <a:off x="313659" y="58992"/>
            <a:ext cx="6837362" cy="812800"/>
          </a:xfrm>
          <a:noFill/>
        </p:spPr>
        <p:txBody>
          <a:bodyPr/>
          <a:lstStyle/>
          <a:p>
            <a:r>
              <a:rPr lang="en-US" dirty="0" smtClean="0">
                <a:solidFill>
                  <a:srgbClr val="225A7A"/>
                </a:solidFill>
              </a:rPr>
              <a:t>Insured US Tropical Cyclone Losses, 1980 - 2013 </a:t>
            </a:r>
          </a:p>
        </p:txBody>
      </p:sp>
      <p:sp>
        <p:nvSpPr>
          <p:cNvPr id="31749" name="Rectangle 16"/>
          <p:cNvSpPr>
            <a:spLocks noChangeArrowheads="1"/>
          </p:cNvSpPr>
          <p:nvPr/>
        </p:nvSpPr>
        <p:spPr bwMode="auto">
          <a:xfrm>
            <a:off x="0" y="6446793"/>
            <a:ext cx="2688609" cy="411207"/>
          </a:xfrm>
          <a:prstGeom prst="rect">
            <a:avLst/>
          </a:prstGeom>
          <a:noFill/>
          <a:ln w="9525" algn="ctr">
            <a:noFill/>
            <a:miter lim="800000"/>
            <a:headEnd/>
            <a:tailEnd/>
          </a:ln>
        </p:spPr>
        <p:txBody>
          <a:bodyPr wrap="square">
            <a:spAutoFit/>
          </a:bodyPr>
          <a:lstStyle/>
          <a:p>
            <a:pPr>
              <a:defRPr/>
            </a:pPr>
            <a:r>
              <a:rPr lang="en-US" sz="1000" dirty="0" smtClean="0">
                <a:solidFill>
                  <a:schemeClr val="accent4">
                    <a:lumMod val="75000"/>
                  </a:schemeClr>
                </a:solidFill>
                <a:latin typeface="+mn-lt"/>
              </a:rPr>
              <a:t>Sources: </a:t>
            </a:r>
            <a:r>
              <a:rPr lang="en-US" sz="1000" dirty="0">
                <a:solidFill>
                  <a:schemeClr val="accent4">
                    <a:lumMod val="75000"/>
                  </a:schemeClr>
                </a:solidFill>
                <a:latin typeface="+mn-lt"/>
              </a:rPr>
              <a:t>Property Claims Service, </a:t>
            </a:r>
            <a:r>
              <a:rPr lang="en-US" sz="1000" dirty="0" smtClean="0">
                <a:solidFill>
                  <a:schemeClr val="accent4">
                    <a:lumMod val="75000"/>
                  </a:schemeClr>
                </a:solidFill>
                <a:latin typeface="+mn-lt"/>
              </a:rPr>
              <a:t>Munich Re </a:t>
            </a:r>
            <a:r>
              <a:rPr lang="en-US" sz="1000" dirty="0" err="1">
                <a:solidFill>
                  <a:schemeClr val="accent4">
                    <a:lumMod val="75000"/>
                  </a:schemeClr>
                </a:solidFill>
                <a:latin typeface="+mn-lt"/>
              </a:rPr>
              <a:t>NatCat</a:t>
            </a:r>
            <a:r>
              <a:rPr lang="en-US" sz="1000" i="1" dirty="0" err="1">
                <a:solidFill>
                  <a:schemeClr val="accent4">
                    <a:lumMod val="75000"/>
                  </a:schemeClr>
                </a:solidFill>
                <a:latin typeface="+mn-lt"/>
              </a:rPr>
              <a:t>SERVICE</a:t>
            </a:r>
            <a:r>
              <a:rPr lang="en-US" sz="1000" i="1" dirty="0">
                <a:solidFill>
                  <a:schemeClr val="accent4">
                    <a:lumMod val="75000"/>
                  </a:schemeClr>
                </a:solidFill>
                <a:latin typeface="+mn-lt"/>
              </a:rPr>
              <a:t>, </a:t>
            </a:r>
            <a:r>
              <a:rPr lang="en-US" sz="1000" dirty="0" smtClean="0">
                <a:solidFill>
                  <a:schemeClr val="accent4">
                    <a:lumMod val="75000"/>
                  </a:schemeClr>
                </a:solidFill>
                <a:latin typeface="+mn-lt"/>
              </a:rPr>
              <a:t>NFIP</a:t>
            </a:r>
            <a:endParaRPr lang="en-US" sz="1000" dirty="0">
              <a:solidFill>
                <a:schemeClr val="accent4">
                  <a:lumMod val="75000"/>
                </a:schemeClr>
              </a:solidFill>
              <a:latin typeface="+mn-lt"/>
            </a:endParaRPr>
          </a:p>
        </p:txBody>
      </p:sp>
      <p:pic>
        <p:nvPicPr>
          <p:cNvPr id="55297" name="Picture 1"/>
          <p:cNvPicPr>
            <a:picLocks noChangeAspect="1" noChangeArrowheads="1"/>
          </p:cNvPicPr>
          <p:nvPr>
            <p:custDataLst>
              <p:tags r:id="rId2"/>
            </p:custDataLst>
          </p:nvPr>
        </p:nvPicPr>
        <p:blipFill>
          <a:blip r:embed="rId6" cstate="email">
            <a:extLst>
              <a:ext uri="{28A0092B-C50C-407E-A947-70E740481C1C}">
                <a14:useLocalDpi xmlns:a14="http://schemas.microsoft.com/office/drawing/2010/main"/>
              </a:ext>
            </a:extLst>
          </a:blip>
          <a:srcRect/>
          <a:stretch>
            <a:fillRect/>
          </a:stretch>
        </p:blipFill>
        <p:spPr bwMode="auto">
          <a:xfrm>
            <a:off x="427704" y="2093457"/>
            <a:ext cx="8170392" cy="4085803"/>
          </a:xfrm>
          <a:prstGeom prst="rect">
            <a:avLst/>
          </a:prstGeom>
          <a:noFill/>
          <a:ln w="9525">
            <a:noFill/>
            <a:miter lim="800000"/>
            <a:headEnd/>
            <a:tailEnd/>
          </a:ln>
        </p:spPr>
      </p:pic>
      <p:pic>
        <p:nvPicPr>
          <p:cNvPr id="10" name="PPTShape_0"/>
          <p:cNvPicPr>
            <a:picLocks noChangeAspect="1" noChangeArrowheads="1"/>
          </p:cNvPicPr>
          <p:nvPr>
            <p:custDataLst>
              <p:tags r:id="rId3"/>
            </p:custDataLst>
          </p:nvPr>
        </p:nvPicPr>
        <p:blipFill>
          <a:blip r:embed="rId7" cstate="email"/>
          <a:srcRect/>
          <a:stretch>
            <a:fillRect/>
          </a:stretch>
        </p:blipFill>
        <p:spPr bwMode="auto">
          <a:xfrm>
            <a:off x="1524000" y="2362200"/>
            <a:ext cx="2076449" cy="914400"/>
          </a:xfrm>
          <a:prstGeom prst="rect">
            <a:avLst/>
          </a:prstGeom>
          <a:noFill/>
          <a:ln w="9525">
            <a:noFill/>
            <a:miter lim="800000"/>
            <a:headEnd/>
            <a:tailEnd/>
          </a:ln>
        </p:spPr>
      </p:pic>
      <p:sp>
        <p:nvSpPr>
          <p:cNvPr id="13" name="TextBox 12"/>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69</a:t>
            </a:fld>
            <a:endParaRPr lang="en-US" sz="1000" dirty="0">
              <a:solidFill>
                <a:schemeClr val="accent4">
                  <a:lumMod val="75000"/>
                </a:schemeClr>
              </a:solidFill>
              <a:latin typeface="+mn-lt"/>
            </a:endParaRPr>
          </a:p>
        </p:txBody>
      </p:sp>
    </p:spTree>
    <p:custDataLst>
      <p:tags r:id="rId1"/>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7</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2001–2013:Q3*</a:t>
            </a:r>
          </a:p>
        </p:txBody>
      </p:sp>
      <p:sp>
        <p:nvSpPr>
          <p:cNvPr id="37895" name="Rectangle 3"/>
          <p:cNvSpPr>
            <a:spLocks noChangeArrowheads="1"/>
          </p:cNvSpPr>
          <p:nvPr/>
        </p:nvSpPr>
        <p:spPr bwMode="auto">
          <a:xfrm>
            <a:off x="-50240" y="6308709"/>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2012.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2013:Q3 = 95.8.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r>
              <a:rPr lang="en-US" sz="1000" dirty="0" smtClean="0">
                <a:solidFill>
                  <a:srgbClr val="000000"/>
                </a:solidFill>
                <a:latin typeface="Arial" charset="0"/>
                <a:cs typeface="Arial" charset="0"/>
              </a:rPr>
              <a:t>.</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nvGraphicFramePr>
        <p:xfrm>
          <a:off x="174625" y="2743200"/>
          <a:ext cx="8577263" cy="3614738"/>
        </p:xfrm>
        <a:graphic>
          <a:graphicData uri="http://schemas.openxmlformats.org/presentationml/2006/ole">
            <mc:AlternateContent xmlns:mc="http://schemas.openxmlformats.org/markup-compatibility/2006">
              <mc:Choice xmlns:v="urn:schemas-microsoft-com:vml" Requires="v">
                <p:oleObj spid="_x0000_s29203459" name="Chart" r:id="rId5" imgW="8534451" imgH="3628987" progId="MSGraph.Chart.8">
                  <p:embed followColorScheme="full"/>
                </p:oleObj>
              </mc:Choice>
              <mc:Fallback>
                <p:oleObj name="Chart" r:id="rId5" imgW="8534451" imgH="3628987" progId="MSGraph.Chart.8">
                  <p:embed followColorScheme="full"/>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174625" y="2743200"/>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4" name="AutoShape 6"/>
          <p:cNvSpPr>
            <a:spLocks noChangeArrowheads="1"/>
          </p:cNvSpPr>
          <p:nvPr/>
        </p:nvSpPr>
        <p:spPr bwMode="blackWhite">
          <a:xfrm>
            <a:off x="3634716" y="3076129"/>
            <a:ext cx="1406525" cy="895350"/>
          </a:xfrm>
          <a:prstGeom prst="wedgeRectCallout">
            <a:avLst>
              <a:gd name="adj1" fmla="val -17182"/>
              <a:gd name="adj2" fmla="val 185028"/>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
        <p:nvSpPr>
          <p:cNvPr id="4451335" name="AutoShape 7"/>
          <p:cNvSpPr>
            <a:spLocks noChangeArrowheads="1"/>
          </p:cNvSpPr>
          <p:nvPr/>
        </p:nvSpPr>
        <p:spPr bwMode="blackWhite">
          <a:xfrm>
            <a:off x="182563" y="1357313"/>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4866594" y="1450354"/>
            <a:ext cx="1198563" cy="1228725"/>
          </a:xfrm>
          <a:prstGeom prst="wedgeRectCallout">
            <a:avLst>
              <a:gd name="adj1" fmla="val -20832"/>
              <a:gd name="adj2" fmla="val 189025"/>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4987" y="1370013"/>
            <a:ext cx="1709738" cy="895350"/>
          </a:xfrm>
          <a:prstGeom prst="wedgeRectCallout">
            <a:avLst>
              <a:gd name="adj1" fmla="val 17460"/>
              <a:gd name="adj2" fmla="val 286644"/>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6184926" y="1167938"/>
            <a:ext cx="1116013" cy="1206500"/>
          </a:xfrm>
          <a:prstGeom prst="wedgeRectCallout">
            <a:avLst>
              <a:gd name="adj1" fmla="val -64659"/>
              <a:gd name="adj2" fmla="val 244232"/>
            </a:avLst>
          </a:prstGeom>
          <a:solidFill>
            <a:srgbClr val="FF00FF"/>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4" name="PPTShape_0"/>
          <p:cNvSpPr>
            <a:spLocks noChangeArrowheads="1"/>
          </p:cNvSpPr>
          <p:nvPr/>
        </p:nvSpPr>
        <p:spPr bwMode="blackWhite">
          <a:xfrm>
            <a:off x="6507146" y="2739807"/>
            <a:ext cx="1038225" cy="1119188"/>
          </a:xfrm>
          <a:prstGeom prst="wedgeRectCallout">
            <a:avLst>
              <a:gd name="adj1" fmla="val -49844"/>
              <a:gd name="adj2" fmla="val 98717"/>
            </a:avLst>
          </a:prstGeom>
          <a:solidFill>
            <a:srgbClr val="0070C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
        <p:nvSpPr>
          <p:cNvPr id="15" name="PPTShape_1"/>
          <p:cNvSpPr>
            <a:spLocks noChangeArrowheads="1"/>
          </p:cNvSpPr>
          <p:nvPr/>
        </p:nvSpPr>
        <p:spPr bwMode="blackWhite">
          <a:xfrm>
            <a:off x="7447790" y="1152605"/>
            <a:ext cx="1101725" cy="1654175"/>
          </a:xfrm>
          <a:prstGeom prst="wedgeRectCallout">
            <a:avLst>
              <a:gd name="adj1" fmla="val -54642"/>
              <a:gd name="adj2" fmla="val 157155"/>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PPTShape_2"/>
          <p:cNvSpPr>
            <a:spLocks noChangeArrowheads="1"/>
          </p:cNvSpPr>
          <p:nvPr/>
        </p:nvSpPr>
        <p:spPr bwMode="blackWhite">
          <a:xfrm>
            <a:off x="5278208" y="3460102"/>
            <a:ext cx="1316038" cy="571500"/>
          </a:xfrm>
          <a:prstGeom prst="wedgeRectCallout">
            <a:avLst>
              <a:gd name="adj1" fmla="val -46487"/>
              <a:gd name="adj2" fmla="val 11612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PPTShape_3"/>
          <p:cNvSpPr>
            <a:spLocks noChangeArrowheads="1"/>
          </p:cNvSpPr>
          <p:nvPr/>
        </p:nvSpPr>
        <p:spPr bwMode="blackWhite">
          <a:xfrm>
            <a:off x="7857160" y="2974312"/>
            <a:ext cx="915740" cy="582804"/>
          </a:xfrm>
          <a:prstGeom prst="wedgeRectCallout">
            <a:avLst>
              <a:gd name="adj1" fmla="val -55959"/>
              <a:gd name="adj2" fmla="val 169059"/>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Sandy Impacts</a:t>
            </a:r>
            <a:endParaRPr lang="en-US" sz="1400" b="1" dirty="0">
              <a:solidFill>
                <a:srgbClr val="FFFFFF"/>
              </a:solidFill>
              <a:latin typeface="Arial" charset="0"/>
              <a:cs typeface="Arial" charset="0"/>
            </a:endParaRPr>
          </a:p>
        </p:txBody>
      </p:sp>
      <p:sp>
        <p:nvSpPr>
          <p:cNvPr id="18" name="PPTShape_4"/>
          <p:cNvSpPr>
            <a:spLocks noChangeArrowheads="1"/>
          </p:cNvSpPr>
          <p:nvPr/>
        </p:nvSpPr>
        <p:spPr bwMode="blackWhite">
          <a:xfrm>
            <a:off x="8140184" y="3808325"/>
            <a:ext cx="915740" cy="684963"/>
          </a:xfrm>
          <a:prstGeom prst="wedgeRectCallout">
            <a:avLst>
              <a:gd name="adj1" fmla="val -19749"/>
              <a:gd name="adj2" fmla="val 93420"/>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Lower CAT Losses</a:t>
            </a:r>
            <a:endParaRPr lang="en-US" sz="1400" b="1" dirty="0">
              <a:solidFill>
                <a:srgbClr val="FFFFFF"/>
              </a:solidFill>
              <a:latin typeface="Arial" charset="0"/>
              <a:cs typeface="Arial" charset="0"/>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4"/>
                                        </p:tgtEl>
                                        <p:attrNameLst>
                                          <p:attrName>style.visibility</p:attrName>
                                        </p:attrNameLst>
                                      </p:cBhvr>
                                      <p:to>
                                        <p:strVal val="visible"/>
                                      </p:to>
                                    </p:set>
                                    <p:animEffect transition="in" filter="wipe(down)">
                                      <p:cBhvr>
                                        <p:cTn id="15" dur="500"/>
                                        <p:tgtEl>
                                          <p:spTgt spid="4451334"/>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4451336"/>
                                        </p:tgtEl>
                                        <p:attrNameLst>
                                          <p:attrName>style.visibility</p:attrName>
                                        </p:attrNameLst>
                                      </p:cBhvr>
                                      <p:to>
                                        <p:strVal val="visible"/>
                                      </p:to>
                                    </p:set>
                                    <p:animEffect transition="in" filter="wipe(down)">
                                      <p:cBhvr>
                                        <p:cTn id="19" dur="500"/>
                                        <p:tgtEl>
                                          <p:spTgt spid="4451336"/>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4" grpId="0" animBg="1"/>
      <p:bldP spid="4451335" grpId="0" animBg="1"/>
      <p:bldP spid="4451336" grpId="0" animBg="1"/>
      <p:bldP spid="13" grpId="0" animBg="1"/>
      <p:bldP spid="3" grpId="0" animBg="1"/>
      <p:bldP spid="14" grpId="0" animBg="1"/>
      <p:bldP spid="15" grpId="0" animBg="1"/>
      <p:bldP spid="16" grpId="0" animBg="1"/>
      <p:bldP spid="17" grpId="0" animBg="1"/>
      <p:bldP spid="18"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70</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2012</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t>
            </a:r>
            <a:r>
              <a:rPr lang="en-US" sz="1600" b="1" dirty="0" smtClean="0">
                <a:solidFill>
                  <a:srgbClr val="225A7A"/>
                </a:solidFill>
              </a:rPr>
              <a:t>2012, </a:t>
            </a:r>
            <a:r>
              <a:rPr lang="en-US" sz="1600" b="1" dirty="0">
                <a:solidFill>
                  <a:srgbClr val="225A7A"/>
                </a:solidFill>
              </a:rPr>
              <a:t>$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mc:AlternateContent xmlns:mc="http://schemas.openxmlformats.org/markup-compatibility/2006">
              <mc:Choice xmlns:v="urn:schemas-microsoft-com:vml" Requires="v">
                <p:oleObj spid="_x0000_s20048899" name="Chart" r:id="rId4" imgW="8525003" imgH="4857725" progId="MSGraph.Chart.8">
                  <p:embed followColorScheme="full"/>
                </p:oleObj>
              </mc:Choice>
              <mc:Fallback>
                <p:oleObj name="Chart" r:id="rId4" imgW="8525003" imgH="4857725"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65113" y="1554163"/>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7" name="Text Box 5"/>
          <p:cNvSpPr txBox="1">
            <a:spLocks noChangeArrowheads="1"/>
          </p:cNvSpPr>
          <p:nvPr/>
        </p:nvSpPr>
        <p:spPr bwMode="blackWhite">
          <a:xfrm>
            <a:off x="3171825" y="3709851"/>
            <a:ext cx="5378450" cy="1286012"/>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In </a:t>
            </a:r>
            <a:r>
              <a:rPr lang="en-US" sz="1600" b="1" dirty="0" smtClean="0">
                <a:solidFill>
                  <a:srgbClr val="FFFFFF"/>
                </a:solidFill>
              </a:rPr>
              <a:t>2012, New York </a:t>
            </a:r>
            <a:r>
              <a:rPr lang="en-US" sz="1600" b="1" dirty="0">
                <a:solidFill>
                  <a:srgbClr val="FFFFFF"/>
                </a:solidFill>
              </a:rPr>
              <a:t>Ranked as the #1 Most </a:t>
            </a:r>
            <a:br>
              <a:rPr lang="en-US" sz="1600" b="1" dirty="0">
                <a:solidFill>
                  <a:srgbClr val="FFFFFF"/>
                </a:solidFill>
              </a:rPr>
            </a:br>
            <a:r>
              <a:rPr lang="en-US" sz="1600" b="1" dirty="0">
                <a:solidFill>
                  <a:srgbClr val="FFFFFF"/>
                </a:solidFill>
              </a:rPr>
              <a:t>Exposed State to Hurricane Loss, </a:t>
            </a:r>
            <a:r>
              <a:rPr lang="en-US" sz="1600" b="1" dirty="0" smtClean="0">
                <a:solidFill>
                  <a:srgbClr val="FFFFFF"/>
                </a:solidFill>
              </a:rPr>
              <a:t>Overtaking Florida with $2.862 Trillion. </a:t>
            </a:r>
            <a:r>
              <a:rPr lang="en-US" sz="1600" b="1" dirty="0">
                <a:solidFill>
                  <a:srgbClr val="FFFFFF"/>
                </a:solidFill>
              </a:rPr>
              <a:t>Texas is very exposed too, and ranked #3 with </a:t>
            </a:r>
            <a:r>
              <a:rPr lang="en-US" sz="1600" b="1" dirty="0" smtClean="0">
                <a:solidFill>
                  <a:srgbClr val="FFFFFF"/>
                </a:solidFill>
              </a:rPr>
              <a:t>$1.175 Trillion</a:t>
            </a:r>
            <a:r>
              <a:rPr lang="en-US" sz="1600" b="1" dirty="0">
                <a:solidFill>
                  <a:srgbClr val="FFFFFF"/>
                </a:solidFill>
              </a:rPr>
              <a:t/>
            </a:r>
            <a:br>
              <a:rPr lang="en-US" sz="1600" b="1" dirty="0">
                <a:solidFill>
                  <a:srgbClr val="FFFFFF"/>
                </a:solidFill>
              </a:rPr>
            </a:br>
            <a:r>
              <a:rPr lang="en-US" sz="1600" b="1" dirty="0">
                <a:solidFill>
                  <a:srgbClr val="FFFFFF"/>
                </a:solidFill>
              </a:rPr>
              <a:t>in insured coastal exposure</a:t>
            </a:r>
          </a:p>
        </p:txBody>
      </p:sp>
      <p:sp>
        <p:nvSpPr>
          <p:cNvPr id="2073608" name="Text Box 5"/>
          <p:cNvSpPr txBox="1">
            <a:spLocks noChangeArrowheads="1"/>
          </p:cNvSpPr>
          <p:nvPr/>
        </p:nvSpPr>
        <p:spPr bwMode="blackWhite">
          <a:xfrm>
            <a:off x="3171825" y="5118100"/>
            <a:ext cx="5378450" cy="707934"/>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The Insured Value of All Coastal Property </a:t>
            </a:r>
            <a:r>
              <a:rPr lang="en-US" sz="1600" b="1" dirty="0" smtClean="0">
                <a:solidFill>
                  <a:srgbClr val="FFFFFF"/>
                </a:solidFill>
              </a:rPr>
              <a:t>Was $10.6 Trillion in 2012 , Up 20% from </a:t>
            </a:r>
            <a:r>
              <a:rPr lang="en-US" sz="1600" b="1" dirty="0">
                <a:solidFill>
                  <a:srgbClr val="FFFFFF"/>
                </a:solidFill>
              </a:rPr>
              <a:t>$8.9 Trillion in </a:t>
            </a:r>
            <a:r>
              <a:rPr lang="en-US" sz="1600" b="1" dirty="0" smtClean="0">
                <a:solidFill>
                  <a:srgbClr val="FFFFFF"/>
                </a:solidFill>
              </a:rPr>
              <a:t>2007 and Up 48% </a:t>
            </a:r>
            <a:r>
              <a:rPr lang="en-US" sz="1600" b="1" dirty="0">
                <a:solidFill>
                  <a:srgbClr val="FFFFFF"/>
                </a:solidFill>
              </a:rPr>
              <a:t>from $7.2 Trillion in 2004 </a:t>
            </a:r>
          </a:p>
        </p:txBody>
      </p:sp>
      <p:sp>
        <p:nvSpPr>
          <p:cNvPr id="11" name="AutoShape 7"/>
          <p:cNvSpPr>
            <a:spLocks noChangeArrowheads="1"/>
          </p:cNvSpPr>
          <p:nvPr/>
        </p:nvSpPr>
        <p:spPr bwMode="blackWhite">
          <a:xfrm>
            <a:off x="4601497" y="2507226"/>
            <a:ext cx="4336027" cy="1150374"/>
          </a:xfrm>
          <a:prstGeom prst="wedgeRectCallout">
            <a:avLst>
              <a:gd name="adj1" fmla="val -29822"/>
              <a:gd name="adj2" fmla="val -8103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The value of coastal exposure in FL was nearly $2.9 trillion in 2012, up 19% or $465 billion since 2007 despite the housing collapse</a:t>
            </a:r>
            <a:endParaRPr lang="en-US" sz="20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par>
                          <p:cTn id="14" fill="hold">
                            <p:stCondLst>
                              <p:cond delay="2400"/>
                            </p:stCondLst>
                            <p:childTnLst>
                              <p:par>
                                <p:cTn id="15" presetID="22" presetClass="entr" presetSubtype="4" fill="hold" grpId="0" nodeType="afterEffect">
                                  <p:stCondLst>
                                    <p:cond delay="70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P spid="11"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71</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2007</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(2007, $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nvGraphicFramePr>
        <p:xfrm>
          <a:off x="333939" y="1367350"/>
          <a:ext cx="8447087" cy="4789487"/>
        </p:xfrm>
        <a:graphic>
          <a:graphicData uri="http://schemas.openxmlformats.org/presentationml/2006/ole">
            <mc:AlternateContent xmlns:mc="http://schemas.openxmlformats.org/markup-compatibility/2006">
              <mc:Choice xmlns:v="urn:schemas-microsoft-com:vml" Requires="v">
                <p:oleObj spid="_x0000_s20049923" name="Chart" r:id="rId4" imgW="8525003" imgH="4857725" progId="MSGraph.Chart.8">
                  <p:embed followColorScheme="full"/>
                </p:oleObj>
              </mc:Choice>
              <mc:Fallback>
                <p:oleObj name="Chart" r:id="rId4" imgW="8525003" imgH="4857725"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33939" y="1367350"/>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7" name="Text Box 5"/>
          <p:cNvSpPr txBox="1">
            <a:spLocks noChangeArrowheads="1"/>
          </p:cNvSpPr>
          <p:nvPr/>
        </p:nvSpPr>
        <p:spPr bwMode="blackWhite">
          <a:xfrm>
            <a:off x="3171825" y="3876675"/>
            <a:ext cx="5378450" cy="1119188"/>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In 2007, Florida Still Ranked as the #1 Most </a:t>
            </a:r>
            <a:br>
              <a:rPr lang="en-US" sz="1600" b="1">
                <a:solidFill>
                  <a:srgbClr val="FFFFFF"/>
                </a:solidFill>
              </a:rPr>
            </a:br>
            <a:r>
              <a:rPr lang="en-US" sz="1600" b="1">
                <a:solidFill>
                  <a:srgbClr val="FFFFFF"/>
                </a:solidFill>
              </a:rPr>
              <a:t>Exposed State to Hurricane Loss, with </a:t>
            </a:r>
            <a:br>
              <a:rPr lang="en-US" sz="1600" b="1">
                <a:solidFill>
                  <a:srgbClr val="FFFFFF"/>
                </a:solidFill>
              </a:rPr>
            </a:br>
            <a:r>
              <a:rPr lang="en-US" sz="1600" b="1">
                <a:solidFill>
                  <a:srgbClr val="FFFFFF"/>
                </a:solidFill>
              </a:rPr>
              <a:t>$2.459 Trillion Exposure, but Texas is very exposed too, and ranked #3 with $895B </a:t>
            </a:r>
            <a:br>
              <a:rPr lang="en-US" sz="1600" b="1">
                <a:solidFill>
                  <a:srgbClr val="FFFFFF"/>
                </a:solidFill>
              </a:rPr>
            </a:br>
            <a:r>
              <a:rPr lang="en-US" sz="1600" b="1">
                <a:solidFill>
                  <a:srgbClr val="FFFFFF"/>
                </a:solidFill>
              </a:rPr>
              <a:t>in insured coastal exposure</a:t>
            </a:r>
          </a:p>
        </p:txBody>
      </p:sp>
      <p:sp>
        <p:nvSpPr>
          <p:cNvPr id="2073608" name="Text Box 5"/>
          <p:cNvSpPr txBox="1">
            <a:spLocks noChangeArrowheads="1"/>
          </p:cNvSpPr>
          <p:nvPr/>
        </p:nvSpPr>
        <p:spPr bwMode="blackWhite">
          <a:xfrm>
            <a:off x="3171825" y="5118100"/>
            <a:ext cx="5378450" cy="669925"/>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The Insured Value of All Coastal Property Was $8.9 Trillion in 2007, Up 24% from $7.2 Trillion in 2004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13"/>
          <p:cNvSpPr txBox="1">
            <a:spLocks noChangeArrowheads="1"/>
          </p:cNvSpPr>
          <p:nvPr/>
        </p:nvSpPr>
        <p:spPr bwMode="auto">
          <a:xfrm rot="-5400000">
            <a:off x="-170656" y="3382169"/>
            <a:ext cx="960437" cy="339725"/>
          </a:xfrm>
          <a:prstGeom prst="rect">
            <a:avLst/>
          </a:prstGeom>
          <a:noFill/>
          <a:ln w="9525">
            <a:noFill/>
            <a:miter lim="800000"/>
            <a:headEnd/>
            <a:tailEnd/>
          </a:ln>
        </p:spPr>
        <p:txBody>
          <a:bodyPr wrap="none">
            <a:spAutoFit/>
          </a:bodyPr>
          <a:lstStyle/>
          <a:p>
            <a:r>
              <a:rPr lang="en-GB" sz="1600" b="1">
                <a:solidFill>
                  <a:srgbClr val="2B7299"/>
                </a:solidFill>
              </a:rPr>
              <a:t>Number</a:t>
            </a:r>
          </a:p>
        </p:txBody>
      </p:sp>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220663" y="341313"/>
            <a:ext cx="7343775" cy="719137"/>
          </a:xfrm>
        </p:spPr>
        <p:txBody>
          <a:bodyPr/>
          <a:lstStyle/>
          <a:p>
            <a:r>
              <a:rPr lang="en-US" dirty="0" smtClean="0">
                <a:solidFill>
                  <a:srgbClr val="28688C"/>
                </a:solidFill>
              </a:rPr>
              <a:t>Natural Disasters in the United States, 1980 – 2013</a:t>
            </a:r>
            <a:br>
              <a:rPr lang="en-US" dirty="0" smtClean="0">
                <a:solidFill>
                  <a:srgbClr val="28688C"/>
                </a:solidFill>
              </a:rPr>
            </a:br>
            <a:r>
              <a:rPr lang="en-US" sz="1800" dirty="0" smtClean="0">
                <a:solidFill>
                  <a:srgbClr val="28688C"/>
                </a:solidFill>
              </a:rPr>
              <a:t>Number of Events (Annual Totals 1980 – 2013)</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391275"/>
            <a:ext cx="2895600" cy="400050"/>
          </a:xfrm>
          <a:prstGeom prst="rect">
            <a:avLst/>
          </a:prstGeom>
          <a:noFill/>
          <a:ln w="9525" algn="ctr">
            <a:noFill/>
            <a:miter lim="800000"/>
            <a:headEnd/>
            <a:tailEnd/>
          </a:ln>
        </p:spPr>
        <p:txBody>
          <a:bodyPr anchor="ctr">
            <a:spAutoFit/>
          </a:bodyPr>
          <a:lstStyle/>
          <a:p>
            <a:pPr fontAlgn="auto">
              <a:spcBef>
                <a:spcPts val="0"/>
              </a:spcBef>
              <a:spcAft>
                <a:spcPts val="0"/>
              </a:spcAft>
              <a:defRPr/>
            </a:pPr>
            <a:endParaRPr lang="en-US" sz="1000" dirty="0">
              <a:solidFill>
                <a:schemeClr val="accent4">
                  <a:lumMod val="75000"/>
                </a:schemeClr>
              </a:solidFill>
              <a:cs typeface="+mn-cs"/>
            </a:endParaRPr>
          </a:p>
          <a:p>
            <a:pPr fontAlgn="auto">
              <a:spcBef>
                <a:spcPts val="0"/>
              </a:spcBef>
              <a:spcAft>
                <a:spcPts val="0"/>
              </a:spcAft>
              <a:defRPr/>
            </a:pPr>
            <a:r>
              <a:rPr lang="en-US" sz="1000" dirty="0">
                <a:solidFill>
                  <a:schemeClr val="accent4">
                    <a:lumMod val="75000"/>
                  </a:schemeClr>
                </a:solidFill>
                <a:cs typeface="+mn-cs"/>
              </a:rPr>
              <a:t>Source: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72</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r>
              <a:rPr lang="de-DE" sz="1000" b="1" dirty="0" smtClean="0">
                <a:solidFill>
                  <a:schemeClr val="bg1"/>
                </a:solidFill>
              </a:rPr>
              <a:t>22</a:t>
            </a: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r>
              <a:rPr lang="de-DE" sz="1000" b="1" dirty="0" smtClean="0">
                <a:solidFill>
                  <a:schemeClr val="bg1"/>
                </a:solidFill>
              </a:rPr>
              <a:t>19</a:t>
            </a: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r>
              <a:rPr lang="de-DE" sz="1000" b="1" dirty="0" smtClean="0">
                <a:solidFill>
                  <a:schemeClr val="bg1"/>
                </a:solidFill>
              </a:rPr>
              <a:t>81</a:t>
            </a: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r>
              <a:rPr lang="de-DE" sz="1000" b="1" dirty="0" smtClean="0">
                <a:solidFill>
                  <a:schemeClr val="bg1"/>
                </a:solidFill>
              </a:rPr>
              <a:t>6</a:t>
            </a:r>
            <a:endParaRPr lang="de-DE" sz="1000" b="1" dirty="0">
              <a:solidFill>
                <a:schemeClr val="bg1"/>
              </a:solidFill>
            </a:endParaRPr>
          </a:p>
        </p:txBody>
      </p:sp>
      <p:pic>
        <p:nvPicPr>
          <p:cNvPr id="21" name="Picture 2"/>
          <p:cNvPicPr>
            <a:picLocks noChangeAspect="1" noChangeArrowheads="1"/>
          </p:cNvPicPr>
          <p:nvPr>
            <p:custDataLst>
              <p:tags r:id="rId1"/>
            </p:custDataLst>
          </p:nvPr>
        </p:nvPicPr>
        <p:blipFill>
          <a:blip r:embed="rId3" cstate="email"/>
          <a:srcRect/>
          <a:stretch>
            <a:fillRect/>
          </a:stretch>
        </p:blipFill>
        <p:spPr bwMode="auto">
          <a:xfrm>
            <a:off x="359116" y="1322760"/>
            <a:ext cx="8112399" cy="4414363"/>
          </a:xfrm>
          <a:prstGeom prst="rect">
            <a:avLst/>
          </a:prstGeom>
          <a:noFill/>
          <a:ln w="9525">
            <a:noFill/>
            <a:miter lim="800000"/>
            <a:headEnd/>
            <a:tailEnd/>
          </a:ln>
          <a:effectLst/>
        </p:spPr>
      </p:pic>
      <p:sp>
        <p:nvSpPr>
          <p:cNvPr id="23" name="AutoShape 7"/>
          <p:cNvSpPr>
            <a:spLocks noChangeArrowheads="1"/>
          </p:cNvSpPr>
          <p:nvPr/>
        </p:nvSpPr>
        <p:spPr bwMode="blackWhite">
          <a:xfrm>
            <a:off x="3436373" y="1710813"/>
            <a:ext cx="3048415" cy="1206887"/>
          </a:xfrm>
          <a:prstGeom prst="wedgeRectCallout">
            <a:avLst>
              <a:gd name="adj1" fmla="val 102567"/>
              <a:gd name="adj2" fmla="val 2055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128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in 2013</a:t>
            </a:r>
            <a:endParaRPr lang="en-US" sz="20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in the US, 1980–2013</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73</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823522" cy="267331"/>
            <a:chOff x="2021059" y="5197108"/>
            <a:chExt cx="422403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2012 </a:t>
              </a:r>
              <a:r>
                <a:rPr lang="de-DE" sz="1000" dirty="0"/>
                <a:t>values)  </a:t>
              </a:r>
            </a:p>
          </p:txBody>
        </p:sp>
        <p:sp>
          <p:nvSpPr>
            <p:cNvPr id="106508" name="Textfeld 26"/>
            <p:cNvSpPr txBox="1">
              <a:spLocks noChangeArrowheads="1"/>
            </p:cNvSpPr>
            <p:nvPr/>
          </p:nvSpPr>
          <p:spPr bwMode="auto">
            <a:xfrm>
              <a:off x="4728671" y="5197108"/>
              <a:ext cx="1516424" cy="247678"/>
            </a:xfrm>
            <a:prstGeom prst="rect">
              <a:avLst/>
            </a:prstGeom>
            <a:noFill/>
            <a:ln w="9525">
              <a:noFill/>
              <a:miter lim="800000"/>
              <a:headEnd/>
              <a:tailEnd/>
            </a:ln>
          </p:spPr>
          <p:txBody>
            <a:bodyPr wrap="none">
              <a:spAutoFit/>
            </a:bodyPr>
            <a:lstStyle/>
            <a:p>
              <a:r>
                <a:rPr lang="de-DE" sz="1000" dirty="0"/>
                <a:t>Insured losses (in </a:t>
              </a:r>
              <a:r>
                <a:rPr lang="de-DE" sz="1000" dirty="0" smtClean="0"/>
                <a:t>2013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83338"/>
            <a:ext cx="28956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a:solidFill>
                  <a:schemeClr val="accent4">
                    <a:lumMod val="75000"/>
                  </a:schemeClr>
                </a:solidFill>
              </a:rPr>
              <a:t>Source: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288669" y="1114527"/>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(2013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22" name="Picture 2"/>
          <p:cNvPicPr>
            <a:picLocks noChangeAspect="1" noChangeArrowheads="1"/>
          </p:cNvPicPr>
          <p:nvPr>
            <p:custDataLst>
              <p:tags r:id="rId1"/>
            </p:custDataLst>
          </p:nvPr>
        </p:nvPicPr>
        <p:blipFill>
          <a:blip r:embed="rId3" cstate="email">
            <a:extLst>
              <a:ext uri="{28A0092B-C50C-407E-A947-70E740481C1C}">
                <a14:useLocalDpi xmlns:a14="http://schemas.microsoft.com/office/drawing/2010/main"/>
              </a:ext>
            </a:extLst>
          </a:blip>
          <a:srcRect t="11053"/>
          <a:stretch>
            <a:fillRect/>
          </a:stretch>
        </p:blipFill>
        <p:spPr bwMode="auto">
          <a:xfrm>
            <a:off x="197864" y="1941241"/>
            <a:ext cx="8626587" cy="4292600"/>
          </a:xfrm>
          <a:prstGeom prst="rect">
            <a:avLst/>
          </a:prstGeom>
          <a:noFill/>
          <a:ln w="9525">
            <a:noFill/>
            <a:miter lim="800000"/>
            <a:headEnd/>
            <a:tailEnd/>
          </a:ln>
          <a:effectLst/>
        </p:spPr>
      </p:pic>
      <p:sp>
        <p:nvSpPr>
          <p:cNvPr id="24" name="AutoShape 7"/>
          <p:cNvSpPr>
            <a:spLocks noChangeArrowheads="1"/>
          </p:cNvSpPr>
          <p:nvPr/>
        </p:nvSpPr>
        <p:spPr bwMode="blackWhite">
          <a:xfrm>
            <a:off x="6931736" y="1563329"/>
            <a:ext cx="2192242" cy="1386865"/>
          </a:xfrm>
          <a:prstGeom prst="wedgeRectCallout">
            <a:avLst>
              <a:gd name="adj1" fmla="val 27357"/>
              <a:gd name="adj2" fmla="val 21647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2013 CAT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$21.8B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$12.8B</a:t>
            </a:r>
            <a:endParaRPr lang="en-US" b="1" dirty="0">
              <a:solidFill>
                <a:srgbClr val="FFFFFF"/>
              </a:solidFill>
              <a:latin typeface="Arial" pitchFamily="34" charset="0"/>
              <a:cs typeface="Arial" pitchFamily="34" charset="0"/>
            </a:endParaRPr>
          </a:p>
        </p:txBody>
      </p:sp>
      <p:sp>
        <p:nvSpPr>
          <p:cNvPr id="25" name="AutoShape 7"/>
          <p:cNvSpPr>
            <a:spLocks noChangeArrowheads="1"/>
          </p:cNvSpPr>
          <p:nvPr/>
        </p:nvSpPr>
        <p:spPr bwMode="blackWhite">
          <a:xfrm>
            <a:off x="3814916" y="1873046"/>
            <a:ext cx="2300749" cy="1617407"/>
          </a:xfrm>
          <a:prstGeom prst="wedgeRectCallout">
            <a:avLst>
              <a:gd name="adj1" fmla="val 67401"/>
              <a:gd name="adj2" fmla="val 7741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Indicates a great deal of losses are uninsured (~40%-50% in the US) = Growth Opportunity</a:t>
            </a:r>
            <a:endParaRPr lang="en-US" b="1" dirty="0">
              <a:solidFill>
                <a:srgbClr val="FFFFFF"/>
              </a:solidFill>
              <a:latin typeface="Arial" pitchFamily="34" charset="0"/>
              <a:cs typeface="Arial" pitchFamily="34" charset="0"/>
            </a:endParaRPr>
          </a:p>
        </p:txBody>
      </p:sp>
      <p:sp>
        <p:nvSpPr>
          <p:cNvPr id="26" name="AutoShape 7"/>
          <p:cNvSpPr>
            <a:spLocks noChangeArrowheads="1"/>
          </p:cNvSpPr>
          <p:nvPr/>
        </p:nvSpPr>
        <p:spPr bwMode="blackWhite">
          <a:xfrm>
            <a:off x="988394" y="2138515"/>
            <a:ext cx="2596292" cy="1489587"/>
          </a:xfrm>
          <a:prstGeom prst="wedgeRectCallout">
            <a:avLst>
              <a:gd name="adj1" fmla="val 47846"/>
              <a:gd name="adj2" fmla="val 1777"/>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2013 losses were </a:t>
            </a:r>
            <a:r>
              <a:rPr lang="en-US" b="1" dirty="0" smtClean="0">
                <a:solidFill>
                  <a:srgbClr val="FFFFFF"/>
                </a:solidFill>
              </a:rPr>
              <a:t>far</a:t>
            </a:r>
            <a:r>
              <a:rPr lang="en-US" b="1" dirty="0" smtClean="0">
                <a:solidFill>
                  <a:srgbClr val="FFFFFF"/>
                </a:solidFill>
                <a:latin typeface="Arial" charset="0"/>
                <a:cs typeface="Arial" charset="0"/>
              </a:rPr>
              <a:t> below 2011 and 2012 and were 44% lower than the average from 2000-2012</a:t>
            </a:r>
            <a:endParaRPr lang="en-US"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700"/>
                                  </p:stCondLst>
                                  <p:childTnLst>
                                    <p:set>
                                      <p:cBhvr>
                                        <p:cTn id="11" dur="1" fill="hold">
                                          <p:stCondLst>
                                            <p:cond delay="0"/>
                                          </p:stCondLst>
                                        </p:cTn>
                                        <p:tgtEl>
                                          <p:spTgt spid="25"/>
                                        </p:tgtEl>
                                        <p:attrNameLst>
                                          <p:attrName>style.visibility</p:attrName>
                                        </p:attrNameLst>
                                      </p:cBhvr>
                                      <p:to>
                                        <p:strVal val="visible"/>
                                      </p:to>
                                    </p:set>
                                    <p:animEffect transition="in" filter="wipe(right)">
                                      <p:cBhvr>
                                        <p:cTn id="12" dur="500"/>
                                        <p:tgtEl>
                                          <p:spTgt spid="25"/>
                                        </p:tgtEl>
                                      </p:cBhvr>
                                    </p:animEffect>
                                  </p:childTnLst>
                                </p:cTn>
                              </p:par>
                            </p:childTnLst>
                          </p:cTn>
                        </p:par>
                        <p:par>
                          <p:cTn id="13" fill="hold">
                            <p:stCondLst>
                              <p:cond delay="1700"/>
                            </p:stCondLst>
                            <p:childTnLst>
                              <p:par>
                                <p:cTn id="14" presetID="22" presetClass="entr" presetSubtype="4" fill="hold" grpId="0" nodeType="afterEffect">
                                  <p:stCondLst>
                                    <p:cond delay="70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74</a:t>
            </a:fld>
            <a:endParaRPr lang="en-US" smtClean="0"/>
          </a:p>
        </p:txBody>
      </p:sp>
      <p:graphicFrame>
        <p:nvGraphicFramePr>
          <p:cNvPr id="51202" name="Object 2"/>
          <p:cNvGraphicFramePr>
            <a:graphicFrameLocks/>
          </p:cNvGraphicFramePr>
          <p:nvPr/>
        </p:nvGraphicFramePr>
        <p:xfrm>
          <a:off x="329783" y="1034877"/>
          <a:ext cx="8493125" cy="4343400"/>
        </p:xfrm>
        <a:graphic>
          <a:graphicData uri="http://schemas.openxmlformats.org/presentationml/2006/ole">
            <mc:AlternateContent xmlns:mc="http://schemas.openxmlformats.org/markup-compatibility/2006">
              <mc:Choice xmlns:v="urn:schemas-microsoft-com:vml" Requires="v">
                <p:oleObj spid="_x0000_s29186051" name="Chart" r:id="rId4" imgW="8439161" imgH="4324336" progId="MSGraph.Chart.8">
                  <p:embed followColorScheme="full"/>
                </p:oleObj>
              </mc:Choice>
              <mc:Fallback>
                <p:oleObj name="Chart" r:id="rId4" imgW="8439161" imgH="432433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783" y="1034877"/>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AutoShape 8"/>
          <p:cNvSpPr>
            <a:spLocks noChangeArrowheads="1"/>
          </p:cNvSpPr>
          <p:nvPr/>
        </p:nvSpPr>
        <p:spPr bwMode="blackWhite">
          <a:xfrm>
            <a:off x="1405282" y="1734243"/>
            <a:ext cx="3348130" cy="1559859"/>
          </a:xfrm>
          <a:prstGeom prst="wedgeRectCallout">
            <a:avLst>
              <a:gd name="adj1" fmla="val 79497"/>
              <a:gd name="adj2" fmla="val 6259"/>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Commercial (i.e., business claims) are more expensive because the value of property is often higher as well as the impact of insured business interruption losses</a:t>
            </a:r>
            <a:endParaRPr lang="en-US" sz="1600" b="1" dirty="0">
              <a:solidFill>
                <a:schemeClr val="bg1"/>
              </a:solidFill>
            </a:endParaRPr>
          </a:p>
        </p:txBody>
      </p:sp>
      <p:sp>
        <p:nvSpPr>
          <p:cNvPr id="12" name="Rectangle 4"/>
          <p:cNvSpPr>
            <a:spLocks noChangeArrowheads="1"/>
          </p:cNvSpPr>
          <p:nvPr/>
        </p:nvSpPr>
        <p:spPr bwMode="auto">
          <a:xfrm>
            <a:off x="-47625" y="6419417"/>
            <a:ext cx="9191625"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smtClean="0"/>
              <a:t>*Includes rental and condo policies (excludes NFIP flood).   **As of Oct. 31, 2013.</a:t>
            </a:r>
          </a:p>
          <a:p>
            <a:pPr eaLnBrk="0" hangingPunct="0">
              <a:lnSpc>
                <a:spcPct val="85000"/>
              </a:lnSpc>
              <a:spcBef>
                <a:spcPct val="25000"/>
              </a:spcBef>
              <a:buClr>
                <a:schemeClr val="accent2"/>
              </a:buClr>
              <a:buFont typeface="Wingdings" pitchFamily="2" charset="2"/>
              <a:buNone/>
            </a:pPr>
            <a:r>
              <a:rPr lang="en-US" sz="1000" dirty="0" smtClean="0"/>
              <a:t>Sources: Catastrophe loss data is for Catastrophe Serial No. 90 (Oct. 28 – 31, 2012) from PCS as of March 2013; Insurance Information Institute. </a:t>
            </a:r>
            <a:endParaRPr lang="en-US" sz="1000" dirty="0"/>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Hurricane Sandy: Average Claim Payment by Type of Claim </a:t>
            </a:r>
          </a:p>
        </p:txBody>
      </p:sp>
      <p:sp>
        <p:nvSpPr>
          <p:cNvPr id="15" name="AutoShape 8"/>
          <p:cNvSpPr>
            <a:spLocks noChangeArrowheads="1"/>
          </p:cNvSpPr>
          <p:nvPr/>
        </p:nvSpPr>
        <p:spPr bwMode="blackWhite">
          <a:xfrm>
            <a:off x="5431114" y="3232368"/>
            <a:ext cx="2753516" cy="1336896"/>
          </a:xfrm>
          <a:prstGeom prst="wedgeRectCallout">
            <a:avLst>
              <a:gd name="adj1" fmla="val 31924"/>
              <a:gd name="adj2" fmla="val -13161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The average insured flood loss was nearly 9 times larger than the average non-flood  insured loss (mostly wind)</a:t>
            </a:r>
            <a:endParaRPr lang="en-US" sz="1600" b="1" dirty="0">
              <a:solidFill>
                <a:srgbClr val="FFFFFF"/>
              </a:solidFill>
              <a:latin typeface="Arial" pitchFamily="34" charset="0"/>
              <a:cs typeface="Arial" pitchFamily="34" charset="0"/>
            </a:endParaRPr>
          </a:p>
        </p:txBody>
      </p:sp>
      <p:sp>
        <p:nvSpPr>
          <p:cNvPr id="16" name="Rectangle 15"/>
          <p:cNvSpPr>
            <a:spLocks noChangeArrowheads="1"/>
          </p:cNvSpPr>
          <p:nvPr/>
        </p:nvSpPr>
        <p:spPr bwMode="blackWhite">
          <a:xfrm>
            <a:off x="454398" y="5353665"/>
            <a:ext cx="8232401" cy="89965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Post-Sandy, the I.I.I. worked very hard to make help media, consumers and regulators understand the distinction between a flood claim and a standard homeowners claim. </a:t>
            </a:r>
            <a:r>
              <a:rPr lang="en-US" b="1" i="1" dirty="0" smtClean="0">
                <a:solidFill>
                  <a:srgbClr val="FFFFFF"/>
                </a:solidFill>
              </a:rPr>
              <a:t>NFIP is $24B in debt.</a:t>
            </a:r>
            <a:endParaRPr lang="en-US" b="1" i="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70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par>
                          <p:cTn id="12" fill="hold">
                            <p:stCondLst>
                              <p:cond delay="1700"/>
                            </p:stCondLst>
                            <p:childTnLst>
                              <p:par>
                                <p:cTn id="13" presetID="23" presetClass="entr" presetSubtype="16" fill="hold" grpId="0" nodeType="afterEffect">
                                  <p:stCondLst>
                                    <p:cond delay="70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Group 5"/>
          <p:cNvGraphicFramePr>
            <a:graphicFrameLocks/>
          </p:cNvGraphicFramePr>
          <p:nvPr/>
        </p:nvGraphicFramePr>
        <p:xfrm>
          <a:off x="344124" y="1342532"/>
          <a:ext cx="8532813" cy="4806068"/>
        </p:xfrm>
        <a:graphic>
          <a:graphicData uri="http://schemas.openxmlformats.org/drawingml/2006/table">
            <a:tbl>
              <a:tblPr>
                <a:effectLst/>
              </a:tblPr>
              <a:tblGrid>
                <a:gridCol w="1824735"/>
                <a:gridCol w="1235207"/>
                <a:gridCol w="1235207"/>
                <a:gridCol w="2117495"/>
                <a:gridCol w="2120169"/>
              </a:tblGrid>
              <a:tr h="62183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200" b="1" dirty="0" smtClean="0">
                          <a:solidFill>
                            <a:srgbClr val="FFFFFF"/>
                          </a:solidFill>
                          <a:latin typeface="Arial" charset="0"/>
                        </a:rPr>
                        <a:t>As of December 31, 2013</a:t>
                      </a:r>
                      <a:endParaRPr lang="en-US" sz="1200" b="1"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r>
              <a:tr h="639173">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Severe</a:t>
                      </a:r>
                      <a:br>
                        <a:rPr kumimoji="0" lang="en-US" sz="1600" b="1" i="1" u="none" strike="noStrike" cap="none" normalizeH="0" baseline="0" dirty="0" smtClean="0">
                          <a:ln>
                            <a:noFill/>
                          </a:ln>
                          <a:solidFill>
                            <a:schemeClr val="tx1"/>
                          </a:solidFill>
                          <a:effectLst/>
                          <a:latin typeface="Arial" charset="0"/>
                        </a:rPr>
                      </a:br>
                      <a:r>
                        <a:rPr kumimoji="0" lang="en-US" sz="1600" b="1" i="1" u="none" strike="noStrike" cap="none" normalizeH="0" baseline="0" dirty="0" smtClean="0">
                          <a:ln>
                            <a:noFill/>
                          </a:ln>
                          <a:solidFill>
                            <a:schemeClr val="tx1"/>
                          </a:solidFill>
                          <a:effectLst/>
                          <a:latin typeface="Arial" charset="0"/>
                        </a:rPr>
                        <a:t>Thunderstorm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69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110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16,341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kern="1200" cap="none" normalizeH="0" baseline="0" dirty="0" smtClean="0">
                          <a:ln>
                            <a:noFill/>
                          </a:ln>
                          <a:solidFill>
                            <a:schemeClr val="tx1"/>
                          </a:solidFill>
                          <a:effectLst/>
                          <a:latin typeface="Arial" charset="0"/>
                          <a:ea typeface="+mn-ea"/>
                          <a:cs typeface="+mn-cs"/>
                        </a:rPr>
                        <a:t>10,274</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r>
              <a:tr h="553380">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Winter 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43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2,935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1,895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56943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Flood</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1,929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240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62183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Earthquake &amp; Geophysical</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6</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590975">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Tropical Cyclone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62183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Wildfire, Heat, &amp; Drought</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620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385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56943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Totals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128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207</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21,825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12,794</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sp>
        <p:nvSpPr>
          <p:cNvPr id="6" name="Title 7"/>
          <p:cNvSpPr>
            <a:spLocks noGrp="1"/>
          </p:cNvSpPr>
          <p:nvPr>
            <p:ph type="title"/>
          </p:nvPr>
        </p:nvSpPr>
        <p:spPr>
          <a:xfrm>
            <a:off x="282906" y="187352"/>
            <a:ext cx="6840000" cy="720000"/>
          </a:xfrm>
        </p:spPr>
        <p:txBody>
          <a:bodyPr/>
          <a:lstStyle/>
          <a:p>
            <a:r>
              <a:rPr lang="en-US" dirty="0" smtClean="0">
                <a:solidFill>
                  <a:srgbClr val="225A7A"/>
                </a:solidFill>
              </a:rPr>
              <a:t>Natural Disaster Losses in the United States, by Type, 2013</a:t>
            </a:r>
            <a:endParaRPr lang="en-US" dirty="0">
              <a:solidFill>
                <a:srgbClr val="225A7A"/>
              </a:solidFill>
            </a:endParaRPr>
          </a:p>
        </p:txBody>
      </p:sp>
      <p:sp>
        <p:nvSpPr>
          <p:cNvPr id="7" name="TextBox 6"/>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75</a:t>
            </a:fld>
            <a:endParaRPr lang="en-US" sz="1000" dirty="0">
              <a:solidFill>
                <a:schemeClr val="accent4">
                  <a:lumMod val="75000"/>
                </a:schemeClr>
              </a:solidFill>
              <a:latin typeface="+mn-lt"/>
            </a:endParaRPr>
          </a:p>
        </p:txBody>
      </p:sp>
      <p:sp>
        <p:nvSpPr>
          <p:cNvPr id="9" name="Rectangle 3"/>
          <p:cNvSpPr>
            <a:spLocks noChangeArrowheads="1"/>
          </p:cNvSpPr>
          <p:nvPr/>
        </p:nvSpPr>
        <p:spPr bwMode="auto">
          <a:xfrm>
            <a:off x="2" y="6554583"/>
            <a:ext cx="2895599"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Munich Re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a:solidFill>
                <a:schemeClr val="accent4">
                  <a:lumMod val="75000"/>
                </a:schemeClr>
              </a:solidFill>
              <a:latin typeface="Arial" charset="0"/>
              <a:cs typeface="Arial" charset="0"/>
            </a:endParaRPr>
          </a:p>
        </p:txBody>
      </p:sp>
      <p:sp>
        <p:nvSpPr>
          <p:cNvPr id="10" name="TextBox 9"/>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75</a:t>
            </a:fld>
            <a:endParaRPr lang="en-US" sz="1000" dirty="0">
              <a:solidFill>
                <a:schemeClr val="accent4">
                  <a:lumMod val="75000"/>
                </a:schemeClr>
              </a:solidFill>
              <a:latin typeface="+mn-lt"/>
            </a:endParaRPr>
          </a:p>
        </p:txBody>
      </p:sp>
    </p:spTree>
    <p:custDataLst>
      <p:tags r:id="rId1"/>
    </p:custData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Group 57"/>
          <p:cNvGraphicFramePr>
            <a:graphicFrameLocks noGrp="1"/>
          </p:cNvGraphicFramePr>
          <p:nvPr>
            <p:ph/>
          </p:nvPr>
        </p:nvGraphicFramePr>
        <p:xfrm>
          <a:off x="282574" y="1374929"/>
          <a:ext cx="8534401" cy="4787899"/>
        </p:xfrm>
        <a:graphic>
          <a:graphicData uri="http://schemas.openxmlformats.org/drawingml/2006/table">
            <a:tbl>
              <a:tblPr>
                <a:effectLst/>
              </a:tblPr>
              <a:tblGrid>
                <a:gridCol w="2016125"/>
                <a:gridCol w="2057400"/>
                <a:gridCol w="2326884"/>
                <a:gridCol w="2133992"/>
              </a:tblGrid>
              <a:tr h="631906">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Date </a:t>
                      </a:r>
                    </a:p>
                  </a:txBody>
                  <a:tcPr marT="91440" anchor="b"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Event</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Estimated Economic </a:t>
                      </a:r>
                      <a:br>
                        <a:rPr kumimoji="0" lang="en-US" sz="1600" b="1" i="0" u="none" strike="noStrike" cap="none" normalizeH="0" baseline="0" dirty="0" smtClean="0">
                          <a:ln>
                            <a:noFill/>
                          </a:ln>
                          <a:solidFill>
                            <a:schemeClr val="bg1"/>
                          </a:solidFill>
                          <a:effectLst/>
                          <a:latin typeface="Arial" charset="0"/>
                        </a:rPr>
                      </a:br>
                      <a:r>
                        <a:rPr kumimoji="0" lang="en-US" sz="1600" b="1" i="0" u="none" strike="noStrike" cap="none" normalizeH="0" baseline="0" dirty="0" smtClean="0">
                          <a:ln>
                            <a:noFill/>
                          </a:ln>
                          <a:solidFill>
                            <a:schemeClr val="bg1"/>
                          </a:solidFill>
                          <a:effectLst/>
                          <a:latin typeface="Arial" charset="0"/>
                        </a:rPr>
                        <a:t>Losses  (US $m)</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Estimated Insured              Losses  (US $m)</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February 24 – 25</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Winter Storm</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1,300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690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March 18 – 19</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2,200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1,600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April 7 – 11</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Winter Storm</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1,600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1,200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April 16 – 18</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1,100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560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May 18 – 20</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3,100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1,800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May 28 – 31</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mn-lt"/>
                        </a:rPr>
                        <a:t>2,800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1,400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August 6 – 7</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1,300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740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September 9 – 16</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Flooding</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1,500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160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November 17 - 18</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1,300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931</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bl>
          </a:graphicData>
        </a:graphic>
      </p:graphicFrame>
      <p:sp>
        <p:nvSpPr>
          <p:cNvPr id="11" name="Rectangle 3"/>
          <p:cNvSpPr>
            <a:spLocks noChangeArrowheads="1"/>
          </p:cNvSpPr>
          <p:nvPr/>
        </p:nvSpPr>
        <p:spPr bwMode="auto">
          <a:xfrm>
            <a:off x="2" y="6554583"/>
            <a:ext cx="2895599"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Munich Re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a:solidFill>
                <a:schemeClr val="accent4">
                  <a:lumMod val="75000"/>
                </a:schemeClr>
              </a:solidFill>
              <a:latin typeface="Arial" charset="0"/>
              <a:cs typeface="Arial" charset="0"/>
            </a:endParaRPr>
          </a:p>
        </p:txBody>
      </p:sp>
      <p:sp>
        <p:nvSpPr>
          <p:cNvPr id="9" name="TextBox 8"/>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76</a:t>
            </a:fld>
            <a:endParaRPr lang="en-US" sz="1000" dirty="0">
              <a:solidFill>
                <a:schemeClr val="accent4">
                  <a:lumMod val="75000"/>
                </a:schemeClr>
              </a:solidFill>
              <a:latin typeface="+mn-lt"/>
            </a:endParaRPr>
          </a:p>
        </p:txBody>
      </p:sp>
      <p:sp>
        <p:nvSpPr>
          <p:cNvPr id="8" name="Title 7"/>
          <p:cNvSpPr txBox="1">
            <a:spLocks/>
          </p:cNvSpPr>
          <p:nvPr/>
        </p:nvSpPr>
        <p:spPr bwMode="black">
          <a:xfrm>
            <a:off x="231752" y="73740"/>
            <a:ext cx="7525899" cy="8128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225A7A"/>
                </a:solidFill>
                <a:effectLst/>
                <a:uLnTx/>
                <a:uFillTx/>
                <a:latin typeface="Arial"/>
                <a:ea typeface="+mn-ea"/>
                <a:cs typeface="Arial"/>
              </a:rPr>
              <a:t>Significant Natural Catastrophes, 2013</a:t>
            </a:r>
            <a:br>
              <a:rPr kumimoji="0" lang="en-US" sz="3000" b="1" i="0" u="none" strike="noStrike" kern="1200" cap="none" spc="0" normalizeH="0" baseline="0" noProof="0" dirty="0" smtClean="0">
                <a:ln>
                  <a:noFill/>
                </a:ln>
                <a:solidFill>
                  <a:srgbClr val="225A7A"/>
                </a:solidFill>
                <a:effectLst/>
                <a:uLnTx/>
                <a:uFillTx/>
                <a:latin typeface="Arial"/>
                <a:ea typeface="+mn-ea"/>
                <a:cs typeface="Arial"/>
              </a:rPr>
            </a:br>
            <a:r>
              <a:rPr kumimoji="0" lang="en-US" sz="1800" b="1" i="0" u="none" strike="noStrike" kern="1200" cap="none" spc="0" normalizeH="0" baseline="0" noProof="0" dirty="0" smtClean="0">
                <a:ln>
                  <a:noFill/>
                </a:ln>
                <a:solidFill>
                  <a:srgbClr val="225A7A"/>
                </a:solidFill>
                <a:effectLst/>
                <a:uLnTx/>
                <a:uFillTx/>
                <a:latin typeface="Arial"/>
                <a:ea typeface="+mn-ea"/>
                <a:cs typeface="Arial"/>
              </a:rPr>
              <a:t>(Events with</a:t>
            </a:r>
            <a:r>
              <a:rPr kumimoji="0" lang="en-US" sz="3000" b="1" i="0" u="none" strike="noStrike" kern="1200" cap="none" spc="0" normalizeH="0" baseline="0" noProof="0" dirty="0" smtClean="0">
                <a:ln>
                  <a:noFill/>
                </a:ln>
                <a:solidFill>
                  <a:srgbClr val="225A7A"/>
                </a:solidFill>
                <a:effectLst/>
                <a:uLnTx/>
                <a:uFillTx/>
                <a:latin typeface="Arial"/>
                <a:ea typeface="+mn-ea"/>
                <a:cs typeface="Arial"/>
              </a:rPr>
              <a:t> </a:t>
            </a:r>
            <a:r>
              <a:rPr kumimoji="0" lang="en-US" sz="1800" b="1" i="0" u="none" strike="noStrike" kern="0" cap="none" spc="0" normalizeH="0" baseline="0" noProof="0" dirty="0" smtClean="0">
                <a:ln>
                  <a:noFill/>
                </a:ln>
                <a:solidFill>
                  <a:srgbClr val="225A7A"/>
                </a:solidFill>
                <a:effectLst/>
                <a:uLnTx/>
                <a:uFillTx/>
                <a:latin typeface="Arial" charset="0"/>
                <a:ea typeface="+mj-ea"/>
                <a:cs typeface="Arial" charset="0"/>
              </a:rPr>
              <a:t>$1 billion economic loss and/or 50 fatalities)</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Tree>
    <p:custDataLst>
      <p:tags r:id="rId1"/>
    </p:custData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custDataLst>
              <p:tags r:id="rId2"/>
            </p:custDataLst>
          </p:nvPr>
        </p:nvPicPr>
        <p:blipFill>
          <a:blip r:embed="rId5" cstate="email">
            <a:extLst>
              <a:ext uri="{28A0092B-C50C-407E-A947-70E740481C1C}">
                <a14:useLocalDpi xmlns:a14="http://schemas.microsoft.com/office/drawing/2010/main"/>
              </a:ext>
            </a:extLst>
          </a:blip>
          <a:srcRect/>
          <a:stretch>
            <a:fillRect/>
          </a:stretch>
        </p:blipFill>
        <p:spPr bwMode="auto">
          <a:xfrm>
            <a:off x="107504" y="1524670"/>
            <a:ext cx="8715375" cy="4647214"/>
          </a:xfrm>
          <a:prstGeom prst="rect">
            <a:avLst/>
          </a:prstGeom>
          <a:noFill/>
          <a:ln w="9525">
            <a:noFill/>
            <a:miter lim="800000"/>
            <a:headEnd/>
            <a:tailEnd/>
          </a:ln>
          <a:effectLst/>
        </p:spPr>
      </p:pic>
      <p:sp>
        <p:nvSpPr>
          <p:cNvPr id="50" name="Rechteck 49"/>
          <p:cNvSpPr/>
          <p:nvPr/>
        </p:nvSpPr>
        <p:spPr>
          <a:xfrm>
            <a:off x="302088" y="1197262"/>
            <a:ext cx="1080000" cy="369332"/>
          </a:xfrm>
          <a:prstGeom prst="rect">
            <a:avLst/>
          </a:prstGeom>
        </p:spPr>
        <p:txBody>
          <a:bodyPr>
            <a:spAutoFit/>
          </a:bodyPr>
          <a:lstStyle/>
          <a:p>
            <a:r>
              <a:rPr lang="de-DE" b="1" dirty="0" err="1" smtClean="0">
                <a:solidFill>
                  <a:srgbClr val="225A7A"/>
                </a:solidFill>
              </a:rPr>
              <a:t>Number</a:t>
            </a:r>
            <a:endParaRPr lang="de-DE" b="1" dirty="0">
              <a:solidFill>
                <a:srgbClr val="225A7A"/>
              </a:solidFill>
            </a:endParaRPr>
          </a:p>
        </p:txBody>
      </p:sp>
      <p:sp>
        <p:nvSpPr>
          <p:cNvPr id="22" name="Titel 11"/>
          <p:cNvSpPr>
            <a:spLocks noGrp="1"/>
          </p:cNvSpPr>
          <p:nvPr>
            <p:ph type="title"/>
          </p:nvPr>
        </p:nvSpPr>
        <p:spPr>
          <a:xfrm>
            <a:off x="323850" y="252413"/>
            <a:ext cx="7446300" cy="722067"/>
          </a:xfrm>
        </p:spPr>
        <p:txBody>
          <a:bodyPr>
            <a:noAutofit/>
          </a:bodyPr>
          <a:lstStyle/>
          <a:p>
            <a:r>
              <a:rPr lang="en-US" dirty="0" smtClean="0">
                <a:solidFill>
                  <a:srgbClr val="225A7A"/>
                </a:solidFill>
                <a:ea typeface="Arial"/>
                <a:cs typeface="Times New Roman"/>
              </a:rPr>
              <a:t>Convective Loss Events </a:t>
            </a:r>
            <a:r>
              <a:rPr lang="en-US" dirty="0" smtClean="0">
                <a:solidFill>
                  <a:srgbClr val="225A7A"/>
                </a:solidFill>
              </a:rPr>
              <a:t>in the U.S. </a:t>
            </a:r>
            <a:r>
              <a:rPr lang="en-US" sz="2400" dirty="0" smtClean="0">
                <a:solidFill>
                  <a:srgbClr val="225A7A"/>
                </a:solidFill>
              </a:rPr>
              <a:t/>
            </a:r>
            <a:br>
              <a:rPr lang="en-US" sz="2400" dirty="0" smtClean="0">
                <a:solidFill>
                  <a:srgbClr val="225A7A"/>
                </a:solidFill>
              </a:rPr>
            </a:br>
            <a:r>
              <a:rPr lang="en-US" sz="2000" dirty="0" smtClean="0">
                <a:solidFill>
                  <a:srgbClr val="225A7A"/>
                </a:solidFill>
              </a:rPr>
              <a:t>Number of events 1980 – 2012 and First Half 2013 </a:t>
            </a:r>
            <a:endParaRPr lang="en-US" sz="2000" dirty="0">
              <a:solidFill>
                <a:srgbClr val="225A7A"/>
              </a:solidFill>
            </a:endParaRPr>
          </a:p>
        </p:txBody>
      </p:sp>
      <p:sp>
        <p:nvSpPr>
          <p:cNvPr id="10" name="Text Box 49"/>
          <p:cNvSpPr txBox="1">
            <a:spLocks noChangeArrowheads="1"/>
          </p:cNvSpPr>
          <p:nvPr/>
        </p:nvSpPr>
        <p:spPr bwMode="auto">
          <a:xfrm>
            <a:off x="71107" y="6638925"/>
            <a:ext cx="5942012"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Geo Risks Research, NatCatSERVICE – As at July 2013  </a:t>
            </a:r>
            <a:endParaRPr lang="en-US" sz="900" dirty="0">
              <a:solidFill>
                <a:schemeClr val="accent4">
                  <a:lumMod val="75000"/>
                </a:schemeClr>
              </a:solidFill>
            </a:endParaRPr>
          </a:p>
        </p:txBody>
      </p:sp>
      <p:sp>
        <p:nvSpPr>
          <p:cNvPr id="2" name="Rechteck 1"/>
          <p:cNvSpPr/>
          <p:nvPr/>
        </p:nvSpPr>
        <p:spPr>
          <a:xfrm>
            <a:off x="8432800" y="4970608"/>
            <a:ext cx="241300" cy="838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Box 12"/>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77</a:t>
            </a:fld>
            <a:endParaRPr lang="en-US" sz="1000" dirty="0">
              <a:solidFill>
                <a:schemeClr val="accent4">
                  <a:lumMod val="75000"/>
                </a:schemeClr>
              </a:solidFill>
              <a:latin typeface="+mn-lt"/>
            </a:endParaRPr>
          </a:p>
        </p:txBody>
      </p:sp>
      <p:sp>
        <p:nvSpPr>
          <p:cNvPr id="11" name="Text Box 17"/>
          <p:cNvSpPr txBox="1">
            <a:spLocks noChangeArrowheads="1"/>
          </p:cNvSpPr>
          <p:nvPr/>
        </p:nvSpPr>
        <p:spPr bwMode="auto">
          <a:xfrm>
            <a:off x="1192443" y="1987960"/>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Convective events are those caused by straight-line winds, tornadoes, hail, heavy precipitation, flash floods and lightning</a:t>
            </a:r>
            <a:endParaRPr lang="en-US" b="1" dirty="0">
              <a:solidFill>
                <a:schemeClr val="bg1"/>
              </a:solidFill>
              <a:latin typeface="Arial" pitchFamily="34" charset="0"/>
              <a:cs typeface="Arial" pitchFamily="34" charset="0"/>
            </a:endParaRPr>
          </a:p>
        </p:txBody>
      </p:sp>
      <p:sp>
        <p:nvSpPr>
          <p:cNvPr id="12" name="AutoShape 7"/>
          <p:cNvSpPr>
            <a:spLocks noChangeArrowheads="1"/>
          </p:cNvSpPr>
          <p:nvPr/>
        </p:nvSpPr>
        <p:spPr bwMode="blackWhite">
          <a:xfrm>
            <a:off x="4104966" y="1474839"/>
            <a:ext cx="2841523" cy="1371600"/>
          </a:xfrm>
          <a:prstGeom prst="wedgeRectCallout">
            <a:avLst>
              <a:gd name="adj1" fmla="val 71004"/>
              <a:gd name="adj2" fmla="val 9181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The frequency of convective events has rising tremendously over the past 30+ years</a:t>
            </a:r>
            <a:endParaRPr lang="en-US" b="1" dirty="0">
              <a:solidFill>
                <a:srgbClr val="FFFFFF"/>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76240" y="149590"/>
            <a:ext cx="7528706" cy="720725"/>
          </a:xfrm>
        </p:spPr>
        <p:txBody>
          <a:bodyPr/>
          <a:lstStyle/>
          <a:p>
            <a:pPr>
              <a:defRPr/>
            </a:pPr>
            <a:r>
              <a:rPr lang="en-US" kern="1200" dirty="0" smtClean="0">
                <a:solidFill>
                  <a:srgbClr val="28688C"/>
                </a:solidFill>
                <a:latin typeface="Arial"/>
                <a:ea typeface="Arial Unicode MS"/>
                <a:cs typeface="Arial"/>
              </a:rPr>
              <a:t>U.S. Thunderstorm Insured Loss Trends, </a:t>
            </a:r>
            <a:r>
              <a:rPr lang="en-US" dirty="0" smtClean="0">
                <a:solidFill>
                  <a:srgbClr val="28688C"/>
                </a:solidFill>
              </a:rPr>
              <a:t>1980 – 2013</a:t>
            </a:r>
            <a:endParaRPr lang="en-US" sz="2400" dirty="0">
              <a:solidFill>
                <a:srgbClr val="28688C"/>
              </a:solidFill>
            </a:endParaRPr>
          </a:p>
        </p:txBody>
      </p:sp>
      <p:sp>
        <p:nvSpPr>
          <p:cNvPr id="13" name="TextBox 12"/>
          <p:cNvSpPr txBox="1"/>
          <p:nvPr/>
        </p:nvSpPr>
        <p:spPr>
          <a:xfrm>
            <a:off x="8415338" y="6551613"/>
            <a:ext cx="685800" cy="274637"/>
          </a:xfrm>
          <a:prstGeom prst="rect">
            <a:avLst/>
          </a:prstGeom>
          <a:noFill/>
        </p:spPr>
        <p:txBody>
          <a:bodyPr anchor="ctr"/>
          <a:lstStyle/>
          <a:p>
            <a:pPr algn="r">
              <a:defRPr/>
            </a:pPr>
            <a:fld id="{8D0801B0-B425-4BBD-988E-B9240017401C}" type="slidenum">
              <a:rPr lang="en-US" sz="1000">
                <a:solidFill>
                  <a:schemeClr val="accent4">
                    <a:lumMod val="75000"/>
                  </a:schemeClr>
                </a:solidFill>
                <a:latin typeface="+mn-lt"/>
                <a:cs typeface="+mn-cs"/>
              </a:rPr>
              <a:pPr algn="r">
                <a:defRPr/>
              </a:pPr>
              <a:t>78</a:t>
            </a:fld>
            <a:endParaRPr lang="en-US" sz="1000" dirty="0">
              <a:solidFill>
                <a:schemeClr val="accent4">
                  <a:lumMod val="75000"/>
                </a:schemeClr>
              </a:solidFill>
              <a:latin typeface="+mn-lt"/>
              <a:cs typeface="+mn-cs"/>
            </a:endParaRPr>
          </a:p>
        </p:txBody>
      </p:sp>
      <p:sp>
        <p:nvSpPr>
          <p:cNvPr id="21" name="Rectangle 3"/>
          <p:cNvSpPr>
            <a:spLocks noChangeArrowheads="1"/>
          </p:cNvSpPr>
          <p:nvPr/>
        </p:nvSpPr>
        <p:spPr bwMode="auto">
          <a:xfrm>
            <a:off x="26988" y="6396038"/>
            <a:ext cx="42672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cs typeface="+mn-cs"/>
            </a:endParaRPr>
          </a:p>
          <a:p>
            <a:pPr>
              <a:defRPr/>
            </a:pPr>
            <a:r>
              <a:rPr lang="en-US" sz="1000" dirty="0">
                <a:solidFill>
                  <a:schemeClr val="accent4">
                    <a:lumMod val="75000"/>
                  </a:schemeClr>
                </a:solidFill>
                <a:cs typeface="+mn-cs"/>
              </a:rPr>
              <a:t>Source: Property Claims Service,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i="1" dirty="0">
              <a:solidFill>
                <a:schemeClr val="accent4">
                  <a:lumMod val="75000"/>
                </a:schemeClr>
              </a:solidFill>
              <a:cs typeface="+mn-cs"/>
            </a:endParaRPr>
          </a:p>
        </p:txBody>
      </p:sp>
      <p:pic>
        <p:nvPicPr>
          <p:cNvPr id="14" name="Picture 1"/>
          <p:cNvPicPr>
            <a:picLocks noChangeAspect="1" noChangeArrowheads="1"/>
          </p:cNvPicPr>
          <p:nvPr>
            <p:custDataLst>
              <p:tags r:id="rId1"/>
            </p:custDataLst>
          </p:nvPr>
        </p:nvPicPr>
        <p:blipFill>
          <a:blip r:embed="rId4" cstate="email"/>
          <a:srcRect/>
          <a:stretch>
            <a:fillRect/>
          </a:stretch>
        </p:blipFill>
        <p:spPr bwMode="auto">
          <a:xfrm>
            <a:off x="124678" y="1454046"/>
            <a:ext cx="8888802" cy="5111100"/>
          </a:xfrm>
          <a:prstGeom prst="rect">
            <a:avLst/>
          </a:prstGeom>
          <a:noFill/>
          <a:ln w="9525">
            <a:noFill/>
            <a:miter lim="800000"/>
            <a:headEnd/>
            <a:tailEnd/>
          </a:ln>
        </p:spPr>
      </p:pic>
      <p:sp>
        <p:nvSpPr>
          <p:cNvPr id="16" name="AutoShape 7"/>
          <p:cNvSpPr>
            <a:spLocks noChangeArrowheads="1"/>
          </p:cNvSpPr>
          <p:nvPr/>
        </p:nvSpPr>
        <p:spPr bwMode="blackWhite">
          <a:xfrm>
            <a:off x="3620367" y="3128505"/>
            <a:ext cx="3531191" cy="975657"/>
          </a:xfrm>
          <a:prstGeom prst="wedgeRectCallout">
            <a:avLst>
              <a:gd name="adj1" fmla="val 97028"/>
              <a:gd name="adj2" fmla="val 168327"/>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Thunderstorm losses </a:t>
            </a:r>
            <a:r>
              <a:rPr lang="en-US" b="1" dirty="0" smtClean="0">
                <a:solidFill>
                  <a:srgbClr val="FFFFFF"/>
                </a:solidFill>
                <a:latin typeface="Arial" pitchFamily="34" charset="0"/>
                <a:cs typeface="Arial" pitchFamily="34" charset="0"/>
              </a:rPr>
              <a:t>in 2013 </a:t>
            </a:r>
            <a:r>
              <a:rPr lang="en-US" b="1" dirty="0">
                <a:solidFill>
                  <a:srgbClr val="FFFFFF"/>
                </a:solidFill>
                <a:latin typeface="Arial" pitchFamily="34" charset="0"/>
                <a:cs typeface="Arial" pitchFamily="34" charset="0"/>
              </a:rPr>
              <a:t>totaled </a:t>
            </a:r>
            <a:r>
              <a:rPr lang="en-US" b="1" dirty="0" smtClean="0">
                <a:solidFill>
                  <a:srgbClr val="FFFFFF"/>
                </a:solidFill>
                <a:latin typeface="Arial" pitchFamily="34" charset="0"/>
                <a:cs typeface="Arial" pitchFamily="34" charset="0"/>
              </a:rPr>
              <a:t>$10.3 billion, the 6</a:t>
            </a:r>
            <a:r>
              <a:rPr lang="en-US" b="1" baseline="30000" dirty="0" smtClean="0">
                <a:solidFill>
                  <a:srgbClr val="FFFFFF"/>
                </a:solidFill>
                <a:latin typeface="Arial" pitchFamily="34" charset="0"/>
                <a:cs typeface="Arial" pitchFamily="34" charset="0"/>
              </a:rPr>
              <a:t>th</a:t>
            </a:r>
            <a:r>
              <a:rPr lang="en-US" b="1" dirty="0" smtClean="0">
                <a:solidFill>
                  <a:srgbClr val="FFFFFF"/>
                </a:solidFill>
                <a:latin typeface="Arial" pitchFamily="34" charset="0"/>
                <a:cs typeface="Arial" pitchFamily="34" charset="0"/>
              </a:rPr>
              <a:t>  highest on record</a:t>
            </a:r>
            <a:endParaRPr lang="en-US" b="1" dirty="0">
              <a:solidFill>
                <a:srgbClr val="FFFFFF"/>
              </a:solidFill>
              <a:latin typeface="Arial" pitchFamily="34" charset="0"/>
              <a:cs typeface="Arial" pitchFamily="34" charset="0"/>
            </a:endParaRPr>
          </a:p>
        </p:txBody>
      </p:sp>
      <p:sp>
        <p:nvSpPr>
          <p:cNvPr id="17" name="Text Box 17"/>
          <p:cNvSpPr txBox="1">
            <a:spLocks noChangeArrowheads="1"/>
          </p:cNvSpPr>
          <p:nvPr/>
        </p:nvSpPr>
        <p:spPr bwMode="auto">
          <a:xfrm>
            <a:off x="1059708" y="2563156"/>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a:solidFill>
                  <a:schemeClr val="bg1"/>
                </a:solidFill>
                <a:latin typeface="Arial" pitchFamily="34" charset="0"/>
                <a:cs typeface="Arial" pitchFamily="34" charset="0"/>
              </a:rPr>
              <a:t>Average thunderstorm losses are up </a:t>
            </a:r>
            <a:r>
              <a:rPr lang="en-US" b="1" dirty="0" smtClean="0">
                <a:solidFill>
                  <a:schemeClr val="bg1"/>
                </a:solidFill>
                <a:latin typeface="Arial" pitchFamily="34" charset="0"/>
                <a:cs typeface="Arial" pitchFamily="34" charset="0"/>
              </a:rPr>
              <a:t>7 </a:t>
            </a:r>
            <a:r>
              <a:rPr lang="en-US" b="1" dirty="0">
                <a:solidFill>
                  <a:schemeClr val="bg1"/>
                </a:solidFill>
                <a:latin typeface="Arial" pitchFamily="34" charset="0"/>
                <a:cs typeface="Arial" pitchFamily="34" charset="0"/>
              </a:rPr>
              <a:t>fold since the early </a:t>
            </a:r>
            <a:r>
              <a:rPr lang="en-US" b="1" dirty="0" smtClean="0">
                <a:solidFill>
                  <a:schemeClr val="bg1"/>
                </a:solidFill>
                <a:latin typeface="Arial" pitchFamily="34" charset="0"/>
                <a:cs typeface="Arial" pitchFamily="34" charset="0"/>
              </a:rPr>
              <a:t>1980s.  The 5-year running average loss is up sharply</a:t>
            </a:r>
            <a:endParaRPr lang="en-US" b="1" dirty="0">
              <a:solidFill>
                <a:schemeClr val="bg1"/>
              </a:solidFill>
              <a:latin typeface="Arial" pitchFamily="34" charset="0"/>
              <a:cs typeface="Arial" pitchFamily="34" charset="0"/>
            </a:endParaRPr>
          </a:p>
        </p:txBody>
      </p:sp>
      <p:sp>
        <p:nvSpPr>
          <p:cNvPr id="18" name="Text Box 17"/>
          <p:cNvSpPr txBox="1">
            <a:spLocks noChangeArrowheads="1"/>
          </p:cNvSpPr>
          <p:nvPr/>
        </p:nvSpPr>
        <p:spPr bwMode="auto">
          <a:xfrm>
            <a:off x="3544524" y="1110813"/>
            <a:ext cx="3940175" cy="1477962"/>
          </a:xfrm>
          <a:prstGeom prst="rect">
            <a:avLst/>
          </a:prstGeom>
          <a:solidFill>
            <a:schemeClr val="accent1">
              <a:lumMod val="75000"/>
            </a:schemeClr>
          </a:solidFill>
          <a:ln w="9525" algn="ctr">
            <a:noFill/>
            <a:miter lim="800000"/>
            <a:headEnd/>
            <a:tailEnd/>
          </a:ln>
        </p:spPr>
        <p:txBody>
          <a:bodyPr>
            <a:spAutoFit/>
          </a:bodyPr>
          <a:lstStyle/>
          <a:p>
            <a:pPr algn="ctr">
              <a:defRPr/>
            </a:pPr>
            <a:r>
              <a:rPr lang="en-US" b="1" dirty="0">
                <a:solidFill>
                  <a:schemeClr val="bg1"/>
                </a:solidFill>
                <a:latin typeface="Arial" pitchFamily="34" charset="0"/>
                <a:cs typeface="Arial" pitchFamily="34" charset="0"/>
              </a:rPr>
              <a:t>Hurricanes get all the headlines, but thunderstorms are consistent producers of large scale loss. </a:t>
            </a:r>
            <a:r>
              <a:rPr lang="en-US" b="1" i="1" dirty="0" smtClean="0">
                <a:solidFill>
                  <a:schemeClr val="bg1"/>
                </a:solidFill>
                <a:latin typeface="Arial" pitchFamily="34" charset="0"/>
                <a:cs typeface="Arial" pitchFamily="34" charset="0"/>
              </a:rPr>
              <a:t>2008-2013 </a:t>
            </a:r>
            <a:r>
              <a:rPr lang="en-US" b="1" i="1" dirty="0">
                <a:solidFill>
                  <a:schemeClr val="bg1"/>
                </a:solidFill>
                <a:latin typeface="Arial" pitchFamily="34" charset="0"/>
                <a:cs typeface="Arial" pitchFamily="34" charset="0"/>
              </a:rPr>
              <a:t>are the most expensive years on </a:t>
            </a:r>
            <a:r>
              <a:rPr lang="en-US" b="1" i="1" dirty="0" smtClean="0">
                <a:solidFill>
                  <a:schemeClr val="bg1"/>
                </a:solidFill>
                <a:latin typeface="Arial" pitchFamily="34" charset="0"/>
                <a:cs typeface="Arial" pitchFamily="34" charset="0"/>
              </a:rPr>
              <a:t>record.</a:t>
            </a:r>
            <a:endParaRPr lang="en-US" b="1" i="1"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90923" y="196850"/>
            <a:ext cx="6838950" cy="719138"/>
          </a:xfrm>
        </p:spPr>
        <p:txBody>
          <a:bodyPr/>
          <a:lstStyle/>
          <a:p>
            <a:pPr>
              <a:defRPr/>
            </a:pPr>
            <a:r>
              <a:rPr lang="en-US" kern="1200" dirty="0" smtClean="0">
                <a:solidFill>
                  <a:srgbClr val="28688C"/>
                </a:solidFill>
                <a:latin typeface="Arial"/>
                <a:ea typeface="Arial Unicode MS"/>
                <a:cs typeface="Arial"/>
              </a:rPr>
              <a:t>U.S. Tornado </a:t>
            </a:r>
            <a:r>
              <a:rPr lang="en-US" dirty="0" smtClean="0">
                <a:solidFill>
                  <a:srgbClr val="28688C"/>
                </a:solidFill>
              </a:rPr>
              <a:t>Count, 2005-2013* </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D131676E-5B39-464A-99D9-D8B8DE9BDE38}" type="slidenum">
              <a:rPr lang="en-US" sz="1000">
                <a:solidFill>
                  <a:schemeClr val="accent4">
                    <a:lumMod val="75000"/>
                  </a:schemeClr>
                </a:solidFill>
                <a:latin typeface="+mn-lt"/>
                <a:cs typeface="+mn-cs"/>
              </a:rPr>
              <a:pPr algn="r">
                <a:defRPr/>
              </a:pPr>
              <a:t>79</a:t>
            </a:fld>
            <a:endParaRPr lang="en-US" sz="1000" dirty="0">
              <a:solidFill>
                <a:schemeClr val="accent4">
                  <a:lumMod val="75000"/>
                </a:schemeClr>
              </a:solidFill>
              <a:latin typeface="+mn-lt"/>
              <a:cs typeface="+mn-cs"/>
            </a:endParaRPr>
          </a:p>
        </p:txBody>
      </p:sp>
      <p:sp>
        <p:nvSpPr>
          <p:cNvPr id="17" name="Rectangle 14"/>
          <p:cNvSpPr>
            <a:spLocks noChangeArrowheads="1"/>
          </p:cNvSpPr>
          <p:nvPr/>
        </p:nvSpPr>
        <p:spPr bwMode="auto">
          <a:xfrm>
            <a:off x="117475" y="6340633"/>
            <a:ext cx="6647974" cy="461665"/>
          </a:xfrm>
          <a:prstGeom prst="rect">
            <a:avLst/>
          </a:prstGeom>
          <a:noFill/>
          <a:ln w="9525">
            <a:noFill/>
            <a:miter lim="800000"/>
            <a:headEnd/>
            <a:tailEnd/>
          </a:ln>
        </p:spPr>
        <p:txBody>
          <a:bodyPr wrap="none">
            <a:spAutoFit/>
          </a:bodyPr>
          <a:lstStyle/>
          <a:p>
            <a:r>
              <a:rPr lang="en-US" sz="1200" dirty="0" smtClean="0"/>
              <a:t>*Through Dec. 31, 2013.</a:t>
            </a:r>
          </a:p>
          <a:p>
            <a:r>
              <a:rPr lang="en-US" sz="1200" dirty="0" smtClean="0"/>
              <a:t>Source</a:t>
            </a:r>
            <a:r>
              <a:rPr lang="en-US" sz="1200" dirty="0"/>
              <a:t>: </a:t>
            </a:r>
            <a:r>
              <a:rPr lang="en-US" sz="1200" dirty="0">
                <a:hlinkClick r:id="rId4"/>
              </a:rPr>
              <a:t>http://www.spc.noaa.gov/wcm</a:t>
            </a:r>
            <a:r>
              <a:rPr lang="en-US" sz="1200" dirty="0" smtClean="0">
                <a:hlinkClick r:id="rId4"/>
              </a:rPr>
              <a:t>/</a:t>
            </a:r>
            <a:r>
              <a:rPr lang="en-US" sz="1200" dirty="0" smtClean="0"/>
              <a:t>.</a:t>
            </a:r>
            <a:r>
              <a:rPr lang="en-US" sz="1200" dirty="0"/>
              <a:t>					</a:t>
            </a:r>
          </a:p>
        </p:txBody>
      </p:sp>
      <p:sp>
        <p:nvSpPr>
          <p:cNvPr id="4557826" name="AutoShape 2" descr="U.S. Annual Tornado Trends">
            <a:hlinkClick r:id="rId5"/>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28" name="AutoShape 4" descr="U.S. Annual Tornado Trends">
            <a:hlinkClick r:id="rId5"/>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30" name="AutoShape 6" descr="U.S. Annual Tornado Trends">
            <a:hlinkClick r:id="rId5"/>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2" descr="http://www.spc.noaa.gov/wcm/2013/torngraph-big.png"/>
          <p:cNvPicPr>
            <a:picLocks noChangeAspect="1" noChangeArrowheads="1"/>
          </p:cNvPicPr>
          <p:nvPr>
            <p:custDataLst>
              <p:tags r:id="rId1"/>
            </p:custDataLst>
          </p:nvPr>
        </p:nvPicPr>
        <p:blipFill>
          <a:blip r:embed="rId6" cstate="email"/>
          <a:srcRect/>
          <a:stretch>
            <a:fillRect/>
          </a:stretch>
        </p:blipFill>
        <p:spPr bwMode="auto">
          <a:xfrm>
            <a:off x="259377" y="1180209"/>
            <a:ext cx="8021156" cy="5130650"/>
          </a:xfrm>
          <a:prstGeom prst="rect">
            <a:avLst/>
          </a:prstGeom>
          <a:noFill/>
        </p:spPr>
      </p:pic>
      <p:sp>
        <p:nvSpPr>
          <p:cNvPr id="13" name="AutoShape 7"/>
          <p:cNvSpPr>
            <a:spLocks noChangeArrowheads="1"/>
          </p:cNvSpPr>
          <p:nvPr/>
        </p:nvSpPr>
        <p:spPr bwMode="blackWhite">
          <a:xfrm>
            <a:off x="2779958" y="1480219"/>
            <a:ext cx="3199063" cy="1191986"/>
          </a:xfrm>
          <a:prstGeom prst="wedgeRectCallout">
            <a:avLst>
              <a:gd name="adj1" fmla="val 71575"/>
              <a:gd name="adj2" fmla="val 475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1,897 tornadoes </a:t>
            </a:r>
            <a:r>
              <a:rPr lang="en-US" b="1" dirty="0">
                <a:solidFill>
                  <a:srgbClr val="FFFFFF"/>
                </a:solidFill>
                <a:latin typeface="Arial" pitchFamily="34" charset="0"/>
                <a:cs typeface="Arial" pitchFamily="34" charset="0"/>
              </a:rPr>
              <a:t>in the </a:t>
            </a:r>
            <a:r>
              <a:rPr lang="en-US" b="1" dirty="0" smtClean="0">
                <a:solidFill>
                  <a:srgbClr val="FFFFFF"/>
                </a:solidFill>
                <a:latin typeface="Arial" pitchFamily="34" charset="0"/>
                <a:cs typeface="Arial" pitchFamily="34" charset="0"/>
              </a:rPr>
              <a:t>U.S. </a:t>
            </a:r>
            <a:r>
              <a:rPr lang="en-US" b="1" dirty="0">
                <a:solidFill>
                  <a:srgbClr val="FFFFFF"/>
                </a:solidFill>
                <a:latin typeface="Arial" pitchFamily="34" charset="0"/>
                <a:cs typeface="Arial" pitchFamily="34" charset="0"/>
              </a:rPr>
              <a:t>in </a:t>
            </a:r>
            <a:r>
              <a:rPr lang="en-US" b="1" dirty="0" smtClean="0">
                <a:solidFill>
                  <a:srgbClr val="FFFFFF"/>
                </a:solidFill>
                <a:latin typeface="Arial" pitchFamily="34" charset="0"/>
                <a:cs typeface="Arial" pitchFamily="34" charset="0"/>
              </a:rPr>
              <a:t>2011 far above average, but well below 2008’s record</a:t>
            </a:r>
            <a:endParaRPr lang="en-US" b="1" dirty="0">
              <a:solidFill>
                <a:srgbClr val="FFFFFF"/>
              </a:solidFill>
              <a:latin typeface="Arial" pitchFamily="34" charset="0"/>
              <a:cs typeface="Arial" pitchFamily="34" charset="0"/>
            </a:endParaRPr>
          </a:p>
        </p:txBody>
      </p:sp>
      <p:sp>
        <p:nvSpPr>
          <p:cNvPr id="15" name="AutoShape 7"/>
          <p:cNvSpPr>
            <a:spLocks noChangeArrowheads="1"/>
          </p:cNvSpPr>
          <p:nvPr/>
        </p:nvSpPr>
        <p:spPr bwMode="blackWhite">
          <a:xfrm>
            <a:off x="7405168" y="4582974"/>
            <a:ext cx="1693862" cy="1118507"/>
          </a:xfrm>
          <a:prstGeom prst="wedgeRectCallout">
            <a:avLst>
              <a:gd name="adj1" fmla="val -35275"/>
              <a:gd name="adj2" fmla="val -83861"/>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2013 count was the lowest in a decade</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5"/>
                                        </p:tgtEl>
                                        <p:attrNameLst>
                                          <p:attrName>style.visibility</p:attrName>
                                        </p:attrNameLst>
                                      </p:cBhvr>
                                      <p:to>
                                        <p:strVal val="visible"/>
                                      </p:to>
                                    </p:set>
                                    <p:animEffect transition="in" filter="wipe(right)">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8</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vs. Fortune 500, 1987–2013E*</a:t>
            </a:r>
          </a:p>
        </p:txBody>
      </p:sp>
      <p:sp>
        <p:nvSpPr>
          <p:cNvPr id="52231" name="Rectangle 3"/>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Excludes Mortgage &amp; Financial Guarantee in 2008 </a:t>
            </a:r>
            <a:r>
              <a:rPr lang="en-US" sz="1100" dirty="0" smtClean="0"/>
              <a:t>– 2013E.  2013 P/C ROE is through 2013:Q3.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nvGraphicFramePr>
        <p:xfrm>
          <a:off x="304800" y="1474788"/>
          <a:ext cx="8569325" cy="4579937"/>
        </p:xfrm>
        <a:graphic>
          <a:graphicData uri="http://schemas.openxmlformats.org/presentationml/2006/ole">
            <mc:AlternateContent xmlns:mc="http://schemas.openxmlformats.org/markup-compatibility/2006">
              <mc:Choice xmlns:v="urn:schemas-microsoft-com:vml" Requires="v">
                <p:oleObj spid="_x0000_s21259267" name="Chart" r:id="rId4" imgW="8601126" imgH="4610196" progId="MSGraph.Chart.8">
                  <p:embed followColorScheme="full"/>
                </p:oleObj>
              </mc:Choice>
              <mc:Fallback>
                <p:oleObj name="Chart" r:id="rId4" imgW="8601126" imgH="461019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474788"/>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790218"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74551" y="3851995"/>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362986" y="378410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169333" y="4463503"/>
            <a:ext cx="1085850" cy="292100"/>
          </a:xfrm>
          <a:prstGeom prst="wedgeRectCallout">
            <a:avLst>
              <a:gd name="adj1" fmla="val 56262"/>
              <a:gd name="adj2" fmla="val -1380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2026509" name="Oval 13"/>
          <p:cNvSpPr>
            <a:spLocks noChangeArrowheads="1"/>
          </p:cNvSpPr>
          <p:nvPr/>
        </p:nvSpPr>
        <p:spPr bwMode="auto">
          <a:xfrm>
            <a:off x="2958885" y="3654985"/>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295070" y="4781363"/>
            <a:ext cx="1162050" cy="292100"/>
          </a:xfrm>
          <a:prstGeom prst="wedgeRectCallout">
            <a:avLst>
              <a:gd name="adj1" fmla="val 22112"/>
              <a:gd name="adj2" fmla="val -2327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835024" y="275611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431077" y="3996711"/>
            <a:ext cx="1265424" cy="711200"/>
          </a:xfrm>
          <a:prstGeom prst="wedgeRectCallout">
            <a:avLst>
              <a:gd name="adj1" fmla="val -8362"/>
              <a:gd name="adj2" fmla="val -14313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Lowest CAT Losses in </a:t>
            </a:r>
            <a:br>
              <a:rPr lang="en-US" sz="1400" b="1">
                <a:solidFill>
                  <a:schemeClr val="bg1"/>
                </a:solidFill>
              </a:rPr>
            </a:br>
            <a:r>
              <a:rPr lang="en-US" sz="1400" b="1">
                <a:solidFill>
                  <a:schemeClr val="bg1"/>
                </a:solidFill>
              </a:rPr>
              <a:t>15 Years</a:t>
            </a:r>
          </a:p>
        </p:txBody>
      </p:sp>
      <p:sp>
        <p:nvSpPr>
          <p:cNvPr id="2026515" name="Oval 19"/>
          <p:cNvSpPr>
            <a:spLocks noChangeArrowheads="1"/>
          </p:cNvSpPr>
          <p:nvPr/>
        </p:nvSpPr>
        <p:spPr bwMode="auto">
          <a:xfrm>
            <a:off x="4994857"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621314" y="3447957"/>
            <a:ext cx="958850" cy="292100"/>
          </a:xfrm>
          <a:prstGeom prst="wedgeRectCallout">
            <a:avLst>
              <a:gd name="adj1" fmla="val 4546"/>
              <a:gd name="adj2" fmla="val 3493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6207640"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171"/>
              <a:gd name="adj2" fmla="val 18594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872984"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619598" y="4113372"/>
            <a:ext cx="1314450" cy="292100"/>
          </a:xfrm>
          <a:prstGeom prst="wedgeRectCallout">
            <a:avLst>
              <a:gd name="adj1" fmla="val -19685"/>
              <a:gd name="adj2" fmla="val -20489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7033645" y="3835400"/>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68" y="4805269"/>
            <a:ext cx="1152525" cy="546100"/>
          </a:xfrm>
          <a:prstGeom prst="wedgeRectCallout">
            <a:avLst>
              <a:gd name="adj1" fmla="val 30937"/>
              <a:gd name="adj2" fmla="val -12765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610171" y="4640826"/>
            <a:ext cx="1098599" cy="678425"/>
          </a:xfrm>
          <a:prstGeom prst="wedgeRectCallout">
            <a:avLst>
              <a:gd name="adj1" fmla="val -12179"/>
              <a:gd name="adj2" fmla="val -9456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7913632" y="3771490"/>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8213512" y="3569938"/>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7787161" y="3048000"/>
            <a:ext cx="766915" cy="329380"/>
          </a:xfrm>
          <a:prstGeom prst="wedgeRectCallout">
            <a:avLst>
              <a:gd name="adj1" fmla="val 24197"/>
              <a:gd name="adj2" fmla="val 1016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par>
                          <p:cTn id="13" fill="hold">
                            <p:stCondLst>
                              <p:cond delay="1700"/>
                            </p:stCondLst>
                            <p:childTnLst>
                              <p:par>
                                <p:cTn id="14" presetID="10" presetClass="entr" presetSubtype="0" fill="hold" grpId="0" nodeType="afterEffect">
                                  <p:stCondLst>
                                    <p:cond delay="700"/>
                                  </p:stCondLst>
                                  <p:childTnLst>
                                    <p:set>
                                      <p:cBhvr>
                                        <p:cTn id="15" dur="1" fill="hold">
                                          <p:stCondLst>
                                            <p:cond delay="0"/>
                                          </p:stCondLst>
                                        </p:cTn>
                                        <p:tgtEl>
                                          <p:spTgt spid="2026503"/>
                                        </p:tgtEl>
                                        <p:attrNameLst>
                                          <p:attrName>style.visibility</p:attrName>
                                        </p:attrNameLst>
                                      </p:cBhvr>
                                      <p:to>
                                        <p:strVal val="visible"/>
                                      </p:to>
                                    </p:set>
                                    <p:animEffect transition="in" filter="fade">
                                      <p:cBhvr>
                                        <p:cTn id="16" dur="1000"/>
                                        <p:tgtEl>
                                          <p:spTgt spid="2026503"/>
                                        </p:tgtEl>
                                      </p:cBhvr>
                                    </p:animEffect>
                                  </p:childTnLst>
                                </p:cTn>
                              </p:par>
                            </p:childTnLst>
                          </p:cTn>
                        </p:par>
                        <p:par>
                          <p:cTn id="17" fill="hold">
                            <p:stCondLst>
                              <p:cond delay="3400"/>
                            </p:stCondLst>
                            <p:childTnLst>
                              <p:par>
                                <p:cTn id="18" presetID="22" presetClass="entr" presetSubtype="1" fill="hold" grpId="0" nodeType="afterEffect">
                                  <p:stCondLst>
                                    <p:cond delay="0"/>
                                  </p:stCondLst>
                                  <p:childTnLst>
                                    <p:set>
                                      <p:cBhvr>
                                        <p:cTn id="19" dur="1" fill="hold">
                                          <p:stCondLst>
                                            <p:cond delay="0"/>
                                          </p:stCondLst>
                                        </p:cTn>
                                        <p:tgtEl>
                                          <p:spTgt spid="2026504"/>
                                        </p:tgtEl>
                                        <p:attrNameLst>
                                          <p:attrName>style.visibility</p:attrName>
                                        </p:attrNameLst>
                                      </p:cBhvr>
                                      <p:to>
                                        <p:strVal val="visible"/>
                                      </p:to>
                                    </p:set>
                                    <p:animEffect transition="in" filter="wipe(up)">
                                      <p:cBhvr>
                                        <p:cTn id="20" dur="500"/>
                                        <p:tgtEl>
                                          <p:spTgt spid="2026504"/>
                                        </p:tgtEl>
                                      </p:cBhvr>
                                    </p:animEffect>
                                  </p:childTnLst>
                                </p:cTn>
                              </p:par>
                            </p:childTnLst>
                          </p:cTn>
                        </p:par>
                        <p:par>
                          <p:cTn id="21" fill="hold">
                            <p:stCondLst>
                              <p:cond delay="3900"/>
                            </p:stCondLst>
                            <p:childTnLst>
                              <p:par>
                                <p:cTn id="22" presetID="10" presetClass="entr" presetSubtype="0" fill="hold" grpId="0" nodeType="afterEffect">
                                  <p:stCondLst>
                                    <p:cond delay="700"/>
                                  </p:stCondLst>
                                  <p:childTnLst>
                                    <p:set>
                                      <p:cBhvr>
                                        <p:cTn id="23" dur="1" fill="hold">
                                          <p:stCondLst>
                                            <p:cond delay="0"/>
                                          </p:stCondLst>
                                        </p:cTn>
                                        <p:tgtEl>
                                          <p:spTgt spid="2026506"/>
                                        </p:tgtEl>
                                        <p:attrNameLst>
                                          <p:attrName>style.visibility</p:attrName>
                                        </p:attrNameLst>
                                      </p:cBhvr>
                                      <p:to>
                                        <p:strVal val="visible"/>
                                      </p:to>
                                    </p:set>
                                    <p:animEffect transition="in" filter="fade">
                                      <p:cBhvr>
                                        <p:cTn id="24" dur="1000"/>
                                        <p:tgtEl>
                                          <p:spTgt spid="2026506"/>
                                        </p:tgtEl>
                                      </p:cBhvr>
                                    </p:animEffect>
                                  </p:childTnLst>
                                </p:cTn>
                              </p:par>
                            </p:childTnLst>
                          </p:cTn>
                        </p:par>
                        <p:par>
                          <p:cTn id="25" fill="hold">
                            <p:stCondLst>
                              <p:cond delay="5600"/>
                            </p:stCondLst>
                            <p:childTnLst>
                              <p:par>
                                <p:cTn id="26" presetID="22" presetClass="entr" presetSubtype="1" fill="hold" grpId="0" nodeType="afterEffect">
                                  <p:stCondLst>
                                    <p:cond delay="0"/>
                                  </p:stCondLst>
                                  <p:childTnLst>
                                    <p:set>
                                      <p:cBhvr>
                                        <p:cTn id="27" dur="1" fill="hold">
                                          <p:stCondLst>
                                            <p:cond delay="0"/>
                                          </p:stCondLst>
                                        </p:cTn>
                                        <p:tgtEl>
                                          <p:spTgt spid="2026507"/>
                                        </p:tgtEl>
                                        <p:attrNameLst>
                                          <p:attrName>style.visibility</p:attrName>
                                        </p:attrNameLst>
                                      </p:cBhvr>
                                      <p:to>
                                        <p:strVal val="visible"/>
                                      </p:to>
                                    </p:set>
                                    <p:animEffect transition="in" filter="wipe(up)">
                                      <p:cBhvr>
                                        <p:cTn id="28" dur="500"/>
                                        <p:tgtEl>
                                          <p:spTgt spid="2026507"/>
                                        </p:tgtEl>
                                      </p:cBhvr>
                                    </p:animEffect>
                                  </p:childTnLst>
                                </p:cTn>
                              </p:par>
                            </p:childTnLst>
                          </p:cTn>
                        </p:par>
                        <p:par>
                          <p:cTn id="29" fill="hold">
                            <p:stCondLst>
                              <p:cond delay="6100"/>
                            </p:stCondLst>
                            <p:childTnLst>
                              <p:par>
                                <p:cTn id="30" presetID="10" presetClass="entr" presetSubtype="0" fill="hold" grpId="0" nodeType="afterEffect">
                                  <p:stCondLst>
                                    <p:cond delay="700"/>
                                  </p:stCondLst>
                                  <p:childTnLst>
                                    <p:set>
                                      <p:cBhvr>
                                        <p:cTn id="31" dur="1" fill="hold">
                                          <p:stCondLst>
                                            <p:cond delay="0"/>
                                          </p:stCondLst>
                                        </p:cTn>
                                        <p:tgtEl>
                                          <p:spTgt spid="2026509"/>
                                        </p:tgtEl>
                                        <p:attrNameLst>
                                          <p:attrName>style.visibility</p:attrName>
                                        </p:attrNameLst>
                                      </p:cBhvr>
                                      <p:to>
                                        <p:strVal val="visible"/>
                                      </p:to>
                                    </p:set>
                                    <p:animEffect transition="in" filter="fade">
                                      <p:cBhvr>
                                        <p:cTn id="32" dur="1000"/>
                                        <p:tgtEl>
                                          <p:spTgt spid="2026509"/>
                                        </p:tgtEl>
                                      </p:cBhvr>
                                    </p:animEffect>
                                  </p:childTnLst>
                                </p:cTn>
                              </p:par>
                            </p:childTnLst>
                          </p:cTn>
                        </p:par>
                        <p:par>
                          <p:cTn id="33" fill="hold">
                            <p:stCondLst>
                              <p:cond delay="7800"/>
                            </p:stCondLst>
                            <p:childTnLst>
                              <p:par>
                                <p:cTn id="34" presetID="22" presetClass="entr" presetSubtype="1" fill="hold" grpId="0" nodeType="afterEffect">
                                  <p:stCondLst>
                                    <p:cond delay="0"/>
                                  </p:stCondLst>
                                  <p:childTnLst>
                                    <p:set>
                                      <p:cBhvr>
                                        <p:cTn id="35" dur="1" fill="hold">
                                          <p:stCondLst>
                                            <p:cond delay="0"/>
                                          </p:stCondLst>
                                        </p:cTn>
                                        <p:tgtEl>
                                          <p:spTgt spid="2026510"/>
                                        </p:tgtEl>
                                        <p:attrNameLst>
                                          <p:attrName>style.visibility</p:attrName>
                                        </p:attrNameLst>
                                      </p:cBhvr>
                                      <p:to>
                                        <p:strVal val="visible"/>
                                      </p:to>
                                    </p:set>
                                    <p:animEffect transition="in" filter="wipe(up)">
                                      <p:cBhvr>
                                        <p:cTn id="36" dur="500"/>
                                        <p:tgtEl>
                                          <p:spTgt spid="2026510"/>
                                        </p:tgtEl>
                                      </p:cBhvr>
                                    </p:animEffect>
                                  </p:childTnLst>
                                </p:cTn>
                              </p:par>
                            </p:childTnLst>
                          </p:cTn>
                        </p:par>
                        <p:par>
                          <p:cTn id="37" fill="hold">
                            <p:stCondLst>
                              <p:cond delay="8300"/>
                            </p:stCondLst>
                            <p:childTnLst>
                              <p:par>
                                <p:cTn id="38" presetID="10" presetClass="entr" presetSubtype="0" fill="hold" grpId="0" nodeType="afterEffect">
                                  <p:stCondLst>
                                    <p:cond delay="700"/>
                                  </p:stCondLst>
                                  <p:childTnLst>
                                    <p:set>
                                      <p:cBhvr>
                                        <p:cTn id="39" dur="1" fill="hold">
                                          <p:stCondLst>
                                            <p:cond delay="0"/>
                                          </p:stCondLst>
                                        </p:cTn>
                                        <p:tgtEl>
                                          <p:spTgt spid="2026512"/>
                                        </p:tgtEl>
                                        <p:attrNameLst>
                                          <p:attrName>style.visibility</p:attrName>
                                        </p:attrNameLst>
                                      </p:cBhvr>
                                      <p:to>
                                        <p:strVal val="visible"/>
                                      </p:to>
                                    </p:set>
                                    <p:animEffect transition="in" filter="fade">
                                      <p:cBhvr>
                                        <p:cTn id="40" dur="1000"/>
                                        <p:tgtEl>
                                          <p:spTgt spid="2026512"/>
                                        </p:tgtEl>
                                      </p:cBhvr>
                                    </p:animEffect>
                                  </p:childTnLst>
                                </p:cTn>
                              </p:par>
                            </p:childTnLst>
                          </p:cTn>
                        </p:par>
                        <p:par>
                          <p:cTn id="41" fill="hold">
                            <p:stCondLst>
                              <p:cond delay="10000"/>
                            </p:stCondLst>
                            <p:childTnLst>
                              <p:par>
                                <p:cTn id="42" presetID="22" presetClass="entr" presetSubtype="1" fill="hold" grpId="0" nodeType="afterEffect">
                                  <p:stCondLst>
                                    <p:cond delay="0"/>
                                  </p:stCondLst>
                                  <p:childTnLst>
                                    <p:set>
                                      <p:cBhvr>
                                        <p:cTn id="43" dur="1" fill="hold">
                                          <p:stCondLst>
                                            <p:cond delay="0"/>
                                          </p:stCondLst>
                                        </p:cTn>
                                        <p:tgtEl>
                                          <p:spTgt spid="2026513"/>
                                        </p:tgtEl>
                                        <p:attrNameLst>
                                          <p:attrName>style.visibility</p:attrName>
                                        </p:attrNameLst>
                                      </p:cBhvr>
                                      <p:to>
                                        <p:strVal val="visible"/>
                                      </p:to>
                                    </p:set>
                                    <p:animEffect transition="in" filter="wipe(up)">
                                      <p:cBhvr>
                                        <p:cTn id="44" dur="500"/>
                                        <p:tgtEl>
                                          <p:spTgt spid="2026513"/>
                                        </p:tgtEl>
                                      </p:cBhvr>
                                    </p:animEffect>
                                  </p:childTnLst>
                                </p:cTn>
                              </p:par>
                            </p:childTnLst>
                          </p:cTn>
                        </p:par>
                        <p:par>
                          <p:cTn id="45" fill="hold">
                            <p:stCondLst>
                              <p:cond delay="10500"/>
                            </p:stCondLst>
                            <p:childTnLst>
                              <p:par>
                                <p:cTn id="46" presetID="10" presetClass="entr" presetSubtype="0" fill="hold" grpId="0" nodeType="afterEffect">
                                  <p:stCondLst>
                                    <p:cond delay="700"/>
                                  </p:stCondLst>
                                  <p:childTnLst>
                                    <p:set>
                                      <p:cBhvr>
                                        <p:cTn id="47" dur="1" fill="hold">
                                          <p:stCondLst>
                                            <p:cond delay="0"/>
                                          </p:stCondLst>
                                        </p:cTn>
                                        <p:tgtEl>
                                          <p:spTgt spid="2026515"/>
                                        </p:tgtEl>
                                        <p:attrNameLst>
                                          <p:attrName>style.visibility</p:attrName>
                                        </p:attrNameLst>
                                      </p:cBhvr>
                                      <p:to>
                                        <p:strVal val="visible"/>
                                      </p:to>
                                    </p:set>
                                    <p:animEffect transition="in" filter="fade">
                                      <p:cBhvr>
                                        <p:cTn id="48" dur="1000"/>
                                        <p:tgtEl>
                                          <p:spTgt spid="2026515"/>
                                        </p:tgtEl>
                                      </p:cBhvr>
                                    </p:animEffect>
                                  </p:childTnLst>
                                </p:cTn>
                              </p:par>
                            </p:childTnLst>
                          </p:cTn>
                        </p:par>
                        <p:par>
                          <p:cTn id="49" fill="hold">
                            <p:stCondLst>
                              <p:cond delay="12200"/>
                            </p:stCondLst>
                            <p:childTnLst>
                              <p:par>
                                <p:cTn id="50" presetID="22" presetClass="entr" presetSubtype="4" fill="hold" grpId="0" nodeType="afterEffect">
                                  <p:stCondLst>
                                    <p:cond delay="0"/>
                                  </p:stCondLst>
                                  <p:childTnLst>
                                    <p:set>
                                      <p:cBhvr>
                                        <p:cTn id="51" dur="1" fill="hold">
                                          <p:stCondLst>
                                            <p:cond delay="0"/>
                                          </p:stCondLst>
                                        </p:cTn>
                                        <p:tgtEl>
                                          <p:spTgt spid="2026516"/>
                                        </p:tgtEl>
                                        <p:attrNameLst>
                                          <p:attrName>style.visibility</p:attrName>
                                        </p:attrNameLst>
                                      </p:cBhvr>
                                      <p:to>
                                        <p:strVal val="visible"/>
                                      </p:to>
                                    </p:set>
                                    <p:animEffect transition="in" filter="wipe(down)">
                                      <p:cBhvr>
                                        <p:cTn id="52" dur="500"/>
                                        <p:tgtEl>
                                          <p:spTgt spid="2026516"/>
                                        </p:tgtEl>
                                      </p:cBhvr>
                                    </p:animEffect>
                                  </p:childTnLst>
                                </p:cTn>
                              </p:par>
                            </p:childTnLst>
                          </p:cTn>
                        </p:par>
                        <p:par>
                          <p:cTn id="53" fill="hold">
                            <p:stCondLst>
                              <p:cond delay="12700"/>
                            </p:stCondLst>
                            <p:childTnLst>
                              <p:par>
                                <p:cTn id="54" presetID="10" presetClass="entr" presetSubtype="0" fill="hold" grpId="0" nodeType="afterEffect">
                                  <p:stCondLst>
                                    <p:cond delay="700"/>
                                  </p:stCondLst>
                                  <p:childTnLst>
                                    <p:set>
                                      <p:cBhvr>
                                        <p:cTn id="55" dur="1" fill="hold">
                                          <p:stCondLst>
                                            <p:cond delay="0"/>
                                          </p:stCondLst>
                                        </p:cTn>
                                        <p:tgtEl>
                                          <p:spTgt spid="2026521"/>
                                        </p:tgtEl>
                                        <p:attrNameLst>
                                          <p:attrName>style.visibility</p:attrName>
                                        </p:attrNameLst>
                                      </p:cBhvr>
                                      <p:to>
                                        <p:strVal val="visible"/>
                                      </p:to>
                                    </p:set>
                                    <p:animEffect transition="in" filter="fade">
                                      <p:cBhvr>
                                        <p:cTn id="56" dur="1000"/>
                                        <p:tgtEl>
                                          <p:spTgt spid="2026521"/>
                                        </p:tgtEl>
                                      </p:cBhvr>
                                    </p:animEffect>
                                  </p:childTnLst>
                                </p:cTn>
                              </p:par>
                            </p:childTnLst>
                          </p:cTn>
                        </p:par>
                        <p:par>
                          <p:cTn id="57" fill="hold">
                            <p:stCondLst>
                              <p:cond delay="14400"/>
                            </p:stCondLst>
                            <p:childTnLst>
                              <p:par>
                                <p:cTn id="58" presetID="22" presetClass="entr" presetSubtype="1" fill="hold" grpId="0" nodeType="afterEffect">
                                  <p:stCondLst>
                                    <p:cond delay="0"/>
                                  </p:stCondLst>
                                  <p:childTnLst>
                                    <p:set>
                                      <p:cBhvr>
                                        <p:cTn id="59" dur="1" fill="hold">
                                          <p:stCondLst>
                                            <p:cond delay="0"/>
                                          </p:stCondLst>
                                        </p:cTn>
                                        <p:tgtEl>
                                          <p:spTgt spid="2026522"/>
                                        </p:tgtEl>
                                        <p:attrNameLst>
                                          <p:attrName>style.visibility</p:attrName>
                                        </p:attrNameLst>
                                      </p:cBhvr>
                                      <p:to>
                                        <p:strVal val="visible"/>
                                      </p:to>
                                    </p:set>
                                    <p:animEffect transition="in" filter="wipe(up)">
                                      <p:cBhvr>
                                        <p:cTn id="60" dur="500"/>
                                        <p:tgtEl>
                                          <p:spTgt spid="2026522"/>
                                        </p:tgtEl>
                                      </p:cBhvr>
                                    </p:animEffect>
                                  </p:childTnLst>
                                </p:cTn>
                              </p:par>
                            </p:childTnLst>
                          </p:cTn>
                        </p:par>
                        <p:par>
                          <p:cTn id="61" fill="hold">
                            <p:stCondLst>
                              <p:cond delay="14900"/>
                            </p:stCondLst>
                            <p:childTnLst>
                              <p:par>
                                <p:cTn id="62" presetID="10" presetClass="entr" presetSubtype="0" fill="hold" grpId="0" nodeType="afterEffect">
                                  <p:stCondLst>
                                    <p:cond delay="700"/>
                                  </p:stCondLst>
                                  <p:childTnLst>
                                    <p:set>
                                      <p:cBhvr>
                                        <p:cTn id="63" dur="1" fill="hold">
                                          <p:stCondLst>
                                            <p:cond delay="0"/>
                                          </p:stCondLst>
                                        </p:cTn>
                                        <p:tgtEl>
                                          <p:spTgt spid="2026518"/>
                                        </p:tgtEl>
                                        <p:attrNameLst>
                                          <p:attrName>style.visibility</p:attrName>
                                        </p:attrNameLst>
                                      </p:cBhvr>
                                      <p:to>
                                        <p:strVal val="visible"/>
                                      </p:to>
                                    </p:set>
                                    <p:animEffect transition="in" filter="fade">
                                      <p:cBhvr>
                                        <p:cTn id="64" dur="1000"/>
                                        <p:tgtEl>
                                          <p:spTgt spid="2026518"/>
                                        </p:tgtEl>
                                      </p:cBhvr>
                                    </p:animEffect>
                                  </p:childTnLst>
                                </p:cTn>
                              </p:par>
                            </p:childTnLst>
                          </p:cTn>
                        </p:par>
                        <p:par>
                          <p:cTn id="65" fill="hold">
                            <p:stCondLst>
                              <p:cond delay="16600"/>
                            </p:stCondLst>
                            <p:childTnLst>
                              <p:par>
                                <p:cTn id="66" presetID="22" presetClass="entr" presetSubtype="4" fill="hold" grpId="0" nodeType="afterEffect">
                                  <p:stCondLst>
                                    <p:cond delay="0"/>
                                  </p:stCondLst>
                                  <p:childTnLst>
                                    <p:set>
                                      <p:cBhvr>
                                        <p:cTn id="67" dur="1" fill="hold">
                                          <p:stCondLst>
                                            <p:cond delay="0"/>
                                          </p:stCondLst>
                                        </p:cTn>
                                        <p:tgtEl>
                                          <p:spTgt spid="2026519"/>
                                        </p:tgtEl>
                                        <p:attrNameLst>
                                          <p:attrName>style.visibility</p:attrName>
                                        </p:attrNameLst>
                                      </p:cBhvr>
                                      <p:to>
                                        <p:strVal val="visible"/>
                                      </p:to>
                                    </p:set>
                                    <p:animEffect transition="in" filter="wipe(down)">
                                      <p:cBhvr>
                                        <p:cTn id="68" dur="500"/>
                                        <p:tgtEl>
                                          <p:spTgt spid="2026519"/>
                                        </p:tgtEl>
                                      </p:cBhvr>
                                    </p:animEffect>
                                  </p:childTnLst>
                                </p:cTn>
                              </p:par>
                            </p:childTnLst>
                          </p:cTn>
                        </p:par>
                        <p:par>
                          <p:cTn id="69" fill="hold">
                            <p:stCondLst>
                              <p:cond delay="17100"/>
                            </p:stCondLst>
                            <p:childTnLst>
                              <p:par>
                                <p:cTn id="70" presetID="10" presetClass="entr" presetSubtype="0" fill="hold" grpId="0" nodeType="afterEffect">
                                  <p:stCondLst>
                                    <p:cond delay="700"/>
                                  </p:stCondLst>
                                  <p:childTnLst>
                                    <p:set>
                                      <p:cBhvr>
                                        <p:cTn id="71" dur="1" fill="hold">
                                          <p:stCondLst>
                                            <p:cond delay="0"/>
                                          </p:stCondLst>
                                        </p:cTn>
                                        <p:tgtEl>
                                          <p:spTgt spid="2026524"/>
                                        </p:tgtEl>
                                        <p:attrNameLst>
                                          <p:attrName>style.visibility</p:attrName>
                                        </p:attrNameLst>
                                      </p:cBhvr>
                                      <p:to>
                                        <p:strVal val="visible"/>
                                      </p:to>
                                    </p:set>
                                    <p:animEffect transition="in" filter="fade">
                                      <p:cBhvr>
                                        <p:cTn id="72" dur="1000"/>
                                        <p:tgtEl>
                                          <p:spTgt spid="2026524"/>
                                        </p:tgtEl>
                                      </p:cBhvr>
                                    </p:animEffect>
                                  </p:childTnLst>
                                </p:cTn>
                              </p:par>
                            </p:childTnLst>
                          </p:cTn>
                        </p:par>
                        <p:par>
                          <p:cTn id="73" fill="hold">
                            <p:stCondLst>
                              <p:cond delay="18800"/>
                            </p:stCondLst>
                            <p:childTnLst>
                              <p:par>
                                <p:cTn id="74" presetID="22" presetClass="entr" presetSubtype="1" fill="hold" grpId="0" nodeType="afterEffect">
                                  <p:stCondLst>
                                    <p:cond delay="0"/>
                                  </p:stCondLst>
                                  <p:childTnLst>
                                    <p:set>
                                      <p:cBhvr>
                                        <p:cTn id="75" dur="1" fill="hold">
                                          <p:stCondLst>
                                            <p:cond delay="0"/>
                                          </p:stCondLst>
                                        </p:cTn>
                                        <p:tgtEl>
                                          <p:spTgt spid="2026525"/>
                                        </p:tgtEl>
                                        <p:attrNameLst>
                                          <p:attrName>style.visibility</p:attrName>
                                        </p:attrNameLst>
                                      </p:cBhvr>
                                      <p:to>
                                        <p:strVal val="visible"/>
                                      </p:to>
                                    </p:set>
                                    <p:animEffect transition="in" filter="wipe(up)">
                                      <p:cBhvr>
                                        <p:cTn id="76" dur="500"/>
                                        <p:tgtEl>
                                          <p:spTgt spid="2026525"/>
                                        </p:tgtEl>
                                      </p:cBhvr>
                                    </p:animEffect>
                                  </p:childTnLst>
                                </p:cTn>
                              </p:par>
                            </p:childTnLst>
                          </p:cTn>
                        </p:par>
                        <p:par>
                          <p:cTn id="77" fill="hold">
                            <p:stCondLst>
                              <p:cond delay="19300"/>
                            </p:stCondLst>
                            <p:childTnLst>
                              <p:par>
                                <p:cTn id="78" presetID="22" presetClass="entr" presetSubtype="1" fill="hold" grpId="0" nodeType="after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ipe(up)">
                                      <p:cBhvr>
                                        <p:cTn id="80" dur="500"/>
                                        <p:tgtEl>
                                          <p:spTgt spid="26"/>
                                        </p:tgtEl>
                                      </p:cBhvr>
                                    </p:animEffect>
                                  </p:childTnLst>
                                </p:cTn>
                              </p:par>
                            </p:childTnLst>
                          </p:cTn>
                        </p:par>
                        <p:par>
                          <p:cTn id="81" fill="hold">
                            <p:stCondLst>
                              <p:cond delay="19800"/>
                            </p:stCondLst>
                            <p:childTnLst>
                              <p:par>
                                <p:cTn id="82" presetID="10" presetClass="entr" presetSubtype="0" fill="hold" grpId="0" nodeType="afterEffect">
                                  <p:stCondLst>
                                    <p:cond delay="70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1000"/>
                                        <p:tgtEl>
                                          <p:spTgt spid="27"/>
                                        </p:tgtEl>
                                      </p:cBhvr>
                                    </p:animEffect>
                                  </p:childTnLst>
                                </p:cTn>
                              </p:par>
                            </p:childTnLst>
                          </p:cTn>
                        </p:par>
                        <p:par>
                          <p:cTn id="85" fill="hold">
                            <p:stCondLst>
                              <p:cond delay="21500"/>
                            </p:stCondLst>
                            <p:childTnLst>
                              <p:par>
                                <p:cTn id="86" presetID="10" presetClass="entr" presetSubtype="0" fill="hold" grpId="0" nodeType="afterEffect">
                                  <p:stCondLst>
                                    <p:cond delay="700"/>
                                  </p:stCondLst>
                                  <p:childTnLst>
                                    <p:set>
                                      <p:cBhvr>
                                        <p:cTn id="87" dur="1" fill="hold">
                                          <p:stCondLst>
                                            <p:cond delay="0"/>
                                          </p:stCondLst>
                                        </p:cTn>
                                        <p:tgtEl>
                                          <p:spTgt spid="28"/>
                                        </p:tgtEl>
                                        <p:attrNameLst>
                                          <p:attrName>style.visibility</p:attrName>
                                        </p:attrNameLst>
                                      </p:cBhvr>
                                      <p:to>
                                        <p:strVal val="visible"/>
                                      </p:to>
                                    </p:set>
                                    <p:animEffect transition="in" filter="fade">
                                      <p:cBhvr>
                                        <p:cTn id="88" dur="1000"/>
                                        <p:tgtEl>
                                          <p:spTgt spid="28"/>
                                        </p:tgtEl>
                                      </p:cBhvr>
                                    </p:animEffect>
                                  </p:childTnLst>
                                </p:cTn>
                              </p:par>
                            </p:childTnLst>
                          </p:cTn>
                        </p:par>
                        <p:par>
                          <p:cTn id="89" fill="hold">
                            <p:stCondLst>
                              <p:cond delay="23200"/>
                            </p:stCondLst>
                            <p:childTnLst>
                              <p:par>
                                <p:cTn id="90" presetID="22" presetClass="entr" presetSubtype="1" fill="hold" grpId="0"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wipe(up)">
                                      <p:cBhvr>
                                        <p:cTn id="9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99103" y="196850"/>
            <a:ext cx="7470059" cy="719138"/>
          </a:xfrm>
        </p:spPr>
        <p:txBody>
          <a:bodyPr/>
          <a:lstStyle/>
          <a:p>
            <a:pPr>
              <a:defRPr/>
            </a:pPr>
            <a:r>
              <a:rPr lang="en-US" kern="1200" dirty="0" smtClean="0">
                <a:solidFill>
                  <a:srgbClr val="28688C"/>
                </a:solidFill>
                <a:latin typeface="Arial"/>
                <a:ea typeface="Arial Unicode MS"/>
                <a:cs typeface="Arial"/>
              </a:rPr>
              <a:t>Severe Weather Reports in Florida: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80</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8727298" name="Picture 2" descr="http://www.spc.noaa.gov/climo/online/monthly/2013_states/FL_statemap.gif"/>
          <p:cNvPicPr>
            <a:picLocks noChangeAspect="1" noChangeArrowheads="1"/>
          </p:cNvPicPr>
          <p:nvPr/>
        </p:nvPicPr>
        <p:blipFill>
          <a:blip r:embed="rId4" cstate="print"/>
          <a:srcRect/>
          <a:stretch>
            <a:fillRect/>
          </a:stretch>
        </p:blipFill>
        <p:spPr bwMode="auto">
          <a:xfrm>
            <a:off x="353961" y="1322850"/>
            <a:ext cx="5156199" cy="5156199"/>
          </a:xfrm>
          <a:prstGeom prst="rect">
            <a:avLst/>
          </a:prstGeom>
          <a:noFill/>
        </p:spPr>
      </p:pic>
      <p:sp>
        <p:nvSpPr>
          <p:cNvPr id="8" name="AutoShape 7"/>
          <p:cNvSpPr>
            <a:spLocks noChangeArrowheads="1"/>
          </p:cNvSpPr>
          <p:nvPr/>
        </p:nvSpPr>
        <p:spPr bwMode="blackWhite">
          <a:xfrm>
            <a:off x="5928697" y="2497394"/>
            <a:ext cx="2994075" cy="2292286"/>
          </a:xfrm>
          <a:prstGeom prst="wedgeRectCallout">
            <a:avLst>
              <a:gd name="adj1" fmla="val -74570"/>
              <a:gd name="adj2" fmla="val 68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400 </a:t>
            </a:r>
            <a:r>
              <a:rPr lang="en-US" b="1" dirty="0">
                <a:solidFill>
                  <a:srgbClr val="FFFFFF"/>
                </a:solidFill>
                <a:latin typeface="Arial" pitchFamily="34" charset="0"/>
                <a:cs typeface="Arial" pitchFamily="34" charset="0"/>
              </a:rPr>
              <a:t>severe </a:t>
            </a:r>
            <a:r>
              <a:rPr lang="en-US" b="1" u="sng" dirty="0">
                <a:solidFill>
                  <a:srgbClr val="FFFFFF"/>
                </a:solidFill>
                <a:latin typeface="Arial" pitchFamily="34" charset="0"/>
                <a:cs typeface="Arial" pitchFamily="34" charset="0"/>
              </a:rPr>
              <a:t>weather reports </a:t>
            </a:r>
            <a:r>
              <a:rPr lang="en-US" b="1" u="sng" dirty="0" smtClean="0">
                <a:solidFill>
                  <a:srgbClr val="FFFFFF"/>
                </a:solidFill>
                <a:latin typeface="Arial" pitchFamily="34" charset="0"/>
                <a:cs typeface="Arial" pitchFamily="34" charset="0"/>
              </a:rPr>
              <a:t>in 2013</a:t>
            </a:r>
          </a:p>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37 Tornadoes </a:t>
            </a:r>
          </a:p>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47 Large Hail Reports </a:t>
            </a:r>
          </a:p>
          <a:p>
            <a:pPr marL="342900" indent="-342900" algn="ctr" eaLnBrk="0" fontAlgn="base" hangingPunct="0">
              <a:lnSpc>
                <a:spcPct val="90000"/>
              </a:lnSpc>
              <a:spcBef>
                <a:spcPct val="50000"/>
              </a:spcBef>
              <a:spcAft>
                <a:spcPct val="0"/>
              </a:spcAft>
              <a:buClr>
                <a:srgbClr val="FFFFFF"/>
              </a:buClr>
              <a:defRPr/>
            </a:pPr>
            <a:r>
              <a:rPr lang="en-US" b="1" dirty="0" smtClean="0">
                <a:solidFill>
                  <a:srgbClr val="FFFFFF"/>
                </a:solidFill>
                <a:latin typeface="Arial" pitchFamily="34" charset="0"/>
                <a:cs typeface="Arial" pitchFamily="34" charset="0"/>
              </a:rPr>
              <a:t>316 High Wind </a:t>
            </a:r>
            <a:r>
              <a:rPr lang="en-US" b="1" dirty="0">
                <a:solidFill>
                  <a:srgbClr val="FFFFFF"/>
                </a:solidFill>
                <a:latin typeface="Arial" pitchFamily="34" charset="0"/>
                <a:cs typeface="Arial" pitchFamily="34" charset="0"/>
              </a:rPr>
              <a:t>E</a:t>
            </a:r>
            <a:r>
              <a:rPr lang="en-US" b="1" dirty="0" smtClean="0">
                <a:solidFill>
                  <a:srgbClr val="FFFFFF"/>
                </a:solidFill>
                <a:latin typeface="Arial" pitchFamily="34" charset="0"/>
                <a:cs typeface="Arial" pitchFamily="34" charset="0"/>
              </a:rPr>
              <a:t>vents</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99103" y="167354"/>
            <a:ext cx="7470059" cy="719138"/>
          </a:xfrm>
        </p:spPr>
        <p:txBody>
          <a:bodyPr/>
          <a:lstStyle/>
          <a:p>
            <a:pPr>
              <a:defRPr/>
            </a:pPr>
            <a:r>
              <a:rPr lang="en-US" kern="1200" dirty="0" smtClean="0">
                <a:solidFill>
                  <a:srgbClr val="28688C"/>
                </a:solidFill>
                <a:latin typeface="Arial"/>
                <a:ea typeface="Arial Unicode MS"/>
                <a:cs typeface="Arial"/>
              </a:rPr>
              <a:t>Sinkholes in FL Are Increasingly Common and Expensive</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81</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596"/>
            <a:ext cx="8672052" cy="246221"/>
          </a:xfrm>
          <a:prstGeom prst="rect">
            <a:avLst/>
          </a:prstGeom>
          <a:noFill/>
          <a:ln w="9525" algn="ctr">
            <a:noFill/>
            <a:miter lim="800000"/>
            <a:headEnd/>
            <a:tailEnd/>
          </a:ln>
        </p:spPr>
        <p:txBody>
          <a:bodyPr wrap="square" anchor="ctr">
            <a:spAutoFit/>
          </a:bodyPr>
          <a:lstStyle/>
          <a:p>
            <a:pPr>
              <a:defRPr/>
            </a:pPr>
            <a:r>
              <a:rPr lang="en-US" sz="1000" dirty="0">
                <a:solidFill>
                  <a:srgbClr val="000000">
                    <a:lumMod val="75000"/>
                  </a:srgbClr>
                </a:solidFill>
                <a:latin typeface="Arial" charset="0"/>
                <a:cs typeface="Arial" charset="0"/>
              </a:rPr>
              <a:t>Source</a:t>
            </a:r>
            <a:r>
              <a:rPr lang="en-US" sz="1000" dirty="0" smtClean="0">
                <a:solidFill>
                  <a:srgbClr val="000000">
                    <a:lumMod val="75000"/>
                  </a:srgbClr>
                </a:solidFill>
              </a:rPr>
              <a:t>: Insurance Journal , March 30, 2011, from CDS Business Mapping at </a:t>
            </a:r>
            <a:r>
              <a:rPr lang="en-US" sz="1000" dirty="0" smtClean="0">
                <a:solidFill>
                  <a:srgbClr val="000000">
                    <a:lumMod val="75000"/>
                  </a:srgbClr>
                </a:solidFill>
                <a:hlinkClick r:id="rId3"/>
              </a:rPr>
              <a:t>http://www.insurancejournal.com/news/southeast/2011/03/30/192278.htm</a:t>
            </a:r>
            <a:r>
              <a:rPr lang="en-US" sz="1000" dirty="0" smtClean="0">
                <a:solidFill>
                  <a:srgbClr val="000000">
                    <a:lumMod val="75000"/>
                  </a:srgbClr>
                </a:solidFill>
              </a:rPr>
              <a:t> </a:t>
            </a:r>
            <a:endParaRPr lang="en-US" sz="1000" i="1" dirty="0">
              <a:solidFill>
                <a:srgbClr val="000000">
                  <a:lumMod val="75000"/>
                </a:srgbClr>
              </a:solidFill>
              <a:latin typeface="Arial" charset="0"/>
              <a:cs typeface="Arial" charset="0"/>
            </a:endParaRPr>
          </a:p>
        </p:txBody>
      </p:sp>
      <p:pic>
        <p:nvPicPr>
          <p:cNvPr id="29061122" name="Picture 2" descr="Florida Sinkhole Map">
            <a:hlinkClick r:id="rId4" tooltip="Florida Sinkhole Map"/>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1728" y="1312606"/>
            <a:ext cx="5691457" cy="4925853"/>
          </a:xfrm>
          <a:prstGeom prst="rect">
            <a:avLst/>
          </a:prstGeom>
          <a:noFill/>
        </p:spPr>
      </p:pic>
      <p:sp>
        <p:nvSpPr>
          <p:cNvPr id="11" name="AutoShape 7"/>
          <p:cNvSpPr>
            <a:spLocks noChangeArrowheads="1"/>
          </p:cNvSpPr>
          <p:nvPr/>
        </p:nvSpPr>
        <p:spPr bwMode="blackWhite">
          <a:xfrm>
            <a:off x="5958194" y="1081553"/>
            <a:ext cx="2994075" cy="1823883"/>
          </a:xfrm>
          <a:prstGeom prst="wedgeRectCallout">
            <a:avLst>
              <a:gd name="adj1" fmla="val -97229"/>
              <a:gd name="adj2" fmla="val 461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Florida has a huge sinkhole problem.  FL is one of only 2 states where sinkhole coverage must be included in the standard HO policy</a:t>
            </a:r>
            <a:endParaRPr lang="en-US" b="1" dirty="0">
              <a:solidFill>
                <a:srgbClr val="FFFFFF"/>
              </a:solidFill>
              <a:latin typeface="Arial" pitchFamily="34" charset="0"/>
              <a:cs typeface="Arial" pitchFamily="34" charset="0"/>
            </a:endParaRPr>
          </a:p>
        </p:txBody>
      </p:sp>
      <p:sp>
        <p:nvSpPr>
          <p:cNvPr id="13" name="AutoShape 7"/>
          <p:cNvSpPr>
            <a:spLocks noChangeArrowheads="1"/>
          </p:cNvSpPr>
          <p:nvPr/>
        </p:nvSpPr>
        <p:spPr bwMode="blackWhite">
          <a:xfrm>
            <a:off x="6445045" y="2934929"/>
            <a:ext cx="2480546" cy="3613355"/>
          </a:xfrm>
          <a:prstGeom prst="wedgeRectCallout">
            <a:avLst>
              <a:gd name="adj1" fmla="val 46213"/>
              <a:gd name="adj2" fmla="val 362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spcBef>
                <a:spcPct val="50000"/>
              </a:spcBef>
              <a:buClr>
                <a:schemeClr val="bg1"/>
              </a:buClr>
              <a:defRPr/>
            </a:pPr>
            <a:r>
              <a:rPr lang="en-US" b="1" dirty="0" smtClean="0">
                <a:solidFill>
                  <a:schemeClr val="bg1"/>
                </a:solidFill>
              </a:rPr>
              <a:t>Top 10 Sinkhole      </a:t>
            </a:r>
            <a:r>
              <a:rPr lang="en-US" b="1" u="sng" dirty="0" smtClean="0">
                <a:solidFill>
                  <a:schemeClr val="bg1"/>
                </a:solidFill>
              </a:rPr>
              <a:t>Counties</a:t>
            </a:r>
          </a:p>
          <a:p>
            <a:pPr marL="342900" indent="-342900" algn="ctr" eaLnBrk="0" hangingPunct="0">
              <a:lnSpc>
                <a:spcPts val="1200"/>
              </a:lnSpc>
              <a:spcBef>
                <a:spcPct val="50000"/>
              </a:spcBef>
              <a:buClr>
                <a:schemeClr val="bg1"/>
              </a:buClr>
              <a:defRPr/>
            </a:pPr>
            <a:r>
              <a:rPr lang="en-US" b="1" dirty="0" smtClean="0">
                <a:solidFill>
                  <a:schemeClr val="bg1"/>
                </a:solidFill>
                <a:latin typeface="Arial" pitchFamily="34" charset="0"/>
              </a:rPr>
              <a:t>Pasco</a:t>
            </a:r>
          </a:p>
          <a:p>
            <a:pPr marL="342900" indent="-342900" algn="ctr" eaLnBrk="0" hangingPunct="0">
              <a:lnSpc>
                <a:spcPts val="1200"/>
              </a:lnSpc>
              <a:spcBef>
                <a:spcPct val="50000"/>
              </a:spcBef>
              <a:buClr>
                <a:schemeClr val="bg1"/>
              </a:buClr>
              <a:defRPr/>
            </a:pPr>
            <a:r>
              <a:rPr lang="en-US" b="1" dirty="0" smtClean="0">
                <a:solidFill>
                  <a:schemeClr val="bg1"/>
                </a:solidFill>
                <a:latin typeface="Arial" pitchFamily="34" charset="0"/>
              </a:rPr>
              <a:t>Hernando</a:t>
            </a:r>
          </a:p>
          <a:p>
            <a:pPr marL="342900" indent="-342900" algn="ctr" eaLnBrk="0" hangingPunct="0">
              <a:lnSpc>
                <a:spcPts val="1200"/>
              </a:lnSpc>
              <a:spcBef>
                <a:spcPct val="50000"/>
              </a:spcBef>
              <a:buClr>
                <a:schemeClr val="bg1"/>
              </a:buClr>
              <a:defRPr/>
            </a:pPr>
            <a:r>
              <a:rPr lang="en-US" b="1" dirty="0" smtClean="0">
                <a:solidFill>
                  <a:schemeClr val="bg1"/>
                </a:solidFill>
                <a:latin typeface="Arial" pitchFamily="34" charset="0"/>
              </a:rPr>
              <a:t>Hillsborough</a:t>
            </a:r>
          </a:p>
          <a:p>
            <a:pPr marL="342900" indent="-342900" algn="ctr" eaLnBrk="0" hangingPunct="0">
              <a:lnSpc>
                <a:spcPts val="1200"/>
              </a:lnSpc>
              <a:spcBef>
                <a:spcPct val="50000"/>
              </a:spcBef>
              <a:buClr>
                <a:schemeClr val="bg1"/>
              </a:buClr>
              <a:defRPr/>
            </a:pPr>
            <a:r>
              <a:rPr lang="en-US" b="1" dirty="0" smtClean="0">
                <a:solidFill>
                  <a:schemeClr val="bg1"/>
                </a:solidFill>
                <a:latin typeface="Arial" pitchFamily="34" charset="0"/>
              </a:rPr>
              <a:t>Marion</a:t>
            </a:r>
          </a:p>
          <a:p>
            <a:pPr marL="342900" indent="-342900" algn="ctr" eaLnBrk="0" hangingPunct="0">
              <a:lnSpc>
                <a:spcPts val="1200"/>
              </a:lnSpc>
              <a:spcBef>
                <a:spcPct val="50000"/>
              </a:spcBef>
              <a:buClr>
                <a:schemeClr val="bg1"/>
              </a:buClr>
              <a:defRPr/>
            </a:pPr>
            <a:r>
              <a:rPr lang="en-US" b="1" dirty="0" smtClean="0">
                <a:solidFill>
                  <a:schemeClr val="bg1"/>
                </a:solidFill>
                <a:latin typeface="Arial" pitchFamily="34" charset="0"/>
              </a:rPr>
              <a:t>Pinellas</a:t>
            </a:r>
          </a:p>
          <a:p>
            <a:pPr marL="342900" indent="-342900" algn="ctr" eaLnBrk="0" hangingPunct="0">
              <a:lnSpc>
                <a:spcPts val="1200"/>
              </a:lnSpc>
              <a:spcBef>
                <a:spcPct val="50000"/>
              </a:spcBef>
              <a:buClr>
                <a:schemeClr val="bg1"/>
              </a:buClr>
              <a:defRPr/>
            </a:pPr>
            <a:r>
              <a:rPr lang="en-US" b="1" dirty="0" smtClean="0">
                <a:solidFill>
                  <a:schemeClr val="bg1"/>
                </a:solidFill>
                <a:latin typeface="Arial" pitchFamily="34" charset="0"/>
              </a:rPr>
              <a:t>Citrus</a:t>
            </a:r>
          </a:p>
          <a:p>
            <a:pPr marL="342900" indent="-342900" algn="ctr" eaLnBrk="0" hangingPunct="0">
              <a:lnSpc>
                <a:spcPts val="1200"/>
              </a:lnSpc>
              <a:spcBef>
                <a:spcPct val="50000"/>
              </a:spcBef>
              <a:buClr>
                <a:schemeClr val="bg1"/>
              </a:buClr>
              <a:defRPr/>
            </a:pPr>
            <a:r>
              <a:rPr lang="en-US" b="1" dirty="0" smtClean="0">
                <a:solidFill>
                  <a:schemeClr val="bg1"/>
                </a:solidFill>
                <a:latin typeface="Arial" pitchFamily="34" charset="0"/>
              </a:rPr>
              <a:t>Polk</a:t>
            </a:r>
          </a:p>
          <a:p>
            <a:pPr marL="342900" indent="-342900" algn="ctr" eaLnBrk="0" hangingPunct="0">
              <a:lnSpc>
                <a:spcPts val="1200"/>
              </a:lnSpc>
              <a:spcBef>
                <a:spcPct val="50000"/>
              </a:spcBef>
              <a:buClr>
                <a:schemeClr val="bg1"/>
              </a:buClr>
              <a:defRPr/>
            </a:pPr>
            <a:r>
              <a:rPr lang="en-US" b="1" dirty="0" smtClean="0">
                <a:solidFill>
                  <a:schemeClr val="bg1"/>
                </a:solidFill>
                <a:latin typeface="Arial" pitchFamily="34" charset="0"/>
              </a:rPr>
              <a:t>Orange</a:t>
            </a:r>
          </a:p>
          <a:p>
            <a:pPr marL="342900" indent="-342900" algn="ctr" eaLnBrk="0" hangingPunct="0">
              <a:lnSpc>
                <a:spcPts val="1200"/>
              </a:lnSpc>
              <a:spcBef>
                <a:spcPct val="50000"/>
              </a:spcBef>
              <a:buClr>
                <a:schemeClr val="bg1"/>
              </a:buClr>
              <a:defRPr/>
            </a:pPr>
            <a:r>
              <a:rPr lang="en-US" b="1" dirty="0" smtClean="0">
                <a:solidFill>
                  <a:schemeClr val="bg1"/>
                </a:solidFill>
                <a:latin typeface="Arial" pitchFamily="34" charset="0"/>
              </a:rPr>
              <a:t>Seminole</a:t>
            </a:r>
          </a:p>
          <a:p>
            <a:pPr marL="342900" indent="-342900" algn="ctr" eaLnBrk="0" hangingPunct="0">
              <a:lnSpc>
                <a:spcPts val="1200"/>
              </a:lnSpc>
              <a:spcBef>
                <a:spcPct val="50000"/>
              </a:spcBef>
              <a:buClr>
                <a:schemeClr val="bg1"/>
              </a:buClr>
              <a:defRPr/>
            </a:pPr>
            <a:r>
              <a:rPr lang="en-US" b="1" dirty="0" smtClean="0">
                <a:solidFill>
                  <a:schemeClr val="bg1"/>
                </a:solidFill>
                <a:latin typeface="Arial" pitchFamily="34" charset="0"/>
              </a:rPr>
              <a:t>Lake</a:t>
            </a:r>
            <a:endParaRPr lang="en-US" b="1" dirty="0">
              <a:solidFill>
                <a:schemeClr val="bg1"/>
              </a:solidFill>
              <a:latin typeface="Arial" pitchFamily="34" charset="0"/>
            </a:endParaRPr>
          </a:p>
        </p:txBody>
      </p:sp>
      <p:sp>
        <p:nvSpPr>
          <p:cNvPr id="14" name="AutoShape 7"/>
          <p:cNvSpPr>
            <a:spLocks noChangeArrowheads="1"/>
          </p:cNvSpPr>
          <p:nvPr/>
        </p:nvSpPr>
        <p:spPr bwMode="blackWhite">
          <a:xfrm>
            <a:off x="339213" y="2374491"/>
            <a:ext cx="2993923" cy="943898"/>
          </a:xfrm>
          <a:prstGeom prst="wedgeRectCallout">
            <a:avLst>
              <a:gd name="adj1" fmla="val 68671"/>
              <a:gd name="adj2" fmla="val 5974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Sinkholes cost insurers $1.4B between 2006 and 2010</a:t>
            </a:r>
            <a:endParaRPr lang="en-US" sz="2000"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199"/>
                            </p:stCondLst>
                            <p:childTnLst>
                              <p:par>
                                <p:cTn id="9" presetID="22" presetClass="entr" presetSubtype="2" fill="hold" grpId="0" nodeType="afterEffect">
                                  <p:stCondLst>
                                    <p:cond delay="70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par>
                          <p:cTn id="12" fill="hold">
                            <p:stCondLst>
                              <p:cond delay="2399"/>
                            </p:stCondLst>
                            <p:childTnLst>
                              <p:par>
                                <p:cTn id="13" presetID="22" presetClass="entr" presetSubtype="4" fill="hold" grpId="0" nodeType="afterEffect">
                                  <p:stCondLst>
                                    <p:cond delay="70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P spid="13" grpId="0" animBg="1"/>
      <p:bldP spid="14"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Titel 11"/>
          <p:cNvSpPr>
            <a:spLocks noGrp="1"/>
          </p:cNvSpPr>
          <p:nvPr>
            <p:ph type="title"/>
          </p:nvPr>
        </p:nvSpPr>
        <p:spPr>
          <a:xfrm>
            <a:off x="323850" y="147480"/>
            <a:ext cx="7446300" cy="722067"/>
          </a:xfrm>
        </p:spPr>
        <p:txBody>
          <a:bodyPr>
            <a:noAutofit/>
          </a:bodyPr>
          <a:lstStyle/>
          <a:p>
            <a:r>
              <a:rPr lang="en-US" dirty="0" smtClean="0">
                <a:solidFill>
                  <a:srgbClr val="225A7A"/>
                </a:solidFill>
                <a:ea typeface="Arial"/>
                <a:cs typeface="Times New Roman"/>
              </a:rPr>
              <a:t>Convective Loss Events </a:t>
            </a:r>
            <a:r>
              <a:rPr lang="en-US" dirty="0" smtClean="0">
                <a:solidFill>
                  <a:srgbClr val="225A7A"/>
                </a:solidFill>
              </a:rPr>
              <a:t>in the U.S. </a:t>
            </a:r>
            <a:r>
              <a:rPr lang="en-US" sz="2800" dirty="0" smtClean="0">
                <a:solidFill>
                  <a:srgbClr val="225A7A"/>
                </a:solidFill>
              </a:rPr>
              <a:t/>
            </a:r>
            <a:br>
              <a:rPr lang="en-US" sz="2800" dirty="0" smtClean="0">
                <a:solidFill>
                  <a:srgbClr val="225A7A"/>
                </a:solidFill>
              </a:rPr>
            </a:br>
            <a:r>
              <a:rPr lang="en-US" sz="1800" dirty="0" smtClean="0">
                <a:solidFill>
                  <a:srgbClr val="225A7A"/>
                </a:solidFill>
              </a:rPr>
              <a:t>Overall and insured losses 1980 – 2012 and First Half 2013 </a:t>
            </a:r>
            <a:endParaRPr lang="en-US" sz="1800" dirty="0">
              <a:solidFill>
                <a:srgbClr val="225A7A"/>
              </a:solidFill>
            </a:endParaRPr>
          </a:p>
        </p:txBody>
      </p:sp>
      <p:grpSp>
        <p:nvGrpSpPr>
          <p:cNvPr id="2" name="Gruppieren 12"/>
          <p:cNvGrpSpPr>
            <a:grpSpLocks/>
          </p:cNvGrpSpPr>
          <p:nvPr>
            <p:custDataLst>
              <p:tags r:id="rId2"/>
            </p:custDataLst>
          </p:nvPr>
        </p:nvGrpSpPr>
        <p:grpSpPr bwMode="auto">
          <a:xfrm>
            <a:off x="1406699" y="6073089"/>
            <a:ext cx="6325306" cy="437963"/>
            <a:chOff x="1766229" y="5197116"/>
            <a:chExt cx="4588250" cy="439426"/>
          </a:xfrm>
          <a:effectLst/>
        </p:grpSpPr>
        <p:sp>
          <p:nvSpPr>
            <p:cNvPr id="14" name="Textfeld 25"/>
            <p:cNvSpPr txBox="1">
              <a:spLocks noChangeArrowheads="1"/>
            </p:cNvSpPr>
            <p:nvPr/>
          </p:nvSpPr>
          <p:spPr bwMode="auto">
            <a:xfrm>
              <a:off x="1908810" y="5197116"/>
              <a:ext cx="1669994" cy="262484"/>
            </a:xfrm>
            <a:prstGeom prst="rect">
              <a:avLst/>
            </a:prstGeom>
            <a:noFill/>
            <a:ln w="9525">
              <a:noFill/>
              <a:miter lim="800000"/>
              <a:headEnd/>
              <a:tailEnd/>
            </a:ln>
          </p:spPr>
          <p:txBody>
            <a:bodyPr wrap="none">
              <a:spAutoFit/>
            </a:bodyPr>
            <a:lstStyle/>
            <a:p>
              <a:r>
                <a:rPr lang="de-DE" sz="1100" b="1" dirty="0" smtClean="0"/>
                <a:t>Overall </a:t>
              </a:r>
              <a:r>
                <a:rPr lang="de-DE" sz="1100" b="1" dirty="0" err="1" smtClean="0"/>
                <a:t>losses</a:t>
              </a:r>
              <a:r>
                <a:rPr lang="de-DE" sz="1100" b="1" dirty="0" smtClean="0"/>
                <a:t> </a:t>
              </a:r>
              <a:r>
                <a:rPr lang="de-DE" sz="1100" b="1" dirty="0"/>
                <a:t>(in </a:t>
              </a:r>
              <a:r>
                <a:rPr lang="de-DE" sz="1100" b="1" dirty="0" smtClean="0"/>
                <a:t>2012 </a:t>
              </a:r>
              <a:r>
                <a:rPr lang="de-DE" sz="1100" b="1" dirty="0" err="1" smtClean="0"/>
                <a:t>values</a:t>
              </a:r>
              <a:r>
                <a:rPr lang="de-DE" sz="1100" b="1" dirty="0" smtClean="0"/>
                <a:t>)  </a:t>
              </a:r>
              <a:endParaRPr lang="de-DE" sz="1100" b="1" dirty="0"/>
            </a:p>
          </p:txBody>
        </p:sp>
        <p:sp>
          <p:nvSpPr>
            <p:cNvPr id="15" name="Textfeld 26"/>
            <p:cNvSpPr txBox="1">
              <a:spLocks noChangeArrowheads="1"/>
            </p:cNvSpPr>
            <p:nvPr/>
          </p:nvSpPr>
          <p:spPr bwMode="auto">
            <a:xfrm>
              <a:off x="4728671" y="5197121"/>
              <a:ext cx="1625808" cy="254764"/>
            </a:xfrm>
            <a:prstGeom prst="rect">
              <a:avLst/>
            </a:prstGeom>
            <a:noFill/>
            <a:ln w="9525">
              <a:noFill/>
              <a:miter lim="800000"/>
              <a:headEnd/>
              <a:tailEnd/>
            </a:ln>
          </p:spPr>
          <p:txBody>
            <a:bodyPr wrap="none">
              <a:spAutoFit/>
            </a:bodyPr>
            <a:lstStyle/>
            <a:p>
              <a:r>
                <a:rPr lang="de-DE" sz="1050" b="1" dirty="0" err="1" smtClean="0"/>
                <a:t>Insured</a:t>
              </a:r>
              <a:r>
                <a:rPr lang="de-DE" sz="1050" b="1" dirty="0" smtClean="0"/>
                <a:t> </a:t>
              </a:r>
              <a:r>
                <a:rPr lang="de-DE" sz="1050" b="1" dirty="0" err="1" smtClean="0"/>
                <a:t>losses</a:t>
              </a:r>
              <a:r>
                <a:rPr lang="de-DE" sz="1050" b="1" dirty="0" smtClean="0"/>
                <a:t> (in 2012 </a:t>
              </a:r>
              <a:r>
                <a:rPr lang="de-DE" sz="1050" b="1" dirty="0" err="1" smtClean="0"/>
                <a:t>values</a:t>
              </a:r>
              <a:r>
                <a:rPr lang="de-DE" sz="1050" b="1" dirty="0" smtClean="0"/>
                <a:t>)  </a:t>
              </a:r>
              <a:endParaRPr lang="de-DE" sz="1050" b="1" dirty="0"/>
            </a:p>
          </p:txBody>
        </p:sp>
        <p:sp>
          <p:nvSpPr>
            <p:cNvPr id="16" name="Rechteck 30"/>
            <p:cNvSpPr>
              <a:spLocks noChangeArrowheads="1"/>
            </p:cNvSpPr>
            <p:nvPr/>
          </p:nvSpPr>
          <p:spPr bwMode="auto">
            <a:xfrm>
              <a:off x="1766229" y="5265976"/>
              <a:ext cx="92220" cy="370566"/>
            </a:xfrm>
            <a:prstGeom prst="rect">
              <a:avLst/>
            </a:prstGeom>
            <a:solidFill>
              <a:srgbClr val="92D050"/>
            </a:solidFill>
            <a:ln w="9525" algn="ctr">
              <a:noFill/>
              <a:round/>
              <a:headEnd/>
              <a:tailEnd/>
            </a:ln>
          </p:spPr>
          <p:txBody>
            <a:bodyPr wrap="square">
              <a:spAutoFit/>
            </a:bodyPr>
            <a:lstStyle/>
            <a:p>
              <a:pPr marL="266700" indent="-265113"/>
              <a:endParaRPr lang="de-DE"/>
            </a:p>
          </p:txBody>
        </p:sp>
        <p:sp>
          <p:nvSpPr>
            <p:cNvPr id="17" name="Rechteck 31"/>
            <p:cNvSpPr>
              <a:spLocks noChangeArrowheads="1"/>
            </p:cNvSpPr>
            <p:nvPr/>
          </p:nvSpPr>
          <p:spPr bwMode="auto">
            <a:xfrm>
              <a:off x="4609400" y="5265959"/>
              <a:ext cx="104455" cy="144481"/>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8" name="Rechteck 17"/>
          <p:cNvSpPr/>
          <p:nvPr/>
        </p:nvSpPr>
        <p:spPr>
          <a:xfrm>
            <a:off x="338599" y="1284850"/>
            <a:ext cx="1372214" cy="369332"/>
          </a:xfrm>
          <a:prstGeom prst="rect">
            <a:avLst/>
          </a:prstGeom>
        </p:spPr>
        <p:txBody>
          <a:bodyPr wrap="square">
            <a:spAutoFit/>
          </a:bodyPr>
          <a:lstStyle/>
          <a:p>
            <a:r>
              <a:rPr lang="en-US" b="1" dirty="0" smtClean="0">
                <a:solidFill>
                  <a:srgbClr val="225A7A"/>
                </a:solidFill>
              </a:rPr>
              <a:t>(Bill.</a:t>
            </a:r>
            <a:r>
              <a:rPr lang="de-DE" b="1" dirty="0" smtClean="0">
                <a:solidFill>
                  <a:srgbClr val="225A7A"/>
                </a:solidFill>
              </a:rPr>
              <a:t> US$)</a:t>
            </a:r>
            <a:endParaRPr lang="de-DE" b="1" dirty="0">
              <a:solidFill>
                <a:srgbClr val="225A7A"/>
              </a:solidFill>
            </a:endParaRPr>
          </a:p>
        </p:txBody>
      </p:sp>
      <p:sp>
        <p:nvSpPr>
          <p:cNvPr id="20" name="Text Box 34"/>
          <p:cNvSpPr txBox="1">
            <a:spLocks noChangeArrowheads="1"/>
          </p:cNvSpPr>
          <p:nvPr/>
        </p:nvSpPr>
        <p:spPr bwMode="auto">
          <a:xfrm>
            <a:off x="723207" y="5802593"/>
            <a:ext cx="6477693" cy="246221"/>
          </a:xfrm>
          <a:prstGeom prst="rect">
            <a:avLst/>
          </a:prstGeom>
          <a:noFill/>
          <a:ln w="9525">
            <a:noFill/>
            <a:miter lim="800000"/>
            <a:headEnd/>
            <a:tailEnd/>
          </a:ln>
        </p:spPr>
        <p:txBody>
          <a:bodyPr wrap="square">
            <a:spAutoFit/>
          </a:bodyPr>
          <a:lstStyle/>
          <a:p>
            <a:pPr>
              <a:lnSpc>
                <a:spcPct val="100000"/>
              </a:lnSpc>
            </a:pPr>
            <a:r>
              <a:rPr lang="en-GB" sz="1000" dirty="0" smtClean="0">
                <a:solidFill>
                  <a:schemeClr val="tx2"/>
                </a:solidFill>
              </a:rPr>
              <a:t>Analysis contains: straight-line winds, tornadoes, hail, heavy precipitation, flash floods, lightning.</a:t>
            </a:r>
            <a:endParaRPr lang="en-GB" sz="1000" dirty="0">
              <a:solidFill>
                <a:schemeClr val="tx2"/>
              </a:solidFill>
            </a:endParaRPr>
          </a:p>
        </p:txBody>
      </p:sp>
      <p:pic>
        <p:nvPicPr>
          <p:cNvPr id="1026" name="Picture 2"/>
          <p:cNvPicPr>
            <a:picLocks noChangeAspect="1" noChangeArrowheads="1"/>
          </p:cNvPicPr>
          <p:nvPr>
            <p:custDataLst>
              <p:tags r:id="rId3"/>
            </p:custDataLst>
          </p:nvPr>
        </p:nvPicPr>
        <p:blipFill>
          <a:blip r:embed="rId6" cstate="email">
            <a:extLst>
              <a:ext uri="{28A0092B-C50C-407E-A947-70E740481C1C}">
                <a14:useLocalDpi xmlns:a14="http://schemas.microsoft.com/office/drawing/2010/main"/>
              </a:ext>
            </a:extLst>
          </a:blip>
          <a:srcRect/>
          <a:stretch>
            <a:fillRect/>
          </a:stretch>
        </p:blipFill>
        <p:spPr bwMode="auto">
          <a:xfrm>
            <a:off x="0" y="1499254"/>
            <a:ext cx="8677275" cy="4574627"/>
          </a:xfrm>
          <a:prstGeom prst="rect">
            <a:avLst/>
          </a:prstGeom>
          <a:noFill/>
          <a:ln w="9525">
            <a:noFill/>
            <a:miter lim="800000"/>
            <a:headEnd/>
            <a:tailEnd/>
          </a:ln>
          <a:effectLst/>
        </p:spPr>
      </p:pic>
      <p:sp>
        <p:nvSpPr>
          <p:cNvPr id="23" name="Rechteck 22"/>
          <p:cNvSpPr/>
          <p:nvPr/>
        </p:nvSpPr>
        <p:spPr>
          <a:xfrm>
            <a:off x="8370212" y="4697772"/>
            <a:ext cx="86400" cy="64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p:cNvSpPr/>
          <p:nvPr/>
        </p:nvSpPr>
        <p:spPr>
          <a:xfrm>
            <a:off x="8384960" y="5336820"/>
            <a:ext cx="86400" cy="39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p:cNvSpPr/>
          <p:nvPr/>
        </p:nvSpPr>
        <p:spPr>
          <a:xfrm>
            <a:off x="8283272" y="4968942"/>
            <a:ext cx="241300" cy="736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Box 25"/>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82</a:t>
            </a:fld>
            <a:endParaRPr lang="en-US" sz="1000" dirty="0">
              <a:solidFill>
                <a:schemeClr val="accent4">
                  <a:lumMod val="75000"/>
                </a:schemeClr>
              </a:solidFill>
              <a:latin typeface="+mn-lt"/>
            </a:endParaRPr>
          </a:p>
        </p:txBody>
      </p:sp>
      <p:sp>
        <p:nvSpPr>
          <p:cNvPr id="21" name="Text Box 49"/>
          <p:cNvSpPr txBox="1">
            <a:spLocks noChangeArrowheads="1"/>
          </p:cNvSpPr>
          <p:nvPr/>
        </p:nvSpPr>
        <p:spPr bwMode="auto">
          <a:xfrm>
            <a:off x="71107" y="6638925"/>
            <a:ext cx="5942012"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Geo Risks Research, NatCatSERVICE – As at July 2013  </a:t>
            </a:r>
            <a:endParaRPr lang="en-US" sz="900" dirty="0">
              <a:solidFill>
                <a:schemeClr val="accent4">
                  <a:lumMod val="75000"/>
                </a:schemeClr>
              </a:solidFill>
            </a:endParaRPr>
          </a:p>
        </p:txBody>
      </p:sp>
      <p:sp>
        <p:nvSpPr>
          <p:cNvPr id="19" name="Text Box 17"/>
          <p:cNvSpPr txBox="1">
            <a:spLocks noChangeArrowheads="1"/>
          </p:cNvSpPr>
          <p:nvPr/>
        </p:nvSpPr>
        <p:spPr bwMode="auto">
          <a:xfrm>
            <a:off x="1192443" y="1987960"/>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Convective events are those caused by straight-line winds, tornadoes, hail, heavy precipitation, flash floods and lightning</a:t>
            </a:r>
            <a:endParaRPr lang="en-US" b="1" dirty="0">
              <a:solidFill>
                <a:schemeClr val="bg1"/>
              </a:solidFill>
              <a:latin typeface="Arial" pitchFamily="34" charset="0"/>
              <a:cs typeface="Arial" pitchFamily="34" charset="0"/>
            </a:endParaRPr>
          </a:p>
        </p:txBody>
      </p:sp>
      <p:sp>
        <p:nvSpPr>
          <p:cNvPr id="28" name="AutoShape 7"/>
          <p:cNvSpPr>
            <a:spLocks noChangeArrowheads="1"/>
          </p:cNvSpPr>
          <p:nvPr/>
        </p:nvSpPr>
        <p:spPr bwMode="blackWhite">
          <a:xfrm>
            <a:off x="4104966" y="1474839"/>
            <a:ext cx="2841523" cy="1371600"/>
          </a:xfrm>
          <a:prstGeom prst="wedgeRectCallout">
            <a:avLst>
              <a:gd name="adj1" fmla="val 71004"/>
              <a:gd name="adj2" fmla="val 9181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The insured and total economic cost of convective events has rising tremendously over the past 30+ years</a:t>
            </a:r>
            <a:endParaRPr lang="en-US" b="1" dirty="0">
              <a:solidFill>
                <a:srgbClr val="FFFFFF"/>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4244" y="160641"/>
            <a:ext cx="7624916" cy="720000"/>
          </a:xfrm>
        </p:spPr>
        <p:txBody>
          <a:bodyPr>
            <a:noAutofit/>
          </a:bodyPr>
          <a:lstStyle/>
          <a:p>
            <a:r>
              <a:rPr lang="de-DE" dirty="0" smtClean="0">
                <a:solidFill>
                  <a:srgbClr val="225A7A"/>
                </a:solidFill>
              </a:rPr>
              <a:t>New Research Suggests Increase in Convective Activity Is Costly for Insurers</a:t>
            </a:r>
            <a:endParaRPr lang="de-DE" dirty="0">
              <a:solidFill>
                <a:srgbClr val="225A7A"/>
              </a:solidFill>
            </a:endParaRPr>
          </a:p>
        </p:txBody>
      </p:sp>
      <p:sp>
        <p:nvSpPr>
          <p:cNvPr id="8" name="Textfeld 7"/>
          <p:cNvSpPr txBox="1"/>
          <p:nvPr/>
        </p:nvSpPr>
        <p:spPr>
          <a:xfrm>
            <a:off x="147480" y="1341101"/>
            <a:ext cx="8475490" cy="4708981"/>
          </a:xfrm>
          <a:prstGeom prst="rect">
            <a:avLst/>
          </a:prstGeom>
          <a:noFill/>
          <a:effectLst/>
        </p:spPr>
        <p:txBody>
          <a:bodyPr wrap="square" rtlCol="0">
            <a:spAutoFit/>
          </a:bodyPr>
          <a:lstStyle/>
          <a:p>
            <a:pPr>
              <a:spcAft>
                <a:spcPts val="600"/>
              </a:spcAft>
              <a:buFont typeface="Arial" pitchFamily="34" charset="0"/>
              <a:buChar char="•"/>
            </a:pPr>
            <a:r>
              <a:rPr lang="en-US" b="0" dirty="0" smtClean="0">
                <a:solidFill>
                  <a:schemeClr val="tx1">
                    <a:lumMod val="75000"/>
                    <a:lumOff val="25000"/>
                  </a:schemeClr>
                </a:solidFill>
              </a:rPr>
              <a:t> </a:t>
            </a:r>
            <a:r>
              <a:rPr lang="en-US" b="1" dirty="0" smtClean="0">
                <a:solidFill>
                  <a:schemeClr val="tx1">
                    <a:lumMod val="75000"/>
                    <a:lumOff val="25000"/>
                  </a:schemeClr>
                </a:solidFill>
              </a:rPr>
              <a:t>Study examines convective (hail, tornado, </a:t>
            </a:r>
            <a:r>
              <a:rPr lang="en-US" b="1" dirty="0" err="1" smtClean="0">
                <a:solidFill>
                  <a:schemeClr val="tx1">
                    <a:lumMod val="75000"/>
                    <a:lumOff val="25000"/>
                  </a:schemeClr>
                </a:solidFill>
              </a:rPr>
              <a:t>thundersquall</a:t>
            </a:r>
            <a:r>
              <a:rPr lang="en-US" b="1" dirty="0" smtClean="0">
                <a:solidFill>
                  <a:schemeClr val="tx1">
                    <a:lumMod val="75000"/>
                    <a:lumOff val="25000"/>
                  </a:schemeClr>
                </a:solidFill>
              </a:rPr>
              <a:t> and heavy rainfall) events in the US with losses exceeding US$ 250m in the period 1970–2009 (80% of all losses)</a:t>
            </a:r>
          </a:p>
          <a:p>
            <a:pPr>
              <a:spcAft>
                <a:spcPts val="600"/>
              </a:spcAft>
              <a:buFont typeface="Arial" pitchFamily="34" charset="0"/>
              <a:buChar char="•"/>
            </a:pPr>
            <a:r>
              <a:rPr lang="en-US" b="1" dirty="0" smtClean="0">
                <a:solidFill>
                  <a:schemeClr val="tx1">
                    <a:lumMod val="75000"/>
                    <a:lumOff val="25000"/>
                  </a:schemeClr>
                </a:solidFill>
              </a:rPr>
              <a:t> Past losses are normalized (i.e., adjusted) to currently exposed values</a:t>
            </a:r>
          </a:p>
          <a:p>
            <a:pPr>
              <a:spcAft>
                <a:spcPts val="600"/>
              </a:spcAft>
              <a:buFont typeface="Arial" pitchFamily="34" charset="0"/>
              <a:buChar char="•"/>
            </a:pPr>
            <a:r>
              <a:rPr lang="en-US" b="1" dirty="0" smtClean="0">
                <a:solidFill>
                  <a:schemeClr val="tx1">
                    <a:lumMod val="75000"/>
                    <a:lumOff val="25000"/>
                  </a:schemeClr>
                </a:solidFill>
              </a:rPr>
              <a:t> After normalization there are still increases of losses </a:t>
            </a:r>
          </a:p>
          <a:p>
            <a:pPr>
              <a:spcAft>
                <a:spcPts val="600"/>
              </a:spcAft>
              <a:buFont typeface="Arial" pitchFamily="34" charset="0"/>
              <a:buChar char="•"/>
            </a:pPr>
            <a:r>
              <a:rPr lang="en-US" b="1" dirty="0" smtClean="0">
                <a:solidFill>
                  <a:schemeClr val="tx1">
                    <a:lumMod val="75000"/>
                    <a:lumOff val="25000"/>
                  </a:schemeClr>
                </a:solidFill>
              </a:rPr>
              <a:t> Increases are correlated with </a:t>
            </a:r>
            <a:br>
              <a:rPr lang="en-US" b="1" dirty="0" smtClean="0">
                <a:solidFill>
                  <a:schemeClr val="tx1">
                    <a:lumMod val="75000"/>
                    <a:lumOff val="25000"/>
                  </a:schemeClr>
                </a:solidFill>
              </a:rPr>
            </a:br>
            <a:r>
              <a:rPr lang="en-US" b="1" dirty="0" smtClean="0">
                <a:solidFill>
                  <a:schemeClr val="tx1">
                    <a:lumMod val="75000"/>
                    <a:lumOff val="25000"/>
                  </a:schemeClr>
                </a:solidFill>
              </a:rPr>
              <a:t>  the increase in the meteorological </a:t>
            </a:r>
            <a:br>
              <a:rPr lang="en-US" b="1" dirty="0" smtClean="0">
                <a:solidFill>
                  <a:schemeClr val="tx1">
                    <a:lumMod val="75000"/>
                    <a:lumOff val="25000"/>
                  </a:schemeClr>
                </a:solidFill>
              </a:rPr>
            </a:br>
            <a:r>
              <a:rPr lang="en-US" b="1" dirty="0" smtClean="0">
                <a:solidFill>
                  <a:schemeClr val="tx1">
                    <a:lumMod val="75000"/>
                    <a:lumOff val="25000"/>
                  </a:schemeClr>
                </a:solidFill>
              </a:rPr>
              <a:t>  potential for severe thunderstorms </a:t>
            </a:r>
            <a:br>
              <a:rPr lang="en-US" b="1" dirty="0" smtClean="0">
                <a:solidFill>
                  <a:schemeClr val="tx1">
                    <a:lumMod val="75000"/>
                    <a:lumOff val="25000"/>
                  </a:schemeClr>
                </a:solidFill>
              </a:rPr>
            </a:br>
            <a:r>
              <a:rPr lang="en-US" b="1" dirty="0" smtClean="0">
                <a:solidFill>
                  <a:schemeClr val="tx1">
                    <a:lumMod val="75000"/>
                    <a:lumOff val="25000"/>
                  </a:schemeClr>
                </a:solidFill>
              </a:rPr>
              <a:t>  and its variability </a:t>
            </a:r>
            <a:br>
              <a:rPr lang="en-US" b="1" dirty="0" smtClean="0">
                <a:solidFill>
                  <a:schemeClr val="tx1">
                    <a:lumMod val="75000"/>
                    <a:lumOff val="25000"/>
                  </a:schemeClr>
                </a:solidFill>
              </a:rPr>
            </a:br>
            <a:endParaRPr lang="en-US" b="1" dirty="0" smtClean="0">
              <a:solidFill>
                <a:schemeClr val="tx1">
                  <a:lumMod val="75000"/>
                  <a:lumOff val="25000"/>
                </a:schemeClr>
              </a:solidFill>
            </a:endParaRPr>
          </a:p>
          <a:p>
            <a:pPr>
              <a:spcAft>
                <a:spcPts val="600"/>
              </a:spcAft>
            </a:pPr>
            <a:r>
              <a:rPr lang="en-US" b="1" i="1" dirty="0" smtClean="0">
                <a:solidFill>
                  <a:schemeClr val="tx1">
                    <a:lumMod val="75000"/>
                    <a:lumOff val="25000"/>
                  </a:schemeClr>
                </a:solidFill>
              </a:rPr>
              <a:t>For the first time research shows </a:t>
            </a:r>
            <a:br>
              <a:rPr lang="en-US" b="1" i="1" dirty="0" smtClean="0">
                <a:solidFill>
                  <a:schemeClr val="tx1">
                    <a:lumMod val="75000"/>
                    <a:lumOff val="25000"/>
                  </a:schemeClr>
                </a:solidFill>
              </a:rPr>
            </a:br>
            <a:r>
              <a:rPr lang="en-US" b="1" i="1" dirty="0" smtClean="0">
                <a:solidFill>
                  <a:schemeClr val="tx1">
                    <a:lumMod val="75000"/>
                    <a:lumOff val="25000"/>
                  </a:schemeClr>
                </a:solidFill>
              </a:rPr>
              <a:t>that climatic changes have already </a:t>
            </a:r>
            <a:br>
              <a:rPr lang="en-US" b="1" i="1" dirty="0" smtClean="0">
                <a:solidFill>
                  <a:schemeClr val="tx1">
                    <a:lumMod val="75000"/>
                    <a:lumOff val="25000"/>
                  </a:schemeClr>
                </a:solidFill>
              </a:rPr>
            </a:br>
            <a:r>
              <a:rPr lang="en-US" b="1" i="1" dirty="0" smtClean="0">
                <a:solidFill>
                  <a:schemeClr val="tx1">
                    <a:lumMod val="75000"/>
                    <a:lumOff val="25000"/>
                  </a:schemeClr>
                </a:solidFill>
              </a:rPr>
              <a:t>influenced US thunderstorm losses</a:t>
            </a:r>
            <a:r>
              <a:rPr lang="en-US" b="1" dirty="0" smtClean="0">
                <a:solidFill>
                  <a:schemeClr val="tx1">
                    <a:lumMod val="75000"/>
                    <a:lumOff val="25000"/>
                  </a:schemeClr>
                </a:solidFill>
              </a:rPr>
              <a:t> </a:t>
            </a:r>
          </a:p>
          <a:p>
            <a:pPr>
              <a:spcAft>
                <a:spcPts val="600"/>
              </a:spcAft>
              <a:buFont typeface="Arial" pitchFamily="34" charset="0"/>
              <a:buChar char="•"/>
            </a:pPr>
            <a:endParaRPr lang="en-US" b="0" dirty="0" smtClean="0">
              <a:solidFill>
                <a:schemeClr val="tx1">
                  <a:lumMod val="75000"/>
                  <a:lumOff val="25000"/>
                </a:schemeClr>
              </a:solidFill>
            </a:endParaRPr>
          </a:p>
          <a:p>
            <a:pPr>
              <a:spcAft>
                <a:spcPts val="600"/>
              </a:spcAft>
              <a:buFont typeface="Arial" pitchFamily="34" charset="0"/>
              <a:buChar char="•"/>
            </a:pPr>
            <a:endParaRPr lang="de-DE" b="0" dirty="0" err="1" smtClean="0">
              <a:solidFill>
                <a:schemeClr val="tx1">
                  <a:lumMod val="75000"/>
                  <a:lumOff val="25000"/>
                </a:schemeClr>
              </a:solidFill>
            </a:endParaRPr>
          </a:p>
        </p:txBody>
      </p:sp>
      <p:pic>
        <p:nvPicPr>
          <p:cNvPr id="47106" name="Picture 2"/>
          <p:cNvPicPr>
            <a:picLocks noChangeAspect="1" noChangeArrowheads="1"/>
          </p:cNvPicPr>
          <p:nvPr>
            <p:custDataLst>
              <p:tags r:id="rId2"/>
            </p:custDataLst>
          </p:nvPr>
        </p:nvPicPr>
        <p:blipFill>
          <a:blip r:embed="rId5" cstate="email"/>
          <a:srcRect/>
          <a:stretch>
            <a:fillRect/>
          </a:stretch>
        </p:blipFill>
        <p:spPr bwMode="auto">
          <a:xfrm>
            <a:off x="4438150" y="2944885"/>
            <a:ext cx="4585342" cy="3420092"/>
          </a:xfrm>
          <a:prstGeom prst="rect">
            <a:avLst/>
          </a:prstGeom>
          <a:noFill/>
          <a:ln w="9525">
            <a:noFill/>
            <a:miter lim="800000"/>
            <a:headEnd/>
            <a:tailEnd/>
          </a:ln>
        </p:spPr>
      </p:pic>
      <p:sp>
        <p:nvSpPr>
          <p:cNvPr id="5" name="TextBox 4"/>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83</a:t>
            </a:fld>
            <a:endParaRPr lang="en-US" sz="1000" dirty="0">
              <a:solidFill>
                <a:schemeClr val="accent4">
                  <a:lumMod val="75000"/>
                </a:schemeClr>
              </a:solidFill>
              <a:latin typeface="+mn-lt"/>
            </a:endParaRPr>
          </a:p>
        </p:txBody>
      </p:sp>
      <p:sp>
        <p:nvSpPr>
          <p:cNvPr id="9" name="PPTShape_0"/>
          <p:cNvSpPr txBox="1">
            <a:spLocks noChangeArrowheads="1"/>
          </p:cNvSpPr>
          <p:nvPr/>
        </p:nvSpPr>
        <p:spPr bwMode="auto">
          <a:xfrm>
            <a:off x="0" y="6454030"/>
            <a:ext cx="5942012" cy="2769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Munich Re  research paper, Marhc 18, 2013: </a:t>
            </a:r>
            <a:r>
              <a:rPr lang="de-DE" sz="900" i="1" dirty="0" smtClean="0">
                <a:solidFill>
                  <a:schemeClr val="accent4">
                    <a:lumMod val="75000"/>
                  </a:schemeClr>
                </a:solidFill>
              </a:rPr>
              <a:t>Rising Variability in Thunderstorm-Related U.S. Losses as a Reflection of Changes in Large-Scale Thunderstorm Forcing</a:t>
            </a:r>
            <a:r>
              <a:rPr lang="de-DE" sz="900" dirty="0" smtClean="0">
                <a:solidFill>
                  <a:schemeClr val="accent4">
                    <a:lumMod val="75000"/>
                  </a:schemeClr>
                </a:solidFill>
              </a:rPr>
              <a:t>.</a:t>
            </a:r>
            <a:endParaRPr lang="en-US" sz="900" dirty="0">
              <a:solidFill>
                <a:schemeClr val="accent4">
                  <a:lumMod val="75000"/>
                </a:schemeClr>
              </a:solidFill>
            </a:endParaRPr>
          </a:p>
        </p:txBody>
      </p:sp>
    </p:spTree>
    <p:custDataLst>
      <p:tags r:id="rId1"/>
    </p:custData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PPTShape_0"/>
          <p:cNvSpPr txBox="1">
            <a:spLocks noChangeArrowheads="1"/>
          </p:cNvSpPr>
          <p:nvPr/>
        </p:nvSpPr>
        <p:spPr bwMode="auto">
          <a:xfrm>
            <a:off x="123854" y="6565692"/>
            <a:ext cx="4672998"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Munich Re Geo Risks Research, NatCat</a:t>
            </a:r>
            <a:r>
              <a:rPr lang="de-DE" sz="900" i="1" dirty="0" smtClean="0">
                <a:solidFill>
                  <a:schemeClr val="accent4">
                    <a:lumMod val="75000"/>
                  </a:schemeClr>
                </a:solidFill>
              </a:rPr>
              <a:t>SERVICE</a:t>
            </a:r>
            <a:r>
              <a:rPr lang="de-DE" sz="900" dirty="0" smtClean="0">
                <a:solidFill>
                  <a:schemeClr val="accent4">
                    <a:lumMod val="75000"/>
                  </a:schemeClr>
                </a:solidFill>
              </a:rPr>
              <a:t> – as of January 2014.  </a:t>
            </a:r>
            <a:endParaRPr lang="en-US" sz="900" dirty="0">
              <a:solidFill>
                <a:schemeClr val="accent4">
                  <a:lumMod val="75000"/>
                </a:schemeClr>
              </a:solidFill>
            </a:endParaRPr>
          </a:p>
        </p:txBody>
      </p:sp>
      <p:sp>
        <p:nvSpPr>
          <p:cNvPr id="80" name="TextBox 79"/>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84</a:t>
            </a:fld>
            <a:endParaRPr lang="en-US" sz="1000" dirty="0">
              <a:solidFill>
                <a:schemeClr val="accent4">
                  <a:lumMod val="75000"/>
                </a:schemeClr>
              </a:solidFill>
              <a:latin typeface="+mn-lt"/>
            </a:endParaRPr>
          </a:p>
        </p:txBody>
      </p:sp>
      <p:sp>
        <p:nvSpPr>
          <p:cNvPr id="84" name="Rechteck 181"/>
          <p:cNvSpPr/>
          <p:nvPr/>
        </p:nvSpPr>
        <p:spPr>
          <a:xfrm>
            <a:off x="215516" y="1340768"/>
            <a:ext cx="8712968" cy="4176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 Box 6"/>
          <p:cNvSpPr txBox="1">
            <a:spLocks noChangeArrowheads="1"/>
          </p:cNvSpPr>
          <p:nvPr/>
        </p:nvSpPr>
        <p:spPr bwMode="auto">
          <a:xfrm>
            <a:off x="3365893" y="5637127"/>
            <a:ext cx="2611612" cy="430887"/>
          </a:xfrm>
          <a:prstGeom prst="rect">
            <a:avLst/>
          </a:prstGeom>
          <a:noFill/>
          <a:ln w="9525">
            <a:noFill/>
            <a:miter lim="800000"/>
            <a:headEnd/>
            <a:tailEnd/>
          </a:ln>
        </p:spPr>
        <p:txBody>
          <a:bodyPr wrap="none">
            <a:spAutoFit/>
          </a:bodyPr>
          <a:lstStyle/>
          <a:p>
            <a:pPr>
              <a:lnSpc>
                <a:spcPct val="100000"/>
              </a:lnSpc>
              <a:defRPr/>
            </a:pPr>
            <a:r>
              <a:rPr lang="en-US" sz="1100" b="1" dirty="0" smtClean="0">
                <a:solidFill>
                  <a:schemeClr val="tx2"/>
                </a:solidFill>
              </a:rPr>
              <a:t>Geophysical events</a:t>
            </a:r>
            <a:r>
              <a:rPr lang="en-US" sz="1100" dirty="0" smtClean="0">
                <a:solidFill>
                  <a:schemeClr val="tx2"/>
                </a:solidFill>
              </a:rPr>
              <a:t/>
            </a:r>
            <a:br>
              <a:rPr lang="en-US" sz="1100" dirty="0" smtClean="0">
                <a:solidFill>
                  <a:schemeClr val="tx2"/>
                </a:solidFill>
              </a:rPr>
            </a:br>
            <a:r>
              <a:rPr lang="en-US" sz="1100" dirty="0" smtClean="0">
                <a:solidFill>
                  <a:schemeClr val="tx2"/>
                </a:solidFill>
              </a:rPr>
              <a:t>(earthquake, tsunami, volcanic activity)</a:t>
            </a:r>
            <a:endParaRPr lang="en-US" sz="1100" dirty="0">
              <a:solidFill>
                <a:schemeClr val="tx2"/>
              </a:solidFill>
            </a:endParaRPr>
          </a:p>
        </p:txBody>
      </p:sp>
      <p:sp>
        <p:nvSpPr>
          <p:cNvPr id="86"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lnSpc>
                <a:spcPct val="100000"/>
              </a:lnSpc>
              <a:defRPr/>
            </a:pPr>
            <a:r>
              <a:rPr lang="en-US" sz="1100" b="1" dirty="0" smtClean="0">
                <a:solidFill>
                  <a:schemeClr val="tx2"/>
                </a:solidFill>
              </a:rPr>
              <a:t>Meteorological events </a:t>
            </a:r>
            <a:br>
              <a:rPr lang="en-US" sz="1100" b="1" dirty="0" smtClean="0">
                <a:solidFill>
                  <a:schemeClr val="tx2"/>
                </a:solidFill>
              </a:rPr>
            </a:br>
            <a:r>
              <a:rPr lang="en-US" sz="1100" dirty="0" smtClean="0">
                <a:solidFill>
                  <a:schemeClr val="tx2"/>
                </a:solidFill>
              </a:rPr>
              <a:t>(storm) </a:t>
            </a:r>
            <a:endParaRPr lang="en-US" sz="1100" dirty="0">
              <a:solidFill>
                <a:schemeClr val="tx2"/>
              </a:solidFill>
            </a:endParaRPr>
          </a:p>
        </p:txBody>
      </p:sp>
      <p:sp>
        <p:nvSpPr>
          <p:cNvPr id="87"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lnSpc>
                <a:spcPct val="100000"/>
              </a:lnSpc>
              <a:defRPr/>
            </a:pPr>
            <a:r>
              <a:rPr lang="en-US" sz="1100" b="1" dirty="0" smtClean="0">
                <a:solidFill>
                  <a:schemeClr val="tx2"/>
                </a:solidFill>
              </a:rPr>
              <a:t>Hydrological events</a:t>
            </a:r>
            <a:br>
              <a:rPr lang="en-US" sz="1100" b="1" dirty="0" smtClean="0">
                <a:solidFill>
                  <a:schemeClr val="tx2"/>
                </a:solidFill>
              </a:rPr>
            </a:br>
            <a:r>
              <a:rPr lang="en-US" sz="1100" dirty="0" smtClean="0">
                <a:solidFill>
                  <a:schemeClr val="tx2"/>
                </a:solidFill>
              </a:rPr>
              <a:t>(flood, mass movement)</a:t>
            </a:r>
            <a:endParaRPr lang="en-US" sz="1100" dirty="0">
              <a:solidFill>
                <a:schemeClr val="tx2"/>
              </a:solidFill>
            </a:endParaRPr>
          </a:p>
        </p:txBody>
      </p:sp>
      <p:sp>
        <p:nvSpPr>
          <p:cNvPr id="88"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89"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90"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91" name="Oval 90"/>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92"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Text Box 9"/>
          <p:cNvSpPr txBox="1">
            <a:spLocks noChangeArrowheads="1"/>
          </p:cNvSpPr>
          <p:nvPr/>
        </p:nvSpPr>
        <p:spPr bwMode="auto">
          <a:xfrm>
            <a:off x="6161263" y="6012310"/>
            <a:ext cx="3902075" cy="430887"/>
          </a:xfrm>
          <a:prstGeom prst="rect">
            <a:avLst/>
          </a:prstGeom>
          <a:noFill/>
          <a:ln w="9525">
            <a:noFill/>
            <a:miter lim="800000"/>
            <a:headEnd/>
            <a:tailEnd/>
          </a:ln>
        </p:spPr>
        <p:txBody>
          <a:bodyPr>
            <a:spAutoFit/>
          </a:bodyPr>
          <a:lstStyle/>
          <a:p>
            <a:pPr>
              <a:lnSpc>
                <a:spcPct val="100000"/>
              </a:lnSpc>
              <a:spcBef>
                <a:spcPts val="0"/>
              </a:spcBef>
              <a:defRPr/>
            </a:pPr>
            <a:r>
              <a:rPr lang="en-US" sz="1100" b="1" dirty="0" err="1" smtClean="0">
                <a:solidFill>
                  <a:schemeClr val="tx2"/>
                </a:solidFill>
              </a:rPr>
              <a:t>Climatological</a:t>
            </a:r>
            <a:r>
              <a:rPr lang="en-US" sz="1100" b="1" dirty="0" smtClean="0">
                <a:solidFill>
                  <a:schemeClr val="tx2"/>
                </a:solidFill>
              </a:rPr>
              <a:t> events</a:t>
            </a:r>
            <a:r>
              <a:rPr lang="en-US" sz="1100" dirty="0" smtClean="0">
                <a:solidFill>
                  <a:schemeClr val="tx2"/>
                </a:solidFill>
              </a:rPr>
              <a:t/>
            </a:r>
            <a:br>
              <a:rPr lang="en-US" sz="1100" dirty="0" smtClean="0">
                <a:solidFill>
                  <a:schemeClr val="tx2"/>
                </a:solidFill>
              </a:rPr>
            </a:br>
            <a:r>
              <a:rPr lang="en-US" sz="1100" dirty="0" smtClean="0">
                <a:solidFill>
                  <a:schemeClr val="tx2"/>
                </a:solidFill>
                <a:latin typeface="Arial" pitchFamily="34" charset="0"/>
                <a:cs typeface="Arial" pitchFamily="34" charset="0"/>
              </a:rPr>
              <a:t>(extreme temperature, drought, wildfire)</a:t>
            </a:r>
            <a:endParaRPr lang="en-US" sz="1100" dirty="0">
              <a:solidFill>
                <a:schemeClr val="tx2"/>
              </a:solidFill>
              <a:latin typeface="Arial" pitchFamily="34" charset="0"/>
              <a:cs typeface="Arial" pitchFamily="34" charset="0"/>
            </a:endParaRPr>
          </a:p>
        </p:txBody>
      </p:sp>
      <p:sp>
        <p:nvSpPr>
          <p:cNvPr id="96"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PPTShape_3"/>
          <p:cNvSpPr txBox="1">
            <a:spLocks noChangeArrowheads="1"/>
          </p:cNvSpPr>
          <p:nvPr/>
        </p:nvSpPr>
        <p:spPr bwMode="auto">
          <a:xfrm>
            <a:off x="6163200" y="6390853"/>
            <a:ext cx="2088232" cy="430887"/>
          </a:xfrm>
          <a:prstGeom prst="rect">
            <a:avLst/>
          </a:prstGeom>
          <a:noFill/>
          <a:ln w="9525">
            <a:noFill/>
            <a:miter lim="800000"/>
            <a:headEnd/>
            <a:tailEnd/>
          </a:ln>
        </p:spPr>
        <p:txBody>
          <a:bodyPr wrap="square">
            <a:spAutoFit/>
          </a:bodyPr>
          <a:lstStyle/>
          <a:p>
            <a:pPr>
              <a:lnSpc>
                <a:spcPct val="100000"/>
              </a:lnSpc>
              <a:spcBef>
                <a:spcPts val="0"/>
              </a:spcBef>
              <a:defRPr/>
            </a:pPr>
            <a:r>
              <a:rPr lang="en-US" sz="1100" b="1" dirty="0" smtClean="0"/>
              <a:t>Extraterrestrial events</a:t>
            </a:r>
            <a:r>
              <a:rPr lang="en-US" sz="1100" dirty="0" smtClean="0"/>
              <a:t/>
            </a:r>
            <a:br>
              <a:rPr lang="en-US" sz="1100" dirty="0" smtClean="0"/>
            </a:br>
            <a:r>
              <a:rPr lang="en-US" sz="1100" dirty="0" smtClean="0"/>
              <a:t>(Meteorite impact)</a:t>
            </a:r>
            <a:endParaRPr lang="en-US" sz="1100" dirty="0"/>
          </a:p>
        </p:txBody>
      </p:sp>
      <p:sp>
        <p:nvSpPr>
          <p:cNvPr id="100" name="PPTShape_4"/>
          <p:cNvSpPr>
            <a:spLocks noChangeArrowheads="1"/>
          </p:cNvSpPr>
          <p:nvPr/>
        </p:nvSpPr>
        <p:spPr bwMode="auto">
          <a:xfrm>
            <a:off x="5990400" y="6444018"/>
            <a:ext cx="84866" cy="84561"/>
          </a:xfrm>
          <a:prstGeom prst="ellipse">
            <a:avLst/>
          </a:prstGeom>
          <a:solidFill>
            <a:schemeClr val="tx1"/>
          </a:solidFill>
          <a:ln w="3175">
            <a:solidFill>
              <a:schemeClr val="tx1"/>
            </a:solidFill>
            <a:round/>
            <a:headEnd/>
            <a:tailEnd/>
          </a:ln>
        </p:spPr>
        <p:txBody>
          <a:bodyPr wrap="none" anchor="ctr"/>
          <a:lstStyle/>
          <a:p>
            <a:endParaRPr lang="de-DE">
              <a:solidFill>
                <a:srgbClr val="111111"/>
              </a:solidFill>
            </a:endParaRPr>
          </a:p>
        </p:txBody>
      </p:sp>
      <p:grpSp>
        <p:nvGrpSpPr>
          <p:cNvPr id="2" name="Gruppieren 182"/>
          <p:cNvGrpSpPr>
            <a:grpSpLocks noChangeAspect="1"/>
          </p:cNvGrpSpPr>
          <p:nvPr>
            <p:custDataLst>
              <p:tags r:id="rId2"/>
            </p:custDataLst>
          </p:nvPr>
        </p:nvGrpSpPr>
        <p:grpSpPr>
          <a:xfrm>
            <a:off x="332491" y="1406861"/>
            <a:ext cx="8487645" cy="4080726"/>
            <a:chOff x="242300" y="1115294"/>
            <a:chExt cx="7307095" cy="3513137"/>
          </a:xfrm>
        </p:grpSpPr>
        <p:pic>
          <p:nvPicPr>
            <p:cNvPr id="102" name="Picture 2" descr="V:\_GEO-CCC1\NatCatSERVICE\03_NCS User\Studenten\Baumgartner Theresa\Pressemitteilung Weltkarte\Loss events_world_ 2013_300dpi.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8269" y="1364776"/>
              <a:ext cx="6312089" cy="3261815"/>
            </a:xfrm>
            <a:prstGeom prst="rect">
              <a:avLst/>
            </a:prstGeom>
            <a:noFill/>
          </p:spPr>
        </p:pic>
        <p:grpSp>
          <p:nvGrpSpPr>
            <p:cNvPr id="3" name="Gruppieren 10"/>
            <p:cNvGrpSpPr/>
            <p:nvPr/>
          </p:nvGrpSpPr>
          <p:grpSpPr>
            <a:xfrm>
              <a:off x="264526" y="3703495"/>
              <a:ext cx="997892" cy="900000"/>
              <a:chOff x="393767" y="2521438"/>
              <a:chExt cx="1366647" cy="978831"/>
            </a:xfrm>
          </p:grpSpPr>
          <p:sp>
            <p:nvSpPr>
              <p:cNvPr id="152" name="Ellipse 233"/>
              <p:cNvSpPr/>
              <p:nvPr/>
            </p:nvSpPr>
            <p:spPr>
              <a:xfrm>
                <a:off x="453542" y="2521438"/>
                <a:ext cx="1232581" cy="978831"/>
              </a:xfrm>
              <a:prstGeom prst="ellipse">
                <a:avLst/>
              </a:prstGeom>
              <a:solidFill>
                <a:srgbClr val="7A9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feld 234"/>
              <p:cNvSpPr txBox="1"/>
              <p:nvPr/>
            </p:nvSpPr>
            <p:spPr>
              <a:xfrm>
                <a:off x="393767" y="2767808"/>
                <a:ext cx="1366647" cy="468628"/>
              </a:xfrm>
              <a:prstGeom prst="rect">
                <a:avLst/>
              </a:prstGeom>
              <a:noFill/>
              <a:effectLst/>
            </p:spPr>
            <p:txBody>
              <a:bodyPr wrap="square" rtlCol="0">
                <a:spAutoFit/>
              </a:bodyPr>
              <a:lstStyle/>
              <a:p>
                <a:pPr algn="ctr"/>
                <a:r>
                  <a:rPr lang="de-DE" sz="1100" b="1" dirty="0" smtClean="0">
                    <a:solidFill>
                      <a:schemeClr val="bg1"/>
                    </a:solidFill>
                  </a:rPr>
                  <a:t>880</a:t>
                </a:r>
              </a:p>
              <a:p>
                <a:pPr algn="ctr"/>
                <a:r>
                  <a:rPr lang="en-US" sz="1100" b="1" dirty="0" smtClean="0">
                    <a:solidFill>
                      <a:schemeClr val="bg1"/>
                    </a:solidFill>
                  </a:rPr>
                  <a:t>Loss events</a:t>
                </a:r>
              </a:p>
            </p:txBody>
          </p:sp>
        </p:grpSp>
        <p:sp>
          <p:nvSpPr>
            <p:cNvPr id="104" name="Textfeld 185"/>
            <p:cNvSpPr txBox="1"/>
            <p:nvPr/>
          </p:nvSpPr>
          <p:spPr>
            <a:xfrm>
              <a:off x="6438580" y="1515885"/>
              <a:ext cx="86113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Earthquake</a:t>
              </a:r>
            </a:p>
            <a:p>
              <a:pPr>
                <a:defRPr/>
              </a:pPr>
              <a:r>
                <a:rPr lang="en-US" sz="800" dirty="0" smtClean="0">
                  <a:solidFill>
                    <a:srgbClr val="4D4E53"/>
                  </a:solidFill>
                </a:rPr>
                <a:t>China, 20 April</a:t>
              </a:r>
            </a:p>
          </p:txBody>
        </p:sp>
        <p:sp>
          <p:nvSpPr>
            <p:cNvPr id="105" name="Textfeld 186"/>
            <p:cNvSpPr txBox="1"/>
            <p:nvPr/>
          </p:nvSpPr>
          <p:spPr>
            <a:xfrm>
              <a:off x="2603540" y="2668978"/>
              <a:ext cx="1265601" cy="4924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Severe storms, tornadoes</a:t>
              </a:r>
            </a:p>
            <a:p>
              <a:pPr>
                <a:defRPr/>
              </a:pPr>
              <a:r>
                <a:rPr lang="en-US" sz="800" dirty="0" smtClean="0">
                  <a:solidFill>
                    <a:srgbClr val="4D4E53"/>
                  </a:solidFill>
                </a:rPr>
                <a:t>USA, 18–22 May</a:t>
              </a:r>
            </a:p>
          </p:txBody>
        </p:sp>
        <p:sp>
          <p:nvSpPr>
            <p:cNvPr id="106" name="Textfeld 187"/>
            <p:cNvSpPr txBox="1"/>
            <p:nvPr/>
          </p:nvSpPr>
          <p:spPr>
            <a:xfrm>
              <a:off x="5031707" y="3399911"/>
              <a:ext cx="1008609"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India, 14–30 June</a:t>
              </a:r>
            </a:p>
          </p:txBody>
        </p:sp>
        <p:sp>
          <p:nvSpPr>
            <p:cNvPr id="107" name="Textfeld 188"/>
            <p:cNvSpPr txBox="1"/>
            <p:nvPr/>
          </p:nvSpPr>
          <p:spPr>
            <a:xfrm>
              <a:off x="2974927" y="2278465"/>
              <a:ext cx="878939" cy="410700"/>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Hailstorms</a:t>
              </a:r>
            </a:p>
            <a:p>
              <a:pPr>
                <a:defRPr/>
              </a:pPr>
              <a:r>
                <a:rPr lang="en-US" sz="800" dirty="0" smtClean="0">
                  <a:solidFill>
                    <a:srgbClr val="4D4E53"/>
                  </a:solidFill>
                </a:rPr>
                <a:t>Germany, </a:t>
              </a:r>
            </a:p>
            <a:p>
              <a:pPr>
                <a:defRPr/>
              </a:pPr>
              <a:r>
                <a:rPr lang="en-US" sz="800" smtClean="0">
                  <a:solidFill>
                    <a:srgbClr val="4D4E53"/>
                  </a:solidFill>
                </a:rPr>
                <a:t>27–28 </a:t>
              </a:r>
              <a:r>
                <a:rPr lang="en-US" sz="800" dirty="0" smtClean="0">
                  <a:solidFill>
                    <a:srgbClr val="4D4E53"/>
                  </a:solidFill>
                </a:rPr>
                <a:t>July</a:t>
              </a:r>
            </a:p>
          </p:txBody>
        </p:sp>
        <p:sp>
          <p:nvSpPr>
            <p:cNvPr id="108" name="Textfeld 189"/>
            <p:cNvSpPr txBox="1"/>
            <p:nvPr/>
          </p:nvSpPr>
          <p:spPr>
            <a:xfrm>
              <a:off x="2180823" y="1115294"/>
              <a:ext cx="2114370"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Winter Storm Christian (St. Jude)</a:t>
              </a:r>
            </a:p>
            <a:p>
              <a:pPr>
                <a:defRPr/>
              </a:pPr>
              <a:r>
                <a:rPr lang="en-US" sz="800" dirty="0" smtClean="0">
                  <a:solidFill>
                    <a:srgbClr val="4D4E53"/>
                  </a:solidFill>
                </a:rPr>
                <a:t>Europe, 27–30 October</a:t>
              </a:r>
            </a:p>
          </p:txBody>
        </p:sp>
        <p:sp>
          <p:nvSpPr>
            <p:cNvPr id="109" name="Textfeld 190"/>
            <p:cNvSpPr txBox="1"/>
            <p:nvPr/>
          </p:nvSpPr>
          <p:spPr>
            <a:xfrm>
              <a:off x="6134141" y="2972118"/>
              <a:ext cx="1109784"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Typhoon </a:t>
              </a:r>
              <a:r>
                <a:rPr lang="en-US" sz="900" b="1" dirty="0" err="1" smtClean="0">
                  <a:solidFill>
                    <a:srgbClr val="4D4E53"/>
                  </a:solidFill>
                </a:rPr>
                <a:t>Haiyan</a:t>
              </a:r>
              <a:endParaRPr lang="en-US" sz="900" b="1" dirty="0" smtClean="0">
                <a:solidFill>
                  <a:srgbClr val="4D4E53"/>
                </a:solidFill>
              </a:endParaRPr>
            </a:p>
            <a:p>
              <a:pPr>
                <a:defRPr/>
              </a:pPr>
              <a:r>
                <a:rPr lang="en-US" sz="800" dirty="0" smtClean="0">
                  <a:solidFill>
                    <a:srgbClr val="4D4E53"/>
                  </a:solidFill>
                </a:rPr>
                <a:t>Philippines, </a:t>
              </a:r>
            </a:p>
            <a:p>
              <a:pPr>
                <a:defRPr/>
              </a:pPr>
              <a:r>
                <a:rPr lang="en-US" sz="800" dirty="0" smtClean="0">
                  <a:solidFill>
                    <a:srgbClr val="4D4E53"/>
                  </a:solidFill>
                </a:rPr>
                <a:t>8–12 November</a:t>
              </a:r>
            </a:p>
          </p:txBody>
        </p:sp>
        <p:sp>
          <p:nvSpPr>
            <p:cNvPr id="110" name="Textfeld 191"/>
            <p:cNvSpPr txBox="1"/>
            <p:nvPr/>
          </p:nvSpPr>
          <p:spPr>
            <a:xfrm>
              <a:off x="625185" y="3136789"/>
              <a:ext cx="1652992"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Severe storms, tornadoes</a:t>
              </a:r>
            </a:p>
            <a:p>
              <a:pPr>
                <a:defRPr/>
              </a:pPr>
              <a:r>
                <a:rPr lang="en-US" sz="800" dirty="0" smtClean="0">
                  <a:solidFill>
                    <a:srgbClr val="4D4E53"/>
                  </a:solidFill>
                </a:rPr>
                <a:t>USA, 28–31 May</a:t>
              </a:r>
            </a:p>
          </p:txBody>
        </p:sp>
        <p:sp>
          <p:nvSpPr>
            <p:cNvPr id="111" name="Textfeld 192"/>
            <p:cNvSpPr txBox="1"/>
            <p:nvPr/>
          </p:nvSpPr>
          <p:spPr>
            <a:xfrm>
              <a:off x="1350446" y="3543964"/>
              <a:ext cx="1418847" cy="4924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Hurricanes Ingrid &amp; Manuel</a:t>
              </a:r>
            </a:p>
            <a:p>
              <a:pPr>
                <a:defRPr/>
              </a:pPr>
              <a:r>
                <a:rPr lang="en-US" sz="800" dirty="0" smtClean="0">
                  <a:solidFill>
                    <a:srgbClr val="4D4E53"/>
                  </a:solidFill>
                </a:rPr>
                <a:t>Mexico, 12–19 September</a:t>
              </a:r>
            </a:p>
          </p:txBody>
        </p:sp>
        <p:sp>
          <p:nvSpPr>
            <p:cNvPr id="112" name="Textfeld 193"/>
            <p:cNvSpPr txBox="1"/>
            <p:nvPr/>
          </p:nvSpPr>
          <p:spPr>
            <a:xfrm>
              <a:off x="242300" y="1609780"/>
              <a:ext cx="1146468"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Canada, 19–24 June</a:t>
              </a:r>
            </a:p>
          </p:txBody>
        </p:sp>
        <p:sp>
          <p:nvSpPr>
            <p:cNvPr id="113" name="Textfeld 194"/>
            <p:cNvSpPr txBox="1"/>
            <p:nvPr/>
          </p:nvSpPr>
          <p:spPr>
            <a:xfrm>
              <a:off x="4052665" y="1145401"/>
              <a:ext cx="949299" cy="477054"/>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Europe, </a:t>
              </a:r>
            </a:p>
            <a:p>
              <a:pPr>
                <a:defRPr/>
              </a:pPr>
              <a:r>
                <a:rPr lang="en-US" sz="800" dirty="0" smtClean="0">
                  <a:solidFill>
                    <a:srgbClr val="4D4E53"/>
                  </a:solidFill>
                </a:rPr>
                <a:t>30 May–19 June</a:t>
              </a:r>
            </a:p>
          </p:txBody>
        </p:sp>
        <p:sp>
          <p:nvSpPr>
            <p:cNvPr id="114" name="Textfeld 195"/>
            <p:cNvSpPr txBox="1"/>
            <p:nvPr/>
          </p:nvSpPr>
          <p:spPr>
            <a:xfrm>
              <a:off x="4829004" y="4274488"/>
              <a:ext cx="969840"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Heat wave</a:t>
              </a:r>
            </a:p>
            <a:p>
              <a:pPr>
                <a:defRPr/>
              </a:pPr>
              <a:r>
                <a:rPr lang="en-US" sz="800" dirty="0" smtClean="0">
                  <a:solidFill>
                    <a:srgbClr val="4D4E53"/>
                  </a:solidFill>
                </a:rPr>
                <a:t>India, April–June</a:t>
              </a:r>
            </a:p>
          </p:txBody>
        </p:sp>
        <p:sp>
          <p:nvSpPr>
            <p:cNvPr id="115" name="Textfeld 196"/>
            <p:cNvSpPr txBox="1"/>
            <p:nvPr/>
          </p:nvSpPr>
          <p:spPr>
            <a:xfrm>
              <a:off x="6392839" y="2457711"/>
              <a:ext cx="1109784"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Typhoon </a:t>
              </a:r>
              <a:r>
                <a:rPr lang="en-US" sz="900" b="1" dirty="0" err="1" smtClean="0">
                  <a:solidFill>
                    <a:srgbClr val="4D4E53"/>
                  </a:solidFill>
                </a:rPr>
                <a:t>Fitow</a:t>
              </a:r>
              <a:endParaRPr lang="en-US" sz="900" b="1" dirty="0" smtClean="0">
                <a:solidFill>
                  <a:srgbClr val="4D4E53"/>
                </a:solidFill>
              </a:endParaRPr>
            </a:p>
            <a:p>
              <a:pPr>
                <a:defRPr/>
              </a:pPr>
              <a:r>
                <a:rPr lang="en-US" sz="800" dirty="0" smtClean="0">
                  <a:solidFill>
                    <a:srgbClr val="4D4E53"/>
                  </a:solidFill>
                </a:rPr>
                <a:t>China, Japan, </a:t>
              </a:r>
            </a:p>
            <a:p>
              <a:pPr>
                <a:defRPr/>
              </a:pPr>
              <a:r>
                <a:rPr lang="en-US" sz="800" dirty="0" smtClean="0">
                  <a:solidFill>
                    <a:srgbClr val="4D4E53"/>
                  </a:solidFill>
                </a:rPr>
                <a:t>5–9 October</a:t>
              </a:r>
            </a:p>
          </p:txBody>
        </p:sp>
        <p:sp>
          <p:nvSpPr>
            <p:cNvPr id="116" name="Textfeld 197"/>
            <p:cNvSpPr txBox="1"/>
            <p:nvPr/>
          </p:nvSpPr>
          <p:spPr>
            <a:xfrm>
              <a:off x="3470117" y="4095598"/>
              <a:ext cx="1571479"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Earthquake (series)</a:t>
              </a:r>
            </a:p>
            <a:p>
              <a:pPr>
                <a:defRPr/>
              </a:pPr>
              <a:r>
                <a:rPr lang="en-US" sz="800" dirty="0" smtClean="0">
                  <a:solidFill>
                    <a:srgbClr val="4D4E53"/>
                  </a:solidFill>
                </a:rPr>
                <a:t>Pakistan, 24–28 September</a:t>
              </a:r>
            </a:p>
          </p:txBody>
        </p:sp>
        <p:cxnSp>
          <p:nvCxnSpPr>
            <p:cNvPr id="117" name="Gerade Verbindung 198"/>
            <p:cNvCxnSpPr/>
            <p:nvPr/>
          </p:nvCxnSpPr>
          <p:spPr>
            <a:xfrm rot="5400000" flipH="1">
              <a:off x="1889500" y="3352540"/>
              <a:ext cx="39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18" name="Gerade Verbindung 199"/>
            <p:cNvCxnSpPr/>
            <p:nvPr/>
          </p:nvCxnSpPr>
          <p:spPr>
            <a:xfrm flipH="1">
              <a:off x="1547402" y="2748633"/>
              <a:ext cx="50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19" name="Gerade Verbindung 200"/>
            <p:cNvCxnSpPr/>
            <p:nvPr/>
          </p:nvCxnSpPr>
          <p:spPr>
            <a:xfrm flipH="1">
              <a:off x="2195492" y="2764596"/>
              <a:ext cx="46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0" name="Gerade Verbindung 201"/>
            <p:cNvCxnSpPr/>
            <p:nvPr/>
          </p:nvCxnSpPr>
          <p:spPr>
            <a:xfrm rot="5400000" flipH="1">
              <a:off x="216609" y="2171329"/>
              <a:ext cx="57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1" name="Gerade Verbindung 202"/>
            <p:cNvCxnSpPr/>
            <p:nvPr/>
          </p:nvCxnSpPr>
          <p:spPr>
            <a:xfrm flipH="1">
              <a:off x="508984" y="2451055"/>
              <a:ext cx="13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2" name="Gerade Verbindung 203"/>
            <p:cNvCxnSpPr/>
            <p:nvPr/>
          </p:nvCxnSpPr>
          <p:spPr>
            <a:xfrm flipH="1">
              <a:off x="3507080" y="2492257"/>
              <a:ext cx="39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3" name="Gerade Verbindung 204"/>
            <p:cNvCxnSpPr/>
            <p:nvPr/>
          </p:nvCxnSpPr>
          <p:spPr>
            <a:xfrm rot="5400000" flipH="1">
              <a:off x="3424593" y="1761789"/>
              <a:ext cx="1080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4" name="Gerade Verbindung 205"/>
            <p:cNvCxnSpPr/>
            <p:nvPr/>
          </p:nvCxnSpPr>
          <p:spPr>
            <a:xfrm rot="5400000" flipH="1">
              <a:off x="3920695" y="2006165"/>
              <a:ext cx="9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5" name="Gerade Verbindung 206"/>
            <p:cNvCxnSpPr/>
            <p:nvPr/>
          </p:nvCxnSpPr>
          <p:spPr>
            <a:xfrm flipH="1">
              <a:off x="5947151" y="3074467"/>
              <a:ext cx="25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6" name="Gerade Verbindung 207"/>
            <p:cNvCxnSpPr/>
            <p:nvPr/>
          </p:nvCxnSpPr>
          <p:spPr>
            <a:xfrm rot="5400000" flipH="1">
              <a:off x="5915609" y="3113239"/>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7" name="Gerade Verbindung 208"/>
            <p:cNvCxnSpPr/>
            <p:nvPr/>
          </p:nvCxnSpPr>
          <p:spPr>
            <a:xfrm flipH="1">
              <a:off x="5877690" y="2561227"/>
              <a:ext cx="57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8" name="Gerade Verbindung 209"/>
            <p:cNvCxnSpPr/>
            <p:nvPr/>
          </p:nvCxnSpPr>
          <p:spPr>
            <a:xfrm rot="5400000" flipH="1">
              <a:off x="5735389" y="2703445"/>
              <a:ext cx="2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9" name="Gerade Verbindung 210"/>
            <p:cNvCxnSpPr/>
            <p:nvPr/>
          </p:nvCxnSpPr>
          <p:spPr>
            <a:xfrm flipH="1">
              <a:off x="3819724" y="1225846"/>
              <a:ext cx="14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0" name="Gerade Verbindung 211"/>
            <p:cNvCxnSpPr/>
            <p:nvPr/>
          </p:nvCxnSpPr>
          <p:spPr>
            <a:xfrm rot="5400000" flipH="1">
              <a:off x="4982479" y="2211830"/>
              <a:ext cx="11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1" name="Gerade Verbindung 212"/>
            <p:cNvCxnSpPr/>
            <p:nvPr/>
          </p:nvCxnSpPr>
          <p:spPr>
            <a:xfrm flipH="1">
              <a:off x="5574444" y="1616948"/>
              <a:ext cx="900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2" name="Gerade Verbindung 213"/>
            <p:cNvCxnSpPr/>
            <p:nvPr/>
          </p:nvCxnSpPr>
          <p:spPr>
            <a:xfrm flipH="1">
              <a:off x="5210207" y="2840079"/>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3" name="Gerade Verbindung 214"/>
            <p:cNvCxnSpPr/>
            <p:nvPr/>
          </p:nvCxnSpPr>
          <p:spPr>
            <a:xfrm rot="5400000" flipH="1">
              <a:off x="4981337" y="3142263"/>
              <a:ext cx="61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4" name="Gerade Verbindung 215"/>
            <p:cNvCxnSpPr/>
            <p:nvPr/>
          </p:nvCxnSpPr>
          <p:spPr>
            <a:xfrm rot="5400000" flipH="1">
              <a:off x="4317291" y="3589154"/>
              <a:ext cx="12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5" name="Gerade Verbindung 216"/>
            <p:cNvCxnSpPr/>
            <p:nvPr/>
          </p:nvCxnSpPr>
          <p:spPr>
            <a:xfrm rot="5400000" flipH="1">
              <a:off x="4431556" y="3712990"/>
              <a:ext cx="12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6" name="Gerade Verbindung 217"/>
            <p:cNvCxnSpPr/>
            <p:nvPr/>
          </p:nvCxnSpPr>
          <p:spPr>
            <a:xfrm flipH="1">
              <a:off x="4496000" y="4196572"/>
              <a:ext cx="4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7" name="Gerade Verbindung 218"/>
            <p:cNvCxnSpPr/>
            <p:nvPr/>
          </p:nvCxnSpPr>
          <p:spPr>
            <a:xfrm flipH="1">
              <a:off x="5043329" y="3097988"/>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8" name="Gerade Verbindung 219"/>
            <p:cNvCxnSpPr/>
            <p:nvPr/>
          </p:nvCxnSpPr>
          <p:spPr>
            <a:xfrm flipH="1">
              <a:off x="4081475" y="2487699"/>
              <a:ext cx="3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0" name="Textfeld 221"/>
            <p:cNvSpPr txBox="1"/>
            <p:nvPr/>
          </p:nvSpPr>
          <p:spPr>
            <a:xfrm>
              <a:off x="6656694" y="3542194"/>
              <a:ext cx="892701"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Floods</a:t>
              </a:r>
            </a:p>
            <a:p>
              <a:pPr>
                <a:defRPr/>
              </a:pPr>
              <a:r>
                <a:rPr lang="en-US" sz="800" dirty="0" smtClean="0">
                  <a:solidFill>
                    <a:srgbClr val="4D4E53"/>
                  </a:solidFill>
                </a:rPr>
                <a:t>Australia, </a:t>
              </a:r>
            </a:p>
            <a:p>
              <a:pPr>
                <a:defRPr/>
              </a:pPr>
              <a:r>
                <a:rPr lang="en-US" sz="800" dirty="0" smtClean="0">
                  <a:solidFill>
                    <a:srgbClr val="4D4E53"/>
                  </a:solidFill>
                </a:rPr>
                <a:t>21–31 January </a:t>
              </a:r>
            </a:p>
          </p:txBody>
        </p:sp>
        <p:cxnSp>
          <p:nvCxnSpPr>
            <p:cNvPr id="141" name="Gerade Verbindung 222"/>
            <p:cNvCxnSpPr/>
            <p:nvPr/>
          </p:nvCxnSpPr>
          <p:spPr>
            <a:xfrm flipH="1">
              <a:off x="6417504" y="3638593"/>
              <a:ext cx="2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2" name="Gerade Verbindung 223"/>
            <p:cNvCxnSpPr/>
            <p:nvPr/>
          </p:nvCxnSpPr>
          <p:spPr>
            <a:xfrm rot="5400000" flipH="1">
              <a:off x="6349189" y="3708618"/>
              <a:ext cx="14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3" name="Textfeld 224"/>
            <p:cNvSpPr txBox="1"/>
            <p:nvPr/>
          </p:nvSpPr>
          <p:spPr>
            <a:xfrm>
              <a:off x="4940041" y="1157470"/>
              <a:ext cx="1197100"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Meteorite impact</a:t>
              </a:r>
            </a:p>
            <a:p>
              <a:pPr>
                <a:defRPr/>
              </a:pPr>
              <a:r>
                <a:rPr lang="en-US" sz="800" dirty="0" smtClean="0">
                  <a:solidFill>
                    <a:srgbClr val="4D4E53"/>
                  </a:solidFill>
                </a:rPr>
                <a:t>Russian Federation, 15 February</a:t>
              </a:r>
            </a:p>
          </p:txBody>
        </p:sp>
        <p:cxnSp>
          <p:nvCxnSpPr>
            <p:cNvPr id="144" name="Gerade Verbindung 225"/>
            <p:cNvCxnSpPr/>
            <p:nvPr/>
          </p:nvCxnSpPr>
          <p:spPr>
            <a:xfrm rot="5400000" flipH="1">
              <a:off x="4854316" y="1939246"/>
              <a:ext cx="79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5" name="Gerade Verbindung 226"/>
            <p:cNvCxnSpPr/>
            <p:nvPr/>
          </p:nvCxnSpPr>
          <p:spPr>
            <a:xfrm flipH="1">
              <a:off x="4919486" y="2330345"/>
              <a:ext cx="3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6" name="Textfeld 227"/>
            <p:cNvSpPr txBox="1"/>
            <p:nvPr/>
          </p:nvSpPr>
          <p:spPr>
            <a:xfrm>
              <a:off x="1030476" y="1313790"/>
              <a:ext cx="98937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Flash floods</a:t>
              </a:r>
            </a:p>
            <a:p>
              <a:pPr>
                <a:defRPr/>
              </a:pPr>
              <a:r>
                <a:rPr lang="en-US" sz="800" dirty="0" smtClean="0">
                  <a:solidFill>
                    <a:srgbClr val="4D4E53"/>
                  </a:solidFill>
                </a:rPr>
                <a:t>Canada, 8–9 July</a:t>
              </a:r>
            </a:p>
          </p:txBody>
        </p:sp>
        <p:cxnSp>
          <p:nvCxnSpPr>
            <p:cNvPr id="147" name="Gerade Verbindung 228"/>
            <p:cNvCxnSpPr/>
            <p:nvPr/>
          </p:nvCxnSpPr>
          <p:spPr>
            <a:xfrm rot="5400000" flipH="1">
              <a:off x="1337020" y="2963243"/>
              <a:ext cx="4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8" name="Gerade Verbindung 229"/>
            <p:cNvCxnSpPr/>
            <p:nvPr/>
          </p:nvCxnSpPr>
          <p:spPr>
            <a:xfrm flipH="1">
              <a:off x="1824477" y="1522611"/>
              <a:ext cx="61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9" name="Textfeld 230"/>
            <p:cNvSpPr txBox="1"/>
            <p:nvPr/>
          </p:nvSpPr>
          <p:spPr>
            <a:xfrm>
              <a:off x="353532" y="2562105"/>
              <a:ext cx="121860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USA, 9–16 September</a:t>
              </a:r>
            </a:p>
          </p:txBody>
        </p:sp>
        <p:cxnSp>
          <p:nvCxnSpPr>
            <p:cNvPr id="150" name="Gerade Verbindung 231"/>
            <p:cNvCxnSpPr/>
            <p:nvPr/>
          </p:nvCxnSpPr>
          <p:spPr>
            <a:xfrm flipH="1">
              <a:off x="794941" y="2667669"/>
              <a:ext cx="115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51" name="Gerade Verbindung 232"/>
            <p:cNvCxnSpPr/>
            <p:nvPr/>
          </p:nvCxnSpPr>
          <p:spPr>
            <a:xfrm rot="5400000" flipH="1">
              <a:off x="1929129" y="2030590"/>
              <a:ext cx="100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grpSp>
      <p:grpSp>
        <p:nvGrpSpPr>
          <p:cNvPr id="4" name="Gruppieren 253"/>
          <p:cNvGrpSpPr/>
          <p:nvPr>
            <p:custDataLst>
              <p:tags r:id="rId3"/>
            </p:custDataLst>
          </p:nvPr>
        </p:nvGrpSpPr>
        <p:grpSpPr>
          <a:xfrm>
            <a:off x="524550" y="5637128"/>
            <a:ext cx="8314650" cy="806716"/>
            <a:chOff x="524550" y="5637128"/>
            <a:chExt cx="8314650" cy="806716"/>
          </a:xfrm>
        </p:grpSpPr>
        <p:sp>
          <p:nvSpPr>
            <p:cNvPr id="76"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77"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78"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82" name="Oval 81"/>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83"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7"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8" name="Text Box 6"/>
            <p:cNvSpPr txBox="1">
              <a:spLocks noChangeArrowheads="1"/>
            </p:cNvSpPr>
            <p:nvPr/>
          </p:nvSpPr>
          <p:spPr bwMode="auto">
            <a:xfrm>
              <a:off x="3365893" y="5640335"/>
              <a:ext cx="261161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Geophysical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(earthquake, tsunami, volcanic activity</a:t>
              </a:r>
              <a:r>
                <a:rPr lang="en-US" sz="1100" dirty="0" smtClean="0">
                  <a:solidFill>
                    <a:prstClr val="black"/>
                  </a:solidFill>
                </a:rPr>
                <a:t>)</a:t>
              </a:r>
              <a:endParaRPr lang="en-US" sz="1100" dirty="0">
                <a:solidFill>
                  <a:prstClr val="black"/>
                </a:solidFill>
              </a:endParaRPr>
            </a:p>
          </p:txBody>
        </p:sp>
        <p:sp>
          <p:nvSpPr>
            <p:cNvPr id="101"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defRPr/>
              </a:pPr>
              <a:r>
                <a:rPr lang="en-US" sz="1100" b="1" dirty="0" smtClean="0">
                  <a:solidFill>
                    <a:srgbClr val="4D4E53"/>
                  </a:solidFill>
                </a:rPr>
                <a:t>Meteorological events </a:t>
              </a:r>
              <a:br>
                <a:rPr lang="en-US" sz="1100" b="1" dirty="0" smtClean="0">
                  <a:solidFill>
                    <a:srgbClr val="4D4E53"/>
                  </a:solidFill>
                </a:rPr>
              </a:br>
              <a:r>
                <a:rPr lang="en-US" sz="1100" dirty="0" smtClean="0">
                  <a:solidFill>
                    <a:srgbClr val="4D4E53"/>
                  </a:solidFill>
                </a:rPr>
                <a:t>(storm) </a:t>
              </a:r>
              <a:endParaRPr lang="en-US" sz="1100" dirty="0">
                <a:solidFill>
                  <a:srgbClr val="4D4E53"/>
                </a:solidFill>
              </a:endParaRPr>
            </a:p>
          </p:txBody>
        </p:sp>
        <p:sp>
          <p:nvSpPr>
            <p:cNvPr id="103" name="Text Box 6"/>
            <p:cNvSpPr txBox="1">
              <a:spLocks noChangeArrowheads="1"/>
            </p:cNvSpPr>
            <p:nvPr/>
          </p:nvSpPr>
          <p:spPr bwMode="auto">
            <a:xfrm>
              <a:off x="727426" y="6007172"/>
              <a:ext cx="2244373" cy="430887"/>
            </a:xfrm>
            <a:prstGeom prst="rect">
              <a:avLst/>
            </a:prstGeom>
            <a:noFill/>
            <a:ln w="9525">
              <a:noFill/>
              <a:miter lim="800000"/>
              <a:headEnd/>
              <a:tailEnd/>
            </a:ln>
          </p:spPr>
          <p:txBody>
            <a:bodyPr wrap="square">
              <a:spAutoFit/>
            </a:bodyPr>
            <a:lstStyle/>
            <a:p>
              <a:pPr>
                <a:defRPr/>
              </a:pPr>
              <a:r>
                <a:rPr lang="en-US" sz="1100" b="1" dirty="0" smtClean="0">
                  <a:solidFill>
                    <a:srgbClr val="4D4E53"/>
                  </a:solidFill>
                </a:rPr>
                <a:t>Selection of significant </a:t>
              </a:r>
            </a:p>
            <a:p>
              <a:pPr>
                <a:defRPr/>
              </a:pPr>
              <a:r>
                <a:rPr lang="en-US" sz="1100" b="1" dirty="0" smtClean="0">
                  <a:solidFill>
                    <a:srgbClr val="4D4E53"/>
                  </a:solidFill>
                </a:rPr>
                <a:t>Natural catastrophes</a:t>
              </a:r>
              <a:endParaRPr lang="en-US" sz="1100" b="1" dirty="0">
                <a:solidFill>
                  <a:srgbClr val="4D4E53"/>
                </a:solidFill>
              </a:endParaRPr>
            </a:p>
          </p:txBody>
        </p:sp>
        <p:sp>
          <p:nvSpPr>
            <p:cNvPr id="154" name="Text Box 6"/>
            <p:cNvSpPr txBox="1">
              <a:spLocks noChangeArrowheads="1"/>
            </p:cNvSpPr>
            <p:nvPr/>
          </p:nvSpPr>
          <p:spPr bwMode="auto">
            <a:xfrm>
              <a:off x="736951" y="5652631"/>
              <a:ext cx="1587294" cy="261610"/>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Natural catastrophes</a:t>
              </a:r>
              <a:endParaRPr lang="en-US" sz="1100" b="1" dirty="0">
                <a:solidFill>
                  <a:srgbClr val="4D4E53"/>
                </a:solidFill>
              </a:endParaRPr>
            </a:p>
          </p:txBody>
        </p:sp>
        <p:sp>
          <p:nvSpPr>
            <p:cNvPr id="155"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Hydrological events</a:t>
              </a:r>
              <a:br>
                <a:rPr lang="en-US" sz="1100" b="1" dirty="0" smtClean="0">
                  <a:solidFill>
                    <a:srgbClr val="4D4E53"/>
                  </a:solidFill>
                </a:rPr>
              </a:br>
              <a:r>
                <a:rPr lang="en-US" sz="1100" dirty="0" smtClean="0">
                  <a:solidFill>
                    <a:srgbClr val="4D4E53"/>
                  </a:solidFill>
                </a:rPr>
                <a:t>(flood, mass movement)</a:t>
              </a:r>
              <a:endParaRPr lang="en-US" sz="1100" dirty="0">
                <a:solidFill>
                  <a:srgbClr val="4D4E53"/>
                </a:solidFill>
              </a:endParaRPr>
            </a:p>
          </p:txBody>
        </p:sp>
        <p:sp>
          <p:nvSpPr>
            <p:cNvPr id="156" name="Text Box 9"/>
            <p:cNvSpPr txBox="1">
              <a:spLocks noChangeArrowheads="1"/>
            </p:cNvSpPr>
            <p:nvPr/>
          </p:nvSpPr>
          <p:spPr bwMode="auto">
            <a:xfrm>
              <a:off x="6161263" y="6012957"/>
              <a:ext cx="2677937" cy="430887"/>
            </a:xfrm>
            <a:prstGeom prst="rect">
              <a:avLst/>
            </a:prstGeom>
            <a:noFill/>
            <a:ln w="9525">
              <a:noFill/>
              <a:miter lim="800000"/>
              <a:headEnd/>
              <a:tailEnd/>
            </a:ln>
          </p:spPr>
          <p:txBody>
            <a:bodyPr wrap="square">
              <a:spAutoFit/>
            </a:bodyPr>
            <a:lstStyle/>
            <a:p>
              <a:pPr>
                <a:defRPr/>
              </a:pPr>
              <a:r>
                <a:rPr lang="en-US" sz="1100" b="1" dirty="0" err="1" smtClean="0">
                  <a:solidFill>
                    <a:srgbClr val="4D4E53"/>
                  </a:solidFill>
                </a:rPr>
                <a:t>Climatological</a:t>
              </a:r>
              <a:r>
                <a:rPr lang="en-US" sz="1100" b="1" dirty="0" smtClean="0">
                  <a:solidFill>
                    <a:srgbClr val="4D4E53"/>
                  </a:solidFill>
                </a:rPr>
                <a:t>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(extreme temperature, drought, wildfire)</a:t>
              </a:r>
              <a:endParaRPr lang="en-US" sz="1100" dirty="0">
                <a:solidFill>
                  <a:srgbClr val="4D4E53"/>
                </a:solidFill>
              </a:endParaRPr>
            </a:p>
          </p:txBody>
        </p:sp>
      </p:grpSp>
      <p:sp>
        <p:nvSpPr>
          <p:cNvPr id="158" name="Title 85"/>
          <p:cNvSpPr txBox="1">
            <a:spLocks/>
          </p:cNvSpPr>
          <p:nvPr/>
        </p:nvSpPr>
        <p:spPr bwMode="black">
          <a:xfrm>
            <a:off x="199107" y="502738"/>
            <a:ext cx="6840538" cy="7207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1" fontAlgn="base" latinLnBrk="0" hangingPunct="1">
              <a:lnSpc>
                <a:spcPct val="9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Natural Loss Events:</a:t>
            </a:r>
          </a:p>
          <a:p>
            <a:pPr marL="0" marR="0" lvl="0" indent="0" algn="l" defTabSz="114300" rtl="0" eaLnBrk="1" fontAlgn="base" latinLnBrk="0" hangingPunct="1">
              <a:lnSpc>
                <a:spcPct val="90000"/>
              </a:lnSpc>
              <a:spcBef>
                <a:spcPct val="0"/>
              </a:spcBef>
              <a:spcAft>
                <a:spcPct val="0"/>
              </a:spcAft>
              <a:buClrTx/>
              <a:buSzTx/>
              <a:buFontTx/>
              <a:buNone/>
              <a:tabLst/>
              <a:defRPr/>
            </a:pPr>
            <a:r>
              <a:rPr lang="en-US" sz="3000" b="1" dirty="0" smtClean="0">
                <a:solidFill>
                  <a:srgbClr val="28688C"/>
                </a:solidFill>
                <a:latin typeface="Arial"/>
                <a:ea typeface="Arial Unicode MS"/>
                <a:cs typeface="Arial"/>
              </a:rPr>
              <a:t>Full Year 2013</a:t>
            </a: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
            </a:r>
            <a:b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br>
            <a: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t/>
            </a:r>
            <a:b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br>
            <a:r>
              <a:rPr kumimoji="0" lang="en-US" sz="2000" b="1" i="0" u="none" strike="noStrike" kern="1200" cap="none" spc="0" normalizeH="0" baseline="0" noProof="0" dirty="0" smtClean="0">
                <a:ln>
                  <a:noFill/>
                </a:ln>
                <a:solidFill>
                  <a:srgbClr val="28688C"/>
                </a:solidFill>
                <a:effectLst/>
                <a:uLnTx/>
                <a:uFillTx/>
                <a:latin typeface="Arial"/>
                <a:ea typeface="Arial Unicode MS"/>
                <a:cs typeface="Arial"/>
              </a:rPr>
              <a:t>World Map</a:t>
            </a:r>
          </a:p>
        </p:txBody>
      </p:sp>
    </p:spTree>
    <p:custDataLst>
      <p:tags r:id="rId1"/>
    </p:custData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87931" y="356061"/>
            <a:ext cx="7831956" cy="719137"/>
          </a:xfrm>
        </p:spPr>
        <p:txBody>
          <a:bodyPr/>
          <a:lstStyle/>
          <a:p>
            <a:r>
              <a:rPr lang="en-US" dirty="0" smtClean="0">
                <a:solidFill>
                  <a:srgbClr val="28688C"/>
                </a:solidFill>
              </a:rPr>
              <a:t>Natural Disasters Worldwide,</a:t>
            </a:r>
            <a:br>
              <a:rPr lang="en-US" dirty="0" smtClean="0">
                <a:solidFill>
                  <a:srgbClr val="28688C"/>
                </a:solidFill>
              </a:rPr>
            </a:br>
            <a:r>
              <a:rPr lang="en-US" dirty="0" smtClean="0">
                <a:solidFill>
                  <a:srgbClr val="28688C"/>
                </a:solidFill>
              </a:rPr>
              <a:t>1980 – 2013 (</a:t>
            </a:r>
            <a:r>
              <a:rPr lang="en-US" sz="1800" dirty="0" smtClean="0">
                <a:solidFill>
                  <a:srgbClr val="28688C"/>
                </a:solidFill>
              </a:rPr>
              <a:t>Number of Events)</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468189"/>
            <a:ext cx="2895600" cy="246221"/>
          </a:xfrm>
          <a:prstGeom prst="rect">
            <a:avLst/>
          </a:prstGeom>
          <a:noFill/>
          <a:ln w="9525" algn="ctr">
            <a:noFill/>
            <a:miter lim="800000"/>
            <a:headEnd/>
            <a:tailEnd/>
          </a:ln>
        </p:spPr>
        <p:txBody>
          <a:bodyPr anchor="ctr">
            <a:spAutoFit/>
          </a:bodyPr>
          <a:lstStyle/>
          <a:p>
            <a:pPr fontAlgn="auto">
              <a:spcBef>
                <a:spcPts val="0"/>
              </a:spcBef>
              <a:spcAft>
                <a:spcPts val="0"/>
              </a:spcAft>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85</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endParaRPr lang="de-DE" sz="1000" b="1" dirty="0">
              <a:solidFill>
                <a:schemeClr val="bg1"/>
              </a:solidFill>
            </a:endParaRPr>
          </a:p>
        </p:txBody>
      </p:sp>
      <p:sp>
        <p:nvSpPr>
          <p:cNvPr id="25" name="Text Box 13"/>
          <p:cNvSpPr txBox="1">
            <a:spLocks noChangeArrowheads="1"/>
          </p:cNvSpPr>
          <p:nvPr/>
        </p:nvSpPr>
        <p:spPr bwMode="auto">
          <a:xfrm rot="-5400000">
            <a:off x="-288640" y="3234689"/>
            <a:ext cx="960437" cy="339725"/>
          </a:xfrm>
          <a:prstGeom prst="rect">
            <a:avLst/>
          </a:prstGeom>
          <a:noFill/>
          <a:ln w="9525">
            <a:noFill/>
            <a:miter lim="800000"/>
            <a:headEnd/>
            <a:tailEnd/>
          </a:ln>
        </p:spPr>
        <p:txBody>
          <a:bodyPr wrap="none">
            <a:spAutoFit/>
          </a:bodyPr>
          <a:lstStyle/>
          <a:p>
            <a:r>
              <a:rPr lang="en-GB" sz="1600" b="1" dirty="0">
                <a:solidFill>
                  <a:srgbClr val="2B7299"/>
                </a:solidFill>
              </a:rPr>
              <a:t>Number</a:t>
            </a:r>
          </a:p>
        </p:txBody>
      </p:sp>
      <p:pic>
        <p:nvPicPr>
          <p:cNvPr id="21" name="Picture 2"/>
          <p:cNvPicPr>
            <a:picLocks noChangeAspect="1" noChangeArrowheads="1"/>
          </p:cNvPicPr>
          <p:nvPr>
            <p:custDataLst>
              <p:tags r:id="rId1"/>
            </p:custDataLst>
          </p:nvPr>
        </p:nvPicPr>
        <p:blipFill>
          <a:blip r:embed="rId3" cstate="email">
            <a:extLst>
              <a:ext uri="{28A0092B-C50C-407E-A947-70E740481C1C}">
                <a14:useLocalDpi xmlns:a14="http://schemas.microsoft.com/office/drawing/2010/main"/>
              </a:ext>
            </a:extLst>
          </a:blip>
          <a:srcRect t="6316"/>
          <a:stretch>
            <a:fillRect/>
          </a:stretch>
        </p:blipFill>
        <p:spPr bwMode="auto">
          <a:xfrm>
            <a:off x="380284" y="1400296"/>
            <a:ext cx="8308975" cy="4393364"/>
          </a:xfrm>
          <a:prstGeom prst="rect">
            <a:avLst/>
          </a:prstGeom>
          <a:noFill/>
          <a:ln w="9525">
            <a:noFill/>
            <a:miter lim="800000"/>
            <a:headEnd/>
            <a:tailEnd/>
          </a:ln>
          <a:effectLst/>
        </p:spPr>
      </p:pic>
      <p:sp>
        <p:nvSpPr>
          <p:cNvPr id="23" name="AutoShape 7"/>
          <p:cNvSpPr>
            <a:spLocks noChangeArrowheads="1"/>
          </p:cNvSpPr>
          <p:nvPr/>
        </p:nvSpPr>
        <p:spPr bwMode="blackWhite">
          <a:xfrm>
            <a:off x="2079523" y="1106129"/>
            <a:ext cx="3908322" cy="1206887"/>
          </a:xfrm>
          <a:prstGeom prst="wedgeRectCallout">
            <a:avLst>
              <a:gd name="adj1" fmla="val 108308"/>
              <a:gd name="adj2" fmla="val 649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880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globally in 2013 compared to 905 in 2012</a:t>
            </a:r>
            <a:endParaRPr lang="en-US" sz="20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Worldwide, 1980–2013 </a:t>
            </a:r>
            <a:r>
              <a:rPr lang="de-DE" sz="2400" kern="1200" dirty="0" smtClean="0">
                <a:solidFill>
                  <a:srgbClr val="28688C"/>
                </a:solidFill>
                <a:latin typeface="Arial"/>
                <a:ea typeface="Arial Unicode MS"/>
                <a:cs typeface="Arial"/>
              </a:rPr>
              <a:t>(Overall &amp; Insured Losses)</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86</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753100" cy="267331"/>
            <a:chOff x="2021059" y="5197108"/>
            <a:chExt cx="417295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2013 </a:t>
              </a:r>
              <a:r>
                <a:rPr lang="de-DE" sz="1000" dirty="0"/>
                <a:t>values)  </a:t>
              </a:r>
            </a:p>
          </p:txBody>
        </p:sp>
        <p:sp>
          <p:nvSpPr>
            <p:cNvPr id="106508" name="Textfeld 26"/>
            <p:cNvSpPr txBox="1">
              <a:spLocks noChangeArrowheads="1"/>
            </p:cNvSpPr>
            <p:nvPr/>
          </p:nvSpPr>
          <p:spPr bwMode="auto">
            <a:xfrm>
              <a:off x="4728671" y="5197108"/>
              <a:ext cx="1465344" cy="247043"/>
            </a:xfrm>
            <a:prstGeom prst="rect">
              <a:avLst/>
            </a:prstGeom>
            <a:noFill/>
            <a:ln w="9525">
              <a:noFill/>
              <a:miter lim="800000"/>
              <a:headEnd/>
              <a:tailEnd/>
            </a:ln>
          </p:spPr>
          <p:txBody>
            <a:bodyPr wrap="none">
              <a:spAutoFit/>
            </a:bodyPr>
            <a:lstStyle/>
            <a:p>
              <a:r>
                <a:rPr lang="de-DE" sz="1000" dirty="0"/>
                <a:t>Insured losses (in </a:t>
              </a:r>
              <a:r>
                <a:rPr lang="de-DE" sz="1000" dirty="0" smtClean="0"/>
                <a:t>2013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83308"/>
            <a:ext cx="2895600" cy="40011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smtClean="0">
                <a:solidFill>
                  <a:schemeClr val="accent4">
                    <a:lumMod val="75000"/>
                  </a:schemeClr>
                </a:solidFill>
              </a:rPr>
              <a:t>Source</a:t>
            </a:r>
            <a:r>
              <a:rPr lang="en-US" sz="1000" dirty="0">
                <a:solidFill>
                  <a:schemeClr val="accent4">
                    <a:lumMod val="75000"/>
                  </a:schemeClr>
                </a:solidFill>
              </a:rPr>
              <a:t>: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(2013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18" name="Picture 17"/>
          <p:cNvPicPr>
            <a:picLocks noChangeAspect="1" noChangeArrowheads="1"/>
          </p:cNvPicPr>
          <p:nvPr>
            <p:custDataLst>
              <p:tags r:id="rId1"/>
            </p:custDataLst>
          </p:nvPr>
        </p:nvPicPr>
        <p:blipFill>
          <a:blip r:embed="rId3" cstate="email">
            <a:extLst>
              <a:ext uri="{28A0092B-C50C-407E-A947-70E740481C1C}">
                <a14:useLocalDpi xmlns:a14="http://schemas.microsoft.com/office/drawing/2010/main"/>
              </a:ext>
            </a:extLst>
          </a:blip>
          <a:srcRect t="1579"/>
          <a:stretch>
            <a:fillRect/>
          </a:stretch>
        </p:blipFill>
        <p:spPr bwMode="auto">
          <a:xfrm>
            <a:off x="260557" y="1773123"/>
            <a:ext cx="8474516" cy="4446587"/>
          </a:xfrm>
          <a:prstGeom prst="rect">
            <a:avLst/>
          </a:prstGeom>
          <a:noFill/>
          <a:ln w="9525">
            <a:noFill/>
            <a:miter lim="800000"/>
            <a:headEnd/>
            <a:tailEnd/>
          </a:ln>
          <a:effectLst/>
        </p:spPr>
      </p:pic>
      <p:sp>
        <p:nvSpPr>
          <p:cNvPr id="19" name="AutoShape 7"/>
          <p:cNvSpPr>
            <a:spLocks noChangeArrowheads="1"/>
          </p:cNvSpPr>
          <p:nvPr/>
        </p:nvSpPr>
        <p:spPr bwMode="blackWhite">
          <a:xfrm>
            <a:off x="5132437" y="1925029"/>
            <a:ext cx="2192242" cy="1290638"/>
          </a:xfrm>
          <a:prstGeom prst="wedgeRectCallout">
            <a:avLst>
              <a:gd name="adj1" fmla="val 98220"/>
              <a:gd name="adj2" fmla="val 1977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2013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$125B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$34B</a:t>
            </a:r>
            <a:endParaRPr lang="en-US" b="1" dirty="0">
              <a:solidFill>
                <a:srgbClr val="FFFFFF"/>
              </a:solidFill>
              <a:latin typeface="Arial" pitchFamily="34" charset="0"/>
              <a:cs typeface="Arial" pitchFamily="34" charset="0"/>
            </a:endParaRPr>
          </a:p>
        </p:txBody>
      </p:sp>
      <p:sp>
        <p:nvSpPr>
          <p:cNvPr id="24" name="AutoShape 7"/>
          <p:cNvSpPr>
            <a:spLocks noChangeArrowheads="1"/>
          </p:cNvSpPr>
          <p:nvPr/>
        </p:nvSpPr>
        <p:spPr bwMode="blackWhite">
          <a:xfrm>
            <a:off x="1209609" y="3008671"/>
            <a:ext cx="2596292" cy="1430594"/>
          </a:xfrm>
          <a:prstGeom prst="wedgeRectCallout">
            <a:avLst>
              <a:gd name="adj1" fmla="val 85338"/>
              <a:gd name="adj2" fmla="val 96442"/>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There is a clear upward trend in both insured and overall losses over the past 30+ years</a:t>
            </a:r>
            <a:endParaRPr lang="en-US" b="1" dirty="0">
              <a:solidFill>
                <a:srgbClr val="FFFFFF"/>
              </a:solidFill>
              <a:latin typeface="Arial" charset="0"/>
              <a:cs typeface="Arial" charset="0"/>
            </a:endParaRPr>
          </a:p>
        </p:txBody>
      </p:sp>
      <p:sp>
        <p:nvSpPr>
          <p:cNvPr id="31" name="AutoShape 7"/>
          <p:cNvSpPr>
            <a:spLocks noChangeArrowheads="1"/>
          </p:cNvSpPr>
          <p:nvPr/>
        </p:nvSpPr>
        <p:spPr bwMode="blackWhite">
          <a:xfrm>
            <a:off x="2359742" y="1634977"/>
            <a:ext cx="2359388" cy="1290638"/>
          </a:xfrm>
          <a:prstGeom prst="wedgeRectCallout">
            <a:avLst>
              <a:gd name="adj1" fmla="val 41709"/>
              <a:gd name="adj2" fmla="val 480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10-Yr. Avg.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$184B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$56B</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par>
                          <p:cTn id="13" fill="hold">
                            <p:stCondLst>
                              <p:cond delay="1700"/>
                            </p:stCondLst>
                            <p:childTnLst>
                              <p:par>
                                <p:cTn id="14" presetID="2" presetClass="entr" presetSubtype="4"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ppt_x"/>
                                          </p:val>
                                        </p:tav>
                                        <p:tav tm="100000">
                                          <p:val>
                                            <p:strVal val="#ppt_x"/>
                                          </p:val>
                                        </p:tav>
                                      </p:tavLst>
                                    </p:anim>
                                    <p:anim calcmode="lin" valueType="num">
                                      <p:cBhvr additive="base">
                                        <p:cTn id="1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31"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87</a:t>
            </a:fld>
            <a:endParaRPr lang="en-US" smtClean="0"/>
          </a:p>
        </p:txBody>
      </p:sp>
      <p:sp>
        <p:nvSpPr>
          <p:cNvPr id="115718" name="Rectangle 10"/>
          <p:cNvSpPr>
            <a:spLocks noGrp="1" noChangeArrowheads="1"/>
          </p:cNvSpPr>
          <p:nvPr>
            <p:ph type="title"/>
          </p:nvPr>
        </p:nvSpPr>
        <p:spPr/>
        <p:txBody>
          <a:bodyPr/>
          <a:lstStyle/>
          <a:p>
            <a:r>
              <a:rPr lang="en-US" dirty="0" smtClean="0"/>
              <a:t>Total Potential Home Value Exposure to Storm Surge Risk in 2013*</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a:t>
            </a:r>
            <a:r>
              <a:rPr lang="en-US" sz="1600" b="1" dirty="0">
                <a:solidFill>
                  <a:srgbClr val="225A7A"/>
                </a:solidFill>
              </a:rPr>
              <a:t>Billions)</a:t>
            </a:r>
          </a:p>
        </p:txBody>
      </p:sp>
      <p:sp>
        <p:nvSpPr>
          <p:cNvPr id="115720" name="Rectangle 4"/>
          <p:cNvSpPr>
            <a:spLocks noChangeArrowheads="1"/>
          </p:cNvSpPr>
          <p:nvPr/>
        </p:nvSpPr>
        <p:spPr bwMode="auto">
          <a:xfrm>
            <a:off x="0" y="6203205"/>
            <a:ext cx="75692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*Insured and uninsured  property.  Based on estimated property values as of April 2013.</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i="1" dirty="0" smtClean="0"/>
              <a:t>Storm Surge Report 2013, </a:t>
            </a:r>
            <a:r>
              <a:rPr lang="en-US" sz="1100" dirty="0" err="1" smtClean="0"/>
              <a:t>CoreLogic</a:t>
            </a:r>
            <a:r>
              <a:rPr lang="en-US" sz="1100" dirty="0" smtClean="0"/>
              <a:t>. </a:t>
            </a:r>
            <a:endParaRPr lang="en-US" sz="1100" dirty="0"/>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mc:AlternateContent xmlns:mc="http://schemas.openxmlformats.org/markup-compatibility/2006">
              <mc:Choice xmlns:v="urn:schemas-microsoft-com:vml" Requires="v">
                <p:oleObj spid="_x0000_s29192195" name="Chart" r:id="rId4" imgW="8543899" imgH="4848277" progId="MSGraph.Chart.8">
                  <p:embed followColorScheme="full"/>
                </p:oleObj>
              </mc:Choice>
              <mc:Fallback>
                <p:oleObj name="Chart" r:id="rId4" imgW="8543899" imgH="4848277"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65113" y="1554163"/>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8" name="Text Box 5"/>
          <p:cNvSpPr txBox="1">
            <a:spLocks noChangeArrowheads="1"/>
          </p:cNvSpPr>
          <p:nvPr/>
        </p:nvSpPr>
        <p:spPr bwMode="blackWhite">
          <a:xfrm>
            <a:off x="3250202" y="4127863"/>
            <a:ext cx="5378450" cy="1240971"/>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smtClean="0">
                <a:solidFill>
                  <a:srgbClr val="FFFFFF"/>
                </a:solidFill>
              </a:rPr>
              <a:t>The Value </a:t>
            </a:r>
            <a:r>
              <a:rPr lang="en-US" sz="1600" b="1" dirty="0">
                <a:solidFill>
                  <a:srgbClr val="FFFFFF"/>
                </a:solidFill>
              </a:rPr>
              <a:t>of </a:t>
            </a:r>
            <a:r>
              <a:rPr lang="en-US" sz="1600" b="1" dirty="0" smtClean="0">
                <a:solidFill>
                  <a:srgbClr val="FFFFFF"/>
                </a:solidFill>
              </a:rPr>
              <a:t>Homes Exposed to Storm Surge was $1.147 Trillion in 2013.*  Only a fraction of this is insured, hence the huge demand for federal aid following major coastal flooding events.</a:t>
            </a:r>
            <a:endParaRPr lang="en-US" sz="1600" b="1" dirty="0">
              <a:solidFill>
                <a:srgbClr val="FFFFFF"/>
              </a:solidFill>
            </a:endParaRPr>
          </a:p>
        </p:txBody>
      </p:sp>
      <p:sp>
        <p:nvSpPr>
          <p:cNvPr id="10" name="AutoShape 7"/>
          <p:cNvSpPr>
            <a:spLocks noChangeArrowheads="1"/>
          </p:cNvSpPr>
          <p:nvPr/>
        </p:nvSpPr>
        <p:spPr bwMode="blackWhite">
          <a:xfrm>
            <a:off x="4963436" y="2684206"/>
            <a:ext cx="3561132" cy="1129383"/>
          </a:xfrm>
          <a:prstGeom prst="wedgeRectCallout">
            <a:avLst>
              <a:gd name="adj1" fmla="val -25729"/>
              <a:gd name="adj2" fmla="val -1197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Florida is by the state most vulnerable to storm surge.</a:t>
            </a:r>
            <a:endParaRPr lang="en-US" sz="20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8"/>
                                        </p:tgtEl>
                                        <p:attrNameLst>
                                          <p:attrName>style.visibility</p:attrName>
                                        </p:attrNameLst>
                                      </p:cBhvr>
                                      <p:to>
                                        <p:strVal val="visible"/>
                                      </p:to>
                                    </p:set>
                                    <p:anim calcmode="lin" valueType="num">
                                      <p:cBhvr>
                                        <p:cTn id="7" dur="500" fill="hold"/>
                                        <p:tgtEl>
                                          <p:spTgt spid="2073608"/>
                                        </p:tgtEl>
                                        <p:attrNameLst>
                                          <p:attrName>ppt_w</p:attrName>
                                        </p:attrNameLst>
                                      </p:cBhvr>
                                      <p:tavLst>
                                        <p:tav tm="0">
                                          <p:val>
                                            <p:fltVal val="0"/>
                                          </p:val>
                                        </p:tav>
                                        <p:tav tm="100000">
                                          <p:val>
                                            <p:strVal val="#ppt_w"/>
                                          </p:val>
                                        </p:tav>
                                      </p:tavLst>
                                    </p:anim>
                                    <p:anim calcmode="lin" valueType="num">
                                      <p:cBhvr>
                                        <p:cTn id="8" dur="500" fill="hold"/>
                                        <p:tgtEl>
                                          <p:spTgt spid="2073608"/>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8" grpId="0" animBg="1"/>
      <p:bldP spid="10"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255804" y="1522413"/>
            <a:ext cx="8578633" cy="4786312"/>
          </a:xfrm>
          <a:prstGeom prst="rect">
            <a:avLst/>
          </a:prstGeom>
          <a:solidFill>
            <a:srgbClr val="FFFFFF"/>
          </a:solidFill>
          <a:ln w="9525"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
                <a:srgbClr val="FF3300"/>
              </a:buClr>
              <a:buSzTx/>
              <a:buFont typeface="Wingdings" pitchFamily="2" charset="2"/>
              <a:buNone/>
              <a:tabLst/>
            </a:pPr>
            <a:endParaRPr kumimoji="0" lang="en-US" sz="1600" b="0" i="0" u="none" strike="noStrike" cap="none" normalizeH="0" baseline="0" dirty="0" smtClean="0">
              <a:ln>
                <a:noFill/>
              </a:ln>
              <a:solidFill>
                <a:schemeClr val="tx1"/>
              </a:solidFill>
              <a:effectLst/>
              <a:latin typeface="Times New Roman" pitchFamily="18" charset="0"/>
            </a:endParaRPr>
          </a:p>
        </p:txBody>
      </p:sp>
      <p:sp>
        <p:nvSpPr>
          <p:cNvPr id="2" name="Title 1"/>
          <p:cNvSpPr>
            <a:spLocks noGrp="1"/>
          </p:cNvSpPr>
          <p:nvPr>
            <p:ph type="title"/>
          </p:nvPr>
        </p:nvSpPr>
        <p:spPr>
          <a:xfrm>
            <a:off x="225170" y="73740"/>
            <a:ext cx="6840000" cy="720000"/>
          </a:xfrm>
        </p:spPr>
        <p:txBody>
          <a:bodyPr/>
          <a:lstStyle/>
          <a:p>
            <a:pPr lvl="0"/>
            <a:r>
              <a:rPr lang="en-US" dirty="0" smtClean="0">
                <a:solidFill>
                  <a:srgbClr val="225A7A"/>
                </a:solidFill>
              </a:rPr>
              <a:t>Number of Acres Burned in Wildfires, 1980 – 2013</a:t>
            </a:r>
            <a:endParaRPr lang="en-US" dirty="0">
              <a:solidFill>
                <a:srgbClr val="225A7A"/>
              </a:solidFill>
            </a:endParaRPr>
          </a:p>
        </p:txBody>
      </p:sp>
      <p:sp>
        <p:nvSpPr>
          <p:cNvPr id="10" name="PPTShape_0"/>
          <p:cNvSpPr>
            <a:spLocks noChangeArrowheads="1"/>
          </p:cNvSpPr>
          <p:nvPr/>
        </p:nvSpPr>
        <p:spPr bwMode="auto">
          <a:xfrm>
            <a:off x="0" y="6543539"/>
            <a:ext cx="2502608" cy="246221"/>
          </a:xfrm>
          <a:prstGeom prst="rect">
            <a:avLst/>
          </a:prstGeom>
          <a:noFill/>
          <a:ln w="9525" algn="ctr">
            <a:noFill/>
            <a:miter lim="800000"/>
            <a:headEnd/>
            <a:tailEnd/>
          </a:ln>
        </p:spPr>
        <p:txBody>
          <a:bodyPr wrap="none">
            <a:spAutoFit/>
          </a:bodyPr>
          <a:lstStyle/>
          <a:p>
            <a:pPr eaLnBrk="1" hangingPunct="1">
              <a:buClrTx/>
              <a:buFontTx/>
              <a:buNone/>
            </a:pPr>
            <a:r>
              <a:rPr lang="en-US" sz="1000" dirty="0">
                <a:solidFill>
                  <a:schemeClr val="accent4">
                    <a:lumMod val="75000"/>
                  </a:schemeClr>
                </a:solidFill>
                <a:latin typeface="Arial" charset="0"/>
              </a:rPr>
              <a:t>Source: </a:t>
            </a:r>
            <a:r>
              <a:rPr lang="en-US" sz="1000" dirty="0" smtClean="0">
                <a:solidFill>
                  <a:schemeClr val="accent4">
                    <a:lumMod val="75000"/>
                  </a:schemeClr>
                </a:solidFill>
                <a:latin typeface="Arial" charset="0"/>
              </a:rPr>
              <a:t>National Interagency Fire Center</a:t>
            </a:r>
          </a:p>
        </p:txBody>
      </p:sp>
      <p:pic>
        <p:nvPicPr>
          <p:cNvPr id="34817" name="Picture 1"/>
          <p:cNvPicPr>
            <a:picLocks noChangeAspect="1" noChangeArrowheads="1"/>
          </p:cNvPicPr>
          <p:nvPr>
            <p:custDataLst>
              <p:tags r:id="rId2"/>
            </p:custDataLst>
          </p:nvPr>
        </p:nvPicPr>
        <p:blipFill>
          <a:blip r:embed="rId5" cstate="email"/>
          <a:srcRect/>
          <a:stretch>
            <a:fillRect/>
          </a:stretch>
        </p:blipFill>
        <p:spPr bwMode="auto">
          <a:xfrm>
            <a:off x="368710" y="1243335"/>
            <a:ext cx="8381981" cy="5157465"/>
          </a:xfrm>
          <a:prstGeom prst="rect">
            <a:avLst/>
          </a:prstGeom>
          <a:noFill/>
          <a:ln w="9525">
            <a:noFill/>
            <a:miter lim="800000"/>
            <a:headEnd/>
            <a:tailEnd/>
          </a:ln>
        </p:spPr>
      </p:pic>
      <p:sp>
        <p:nvSpPr>
          <p:cNvPr id="11" name="TextBox 10"/>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88</a:t>
            </a:fld>
            <a:endParaRPr lang="en-US" sz="1000" dirty="0">
              <a:solidFill>
                <a:schemeClr val="accent4">
                  <a:lumMod val="75000"/>
                </a:schemeClr>
              </a:solidFill>
              <a:latin typeface="+mn-lt"/>
            </a:endParaRPr>
          </a:p>
        </p:txBody>
      </p:sp>
      <p:sp>
        <p:nvSpPr>
          <p:cNvPr id="12" name="AutoShape 7"/>
          <p:cNvSpPr>
            <a:spLocks noChangeArrowheads="1"/>
          </p:cNvSpPr>
          <p:nvPr/>
        </p:nvSpPr>
        <p:spPr bwMode="blackWhite">
          <a:xfrm>
            <a:off x="2875936" y="1135628"/>
            <a:ext cx="3082412" cy="1220173"/>
          </a:xfrm>
          <a:prstGeom prst="wedgeRectCallout">
            <a:avLst>
              <a:gd name="adj1" fmla="val 118906"/>
              <a:gd name="adj2" fmla="val 9548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TX experienced significant wildfire losses in 2011 (Bastrop fire insured losses ~$500 million)</a:t>
            </a:r>
            <a:endParaRPr lang="en-US" b="1" dirty="0">
              <a:solidFill>
                <a:srgbClr val="FFFFFF"/>
              </a:solidFill>
              <a:latin typeface="Arial" pitchFamily="34" charset="0"/>
              <a:cs typeface="Arial"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3740" y="103236"/>
            <a:ext cx="7772400" cy="719138"/>
          </a:xfrm>
        </p:spPr>
        <p:txBody>
          <a:bodyPr/>
          <a:lstStyle/>
          <a:p>
            <a:pPr>
              <a:defRPr/>
            </a:pPr>
            <a:r>
              <a:rPr lang="en-US" sz="2800" kern="1200" dirty="0" smtClean="0">
                <a:solidFill>
                  <a:srgbClr val="28688C"/>
                </a:solidFill>
                <a:latin typeface="Arial"/>
                <a:ea typeface="Arial Unicode MS"/>
                <a:cs typeface="Arial"/>
              </a:rPr>
              <a:t>Homeowners Insurance Catastrophe-Related Claim Frequency and Severity, 1997—2012*</a:t>
            </a:r>
            <a:endParaRPr lang="en-US" sz="2800" dirty="0">
              <a:solidFill>
                <a:srgbClr val="28688C"/>
              </a:solidFill>
            </a:endParaRPr>
          </a:p>
        </p:txBody>
      </p:sp>
      <p:sp>
        <p:nvSpPr>
          <p:cNvPr id="16" name="Rectangle 3"/>
          <p:cNvSpPr>
            <a:spLocks noChangeArrowheads="1"/>
          </p:cNvSpPr>
          <p:nvPr/>
        </p:nvSpPr>
        <p:spPr bwMode="auto">
          <a:xfrm>
            <a:off x="0" y="6237312"/>
            <a:ext cx="8242300" cy="553998"/>
          </a:xfrm>
          <a:prstGeom prst="rect">
            <a:avLst/>
          </a:prstGeom>
          <a:noFill/>
          <a:ln w="9525" algn="ctr">
            <a:noFill/>
            <a:miter lim="800000"/>
            <a:headEnd/>
            <a:tailEnd/>
          </a:ln>
        </p:spPr>
        <p:txBody>
          <a:bodyPr anchor="ctr">
            <a:spAutoFit/>
          </a:bodyPr>
          <a:lstStyle/>
          <a:p>
            <a:pPr fontAlgn="base">
              <a:spcBef>
                <a:spcPct val="0"/>
              </a:spcBef>
              <a:spcAft>
                <a:spcPct val="0"/>
              </a:spcAft>
              <a:defRPr/>
            </a:pPr>
            <a:endParaRPr lang="en-US" sz="1000" dirty="0" smtClean="0">
              <a:solidFill>
                <a:srgbClr val="000000">
                  <a:lumMod val="75000"/>
                </a:srgbClr>
              </a:solidFill>
              <a:latin typeface="Arial" charset="0"/>
              <a:cs typeface="Arial" charset="0"/>
            </a:endParaRPr>
          </a:p>
          <a:p>
            <a:pPr fontAlgn="base">
              <a:spcBef>
                <a:spcPct val="0"/>
              </a:spcBef>
              <a:spcAft>
                <a:spcPct val="0"/>
              </a:spcAft>
              <a:defRPr/>
            </a:pPr>
            <a:r>
              <a:rPr lang="en-US" sz="1000" dirty="0" smtClean="0">
                <a:solidFill>
                  <a:srgbClr val="000000">
                    <a:lumMod val="75000"/>
                  </a:srgbClr>
                </a:solidFill>
                <a:latin typeface="Arial" charset="0"/>
                <a:cs typeface="Arial" charset="0"/>
              </a:rPr>
              <a:t>*All policy forms combined, countrywide.</a:t>
            </a:r>
          </a:p>
          <a:p>
            <a:pPr fontAlgn="base">
              <a:spcBef>
                <a:spcPct val="0"/>
              </a:spcBef>
              <a:spcAft>
                <a:spcPct val="0"/>
              </a:spcAft>
              <a:defRPr/>
            </a:pPr>
            <a:r>
              <a:rPr lang="en-US" sz="1000" dirty="0" smtClean="0">
                <a:solidFill>
                  <a:srgbClr val="000000">
                    <a:lumMod val="75000"/>
                  </a:srgbClr>
                </a:solidFill>
                <a:latin typeface="Arial" charset="0"/>
                <a:cs typeface="Arial" charset="0"/>
              </a:rPr>
              <a:t>Source</a:t>
            </a:r>
            <a:r>
              <a:rPr lang="en-US" sz="1000" dirty="0">
                <a:solidFill>
                  <a:srgbClr val="000000">
                    <a:lumMod val="75000"/>
                  </a:srgbClr>
                </a:solidFill>
                <a:latin typeface="Arial" charset="0"/>
                <a:cs typeface="Arial" charset="0"/>
              </a:rPr>
              <a:t>: </a:t>
            </a:r>
            <a:r>
              <a:rPr lang="en-US" sz="1000" dirty="0" smtClean="0">
                <a:solidFill>
                  <a:srgbClr val="000000">
                    <a:lumMod val="75000"/>
                  </a:srgbClr>
                </a:solidFill>
                <a:latin typeface="Arial" charset="0"/>
                <a:cs typeface="Arial" charset="0"/>
              </a:rPr>
              <a:t>Insurance Research Council, </a:t>
            </a:r>
            <a:r>
              <a:rPr lang="en-US" sz="1000" i="1" dirty="0" smtClean="0">
                <a:solidFill>
                  <a:srgbClr val="000000">
                    <a:lumMod val="75000"/>
                  </a:srgbClr>
                </a:solidFill>
                <a:latin typeface="Arial" charset="0"/>
                <a:cs typeface="Arial" charset="0"/>
              </a:rPr>
              <a:t>Trends in Homeowners Insurance Claims,</a:t>
            </a:r>
            <a:r>
              <a:rPr lang="en-US" sz="1000" dirty="0" smtClean="0">
                <a:solidFill>
                  <a:srgbClr val="000000">
                    <a:lumMod val="75000"/>
                  </a:srgbClr>
                </a:solidFill>
                <a:latin typeface="Arial" charset="0"/>
                <a:cs typeface="Arial" charset="0"/>
              </a:rPr>
              <a:t> Sept. 2012 from ISO Fast Track data.</a:t>
            </a:r>
            <a:endParaRPr lang="en-US" sz="1000" i="1" dirty="0">
              <a:solidFill>
                <a:srgbClr val="000000">
                  <a:lumMod val="75000"/>
                </a:srgbClr>
              </a:solidFill>
              <a:latin typeface="Arial" charset="0"/>
              <a:cs typeface="Arial" charset="0"/>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637E7113-6883-4537-B319-49205FF911DA}" type="slidenum">
              <a:rPr lang="en-US" sz="1000">
                <a:solidFill>
                  <a:srgbClr val="000000">
                    <a:lumMod val="75000"/>
                  </a:srgbClr>
                </a:solidFill>
                <a:cs typeface="Arial" charset="0"/>
              </a:rPr>
              <a:pPr algn="r" fontAlgn="base">
                <a:spcBef>
                  <a:spcPct val="0"/>
                </a:spcBef>
                <a:spcAft>
                  <a:spcPct val="0"/>
                </a:spcAft>
                <a:defRPr/>
              </a:pPr>
              <a:t>89</a:t>
            </a:fld>
            <a:endParaRPr lang="en-US" sz="1000" dirty="0">
              <a:solidFill>
                <a:srgbClr val="000000">
                  <a:lumMod val="75000"/>
                </a:srgbClr>
              </a:solidFill>
              <a:cs typeface="Arial" charset="0"/>
            </a:endParaRPr>
          </a:p>
        </p:txBody>
      </p:sp>
      <p:pic>
        <p:nvPicPr>
          <p:cNvPr id="1273446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t="15882"/>
          <a:stretch>
            <a:fillRect/>
          </a:stretch>
        </p:blipFill>
        <p:spPr bwMode="auto">
          <a:xfrm>
            <a:off x="208326" y="1705403"/>
            <a:ext cx="8743950" cy="4358640"/>
          </a:xfrm>
          <a:prstGeom prst="rect">
            <a:avLst/>
          </a:prstGeom>
          <a:noFill/>
          <a:ln w="9525">
            <a:noFill/>
            <a:miter lim="800000"/>
            <a:headEnd/>
            <a:tailEnd/>
          </a:ln>
        </p:spPr>
      </p:pic>
      <p:sp>
        <p:nvSpPr>
          <p:cNvPr id="11" name="AutoShape 7"/>
          <p:cNvSpPr>
            <a:spLocks noChangeArrowheads="1"/>
          </p:cNvSpPr>
          <p:nvPr/>
        </p:nvSpPr>
        <p:spPr bwMode="blackWhite">
          <a:xfrm>
            <a:off x="3731339" y="1224118"/>
            <a:ext cx="2433486" cy="1220173"/>
          </a:xfrm>
          <a:prstGeom prst="wedgeRectCallout">
            <a:avLst>
              <a:gd name="adj1" fmla="val 109401"/>
              <a:gd name="adj2" fmla="val 592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Avg. catastrophe claim cost rose approximately 200% from 1997-2011</a:t>
            </a:r>
            <a:endParaRPr lang="en-US" b="1" dirty="0">
              <a:solidFill>
                <a:srgbClr val="FFFFFF"/>
              </a:solidFill>
              <a:latin typeface="Arial" pitchFamily="34" charset="0"/>
              <a:cs typeface="Arial" pitchFamily="34" charset="0"/>
            </a:endParaRPr>
          </a:p>
        </p:txBody>
      </p:sp>
      <p:sp>
        <p:nvSpPr>
          <p:cNvPr id="13" name="AutoShape 7"/>
          <p:cNvSpPr>
            <a:spLocks noChangeArrowheads="1"/>
          </p:cNvSpPr>
          <p:nvPr/>
        </p:nvSpPr>
        <p:spPr bwMode="blackWhite">
          <a:xfrm>
            <a:off x="4424516" y="3392129"/>
            <a:ext cx="2202426" cy="885878"/>
          </a:xfrm>
          <a:prstGeom prst="wedgeRectCallout">
            <a:avLst>
              <a:gd name="adj1" fmla="val 101366"/>
              <a:gd name="adj2" fmla="val 342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 claim frequency in 2011 was at historic highs and more than double the rate in 1997</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199"/>
                            </p:stCondLst>
                            <p:childTnLst>
                              <p:par>
                                <p:cTn id="9" presetID="22" presetClass="entr" presetSubtype="2" fill="hold" grpId="0" nodeType="afterEffect">
                                  <p:stCondLst>
                                    <p:cond delay="699"/>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P spid="13"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9</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RNW All Lines by State, 2003-2012 Average:</a:t>
            </a:r>
            <a:br>
              <a:rPr lang="en-US" sz="2600" dirty="0" smtClean="0"/>
            </a:br>
            <a:r>
              <a:rPr lang="en-US" sz="2600" dirty="0" smtClean="0"/>
              <a:t>Highest 25 States</a:t>
            </a:r>
          </a:p>
        </p:txBody>
      </p:sp>
      <p:graphicFrame>
        <p:nvGraphicFramePr>
          <p:cNvPr id="1026" name="Object 3"/>
          <p:cNvGraphicFramePr>
            <a:graphicFrameLocks noGrp="1" noChangeAspect="1"/>
          </p:cNvGraphicFramePr>
          <p:nvPr>
            <p:ph idx="4294967295"/>
          </p:nvPr>
        </p:nvGraphicFramePr>
        <p:xfrm>
          <a:off x="0" y="1527175"/>
          <a:ext cx="9144000" cy="4754563"/>
        </p:xfrm>
        <a:graphic>
          <a:graphicData uri="http://schemas.openxmlformats.org/presentationml/2006/ole">
            <mc:AlternateContent xmlns:mc="http://schemas.openxmlformats.org/markup-compatibility/2006">
              <mc:Choice xmlns:v="urn:schemas-microsoft-com:vml" Requires="v">
                <p:oleObj spid="_x0000_s28742659" name="Chart" r:id="rId4" imgW="8810608" imgH="4581490" progId="MSGraph.Chart.8">
                  <p:embed followColorScheme="full"/>
                </p:oleObj>
              </mc:Choice>
              <mc:Fallback>
                <p:oleObj name="Chart" r:id="rId4" imgW="8810608" imgH="458149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27175"/>
                        <a:ext cx="9144000" cy="475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  NAIC.		</a:t>
            </a:r>
          </a:p>
        </p:txBody>
      </p:sp>
      <p:sp>
        <p:nvSpPr>
          <p:cNvPr id="6" name="AutoShape 9"/>
          <p:cNvSpPr>
            <a:spLocks noChangeArrowheads="1"/>
          </p:cNvSpPr>
          <p:nvPr/>
        </p:nvSpPr>
        <p:spPr bwMode="blackWhite">
          <a:xfrm>
            <a:off x="3318386" y="1248697"/>
            <a:ext cx="3170903" cy="1179871"/>
          </a:xfrm>
          <a:prstGeom prst="wedgeRectCallout">
            <a:avLst>
              <a:gd name="adj1" fmla="val -78761"/>
              <a:gd name="adj2" fmla="val 100395"/>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The most profitable states over the past decade are widely distributed geographically, though none are in the Gulf region</a:t>
            </a:r>
            <a:endParaRPr lang="en-US" sz="1600"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nvGraphicFramePr>
        <p:xfrm>
          <a:off x="250723" y="1587500"/>
          <a:ext cx="8686799" cy="3663950"/>
        </p:xfrm>
        <a:graphic>
          <a:graphicData uri="http://schemas.openxmlformats.org/presentationml/2006/ole">
            <mc:AlternateContent xmlns:mc="http://schemas.openxmlformats.org/markup-compatibility/2006">
              <mc:Choice xmlns:v="urn:schemas-microsoft-com:vml" Requires="v">
                <p:oleObj spid="_x0000_s29194243" name="Chart" r:id="rId4" imgW="8439161" imgH="3648152" progId="MSGraph.Chart.8">
                  <p:embed followColorScheme="full"/>
                </p:oleObj>
              </mc:Choice>
              <mc:Fallback>
                <p:oleObj name="Chart" r:id="rId4" imgW="8439161" imgH="3648152"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723" y="1587500"/>
                        <a:ext cx="8686799"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a:t>
            </a:r>
            <a:r>
              <a:rPr lang="en-US" b="1" dirty="0">
                <a:solidFill>
                  <a:srgbClr val="FFFFFF"/>
                </a:solidFill>
              </a:rPr>
              <a:t>Losses.  Extreme Regional Variation Can Be Expected Due to Local Catastrophe Loss Activity</a:t>
            </a:r>
          </a:p>
        </p:txBody>
      </p:sp>
      <p:sp>
        <p:nvSpPr>
          <p:cNvPr id="54277"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1990-2011);Conning (2012E-2015F); Insurance Information 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90</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403" y="202544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9834"/>
              <a:gd name="adj2" fmla="val 1041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625996" y="1833824"/>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Flood Insurance</a:t>
            </a:r>
          </a:p>
        </p:txBody>
      </p:sp>
      <p:sp>
        <p:nvSpPr>
          <p:cNvPr id="2253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2253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83E4101-911F-43F0-9538-21D7BC818D03}" type="slidenum">
              <a:rPr lang="en-US" sz="900">
                <a:solidFill>
                  <a:schemeClr val="bg1"/>
                </a:solidFill>
              </a:rPr>
              <a:pPr algn="r" eaLnBrk="0" hangingPunct="0">
                <a:lnSpc>
                  <a:spcPct val="85000"/>
                </a:lnSpc>
                <a:spcBef>
                  <a:spcPct val="20000"/>
                </a:spcBef>
              </a:pPr>
              <a:t>91</a:t>
            </a:fld>
            <a:endParaRPr lang="en-US" sz="900">
              <a:solidFill>
                <a:schemeClr val="bg1"/>
              </a:solidFill>
            </a:endParaRPr>
          </a:p>
        </p:txBody>
      </p:sp>
      <p:pic>
        <p:nvPicPr>
          <p:cNvPr id="2253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14793" y="3554767"/>
            <a:ext cx="8829207" cy="590931"/>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pPr>
            <a:r>
              <a:rPr lang="en-US" sz="3600" b="1" dirty="0" smtClean="0">
                <a:solidFill>
                  <a:srgbClr val="225A7A"/>
                </a:solidFill>
              </a:rPr>
              <a:t>Flood Exposure: Reforms in Danger?</a:t>
            </a:r>
            <a:endParaRPr lang="en-US" sz="3600" b="1" dirty="0">
              <a:solidFill>
                <a:srgbClr val="225A7A"/>
              </a:solidFill>
              <a:latin typeface="Arial" charset="0"/>
              <a:cs typeface="Arial" charset="0"/>
            </a:endParaRPr>
          </a:p>
        </p:txBody>
      </p:sp>
      <p:sp>
        <p:nvSpPr>
          <p:cNvPr id="7" name="Rectangle 8"/>
          <p:cNvSpPr>
            <a:spLocks noChangeArrowheads="1"/>
          </p:cNvSpPr>
          <p:nvPr/>
        </p:nvSpPr>
        <p:spPr bwMode="auto">
          <a:xfrm>
            <a:off x="0" y="4141881"/>
            <a:ext cx="8499424" cy="2363724"/>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Arial" pitchFamily="34" charset="0"/>
              <a:buChar char="•"/>
            </a:pPr>
            <a:r>
              <a:rPr lang="en-US" sz="3600" b="1" i="1" dirty="0" smtClean="0">
                <a:solidFill>
                  <a:srgbClr val="C00000"/>
                </a:solidFill>
              </a:rPr>
              <a:t>Flood Should Reflect True Risk</a:t>
            </a:r>
          </a:p>
          <a:p>
            <a:pPr marL="292100" indent="-292100" algn="ctr" eaLnBrk="0" fontAlgn="base" hangingPunct="0">
              <a:lnSpc>
                <a:spcPct val="90000"/>
              </a:lnSpc>
              <a:spcBef>
                <a:spcPct val="25000"/>
              </a:spcBef>
              <a:spcAft>
                <a:spcPct val="0"/>
              </a:spcAft>
              <a:buClr>
                <a:srgbClr val="FF6801"/>
              </a:buClr>
              <a:buFont typeface="Arial" pitchFamily="34" charset="0"/>
              <a:buChar char="•"/>
            </a:pPr>
            <a:r>
              <a:rPr lang="en-US" sz="3600" b="1" i="1" dirty="0" smtClean="0">
                <a:solidFill>
                  <a:srgbClr val="C00000"/>
                </a:solidFill>
              </a:rPr>
              <a:t>Keep the Subsidies</a:t>
            </a:r>
          </a:p>
          <a:p>
            <a:pPr marL="292100" indent="-292100" algn="ctr" eaLnBrk="0" fontAlgn="base" hangingPunct="0">
              <a:lnSpc>
                <a:spcPct val="90000"/>
              </a:lnSpc>
              <a:spcBef>
                <a:spcPct val="25000"/>
              </a:spcBef>
              <a:spcAft>
                <a:spcPct val="0"/>
              </a:spcAft>
              <a:buClr>
                <a:srgbClr val="FF6801"/>
              </a:buClr>
              <a:buFont typeface="Arial" pitchFamily="34" charset="0"/>
              <a:buChar char="•"/>
            </a:pPr>
            <a:r>
              <a:rPr lang="en-US" sz="3600" b="1" i="1" dirty="0" smtClean="0">
                <a:solidFill>
                  <a:srgbClr val="C00000"/>
                </a:solidFill>
              </a:rPr>
              <a:t>Would Prefer to Purchase from Private Insurers</a:t>
            </a:r>
            <a:endParaRPr lang="en-US" sz="3600" b="1" i="1" dirty="0">
              <a:solidFill>
                <a:srgbClr val="C00000"/>
              </a:solidFill>
              <a:latin typeface="Arial" charset="0"/>
              <a:cs typeface="Arial"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92</a:t>
            </a:fld>
            <a:endParaRPr lang="en-US" smtClean="0"/>
          </a:p>
        </p:txBody>
      </p:sp>
      <p:sp>
        <p:nvSpPr>
          <p:cNvPr id="115718" name="Rectangle 10"/>
          <p:cNvSpPr>
            <a:spLocks noGrp="1" noChangeArrowheads="1"/>
          </p:cNvSpPr>
          <p:nvPr>
            <p:ph type="title"/>
          </p:nvPr>
        </p:nvSpPr>
        <p:spPr/>
        <p:txBody>
          <a:bodyPr/>
          <a:lstStyle/>
          <a:p>
            <a:r>
              <a:rPr lang="en-US" dirty="0" smtClean="0"/>
              <a:t>Total Potential Home Value Exposure to Storm Surge Risk in 2013*</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a:t>
            </a:r>
            <a:r>
              <a:rPr lang="en-US" sz="1600" b="1" dirty="0">
                <a:solidFill>
                  <a:srgbClr val="225A7A"/>
                </a:solidFill>
              </a:rPr>
              <a:t>Billions)</a:t>
            </a:r>
          </a:p>
        </p:txBody>
      </p:sp>
      <p:sp>
        <p:nvSpPr>
          <p:cNvPr id="115720" name="Rectangle 4"/>
          <p:cNvSpPr>
            <a:spLocks noChangeArrowheads="1"/>
          </p:cNvSpPr>
          <p:nvPr/>
        </p:nvSpPr>
        <p:spPr bwMode="auto">
          <a:xfrm>
            <a:off x="0" y="6203205"/>
            <a:ext cx="75692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*Insured and uninsured  property.  Based on estimated property values as of April 2013.</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i="1" dirty="0" smtClean="0"/>
              <a:t>Storm Surge Report 2013, </a:t>
            </a:r>
            <a:r>
              <a:rPr lang="en-US" sz="1100" dirty="0" err="1" smtClean="0"/>
              <a:t>CoreLogic</a:t>
            </a:r>
            <a:r>
              <a:rPr lang="en-US" sz="1100" dirty="0" smtClean="0"/>
              <a:t>. </a:t>
            </a:r>
            <a:endParaRPr lang="en-US" sz="1100" dirty="0"/>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mc:AlternateContent xmlns:mc="http://schemas.openxmlformats.org/markup-compatibility/2006">
              <mc:Choice xmlns:v="urn:schemas-microsoft-com:vml" Requires="v">
                <p:oleObj spid="_x0000_s20050947" name="Chart" r:id="rId4" imgW="8543899" imgH="4848277" progId="MSGraph.Chart.8">
                  <p:embed followColorScheme="full"/>
                </p:oleObj>
              </mc:Choice>
              <mc:Fallback>
                <p:oleObj name="Chart" r:id="rId4" imgW="8543899" imgH="4848277"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65113" y="1554163"/>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8" name="Text Box 5"/>
          <p:cNvSpPr txBox="1">
            <a:spLocks noChangeArrowheads="1"/>
          </p:cNvSpPr>
          <p:nvPr/>
        </p:nvSpPr>
        <p:spPr bwMode="blackWhite">
          <a:xfrm>
            <a:off x="3250202" y="4127863"/>
            <a:ext cx="5378450" cy="1240971"/>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smtClean="0">
                <a:solidFill>
                  <a:srgbClr val="FFFFFF"/>
                </a:solidFill>
              </a:rPr>
              <a:t>The Value </a:t>
            </a:r>
            <a:r>
              <a:rPr lang="en-US" sz="1600" b="1" dirty="0">
                <a:solidFill>
                  <a:srgbClr val="FFFFFF"/>
                </a:solidFill>
              </a:rPr>
              <a:t>of </a:t>
            </a:r>
            <a:r>
              <a:rPr lang="en-US" sz="1600" b="1" dirty="0" smtClean="0">
                <a:solidFill>
                  <a:srgbClr val="FFFFFF"/>
                </a:solidFill>
              </a:rPr>
              <a:t>Homes Exposed to Storm Surge was $1.147 Trillion in 2013.*  Only a fraction of this is insured, hence the huge demand for federal aid following major coastal flooding events.</a:t>
            </a:r>
            <a:endParaRPr lang="en-US" sz="1600" b="1" dirty="0">
              <a:solidFill>
                <a:srgbClr val="FFFFFF"/>
              </a:solidFill>
            </a:endParaRPr>
          </a:p>
        </p:txBody>
      </p:sp>
      <p:sp>
        <p:nvSpPr>
          <p:cNvPr id="10" name="AutoShape 7"/>
          <p:cNvSpPr>
            <a:spLocks noChangeArrowheads="1"/>
          </p:cNvSpPr>
          <p:nvPr/>
        </p:nvSpPr>
        <p:spPr bwMode="blackWhite">
          <a:xfrm>
            <a:off x="4963436" y="2684206"/>
            <a:ext cx="3561132" cy="1129383"/>
          </a:xfrm>
          <a:prstGeom prst="wedgeRectCallout">
            <a:avLst>
              <a:gd name="adj1" fmla="val -25729"/>
              <a:gd name="adj2" fmla="val -1197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Florida is by the state most vulnerable to storm surge.</a:t>
            </a:r>
            <a:endParaRPr lang="en-US" sz="20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8"/>
                                        </p:tgtEl>
                                        <p:attrNameLst>
                                          <p:attrName>style.visibility</p:attrName>
                                        </p:attrNameLst>
                                      </p:cBhvr>
                                      <p:to>
                                        <p:strVal val="visible"/>
                                      </p:to>
                                    </p:set>
                                    <p:anim calcmode="lin" valueType="num">
                                      <p:cBhvr>
                                        <p:cTn id="7" dur="500" fill="hold"/>
                                        <p:tgtEl>
                                          <p:spTgt spid="2073608"/>
                                        </p:tgtEl>
                                        <p:attrNameLst>
                                          <p:attrName>ppt_w</p:attrName>
                                        </p:attrNameLst>
                                      </p:cBhvr>
                                      <p:tavLst>
                                        <p:tav tm="0">
                                          <p:val>
                                            <p:fltVal val="0"/>
                                          </p:val>
                                        </p:tav>
                                        <p:tav tm="100000">
                                          <p:val>
                                            <p:strVal val="#ppt_w"/>
                                          </p:val>
                                        </p:tav>
                                      </p:tavLst>
                                    </p:anim>
                                    <p:anim calcmode="lin" valueType="num">
                                      <p:cBhvr>
                                        <p:cTn id="8" dur="500" fill="hold"/>
                                        <p:tgtEl>
                                          <p:spTgt spid="2073608"/>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8" grpId="0" animBg="1"/>
      <p:bldP spid="10" grpId="0" animBg="1"/>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93</a:t>
            </a:fld>
            <a:endParaRPr lang="en-US" smtClean="0"/>
          </a:p>
        </p:txBody>
      </p:sp>
      <p:sp>
        <p:nvSpPr>
          <p:cNvPr id="115718" name="Rectangle 10"/>
          <p:cNvSpPr>
            <a:spLocks noGrp="1" noChangeArrowheads="1"/>
          </p:cNvSpPr>
          <p:nvPr>
            <p:ph type="title"/>
          </p:nvPr>
        </p:nvSpPr>
        <p:spPr/>
        <p:txBody>
          <a:bodyPr/>
          <a:lstStyle/>
          <a:p>
            <a:r>
              <a:rPr lang="en-US" dirty="0" smtClean="0"/>
              <a:t>Total NFIP Policies in Force, 2012</a:t>
            </a:r>
          </a:p>
        </p:txBody>
      </p:sp>
      <p:sp>
        <p:nvSpPr>
          <p:cNvPr id="115720" name="Rectangle 4"/>
          <p:cNvSpPr>
            <a:spLocks noChangeArrowheads="1"/>
          </p:cNvSpPr>
          <p:nvPr/>
        </p:nvSpPr>
        <p:spPr bwMode="auto">
          <a:xfrm>
            <a:off x="0" y="6389410"/>
            <a:ext cx="8044774"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U.S. Department of Homeland Security, Federal Emergency Management Agency</a:t>
            </a:r>
            <a:r>
              <a:rPr lang="en-US" sz="1100" i="1" dirty="0" smtClean="0"/>
              <a:t>; </a:t>
            </a:r>
            <a:r>
              <a:rPr lang="en-US" sz="1100" dirty="0" smtClean="0"/>
              <a:t>Insurance Information Institute. </a:t>
            </a:r>
            <a:endParaRPr lang="en-US" sz="1100" dirty="0"/>
          </a:p>
        </p:txBody>
      </p:sp>
      <p:graphicFrame>
        <p:nvGraphicFramePr>
          <p:cNvPr id="11" name="Object 5"/>
          <p:cNvGraphicFramePr>
            <a:graphicFrameLocks noChangeAspect="1"/>
          </p:cNvGraphicFramePr>
          <p:nvPr/>
        </p:nvGraphicFramePr>
        <p:xfrm>
          <a:off x="315913" y="1280161"/>
          <a:ext cx="8345487" cy="5012690"/>
        </p:xfrm>
        <a:graphic>
          <a:graphicData uri="http://schemas.openxmlformats.org/drawingml/2006/chart">
            <c:chart xmlns:c="http://schemas.openxmlformats.org/drawingml/2006/chart" xmlns:r="http://schemas.openxmlformats.org/officeDocument/2006/relationships" r:id="rId3"/>
          </a:graphicData>
        </a:graphic>
      </p:graphicFrame>
      <p:sp>
        <p:nvSpPr>
          <p:cNvPr id="10" name="AutoShape 7"/>
          <p:cNvSpPr>
            <a:spLocks noChangeArrowheads="1"/>
          </p:cNvSpPr>
          <p:nvPr/>
        </p:nvSpPr>
        <p:spPr bwMode="blackWhite">
          <a:xfrm>
            <a:off x="4875887" y="2898215"/>
            <a:ext cx="3561132" cy="1865514"/>
          </a:xfrm>
          <a:prstGeom prst="wedgeRectCallout">
            <a:avLst>
              <a:gd name="adj1" fmla="val -26143"/>
              <a:gd name="adj2" fmla="val -111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Florida has almost three times as much flood insurance in force as any other state, accounting for 37% of all policies in the US</a:t>
            </a:r>
            <a:endParaRPr lang="en-US" sz="20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94</a:t>
            </a:fld>
            <a:endParaRPr lang="en-US" smtClean="0"/>
          </a:p>
        </p:txBody>
      </p:sp>
      <p:sp>
        <p:nvSpPr>
          <p:cNvPr id="1030" name="Rectangle 2"/>
          <p:cNvSpPr>
            <a:spLocks noGrp="1" noChangeArrowheads="1"/>
          </p:cNvSpPr>
          <p:nvPr>
            <p:ph type="title"/>
          </p:nvPr>
        </p:nvSpPr>
        <p:spPr/>
        <p:txBody>
          <a:bodyPr/>
          <a:lstStyle/>
          <a:p>
            <a:r>
              <a:rPr lang="en-US" dirty="0" smtClean="0"/>
              <a:t>Growth of NFIP program</a:t>
            </a:r>
            <a:endParaRPr lang="en-US" baseline="30000" dirty="0" smtClean="0"/>
          </a:p>
        </p:txBody>
      </p:sp>
      <p:sp>
        <p:nvSpPr>
          <p:cNvPr id="1031" name="Rectangle 3"/>
          <p:cNvSpPr>
            <a:spLocks noChangeArrowheads="1"/>
          </p:cNvSpPr>
          <p:nvPr/>
        </p:nvSpPr>
        <p:spPr bwMode="auto">
          <a:xfrm>
            <a:off x="0" y="6389410"/>
            <a:ext cx="86360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pPr>
            <a:r>
              <a:rPr lang="en-US" sz="1100" dirty="0" smtClean="0"/>
              <a:t>Source: U.S. Department of Homeland Security, Federal Emergency Management Agency; Insurance Information Institute. </a:t>
            </a:r>
            <a:endParaRPr lang="en-US" sz="1100" dirty="0"/>
          </a:p>
        </p:txBody>
      </p:sp>
      <p:sp>
        <p:nvSpPr>
          <p:cNvPr id="1032" name="Rectangle 7"/>
          <p:cNvSpPr>
            <a:spLocks noChangeArrowheads="1"/>
          </p:cNvSpPr>
          <p:nvPr/>
        </p:nvSpPr>
        <p:spPr bwMode="black">
          <a:xfrm>
            <a:off x="347663" y="1266825"/>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Policies in Force at Year-End</a:t>
            </a:r>
            <a:endParaRPr lang="en-US" sz="1600" b="1" baseline="30000" dirty="0">
              <a:solidFill>
                <a:srgbClr val="225A7A"/>
              </a:solidFill>
            </a:endParaRPr>
          </a:p>
        </p:txBody>
      </p:sp>
      <p:sp>
        <p:nvSpPr>
          <p:cNvPr id="9" name="Rectangle 5"/>
          <p:cNvSpPr>
            <a:spLocks noChangeArrowheads="1"/>
          </p:cNvSpPr>
          <p:nvPr/>
        </p:nvSpPr>
        <p:spPr bwMode="blackWhite">
          <a:xfrm>
            <a:off x="233916" y="5465901"/>
            <a:ext cx="8697433" cy="63282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Despite the growth of the program, approximately half of all properties in a flood zone lack flood insurance.</a:t>
            </a:r>
            <a:endParaRPr lang="en-US" b="1" dirty="0">
              <a:solidFill>
                <a:srgbClr val="FFFFFF"/>
              </a:solidFill>
            </a:endParaRPr>
          </a:p>
        </p:txBody>
      </p:sp>
      <p:graphicFrame>
        <p:nvGraphicFramePr>
          <p:cNvPr id="11" name="Object 2"/>
          <p:cNvGraphicFramePr>
            <a:graphicFrameLocks noChangeAspect="1"/>
          </p:cNvGraphicFramePr>
          <p:nvPr/>
        </p:nvGraphicFramePr>
        <p:xfrm>
          <a:off x="50800" y="1860550"/>
          <a:ext cx="9045348" cy="3663557"/>
        </p:xfrm>
        <a:graphic>
          <a:graphicData uri="http://schemas.openxmlformats.org/drawingml/2006/chart">
            <c:chart xmlns:c="http://schemas.openxmlformats.org/drawingml/2006/chart" xmlns:r="http://schemas.openxmlformats.org/officeDocument/2006/relationships" r:id="rId3"/>
          </a:graphicData>
        </a:graphic>
      </p:graphicFrame>
      <p:sp>
        <p:nvSpPr>
          <p:cNvPr id="10" name="AutoShape 13"/>
          <p:cNvSpPr>
            <a:spLocks noChangeArrowheads="1"/>
          </p:cNvSpPr>
          <p:nvPr/>
        </p:nvSpPr>
        <p:spPr bwMode="blackWhite">
          <a:xfrm>
            <a:off x="4513007" y="3082412"/>
            <a:ext cx="3540384" cy="1046637"/>
          </a:xfrm>
          <a:prstGeom prst="wedgeRectCallout">
            <a:avLst>
              <a:gd name="adj1" fmla="val 69085"/>
              <a:gd name="adj2" fmla="val -753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Number of policies has not changed significantly though more homes are in harm’s way</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kind of Buildings Does Flood Insurance Protect?</a:t>
            </a:r>
            <a:endParaRPr lang="en-US" dirty="0"/>
          </a:p>
        </p:txBody>
      </p:sp>
      <p:graphicFrame>
        <p:nvGraphicFramePr>
          <p:cNvPr id="6" name="Content Placeholder 5"/>
          <p:cNvGraphicFramePr>
            <a:graphicFrameLocks noGrp="1"/>
          </p:cNvGraphicFramePr>
          <p:nvPr>
            <p:ph idx="1"/>
          </p:nvPr>
        </p:nvGraphicFramePr>
        <p:xfrm>
          <a:off x="495300" y="1647825"/>
          <a:ext cx="8153400" cy="3678319"/>
        </p:xfrm>
        <a:graphic>
          <a:graphicData uri="http://schemas.openxmlformats.org/drawingml/2006/chart">
            <c:chart xmlns:c="http://schemas.openxmlformats.org/drawingml/2006/chart" xmlns:r="http://schemas.openxmlformats.org/officeDocument/2006/relationships" r:id="rId2"/>
          </a:graphicData>
        </a:graphic>
      </p:graphicFrame>
      <p:sp>
        <p:nvSpPr>
          <p:cNvPr id="3" name="Date Placeholder 2"/>
          <p:cNvSpPr>
            <a:spLocks noGrp="1"/>
          </p:cNvSpPr>
          <p:nvPr>
            <p:ph type="dt" sz="half" idx="10"/>
          </p:nvPr>
        </p:nvSpPr>
        <p:spPr/>
        <p:txBody>
          <a:bodyPr/>
          <a:lstStyle/>
          <a:p>
            <a:pPr>
              <a:defRPr/>
            </a:pPr>
            <a:r>
              <a:rPr lang="en-US" smtClean="0"/>
              <a:t>12/01/09 - 9pm</a:t>
            </a:r>
            <a:endParaRPr lang="en-US"/>
          </a:p>
        </p:txBody>
      </p:sp>
      <p:sp>
        <p:nvSpPr>
          <p:cNvPr id="4" name="Slide Number Placeholder 3"/>
          <p:cNvSpPr>
            <a:spLocks noGrp="1"/>
          </p:cNvSpPr>
          <p:nvPr>
            <p:ph type="sldNum" sz="quarter" idx="12"/>
          </p:nvPr>
        </p:nvSpPr>
        <p:spPr/>
        <p:txBody>
          <a:bodyPr/>
          <a:lstStyle/>
          <a:p>
            <a:pPr>
              <a:defRPr/>
            </a:pPr>
            <a:fld id="{103D1549-189B-430A-BC2E-B6FA9183E25C}" type="slidenum">
              <a:rPr lang="en-US" smtClean="0"/>
              <a:pPr>
                <a:defRPr/>
              </a:pPr>
              <a:t>95</a:t>
            </a:fld>
            <a:endParaRPr lang="en-US"/>
          </a:p>
        </p:txBody>
      </p:sp>
      <p:sp>
        <p:nvSpPr>
          <p:cNvPr id="7" name="Text Box 5"/>
          <p:cNvSpPr txBox="1">
            <a:spLocks noChangeArrowheads="1"/>
          </p:cNvSpPr>
          <p:nvPr/>
        </p:nvSpPr>
        <p:spPr bwMode="blackWhite">
          <a:xfrm>
            <a:off x="303311" y="5100829"/>
            <a:ext cx="8518525" cy="918252"/>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One-fourth of all flood policies are written on commercial (non-residential) risks or on secondary homes.</a:t>
            </a:r>
            <a:endParaRPr lang="en-US" sz="2000" b="1" dirty="0">
              <a:solidFill>
                <a:srgbClr val="FFFFFF"/>
              </a:solidFill>
            </a:endParaRPr>
          </a:p>
        </p:txBody>
      </p:sp>
      <p:sp>
        <p:nvSpPr>
          <p:cNvPr id="8" name="TextBox 7"/>
          <p:cNvSpPr txBox="1"/>
          <p:nvPr/>
        </p:nvSpPr>
        <p:spPr>
          <a:xfrm>
            <a:off x="292231" y="6146276"/>
            <a:ext cx="5872899" cy="246221"/>
          </a:xfrm>
          <a:prstGeom prst="rect">
            <a:avLst/>
          </a:prstGeom>
          <a:noFill/>
        </p:spPr>
        <p:txBody>
          <a:bodyPr wrap="square" rtlCol="0">
            <a:spAutoFit/>
          </a:bodyPr>
          <a:lstStyle/>
          <a:p>
            <a:r>
              <a:rPr lang="en-US" sz="1000" dirty="0" smtClean="0"/>
              <a:t>Sources: Congressional Budget Office (2007), Insurance Information Institute.</a:t>
            </a:r>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Median Value of Flood Properties</a:t>
            </a:r>
            <a:endParaRPr lang="en-US" dirty="0"/>
          </a:p>
        </p:txBody>
      </p:sp>
      <p:graphicFrame>
        <p:nvGraphicFramePr>
          <p:cNvPr id="8" name="Content Placeholder 7"/>
          <p:cNvGraphicFramePr>
            <a:graphicFrameLocks noGrp="1"/>
          </p:cNvGraphicFramePr>
          <p:nvPr>
            <p:ph idx="1"/>
          </p:nvPr>
        </p:nvGraphicFramePr>
        <p:xfrm>
          <a:off x="429313" y="1299033"/>
          <a:ext cx="8153400" cy="3508637"/>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r>
              <a:rPr lang="en-US" smtClean="0"/>
              <a:t>12/01/09 - 9pm</a:t>
            </a:r>
            <a:endParaRPr lang="en-US"/>
          </a:p>
        </p:txBody>
      </p:sp>
      <p:sp>
        <p:nvSpPr>
          <p:cNvPr id="5" name="Slide Number Placeholder 4"/>
          <p:cNvSpPr>
            <a:spLocks noGrp="1"/>
          </p:cNvSpPr>
          <p:nvPr>
            <p:ph type="sldNum" sz="quarter" idx="12"/>
          </p:nvPr>
        </p:nvSpPr>
        <p:spPr/>
        <p:txBody>
          <a:bodyPr/>
          <a:lstStyle/>
          <a:p>
            <a:pPr>
              <a:defRPr/>
            </a:pPr>
            <a:fld id="{213DCD5A-272D-460F-810D-8B44844B5B0F}" type="slidenum">
              <a:rPr lang="en-US" smtClean="0"/>
              <a:pPr>
                <a:defRPr/>
              </a:pPr>
              <a:t>96</a:t>
            </a:fld>
            <a:endParaRPr lang="en-US"/>
          </a:p>
        </p:txBody>
      </p:sp>
      <p:sp>
        <p:nvSpPr>
          <p:cNvPr id="10" name="Text Box 5"/>
          <p:cNvSpPr txBox="1">
            <a:spLocks noChangeArrowheads="1"/>
          </p:cNvSpPr>
          <p:nvPr/>
        </p:nvSpPr>
        <p:spPr bwMode="blackWhite">
          <a:xfrm>
            <a:off x="369299" y="4974881"/>
            <a:ext cx="8518525" cy="978212"/>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A CBO survey indicated the typical home with flood insurance is worth significantly more than the typical home. The typical subsidized coastal risk was worth more than unsubsidized risks.</a:t>
            </a:r>
            <a:endParaRPr lang="en-US" sz="2000" b="1" dirty="0">
              <a:solidFill>
                <a:srgbClr val="FFFFFF"/>
              </a:solidFill>
            </a:endParaRPr>
          </a:p>
        </p:txBody>
      </p:sp>
      <p:sp>
        <p:nvSpPr>
          <p:cNvPr id="11" name="TextBox 10"/>
          <p:cNvSpPr txBox="1"/>
          <p:nvPr/>
        </p:nvSpPr>
        <p:spPr>
          <a:xfrm>
            <a:off x="405352" y="6061435"/>
            <a:ext cx="8455843" cy="400110"/>
          </a:xfrm>
          <a:prstGeom prst="rect">
            <a:avLst/>
          </a:prstGeom>
          <a:noFill/>
        </p:spPr>
        <p:txBody>
          <a:bodyPr wrap="square" rtlCol="0">
            <a:spAutoFit/>
          </a:bodyPr>
          <a:lstStyle/>
          <a:p>
            <a:r>
              <a:rPr lang="en-US" sz="1000" dirty="0" smtClean="0"/>
              <a:t>Congressional Budget Office 2007 survey of coastal risks, with U.S. owner-occupied home median from Bureau of Census, 2005  American Housing Survey;  Insurance Information Institute.</a:t>
            </a:r>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97</a:t>
            </a:fld>
            <a:endParaRPr lang="en-US" smtClean="0"/>
          </a:p>
        </p:txBody>
      </p:sp>
      <p:graphicFrame>
        <p:nvGraphicFramePr>
          <p:cNvPr id="51202" name="Object 2"/>
          <p:cNvGraphicFramePr>
            <a:graphicFrameLocks/>
          </p:cNvGraphicFramePr>
          <p:nvPr/>
        </p:nvGraphicFramePr>
        <p:xfrm>
          <a:off x="329783" y="1034877"/>
          <a:ext cx="8493125" cy="4343400"/>
        </p:xfrm>
        <a:graphic>
          <a:graphicData uri="http://schemas.openxmlformats.org/presentationml/2006/ole">
            <mc:AlternateContent xmlns:mc="http://schemas.openxmlformats.org/markup-compatibility/2006">
              <mc:Choice xmlns:v="urn:schemas-microsoft-com:vml" Requires="v">
                <p:oleObj spid="_x0000_s27809795" name="Chart" r:id="rId4" imgW="8439161" imgH="4324336" progId="MSGraph.Chart.8">
                  <p:embed followColorScheme="full"/>
                </p:oleObj>
              </mc:Choice>
              <mc:Fallback>
                <p:oleObj name="Chart" r:id="rId4" imgW="8439161" imgH="432433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783" y="1034877"/>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AutoShape 8"/>
          <p:cNvSpPr>
            <a:spLocks noChangeArrowheads="1"/>
          </p:cNvSpPr>
          <p:nvPr/>
        </p:nvSpPr>
        <p:spPr bwMode="blackWhite">
          <a:xfrm>
            <a:off x="1405282" y="1734243"/>
            <a:ext cx="3348130" cy="1559859"/>
          </a:xfrm>
          <a:prstGeom prst="wedgeRectCallout">
            <a:avLst>
              <a:gd name="adj1" fmla="val 79497"/>
              <a:gd name="adj2" fmla="val 6259"/>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Commercial (i.e., business claims) are more expensive because the value of property is often higher as well as the impact of insured business interruption losses</a:t>
            </a:r>
            <a:endParaRPr lang="en-US" sz="1600" b="1" dirty="0">
              <a:solidFill>
                <a:schemeClr val="bg1"/>
              </a:solidFill>
            </a:endParaRPr>
          </a:p>
        </p:txBody>
      </p:sp>
      <p:sp>
        <p:nvSpPr>
          <p:cNvPr id="12" name="Rectangle 4"/>
          <p:cNvSpPr>
            <a:spLocks noChangeArrowheads="1"/>
          </p:cNvSpPr>
          <p:nvPr/>
        </p:nvSpPr>
        <p:spPr bwMode="auto">
          <a:xfrm>
            <a:off x="-47625" y="6419417"/>
            <a:ext cx="9191625"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smtClean="0"/>
              <a:t>*Includes rental and condo policies (excludes NFIP flood).   **As of Oct. 31, 2013.</a:t>
            </a:r>
          </a:p>
          <a:p>
            <a:pPr eaLnBrk="0" hangingPunct="0">
              <a:lnSpc>
                <a:spcPct val="85000"/>
              </a:lnSpc>
              <a:spcBef>
                <a:spcPct val="25000"/>
              </a:spcBef>
              <a:buClr>
                <a:schemeClr val="accent2"/>
              </a:buClr>
              <a:buFont typeface="Wingdings" pitchFamily="2" charset="2"/>
              <a:buNone/>
            </a:pPr>
            <a:r>
              <a:rPr lang="en-US" sz="1000" dirty="0" smtClean="0"/>
              <a:t>Sources: Catastrophe loss data is for Catastrophe Serial No. 90 (Oct. 28 – 31, 2012) from PCS as of March 2013; Insurance Information Institute. </a:t>
            </a:r>
            <a:endParaRPr lang="en-US" sz="1000" dirty="0"/>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Hurricane Sandy: Average Claim Payment by Type of Claim </a:t>
            </a:r>
          </a:p>
        </p:txBody>
      </p:sp>
      <p:sp>
        <p:nvSpPr>
          <p:cNvPr id="15" name="AutoShape 8"/>
          <p:cNvSpPr>
            <a:spLocks noChangeArrowheads="1"/>
          </p:cNvSpPr>
          <p:nvPr/>
        </p:nvSpPr>
        <p:spPr bwMode="blackWhite">
          <a:xfrm>
            <a:off x="5431114" y="3232368"/>
            <a:ext cx="2753516" cy="1336896"/>
          </a:xfrm>
          <a:prstGeom prst="wedgeRectCallout">
            <a:avLst>
              <a:gd name="adj1" fmla="val 31924"/>
              <a:gd name="adj2" fmla="val -13161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The average insured flood loss was nearly 9 times larger than the average non-flood  insured loss (mostly wind)</a:t>
            </a:r>
            <a:endParaRPr lang="en-US" sz="1600" b="1" dirty="0">
              <a:solidFill>
                <a:srgbClr val="FFFFFF"/>
              </a:solidFill>
              <a:latin typeface="Arial" pitchFamily="34" charset="0"/>
              <a:cs typeface="Arial" pitchFamily="34" charset="0"/>
            </a:endParaRPr>
          </a:p>
        </p:txBody>
      </p:sp>
      <p:sp>
        <p:nvSpPr>
          <p:cNvPr id="16" name="Rectangle 15"/>
          <p:cNvSpPr>
            <a:spLocks noChangeArrowheads="1"/>
          </p:cNvSpPr>
          <p:nvPr/>
        </p:nvSpPr>
        <p:spPr bwMode="blackWhite">
          <a:xfrm>
            <a:off x="454398" y="5353665"/>
            <a:ext cx="8232401" cy="89965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Post-Sandy, the I.I.I. worked very hard to make help media, consumers and regulators understand the distinction between a flood claim and a standard homeowners claim. </a:t>
            </a:r>
            <a:r>
              <a:rPr lang="en-US" b="1" i="1" dirty="0" smtClean="0">
                <a:solidFill>
                  <a:srgbClr val="FFFFFF"/>
                </a:solidFill>
              </a:rPr>
              <a:t>NFIP is $24B in debt.</a:t>
            </a:r>
            <a:endParaRPr lang="en-US" b="1" i="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70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par>
                          <p:cTn id="12" fill="hold">
                            <p:stCondLst>
                              <p:cond delay="1700"/>
                            </p:stCondLst>
                            <p:childTnLst>
                              <p:par>
                                <p:cTn id="13" presetID="23" presetClass="entr" presetSubtype="16" fill="hold" grpId="0" nodeType="afterEffect">
                                  <p:stCondLst>
                                    <p:cond delay="70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98</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12 Most Costly Flood Events by NFIP Payout*</a:t>
            </a:r>
          </a:p>
        </p:txBody>
      </p:sp>
      <p:sp>
        <p:nvSpPr>
          <p:cNvPr id="31751" name="Rectangle 3"/>
          <p:cNvSpPr>
            <a:spLocks noChangeArrowheads="1"/>
          </p:cNvSpPr>
          <p:nvPr/>
        </p:nvSpPr>
        <p:spPr bwMode="black">
          <a:xfrm>
            <a:off x="149900" y="1170378"/>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(NFIP Insured </a:t>
            </a:r>
            <a:r>
              <a:rPr lang="en-US" sz="1600" b="1" dirty="0">
                <a:solidFill>
                  <a:srgbClr val="225A7A"/>
                </a:solidFill>
                <a:latin typeface="Arial" charset="0"/>
                <a:cs typeface="Arial" charset="0"/>
              </a:rPr>
              <a:t>Losses, </a:t>
            </a:r>
            <a:r>
              <a:rPr lang="en-US" sz="1600" b="1" dirty="0" smtClean="0">
                <a:solidFill>
                  <a:srgbClr val="225A7A"/>
                </a:solidFill>
                <a:latin typeface="Arial" charset="0"/>
                <a:cs typeface="Arial" charset="0"/>
              </a:rPr>
              <a:t>$ Millions)</a:t>
            </a:r>
            <a:endParaRPr lang="en-US" sz="1600" b="1" dirty="0">
              <a:solidFill>
                <a:srgbClr val="225A7A"/>
              </a:solidFill>
              <a:latin typeface="Arial" charset="0"/>
              <a:cs typeface="Arial" charset="0"/>
            </a:endParaRPr>
          </a:p>
        </p:txBody>
      </p:sp>
      <p:sp>
        <p:nvSpPr>
          <p:cNvPr id="31752" name="Rectangle 4"/>
          <p:cNvSpPr>
            <a:spLocks noChangeArrowheads="1"/>
          </p:cNvSpPr>
          <p:nvPr/>
        </p:nvSpPr>
        <p:spPr bwMode="auto">
          <a:xfrm>
            <a:off x="-2" y="620320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a:t>
            </a:r>
            <a:r>
              <a:rPr lang="en-US" sz="1100" dirty="0" smtClean="0">
                <a:solidFill>
                  <a:srgbClr val="000000"/>
                </a:solidFill>
              </a:rPr>
              <a:t>Expressed in original dollars (not inflation-adjusted).</a:t>
            </a:r>
            <a:endParaRPr lang="en-US" sz="1100" dirty="0" smtClean="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graphicFrame>
        <p:nvGraphicFramePr>
          <p:cNvPr id="31746" name="Object 5"/>
          <p:cNvGraphicFramePr>
            <a:graphicFrameLocks noChangeAspect="1"/>
          </p:cNvGraphicFramePr>
          <p:nvPr/>
        </p:nvGraphicFramePr>
        <p:xfrm>
          <a:off x="179387" y="2608290"/>
          <a:ext cx="8964613" cy="3548458"/>
        </p:xfrm>
        <a:graphic>
          <a:graphicData uri="http://schemas.openxmlformats.org/presentationml/2006/ole">
            <mc:AlternateContent xmlns:mc="http://schemas.openxmlformats.org/markup-compatibility/2006">
              <mc:Choice xmlns:v="urn:schemas-microsoft-com:vml" Requires="v">
                <p:oleObj spid="_x0000_s29075459" name="Chart" r:id="rId4" imgW="8419996" imgH="3371740" progId="MSGraph.Chart.8">
                  <p:embed followColorScheme="full"/>
                </p:oleObj>
              </mc:Choice>
              <mc:Fallback>
                <p:oleObj name="Chart" r:id="rId4" imgW="8419996" imgH="3371740"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7" y="2608290"/>
                        <a:ext cx="8964613" cy="35484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7"/>
          <p:cNvSpPr>
            <a:spLocks noChangeArrowheads="1"/>
          </p:cNvSpPr>
          <p:nvPr/>
        </p:nvSpPr>
        <p:spPr bwMode="blackWhite">
          <a:xfrm>
            <a:off x="4043475" y="2957656"/>
            <a:ext cx="2853209" cy="1291615"/>
          </a:xfrm>
          <a:prstGeom prst="wedgeRectCallout">
            <a:avLst>
              <a:gd name="adj1" fmla="val -123192"/>
              <a:gd name="adj2" fmla="val 687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Katrina and Sandy are by far the most costly events in NFIP history</a:t>
            </a:r>
            <a:endParaRPr lang="en-US" sz="2000" b="1" dirty="0">
              <a:solidFill>
                <a:srgbClr val="FFFFFF"/>
              </a:solidFill>
              <a:latin typeface="Arial" charset="0"/>
              <a:cs typeface="Arial" charset="0"/>
            </a:endParaRPr>
          </a:p>
        </p:txBody>
      </p:sp>
      <p:sp>
        <p:nvSpPr>
          <p:cNvPr id="13" name="Text Box 17"/>
          <p:cNvSpPr txBox="1">
            <a:spLocks noChangeArrowheads="1"/>
          </p:cNvSpPr>
          <p:nvPr/>
        </p:nvSpPr>
        <p:spPr bwMode="auto">
          <a:xfrm>
            <a:off x="1080018" y="1455979"/>
            <a:ext cx="7772400" cy="120032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400" b="1" dirty="0" smtClean="0">
                <a:solidFill>
                  <a:schemeClr val="bg1"/>
                </a:solidFill>
              </a:rPr>
              <a:t>8 of the 10 most costly events in NFIP history occurred over the past decade (2004‒2013);       </a:t>
            </a:r>
            <a:r>
              <a:rPr lang="en-US" sz="2400" b="1" i="1" dirty="0" smtClean="0">
                <a:solidFill>
                  <a:schemeClr val="bg1"/>
                </a:solidFill>
              </a:rPr>
              <a:t>NFIP deficit now totals $24 billion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99</a:t>
            </a:fld>
            <a:endParaRPr lang="en-US" smtClean="0"/>
          </a:p>
        </p:txBody>
      </p:sp>
      <p:sp>
        <p:nvSpPr>
          <p:cNvPr id="1030" name="Rectangle 2"/>
          <p:cNvSpPr>
            <a:spLocks noGrp="1" noChangeArrowheads="1"/>
          </p:cNvSpPr>
          <p:nvPr>
            <p:ph type="title"/>
          </p:nvPr>
        </p:nvSpPr>
        <p:spPr/>
        <p:txBody>
          <a:bodyPr/>
          <a:lstStyle/>
          <a:p>
            <a:r>
              <a:rPr lang="en-US" dirty="0" err="1" smtClean="0"/>
              <a:t>I.I.I.</a:t>
            </a:r>
            <a:r>
              <a:rPr lang="en-US" dirty="0" smtClean="0"/>
              <a:t> Poll: Disaster Preparedness</a:t>
            </a:r>
            <a:endParaRPr lang="en-US" baseline="30000" dirty="0" smtClean="0"/>
          </a:p>
        </p:txBody>
      </p:sp>
      <p:sp>
        <p:nvSpPr>
          <p:cNvPr id="1031" name="Rectangle 3"/>
          <p:cNvSpPr>
            <a:spLocks noChangeArrowheads="1"/>
          </p:cNvSpPr>
          <p:nvPr/>
        </p:nvSpPr>
        <p:spPr bwMode="auto">
          <a:xfrm>
            <a:off x="0" y="6203205"/>
            <a:ext cx="8636000"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baseline="30000" dirty="0" smtClean="0"/>
              <a:t>1</a:t>
            </a:r>
            <a:r>
              <a:rPr lang="en-US" sz="1100" dirty="0" smtClean="0"/>
              <a:t>Asked of those who have homeowners insurance and who responded “yes”.</a:t>
            </a:r>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1032" name="Rectangle 7"/>
          <p:cNvSpPr>
            <a:spLocks noChangeArrowheads="1"/>
          </p:cNvSpPr>
          <p:nvPr/>
        </p:nvSpPr>
        <p:spPr bwMode="black">
          <a:xfrm>
            <a:off x="347663" y="1266825"/>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Q. Do you have a separate flood insurance policy?</a:t>
            </a:r>
            <a:r>
              <a:rPr lang="en-US" sz="1600" b="1" baseline="30000" dirty="0" smtClean="0">
                <a:solidFill>
                  <a:srgbClr val="225A7A"/>
                </a:solidFill>
              </a:rPr>
              <a:t>1</a:t>
            </a:r>
            <a:endParaRPr lang="en-US" sz="1600" b="1" baseline="30000" dirty="0">
              <a:solidFill>
                <a:srgbClr val="225A7A"/>
              </a:solidFill>
            </a:endParaRPr>
          </a:p>
        </p:txBody>
      </p:sp>
      <p:sp>
        <p:nvSpPr>
          <p:cNvPr id="9" name="Rectangle 5"/>
          <p:cNvSpPr>
            <a:spLocks noChangeArrowheads="1"/>
          </p:cNvSpPr>
          <p:nvPr/>
        </p:nvSpPr>
        <p:spPr bwMode="blackWhite">
          <a:xfrm>
            <a:off x="233916" y="5465901"/>
            <a:ext cx="8697433" cy="63282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Only 13 percent of American homeowners say they have a flood insurance policy; the percentage is lowest in the Northeast at 10 percent.</a:t>
            </a:r>
            <a:endParaRPr lang="en-US" b="1" dirty="0">
              <a:solidFill>
                <a:srgbClr val="FFFFFF"/>
              </a:solidFill>
            </a:endParaRPr>
          </a:p>
        </p:txBody>
      </p:sp>
      <p:graphicFrame>
        <p:nvGraphicFramePr>
          <p:cNvPr id="86019" name="Object 2"/>
          <p:cNvGraphicFramePr>
            <a:graphicFrameLocks noChangeAspect="1"/>
          </p:cNvGraphicFramePr>
          <p:nvPr/>
        </p:nvGraphicFramePr>
        <p:xfrm>
          <a:off x="0" y="1809750"/>
          <a:ext cx="9144000" cy="3763963"/>
        </p:xfrm>
        <a:graphic>
          <a:graphicData uri="http://schemas.openxmlformats.org/presentationml/2006/ole">
            <mc:AlternateContent xmlns:mc="http://schemas.openxmlformats.org/markup-compatibility/2006">
              <mc:Choice xmlns:v="urn:schemas-microsoft-com:vml" Requires="v">
                <p:oleObj spid="_x0000_s29072387" name="Chart" r:id="rId4" imgW="8467775" imgH="3962355" progId="MSGraph.Chart.8">
                  <p:embed followColorScheme="full"/>
                </p:oleObj>
              </mc:Choice>
              <mc:Fallback>
                <p:oleObj name="Chart" r:id="rId4" imgW="8467775" imgH="3962355"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09750"/>
                        <a:ext cx="9144000" cy="3763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13"/>
          <p:cNvSpPr>
            <a:spLocks noChangeArrowheads="1"/>
          </p:cNvSpPr>
          <p:nvPr/>
        </p:nvSpPr>
        <p:spPr bwMode="blackWhite">
          <a:xfrm>
            <a:off x="6060559" y="1594884"/>
            <a:ext cx="2158409" cy="1190846"/>
          </a:xfrm>
          <a:prstGeom prst="wedgeRectCallout">
            <a:avLst>
              <a:gd name="adj1" fmla="val 64401"/>
              <a:gd name="adj2" fmla="val 5886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Percentage of people with flood insurance is unchanged</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0.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1.xml><?xml version="1.0" encoding="utf-8"?>
<p:tagLst xmlns:a="http://schemas.openxmlformats.org/drawingml/2006/main" xmlns:r="http://schemas.openxmlformats.org/officeDocument/2006/relationships" xmlns:p="http://schemas.openxmlformats.org/presentationml/2006/main">
  <p:tag name="ARTICULATE_TITLE_TAG" val="Convective loss events in the U.S."/>
  <p:tag name="ARTICULATE_SLIDE_GUID" val="f54c3187-8a18-4ebd-81d2-07f81e6240c4"/>
  <p:tag name="ARTICULATE_SLIDE_NAV" val="42"/>
  <p:tag name="ARTICULATE_SLIDE_PAUSE" val="0"/>
  <p:tag name="ARTICULATE_NAV_LEVEL" val="2"/>
  <p:tag name="ARTICULATE_SLIDE_PRESENTER" val="Dr. Peter Höppe"/>
  <p:tag name="ARTICULATE_SLIDE_PRESENTER_GUID" val="5CF581FA24A7"/>
  <p:tag name="ARTICULATE_PLAYLIST_ID" val="-1"/>
  <p:tag name="ARTICULATE_LOCK_SLIDE" val="0"/>
</p:tagLst>
</file>

<file path=ppt/tags/tag1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etzATWDa_files\slide0001_image001.emz"/>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K8FKxtPp_files\slide0001_image001.png"/>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HvQZPV13_files\slide0001_image001.png"/>
</p:tagLst>
</file>

<file path=ppt/tags/tag15.xml><?xml version="1.0" encoding="utf-8"?>
<p:tagLst xmlns:a="http://schemas.openxmlformats.org/drawingml/2006/main" xmlns:r="http://schemas.openxmlformats.org/officeDocument/2006/relationships" xmlns:p="http://schemas.openxmlformats.org/presentationml/2006/main">
  <p:tag name="ARTICULATE_TITLE_TAG" val="Convective loss events in the U.S. "/>
  <p:tag name="ARTICULATE_SLIDE_GUID" val="1d3adc11-9676-4908-8f6b-96365722e2d3"/>
  <p:tag name="ARTICULATE_SLIDE_NAV" val="43"/>
  <p:tag name="ARTICULATE_SLIDE_PAUSE" val="0"/>
  <p:tag name="ARTICULATE_NAV_LEVEL" val="3"/>
  <p:tag name="ARTICULATE_SLIDE_PRESENTER" val="Dr. Peter Höppe"/>
  <p:tag name="ARTICULATE_SLIDE_PRESENTER_GUID" val="5CF581FA24A7"/>
  <p:tag name="ARTICULATE_PLAYLIST_ID" val="-1"/>
  <p:tag name="ARTICULATE_LOCK_SLIDE" val="0"/>
</p:tagLst>
</file>

<file path=ppt/tags/tag1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mKvw6upY_files\slide0001_image001.emz"/>
</p:tagLst>
</file>

<file path=ppt/tags/tag18.xml><?xml version="1.0" encoding="utf-8"?>
<p:tagLst xmlns:a="http://schemas.openxmlformats.org/drawingml/2006/main" xmlns:r="http://schemas.openxmlformats.org/officeDocument/2006/relationships" xmlns:p="http://schemas.openxmlformats.org/presentationml/2006/main">
  <p:tag name="ARTICULATE_TITLE_TAG" val="Major Results Convective Storm Study"/>
  <p:tag name="ARTICULATE_SLIDE_GUID" val="431b2361-b2c4-4f74-9695-45951566cbce"/>
  <p:tag name="ARTICULATE_SLIDE_NAV" val="45"/>
  <p:tag name="ARTICULATE_SLIDE_PAUSE" val="0"/>
  <p:tag name="ARTICULATE_NAV_LEVEL" val="3"/>
  <p:tag name="ARTICULATE_SLIDE_PRESENTER" val="Dr. Peter Höppe"/>
  <p:tag name="ARTICULATE_SLIDE_PRESENTER_GUID" val="5CF581FA24A7"/>
  <p:tag name="ARTICULATE_PLAYLIST_ID" val="-1"/>
  <p:tag name="ARTICULATE_LOCK_SLIDE" val="0"/>
</p:tagLst>
</file>

<file path=ppt/tags/tag1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6sCjLv5I_files\slide0001_image001.png"/>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0.xml><?xml version="1.0" encoding="utf-8"?>
<p:tagLst xmlns:a="http://schemas.openxmlformats.org/drawingml/2006/main" xmlns:r="http://schemas.openxmlformats.org/officeDocument/2006/relationships" xmlns:p="http://schemas.openxmlformats.org/presentationml/2006/main">
  <p:tag name="ARTICULATE_SLIDE_GUID" val="d0d72354-4a3f-4ac1-963c-0b6c95fdf0a2"/>
  <p:tag name="ARTICULATE_SLIDE_NAV" val="21"/>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2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5.xml><?xml version="1.0" encoding="utf-8"?>
<p:tagLst xmlns:a="http://schemas.openxmlformats.org/drawingml/2006/main" xmlns:r="http://schemas.openxmlformats.org/officeDocument/2006/relationships" xmlns:p="http://schemas.openxmlformats.org/presentationml/2006/main">
  <p:tag name="ARTICULATE_SLIDE_GUID" val="f1a9f556-6f58-432d-b47e-977e1738923d"/>
  <p:tag name="AUDIO_IMPORT" val="U:\Webinar\2011_07 - Nat Cat Review\Articulate\19.mp3"/>
  <p:tag name="ELAPSEDTIME" val="17.838"/>
  <p:tag name="AUDIO_ID" val="532"/>
  <p:tag name="ARTICULATE_SLIDE_NAV" val="82"/>
  <p:tag name="ARTICULATE_SLIDE_PAUSE" val="0"/>
  <p:tag name="ARTICULATE_NAV_LEVEL" val="1"/>
  <p:tag name="ARTICULATE_PLAYLIST_ID" val="-1"/>
  <p:tag name="ARTICULATE_LOCK_SLIDE" val="0"/>
</p:tagLst>
</file>

<file path=ppt/tags/tag2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3WQx3KfN_files\slide0001_image001.png"/>
</p:tagLst>
</file>

<file path=ppt/tags/tag2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K8FKxtPp_files\slide0001_image001.png"/>
</p:tagLst>
</file>

<file path=ppt/tags/tag28.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7be9821b-a120-49e1-a4b0-5424a67bf919"/>
  <p:tag name="ARTICULATE_SLIDE_NAV" val="77"/>
  <p:tag name="ARTICULATE_SLIDE_PAUSE" val="0"/>
  <p:tag name="ARTICULATE_NAV_LEVEL" val="1"/>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nI3B4E7a_files\slide0001_image001.png"/>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os3r8EJO_files\slide0001_image001.emz"/>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9a0d12d1-30ae-4c34-adac-1cb8505fb5fd"/>
  <p:tag name="ARTICULATE_SLIDE_NAV" val="7"/>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193946</TotalTime>
  <Words>10803</Words>
  <Application>Microsoft Office PowerPoint</Application>
  <PresentationFormat>On-screen Show (4:3)</PresentationFormat>
  <Paragraphs>1595</Paragraphs>
  <Slides>154</Slides>
  <Notes>133</Notes>
  <HiddenSlides>78</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154</vt:i4>
      </vt:variant>
    </vt:vector>
  </HeadingPairs>
  <TitlesOfParts>
    <vt:vector size="165" baseType="lpstr">
      <vt:lpstr>Arial Unicode MS</vt:lpstr>
      <vt:lpstr>Arial</vt:lpstr>
      <vt:lpstr>Arial </vt:lpstr>
      <vt:lpstr>Calibri</vt:lpstr>
      <vt:lpstr>Symbol</vt:lpstr>
      <vt:lpstr>Times New Roman</vt:lpstr>
      <vt:lpstr>Verdana</vt:lpstr>
      <vt:lpstr>Wingdings</vt:lpstr>
      <vt:lpstr>Default Design</vt:lpstr>
      <vt:lpstr>Chart</vt:lpstr>
      <vt:lpstr>Slide</vt:lpstr>
      <vt:lpstr>Trends, Challenges and Opportunities for the P/C Insurance and Reinsurance Industries in the Post-Crisis World</vt:lpstr>
      <vt:lpstr>Presentation Outline</vt:lpstr>
      <vt:lpstr>PowerPoint Presentation</vt:lpstr>
      <vt:lpstr>P/C Net Income After Taxes 1991–2013:Q3 ($ Millions)</vt:lpstr>
      <vt:lpstr>Profitability Peaks &amp; Troughs in the P/C Insurance Industry, 1975 – 2013:Q3*</vt:lpstr>
      <vt:lpstr>A 100 Combined Ratio Isn’t What It Once Was: Investment Impact on ROEs</vt:lpstr>
      <vt:lpstr>P/C Insurance Industry  Combined Ratio, 2001–2013:Q3*</vt:lpstr>
      <vt:lpstr>ROE: Property/Casualty Insurance vs. Fortune 500, 1987–2013E*</vt:lpstr>
      <vt:lpstr>RNW All Lines by State, 2003-2012 Average: Highest 25 States</vt:lpstr>
      <vt:lpstr>PowerPoint Presentation</vt:lpstr>
      <vt:lpstr>Net Premium Growth: Annual Change,  1971—2013:Q3</vt:lpstr>
      <vt:lpstr>Growth in Direct Written Premium by Line, 2013-2015F*</vt:lpstr>
      <vt:lpstr>INVESTMENTS:  THE NEW REALITY</vt:lpstr>
      <vt:lpstr>Property/Casualty Insurance Industry Investment Income: 2000–2013*1</vt:lpstr>
      <vt:lpstr>U.S. Treasury Security Yields: A Long Downward Trend, 1990–2013*</vt:lpstr>
      <vt:lpstr>PowerPoint Presentation</vt:lpstr>
      <vt:lpstr>RNW All Lines: FL vs. U.S., 2003-2012</vt:lpstr>
      <vt:lpstr>RNW Homeowners: FL vs. U.S., 2003-2012</vt:lpstr>
      <vt:lpstr>RNW Comm. Multi-Peril: FL vs. U.S., 2003-2012</vt:lpstr>
      <vt:lpstr>RNW PP Auto: FL vs. U.S., 2003-2012</vt:lpstr>
      <vt:lpstr>RNW Comm. Auto: FL vs. U.S., 2003-2012</vt:lpstr>
      <vt:lpstr>RNW Workers Comp: FL vs. U.S., 2003-2012</vt:lpstr>
      <vt:lpstr>All Lines: 10-Year Average RNW FL &amp; Nearby States</vt:lpstr>
      <vt:lpstr>PP Auto: 10-Year Average RNW FL &amp; Nearby States</vt:lpstr>
      <vt:lpstr>Top Ten Most Expensive And Least Expensive States For Automobile Insurance, 2011 (1)</vt:lpstr>
      <vt:lpstr>Homeowners: 10-Year Average RNW FL  &amp; Nearby States</vt:lpstr>
      <vt:lpstr>Comm. M-P: 10-Year Average RNW FL &amp; Nearby States</vt:lpstr>
      <vt:lpstr>Top Ten Most Expensive And Least Expensive States For Homeowners Insurance, 2011 (1)</vt:lpstr>
      <vt:lpstr>Comm. Auto: 10-Year Average RNW FL &amp; Nearby States</vt:lpstr>
      <vt:lpstr>Workers Comp: 10-Year Average RNW  FL &amp; Nearby States</vt:lpstr>
      <vt:lpstr>PowerPoint Presentation</vt:lpstr>
      <vt:lpstr>Direct Premiums Written: Total P/C Percent Change by State, 2007-2012*</vt:lpstr>
      <vt:lpstr>Direct Premiums Written: Total P/C Percent Change by State, 2007-2012*</vt:lpstr>
      <vt:lpstr>Direct Premiums Written: Homeowners Percent Change by State, 2007-2012*</vt:lpstr>
      <vt:lpstr>Direct Premiums Written: Homeowners Percent Change by State, 2007-2012*</vt:lpstr>
      <vt:lpstr>All Lines DWP Growth: FL vs. U.S., 2003-2012</vt:lpstr>
      <vt:lpstr>Comm. Lines DWP Growth: FL vs. U.S., 2003-2012</vt:lpstr>
      <vt:lpstr>Personal Lines DWP Growth: FL vs. U.S., 2003-2012</vt:lpstr>
      <vt:lpstr>Private Passenger Auto DWP Growth:  FL vs. U.S., 2003-2012</vt:lpstr>
      <vt:lpstr>Homeowner’s MP DWP Growth: FL vs. U.S., 2003-2012</vt:lpstr>
      <vt:lpstr>PowerPoint Presentation</vt:lpstr>
      <vt:lpstr>PowerPoint Presentation</vt:lpstr>
      <vt:lpstr>The Strength of the U.S. Economy Will Influence P/C Insurer Growth and Exposure</vt:lpstr>
      <vt:lpstr>Florida’ Economy: Primed for Growth; Hurricane Vulnerability Increases</vt:lpstr>
      <vt:lpstr>US Real GDP Growth*</vt:lpstr>
      <vt:lpstr>Real GDP by State Percent Change, 2012: Highest 25 States</vt:lpstr>
      <vt:lpstr>PowerPoint Presentation</vt:lpstr>
      <vt:lpstr>Florida vs. US Real GDP Growth</vt:lpstr>
      <vt:lpstr>Strong Florida Population Growth Will Drive Coastal Exposure Sharply Upward</vt:lpstr>
      <vt:lpstr>Interest Rate on Convention 30-Year Mortgages: Headed Back Up, 1990–2013*</vt:lpstr>
      <vt:lpstr>New Private Housing Starts, 1990-2019F</vt:lpstr>
      <vt:lpstr>PowerPoint Presentation</vt:lpstr>
      <vt:lpstr>Net Worth of Households* Recently Hit A Historic High</vt:lpstr>
      <vt:lpstr>Household Financial Obligations Ratio Recently Hit A Historic Low</vt:lpstr>
      <vt:lpstr>Unemployment Rates by State, November 2013: Highest 25 States*</vt:lpstr>
      <vt:lpstr>PowerPoint Presentation</vt:lpstr>
      <vt:lpstr>PowerPoint Presentation</vt:lpstr>
      <vt:lpstr>U.S. Insured Catastrophe Losses</vt:lpstr>
      <vt:lpstr>Combined Ratio Points Associated with Catastrophe Losses: 1960 – 2013*</vt:lpstr>
      <vt:lpstr>Top 8 States for Insured Catastrophe Losses, 2013</vt:lpstr>
      <vt:lpstr>PowerPoint Presentation</vt:lpstr>
      <vt:lpstr>Top States by Inflation-Adjusted Insured Catastrophe Losses, 1983–2012</vt:lpstr>
      <vt:lpstr>Inflation Adjusted U.S. Catastrophe Losses by Cause of Loss, 1993–20121</vt:lpstr>
      <vt:lpstr>PowerPoint Presentation</vt:lpstr>
      <vt:lpstr>PowerPoint Presentation</vt:lpstr>
      <vt:lpstr>Top 16 Most Costly Disasters in U.S. History</vt:lpstr>
      <vt:lpstr>Top 16 Most Costly World Insurance Losses, 1970-2013*</vt:lpstr>
      <vt:lpstr>Top 12 Most Costly Hurricanes in U.S. History</vt:lpstr>
      <vt:lpstr>Insured US Tropical Cyclone Losses, 1980 - 2013 </vt:lpstr>
      <vt:lpstr>Total Value of Insured Coastal Exposure in 2012</vt:lpstr>
      <vt:lpstr>Total Value of Insured Coastal Exposure in 2007</vt:lpstr>
      <vt:lpstr>Natural Disasters in the United States, 1980 – 2013 Number of Events (Annual Totals 1980 – 2013) </vt:lpstr>
      <vt:lpstr>Losses Due to Natural Disasters in the US, 1980–2013</vt:lpstr>
      <vt:lpstr>PowerPoint Presentation</vt:lpstr>
      <vt:lpstr>Natural Disaster Losses in the United States, by Type, 2013</vt:lpstr>
      <vt:lpstr>PowerPoint Presentation</vt:lpstr>
      <vt:lpstr>Convective Loss Events in the U.S.  Number of events 1980 – 2012 and First Half 2013 </vt:lpstr>
      <vt:lpstr>U.S. Thunderstorm Insured Loss Trends, 1980 – 2013</vt:lpstr>
      <vt:lpstr>U.S. Tornado Count, 2005-2013* </vt:lpstr>
      <vt:lpstr>Severe Weather Reports in Florida: 2013</vt:lpstr>
      <vt:lpstr>Sinkholes in FL Are Increasingly Common and Expensive</vt:lpstr>
      <vt:lpstr>Convective Loss Events in the U.S.  Overall and insured losses 1980 – 2012 and First Half 2013 </vt:lpstr>
      <vt:lpstr>New Research Suggests Increase in Convective Activity Is Costly for Insurers</vt:lpstr>
      <vt:lpstr>PowerPoint Presentation</vt:lpstr>
      <vt:lpstr>Natural Disasters Worldwide, 1980 – 2013 (Number of Events) </vt:lpstr>
      <vt:lpstr>Losses Due to Natural Disasters Worldwide, 1980–2013 (Overall &amp; Insured Losses)</vt:lpstr>
      <vt:lpstr>Total Potential Home Value Exposure to Storm Surge Risk in 2013*</vt:lpstr>
      <vt:lpstr>Number of Acres Burned in Wildfires, 1980 – 2013</vt:lpstr>
      <vt:lpstr>Homeowners Insurance Catastrophe-Related Claim Frequency and Severity, 1997—2012*</vt:lpstr>
      <vt:lpstr>Homeowners Insurance Combined Ratio: 1990–2015F</vt:lpstr>
      <vt:lpstr>Flood Insurance</vt:lpstr>
      <vt:lpstr>Total Potential Home Value Exposure to Storm Surge Risk in 2013*</vt:lpstr>
      <vt:lpstr>Total NFIP Policies in Force, 2012</vt:lpstr>
      <vt:lpstr>Growth of NFIP program</vt:lpstr>
      <vt:lpstr>What kind of Buildings Does Flood Insurance Protect?</vt:lpstr>
      <vt:lpstr>Median Value of Flood Properties</vt:lpstr>
      <vt:lpstr>PowerPoint Presentation</vt:lpstr>
      <vt:lpstr>Top 12 Most Costly Flood Events by NFIP Payout*</vt:lpstr>
      <vt:lpstr>I.I.I. Poll: Disaster Preparedness</vt:lpstr>
      <vt:lpstr>I.I.I. Poll: Disaster Preparedness</vt:lpstr>
      <vt:lpstr>Biggert-Waters: Media and Congressional Maelstrom </vt:lpstr>
      <vt:lpstr>Success of Write Your Own Program</vt:lpstr>
      <vt:lpstr>Extent of Flood Insurance Subsidy</vt:lpstr>
      <vt:lpstr>Cost of Reinstituting Subsidies</vt:lpstr>
      <vt:lpstr>I.I.I. Poll: Flood Insurance</vt:lpstr>
      <vt:lpstr>I.I.I. Poll: Flood Insurance</vt:lpstr>
      <vt:lpstr>I.I.I. Poll: Flood Insurance</vt:lpstr>
      <vt:lpstr>I.I.I. Poll: Flood Insurance</vt:lpstr>
      <vt:lpstr>PowerPoint Presentation</vt:lpstr>
      <vt:lpstr>Number of Federal Major Disaster Declarations, 1953-2014*</vt:lpstr>
      <vt:lpstr>Federal Disasters Declarations by State,  1953 – 2014: Highest 25 States*</vt:lpstr>
      <vt:lpstr>Federal Disasters Declarations by State,  1953 – 2014: Lowest 25 States*</vt:lpstr>
      <vt:lpstr>PowerPoint Presentation</vt:lpstr>
      <vt:lpstr>Location of Tornado Reports in 2013</vt:lpstr>
      <vt:lpstr>Tornado Days per Year, 2003-2012</vt:lpstr>
      <vt:lpstr>Severe Thunderstorm Wind Days per Year, 2003-2012</vt:lpstr>
      <vt:lpstr>Severe Weather Days per Year, 2003-2012</vt:lpstr>
      <vt:lpstr>Severe Hail Days per Year, 2003-2012</vt:lpstr>
      <vt:lpstr>Severe Thunderstorm Wind Days per Year, 2003-2012</vt:lpstr>
      <vt:lpstr>U.S. Thunderstorm Insured Loss Trends, 1980 – 2013</vt:lpstr>
      <vt:lpstr>Location of Large Hail Reports: 2013</vt:lpstr>
      <vt:lpstr>Location of High Wind Reports: 2013</vt:lpstr>
      <vt:lpstr>Severe Weather Reports: 2013</vt:lpstr>
      <vt:lpstr>Terrorism Update</vt:lpstr>
      <vt:lpstr>Terrorism Risk Insurance Program</vt:lpstr>
      <vt:lpstr>Financial Strength &amp; Underwriting</vt:lpstr>
      <vt:lpstr>P/C Insurer Impairments, 1969–2012</vt:lpstr>
      <vt:lpstr>P/C Insurer Impairment Frequency vs. Combined Ratio, 1969-2011</vt:lpstr>
      <vt:lpstr>Reasons for US P/C Insurer Impairments, 1969–2010</vt:lpstr>
      <vt:lpstr>Top 10 Lines of Business for US P/C Impaired Insurers, 2000–2010</vt:lpstr>
      <vt:lpstr>CYBER RISK</vt:lpstr>
      <vt:lpstr>Data Breaches 2005-2013, by Number of Breaches and Records Exposed</vt:lpstr>
      <vt:lpstr>SURPLUS/CAPITAL/CAPACITY</vt:lpstr>
      <vt:lpstr>Policyholder Surplus,  2006:Q4–2013:Q3</vt:lpstr>
      <vt:lpstr>US Policyholder Surplus: 1975–2013*</vt:lpstr>
      <vt:lpstr>PowerPoint Presentation</vt:lpstr>
      <vt:lpstr>Global Reinsurer Capital, 2007-2013:H1*</vt:lpstr>
      <vt:lpstr>Reinsurance Pricing: Rate-on-Line Index    by Region, 1990 – 2014*</vt:lpstr>
      <vt:lpstr>Alternative Capacity as a Percentage of Global Property Catastrophe Reinsurance Limit</vt:lpstr>
      <vt:lpstr>PowerPoint Presentation</vt:lpstr>
      <vt:lpstr>Alternative Capacity Development,  2001—2013:H1</vt:lpstr>
      <vt:lpstr>Non-Traditional Property Catastrophe Limits by Type, YE 2012 vs. YE 2015E</vt:lpstr>
      <vt:lpstr>Catastrophe Bonds: Issuance and Outstanding, 1997- 2013*</vt:lpstr>
      <vt:lpstr>CATASTROPHE BONDS, ANNUAL RISK CAPITAL ISSUED, 2002-2013</vt:lpstr>
      <vt:lpstr>CATASTROPHE BONDS, RISK CAPITAL OUTSTANDING, 2002-2013</vt:lpstr>
      <vt:lpstr>Catastrophe Bond Issuances,  First Half 2013</vt:lpstr>
      <vt:lpstr>Sidecar Transactions (Post-Sandy) and Hedge Fund-Backed Reinsurers</vt:lpstr>
      <vt:lpstr>(Re) Insurers Investing in Insurance  Linked Securities (ILS) Fund Managers</vt:lpstr>
      <vt:lpstr>Alternative Reinsurance Capital Summary</vt:lpstr>
      <vt:lpstr>Alternative Reinsurance Capital Summary (continued)</vt:lpstr>
      <vt:lpstr>Alternative Reinsurance Capital Summary (continued)</vt:lpstr>
      <vt:lpstr>Questions Arising from Influence of Alternative Capital</vt:lpstr>
      <vt:lpstr>Alternative Capital: Important Definitions</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Lewis, Shorna</cp:lastModifiedBy>
  <cp:revision>3869</cp:revision>
  <dcterms:modified xsi:type="dcterms:W3CDTF">2014-01-29T12:14:56Z</dcterms:modified>
</cp:coreProperties>
</file>